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omments/modernComment_100_CCF634E5.xml" ContentType="application/vnd.ms-powerpoint.comments+xml"/>
  <Override PartName="/ppt/comments/modernComment_142_C2E01FF4.xml" ContentType="application/vnd.ms-powerpoint.comments+xml"/>
  <Override PartName="/ppt/comments/modernComment_11B_82A42203.xml" ContentType="application/vnd.ms-powerpoint.comments+xml"/>
  <Override PartName="/ppt/comments/modernComment_11D_E50BF209.xml" ContentType="application/vnd.ms-powerpoint.comments+xml"/>
  <Override PartName="/ppt/comments/modernComment_14B_40D85A76.xml" ContentType="application/vnd.ms-powerpoint.comments+xml"/>
  <Override PartName="/ppt/comments/modernComment_E50_92A66B7.xml" ContentType="application/vnd.ms-powerpoint.comments+xml"/>
  <Override PartName="/ppt/comments/modernComment_E46_587A4402.xml" ContentType="application/vnd.ms-powerpoint.comments+xml"/>
  <Override PartName="/ppt/comments/modernComment_E51_336C058D.xml" ContentType="application/vnd.ms-powerpoint.comments+xml"/>
  <Override PartName="/ppt/comments/modernComment_E47_F73FFCDB.xml" ContentType="application/vnd.ms-powerpoint.comments+xml"/>
  <Override PartName="/ppt/comments/modernComment_E53_B8DD3EAE.xml" ContentType="application/vnd.ms-powerpoint.comments+xml"/>
  <Override PartName="/ppt/comments/modernComment_E4D_3B7A6A99.xml" ContentType="application/vnd.ms-powerpoint.comments+xml"/>
  <Override PartName="/ppt/comments/modernComment_105_2668172D.xml" ContentType="application/vnd.ms-powerpoint.comments+xml"/>
  <Override PartName="/ppt/revisionInfo.xml" ContentType="application/vnd.ms-powerpoint.revisioninfo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322" r:id="rId3"/>
    <p:sldId id="1524" r:id="rId4"/>
    <p:sldId id="257" r:id="rId5"/>
    <p:sldId id="283" r:id="rId6"/>
    <p:sldId id="285" r:id="rId7"/>
    <p:sldId id="331" r:id="rId8"/>
    <p:sldId id="3663" r:id="rId9"/>
    <p:sldId id="3668" r:id="rId10"/>
    <p:sldId id="1477" r:id="rId11"/>
    <p:sldId id="3664" r:id="rId12"/>
    <p:sldId id="3654" r:id="rId13"/>
    <p:sldId id="559" r:id="rId14"/>
    <p:sldId id="1512" r:id="rId15"/>
    <p:sldId id="1296" r:id="rId16"/>
    <p:sldId id="1419" r:id="rId17"/>
    <p:sldId id="1474" r:id="rId18"/>
    <p:sldId id="3665" r:id="rId19"/>
    <p:sldId id="3669" r:id="rId20"/>
    <p:sldId id="1464" r:id="rId21"/>
    <p:sldId id="1468" r:id="rId22"/>
    <p:sldId id="550" r:id="rId23"/>
    <p:sldId id="1491" r:id="rId24"/>
    <p:sldId id="1289" r:id="rId25"/>
    <p:sldId id="3616" r:id="rId26"/>
    <p:sldId id="3666" r:id="rId27"/>
    <p:sldId id="3662" r:id="rId28"/>
    <p:sldId id="3649" r:id="rId29"/>
    <p:sldId id="3655" r:id="rId30"/>
    <p:sldId id="3648" r:id="rId31"/>
    <p:sldId id="259" r:id="rId32"/>
    <p:sldId id="3667" r:id="rId33"/>
    <p:sldId id="1332" r:id="rId34"/>
    <p:sldId id="1480" r:id="rId35"/>
    <p:sldId id="3605" r:id="rId36"/>
    <p:sldId id="3661" r:id="rId37"/>
    <p:sldId id="261" r:id="rId38"/>
  </p:sldIdLst>
  <p:sldSz cx="12192000" cy="6858000"/>
  <p:notesSz cx="6858000" cy="9144000"/>
  <p:custDataLst>
    <p:tags r:id="rId40"/>
  </p:custData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7DE220F-39FA-31EF-4AD8-D66953D7764C}" name="Stanley Huang 黃孜立" initials="SH黃" userId="S::stanleyhuang@qnap.com::1ea9dab3-32ba-4b62-a801-955acab0d90c" providerId="AD"/>
  <p188:author id="{4934F622-3851-0396-6A8A-C3E71DE70C73}" name="Andy Chuang 莊易澄" initials="A莊" userId="S::andychuang@qnap.com::9f6e82e2-40fe-46a1-b2c7-8ffe10f2207b" providerId="AD"/>
  <p188:author id="{6DB8C190-3C95-A556-8DBC-66B0E70408E1}" name="Jason Hsu 許博傑" initials="J許" userId="S::jasonhsu@qnap.com::037722cf-a7a4-45b3-87d9-a621b36907b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DFEA"/>
    <a:srgbClr val="00FFCC"/>
    <a:srgbClr val="232323"/>
    <a:srgbClr val="5F779C"/>
    <a:srgbClr val="A4AAB9"/>
    <a:srgbClr val="6666FF"/>
    <a:srgbClr val="FFFFFF"/>
    <a:srgbClr val="33CCCC"/>
    <a:srgbClr val="E3FE7A"/>
    <a:srgbClr val="0007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6078FC-3E92-44AE-B48C-7AE89ACBA9F1}" v="867" dt="2022-12-30T01:35:40.655"/>
    <p1510:client id="{8AE19719-F0BB-B1E2-4D9B-99D404DDF2FD}" v="39" dt="2022-12-29T09:59:09.987"/>
    <p1510:client id="{9A4E72F4-EA2A-5005-95BC-1648230E5D08}" v="2" dt="2023-01-03T10:04:34.254"/>
    <p1510:client id="{AE78C403-82DB-BA3D-CAB5-0342BFEEB48C}" v="6" dt="2022-12-30T01:17:52.4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764" autoAdjust="0"/>
  </p:normalViewPr>
  <p:slideViewPr>
    <p:cSldViewPr snapToGrid="0">
      <p:cViewPr varScale="1">
        <p:scale>
          <a:sx n="68" d="100"/>
          <a:sy n="68" d="100"/>
        </p:scale>
        <p:origin x="1234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microsoft.com/office/2018/10/relationships/authors" Target="authors.xml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數列 1</c:v>
                </c:pt>
              </c:strCache>
            </c:strRef>
          </c:tx>
          <c:spPr>
            <a:gradFill>
              <a:gsLst>
                <a:gs pos="89000">
                  <a:srgbClr val="00489D"/>
                </a:gs>
                <a:gs pos="0">
                  <a:srgbClr val="2FABFF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89000">
                    <a:srgbClr val="AF5619"/>
                  </a:gs>
                  <a:gs pos="0">
                    <a:srgbClr val="FF9C44"/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3DE-4BDC-AB9F-08FFDEE8402E}"/>
              </c:ext>
            </c:extLst>
          </c:dPt>
          <c:cat>
            <c:strRef>
              <c:f>工作表1!$A$2:$A$3</c:f>
              <c:strCache>
                <c:ptCount val="2"/>
                <c:pt idx="0">
                  <c:v>Upload</c:v>
                </c:pt>
                <c:pt idx="1">
                  <c:v>Download</c:v>
                </c:pt>
              </c:strCache>
            </c:strRef>
          </c:cat>
          <c:val>
            <c:numRef>
              <c:f>工作表1!$B$2:$B$3</c:f>
              <c:numCache>
                <c:formatCode>General</c:formatCode>
                <c:ptCount val="2"/>
                <c:pt idx="0">
                  <c:v>586</c:v>
                </c:pt>
                <c:pt idx="1">
                  <c:v>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3DE-4BDC-AB9F-08FFDEE840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72774864"/>
        <c:axId val="572770288"/>
      </c:barChart>
      <c:catAx>
        <c:axId val="57277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0288"/>
        <c:crosses val="autoZero"/>
        <c:auto val="1"/>
        <c:lblAlgn val="ctr"/>
        <c:lblOffset val="100"/>
        <c:noMultiLvlLbl val="0"/>
      </c:catAx>
      <c:valAx>
        <c:axId val="572770288"/>
        <c:scaling>
          <c:orientation val="minMax"/>
          <c:max val="700"/>
          <c:min val="0"/>
        </c:scaling>
        <c:delete val="0"/>
        <c:axPos val="l"/>
        <c:majorGridlines>
          <c:spPr>
            <a:ln w="9525" cap="flat" cmpd="sng" algn="ctr">
              <a:solidFill>
                <a:srgbClr val="E8E8E8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r>
                  <a:rPr lang="en-US"/>
                  <a:t>MB/s</a:t>
                </a:r>
                <a:endParaRPr lang="zh-TW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4864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TW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數列 1</c:v>
                </c:pt>
              </c:strCache>
            </c:strRef>
          </c:tx>
          <c:spPr>
            <a:gradFill>
              <a:gsLst>
                <a:gs pos="89000">
                  <a:srgbClr val="00489D"/>
                </a:gs>
                <a:gs pos="0">
                  <a:srgbClr val="2FABFF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89000">
                    <a:srgbClr val="AF5619"/>
                  </a:gs>
                  <a:gs pos="0">
                    <a:srgbClr val="FF9C44"/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497-4658-B47A-FA31F436F16D}"/>
              </c:ext>
            </c:extLst>
          </c:dPt>
          <c:cat>
            <c:strRef>
              <c:f>工作表1!$A$2:$A$3</c:f>
              <c:strCache>
                <c:ptCount val="2"/>
                <c:pt idx="0">
                  <c:v>Write</c:v>
                </c:pt>
                <c:pt idx="1">
                  <c:v>Read</c:v>
                </c:pt>
              </c:strCache>
            </c:strRef>
          </c:cat>
          <c:val>
            <c:numRef>
              <c:f>工作表1!$B$2:$B$3</c:f>
              <c:numCache>
                <c:formatCode>General</c:formatCode>
                <c:ptCount val="2"/>
                <c:pt idx="0">
                  <c:v>1936</c:v>
                </c:pt>
                <c:pt idx="1">
                  <c:v>2362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497-4658-B47A-FA31F436F1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78"/>
        <c:axId val="572774864"/>
        <c:axId val="572770288"/>
      </c:barChart>
      <c:catAx>
        <c:axId val="57277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02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72770288"/>
        <c:scaling>
          <c:orientation val="minMax"/>
          <c:max val="2500"/>
          <c:min val="0"/>
        </c:scaling>
        <c:delete val="0"/>
        <c:axPos val="l"/>
        <c:majorGridlines>
          <c:spPr>
            <a:ln w="9525" cap="flat" cmpd="sng" algn="ctr">
              <a:solidFill>
                <a:srgbClr val="E8E8E8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r>
                  <a:rPr lang="en-US"/>
                  <a:t>MB/s</a:t>
                </a:r>
                <a:endParaRPr lang="zh-TW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4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TW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24621830316907"/>
          <c:y val="4.7262913102066643E-2"/>
          <c:w val="0.80616318883648819"/>
          <c:h val="0.7957179870387468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數列 1</c:v>
                </c:pt>
              </c:strCache>
            </c:strRef>
          </c:tx>
          <c:spPr>
            <a:gradFill>
              <a:gsLst>
                <a:gs pos="89000">
                  <a:srgbClr val="00489D"/>
                </a:gs>
                <a:gs pos="0">
                  <a:srgbClr val="2FABFF"/>
                </a:gs>
              </a:gsLst>
              <a:lin ang="5400000" scaled="1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89000">
                    <a:srgbClr val="AF5619"/>
                  </a:gs>
                  <a:gs pos="0">
                    <a:srgbClr val="FF9C44"/>
                  </a:gs>
                </a:gsLst>
                <a:lin ang="5400000" scaled="1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2DC-442D-8577-B18BE00BF665}"/>
              </c:ext>
            </c:extLst>
          </c:dPt>
          <c:cat>
            <c:strRef>
              <c:f>工作表1!$A$2:$A$3</c:f>
              <c:strCache>
                <c:ptCount val="2"/>
                <c:pt idx="0">
                  <c:v>寫入</c:v>
                </c:pt>
                <c:pt idx="1">
                  <c:v>讀取</c:v>
                </c:pt>
              </c:strCache>
            </c:strRef>
          </c:cat>
          <c:val>
            <c:numRef>
              <c:f>工作表1!$B$2:$B$3</c:f>
              <c:numCache>
                <c:formatCode>General</c:formatCode>
                <c:ptCount val="2"/>
                <c:pt idx="0">
                  <c:v>2591</c:v>
                </c:pt>
                <c:pt idx="1">
                  <c:v>3499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2DC-442D-8577-B18BE00BF6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72774864"/>
        <c:axId val="572770288"/>
      </c:barChart>
      <c:catAx>
        <c:axId val="572774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0288"/>
        <c:crosses val="autoZero"/>
        <c:auto val="1"/>
        <c:lblAlgn val="ctr"/>
        <c:lblOffset val="100"/>
        <c:noMultiLvlLbl val="0"/>
      </c:catAx>
      <c:valAx>
        <c:axId val="572770288"/>
        <c:scaling>
          <c:orientation val="minMax"/>
          <c:max val="3600"/>
          <c:min val="100"/>
        </c:scaling>
        <c:delete val="0"/>
        <c:axPos val="l"/>
        <c:majorGridlines>
          <c:spPr>
            <a:ln w="9525" cap="flat" cmpd="sng" algn="ctr">
              <a:solidFill>
                <a:srgbClr val="E8E8E8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ea"/>
                    <a:sym typeface="+mn-lt"/>
                  </a:defRPr>
                </a:pPr>
                <a:r>
                  <a:rPr lang="en-US" sz="900"/>
                  <a:t>MB/s</a:t>
                </a:r>
                <a:endParaRPr lang="zh-TW" sz="900"/>
              </a:p>
            </c:rich>
          </c:tx>
          <c:layout>
            <c:manualLayout>
              <c:xMode val="edge"/>
              <c:yMode val="edge"/>
              <c:x val="4.3671906378436667E-3"/>
              <c:y val="0.8779505797804590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ea"/>
                  <a:sym typeface="+mn-lt"/>
                </a:defRPr>
              </a:pPr>
              <a:endParaRPr lang="zh-TW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  <a:endParaRPr lang="zh-TW"/>
          </a:p>
        </c:txPr>
        <c:crossAx val="572774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  <a:ea typeface="+mn-ea"/>
          <a:cs typeface="+mn-ea"/>
          <a:sym typeface="+mn-lt"/>
        </a:defRPr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100_CCF634E5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7D07438-7600-416C-A985-34750E3E5BEA}" authorId="{6DB8C190-3C95-A556-8DBC-66B0E70408E1}" status="resolved" created="2022-11-08T06:42:05.515" complete="100000">
    <pc:sldMkLst xmlns:pc="http://schemas.microsoft.com/office/powerpoint/2013/main/command">
      <pc:docMk/>
      <pc:sldMk cId="3438687461" sldId="256"/>
    </pc:sldMkLst>
    <p188:txBody>
      <a:bodyPr/>
      <a:lstStyle/>
      <a:p>
        <a:r>
          <a:rPr lang="en-US"/>
          <a:t>icon 底下的文字不清楚</a:t>
        </a:r>
      </a:p>
    </p188:txBody>
  </p188:cm>
  <p188:cm id="{F893CC96-E31E-4045-A2EB-2866D3140508}" authorId="{6DB8C190-3C95-A556-8DBC-66B0E70408E1}" status="resolved" created="2022-11-09T02:49:27.326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438687461" sldId="256"/>
      <ac:spMk id="4" creationId="{62B2D7DC-EA3D-5F34-6AA5-A41DBAA30F51}"/>
    </ac:deMkLst>
    <p188:txBody>
      <a:bodyPr/>
      <a:lstStyle/>
      <a:p>
        <a:r>
          <a:rPr lang="en-US"/>
          <a:t>add C5125 and 2.8 GHz</a:t>
        </a:r>
      </a:p>
    </p188:txBody>
  </p188:cm>
  <p188:cm id="{8EBA25B9-B521-4949-9E47-77B972383A0F}" authorId="{6DB8C190-3C95-A556-8DBC-66B0E70408E1}" status="resolved" created="2022-11-09T02:50:42.107" complete="100000">
    <pc:sldMkLst xmlns:pc="http://schemas.microsoft.com/office/powerpoint/2013/main/command">
      <pc:docMk/>
      <pc:sldMk cId="3438687461" sldId="256"/>
    </pc:sldMkLst>
    <p188:txBody>
      <a:bodyPr/>
      <a:lstStyle/>
      <a:p>
        <a:r>
          <a:rPr lang="en-US"/>
          <a:t>3 PCIe slots 才對</a:t>
        </a:r>
      </a:p>
    </p188:txBody>
  </p188:cm>
  <p188:cm id="{A9BA9746-3F71-4AEE-9819-927902FC97D6}" authorId="{6DB8C190-3C95-A556-8DBC-66B0E70408E1}" status="resolved" created="2022-11-09T02:51:16.842" complete="100000">
    <pc:sldMkLst xmlns:pc="http://schemas.microsoft.com/office/powerpoint/2013/main/command">
      <pc:docMk/>
      <pc:sldMk cId="3438687461" sldId="256"/>
    </pc:sldMkLst>
    <p188:txBody>
      <a:bodyPr/>
      <a:lstStyle/>
      <a:p>
        <a:r>
          <a:rPr lang="en-US"/>
          <a:t>non ECC should be 4 x 64GB = 256GB?</a:t>
        </a:r>
      </a:p>
    </p188:txBody>
  </p188:cm>
  <p188:cm id="{38F7CBC9-DEC0-4C98-A92B-8537863BC9C5}" authorId="{6DB8C190-3C95-A556-8DBC-66B0E70408E1}" status="resolved" created="2022-11-11T08:30:50.873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438687461" sldId="256"/>
      <ac:spMk id="4" creationId="{62B2D7DC-EA3D-5F34-6AA5-A41DBAA30F51}"/>
    </ac:deMkLst>
    <p188:txBody>
      <a:bodyPr/>
      <a:lstStyle/>
      <a:p>
        <a:r>
          <a:rPr lang="en-US"/>
          <a:t>幾顆硬碟與 2.5" SATA SSD 請寫出來.</a:t>
        </a:r>
      </a:p>
    </p188:txBody>
  </p188:cm>
</p188:cmLst>
</file>

<file path=ppt/comments/modernComment_105_2668172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3966C6F6-F8A4-4788-8C4A-91EB89686D17}" authorId="{6DB8C190-3C95-A556-8DBC-66B0E70408E1}" status="resolved" created="2022-11-09T05:57:04.616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644355885" sldId="261"/>
      <ac:spMk id="5" creationId="{00CC7737-0C70-F704-06D1-F245A2EEB41F}"/>
    </ac:deMkLst>
    <p188:txBody>
      <a:bodyPr/>
      <a:lstStyle/>
      <a:p>
        <a:r>
          <a:rPr lang="en-US"/>
          <a:t>add a slogan suitable for 1655</a:t>
        </a:r>
      </a:p>
    </p188:txBody>
  </p188:cm>
</p188:cmLst>
</file>

<file path=ppt/comments/modernComment_11B_82A42203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841B2AC-A7A4-48CB-BE10-67975CC0722D}" authorId="{6DB8C190-3C95-A556-8DBC-66B0E70408E1}" status="resolved" created="2022-11-09T01:33:37.99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191794691" sldId="283"/>
      <ac:spMk id="7" creationId="{C6F5EA70-F819-914F-8F04-1D4165EE8D0E}"/>
    </ac:deMkLst>
    <p188:txBody>
      <a:bodyPr/>
      <a:lstStyle/>
      <a:p>
        <a:r>
          <a:rPr lang="en-US"/>
          <a:t>LCM 在中文不易被離解. 請看規格看能否改成類似 LCD 單色液晶螢幕狀態顯示功能 (需校稿)</a:t>
        </a:r>
      </a:p>
    </p188:txBody>
  </p188:cm>
  <p188:cm id="{7A4FE0B3-FB5E-4C97-ACF5-5373FA6D5D0C}" authorId="{6DB8C190-3C95-A556-8DBC-66B0E70408E1}" status="resolved" created="2022-11-09T01:33:56.10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191794691" sldId="283"/>
      <ac:spMk id="25" creationId="{375324C7-73B6-CDF5-5BF5-9D6F7FB54111}"/>
    </ac:deMkLst>
    <p188:txBody>
      <a:bodyPr/>
      <a:lstStyle/>
      <a:p>
        <a:r>
          <a:rPr lang="en-US"/>
          <a:t>2 把 keys</a:t>
        </a:r>
      </a:p>
    </p188:txBody>
  </p188:cm>
</p188:cmLst>
</file>

<file path=ppt/comments/modernComment_11D_E50BF20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6154D09-BC31-44E1-B55B-E57C7A925054}" authorId="{6DB8C190-3C95-A556-8DBC-66B0E70408E1}" status="resolved" created="2022-11-08T06:43:56.705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842765321" sldId="285"/>
      <ac:spMk id="3" creationId="{E1AAB0EF-64E7-6E51-4356-50CCF08C6AFC}"/>
    </ac:deMkLst>
    <p188:txBody>
      <a:bodyPr/>
      <a:lstStyle/>
      <a:p>
        <a:r>
          <a:rPr lang="en-US"/>
          <a:t>add fan size. xxmm</a:t>
        </a:r>
      </a:p>
    </p188:txBody>
  </p188:cm>
  <p188:cm id="{A7CA16BA-FC6A-433B-BCF6-53EBF88CEDE3}" authorId="{6DB8C190-3C95-A556-8DBC-66B0E70408E1}" status="resolved" created="2022-11-08T06:44:46.08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842765321" sldId="285"/>
      <ac:spMk id="26" creationId="{B0B28F72-17DF-2113-47FA-DA9DC311E004}"/>
    </ac:deMkLst>
    <p188:txBody>
      <a:bodyPr/>
      <a:lstStyle/>
      <a:p>
        <a:r>
          <a:rPr lang="en-US"/>
          <a:t>若沒機會講顯卡, 在這裡提出. 是否 PSU 有顯卡電源線？</a:t>
        </a:r>
      </a:p>
    </p188:txBody>
  </p188:cm>
  <p188:cm id="{DF0C0BF1-3C0F-4514-9BF4-F69A2178CDE4}" authorId="{6DB8C190-3C95-A556-8DBC-66B0E70408E1}" status="resolved" created="2022-11-11T08:26:59.555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842765321" sldId="285"/>
      <ac:spMk id="26" creationId="{B0B28F72-17DF-2113-47FA-DA9DC311E004}"/>
    </ac:deMkLst>
    <p188:txBody>
      <a:bodyPr/>
      <a:lstStyle/>
      <a:p>
        <a:r>
          <a:rPr lang="en-US"/>
          <a:t>半高或全高請寫清楚</a:t>
        </a:r>
      </a:p>
    </p188:txBody>
  </p188:cm>
  <p188:cm id="{5B8BEE2B-6CE4-4FB8-B912-2677166CD3B1}" authorId="{6DB8C190-3C95-A556-8DBC-66B0E70408E1}" status="resolved" created="2022-11-11T08:28:51.448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842765321" sldId="285"/>
      <ac:spMk id="33" creationId="{C784B51F-87DE-448B-29C1-A43898B00697}"/>
    </ac:deMkLst>
    <p188:txBody>
      <a:bodyPr/>
      <a:lstStyle/>
      <a:p>
        <a:r>
          <a:rPr lang="en-US"/>
          <a:t>解釋是原廠工程維護用途</a:t>
        </a:r>
      </a:p>
    </p188:txBody>
  </p188:cm>
  <p188:cm id="{1B769C56-C072-4EC5-A4BD-EB9FDFCE8869}" authorId="{6DB8C190-3C95-A556-8DBC-66B0E70408E1}" status="resolved" created="2022-11-11T08:29:08.183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842765321" sldId="285"/>
      <ac:spMk id="28" creationId="{00DC4A69-5EFB-0E49-8FBD-7E5D8A7068C3}"/>
    </ac:deMkLst>
    <p188:txBody>
      <a:bodyPr/>
      <a:lstStyle/>
      <a:p>
        <a:r>
          <a:rPr lang="en-US"/>
          <a:t>全名</a:t>
        </a:r>
      </a:p>
    </p188:txBody>
  </p188:cm>
  <p188:cm id="{FDADEFD5-C2EC-476B-BD9A-8AC8DE8085BB}" authorId="{6DB8C190-3C95-A556-8DBC-66B0E70408E1}" status="resolved" created="2022-11-11T08:29:35.262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842765321" sldId="285"/>
      <ac:spMk id="18" creationId="{6E8026C0-C4C9-574B-BB6E-210774F05B7A}"/>
    </ac:deMkLst>
    <p188:txBody>
      <a:bodyPr/>
      <a:lstStyle/>
      <a:p>
        <a:r>
          <a:rPr lang="en-US"/>
          <a:t>支援 1GbE 也寫一下</a:t>
        </a:r>
      </a:p>
    </p188:txBody>
  </p188:cm>
</p188:cmLst>
</file>

<file path=ppt/comments/modernComment_142_C2E01FF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64A134FC-552E-43FE-B289-9836FB4CBE51}" authorId="{6DB8C190-3C95-A556-8DBC-66B0E70408E1}" status="resolved" created="2022-11-08T06:37:50.353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269468148" sldId="322"/>
      <ac:spMk id="49" creationId="{8CA53D96-6BAE-4DFA-AC46-F0691A7C688F}"/>
    </ac:deMkLst>
    <p188:replyLst>
      <p188:reply id="{2BFCAEAC-2DFB-4DBA-95C8-6CF1C174029B}" authorId="{6DB8C190-3C95-A556-8DBC-66B0E70408E1}" created="2022-11-08T06:38:07.494">
        <p188:txBody>
          <a:bodyPr/>
          <a:lstStyle/>
          <a:p>
            <a:r>
              <a:rPr lang="en-US"/>
              <a:t>SSD is 2.5"</a:t>
            </a:r>
          </a:p>
        </p188:txBody>
      </p188:reply>
    </p188:replyLst>
    <p188:txBody>
      <a:bodyPr/>
      <a:lstStyle/>
      <a:p>
        <a:r>
          <a:rPr lang="en-US"/>
          <a:t>add SATA for both HDD &amp; SSD</a:t>
        </a:r>
      </a:p>
    </p188:txBody>
  </p188:cm>
  <p188:cm id="{D3CF1507-D08D-4223-B4A6-8E5EF9164450}" authorId="{6DB8C190-3C95-A556-8DBC-66B0E70408E1}" status="resolved" created="2022-11-08T06:38:37.65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269468148" sldId="322"/>
      <ac:spMk id="33" creationId="{775A6776-F207-47F5-8F9C-6806C16819F3}"/>
    </ac:deMkLst>
    <p188:txBody>
      <a:bodyPr/>
      <a:lstStyle/>
      <a:p>
        <a:r>
          <a:rPr lang="en-US"/>
          <a:t>mention 25GbE/10GbE</a:t>
        </a:r>
      </a:p>
    </p188:txBody>
  </p188:cm>
  <p188:cm id="{E1E0D310-BDAB-41AD-A7F0-9BBA1E8219C2}" authorId="{6DB8C190-3C95-A556-8DBC-66B0E70408E1}" status="resolved" created="2022-11-08T06:39:03.761" complete="100000">
    <pc:sldMkLst xmlns:pc="http://schemas.microsoft.com/office/powerpoint/2013/main/command">
      <pc:docMk/>
      <pc:sldMk cId="3269468148" sldId="322"/>
    </pc:sldMkLst>
    <p188:txBody>
      <a:bodyPr/>
      <a:lstStyle/>
      <a:p>
        <a:r>
          <a:rPr lang="en-US"/>
          <a:t>add NAS photo</a:t>
        </a:r>
      </a:p>
    </p188:txBody>
  </p188:cm>
  <p188:cm id="{DDBFCBAF-AA7E-4DA2-9122-C3218E7205CB}" authorId="{6DB8C190-3C95-A556-8DBC-66B0E70408E1}" status="resolved" created="2022-11-08T06:39:45.824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269468148" sldId="322"/>
      <ac:spMk id="309" creationId="{00000000-0000-0000-0000-000000000000}"/>
    </ac:deMkLst>
    <p188:txBody>
      <a:bodyPr/>
      <a:lstStyle/>
      <a:p>
        <a:r>
          <a:rPr lang="en-US"/>
          <a:t>mention upgradeable to 25GbE is better than RAM</a:t>
        </a:r>
      </a:p>
    </p188:txBody>
  </p188:cm>
  <p188:cm id="{A5127FCF-198B-480D-B8F6-2D9C21640831}" authorId="{6DB8C190-3C95-A556-8DBC-66B0E70408E1}" status="resolved" created="2022-11-08T06:40:10.793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269468148" sldId="322"/>
      <ac:spMk id="8" creationId="{08CA9EFF-D5E3-35D2-435B-7EE26050F598}"/>
    </ac:deMkLst>
    <p188:txBody>
      <a:bodyPr/>
      <a:lstStyle/>
      <a:p>
        <a:r>
          <a:rPr lang="en-US"/>
          <a:t>missing M.2 spec</a:t>
        </a:r>
      </a:p>
    </p188:txBody>
  </p188:cm>
  <p188:cm id="{2C69051A-94CF-4E85-BE21-754034358572}" authorId="{6DB8C190-3C95-A556-8DBC-66B0E70408E1}" status="resolved" created="2022-11-08T06:40:40.169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269468148" sldId="322"/>
      <ac:spMk id="27" creationId="{03A4A8CB-2963-4912-B924-CF7F1C6DB5DD}"/>
    </ac:deMkLst>
    <p188:txBody>
      <a:bodyPr/>
      <a:lstStyle/>
      <a:p>
        <a:r>
          <a:rPr lang="en-US"/>
          <a:t>change RAM icon to be UDIMM RAM module</a:t>
        </a:r>
      </a:p>
    </p188:txBody>
  </p188:cm>
  <p188:cm id="{662209FE-FFB0-45ED-9C56-1116ECE62D37}" authorId="{6DB8C190-3C95-A556-8DBC-66B0E70408E1}" status="resolved" created="2022-11-08T06:41:19.201" complete="100000">
    <pc:sldMkLst xmlns:pc="http://schemas.microsoft.com/office/powerpoint/2013/main/command">
      <pc:docMk/>
      <pc:sldMk cId="3269468148" sldId="322"/>
    </pc:sldMkLst>
    <p188:txBody>
      <a:bodyPr/>
      <a:lstStyle/>
      <a:p>
        <a:r>
          <a:rPr lang="en-US"/>
          <a:t>missing DDR4</a:t>
        </a:r>
      </a:p>
    </p188:txBody>
  </p188:cm>
  <p188:cm id="{1FE9C067-04E3-47E5-B6CA-13B720A39BB4}" authorId="{6DB8C190-3C95-A556-8DBC-66B0E70408E1}" status="resolved" created="2022-11-08T06:41:31.467" complete="100000">
    <pc:sldMkLst xmlns:pc="http://schemas.microsoft.com/office/powerpoint/2013/main/command">
      <pc:docMk/>
      <pc:sldMk cId="3269468148" sldId="322"/>
    </pc:sldMkLst>
    <p188:txBody>
      <a:bodyPr/>
      <a:lstStyle/>
      <a:p>
        <a:r>
          <a:rPr lang="en-US"/>
          <a:t>add ordering SKU info</a:t>
        </a:r>
      </a:p>
    </p188:txBody>
  </p188:cm>
</p188:cmLst>
</file>

<file path=ppt/comments/modernComment_14B_40D85A76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082E790-2DB7-4C57-B55D-670B5C14F8B6}" authorId="{6DB8C190-3C95-A556-8DBC-66B0E70408E1}" status="resolved" created="2022-11-09T01:38:09.779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087920758" sldId="331"/>
      <ac:spMk id="43" creationId="{93716D2C-2DAD-340A-C7F7-14C8C7E0C759}"/>
    </ac:deMkLst>
    <p188:txBody>
      <a:bodyPr/>
      <a:lstStyle/>
      <a:p>
        <a:r>
          <a:rPr lang="en-US"/>
          <a:t>預裝 non-ECC 8GB RAM, 選擇性支援 ECC. 要寫出 DDR4. 說明兩者不可並存</a:t>
        </a:r>
      </a:p>
    </p188:txBody>
  </p188:cm>
</p188:cmLst>
</file>

<file path=ppt/comments/modernComment_E46_587A4402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5E0D066-4B63-4DA4-BA27-267BDB027F71}" authorId="{6DB8C190-3C95-A556-8DBC-66B0E70408E1}" status="resolved" created="2022-11-09T02:04:51.276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484407810" sldId="3654"/>
      <ac:spMk id="4" creationId="{64041C0F-A485-234C-E8AC-83A226F38C8D}"/>
    </ac:deMkLst>
    <p188:txBody>
      <a:bodyPr/>
      <a:lstStyle/>
      <a:p>
        <a:r>
          <a:rPr lang="en-US"/>
          <a:t>add Intel &amp; 2.8 GHz</a:t>
        </a:r>
      </a:p>
    </p188:txBody>
  </p188:cm>
  <p188:cm id="{21094C94-EBA1-4B40-AEAA-22FC79670F39}" authorId="{6DB8C190-3C95-A556-8DBC-66B0E70408E1}" status="resolved" created="2022-11-11T08:22:47.706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484407810" sldId="3654"/>
      <ac:spMk id="15" creationId="{A51A2CA2-9337-CC6A-26DA-831DFE680258}"/>
    </ac:deMkLst>
    <p188:txBody>
      <a:bodyPr/>
      <a:lstStyle/>
      <a:p>
        <a:r>
          <a:rPr lang="en-US"/>
          <a:t>app 名稱都要寫出來. 用戶不知道 icons 意義</a:t>
        </a:r>
      </a:p>
    </p188:txBody>
  </p188:cm>
  <p188:cm id="{F0F28A5E-E40D-4DFC-96F2-CE39DC6803F3}" authorId="{6DB8C190-3C95-A556-8DBC-66B0E70408E1}" status="resolved" created="2022-11-11T08:23:09.33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484407810" sldId="3654"/>
      <ac:spMk id="30" creationId="{DFCCC568-CF65-504F-3AAD-C49C6906B8E1}"/>
    </ac:deMkLst>
    <p188:txBody>
      <a:bodyPr/>
      <a:lstStyle/>
      <a:p>
        <a:r>
          <a:rPr lang="en-US"/>
          <a:t>app 名稱都要寫出來. 用戶不知道 icons 意義</a:t>
        </a:r>
      </a:p>
    </p188:txBody>
  </p188:cm>
</p188:cmLst>
</file>

<file path=ppt/comments/modernComment_E47_F73FFCDB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D36113B-E19B-4F91-9A4A-25AA89538EBD}" authorId="{6DB8C190-3C95-A556-8DBC-66B0E70408E1}" status="resolved" created="2022-11-09T02:07:16.45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4148165851" sldId="3655"/>
      <ac:spMk id="309" creationId="{00000000-0000-0000-0000-000000000000}"/>
    </ac:deMkLst>
    <p188:txBody>
      <a:bodyPr/>
      <a:lstStyle/>
      <a:p>
        <a:r>
          <a:rPr lang="en-US"/>
          <a:t>add 22TB</a:t>
        </a:r>
      </a:p>
    </p188:txBody>
  </p188:cm>
</p188:cmLst>
</file>

<file path=ppt/comments/modernComment_E4D_3B7A6A99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9035CEB2-03C2-4D6E-8F61-4C4C2487BCC1}" authorId="{6DB8C190-3C95-A556-8DBC-66B0E70408E1}" status="resolved" created="2022-11-09T05:57:19.272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97878425" sldId="3661"/>
      <ac:spMk id="40" creationId="{F0EC1246-1CC3-5C35-9AD9-7D8D2E947C2B}"/>
    </ac:deMkLst>
    <p188:txBody>
      <a:bodyPr/>
      <a:lstStyle/>
      <a:p>
        <a:r>
          <a:rPr lang="en-US"/>
          <a:t>need to explain why</a:t>
        </a:r>
      </a:p>
    </p188:txBody>
  </p188:cm>
  <p188:cm id="{D3F37F5F-B37E-45A6-8B9F-C67214D2B355}" authorId="{6DB8C190-3C95-A556-8DBC-66B0E70408E1}" status="resolved" created="2022-11-09T05:57:43.10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97878425" sldId="3661"/>
      <ac:spMk id="14" creationId="{A0C29D0D-E7C6-4C75-CBF8-D1146F6C6418}"/>
    </ac:deMkLst>
    <p188:txBody>
      <a:bodyPr/>
      <a:lstStyle/>
      <a:p>
        <a:r>
          <a:rPr lang="en-US"/>
          <a:t>add CPU name &amp; GHz</a:t>
        </a:r>
      </a:p>
    </p188:txBody>
  </p188:cm>
  <p188:cm id="{AEB144BC-7CC6-4FF4-8A6A-8EC42DE84BC3}" authorId="{6DB8C190-3C95-A556-8DBC-66B0E70408E1}" status="resolved" created="2022-11-09T05:57:50.773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97878425" sldId="3661"/>
      <ac:spMk id="41" creationId="{7B40FCC7-3CA8-D7AB-2DFC-B37D8AC0FE95}"/>
    </ac:deMkLst>
    <p188:txBody>
      <a:bodyPr/>
      <a:lstStyle/>
      <a:p>
        <a:r>
          <a:rPr lang="en-US"/>
          <a:t>check</a:t>
        </a:r>
      </a:p>
    </p188:txBody>
  </p188:cm>
  <p188:cm id="{60D7BCBE-D734-4BBA-A749-D56EE233E7FF}" authorId="{6DB8C190-3C95-A556-8DBC-66B0E70408E1}" status="resolved" created="2022-11-09T05:59:09.040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97878425" sldId="3661"/>
      <ac:spMk id="3" creationId="{A6E4154E-6A4E-82FA-09FC-7FFCE77C39E4}"/>
    </ac:deMkLst>
    <p188:txBody>
      <a:bodyPr/>
      <a:lstStyle/>
      <a:p>
        <a:r>
          <a:rPr lang="en-US"/>
          <a:t>missing M.2 info</a:t>
        </a:r>
      </a:p>
    </p188:txBody>
  </p188:cm>
  <p188:cm id="{FEB82DF8-E6E7-433B-9277-32678A9BB9BF}" authorId="{6DB8C190-3C95-A556-8DBC-66B0E70408E1}" status="resolved" created="2022-11-09T06:00:06.526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997878425" sldId="3661"/>
      <ac:spMk id="39" creationId="{3B1B940F-94D2-35ED-1ABF-5F10349EB57C}"/>
    </ac:deMkLst>
    <p188:txBody>
      <a:bodyPr/>
      <a:lstStyle/>
      <a:p>
        <a:r>
          <a:rPr lang="en-US"/>
          <a:t>change to supply time</a:t>
        </a:r>
      </a:p>
    </p188:txBody>
  </p188:cm>
</p188:cmLst>
</file>

<file path=ppt/comments/modernComment_E50_92A66B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747FDB3-FB0D-4EA3-BB95-883FFCAAC080}" authorId="{6DB8C190-3C95-A556-8DBC-66B0E70408E1}" status="resolved" created="2022-11-09T02:02:14.991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53773751" sldId="3664"/>
      <ac:spMk id="4" creationId="{71A4F49D-0DDA-36B6-8041-62180A3854E9}"/>
    </ac:deMkLst>
    <p188:txBody>
      <a:bodyPr/>
      <a:lstStyle/>
      <a:p>
        <a:r>
          <a:rPr lang="en-US"/>
          <a:t>add high performance.
https://www.synology.com/zh-tw/products/DS2422+</a:t>
        </a:r>
      </a:p>
    </p188:txBody>
  </p188:cm>
</p188:cmLst>
</file>

<file path=ppt/comments/modernComment_E51_336C058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4D68453-38CE-4D3C-8814-9CB2ECEA25CF}" authorId="{6DB8C190-3C95-A556-8DBC-66B0E70408E1}" status="resolved" created="2022-11-11T09:35:53.695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862717325" sldId="3665"/>
      <ac:spMk id="9" creationId="{E56E2149-D358-B506-DA28-9D60ADC46685}"/>
    </ac:deMkLst>
    <p188:txBody>
      <a:bodyPr/>
      <a:lstStyle/>
      <a:p>
        <a:r>
          <a:rPr lang="en-US"/>
          <a:t>add HBS 3 icon</a:t>
        </a:r>
      </a:p>
    </p188:txBody>
  </p188:cm>
  <p188:cm id="{5391C7EE-C50F-493C-808A-B701C829BD84}" authorId="{6DB8C190-3C95-A556-8DBC-66B0E70408E1}" status="resolved" created="2022-11-11T09:36:09.289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862717325" sldId="3665"/>
      <ac:spMk id="10" creationId="{23C2B54A-0342-E0E6-E27F-62F5922993B2}"/>
    </ac:deMkLst>
    <p188:txBody>
      <a:bodyPr/>
      <a:lstStyle/>
      <a:p>
        <a:r>
          <a:rPr lang="en-US"/>
          <a:t>what cloud? add some icons</a:t>
        </a:r>
      </a:p>
    </p188:txBody>
  </p188:cm>
  <p188:cm id="{CA48F00D-B728-4CDB-9769-2507993C1A02}" authorId="{6DB8C190-3C95-A556-8DBC-66B0E70408E1}" status="resolved" created="2022-11-11T09:36:44.289" complete="100000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862717325" sldId="3665"/>
      <ac:spMk id="29" creationId="{FC705A8E-02C4-493E-D908-FD5B81A32247}"/>
    </ac:deMkLst>
    <p188:txBody>
      <a:bodyPr/>
      <a:lstStyle/>
      <a:p>
        <a:r>
          <a:rPr lang="en-US"/>
          <a:t>Add Qsync icon</a:t>
        </a:r>
      </a:p>
    </p188:txBody>
  </p188:cm>
</p188:cmLst>
</file>

<file path=ppt/comments/modernComment_E53_B8DD3EA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90F062E-702E-D34C-BCDD-4ECF1A1096F9}" authorId="{6DB8C190-3C95-A556-8DBC-66B0E70408E1}" status="resolved" created="2022-11-09T02:02:14.991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101507246" sldId="3667"/>
      <ac:spMk id="4" creationId="{71A4F49D-0DDA-36B6-8041-62180A3854E9}"/>
    </ac:deMkLst>
    <p188:txBody>
      <a:bodyPr/>
      <a:lstStyle/>
      <a:p>
        <a:r>
          <a:rPr lang="en-US"/>
          <a:t>add high performance.
https://www.synology.com/zh-tw/products/DS2422+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004CBE-987F-1548-A0F8-9CFC6F3B2CAE}" type="datetimeFigureOut">
              <a:rPr lang="en-TW" smtClean="0"/>
              <a:t>01/09/2023</a:t>
            </a:fld>
            <a:endParaRPr lang="en-TW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TW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1BAAED-B32E-9E47-A175-32DE969A6369}" type="slidenum">
              <a:rPr lang="en-TW" smtClean="0"/>
              <a:t>‹#›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899671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b="1" dirty="0">
              <a:ea typeface="新細明體" panose="02020500000000000000" pitchFamily="18" charset="-120"/>
              <a:cs typeface="Calibri" panose="020F0502020204030204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1BAAED-B32E-9E47-A175-32DE969A6369}" type="slidenum">
              <a:rPr lang="en-TW" smtClean="0"/>
              <a:t>1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228694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defRPr/>
            </a:pPr>
            <a:endParaRPr lang="zh-TW" altLang="en-US" dirty="0">
              <a:ea typeface="新細明體"/>
              <a:cs typeface="Calibri"/>
            </a:endParaRPr>
          </a:p>
          <a:p>
            <a:pPr>
              <a:defRPr/>
            </a:pPr>
            <a:endParaRPr lang="en-US" altLang="zh-TW" dirty="0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88878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EDECBF60-BD95-FB4C-91CE-6D01F0698F47}" type="slidenum">
              <a:rPr kumimoji="1" lang="zh-TW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13</a:t>
            </a:fld>
            <a:endParaRPr kumimoji="1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83212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9BE2EBB-CED9-4809-8834-A9C61EF8D3E0}" type="slidenum">
              <a:rPr kumimoji="0" lang="zh-TW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14</a:t>
            </a:fld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713687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ea typeface="新細明體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E6067F0-5D8C-C649-9E7E-E5C399B34C7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15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09541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ts val="2100"/>
              </a:lnSpc>
              <a:spcBef>
                <a:spcPts val="200"/>
              </a:spcBef>
            </a:pPr>
            <a:endParaRPr lang="zh-TW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1BAAED-B32E-9E47-A175-32DE969A6369}" type="slidenum">
              <a:rPr lang="en-TW" smtClean="0"/>
              <a:t>16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26633923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dirty="0">
              <a:ea typeface="新細明體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8E944ED-08EB-4D93-ACE1-7399A139B7A7}" type="slidenum">
              <a:rPr kumimoji="0" lang="en-US" altLang="zh-TW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17</a:t>
            </a:fld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94732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zh-TW" altLang="en-US" dirty="0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949148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1BAAED-B32E-9E47-A175-32DE969A6369}" type="slidenum">
              <a:rPr lang="en-TW" smtClean="0"/>
              <a:t>19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9278974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b="1" dirty="0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1BAAED-B32E-9E47-A175-32DE969A6369}" type="slidenum">
              <a:rPr lang="en-TW" smtClean="0"/>
              <a:t>20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7882947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zh-CN" altLang="en-US" dirty="0">
              <a:cs typeface="Calibri" panose="020F0502020204030204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1BAAED-B32E-9E47-A175-32DE969A6369}" type="slidenum">
              <a:rPr lang="en-TW" smtClean="0"/>
              <a:t>21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4288207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zh-TW" altLang="en-US" dirty="0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31353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dirty="0">
              <a:ea typeface="新細明體"/>
              <a:cs typeface="Calibri" panose="020F0502020204030204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1BAAED-B32E-9E47-A175-32DE969A6369}" type="slidenum">
              <a:rPr lang="en-TW" smtClean="0"/>
              <a:t>22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5296878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Font typeface="Arial,Sans-Serif"/>
              <a:buNone/>
            </a:pPr>
            <a:endParaRPr lang="zh-CN" dirty="0">
              <a:ea typeface="等线"/>
              <a:cs typeface="Calibri" panose="020F0502020204030204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1BAAED-B32E-9E47-A175-32DE969A6369}" type="slidenum">
              <a:rPr lang="en-TW" smtClean="0"/>
              <a:t>23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7206541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>
              <a:defRPr/>
            </a:pPr>
            <a:endParaRPr lang="zh-CN" altLang="en-US" dirty="0">
              <a:ea typeface="等线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CA043C4-92AC-A149-A9E6-968714015355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24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41247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cf1c6ddcaf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cf1c6ddcaf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zh-TW" dirty="0">
              <a:ea typeface="新細明體"/>
              <a:cs typeface="Calibri"/>
            </a:endParaRPr>
          </a:p>
          <a:p>
            <a:endParaRPr lang="zh-TW" altLang="en-US" dirty="0">
              <a:ea typeface="新細明體"/>
              <a:cs typeface="Calibri"/>
            </a:endParaRPr>
          </a:p>
          <a:p>
            <a:endParaRPr lang="zh-TW" altLang="en-US" dirty="0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43888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b="1" dirty="0">
                <a:ea typeface="新細明體"/>
                <a:cs typeface="+mn-lt"/>
              </a:rPr>
              <a:t/>
            </a:r>
            <a:br>
              <a:rPr lang="zh-TW" altLang="en-US" b="1" dirty="0">
                <a:ea typeface="新細明體"/>
                <a:cs typeface="+mn-lt"/>
              </a:rPr>
            </a:br>
            <a:endParaRPr lang="zh-TW" b="1" dirty="0">
              <a:ea typeface="新細明體"/>
              <a:cs typeface="Calibri"/>
            </a:endParaRPr>
          </a:p>
          <a:p>
            <a:endParaRPr lang="zh-TW" altLang="en-US" b="1" dirty="0">
              <a:ea typeface="新細明體"/>
              <a:cs typeface="Calibri"/>
            </a:endParaRPr>
          </a:p>
          <a:p>
            <a:endParaRPr lang="en-US" altLang="zh-TW" dirty="0"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1BAAED-B32E-9E47-A175-32DE969A6369}" type="slidenum">
              <a:rPr lang="en-TW" smtClean="0"/>
              <a:t>26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0356596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zh-TW" altLang="en-US" dirty="0">
              <a:ea typeface="新細明體"/>
              <a:cs typeface="Calibri"/>
            </a:endParaRPr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1747617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altLang="zh-TW" dirty="0">
              <a:ea typeface="新細明體"/>
              <a:cs typeface="Calibri"/>
            </a:endParaRPr>
          </a:p>
          <a:p>
            <a:endParaRPr lang="en-US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207638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altLang="zh-TW" dirty="0">
              <a:solidFill>
                <a:schemeClr val="bg1"/>
              </a:solidFill>
              <a:ea typeface="新細明體"/>
              <a:cs typeface="Calibri"/>
            </a:endParaRPr>
          </a:p>
          <a:p>
            <a:endParaRPr lang="zh-TW" altLang="en-US" dirty="0">
              <a:solidFill>
                <a:srgbClr val="000000"/>
              </a:solidFill>
              <a:ea typeface="新細明體" panose="02020500000000000000" pitchFamily="18" charset="-12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59495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zh-TW" dirty="0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66444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1BAAED-B32E-9E47-A175-32DE969A6369}" type="slidenum">
              <a:rPr lang="en-TW" smtClean="0"/>
              <a:t>32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713515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1BAAED-B32E-9E47-A175-32DE969A6369}" type="slidenum">
              <a:rPr lang="en-TW" smtClean="0"/>
              <a:t>3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0814603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ea typeface="新細明體"/>
              <a:cs typeface="Calibri"/>
            </a:endParaRPr>
          </a:p>
          <a:p>
            <a:endParaRPr lang="zh-TW" altLang="en-US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5CD77D7-CB0D-4B52-9C75-8F9A4515AC85}" type="slidenum">
              <a:rPr kumimoji="0" lang="zh-TW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33</a:t>
            </a:fld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54537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altLang="zh-CN" b="1" dirty="0">
              <a:ea typeface="等线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7379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endParaRPr lang="zh-TW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1BAAED-B32E-9E47-A175-32DE969A6369}" type="slidenum">
              <a:rPr lang="en-TW" smtClean="0"/>
              <a:t>35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167651998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>
              <a:ea typeface="等线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1BAAED-B32E-9E47-A175-32DE969A6369}" type="slidenum">
              <a:rPr lang="en-TW" smtClean="0"/>
              <a:t>36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386863319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1BAAED-B32E-9E47-A175-32DE969A6369}" type="slidenum">
              <a:rPr lang="en-TW" smtClean="0"/>
              <a:t>37</a:t>
            </a:fld>
            <a:endParaRPr lang="en-TW"/>
          </a:p>
        </p:txBody>
      </p:sp>
    </p:spTree>
    <p:extLst>
      <p:ext uri="{BB962C8B-B14F-4D97-AF65-F5344CB8AC3E}">
        <p14:creationId xmlns:p14="http://schemas.microsoft.com/office/powerpoint/2010/main" val="920931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6811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9071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b="1" dirty="0">
              <a:ea typeface="新細明體"/>
              <a:cs typeface="Calibri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D8B474-CBEC-484E-B6A8-6236E8C35805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5579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defRPr/>
            </a:pPr>
            <a:endParaRPr lang="en-US" dirty="0">
              <a:ea typeface="新細明體"/>
              <a:cs typeface="Calibri"/>
            </a:endParaRPr>
          </a:p>
          <a:p>
            <a:pPr>
              <a:defRPr/>
            </a:pPr>
            <a:endParaRPr lang="zh-TW" b="1" dirty="0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25795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e860f3358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e860f3358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en-US" altLang="zh-TW" dirty="0"/>
          </a:p>
          <a:p>
            <a:pPr marL="0" indent="0">
              <a:buNone/>
            </a:pPr>
            <a:endParaRPr lang="zh-TW" altLang="en-US" dirty="0">
              <a:ea typeface="新細明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49892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b="1" dirty="0">
              <a:ea typeface="等线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02396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36C16CD-82D4-E9A0-82F4-2197B6A144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" y="0"/>
            <a:ext cx="121894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138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F3A895F4-D22B-7DF4-0480-3C4AF172C2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9" y="1166"/>
            <a:ext cx="12189628" cy="6856834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5A6FF737-6FAD-4DA9-BB9B-3728005E8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16041"/>
            <a:ext cx="12192000" cy="1378563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105253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" y="270934"/>
            <a:ext cx="12191999" cy="1088159"/>
          </a:xfrm>
        </p:spPr>
        <p:txBody>
          <a:bodyPr anchor="t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912611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電子用品 的圖片&#10;&#10;自動產生的描述">
            <a:extLst>
              <a:ext uri="{FF2B5EF4-FFF2-40B4-BE49-F238E27FC236}">
                <a16:creationId xmlns:a16="http://schemas.microsoft.com/office/drawing/2014/main" id="{CF702203-4CBD-8DC3-5197-22256389C5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692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電子用品 的圖片&#10;&#10;自動產生的描述">
            <a:extLst>
              <a:ext uri="{FF2B5EF4-FFF2-40B4-BE49-F238E27FC236}">
                <a16:creationId xmlns:a16="http://schemas.microsoft.com/office/drawing/2014/main" id="{E31EF1D2-A806-8CD9-8C9C-85234BF0DE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" y="0"/>
            <a:ext cx="12189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260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DA53F0A2-A826-A8C9-D0DD-5464BFEF66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" y="0"/>
            <a:ext cx="12189461" cy="6858000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4E8C20A0-A608-B082-F982-124C1AB22FF2}"/>
              </a:ext>
            </a:extLst>
          </p:cNvPr>
          <p:cNvSpPr/>
          <p:nvPr userDrawn="1"/>
        </p:nvSpPr>
        <p:spPr>
          <a:xfrm>
            <a:off x="0" y="-101600"/>
            <a:ext cx="5892800" cy="7239000"/>
          </a:xfrm>
          <a:prstGeom prst="rect">
            <a:avLst/>
          </a:prstGeom>
          <a:solidFill>
            <a:srgbClr val="010937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9E917D8-F7ED-D2CF-A6BB-8AA237461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5612"/>
            <a:ext cx="4114800" cy="34067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980133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815AE20-71FC-E291-8E9A-80B7C1CD38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9E917D8-F7ED-D2CF-A6BB-8AA237461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554415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C815AE20-71FC-E291-8E9A-80B7C1CD38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9E917D8-F7ED-D2CF-A6BB-8AA237461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75D2443-ED48-1507-7D2C-81302C7891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9" t="26574" r="3229"/>
          <a:stretch/>
        </p:blipFill>
        <p:spPr>
          <a:xfrm>
            <a:off x="393700" y="1969185"/>
            <a:ext cx="11404600" cy="503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777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9E917D8-F7ED-D2CF-A6BB-8AA237461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pic>
        <p:nvPicPr>
          <p:cNvPr id="5" name="圖片 4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02707EC0-6385-BFB1-BB4D-A0648B3ADC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" y="0"/>
            <a:ext cx="121894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288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103E334-5FD9-655E-2C09-AC88A8C233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9416C88-64C2-C757-A6E9-98390F149726}"/>
              </a:ext>
            </a:extLst>
          </p:cNvPr>
          <p:cNvSpPr/>
          <p:nvPr userDrawn="1"/>
        </p:nvSpPr>
        <p:spPr>
          <a:xfrm>
            <a:off x="6096000" y="-101600"/>
            <a:ext cx="6146800" cy="7239000"/>
          </a:xfrm>
          <a:prstGeom prst="rect">
            <a:avLst/>
          </a:prstGeom>
          <a:solidFill>
            <a:srgbClr val="010937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9E917D8-F7ED-D2CF-A6BB-8AA237461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1300" y="1076325"/>
            <a:ext cx="4762500" cy="20986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31662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17B70A70-02E3-0E45-C395-C924433ABF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" y="0"/>
            <a:ext cx="12189461" cy="6858000"/>
          </a:xfrm>
          <a:prstGeom prst="rect">
            <a:avLst/>
          </a:prstGeom>
        </p:spPr>
      </p:pic>
      <p:sp>
        <p:nvSpPr>
          <p:cNvPr id="2" name="標題 1" hidden="1">
            <a:extLst>
              <a:ext uri="{FF2B5EF4-FFF2-40B4-BE49-F238E27FC236}">
                <a16:creationId xmlns:a16="http://schemas.microsoft.com/office/drawing/2014/main" id="{29E917D8-F7ED-D2CF-A6BB-8AA237461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57C4AB5F-D8FC-F78A-52FD-889FF9E25C6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03275" y="3131351"/>
            <a:ext cx="3629025" cy="595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657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75FA0502-1DC3-0D9F-1AA8-DB4B58C72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73D98AE-7BFE-EB10-EE90-C31D4B2AF9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1DD5CFC-8E0E-E013-9E76-CF99D56676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2977B-A731-4B5E-8B27-064188595E2D}" type="datetimeFigureOut">
              <a:rPr lang="zh-TW" altLang="en-US" smtClean="0"/>
              <a:t>2023/1/9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3779F49-4311-359A-C36D-C5624558AC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7F2D30A-11A1-EA6C-58BF-337ACDD9E9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7E2F6-C299-4A4E-ABA1-B7800375858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2790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72" r:id="rId2"/>
    <p:sldLayoutId id="2147483671" r:id="rId3"/>
    <p:sldLayoutId id="2147483656" r:id="rId4"/>
    <p:sldLayoutId id="2147483657" r:id="rId5"/>
    <p:sldLayoutId id="2147483668" r:id="rId6"/>
    <p:sldLayoutId id="2147483658" r:id="rId7"/>
    <p:sldLayoutId id="2147483659" r:id="rId8"/>
    <p:sldLayoutId id="2147483660" r:id="rId9"/>
    <p:sldLayoutId id="2147483669" r:id="rId10"/>
    <p:sldLayoutId id="214748367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3.svg"/><Relationship Id="rId10" Type="http://schemas.microsoft.com/office/2018/10/relationships/comments" Target="../comments/modernComment_100_CCF634E5.xml"/><Relationship Id="rId9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chart" Target="../charts/chart3.xml"/><Relationship Id="rId4" Type="http://schemas.openxmlformats.org/officeDocument/2006/relationships/image" Target="../media/image35.png"/><Relationship Id="rId9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E50_92A66B7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13" Type="http://schemas.openxmlformats.org/officeDocument/2006/relationships/image" Target="../media/image45.png"/><Relationship Id="rId3" Type="http://schemas.openxmlformats.org/officeDocument/2006/relationships/image" Target="../media/image40.png"/><Relationship Id="rId12" Type="http://schemas.openxmlformats.org/officeDocument/2006/relationships/image" Target="../media/image2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png"/><Relationship Id="rId11" Type="http://schemas.openxmlformats.org/officeDocument/2006/relationships/image" Target="../media/image18.png"/><Relationship Id="rId5" Type="http://schemas.openxmlformats.org/officeDocument/2006/relationships/image" Target="../media/image42.png"/><Relationship Id="rId10" Type="http://schemas.openxmlformats.org/officeDocument/2006/relationships/image" Target="../media/image55.svg"/><Relationship Id="rId4" Type="http://schemas.openxmlformats.org/officeDocument/2006/relationships/image" Target="../media/image41.png"/><Relationship Id="rId9" Type="http://schemas.openxmlformats.org/officeDocument/2006/relationships/image" Target="../media/image44.png"/><Relationship Id="rId14" Type="http://schemas.microsoft.com/office/2018/10/relationships/comments" Target="../comments/modernComment_E46_587A440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jpe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63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2.png"/><Relationship Id="rId7" Type="http://schemas.openxmlformats.org/officeDocument/2006/relationships/image" Target="../media/image68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png"/><Relationship Id="rId11" Type="http://schemas.openxmlformats.org/officeDocument/2006/relationships/image" Target="../media/image57.png"/><Relationship Id="rId5" Type="http://schemas.openxmlformats.org/officeDocument/2006/relationships/image" Target="../media/image53.png"/><Relationship Id="rId10" Type="http://schemas.openxmlformats.org/officeDocument/2006/relationships/image" Target="../media/image56.png"/><Relationship Id="rId4" Type="http://schemas.openxmlformats.org/officeDocument/2006/relationships/image" Target="../media/image65.svg"/><Relationship Id="rId9" Type="http://schemas.openxmlformats.org/officeDocument/2006/relationships/image" Target="../media/image70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tiff"/><Relationship Id="rId13" Type="http://schemas.openxmlformats.org/officeDocument/2006/relationships/image" Target="../media/image68.png"/><Relationship Id="rId18" Type="http://schemas.openxmlformats.org/officeDocument/2006/relationships/image" Target="../media/image86.svg"/><Relationship Id="rId3" Type="http://schemas.openxmlformats.org/officeDocument/2006/relationships/image" Target="../media/image58.jpeg"/><Relationship Id="rId7" Type="http://schemas.openxmlformats.org/officeDocument/2006/relationships/image" Target="../media/image62.tiff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71.png"/><Relationship Id="rId20" Type="http://schemas.microsoft.com/office/2007/relationships/hdphoto" Target="../media/hdphoto1.wdp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jpeg"/><Relationship Id="rId11" Type="http://schemas.openxmlformats.org/officeDocument/2006/relationships/image" Target="../media/image66.tiff"/><Relationship Id="rId5" Type="http://schemas.openxmlformats.org/officeDocument/2006/relationships/image" Target="../media/image60.jpeg"/><Relationship Id="rId15" Type="http://schemas.openxmlformats.org/officeDocument/2006/relationships/image" Target="../media/image70.png"/><Relationship Id="rId10" Type="http://schemas.openxmlformats.org/officeDocument/2006/relationships/image" Target="../media/image65.tiff"/><Relationship Id="rId19" Type="http://schemas.openxmlformats.org/officeDocument/2006/relationships/image" Target="../media/image25.png"/><Relationship Id="rId4" Type="http://schemas.openxmlformats.org/officeDocument/2006/relationships/image" Target="../media/image59.jpeg"/><Relationship Id="rId9" Type="http://schemas.openxmlformats.org/officeDocument/2006/relationships/image" Target="../media/image64.tiff"/><Relationship Id="rId14" Type="http://schemas.openxmlformats.org/officeDocument/2006/relationships/image" Target="../media/image69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79.png"/><Relationship Id="rId3" Type="http://schemas.openxmlformats.org/officeDocument/2006/relationships/image" Target="../media/image36.png"/><Relationship Id="rId7" Type="http://schemas.openxmlformats.org/officeDocument/2006/relationships/image" Target="../media/image90.svg"/><Relationship Id="rId12" Type="http://schemas.openxmlformats.org/officeDocument/2006/relationships/image" Target="../media/image7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png"/><Relationship Id="rId11" Type="http://schemas.openxmlformats.org/officeDocument/2006/relationships/image" Target="../media/image77.png"/><Relationship Id="rId5" Type="http://schemas.openxmlformats.org/officeDocument/2006/relationships/image" Target="../media/image88.svg"/><Relationship Id="rId10" Type="http://schemas.openxmlformats.org/officeDocument/2006/relationships/image" Target="../media/image76.tiff"/><Relationship Id="rId4" Type="http://schemas.openxmlformats.org/officeDocument/2006/relationships/image" Target="../media/image73.png"/><Relationship Id="rId9" Type="http://schemas.openxmlformats.org/officeDocument/2006/relationships/image" Target="../media/image92.svg"/><Relationship Id="rId14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88.png"/><Relationship Id="rId18" Type="http://schemas.openxmlformats.org/officeDocument/2006/relationships/image" Target="../media/image92.png"/><Relationship Id="rId26" Type="http://schemas.openxmlformats.org/officeDocument/2006/relationships/image" Target="../media/image119.svg"/><Relationship Id="rId3" Type="http://schemas.openxmlformats.org/officeDocument/2006/relationships/image" Target="../media/image81.png"/><Relationship Id="rId21" Type="http://schemas.openxmlformats.org/officeDocument/2006/relationships/image" Target="../media/image95.png"/><Relationship Id="rId7" Type="http://schemas.openxmlformats.org/officeDocument/2006/relationships/image" Target="../media/image102.svg"/><Relationship Id="rId12" Type="http://schemas.openxmlformats.org/officeDocument/2006/relationships/image" Target="../media/image107.svg"/><Relationship Id="rId17" Type="http://schemas.openxmlformats.org/officeDocument/2006/relationships/image" Target="../media/image91.png"/><Relationship Id="rId25" Type="http://schemas.openxmlformats.org/officeDocument/2006/relationships/image" Target="../media/image98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90.png"/><Relationship Id="rId20" Type="http://schemas.openxmlformats.org/officeDocument/2006/relationships/image" Target="../media/image9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4.png"/><Relationship Id="rId11" Type="http://schemas.openxmlformats.org/officeDocument/2006/relationships/image" Target="../media/image87.png"/><Relationship Id="rId24" Type="http://schemas.openxmlformats.org/officeDocument/2006/relationships/image" Target="../media/image97.png"/><Relationship Id="rId5" Type="http://schemas.openxmlformats.org/officeDocument/2006/relationships/image" Target="../media/image83.png"/><Relationship Id="rId15" Type="http://schemas.openxmlformats.org/officeDocument/2006/relationships/image" Target="../media/image89.png"/><Relationship Id="rId23" Type="http://schemas.openxmlformats.org/officeDocument/2006/relationships/image" Target="../media/image36.png"/><Relationship Id="rId28" Type="http://schemas.openxmlformats.org/officeDocument/2006/relationships/image" Target="../media/image100.png"/><Relationship Id="rId10" Type="http://schemas.openxmlformats.org/officeDocument/2006/relationships/image" Target="../media/image86.png"/><Relationship Id="rId19" Type="http://schemas.openxmlformats.org/officeDocument/2006/relationships/image" Target="../media/image93.png"/><Relationship Id="rId4" Type="http://schemas.openxmlformats.org/officeDocument/2006/relationships/image" Target="../media/image82.png"/><Relationship Id="rId9" Type="http://schemas.openxmlformats.org/officeDocument/2006/relationships/image" Target="../media/image104.svg"/><Relationship Id="rId14" Type="http://schemas.openxmlformats.org/officeDocument/2006/relationships/image" Target="../media/image109.svg"/><Relationship Id="rId22" Type="http://schemas.openxmlformats.org/officeDocument/2006/relationships/image" Target="../media/image96.png"/><Relationship Id="rId27" Type="http://schemas.openxmlformats.org/officeDocument/2006/relationships/image" Target="../media/image99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8.png"/><Relationship Id="rId18" Type="http://schemas.openxmlformats.org/officeDocument/2006/relationships/image" Target="../media/image113.png"/><Relationship Id="rId3" Type="http://schemas.openxmlformats.org/officeDocument/2006/relationships/image" Target="../media/image101.png"/><Relationship Id="rId21" Type="http://schemas.microsoft.com/office/2018/10/relationships/comments" Target="../comments/modernComment_E51_336C058D.xml"/><Relationship Id="rId7" Type="http://schemas.openxmlformats.org/officeDocument/2006/relationships/image" Target="../media/image105.png"/><Relationship Id="rId12" Type="http://schemas.openxmlformats.org/officeDocument/2006/relationships/image" Target="../media/image107.png"/><Relationship Id="rId17" Type="http://schemas.openxmlformats.org/officeDocument/2006/relationships/image" Target="../media/image112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111.png"/><Relationship Id="rId20" Type="http://schemas.openxmlformats.org/officeDocument/2006/relationships/image" Target="../media/image1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4.png"/><Relationship Id="rId11" Type="http://schemas.openxmlformats.org/officeDocument/2006/relationships/image" Target="../media/image125.svg"/><Relationship Id="rId5" Type="http://schemas.openxmlformats.org/officeDocument/2006/relationships/image" Target="../media/image103.png"/><Relationship Id="rId15" Type="http://schemas.openxmlformats.org/officeDocument/2006/relationships/image" Target="../media/image110.png"/><Relationship Id="rId10" Type="http://schemas.openxmlformats.org/officeDocument/2006/relationships/image" Target="../media/image106.png"/><Relationship Id="rId19" Type="http://schemas.openxmlformats.org/officeDocument/2006/relationships/image" Target="../media/image114.png"/><Relationship Id="rId4" Type="http://schemas.openxmlformats.org/officeDocument/2006/relationships/image" Target="../media/image102.png"/><Relationship Id="rId9" Type="http://schemas.openxmlformats.org/officeDocument/2006/relationships/image" Target="../media/image53.svg"/><Relationship Id="rId14" Type="http://schemas.openxmlformats.org/officeDocument/2006/relationships/image" Target="../media/image10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7.svg"/><Relationship Id="rId18" Type="http://schemas.openxmlformats.org/officeDocument/2006/relationships/image" Target="../media/image23.png"/><Relationship Id="rId3" Type="http://schemas.openxmlformats.org/officeDocument/2006/relationships/image" Target="../media/image15.png"/><Relationship Id="rId21" Type="http://schemas.microsoft.com/office/2018/10/relationships/comments" Target="../comments/modernComment_142_C2E01FF4.xml"/><Relationship Id="rId7" Type="http://schemas.openxmlformats.org/officeDocument/2006/relationships/image" Target="../media/image21.svg"/><Relationship Id="rId12" Type="http://schemas.openxmlformats.org/officeDocument/2006/relationships/image" Target="../media/image19.pn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0.svg"/><Relationship Id="rId20" Type="http://schemas.openxmlformats.org/officeDocument/2006/relationships/image" Target="../media/image34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5" Type="http://schemas.openxmlformats.org/officeDocument/2006/relationships/image" Target="../media/image21.png"/><Relationship Id="rId10" Type="http://schemas.openxmlformats.org/officeDocument/2006/relationships/image" Target="../media/image18.png"/><Relationship Id="rId19" Type="http://schemas.openxmlformats.org/officeDocument/2006/relationships/image" Target="../media/image24.png"/><Relationship Id="rId9" Type="http://schemas.openxmlformats.org/officeDocument/2006/relationships/image" Target="../media/image23.sv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136.svg"/><Relationship Id="rId4" Type="http://schemas.openxmlformats.org/officeDocument/2006/relationships/image" Target="../media/image11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41.svg"/><Relationship Id="rId12" Type="http://schemas.openxmlformats.org/officeDocument/2006/relationships/image" Target="../media/image1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0.svg"/><Relationship Id="rId11" Type="http://schemas.openxmlformats.org/officeDocument/2006/relationships/image" Target="../media/image145.svg"/><Relationship Id="rId5" Type="http://schemas.openxmlformats.org/officeDocument/2006/relationships/image" Target="../media/image119.png"/><Relationship Id="rId10" Type="http://schemas.openxmlformats.org/officeDocument/2006/relationships/image" Target="../media/image121.png"/><Relationship Id="rId4" Type="http://schemas.openxmlformats.org/officeDocument/2006/relationships/image" Target="../media/image138.svg"/><Relationship Id="rId9" Type="http://schemas.openxmlformats.org/officeDocument/2006/relationships/image" Target="../media/image143.svg"/><Relationship Id="rId14" Type="http://schemas.openxmlformats.org/officeDocument/2006/relationships/image" Target="../media/image148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13" Type="http://schemas.openxmlformats.org/officeDocument/2006/relationships/image" Target="../media/image159.svg"/><Relationship Id="rId3" Type="http://schemas.openxmlformats.org/officeDocument/2006/relationships/image" Target="../media/image124.png"/><Relationship Id="rId7" Type="http://schemas.openxmlformats.org/officeDocument/2006/relationships/image" Target="../media/image128.tiff"/><Relationship Id="rId12" Type="http://schemas.openxmlformats.org/officeDocument/2006/relationships/image" Target="../media/image1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7.tiff"/><Relationship Id="rId11" Type="http://schemas.openxmlformats.org/officeDocument/2006/relationships/image" Target="../media/image157.svg"/><Relationship Id="rId5" Type="http://schemas.openxmlformats.org/officeDocument/2006/relationships/image" Target="../media/image126.tiff"/><Relationship Id="rId15" Type="http://schemas.openxmlformats.org/officeDocument/2006/relationships/image" Target="../media/image161.svg"/><Relationship Id="rId10" Type="http://schemas.openxmlformats.org/officeDocument/2006/relationships/image" Target="../media/image130.png"/><Relationship Id="rId4" Type="http://schemas.openxmlformats.org/officeDocument/2006/relationships/image" Target="../media/image125.tiff"/><Relationship Id="rId9" Type="http://schemas.openxmlformats.org/officeDocument/2006/relationships/image" Target="../media/image155.svg"/><Relationship Id="rId14" Type="http://schemas.openxmlformats.org/officeDocument/2006/relationships/image" Target="../media/image13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5.svg"/><Relationship Id="rId3" Type="http://schemas.openxmlformats.org/officeDocument/2006/relationships/image" Target="../media/image133.png"/><Relationship Id="rId7" Type="http://schemas.openxmlformats.org/officeDocument/2006/relationships/image" Target="../media/image1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5" Type="http://schemas.openxmlformats.org/officeDocument/2006/relationships/image" Target="../media/image134.png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2.png"/><Relationship Id="rId18" Type="http://schemas.openxmlformats.org/officeDocument/2006/relationships/image" Target="../media/image145.png"/><Relationship Id="rId26" Type="http://schemas.openxmlformats.org/officeDocument/2006/relationships/image" Target="../media/image153.png"/><Relationship Id="rId21" Type="http://schemas.openxmlformats.org/officeDocument/2006/relationships/image" Target="../media/image148.png"/><Relationship Id="rId34" Type="http://schemas.openxmlformats.org/officeDocument/2006/relationships/image" Target="../media/image161.png"/><Relationship Id="rId7" Type="http://schemas.openxmlformats.org/officeDocument/2006/relationships/image" Target="../media/image170.svg"/><Relationship Id="rId12" Type="http://schemas.microsoft.com/office/2007/relationships/hdphoto" Target="../media/hdphoto5.wdp"/><Relationship Id="rId17" Type="http://schemas.microsoft.com/office/2007/relationships/hdphoto" Target="../media/hdphoto6.wdp"/><Relationship Id="rId25" Type="http://schemas.openxmlformats.org/officeDocument/2006/relationships/image" Target="../media/image152.tiff"/><Relationship Id="rId33" Type="http://schemas.openxmlformats.org/officeDocument/2006/relationships/image" Target="../media/image160.png"/><Relationship Id="rId38" Type="http://schemas.openxmlformats.org/officeDocument/2006/relationships/image" Target="../media/image165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44.png"/><Relationship Id="rId20" Type="http://schemas.openxmlformats.org/officeDocument/2006/relationships/image" Target="../media/image147.png"/><Relationship Id="rId29" Type="http://schemas.openxmlformats.org/officeDocument/2006/relationships/image" Target="../media/image15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8.png"/><Relationship Id="rId11" Type="http://schemas.openxmlformats.org/officeDocument/2006/relationships/image" Target="../media/image141.png"/><Relationship Id="rId24" Type="http://schemas.openxmlformats.org/officeDocument/2006/relationships/image" Target="../media/image151.tiff"/><Relationship Id="rId32" Type="http://schemas.openxmlformats.org/officeDocument/2006/relationships/image" Target="../media/image159.png"/><Relationship Id="rId37" Type="http://schemas.openxmlformats.org/officeDocument/2006/relationships/image" Target="../media/image164.tiff"/><Relationship Id="rId5" Type="http://schemas.openxmlformats.org/officeDocument/2006/relationships/image" Target="../media/image168.svg"/><Relationship Id="rId15" Type="http://schemas.openxmlformats.org/officeDocument/2006/relationships/image" Target="../media/image143.png"/><Relationship Id="rId23" Type="http://schemas.openxmlformats.org/officeDocument/2006/relationships/image" Target="../media/image150.tiff"/><Relationship Id="rId28" Type="http://schemas.openxmlformats.org/officeDocument/2006/relationships/image" Target="../media/image155.png"/><Relationship Id="rId36" Type="http://schemas.openxmlformats.org/officeDocument/2006/relationships/image" Target="../media/image163.png"/><Relationship Id="rId10" Type="http://schemas.microsoft.com/office/2007/relationships/hdphoto" Target="../media/hdphoto4.wdp"/><Relationship Id="rId19" Type="http://schemas.openxmlformats.org/officeDocument/2006/relationships/image" Target="../media/image146.png"/><Relationship Id="rId31" Type="http://schemas.openxmlformats.org/officeDocument/2006/relationships/image" Target="../media/image158.tiff"/><Relationship Id="rId4" Type="http://schemas.openxmlformats.org/officeDocument/2006/relationships/image" Target="../media/image137.png"/><Relationship Id="rId9" Type="http://schemas.openxmlformats.org/officeDocument/2006/relationships/image" Target="../media/image140.png"/><Relationship Id="rId14" Type="http://schemas.openxmlformats.org/officeDocument/2006/relationships/image" Target="../media/image175.svg"/><Relationship Id="rId22" Type="http://schemas.openxmlformats.org/officeDocument/2006/relationships/image" Target="../media/image149.tiff"/><Relationship Id="rId27" Type="http://schemas.openxmlformats.org/officeDocument/2006/relationships/image" Target="../media/image154.png"/><Relationship Id="rId30" Type="http://schemas.openxmlformats.org/officeDocument/2006/relationships/image" Target="../media/image157.tiff"/><Relationship Id="rId35" Type="http://schemas.openxmlformats.org/officeDocument/2006/relationships/image" Target="../media/image162.png"/><Relationship Id="rId8" Type="http://schemas.openxmlformats.org/officeDocument/2006/relationships/image" Target="../media/image139.png"/><Relationship Id="rId3" Type="http://schemas.openxmlformats.org/officeDocument/2006/relationships/image" Target="../media/image1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6.svg"/><Relationship Id="rId13" Type="http://schemas.openxmlformats.org/officeDocument/2006/relationships/image" Target="../media/image173.png"/><Relationship Id="rId3" Type="http://schemas.openxmlformats.org/officeDocument/2006/relationships/image" Target="../media/image168.png"/><Relationship Id="rId7" Type="http://schemas.openxmlformats.org/officeDocument/2006/relationships/image" Target="../media/image170.png"/><Relationship Id="rId12" Type="http://schemas.openxmlformats.org/officeDocument/2006/relationships/image" Target="../media/image210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4.svg"/><Relationship Id="rId11" Type="http://schemas.openxmlformats.org/officeDocument/2006/relationships/image" Target="../media/image172.png"/><Relationship Id="rId5" Type="http://schemas.openxmlformats.org/officeDocument/2006/relationships/image" Target="../media/image169.png"/><Relationship Id="rId15" Type="http://schemas.openxmlformats.org/officeDocument/2006/relationships/image" Target="../media/image41.png"/><Relationship Id="rId10" Type="http://schemas.openxmlformats.org/officeDocument/2006/relationships/image" Target="../media/image208.svg"/><Relationship Id="rId4" Type="http://schemas.openxmlformats.org/officeDocument/2006/relationships/image" Target="../media/image202.svg"/><Relationship Id="rId9" Type="http://schemas.openxmlformats.org/officeDocument/2006/relationships/image" Target="../media/image171.png"/><Relationship Id="rId1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9.png"/><Relationship Id="rId3" Type="http://schemas.openxmlformats.org/officeDocument/2006/relationships/image" Target="../media/image174.png"/><Relationship Id="rId7" Type="http://schemas.openxmlformats.org/officeDocument/2006/relationships/image" Target="../media/image17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7.png"/><Relationship Id="rId5" Type="http://schemas.openxmlformats.org/officeDocument/2006/relationships/image" Target="../media/image176.png"/><Relationship Id="rId4" Type="http://schemas.openxmlformats.org/officeDocument/2006/relationships/image" Target="../media/image17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3.png"/><Relationship Id="rId5" Type="http://schemas.openxmlformats.org/officeDocument/2006/relationships/image" Target="../media/image182.png"/><Relationship Id="rId4" Type="http://schemas.openxmlformats.org/officeDocument/2006/relationships/image" Target="../media/image18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3" Type="http://schemas.openxmlformats.org/officeDocument/2006/relationships/image" Target="../media/image184.jpeg"/><Relationship Id="rId7" Type="http://schemas.openxmlformats.org/officeDocument/2006/relationships/image" Target="../media/image224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5.png"/><Relationship Id="rId4" Type="http://schemas.openxmlformats.org/officeDocument/2006/relationships/image" Target="../media/image42.png"/><Relationship Id="rId9" Type="http://schemas.microsoft.com/office/2018/10/relationships/comments" Target="../comments/modernComment_E47_F73FFCDB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13" Type="http://schemas.openxmlformats.org/officeDocument/2006/relationships/image" Target="../media/image197.png"/><Relationship Id="rId3" Type="http://schemas.openxmlformats.org/officeDocument/2006/relationships/image" Target="../media/image187.jpeg"/><Relationship Id="rId7" Type="http://schemas.openxmlformats.org/officeDocument/2006/relationships/image" Target="../media/image191.png"/><Relationship Id="rId12" Type="http://schemas.openxmlformats.org/officeDocument/2006/relationships/image" Target="../media/image196.png"/><Relationship Id="rId2" Type="http://schemas.openxmlformats.org/officeDocument/2006/relationships/notesSlide" Target="../notesSlides/notesSlide28.xml"/><Relationship Id="rId16" Type="http://schemas.openxmlformats.org/officeDocument/2006/relationships/hyperlink" Target="https://www.qnap.com/en/compatibility-qvr-pro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0.png"/><Relationship Id="rId11" Type="http://schemas.openxmlformats.org/officeDocument/2006/relationships/image" Target="../media/image195.png"/><Relationship Id="rId5" Type="http://schemas.openxmlformats.org/officeDocument/2006/relationships/image" Target="../media/image189.png"/><Relationship Id="rId15" Type="http://schemas.openxmlformats.org/officeDocument/2006/relationships/image" Target="../media/image199.png"/><Relationship Id="rId10" Type="http://schemas.openxmlformats.org/officeDocument/2006/relationships/image" Target="../media/image194.png"/><Relationship Id="rId4" Type="http://schemas.openxmlformats.org/officeDocument/2006/relationships/image" Target="../media/image188.png"/><Relationship Id="rId9" Type="http://schemas.openxmlformats.org/officeDocument/2006/relationships/image" Target="../media/image193.png"/><Relationship Id="rId14" Type="http://schemas.openxmlformats.org/officeDocument/2006/relationships/image" Target="../media/image19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E53_B8DD3EAE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4.png"/><Relationship Id="rId3" Type="http://schemas.openxmlformats.org/officeDocument/2006/relationships/image" Target="../media/image200.png"/><Relationship Id="rId7" Type="http://schemas.openxmlformats.org/officeDocument/2006/relationships/image" Target="../media/image20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6" Type="http://schemas.microsoft.com/office/2007/relationships/hdphoto" Target="../media/hdphoto7.wdp"/><Relationship Id="rId5" Type="http://schemas.openxmlformats.org/officeDocument/2006/relationships/image" Target="../media/image202.png"/><Relationship Id="rId4" Type="http://schemas.openxmlformats.org/officeDocument/2006/relationships/image" Target="../media/image201.png"/><Relationship Id="rId9" Type="http://schemas.openxmlformats.org/officeDocument/2006/relationships/image" Target="../media/image20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png"/><Relationship Id="rId13" Type="http://schemas.openxmlformats.org/officeDocument/2006/relationships/image" Target="../media/image25.png"/><Relationship Id="rId3" Type="http://schemas.openxmlformats.org/officeDocument/2006/relationships/image" Target="../media/image206.png"/><Relationship Id="rId7" Type="http://schemas.openxmlformats.org/officeDocument/2006/relationships/image" Target="../media/image210.png"/><Relationship Id="rId12" Type="http://schemas.openxmlformats.org/officeDocument/2006/relationships/image" Target="../media/image21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9.png"/><Relationship Id="rId11" Type="http://schemas.openxmlformats.org/officeDocument/2006/relationships/image" Target="../media/image214.png"/><Relationship Id="rId5" Type="http://schemas.openxmlformats.org/officeDocument/2006/relationships/image" Target="../media/image208.png"/><Relationship Id="rId10" Type="http://schemas.openxmlformats.org/officeDocument/2006/relationships/image" Target="../media/image213.png"/><Relationship Id="rId4" Type="http://schemas.openxmlformats.org/officeDocument/2006/relationships/image" Target="../media/image207.png"/><Relationship Id="rId9" Type="http://schemas.openxmlformats.org/officeDocument/2006/relationships/image" Target="../media/image212.png"/><Relationship Id="rId1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56.sv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svg"/><Relationship Id="rId13" Type="http://schemas.openxmlformats.org/officeDocument/2006/relationships/image" Target="../media/image222.png"/><Relationship Id="rId18" Type="http://schemas.openxmlformats.org/officeDocument/2006/relationships/image" Target="../media/image226.png"/><Relationship Id="rId26" Type="http://schemas.openxmlformats.org/officeDocument/2006/relationships/image" Target="../media/image230.png"/><Relationship Id="rId3" Type="http://schemas.openxmlformats.org/officeDocument/2006/relationships/image" Target="../media/image217.png"/><Relationship Id="rId21" Type="http://schemas.openxmlformats.org/officeDocument/2006/relationships/image" Target="../media/image271.svg"/><Relationship Id="rId7" Type="http://schemas.openxmlformats.org/officeDocument/2006/relationships/image" Target="../media/image219.png"/><Relationship Id="rId12" Type="http://schemas.openxmlformats.org/officeDocument/2006/relationships/image" Target="../media/image264.svg"/><Relationship Id="rId17" Type="http://schemas.openxmlformats.org/officeDocument/2006/relationships/image" Target="../media/image225.png"/><Relationship Id="rId25" Type="http://schemas.openxmlformats.org/officeDocument/2006/relationships/image" Target="../media/image275.svg"/><Relationship Id="rId33" Type="http://schemas.microsoft.com/office/2018/10/relationships/comments" Target="../comments/modernComment_E4D_3B7A6A99.xml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224.png"/><Relationship Id="rId20" Type="http://schemas.openxmlformats.org/officeDocument/2006/relationships/image" Target="../media/image227.png"/><Relationship Id="rId29" Type="http://schemas.openxmlformats.org/officeDocument/2006/relationships/image" Target="../media/image2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8.png"/><Relationship Id="rId11" Type="http://schemas.openxmlformats.org/officeDocument/2006/relationships/image" Target="../media/image221.png"/><Relationship Id="rId24" Type="http://schemas.openxmlformats.org/officeDocument/2006/relationships/image" Target="../media/image229.png"/><Relationship Id="rId32" Type="http://schemas.openxmlformats.org/officeDocument/2006/relationships/image" Target="../media/image281.svg"/><Relationship Id="rId5" Type="http://schemas.openxmlformats.org/officeDocument/2006/relationships/image" Target="../media/image258.svg"/><Relationship Id="rId15" Type="http://schemas.openxmlformats.org/officeDocument/2006/relationships/image" Target="../media/image223.png"/><Relationship Id="rId23" Type="http://schemas.openxmlformats.org/officeDocument/2006/relationships/image" Target="../media/image273.svg"/><Relationship Id="rId28" Type="http://schemas.openxmlformats.org/officeDocument/2006/relationships/image" Target="../media/image232.png"/><Relationship Id="rId10" Type="http://schemas.openxmlformats.org/officeDocument/2006/relationships/image" Target="../media/image262.svg"/><Relationship Id="rId19" Type="http://schemas.openxmlformats.org/officeDocument/2006/relationships/image" Target="../media/image31.png"/><Relationship Id="rId31" Type="http://schemas.openxmlformats.org/officeDocument/2006/relationships/image" Target="../media/image235.png"/><Relationship Id="rId9" Type="http://schemas.openxmlformats.org/officeDocument/2006/relationships/image" Target="../media/image220.png"/><Relationship Id="rId14" Type="http://schemas.openxmlformats.org/officeDocument/2006/relationships/image" Target="../media/image266.svg"/><Relationship Id="rId22" Type="http://schemas.openxmlformats.org/officeDocument/2006/relationships/image" Target="../media/image228.png"/><Relationship Id="rId27" Type="http://schemas.openxmlformats.org/officeDocument/2006/relationships/image" Target="../media/image231.png"/><Relationship Id="rId30" Type="http://schemas.openxmlformats.org/officeDocument/2006/relationships/image" Target="../media/image234.png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105_2668172D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microsoft.com/office/2018/10/relationships/comments" Target="../comments/modernComment_11B_82A4220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microsoft.com/office/2018/10/relationships/comments" Target="../comments/modernComment_11D_E50BF20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microsoft.com/office/2018/10/relationships/comments" Target="../comments/modernComment_14B_40D85A76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4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62B2D7DC-EA3D-5F34-6AA5-A41DBAA30F51}"/>
              </a:ext>
            </a:extLst>
          </p:cNvPr>
          <p:cNvSpPr txBox="1"/>
          <p:nvPr/>
        </p:nvSpPr>
        <p:spPr>
          <a:xfrm>
            <a:off x="528919" y="2786824"/>
            <a:ext cx="4884062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Intel Atom</a:t>
            </a:r>
            <a:r>
              <a:rPr lang="en" baseline="300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®</a:t>
            </a:r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C5125 </a:t>
            </a:r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八核心 </a:t>
            </a:r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2.8 GHz </a:t>
            </a:r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處理器，最高支援 128GB</a:t>
            </a:r>
            <a:r>
              <a:rPr lang="zh-TW" altLang="en-US" b="1">
                <a:solidFill>
                  <a:srgbClr val="FF0000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記憶體，大容量混合式 HDD / SSD 儲存架構適合中小企業備份及監控應用，支援 </a:t>
            </a:r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QTS </a:t>
            </a:r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與企業級 </a:t>
            </a:r>
            <a:r>
              <a:rPr lang="en-US" altLang="zh-TW" b="1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QuTS</a:t>
            </a:r>
            <a:r>
              <a:rPr lang="en-US" altLang="zh-TW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hero </a:t>
            </a:r>
            <a:r>
              <a:rPr lang="en-US" altLang="zh-TW" b="1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雙</a:t>
            </a:r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系統</a:t>
            </a:r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627DCA75-315B-DDAD-4A88-26542D8B5C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13755" y="559644"/>
            <a:ext cx="2012714" cy="365297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4A9C795C-4F08-79FF-0EC4-E9073BF40D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13755" y="1698288"/>
            <a:ext cx="4709511" cy="772538"/>
          </a:xfrm>
          <a:prstGeom prst="rect">
            <a:avLst/>
          </a:prstGeom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3E5CE8AB-9357-A862-E608-67D6135A9570}"/>
              </a:ext>
            </a:extLst>
          </p:cNvPr>
          <p:cNvGrpSpPr/>
          <p:nvPr/>
        </p:nvGrpSpPr>
        <p:grpSpPr>
          <a:xfrm>
            <a:off x="659221" y="4387175"/>
            <a:ext cx="5087241" cy="1398427"/>
            <a:chOff x="3134062" y="-50864"/>
            <a:chExt cx="10622181" cy="2919922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7CC3B985-F0EB-9DCC-0C0D-4CE78F2C673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4374" y="1643445"/>
              <a:ext cx="10601869" cy="1225613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93C8BA08-8276-1467-6F98-606C7C72281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4062" y="-50864"/>
              <a:ext cx="10554242" cy="1050979"/>
            </a:xfrm>
            <a:prstGeom prst="rect">
              <a:avLst/>
            </a:prstGeom>
          </p:spPr>
        </p:pic>
      </p:grp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66B6E2DF-7D4F-24C7-D0A8-7BB4F07479C6}"/>
              </a:ext>
            </a:extLst>
          </p:cNvPr>
          <p:cNvSpPr txBox="1"/>
          <p:nvPr/>
        </p:nvSpPr>
        <p:spPr>
          <a:xfrm>
            <a:off x="526735" y="5844670"/>
            <a:ext cx="1123926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1100" b="1">
                <a:solidFill>
                  <a:schemeClr val="bg1"/>
                </a:solidFill>
                <a:effectLst/>
                <a:latin typeface="Microsoft JhengHei UI"/>
                <a:ea typeface="Microsoft JhengHei UI"/>
              </a:rPr>
              <a:t>2 x M.2</a:t>
            </a:r>
            <a:r>
              <a:rPr lang="en-US" altLang="zh-TW" sz="1100" b="1">
                <a:solidFill>
                  <a:schemeClr val="bg1"/>
                </a:solidFill>
                <a:latin typeface="Microsoft JhengHei UI"/>
                <a:ea typeface="Microsoft JhengHei UI"/>
              </a:rPr>
              <a:t> 2280 </a:t>
            </a:r>
            <a:r>
              <a:rPr lang="en-US" altLang="zh-TW" sz="1100" b="1">
                <a:effectLst/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/>
            </a:r>
            <a:br>
              <a:rPr lang="en-US" altLang="zh-TW" sz="1100" b="1">
                <a:effectLst/>
                <a:latin typeface="Microsoft JhengHei UI" panose="020B0604030504040204" pitchFamily="34" charset="-120"/>
                <a:ea typeface="Microsoft JhengHei UI" panose="020B0604030504040204" pitchFamily="34" charset="-120"/>
              </a:rPr>
            </a:br>
            <a:r>
              <a:rPr lang="en-US" altLang="zh-TW" sz="1100" b="1">
                <a:solidFill>
                  <a:schemeClr val="bg1"/>
                </a:solidFill>
                <a:effectLst/>
                <a:latin typeface="Microsoft JhengHei UI"/>
                <a:ea typeface="Microsoft JhengHei UI"/>
              </a:rPr>
              <a:t>PCIe </a:t>
            </a:r>
            <a:r>
              <a:rPr lang="zh-TW" altLang="en-US" sz="1100" b="1">
                <a:solidFill>
                  <a:schemeClr val="bg1"/>
                </a:solidFill>
                <a:effectLst/>
                <a:latin typeface="Microsoft JhengHei UI"/>
                <a:ea typeface="Microsoft JhengHei UI"/>
              </a:rPr>
              <a:t>擴充埠</a:t>
            </a:r>
            <a:endParaRPr lang="zh-TW" altLang="en-US" sz="1100" b="1">
              <a:solidFill>
                <a:schemeClr val="bg1"/>
              </a:solidFill>
              <a:latin typeface="Microsoft JhengHei UI"/>
              <a:ea typeface="Microsoft JhengHei UI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8401B08-2B2E-D507-E634-1A5AE53AF579}"/>
              </a:ext>
            </a:extLst>
          </p:cNvPr>
          <p:cNvSpPr txBox="1"/>
          <p:nvPr/>
        </p:nvSpPr>
        <p:spPr>
          <a:xfrm>
            <a:off x="1756863" y="5849036"/>
            <a:ext cx="1033391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1100" b="1">
                <a:solidFill>
                  <a:schemeClr val="bg1"/>
                </a:solidFill>
                <a:effectLst/>
                <a:latin typeface="Microsoft JhengHei UI"/>
                <a:ea typeface="Microsoft JhengHei UI"/>
              </a:rPr>
              <a:t>2 x </a:t>
            </a:r>
            <a:r>
              <a:rPr lang="en-US" altLang="zh-TW" sz="1100" b="1">
                <a:solidFill>
                  <a:schemeClr val="bg1"/>
                </a:solidFill>
                <a:latin typeface="Microsoft JhengHei UI"/>
                <a:ea typeface="Microsoft JhengHei UI"/>
              </a:rPr>
              <a:t>2.5 GbE</a:t>
            </a:r>
            <a:r>
              <a:rPr lang="en-US" altLang="zh-TW" sz="1100" b="1">
                <a:solidFill>
                  <a:schemeClr val="bg1"/>
                </a:solidFill>
                <a:effectLst/>
                <a:latin typeface="Microsoft JhengHei UI"/>
                <a:ea typeface="Microsoft JhengHei UI"/>
              </a:rPr>
              <a:t> </a:t>
            </a:r>
            <a:r>
              <a:rPr lang="zh-TW" altLang="en-US" sz="1100" b="1">
                <a:solidFill>
                  <a:schemeClr val="bg1"/>
                </a:solidFill>
                <a:effectLst/>
                <a:latin typeface="Microsoft JhengHei UI"/>
                <a:ea typeface="Microsoft JhengHei UI"/>
              </a:rPr>
              <a:t>網路埠</a:t>
            </a:r>
            <a:endParaRPr lang="zh-TW" altLang="en-US" sz="1100" b="1">
              <a:solidFill>
                <a:schemeClr val="bg1"/>
              </a:solidFill>
              <a:latin typeface="Microsoft JhengHei UI"/>
              <a:ea typeface="Microsoft JhengHei UI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E340B3A8-1027-D584-88F6-9772817C9E5F}"/>
              </a:ext>
            </a:extLst>
          </p:cNvPr>
          <p:cNvSpPr txBox="1"/>
          <p:nvPr/>
        </p:nvSpPr>
        <p:spPr>
          <a:xfrm>
            <a:off x="2851244" y="5867396"/>
            <a:ext cx="118190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1100" b="1">
                <a:solidFill>
                  <a:schemeClr val="bg1"/>
                </a:solidFill>
                <a:effectLst/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3 x PCIe Gen 3 </a:t>
            </a:r>
            <a:r>
              <a:rPr lang="zh-TW" altLang="en-US" sz="1100" b="1">
                <a:solidFill>
                  <a:schemeClr val="bg1"/>
                </a:solidFill>
                <a:effectLst/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擴充插槽</a:t>
            </a:r>
            <a:endParaRPr lang="zh-TW" altLang="en-US" sz="1100" b="1">
              <a:solidFill>
                <a:schemeClr val="bg1"/>
              </a:solidFill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5D9A7669-5C96-B853-8DD2-5350E725A304}"/>
              </a:ext>
            </a:extLst>
          </p:cNvPr>
          <p:cNvSpPr txBox="1"/>
          <p:nvPr/>
        </p:nvSpPr>
        <p:spPr>
          <a:xfrm>
            <a:off x="3968306" y="5862877"/>
            <a:ext cx="1181904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TW" altLang="en-US" sz="1100" b="1">
                <a:solidFill>
                  <a:schemeClr val="bg1"/>
                </a:solidFill>
                <a:latin typeface="Microsoft JhengHei UI"/>
                <a:ea typeface="Microsoft JhengHei UI"/>
              </a:rPr>
              <a:t>支援至</a:t>
            </a:r>
            <a:r>
              <a:rPr lang="zh-TW" altLang="en-US" sz="1100" b="1">
                <a:solidFill>
                  <a:schemeClr val="bg1"/>
                </a:solidFill>
                <a:effectLst/>
                <a:latin typeface="Microsoft JhengHei UI"/>
                <a:ea typeface="Microsoft JhengHei UI"/>
              </a:rPr>
              <a:t> </a:t>
            </a:r>
            <a:r>
              <a:rPr lang="en-US" altLang="zh-TW" sz="1100" b="1">
                <a:solidFill>
                  <a:schemeClr val="bg1"/>
                </a:solidFill>
                <a:latin typeface="Microsoft JhengHei UI"/>
                <a:ea typeface="Microsoft JhengHei UI"/>
              </a:rPr>
              <a:t>128 GB </a:t>
            </a:r>
          </a:p>
          <a:p>
            <a:pPr algn="ctr"/>
            <a:r>
              <a:rPr lang="zh-TW" altLang="en-US" sz="1100" b="1">
                <a:solidFill>
                  <a:schemeClr val="bg1"/>
                </a:solidFill>
                <a:effectLst/>
                <a:latin typeface="Microsoft JhengHei UI"/>
                <a:ea typeface="Microsoft JhengHei UI"/>
              </a:rPr>
              <a:t>選購</a:t>
            </a:r>
            <a:r>
              <a:rPr lang="en-US" altLang="zh-TW" sz="1100" b="1">
                <a:solidFill>
                  <a:schemeClr val="bg1"/>
                </a:solidFill>
                <a:effectLst/>
                <a:latin typeface="Microsoft JhengHei UI"/>
                <a:ea typeface="Microsoft JhengHei UI"/>
              </a:rPr>
              <a:t> ECC  RAM</a:t>
            </a:r>
            <a:endParaRPr lang="zh-TW" altLang="en-US" sz="1100" b="1">
              <a:solidFill>
                <a:schemeClr val="bg1"/>
              </a:solidFill>
              <a:latin typeface="Arial" panose="020B0604020202020204"/>
              <a:ea typeface="微軟正黑體" panose="020B0604030504040204" pitchFamily="34" charset="-120"/>
              <a:cs typeface="Arial" panose="020B0604020202020204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A9A3AC0F-C27F-9C51-59D5-A2D5FEEACDD7}"/>
              </a:ext>
            </a:extLst>
          </p:cNvPr>
          <p:cNvSpPr txBox="1"/>
          <p:nvPr/>
        </p:nvSpPr>
        <p:spPr>
          <a:xfrm>
            <a:off x="4910350" y="5852572"/>
            <a:ext cx="1117640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zh-TW" altLang="en-US" sz="1100" b="1">
                <a:solidFill>
                  <a:schemeClr val="bg1"/>
                </a:solidFill>
                <a:effectLst/>
                <a:latin typeface="Microsoft JhengHei UI"/>
                <a:ea typeface="Microsoft JhengHei UI"/>
              </a:rPr>
              <a:t>選購</a:t>
            </a:r>
            <a:endParaRPr lang="zh-TW" altLang="en-US" sz="1100" b="1">
              <a:solidFill>
                <a:schemeClr val="bg1"/>
              </a:solidFill>
              <a:latin typeface="Arial" panose="020B0604020202020204"/>
              <a:ea typeface="微軟正黑體" panose="020B0604030504040204" pitchFamily="34" charset="-120"/>
              <a:cs typeface="Arial" panose="020B0604020202020204"/>
            </a:endParaRPr>
          </a:p>
          <a:p>
            <a:pPr algn="ctr"/>
            <a:r>
              <a:rPr lang="zh-TW" altLang="en-US" sz="1100" b="1">
                <a:solidFill>
                  <a:schemeClr val="bg1"/>
                </a:solidFill>
                <a:effectLst/>
                <a:latin typeface="Microsoft JhengHei UI"/>
                <a:ea typeface="Microsoft JhengHei UI"/>
              </a:rPr>
              <a:t>擴充</a:t>
            </a:r>
            <a:r>
              <a:rPr lang="zh-TW" altLang="en-US" sz="1100" b="1">
                <a:solidFill>
                  <a:schemeClr val="bg1"/>
                </a:solidFill>
                <a:latin typeface="Microsoft JhengHei UI"/>
                <a:ea typeface="Microsoft JhengHei UI"/>
              </a:rPr>
              <a:t>網卡</a:t>
            </a:r>
            <a:endParaRPr lang="zh-TW" altLang="en-US" sz="1100" b="1">
              <a:solidFill>
                <a:schemeClr val="bg1"/>
              </a:solidFill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38687461"/>
      </p:ext>
    </p:extLst>
  </p:cSld>
  <p:clrMapOvr>
    <a:masterClrMapping/>
  </p:clrMapOvr>
  <p:transition spd="slow">
    <p:fade thruBlk="1"/>
  </p:transition>
  <p:extLst mod="1">
    <p:ext uri="{6950BFC3-D8DA-4A85-94F7-54DA5524770B}">
      <p188:commentRel xmlns:p188="http://schemas.microsoft.com/office/powerpoint/2018/8/main" xmlns="" r:id="rId10"/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9D1E3197-31D1-A2F6-DC7C-716E6AD648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9098" y="4177852"/>
            <a:ext cx="1513130" cy="1707028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F8F2E3A8-5A1E-A046-8BCD-901968365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612" y="272323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b="1">
                <a:latin typeface="Microsoft JhengHei"/>
                <a:ea typeface="Microsoft JhengHei"/>
                <a:cs typeface="+mj-lt"/>
              </a:rPr>
              <a:t>選購</a:t>
            </a:r>
            <a:r>
              <a:rPr lang="zh-TW" altLang="en-US" b="1">
                <a:latin typeface="Microsoft JhengHei"/>
                <a:ea typeface="Microsoft JhengHei"/>
                <a:cs typeface="+mj-lt"/>
              </a:rPr>
              <a:t>安裝雙埠 </a:t>
            </a:r>
            <a:r>
              <a:rPr lang="en-US" altLang="zh-CN" b="1">
                <a:latin typeface="Microsoft JhengHei"/>
                <a:ea typeface="+mj-lt"/>
                <a:cs typeface="+mj-lt"/>
              </a:rPr>
              <a:t>25GbE</a:t>
            </a:r>
            <a:r>
              <a:rPr lang="zh-TW" altLang="en-US" b="1">
                <a:latin typeface="Microsoft JhengHei"/>
                <a:ea typeface="Microsoft JhengHei"/>
                <a:cs typeface="+mj-lt"/>
              </a:rPr>
              <a:t> </a:t>
            </a:r>
            <a:r>
              <a:rPr lang="zh-CN" b="1">
                <a:latin typeface="Microsoft JhengHei"/>
                <a:ea typeface="Microsoft JhengHei"/>
                <a:cs typeface="+mj-lt"/>
              </a:rPr>
              <a:t>網路卡，</a:t>
            </a:r>
            <a:r>
              <a:rPr lang="zh-CN" altLang="en-US" b="1">
                <a:latin typeface="Microsoft JhengHei"/>
                <a:ea typeface="Microsoft JhengHei"/>
                <a:cs typeface="+mj-lt"/>
              </a:rPr>
              <a:t>讀取達</a:t>
            </a:r>
            <a:r>
              <a:rPr lang="en-US" altLang="zh-CN" b="1">
                <a:latin typeface="Microsoft JhengHei"/>
                <a:ea typeface="Microsoft JhengHei"/>
                <a:cs typeface="+mj-lt"/>
              </a:rPr>
              <a:t> 3,499MB/s</a:t>
            </a:r>
            <a:r>
              <a:rPr lang="zh-CN" b="1">
                <a:latin typeface="Microsoft JhengHei"/>
                <a:ea typeface="Microsoft JhengHei"/>
                <a:cs typeface="+mj-lt"/>
              </a:rPr>
              <a:t>，</a:t>
            </a:r>
            <a:r>
              <a:rPr lang="zh-CN" altLang="en-US" b="1">
                <a:latin typeface="Microsoft JhengHei"/>
                <a:ea typeface="Microsoft JhengHei"/>
                <a:cs typeface="+mj-lt"/>
              </a:rPr>
              <a:t>遠超同級最高</a:t>
            </a:r>
            <a:r>
              <a:rPr lang="zh-CN" b="1">
                <a:latin typeface="Microsoft JhengHei"/>
                <a:ea typeface="Microsoft JhengHei"/>
                <a:cs typeface="+mj-lt"/>
              </a:rPr>
              <a:t>效能</a:t>
            </a:r>
          </a:p>
        </p:txBody>
      </p:sp>
      <p:sp>
        <p:nvSpPr>
          <p:cNvPr id="49" name="Rectangle 3">
            <a:extLst>
              <a:ext uri="{FF2B5EF4-FFF2-40B4-BE49-F238E27FC236}">
                <a16:creationId xmlns:a16="http://schemas.microsoft.com/office/drawing/2014/main" id="{77F0100F-1D69-8D4A-94BE-DE76457E5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623" y="6008390"/>
            <a:ext cx="6174721" cy="902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62544" tIns="81273" rIns="162544" bIns="81273" anchor="t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ja-JP" altLang="en-US" sz="80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測試環境：</a:t>
            </a:r>
            <a:r>
              <a:rPr lang="ja-JP" altLang="en-US" sz="800">
                <a:latin typeface="Microsoft JhengHei"/>
                <a:ea typeface="Microsoft JhengHei"/>
                <a:cs typeface="+mn-ea"/>
              </a:rPr>
              <a:t/>
            </a:r>
            <a:br>
              <a:rPr lang="ja-JP" altLang="en-US" sz="800">
                <a:latin typeface="Microsoft JhengHei"/>
                <a:ea typeface="Microsoft JhengHei"/>
                <a:cs typeface="+mn-ea"/>
              </a:rPr>
            </a:br>
            <a:r>
              <a:rPr lang="en-US" sz="80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NAS: TS-1655 with QXG-25G2SF-CX6</a:t>
            </a:r>
            <a:r>
              <a:rPr lang="en-US" sz="800">
                <a:latin typeface="Microsoft JhengHei"/>
                <a:cs typeface="+mn-ea"/>
              </a:rPr>
              <a:t/>
            </a:r>
            <a:br>
              <a:rPr lang="en-US" sz="800">
                <a:latin typeface="Microsoft JhengHei"/>
                <a:cs typeface="+mn-ea"/>
              </a:rPr>
            </a:br>
            <a:r>
              <a:rPr lang="en-US" sz="80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OS：QTS 5.0.1</a:t>
            </a:r>
            <a:r>
              <a:rPr lang="en-US" sz="800">
                <a:latin typeface="Microsoft JhengHei"/>
                <a:cs typeface="+mn-ea"/>
              </a:rPr>
              <a:t/>
            </a:r>
            <a:br>
              <a:rPr lang="en-US" sz="800">
                <a:latin typeface="Microsoft JhengHei"/>
                <a:cs typeface="+mn-ea"/>
              </a:rPr>
            </a:br>
            <a:r>
              <a:rPr lang="en-US" sz="80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Volume type: RAID 5; 16 x Samsung 860 EVO 1TB </a:t>
            </a:r>
            <a:endParaRPr lang="en" sz="800" kern="0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  <a:p>
            <a:pPr defTabSz="1219170"/>
            <a:r>
              <a:rPr lang="en-US" sz="80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Client PC: Windows Server 2019, AMD EPYC 7302P 3.0GHz, 128GB RAM, QNAP QXG-25G2SF-CX4 NI</a:t>
            </a:r>
            <a:r>
              <a:rPr lang="en-US" altLang="zh-TW" sz="80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C</a:t>
            </a:r>
            <a:endParaRPr lang="en-US" altLang="zh-TW" sz="800">
              <a:solidFill>
                <a:schemeClr val="bg1"/>
              </a:solidFill>
              <a:latin typeface="Microsoft JhengHei"/>
              <a:ea typeface="微軟正黑體"/>
              <a:cs typeface="+mn-ea"/>
            </a:endParaRPr>
          </a:p>
          <a:p>
            <a:pPr defTabSz="1219170"/>
            <a:r>
              <a:rPr lang="en-US" sz="800" err="1">
                <a:solidFill>
                  <a:schemeClr val="bg1"/>
                </a:solidFill>
                <a:latin typeface="Microsoft JhengHei"/>
                <a:ea typeface="微軟正黑體"/>
                <a:cs typeface="Arial"/>
              </a:rPr>
              <a:t>IOmeter</a:t>
            </a:r>
            <a:r>
              <a:rPr lang="en-US" sz="800">
                <a:solidFill>
                  <a:schemeClr val="bg1"/>
                </a:solidFill>
                <a:latin typeface="Microsoft JhengHei"/>
                <a:ea typeface="微軟正黑體"/>
                <a:cs typeface="Arial"/>
              </a:rPr>
              <a:t> : RAM*4, 30-sec ramp up time, 3-min seq. run time, 1 worker, 32-outstanding</a:t>
            </a:r>
            <a:endParaRPr lang="en-US">
              <a:solidFill>
                <a:schemeClr val="bg1"/>
              </a:solidFill>
              <a:latin typeface="Microsoft JhengHei"/>
              <a:ea typeface="Microsoft JhengHei"/>
              <a:cs typeface="Arial"/>
            </a:endParaRPr>
          </a:p>
        </p:txBody>
      </p:sp>
      <p:grpSp>
        <p:nvGrpSpPr>
          <p:cNvPr id="57" name="Google Shape;1112;gc428d55399_0_337">
            <a:extLst>
              <a:ext uri="{FF2B5EF4-FFF2-40B4-BE49-F238E27FC236}">
                <a16:creationId xmlns:a16="http://schemas.microsoft.com/office/drawing/2014/main" id="{C1B42FAD-83B9-D31A-6AE2-5371D3AB362C}"/>
              </a:ext>
            </a:extLst>
          </p:cNvPr>
          <p:cNvGrpSpPr/>
          <p:nvPr/>
        </p:nvGrpSpPr>
        <p:grpSpPr>
          <a:xfrm>
            <a:off x="740209" y="1822104"/>
            <a:ext cx="5644073" cy="4125537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58" name="Google Shape;1114;gc428d55399_0_337">
              <a:extLst>
                <a:ext uri="{FF2B5EF4-FFF2-40B4-BE49-F238E27FC236}">
                  <a16:creationId xmlns:a16="http://schemas.microsoft.com/office/drawing/2014/main" id="{1BDFFB76-631C-E759-C9FB-1BCA0AB8F124}"/>
                </a:ext>
              </a:extLst>
            </p:cNvPr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" name="Google Shape;1113;gc428d55399_0_337">
              <a:extLst>
                <a:ext uri="{FF2B5EF4-FFF2-40B4-BE49-F238E27FC236}">
                  <a16:creationId xmlns:a16="http://schemas.microsoft.com/office/drawing/2014/main" id="{8442AD9A-DA80-7E07-72A1-0A73B05B863A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cxnSp>
        <p:nvCxnSpPr>
          <p:cNvPr id="60" name="Google Shape;1115;gc428d55399_0_337">
            <a:extLst>
              <a:ext uri="{FF2B5EF4-FFF2-40B4-BE49-F238E27FC236}">
                <a16:creationId xmlns:a16="http://schemas.microsoft.com/office/drawing/2014/main" id="{99AA5FB8-CAA0-5A4F-4AC7-A2B619B0F35C}"/>
              </a:ext>
            </a:extLst>
          </p:cNvPr>
          <p:cNvCxnSpPr>
            <a:cxnSpLocks/>
          </p:cNvCxnSpPr>
          <p:nvPr/>
        </p:nvCxnSpPr>
        <p:spPr>
          <a:xfrm>
            <a:off x="740208" y="2645640"/>
            <a:ext cx="5029768" cy="0"/>
          </a:xfrm>
          <a:prstGeom prst="straightConnector1">
            <a:avLst/>
          </a:prstGeom>
          <a:noFill/>
          <a:ln w="25400" cap="flat" cmpd="sng">
            <a:gradFill>
              <a:gsLst>
                <a:gs pos="0">
                  <a:srgbClr val="00B0F0"/>
                </a:gs>
                <a:gs pos="100000">
                  <a:srgbClr val="201DFD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B2B0AFC2-99F3-B1EA-02A5-09F1BCB20C15}"/>
              </a:ext>
            </a:extLst>
          </p:cNvPr>
          <p:cNvSpPr txBox="1"/>
          <p:nvPr/>
        </p:nvSpPr>
        <p:spPr>
          <a:xfrm>
            <a:off x="714891" y="2100050"/>
            <a:ext cx="502976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b="1">
                <a:ea typeface="微軟正黑體"/>
                <a:cs typeface="+mn-ea"/>
                <a:sym typeface="+mn-lt"/>
              </a:rPr>
              <a:t>2 x 25GbE Windows SMB </a:t>
            </a:r>
            <a:r>
              <a:rPr lang="en-US" altLang="zh-TW" b="1" err="1">
                <a:ea typeface="微軟正黑體"/>
                <a:cs typeface="+mn-ea"/>
                <a:sym typeface="+mn-lt"/>
              </a:rPr>
              <a:t>循序</a:t>
            </a:r>
            <a:r>
              <a:rPr lang="zh-TW" altLang="en-US" b="1">
                <a:ea typeface="微軟正黑體"/>
                <a:cs typeface="+mn-ea"/>
                <a:sym typeface="+mn-lt"/>
              </a:rPr>
              <a:t>傳輸 (1MB)</a:t>
            </a:r>
          </a:p>
        </p:txBody>
      </p:sp>
      <p:graphicFrame>
        <p:nvGraphicFramePr>
          <p:cNvPr id="62" name="圖表 61">
            <a:extLst>
              <a:ext uri="{FF2B5EF4-FFF2-40B4-BE49-F238E27FC236}">
                <a16:creationId xmlns:a16="http://schemas.microsoft.com/office/drawing/2014/main" id="{08C69E8C-E746-5D47-FFC4-A2EAAF2A64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6005060"/>
              </p:ext>
            </p:extLst>
          </p:nvPr>
        </p:nvGraphicFramePr>
        <p:xfrm>
          <a:off x="892056" y="2853545"/>
          <a:ext cx="4671626" cy="2871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3" name="矩形 62">
            <a:extLst>
              <a:ext uri="{FF2B5EF4-FFF2-40B4-BE49-F238E27FC236}">
                <a16:creationId xmlns:a16="http://schemas.microsoft.com/office/drawing/2014/main" id="{F86F24EC-AC7A-3E4D-5AA3-783A3D6F8002}"/>
              </a:ext>
            </a:extLst>
          </p:cNvPr>
          <p:cNvSpPr/>
          <p:nvPr/>
        </p:nvSpPr>
        <p:spPr>
          <a:xfrm>
            <a:off x="2082295" y="3384241"/>
            <a:ext cx="97815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2,591 MB/s</a:t>
            </a:r>
            <a:endParaRPr kumimoji="0" lang="zh-TW" altLang="en-US" sz="1200" b="1" i="0" u="none" strike="noStrike" kern="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EFE8555B-1AAF-7902-2BFA-4605F82C9D8E}"/>
              </a:ext>
            </a:extLst>
          </p:cNvPr>
          <p:cNvSpPr/>
          <p:nvPr/>
        </p:nvSpPr>
        <p:spPr>
          <a:xfrm>
            <a:off x="4018229" y="2737159"/>
            <a:ext cx="97815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altLang="zh-TW" sz="12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cs typeface="+mn-ea"/>
                <a:sym typeface="+mn-lt"/>
              </a:rPr>
              <a:t>3,499 MB/s</a:t>
            </a:r>
            <a:endParaRPr kumimoji="0" lang="zh-TW" altLang="en-US" sz="12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FADC86E-AF48-1A21-7CCB-5F756E2157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355457" y="5947641"/>
            <a:ext cx="5768455" cy="654610"/>
          </a:xfrm>
          <a:prstGeom prst="rect">
            <a:avLst/>
          </a:pr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6E330C6A-B1D1-B80F-414E-0A2D282E3650}"/>
              </a:ext>
            </a:extLst>
          </p:cNvPr>
          <p:cNvGrpSpPr/>
          <p:nvPr/>
        </p:nvGrpSpPr>
        <p:grpSpPr>
          <a:xfrm>
            <a:off x="3934571" y="3265409"/>
            <a:ext cx="5040197" cy="3500760"/>
            <a:chOff x="3953621" y="3113009"/>
            <a:chExt cx="5040197" cy="3500760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2D2222F3-C4E6-3748-ECCB-AF225AC448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53" r="15056"/>
            <a:stretch/>
          </p:blipFill>
          <p:spPr>
            <a:xfrm>
              <a:off x="5479420" y="3113009"/>
              <a:ext cx="3514398" cy="3161418"/>
            </a:xfrm>
            <a:prstGeom prst="rect">
              <a:avLst/>
            </a:prstGeom>
          </p:spPr>
        </p:pic>
        <p:pic>
          <p:nvPicPr>
            <p:cNvPr id="4" name="Picture 4" descr="QXG-25G2SF-CX6">
              <a:extLst>
                <a:ext uri="{FF2B5EF4-FFF2-40B4-BE49-F238E27FC236}">
                  <a16:creationId xmlns:a16="http://schemas.microsoft.com/office/drawing/2014/main" id="{CF707A96-0851-8ACB-CE01-9925D956D2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3621" y="5195821"/>
              <a:ext cx="1630709" cy="1417948"/>
            </a:xfrm>
            <a:prstGeom prst="rect">
              <a:avLst/>
            </a:prstGeom>
            <a:noFill/>
            <a:effectLst>
              <a:outerShdw blurRad="431800" dist="190500" dir="5760000" algn="ctr" rotWithShape="0">
                <a:srgbClr val="000000">
                  <a:alpha val="34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E6A1668E-5B0D-08C8-518B-F7352FB26124}"/>
              </a:ext>
            </a:extLst>
          </p:cNvPr>
          <p:cNvSpPr/>
          <p:nvPr/>
        </p:nvSpPr>
        <p:spPr>
          <a:xfrm>
            <a:off x="8305968" y="4431141"/>
            <a:ext cx="3026757" cy="129198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3200" b="1">
                <a:solidFill>
                  <a:schemeClr val="bg1"/>
                </a:solidFill>
                <a:latin typeface="Microsoft JhengHei"/>
                <a:ea typeface="微軟正黑體"/>
              </a:rPr>
              <a:t>2.24X</a:t>
            </a:r>
            <a:endParaRPr lang="zh-TW" altLang="en-US" sz="3200" b="1">
              <a:solidFill>
                <a:schemeClr val="bg1"/>
              </a:solidFill>
              <a:latin typeface="Microsoft JhengHei"/>
              <a:ea typeface="Microsoft JhengHei"/>
              <a:cs typeface="Arial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E9F1312B-BF61-7AEB-5975-E9BC09C74ABA}"/>
              </a:ext>
            </a:extLst>
          </p:cNvPr>
          <p:cNvGrpSpPr/>
          <p:nvPr/>
        </p:nvGrpSpPr>
        <p:grpSpPr>
          <a:xfrm>
            <a:off x="5986795" y="2025961"/>
            <a:ext cx="6030441" cy="996487"/>
            <a:chOff x="5343525" y="3503443"/>
            <a:chExt cx="6030441" cy="996487"/>
          </a:xfrm>
        </p:grpSpPr>
        <p:pic>
          <p:nvPicPr>
            <p:cNvPr id="5" name="圖片 12" descr="一張含有 桌 的圖片&#10;&#10;自動產生的描述">
              <a:extLst>
                <a:ext uri="{FF2B5EF4-FFF2-40B4-BE49-F238E27FC236}">
                  <a16:creationId xmlns:a16="http://schemas.microsoft.com/office/drawing/2014/main" id="{BF48D7FF-3FDE-BCD6-FB41-B79C9689BE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r="-147" b="88952"/>
            <a:stretch/>
          </p:blipFill>
          <p:spPr>
            <a:xfrm>
              <a:off x="5343525" y="3503443"/>
              <a:ext cx="6030441" cy="514740"/>
            </a:xfrm>
            <a:prstGeom prst="rect">
              <a:avLst/>
            </a:prstGeom>
          </p:spPr>
        </p:pic>
        <p:pic>
          <p:nvPicPr>
            <p:cNvPr id="13" name="圖片 12" descr="一張含有 桌 的圖片&#10;&#10;自動產生的描述">
              <a:extLst>
                <a:ext uri="{FF2B5EF4-FFF2-40B4-BE49-F238E27FC236}">
                  <a16:creationId xmlns:a16="http://schemas.microsoft.com/office/drawing/2014/main" id="{C94CDBEC-7F44-0A8D-4B1A-DA932A960B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89710" r="-147" b="-190"/>
            <a:stretch/>
          </p:blipFill>
          <p:spPr>
            <a:xfrm>
              <a:off x="5343525" y="4011609"/>
              <a:ext cx="6030441" cy="488321"/>
            </a:xfrm>
            <a:prstGeom prst="rect">
              <a:avLst/>
            </a:prstGeom>
          </p:spPr>
        </p:pic>
      </p:grp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CD02BD47-B3C2-394B-FE16-D03F4DB71384}"/>
              </a:ext>
            </a:extLst>
          </p:cNvPr>
          <p:cNvSpPr txBox="1"/>
          <p:nvPr/>
        </p:nvSpPr>
        <p:spPr>
          <a:xfrm>
            <a:off x="8974768" y="3522426"/>
            <a:ext cx="3159242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400" b="1">
                <a:solidFill>
                  <a:srgbClr val="FFFF00"/>
                </a:solidFill>
                <a:latin typeface="Microsoft JhengHei"/>
                <a:ea typeface="Microsoft JhengHei"/>
              </a:rPr>
              <a:t>相較於</a:t>
            </a:r>
            <a:r>
              <a:rPr lang="zh-TW" altLang="en-US" sz="1400" b="1">
                <a:solidFill>
                  <a:srgbClr val="FFFF00"/>
                </a:solidFill>
                <a:latin typeface="Microsoft JhengHei"/>
                <a:ea typeface="Microsoft JhengHei"/>
              </a:rPr>
              <a:t>舊款</a:t>
            </a:r>
            <a:r>
              <a:rPr lang="zh-TW" sz="1400" b="1">
                <a:solidFill>
                  <a:srgbClr val="FFFF00"/>
                </a:solidFill>
                <a:latin typeface="Microsoft JhengHei"/>
                <a:ea typeface="Microsoft JhengHei"/>
              </a:rPr>
              <a:t> </a:t>
            </a:r>
            <a:r>
              <a:rPr lang="en-US" altLang="zh-TW" sz="1400" b="1">
                <a:solidFill>
                  <a:srgbClr val="FFFF00"/>
                </a:solidFill>
                <a:latin typeface="Microsoft JhengHei"/>
                <a:ea typeface="微軟正黑體"/>
              </a:rPr>
              <a:t>TS-1635AX NAS 4</a:t>
            </a:r>
            <a:r>
              <a:rPr lang="zh-TW" sz="1400" b="1">
                <a:solidFill>
                  <a:srgbClr val="FFFF00"/>
                </a:solidFill>
                <a:latin typeface="Microsoft JhengHei"/>
                <a:ea typeface="Microsoft JhengHei"/>
              </a:rPr>
              <a:t>核心 1</a:t>
            </a:r>
            <a:r>
              <a:rPr lang="en-US" altLang="zh-TW" sz="1400" b="1">
                <a:solidFill>
                  <a:srgbClr val="FFFF00"/>
                </a:solidFill>
                <a:latin typeface="Microsoft JhengHei"/>
                <a:ea typeface="微軟正黑體"/>
              </a:rPr>
              <a:t>.6 GHz</a:t>
            </a:r>
            <a:r>
              <a:rPr lang="zh-TW" sz="1400" b="1">
                <a:solidFill>
                  <a:srgbClr val="FFFF00"/>
                </a:solidFill>
                <a:latin typeface="Microsoft JhengHei"/>
                <a:ea typeface="Microsoft JhengHei"/>
              </a:rPr>
              <a:t>，</a:t>
            </a:r>
            <a:r>
              <a:rPr lang="en-US" altLang="zh-TW" sz="1400" b="1">
                <a:solidFill>
                  <a:srgbClr val="FFFF00"/>
                </a:solidFill>
                <a:latin typeface="Microsoft JhengHei"/>
                <a:ea typeface="微軟正黑體"/>
              </a:rPr>
              <a:t>TS-1655 SMB</a:t>
            </a:r>
            <a:r>
              <a:rPr lang="zh-TW" sz="1400" b="1">
                <a:solidFill>
                  <a:srgbClr val="FFFF00"/>
                </a:solidFill>
                <a:latin typeface="Microsoft JhengHei"/>
                <a:ea typeface="Microsoft JhengHei"/>
              </a:rPr>
              <a:t> </a:t>
            </a:r>
            <a:r>
              <a:rPr lang="zh-TW" altLang="en-US" sz="1400" b="1">
                <a:solidFill>
                  <a:srgbClr val="FFFF00"/>
                </a:solidFill>
                <a:latin typeface="Microsoft JhengHei"/>
                <a:ea typeface="Microsoft JhengHei"/>
              </a:rPr>
              <a:t>循</a:t>
            </a:r>
            <a:r>
              <a:rPr lang="zh-TW" sz="1400" b="1">
                <a:solidFill>
                  <a:srgbClr val="FFFF00"/>
                </a:solidFill>
                <a:latin typeface="Microsoft JhengHei"/>
                <a:ea typeface="Microsoft JhengHei"/>
              </a:rPr>
              <a:t>序傳輸效能大幅提</a:t>
            </a:r>
            <a:r>
              <a:rPr lang="zh-TW" altLang="en-US" sz="1400" b="1">
                <a:solidFill>
                  <a:srgbClr val="FFFF00"/>
                </a:solidFill>
                <a:latin typeface="Microsoft JhengHei"/>
                <a:ea typeface="Microsoft JhengHei"/>
              </a:rPr>
              <a:t>升</a:t>
            </a:r>
            <a:r>
              <a:rPr lang="en-US" altLang="zh-TW" sz="1400" b="1">
                <a:solidFill>
                  <a:srgbClr val="FFFF00"/>
                </a:solidFill>
                <a:latin typeface="Microsoft JhengHei"/>
                <a:ea typeface="Microsoft JhengHei"/>
              </a:rPr>
              <a:t>!</a:t>
            </a:r>
            <a:endParaRPr lang="zh-TW" altLang="en-US" sz="1400" b="1">
              <a:solidFill>
                <a:srgbClr val="FFFF00"/>
              </a:solidFill>
              <a:latin typeface="Microsoft JhengHei"/>
              <a:ea typeface="Microsoft JhengHei"/>
              <a:cs typeface="Arial"/>
            </a:endParaRP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F562FDA6-8C60-C4F9-B3FF-9195A7259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0880" y="4157957"/>
            <a:ext cx="1513130" cy="1707028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8D09D6AB-5955-41D2-C509-84B1194B33B5}"/>
              </a:ext>
            </a:extLst>
          </p:cNvPr>
          <p:cNvSpPr txBox="1"/>
          <p:nvPr/>
        </p:nvSpPr>
        <p:spPr>
          <a:xfrm>
            <a:off x="5928095" y="3084059"/>
            <a:ext cx="7439246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800" u="sng">
                <a:solidFill>
                  <a:schemeClr val="bg1"/>
                </a:solidFill>
                <a:ea typeface="微軟正黑體"/>
              </a:rPr>
              <a:t>https://www.cpubenchmark.net/compare/5091vs4624/Intel-Atom-C5125-vs-AMD-Ryzen-Embedded-V1500B-Quad-core</a:t>
            </a:r>
            <a:endParaRPr lang="en-US" altLang="zh-TW" sz="800" u="sng">
              <a:solidFill>
                <a:schemeClr val="bg1"/>
              </a:solidFill>
              <a:ea typeface="微軟正黑體"/>
              <a:cs typeface="Arial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A2BB9DC0-360B-9F8A-E872-A771EB202F1F}"/>
              </a:ext>
            </a:extLst>
          </p:cNvPr>
          <p:cNvSpPr txBox="1"/>
          <p:nvPr/>
        </p:nvSpPr>
        <p:spPr>
          <a:xfrm>
            <a:off x="5149703" y="6292702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400">
                <a:solidFill>
                  <a:srgbClr val="FFFFFF"/>
                </a:solidFill>
                <a:ea typeface="微軟正黑體"/>
              </a:rPr>
              <a:t> QXG-25G2SF-CX6</a:t>
            </a:r>
            <a:r>
              <a:rPr lang="zh-TW" sz="1400">
                <a:ea typeface="微軟正黑體"/>
                <a:cs typeface="Arial"/>
              </a:rPr>
              <a:t>​</a:t>
            </a:r>
            <a:endParaRPr lang="zh-TW" altLang="en-US" sz="1400">
              <a:ea typeface="微軟正黑體"/>
              <a:cs typeface="Arial"/>
            </a:endParaRPr>
          </a:p>
        </p:txBody>
      </p: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0FF3A634-8ACE-7B92-CAC5-36916149A6D5}"/>
              </a:ext>
            </a:extLst>
          </p:cNvPr>
          <p:cNvSpPr/>
          <p:nvPr/>
        </p:nvSpPr>
        <p:spPr>
          <a:xfrm>
            <a:off x="9900295" y="4438147"/>
            <a:ext cx="3026757" cy="129198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zh-TW" sz="3200" b="1">
                <a:solidFill>
                  <a:schemeClr val="bg1"/>
                </a:solidFill>
                <a:latin typeface="Microsoft JhengHei"/>
                <a:ea typeface="微軟正黑體"/>
              </a:rPr>
              <a:t>2.12X</a:t>
            </a:r>
            <a:endParaRPr lang="en-US" altLang="zh-TW" sz="3200" b="1">
              <a:solidFill>
                <a:schemeClr val="bg1"/>
              </a:solidFill>
              <a:latin typeface="Microsoft JhengHei"/>
              <a:ea typeface="微軟正黑體"/>
              <a:cs typeface="Arial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95700BB-0ACE-94A0-E5E7-BF4EAE917AF1}"/>
              </a:ext>
            </a:extLst>
          </p:cNvPr>
          <p:cNvSpPr txBox="1"/>
          <p:nvPr/>
        </p:nvSpPr>
        <p:spPr>
          <a:xfrm>
            <a:off x="5929885" y="1755301"/>
            <a:ext cx="5782019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100" b="1">
                <a:solidFill>
                  <a:srgbClr val="FFFF00"/>
                </a:solidFill>
                <a:latin typeface="Microsoft JhengHei"/>
                <a:ea typeface="Microsoft JhengHei"/>
                <a:cs typeface="Arial"/>
              </a:rPr>
              <a:t>在同級產品中，標配 CPU Benchmark 分數較高的 Intel Atom</a:t>
            </a:r>
            <a:r>
              <a:rPr lang="en" altLang="zh-TW" sz="1100" baseline="30000">
                <a:solidFill>
                  <a:srgbClr val="FFFF00"/>
                </a:solidFill>
                <a:latin typeface="Arial"/>
                <a:ea typeface="+mn-lt"/>
                <a:cs typeface="Arial"/>
              </a:rPr>
              <a:t>®</a:t>
            </a:r>
            <a:r>
              <a:rPr lang="zh-TW" altLang="en-US" sz="1100" b="1">
                <a:solidFill>
                  <a:srgbClr val="FFFF00"/>
                </a:solidFill>
                <a:latin typeface="Microsoft JhengHei"/>
                <a:ea typeface="Microsoft JhengHei"/>
                <a:cs typeface="Arial"/>
              </a:rPr>
              <a:t> C5125 8 核心 CPU !</a:t>
            </a:r>
            <a:endParaRPr lang="zh-TW" sz="1100" b="1">
              <a:solidFill>
                <a:srgbClr val="FFFF00"/>
              </a:solidFill>
              <a:latin typeface="Microsoft JhengHei"/>
              <a:ea typeface="Microsoft JhengHei"/>
              <a:cs typeface="Arial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2674BAA9-1B98-4B9C-BDDC-F907BF3115F9}"/>
              </a:ext>
            </a:extLst>
          </p:cNvPr>
          <p:cNvSpPr txBox="1"/>
          <p:nvPr/>
        </p:nvSpPr>
        <p:spPr>
          <a:xfrm>
            <a:off x="9293944" y="4439477"/>
            <a:ext cx="120916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400" b="1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寫入</a:t>
            </a:r>
            <a:r>
              <a:rPr lang="zh-TW" b="1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提升</a:t>
            </a:r>
            <a:endParaRPr lang="zh-TW" altLang="en-US" b="1">
              <a:solidFill>
                <a:schemeClr val="bg1"/>
              </a:solidFill>
              <a:latin typeface="Microsoft JhengHei"/>
              <a:ea typeface="Microsoft JhengHei"/>
              <a:cs typeface="Arial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FC6311AB-FA32-9CBC-061C-3A9C924F73F3}"/>
              </a:ext>
            </a:extLst>
          </p:cNvPr>
          <p:cNvSpPr txBox="1"/>
          <p:nvPr/>
        </p:nvSpPr>
        <p:spPr>
          <a:xfrm>
            <a:off x="10855948" y="4430617"/>
            <a:ext cx="1147142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400" b="1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讀取</a:t>
            </a:r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  <a:cs typeface="Arial"/>
              </a:rPr>
              <a:t>提升</a:t>
            </a:r>
            <a:endParaRPr lang="zh-TW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86906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71A4F49D-0DDA-36B6-8041-62180A385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5612"/>
            <a:ext cx="4561114" cy="3406775"/>
          </a:xfrm>
        </p:spPr>
        <p:txBody>
          <a:bodyPr/>
          <a:lstStyle/>
          <a:p>
            <a:r>
              <a:rPr lang="zh-TW" alt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高效能大容量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</a:rPr>
            </a:br>
            <a:r>
              <a:rPr lang="zh-TW" alt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檔案備份 </a:t>
            </a:r>
            <a:r>
              <a:rPr lang="en-US" altLang="zh-TW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&amp; </a:t>
            </a:r>
            <a:br>
              <a:rPr lang="en-US" altLang="zh-TW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</a:br>
            <a:r>
              <a:rPr lang="zh-TW" alt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監控儲存伺服器</a:t>
            </a:r>
          </a:p>
        </p:txBody>
      </p:sp>
    </p:spTree>
    <p:extLst>
      <p:ext uri="{BB962C8B-B14F-4D97-AF65-F5344CB8AC3E}">
        <p14:creationId xmlns:p14="http://schemas.microsoft.com/office/powerpoint/2010/main" val="153773751"/>
      </p:ext>
    </p:extLst>
  </p:cSld>
  <p:clrMapOvr>
    <a:masterClrMapping/>
  </p:clrMapOvr>
  <p:transition spd="slow">
    <p:fade thruBlk="1"/>
  </p:transition>
  <p:extLst>
    <p:ext uri="{6950BFC3-D8DA-4A85-94F7-54DA5524770B}">
      <p188:commentRel xmlns:p188="http://schemas.microsoft.com/office/powerpoint/2018/8/main" xmlns="" r:id="rId2"/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A51A2CA2-9337-CC6A-26DA-831DFE680258}"/>
              </a:ext>
            </a:extLst>
          </p:cNvPr>
          <p:cNvSpPr/>
          <p:nvPr/>
        </p:nvSpPr>
        <p:spPr>
          <a:xfrm>
            <a:off x="838200" y="2182508"/>
            <a:ext cx="3632894" cy="2612572"/>
          </a:xfrm>
          <a:prstGeom prst="roundRect">
            <a:avLst>
              <a:gd name="adj" fmla="val 6746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DFCCC568-CF65-504F-3AAD-C49C6906B8E1}"/>
              </a:ext>
            </a:extLst>
          </p:cNvPr>
          <p:cNvSpPr/>
          <p:nvPr/>
        </p:nvSpPr>
        <p:spPr>
          <a:xfrm>
            <a:off x="4850737" y="2182508"/>
            <a:ext cx="6494271" cy="2612572"/>
          </a:xfrm>
          <a:prstGeom prst="roundRect">
            <a:avLst>
              <a:gd name="adj" fmla="val 6470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4FDCA7CC-424F-109E-5C64-AA1C2A792219}"/>
              </a:ext>
            </a:extLst>
          </p:cNvPr>
          <p:cNvSpPr/>
          <p:nvPr/>
        </p:nvSpPr>
        <p:spPr>
          <a:xfrm>
            <a:off x="838201" y="5117221"/>
            <a:ext cx="10506808" cy="1197134"/>
          </a:xfrm>
          <a:prstGeom prst="roundRect">
            <a:avLst>
              <a:gd name="adj" fmla="val 7761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9" name="Google Shape;309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778656" cy="1325563"/>
          </a:xfrm>
        </p:spPr>
        <p:txBody>
          <a:bodyPr>
            <a:normAutofit fontScale="90000"/>
          </a:bodyPr>
          <a:lstStyle/>
          <a:p>
            <a:r>
              <a:rPr lang="zh-TW" altLang="en-US" b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專為企業量身打造的</a:t>
            </a:r>
            <a:r>
              <a:rPr lang="en-US" altLang="zh-TW" b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 HDD/SSD </a:t>
            </a:r>
            <a:r>
              <a:rPr lang="zh-TW" altLang="en-US" b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混合式儲存備份及監控八核心</a:t>
            </a:r>
            <a:r>
              <a:rPr lang="en-US" altLang="zh-TW" b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 NAS </a:t>
            </a:r>
            <a:r>
              <a:rPr lang="zh-TW" altLang="en-US" b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主機，支援多種軟體功能</a:t>
            </a:r>
            <a:endParaRPr lang="zh-TW" b="1">
              <a:latin typeface="Arial" panose="020B0604020202020204" pitchFamily="34" charset="0"/>
              <a:cs typeface="Arial"/>
              <a:sym typeface="Arial" panose="020B0604020202020204" pitchFamily="34" charset="0"/>
            </a:endParaRPr>
          </a:p>
        </p:txBody>
      </p:sp>
      <p:sp>
        <p:nvSpPr>
          <p:cNvPr id="2" name="Google Shape;298;p34" hidden="1">
            <a:extLst>
              <a:ext uri="{FF2B5EF4-FFF2-40B4-BE49-F238E27FC236}">
                <a16:creationId xmlns:a16="http://schemas.microsoft.com/office/drawing/2014/main" id="{6F5A7FCE-BBFC-4561-97BA-2A559963D6AF}"/>
              </a:ext>
            </a:extLst>
          </p:cNvPr>
          <p:cNvSpPr txBox="1">
            <a:spLocks/>
          </p:cNvSpPr>
          <p:nvPr/>
        </p:nvSpPr>
        <p:spPr>
          <a:xfrm>
            <a:off x="5878134" y="7375924"/>
            <a:ext cx="8026727" cy="355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12吋短機箱可支援市面上大部分的機櫃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內建2埠M.2(PCIe Gen 3 x1)，可提供SSD快取，加速隨機存取的速度</a:t>
            </a:r>
            <a:endParaRPr kumimoji="0" lang="en-US" altLang="zh-TW" sz="2667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 Gen 3 x 8插槽，提供各式應用的高速擴充卡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CN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雙系統靈活切換配置QTS and </a:t>
            </a:r>
            <a:r>
              <a:rPr kumimoji="0" lang="en-US" sz="2667" b="0" i="0" u="none" strike="noStrike" kern="1200" cap="none" spc="0" normalizeH="0" baseline="0" noProof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QuTS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 hero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200"/>
              <a:buFont typeface="Lato"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  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Lato"/>
              <a:sym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64041C0F-A485-234C-E8AC-83A226F38C8D}"/>
              </a:ext>
            </a:extLst>
          </p:cNvPr>
          <p:cNvSpPr txBox="1"/>
          <p:nvPr/>
        </p:nvSpPr>
        <p:spPr>
          <a:xfrm>
            <a:off x="1063439" y="2314986"/>
            <a:ext cx="3018110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zh-TW" altLang="en-US" b="1">
                <a:solidFill>
                  <a:srgbClr val="5F779C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強大</a:t>
            </a:r>
            <a:r>
              <a:rPr lang="en-US" altLang="zh-TW" b="1">
                <a:solidFill>
                  <a:srgbClr val="5F779C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Intel</a:t>
            </a:r>
            <a:r>
              <a:rPr lang="en" b="1" baseline="30000">
                <a:solidFill>
                  <a:srgbClr val="5F779C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®</a:t>
            </a:r>
            <a:r>
              <a:rPr lang="en-US" altLang="zh-TW" b="1">
                <a:solidFill>
                  <a:srgbClr val="5F779C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8</a:t>
            </a:r>
            <a:r>
              <a:rPr lang="zh-TW" altLang="en-US" b="1">
                <a:solidFill>
                  <a:srgbClr val="5F779C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核心處理器</a:t>
            </a:r>
            <a:endParaRPr lang="en-US" altLang="zh-TW" b="1">
              <a:solidFill>
                <a:srgbClr val="5F779C"/>
              </a:solidFill>
              <a:latin typeface="Arial"/>
              <a:ea typeface="微軟正黑體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八核心 </a:t>
            </a:r>
            <a:r>
              <a:rPr kumimoji="0" lang="en-US" altLang="zh-TW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2.8GHz</a:t>
            </a:r>
            <a:r>
              <a:rPr lang="zh-TW" altLang="en-US" sz="14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的高效能處理器</a:t>
            </a:r>
            <a:r>
              <a:rPr kumimoji="0" lang="zh-TW" altLang="en-US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適合 虛擬機</a:t>
            </a:r>
            <a:r>
              <a:rPr kumimoji="0" lang="en-US" altLang="zh-TW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、</a:t>
            </a:r>
            <a:r>
              <a:rPr kumimoji="0" lang="zh-TW" altLang="en-US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多工處理</a:t>
            </a:r>
            <a:endParaRPr lang="zh-TW" altLang="en-US" sz="14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微軟正黑體"/>
              <a:cs typeface="Arial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014A221B-5CDA-5156-66FB-C3C5C960A9B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4580" y="3163914"/>
            <a:ext cx="1019025" cy="1019025"/>
          </a:xfrm>
          <a:prstGeom prst="rect">
            <a:avLst/>
          </a:prstGeom>
          <a:effectLst>
            <a:outerShdw blurRad="203200" dist="139700" dir="8520000" sx="106000" sy="106000" algn="tl" rotWithShape="0">
              <a:prstClr val="black">
                <a:alpha val="31000"/>
              </a:prstClr>
            </a:outerShdw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8FDF255F-5EC3-0889-2A48-6649D537CA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7738" y="3163914"/>
            <a:ext cx="1017148" cy="1019025"/>
          </a:xfrm>
          <a:prstGeom prst="rect">
            <a:avLst/>
          </a:prstGeom>
          <a:effectLst>
            <a:outerShdw blurRad="203200" dist="139700" dir="8520000" sx="106000" sy="106000" algn="tl" rotWithShape="0">
              <a:prstClr val="black">
                <a:alpha val="31000"/>
              </a:prstClr>
            </a:outerShdw>
          </a:effectLst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466ECF38-DF36-4621-FAFB-4B41BDCCED78}"/>
              </a:ext>
            </a:extLst>
          </p:cNvPr>
          <p:cNvSpPr txBox="1"/>
          <p:nvPr/>
        </p:nvSpPr>
        <p:spPr>
          <a:xfrm>
            <a:off x="5076357" y="2382541"/>
            <a:ext cx="6041572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kumimoji="0" lang="en-US" altLang="zh-TW" b="1" i="0" u="none" strike="noStrike" kern="1200" cap="none" spc="0" normalizeH="0" baseline="0" noProof="0">
                <a:ln>
                  <a:noFill/>
                </a:ln>
                <a:solidFill>
                  <a:srgbClr val="5F779C"/>
                </a:solidFill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12</a:t>
            </a:r>
            <a:r>
              <a:rPr lang="zh-TW" altLang="en-US" b="1">
                <a:solidFill>
                  <a:srgbClr val="5F779C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個 SATA </a:t>
            </a:r>
            <a:r>
              <a:rPr lang="en-US" altLang="zh-TW" b="1">
                <a:solidFill>
                  <a:srgbClr val="5F779C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HDD</a:t>
            </a:r>
            <a:r>
              <a:rPr lang="zh-TW" altLang="en-US" b="1">
                <a:solidFill>
                  <a:srgbClr val="5F779C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b="1">
                <a:solidFill>
                  <a:srgbClr val="5F779C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+</a:t>
            </a:r>
            <a:r>
              <a:rPr lang="zh-TW" altLang="en-US" b="1">
                <a:solidFill>
                  <a:srgbClr val="5F779C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b="1">
                <a:solidFill>
                  <a:srgbClr val="5F779C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4</a:t>
            </a:r>
            <a:r>
              <a:rPr lang="zh-TW" altLang="en-US" b="1">
                <a:solidFill>
                  <a:srgbClr val="5F779C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個 SATA </a:t>
            </a:r>
            <a:r>
              <a:rPr lang="en-US" altLang="zh-TW" b="1">
                <a:solidFill>
                  <a:srgbClr val="5F779C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SSD </a:t>
            </a:r>
            <a:r>
              <a:rPr kumimoji="0" lang="zh-TW" altLang="en-US" b="1" i="0" u="none" strike="noStrike" kern="1200" cap="none" spc="0" normalizeH="0" baseline="0" noProof="0">
                <a:ln>
                  <a:noFill/>
                </a:ln>
                <a:solidFill>
                  <a:srgbClr val="5F779C"/>
                </a:solidFill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超大混合儲存空間</a:t>
            </a:r>
            <a:endParaRPr lang="en-US" altLang="zh-TW" b="1" i="0" u="none" strike="noStrike" kern="1200" cap="none" spc="0" normalizeH="0" baseline="0" noProof="0">
              <a:ln>
                <a:noFill/>
              </a:ln>
              <a:solidFill>
                <a:srgbClr val="5F779C"/>
              </a:solidFill>
              <a:effectLst/>
              <a:uLnTx/>
              <a:uFillTx/>
              <a:latin typeface="Arial"/>
              <a:ea typeface="微軟正黑體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6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適合多裝置檔案備份及作為監控錄影主機</a:t>
            </a:r>
            <a:endParaRPr lang="zh-TW" altLang="en-US" sz="16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/>
              <a:ea typeface="微軟正黑體"/>
              <a:cs typeface="Arial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AE415628-A971-03DE-E314-B27202E1F8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356" y="3164770"/>
            <a:ext cx="951150" cy="951150"/>
          </a:xfrm>
          <a:prstGeom prst="rect">
            <a:avLst/>
          </a:prstGeom>
          <a:effectLst>
            <a:outerShdw blurRad="203200" dist="139700" dir="8520000" sx="106000" sy="106000" algn="tl" rotWithShape="0">
              <a:prstClr val="black">
                <a:alpha val="31000"/>
              </a:prstClr>
            </a:outerShdw>
          </a:effectLst>
        </p:spPr>
      </p:pic>
      <p:pic>
        <p:nvPicPr>
          <p:cNvPr id="20" name="圖形 19">
            <a:extLst>
              <a:ext uri="{FF2B5EF4-FFF2-40B4-BE49-F238E27FC236}">
                <a16:creationId xmlns:a16="http://schemas.microsoft.com/office/drawing/2014/main" id="{73620664-AA5E-753A-BE12-4DB1DC34AAD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815799" y="3158638"/>
            <a:ext cx="951150" cy="951150"/>
          </a:xfrm>
          <a:prstGeom prst="rect">
            <a:avLst/>
          </a:prstGeom>
          <a:effectLst>
            <a:outerShdw blurRad="203200" dist="139700" dir="8520000" sx="106000" sy="106000" algn="tl" rotWithShape="0">
              <a:prstClr val="black">
                <a:alpha val="31000"/>
              </a:prstClr>
            </a:outerShdw>
          </a:effectLst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0F8C812A-D300-817B-DB69-A57AF19BA3A1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8279242" y="3158638"/>
            <a:ext cx="951150" cy="951150"/>
          </a:xfrm>
          <a:prstGeom prst="rect">
            <a:avLst/>
          </a:prstGeom>
          <a:effectLst>
            <a:outerShdw blurRad="203200" dist="139700" dir="8520000" sx="106000" sy="106000" algn="tl" rotWithShape="0">
              <a:prstClr val="black">
                <a:alpha val="31000"/>
              </a:prstClr>
            </a:outerShdw>
          </a:effectLst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EF9ABA1F-9665-21A9-68CA-440304177DA0}"/>
              </a:ext>
            </a:extLst>
          </p:cNvPr>
          <p:cNvGrpSpPr/>
          <p:nvPr/>
        </p:nvGrpSpPr>
        <p:grpSpPr>
          <a:xfrm>
            <a:off x="9721600" y="3158638"/>
            <a:ext cx="941625" cy="951150"/>
            <a:chOff x="9673975" y="3291988"/>
            <a:chExt cx="1198800" cy="1198800"/>
          </a:xfrm>
        </p:grpSpPr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DA16A9B8-AD9E-69B1-DD4F-D6C7D231E304}"/>
                </a:ext>
              </a:extLst>
            </p:cNvPr>
            <p:cNvSpPr/>
            <p:nvPr/>
          </p:nvSpPr>
          <p:spPr>
            <a:xfrm>
              <a:off x="9673975" y="3291988"/>
              <a:ext cx="1198800" cy="1198800"/>
            </a:xfrm>
            <a:prstGeom prst="roundRect">
              <a:avLst/>
            </a:prstGeom>
            <a:solidFill>
              <a:srgbClr val="2189DF"/>
            </a:solidFill>
            <a:ln>
              <a:noFill/>
            </a:ln>
            <a:effectLst>
              <a:outerShdw blurRad="203200" dist="139700" dir="8400000" algn="tr" rotWithShape="0">
                <a:prstClr val="black">
                  <a:alpha val="40000"/>
                </a:prstClr>
              </a:outerShdw>
              <a:softEdge rad="25400"/>
            </a:effectLst>
            <a:scene3d>
              <a:camera prst="orthographicFront"/>
              <a:lightRig rig="soft" dir="t">
                <a:rot lat="0" lon="0" rev="16800000"/>
              </a:lightRig>
            </a:scene3d>
            <a:sp3d extrusionH="254000">
              <a:bevelT w="165100" h="317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cs"/>
                <a:sym typeface="Arial" panose="020B0604020202020204" pitchFamily="34" charset="0"/>
              </a:endParaRPr>
            </a:p>
          </p:txBody>
        </p:sp>
        <p:pic>
          <p:nvPicPr>
            <p:cNvPr id="28" name="圖形 27">
              <a:extLst>
                <a:ext uri="{FF2B5EF4-FFF2-40B4-BE49-F238E27FC236}">
                  <a16:creationId xmlns:a16="http://schemas.microsoft.com/office/drawing/2014/main" id="{714C9433-904B-A3FF-52A2-468C912DF4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9824848" y="3451816"/>
              <a:ext cx="935407" cy="859971"/>
            </a:xfrm>
            <a:prstGeom prst="rect">
              <a:avLst/>
            </a:prstGeom>
          </p:spPr>
        </p:pic>
      </p:grp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D278900D-7049-B4D0-1ECC-822C66CD5076}"/>
              </a:ext>
            </a:extLst>
          </p:cNvPr>
          <p:cNvSpPr txBox="1"/>
          <p:nvPr/>
        </p:nvSpPr>
        <p:spPr>
          <a:xfrm>
            <a:off x="5759564" y="5025855"/>
            <a:ext cx="524311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b="1" i="0" u="none" strike="noStrike" kern="1200" cap="none" spc="0" normalizeH="0" baseline="0" noProof="0">
              <a:ln>
                <a:noFill/>
              </a:ln>
              <a:solidFill>
                <a:srgbClr val="2189DF"/>
              </a:solidFill>
              <a:effectLst/>
              <a:uLnTx/>
              <a:uFillTx/>
              <a:latin typeface="Microsoft JhengHei"/>
              <a:ea typeface="微軟正黑體" panose="020B0604030504040204" pitchFamily="34" charset="-12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b="1">
                <a:solidFill>
                  <a:srgbClr val="5F779C"/>
                </a:solidFill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通過</a:t>
            </a:r>
            <a:r>
              <a:rPr kumimoji="0" lang="zh-TW" altLang="en-US" b="1" i="0" u="none" strike="noStrike" kern="1200" cap="none" spc="0" normalizeH="0" baseline="0" noProof="0">
                <a:ln>
                  <a:noFill/>
                </a:ln>
                <a:solidFill>
                  <a:srgbClr val="5F779C"/>
                </a:solidFill>
                <a:effectLst/>
                <a:uLnTx/>
                <a:uFillTx/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虛擬化認證</a:t>
            </a:r>
            <a:endParaRPr lang="en-US" altLang="zh-TW" b="1">
              <a:solidFill>
                <a:srgbClr val="5F779C"/>
              </a:solidFill>
              <a:latin typeface="微軟正黑體"/>
              <a:ea typeface="微軟正黑體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b="1" i="0" u="none" strike="noStrike" kern="1200" cap="none" spc="0" normalizeH="0" baseline="0" noProof="0">
                <a:ln>
                  <a:noFill/>
                </a:ln>
                <a:solidFill>
                  <a:srgbClr val="5F779C"/>
                </a:solidFill>
                <a:effectLst/>
                <a:uLnTx/>
                <a:uFillTx/>
                <a:latin typeface="Microsoft JhengHei"/>
                <a:ea typeface="微軟正黑體"/>
                <a:cs typeface="Arial"/>
                <a:sym typeface="Arial" panose="020B0604020202020204" pitchFamily="34" charset="0"/>
              </a:rPr>
              <a:t>Microsoft Hyper-V / Citrix ready /</a:t>
            </a:r>
            <a:endParaRPr lang="en-US" altLang="zh-TW" b="1" i="0" u="none" strike="noStrike" kern="1200" cap="none" spc="0" normalizeH="0" baseline="0" noProof="0">
              <a:ln>
                <a:noFill/>
              </a:ln>
              <a:solidFill>
                <a:srgbClr val="5F779C"/>
              </a:solidFill>
              <a:effectLst/>
              <a:uLnTx/>
              <a:uFillTx/>
              <a:latin typeface="Microsoft JhengHei"/>
              <a:ea typeface="微軟正黑體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b="1" i="0" u="none" strike="noStrike" kern="1200" cap="none" spc="0" normalizeH="0" baseline="0" noProof="0">
                <a:ln>
                  <a:noFill/>
                </a:ln>
                <a:solidFill>
                  <a:srgbClr val="5F779C"/>
                </a:solidFill>
                <a:effectLst/>
                <a:uLnTx/>
                <a:uFillTx/>
                <a:latin typeface="Microsoft JhengHei"/>
                <a:ea typeface="微軟正黑體"/>
                <a:cs typeface="Arial"/>
                <a:sym typeface="Arial" panose="020B0604020202020204" pitchFamily="34" charset="0"/>
              </a:rPr>
              <a:t>VMware ready / Veeam ready</a:t>
            </a:r>
            <a:endParaRPr lang="zh-TW" altLang="en-US" b="1" i="0" u="none" strike="noStrike" kern="1200" cap="none" spc="0" normalizeH="0" baseline="0" noProof="0">
              <a:ln>
                <a:noFill/>
              </a:ln>
              <a:solidFill>
                <a:srgbClr val="5F779C"/>
              </a:solidFill>
              <a:effectLst/>
              <a:uLnTx/>
              <a:uFillTx/>
              <a:latin typeface="Microsoft JhengHei"/>
              <a:ea typeface="Microsoft JhengHei"/>
              <a:cs typeface="Arial"/>
            </a:endParaRPr>
          </a:p>
        </p:txBody>
      </p:sp>
      <p:pic>
        <p:nvPicPr>
          <p:cNvPr id="56" name="圖片 55">
            <a:extLst>
              <a:ext uri="{FF2B5EF4-FFF2-40B4-BE49-F238E27FC236}">
                <a16:creationId xmlns:a16="http://schemas.microsoft.com/office/drawing/2014/main" id="{95DE53DC-B5A3-AB7E-0232-40E01737FCDD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0" r="18921" b="-1"/>
          <a:stretch/>
        </p:blipFill>
        <p:spPr>
          <a:xfrm>
            <a:off x="1557634" y="5346501"/>
            <a:ext cx="3695077" cy="797272"/>
          </a:xfrm>
          <a:prstGeom prst="rect">
            <a:avLst/>
          </a:prstGeom>
          <a:effectLst>
            <a:outerShdw blurRad="203200" dist="139700" dir="8520000" sx="106000" sy="106000" algn="tl" rotWithShape="0">
              <a:prstClr val="black">
                <a:alpha val="31000"/>
              </a:prstClr>
            </a:outerShdw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30FDD4B0-9685-B1A2-796D-7F1F63D645EE}"/>
              </a:ext>
            </a:extLst>
          </p:cNvPr>
          <p:cNvSpPr txBox="1"/>
          <p:nvPr/>
        </p:nvSpPr>
        <p:spPr>
          <a:xfrm>
            <a:off x="1025339" y="4327097"/>
            <a:ext cx="1718727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100" b="1">
                <a:latin typeface="Microsoft JhengHei"/>
                <a:ea typeface="微軟正黑體"/>
              </a:rPr>
              <a:t>Virtualization station</a:t>
            </a:r>
            <a:endParaRPr lang="zh-TW" altLang="en-US" sz="1100" b="1">
              <a:latin typeface="Microsoft JhengHei"/>
              <a:ea typeface="Microsoft JhengHei"/>
              <a:cs typeface="Arial" panose="020B0604020202020204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E3D29CA-BAFB-D8C7-485D-1441D4A4C410}"/>
              </a:ext>
            </a:extLst>
          </p:cNvPr>
          <p:cNvSpPr txBox="1"/>
          <p:nvPr/>
        </p:nvSpPr>
        <p:spPr>
          <a:xfrm>
            <a:off x="2540535" y="4338302"/>
            <a:ext cx="1539433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100" b="1">
                <a:latin typeface="Microsoft JhengHei"/>
                <a:ea typeface="微軟正黑體"/>
              </a:rPr>
              <a:t>Container</a:t>
            </a:r>
            <a:r>
              <a:rPr lang="zh-TW" altLang="en-US" sz="1100" b="1">
                <a:latin typeface="Microsoft JhengHei"/>
                <a:ea typeface="Microsoft JhengHei"/>
              </a:rPr>
              <a:t> </a:t>
            </a:r>
            <a:r>
              <a:rPr lang="en-US" altLang="zh-TW" sz="1100" b="1">
                <a:latin typeface="Microsoft JhengHei"/>
                <a:ea typeface="微軟正黑體"/>
              </a:rPr>
              <a:t>station</a:t>
            </a:r>
            <a:endParaRPr lang="zh-TW" altLang="en-US" sz="1100" b="1">
              <a:latin typeface="Microsoft JhengHei"/>
              <a:ea typeface="微軟正黑體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975BED7-260F-4030-DC4C-9D3455AB8993}"/>
              </a:ext>
            </a:extLst>
          </p:cNvPr>
          <p:cNvSpPr txBox="1"/>
          <p:nvPr/>
        </p:nvSpPr>
        <p:spPr>
          <a:xfrm>
            <a:off x="5270936" y="4328777"/>
            <a:ext cx="1094940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100" b="1">
                <a:latin typeface="Microsoft JhengHei"/>
                <a:ea typeface="微軟正黑體"/>
              </a:rPr>
              <a:t>QVR</a:t>
            </a:r>
            <a:r>
              <a:rPr lang="zh-TW" altLang="en-US" sz="1100" b="1">
                <a:latin typeface="Microsoft JhengHei"/>
                <a:ea typeface="Microsoft JhengHei"/>
              </a:rPr>
              <a:t> </a:t>
            </a:r>
            <a:r>
              <a:rPr lang="en-US" altLang="zh-TW" sz="1100" b="1">
                <a:latin typeface="Microsoft JhengHei"/>
                <a:ea typeface="微軟正黑體"/>
              </a:rPr>
              <a:t>Pro</a:t>
            </a:r>
            <a:endParaRPr lang="zh-TW" altLang="en-US" sz="1100" b="1">
              <a:latin typeface="Microsoft JhengHei"/>
              <a:ea typeface="微軟正黑體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D9E31727-FC69-8AF3-7475-416046CB8629}"/>
              </a:ext>
            </a:extLst>
          </p:cNvPr>
          <p:cNvSpPr txBox="1"/>
          <p:nvPr/>
        </p:nvSpPr>
        <p:spPr>
          <a:xfrm>
            <a:off x="6745519" y="4328777"/>
            <a:ext cx="1094940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100" b="1" err="1">
                <a:latin typeface="Microsoft JhengHei"/>
                <a:ea typeface="微軟正黑體"/>
              </a:rPr>
              <a:t>Qsync</a:t>
            </a:r>
            <a:endParaRPr lang="zh-TW" altLang="en-US" sz="1100" b="1">
              <a:latin typeface="Microsoft JhengHei"/>
              <a:ea typeface="微軟正黑體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7DAA7DDD-2263-3496-EC6B-FC8D9CE035EE}"/>
              </a:ext>
            </a:extLst>
          </p:cNvPr>
          <p:cNvSpPr txBox="1"/>
          <p:nvPr/>
        </p:nvSpPr>
        <p:spPr>
          <a:xfrm>
            <a:off x="8197822" y="4328777"/>
            <a:ext cx="1094940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100" b="1">
                <a:latin typeface="Microsoft JhengHei"/>
                <a:ea typeface="微軟正黑體"/>
              </a:rPr>
              <a:t>HBS3</a:t>
            </a:r>
            <a:endParaRPr lang="zh-TW" altLang="en-US" sz="1100" b="1">
              <a:latin typeface="Microsoft JhengHei"/>
              <a:ea typeface="微軟正黑體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55F492E-9726-0034-7274-234EEDE603FB}"/>
              </a:ext>
            </a:extLst>
          </p:cNvPr>
          <p:cNvSpPr txBox="1"/>
          <p:nvPr/>
        </p:nvSpPr>
        <p:spPr>
          <a:xfrm>
            <a:off x="9650125" y="4328777"/>
            <a:ext cx="1094940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100" b="1">
                <a:latin typeface="Microsoft JhengHei"/>
                <a:ea typeface="微軟正黑體"/>
              </a:rPr>
              <a:t>HDD+SSD</a:t>
            </a:r>
            <a:endParaRPr lang="zh-TW" altLang="en-US" sz="1100" b="1">
              <a:latin typeface="Microsoft JhengHei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1484407810"/>
      </p:ext>
    </p:extLst>
  </p:cSld>
  <p:clrMapOvr>
    <a:masterClrMapping/>
  </p:clrMapOvr>
  <p:transition spd="slow">
    <p:fade thruBlk="1"/>
  </p:transition>
  <p:extLst mod="1">
    <p:ext uri="{6950BFC3-D8DA-4A85-94F7-54DA5524770B}">
      <p188:commentRel xmlns:p188="http://schemas.microsoft.com/office/powerpoint/2018/8/main" xmlns="" r:id="rId14"/>
    </p:ext>
  </p:extLs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 hidden="1">
            <a:extLst>
              <a:ext uri="{FF2B5EF4-FFF2-40B4-BE49-F238E27FC236}">
                <a16:creationId xmlns:a16="http://schemas.microsoft.com/office/drawing/2014/main" id="{3EB2510F-C6AF-4B11-95F4-E34181A816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2"/>
            <a:ext cx="12191999" cy="158974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1267AD84-AFB1-4F56-A875-54E2552E8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1610"/>
            <a:ext cx="10515600" cy="1325563"/>
          </a:xfrm>
        </p:spPr>
        <p:txBody>
          <a:bodyPr>
            <a:noAutofit/>
          </a:bodyPr>
          <a:lstStyle/>
          <a:p>
            <a:pPr>
              <a:lnSpc>
                <a:spcPts val="5067"/>
              </a:lnSpc>
            </a:pPr>
            <a:r>
              <a:rPr lang="zh-TW" altLang="en-US" sz="4000" b="1">
                <a:latin typeface="Microsoft JhengHei"/>
                <a:ea typeface="Microsoft JhengHei"/>
                <a:cs typeface="+mn-ea"/>
              </a:rPr>
              <a:t>File Station : QTS 專屬的多功能檔案瀏覽器</a:t>
            </a:r>
          </a:p>
        </p:txBody>
      </p:sp>
      <p:sp>
        <p:nvSpPr>
          <p:cNvPr id="6" name="矩形 5" hidden="1">
            <a:extLst>
              <a:ext uri="{FF2B5EF4-FFF2-40B4-BE49-F238E27FC236}">
                <a16:creationId xmlns:a16="http://schemas.microsoft.com/office/drawing/2014/main" id="{081AE828-1406-43AE-9C51-426991CBB2AD}"/>
              </a:ext>
            </a:extLst>
          </p:cNvPr>
          <p:cNvSpPr/>
          <p:nvPr/>
        </p:nvSpPr>
        <p:spPr>
          <a:xfrm>
            <a:off x="7097825" y="1570844"/>
            <a:ext cx="3202139" cy="414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zh-TW" altLang="en-US" sz="2000" kern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網頁瀏覽</a:t>
            </a:r>
          </a:p>
        </p:txBody>
      </p:sp>
      <p:sp>
        <p:nvSpPr>
          <p:cNvPr id="30" name="矩形 29" hidden="1">
            <a:extLst>
              <a:ext uri="{FF2B5EF4-FFF2-40B4-BE49-F238E27FC236}">
                <a16:creationId xmlns:a16="http://schemas.microsoft.com/office/drawing/2014/main" id="{7D546892-55E0-4C44-B362-AD5A8C36F83A}"/>
              </a:ext>
            </a:extLst>
          </p:cNvPr>
          <p:cNvSpPr/>
          <p:nvPr/>
        </p:nvSpPr>
        <p:spPr>
          <a:xfrm>
            <a:off x="1860455" y="1570844"/>
            <a:ext cx="3202139" cy="414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zh-TW" altLang="en-US" sz="2000" kern="0">
                <a:solidFill>
                  <a:prstClr val="black">
                    <a:lumMod val="75000"/>
                    <a:lumOff val="25000"/>
                  </a:prstClr>
                </a:solidFill>
                <a:cs typeface="+mn-ea"/>
                <a:sym typeface="+mn-lt"/>
              </a:rPr>
              <a:t>手機瀏覽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06B71EC1-0B27-A006-318D-2A34AF838E4A}"/>
              </a:ext>
            </a:extLst>
          </p:cNvPr>
          <p:cNvGrpSpPr/>
          <p:nvPr/>
        </p:nvGrpSpPr>
        <p:grpSpPr>
          <a:xfrm>
            <a:off x="835371" y="2261850"/>
            <a:ext cx="10353077" cy="4524342"/>
            <a:chOff x="416271" y="1776073"/>
            <a:chExt cx="11134122" cy="5000177"/>
          </a:xfrm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EFB4001E-73DC-41D2-AFDF-340F06FCD3D6}"/>
                </a:ext>
              </a:extLst>
            </p:cNvPr>
            <p:cNvSpPr/>
            <p:nvPr/>
          </p:nvSpPr>
          <p:spPr>
            <a:xfrm>
              <a:off x="1752677" y="1873029"/>
              <a:ext cx="1149827" cy="49668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t"/>
            <a:lstStyle/>
            <a:p>
              <a:pPr algn="ctr" defTabSz="1219170">
                <a:buClr>
                  <a:srgbClr val="000000"/>
                </a:buClr>
              </a:pPr>
              <a:r>
                <a:rPr lang="en-GB" altLang="zh-TW" sz="2400" b="1" kern="0" err="1">
                  <a:solidFill>
                    <a:schemeClr val="bg1"/>
                  </a:solidFill>
                  <a:latin typeface="Microsoft JhengHei"/>
                  <a:ea typeface="微軟正黑體"/>
                  <a:cs typeface="+mn-ea"/>
                  <a:sym typeface="+mn-lt"/>
                </a:rPr>
                <a:t>Qfile</a:t>
              </a:r>
              <a:endParaRPr lang="en-GB" altLang="zh-TW" sz="2400" b="1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</a:endParaRPr>
            </a:p>
          </p:txBody>
        </p:sp>
        <p:grpSp>
          <p:nvGrpSpPr>
            <p:cNvPr id="10" name="群組 9">
              <a:extLst>
                <a:ext uri="{FF2B5EF4-FFF2-40B4-BE49-F238E27FC236}">
                  <a16:creationId xmlns:a16="http://schemas.microsoft.com/office/drawing/2014/main" id="{F5DC24D3-00DC-461E-B38C-809F76F7466E}"/>
                </a:ext>
              </a:extLst>
            </p:cNvPr>
            <p:cNvGrpSpPr/>
            <p:nvPr/>
          </p:nvGrpSpPr>
          <p:grpSpPr>
            <a:xfrm>
              <a:off x="416271" y="2279014"/>
              <a:ext cx="3822651" cy="4497236"/>
              <a:chOff x="3404225" y="1239925"/>
              <a:chExt cx="2264102" cy="2663649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23" name="Shape 486">
                <a:extLst>
                  <a:ext uri="{FF2B5EF4-FFF2-40B4-BE49-F238E27FC236}">
                    <a16:creationId xmlns:a16="http://schemas.microsoft.com/office/drawing/2014/main" id="{93D37101-B0CC-4A09-B5BD-F70CED82A6DF}"/>
                  </a:ext>
                </a:extLst>
              </p:cNvPr>
              <p:cNvPicPr preferRelativeResize="0"/>
              <p:nvPr/>
            </p:nvPicPr>
            <p:blipFill>
              <a:blip r:embed="rId4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04225" y="1239925"/>
                <a:ext cx="2264102" cy="266364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4" name="Shape 488">
                <a:extLst>
                  <a:ext uri="{FF2B5EF4-FFF2-40B4-BE49-F238E27FC236}">
                    <a16:creationId xmlns:a16="http://schemas.microsoft.com/office/drawing/2014/main" id="{C47FC85E-E317-43E4-AD0F-34F7413FB515}"/>
                  </a:ext>
                </a:extLst>
              </p:cNvPr>
              <p:cNvPicPr preferRelativeResize="0"/>
              <p:nvPr/>
            </p:nvPicPr>
            <p:blipFill>
              <a:blip r:embed="rId5" cstate="screen">
                <a:alphaModFix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01523" y="1620750"/>
                <a:ext cx="1069500" cy="190228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6701917E-3891-49F1-AC05-552BB2FBB2A8}"/>
                </a:ext>
              </a:extLst>
            </p:cNvPr>
            <p:cNvSpPr/>
            <p:nvPr/>
          </p:nvSpPr>
          <p:spPr>
            <a:xfrm>
              <a:off x="6474167" y="1825351"/>
              <a:ext cx="3039373" cy="65808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t"/>
            <a:lstStyle/>
            <a:p>
              <a:pPr algn="ctr" defTabSz="1219170">
                <a:buClr>
                  <a:srgbClr val="000000"/>
                </a:buClr>
              </a:pPr>
              <a:r>
                <a:rPr lang="en-GB" altLang="zh-TW" sz="2400" b="1" kern="0">
                  <a:solidFill>
                    <a:schemeClr val="bg1"/>
                  </a:solidFill>
                  <a:latin typeface="Microsoft JhengHei"/>
                  <a:ea typeface="微軟正黑體"/>
                  <a:cs typeface="+mn-ea"/>
                  <a:sym typeface="+mn-lt"/>
                </a:rPr>
                <a:t>File Station</a:t>
              </a:r>
              <a:endParaRPr lang="en-GB" altLang="zh-TW" sz="2400" b="1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</a:endParaRPr>
            </a:p>
          </p:txBody>
        </p:sp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37A61AD8-1A7C-4075-80DB-46AE467858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556753" y="2355147"/>
              <a:ext cx="4993640" cy="4309633"/>
            </a:xfrm>
            <a:prstGeom prst="rect">
              <a:avLst/>
            </a:prstGeom>
            <a:noFill/>
            <a:ln>
              <a:noFill/>
              <a:prstDash val="solid"/>
            </a:ln>
            <a:effectLst>
              <a:outerShdw blurRad="228600" dist="152400" dir="8100000" algn="tr" rotWithShape="0">
                <a:prstClr val="black">
                  <a:alpha val="28000"/>
                </a:prstClr>
              </a:outerShdw>
            </a:effectLst>
          </p:spPr>
        </p:pic>
        <p:pic>
          <p:nvPicPr>
            <p:cNvPr id="11" name="Shape 489">
              <a:extLst>
                <a:ext uri="{FF2B5EF4-FFF2-40B4-BE49-F238E27FC236}">
                  <a16:creationId xmlns:a16="http://schemas.microsoft.com/office/drawing/2014/main" id="{F624F3A2-4201-4621-BA1B-78B11825FAF5}"/>
                </a:ext>
              </a:extLst>
            </p:cNvPr>
            <p:cNvPicPr preferRelativeResize="0"/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79010" y="4050638"/>
              <a:ext cx="2732689" cy="2173332"/>
            </a:xfrm>
            <a:prstGeom prst="rect">
              <a:avLst/>
            </a:prstGeom>
            <a:noFill/>
            <a:ln>
              <a:noFill/>
              <a:prstDash val="solid"/>
            </a:ln>
            <a:effectLst>
              <a:outerShdw blurRad="228600" dist="152400" dir="8100000" algn="tr" rotWithShape="0">
                <a:prstClr val="black">
                  <a:alpha val="28000"/>
                </a:prstClr>
              </a:outerShdw>
            </a:effectLst>
          </p:spPr>
        </p:pic>
        <p:sp>
          <p:nvSpPr>
            <p:cNvPr id="12" name="文字方塊 32">
              <a:extLst>
                <a:ext uri="{FF2B5EF4-FFF2-40B4-BE49-F238E27FC236}">
                  <a16:creationId xmlns:a16="http://schemas.microsoft.com/office/drawing/2014/main" id="{EE6E4158-CECC-4694-98DB-0DACB055D8EB}"/>
                </a:ext>
              </a:extLst>
            </p:cNvPr>
            <p:cNvSpPr txBox="1"/>
            <p:nvPr/>
          </p:nvSpPr>
          <p:spPr>
            <a:xfrm>
              <a:off x="4272032" y="4357392"/>
              <a:ext cx="1232935" cy="37416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>
                <a:buClr>
                  <a:srgbClr val="000000"/>
                </a:buClr>
              </a:pPr>
              <a:r>
                <a:rPr lang="zh-TW" altLang="en-US" sz="1600">
                  <a:solidFill>
                    <a:schemeClr val="bg1"/>
                  </a:solidFill>
                  <a:latin typeface="Microsoft JhengHei"/>
                  <a:ea typeface="Microsoft JhengHei"/>
                  <a:cs typeface="+mn-ea"/>
                  <a:sym typeface="+mn-lt"/>
                </a:rPr>
                <a:t>本地</a:t>
              </a:r>
              <a:r>
                <a:rPr lang="en-US" altLang="zh-TW" sz="1600">
                  <a:solidFill>
                    <a:schemeClr val="bg1"/>
                  </a:solidFill>
                  <a:latin typeface="Microsoft JhengHei"/>
                  <a:ea typeface="微軟正黑體"/>
                  <a:cs typeface="+mn-ea"/>
                  <a:sym typeface="+mn-lt"/>
                </a:rPr>
                <a:t>NAS</a:t>
              </a:r>
              <a:endParaRPr lang="zh-TW" altLang="en-US" sz="1600">
                <a:solidFill>
                  <a:schemeClr val="bg1"/>
                </a:solidFill>
                <a:latin typeface="Microsoft JhengHei"/>
                <a:ea typeface="微軟正黑體"/>
                <a:cs typeface="+mn-ea"/>
              </a:endParaRPr>
            </a:p>
          </p:txBody>
        </p:sp>
        <p:sp>
          <p:nvSpPr>
            <p:cNvPr id="13" name="文字方塊 33">
              <a:extLst>
                <a:ext uri="{FF2B5EF4-FFF2-40B4-BE49-F238E27FC236}">
                  <a16:creationId xmlns:a16="http://schemas.microsoft.com/office/drawing/2014/main" id="{3A41BB56-B739-4152-8BF9-46650DACAA75}"/>
                </a:ext>
              </a:extLst>
            </p:cNvPr>
            <p:cNvSpPr txBox="1"/>
            <p:nvPr/>
          </p:nvSpPr>
          <p:spPr>
            <a:xfrm>
              <a:off x="4269678" y="5495952"/>
              <a:ext cx="1232935" cy="37416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>
                <a:buClr>
                  <a:srgbClr val="000000"/>
                </a:buClr>
              </a:pPr>
              <a:r>
                <a:rPr lang="zh-TW" altLang="en-US" sz="1600">
                  <a:solidFill>
                    <a:schemeClr val="bg1"/>
                  </a:solidFill>
                  <a:latin typeface="Microsoft JhengHei"/>
                  <a:ea typeface="Microsoft JhengHei"/>
                  <a:cs typeface="+mn-ea"/>
                  <a:sym typeface="+mn-lt"/>
                </a:rPr>
                <a:t>遠端</a:t>
              </a:r>
              <a:r>
                <a:rPr lang="en-US" altLang="zh-TW" sz="1600">
                  <a:solidFill>
                    <a:schemeClr val="bg1"/>
                  </a:solidFill>
                  <a:latin typeface="Microsoft JhengHei"/>
                  <a:ea typeface="微軟正黑體"/>
                  <a:cs typeface="+mn-ea"/>
                  <a:sym typeface="+mn-lt"/>
                </a:rPr>
                <a:t>NAS</a:t>
              </a:r>
              <a:endParaRPr lang="zh-TW" altLang="en-US" sz="1600">
                <a:solidFill>
                  <a:schemeClr val="bg1"/>
                </a:solidFill>
                <a:latin typeface="Microsoft JhengHei"/>
                <a:ea typeface="微軟正黑體"/>
                <a:cs typeface="+mn-ea"/>
              </a:endParaRPr>
            </a:p>
          </p:txBody>
        </p:sp>
        <p:sp>
          <p:nvSpPr>
            <p:cNvPr id="14" name="文字方塊 35">
              <a:extLst>
                <a:ext uri="{FF2B5EF4-FFF2-40B4-BE49-F238E27FC236}">
                  <a16:creationId xmlns:a16="http://schemas.microsoft.com/office/drawing/2014/main" id="{85F8CC74-5F36-4F52-8547-F6158ABE8E21}"/>
                </a:ext>
              </a:extLst>
            </p:cNvPr>
            <p:cNvSpPr txBox="1"/>
            <p:nvPr/>
          </p:nvSpPr>
          <p:spPr>
            <a:xfrm>
              <a:off x="4178554" y="5995329"/>
              <a:ext cx="1419892" cy="37416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1219170">
                <a:buClr>
                  <a:srgbClr val="000000"/>
                </a:buClr>
              </a:pPr>
              <a:r>
                <a:rPr lang="zh-TW" altLang="en-US" sz="1600">
                  <a:solidFill>
                    <a:schemeClr val="bg1"/>
                  </a:solidFill>
                  <a:latin typeface="Microsoft JhengHei"/>
                  <a:ea typeface="Microsoft JhengHei"/>
                  <a:cs typeface="+mn-ea"/>
                  <a:sym typeface="+mn-lt"/>
                </a:rPr>
                <a:t>雲端空間</a:t>
              </a:r>
              <a:endParaRPr lang="zh-TW" altLang="en-US" sz="1600">
                <a:solidFill>
                  <a:schemeClr val="bg1"/>
                </a:solidFill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3" name="箭號: 向右 2">
              <a:extLst>
                <a:ext uri="{FF2B5EF4-FFF2-40B4-BE49-F238E27FC236}">
                  <a16:creationId xmlns:a16="http://schemas.microsoft.com/office/drawing/2014/main" id="{99380733-5DCC-41AB-BEEC-B412C044063E}"/>
                </a:ext>
              </a:extLst>
            </p:cNvPr>
            <p:cNvSpPr/>
            <p:nvPr/>
          </p:nvSpPr>
          <p:spPr>
            <a:xfrm flipH="1">
              <a:off x="3218001" y="4380039"/>
              <a:ext cx="1145864" cy="383195"/>
            </a:xfrm>
            <a:prstGeom prst="rightArrow">
              <a:avLst>
                <a:gd name="adj1" fmla="val 50000"/>
                <a:gd name="adj2" fmla="val 87117"/>
              </a:avLst>
            </a:prstGeom>
            <a:gradFill flip="none" rotWithShape="1">
              <a:gsLst>
                <a:gs pos="42000">
                  <a:srgbClr val="FF3C04">
                    <a:alpha val="50000"/>
                  </a:srgbClr>
                </a:gs>
                <a:gs pos="1000">
                  <a:srgbClr val="FF3C04">
                    <a:alpha val="0"/>
                  </a:srgbClr>
                </a:gs>
                <a:gs pos="90000">
                  <a:srgbClr val="FF3C0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26" name="箭號: 向右 25">
              <a:extLst>
                <a:ext uri="{FF2B5EF4-FFF2-40B4-BE49-F238E27FC236}">
                  <a16:creationId xmlns:a16="http://schemas.microsoft.com/office/drawing/2014/main" id="{3BF5DF18-19C6-42DD-8116-56192C3D2927}"/>
                </a:ext>
              </a:extLst>
            </p:cNvPr>
            <p:cNvSpPr/>
            <p:nvPr/>
          </p:nvSpPr>
          <p:spPr>
            <a:xfrm flipH="1">
              <a:off x="3218001" y="5509303"/>
              <a:ext cx="1145864" cy="383195"/>
            </a:xfrm>
            <a:prstGeom prst="rightArrow">
              <a:avLst>
                <a:gd name="adj1" fmla="val 50000"/>
                <a:gd name="adj2" fmla="val 87117"/>
              </a:avLst>
            </a:prstGeom>
            <a:gradFill flip="none" rotWithShape="1">
              <a:gsLst>
                <a:gs pos="42000">
                  <a:srgbClr val="FF3C04">
                    <a:alpha val="50000"/>
                  </a:srgbClr>
                </a:gs>
                <a:gs pos="1000">
                  <a:srgbClr val="FF3C04">
                    <a:alpha val="0"/>
                  </a:srgbClr>
                </a:gs>
                <a:gs pos="90000">
                  <a:srgbClr val="FF3C0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27" name="箭號: 向右 26">
              <a:extLst>
                <a:ext uri="{FF2B5EF4-FFF2-40B4-BE49-F238E27FC236}">
                  <a16:creationId xmlns:a16="http://schemas.microsoft.com/office/drawing/2014/main" id="{82C4D85E-233B-424A-B90D-CABE76966395}"/>
                </a:ext>
              </a:extLst>
            </p:cNvPr>
            <p:cNvSpPr/>
            <p:nvPr/>
          </p:nvSpPr>
          <p:spPr>
            <a:xfrm flipH="1">
              <a:off x="3250157" y="5960117"/>
              <a:ext cx="1145864" cy="383195"/>
            </a:xfrm>
            <a:prstGeom prst="rightArrow">
              <a:avLst>
                <a:gd name="adj1" fmla="val 50000"/>
                <a:gd name="adj2" fmla="val 87117"/>
              </a:avLst>
            </a:prstGeom>
            <a:gradFill flip="none" rotWithShape="1">
              <a:gsLst>
                <a:gs pos="42000">
                  <a:srgbClr val="FF3C04">
                    <a:alpha val="50000"/>
                  </a:srgbClr>
                </a:gs>
                <a:gs pos="1000">
                  <a:srgbClr val="FF3C04">
                    <a:alpha val="0"/>
                  </a:srgbClr>
                </a:gs>
                <a:gs pos="90000">
                  <a:srgbClr val="FF3C0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31" name="箭號: 向右 30">
              <a:extLst>
                <a:ext uri="{FF2B5EF4-FFF2-40B4-BE49-F238E27FC236}">
                  <a16:creationId xmlns:a16="http://schemas.microsoft.com/office/drawing/2014/main" id="{A1AB5D39-58F9-44C8-846F-842C8A2F025A}"/>
                </a:ext>
              </a:extLst>
            </p:cNvPr>
            <p:cNvSpPr/>
            <p:nvPr/>
          </p:nvSpPr>
          <p:spPr>
            <a:xfrm>
              <a:off x="5511012" y="4380039"/>
              <a:ext cx="1145864" cy="383195"/>
            </a:xfrm>
            <a:prstGeom prst="rightArrow">
              <a:avLst>
                <a:gd name="adj1" fmla="val 50000"/>
                <a:gd name="adj2" fmla="val 87117"/>
              </a:avLst>
            </a:prstGeom>
            <a:gradFill flip="none" rotWithShape="1">
              <a:gsLst>
                <a:gs pos="42000">
                  <a:srgbClr val="FF3C04">
                    <a:alpha val="50000"/>
                  </a:srgbClr>
                </a:gs>
                <a:gs pos="1000">
                  <a:srgbClr val="FF3C04">
                    <a:alpha val="0"/>
                  </a:srgbClr>
                </a:gs>
                <a:gs pos="90000">
                  <a:srgbClr val="FF3C0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32" name="箭號: 向右 31">
              <a:extLst>
                <a:ext uri="{FF2B5EF4-FFF2-40B4-BE49-F238E27FC236}">
                  <a16:creationId xmlns:a16="http://schemas.microsoft.com/office/drawing/2014/main" id="{669C5E86-D5BE-4D23-B84B-DF299D38D31A}"/>
                </a:ext>
              </a:extLst>
            </p:cNvPr>
            <p:cNvSpPr/>
            <p:nvPr/>
          </p:nvSpPr>
          <p:spPr>
            <a:xfrm>
              <a:off x="5537603" y="5496589"/>
              <a:ext cx="1145864" cy="383195"/>
            </a:xfrm>
            <a:prstGeom prst="rightArrow">
              <a:avLst>
                <a:gd name="adj1" fmla="val 50000"/>
                <a:gd name="adj2" fmla="val 87117"/>
              </a:avLst>
            </a:prstGeom>
            <a:gradFill flip="none" rotWithShape="1">
              <a:gsLst>
                <a:gs pos="42000">
                  <a:srgbClr val="FF3C04">
                    <a:alpha val="50000"/>
                  </a:srgbClr>
                </a:gs>
                <a:gs pos="1000">
                  <a:srgbClr val="FF3C04">
                    <a:alpha val="0"/>
                  </a:srgbClr>
                </a:gs>
                <a:gs pos="90000">
                  <a:srgbClr val="FF3C0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33" name="箭號: 向右 32">
              <a:extLst>
                <a:ext uri="{FF2B5EF4-FFF2-40B4-BE49-F238E27FC236}">
                  <a16:creationId xmlns:a16="http://schemas.microsoft.com/office/drawing/2014/main" id="{FA34D855-C6E8-4603-941B-CDC45C821471}"/>
                </a:ext>
              </a:extLst>
            </p:cNvPr>
            <p:cNvSpPr/>
            <p:nvPr/>
          </p:nvSpPr>
          <p:spPr>
            <a:xfrm>
              <a:off x="5500769" y="5992707"/>
              <a:ext cx="1145865" cy="383196"/>
            </a:xfrm>
            <a:prstGeom prst="rightArrow">
              <a:avLst>
                <a:gd name="adj1" fmla="val 50000"/>
                <a:gd name="adj2" fmla="val 87117"/>
              </a:avLst>
            </a:prstGeom>
            <a:gradFill flip="none" rotWithShape="1">
              <a:gsLst>
                <a:gs pos="42000">
                  <a:srgbClr val="FF3C04">
                    <a:alpha val="50000"/>
                  </a:srgbClr>
                </a:gs>
                <a:gs pos="1000">
                  <a:srgbClr val="FF3C04">
                    <a:alpha val="0"/>
                  </a:srgbClr>
                </a:gs>
                <a:gs pos="90000">
                  <a:srgbClr val="FF3C04"/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Microsoft JhengHei"/>
                <a:ea typeface="Microsoft JhengHei"/>
                <a:cs typeface="+mn-ea"/>
              </a:endParaRPr>
            </a:p>
          </p:txBody>
        </p:sp>
        <p:pic>
          <p:nvPicPr>
            <p:cNvPr id="4" name="圖形 3">
              <a:extLst>
                <a:ext uri="{FF2B5EF4-FFF2-40B4-BE49-F238E27FC236}">
                  <a16:creationId xmlns:a16="http://schemas.microsoft.com/office/drawing/2014/main" id="{3B051982-FBC7-42F5-B4A7-A33E61322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1023213" y="1776073"/>
              <a:ext cx="810851" cy="810851"/>
            </a:xfrm>
            <a:prstGeom prst="rect">
              <a:avLst/>
            </a:prstGeom>
            <a:effectLst>
              <a:outerShdw blurRad="228600" dist="152400" dir="8100000" algn="tr" rotWithShape="0">
                <a:prstClr val="black">
                  <a:alpha val="28000"/>
                </a:prstClr>
              </a:outerShdw>
            </a:effectLst>
          </p:spPr>
        </p:pic>
        <p:pic>
          <p:nvPicPr>
            <p:cNvPr id="34" name="圖形 33">
              <a:extLst>
                <a:ext uri="{FF2B5EF4-FFF2-40B4-BE49-F238E27FC236}">
                  <a16:creationId xmlns:a16="http://schemas.microsoft.com/office/drawing/2014/main" id="{80CA1A0B-9F7E-4030-973F-76F8C154382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p:blipFill>
          <p:spPr>
            <a:xfrm>
              <a:off x="6022541" y="1776073"/>
              <a:ext cx="810851" cy="810851"/>
            </a:xfrm>
            <a:prstGeom prst="rect">
              <a:avLst/>
            </a:prstGeom>
            <a:effectLst>
              <a:outerShdw blurRad="228600" dist="152400" dir="8100000" algn="tr" rotWithShape="0">
                <a:prstClr val="black">
                  <a:alpha val="28000"/>
                </a:prstClr>
              </a:outerShdw>
            </a:effectLst>
          </p:spPr>
        </p:pic>
      </p:grpSp>
      <p:sp>
        <p:nvSpPr>
          <p:cNvPr id="5" name="文字方塊 4">
            <a:extLst>
              <a:ext uri="{FF2B5EF4-FFF2-40B4-BE49-F238E27FC236}">
                <a16:creationId xmlns:a16="http://schemas.microsoft.com/office/drawing/2014/main" id="{F8DCD116-C6B0-7DE0-6ECC-AD6347585CC4}"/>
              </a:ext>
            </a:extLst>
          </p:cNvPr>
          <p:cNvSpPr txBox="1"/>
          <p:nvPr/>
        </p:nvSpPr>
        <p:spPr>
          <a:xfrm>
            <a:off x="831393" y="1377147"/>
            <a:ext cx="1035705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>
                <a:solidFill>
                  <a:schemeClr val="bg1"/>
                </a:solidFill>
                <a:latin typeface="Microsoft JhengHei"/>
                <a:ea typeface="Microsoft JhengHei"/>
                <a:cs typeface="Roboto"/>
              </a:rPr>
              <a:t>只要透過網頁瀏覽器，就能用</a:t>
            </a:r>
            <a:r>
              <a:rPr lang="en-US" altLang="zh-TW">
                <a:solidFill>
                  <a:schemeClr val="bg1"/>
                </a:solidFill>
                <a:latin typeface="Microsoft JhengHei"/>
                <a:ea typeface="Roboto"/>
                <a:cs typeface="Roboto"/>
              </a:rPr>
              <a:t> File Station </a:t>
            </a:r>
            <a:r>
              <a:rPr lang="zh-TW" altLang="en-US">
                <a:solidFill>
                  <a:schemeClr val="bg1"/>
                </a:solidFill>
                <a:latin typeface="Microsoft JhengHei"/>
                <a:ea typeface="Microsoft JhengHei"/>
                <a:cs typeface="Roboto"/>
              </a:rPr>
              <a:t>方便直覺地存取</a:t>
            </a:r>
            <a:r>
              <a:rPr lang="en-US" altLang="zh-TW">
                <a:solidFill>
                  <a:schemeClr val="bg1"/>
                </a:solidFill>
                <a:latin typeface="Microsoft JhengHei"/>
                <a:ea typeface="Roboto"/>
                <a:cs typeface="Roboto"/>
              </a:rPr>
              <a:t> NAS </a:t>
            </a:r>
            <a:r>
              <a:rPr lang="zh-TW" altLang="en-US">
                <a:solidFill>
                  <a:schemeClr val="bg1"/>
                </a:solidFill>
                <a:latin typeface="Microsoft JhengHei"/>
                <a:ea typeface="Microsoft JhengHei"/>
                <a:cs typeface="Roboto"/>
              </a:rPr>
              <a:t>上共用資料夾的檔案，具備強大而完善的功能，不僅提供</a:t>
            </a:r>
            <a:r>
              <a:rPr lang="en-US" altLang="zh-TW">
                <a:solidFill>
                  <a:schemeClr val="bg1"/>
                </a:solidFill>
                <a:latin typeface="Microsoft JhengHei"/>
                <a:ea typeface="Roboto"/>
                <a:cs typeface="Roboto"/>
              </a:rPr>
              <a:t> NAS </a:t>
            </a:r>
            <a:r>
              <a:rPr lang="zh-TW" altLang="en-US">
                <a:solidFill>
                  <a:schemeClr val="bg1"/>
                </a:solidFill>
                <a:latin typeface="Microsoft JhengHei"/>
                <a:ea typeface="Microsoft JhengHei"/>
                <a:cs typeface="Roboto"/>
              </a:rPr>
              <a:t>檔案管理，連雲端服務上的檔案也可輕鬆一網打盡。</a:t>
            </a:r>
            <a:endParaRPr lang="en-US" altLang="zh-TW">
              <a:solidFill>
                <a:schemeClr val="bg1"/>
              </a:solidFill>
              <a:latin typeface="Microsoft JhengHei"/>
              <a:ea typeface="Microsoft JhengHe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82871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3">
            <a:extLst>
              <a:ext uri="{FF2B5EF4-FFF2-40B4-BE49-F238E27FC236}">
                <a16:creationId xmlns:a16="http://schemas.microsoft.com/office/drawing/2014/main" id="{0A34D1C3-F678-1FBF-969E-6B71F6C5D372}"/>
              </a:ext>
            </a:extLst>
          </p:cNvPr>
          <p:cNvSpPr/>
          <p:nvPr/>
        </p:nvSpPr>
        <p:spPr>
          <a:xfrm rot="10800000">
            <a:off x="351363" y="1833868"/>
            <a:ext cx="11442784" cy="5130056"/>
          </a:xfrm>
          <a:prstGeom prst="roundRect">
            <a:avLst>
              <a:gd name="adj" fmla="val 1491"/>
            </a:avLst>
          </a:prstGeom>
          <a:gradFill>
            <a:gsLst>
              <a:gs pos="0">
                <a:schemeClr val="bg1"/>
              </a:gs>
              <a:gs pos="75200">
                <a:schemeClr val="bg1">
                  <a:lumMod val="0"/>
                  <a:lumOff val="100000"/>
                </a:schemeClr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50" kern="0">
              <a:latin typeface="Microsoft JhengHei"/>
              <a:ea typeface="Microsoft JhengHei"/>
              <a:cs typeface="+mn-ea"/>
            </a:endParaRPr>
          </a:p>
        </p:txBody>
      </p:sp>
      <p:pic>
        <p:nvPicPr>
          <p:cNvPr id="30" name="圖形 29">
            <a:extLst>
              <a:ext uri="{FF2B5EF4-FFF2-40B4-BE49-F238E27FC236}">
                <a16:creationId xmlns:a16="http://schemas.microsoft.com/office/drawing/2014/main" id="{76DBE4FD-A3F8-491B-A70F-3696537285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860047" y="1608300"/>
            <a:ext cx="7200004" cy="2889582"/>
          </a:xfrm>
          <a:prstGeom prst="rect">
            <a:avLst/>
          </a:prstGeom>
        </p:spPr>
      </p:pic>
      <p:grpSp>
        <p:nvGrpSpPr>
          <p:cNvPr id="27" name="群組 26">
            <a:extLst>
              <a:ext uri="{FF2B5EF4-FFF2-40B4-BE49-F238E27FC236}">
                <a16:creationId xmlns:a16="http://schemas.microsoft.com/office/drawing/2014/main" id="{A4AB8264-0ECE-4E33-B1F0-20877FF3A05F}"/>
              </a:ext>
            </a:extLst>
          </p:cNvPr>
          <p:cNvGrpSpPr/>
          <p:nvPr/>
        </p:nvGrpSpPr>
        <p:grpSpPr>
          <a:xfrm>
            <a:off x="6166815" y="4701927"/>
            <a:ext cx="5476875" cy="2088839"/>
            <a:chOff x="619126" y="4769160"/>
            <a:chExt cx="5476875" cy="2088839"/>
          </a:xfrm>
          <a:effectLst>
            <a:outerShdw blurRad="431800" dist="368300" dir="5760000" sx="106000" sy="106000" algn="ctr" rotWithShape="0">
              <a:srgbClr val="000000">
                <a:alpha val="23000"/>
              </a:srgbClr>
            </a:outerShdw>
          </a:effectLst>
        </p:grpSpPr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6A87FF70-270D-4D58-97B2-DC54ADFF8DD2}"/>
                </a:ext>
              </a:extLst>
            </p:cNvPr>
            <p:cNvSpPr/>
            <p:nvPr/>
          </p:nvSpPr>
          <p:spPr>
            <a:xfrm>
              <a:off x="3344625" y="4769160"/>
              <a:ext cx="2751376" cy="2088839"/>
            </a:xfrm>
            <a:prstGeom prst="rect">
              <a:avLst/>
            </a:prstGeom>
            <a:solidFill>
              <a:srgbClr val="4F83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0CA7A0A2-422D-4F77-981B-1614DD014C9B}"/>
                </a:ext>
              </a:extLst>
            </p:cNvPr>
            <p:cNvSpPr/>
            <p:nvPr/>
          </p:nvSpPr>
          <p:spPr>
            <a:xfrm>
              <a:off x="619126" y="4769160"/>
              <a:ext cx="5476875" cy="2088839"/>
            </a:xfrm>
            <a:prstGeom prst="rect">
              <a:avLst/>
            </a:prstGeom>
            <a:noFill/>
            <a:ln w="38100">
              <a:solidFill>
                <a:srgbClr val="4F83B2"/>
              </a:solidFill>
            </a:ln>
            <a:effectLst>
              <a:outerShdw blurRad="431800" dist="368300" dir="5760000" sx="106000" sy="106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Microsoft JhengHei"/>
                <a:ea typeface="Microsoft JhengHei"/>
                <a:cs typeface="+mn-ea"/>
              </a:endParaRPr>
            </a:p>
          </p:txBody>
        </p:sp>
      </p:grpSp>
      <p:grpSp>
        <p:nvGrpSpPr>
          <p:cNvPr id="26" name="群組 25">
            <a:extLst>
              <a:ext uri="{FF2B5EF4-FFF2-40B4-BE49-F238E27FC236}">
                <a16:creationId xmlns:a16="http://schemas.microsoft.com/office/drawing/2014/main" id="{95FE53FB-12F2-4319-9CA7-E15AD1994A2A}"/>
              </a:ext>
            </a:extLst>
          </p:cNvPr>
          <p:cNvGrpSpPr/>
          <p:nvPr/>
        </p:nvGrpSpPr>
        <p:grpSpPr>
          <a:xfrm>
            <a:off x="520049" y="4695285"/>
            <a:ext cx="5476875" cy="2088839"/>
            <a:chOff x="619126" y="4769160"/>
            <a:chExt cx="5476875" cy="2088839"/>
          </a:xfrm>
          <a:effectLst>
            <a:outerShdw blurRad="431800" dist="368300" dir="5760000" sx="106000" sy="106000" algn="ctr" rotWithShape="0">
              <a:srgbClr val="000000">
                <a:alpha val="23000"/>
              </a:srgbClr>
            </a:outerShdw>
          </a:effectLst>
        </p:grpSpPr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A2C3C1CE-3B67-4AD6-8D1C-02241FA28589}"/>
                </a:ext>
              </a:extLst>
            </p:cNvPr>
            <p:cNvSpPr/>
            <p:nvPr/>
          </p:nvSpPr>
          <p:spPr>
            <a:xfrm>
              <a:off x="3344625" y="4769160"/>
              <a:ext cx="2751376" cy="2088839"/>
            </a:xfrm>
            <a:prstGeom prst="rect">
              <a:avLst/>
            </a:prstGeom>
            <a:solidFill>
              <a:srgbClr val="4F83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4A2099C7-A7DB-4EAB-B890-0954EDDF8A8A}"/>
                </a:ext>
              </a:extLst>
            </p:cNvPr>
            <p:cNvSpPr/>
            <p:nvPr/>
          </p:nvSpPr>
          <p:spPr>
            <a:xfrm>
              <a:off x="619126" y="4769160"/>
              <a:ext cx="5476875" cy="2088839"/>
            </a:xfrm>
            <a:prstGeom prst="rect">
              <a:avLst/>
            </a:prstGeom>
            <a:noFill/>
            <a:ln w="38100">
              <a:solidFill>
                <a:srgbClr val="4F83B2"/>
              </a:solidFill>
            </a:ln>
            <a:effectLst>
              <a:outerShdw blurRad="431800" dist="368300" dir="5760000" sx="106000" sy="106000" algn="ctr" rotWithShape="0">
                <a:srgbClr val="000000">
                  <a:alpha val="23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latin typeface="Microsoft JhengHei"/>
                <a:ea typeface="Microsoft JhengHei"/>
                <a:cs typeface="+mn-ea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A0B5353C-C924-47E2-A5FA-E5E9B5C178AD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ts val="5000"/>
              </a:lnSpc>
            </a:pPr>
            <a:r>
              <a:rPr lang="ja-JP" altLang="en-US" sz="4000" b="1">
                <a:latin typeface="Microsoft JhengHei"/>
                <a:ea typeface="Microsoft JhengHei"/>
                <a:cs typeface="+mn-ea"/>
                <a:sym typeface="+mn-lt"/>
              </a:rPr>
              <a:t>個人及團隊協作都好用的</a:t>
            </a:r>
            <a:r>
              <a:rPr lang="en-US" altLang="ja-JP" sz="4000" b="1">
                <a:latin typeface="Microsoft JhengHei"/>
                <a:ea typeface="ＭＳ Ｐゴシック"/>
                <a:cs typeface="+mn-ea"/>
                <a:sym typeface="+mn-lt"/>
              </a:rPr>
              <a:t> </a:t>
            </a:r>
            <a:r>
              <a:rPr lang="en-US" altLang="ja-JP" sz="4000" b="1" err="1">
                <a:latin typeface="Microsoft JhengHei"/>
                <a:ea typeface="ＭＳ Ｐゴシック"/>
                <a:cs typeface="+mn-ea"/>
                <a:sym typeface="+mn-lt"/>
              </a:rPr>
              <a:t>Qsync</a:t>
            </a:r>
            <a:r>
              <a:rPr lang="en-US" altLang="ja-JP" sz="4000" b="1">
                <a:latin typeface="Microsoft JhengHei"/>
                <a:ea typeface="ＭＳ Ｐゴシック"/>
                <a:cs typeface="+mn-ea"/>
                <a:sym typeface="+mn-lt"/>
              </a:rPr>
              <a:t> 5.0</a:t>
            </a:r>
            <a:r>
              <a:rPr lang="ja-JP" altLang="en-US" sz="4000" b="1">
                <a:latin typeface="Microsoft JhengHei UI" panose="020B0604030504040204" pitchFamily="34" charset="-120"/>
                <a:ea typeface="Microsoft JhengHei UI" panose="020B0604030504040204" pitchFamily="34" charset="-120"/>
                <a:cs typeface="+mn-ea"/>
                <a:sym typeface="+mn-lt"/>
              </a:rPr>
              <a:t>，</a:t>
            </a:r>
            <a:r>
              <a:rPr lang="zh-TW" altLang="en-US" sz="4000" b="1" i="0">
                <a:effectLst/>
                <a:latin typeface="Roboto" panose="02000000000000000000" pitchFamily="2" charset="0"/>
              </a:rPr>
              <a:t>適用於桌機、筆電與行動裝置等</a:t>
            </a:r>
            <a:r>
              <a:rPr lang="ja-JP" altLang="en-US" sz="4000" b="1">
                <a:latin typeface="Microsoft JhengHei"/>
                <a:ea typeface="Microsoft JhengHei"/>
                <a:cs typeface="+mn-ea"/>
                <a:sym typeface="+mn-lt"/>
              </a:rPr>
              <a:t>跨裝置檔案同步工具</a:t>
            </a:r>
            <a:endParaRPr lang="en-US" sz="4000" b="1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18" name="矩形 2">
            <a:extLst>
              <a:ext uri="{FF2B5EF4-FFF2-40B4-BE49-F238E27FC236}">
                <a16:creationId xmlns:a16="http://schemas.microsoft.com/office/drawing/2014/main" id="{954B4A98-5D8D-4985-8876-9E697E0616ED}"/>
              </a:ext>
            </a:extLst>
          </p:cNvPr>
          <p:cNvSpPr/>
          <p:nvPr/>
        </p:nvSpPr>
        <p:spPr>
          <a:xfrm>
            <a:off x="3399382" y="5020769"/>
            <a:ext cx="2390939" cy="154330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1219170">
              <a:lnSpc>
                <a:spcPts val="2300"/>
              </a:lnSpc>
              <a:buClr>
                <a:srgbClr val="000000"/>
              </a:buClr>
            </a:pPr>
            <a:r>
              <a:rPr lang="zh-TW" altLang="en-US" sz="1700" b="1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當有筆電與手機等不同裝置，</a:t>
            </a:r>
            <a:r>
              <a:rPr lang="en-US" sz="1700" b="1" kern="0" err="1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只要在單一裝置上修改檔案，變更的檔案會自動同步到其他裝置中</a:t>
            </a:r>
            <a:r>
              <a:rPr lang="en-US" altLang="zh-TW" sz="1700" b="1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 。</a:t>
            </a:r>
            <a:endParaRPr lang="en-US" altLang="zh-TW" sz="1700" b="1" kern="0">
              <a:solidFill>
                <a:schemeClr val="bg1"/>
              </a:solidFill>
              <a:latin typeface="Microsoft JhengHei"/>
              <a:ea typeface="微軟正黑體"/>
              <a:cs typeface="+mn-ea"/>
            </a:endParaRPr>
          </a:p>
        </p:txBody>
      </p:sp>
      <p:sp>
        <p:nvSpPr>
          <p:cNvPr id="21" name="矩形 2">
            <a:extLst>
              <a:ext uri="{FF2B5EF4-FFF2-40B4-BE49-F238E27FC236}">
                <a16:creationId xmlns:a16="http://schemas.microsoft.com/office/drawing/2014/main" id="{AF16A0DD-E297-4B0F-89C6-463F65DC4AC9}"/>
              </a:ext>
            </a:extLst>
          </p:cNvPr>
          <p:cNvSpPr/>
          <p:nvPr/>
        </p:nvSpPr>
        <p:spPr>
          <a:xfrm>
            <a:off x="9039941" y="4993343"/>
            <a:ext cx="2456121" cy="154330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1219170">
              <a:lnSpc>
                <a:spcPts val="2300"/>
              </a:lnSpc>
              <a:buClr>
                <a:srgbClr val="000000"/>
              </a:buClr>
            </a:pPr>
            <a:r>
              <a:rPr lang="ja-JP" altLang="en-US" sz="1700" b="1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團隊成員協作溝通時</a:t>
            </a:r>
            <a:r>
              <a:rPr lang="zh-TW" altLang="en-US" sz="1700" b="1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，</a:t>
            </a:r>
            <a:r>
              <a:rPr lang="en-US" altLang="zh-TW" sz="1700" b="1" kern="0" err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檔案可自動推送到所有成員的綁定裝置上</a:t>
            </a:r>
            <a:r>
              <a:rPr lang="en-US" altLang="zh-TW" sz="1700" b="1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，</a:t>
            </a:r>
            <a:r>
              <a:rPr lang="zh-TW" altLang="en-US" sz="1700" b="1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讓工作流程更快速，協作更順暢</a:t>
            </a:r>
            <a:r>
              <a:rPr lang="en-US" altLang="zh-TW" sz="1700" b="1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。</a:t>
            </a:r>
            <a:endParaRPr lang="en-US" altLang="zh-TW" sz="1700" b="1" kern="0">
              <a:solidFill>
                <a:schemeClr val="bg1"/>
              </a:solidFill>
              <a:latin typeface="Microsoft JhengHei"/>
              <a:ea typeface="微軟正黑體"/>
              <a:cs typeface="+mn-ea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C58CDAA-A19D-1D40-B309-763CE619AF00}"/>
              </a:ext>
            </a:extLst>
          </p:cNvPr>
          <p:cNvSpPr/>
          <p:nvPr/>
        </p:nvSpPr>
        <p:spPr>
          <a:xfrm>
            <a:off x="457466" y="3850310"/>
            <a:ext cx="1616984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1600" kern="0">
                <a:solidFill>
                  <a:srgbClr val="396083"/>
                </a:solidFill>
                <a:latin typeface="Microsoft JhengHei"/>
                <a:ea typeface="微軟正黑體"/>
                <a:cs typeface="+mn-ea"/>
                <a:sym typeface="+mn-lt"/>
              </a:rPr>
              <a:t>Windows</a:t>
            </a:r>
            <a:r>
              <a:rPr lang="zh-TW" altLang="en-US" sz="1600" kern="0">
                <a:solidFill>
                  <a:srgbClr val="396083"/>
                </a:solidFill>
                <a:latin typeface="Microsoft JhengHei"/>
                <a:ea typeface="Microsoft JhengHei"/>
                <a:cs typeface="+mn-ea"/>
                <a:sym typeface="+mn-lt"/>
              </a:rPr>
              <a:t> </a:t>
            </a:r>
            <a:r>
              <a:rPr lang="en-US" altLang="zh-TW" sz="1600" kern="0">
                <a:solidFill>
                  <a:srgbClr val="396083"/>
                </a:solidFill>
                <a:latin typeface="Microsoft JhengHei"/>
                <a:ea typeface="微軟正黑體"/>
                <a:cs typeface="+mn-ea"/>
                <a:sym typeface="+mn-lt"/>
              </a:rPr>
              <a:t>&amp;</a:t>
            </a:r>
            <a:r>
              <a:rPr lang="zh-TW" altLang="en-US" sz="1600" kern="0">
                <a:solidFill>
                  <a:srgbClr val="396083"/>
                </a:solidFill>
                <a:latin typeface="Microsoft JhengHei"/>
                <a:ea typeface="Microsoft JhengHei"/>
                <a:cs typeface="+mn-ea"/>
                <a:sym typeface="+mn-lt"/>
              </a:rPr>
              <a:t> </a:t>
            </a:r>
            <a:endParaRPr lang="en-US" altLang="zh-TW" sz="1600" kern="0">
              <a:solidFill>
                <a:srgbClr val="396083"/>
              </a:solidFill>
              <a:latin typeface="Microsoft JhengHei"/>
              <a:ea typeface="Microsoft JhengHei"/>
              <a:cs typeface="+mn-ea"/>
            </a:endParaRPr>
          </a:p>
          <a:p>
            <a:pPr defTabSz="1219170">
              <a:buClr>
                <a:srgbClr val="000000"/>
              </a:buClr>
            </a:pPr>
            <a:r>
              <a:rPr lang="en-US" altLang="zh-TW" sz="1600" kern="0">
                <a:solidFill>
                  <a:srgbClr val="396083"/>
                </a:solidFill>
                <a:latin typeface="Microsoft JhengHei"/>
                <a:ea typeface="微軟正黑體"/>
                <a:cs typeface="+mn-ea"/>
                <a:sym typeface="+mn-lt"/>
              </a:rPr>
              <a:t>macOS</a:t>
            </a:r>
            <a:r>
              <a:rPr lang="zh-TW" altLang="en-US" sz="1600" kern="0">
                <a:solidFill>
                  <a:srgbClr val="396083"/>
                </a:solidFill>
                <a:latin typeface="Microsoft JhengHei"/>
                <a:ea typeface="Microsoft JhengHei"/>
                <a:cs typeface="+mn-ea"/>
                <a:sym typeface="+mn-lt"/>
              </a:rPr>
              <a:t> </a:t>
            </a:r>
            <a:endParaRPr lang="en-US" altLang="zh-TW" sz="1600" kern="0">
              <a:solidFill>
                <a:srgbClr val="396083"/>
              </a:solidFill>
              <a:latin typeface="Microsoft JhengHei"/>
              <a:ea typeface="Microsoft JhengHei"/>
              <a:cs typeface="+mn-ea"/>
            </a:endParaRPr>
          </a:p>
          <a:p>
            <a:pPr defTabSz="1219170">
              <a:buClr>
                <a:srgbClr val="000000"/>
              </a:buClr>
            </a:pPr>
            <a:r>
              <a:rPr lang="zh-TW" altLang="en-US" sz="1600" kern="0">
                <a:solidFill>
                  <a:srgbClr val="396083"/>
                </a:solidFill>
                <a:latin typeface="Microsoft JhengHei"/>
                <a:ea typeface="Microsoft JhengHei"/>
                <a:cs typeface="+mn-ea"/>
                <a:sym typeface="+mn-lt"/>
              </a:rPr>
              <a:t>節省空間模式</a:t>
            </a:r>
            <a:r>
              <a:rPr lang="en-US" altLang="zh-TW" sz="1600" kern="0">
                <a:solidFill>
                  <a:srgbClr val="396083"/>
                </a:solidFill>
                <a:latin typeface="Microsoft JhengHei"/>
                <a:ea typeface="微軟正黑體"/>
                <a:cs typeface="+mn-ea"/>
                <a:sym typeface="+mn-lt"/>
              </a:rPr>
              <a:t>!</a:t>
            </a:r>
            <a:endParaRPr lang="zh-TW" altLang="en-US" sz="1600" kern="0">
              <a:solidFill>
                <a:srgbClr val="396083"/>
              </a:solidFill>
              <a:latin typeface="Microsoft JhengHei"/>
              <a:ea typeface="微軟正黑體"/>
              <a:cs typeface="+mn-ea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0A302689-1581-0C4A-BD5C-F1774EB6272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61206" y="3983060"/>
            <a:ext cx="4020693" cy="935740"/>
          </a:xfrm>
          <a:prstGeom prst="roundRect">
            <a:avLst>
              <a:gd name="adj" fmla="val 3292"/>
            </a:avLst>
          </a:prstGeom>
          <a:solidFill>
            <a:srgbClr val="FFFFFF">
              <a:shade val="85000"/>
            </a:srgbClr>
          </a:solidFill>
          <a:ln>
            <a:solidFill>
              <a:schemeClr val="tx1"/>
            </a:solidFill>
          </a:ln>
          <a:effectLst>
            <a:outerShdw blurRad="431800" dist="368300" dir="5760000" sx="106000" sy="106000" algn="tl" rotWithShape="0">
              <a:prstClr val="black">
                <a:alpha val="23000"/>
              </a:prstClr>
            </a:outerShdw>
          </a:effectLst>
        </p:spPr>
      </p:pic>
      <p:pic>
        <p:nvPicPr>
          <p:cNvPr id="22" name="圖形 21">
            <a:extLst>
              <a:ext uri="{FF2B5EF4-FFF2-40B4-BE49-F238E27FC236}">
                <a16:creationId xmlns:a16="http://schemas.microsoft.com/office/drawing/2014/main" id="{933D5ABB-7766-4C57-A2B4-2076CAA9B6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64663" y="4993343"/>
            <a:ext cx="2503968" cy="1628380"/>
          </a:xfrm>
          <a:prstGeom prst="rect">
            <a:avLst/>
          </a:prstGeom>
        </p:spPr>
      </p:pic>
      <p:pic>
        <p:nvPicPr>
          <p:cNvPr id="23" name="圖形 22">
            <a:extLst>
              <a:ext uri="{FF2B5EF4-FFF2-40B4-BE49-F238E27FC236}">
                <a16:creationId xmlns:a16="http://schemas.microsoft.com/office/drawing/2014/main" id="{CB96A664-EA92-4908-8C3E-E9E28FBE78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6460049" y="4779407"/>
            <a:ext cx="2139033" cy="1944039"/>
          </a:xfrm>
          <a:prstGeom prst="rect">
            <a:avLst/>
          </a:prstGeom>
        </p:spPr>
      </p:pic>
      <p:pic>
        <p:nvPicPr>
          <p:cNvPr id="1026" name="Picture 2" descr="https://www.qnap.com/assets/img/software/qsync/qsync-client.png?v=594da83b52be4ab9460642a031c38cba"/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949" y="2197815"/>
            <a:ext cx="556499" cy="556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qnap.com/assets/img/software/qsync/Qsync-Pro.png?v=594da83b52be4ab9460642a031c38cba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801" y="1672400"/>
            <a:ext cx="423122" cy="42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s://www.qnap.com/assets/img/software/qsync/Qsync-Pro.png?v=594da83b52be4ab9460642a031c38cba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5639" y="3179781"/>
            <a:ext cx="423122" cy="423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76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: 圓角化同側角落 40">
            <a:extLst>
              <a:ext uri="{FF2B5EF4-FFF2-40B4-BE49-F238E27FC236}">
                <a16:creationId xmlns:a16="http://schemas.microsoft.com/office/drawing/2014/main" id="{8D52CB48-3CD5-5AFC-B826-971E74F24A69}"/>
              </a:ext>
            </a:extLst>
          </p:cNvPr>
          <p:cNvSpPr/>
          <p:nvPr/>
        </p:nvSpPr>
        <p:spPr>
          <a:xfrm>
            <a:off x="6807200" y="2583339"/>
            <a:ext cx="2844800" cy="650378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3D76AB"/>
              </a:gs>
              <a:gs pos="0">
                <a:srgbClr val="4F83B2"/>
              </a:gs>
            </a:gsLst>
            <a:lin ang="0" scaled="0"/>
          </a:gradFill>
          <a:ln>
            <a:gradFill>
              <a:gsLst>
                <a:gs pos="1000">
                  <a:schemeClr val="accent1">
                    <a:lumMod val="5000"/>
                    <a:lumOff val="95000"/>
                    <a:alpha val="69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  <a:effectLst>
            <a:outerShdw blurRad="431800" dist="215900" dir="414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2400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42" name="矩形: 圓角化同側角落 41">
            <a:extLst>
              <a:ext uri="{FF2B5EF4-FFF2-40B4-BE49-F238E27FC236}">
                <a16:creationId xmlns:a16="http://schemas.microsoft.com/office/drawing/2014/main" id="{F32ACDC5-8335-84C7-773F-008F7525DB84}"/>
              </a:ext>
            </a:extLst>
          </p:cNvPr>
          <p:cNvSpPr/>
          <p:nvPr/>
        </p:nvSpPr>
        <p:spPr>
          <a:xfrm>
            <a:off x="3928884" y="2590020"/>
            <a:ext cx="2844800" cy="650378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3D76AB"/>
              </a:gs>
              <a:gs pos="0">
                <a:srgbClr val="4F83B2"/>
              </a:gs>
            </a:gsLst>
            <a:lin ang="0" scaled="0"/>
          </a:gradFill>
          <a:ln>
            <a:gradFill>
              <a:gsLst>
                <a:gs pos="1000">
                  <a:schemeClr val="accent1">
                    <a:lumMod val="5000"/>
                    <a:lumOff val="95000"/>
                    <a:alpha val="69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  <a:effectLst>
            <a:outerShdw blurRad="431800" dist="215900" dir="414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2400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43" name="矩形: 圓角化同側角落 42">
            <a:extLst>
              <a:ext uri="{FF2B5EF4-FFF2-40B4-BE49-F238E27FC236}">
                <a16:creationId xmlns:a16="http://schemas.microsoft.com/office/drawing/2014/main" id="{AAD7BC2B-188A-D582-1931-33A0F449107A}"/>
              </a:ext>
            </a:extLst>
          </p:cNvPr>
          <p:cNvSpPr/>
          <p:nvPr/>
        </p:nvSpPr>
        <p:spPr>
          <a:xfrm>
            <a:off x="1703397" y="2582993"/>
            <a:ext cx="2191971" cy="650378"/>
          </a:xfrm>
          <a:prstGeom prst="round2SameRect">
            <a:avLst>
              <a:gd name="adj1" fmla="val 9935"/>
              <a:gd name="adj2" fmla="val 0"/>
            </a:avLst>
          </a:prstGeom>
          <a:gradFill>
            <a:gsLst>
              <a:gs pos="95000">
                <a:srgbClr val="3D76AB"/>
              </a:gs>
              <a:gs pos="0">
                <a:srgbClr val="4F83B2"/>
              </a:gs>
            </a:gsLst>
            <a:lin ang="0" scaled="0"/>
          </a:gradFill>
          <a:ln>
            <a:gradFill>
              <a:gsLst>
                <a:gs pos="1000">
                  <a:schemeClr val="accent1">
                    <a:lumMod val="5000"/>
                    <a:lumOff val="95000"/>
                    <a:alpha val="69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  <a:effectLst>
            <a:outerShdw blurRad="431800" dist="215900" dir="414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2400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5821DA8-82F8-F141-A452-240DA0AA0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ts val="5000"/>
              </a:lnSpc>
            </a:pPr>
            <a:r>
              <a:rPr lang="en-US" altLang="zh-CN" sz="4000" b="1" err="1">
                <a:latin typeface="Microsoft JhengHei UI" panose="020B0604030504040204" pitchFamily="34" charset="-120"/>
                <a:ea typeface="Microsoft JhengHei UI" panose="020B0604030504040204" pitchFamily="34" charset="-120"/>
                <a:cs typeface="+mn-ea"/>
                <a:sym typeface="+mn-lt"/>
              </a:rPr>
              <a:t>透過</a:t>
            </a:r>
            <a:r>
              <a:rPr lang="en-US" altLang="zh-CN" sz="4000" b="1">
                <a:latin typeface="Microsoft JhengHei UI" panose="020B0604030504040204" pitchFamily="34" charset="-120"/>
                <a:ea typeface="Microsoft JhengHei UI" panose="020B0604030504040204" pitchFamily="34" charset="-120"/>
                <a:cs typeface="+mn-ea"/>
                <a:sym typeface="+mn-lt"/>
              </a:rPr>
              <a:t> File Station</a:t>
            </a:r>
            <a:r>
              <a:rPr lang="zh-CN" altLang="en-US" sz="4000" b="1">
                <a:latin typeface="Microsoft JhengHei UI" panose="020B0604030504040204" pitchFamily="34" charset="-120"/>
                <a:ea typeface="Microsoft JhengHei UI" panose="020B0604030504040204" pitchFamily="34" charset="-120"/>
                <a:cs typeface="+mn-ea"/>
                <a:sym typeface="+mn-lt"/>
              </a:rPr>
              <a:t>，</a:t>
            </a:r>
            <a:r>
              <a:rPr lang="en-US" altLang="zh-CN" sz="4000" b="1">
                <a:latin typeface="Microsoft JhengHei UI" panose="020B0604030504040204" pitchFamily="34" charset="-120"/>
                <a:ea typeface="Microsoft JhengHei UI" panose="020B0604030504040204" pitchFamily="34" charset="-120"/>
                <a:cs typeface="+mn-ea"/>
                <a:sym typeface="+mn-lt"/>
              </a:rPr>
              <a:t>NAS </a:t>
            </a:r>
            <a:r>
              <a:rPr lang="zh-CN" altLang="en-US" sz="4000" b="1">
                <a:latin typeface="Microsoft JhengHei UI" panose="020B0604030504040204" pitchFamily="34" charset="-120"/>
                <a:ea typeface="Microsoft JhengHei UI" panose="020B0604030504040204" pitchFamily="34" charset="-120"/>
                <a:cs typeface="+mn-ea"/>
                <a:sym typeface="+mn-lt"/>
              </a:rPr>
              <a:t>即企業團隊工作站，</a:t>
            </a:r>
            <a:r>
              <a:rPr lang="en-US" altLang="zh-CN" sz="4000" b="1">
                <a:latin typeface="Microsoft JhengHei UI" panose="020B0604030504040204" pitchFamily="34" charset="-120"/>
                <a:ea typeface="Microsoft JhengHei UI" panose="020B0604030504040204" pitchFamily="34" charset="-120"/>
                <a:cs typeface="+mn-ea"/>
              </a:rPr>
              <a:t/>
            </a:r>
            <a:br>
              <a:rPr lang="en-US" altLang="zh-CN" sz="4000" b="1">
                <a:latin typeface="Microsoft JhengHei UI" panose="020B0604030504040204" pitchFamily="34" charset="-120"/>
                <a:ea typeface="Microsoft JhengHei UI" panose="020B0604030504040204" pitchFamily="34" charset="-120"/>
                <a:cs typeface="+mn-ea"/>
              </a:rPr>
            </a:br>
            <a:r>
              <a:rPr lang="zh-CN" altLang="en-US" sz="4000" b="1">
                <a:latin typeface="Microsoft JhengHei UI" panose="020B0604030504040204" pitchFamily="34" charset="-120"/>
                <a:ea typeface="Microsoft JhengHei UI" panose="020B0604030504040204" pitchFamily="34" charset="-120"/>
                <a:cs typeface="+mn-ea"/>
                <a:sym typeface="+mn-lt"/>
              </a:rPr>
              <a:t>讓</a:t>
            </a:r>
            <a:r>
              <a:rPr lang="zh-TW" altLang="en-US" sz="4000" b="1">
                <a:latin typeface="Microsoft JhengHei UI" panose="020B0604030504040204" pitchFamily="34" charset="-120"/>
                <a:ea typeface="Microsoft JhengHei UI" panose="020B0604030504040204" pitchFamily="34" charset="-120"/>
                <a:cs typeface="+mn-ea"/>
                <a:sym typeface="+mn-lt"/>
              </a:rPr>
              <a:t>各式文件協同作業變簡單了</a:t>
            </a:r>
            <a:endParaRPr lang="en-US" sz="4000" b="1">
              <a:latin typeface="Microsoft JhengHei UI" panose="020B0604030504040204" pitchFamily="34" charset="-120"/>
              <a:ea typeface="Microsoft JhengHei UI" panose="020B0604030504040204" pitchFamily="34" charset="-120"/>
              <a:cs typeface="+mn-ea"/>
            </a:endParaRPr>
          </a:p>
        </p:txBody>
      </p:sp>
      <p:grpSp>
        <p:nvGrpSpPr>
          <p:cNvPr id="2" name="群組 1" hidden="1">
            <a:extLst>
              <a:ext uri="{FF2B5EF4-FFF2-40B4-BE49-F238E27FC236}">
                <a16:creationId xmlns:a16="http://schemas.microsoft.com/office/drawing/2014/main" id="{C309F105-1DE4-4FB6-84BE-36988BDB8A1E}"/>
              </a:ext>
            </a:extLst>
          </p:cNvPr>
          <p:cNvGrpSpPr/>
          <p:nvPr/>
        </p:nvGrpSpPr>
        <p:grpSpPr>
          <a:xfrm>
            <a:off x="187670" y="7353979"/>
            <a:ext cx="12236073" cy="4733136"/>
            <a:chOff x="187668" y="7353979"/>
            <a:chExt cx="12236069" cy="4733136"/>
          </a:xfrm>
        </p:grpSpPr>
        <p:sp>
          <p:nvSpPr>
            <p:cNvPr id="103" name="矩形: 圓角 17">
              <a:extLst>
                <a:ext uri="{FF2B5EF4-FFF2-40B4-BE49-F238E27FC236}">
                  <a16:creationId xmlns:a16="http://schemas.microsoft.com/office/drawing/2014/main" id="{098AF85A-D120-9647-B4E7-5172939EAE35}"/>
                </a:ext>
              </a:extLst>
            </p:cNvPr>
            <p:cNvSpPr/>
            <p:nvPr/>
          </p:nvSpPr>
          <p:spPr>
            <a:xfrm>
              <a:off x="8868143" y="7601624"/>
              <a:ext cx="3530966" cy="430981"/>
            </a:xfrm>
            <a:prstGeom prst="roundRect">
              <a:avLst>
                <a:gd name="adj" fmla="val 8066"/>
              </a:avLst>
            </a:prstGeom>
            <a:blipFill dpi="0"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83" name="橢圓 82">
              <a:extLst>
                <a:ext uri="{FF2B5EF4-FFF2-40B4-BE49-F238E27FC236}">
                  <a16:creationId xmlns:a16="http://schemas.microsoft.com/office/drawing/2014/main" id="{6FB7D1E8-B991-4449-B10F-9D38D9F92A05}"/>
                </a:ext>
              </a:extLst>
            </p:cNvPr>
            <p:cNvSpPr/>
            <p:nvPr/>
          </p:nvSpPr>
          <p:spPr>
            <a:xfrm rot="20148603">
              <a:off x="6314293" y="8038367"/>
              <a:ext cx="1950222" cy="1950222"/>
            </a:xfrm>
            <a:prstGeom prst="ellipse">
              <a:avLst/>
            </a:prstGeom>
            <a:blipFill dpi="0"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84" name="橢圓 83">
              <a:extLst>
                <a:ext uri="{FF2B5EF4-FFF2-40B4-BE49-F238E27FC236}">
                  <a16:creationId xmlns:a16="http://schemas.microsoft.com/office/drawing/2014/main" id="{119BB327-15FD-F742-B071-E1BE64646E38}"/>
                </a:ext>
              </a:extLst>
            </p:cNvPr>
            <p:cNvSpPr/>
            <p:nvPr/>
          </p:nvSpPr>
          <p:spPr>
            <a:xfrm>
              <a:off x="6356425" y="8080499"/>
              <a:ext cx="1865959" cy="186595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85" name="橢圓 84">
              <a:extLst>
                <a:ext uri="{FF2B5EF4-FFF2-40B4-BE49-F238E27FC236}">
                  <a16:creationId xmlns:a16="http://schemas.microsoft.com/office/drawing/2014/main" id="{2A1DDADC-1B84-A245-AEBC-32040A166FB8}"/>
                </a:ext>
              </a:extLst>
            </p:cNvPr>
            <p:cNvSpPr/>
            <p:nvPr/>
          </p:nvSpPr>
          <p:spPr>
            <a:xfrm rot="20148603">
              <a:off x="3546379" y="8038367"/>
              <a:ext cx="1950222" cy="1950222"/>
            </a:xfrm>
            <a:prstGeom prst="ellipse">
              <a:avLst/>
            </a:prstGeom>
            <a:blipFill dpi="0"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86" name="橢圓 85">
              <a:extLst>
                <a:ext uri="{FF2B5EF4-FFF2-40B4-BE49-F238E27FC236}">
                  <a16:creationId xmlns:a16="http://schemas.microsoft.com/office/drawing/2014/main" id="{E9D89C3E-DEFE-A143-B16A-56488D8A8B09}"/>
                </a:ext>
              </a:extLst>
            </p:cNvPr>
            <p:cNvSpPr/>
            <p:nvPr/>
          </p:nvSpPr>
          <p:spPr>
            <a:xfrm>
              <a:off x="3588511" y="8080499"/>
              <a:ext cx="1865959" cy="186595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87" name="橢圓 86">
              <a:extLst>
                <a:ext uri="{FF2B5EF4-FFF2-40B4-BE49-F238E27FC236}">
                  <a16:creationId xmlns:a16="http://schemas.microsoft.com/office/drawing/2014/main" id="{5AD78448-B634-8949-BCCD-B6310731D40C}"/>
                </a:ext>
              </a:extLst>
            </p:cNvPr>
            <p:cNvSpPr/>
            <p:nvPr/>
          </p:nvSpPr>
          <p:spPr>
            <a:xfrm rot="20148603">
              <a:off x="1322163" y="8038367"/>
              <a:ext cx="1950222" cy="1950222"/>
            </a:xfrm>
            <a:prstGeom prst="ellipse">
              <a:avLst/>
            </a:prstGeom>
            <a:blipFill dpi="0"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88" name="橢圓 87">
              <a:extLst>
                <a:ext uri="{FF2B5EF4-FFF2-40B4-BE49-F238E27FC236}">
                  <a16:creationId xmlns:a16="http://schemas.microsoft.com/office/drawing/2014/main" id="{DCE65BEE-51B8-504D-9E5A-874DAA13A5A4}"/>
                </a:ext>
              </a:extLst>
            </p:cNvPr>
            <p:cNvSpPr/>
            <p:nvPr/>
          </p:nvSpPr>
          <p:spPr>
            <a:xfrm>
              <a:off x="1364295" y="8080499"/>
              <a:ext cx="1865959" cy="186595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89" name="矩形: 圓角 1">
              <a:extLst>
                <a:ext uri="{FF2B5EF4-FFF2-40B4-BE49-F238E27FC236}">
                  <a16:creationId xmlns:a16="http://schemas.microsoft.com/office/drawing/2014/main" id="{A9EB3DF2-94F0-4F45-B173-370581E030FD}"/>
                </a:ext>
              </a:extLst>
            </p:cNvPr>
            <p:cNvSpPr/>
            <p:nvPr/>
          </p:nvSpPr>
          <p:spPr>
            <a:xfrm>
              <a:off x="9231573" y="11200983"/>
              <a:ext cx="2728853" cy="886132"/>
            </a:xfrm>
            <a:prstGeom prst="roundRect">
              <a:avLst>
                <a:gd name="adj" fmla="val 11089"/>
              </a:avLst>
            </a:prstGeom>
            <a:blipFill dpi="0"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graphicFrame>
          <p:nvGraphicFramePr>
            <p:cNvPr id="90" name="內容版面配置區 5">
              <a:extLst>
                <a:ext uri="{FF2B5EF4-FFF2-40B4-BE49-F238E27FC236}">
                  <a16:creationId xmlns:a16="http://schemas.microsoft.com/office/drawing/2014/main" id="{F4BA2077-BEB9-254F-952C-7FF7E0A03CB7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187668" y="9205566"/>
            <a:ext cx="8803932" cy="2755763"/>
          </p:xfrm>
          <a:graphic>
            <a:graphicData uri="http://schemas.openxmlformats.org/drawingml/2006/table">
              <a:tbl>
                <a:tblPr firstRow="1" bandRow="1">
                  <a:tableStyleId>{5C22544A-7EE6-4342-B048-85BDC9FD1C3A}</a:tableStyleId>
                </a:tblPr>
                <a:tblGrid>
                  <a:gridCol w="1025183">
                    <a:extLst>
                      <a:ext uri="{9D8B030D-6E8A-4147-A177-3AD203B41FA5}">
                        <a16:colId xmlns:a16="http://schemas.microsoft.com/office/drawing/2014/main" val="3133364649"/>
                      </a:ext>
                    </a:extLst>
                  </a:gridCol>
                  <a:gridCol w="2181138">
                    <a:extLst>
                      <a:ext uri="{9D8B030D-6E8A-4147-A177-3AD203B41FA5}">
                        <a16:colId xmlns:a16="http://schemas.microsoft.com/office/drawing/2014/main" val="2614222353"/>
                      </a:ext>
                    </a:extLst>
                  </a:gridCol>
                  <a:gridCol w="2248259">
                    <a:extLst>
                      <a:ext uri="{9D8B030D-6E8A-4147-A177-3AD203B41FA5}">
                        <a16:colId xmlns:a16="http://schemas.microsoft.com/office/drawing/2014/main" val="940691484"/>
                      </a:ext>
                    </a:extLst>
                  </a:gridCol>
                  <a:gridCol w="3349352">
                    <a:extLst>
                      <a:ext uri="{9D8B030D-6E8A-4147-A177-3AD203B41FA5}">
                        <a16:colId xmlns:a16="http://schemas.microsoft.com/office/drawing/2014/main" val="107505992"/>
                      </a:ext>
                    </a:extLst>
                  </a:gridCol>
                </a:tblGrid>
                <a:tr h="652643">
                  <a:tc>
                    <a:txBody>
                      <a:bodyPr/>
                      <a:lstStyle/>
                      <a:p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blipFill dpi="0" rotWithShape="1"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zh-CN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以 </a:t>
                        </a:r>
                        <a:r>
                          <a:rPr lang="en-US" altLang="zh-CN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Office Online </a:t>
                        </a:r>
                        <a:r>
                          <a:rPr lang="zh-CN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編輯</a:t>
                        </a:r>
                        <a:endParaRPr lang="en-US" altLang="zh-CN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blipFill dpi="0" rotWithShape="1"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在 </a:t>
                        </a:r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Google Docs </a:t>
                        </a:r>
                        <a:r>
                          <a:rPr lang="zh-CN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中檢視</a:t>
                        </a:r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blipFill dpi="0" rotWithShape="1"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以 </a:t>
                        </a:r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Google Chrome </a:t>
                        </a:r>
                        <a:r>
                          <a:rPr lang="zh-CN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擴充功能開啟</a:t>
                        </a:r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blipFill dpi="0" rotWithShape="1"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a:blipFill>
                    </a:tcPr>
                  </a:tc>
                  <a:extLst>
                    <a:ext uri="{0D108BD9-81ED-4DB2-BD59-A6C34878D82A}">
                      <a16:rowId xmlns:a16="http://schemas.microsoft.com/office/drawing/2014/main" val="339146232"/>
                    </a:ext>
                  </a:extLst>
                </a:tr>
                <a:tr h="721054"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必要設定</a:t>
                        </a: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啟用</a:t>
                        </a:r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 </a:t>
                        </a:r>
                        <a:r>
                          <a:rPr lang="en-US" altLang="zh-TW" sz="1500" err="1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MyQNAPCloud</a:t>
                        </a:r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 </a:t>
                        </a:r>
                        <a:r>
                          <a:rPr lang="en-US" altLang="zh-TW" sz="1500" err="1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CloudLink</a:t>
                        </a:r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啟用</a:t>
                        </a:r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 </a:t>
                        </a:r>
                        <a:r>
                          <a:rPr lang="en-US" altLang="zh-TW" sz="1500" err="1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MyQNAPCloud</a:t>
                        </a:r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 </a:t>
                        </a:r>
                        <a:r>
                          <a:rPr lang="en-US" altLang="zh-TW" sz="1500" err="1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CloudLink</a:t>
                        </a:r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以 </a:t>
                        </a:r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Chrome </a:t>
                        </a:r>
                        <a:r>
                          <a:rPr lang="zh-CN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瀏覽器開啟，並安裝擴充功能：</a:t>
                        </a:r>
                        <a:r>
                          <a:rPr lang="en" altLang="zh-TW" sz="1500" b="0" i="0" kern="1200">
                            <a:solidFill>
                              <a:schemeClr val="dk1"/>
                            </a:solidFill>
                            <a:effectLst/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Office Editing for Docs, Sheets &amp; Slides</a:t>
                        </a: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2524032982"/>
                    </a:ext>
                  </a:extLst>
                </a:tr>
                <a:tr h="183330"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支援格式</a:t>
                        </a:r>
                      </a:p>
                    </a:txBody>
                    <a:tcPr anchor="ctr">
                      <a:solidFill>
                        <a:srgbClr val="F2EAFA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.docx, .pptx, .xlsx</a:t>
                        </a:r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solidFill>
                        <a:srgbClr val="F2EAFA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.doc, .ppt, .xls</a:t>
                        </a: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.docx, .pptx, .xlsx</a:t>
                        </a:r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solidFill>
                        <a:srgbClr val="F2EAFA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.doc, .ppt, .</a:t>
                        </a:r>
                        <a:r>
                          <a:rPr lang="en-US" altLang="zh-TW" sz="1500" err="1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xls</a:t>
                        </a:r>
                        <a:endParaRPr lang="en-US" altLang="zh-TW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.docx, .pptx, .xlsx</a:t>
                        </a:r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solidFill>
                        <a:srgbClr val="F2EAFA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4003139444"/>
                    </a:ext>
                  </a:extLst>
                </a:tr>
                <a:tr h="539469"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支援能力</a:t>
                        </a: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文件共同編輯與同步至 </a:t>
                        </a:r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NAS </a:t>
                        </a:r>
                        <a:r>
                          <a:rPr lang="zh-CN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檔案</a:t>
                        </a:r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文件檢視</a:t>
                        </a:r>
                        <a:endParaRPr lang="en-US" altLang="zh-TW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  <a:p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可轉成 </a:t>
                        </a:r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Google </a:t>
                        </a:r>
                        <a:r>
                          <a:rPr lang="zh-CN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文件進行編輯</a:t>
                        </a:r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文件檢視</a:t>
                        </a:r>
                        <a:endParaRPr lang="en-US" altLang="zh-TW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lang="zh-TW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可轉成</a:t>
                        </a:r>
                        <a:r>
                          <a:rPr lang="en-US" altLang="zh-TW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 Google </a:t>
                        </a:r>
                        <a:r>
                          <a:rPr lang="zh-CN" altLang="en-US" sz="1500">
                            <a:latin typeface="+mn-lt"/>
                            <a:ea typeface="+mn-ea"/>
                            <a:cs typeface="+mn-ea"/>
                            <a:sym typeface="+mn-lt"/>
                          </a:rPr>
                          <a:t>文件進行編輯</a:t>
                        </a:r>
                        <a:endParaRPr lang="zh-TW" altLang="en-US" sz="1500">
                          <a:latin typeface="+mn-lt"/>
                          <a:ea typeface="+mn-ea"/>
                          <a:cs typeface="+mn-ea"/>
                          <a:sym typeface="+mn-lt"/>
                        </a:endParaRPr>
                      </a:p>
                    </a:txBody>
                    <a:tcPr anchor="ctr">
                      <a:solidFill>
                        <a:srgbClr val="E6D7F5"/>
                      </a:solidFill>
                    </a:tcPr>
                  </a:tc>
                  <a:extLst>
                    <a:ext uri="{0D108BD9-81ED-4DB2-BD59-A6C34878D82A}">
                      <a16:rowId xmlns:a16="http://schemas.microsoft.com/office/drawing/2014/main" val="3858743108"/>
                    </a:ext>
                  </a:extLst>
                </a:tr>
              </a:tbl>
            </a:graphicData>
          </a:graphic>
        </p:graphicFrame>
        <p:pic>
          <p:nvPicPr>
            <p:cNvPr id="91" name="圖片 90">
              <a:extLst>
                <a:ext uri="{FF2B5EF4-FFF2-40B4-BE49-F238E27FC236}">
                  <a16:creationId xmlns:a16="http://schemas.microsoft.com/office/drawing/2014/main" id="{9A602039-174F-F342-81B5-34956165C4D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32102" y="8558066"/>
              <a:ext cx="520700" cy="520700"/>
            </a:xfrm>
            <a:prstGeom prst="rect">
              <a:avLst/>
            </a:prstGeom>
          </p:spPr>
        </p:pic>
        <p:pic>
          <p:nvPicPr>
            <p:cNvPr id="92" name="圖片 91">
              <a:extLst>
                <a:ext uri="{FF2B5EF4-FFF2-40B4-BE49-F238E27FC236}">
                  <a16:creationId xmlns:a16="http://schemas.microsoft.com/office/drawing/2014/main" id="{378B8389-F078-BA4A-8567-0BE9EC099B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28881" y="8601644"/>
              <a:ext cx="1275442" cy="489479"/>
            </a:xfrm>
            <a:prstGeom prst="rect">
              <a:avLst/>
            </a:prstGeom>
          </p:spPr>
        </p:pic>
        <p:pic>
          <p:nvPicPr>
            <p:cNvPr id="93" name="圖片 92">
              <a:extLst>
                <a:ext uri="{FF2B5EF4-FFF2-40B4-BE49-F238E27FC236}">
                  <a16:creationId xmlns:a16="http://schemas.microsoft.com/office/drawing/2014/main" id="{D36CC690-5C36-9A44-9B9D-5FF35D6F9BA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2580" y="8570423"/>
              <a:ext cx="520700" cy="520700"/>
            </a:xfrm>
            <a:prstGeom prst="rect">
              <a:avLst/>
            </a:prstGeom>
          </p:spPr>
        </p:pic>
        <p:pic>
          <p:nvPicPr>
            <p:cNvPr id="94" name="圖片 93">
              <a:extLst>
                <a:ext uri="{FF2B5EF4-FFF2-40B4-BE49-F238E27FC236}">
                  <a16:creationId xmlns:a16="http://schemas.microsoft.com/office/drawing/2014/main" id="{476CAD0D-745F-5A46-9E92-8794650808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8430" y="8570423"/>
              <a:ext cx="520700" cy="520700"/>
            </a:xfrm>
            <a:prstGeom prst="rect">
              <a:avLst/>
            </a:prstGeom>
          </p:spPr>
        </p:pic>
        <p:pic>
          <p:nvPicPr>
            <p:cNvPr id="95" name="圖片 94">
              <a:extLst>
                <a:ext uri="{FF2B5EF4-FFF2-40B4-BE49-F238E27FC236}">
                  <a16:creationId xmlns:a16="http://schemas.microsoft.com/office/drawing/2014/main" id="{9A5CC933-874D-CA49-A137-F6BF29FA92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41011" y="8579956"/>
              <a:ext cx="499688" cy="499688"/>
            </a:xfrm>
            <a:prstGeom prst="rect">
              <a:avLst/>
            </a:prstGeom>
          </p:spPr>
        </p:pic>
        <p:pic>
          <p:nvPicPr>
            <p:cNvPr id="96" name="圖片 95">
              <a:extLst>
                <a:ext uri="{FF2B5EF4-FFF2-40B4-BE49-F238E27FC236}">
                  <a16:creationId xmlns:a16="http://schemas.microsoft.com/office/drawing/2014/main" id="{2FA92CE3-66FB-A147-8E33-BAFDA054A4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48"/>
            <a:stretch/>
          </p:blipFill>
          <p:spPr>
            <a:xfrm>
              <a:off x="9384599" y="9042400"/>
              <a:ext cx="2303013" cy="2303013"/>
            </a:xfrm>
            <a:prstGeom prst="ellipse">
              <a:avLst/>
            </a:prstGeom>
            <a:ln w="38100">
              <a:solidFill>
                <a:srgbClr val="7030A0"/>
              </a:solidFill>
            </a:ln>
          </p:spPr>
        </p:pic>
        <p:sp>
          <p:nvSpPr>
            <p:cNvPr id="97" name="文字方塊 96">
              <a:extLst>
                <a:ext uri="{FF2B5EF4-FFF2-40B4-BE49-F238E27FC236}">
                  <a16:creationId xmlns:a16="http://schemas.microsoft.com/office/drawing/2014/main" id="{10E46933-C430-D44D-A852-12D890A14C67}"/>
                </a:ext>
              </a:extLst>
            </p:cNvPr>
            <p:cNvSpPr txBox="1"/>
            <p:nvPr/>
          </p:nvSpPr>
          <p:spPr>
            <a:xfrm>
              <a:off x="9219216" y="11382484"/>
              <a:ext cx="29265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kumimoji="1" lang="zh-TW" altLang="en-US" sz="1400" kern="0">
                  <a:solidFill>
                    <a:prstClr val="white"/>
                  </a:solidFill>
                  <a:cs typeface="+mn-ea"/>
                  <a:sym typeface="+mn-lt"/>
                </a:rPr>
                <a:t>到 設定</a:t>
              </a:r>
              <a:r>
                <a:rPr kumimoji="1" lang="en-US" altLang="zh-TW" sz="1400" kern="0">
                  <a:solidFill>
                    <a:prstClr val="white"/>
                  </a:solidFill>
                  <a:cs typeface="+mn-ea"/>
                  <a:sym typeface="+mn-lt"/>
                </a:rPr>
                <a:t>&gt;</a:t>
              </a:r>
              <a:r>
                <a:rPr kumimoji="1" lang="zh-CN" altLang="en-US" sz="1400" kern="0">
                  <a:solidFill>
                    <a:prstClr val="white"/>
                  </a:solidFill>
                  <a:cs typeface="+mn-ea"/>
                  <a:sym typeface="+mn-lt"/>
                </a:rPr>
                <a:t>文件</a:t>
              </a:r>
              <a:r>
                <a:rPr kumimoji="1" lang="zh-TW" altLang="en-US" sz="1400" kern="0">
                  <a:solidFill>
                    <a:prstClr val="white"/>
                  </a:solidFill>
                  <a:cs typeface="+mn-ea"/>
                  <a:sym typeface="+mn-lt"/>
                </a:rPr>
                <a:t> 裡，選擇你習慣的預設開啟方式吧！</a:t>
              </a:r>
            </a:p>
          </p:txBody>
        </p:sp>
        <p:pic>
          <p:nvPicPr>
            <p:cNvPr id="98" name="圖片 97">
              <a:extLst>
                <a:ext uri="{FF2B5EF4-FFF2-40B4-BE49-F238E27FC236}">
                  <a16:creationId xmlns:a16="http://schemas.microsoft.com/office/drawing/2014/main" id="{A11C4C5B-AF94-8B42-9E21-320FEA886D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994731" y="7353979"/>
              <a:ext cx="939800" cy="939800"/>
            </a:xfrm>
            <a:prstGeom prst="ellipse">
              <a:avLst/>
            </a:prstGeom>
            <a:ln w="38100">
              <a:solidFill>
                <a:srgbClr val="FFC000"/>
              </a:solidFill>
            </a:ln>
          </p:spPr>
        </p:pic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27B896B0-EF82-ED43-9271-200EA38B6FB9}"/>
                </a:ext>
              </a:extLst>
            </p:cNvPr>
            <p:cNvSpPr/>
            <p:nvPr/>
          </p:nvSpPr>
          <p:spPr>
            <a:xfrm>
              <a:off x="8955068" y="7622875"/>
              <a:ext cx="253146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kumimoji="1" lang="zh-TW" altLang="en-US" sz="1400" kern="0">
                  <a:solidFill>
                    <a:srgbClr val="000000"/>
                  </a:solidFill>
                  <a:cs typeface="+mn-ea"/>
                  <a:sym typeface="+mn-lt"/>
                </a:rPr>
                <a:t>檔案即時同步並回存至</a:t>
              </a:r>
              <a:r>
                <a:rPr kumimoji="1" lang="en-US" altLang="zh-TW" sz="1400" kern="0">
                  <a:solidFill>
                    <a:srgbClr val="000000"/>
                  </a:solidFill>
                  <a:cs typeface="+mn-ea"/>
                  <a:sym typeface="+mn-lt"/>
                </a:rPr>
                <a:t>NAS</a:t>
              </a:r>
              <a:r>
                <a:rPr kumimoji="1" lang="zh-CN" altLang="en-US" sz="1400" kern="0">
                  <a:solidFill>
                    <a:srgbClr val="000000"/>
                  </a:solidFill>
                  <a:cs typeface="+mn-ea"/>
                  <a:sym typeface="+mn-lt"/>
                </a:rPr>
                <a:t>中</a:t>
              </a:r>
              <a:endParaRPr kumimoji="1" lang="zh-TW" altLang="en-US" sz="1400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00" name="矩形: 圓角 21">
              <a:extLst>
                <a:ext uri="{FF2B5EF4-FFF2-40B4-BE49-F238E27FC236}">
                  <a16:creationId xmlns:a16="http://schemas.microsoft.com/office/drawing/2014/main" id="{56651623-99FD-1544-8871-2EFA7339CFC7}"/>
                </a:ext>
              </a:extLst>
            </p:cNvPr>
            <p:cNvSpPr/>
            <p:nvPr/>
          </p:nvSpPr>
          <p:spPr>
            <a:xfrm>
              <a:off x="9219216" y="8528444"/>
              <a:ext cx="3204521" cy="430981"/>
            </a:xfrm>
            <a:prstGeom prst="roundRect">
              <a:avLst>
                <a:gd name="adj" fmla="val 8066"/>
              </a:avLst>
            </a:prstGeom>
            <a:blipFill dpi="0" rotWithShape="1">
              <a:blip r:embed="rId1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zh-TW" altLang="en-US" sz="1400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pic>
          <p:nvPicPr>
            <p:cNvPr id="101" name="圖片 100">
              <a:extLst>
                <a:ext uri="{FF2B5EF4-FFF2-40B4-BE49-F238E27FC236}">
                  <a16:creationId xmlns:a16="http://schemas.microsoft.com/office/drawing/2014/main" id="{DBE890F1-F189-B743-BD5D-90F8794A80A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98243" y="8217730"/>
              <a:ext cx="939800" cy="939800"/>
            </a:xfrm>
            <a:prstGeom prst="ellipse">
              <a:avLst/>
            </a:prstGeom>
            <a:ln w="38100">
              <a:solidFill>
                <a:srgbClr val="FFC000"/>
              </a:solidFill>
            </a:ln>
          </p:spPr>
        </p:pic>
        <p:sp>
          <p:nvSpPr>
            <p:cNvPr id="102" name="矩形 101">
              <a:extLst>
                <a:ext uri="{FF2B5EF4-FFF2-40B4-BE49-F238E27FC236}">
                  <a16:creationId xmlns:a16="http://schemas.microsoft.com/office/drawing/2014/main" id="{20E07323-921D-AD47-8FDD-98BF93B7BF6E}"/>
                </a:ext>
              </a:extLst>
            </p:cNvPr>
            <p:cNvSpPr/>
            <p:nvPr/>
          </p:nvSpPr>
          <p:spPr>
            <a:xfrm>
              <a:off x="9513901" y="8557686"/>
              <a:ext cx="1620957" cy="307777"/>
            </a:xfrm>
            <a:prstGeom prst="rect">
              <a:avLst/>
            </a:prstGeom>
          </p:spPr>
          <p:txBody>
            <a:bodyPr wrap="none" anchor="t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kumimoji="1" lang="zh-TW" altLang="en-US" sz="1400" kern="0">
                  <a:solidFill>
                    <a:srgbClr val="000000"/>
                  </a:solidFill>
                  <a:cs typeface="+mn-ea"/>
                  <a:sym typeface="+mn-lt"/>
                </a:rPr>
                <a:t>支援多人線上編輯</a:t>
              </a:r>
              <a:endParaRPr kumimoji="1" lang="en-US" altLang="zh-TW" sz="1400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4" name="矩形: 圓角 17">
            <a:extLst>
              <a:ext uri="{FF2B5EF4-FFF2-40B4-BE49-F238E27FC236}">
                <a16:creationId xmlns:a16="http://schemas.microsoft.com/office/drawing/2014/main" id="{43999FFC-3554-4AA7-B1A8-12A629728DE1}"/>
              </a:ext>
            </a:extLst>
          </p:cNvPr>
          <p:cNvSpPr/>
          <p:nvPr/>
        </p:nvSpPr>
        <p:spPr>
          <a:xfrm>
            <a:off x="1471358" y="5723260"/>
            <a:ext cx="3530967" cy="430981"/>
          </a:xfrm>
          <a:prstGeom prst="roundRect">
            <a:avLst>
              <a:gd name="adj" fmla="val 8066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400" kern="0">
              <a:solidFill>
                <a:srgbClr val="EEECE1"/>
              </a:solidFill>
              <a:latin typeface="Microsoft JhengHei"/>
              <a:ea typeface="Microsoft JhengHei"/>
              <a:cs typeface="+mn-ea"/>
            </a:endParaRPr>
          </a:p>
        </p:txBody>
      </p:sp>
      <p:graphicFrame>
        <p:nvGraphicFramePr>
          <p:cNvPr id="25" name="內容版面配置區 5">
            <a:extLst>
              <a:ext uri="{FF2B5EF4-FFF2-40B4-BE49-F238E27FC236}">
                <a16:creationId xmlns:a16="http://schemas.microsoft.com/office/drawing/2014/main" id="{4403B246-8FAA-4AF4-A46A-D77DB2C84B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61812"/>
              </p:ext>
            </p:extLst>
          </p:nvPr>
        </p:nvGraphicFramePr>
        <p:xfrm>
          <a:off x="718438" y="2579055"/>
          <a:ext cx="8933562" cy="2892923"/>
        </p:xfrm>
        <a:graphic>
          <a:graphicData uri="http://schemas.openxmlformats.org/drawingml/2006/table">
            <a:tbl>
              <a:tblPr firstRow="1" bandRow="1">
                <a:effectLst>
                  <a:outerShdw blurRad="431800" dist="241300" dir="5760000" sx="106000" sy="106000" algn="ctr" rotWithShape="0">
                    <a:srgbClr val="000000">
                      <a:alpha val="28000"/>
                    </a:srgbClr>
                  </a:outerShdw>
                </a:effectLst>
                <a:tableStyleId>{5C22544A-7EE6-4342-B048-85BDC9FD1C3A}</a:tableStyleId>
              </a:tblPr>
              <a:tblGrid>
                <a:gridCol w="991829">
                  <a:extLst>
                    <a:ext uri="{9D8B030D-6E8A-4147-A177-3AD203B41FA5}">
                      <a16:colId xmlns:a16="http://schemas.microsoft.com/office/drawing/2014/main" val="3133364649"/>
                    </a:ext>
                  </a:extLst>
                </a:gridCol>
                <a:gridCol w="2201333">
                  <a:extLst>
                    <a:ext uri="{9D8B030D-6E8A-4147-A177-3AD203B41FA5}">
                      <a16:colId xmlns:a16="http://schemas.microsoft.com/office/drawing/2014/main" val="2614222353"/>
                    </a:ext>
                  </a:extLst>
                </a:gridCol>
                <a:gridCol w="2870200">
                  <a:extLst>
                    <a:ext uri="{9D8B030D-6E8A-4147-A177-3AD203B41FA5}">
                      <a16:colId xmlns:a16="http://schemas.microsoft.com/office/drawing/2014/main" val="940691484"/>
                    </a:ext>
                  </a:extLst>
                </a:gridCol>
                <a:gridCol w="2870200">
                  <a:extLst>
                    <a:ext uri="{9D8B030D-6E8A-4147-A177-3AD203B41FA5}">
                      <a16:colId xmlns:a16="http://schemas.microsoft.com/office/drawing/2014/main" val="107505992"/>
                    </a:ext>
                  </a:extLst>
                </a:gridCol>
              </a:tblGrid>
              <a:tr h="652643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zh-TW" altLang="en-US" sz="1900" kern="1200">
                        <a:solidFill>
                          <a:schemeClr val="lt1"/>
                        </a:solidFill>
                        <a:latin typeface="Microsoft JhengHei"/>
                        <a:ea typeface="Microsoft JhengHei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CN" altLang="en-US" sz="1600" b="1" kern="1200">
                          <a:solidFill>
                            <a:schemeClr val="lt1"/>
                          </a:solidFill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以 </a:t>
                      </a:r>
                      <a:r>
                        <a:rPr lang="en-US" altLang="zh-CN" sz="1600" b="1" kern="1200">
                          <a:solidFill>
                            <a:schemeClr val="lt1"/>
                          </a:solidFill>
                          <a:latin typeface="Microsoft JhengHei"/>
                          <a:ea typeface="+mn-ea"/>
                          <a:cs typeface="+mn-ea"/>
                          <a:sym typeface="+mn-lt"/>
                        </a:rPr>
                        <a:t>Office Online </a:t>
                      </a:r>
                      <a:r>
                        <a:rPr lang="zh-CN" altLang="en-US" sz="1600" b="1" kern="1200">
                          <a:solidFill>
                            <a:schemeClr val="lt1"/>
                          </a:solidFill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編輯</a:t>
                      </a:r>
                      <a:endParaRPr lang="en-US" altLang="zh-CN" sz="1600" b="1" kern="1200">
                        <a:solidFill>
                          <a:schemeClr val="lt1"/>
                        </a:solidFill>
                        <a:latin typeface="Microsoft JhengHei"/>
                        <a:ea typeface="Microsoft JhengHei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600" b="1" kern="1200">
                          <a:solidFill>
                            <a:schemeClr val="lt1"/>
                          </a:solidFill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在 </a:t>
                      </a:r>
                      <a:r>
                        <a:rPr lang="en-US" altLang="zh-TW" sz="1600" b="1" kern="1200">
                          <a:solidFill>
                            <a:schemeClr val="lt1"/>
                          </a:solidFill>
                          <a:latin typeface="Microsoft JhengHei"/>
                          <a:ea typeface="+mn-ea"/>
                          <a:cs typeface="+mn-ea"/>
                          <a:sym typeface="+mn-lt"/>
                        </a:rPr>
                        <a:t>Google Docs </a:t>
                      </a:r>
                      <a:r>
                        <a:rPr lang="zh-CN" altLang="en-US" sz="1600" b="1" kern="1200">
                          <a:solidFill>
                            <a:schemeClr val="lt1"/>
                          </a:solidFill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中檢視</a:t>
                      </a:r>
                      <a:endParaRPr lang="zh-TW" altLang="en-US" sz="1600" b="1" kern="1200">
                        <a:solidFill>
                          <a:schemeClr val="lt1"/>
                        </a:solidFill>
                        <a:latin typeface="Microsoft JhengHei"/>
                        <a:ea typeface="Microsoft JhengHei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zh-TW" altLang="en-US" sz="1600" b="1" kern="1200">
                          <a:solidFill>
                            <a:schemeClr val="lt1"/>
                          </a:solidFill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以 </a:t>
                      </a:r>
                      <a:r>
                        <a:rPr lang="en-US" altLang="zh-TW" sz="1600" b="1" kern="1200">
                          <a:solidFill>
                            <a:schemeClr val="lt1"/>
                          </a:solidFill>
                          <a:latin typeface="Microsoft JhengHei"/>
                          <a:ea typeface="+mn-ea"/>
                          <a:cs typeface="+mn-ea"/>
                          <a:sym typeface="+mn-lt"/>
                        </a:rPr>
                        <a:t>Google Chrome </a:t>
                      </a:r>
                      <a:r>
                        <a:rPr lang="zh-CN" altLang="en-US" sz="1600" b="1" kern="1200">
                          <a:solidFill>
                            <a:schemeClr val="lt1"/>
                          </a:solidFill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擴充功能開啟</a:t>
                      </a:r>
                      <a:endParaRPr lang="zh-TW" altLang="en-US" sz="1600" b="1" kern="1200">
                        <a:solidFill>
                          <a:schemeClr val="lt1"/>
                        </a:solidFill>
                        <a:latin typeface="Microsoft JhengHei"/>
                        <a:ea typeface="Microsoft JhengHei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14623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r>
                        <a:rPr lang="zh-TW" altLang="en-US" sz="1500" b="1"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必要設定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500"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啟用</a:t>
                      </a:r>
                      <a:r>
                        <a:rPr lang="en-US" altLang="zh-TW" sz="1500">
                          <a:latin typeface="Microsoft JhengHei"/>
                          <a:ea typeface="+mn-ea"/>
                          <a:cs typeface="+mn-ea"/>
                          <a:sym typeface="+mn-lt"/>
                        </a:rPr>
                        <a:t> MyQNAPCloud</a:t>
                      </a:r>
                      <a:r>
                        <a:rPr lang="zh-TW" altLang="en-US" sz="1500"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TW" sz="1500">
                          <a:latin typeface="Microsoft JhengHei"/>
                          <a:ea typeface="+mn-ea"/>
                          <a:cs typeface="+mn-ea"/>
                          <a:sym typeface="+mn-lt"/>
                        </a:rPr>
                        <a:t>CloudLink</a:t>
                      </a:r>
                      <a:endParaRPr lang="zh-TW" altLang="en-US" sz="1500">
                        <a:latin typeface="Microsoft JhengHei"/>
                        <a:ea typeface="Microsoft JhengHei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500"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啟用</a:t>
                      </a:r>
                      <a:r>
                        <a:rPr lang="en-US" altLang="zh-TW" sz="1500">
                          <a:latin typeface="Microsoft JhengHei"/>
                          <a:ea typeface="+mn-ea"/>
                          <a:cs typeface="+mn-ea"/>
                          <a:sym typeface="+mn-lt"/>
                        </a:rPr>
                        <a:t> MyQNAPCloud</a:t>
                      </a:r>
                      <a:r>
                        <a:rPr lang="zh-TW" altLang="en-US" sz="1500"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 </a:t>
                      </a:r>
                      <a:r>
                        <a:rPr lang="en-US" altLang="zh-TW" sz="1500">
                          <a:latin typeface="Microsoft JhengHei"/>
                          <a:ea typeface="+mn-ea"/>
                          <a:cs typeface="+mn-ea"/>
                          <a:sym typeface="+mn-lt"/>
                        </a:rPr>
                        <a:t>CloudLink</a:t>
                      </a:r>
                      <a:endParaRPr lang="zh-TW" altLang="en-US" sz="1500">
                        <a:latin typeface="Microsoft JhengHei"/>
                        <a:ea typeface="Microsoft JhengHei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以 </a:t>
                      </a:r>
                      <a:r>
                        <a:rPr lang="en-US" altLang="zh-TW" sz="1500">
                          <a:latin typeface="Microsoft JhengHei"/>
                          <a:ea typeface="+mn-ea"/>
                          <a:cs typeface="+mn-ea"/>
                          <a:sym typeface="+mn-lt"/>
                        </a:rPr>
                        <a:t>Chrome </a:t>
                      </a:r>
                      <a:r>
                        <a:rPr lang="zh-CN" altLang="en-US" sz="1500"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瀏覽器開啟，並安裝擴充功能：</a:t>
                      </a:r>
                      <a:r>
                        <a:rPr lang="en" altLang="zh-TW" sz="1500" b="0" i="0" kern="1200">
                          <a:solidFill>
                            <a:schemeClr val="dk1"/>
                          </a:solidFill>
                          <a:effectLst/>
                          <a:latin typeface="Microsoft JhengHei"/>
                          <a:ea typeface="+mn-ea"/>
                          <a:cs typeface="+mn-ea"/>
                          <a:sym typeface="+mn-lt"/>
                        </a:rPr>
                        <a:t>Office Editing for Docs, Sheets &amp; Slides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4032982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lang="zh-TW" altLang="en-US" sz="1500" b="1"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支援格式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Microsoft JhengHei"/>
                          <a:ea typeface="+mn-ea"/>
                          <a:cs typeface="+mn-ea"/>
                          <a:sym typeface="+mn-lt"/>
                        </a:rPr>
                        <a:t>.docx, .pptx, .xlsx</a:t>
                      </a:r>
                      <a:endParaRPr lang="zh-TW" altLang="en-US" sz="1500">
                        <a:latin typeface="Microsoft JhengHei"/>
                        <a:ea typeface="Microsoft JhengHei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Microsoft JhengHei"/>
                          <a:ea typeface="+mn-ea"/>
                          <a:cs typeface="+mn-ea"/>
                          <a:sym typeface="+mn-lt"/>
                        </a:rPr>
                        <a:t>.doc, .ppt, .xls .docx, .pptx, .xlsx</a:t>
                      </a:r>
                      <a:endParaRPr lang="zh-TW" altLang="en-US" sz="1500">
                        <a:latin typeface="Microsoft JhengHei"/>
                        <a:ea typeface="Microsoft JhengHei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500">
                          <a:latin typeface="Microsoft JhengHei"/>
                          <a:ea typeface="+mn-ea"/>
                          <a:cs typeface="+mn-ea"/>
                          <a:sym typeface="+mn-lt"/>
                        </a:rPr>
                        <a:t>.doc, .ppt, .xls .docx, .pptx, .xlsx</a:t>
                      </a:r>
                      <a:endParaRPr lang="zh-TW" altLang="en-US" sz="1500">
                        <a:latin typeface="Microsoft JhengHei"/>
                        <a:ea typeface="Microsoft JhengHei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3139444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r>
                        <a:rPr lang="zh-TW" altLang="en-US" sz="1500" b="1"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支援能力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500"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文件共同編輯與同步至 </a:t>
                      </a:r>
                      <a:r>
                        <a:rPr lang="en-US" altLang="zh-TW" sz="1500">
                          <a:latin typeface="Microsoft JhengHei"/>
                          <a:ea typeface="+mn-ea"/>
                          <a:cs typeface="+mn-ea"/>
                          <a:sym typeface="+mn-lt"/>
                        </a:rPr>
                        <a:t>NAS </a:t>
                      </a:r>
                      <a:r>
                        <a:rPr lang="zh-CN" altLang="en-US" sz="1500"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檔案</a:t>
                      </a:r>
                      <a:endParaRPr lang="zh-TW" altLang="en-US" sz="1500">
                        <a:latin typeface="Microsoft JhengHei"/>
                        <a:ea typeface="Microsoft JhengHei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500"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文件檢視</a:t>
                      </a:r>
                      <a:endParaRPr lang="en-US" altLang="zh-TW" sz="1500">
                        <a:latin typeface="Microsoft JhengHei"/>
                        <a:ea typeface="Microsoft JhengHei"/>
                        <a:cs typeface="+mn-ea"/>
                        <a:sym typeface="+mn-lt"/>
                      </a:endParaRPr>
                    </a:p>
                    <a:p>
                      <a:r>
                        <a:rPr lang="zh-TW" altLang="en-US" sz="1500"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可轉成 </a:t>
                      </a:r>
                      <a:r>
                        <a:rPr lang="en-US" altLang="zh-TW" sz="1500">
                          <a:latin typeface="Microsoft JhengHei"/>
                          <a:ea typeface="+mn-ea"/>
                          <a:cs typeface="+mn-ea"/>
                          <a:sym typeface="+mn-lt"/>
                        </a:rPr>
                        <a:t>Google </a:t>
                      </a:r>
                      <a:r>
                        <a:rPr lang="zh-CN" altLang="en-US" sz="1500"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文件進行編輯</a:t>
                      </a:r>
                      <a:endParaRPr lang="zh-TW" altLang="en-US" sz="1500">
                        <a:latin typeface="Microsoft JhengHei"/>
                        <a:ea typeface="Microsoft JhengHei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文件檢視</a:t>
                      </a:r>
                      <a:endParaRPr lang="en-US" altLang="zh-TW" sz="1500">
                        <a:latin typeface="Microsoft JhengHei"/>
                        <a:ea typeface="Microsoft JhengHei"/>
                        <a:cs typeface="+mn-ea"/>
                        <a:sym typeface="+mn-lt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500"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可轉成</a:t>
                      </a:r>
                      <a:r>
                        <a:rPr lang="en-US" altLang="zh-TW" sz="1500">
                          <a:latin typeface="Microsoft JhengHei"/>
                          <a:ea typeface="+mn-ea"/>
                          <a:cs typeface="+mn-ea"/>
                          <a:sym typeface="+mn-lt"/>
                        </a:rPr>
                        <a:t> Google </a:t>
                      </a:r>
                      <a:r>
                        <a:rPr lang="zh-CN" altLang="en-US" sz="1500"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文件進行編輯</a:t>
                      </a:r>
                      <a:endParaRPr lang="zh-TW" altLang="en-US" sz="1500">
                        <a:latin typeface="Microsoft JhengHei"/>
                        <a:ea typeface="Microsoft JhengHei"/>
                        <a:cs typeface="+mn-ea"/>
                        <a:sym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8743108"/>
                  </a:ext>
                </a:extLst>
              </a:tr>
            </a:tbl>
          </a:graphicData>
        </a:graphic>
      </p:graphicFrame>
      <p:pic>
        <p:nvPicPr>
          <p:cNvPr id="26" name="圖片 25">
            <a:extLst>
              <a:ext uri="{FF2B5EF4-FFF2-40B4-BE49-F238E27FC236}">
                <a16:creationId xmlns:a16="http://schemas.microsoft.com/office/drawing/2014/main" id="{4268913C-C80E-40DA-81A0-B014ECB8A1B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806" y="1806500"/>
            <a:ext cx="735485" cy="735485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E58052DB-3D53-46D2-930B-7B559A70885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36746" y="1850597"/>
            <a:ext cx="1801553" cy="691387"/>
          </a:xfrm>
          <a:prstGeom prst="rect">
            <a:avLst/>
          </a:prstGeom>
        </p:spPr>
      </p:pic>
      <p:grpSp>
        <p:nvGrpSpPr>
          <p:cNvPr id="28" name="群組 27">
            <a:extLst>
              <a:ext uri="{FF2B5EF4-FFF2-40B4-BE49-F238E27FC236}">
                <a16:creationId xmlns:a16="http://schemas.microsoft.com/office/drawing/2014/main" id="{9880E002-F6BE-4827-9485-4892277FB494}"/>
              </a:ext>
            </a:extLst>
          </p:cNvPr>
          <p:cNvGrpSpPr/>
          <p:nvPr/>
        </p:nvGrpSpPr>
        <p:grpSpPr>
          <a:xfrm>
            <a:off x="1770504" y="1854536"/>
            <a:ext cx="2226867" cy="735485"/>
            <a:chOff x="1502580" y="2957023"/>
            <a:chExt cx="1576550" cy="520700"/>
          </a:xfrm>
        </p:grpSpPr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3EF9040D-0A46-438C-B34F-67A0F880D4C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02580" y="2957023"/>
              <a:ext cx="520700" cy="520700"/>
            </a:xfrm>
            <a:prstGeom prst="rect">
              <a:avLst/>
            </a:prstGeom>
          </p:spPr>
        </p:pic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116DD54F-1F95-4299-B7C0-B56191C8E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58430" y="2957023"/>
              <a:ext cx="520700" cy="520700"/>
            </a:xfrm>
            <a:prstGeom prst="rect">
              <a:avLst/>
            </a:prstGeom>
          </p:spPr>
        </p:pic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22BFE1B7-6960-4AB9-A35D-C836C7C7A8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41011" y="2966556"/>
              <a:ext cx="499688" cy="499688"/>
            </a:xfrm>
            <a:prstGeom prst="rect">
              <a:avLst/>
            </a:prstGeom>
          </p:spPr>
        </p:pic>
      </p:grpSp>
      <p:pic>
        <p:nvPicPr>
          <p:cNvPr id="32" name="圖片 31">
            <a:extLst>
              <a:ext uri="{FF2B5EF4-FFF2-40B4-BE49-F238E27FC236}">
                <a16:creationId xmlns:a16="http://schemas.microsoft.com/office/drawing/2014/main" id="{0E5957FC-5A3F-4815-8823-9A2038DF48D4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945" y="5667502"/>
            <a:ext cx="939800" cy="939800"/>
          </a:xfrm>
          <a:prstGeom prst="ellipse">
            <a:avLst/>
          </a:prstGeom>
          <a:ln w="38100">
            <a:solidFill>
              <a:srgbClr val="FFC000"/>
            </a:solidFill>
          </a:ln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EE424DF6-5E80-461B-95B8-0ADBFA51FCFD}"/>
              </a:ext>
            </a:extLst>
          </p:cNvPr>
          <p:cNvSpPr/>
          <p:nvPr/>
        </p:nvSpPr>
        <p:spPr>
          <a:xfrm>
            <a:off x="1558283" y="5936399"/>
            <a:ext cx="2861681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kumimoji="1" lang="zh-TW" altLang="en-US" sz="1600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檔案即時同步並回存至</a:t>
            </a:r>
            <a:r>
              <a:rPr kumimoji="1" lang="en-US" altLang="zh-TW" sz="1600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NAS</a:t>
            </a:r>
            <a:r>
              <a:rPr kumimoji="1" lang="zh-CN" altLang="en-US" sz="1600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中</a:t>
            </a:r>
            <a:endParaRPr lang="zh-TW" altLang="en-US" sz="1600" kern="0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34" name="矩形: 圓角 21">
            <a:extLst>
              <a:ext uri="{FF2B5EF4-FFF2-40B4-BE49-F238E27FC236}">
                <a16:creationId xmlns:a16="http://schemas.microsoft.com/office/drawing/2014/main" id="{1C1209FE-E9ED-4EF5-809D-A47D141059D3}"/>
              </a:ext>
            </a:extLst>
          </p:cNvPr>
          <p:cNvSpPr/>
          <p:nvPr/>
        </p:nvSpPr>
        <p:spPr>
          <a:xfrm>
            <a:off x="6209900" y="5753920"/>
            <a:ext cx="3204521" cy="430981"/>
          </a:xfrm>
          <a:prstGeom prst="roundRect">
            <a:avLst>
              <a:gd name="adj" fmla="val 8066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400" kern="0">
              <a:solidFill>
                <a:srgbClr val="EEECE1"/>
              </a:solidFill>
              <a:latin typeface="Microsoft JhengHei"/>
              <a:ea typeface="Microsoft JhengHei"/>
              <a:cs typeface="+mn-ea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07FB1888-3119-4F6F-8695-785C17A5397B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88925" y="5635092"/>
            <a:ext cx="939800" cy="939800"/>
          </a:xfrm>
          <a:prstGeom prst="ellipse">
            <a:avLst/>
          </a:prstGeom>
          <a:ln w="38100">
            <a:solidFill>
              <a:srgbClr val="FFC000"/>
            </a:solidFill>
          </a:ln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C1A73D1C-CAEC-4CE5-AEF5-62287A384266}"/>
              </a:ext>
            </a:extLst>
          </p:cNvPr>
          <p:cNvSpPr/>
          <p:nvPr/>
        </p:nvSpPr>
        <p:spPr>
          <a:xfrm>
            <a:off x="6413413" y="5975049"/>
            <a:ext cx="1826141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kumimoji="1" lang="zh-TW" altLang="en-US" sz="1600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支援多人線上編輯</a:t>
            </a:r>
            <a:endParaRPr lang="en-US" altLang="zh-TW" sz="1600" kern="0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</p:txBody>
      </p:sp>
      <p:pic>
        <p:nvPicPr>
          <p:cNvPr id="37" name="圖形 36">
            <a:extLst>
              <a:ext uri="{FF2B5EF4-FFF2-40B4-BE49-F238E27FC236}">
                <a16:creationId xmlns:a16="http://schemas.microsoft.com/office/drawing/2014/main" id="{D426483D-88B4-46D3-B2D8-F6B7BCE2DF2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tretch>
            <a:fillRect/>
          </a:stretch>
        </p:blipFill>
        <p:spPr>
          <a:xfrm>
            <a:off x="320355" y="1795683"/>
            <a:ext cx="1222056" cy="1222056"/>
          </a:xfrm>
          <a:prstGeom prst="rect">
            <a:avLst/>
          </a:prstGeom>
          <a:effectLst>
            <a:outerShdw blurRad="228600" dist="152400" dir="8100000" algn="tr" rotWithShape="0">
              <a:prstClr val="black">
                <a:alpha val="28000"/>
              </a:prstClr>
            </a:outerShd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63D8090C-E6BD-4090-A077-714BACBC9782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8"/>
          <a:stretch/>
        </p:blipFill>
        <p:spPr>
          <a:xfrm>
            <a:off x="9775622" y="2548118"/>
            <a:ext cx="2303013" cy="2303013"/>
          </a:xfrm>
          <a:prstGeom prst="ellipse">
            <a:avLst/>
          </a:prstGeom>
          <a:ln w="38100">
            <a:solidFill>
              <a:srgbClr val="FFC000"/>
            </a:solidFill>
          </a:ln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45" name="图片 57">
            <a:extLst>
              <a:ext uri="{FF2B5EF4-FFF2-40B4-BE49-F238E27FC236}">
                <a16:creationId xmlns:a16="http://schemas.microsoft.com/office/drawing/2014/main" id="{7E220B48-E085-9B25-6BE6-3FE71934ADC0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395985" y="4215026"/>
            <a:ext cx="2277215" cy="343047"/>
          </a:xfrm>
          <a:prstGeom prst="rect">
            <a:avLst/>
          </a:prstGeom>
        </p:spPr>
      </p:pic>
      <p:pic>
        <p:nvPicPr>
          <p:cNvPr id="46" name="图片 57">
            <a:extLst>
              <a:ext uri="{FF2B5EF4-FFF2-40B4-BE49-F238E27FC236}">
                <a16:creationId xmlns:a16="http://schemas.microsoft.com/office/drawing/2014/main" id="{F79EE9C8-EF89-D8BD-A350-CE4ECE9D2ABE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2604417" y="4208428"/>
            <a:ext cx="2277214" cy="343047"/>
          </a:xfrm>
          <a:prstGeom prst="rect">
            <a:avLst/>
          </a:prstGeom>
        </p:spPr>
      </p:pic>
      <p:pic>
        <p:nvPicPr>
          <p:cNvPr id="47" name="图片 57">
            <a:extLst>
              <a:ext uri="{FF2B5EF4-FFF2-40B4-BE49-F238E27FC236}">
                <a16:creationId xmlns:a16="http://schemas.microsoft.com/office/drawing/2014/main" id="{717FA5A0-4B74-2B98-3E53-719842E73E0E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5463263" y="4208430"/>
            <a:ext cx="2277214" cy="343047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770E6C46-D2A3-422A-AAA4-A3F00FD6269B}"/>
              </a:ext>
            </a:extLst>
          </p:cNvPr>
          <p:cNvSpPr txBox="1"/>
          <p:nvPr/>
        </p:nvSpPr>
        <p:spPr>
          <a:xfrm>
            <a:off x="9726847" y="5032632"/>
            <a:ext cx="2552803" cy="6330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1219170">
              <a:lnSpc>
                <a:spcPts val="2200"/>
              </a:lnSpc>
              <a:buClr>
                <a:srgbClr val="000000"/>
              </a:buClr>
            </a:pPr>
            <a:r>
              <a:rPr kumimoji="1" lang="zh-TW" altLang="en-US" sz="1600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到 設定</a:t>
            </a:r>
            <a:r>
              <a:rPr kumimoji="1" lang="en-US" altLang="zh-TW" sz="1600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&gt;</a:t>
            </a:r>
            <a:r>
              <a:rPr kumimoji="1" lang="zh-CN" altLang="en-US" sz="1600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文件</a:t>
            </a:r>
            <a:r>
              <a:rPr kumimoji="1" lang="zh-TW" altLang="en-US" sz="1600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 裡，選擇你習慣的預設開啟方式吧！</a:t>
            </a:r>
            <a:endParaRPr lang="zh-TW" altLang="en-US" sz="1600" kern="0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圖片 36">
            <a:extLst>
              <a:ext uri="{FF2B5EF4-FFF2-40B4-BE49-F238E27FC236}">
                <a16:creationId xmlns:a16="http://schemas.microsoft.com/office/drawing/2014/main" id="{CFFE3115-D41E-8D9E-91D0-B5BD5CC350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840095" y="6241723"/>
            <a:ext cx="1762835" cy="288436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34418150-30B8-5DBB-4BB6-C663A517A3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7417705" y="6493439"/>
            <a:ext cx="2899380" cy="371700"/>
          </a:xfrm>
          <a:prstGeom prst="rect">
            <a:avLst/>
          </a:prstGeom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778B4E34-F3C1-46CD-A68C-D223FAFA90D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054804" y="4519931"/>
            <a:ext cx="4885103" cy="806528"/>
          </a:xfrm>
          <a:prstGeom prst="rect">
            <a:avLst/>
          </a:prstGeom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49E2BD62-720B-49D5-8D56-9BD62516F4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027415" y="3142384"/>
            <a:ext cx="4885103" cy="806528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72C0DC62-00D6-48AB-B760-C0EA27AF49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027415" y="1955165"/>
            <a:ext cx="4885103" cy="806528"/>
          </a:xfrm>
          <a:prstGeom prst="rect">
            <a:avLst/>
          </a:prstGeom>
        </p:spPr>
      </p:pic>
      <p:sp>
        <p:nvSpPr>
          <p:cNvPr id="76" name="Rectangle 3">
            <a:extLst>
              <a:ext uri="{FF2B5EF4-FFF2-40B4-BE49-F238E27FC236}">
                <a16:creationId xmlns:a16="http://schemas.microsoft.com/office/drawing/2014/main" id="{3D014A53-D7F4-4EA4-8F6A-760D47949697}"/>
              </a:ext>
            </a:extLst>
          </p:cNvPr>
          <p:cNvSpPr/>
          <p:nvPr/>
        </p:nvSpPr>
        <p:spPr>
          <a:xfrm flipH="1">
            <a:off x="7335396" y="2869386"/>
            <a:ext cx="3595069" cy="1158593"/>
          </a:xfrm>
          <a:prstGeom prst="snip2DiagRect">
            <a:avLst>
              <a:gd name="adj1" fmla="val 0"/>
              <a:gd name="adj2" fmla="val 17253"/>
            </a:avLst>
          </a:prstGeom>
          <a:gradFill>
            <a:gsLst>
              <a:gs pos="0">
                <a:srgbClr val="4F83B2"/>
              </a:gs>
              <a:gs pos="51600">
                <a:srgbClr val="4F83B2"/>
              </a:gs>
              <a:gs pos="100000">
                <a:srgbClr val="3B75AA"/>
              </a:gs>
            </a:gsLst>
            <a:lin ang="2700000" scaled="1"/>
          </a:gradFill>
          <a:ln>
            <a:noFill/>
          </a:ln>
          <a:effectLst>
            <a:outerShdw blurRad="431800" dist="368300" dir="5760000" sx="106000" sy="106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altLang="zh-TW" sz="3400" b="1" kern="0">
              <a:solidFill>
                <a:srgbClr val="333333"/>
              </a:solidFill>
              <a:cs typeface="+mn-ea"/>
              <a:sym typeface="+mn-lt"/>
            </a:endParaRPr>
          </a:p>
        </p:txBody>
      </p:sp>
      <p:sp>
        <p:nvSpPr>
          <p:cNvPr id="77" name="Rectangle 3">
            <a:extLst>
              <a:ext uri="{FF2B5EF4-FFF2-40B4-BE49-F238E27FC236}">
                <a16:creationId xmlns:a16="http://schemas.microsoft.com/office/drawing/2014/main" id="{48933AE7-E537-4F75-9C6B-28FD113F34F5}"/>
              </a:ext>
            </a:extLst>
          </p:cNvPr>
          <p:cNvSpPr/>
          <p:nvPr/>
        </p:nvSpPr>
        <p:spPr>
          <a:xfrm flipH="1">
            <a:off x="7335396" y="4372902"/>
            <a:ext cx="3595069" cy="937316"/>
          </a:xfrm>
          <a:prstGeom prst="snip2DiagRect">
            <a:avLst>
              <a:gd name="adj1" fmla="val 0"/>
              <a:gd name="adj2" fmla="val 17253"/>
            </a:avLst>
          </a:prstGeom>
          <a:gradFill>
            <a:gsLst>
              <a:gs pos="0">
                <a:srgbClr val="4F83B2"/>
              </a:gs>
              <a:gs pos="51600">
                <a:srgbClr val="4F83B2"/>
              </a:gs>
              <a:gs pos="100000">
                <a:srgbClr val="3B75AA"/>
              </a:gs>
            </a:gsLst>
            <a:lin ang="2700000" scaled="1"/>
          </a:gradFill>
          <a:ln>
            <a:noFill/>
          </a:ln>
          <a:effectLst>
            <a:outerShdw blurRad="431800" dist="368300" dir="5760000" sx="106000" sy="106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altLang="zh-TW" sz="3400" b="1" kern="0">
              <a:solidFill>
                <a:srgbClr val="333333"/>
              </a:solidFill>
              <a:cs typeface="+mn-ea"/>
              <a:sym typeface="+mn-lt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AFBD5C64-72FB-4098-8075-4EC76B58BAE6}"/>
              </a:ext>
            </a:extLst>
          </p:cNvPr>
          <p:cNvSpPr/>
          <p:nvPr/>
        </p:nvSpPr>
        <p:spPr>
          <a:xfrm flipH="1">
            <a:off x="7335395" y="1786470"/>
            <a:ext cx="3595071" cy="937316"/>
          </a:xfrm>
          <a:prstGeom prst="snip2DiagRect">
            <a:avLst>
              <a:gd name="adj1" fmla="val 0"/>
              <a:gd name="adj2" fmla="val 17253"/>
            </a:avLst>
          </a:prstGeom>
          <a:gradFill>
            <a:gsLst>
              <a:gs pos="0">
                <a:srgbClr val="4F83B2"/>
              </a:gs>
              <a:gs pos="51600">
                <a:srgbClr val="4F83B2"/>
              </a:gs>
              <a:gs pos="100000">
                <a:srgbClr val="3B75AA"/>
              </a:gs>
            </a:gsLst>
            <a:lin ang="2700000" scaled="1"/>
          </a:gradFill>
          <a:ln>
            <a:noFill/>
          </a:ln>
          <a:effectLst>
            <a:outerShdw blurRad="431800" dist="368300" dir="5760000" sx="106000" sy="106000" algn="ctr" rotWithShape="0">
              <a:srgbClr val="000000">
                <a:alpha val="2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en-US" altLang="zh-TW" sz="3400" b="1" kern="0">
              <a:solidFill>
                <a:srgbClr val="333333"/>
              </a:solidFill>
              <a:cs typeface="+mn-ea"/>
              <a:sym typeface="+mn-lt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3B6A619-9153-4132-8AC3-81C0C84205CE}"/>
              </a:ext>
            </a:extLst>
          </p:cNvPr>
          <p:cNvSpPr txBox="1"/>
          <p:nvPr/>
        </p:nvSpPr>
        <p:spPr>
          <a:xfrm>
            <a:off x="7987273" y="1788373"/>
            <a:ext cx="3640164" cy="90556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1219170">
              <a:lnSpc>
                <a:spcPts val="2100"/>
              </a:lnSpc>
              <a:spcBef>
                <a:spcPts val="200"/>
              </a:spcBef>
              <a:buClr>
                <a:srgbClr val="000000"/>
              </a:buClr>
            </a:pPr>
            <a:r>
              <a:rPr lang="en-US" altLang="zh-TW" sz="1400" b="1" kern="0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HBS 3 (Hybrid Backup Sync 3) :</a:t>
            </a:r>
            <a:r>
              <a:rPr lang="en-US" altLang="zh-TW" sz="1600" kern="0">
                <a:cs typeface="+mn-ea"/>
              </a:rPr>
              <a:t/>
            </a:r>
            <a:br>
              <a:rPr lang="en-US" altLang="zh-TW" sz="1600" kern="0">
                <a:cs typeface="+mn-ea"/>
              </a:rPr>
            </a:br>
            <a:r>
              <a:rPr lang="zh-TW" altLang="en-US" sz="1600" kern="0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檔案類型，多版本控制</a:t>
            </a:r>
            <a:endParaRPr lang="zh-TW">
              <a:solidFill>
                <a:schemeClr val="bg1"/>
              </a:solidFill>
              <a:ea typeface="微軟正黑體"/>
              <a:cs typeface="Arial"/>
            </a:endParaRPr>
          </a:p>
          <a:p>
            <a:pPr defTabSz="1219170">
              <a:lnSpc>
                <a:spcPts val="2100"/>
              </a:lnSpc>
              <a:spcBef>
                <a:spcPts val="200"/>
              </a:spcBef>
              <a:buClr>
                <a:srgbClr val="000000"/>
              </a:buClr>
            </a:pPr>
            <a:r>
              <a:rPr lang="zh-TW" altLang="en-US" sz="1600" kern="0">
                <a:solidFill>
                  <a:schemeClr val="bg1"/>
                </a:solidFill>
                <a:cs typeface="+mn-ea"/>
                <a:sym typeface="+mn-lt"/>
              </a:rPr>
              <a:t>實現備份321的最佳工具</a:t>
            </a:r>
          </a:p>
        </p:txBody>
      </p:sp>
      <p:sp>
        <p:nvSpPr>
          <p:cNvPr id="85" name="文字方塊 84">
            <a:extLst>
              <a:ext uri="{FF2B5EF4-FFF2-40B4-BE49-F238E27FC236}">
                <a16:creationId xmlns:a16="http://schemas.microsoft.com/office/drawing/2014/main" id="{FBAA9CCC-9308-4F75-8FDA-8B2961196F02}"/>
              </a:ext>
            </a:extLst>
          </p:cNvPr>
          <p:cNvSpPr txBox="1"/>
          <p:nvPr/>
        </p:nvSpPr>
        <p:spPr>
          <a:xfrm>
            <a:off x="7990611" y="3111180"/>
            <a:ext cx="2700124" cy="6362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lnSpc>
                <a:spcPts val="1575"/>
              </a:lnSpc>
              <a:spcBef>
                <a:spcPts val="150"/>
              </a:spcBef>
              <a:defRPr sz="1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defTabSz="1219170">
              <a:lnSpc>
                <a:spcPts val="2100"/>
              </a:lnSpc>
              <a:spcBef>
                <a:spcPts val="200"/>
              </a:spcBef>
              <a:buClr>
                <a:srgbClr val="000000"/>
              </a:buClr>
            </a:pPr>
            <a:r>
              <a:rPr lang="en-US" altLang="zh-TW" sz="1600" b="1" kern="0">
                <a:solidFill>
                  <a:schemeClr val="bg1"/>
                </a:solidFill>
                <a:latin typeface="+mn-lt"/>
                <a:ea typeface="微軟正黑體"/>
                <a:cs typeface="+mn-ea"/>
                <a:sym typeface="+mn-lt"/>
              </a:rPr>
              <a:t>Snapshot </a:t>
            </a:r>
            <a:r>
              <a:rPr lang="en-US" altLang="zh-TW" sz="1600" b="1" kern="0" err="1">
                <a:solidFill>
                  <a:schemeClr val="bg1"/>
                </a:solidFill>
                <a:latin typeface="+mn-lt"/>
                <a:ea typeface="微軟正黑體"/>
                <a:cs typeface="+mn-ea"/>
                <a:sym typeface="+mn-lt"/>
              </a:rPr>
              <a:t>快照</a:t>
            </a:r>
            <a:r>
              <a:rPr lang="en-US" altLang="zh-TW" sz="1600" b="1" kern="0">
                <a:solidFill>
                  <a:schemeClr val="bg1"/>
                </a:solidFill>
                <a:latin typeface="+mn-lt"/>
                <a:ea typeface="微軟正黑體"/>
                <a:cs typeface="+mn-ea"/>
                <a:sym typeface="+mn-lt"/>
              </a:rPr>
              <a:t> : </a:t>
            </a:r>
          </a:p>
          <a:p>
            <a:pPr defTabSz="1219170">
              <a:lnSpc>
                <a:spcPts val="2100"/>
              </a:lnSpc>
              <a:spcBef>
                <a:spcPts val="200"/>
              </a:spcBef>
              <a:buClr>
                <a:srgbClr val="000000"/>
              </a:buClr>
            </a:pPr>
            <a:r>
              <a:rPr lang="zh-TW" altLang="en-US" sz="1600" kern="0">
                <a:solidFill>
                  <a:schemeClr val="bg1"/>
                </a:solidFill>
                <a:latin typeface="+mn-lt"/>
                <a:ea typeface="微軟正黑體"/>
                <a:cs typeface="+mn-ea"/>
                <a:sym typeface="+mn-lt"/>
              </a:rPr>
              <a:t>區塊層級，多版本控制。</a:t>
            </a:r>
            <a:endParaRPr lang="en-US" altLang="zh-TW" sz="1600" kern="0">
              <a:solidFill>
                <a:schemeClr val="bg1"/>
              </a:solidFill>
              <a:latin typeface="+mn-lt"/>
              <a:ea typeface="微軟正黑體"/>
              <a:cs typeface="+mn-ea"/>
            </a:endParaRPr>
          </a:p>
        </p:txBody>
      </p: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8288428A-DE3E-4D54-8FD1-F074E6B4CC19}"/>
              </a:ext>
            </a:extLst>
          </p:cNvPr>
          <p:cNvSpPr txBox="1"/>
          <p:nvPr/>
        </p:nvSpPr>
        <p:spPr>
          <a:xfrm>
            <a:off x="8015847" y="4377250"/>
            <a:ext cx="2746907" cy="8799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>
              <a:lnSpc>
                <a:spcPts val="1575"/>
              </a:lnSpc>
              <a:spcBef>
                <a:spcPts val="150"/>
              </a:spcBef>
              <a:defRPr sz="120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pPr defTabSz="1219170">
              <a:lnSpc>
                <a:spcPts val="2100"/>
              </a:lnSpc>
              <a:spcBef>
                <a:spcPts val="200"/>
              </a:spcBef>
              <a:buClr>
                <a:srgbClr val="000000"/>
              </a:buClr>
            </a:pPr>
            <a:r>
              <a:rPr lang="en-US" altLang="zh-TW" sz="1600" b="1" kern="0" err="1">
                <a:solidFill>
                  <a:schemeClr val="bg1"/>
                </a:solidFill>
                <a:latin typeface="+mn-lt"/>
                <a:ea typeface="微軟正黑體"/>
                <a:cs typeface="+mn-ea"/>
                <a:sym typeface="+mn-lt"/>
              </a:rPr>
              <a:t>Snapsync</a:t>
            </a:r>
            <a:r>
              <a:rPr lang="en-US" altLang="zh-TW" sz="1600" b="1" kern="0">
                <a:solidFill>
                  <a:schemeClr val="bg1"/>
                </a:solidFill>
                <a:latin typeface="+mn-lt"/>
                <a:ea typeface="微軟正黑體"/>
                <a:cs typeface="+mn-ea"/>
                <a:sym typeface="+mn-lt"/>
              </a:rPr>
              <a:t> :</a:t>
            </a:r>
            <a:r>
              <a:rPr lang="en-US" altLang="zh-TW" sz="1600" kern="0">
                <a:latin typeface="+mn-lt"/>
                <a:ea typeface="+mn-ea"/>
                <a:cs typeface="+mn-ea"/>
              </a:rPr>
              <a:t/>
            </a:r>
            <a:br>
              <a:rPr lang="en-US" altLang="zh-TW" sz="1600" kern="0">
                <a:latin typeface="+mn-lt"/>
                <a:ea typeface="+mn-ea"/>
                <a:cs typeface="+mn-ea"/>
              </a:rPr>
            </a:br>
            <a:r>
              <a:rPr lang="zh-TW" altLang="en-US" sz="1600" kern="0">
                <a:solidFill>
                  <a:schemeClr val="bg1"/>
                </a:solidFill>
                <a:latin typeface="+mn-lt"/>
                <a:ea typeface="微軟正黑體"/>
                <a:cs typeface="+mn-ea"/>
                <a:sym typeface="+mn-lt"/>
              </a:rPr>
              <a:t>區塊層級，</a:t>
            </a:r>
            <a:r>
              <a:rPr lang="en-US" altLang="zh-TW" sz="1600" kern="0" err="1">
                <a:solidFill>
                  <a:schemeClr val="bg1"/>
                </a:solidFill>
                <a:latin typeface="+mn-lt"/>
                <a:ea typeface="微軟正黑體"/>
                <a:cs typeface="+mn-ea"/>
                <a:sym typeface="+mn-lt"/>
              </a:rPr>
              <a:t>讓系統</a:t>
            </a:r>
            <a:r>
              <a:rPr lang="zh-TW" altLang="en-US" sz="1600" kern="0">
                <a:solidFill>
                  <a:schemeClr val="bg1"/>
                </a:solidFill>
                <a:latin typeface="+mn-lt"/>
                <a:ea typeface="微軟正黑體"/>
                <a:cs typeface="+mn-ea"/>
                <a:sym typeface="+mn-lt"/>
              </a:rPr>
              <a:t>始終維持一份在最新狀態的資料副本</a:t>
            </a:r>
            <a:endParaRPr lang="en-US" altLang="zh-TW" sz="1600" kern="0">
              <a:solidFill>
                <a:schemeClr val="bg1"/>
              </a:solidFill>
              <a:latin typeface="+mn-lt"/>
              <a:ea typeface="微軟正黑體"/>
              <a:cs typeface="+mn-ea"/>
              <a:sym typeface="+mn-lt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B663A84-C7A9-425F-A368-D3B7AE027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764"/>
            <a:ext cx="10515600" cy="1325563"/>
          </a:xfrm>
        </p:spPr>
        <p:txBody>
          <a:bodyPr>
            <a:noAutofit/>
          </a:bodyPr>
          <a:lstStyle/>
          <a:p>
            <a:pPr algn="ctr">
              <a:lnSpc>
                <a:spcPts val="5100"/>
              </a:lnSpc>
            </a:pPr>
            <a:r>
              <a:rPr lang="zh-TW" altLang="en-US" sz="4000" b="1">
                <a:latin typeface="+mn-lt"/>
                <a:ea typeface="+mn-ea"/>
                <a:cs typeface="+mn-ea"/>
                <a:sym typeface="+mn-lt"/>
              </a:rPr>
              <a:t>一次提供三階段的備份方式 </a:t>
            </a:r>
            <a:r>
              <a:rPr lang="en-US" altLang="zh-TW" sz="4000" b="1">
                <a:latin typeface="+mn-lt"/>
                <a:ea typeface="+mn-ea"/>
                <a:cs typeface="+mn-ea"/>
                <a:sym typeface="+mn-lt"/>
              </a:rPr>
              <a:t>: </a:t>
            </a:r>
            <a:br>
              <a:rPr lang="en-US" altLang="zh-TW" sz="4000" b="1">
                <a:latin typeface="+mn-lt"/>
                <a:ea typeface="+mn-ea"/>
                <a:cs typeface="+mn-ea"/>
                <a:sym typeface="+mn-lt"/>
              </a:rPr>
            </a:br>
            <a:r>
              <a:rPr lang="zh-TW" altLang="en-US" sz="4000" b="1">
                <a:latin typeface="+mn-lt"/>
                <a:ea typeface="+mn-ea"/>
                <a:cs typeface="+mn-ea"/>
                <a:sym typeface="+mn-lt"/>
              </a:rPr>
              <a:t>給您最齊全的資料備援保護</a:t>
            </a:r>
          </a:p>
        </p:txBody>
      </p:sp>
      <p:pic>
        <p:nvPicPr>
          <p:cNvPr id="41" name="圖形 40">
            <a:extLst>
              <a:ext uri="{FF2B5EF4-FFF2-40B4-BE49-F238E27FC236}">
                <a16:creationId xmlns:a16="http://schemas.microsoft.com/office/drawing/2014/main" id="{64DF9B46-3135-485D-95B2-E6DA2C1E9A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347961" y="1804261"/>
            <a:ext cx="888721" cy="888721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45" name="圖形 44">
            <a:extLst>
              <a:ext uri="{FF2B5EF4-FFF2-40B4-BE49-F238E27FC236}">
                <a16:creationId xmlns:a16="http://schemas.microsoft.com/office/drawing/2014/main" id="{327EAF71-3F41-4283-9BB7-3D7978072B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363643" y="4486051"/>
            <a:ext cx="857355" cy="857355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67" name="圖形 66">
            <a:extLst>
              <a:ext uri="{FF2B5EF4-FFF2-40B4-BE49-F238E27FC236}">
                <a16:creationId xmlns:a16="http://schemas.microsoft.com/office/drawing/2014/main" id="{48BE8F6F-8321-4375-9922-E8E2CE2DC0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000334" y="1804261"/>
            <a:ext cx="888721" cy="888721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9" name="圖形 68">
            <a:extLst>
              <a:ext uri="{FF2B5EF4-FFF2-40B4-BE49-F238E27FC236}">
                <a16:creationId xmlns:a16="http://schemas.microsoft.com/office/drawing/2014/main" id="{D15250F5-1D5F-43DE-8801-856E0B92DD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016016" y="4409853"/>
            <a:ext cx="857355" cy="857355"/>
          </a:xfrm>
          <a:prstGeom prst="rect">
            <a:avLst/>
          </a:prstGeom>
          <a:effectLst>
            <a:glow rad="101600">
              <a:schemeClr val="bg1">
                <a:alpha val="2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A6B4D233-7901-408E-972F-EB175A09397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53335" y="5560053"/>
            <a:ext cx="2942723" cy="1123564"/>
          </a:xfrm>
          <a:prstGeom prst="rect">
            <a:avLst/>
          </a:prstGeom>
          <a:effectLst>
            <a:outerShdw blurRad="1016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161D2E05-3F23-4F5E-A88C-FA4FF2D10EBF}"/>
              </a:ext>
            </a:extLst>
          </p:cNvPr>
          <p:cNvCxnSpPr>
            <a:cxnSpLocks/>
          </p:cNvCxnSpPr>
          <p:nvPr/>
        </p:nvCxnSpPr>
        <p:spPr>
          <a:xfrm flipV="1">
            <a:off x="4097701" y="6228122"/>
            <a:ext cx="3323369" cy="13601"/>
          </a:xfrm>
          <a:prstGeom prst="straightConnector1">
            <a:avLst/>
          </a:prstGeom>
          <a:ln w="19050">
            <a:solidFill>
              <a:schemeClr val="accent1">
                <a:lumMod val="40000"/>
                <a:lumOff val="6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圖片 5" descr="一張含有 電腦 的圖片&#10;&#10;自動產生的描述">
            <a:extLst>
              <a:ext uri="{FF2B5EF4-FFF2-40B4-BE49-F238E27FC236}">
                <a16:creationId xmlns:a16="http://schemas.microsoft.com/office/drawing/2014/main" id="{41A002FA-3588-4699-889B-AD5577E5029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9803" y="5613743"/>
            <a:ext cx="1955800" cy="1231900"/>
          </a:xfrm>
          <a:prstGeom prst="rect">
            <a:avLst/>
          </a:prstGeom>
          <a:effectLst>
            <a:outerShdw blurRad="203200" dist="254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E4596FA5-5D51-4995-BAE4-85460B229B98}"/>
              </a:ext>
            </a:extLst>
          </p:cNvPr>
          <p:cNvSpPr/>
          <p:nvPr/>
        </p:nvSpPr>
        <p:spPr>
          <a:xfrm>
            <a:off x="3187841" y="4649696"/>
            <a:ext cx="2570008" cy="34131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1219170">
              <a:lnSpc>
                <a:spcPts val="2100"/>
              </a:lnSpc>
              <a:spcBef>
                <a:spcPts val="200"/>
              </a:spcBef>
              <a:buClr>
                <a:srgbClr val="000000"/>
              </a:buClr>
            </a:pPr>
            <a:r>
              <a:rPr lang="en-US" altLang="zh-TW" sz="1600" b="1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RPO : </a:t>
            </a:r>
            <a:r>
              <a:rPr lang="zh-TW" altLang="en-US" sz="1600" b="1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即時性 </a:t>
            </a:r>
            <a:r>
              <a:rPr lang="en-US" altLang="zh-TW" sz="1600" b="1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/ </a:t>
            </a:r>
            <a:r>
              <a:rPr lang="zh-TW" altLang="en-US" sz="1600" b="1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隨時隨地</a:t>
            </a:r>
            <a:endParaRPr lang="en-US" altLang="zh-TW" sz="1600" b="1" kern="0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B74AAEC5-665C-46C6-8557-B193C1499F97}"/>
              </a:ext>
            </a:extLst>
          </p:cNvPr>
          <p:cNvSpPr/>
          <p:nvPr/>
        </p:nvSpPr>
        <p:spPr>
          <a:xfrm>
            <a:off x="2963902" y="3280368"/>
            <a:ext cx="3083405" cy="34131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1219170">
              <a:lnSpc>
                <a:spcPts val="2100"/>
              </a:lnSpc>
              <a:spcBef>
                <a:spcPts val="200"/>
              </a:spcBef>
              <a:buClr>
                <a:srgbClr val="000000"/>
              </a:buClr>
            </a:pPr>
            <a:r>
              <a:rPr lang="en-US" altLang="zh-TW" sz="1600" b="1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RPO : </a:t>
            </a:r>
            <a:r>
              <a:rPr lang="zh-TW" altLang="en-US" sz="1600" b="1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每小時 </a:t>
            </a:r>
            <a:r>
              <a:rPr lang="en-US" altLang="zh-TW" sz="1600" b="1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/ 24</a:t>
            </a:r>
            <a:r>
              <a:rPr lang="zh-TW" altLang="en-US" sz="1600" b="1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小時 </a:t>
            </a:r>
            <a:r>
              <a:rPr lang="en-US" altLang="zh-TW" sz="1600" b="1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/ 365</a:t>
            </a:r>
            <a:r>
              <a:rPr lang="zh-TW" altLang="en-US" sz="1600" b="1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天</a:t>
            </a:r>
            <a:endParaRPr lang="en-US" altLang="zh-TW" sz="1600" b="1" kern="0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C40A6BB6-CDB4-4043-AA14-E7E4258B1B29}"/>
              </a:ext>
            </a:extLst>
          </p:cNvPr>
          <p:cNvSpPr/>
          <p:nvPr/>
        </p:nvSpPr>
        <p:spPr>
          <a:xfrm>
            <a:off x="3470599" y="2074892"/>
            <a:ext cx="2070012" cy="34131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1219170">
              <a:lnSpc>
                <a:spcPts val="2100"/>
              </a:lnSpc>
              <a:spcBef>
                <a:spcPts val="200"/>
              </a:spcBef>
              <a:buClr>
                <a:srgbClr val="000000"/>
              </a:buClr>
            </a:pPr>
            <a:r>
              <a:rPr lang="en-US" altLang="zh-TW" sz="1600" b="1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RPO : </a:t>
            </a:r>
            <a:r>
              <a:rPr lang="zh-TW" altLang="en-US" sz="1600" b="1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每天 </a:t>
            </a:r>
            <a:r>
              <a:rPr lang="en-US" altLang="zh-TW" sz="1600" b="1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/ </a:t>
            </a:r>
            <a:r>
              <a:rPr lang="zh-TW" altLang="en-US" sz="1600" b="1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週期性</a:t>
            </a:r>
            <a:endParaRPr lang="en-US" altLang="zh-TW" sz="1600" b="1" kern="0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24C25636-96D5-4B3B-9417-4BDBF7CE80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272204" y="6423489"/>
            <a:ext cx="1770706" cy="113697"/>
          </a:xfrm>
          <a:prstGeom prst="rect">
            <a:avLst/>
          </a:prstGeom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19DA9723-7FCE-4461-B2A9-816E71C033F4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32496" y="5496467"/>
            <a:ext cx="1650121" cy="1031325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B622B0A3-C8D3-4D73-8119-85F0364EC6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396243" y="6653650"/>
            <a:ext cx="1443156" cy="113697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B13E0964-92A0-461F-9C90-AB00447B9EEE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9500" y="5740450"/>
            <a:ext cx="1615941" cy="100996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8326D603-6B1D-9AA7-4D57-125F1535C65E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7731" y="3177685"/>
            <a:ext cx="906462" cy="896937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431800" dist="368300" dir="5760000" algn="tr" rotWithShape="0">
              <a:srgbClr val="09000C">
                <a:alpha val="34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7ABFE52C-C4D4-2B8E-3DD1-EBC4F48E6E84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5105" y="3053859"/>
            <a:ext cx="906462" cy="896937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431800" dist="368300" dir="5760000" algn="tr" rotWithShape="0">
              <a:srgbClr val="09000C">
                <a:alpha val="34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664653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矩形: 圓角 33">
            <a:extLst>
              <a:ext uri="{FF2B5EF4-FFF2-40B4-BE49-F238E27FC236}">
                <a16:creationId xmlns:a16="http://schemas.microsoft.com/office/drawing/2014/main" id="{54795796-DF55-FD80-FF97-AEB09A7B611D}"/>
              </a:ext>
            </a:extLst>
          </p:cNvPr>
          <p:cNvSpPr/>
          <p:nvPr/>
        </p:nvSpPr>
        <p:spPr>
          <a:xfrm>
            <a:off x="7736974" y="3037200"/>
            <a:ext cx="3143360" cy="3655906"/>
          </a:xfrm>
          <a:prstGeom prst="roundRect">
            <a:avLst>
              <a:gd name="adj" fmla="val 234"/>
            </a:avLst>
          </a:prstGeom>
          <a:gradFill>
            <a:gsLst>
              <a:gs pos="0">
                <a:srgbClr val="F5FBFF"/>
              </a:gs>
              <a:gs pos="100000">
                <a:schemeClr val="tx2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  <a:effectLst>
            <a:outerShdw blurRad="431800" dist="368300" dir="576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1800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291" name="矩形: 圓角 290">
            <a:extLst>
              <a:ext uri="{FF2B5EF4-FFF2-40B4-BE49-F238E27FC236}">
                <a16:creationId xmlns:a16="http://schemas.microsoft.com/office/drawing/2014/main" id="{77DBEC8D-3347-AF57-7243-D92195764E3A}"/>
              </a:ext>
            </a:extLst>
          </p:cNvPr>
          <p:cNvSpPr/>
          <p:nvPr/>
        </p:nvSpPr>
        <p:spPr>
          <a:xfrm>
            <a:off x="7740172" y="2441523"/>
            <a:ext cx="3140162" cy="618671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1167A7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228600" dir="378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288" name="矩形: 圓角 33">
            <a:extLst>
              <a:ext uri="{FF2B5EF4-FFF2-40B4-BE49-F238E27FC236}">
                <a16:creationId xmlns:a16="http://schemas.microsoft.com/office/drawing/2014/main" id="{782EA8E8-A91E-91CF-2B68-AAAC6FBBBA9A}"/>
              </a:ext>
            </a:extLst>
          </p:cNvPr>
          <p:cNvSpPr/>
          <p:nvPr/>
        </p:nvSpPr>
        <p:spPr>
          <a:xfrm>
            <a:off x="4686805" y="3046825"/>
            <a:ext cx="2979260" cy="3655906"/>
          </a:xfrm>
          <a:prstGeom prst="roundRect">
            <a:avLst>
              <a:gd name="adj" fmla="val 234"/>
            </a:avLst>
          </a:prstGeom>
          <a:gradFill>
            <a:gsLst>
              <a:gs pos="0">
                <a:srgbClr val="F5FBFF"/>
              </a:gs>
              <a:gs pos="100000">
                <a:schemeClr val="tx2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  <a:effectLst>
            <a:outerShdw blurRad="431800" dist="368300" dir="576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1800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289" name="矩形: 圓角 288">
            <a:extLst>
              <a:ext uri="{FF2B5EF4-FFF2-40B4-BE49-F238E27FC236}">
                <a16:creationId xmlns:a16="http://schemas.microsoft.com/office/drawing/2014/main" id="{07860F37-646C-175D-420A-66131D6930E9}"/>
              </a:ext>
            </a:extLst>
          </p:cNvPr>
          <p:cNvSpPr/>
          <p:nvPr/>
        </p:nvSpPr>
        <p:spPr>
          <a:xfrm>
            <a:off x="4680376" y="2451148"/>
            <a:ext cx="2983017" cy="618671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1167A7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228600" dir="378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E7A61FB-0746-4080-8E54-5CFF8D8B2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57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altLang="zh-TW" sz="4000" b="1">
                <a:latin typeface="Microsoft JhengHei"/>
                <a:ea typeface="微軟正黑體"/>
                <a:cs typeface="+mn-ea"/>
                <a:sym typeface="+mn-lt"/>
              </a:rPr>
              <a:t>HBS 3 </a:t>
            </a:r>
            <a:r>
              <a:rPr lang="zh-CN" altLang="en-US" sz="4000" b="1">
                <a:latin typeface="Microsoft JhengHei"/>
                <a:ea typeface="Microsoft JhengHei"/>
                <a:cs typeface="+mn-ea"/>
                <a:sym typeface="+mn-lt"/>
              </a:rPr>
              <a:t>輕鬆完成備份</a:t>
            </a:r>
            <a:r>
              <a:rPr lang="zh-TW" altLang="en-US" sz="4000" b="1">
                <a:latin typeface="Microsoft JhengHei"/>
                <a:ea typeface="Microsoft JhengHei"/>
                <a:cs typeface="+mn-ea"/>
                <a:sym typeface="+mn-lt"/>
              </a:rPr>
              <a:t> </a:t>
            </a:r>
            <a:r>
              <a:rPr lang="en-US" altLang="zh-CN" sz="4000" b="1">
                <a:latin typeface="Microsoft JhengHei"/>
                <a:ea typeface="黑体"/>
                <a:cs typeface="+mn-ea"/>
                <a:sym typeface="+mn-lt"/>
              </a:rPr>
              <a:t>3-2-1</a:t>
            </a:r>
            <a:r>
              <a:rPr lang="zh-TW" altLang="en-US" sz="4000" b="1">
                <a:latin typeface="Microsoft JhengHei"/>
                <a:ea typeface="Microsoft JhengHei"/>
                <a:cs typeface="+mn-ea"/>
                <a:sym typeface="+mn-lt"/>
              </a:rPr>
              <a:t> </a:t>
            </a:r>
            <a:r>
              <a:rPr lang="zh-CN" altLang="en-US" sz="4000" b="1">
                <a:latin typeface="Microsoft JhengHei"/>
                <a:ea typeface="Microsoft JhengHei"/>
                <a:cs typeface="+mn-ea"/>
                <a:sym typeface="+mn-lt"/>
              </a:rPr>
              <a:t>的策略</a:t>
            </a:r>
            <a:endParaRPr lang="zh-TW" altLang="en-US" sz="4000" b="1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50" name="矩形 34">
            <a:extLst>
              <a:ext uri="{FF2B5EF4-FFF2-40B4-BE49-F238E27FC236}">
                <a16:creationId xmlns:a16="http://schemas.microsoft.com/office/drawing/2014/main" id="{B0CCADA3-8145-4B5F-878C-519BCBED6514}"/>
              </a:ext>
            </a:extLst>
          </p:cNvPr>
          <p:cNvSpPr/>
          <p:nvPr/>
        </p:nvSpPr>
        <p:spPr>
          <a:xfrm>
            <a:off x="2437140" y="2052102"/>
            <a:ext cx="5642303" cy="35394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zh-TW" altLang="en-US" sz="1700" b="1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混合型備份與同步中心</a:t>
            </a:r>
            <a:endParaRPr lang="zh-TW" altLang="en-US" sz="1700" b="1" kern="0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176" name="矩形: 圓角 33">
            <a:extLst>
              <a:ext uri="{FF2B5EF4-FFF2-40B4-BE49-F238E27FC236}">
                <a16:creationId xmlns:a16="http://schemas.microsoft.com/office/drawing/2014/main" id="{A3F46127-FC32-87FA-A8AC-45B42FEAEB20}"/>
              </a:ext>
            </a:extLst>
          </p:cNvPr>
          <p:cNvSpPr/>
          <p:nvPr/>
        </p:nvSpPr>
        <p:spPr>
          <a:xfrm>
            <a:off x="1617249" y="3048370"/>
            <a:ext cx="2979260" cy="3655906"/>
          </a:xfrm>
          <a:prstGeom prst="roundRect">
            <a:avLst>
              <a:gd name="adj" fmla="val 234"/>
            </a:avLst>
          </a:prstGeom>
          <a:gradFill>
            <a:gsLst>
              <a:gs pos="0">
                <a:srgbClr val="F5FBFF"/>
              </a:gs>
              <a:gs pos="100000">
                <a:schemeClr val="tx2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  <a:effectLst>
            <a:outerShdw blurRad="431800" dist="368300" dir="576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1800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180" name="矩形: 圓角 179">
            <a:extLst>
              <a:ext uri="{FF2B5EF4-FFF2-40B4-BE49-F238E27FC236}">
                <a16:creationId xmlns:a16="http://schemas.microsoft.com/office/drawing/2014/main" id="{BE24AC72-722B-862F-E215-666EEFB14294}"/>
              </a:ext>
            </a:extLst>
          </p:cNvPr>
          <p:cNvSpPr/>
          <p:nvPr/>
        </p:nvSpPr>
        <p:spPr>
          <a:xfrm>
            <a:off x="1620446" y="2452693"/>
            <a:ext cx="2976554" cy="618671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1167A7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228600" dir="378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182" name="矩形 181">
            <a:extLst>
              <a:ext uri="{FF2B5EF4-FFF2-40B4-BE49-F238E27FC236}">
                <a16:creationId xmlns:a16="http://schemas.microsoft.com/office/drawing/2014/main" id="{A4259758-5B1C-4740-EFDC-CF9F41585F96}"/>
              </a:ext>
            </a:extLst>
          </p:cNvPr>
          <p:cNvSpPr/>
          <p:nvPr/>
        </p:nvSpPr>
        <p:spPr>
          <a:xfrm>
            <a:off x="2430901" y="1677889"/>
            <a:ext cx="5493768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US" altLang="zh-TW" sz="2400" b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HBS 3 (Hybrid Backup Sync 3)</a:t>
            </a:r>
            <a:endParaRPr lang="en-US" altLang="zh-TW" sz="2400" b="1">
              <a:solidFill>
                <a:schemeClr val="bg1"/>
              </a:solidFill>
              <a:latin typeface="Microsoft JhengHei"/>
              <a:ea typeface="微軟正黑體"/>
              <a:cs typeface="+mn-ea"/>
            </a:endParaRPr>
          </a:p>
        </p:txBody>
      </p:sp>
      <p:pic>
        <p:nvPicPr>
          <p:cNvPr id="189" name="Picture 6" descr="ãwindowsãçåçæå°çµæ">
            <a:extLst>
              <a:ext uri="{FF2B5EF4-FFF2-40B4-BE49-F238E27FC236}">
                <a16:creationId xmlns:a16="http://schemas.microsoft.com/office/drawing/2014/main" id="{99C46A62-2B81-42B1-0767-3DF67FCD9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2089" y="2958964"/>
            <a:ext cx="803922" cy="80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0" name="Picture 8" descr="ç¸éåç">
            <a:extLst>
              <a:ext uri="{FF2B5EF4-FFF2-40B4-BE49-F238E27FC236}">
                <a16:creationId xmlns:a16="http://schemas.microsoft.com/office/drawing/2014/main" id="{C2F3D28D-A39C-4CB0-2FA4-50FB32836E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71350" y="4306274"/>
            <a:ext cx="803922" cy="599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1" name="Picture 10" descr="ãubuntuãçåçæå°çµæ">
            <a:extLst>
              <a:ext uri="{FF2B5EF4-FFF2-40B4-BE49-F238E27FC236}">
                <a16:creationId xmlns:a16="http://schemas.microsoft.com/office/drawing/2014/main" id="{96FC3FB5-D6C6-8E0E-3A0C-3DFC5D6C0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41940" y="5345165"/>
            <a:ext cx="699619" cy="72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2" name="文字方塊 191">
            <a:extLst>
              <a:ext uri="{FF2B5EF4-FFF2-40B4-BE49-F238E27FC236}">
                <a16:creationId xmlns:a16="http://schemas.microsoft.com/office/drawing/2014/main" id="{4CC7E32E-516C-656F-F2B5-D195C8EA2770}"/>
              </a:ext>
            </a:extLst>
          </p:cNvPr>
          <p:cNvSpPr txBox="1"/>
          <p:nvPr/>
        </p:nvSpPr>
        <p:spPr>
          <a:xfrm>
            <a:off x="5883293" y="6263366"/>
            <a:ext cx="1680675" cy="4001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2000" b="1">
                <a:latin typeface="Microsoft JhengHei"/>
                <a:ea typeface="Microsoft JhengHei"/>
                <a:cs typeface="+mn-ea"/>
                <a:sym typeface="+mn-lt"/>
              </a:rPr>
              <a:t>雲端存取</a:t>
            </a:r>
            <a:endParaRPr lang="zh-TW" altLang="en-US" sz="2000" b="1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193" name="文字方塊 192">
            <a:extLst>
              <a:ext uri="{FF2B5EF4-FFF2-40B4-BE49-F238E27FC236}">
                <a16:creationId xmlns:a16="http://schemas.microsoft.com/office/drawing/2014/main" id="{F583EEC3-295D-A4C0-511B-E615CBC2A944}"/>
              </a:ext>
            </a:extLst>
          </p:cNvPr>
          <p:cNvSpPr txBox="1"/>
          <p:nvPr/>
        </p:nvSpPr>
        <p:spPr>
          <a:xfrm>
            <a:off x="4917487" y="4289513"/>
            <a:ext cx="2241521" cy="34624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900" b="1">
                <a:latin typeface="Microsoft JhengHei"/>
                <a:ea typeface="微軟正黑體"/>
                <a:cs typeface="+mn-ea"/>
                <a:sym typeface="+mn-lt"/>
              </a:rPr>
              <a:t>File Station</a:t>
            </a:r>
            <a:r>
              <a:rPr lang="zh-TW" altLang="en-US" sz="900" b="1">
                <a:latin typeface="Microsoft JhengHei"/>
                <a:ea typeface="Microsoft JhengHei"/>
                <a:cs typeface="+mn-ea"/>
                <a:sym typeface="+mn-lt"/>
              </a:rPr>
              <a:t> 即將推出 </a:t>
            </a:r>
            <a:r>
              <a:rPr lang="en-US" altLang="zh-TW" sz="900" b="1" err="1">
                <a:latin typeface="Microsoft JhengHei"/>
                <a:ea typeface="微軟正黑體"/>
                <a:cs typeface="+mn-ea"/>
                <a:sym typeface="+mn-lt"/>
              </a:rPr>
              <a:t>QuDedup</a:t>
            </a:r>
            <a:r>
              <a:rPr lang="en-US" altLang="zh-TW" sz="900" b="1">
                <a:latin typeface="Microsoft JhengHei"/>
                <a:ea typeface="微軟正黑體"/>
                <a:cs typeface="+mn-ea"/>
                <a:sym typeface="+mn-lt"/>
              </a:rPr>
              <a:t> 
</a:t>
            </a:r>
            <a:r>
              <a:rPr lang="zh-TW" altLang="en-US" sz="900" b="1">
                <a:latin typeface="Microsoft JhengHei"/>
                <a:ea typeface="Microsoft JhengHei"/>
                <a:cs typeface="+mn-ea"/>
                <a:sym typeface="+mn-lt"/>
              </a:rPr>
              <a:t>還原及預覽功能</a:t>
            </a:r>
            <a:endParaRPr lang="en-US" altLang="zh-TW" sz="1050">
              <a:latin typeface="Microsoft JhengHei"/>
              <a:ea typeface="Microsoft JhengHei"/>
              <a:cs typeface="+mn-ea"/>
            </a:endParaRPr>
          </a:p>
        </p:txBody>
      </p:sp>
      <p:cxnSp>
        <p:nvCxnSpPr>
          <p:cNvPr id="194" name="直線單箭頭接點 55">
            <a:extLst>
              <a:ext uri="{FF2B5EF4-FFF2-40B4-BE49-F238E27FC236}">
                <a16:creationId xmlns:a16="http://schemas.microsoft.com/office/drawing/2014/main" id="{D782B6D5-EA4D-1C88-8DFE-2D2A3D46FE8D}"/>
              </a:ext>
            </a:extLst>
          </p:cNvPr>
          <p:cNvCxnSpPr>
            <a:cxnSpLocks/>
          </p:cNvCxnSpPr>
          <p:nvPr/>
        </p:nvCxnSpPr>
        <p:spPr>
          <a:xfrm>
            <a:off x="3808983" y="3523196"/>
            <a:ext cx="1182483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直線單箭頭接點 61">
            <a:extLst>
              <a:ext uri="{FF2B5EF4-FFF2-40B4-BE49-F238E27FC236}">
                <a16:creationId xmlns:a16="http://schemas.microsoft.com/office/drawing/2014/main" id="{EF37DAAE-83A7-8F27-B6DE-171B67C08557}"/>
              </a:ext>
            </a:extLst>
          </p:cNvPr>
          <p:cNvCxnSpPr>
            <a:cxnSpLocks/>
          </p:cNvCxnSpPr>
          <p:nvPr/>
        </p:nvCxnSpPr>
        <p:spPr>
          <a:xfrm>
            <a:off x="3197336" y="4231767"/>
            <a:ext cx="0" cy="692225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矩形: 圓角 62">
            <a:extLst>
              <a:ext uri="{FF2B5EF4-FFF2-40B4-BE49-F238E27FC236}">
                <a16:creationId xmlns:a16="http://schemas.microsoft.com/office/drawing/2014/main" id="{B709C8FA-5BE5-C3D0-766C-3F331DEB50C9}"/>
              </a:ext>
            </a:extLst>
          </p:cNvPr>
          <p:cNvSpPr/>
          <p:nvPr/>
        </p:nvSpPr>
        <p:spPr>
          <a:xfrm>
            <a:off x="3875165" y="3160149"/>
            <a:ext cx="1077064" cy="241963"/>
          </a:xfrm>
          <a:prstGeom prst="roundRect">
            <a:avLst>
              <a:gd name="adj" fmla="val 12464"/>
            </a:avLst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1800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198" name="文字方塊 197">
            <a:extLst>
              <a:ext uri="{FF2B5EF4-FFF2-40B4-BE49-F238E27FC236}">
                <a16:creationId xmlns:a16="http://schemas.microsoft.com/office/drawing/2014/main" id="{9B734E75-9B7E-F7CB-D504-E8B44F45118E}"/>
              </a:ext>
            </a:extLst>
          </p:cNvPr>
          <p:cNvSpPr txBox="1"/>
          <p:nvPr/>
        </p:nvSpPr>
        <p:spPr>
          <a:xfrm>
            <a:off x="3652491" y="3158141"/>
            <a:ext cx="1531203" cy="2462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Backup/Restore</a:t>
            </a:r>
            <a:endParaRPr lang="zh-TW" altLang="en-US" sz="1000" b="1">
              <a:solidFill>
                <a:schemeClr val="bg1"/>
              </a:solidFill>
              <a:latin typeface="Microsoft JhengHei"/>
              <a:ea typeface="微軟正黑體"/>
              <a:cs typeface="+mn-ea"/>
            </a:endParaRPr>
          </a:p>
        </p:txBody>
      </p:sp>
      <p:pic>
        <p:nvPicPr>
          <p:cNvPr id="200" name="圖形 199">
            <a:extLst>
              <a:ext uri="{FF2B5EF4-FFF2-40B4-BE49-F238E27FC236}">
                <a16:creationId xmlns:a16="http://schemas.microsoft.com/office/drawing/2014/main" id="{B8789FF4-5F54-B44A-BD87-8B1E6FA35F7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923606" y="3207143"/>
            <a:ext cx="586628" cy="5866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1" name="圖形 200">
            <a:extLst>
              <a:ext uri="{FF2B5EF4-FFF2-40B4-BE49-F238E27FC236}">
                <a16:creationId xmlns:a16="http://schemas.microsoft.com/office/drawing/2014/main" id="{95763BE1-2F87-0EC7-9EB2-2F23A9309B0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782910" y="4730485"/>
            <a:ext cx="2033047" cy="8803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2" name="圖片 201">
            <a:extLst>
              <a:ext uri="{FF2B5EF4-FFF2-40B4-BE49-F238E27FC236}">
                <a16:creationId xmlns:a16="http://schemas.microsoft.com/office/drawing/2014/main" id="{E1718F86-D31F-2F71-2831-38608F6FB67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5179" y="4969636"/>
            <a:ext cx="498259" cy="498259"/>
          </a:xfrm>
          <a:prstGeom prst="rect">
            <a:avLst/>
          </a:prstGeom>
        </p:spPr>
      </p:pic>
      <p:pic>
        <p:nvPicPr>
          <p:cNvPr id="203" name="圖形 202">
            <a:extLst>
              <a:ext uri="{FF2B5EF4-FFF2-40B4-BE49-F238E27FC236}">
                <a16:creationId xmlns:a16="http://schemas.microsoft.com/office/drawing/2014/main" id="{A7A245A2-74F3-9DA2-1B50-CA8E3A00D909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5054617" y="4782794"/>
            <a:ext cx="263337" cy="819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4" name="矩形: 圓角 73">
            <a:extLst>
              <a:ext uri="{FF2B5EF4-FFF2-40B4-BE49-F238E27FC236}">
                <a16:creationId xmlns:a16="http://schemas.microsoft.com/office/drawing/2014/main" id="{B53EB24D-84C9-413F-81B9-2EDF3928E002}"/>
              </a:ext>
            </a:extLst>
          </p:cNvPr>
          <p:cNvSpPr/>
          <p:nvPr/>
        </p:nvSpPr>
        <p:spPr>
          <a:xfrm>
            <a:off x="6284416" y="5116499"/>
            <a:ext cx="645824" cy="313504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1800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205" name="文字方塊 204">
            <a:extLst>
              <a:ext uri="{FF2B5EF4-FFF2-40B4-BE49-F238E27FC236}">
                <a16:creationId xmlns:a16="http://schemas.microsoft.com/office/drawing/2014/main" id="{E14F7CD6-0F79-2180-0D2D-B0A5C73FA11E}"/>
              </a:ext>
            </a:extLst>
          </p:cNvPr>
          <p:cNvSpPr txBox="1"/>
          <p:nvPr/>
        </p:nvSpPr>
        <p:spPr>
          <a:xfrm>
            <a:off x="6286783" y="5110323"/>
            <a:ext cx="624092" cy="307777"/>
          </a:xfrm>
          <a:prstGeom prst="rect">
            <a:avLst/>
          </a:prstGeom>
          <a:noFill/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.</a:t>
            </a:r>
            <a:r>
              <a:rPr lang="en-US" altLang="zh-TW" sz="1400" err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qdff</a:t>
            </a:r>
            <a:endParaRPr lang="zh-TW" altLang="en-US" sz="1400">
              <a:solidFill>
                <a:schemeClr val="bg1"/>
              </a:solidFill>
              <a:latin typeface="Microsoft JhengHei"/>
              <a:ea typeface="微軟正黑體"/>
              <a:cs typeface="+mn-ea"/>
            </a:endParaRPr>
          </a:p>
        </p:txBody>
      </p:sp>
      <p:pic>
        <p:nvPicPr>
          <p:cNvPr id="206" name="圖形 205">
            <a:extLst>
              <a:ext uri="{FF2B5EF4-FFF2-40B4-BE49-F238E27FC236}">
                <a16:creationId xmlns:a16="http://schemas.microsoft.com/office/drawing/2014/main" id="{900C1A9D-E464-84DF-3FCF-C3D8582FF7A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5421236" y="6011782"/>
            <a:ext cx="586628" cy="5866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07" name="直線單箭頭接點 77">
            <a:extLst>
              <a:ext uri="{FF2B5EF4-FFF2-40B4-BE49-F238E27FC236}">
                <a16:creationId xmlns:a16="http://schemas.microsoft.com/office/drawing/2014/main" id="{74C5FB09-D4C3-4281-DECC-DD71A898CCF5}"/>
              </a:ext>
            </a:extLst>
          </p:cNvPr>
          <p:cNvCxnSpPr>
            <a:cxnSpLocks/>
          </p:cNvCxnSpPr>
          <p:nvPr/>
        </p:nvCxnSpPr>
        <p:spPr>
          <a:xfrm>
            <a:off x="5702699" y="5572145"/>
            <a:ext cx="0" cy="40255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2C50F5"/>
                </a:gs>
                <a:gs pos="83000">
                  <a:srgbClr val="0CE6C2"/>
                </a:gs>
              </a:gsLst>
              <a:lin ang="1620000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8" name="圖形 207">
            <a:extLst>
              <a:ext uri="{FF2B5EF4-FFF2-40B4-BE49-F238E27FC236}">
                <a16:creationId xmlns:a16="http://schemas.microsoft.com/office/drawing/2014/main" id="{FE085300-2AAD-BEC2-47BC-B1DD72C4EB56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8351872" y="5549293"/>
            <a:ext cx="1745404" cy="9817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9" name="矩形: 圓角 83">
            <a:extLst>
              <a:ext uri="{FF2B5EF4-FFF2-40B4-BE49-F238E27FC236}">
                <a16:creationId xmlns:a16="http://schemas.microsoft.com/office/drawing/2014/main" id="{32589438-6C46-B803-037B-76CB16051231}"/>
              </a:ext>
            </a:extLst>
          </p:cNvPr>
          <p:cNvSpPr/>
          <p:nvPr/>
        </p:nvSpPr>
        <p:spPr>
          <a:xfrm>
            <a:off x="9398449" y="5433135"/>
            <a:ext cx="645824" cy="313504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1800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210" name="文字方塊 209">
            <a:extLst>
              <a:ext uri="{FF2B5EF4-FFF2-40B4-BE49-F238E27FC236}">
                <a16:creationId xmlns:a16="http://schemas.microsoft.com/office/drawing/2014/main" id="{54DCBE4A-8F13-09FF-79C4-4F5C9ED13DF8}"/>
              </a:ext>
            </a:extLst>
          </p:cNvPr>
          <p:cNvSpPr txBox="1"/>
          <p:nvPr/>
        </p:nvSpPr>
        <p:spPr>
          <a:xfrm>
            <a:off x="9373315" y="5426957"/>
            <a:ext cx="624092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.</a:t>
            </a:r>
            <a:r>
              <a:rPr lang="en-US" altLang="zh-TW" sz="1400" err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qdff</a:t>
            </a:r>
            <a:endParaRPr lang="zh-TW" altLang="en-US" sz="1400">
              <a:solidFill>
                <a:schemeClr val="bg1"/>
              </a:solidFill>
              <a:latin typeface="Microsoft JhengHei"/>
              <a:ea typeface="微軟正黑體"/>
              <a:cs typeface="+mn-ea"/>
            </a:endParaRPr>
          </a:p>
        </p:txBody>
      </p:sp>
      <p:sp>
        <p:nvSpPr>
          <p:cNvPr id="211" name="矩形: 圓角 98">
            <a:extLst>
              <a:ext uri="{FF2B5EF4-FFF2-40B4-BE49-F238E27FC236}">
                <a16:creationId xmlns:a16="http://schemas.microsoft.com/office/drawing/2014/main" id="{33E549EF-3CF3-3F6F-BE02-D72C7B0187D8}"/>
              </a:ext>
            </a:extLst>
          </p:cNvPr>
          <p:cNvSpPr/>
          <p:nvPr/>
        </p:nvSpPr>
        <p:spPr>
          <a:xfrm>
            <a:off x="9649438" y="3692281"/>
            <a:ext cx="1064876" cy="276924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431800" dist="101600" dir="5760000" sx="106000" sy="106000" algn="tl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212" name="文字方塊 211">
            <a:extLst>
              <a:ext uri="{FF2B5EF4-FFF2-40B4-BE49-F238E27FC236}">
                <a16:creationId xmlns:a16="http://schemas.microsoft.com/office/drawing/2014/main" id="{C7378316-FF2F-2307-C1E2-42EF5CDA0487}"/>
              </a:ext>
            </a:extLst>
          </p:cNvPr>
          <p:cNvSpPr txBox="1"/>
          <p:nvPr/>
        </p:nvSpPr>
        <p:spPr>
          <a:xfrm>
            <a:off x="10027382" y="3680516"/>
            <a:ext cx="624092" cy="2923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1300" b="1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東京</a:t>
            </a:r>
            <a:endParaRPr lang="zh-TW" altLang="en-US" sz="1300" b="1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</p:txBody>
      </p:sp>
      <p:pic>
        <p:nvPicPr>
          <p:cNvPr id="213" name="圖形 212">
            <a:extLst>
              <a:ext uri="{FF2B5EF4-FFF2-40B4-BE49-F238E27FC236}">
                <a16:creationId xmlns:a16="http://schemas.microsoft.com/office/drawing/2014/main" id="{64499643-D514-7AA2-6924-D897627571E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8324048" y="3235613"/>
            <a:ext cx="1745404" cy="9817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4" name="圖片 213">
            <a:extLst>
              <a:ext uri="{FF2B5EF4-FFF2-40B4-BE49-F238E27FC236}">
                <a16:creationId xmlns:a16="http://schemas.microsoft.com/office/drawing/2014/main" id="{C61B8D89-76D3-4485-4344-43028672B05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6002" y="3557937"/>
            <a:ext cx="498259" cy="4982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5" name="矩形: 圓角 102">
            <a:extLst>
              <a:ext uri="{FF2B5EF4-FFF2-40B4-BE49-F238E27FC236}">
                <a16:creationId xmlns:a16="http://schemas.microsoft.com/office/drawing/2014/main" id="{C3F36942-8869-811B-60B6-BE7057A4203D}"/>
              </a:ext>
            </a:extLst>
          </p:cNvPr>
          <p:cNvSpPr/>
          <p:nvPr/>
        </p:nvSpPr>
        <p:spPr>
          <a:xfrm>
            <a:off x="9370625" y="3119455"/>
            <a:ext cx="645824" cy="313504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1800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216" name="文字方塊 215">
            <a:extLst>
              <a:ext uri="{FF2B5EF4-FFF2-40B4-BE49-F238E27FC236}">
                <a16:creationId xmlns:a16="http://schemas.microsoft.com/office/drawing/2014/main" id="{E0F331EA-7CD6-DBA3-2ED9-D74E2C320104}"/>
              </a:ext>
            </a:extLst>
          </p:cNvPr>
          <p:cNvSpPr txBox="1"/>
          <p:nvPr/>
        </p:nvSpPr>
        <p:spPr>
          <a:xfrm>
            <a:off x="9345492" y="3113276"/>
            <a:ext cx="624092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.</a:t>
            </a:r>
            <a:r>
              <a:rPr lang="en-US" altLang="zh-TW" sz="1400" err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qdff</a:t>
            </a:r>
            <a:endParaRPr lang="zh-TW" altLang="en-US" sz="1400">
              <a:solidFill>
                <a:schemeClr val="bg1"/>
              </a:solidFill>
              <a:latin typeface="Microsoft JhengHei"/>
              <a:ea typeface="微軟正黑體"/>
              <a:cs typeface="+mn-ea"/>
            </a:endParaRPr>
          </a:p>
        </p:txBody>
      </p:sp>
      <p:pic>
        <p:nvPicPr>
          <p:cNvPr id="217" name="圖形 216">
            <a:extLst>
              <a:ext uri="{FF2B5EF4-FFF2-40B4-BE49-F238E27FC236}">
                <a16:creationId xmlns:a16="http://schemas.microsoft.com/office/drawing/2014/main" id="{52EE108E-1E71-ECD2-F29F-60353813E40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8297636" y="4409692"/>
            <a:ext cx="1745404" cy="9817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8" name="矩形: 圓角 107">
            <a:extLst>
              <a:ext uri="{FF2B5EF4-FFF2-40B4-BE49-F238E27FC236}">
                <a16:creationId xmlns:a16="http://schemas.microsoft.com/office/drawing/2014/main" id="{CEEEEAB3-7121-3B83-E6BC-A04AC973A1FF}"/>
              </a:ext>
            </a:extLst>
          </p:cNvPr>
          <p:cNvSpPr/>
          <p:nvPr/>
        </p:nvSpPr>
        <p:spPr>
          <a:xfrm>
            <a:off x="9344214" y="4293532"/>
            <a:ext cx="645824" cy="313504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1800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219" name="文字方塊 218">
            <a:extLst>
              <a:ext uri="{FF2B5EF4-FFF2-40B4-BE49-F238E27FC236}">
                <a16:creationId xmlns:a16="http://schemas.microsoft.com/office/drawing/2014/main" id="{DBFEE353-032A-E327-C046-385BBC4D99E1}"/>
              </a:ext>
            </a:extLst>
          </p:cNvPr>
          <p:cNvSpPr txBox="1"/>
          <p:nvPr/>
        </p:nvSpPr>
        <p:spPr>
          <a:xfrm>
            <a:off x="9319081" y="4287358"/>
            <a:ext cx="624092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.</a:t>
            </a:r>
            <a:r>
              <a:rPr lang="en-US" altLang="zh-TW" sz="1400" err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qdff</a:t>
            </a:r>
            <a:endParaRPr lang="zh-TW" altLang="en-US" sz="1400">
              <a:solidFill>
                <a:schemeClr val="bg1"/>
              </a:solidFill>
              <a:latin typeface="Microsoft JhengHei"/>
              <a:ea typeface="微軟正黑體"/>
              <a:cs typeface="+mn-ea"/>
            </a:endParaRPr>
          </a:p>
        </p:txBody>
      </p:sp>
      <p:cxnSp>
        <p:nvCxnSpPr>
          <p:cNvPr id="220" name="接點: 肘形 113">
            <a:extLst>
              <a:ext uri="{FF2B5EF4-FFF2-40B4-BE49-F238E27FC236}">
                <a16:creationId xmlns:a16="http://schemas.microsoft.com/office/drawing/2014/main" id="{C86E98E5-CC95-3012-BFC8-05132361A7DA}"/>
              </a:ext>
            </a:extLst>
          </p:cNvPr>
          <p:cNvCxnSpPr>
            <a:cxnSpLocks/>
          </p:cNvCxnSpPr>
          <p:nvPr/>
        </p:nvCxnSpPr>
        <p:spPr>
          <a:xfrm>
            <a:off x="3857048" y="3743437"/>
            <a:ext cx="1144224" cy="1235772"/>
          </a:xfrm>
          <a:prstGeom prst="bentConnector3">
            <a:avLst>
              <a:gd name="adj1" fmla="val 50000"/>
            </a:avLst>
          </a:prstGeom>
          <a:ln w="63500">
            <a:gradFill>
              <a:gsLst>
                <a:gs pos="0">
                  <a:srgbClr val="3333FF"/>
                </a:gs>
                <a:gs pos="100000">
                  <a:srgbClr val="0CE6C2"/>
                </a:gs>
              </a:gsLst>
              <a:lin ang="5400000" scaled="1"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矩形: 圓角 114">
            <a:extLst>
              <a:ext uri="{FF2B5EF4-FFF2-40B4-BE49-F238E27FC236}">
                <a16:creationId xmlns:a16="http://schemas.microsoft.com/office/drawing/2014/main" id="{5D0423E1-5E2D-F85B-F94E-26E172AF5B01}"/>
              </a:ext>
            </a:extLst>
          </p:cNvPr>
          <p:cNvSpPr/>
          <p:nvPr/>
        </p:nvSpPr>
        <p:spPr>
          <a:xfrm>
            <a:off x="4107180" y="4120952"/>
            <a:ext cx="624092" cy="235613"/>
          </a:xfrm>
          <a:prstGeom prst="roundRect">
            <a:avLst>
              <a:gd name="adj" fmla="val 11899"/>
            </a:avLst>
          </a:prstGeom>
          <a:gradFill flip="none" rotWithShape="1">
            <a:gsLst>
              <a:gs pos="0">
                <a:srgbClr val="9A0000"/>
              </a:gs>
              <a:gs pos="100000">
                <a:srgbClr val="D00000"/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1800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222" name="文字方塊 221">
            <a:extLst>
              <a:ext uri="{FF2B5EF4-FFF2-40B4-BE49-F238E27FC236}">
                <a16:creationId xmlns:a16="http://schemas.microsoft.com/office/drawing/2014/main" id="{551F610C-9E03-58D5-9C49-781ECD2BA05D}"/>
              </a:ext>
            </a:extLst>
          </p:cNvPr>
          <p:cNvSpPr txBox="1"/>
          <p:nvPr/>
        </p:nvSpPr>
        <p:spPr>
          <a:xfrm>
            <a:off x="4035664" y="4117053"/>
            <a:ext cx="822817" cy="2462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000" b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TCP BBR</a:t>
            </a:r>
            <a:endParaRPr lang="zh-TW" altLang="en-US" sz="1000" b="1" spc="-113">
              <a:solidFill>
                <a:schemeClr val="bg1"/>
              </a:solidFill>
              <a:latin typeface="Microsoft JhengHei"/>
              <a:ea typeface="微軟正黑體"/>
              <a:cs typeface="+mn-ea"/>
            </a:endParaRPr>
          </a:p>
        </p:txBody>
      </p:sp>
      <p:sp>
        <p:nvSpPr>
          <p:cNvPr id="223" name="橢圓 222">
            <a:extLst>
              <a:ext uri="{FF2B5EF4-FFF2-40B4-BE49-F238E27FC236}">
                <a16:creationId xmlns:a16="http://schemas.microsoft.com/office/drawing/2014/main" id="{BAA509AA-76F6-2F85-B183-C44EB650B464}"/>
              </a:ext>
            </a:extLst>
          </p:cNvPr>
          <p:cNvSpPr/>
          <p:nvPr/>
        </p:nvSpPr>
        <p:spPr>
          <a:xfrm>
            <a:off x="7352328" y="3639760"/>
            <a:ext cx="748189" cy="823008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1800">
              <a:latin typeface="Microsoft JhengHei"/>
              <a:ea typeface="Microsoft JhengHei"/>
              <a:cs typeface="+mn-ea"/>
            </a:endParaRPr>
          </a:p>
        </p:txBody>
      </p:sp>
      <p:grpSp>
        <p:nvGrpSpPr>
          <p:cNvPr id="224" name="圖形 107">
            <a:extLst>
              <a:ext uri="{FF2B5EF4-FFF2-40B4-BE49-F238E27FC236}">
                <a16:creationId xmlns:a16="http://schemas.microsoft.com/office/drawing/2014/main" id="{7E7BCC18-08C1-AB1D-3CFE-F26C7AB01A48}"/>
              </a:ext>
            </a:extLst>
          </p:cNvPr>
          <p:cNvGrpSpPr/>
          <p:nvPr/>
        </p:nvGrpSpPr>
        <p:grpSpPr>
          <a:xfrm>
            <a:off x="7539857" y="3751061"/>
            <a:ext cx="384812" cy="609015"/>
            <a:chOff x="5681591" y="3996458"/>
            <a:chExt cx="353664" cy="508836"/>
          </a:xfrm>
          <a:solidFill>
            <a:schemeClr val="bg1"/>
          </a:solidFill>
        </p:grpSpPr>
        <p:sp>
          <p:nvSpPr>
            <p:cNvPr id="225" name="手繪多邊形: 圖案 118">
              <a:extLst>
                <a:ext uri="{FF2B5EF4-FFF2-40B4-BE49-F238E27FC236}">
                  <a16:creationId xmlns:a16="http://schemas.microsoft.com/office/drawing/2014/main" id="{0E95DE64-F7B8-14FE-AB48-7113DD73B48B}"/>
                </a:ext>
              </a:extLst>
            </p:cNvPr>
            <p:cNvSpPr/>
            <p:nvPr/>
          </p:nvSpPr>
          <p:spPr>
            <a:xfrm>
              <a:off x="5681591" y="3996458"/>
              <a:ext cx="353664" cy="508836"/>
            </a:xfrm>
            <a:custGeom>
              <a:avLst/>
              <a:gdLst>
                <a:gd name="connsiteX0" fmla="*/ 0 w 353664"/>
                <a:gd name="connsiteY0" fmla="*/ 0 h 508836"/>
                <a:gd name="connsiteX1" fmla="*/ 0 w 353664"/>
                <a:gd name="connsiteY1" fmla="*/ 508837 h 508836"/>
                <a:gd name="connsiteX2" fmla="*/ 353664 w 353664"/>
                <a:gd name="connsiteY2" fmla="*/ 508837 h 508836"/>
                <a:gd name="connsiteX3" fmla="*/ 353664 w 353664"/>
                <a:gd name="connsiteY3" fmla="*/ 0 h 508836"/>
                <a:gd name="connsiteX4" fmla="*/ 0 w 353664"/>
                <a:gd name="connsiteY4" fmla="*/ 0 h 508836"/>
                <a:gd name="connsiteX5" fmla="*/ 328714 w 353664"/>
                <a:gd name="connsiteY5" fmla="*/ 10684 h 508836"/>
                <a:gd name="connsiteX6" fmla="*/ 341873 w 353664"/>
                <a:gd name="connsiteY6" fmla="*/ 23843 h 508836"/>
                <a:gd name="connsiteX7" fmla="*/ 328714 w 353664"/>
                <a:gd name="connsiteY7" fmla="*/ 37002 h 508836"/>
                <a:gd name="connsiteX8" fmla="*/ 315555 w 353664"/>
                <a:gd name="connsiteY8" fmla="*/ 23843 h 508836"/>
                <a:gd name="connsiteX9" fmla="*/ 328714 w 353664"/>
                <a:gd name="connsiteY9" fmla="*/ 10684 h 508836"/>
                <a:gd name="connsiteX10" fmla="*/ 25080 w 353664"/>
                <a:gd name="connsiteY10" fmla="*/ 10684 h 508836"/>
                <a:gd name="connsiteX11" fmla="*/ 38239 w 353664"/>
                <a:gd name="connsiteY11" fmla="*/ 23843 h 508836"/>
                <a:gd name="connsiteX12" fmla="*/ 25080 w 353664"/>
                <a:gd name="connsiteY12" fmla="*/ 37002 h 508836"/>
                <a:gd name="connsiteX13" fmla="*/ 11921 w 353664"/>
                <a:gd name="connsiteY13" fmla="*/ 23843 h 508836"/>
                <a:gd name="connsiteX14" fmla="*/ 25080 w 353664"/>
                <a:gd name="connsiteY14" fmla="*/ 10684 h 508836"/>
                <a:gd name="connsiteX15" fmla="*/ 25080 w 353664"/>
                <a:gd name="connsiteY15" fmla="*/ 498088 h 508836"/>
                <a:gd name="connsiteX16" fmla="*/ 11921 w 353664"/>
                <a:gd name="connsiteY16" fmla="*/ 484929 h 508836"/>
                <a:gd name="connsiteX17" fmla="*/ 25080 w 353664"/>
                <a:gd name="connsiteY17" fmla="*/ 471770 h 508836"/>
                <a:gd name="connsiteX18" fmla="*/ 38239 w 353664"/>
                <a:gd name="connsiteY18" fmla="*/ 484929 h 508836"/>
                <a:gd name="connsiteX19" fmla="*/ 25080 w 353664"/>
                <a:gd name="connsiteY19" fmla="*/ 498088 h 508836"/>
                <a:gd name="connsiteX20" fmla="*/ 74329 w 353664"/>
                <a:gd name="connsiteY20" fmla="*/ 491052 h 508836"/>
                <a:gd name="connsiteX21" fmla="*/ 65795 w 353664"/>
                <a:gd name="connsiteY21" fmla="*/ 487535 h 508836"/>
                <a:gd name="connsiteX22" fmla="*/ 18370 w 353664"/>
                <a:gd name="connsiteY22" fmla="*/ 440110 h 508836"/>
                <a:gd name="connsiteX23" fmla="*/ 14853 w 353664"/>
                <a:gd name="connsiteY23" fmla="*/ 431576 h 508836"/>
                <a:gd name="connsiteX24" fmla="*/ 14853 w 353664"/>
                <a:gd name="connsiteY24" fmla="*/ 315034 h 508836"/>
                <a:gd name="connsiteX25" fmla="*/ 23582 w 353664"/>
                <a:gd name="connsiteY25" fmla="*/ 303439 h 508836"/>
                <a:gd name="connsiteX26" fmla="*/ 44558 w 353664"/>
                <a:gd name="connsiteY26" fmla="*/ 268326 h 508836"/>
                <a:gd name="connsiteX27" fmla="*/ 14853 w 353664"/>
                <a:gd name="connsiteY27" fmla="*/ 174845 h 508836"/>
                <a:gd name="connsiteX28" fmla="*/ 15895 w 353664"/>
                <a:gd name="connsiteY28" fmla="*/ 156410 h 508836"/>
                <a:gd name="connsiteX29" fmla="*/ 29705 w 353664"/>
                <a:gd name="connsiteY29" fmla="*/ 107096 h 508836"/>
                <a:gd name="connsiteX30" fmla="*/ 24038 w 353664"/>
                <a:gd name="connsiteY30" fmla="*/ 69508 h 508836"/>
                <a:gd name="connsiteX31" fmla="*/ 34656 w 353664"/>
                <a:gd name="connsiteY31" fmla="*/ 46057 h 508836"/>
                <a:gd name="connsiteX32" fmla="*/ 60779 w 353664"/>
                <a:gd name="connsiteY32" fmla="*/ 29315 h 508836"/>
                <a:gd name="connsiteX33" fmla="*/ 88400 w 353664"/>
                <a:gd name="connsiteY33" fmla="*/ 30813 h 508836"/>
                <a:gd name="connsiteX34" fmla="*/ 94263 w 353664"/>
                <a:gd name="connsiteY34" fmla="*/ 35503 h 508836"/>
                <a:gd name="connsiteX35" fmla="*/ 176865 w 353664"/>
                <a:gd name="connsiteY35" fmla="*/ 12833 h 508836"/>
                <a:gd name="connsiteX36" fmla="*/ 337835 w 353664"/>
                <a:gd name="connsiteY36" fmla="*/ 156410 h 508836"/>
                <a:gd name="connsiteX37" fmla="*/ 338942 w 353664"/>
                <a:gd name="connsiteY37" fmla="*/ 174845 h 508836"/>
                <a:gd name="connsiteX38" fmla="*/ 288130 w 353664"/>
                <a:gd name="connsiteY38" fmla="*/ 292625 h 508836"/>
                <a:gd name="connsiteX39" fmla="*/ 284547 w 353664"/>
                <a:gd name="connsiteY39" fmla="*/ 303439 h 508836"/>
                <a:gd name="connsiteX40" fmla="*/ 324350 w 353664"/>
                <a:gd name="connsiteY40" fmla="*/ 336857 h 508836"/>
                <a:gd name="connsiteX41" fmla="*/ 326890 w 353664"/>
                <a:gd name="connsiteY41" fmla="*/ 336857 h 508836"/>
                <a:gd name="connsiteX42" fmla="*/ 338942 w 353664"/>
                <a:gd name="connsiteY42" fmla="*/ 348909 h 508836"/>
                <a:gd name="connsiteX43" fmla="*/ 338942 w 353664"/>
                <a:gd name="connsiteY43" fmla="*/ 431511 h 508836"/>
                <a:gd name="connsiteX44" fmla="*/ 335424 w 353664"/>
                <a:gd name="connsiteY44" fmla="*/ 440045 h 508836"/>
                <a:gd name="connsiteX45" fmla="*/ 288000 w 353664"/>
                <a:gd name="connsiteY45" fmla="*/ 487469 h 508836"/>
                <a:gd name="connsiteX46" fmla="*/ 279466 w 353664"/>
                <a:gd name="connsiteY46" fmla="*/ 490987 h 508836"/>
                <a:gd name="connsiteX47" fmla="*/ 74329 w 353664"/>
                <a:gd name="connsiteY47" fmla="*/ 490987 h 508836"/>
                <a:gd name="connsiteX48" fmla="*/ 328714 w 353664"/>
                <a:gd name="connsiteY48" fmla="*/ 498088 h 508836"/>
                <a:gd name="connsiteX49" fmla="*/ 315555 w 353664"/>
                <a:gd name="connsiteY49" fmla="*/ 484929 h 508836"/>
                <a:gd name="connsiteX50" fmla="*/ 328714 w 353664"/>
                <a:gd name="connsiteY50" fmla="*/ 471770 h 508836"/>
                <a:gd name="connsiteX51" fmla="*/ 341873 w 353664"/>
                <a:gd name="connsiteY51" fmla="*/ 484929 h 508836"/>
                <a:gd name="connsiteX52" fmla="*/ 328714 w 353664"/>
                <a:gd name="connsiteY52" fmla="*/ 498088 h 5088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53664" h="508836">
                  <a:moveTo>
                    <a:pt x="0" y="0"/>
                  </a:moveTo>
                  <a:lnTo>
                    <a:pt x="0" y="508837"/>
                  </a:lnTo>
                  <a:lnTo>
                    <a:pt x="353664" y="508837"/>
                  </a:lnTo>
                  <a:lnTo>
                    <a:pt x="353664" y="0"/>
                  </a:lnTo>
                  <a:lnTo>
                    <a:pt x="0" y="0"/>
                  </a:lnTo>
                  <a:close/>
                  <a:moveTo>
                    <a:pt x="328714" y="10684"/>
                  </a:moveTo>
                  <a:cubicBezTo>
                    <a:pt x="336011" y="10684"/>
                    <a:pt x="341873" y="16612"/>
                    <a:pt x="341873" y="23843"/>
                  </a:cubicBezTo>
                  <a:cubicBezTo>
                    <a:pt x="341873" y="31139"/>
                    <a:pt x="335945" y="37002"/>
                    <a:pt x="328714" y="37002"/>
                  </a:cubicBezTo>
                  <a:cubicBezTo>
                    <a:pt x="321418" y="37002"/>
                    <a:pt x="315555" y="31073"/>
                    <a:pt x="315555" y="23843"/>
                  </a:cubicBezTo>
                  <a:cubicBezTo>
                    <a:pt x="315490" y="16612"/>
                    <a:pt x="321418" y="10684"/>
                    <a:pt x="328714" y="10684"/>
                  </a:cubicBezTo>
                  <a:close/>
                  <a:moveTo>
                    <a:pt x="25080" y="10684"/>
                  </a:moveTo>
                  <a:cubicBezTo>
                    <a:pt x="32376" y="10684"/>
                    <a:pt x="38239" y="16612"/>
                    <a:pt x="38239" y="23843"/>
                  </a:cubicBezTo>
                  <a:cubicBezTo>
                    <a:pt x="38239" y="31139"/>
                    <a:pt x="32311" y="37002"/>
                    <a:pt x="25080" y="37002"/>
                  </a:cubicBezTo>
                  <a:cubicBezTo>
                    <a:pt x="17784" y="37002"/>
                    <a:pt x="11921" y="31073"/>
                    <a:pt x="11921" y="23843"/>
                  </a:cubicBezTo>
                  <a:cubicBezTo>
                    <a:pt x="11856" y="16612"/>
                    <a:pt x="17784" y="10684"/>
                    <a:pt x="25080" y="10684"/>
                  </a:cubicBezTo>
                  <a:close/>
                  <a:moveTo>
                    <a:pt x="25080" y="498088"/>
                  </a:moveTo>
                  <a:cubicBezTo>
                    <a:pt x="17784" y="498088"/>
                    <a:pt x="11921" y="492160"/>
                    <a:pt x="11921" y="484929"/>
                  </a:cubicBezTo>
                  <a:cubicBezTo>
                    <a:pt x="11921" y="477633"/>
                    <a:pt x="17849" y="471770"/>
                    <a:pt x="25080" y="471770"/>
                  </a:cubicBezTo>
                  <a:cubicBezTo>
                    <a:pt x="32376" y="471770"/>
                    <a:pt x="38239" y="477698"/>
                    <a:pt x="38239" y="484929"/>
                  </a:cubicBezTo>
                  <a:cubicBezTo>
                    <a:pt x="38239" y="492225"/>
                    <a:pt x="32311" y="498088"/>
                    <a:pt x="25080" y="498088"/>
                  </a:cubicBezTo>
                  <a:close/>
                  <a:moveTo>
                    <a:pt x="74329" y="491052"/>
                  </a:moveTo>
                  <a:cubicBezTo>
                    <a:pt x="71137" y="491052"/>
                    <a:pt x="68075" y="489815"/>
                    <a:pt x="65795" y="487535"/>
                  </a:cubicBezTo>
                  <a:lnTo>
                    <a:pt x="18370" y="440110"/>
                  </a:lnTo>
                  <a:cubicBezTo>
                    <a:pt x="16090" y="437830"/>
                    <a:pt x="14853" y="434768"/>
                    <a:pt x="14853" y="431576"/>
                  </a:cubicBezTo>
                  <a:lnTo>
                    <a:pt x="14853" y="315034"/>
                  </a:lnTo>
                  <a:cubicBezTo>
                    <a:pt x="14853" y="309627"/>
                    <a:pt x="18436" y="304937"/>
                    <a:pt x="23582" y="303439"/>
                  </a:cubicBezTo>
                  <a:cubicBezTo>
                    <a:pt x="42604" y="298032"/>
                    <a:pt x="49705" y="275688"/>
                    <a:pt x="44558" y="268326"/>
                  </a:cubicBezTo>
                  <a:cubicBezTo>
                    <a:pt x="25862" y="241943"/>
                    <a:pt x="14853" y="209697"/>
                    <a:pt x="14853" y="174845"/>
                  </a:cubicBezTo>
                  <a:cubicBezTo>
                    <a:pt x="14853" y="168592"/>
                    <a:pt x="15244" y="162468"/>
                    <a:pt x="15895" y="156410"/>
                  </a:cubicBezTo>
                  <a:cubicBezTo>
                    <a:pt x="17849" y="138951"/>
                    <a:pt x="22605" y="122405"/>
                    <a:pt x="29705" y="107096"/>
                  </a:cubicBezTo>
                  <a:lnTo>
                    <a:pt x="24038" y="69508"/>
                  </a:lnTo>
                  <a:cubicBezTo>
                    <a:pt x="22670" y="60258"/>
                    <a:pt x="26839" y="51073"/>
                    <a:pt x="34656" y="46057"/>
                  </a:cubicBezTo>
                  <a:lnTo>
                    <a:pt x="60779" y="29315"/>
                  </a:lnTo>
                  <a:cubicBezTo>
                    <a:pt x="69378" y="23843"/>
                    <a:pt x="80452" y="24429"/>
                    <a:pt x="88400" y="30813"/>
                  </a:cubicBezTo>
                  <a:lnTo>
                    <a:pt x="94263" y="35503"/>
                  </a:lnTo>
                  <a:cubicBezTo>
                    <a:pt x="118431" y="21107"/>
                    <a:pt x="146703" y="12833"/>
                    <a:pt x="176865" y="12833"/>
                  </a:cubicBezTo>
                  <a:cubicBezTo>
                    <a:pt x="260118" y="12833"/>
                    <a:pt x="328649" y="75632"/>
                    <a:pt x="337835" y="156410"/>
                  </a:cubicBezTo>
                  <a:cubicBezTo>
                    <a:pt x="338551" y="162468"/>
                    <a:pt x="338942" y="168592"/>
                    <a:pt x="338942" y="174845"/>
                  </a:cubicBezTo>
                  <a:cubicBezTo>
                    <a:pt x="338942" y="221228"/>
                    <a:pt x="319399" y="263050"/>
                    <a:pt x="288130" y="292625"/>
                  </a:cubicBezTo>
                  <a:cubicBezTo>
                    <a:pt x="285199" y="295426"/>
                    <a:pt x="283831" y="299465"/>
                    <a:pt x="284547" y="303439"/>
                  </a:cubicBezTo>
                  <a:cubicBezTo>
                    <a:pt x="287869" y="322461"/>
                    <a:pt x="304416" y="336857"/>
                    <a:pt x="324350" y="336857"/>
                  </a:cubicBezTo>
                  <a:lnTo>
                    <a:pt x="326890" y="336857"/>
                  </a:lnTo>
                  <a:cubicBezTo>
                    <a:pt x="333535" y="336857"/>
                    <a:pt x="338942" y="342264"/>
                    <a:pt x="338942" y="348909"/>
                  </a:cubicBezTo>
                  <a:lnTo>
                    <a:pt x="338942" y="431511"/>
                  </a:lnTo>
                  <a:cubicBezTo>
                    <a:pt x="338942" y="434703"/>
                    <a:pt x="337704" y="437765"/>
                    <a:pt x="335424" y="440045"/>
                  </a:cubicBezTo>
                  <a:lnTo>
                    <a:pt x="288000" y="487469"/>
                  </a:lnTo>
                  <a:cubicBezTo>
                    <a:pt x="285720" y="489749"/>
                    <a:pt x="282658" y="490987"/>
                    <a:pt x="279466" y="490987"/>
                  </a:cubicBezTo>
                  <a:lnTo>
                    <a:pt x="74329" y="490987"/>
                  </a:lnTo>
                  <a:close/>
                  <a:moveTo>
                    <a:pt x="328714" y="498088"/>
                  </a:moveTo>
                  <a:cubicBezTo>
                    <a:pt x="321418" y="498088"/>
                    <a:pt x="315555" y="492160"/>
                    <a:pt x="315555" y="484929"/>
                  </a:cubicBezTo>
                  <a:cubicBezTo>
                    <a:pt x="315555" y="477633"/>
                    <a:pt x="321484" y="471770"/>
                    <a:pt x="328714" y="471770"/>
                  </a:cubicBezTo>
                  <a:cubicBezTo>
                    <a:pt x="336011" y="471770"/>
                    <a:pt x="341873" y="477698"/>
                    <a:pt x="341873" y="484929"/>
                  </a:cubicBezTo>
                  <a:cubicBezTo>
                    <a:pt x="341873" y="492225"/>
                    <a:pt x="335945" y="498088"/>
                    <a:pt x="328714" y="498088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lIns="91440" tIns="45720" rIns="91440" bIns="45720" rtlCol="0" anchor="ctr"/>
            <a:lstStyle/>
            <a:p>
              <a:endParaRPr lang="zh-TW" altLang="en-US" sz="1800"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226" name="手繪多邊形: 圖案 119">
              <a:extLst>
                <a:ext uri="{FF2B5EF4-FFF2-40B4-BE49-F238E27FC236}">
                  <a16:creationId xmlns:a16="http://schemas.microsoft.com/office/drawing/2014/main" id="{67A39E61-1A7C-2575-C0FD-17665BF93B9F}"/>
                </a:ext>
              </a:extLst>
            </p:cNvPr>
            <p:cNvSpPr/>
            <p:nvPr/>
          </p:nvSpPr>
          <p:spPr>
            <a:xfrm>
              <a:off x="5716182" y="4029029"/>
              <a:ext cx="284547" cy="280638"/>
            </a:xfrm>
            <a:custGeom>
              <a:avLst/>
              <a:gdLst>
                <a:gd name="connsiteX0" fmla="*/ 284547 w 284547"/>
                <a:gd name="connsiteY0" fmla="*/ 142274 h 280638"/>
                <a:gd name="connsiteX1" fmla="*/ 142274 w 284547"/>
                <a:gd name="connsiteY1" fmla="*/ 0 h 280638"/>
                <a:gd name="connsiteX2" fmla="*/ 0 w 284547"/>
                <a:gd name="connsiteY2" fmla="*/ 142274 h 280638"/>
                <a:gd name="connsiteX3" fmla="*/ 93220 w 284547"/>
                <a:gd name="connsiteY3" fmla="*/ 275818 h 280638"/>
                <a:gd name="connsiteX4" fmla="*/ 158494 w 284547"/>
                <a:gd name="connsiteY4" fmla="*/ 212433 h 280638"/>
                <a:gd name="connsiteX5" fmla="*/ 174194 w 284547"/>
                <a:gd name="connsiteY5" fmla="*/ 206049 h 280638"/>
                <a:gd name="connsiteX6" fmla="*/ 187157 w 284547"/>
                <a:gd name="connsiteY6" fmla="*/ 210153 h 280638"/>
                <a:gd name="connsiteX7" fmla="*/ 194649 w 284547"/>
                <a:gd name="connsiteY7" fmla="*/ 237904 h 280638"/>
                <a:gd name="connsiteX8" fmla="*/ 175041 w 284547"/>
                <a:gd name="connsiteY8" fmla="*/ 280639 h 280638"/>
                <a:gd name="connsiteX9" fmla="*/ 284547 w 284547"/>
                <a:gd name="connsiteY9" fmla="*/ 142274 h 280638"/>
                <a:gd name="connsiteX10" fmla="*/ 142274 w 284547"/>
                <a:gd name="connsiteY10" fmla="*/ 192695 h 280638"/>
                <a:gd name="connsiteX11" fmla="*/ 91918 w 284547"/>
                <a:gd name="connsiteY11" fmla="*/ 142339 h 280638"/>
                <a:gd name="connsiteX12" fmla="*/ 142274 w 284547"/>
                <a:gd name="connsiteY12" fmla="*/ 91983 h 280638"/>
                <a:gd name="connsiteX13" fmla="*/ 192630 w 284547"/>
                <a:gd name="connsiteY13" fmla="*/ 142339 h 280638"/>
                <a:gd name="connsiteX14" fmla="*/ 142274 w 284547"/>
                <a:gd name="connsiteY14" fmla="*/ 192695 h 280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4547" h="280638">
                  <a:moveTo>
                    <a:pt x="284547" y="142274"/>
                  </a:moveTo>
                  <a:cubicBezTo>
                    <a:pt x="284547" y="63841"/>
                    <a:pt x="220706" y="0"/>
                    <a:pt x="142274" y="0"/>
                  </a:cubicBezTo>
                  <a:cubicBezTo>
                    <a:pt x="63841" y="0"/>
                    <a:pt x="0" y="63841"/>
                    <a:pt x="0" y="142274"/>
                  </a:cubicBezTo>
                  <a:cubicBezTo>
                    <a:pt x="0" y="203509"/>
                    <a:pt x="38826" y="255754"/>
                    <a:pt x="93220" y="275818"/>
                  </a:cubicBezTo>
                  <a:lnTo>
                    <a:pt x="158494" y="212433"/>
                  </a:lnTo>
                  <a:cubicBezTo>
                    <a:pt x="162729" y="208329"/>
                    <a:pt x="168266" y="206049"/>
                    <a:pt x="174194" y="206049"/>
                  </a:cubicBezTo>
                  <a:cubicBezTo>
                    <a:pt x="178884" y="206049"/>
                    <a:pt x="183379" y="207482"/>
                    <a:pt x="187157" y="210153"/>
                  </a:cubicBezTo>
                  <a:cubicBezTo>
                    <a:pt x="196017" y="216407"/>
                    <a:pt x="199144" y="228068"/>
                    <a:pt x="194649" y="237904"/>
                  </a:cubicBezTo>
                  <a:lnTo>
                    <a:pt x="175041" y="280639"/>
                  </a:lnTo>
                  <a:cubicBezTo>
                    <a:pt x="237709" y="265851"/>
                    <a:pt x="284547" y="209437"/>
                    <a:pt x="284547" y="142274"/>
                  </a:cubicBezTo>
                  <a:close/>
                  <a:moveTo>
                    <a:pt x="142274" y="192695"/>
                  </a:moveTo>
                  <a:cubicBezTo>
                    <a:pt x="114457" y="192695"/>
                    <a:pt x="91918" y="170155"/>
                    <a:pt x="91918" y="142339"/>
                  </a:cubicBezTo>
                  <a:cubicBezTo>
                    <a:pt x="91918" y="114522"/>
                    <a:pt x="114457" y="91983"/>
                    <a:pt x="142274" y="91983"/>
                  </a:cubicBezTo>
                  <a:cubicBezTo>
                    <a:pt x="170090" y="91983"/>
                    <a:pt x="192630" y="114522"/>
                    <a:pt x="192630" y="142339"/>
                  </a:cubicBezTo>
                  <a:cubicBezTo>
                    <a:pt x="192630" y="170155"/>
                    <a:pt x="170090" y="192695"/>
                    <a:pt x="142274" y="192695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lIns="91440" tIns="45720" rIns="91440" bIns="45720" rtlCol="0" anchor="ctr"/>
            <a:lstStyle/>
            <a:p>
              <a:endParaRPr lang="zh-TW" altLang="en-US" sz="1800"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227" name="手繪多邊形: 圖案 120">
              <a:extLst>
                <a:ext uri="{FF2B5EF4-FFF2-40B4-BE49-F238E27FC236}">
                  <a16:creationId xmlns:a16="http://schemas.microsoft.com/office/drawing/2014/main" id="{A746960B-762E-F354-BB5D-830D2E2C2E40}"/>
                </a:ext>
              </a:extLst>
            </p:cNvPr>
            <p:cNvSpPr/>
            <p:nvPr/>
          </p:nvSpPr>
          <p:spPr>
            <a:xfrm>
              <a:off x="5893177" y="4356180"/>
              <a:ext cx="101689" cy="92764"/>
            </a:xfrm>
            <a:custGeom>
              <a:avLst/>
              <a:gdLst>
                <a:gd name="connsiteX0" fmla="*/ 3518 w 101689"/>
                <a:gd name="connsiteY0" fmla="*/ 18305 h 92764"/>
                <a:gd name="connsiteX1" fmla="*/ 0 w 101689"/>
                <a:gd name="connsiteY1" fmla="*/ 26839 h 92764"/>
                <a:gd name="connsiteX2" fmla="*/ 0 w 101689"/>
                <a:gd name="connsiteY2" fmla="*/ 80713 h 92764"/>
                <a:gd name="connsiteX3" fmla="*/ 12052 w 101689"/>
                <a:gd name="connsiteY3" fmla="*/ 92764 h 92764"/>
                <a:gd name="connsiteX4" fmla="*/ 74850 w 101689"/>
                <a:gd name="connsiteY4" fmla="*/ 92764 h 92764"/>
                <a:gd name="connsiteX5" fmla="*/ 83384 w 101689"/>
                <a:gd name="connsiteY5" fmla="*/ 89247 h 92764"/>
                <a:gd name="connsiteX6" fmla="*/ 98171 w 101689"/>
                <a:gd name="connsiteY6" fmla="*/ 74459 h 92764"/>
                <a:gd name="connsiteX7" fmla="*/ 101689 w 101689"/>
                <a:gd name="connsiteY7" fmla="*/ 65925 h 92764"/>
                <a:gd name="connsiteX8" fmla="*/ 101689 w 101689"/>
                <a:gd name="connsiteY8" fmla="*/ 12052 h 92764"/>
                <a:gd name="connsiteX9" fmla="*/ 89638 w 101689"/>
                <a:gd name="connsiteY9" fmla="*/ 0 h 92764"/>
                <a:gd name="connsiteX10" fmla="*/ 26839 w 101689"/>
                <a:gd name="connsiteY10" fmla="*/ 0 h 92764"/>
                <a:gd name="connsiteX11" fmla="*/ 18305 w 101689"/>
                <a:gd name="connsiteY11" fmla="*/ 3518 h 92764"/>
                <a:gd name="connsiteX12" fmla="*/ 3518 w 101689"/>
                <a:gd name="connsiteY12" fmla="*/ 18305 h 9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1689" h="92764">
                  <a:moveTo>
                    <a:pt x="3518" y="18305"/>
                  </a:moveTo>
                  <a:cubicBezTo>
                    <a:pt x="1238" y="20585"/>
                    <a:pt x="0" y="23647"/>
                    <a:pt x="0" y="26839"/>
                  </a:cubicBezTo>
                  <a:lnTo>
                    <a:pt x="0" y="80713"/>
                  </a:lnTo>
                  <a:cubicBezTo>
                    <a:pt x="0" y="87358"/>
                    <a:pt x="5407" y="92764"/>
                    <a:pt x="12052" y="92764"/>
                  </a:cubicBezTo>
                  <a:lnTo>
                    <a:pt x="74850" y="92764"/>
                  </a:lnTo>
                  <a:cubicBezTo>
                    <a:pt x="78042" y="92764"/>
                    <a:pt x="81104" y="91527"/>
                    <a:pt x="83384" y="89247"/>
                  </a:cubicBezTo>
                  <a:lnTo>
                    <a:pt x="98171" y="74459"/>
                  </a:lnTo>
                  <a:cubicBezTo>
                    <a:pt x="100451" y="72179"/>
                    <a:pt x="101689" y="69117"/>
                    <a:pt x="101689" y="65925"/>
                  </a:cubicBezTo>
                  <a:lnTo>
                    <a:pt x="101689" y="12052"/>
                  </a:lnTo>
                  <a:cubicBezTo>
                    <a:pt x="101689" y="5407"/>
                    <a:pt x="96282" y="0"/>
                    <a:pt x="89638" y="0"/>
                  </a:cubicBezTo>
                  <a:lnTo>
                    <a:pt x="26839" y="0"/>
                  </a:ln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lIns="91440" tIns="45720" rIns="91440" bIns="45720" rtlCol="0" anchor="ctr"/>
            <a:lstStyle/>
            <a:p>
              <a:endParaRPr lang="zh-TW" altLang="en-US" sz="1800"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228" name="手繪多邊形: 圖案 121">
              <a:extLst>
                <a:ext uri="{FF2B5EF4-FFF2-40B4-BE49-F238E27FC236}">
                  <a16:creationId xmlns:a16="http://schemas.microsoft.com/office/drawing/2014/main" id="{8A70C0CB-8CF4-ED6E-52EB-42CBEAE34623}"/>
                </a:ext>
              </a:extLst>
            </p:cNvPr>
            <p:cNvSpPr/>
            <p:nvPr/>
          </p:nvSpPr>
          <p:spPr>
            <a:xfrm>
              <a:off x="5718201" y="4318462"/>
              <a:ext cx="149178" cy="152305"/>
            </a:xfrm>
            <a:custGeom>
              <a:avLst/>
              <a:gdLst>
                <a:gd name="connsiteX0" fmla="*/ 107096 w 149178"/>
                <a:gd name="connsiteY0" fmla="*/ 100191 h 152305"/>
                <a:gd name="connsiteX1" fmla="*/ 93025 w 149178"/>
                <a:gd name="connsiteY1" fmla="*/ 102471 h 152305"/>
                <a:gd name="connsiteX2" fmla="*/ 70941 w 149178"/>
                <a:gd name="connsiteY2" fmla="*/ 96738 h 152305"/>
                <a:gd name="connsiteX3" fmla="*/ 45470 w 149178"/>
                <a:gd name="connsiteY3" fmla="*/ 59216 h 152305"/>
                <a:gd name="connsiteX4" fmla="*/ 50617 w 149178"/>
                <a:gd name="connsiteY4" fmla="*/ 29771 h 152305"/>
                <a:gd name="connsiteX5" fmla="*/ 51985 w 149178"/>
                <a:gd name="connsiteY5" fmla="*/ 20846 h 152305"/>
                <a:gd name="connsiteX6" fmla="*/ 29510 w 149178"/>
                <a:gd name="connsiteY6" fmla="*/ 0 h 152305"/>
                <a:gd name="connsiteX7" fmla="*/ 26839 w 149178"/>
                <a:gd name="connsiteY7" fmla="*/ 0 h 152305"/>
                <a:gd name="connsiteX8" fmla="*/ 18305 w 149178"/>
                <a:gd name="connsiteY8" fmla="*/ 3518 h 152305"/>
                <a:gd name="connsiteX9" fmla="*/ 3518 w 149178"/>
                <a:gd name="connsiteY9" fmla="*/ 18305 h 152305"/>
                <a:gd name="connsiteX10" fmla="*/ 0 w 149178"/>
                <a:gd name="connsiteY10" fmla="*/ 26839 h 152305"/>
                <a:gd name="connsiteX11" fmla="*/ 0 w 149178"/>
                <a:gd name="connsiteY11" fmla="*/ 91006 h 152305"/>
                <a:gd name="connsiteX12" fmla="*/ 3518 w 149178"/>
                <a:gd name="connsiteY12" fmla="*/ 99539 h 152305"/>
                <a:gd name="connsiteX13" fmla="*/ 52766 w 149178"/>
                <a:gd name="connsiteY13" fmla="*/ 148788 h 152305"/>
                <a:gd name="connsiteX14" fmla="*/ 61300 w 149178"/>
                <a:gd name="connsiteY14" fmla="*/ 152306 h 152305"/>
                <a:gd name="connsiteX15" fmla="*/ 117258 w 149178"/>
                <a:gd name="connsiteY15" fmla="*/ 152306 h 152305"/>
                <a:gd name="connsiteX16" fmla="*/ 125792 w 149178"/>
                <a:gd name="connsiteY16" fmla="*/ 148788 h 152305"/>
                <a:gd name="connsiteX17" fmla="*/ 145661 w 149178"/>
                <a:gd name="connsiteY17" fmla="*/ 128919 h 152305"/>
                <a:gd name="connsiteX18" fmla="*/ 149179 w 149178"/>
                <a:gd name="connsiteY18" fmla="*/ 120385 h 152305"/>
                <a:gd name="connsiteX19" fmla="*/ 149179 w 149178"/>
                <a:gd name="connsiteY19" fmla="*/ 102471 h 152305"/>
                <a:gd name="connsiteX20" fmla="*/ 141427 w 149178"/>
                <a:gd name="connsiteY20" fmla="*/ 91201 h 152305"/>
                <a:gd name="connsiteX21" fmla="*/ 119343 w 149178"/>
                <a:gd name="connsiteY21" fmla="*/ 94067 h 152305"/>
                <a:gd name="connsiteX22" fmla="*/ 107096 w 149178"/>
                <a:gd name="connsiteY22" fmla="*/ 100191 h 152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49178" h="152305">
                  <a:moveTo>
                    <a:pt x="107096" y="100191"/>
                  </a:moveTo>
                  <a:cubicBezTo>
                    <a:pt x="102536" y="101689"/>
                    <a:pt x="97780" y="102471"/>
                    <a:pt x="93025" y="102471"/>
                  </a:cubicBezTo>
                  <a:cubicBezTo>
                    <a:pt x="85338" y="102471"/>
                    <a:pt x="77716" y="100517"/>
                    <a:pt x="70941" y="96738"/>
                  </a:cubicBezTo>
                  <a:cubicBezTo>
                    <a:pt x="57066" y="88986"/>
                    <a:pt x="47555" y="74980"/>
                    <a:pt x="45470" y="59216"/>
                  </a:cubicBezTo>
                  <a:cubicBezTo>
                    <a:pt x="44167" y="49183"/>
                    <a:pt x="45731" y="39151"/>
                    <a:pt x="50617" y="29771"/>
                  </a:cubicBezTo>
                  <a:cubicBezTo>
                    <a:pt x="51919" y="27230"/>
                    <a:pt x="52245" y="24103"/>
                    <a:pt x="51985" y="20846"/>
                  </a:cubicBezTo>
                  <a:cubicBezTo>
                    <a:pt x="51073" y="9055"/>
                    <a:pt x="41301" y="0"/>
                    <a:pt x="29510" y="0"/>
                  </a:cubicBezTo>
                  <a:cubicBezTo>
                    <a:pt x="28533" y="0"/>
                    <a:pt x="27621" y="0"/>
                    <a:pt x="26839" y="0"/>
                  </a:cubicBezTo>
                  <a:cubicBezTo>
                    <a:pt x="23647" y="0"/>
                    <a:pt x="20585" y="1238"/>
                    <a:pt x="18305" y="3518"/>
                  </a:cubicBezTo>
                  <a:lnTo>
                    <a:pt x="3518" y="18305"/>
                  </a:lnTo>
                  <a:cubicBezTo>
                    <a:pt x="1238" y="20585"/>
                    <a:pt x="0" y="23647"/>
                    <a:pt x="0" y="26839"/>
                  </a:cubicBezTo>
                  <a:lnTo>
                    <a:pt x="0" y="91006"/>
                  </a:lnTo>
                  <a:cubicBezTo>
                    <a:pt x="0" y="94198"/>
                    <a:pt x="1238" y="97259"/>
                    <a:pt x="3518" y="99539"/>
                  </a:cubicBezTo>
                  <a:lnTo>
                    <a:pt x="52766" y="148788"/>
                  </a:lnTo>
                  <a:cubicBezTo>
                    <a:pt x="55046" y="151068"/>
                    <a:pt x="58108" y="152306"/>
                    <a:pt x="61300" y="152306"/>
                  </a:cubicBezTo>
                  <a:lnTo>
                    <a:pt x="117258" y="152306"/>
                  </a:lnTo>
                  <a:cubicBezTo>
                    <a:pt x="120450" y="152306"/>
                    <a:pt x="123512" y="151068"/>
                    <a:pt x="125792" y="148788"/>
                  </a:cubicBezTo>
                  <a:lnTo>
                    <a:pt x="145661" y="128919"/>
                  </a:lnTo>
                  <a:cubicBezTo>
                    <a:pt x="147941" y="126639"/>
                    <a:pt x="149179" y="123577"/>
                    <a:pt x="149179" y="120385"/>
                  </a:cubicBezTo>
                  <a:lnTo>
                    <a:pt x="149179" y="102471"/>
                  </a:lnTo>
                  <a:cubicBezTo>
                    <a:pt x="149179" y="97455"/>
                    <a:pt x="146117" y="92960"/>
                    <a:pt x="141427" y="91201"/>
                  </a:cubicBezTo>
                  <a:cubicBezTo>
                    <a:pt x="133935" y="88335"/>
                    <a:pt x="125727" y="89572"/>
                    <a:pt x="119343" y="94067"/>
                  </a:cubicBezTo>
                  <a:cubicBezTo>
                    <a:pt x="115565" y="96673"/>
                    <a:pt x="111461" y="98758"/>
                    <a:pt x="107096" y="100191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lIns="91440" tIns="45720" rIns="91440" bIns="45720" rtlCol="0" anchor="ctr"/>
            <a:lstStyle/>
            <a:p>
              <a:endParaRPr lang="zh-TW" altLang="en-US" sz="1800"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229" name="手繪多邊形: 圖案 122">
              <a:extLst>
                <a:ext uri="{FF2B5EF4-FFF2-40B4-BE49-F238E27FC236}">
                  <a16:creationId xmlns:a16="http://schemas.microsoft.com/office/drawing/2014/main" id="{975B01F6-E013-F5F9-037D-51CEB729DA03}"/>
                </a:ext>
              </a:extLst>
            </p:cNvPr>
            <p:cNvSpPr/>
            <p:nvPr/>
          </p:nvSpPr>
          <p:spPr>
            <a:xfrm>
              <a:off x="5840020" y="4152867"/>
              <a:ext cx="36871" cy="36871"/>
            </a:xfrm>
            <a:custGeom>
              <a:avLst/>
              <a:gdLst>
                <a:gd name="connsiteX0" fmla="*/ 18436 w 36871"/>
                <a:gd name="connsiteY0" fmla="*/ 0 h 36871"/>
                <a:gd name="connsiteX1" fmla="*/ 0 w 36871"/>
                <a:gd name="connsiteY1" fmla="*/ 18436 h 36871"/>
                <a:gd name="connsiteX2" fmla="*/ 18436 w 36871"/>
                <a:gd name="connsiteY2" fmla="*/ 36871 h 36871"/>
                <a:gd name="connsiteX3" fmla="*/ 36871 w 36871"/>
                <a:gd name="connsiteY3" fmla="*/ 18436 h 36871"/>
                <a:gd name="connsiteX4" fmla="*/ 18436 w 36871"/>
                <a:gd name="connsiteY4" fmla="*/ 0 h 36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871" h="36871">
                  <a:moveTo>
                    <a:pt x="18436" y="0"/>
                  </a:moveTo>
                  <a:cubicBezTo>
                    <a:pt x="8273" y="0"/>
                    <a:pt x="0" y="8273"/>
                    <a:pt x="0" y="18436"/>
                  </a:cubicBezTo>
                  <a:cubicBezTo>
                    <a:pt x="0" y="28598"/>
                    <a:pt x="8273" y="36871"/>
                    <a:pt x="18436" y="36871"/>
                  </a:cubicBezTo>
                  <a:cubicBezTo>
                    <a:pt x="28598" y="36871"/>
                    <a:pt x="36871" y="28598"/>
                    <a:pt x="36871" y="18436"/>
                  </a:cubicBezTo>
                  <a:cubicBezTo>
                    <a:pt x="36871" y="8273"/>
                    <a:pt x="28598" y="0"/>
                    <a:pt x="18436" y="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lIns="91440" tIns="45720" rIns="91440" bIns="45720" rtlCol="0" anchor="ctr"/>
            <a:lstStyle/>
            <a:p>
              <a:endParaRPr lang="zh-TW" altLang="en-US" sz="1800"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230" name="手繪多邊形: 圖案 123">
              <a:extLst>
                <a:ext uri="{FF2B5EF4-FFF2-40B4-BE49-F238E27FC236}">
                  <a16:creationId xmlns:a16="http://schemas.microsoft.com/office/drawing/2014/main" id="{E8349F92-A0D6-6140-7851-6316C4861695}"/>
                </a:ext>
              </a:extLst>
            </p:cNvPr>
            <p:cNvSpPr/>
            <p:nvPr/>
          </p:nvSpPr>
          <p:spPr>
            <a:xfrm>
              <a:off x="5782940" y="4254947"/>
              <a:ext cx="110153" cy="146247"/>
            </a:xfrm>
            <a:custGeom>
              <a:avLst/>
              <a:gdLst>
                <a:gd name="connsiteX0" fmla="*/ 15779 w 110153"/>
                <a:gd name="connsiteY0" fmla="*/ 142990 h 146247"/>
                <a:gd name="connsiteX1" fmla="*/ 28221 w 110153"/>
                <a:gd name="connsiteY1" fmla="*/ 146247 h 146247"/>
                <a:gd name="connsiteX2" fmla="*/ 36169 w 110153"/>
                <a:gd name="connsiteY2" fmla="*/ 145010 h 146247"/>
                <a:gd name="connsiteX3" fmla="*/ 51477 w 110153"/>
                <a:gd name="connsiteY3" fmla="*/ 131395 h 146247"/>
                <a:gd name="connsiteX4" fmla="*/ 109911 w 110153"/>
                <a:gd name="connsiteY4" fmla="*/ 3909 h 146247"/>
                <a:gd name="connsiteX5" fmla="*/ 108999 w 110153"/>
                <a:gd name="connsiteY5" fmla="*/ 521 h 146247"/>
                <a:gd name="connsiteX6" fmla="*/ 107436 w 110153"/>
                <a:gd name="connsiteY6" fmla="*/ 0 h 146247"/>
                <a:gd name="connsiteX7" fmla="*/ 105546 w 110153"/>
                <a:gd name="connsiteY7" fmla="*/ 782 h 146247"/>
                <a:gd name="connsiteX8" fmla="*/ 9329 w 110153"/>
                <a:gd name="connsiteY8" fmla="*/ 94067 h 146247"/>
                <a:gd name="connsiteX9" fmla="*/ 274 w 110153"/>
                <a:gd name="connsiteY9" fmla="*/ 120125 h 146247"/>
                <a:gd name="connsiteX10" fmla="*/ 15779 w 110153"/>
                <a:gd name="connsiteY10" fmla="*/ 142990 h 146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0153" h="146247">
                  <a:moveTo>
                    <a:pt x="15779" y="142990"/>
                  </a:moveTo>
                  <a:cubicBezTo>
                    <a:pt x="19622" y="145140"/>
                    <a:pt x="23922" y="146247"/>
                    <a:pt x="28221" y="146247"/>
                  </a:cubicBezTo>
                  <a:cubicBezTo>
                    <a:pt x="30892" y="146247"/>
                    <a:pt x="33563" y="145856"/>
                    <a:pt x="36169" y="145010"/>
                  </a:cubicBezTo>
                  <a:cubicBezTo>
                    <a:pt x="42944" y="142795"/>
                    <a:pt x="48481" y="137844"/>
                    <a:pt x="51477" y="131395"/>
                  </a:cubicBezTo>
                  <a:lnTo>
                    <a:pt x="109911" y="3909"/>
                  </a:lnTo>
                  <a:cubicBezTo>
                    <a:pt x="110432" y="2736"/>
                    <a:pt x="110107" y="1303"/>
                    <a:pt x="108999" y="521"/>
                  </a:cubicBezTo>
                  <a:cubicBezTo>
                    <a:pt x="108543" y="195"/>
                    <a:pt x="107957" y="0"/>
                    <a:pt x="107436" y="0"/>
                  </a:cubicBezTo>
                  <a:cubicBezTo>
                    <a:pt x="106719" y="0"/>
                    <a:pt x="106068" y="261"/>
                    <a:pt x="105546" y="782"/>
                  </a:cubicBezTo>
                  <a:lnTo>
                    <a:pt x="9329" y="94067"/>
                  </a:lnTo>
                  <a:cubicBezTo>
                    <a:pt x="2359" y="100842"/>
                    <a:pt x="-1028" y="110484"/>
                    <a:pt x="274" y="120125"/>
                  </a:cubicBezTo>
                  <a:cubicBezTo>
                    <a:pt x="1577" y="129766"/>
                    <a:pt x="7310" y="138235"/>
                    <a:pt x="15779" y="142990"/>
                  </a:cubicBez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lIns="91440" tIns="45720" rIns="91440" bIns="45720" rtlCol="0" anchor="ctr"/>
            <a:lstStyle/>
            <a:p>
              <a:endParaRPr lang="zh-TW" altLang="en-US" sz="1800">
                <a:latin typeface="Microsoft JhengHei"/>
                <a:ea typeface="Microsoft JhengHei"/>
                <a:cs typeface="+mn-ea"/>
              </a:endParaRPr>
            </a:p>
          </p:txBody>
        </p:sp>
      </p:grpSp>
      <p:sp>
        <p:nvSpPr>
          <p:cNvPr id="231" name="橢圓 230">
            <a:extLst>
              <a:ext uri="{FF2B5EF4-FFF2-40B4-BE49-F238E27FC236}">
                <a16:creationId xmlns:a16="http://schemas.microsoft.com/office/drawing/2014/main" id="{C1CB1925-02AF-166A-4273-6EAC7B2266F0}"/>
              </a:ext>
            </a:extLst>
          </p:cNvPr>
          <p:cNvSpPr/>
          <p:nvPr/>
        </p:nvSpPr>
        <p:spPr>
          <a:xfrm>
            <a:off x="7367914" y="5593739"/>
            <a:ext cx="748189" cy="823008"/>
          </a:xfrm>
          <a:prstGeom prst="ellipse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1FACF3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1800">
              <a:latin typeface="Microsoft JhengHei"/>
              <a:ea typeface="Microsoft JhengHei"/>
              <a:cs typeface="+mn-ea"/>
            </a:endParaRPr>
          </a:p>
        </p:txBody>
      </p:sp>
      <p:grpSp>
        <p:nvGrpSpPr>
          <p:cNvPr id="232" name="圖形 107">
            <a:extLst>
              <a:ext uri="{FF2B5EF4-FFF2-40B4-BE49-F238E27FC236}">
                <a16:creationId xmlns:a16="http://schemas.microsoft.com/office/drawing/2014/main" id="{B99131EA-CA57-27EF-3918-DB07FEE9CD47}"/>
              </a:ext>
            </a:extLst>
          </p:cNvPr>
          <p:cNvGrpSpPr/>
          <p:nvPr/>
        </p:nvGrpSpPr>
        <p:grpSpPr>
          <a:xfrm>
            <a:off x="7523417" y="5815849"/>
            <a:ext cx="450287" cy="417195"/>
            <a:chOff x="5683805" y="5518573"/>
            <a:chExt cx="371586" cy="312979"/>
          </a:xfrm>
          <a:solidFill>
            <a:schemeClr val="bg1"/>
          </a:solidFill>
        </p:grpSpPr>
        <p:sp>
          <p:nvSpPr>
            <p:cNvPr id="233" name="手繪多邊形: 圖案 126">
              <a:extLst>
                <a:ext uri="{FF2B5EF4-FFF2-40B4-BE49-F238E27FC236}">
                  <a16:creationId xmlns:a16="http://schemas.microsoft.com/office/drawing/2014/main" id="{7FD784E8-A6FF-8718-C9BD-054CBCDFF212}"/>
                </a:ext>
              </a:extLst>
            </p:cNvPr>
            <p:cNvSpPr/>
            <p:nvPr/>
          </p:nvSpPr>
          <p:spPr>
            <a:xfrm>
              <a:off x="5688578" y="5618924"/>
              <a:ext cx="315913" cy="121737"/>
            </a:xfrm>
            <a:custGeom>
              <a:avLst/>
              <a:gdLst>
                <a:gd name="connsiteX0" fmla="*/ 147208 w 315913"/>
                <a:gd name="connsiteY0" fmla="*/ 118366 h 121737"/>
                <a:gd name="connsiteX1" fmla="*/ 9169 w 315913"/>
                <a:gd name="connsiteY1" fmla="*/ 20325 h 121737"/>
                <a:gd name="connsiteX2" fmla="*/ 9234 w 315913"/>
                <a:gd name="connsiteY2" fmla="*/ 0 h 121737"/>
                <a:gd name="connsiteX3" fmla="*/ 306679 w 315913"/>
                <a:gd name="connsiteY3" fmla="*/ 0 h 121737"/>
                <a:gd name="connsiteX4" fmla="*/ 306745 w 315913"/>
                <a:gd name="connsiteY4" fmla="*/ 20325 h 121737"/>
                <a:gd name="connsiteX5" fmla="*/ 168705 w 315913"/>
                <a:gd name="connsiteY5" fmla="*/ 118366 h 121737"/>
                <a:gd name="connsiteX6" fmla="*/ 147208 w 315913"/>
                <a:gd name="connsiteY6" fmla="*/ 118366 h 121737"/>
                <a:gd name="connsiteX7" fmla="*/ 147208 w 315913"/>
                <a:gd name="connsiteY7" fmla="*/ 118366 h 121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5913" h="121737">
                  <a:moveTo>
                    <a:pt x="147208" y="118366"/>
                  </a:moveTo>
                  <a:lnTo>
                    <a:pt x="9169" y="20325"/>
                  </a:lnTo>
                  <a:cubicBezTo>
                    <a:pt x="179" y="13941"/>
                    <a:pt x="-5945" y="0"/>
                    <a:pt x="9234" y="0"/>
                  </a:cubicBezTo>
                  <a:lnTo>
                    <a:pt x="306679" y="0"/>
                  </a:lnTo>
                  <a:cubicBezTo>
                    <a:pt x="321858" y="0"/>
                    <a:pt x="315734" y="13941"/>
                    <a:pt x="306745" y="20325"/>
                  </a:cubicBezTo>
                  <a:lnTo>
                    <a:pt x="168705" y="118366"/>
                  </a:lnTo>
                  <a:cubicBezTo>
                    <a:pt x="162386" y="122861"/>
                    <a:pt x="153462" y="122861"/>
                    <a:pt x="147208" y="118366"/>
                  </a:cubicBezTo>
                  <a:lnTo>
                    <a:pt x="147208" y="118366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lIns="91440" tIns="45720" rIns="91440" bIns="45720" rtlCol="0" anchor="ctr"/>
            <a:lstStyle/>
            <a:p>
              <a:endParaRPr lang="zh-TW" altLang="en-US" sz="1800"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234" name="手繪多邊形: 圖案 127">
              <a:extLst>
                <a:ext uri="{FF2B5EF4-FFF2-40B4-BE49-F238E27FC236}">
                  <a16:creationId xmlns:a16="http://schemas.microsoft.com/office/drawing/2014/main" id="{1C45CE18-515E-52ED-14D2-6A6D90B01EAE}"/>
                </a:ext>
              </a:extLst>
            </p:cNvPr>
            <p:cNvSpPr/>
            <p:nvPr/>
          </p:nvSpPr>
          <p:spPr>
            <a:xfrm>
              <a:off x="5693920" y="5741260"/>
              <a:ext cx="305167" cy="90292"/>
            </a:xfrm>
            <a:custGeom>
              <a:avLst/>
              <a:gdLst>
                <a:gd name="connsiteX0" fmla="*/ 297558 w 305167"/>
                <a:gd name="connsiteY0" fmla="*/ 90292 h 90292"/>
                <a:gd name="connsiteX1" fmla="*/ 299057 w 305167"/>
                <a:gd name="connsiteY1" fmla="*/ 73876 h 90292"/>
                <a:gd name="connsiteX2" fmla="*/ 201081 w 305167"/>
                <a:gd name="connsiteY2" fmla="*/ 6192 h 90292"/>
                <a:gd name="connsiteX3" fmla="*/ 186489 w 305167"/>
                <a:gd name="connsiteY3" fmla="*/ 133 h 90292"/>
                <a:gd name="connsiteX4" fmla="*/ 167792 w 305167"/>
                <a:gd name="connsiteY4" fmla="*/ 13488 h 90292"/>
                <a:gd name="connsiteX5" fmla="*/ 152549 w 305167"/>
                <a:gd name="connsiteY5" fmla="*/ 17917 h 90292"/>
                <a:gd name="connsiteX6" fmla="*/ 137305 w 305167"/>
                <a:gd name="connsiteY6" fmla="*/ 13488 h 90292"/>
                <a:gd name="connsiteX7" fmla="*/ 118609 w 305167"/>
                <a:gd name="connsiteY7" fmla="*/ 133 h 90292"/>
                <a:gd name="connsiteX8" fmla="*/ 104017 w 305167"/>
                <a:gd name="connsiteY8" fmla="*/ 6192 h 90292"/>
                <a:gd name="connsiteX9" fmla="*/ 6041 w 305167"/>
                <a:gd name="connsiteY9" fmla="*/ 73876 h 90292"/>
                <a:gd name="connsiteX10" fmla="*/ 6497 w 305167"/>
                <a:gd name="connsiteY10" fmla="*/ 89575 h 90292"/>
                <a:gd name="connsiteX11" fmla="*/ 297558 w 305167"/>
                <a:gd name="connsiteY11" fmla="*/ 90292 h 90292"/>
                <a:gd name="connsiteX12" fmla="*/ 297558 w 305167"/>
                <a:gd name="connsiteY12" fmla="*/ 90292 h 90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5167" h="90292">
                  <a:moveTo>
                    <a:pt x="297558" y="90292"/>
                  </a:moveTo>
                  <a:cubicBezTo>
                    <a:pt x="304659" y="85276"/>
                    <a:pt x="309675" y="81498"/>
                    <a:pt x="299057" y="73876"/>
                  </a:cubicBezTo>
                  <a:lnTo>
                    <a:pt x="201081" y="6192"/>
                  </a:lnTo>
                  <a:cubicBezTo>
                    <a:pt x="194175" y="1175"/>
                    <a:pt x="190137" y="-453"/>
                    <a:pt x="186489" y="133"/>
                  </a:cubicBezTo>
                  <a:cubicBezTo>
                    <a:pt x="181733" y="1827"/>
                    <a:pt x="177173" y="7104"/>
                    <a:pt x="167792" y="13488"/>
                  </a:cubicBezTo>
                  <a:cubicBezTo>
                    <a:pt x="163037" y="16745"/>
                    <a:pt x="157760" y="18178"/>
                    <a:pt x="152549" y="17917"/>
                  </a:cubicBezTo>
                  <a:cubicBezTo>
                    <a:pt x="147337" y="18113"/>
                    <a:pt x="142061" y="16680"/>
                    <a:pt x="137305" y="13488"/>
                  </a:cubicBezTo>
                  <a:cubicBezTo>
                    <a:pt x="127859" y="7104"/>
                    <a:pt x="123364" y="1827"/>
                    <a:pt x="118609" y="133"/>
                  </a:cubicBezTo>
                  <a:cubicBezTo>
                    <a:pt x="114961" y="-518"/>
                    <a:pt x="110987" y="1175"/>
                    <a:pt x="104017" y="6192"/>
                  </a:cubicBezTo>
                  <a:lnTo>
                    <a:pt x="6041" y="73876"/>
                  </a:lnTo>
                  <a:cubicBezTo>
                    <a:pt x="-3470" y="80781"/>
                    <a:pt x="-539" y="84624"/>
                    <a:pt x="6497" y="89575"/>
                  </a:cubicBezTo>
                  <a:lnTo>
                    <a:pt x="297558" y="90292"/>
                  </a:lnTo>
                  <a:lnTo>
                    <a:pt x="297558" y="90292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lIns="91440" tIns="45720" rIns="91440" bIns="45720" rtlCol="0" anchor="ctr"/>
            <a:lstStyle/>
            <a:p>
              <a:endParaRPr lang="zh-TW" altLang="en-US" sz="1800"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235" name="手繪多邊形: 圖案 128">
              <a:extLst>
                <a:ext uri="{FF2B5EF4-FFF2-40B4-BE49-F238E27FC236}">
                  <a16:creationId xmlns:a16="http://schemas.microsoft.com/office/drawing/2014/main" id="{D9CF99BF-0407-D563-4C26-4710D0FFB393}"/>
                </a:ext>
              </a:extLst>
            </p:cNvPr>
            <p:cNvSpPr/>
            <p:nvPr/>
          </p:nvSpPr>
          <p:spPr>
            <a:xfrm>
              <a:off x="5683805" y="5652330"/>
              <a:ext cx="114245" cy="150998"/>
            </a:xfrm>
            <a:custGeom>
              <a:avLst/>
              <a:gdLst>
                <a:gd name="connsiteX0" fmla="*/ 111070 w 114245"/>
                <a:gd name="connsiteY0" fmla="*/ 71279 h 150998"/>
                <a:gd name="connsiteX1" fmla="*/ 111070 w 114245"/>
                <a:gd name="connsiteY1" fmla="*/ 82028 h 150998"/>
                <a:gd name="connsiteX2" fmla="*/ 13615 w 114245"/>
                <a:gd name="connsiteY2" fmla="*/ 148344 h 150998"/>
                <a:gd name="connsiteX3" fmla="*/ 0 w 114245"/>
                <a:gd name="connsiteY3" fmla="*/ 145152 h 150998"/>
                <a:gd name="connsiteX4" fmla="*/ 0 w 114245"/>
                <a:gd name="connsiteY4" fmla="*/ 5614 h 150998"/>
                <a:gd name="connsiteX5" fmla="*/ 13615 w 114245"/>
                <a:gd name="connsiteY5" fmla="*/ 2943 h 150998"/>
                <a:gd name="connsiteX6" fmla="*/ 111070 w 114245"/>
                <a:gd name="connsiteY6" fmla="*/ 71279 h 150998"/>
                <a:gd name="connsiteX7" fmla="*/ 111070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111070" y="71279"/>
                  </a:moveTo>
                  <a:cubicBezTo>
                    <a:pt x="115304" y="74276"/>
                    <a:pt x="115304" y="79031"/>
                    <a:pt x="111070" y="82028"/>
                  </a:cubicBezTo>
                  <a:lnTo>
                    <a:pt x="13615" y="148344"/>
                  </a:lnTo>
                  <a:cubicBezTo>
                    <a:pt x="6514" y="153165"/>
                    <a:pt x="0" y="151015"/>
                    <a:pt x="0" y="145152"/>
                  </a:cubicBezTo>
                  <a:lnTo>
                    <a:pt x="0" y="5614"/>
                  </a:lnTo>
                  <a:cubicBezTo>
                    <a:pt x="0" y="-249"/>
                    <a:pt x="7101" y="-2138"/>
                    <a:pt x="13615" y="2943"/>
                  </a:cubicBezTo>
                  <a:lnTo>
                    <a:pt x="111070" y="71279"/>
                  </a:lnTo>
                  <a:lnTo>
                    <a:pt x="111070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lIns="91440" tIns="45720" rIns="91440" bIns="45720" rtlCol="0" anchor="ctr"/>
            <a:lstStyle/>
            <a:p>
              <a:endParaRPr lang="zh-TW" altLang="en-US" sz="1800"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236" name="手繪多邊形: 圖案 129">
              <a:extLst>
                <a:ext uri="{FF2B5EF4-FFF2-40B4-BE49-F238E27FC236}">
                  <a16:creationId xmlns:a16="http://schemas.microsoft.com/office/drawing/2014/main" id="{C40E3411-2E08-F36A-B5E9-8C2B3587A5C6}"/>
                </a:ext>
              </a:extLst>
            </p:cNvPr>
            <p:cNvSpPr/>
            <p:nvPr/>
          </p:nvSpPr>
          <p:spPr>
            <a:xfrm>
              <a:off x="5894952" y="5652330"/>
              <a:ext cx="114245" cy="150998"/>
            </a:xfrm>
            <a:custGeom>
              <a:avLst/>
              <a:gdLst>
                <a:gd name="connsiteX0" fmla="*/ 3176 w 114245"/>
                <a:gd name="connsiteY0" fmla="*/ 71279 h 150998"/>
                <a:gd name="connsiteX1" fmla="*/ 3176 w 114245"/>
                <a:gd name="connsiteY1" fmla="*/ 82028 h 150998"/>
                <a:gd name="connsiteX2" fmla="*/ 100630 w 114245"/>
                <a:gd name="connsiteY2" fmla="*/ 148344 h 150998"/>
                <a:gd name="connsiteX3" fmla="*/ 114246 w 114245"/>
                <a:gd name="connsiteY3" fmla="*/ 145152 h 150998"/>
                <a:gd name="connsiteX4" fmla="*/ 114246 w 114245"/>
                <a:gd name="connsiteY4" fmla="*/ 5614 h 150998"/>
                <a:gd name="connsiteX5" fmla="*/ 100630 w 114245"/>
                <a:gd name="connsiteY5" fmla="*/ 2943 h 150998"/>
                <a:gd name="connsiteX6" fmla="*/ 3176 w 114245"/>
                <a:gd name="connsiteY6" fmla="*/ 71279 h 150998"/>
                <a:gd name="connsiteX7" fmla="*/ 3176 w 114245"/>
                <a:gd name="connsiteY7" fmla="*/ 71279 h 150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245" h="150998">
                  <a:moveTo>
                    <a:pt x="3176" y="71279"/>
                  </a:moveTo>
                  <a:cubicBezTo>
                    <a:pt x="-1059" y="74276"/>
                    <a:pt x="-1059" y="79031"/>
                    <a:pt x="3176" y="82028"/>
                  </a:cubicBezTo>
                  <a:lnTo>
                    <a:pt x="100630" y="148344"/>
                  </a:lnTo>
                  <a:cubicBezTo>
                    <a:pt x="107731" y="153165"/>
                    <a:pt x="114246" y="151015"/>
                    <a:pt x="114246" y="145152"/>
                  </a:cubicBezTo>
                  <a:lnTo>
                    <a:pt x="114246" y="5614"/>
                  </a:lnTo>
                  <a:cubicBezTo>
                    <a:pt x="114246" y="-249"/>
                    <a:pt x="107145" y="-2138"/>
                    <a:pt x="100630" y="2943"/>
                  </a:cubicBezTo>
                  <a:lnTo>
                    <a:pt x="3176" y="71279"/>
                  </a:lnTo>
                  <a:lnTo>
                    <a:pt x="3176" y="71279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lIns="91440" tIns="45720" rIns="91440" bIns="45720" rtlCol="0" anchor="ctr"/>
            <a:lstStyle/>
            <a:p>
              <a:endParaRPr lang="zh-TW" altLang="en-US" sz="1800"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237" name="手繪多邊形: 圖案 130">
              <a:extLst>
                <a:ext uri="{FF2B5EF4-FFF2-40B4-BE49-F238E27FC236}">
                  <a16:creationId xmlns:a16="http://schemas.microsoft.com/office/drawing/2014/main" id="{E0023FDD-B0CF-704A-20B4-3619925813DC}"/>
                </a:ext>
              </a:extLst>
            </p:cNvPr>
            <p:cNvSpPr/>
            <p:nvPr/>
          </p:nvSpPr>
          <p:spPr>
            <a:xfrm>
              <a:off x="5742666" y="5518573"/>
              <a:ext cx="312723" cy="85367"/>
            </a:xfrm>
            <a:custGeom>
              <a:avLst/>
              <a:gdLst>
                <a:gd name="connsiteX0" fmla="*/ 75205 w 312723"/>
                <a:gd name="connsiteY0" fmla="*/ 85303 h 85367"/>
                <a:gd name="connsiteX1" fmla="*/ 7130 w 312723"/>
                <a:gd name="connsiteY1" fmla="*/ 20290 h 85367"/>
                <a:gd name="connsiteX2" fmla="*/ 10127 w 312723"/>
                <a:gd name="connsiteY2" fmla="*/ 225 h 85367"/>
                <a:gd name="connsiteX3" fmla="*/ 304445 w 312723"/>
                <a:gd name="connsiteY3" fmla="*/ 43155 h 85367"/>
                <a:gd name="connsiteX4" fmla="*/ 301579 w 312723"/>
                <a:gd name="connsiteY4" fmla="*/ 63284 h 85367"/>
                <a:gd name="connsiteX5" fmla="*/ 258454 w 312723"/>
                <a:gd name="connsiteY5" fmla="*/ 85368 h 85367"/>
                <a:gd name="connsiteX6" fmla="*/ 75205 w 312723"/>
                <a:gd name="connsiteY6" fmla="*/ 85368 h 85367"/>
                <a:gd name="connsiteX7" fmla="*/ 75205 w 312723"/>
                <a:gd name="connsiteY7" fmla="*/ 85303 h 8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12723" h="85367">
                  <a:moveTo>
                    <a:pt x="75205" y="85303"/>
                  </a:moveTo>
                  <a:lnTo>
                    <a:pt x="7130" y="20290"/>
                  </a:lnTo>
                  <a:cubicBezTo>
                    <a:pt x="-817" y="12668"/>
                    <a:pt x="-4922" y="-1990"/>
                    <a:pt x="10127" y="225"/>
                  </a:cubicBezTo>
                  <a:lnTo>
                    <a:pt x="304445" y="43155"/>
                  </a:lnTo>
                  <a:cubicBezTo>
                    <a:pt x="319428" y="45370"/>
                    <a:pt x="311351" y="58268"/>
                    <a:pt x="301579" y="63284"/>
                  </a:cubicBezTo>
                  <a:lnTo>
                    <a:pt x="258454" y="85368"/>
                  </a:lnTo>
                  <a:lnTo>
                    <a:pt x="75205" y="85368"/>
                  </a:lnTo>
                  <a:lnTo>
                    <a:pt x="75205" y="85303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lIns="91440" tIns="45720" rIns="91440" bIns="45720" rtlCol="0" anchor="ctr"/>
            <a:lstStyle/>
            <a:p>
              <a:endParaRPr lang="zh-TW" altLang="en-US" sz="1800"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238" name="手繪多邊形: 圖案 131">
              <a:extLst>
                <a:ext uri="{FF2B5EF4-FFF2-40B4-BE49-F238E27FC236}">
                  <a16:creationId xmlns:a16="http://schemas.microsoft.com/office/drawing/2014/main" id="{5C9FD935-55FF-860E-DF26-F9F2F90A8228}"/>
                </a:ext>
              </a:extLst>
            </p:cNvPr>
            <p:cNvSpPr/>
            <p:nvPr/>
          </p:nvSpPr>
          <p:spPr>
            <a:xfrm>
              <a:off x="6020663" y="5760481"/>
              <a:ext cx="880" cy="5667"/>
            </a:xfrm>
            <a:custGeom>
              <a:avLst/>
              <a:gdLst>
                <a:gd name="connsiteX0" fmla="*/ 0 w 880"/>
                <a:gd name="connsiteY0" fmla="*/ 5667 h 5667"/>
                <a:gd name="connsiteX1" fmla="*/ 0 w 880"/>
                <a:gd name="connsiteY1" fmla="*/ 0 h 5667"/>
                <a:gd name="connsiteX2" fmla="*/ 0 w 880"/>
                <a:gd name="connsiteY2" fmla="*/ 5667 h 5667"/>
                <a:gd name="connsiteX3" fmla="*/ 0 w 880"/>
                <a:gd name="connsiteY3" fmla="*/ 5667 h 5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0" h="5667">
                  <a:moveTo>
                    <a:pt x="0" y="5667"/>
                  </a:moveTo>
                  <a:cubicBezTo>
                    <a:pt x="1107" y="4169"/>
                    <a:pt x="1238" y="2345"/>
                    <a:pt x="0" y="0"/>
                  </a:cubicBezTo>
                  <a:lnTo>
                    <a:pt x="0" y="5667"/>
                  </a:lnTo>
                  <a:lnTo>
                    <a:pt x="0" y="566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lIns="91440" tIns="45720" rIns="91440" bIns="45720" rtlCol="0" anchor="ctr"/>
            <a:lstStyle/>
            <a:p>
              <a:endParaRPr lang="zh-TW" altLang="en-US" sz="1800"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239" name="手繪多邊形: 圖案 132">
              <a:extLst>
                <a:ext uri="{FF2B5EF4-FFF2-40B4-BE49-F238E27FC236}">
                  <a16:creationId xmlns:a16="http://schemas.microsoft.com/office/drawing/2014/main" id="{0C992D04-1B27-7F50-1ECF-BC8CCECDB0D8}"/>
                </a:ext>
              </a:extLst>
            </p:cNvPr>
            <p:cNvSpPr/>
            <p:nvPr/>
          </p:nvSpPr>
          <p:spPr>
            <a:xfrm>
              <a:off x="5726214" y="5550578"/>
              <a:ext cx="73091" cy="53297"/>
            </a:xfrm>
            <a:custGeom>
              <a:avLst/>
              <a:gdLst>
                <a:gd name="connsiteX0" fmla="*/ 0 w 73091"/>
                <a:gd name="connsiteY0" fmla="*/ 53297 h 53297"/>
                <a:gd name="connsiteX1" fmla="*/ 7101 w 73091"/>
                <a:gd name="connsiteY1" fmla="*/ 4765 h 53297"/>
                <a:gd name="connsiteX2" fmla="*/ 20911 w 73091"/>
                <a:gd name="connsiteY2" fmla="*/ 4114 h 53297"/>
                <a:gd name="connsiteX3" fmla="*/ 73091 w 73091"/>
                <a:gd name="connsiteY3" fmla="*/ 53297 h 53297"/>
                <a:gd name="connsiteX4" fmla="*/ 0 w 73091"/>
                <a:gd name="connsiteY4" fmla="*/ 53297 h 53297"/>
                <a:gd name="connsiteX5" fmla="*/ 0 w 73091"/>
                <a:gd name="connsiteY5" fmla="*/ 53297 h 532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3091" h="53297">
                  <a:moveTo>
                    <a:pt x="0" y="53297"/>
                  </a:moveTo>
                  <a:lnTo>
                    <a:pt x="7101" y="4765"/>
                  </a:lnTo>
                  <a:cubicBezTo>
                    <a:pt x="7947" y="-1033"/>
                    <a:pt x="15244" y="-1880"/>
                    <a:pt x="20911" y="4114"/>
                  </a:cubicBezTo>
                  <a:lnTo>
                    <a:pt x="73091" y="53297"/>
                  </a:lnTo>
                  <a:lnTo>
                    <a:pt x="0" y="53297"/>
                  </a:lnTo>
                  <a:lnTo>
                    <a:pt x="0" y="5329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lIns="91440" tIns="45720" rIns="91440" bIns="45720" rtlCol="0" anchor="ctr"/>
            <a:lstStyle/>
            <a:p>
              <a:endParaRPr lang="zh-TW" altLang="en-US" sz="1800"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240" name="手繪多邊形: 圖案 133">
              <a:extLst>
                <a:ext uri="{FF2B5EF4-FFF2-40B4-BE49-F238E27FC236}">
                  <a16:creationId xmlns:a16="http://schemas.microsoft.com/office/drawing/2014/main" id="{5FE0285E-8592-B07B-C344-E0BED3845553}"/>
                </a:ext>
              </a:extLst>
            </p:cNvPr>
            <p:cNvSpPr/>
            <p:nvPr/>
          </p:nvSpPr>
          <p:spPr>
            <a:xfrm>
              <a:off x="6020598" y="5595866"/>
              <a:ext cx="34793" cy="149529"/>
            </a:xfrm>
            <a:custGeom>
              <a:avLst/>
              <a:gdLst>
                <a:gd name="connsiteX0" fmla="*/ 65 w 34793"/>
                <a:gd name="connsiteY0" fmla="*/ 145137 h 149529"/>
                <a:gd name="connsiteX1" fmla="*/ 651 w 34793"/>
                <a:gd name="connsiteY1" fmla="*/ 145723 h 149529"/>
                <a:gd name="connsiteX2" fmla="*/ 14592 w 34793"/>
                <a:gd name="connsiteY2" fmla="*/ 144551 h 149529"/>
                <a:gd name="connsiteX3" fmla="*/ 34722 w 34793"/>
                <a:gd name="connsiteY3" fmla="*/ 6512 h 149529"/>
                <a:gd name="connsiteX4" fmla="*/ 21628 w 34793"/>
                <a:gd name="connsiteY4" fmla="*/ 1886 h 149529"/>
                <a:gd name="connsiteX5" fmla="*/ 0 w 34793"/>
                <a:gd name="connsiteY5" fmla="*/ 12765 h 149529"/>
                <a:gd name="connsiteX6" fmla="*/ 0 w 34793"/>
                <a:gd name="connsiteY6" fmla="*/ 145137 h 149529"/>
                <a:gd name="connsiteX7" fmla="*/ 65 w 34793"/>
                <a:gd name="connsiteY7" fmla="*/ 145137 h 149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793" h="149529">
                  <a:moveTo>
                    <a:pt x="65" y="145137"/>
                  </a:moveTo>
                  <a:lnTo>
                    <a:pt x="651" y="145723"/>
                  </a:lnTo>
                  <a:cubicBezTo>
                    <a:pt x="6970" y="151521"/>
                    <a:pt x="13745" y="150349"/>
                    <a:pt x="14592" y="144551"/>
                  </a:cubicBezTo>
                  <a:lnTo>
                    <a:pt x="34722" y="6512"/>
                  </a:lnTo>
                  <a:cubicBezTo>
                    <a:pt x="35568" y="714"/>
                    <a:pt x="28793" y="-2153"/>
                    <a:pt x="21628" y="1886"/>
                  </a:cubicBezTo>
                  <a:lnTo>
                    <a:pt x="0" y="12765"/>
                  </a:lnTo>
                  <a:lnTo>
                    <a:pt x="0" y="145137"/>
                  </a:lnTo>
                  <a:lnTo>
                    <a:pt x="65" y="145137"/>
                  </a:lnTo>
                  <a:close/>
                </a:path>
              </a:pathLst>
            </a:custGeom>
            <a:grpFill/>
            <a:ln w="6461" cap="flat">
              <a:noFill/>
              <a:prstDash val="solid"/>
              <a:miter/>
            </a:ln>
          </p:spPr>
          <p:txBody>
            <a:bodyPr lIns="91440" tIns="45720" rIns="91440" bIns="45720" rtlCol="0" anchor="ctr"/>
            <a:lstStyle/>
            <a:p>
              <a:endParaRPr lang="zh-TW" altLang="en-US" sz="1800">
                <a:latin typeface="Microsoft JhengHei"/>
                <a:ea typeface="Microsoft JhengHei"/>
                <a:cs typeface="+mn-ea"/>
              </a:endParaRPr>
            </a:p>
          </p:txBody>
        </p:sp>
      </p:grpSp>
      <p:grpSp>
        <p:nvGrpSpPr>
          <p:cNvPr id="241" name="群組 240">
            <a:extLst>
              <a:ext uri="{FF2B5EF4-FFF2-40B4-BE49-F238E27FC236}">
                <a16:creationId xmlns:a16="http://schemas.microsoft.com/office/drawing/2014/main" id="{4A497C3F-08CD-DF1B-86DC-D7737898046B}"/>
              </a:ext>
            </a:extLst>
          </p:cNvPr>
          <p:cNvGrpSpPr/>
          <p:nvPr/>
        </p:nvGrpSpPr>
        <p:grpSpPr>
          <a:xfrm>
            <a:off x="7139097" y="4618592"/>
            <a:ext cx="1130589" cy="685104"/>
            <a:chOff x="5382236" y="3152426"/>
            <a:chExt cx="932985" cy="5139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242" name="圖形 106">
              <a:extLst>
                <a:ext uri="{FF2B5EF4-FFF2-40B4-BE49-F238E27FC236}">
                  <a16:creationId xmlns:a16="http://schemas.microsoft.com/office/drawing/2014/main" id="{F7659E50-BE45-1C1A-7335-BDA9A26B0F3D}"/>
                </a:ext>
              </a:extLst>
            </p:cNvPr>
            <p:cNvGrpSpPr/>
            <p:nvPr/>
          </p:nvGrpSpPr>
          <p:grpSpPr>
            <a:xfrm>
              <a:off x="5382236" y="3398651"/>
              <a:ext cx="366236" cy="267740"/>
              <a:chOff x="9637509" y="2915693"/>
              <a:chExt cx="366236" cy="267740"/>
            </a:xfrm>
            <a:solidFill>
              <a:schemeClr val="accent1"/>
            </a:solidFill>
          </p:grpSpPr>
          <p:sp>
            <p:nvSpPr>
              <p:cNvPr id="257" name="手繪多邊形: 圖案 150">
                <a:extLst>
                  <a:ext uri="{FF2B5EF4-FFF2-40B4-BE49-F238E27FC236}">
                    <a16:creationId xmlns:a16="http://schemas.microsoft.com/office/drawing/2014/main" id="{91CF8077-63FA-490B-B2CB-D7BA615F9DF9}"/>
                  </a:ext>
                </a:extLst>
              </p:cNvPr>
              <p:cNvSpPr/>
              <p:nvPr/>
            </p:nvSpPr>
            <p:spPr>
              <a:xfrm>
                <a:off x="9637509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lIns="91440" tIns="45720" rIns="91440" bIns="45720" rtlCol="0" anchor="ctr"/>
              <a:lstStyle/>
              <a:p>
                <a:endParaRPr lang="zh-TW" altLang="en-US" sz="1800">
                  <a:latin typeface="Microsoft JhengHei"/>
                  <a:ea typeface="Microsoft JhengHei"/>
                  <a:cs typeface="+mn-ea"/>
                </a:endParaRPr>
              </a:p>
            </p:txBody>
          </p:sp>
          <p:grpSp>
            <p:nvGrpSpPr>
              <p:cNvPr id="258" name="圖形 106">
                <a:extLst>
                  <a:ext uri="{FF2B5EF4-FFF2-40B4-BE49-F238E27FC236}">
                    <a16:creationId xmlns:a16="http://schemas.microsoft.com/office/drawing/2014/main" id="{6D4CD57F-1A2D-D46E-BC33-07B62DC58280}"/>
                  </a:ext>
                </a:extLst>
              </p:cNvPr>
              <p:cNvGrpSpPr/>
              <p:nvPr/>
            </p:nvGrpSpPr>
            <p:grpSpPr>
              <a:xfrm>
                <a:off x="9647019" y="2961685"/>
                <a:ext cx="306045" cy="221748"/>
                <a:chOff x="9647019" y="2961685"/>
                <a:chExt cx="306045" cy="221748"/>
              </a:xfrm>
              <a:solidFill>
                <a:schemeClr val="accent1"/>
              </a:solidFill>
            </p:grpSpPr>
            <p:sp>
              <p:nvSpPr>
                <p:cNvPr id="260" name="手繪多邊形: 圖案 153">
                  <a:extLst>
                    <a:ext uri="{FF2B5EF4-FFF2-40B4-BE49-F238E27FC236}">
                      <a16:creationId xmlns:a16="http://schemas.microsoft.com/office/drawing/2014/main" id="{F93EE9A4-F4FE-D0B0-61A0-6287FB17C12F}"/>
                    </a:ext>
                  </a:extLst>
                </p:cNvPr>
                <p:cNvSpPr/>
                <p:nvPr/>
              </p:nvSpPr>
              <p:spPr>
                <a:xfrm>
                  <a:off x="9647019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lIns="91440" tIns="45720" rIns="91440" bIns="45720" rtlCol="0" anchor="ctr"/>
                <a:lstStyle/>
                <a:p>
                  <a:endParaRPr lang="zh-TW" altLang="en-US" sz="1800">
                    <a:latin typeface="Microsoft JhengHei"/>
                    <a:ea typeface="Microsoft JhengHei"/>
                    <a:cs typeface="+mn-ea"/>
                  </a:endParaRPr>
                </a:p>
              </p:txBody>
            </p:sp>
            <p:sp>
              <p:nvSpPr>
                <p:cNvPr id="261" name="手繪多邊形: 圖案 154">
                  <a:extLst>
                    <a:ext uri="{FF2B5EF4-FFF2-40B4-BE49-F238E27FC236}">
                      <a16:creationId xmlns:a16="http://schemas.microsoft.com/office/drawing/2014/main" id="{D4DD4FEC-A5E6-20C9-2122-D5A629F9D725}"/>
                    </a:ext>
                  </a:extLst>
                </p:cNvPr>
                <p:cNvSpPr/>
                <p:nvPr/>
              </p:nvSpPr>
              <p:spPr>
                <a:xfrm>
                  <a:off x="9657052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lIns="91440" tIns="45720" rIns="91440" bIns="45720" rtlCol="0" anchor="ctr"/>
                <a:lstStyle/>
                <a:p>
                  <a:endParaRPr lang="zh-TW" altLang="en-US" sz="1800">
                    <a:latin typeface="Microsoft JhengHei"/>
                    <a:ea typeface="Microsoft JhengHei"/>
                    <a:cs typeface="+mn-ea"/>
                  </a:endParaRPr>
                </a:p>
              </p:txBody>
            </p:sp>
          </p:grpSp>
          <p:sp>
            <p:nvSpPr>
              <p:cNvPr id="259" name="手繪多邊形: 圖案 152">
                <a:extLst>
                  <a:ext uri="{FF2B5EF4-FFF2-40B4-BE49-F238E27FC236}">
                    <a16:creationId xmlns:a16="http://schemas.microsoft.com/office/drawing/2014/main" id="{B83631CD-0B36-4C90-455C-2A18182C4192}"/>
                  </a:ext>
                </a:extLst>
              </p:cNvPr>
              <p:cNvSpPr/>
              <p:nvPr/>
            </p:nvSpPr>
            <p:spPr>
              <a:xfrm>
                <a:off x="9656661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0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0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lIns="91440" tIns="45720" rIns="91440" bIns="45720" rtlCol="0" anchor="ctr"/>
              <a:lstStyle/>
              <a:p>
                <a:endParaRPr lang="zh-TW" altLang="en-US" sz="1800">
                  <a:latin typeface="Microsoft JhengHei"/>
                  <a:ea typeface="Microsoft JhengHei"/>
                  <a:cs typeface="+mn-ea"/>
                </a:endParaRPr>
              </a:p>
            </p:txBody>
          </p:sp>
        </p:grpSp>
        <p:grpSp>
          <p:nvGrpSpPr>
            <p:cNvPr id="243" name="圖形 106">
              <a:extLst>
                <a:ext uri="{FF2B5EF4-FFF2-40B4-BE49-F238E27FC236}">
                  <a16:creationId xmlns:a16="http://schemas.microsoft.com/office/drawing/2014/main" id="{8AAB5AE4-F158-A2C9-CB68-A9D9629D7F44}"/>
                </a:ext>
              </a:extLst>
            </p:cNvPr>
            <p:cNvGrpSpPr/>
            <p:nvPr/>
          </p:nvGrpSpPr>
          <p:grpSpPr>
            <a:xfrm>
              <a:off x="5948985" y="3398651"/>
              <a:ext cx="366236" cy="267740"/>
              <a:chOff x="10204258" y="2915693"/>
              <a:chExt cx="366236" cy="267740"/>
            </a:xfrm>
            <a:solidFill>
              <a:schemeClr val="accent1"/>
            </a:solidFill>
          </p:grpSpPr>
          <p:sp>
            <p:nvSpPr>
              <p:cNvPr id="252" name="手繪多邊形: 圖案 145">
                <a:extLst>
                  <a:ext uri="{FF2B5EF4-FFF2-40B4-BE49-F238E27FC236}">
                    <a16:creationId xmlns:a16="http://schemas.microsoft.com/office/drawing/2014/main" id="{8DAC93A8-6A6D-FAAA-62B9-31E2B4A9C6F2}"/>
                  </a:ext>
                </a:extLst>
              </p:cNvPr>
              <p:cNvSpPr/>
              <p:nvPr/>
            </p:nvSpPr>
            <p:spPr>
              <a:xfrm>
                <a:off x="10204258" y="2915693"/>
                <a:ext cx="327932" cy="267674"/>
              </a:xfrm>
              <a:custGeom>
                <a:avLst/>
                <a:gdLst>
                  <a:gd name="connsiteX0" fmla="*/ 327933 w 327932"/>
                  <a:gd name="connsiteY0" fmla="*/ 34722 h 267674"/>
                  <a:gd name="connsiteX1" fmla="*/ 327933 w 327932"/>
                  <a:gd name="connsiteY1" fmla="*/ 267675 h 267674"/>
                  <a:gd name="connsiteX2" fmla="*/ 19152 w 327932"/>
                  <a:gd name="connsiteY2" fmla="*/ 267675 h 267674"/>
                  <a:gd name="connsiteX3" fmla="*/ 0 w 327932"/>
                  <a:gd name="connsiteY3" fmla="*/ 248523 h 267674"/>
                  <a:gd name="connsiteX4" fmla="*/ 0 w 327932"/>
                  <a:gd name="connsiteY4" fmla="*/ 34656 h 267674"/>
                  <a:gd name="connsiteX5" fmla="*/ 2541 w 327932"/>
                  <a:gd name="connsiteY5" fmla="*/ 28533 h 267674"/>
                  <a:gd name="connsiteX6" fmla="*/ 8664 w 327932"/>
                  <a:gd name="connsiteY6" fmla="*/ 25992 h 267674"/>
                  <a:gd name="connsiteX7" fmla="*/ 13029 w 327932"/>
                  <a:gd name="connsiteY7" fmla="*/ 25992 h 267674"/>
                  <a:gd name="connsiteX8" fmla="*/ 13029 w 327932"/>
                  <a:gd name="connsiteY8" fmla="*/ 8664 h 267674"/>
                  <a:gd name="connsiteX9" fmla="*/ 15569 w 327932"/>
                  <a:gd name="connsiteY9" fmla="*/ 2541 h 267674"/>
                  <a:gd name="connsiteX10" fmla="*/ 21693 w 327932"/>
                  <a:gd name="connsiteY10" fmla="*/ 0 h 267674"/>
                  <a:gd name="connsiteX11" fmla="*/ 104165 w 327932"/>
                  <a:gd name="connsiteY11" fmla="*/ 0 h 267674"/>
                  <a:gd name="connsiteX12" fmla="*/ 110288 w 327932"/>
                  <a:gd name="connsiteY12" fmla="*/ 2541 h 267674"/>
                  <a:gd name="connsiteX13" fmla="*/ 112829 w 327932"/>
                  <a:gd name="connsiteY13" fmla="*/ 8664 h 267674"/>
                  <a:gd name="connsiteX14" fmla="*/ 112829 w 327932"/>
                  <a:gd name="connsiteY14" fmla="*/ 25992 h 267674"/>
                  <a:gd name="connsiteX15" fmla="*/ 319203 w 327932"/>
                  <a:gd name="connsiteY15" fmla="*/ 25992 h 267674"/>
                  <a:gd name="connsiteX16" fmla="*/ 325327 w 327932"/>
                  <a:gd name="connsiteY16" fmla="*/ 28533 h 267674"/>
                  <a:gd name="connsiteX17" fmla="*/ 327933 w 327932"/>
                  <a:gd name="connsiteY17" fmla="*/ 34722 h 267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27932" h="267674">
                    <a:moveTo>
                      <a:pt x="327933" y="34722"/>
                    </a:moveTo>
                    <a:lnTo>
                      <a:pt x="327933" y="267675"/>
                    </a:lnTo>
                    <a:lnTo>
                      <a:pt x="19152" y="267675"/>
                    </a:lnTo>
                    <a:cubicBezTo>
                      <a:pt x="8599" y="267675"/>
                      <a:pt x="0" y="259141"/>
                      <a:pt x="0" y="248523"/>
                    </a:cubicBezTo>
                    <a:lnTo>
                      <a:pt x="0" y="34656"/>
                    </a:lnTo>
                    <a:cubicBezTo>
                      <a:pt x="0" y="32441"/>
                      <a:pt x="847" y="30227"/>
                      <a:pt x="2541" y="28533"/>
                    </a:cubicBezTo>
                    <a:cubicBezTo>
                      <a:pt x="4234" y="26839"/>
                      <a:pt x="6449" y="25992"/>
                      <a:pt x="8664" y="25992"/>
                    </a:cubicBezTo>
                    <a:lnTo>
                      <a:pt x="13029" y="25992"/>
                    </a:lnTo>
                    <a:lnTo>
                      <a:pt x="13029" y="8664"/>
                    </a:lnTo>
                    <a:cubicBezTo>
                      <a:pt x="13029" y="6449"/>
                      <a:pt x="13876" y="4234"/>
                      <a:pt x="15569" y="2541"/>
                    </a:cubicBezTo>
                    <a:cubicBezTo>
                      <a:pt x="17263" y="847"/>
                      <a:pt x="19478" y="0"/>
                      <a:pt x="21693" y="0"/>
                    </a:cubicBezTo>
                    <a:lnTo>
                      <a:pt x="104165" y="0"/>
                    </a:lnTo>
                    <a:cubicBezTo>
                      <a:pt x="106379" y="0"/>
                      <a:pt x="108594" y="847"/>
                      <a:pt x="110288" y="2541"/>
                    </a:cubicBezTo>
                    <a:cubicBezTo>
                      <a:pt x="111982" y="4234"/>
                      <a:pt x="112829" y="6449"/>
                      <a:pt x="112829" y="8664"/>
                    </a:cubicBezTo>
                    <a:lnTo>
                      <a:pt x="112829" y="25992"/>
                    </a:lnTo>
                    <a:lnTo>
                      <a:pt x="319203" y="25992"/>
                    </a:lnTo>
                    <a:cubicBezTo>
                      <a:pt x="321418" y="25992"/>
                      <a:pt x="323633" y="26839"/>
                      <a:pt x="325327" y="28533"/>
                    </a:cubicBezTo>
                    <a:cubicBezTo>
                      <a:pt x="327086" y="30227"/>
                      <a:pt x="327933" y="32441"/>
                      <a:pt x="327933" y="34722"/>
                    </a:cubicBezTo>
                    <a:close/>
                  </a:path>
                </a:pathLst>
              </a:custGeom>
              <a:solidFill>
                <a:srgbClr val="ECAF4E"/>
              </a:solidFill>
              <a:ln w="6461" cap="flat">
                <a:noFill/>
                <a:prstDash val="solid"/>
                <a:miter/>
              </a:ln>
            </p:spPr>
            <p:txBody>
              <a:bodyPr lIns="91440" tIns="45720" rIns="91440" bIns="45720" rtlCol="0" anchor="ctr"/>
              <a:lstStyle/>
              <a:p>
                <a:endParaRPr lang="zh-TW" altLang="en-US" sz="1800">
                  <a:latin typeface="Microsoft JhengHei"/>
                  <a:ea typeface="Microsoft JhengHei"/>
                  <a:cs typeface="+mn-ea"/>
                </a:endParaRPr>
              </a:p>
            </p:txBody>
          </p:sp>
          <p:grpSp>
            <p:nvGrpSpPr>
              <p:cNvPr id="253" name="圖形 106">
                <a:extLst>
                  <a:ext uri="{FF2B5EF4-FFF2-40B4-BE49-F238E27FC236}">
                    <a16:creationId xmlns:a16="http://schemas.microsoft.com/office/drawing/2014/main" id="{AD0AC9BF-E371-D32A-0E45-3BF482740AFC}"/>
                  </a:ext>
                </a:extLst>
              </p:cNvPr>
              <p:cNvGrpSpPr/>
              <p:nvPr/>
            </p:nvGrpSpPr>
            <p:grpSpPr>
              <a:xfrm>
                <a:off x="10213768" y="2961685"/>
                <a:ext cx="306045" cy="221748"/>
                <a:chOff x="10213768" y="2961685"/>
                <a:chExt cx="306045" cy="221748"/>
              </a:xfrm>
              <a:solidFill>
                <a:schemeClr val="accent1"/>
              </a:solidFill>
            </p:grpSpPr>
            <p:sp>
              <p:nvSpPr>
                <p:cNvPr id="255" name="手繪多邊形: 圖案 148">
                  <a:extLst>
                    <a:ext uri="{FF2B5EF4-FFF2-40B4-BE49-F238E27FC236}">
                      <a16:creationId xmlns:a16="http://schemas.microsoft.com/office/drawing/2014/main" id="{1BD850E7-EFD0-84CA-937F-896A596DFE0C}"/>
                    </a:ext>
                  </a:extLst>
                </p:cNvPr>
                <p:cNvSpPr/>
                <p:nvPr/>
              </p:nvSpPr>
              <p:spPr>
                <a:xfrm>
                  <a:off x="10213768" y="2961685"/>
                  <a:ext cx="291387" cy="221748"/>
                </a:xfrm>
                <a:custGeom>
                  <a:avLst/>
                  <a:gdLst>
                    <a:gd name="connsiteX0" fmla="*/ 0 w 291387"/>
                    <a:gd name="connsiteY0" fmla="*/ 0 h 221748"/>
                    <a:gd name="connsiteX1" fmla="*/ 291387 w 291387"/>
                    <a:gd name="connsiteY1" fmla="*/ 0 h 221748"/>
                    <a:gd name="connsiteX2" fmla="*/ 291387 w 291387"/>
                    <a:gd name="connsiteY2" fmla="*/ 221749 h 221748"/>
                    <a:gd name="connsiteX3" fmla="*/ 0 w 291387"/>
                    <a:gd name="connsiteY3" fmla="*/ 221749 h 221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1387" h="221748">
                      <a:moveTo>
                        <a:pt x="0" y="0"/>
                      </a:moveTo>
                      <a:lnTo>
                        <a:pt x="291387" y="0"/>
                      </a:lnTo>
                      <a:lnTo>
                        <a:pt x="291387" y="221749"/>
                      </a:lnTo>
                      <a:lnTo>
                        <a:pt x="0" y="221749"/>
                      </a:lnTo>
                      <a:close/>
                    </a:path>
                  </a:pathLst>
                </a:custGeom>
                <a:solidFill>
                  <a:srgbClr val="CAD0D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lIns="91440" tIns="45720" rIns="91440" bIns="45720" rtlCol="0" anchor="ctr"/>
                <a:lstStyle/>
                <a:p>
                  <a:endParaRPr lang="zh-TW" altLang="en-US" sz="1800">
                    <a:latin typeface="Microsoft JhengHei"/>
                    <a:ea typeface="Microsoft JhengHei"/>
                    <a:cs typeface="+mn-ea"/>
                  </a:endParaRPr>
                </a:p>
              </p:txBody>
            </p:sp>
            <p:sp>
              <p:nvSpPr>
                <p:cNvPr id="256" name="手繪多邊形: 圖案 149">
                  <a:extLst>
                    <a:ext uri="{FF2B5EF4-FFF2-40B4-BE49-F238E27FC236}">
                      <a16:creationId xmlns:a16="http://schemas.microsoft.com/office/drawing/2014/main" id="{AB4F9E69-BDF8-675C-8B1C-FF25063FB5E0}"/>
                    </a:ext>
                  </a:extLst>
                </p:cNvPr>
                <p:cNvSpPr/>
                <p:nvPr/>
              </p:nvSpPr>
              <p:spPr>
                <a:xfrm>
                  <a:off x="10223801" y="2971717"/>
                  <a:ext cx="296012" cy="211716"/>
                </a:xfrm>
                <a:custGeom>
                  <a:avLst/>
                  <a:gdLst>
                    <a:gd name="connsiteX0" fmla="*/ 0 w 296012"/>
                    <a:gd name="connsiteY0" fmla="*/ 0 h 211716"/>
                    <a:gd name="connsiteX1" fmla="*/ 296012 w 296012"/>
                    <a:gd name="connsiteY1" fmla="*/ 0 h 211716"/>
                    <a:gd name="connsiteX2" fmla="*/ 296012 w 296012"/>
                    <a:gd name="connsiteY2" fmla="*/ 211717 h 211716"/>
                    <a:gd name="connsiteX3" fmla="*/ 0 w 296012"/>
                    <a:gd name="connsiteY3" fmla="*/ 211717 h 211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6012" h="211716">
                      <a:moveTo>
                        <a:pt x="0" y="0"/>
                      </a:moveTo>
                      <a:lnTo>
                        <a:pt x="296012" y="0"/>
                      </a:lnTo>
                      <a:lnTo>
                        <a:pt x="296012" y="211717"/>
                      </a:lnTo>
                      <a:lnTo>
                        <a:pt x="0" y="211717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lIns="91440" tIns="45720" rIns="91440" bIns="45720" rtlCol="0" anchor="ctr"/>
                <a:lstStyle/>
                <a:p>
                  <a:endParaRPr lang="zh-TW" altLang="en-US" sz="1800">
                    <a:latin typeface="Microsoft JhengHei"/>
                    <a:ea typeface="Microsoft JhengHei"/>
                    <a:cs typeface="+mn-ea"/>
                  </a:endParaRPr>
                </a:p>
              </p:txBody>
            </p:sp>
          </p:grpSp>
          <p:sp>
            <p:nvSpPr>
              <p:cNvPr id="254" name="手繪多邊形: 圖案 147">
                <a:extLst>
                  <a:ext uri="{FF2B5EF4-FFF2-40B4-BE49-F238E27FC236}">
                    <a16:creationId xmlns:a16="http://schemas.microsoft.com/office/drawing/2014/main" id="{A5D08221-AB88-74B6-4F2D-A34611FC8395}"/>
                  </a:ext>
                </a:extLst>
              </p:cNvPr>
              <p:cNvSpPr/>
              <p:nvPr/>
            </p:nvSpPr>
            <p:spPr>
              <a:xfrm>
                <a:off x="10223410" y="2953346"/>
                <a:ext cx="347084" cy="230021"/>
              </a:xfrm>
              <a:custGeom>
                <a:avLst/>
                <a:gdLst>
                  <a:gd name="connsiteX0" fmla="*/ 347085 w 347084"/>
                  <a:gd name="connsiteY0" fmla="*/ 34656 h 230021"/>
                  <a:gd name="connsiteX1" fmla="*/ 347085 w 347084"/>
                  <a:gd name="connsiteY1" fmla="*/ 210870 h 230021"/>
                  <a:gd name="connsiteX2" fmla="*/ 327933 w 347084"/>
                  <a:gd name="connsiteY2" fmla="*/ 230022 h 230021"/>
                  <a:gd name="connsiteX3" fmla="*/ 0 w 347084"/>
                  <a:gd name="connsiteY3" fmla="*/ 230022 h 230021"/>
                  <a:gd name="connsiteX4" fmla="*/ 19152 w 347084"/>
                  <a:gd name="connsiteY4" fmla="*/ 210870 h 230021"/>
                  <a:gd name="connsiteX5" fmla="*/ 19152 w 347084"/>
                  <a:gd name="connsiteY5" fmla="*/ 34656 h 230021"/>
                  <a:gd name="connsiteX6" fmla="*/ 21693 w 347084"/>
                  <a:gd name="connsiteY6" fmla="*/ 28533 h 230021"/>
                  <a:gd name="connsiteX7" fmla="*/ 27816 w 347084"/>
                  <a:gd name="connsiteY7" fmla="*/ 25992 h 230021"/>
                  <a:gd name="connsiteX8" fmla="*/ 234191 w 347084"/>
                  <a:gd name="connsiteY8" fmla="*/ 25992 h 230021"/>
                  <a:gd name="connsiteX9" fmla="*/ 234191 w 347084"/>
                  <a:gd name="connsiteY9" fmla="*/ 8664 h 230021"/>
                  <a:gd name="connsiteX10" fmla="*/ 236732 w 347084"/>
                  <a:gd name="connsiteY10" fmla="*/ 2541 h 230021"/>
                  <a:gd name="connsiteX11" fmla="*/ 242855 w 347084"/>
                  <a:gd name="connsiteY11" fmla="*/ 0 h 230021"/>
                  <a:gd name="connsiteX12" fmla="*/ 325327 w 347084"/>
                  <a:gd name="connsiteY12" fmla="*/ 0 h 230021"/>
                  <a:gd name="connsiteX13" fmla="*/ 331451 w 347084"/>
                  <a:gd name="connsiteY13" fmla="*/ 2541 h 230021"/>
                  <a:gd name="connsiteX14" fmla="*/ 333991 w 347084"/>
                  <a:gd name="connsiteY14" fmla="*/ 8664 h 230021"/>
                  <a:gd name="connsiteX15" fmla="*/ 333991 w 347084"/>
                  <a:gd name="connsiteY15" fmla="*/ 25992 h 230021"/>
                  <a:gd name="connsiteX16" fmla="*/ 338291 w 347084"/>
                  <a:gd name="connsiteY16" fmla="*/ 25992 h 230021"/>
                  <a:gd name="connsiteX17" fmla="*/ 344414 w 347084"/>
                  <a:gd name="connsiteY17" fmla="*/ 28533 h 230021"/>
                  <a:gd name="connsiteX18" fmla="*/ 347085 w 347084"/>
                  <a:gd name="connsiteY18" fmla="*/ 34656 h 230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7084" h="230021">
                    <a:moveTo>
                      <a:pt x="347085" y="34656"/>
                    </a:moveTo>
                    <a:lnTo>
                      <a:pt x="347085" y="210870"/>
                    </a:lnTo>
                    <a:cubicBezTo>
                      <a:pt x="347085" y="221488"/>
                      <a:pt x="338551" y="230022"/>
                      <a:pt x="327933" y="230022"/>
                    </a:cubicBezTo>
                    <a:lnTo>
                      <a:pt x="0" y="230022"/>
                    </a:lnTo>
                    <a:cubicBezTo>
                      <a:pt x="10553" y="230022"/>
                      <a:pt x="19152" y="221488"/>
                      <a:pt x="19152" y="210870"/>
                    </a:cubicBezTo>
                    <a:lnTo>
                      <a:pt x="19152" y="34656"/>
                    </a:lnTo>
                    <a:cubicBezTo>
                      <a:pt x="19152" y="32441"/>
                      <a:pt x="19999" y="30227"/>
                      <a:pt x="21693" y="28533"/>
                    </a:cubicBezTo>
                    <a:cubicBezTo>
                      <a:pt x="23387" y="26839"/>
                      <a:pt x="25601" y="25992"/>
                      <a:pt x="27816" y="25992"/>
                    </a:cubicBezTo>
                    <a:lnTo>
                      <a:pt x="234191" y="25992"/>
                    </a:lnTo>
                    <a:lnTo>
                      <a:pt x="234191" y="8664"/>
                    </a:lnTo>
                    <a:cubicBezTo>
                      <a:pt x="234191" y="6449"/>
                      <a:pt x="235038" y="4234"/>
                      <a:pt x="236732" y="2541"/>
                    </a:cubicBezTo>
                    <a:cubicBezTo>
                      <a:pt x="238425" y="847"/>
                      <a:pt x="240640" y="0"/>
                      <a:pt x="242855" y="0"/>
                    </a:cubicBezTo>
                    <a:lnTo>
                      <a:pt x="325327" y="0"/>
                    </a:lnTo>
                    <a:cubicBezTo>
                      <a:pt x="327542" y="0"/>
                      <a:pt x="329757" y="847"/>
                      <a:pt x="331451" y="2541"/>
                    </a:cubicBezTo>
                    <a:cubicBezTo>
                      <a:pt x="333144" y="4234"/>
                      <a:pt x="333991" y="6449"/>
                      <a:pt x="333991" y="8664"/>
                    </a:cubicBezTo>
                    <a:lnTo>
                      <a:pt x="333991" y="25992"/>
                    </a:lnTo>
                    <a:lnTo>
                      <a:pt x="338291" y="25992"/>
                    </a:lnTo>
                    <a:cubicBezTo>
                      <a:pt x="340505" y="25992"/>
                      <a:pt x="342720" y="26839"/>
                      <a:pt x="344414" y="28533"/>
                    </a:cubicBezTo>
                    <a:cubicBezTo>
                      <a:pt x="346238" y="30227"/>
                      <a:pt x="347085" y="32441"/>
                      <a:pt x="347085" y="34656"/>
                    </a:cubicBezTo>
                    <a:close/>
                  </a:path>
                </a:pathLst>
              </a:custGeom>
              <a:solidFill>
                <a:srgbClr val="F5CA61"/>
              </a:solidFill>
              <a:ln w="6461" cap="flat">
                <a:noFill/>
                <a:prstDash val="solid"/>
                <a:miter/>
              </a:ln>
            </p:spPr>
            <p:txBody>
              <a:bodyPr lIns="91440" tIns="45720" rIns="91440" bIns="45720" rtlCol="0" anchor="ctr"/>
              <a:lstStyle/>
              <a:p>
                <a:endParaRPr lang="zh-TW" altLang="en-US" sz="1800">
                  <a:latin typeface="Microsoft JhengHei"/>
                  <a:ea typeface="Microsoft JhengHei"/>
                  <a:cs typeface="+mn-ea"/>
                </a:endParaRPr>
              </a:p>
            </p:txBody>
          </p:sp>
        </p:grpSp>
        <p:grpSp>
          <p:nvGrpSpPr>
            <p:cNvPr id="244" name="圖形 106">
              <a:extLst>
                <a:ext uri="{FF2B5EF4-FFF2-40B4-BE49-F238E27FC236}">
                  <a16:creationId xmlns:a16="http://schemas.microsoft.com/office/drawing/2014/main" id="{A299B863-75EA-7233-0AE5-F2A785886985}"/>
                </a:ext>
              </a:extLst>
            </p:cNvPr>
            <p:cNvGrpSpPr/>
            <p:nvPr/>
          </p:nvGrpSpPr>
          <p:grpSpPr>
            <a:xfrm>
              <a:off x="5413635" y="3228366"/>
              <a:ext cx="538932" cy="172109"/>
              <a:chOff x="9668908" y="2745408"/>
              <a:chExt cx="538932" cy="172109"/>
            </a:xfrm>
            <a:solidFill>
              <a:schemeClr val="accent1"/>
            </a:solidFill>
          </p:grpSpPr>
          <p:sp>
            <p:nvSpPr>
              <p:cNvPr id="246" name="手繪多邊形: 圖案 139">
                <a:extLst>
                  <a:ext uri="{FF2B5EF4-FFF2-40B4-BE49-F238E27FC236}">
                    <a16:creationId xmlns:a16="http://schemas.microsoft.com/office/drawing/2014/main" id="{4F015890-EE18-EF03-15EA-F99A4DFA1820}"/>
                  </a:ext>
                </a:extLst>
              </p:cNvPr>
              <p:cNvSpPr/>
              <p:nvPr/>
            </p:nvSpPr>
            <p:spPr>
              <a:xfrm>
                <a:off x="9668908" y="2745408"/>
                <a:ext cx="538932" cy="172109"/>
              </a:xfrm>
              <a:custGeom>
                <a:avLst/>
                <a:gdLst>
                  <a:gd name="connsiteX0" fmla="*/ 538933 w 538932"/>
                  <a:gd name="connsiteY0" fmla="*/ 12638 h 172109"/>
                  <a:gd name="connsiteX1" fmla="*/ 538933 w 538932"/>
                  <a:gd name="connsiteY1" fmla="*/ 159472 h 172109"/>
                  <a:gd name="connsiteX2" fmla="*/ 526295 w 538932"/>
                  <a:gd name="connsiteY2" fmla="*/ 172109 h 172109"/>
                  <a:gd name="connsiteX3" fmla="*/ 12638 w 538932"/>
                  <a:gd name="connsiteY3" fmla="*/ 172109 h 172109"/>
                  <a:gd name="connsiteX4" fmla="*/ 0 w 538932"/>
                  <a:gd name="connsiteY4" fmla="*/ 159472 h 172109"/>
                  <a:gd name="connsiteX5" fmla="*/ 0 w 538932"/>
                  <a:gd name="connsiteY5" fmla="*/ 12638 h 172109"/>
                  <a:gd name="connsiteX6" fmla="*/ 12638 w 538932"/>
                  <a:gd name="connsiteY6" fmla="*/ 0 h 172109"/>
                  <a:gd name="connsiteX7" fmla="*/ 526295 w 538932"/>
                  <a:gd name="connsiteY7" fmla="*/ 0 h 172109"/>
                  <a:gd name="connsiteX8" fmla="*/ 538933 w 538932"/>
                  <a:gd name="connsiteY8" fmla="*/ 12638 h 172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38932" h="172109">
                    <a:moveTo>
                      <a:pt x="538933" y="12638"/>
                    </a:moveTo>
                    <a:lnTo>
                      <a:pt x="538933" y="159472"/>
                    </a:lnTo>
                    <a:cubicBezTo>
                      <a:pt x="538933" y="166442"/>
                      <a:pt x="533265" y="172109"/>
                      <a:pt x="526295" y="172109"/>
                    </a:cubicBezTo>
                    <a:lnTo>
                      <a:pt x="12638" y="172109"/>
                    </a:lnTo>
                    <a:cubicBezTo>
                      <a:pt x="5667" y="172109"/>
                      <a:pt x="0" y="166442"/>
                      <a:pt x="0" y="159472"/>
                    </a:cubicBezTo>
                    <a:lnTo>
                      <a:pt x="0" y="12638"/>
                    </a:lnTo>
                    <a:cubicBezTo>
                      <a:pt x="0" y="5668"/>
                      <a:pt x="5667" y="0"/>
                      <a:pt x="12638" y="0"/>
                    </a:cubicBezTo>
                    <a:lnTo>
                      <a:pt x="526295" y="0"/>
                    </a:lnTo>
                    <a:cubicBezTo>
                      <a:pt x="533265" y="65"/>
                      <a:pt x="538933" y="5668"/>
                      <a:pt x="538933" y="12638"/>
                    </a:cubicBezTo>
                    <a:close/>
                  </a:path>
                </a:pathLst>
              </a:custGeom>
              <a:solidFill>
                <a:srgbClr val="F2F2F2"/>
              </a:solidFill>
              <a:ln w="6461" cap="flat">
                <a:solidFill>
                  <a:srgbClr val="BEBEBE"/>
                </a:solidFill>
                <a:prstDash val="solid"/>
                <a:miter/>
              </a:ln>
            </p:spPr>
            <p:txBody>
              <a:bodyPr lIns="91440" tIns="45720" rIns="91440" bIns="45720" rtlCol="0" anchor="ctr"/>
              <a:lstStyle/>
              <a:p>
                <a:endParaRPr lang="zh-TW" altLang="en-US" sz="1800">
                  <a:latin typeface="Microsoft JhengHei"/>
                  <a:ea typeface="Microsoft JhengHei"/>
                  <a:cs typeface="+mn-ea"/>
                </a:endParaRPr>
              </a:p>
            </p:txBody>
          </p:sp>
          <p:grpSp>
            <p:nvGrpSpPr>
              <p:cNvPr id="247" name="圖形 106">
                <a:extLst>
                  <a:ext uri="{FF2B5EF4-FFF2-40B4-BE49-F238E27FC236}">
                    <a16:creationId xmlns:a16="http://schemas.microsoft.com/office/drawing/2014/main" id="{9600E12D-DED1-DE6D-1D80-80622D583070}"/>
                  </a:ext>
                </a:extLst>
              </p:cNvPr>
              <p:cNvGrpSpPr/>
              <p:nvPr/>
            </p:nvGrpSpPr>
            <p:grpSpPr>
              <a:xfrm>
                <a:off x="9696177" y="2803301"/>
                <a:ext cx="277610" cy="56382"/>
                <a:chOff x="9696177" y="2803301"/>
                <a:chExt cx="277610" cy="56382"/>
              </a:xfrm>
              <a:solidFill>
                <a:schemeClr val="accent1"/>
              </a:solidFill>
            </p:grpSpPr>
            <p:sp>
              <p:nvSpPr>
                <p:cNvPr id="248" name="手繪多邊形: 圖案 141">
                  <a:extLst>
                    <a:ext uri="{FF2B5EF4-FFF2-40B4-BE49-F238E27FC236}">
                      <a16:creationId xmlns:a16="http://schemas.microsoft.com/office/drawing/2014/main" id="{11EF45D4-F7BB-F8D7-3C37-2AA4FE53E9D8}"/>
                    </a:ext>
                  </a:extLst>
                </p:cNvPr>
                <p:cNvSpPr/>
                <p:nvPr/>
              </p:nvSpPr>
              <p:spPr>
                <a:xfrm rot="-5400000">
                  <a:off x="9696177" y="280330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41A5FF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lIns="91440" tIns="45720" rIns="91440" bIns="45720" rtlCol="0" anchor="ctr"/>
                <a:lstStyle/>
                <a:p>
                  <a:endParaRPr lang="zh-TW" altLang="en-US" sz="1800">
                    <a:latin typeface="Microsoft JhengHei"/>
                    <a:ea typeface="Microsoft JhengHei"/>
                    <a:cs typeface="+mn-ea"/>
                  </a:endParaRPr>
                </a:p>
              </p:txBody>
            </p:sp>
            <p:sp>
              <p:nvSpPr>
                <p:cNvPr id="249" name="手繪多邊形: 圖案 142">
                  <a:extLst>
                    <a:ext uri="{FF2B5EF4-FFF2-40B4-BE49-F238E27FC236}">
                      <a16:creationId xmlns:a16="http://schemas.microsoft.com/office/drawing/2014/main" id="{7A4D23F4-D577-6173-B90A-14C2042D6AF9}"/>
                    </a:ext>
                  </a:extLst>
                </p:cNvPr>
                <p:cNvSpPr/>
                <p:nvPr/>
              </p:nvSpPr>
              <p:spPr>
                <a:xfrm rot="-5400000">
                  <a:off x="9769932" y="280331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lIns="91440" tIns="45720" rIns="91440" bIns="45720" rtlCol="0" anchor="ctr"/>
                <a:lstStyle/>
                <a:p>
                  <a:endParaRPr lang="zh-TW" altLang="en-US" sz="1800">
                    <a:latin typeface="Microsoft JhengHei"/>
                    <a:ea typeface="Microsoft JhengHei"/>
                    <a:cs typeface="+mn-ea"/>
                  </a:endParaRPr>
                </a:p>
              </p:txBody>
            </p:sp>
            <p:sp>
              <p:nvSpPr>
                <p:cNvPr id="250" name="手繪多邊形: 圖案 143">
                  <a:extLst>
                    <a:ext uri="{FF2B5EF4-FFF2-40B4-BE49-F238E27FC236}">
                      <a16:creationId xmlns:a16="http://schemas.microsoft.com/office/drawing/2014/main" id="{8B2045A6-EF9D-28FA-24F2-1F4B6104F633}"/>
                    </a:ext>
                  </a:extLst>
                </p:cNvPr>
                <p:cNvSpPr/>
                <p:nvPr/>
              </p:nvSpPr>
              <p:spPr>
                <a:xfrm rot="-5400000">
                  <a:off x="9843685" y="2803321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F4387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lIns="91440" tIns="45720" rIns="91440" bIns="45720" rtlCol="0" anchor="ctr"/>
                <a:lstStyle/>
                <a:p>
                  <a:endParaRPr lang="zh-TW" altLang="en-US" sz="1800">
                    <a:latin typeface="Microsoft JhengHei"/>
                    <a:ea typeface="Microsoft JhengHei"/>
                    <a:cs typeface="+mn-ea"/>
                  </a:endParaRPr>
                </a:p>
              </p:txBody>
            </p:sp>
            <p:sp>
              <p:nvSpPr>
                <p:cNvPr id="251" name="手繪多邊形: 圖案 144">
                  <a:extLst>
                    <a:ext uri="{FF2B5EF4-FFF2-40B4-BE49-F238E27FC236}">
                      <a16:creationId xmlns:a16="http://schemas.microsoft.com/office/drawing/2014/main" id="{74A90F2E-2BBB-A3A8-CF5B-508D6DA32B18}"/>
                    </a:ext>
                  </a:extLst>
                </p:cNvPr>
                <p:cNvSpPr/>
                <p:nvPr/>
              </p:nvSpPr>
              <p:spPr>
                <a:xfrm rot="-5400000">
                  <a:off x="9917438" y="2803334"/>
                  <a:ext cx="56349" cy="56349"/>
                </a:xfrm>
                <a:custGeom>
                  <a:avLst/>
                  <a:gdLst>
                    <a:gd name="connsiteX0" fmla="*/ 0 w 56349"/>
                    <a:gd name="connsiteY0" fmla="*/ 0 h 56349"/>
                    <a:gd name="connsiteX1" fmla="*/ 56349 w 56349"/>
                    <a:gd name="connsiteY1" fmla="*/ 0 h 56349"/>
                    <a:gd name="connsiteX2" fmla="*/ 56349 w 56349"/>
                    <a:gd name="connsiteY2" fmla="*/ 56349 h 56349"/>
                    <a:gd name="connsiteX3" fmla="*/ 0 w 56349"/>
                    <a:gd name="connsiteY3" fmla="*/ 56349 h 563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349" h="56349">
                      <a:moveTo>
                        <a:pt x="0" y="0"/>
                      </a:moveTo>
                      <a:lnTo>
                        <a:pt x="56349" y="0"/>
                      </a:lnTo>
                      <a:lnTo>
                        <a:pt x="56349" y="56349"/>
                      </a:lnTo>
                      <a:lnTo>
                        <a:pt x="0" y="56349"/>
                      </a:lnTo>
                      <a:close/>
                    </a:path>
                  </a:pathLst>
                </a:custGeom>
                <a:solidFill>
                  <a:srgbClr val="565656"/>
                </a:solidFill>
                <a:ln w="6461" cap="flat">
                  <a:noFill/>
                  <a:prstDash val="solid"/>
                  <a:miter/>
                </a:ln>
              </p:spPr>
              <p:txBody>
                <a:bodyPr lIns="91440" tIns="45720" rIns="91440" bIns="45720" rtlCol="0" anchor="ctr"/>
                <a:lstStyle/>
                <a:p>
                  <a:endParaRPr lang="zh-TW" altLang="en-US" sz="1800">
                    <a:latin typeface="Microsoft JhengHei"/>
                    <a:ea typeface="Microsoft JhengHei"/>
                    <a:cs typeface="+mn-ea"/>
                  </a:endParaRPr>
                </a:p>
              </p:txBody>
            </p:sp>
          </p:grpSp>
        </p:grpSp>
        <p:sp>
          <p:nvSpPr>
            <p:cNvPr id="245" name="手繪多邊形: 圖案 138">
              <a:extLst>
                <a:ext uri="{FF2B5EF4-FFF2-40B4-BE49-F238E27FC236}">
                  <a16:creationId xmlns:a16="http://schemas.microsoft.com/office/drawing/2014/main" id="{5726C9E5-09FD-A9B7-1DE3-DEC480539B37}"/>
                </a:ext>
              </a:extLst>
            </p:cNvPr>
            <p:cNvSpPr/>
            <p:nvPr/>
          </p:nvSpPr>
          <p:spPr>
            <a:xfrm>
              <a:off x="5612713" y="3152426"/>
              <a:ext cx="672542" cy="357686"/>
            </a:xfrm>
            <a:custGeom>
              <a:avLst/>
              <a:gdLst>
                <a:gd name="connsiteX0" fmla="*/ 593914 w 672542"/>
                <a:gd name="connsiteY0" fmla="*/ 203296 h 357686"/>
                <a:gd name="connsiteX1" fmla="*/ 332037 w 672542"/>
                <a:gd name="connsiteY1" fmla="*/ 3044 h 357686"/>
                <a:gd name="connsiteX2" fmla="*/ 0 w 672542"/>
                <a:gd name="connsiteY2" fmla="*/ 164861 h 357686"/>
                <a:gd name="connsiteX3" fmla="*/ 254646 w 672542"/>
                <a:gd name="connsiteY3" fmla="*/ 73074 h 357686"/>
                <a:gd name="connsiteX4" fmla="*/ 473463 w 672542"/>
                <a:gd name="connsiteY4" fmla="*/ 225054 h 357686"/>
                <a:gd name="connsiteX5" fmla="*/ 386953 w 672542"/>
                <a:gd name="connsiteY5" fmla="*/ 240688 h 357686"/>
                <a:gd name="connsiteX6" fmla="*/ 555544 w 672542"/>
                <a:gd name="connsiteY6" fmla="*/ 357686 h 357686"/>
                <a:gd name="connsiteX7" fmla="*/ 672542 w 672542"/>
                <a:gd name="connsiteY7" fmla="*/ 189095 h 357686"/>
                <a:gd name="connsiteX8" fmla="*/ 593914 w 672542"/>
                <a:gd name="connsiteY8" fmla="*/ 203296 h 357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72542" h="357686">
                  <a:moveTo>
                    <a:pt x="593914" y="203296"/>
                  </a:moveTo>
                  <a:cubicBezTo>
                    <a:pt x="549616" y="98675"/>
                    <a:pt x="452813" y="19395"/>
                    <a:pt x="332037" y="3044"/>
                  </a:cubicBezTo>
                  <a:cubicBezTo>
                    <a:pt x="194779" y="-15521"/>
                    <a:pt x="65860" y="52358"/>
                    <a:pt x="0" y="164861"/>
                  </a:cubicBezTo>
                  <a:cubicBezTo>
                    <a:pt x="62668" y="97047"/>
                    <a:pt x="156214" y="59785"/>
                    <a:pt x="254646" y="73074"/>
                  </a:cubicBezTo>
                  <a:cubicBezTo>
                    <a:pt x="351384" y="86168"/>
                    <a:pt x="430534" y="145123"/>
                    <a:pt x="473463" y="225054"/>
                  </a:cubicBezTo>
                  <a:lnTo>
                    <a:pt x="386953" y="240688"/>
                  </a:lnTo>
                  <a:lnTo>
                    <a:pt x="555544" y="357686"/>
                  </a:lnTo>
                  <a:lnTo>
                    <a:pt x="672542" y="189095"/>
                  </a:lnTo>
                  <a:lnTo>
                    <a:pt x="593914" y="203296"/>
                  </a:lnTo>
                  <a:close/>
                </a:path>
              </a:pathLst>
            </a:custGeom>
            <a:solidFill>
              <a:srgbClr val="000000"/>
            </a:solidFill>
            <a:ln w="6461" cap="flat">
              <a:noFill/>
              <a:prstDash val="solid"/>
              <a:miter/>
            </a:ln>
          </p:spPr>
          <p:txBody>
            <a:bodyPr lIns="91440" tIns="45720" rIns="91440" bIns="45720" rtlCol="0" anchor="ctr"/>
            <a:lstStyle/>
            <a:p>
              <a:endParaRPr lang="zh-TW" altLang="en-US" sz="1800">
                <a:latin typeface="Microsoft JhengHei"/>
                <a:ea typeface="Microsoft JhengHei"/>
                <a:cs typeface="+mn-ea"/>
              </a:endParaRPr>
            </a:p>
          </p:txBody>
        </p:sp>
      </p:grpSp>
      <p:sp>
        <p:nvSpPr>
          <p:cNvPr id="262" name="矩形: 圓角 155">
            <a:extLst>
              <a:ext uri="{FF2B5EF4-FFF2-40B4-BE49-F238E27FC236}">
                <a16:creationId xmlns:a16="http://schemas.microsoft.com/office/drawing/2014/main" id="{92DF4D41-EA2B-69F8-0963-BA4D9F94F75D}"/>
              </a:ext>
            </a:extLst>
          </p:cNvPr>
          <p:cNvSpPr/>
          <p:nvPr/>
        </p:nvSpPr>
        <p:spPr>
          <a:xfrm>
            <a:off x="7120982" y="5311598"/>
            <a:ext cx="1172528" cy="280491"/>
          </a:xfrm>
          <a:prstGeom prst="roundRect">
            <a:avLst>
              <a:gd name="adj" fmla="val 33459"/>
            </a:avLst>
          </a:prstGeom>
          <a:solidFill>
            <a:srgbClr val="000000"/>
          </a:solidFill>
          <a:ln>
            <a:noFill/>
          </a:ln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1800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263" name="文字方塊 262">
            <a:extLst>
              <a:ext uri="{FF2B5EF4-FFF2-40B4-BE49-F238E27FC236}">
                <a16:creationId xmlns:a16="http://schemas.microsoft.com/office/drawing/2014/main" id="{CE4B0BE0-3F7B-2BCE-C5E5-7616A890D455}"/>
              </a:ext>
            </a:extLst>
          </p:cNvPr>
          <p:cNvSpPr txBox="1"/>
          <p:nvPr/>
        </p:nvSpPr>
        <p:spPr>
          <a:xfrm>
            <a:off x="6963387" y="5330824"/>
            <a:ext cx="1499837" cy="2462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000" b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CIFS / NFS / FTP</a:t>
            </a:r>
            <a:endParaRPr lang="en-US" altLang="zh-TW" sz="1000" b="1">
              <a:solidFill>
                <a:schemeClr val="bg1"/>
              </a:solidFill>
              <a:latin typeface="Microsoft JhengHei"/>
              <a:ea typeface="微軟正黑體"/>
              <a:cs typeface="+mn-ea"/>
            </a:endParaRPr>
          </a:p>
        </p:txBody>
      </p:sp>
      <p:sp>
        <p:nvSpPr>
          <p:cNvPr id="265" name="矩形: 圓角 171">
            <a:extLst>
              <a:ext uri="{FF2B5EF4-FFF2-40B4-BE49-F238E27FC236}">
                <a16:creationId xmlns:a16="http://schemas.microsoft.com/office/drawing/2014/main" id="{6CEA7337-F300-D30E-1A94-B18D7C5D1450}"/>
              </a:ext>
            </a:extLst>
          </p:cNvPr>
          <p:cNvSpPr/>
          <p:nvPr/>
        </p:nvSpPr>
        <p:spPr>
          <a:xfrm>
            <a:off x="9658837" y="4867605"/>
            <a:ext cx="1064876" cy="276924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431800" dist="101600" dir="5760000" sx="106000" sy="106000" algn="tl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Microsoft JhengHei"/>
              <a:ea typeface="Microsoft JhengHei"/>
              <a:cs typeface="+mn-ea"/>
            </a:endParaRPr>
          </a:p>
        </p:txBody>
      </p:sp>
      <p:pic>
        <p:nvPicPr>
          <p:cNvPr id="266" name="圖片 265">
            <a:extLst>
              <a:ext uri="{FF2B5EF4-FFF2-40B4-BE49-F238E27FC236}">
                <a16:creationId xmlns:a16="http://schemas.microsoft.com/office/drawing/2014/main" id="{E0E82110-56EB-255B-82D4-E492A38B649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79592" y="4755442"/>
            <a:ext cx="498259" cy="4982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7" name="文字方塊 266">
            <a:extLst>
              <a:ext uri="{FF2B5EF4-FFF2-40B4-BE49-F238E27FC236}">
                <a16:creationId xmlns:a16="http://schemas.microsoft.com/office/drawing/2014/main" id="{96C649F1-E37B-776E-55A5-B95A2C5E0734}"/>
              </a:ext>
            </a:extLst>
          </p:cNvPr>
          <p:cNvSpPr txBox="1"/>
          <p:nvPr/>
        </p:nvSpPr>
        <p:spPr>
          <a:xfrm>
            <a:off x="9898230" y="4859877"/>
            <a:ext cx="902926" cy="2923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1300" b="1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紐約</a:t>
            </a:r>
            <a:endParaRPr lang="en-US" altLang="zh-TW" sz="1300" b="1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268" name="矩形: 圓角 172">
            <a:extLst>
              <a:ext uri="{FF2B5EF4-FFF2-40B4-BE49-F238E27FC236}">
                <a16:creationId xmlns:a16="http://schemas.microsoft.com/office/drawing/2014/main" id="{361980AD-AE85-7F80-CC37-F7B7B2238D78}"/>
              </a:ext>
            </a:extLst>
          </p:cNvPr>
          <p:cNvSpPr/>
          <p:nvPr/>
        </p:nvSpPr>
        <p:spPr>
          <a:xfrm>
            <a:off x="9658837" y="6087840"/>
            <a:ext cx="1064876" cy="276924"/>
          </a:xfrm>
          <a:prstGeom prst="roundRect">
            <a:avLst>
              <a:gd name="adj" fmla="val 20570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431800" dist="101600" dir="5760000" sx="106000" sy="106000" algn="tl" rotWithShape="0">
              <a:prstClr val="black">
                <a:alpha val="3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Microsoft JhengHei"/>
              <a:ea typeface="Microsoft JhengHei"/>
              <a:cs typeface="+mn-ea"/>
            </a:endParaRPr>
          </a:p>
        </p:txBody>
      </p:sp>
      <p:pic>
        <p:nvPicPr>
          <p:cNvPr id="269" name="圖片 268">
            <a:extLst>
              <a:ext uri="{FF2B5EF4-FFF2-40B4-BE49-F238E27FC236}">
                <a16:creationId xmlns:a16="http://schemas.microsoft.com/office/drawing/2014/main" id="{B2CDF1B2-D67B-49A5-4CB4-90D563C2F636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3826" y="5915031"/>
            <a:ext cx="498259" cy="4982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0" name="文字方塊 269">
            <a:extLst>
              <a:ext uri="{FF2B5EF4-FFF2-40B4-BE49-F238E27FC236}">
                <a16:creationId xmlns:a16="http://schemas.microsoft.com/office/drawing/2014/main" id="{E45E9E09-5B40-059B-60BC-07451F286539}"/>
              </a:ext>
            </a:extLst>
          </p:cNvPr>
          <p:cNvSpPr txBox="1"/>
          <p:nvPr/>
        </p:nvSpPr>
        <p:spPr>
          <a:xfrm>
            <a:off x="10015619" y="6075204"/>
            <a:ext cx="708433" cy="2923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sz="1300" b="1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北京</a:t>
            </a:r>
            <a:endParaRPr lang="zh-TW" altLang="en-US" sz="1300" b="1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271" name="矩形: 圓角 65">
            <a:extLst>
              <a:ext uri="{FF2B5EF4-FFF2-40B4-BE49-F238E27FC236}">
                <a16:creationId xmlns:a16="http://schemas.microsoft.com/office/drawing/2014/main" id="{80C7F762-05AD-082C-05A1-C4176A78A412}"/>
              </a:ext>
            </a:extLst>
          </p:cNvPr>
          <p:cNvSpPr/>
          <p:nvPr/>
        </p:nvSpPr>
        <p:spPr>
          <a:xfrm>
            <a:off x="5717048" y="4005669"/>
            <a:ext cx="645824" cy="313504"/>
          </a:xfrm>
          <a:prstGeom prst="roundRect">
            <a:avLst>
              <a:gd name="adj" fmla="val 33459"/>
            </a:avLst>
          </a:prstGeom>
          <a:gradFill>
            <a:gsLst>
              <a:gs pos="11000">
                <a:schemeClr val="tx1">
                  <a:lumMod val="75000"/>
                  <a:lumOff val="25000"/>
                </a:schemeClr>
              </a:gs>
              <a:gs pos="83000">
                <a:srgbClr val="757575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zh-TW" altLang="en-US" sz="1800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281" name="文字方塊 280">
            <a:extLst>
              <a:ext uri="{FF2B5EF4-FFF2-40B4-BE49-F238E27FC236}">
                <a16:creationId xmlns:a16="http://schemas.microsoft.com/office/drawing/2014/main" id="{F8782BCF-E967-FFE3-024A-FA8169B9AEFA}"/>
              </a:ext>
            </a:extLst>
          </p:cNvPr>
          <p:cNvSpPr txBox="1"/>
          <p:nvPr/>
        </p:nvSpPr>
        <p:spPr>
          <a:xfrm>
            <a:off x="5065898" y="2458728"/>
            <a:ext cx="2216232" cy="6155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遠端</a:t>
            </a:r>
            <a:r>
              <a:rPr lang="en" altLang="zh-TW" b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NAS</a:t>
            </a:r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存取 
</a:t>
            </a:r>
            <a:r>
              <a:rPr lang="zh-TW" altLang="en-US" sz="1600" b="1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（經 </a:t>
            </a:r>
            <a:r>
              <a:rPr lang="en" altLang="zh-TW" sz="1600" b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File Station</a:t>
            </a:r>
            <a:r>
              <a:rPr lang="zh-TW" altLang="en" sz="1600" b="1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）</a:t>
            </a:r>
            <a:endParaRPr lang="en-US" altLang="zh-TW" sz="1600" b="1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283" name="文字方塊 282">
            <a:extLst>
              <a:ext uri="{FF2B5EF4-FFF2-40B4-BE49-F238E27FC236}">
                <a16:creationId xmlns:a16="http://schemas.microsoft.com/office/drawing/2014/main" id="{F2B4AD51-3C43-E3B0-B658-882E6B9C512F}"/>
              </a:ext>
            </a:extLst>
          </p:cNvPr>
          <p:cNvSpPr txBox="1"/>
          <p:nvPr/>
        </p:nvSpPr>
        <p:spPr>
          <a:xfrm>
            <a:off x="7810823" y="2470398"/>
            <a:ext cx="3012283" cy="58477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攜帶使用
</a:t>
            </a:r>
            <a:r>
              <a:rPr lang="en-US" altLang="zh-TW" sz="1400" b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(</a:t>
            </a:r>
            <a:r>
              <a:rPr lang="en-US" altLang="zh-TW" sz="1400" b="1" err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QuDedup</a:t>
            </a:r>
            <a:r>
              <a:rPr lang="en-US" altLang="zh-TW" sz="1400" b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 Extract Tool</a:t>
            </a:r>
            <a:r>
              <a:rPr lang="zh-TW" altLang="en-US" sz="1400" b="1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 還原</a:t>
            </a:r>
            <a:r>
              <a:rPr lang="en-US" altLang="zh-TW" sz="1400" b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)</a:t>
            </a:r>
            <a:endParaRPr lang="en-US" altLang="zh-TW" sz="1400" b="1">
              <a:solidFill>
                <a:schemeClr val="bg1"/>
              </a:solidFill>
              <a:latin typeface="Microsoft JhengHei"/>
              <a:ea typeface="微軟正黑體"/>
              <a:cs typeface="+mn-ea"/>
            </a:endParaRPr>
          </a:p>
        </p:txBody>
      </p:sp>
      <p:sp>
        <p:nvSpPr>
          <p:cNvPr id="285" name="文字方塊 284">
            <a:extLst>
              <a:ext uri="{FF2B5EF4-FFF2-40B4-BE49-F238E27FC236}">
                <a16:creationId xmlns:a16="http://schemas.microsoft.com/office/drawing/2014/main" id="{C697A401-F76F-43B9-D24C-2CA3C677F679}"/>
              </a:ext>
            </a:extLst>
          </p:cNvPr>
          <p:cNvSpPr txBox="1"/>
          <p:nvPr/>
        </p:nvSpPr>
        <p:spPr>
          <a:xfrm>
            <a:off x="2077111" y="2478481"/>
            <a:ext cx="2252909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本地</a:t>
            </a:r>
            <a:r>
              <a:rPr lang="en" altLang="zh-TW" b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NAS</a:t>
            </a:r>
            <a:r>
              <a:rPr lang="zh-TW" altLang="en-US" b="1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訪問 
</a:t>
            </a:r>
            <a:r>
              <a:rPr lang="zh-TW" altLang="en-US" sz="1200" b="1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（經 </a:t>
            </a:r>
            <a:r>
              <a:rPr lang="en-US" altLang="zh-TW" sz="1200" b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Hybrid Backup Sync</a:t>
            </a:r>
            <a:r>
              <a:rPr lang="zh-TW" altLang="en" sz="1200" b="1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）</a:t>
            </a:r>
            <a:endParaRPr lang="en-US" altLang="zh-TW" sz="1200" b="1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286" name="文字方塊 285">
            <a:extLst>
              <a:ext uri="{FF2B5EF4-FFF2-40B4-BE49-F238E27FC236}">
                <a16:creationId xmlns:a16="http://schemas.microsoft.com/office/drawing/2014/main" id="{ED4BC820-D8B5-0E64-C3C6-A5CCF2275FAD}"/>
              </a:ext>
            </a:extLst>
          </p:cNvPr>
          <p:cNvSpPr txBox="1"/>
          <p:nvPr/>
        </p:nvSpPr>
        <p:spPr>
          <a:xfrm>
            <a:off x="2033664" y="6199889"/>
            <a:ext cx="2606211" cy="463588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TW" sz="1200" b="1">
                <a:latin typeface="Microsoft JhengHei"/>
                <a:ea typeface="微軟正黑體"/>
                <a:cs typeface="+mn-ea"/>
                <a:sym typeface="+mn-lt"/>
              </a:rPr>
              <a:t>File Station</a:t>
            </a:r>
            <a:r>
              <a:rPr lang="zh-TW" altLang="en-US" sz="1200" b="1">
                <a:latin typeface="Microsoft JhengHei"/>
                <a:ea typeface="Microsoft JhengHei"/>
                <a:cs typeface="+mn-ea"/>
                <a:sym typeface="+mn-lt"/>
              </a:rPr>
              <a:t>即將推出</a:t>
            </a:r>
            <a:r>
              <a:rPr lang="en-US" altLang="zh-TW" sz="1200" b="1" err="1">
                <a:latin typeface="Microsoft JhengHei"/>
                <a:ea typeface="微軟正黑體"/>
                <a:cs typeface="+mn-ea"/>
                <a:sym typeface="+mn-lt"/>
              </a:rPr>
              <a:t>QuDedup</a:t>
            </a:r>
            <a:r>
              <a:rPr lang="en-US" altLang="zh-TW" sz="1200" b="1">
                <a:latin typeface="Microsoft JhengHei"/>
                <a:ea typeface="微軟正黑體"/>
                <a:cs typeface="+mn-ea"/>
                <a:sym typeface="+mn-lt"/>
              </a:rPr>
              <a:t> 
</a:t>
            </a:r>
            <a:r>
              <a:rPr lang="zh-TW" altLang="en-US" sz="1200" b="1">
                <a:latin typeface="Microsoft JhengHei"/>
                <a:ea typeface="Microsoft JhengHei"/>
                <a:cs typeface="+mn-ea"/>
                <a:sym typeface="+mn-lt"/>
              </a:rPr>
              <a:t>還原及預覽功能</a:t>
            </a:r>
            <a:endParaRPr lang="en-US" altLang="zh-TW" sz="1200">
              <a:latin typeface="Microsoft JhengHei"/>
              <a:ea typeface="Microsoft JhengHei"/>
              <a:cs typeface="+mn-ea"/>
            </a:endParaRPr>
          </a:p>
        </p:txBody>
      </p:sp>
      <p:pic>
        <p:nvPicPr>
          <p:cNvPr id="287" name="圖片 286">
            <a:extLst>
              <a:ext uri="{FF2B5EF4-FFF2-40B4-BE49-F238E27FC236}">
                <a16:creationId xmlns:a16="http://schemas.microsoft.com/office/drawing/2014/main" id="{6CEF74E8-B64E-DCD5-9411-396F77C7B2E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21983" y="1737393"/>
            <a:ext cx="1002082" cy="1002082"/>
          </a:xfrm>
          <a:prstGeom prst="rect">
            <a:avLst/>
          </a:prstGeom>
          <a:effectLst>
            <a:outerShdw blurRad="431800" dist="368300" dir="5760000" algn="ctr" rotWithShape="0">
              <a:srgbClr val="000000">
                <a:alpha val="34000"/>
              </a:srgbClr>
            </a:outerShdw>
          </a:effectLst>
        </p:spPr>
      </p:pic>
      <p:grpSp>
        <p:nvGrpSpPr>
          <p:cNvPr id="158" name="Shape 829">
            <a:extLst>
              <a:ext uri="{FF2B5EF4-FFF2-40B4-BE49-F238E27FC236}">
                <a16:creationId xmlns:a16="http://schemas.microsoft.com/office/drawing/2014/main" id="{6AB969CD-6079-4ABD-AC43-1EB6B9539820}"/>
              </a:ext>
            </a:extLst>
          </p:cNvPr>
          <p:cNvGrpSpPr/>
          <p:nvPr/>
        </p:nvGrpSpPr>
        <p:grpSpPr>
          <a:xfrm>
            <a:off x="7285189" y="2027550"/>
            <a:ext cx="1336189" cy="653895"/>
            <a:chOff x="251519" y="2499741"/>
            <a:chExt cx="1944025" cy="951357"/>
          </a:xfrm>
          <a:effectLst>
            <a:outerShdw blurRad="2159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59" name="Shape 830">
              <a:extLst>
                <a:ext uri="{FF2B5EF4-FFF2-40B4-BE49-F238E27FC236}">
                  <a16:creationId xmlns:a16="http://schemas.microsoft.com/office/drawing/2014/main" id="{8EA26885-E25E-42EF-9CAF-2BFFED5E233C}"/>
                </a:ext>
              </a:extLst>
            </p:cNvPr>
            <p:cNvPicPr preferRelativeResize="0"/>
            <p:nvPr/>
          </p:nvPicPr>
          <p:blipFill rotWithShape="1">
            <a:blip r:embed="rId16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5536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Shape 831">
              <a:extLst>
                <a:ext uri="{FF2B5EF4-FFF2-40B4-BE49-F238E27FC236}">
                  <a16:creationId xmlns:a16="http://schemas.microsoft.com/office/drawing/2014/main" id="{2AC81ACD-79F2-4062-BE2F-A635BBF71D6A}"/>
                </a:ext>
              </a:extLst>
            </p:cNvPr>
            <p:cNvPicPr preferRelativeResize="0"/>
            <p:nvPr/>
          </p:nvPicPr>
          <p:blipFill rotWithShape="1">
            <a:blip r:embed="rId1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99591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Shape 832">
              <a:extLst>
                <a:ext uri="{FF2B5EF4-FFF2-40B4-BE49-F238E27FC236}">
                  <a16:creationId xmlns:a16="http://schemas.microsoft.com/office/drawing/2014/main" id="{1FCF45CB-6613-411E-A89D-C225B9CA22C3}"/>
                </a:ext>
              </a:extLst>
            </p:cNvPr>
            <p:cNvPicPr preferRelativeResize="0"/>
            <p:nvPr/>
          </p:nvPicPr>
          <p:blipFill rotWithShape="1">
            <a:blip r:embed="rId1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63688" y="3003798"/>
              <a:ext cx="431856" cy="431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2" name="Shape 833">
              <a:extLst>
                <a:ext uri="{FF2B5EF4-FFF2-40B4-BE49-F238E27FC236}">
                  <a16:creationId xmlns:a16="http://schemas.microsoft.com/office/drawing/2014/main" id="{22FBD41A-A86C-4AE3-8A13-3BF18A1683EB}"/>
                </a:ext>
              </a:extLst>
            </p:cNvPr>
            <p:cNvPicPr preferRelativeResize="0"/>
            <p:nvPr/>
          </p:nvPicPr>
          <p:blipFill rotWithShape="1">
            <a:blip r:embed="rId19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331640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3" name="Shape 834">
              <a:extLst>
                <a:ext uri="{FF2B5EF4-FFF2-40B4-BE49-F238E27FC236}">
                  <a16:creationId xmlns:a16="http://schemas.microsoft.com/office/drawing/2014/main" id="{6E2B8E3F-DE88-44DA-AF83-FCFFCF457C5C}"/>
                </a:ext>
              </a:extLst>
            </p:cNvPr>
            <p:cNvPicPr preferRelativeResize="0"/>
            <p:nvPr/>
          </p:nvPicPr>
          <p:blipFill rotWithShape="1">
            <a:blip r:embed="rId2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5575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4" name="Shape 835">
              <a:extLst>
                <a:ext uri="{FF2B5EF4-FFF2-40B4-BE49-F238E27FC236}">
                  <a16:creationId xmlns:a16="http://schemas.microsoft.com/office/drawing/2014/main" id="{D5985948-55FA-4A34-902A-C546D25827BF}"/>
                </a:ext>
              </a:extLst>
            </p:cNvPr>
            <p:cNvPicPr preferRelativeResize="0"/>
            <p:nvPr/>
          </p:nvPicPr>
          <p:blipFill rotWithShape="1">
            <a:blip r:embed="rId21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51519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5" name="Shape 836">
              <a:extLst>
                <a:ext uri="{FF2B5EF4-FFF2-40B4-BE49-F238E27FC236}">
                  <a16:creationId xmlns:a16="http://schemas.microsoft.com/office/drawing/2014/main" id="{6B48AA31-6937-4653-BF20-1C752934656C}"/>
                </a:ext>
              </a:extLst>
            </p:cNvPr>
            <p:cNvPicPr preferRelativeResize="0"/>
            <p:nvPr/>
          </p:nvPicPr>
          <p:blipFill rotWithShape="1">
            <a:blip r:embed="rId2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59632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99" name="直線單箭頭接點 68">
            <a:extLst>
              <a:ext uri="{FF2B5EF4-FFF2-40B4-BE49-F238E27FC236}">
                <a16:creationId xmlns:a16="http://schemas.microsoft.com/office/drawing/2014/main" id="{D8D9BFAA-1664-C744-EFBB-2BB80E26EAFD}"/>
              </a:ext>
            </a:extLst>
          </p:cNvPr>
          <p:cNvCxnSpPr>
            <a:cxnSpLocks/>
          </p:cNvCxnSpPr>
          <p:nvPr/>
        </p:nvCxnSpPr>
        <p:spPr>
          <a:xfrm>
            <a:off x="6191953" y="3523196"/>
            <a:ext cx="680168" cy="0"/>
          </a:xfrm>
          <a:prstGeom prst="straightConnector1">
            <a:avLst/>
          </a:prstGeom>
          <a:ln w="63500" cap="rnd">
            <a:gradFill flip="none" rotWithShape="1">
              <a:gsLst>
                <a:gs pos="11000">
                  <a:srgbClr val="3333FF"/>
                </a:gs>
                <a:gs pos="83000">
                  <a:srgbClr val="0CE6C2"/>
                </a:gs>
              </a:gsLst>
              <a:lin ang="0" scaled="1"/>
              <a:tileRect/>
            </a:gra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6" name="圖片 295">
            <a:extLst>
              <a:ext uri="{FF2B5EF4-FFF2-40B4-BE49-F238E27FC236}">
                <a16:creationId xmlns:a16="http://schemas.microsoft.com/office/drawing/2014/main" id="{89DD9A75-E85D-9F41-A7E8-73C26B8240E4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485531" y="3883186"/>
            <a:ext cx="1304048" cy="387631"/>
          </a:xfrm>
          <a:prstGeom prst="rect">
            <a:avLst/>
          </a:prstGeom>
        </p:spPr>
      </p:pic>
      <p:pic>
        <p:nvPicPr>
          <p:cNvPr id="293" name="圖片 292">
            <a:extLst>
              <a:ext uri="{FF2B5EF4-FFF2-40B4-BE49-F238E27FC236}">
                <a16:creationId xmlns:a16="http://schemas.microsoft.com/office/drawing/2014/main" id="{0453B288-CC8A-14BD-AB04-26F8964E624B}"/>
              </a:ext>
            </a:extLst>
          </p:cNvPr>
          <p:cNvPicPr>
            <a:picLocks noChangeAspect="1"/>
          </p:cNvPicPr>
          <p:nvPr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92761" y="3177188"/>
            <a:ext cx="1597550" cy="998468"/>
          </a:xfrm>
          <a:prstGeom prst="rect">
            <a:avLst/>
          </a:prstGeom>
        </p:spPr>
      </p:pic>
      <p:pic>
        <p:nvPicPr>
          <p:cNvPr id="277" name="圖形 276">
            <a:extLst>
              <a:ext uri="{FF2B5EF4-FFF2-40B4-BE49-F238E27FC236}">
                <a16:creationId xmlns:a16="http://schemas.microsoft.com/office/drawing/2014/main" id="{50E4FD42-13A6-00B2-A931-9771743D17B6}"/>
              </a:ext>
            </a:extLst>
          </p:cNvPr>
          <p:cNvPicPr>
            <a:picLocks noChangeAspect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26"/>
              </a:ext>
            </a:extLst>
          </a:blip>
          <a:stretch>
            <a:fillRect/>
          </a:stretch>
        </p:blipFill>
        <p:spPr>
          <a:xfrm>
            <a:off x="1778915" y="3208956"/>
            <a:ext cx="1049672" cy="8318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8" name="矩形: 圓角 173">
            <a:extLst>
              <a:ext uri="{FF2B5EF4-FFF2-40B4-BE49-F238E27FC236}">
                <a16:creationId xmlns:a16="http://schemas.microsoft.com/office/drawing/2014/main" id="{4441460E-2672-981B-67B7-104A3609D0D9}"/>
              </a:ext>
            </a:extLst>
          </p:cNvPr>
          <p:cNvSpPr/>
          <p:nvPr/>
        </p:nvSpPr>
        <p:spPr>
          <a:xfrm>
            <a:off x="3079125" y="3930114"/>
            <a:ext cx="811087" cy="276924"/>
          </a:xfrm>
          <a:prstGeom prst="roundRect">
            <a:avLst>
              <a:gd name="adj" fmla="val 14455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279" name="文字方塊 278">
            <a:extLst>
              <a:ext uri="{FF2B5EF4-FFF2-40B4-BE49-F238E27FC236}">
                <a16:creationId xmlns:a16="http://schemas.microsoft.com/office/drawing/2014/main" id="{19B56CB4-5408-69AA-DD7F-AEF66955E2A5}"/>
              </a:ext>
            </a:extLst>
          </p:cNvPr>
          <p:cNvSpPr txBox="1"/>
          <p:nvPr/>
        </p:nvSpPr>
        <p:spPr>
          <a:xfrm>
            <a:off x="3193942" y="3935469"/>
            <a:ext cx="544720" cy="2923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1300">
                <a:latin typeface="Microsoft JhengHei"/>
                <a:ea typeface="Microsoft JhengHei"/>
                <a:cs typeface="+mn-ea"/>
                <a:sym typeface="+mn-lt"/>
              </a:rPr>
              <a:t>台北</a:t>
            </a:r>
            <a:endParaRPr lang="zh-TW" altLang="en-US" sz="1300">
              <a:latin typeface="Microsoft JhengHei"/>
              <a:ea typeface="Microsoft JhengHei"/>
              <a:cs typeface="+mn-ea"/>
            </a:endParaRPr>
          </a:p>
        </p:txBody>
      </p:sp>
      <p:pic>
        <p:nvPicPr>
          <p:cNvPr id="297" name="圖片 296">
            <a:extLst>
              <a:ext uri="{FF2B5EF4-FFF2-40B4-BE49-F238E27FC236}">
                <a16:creationId xmlns:a16="http://schemas.microsoft.com/office/drawing/2014/main" id="{ED4D0E09-55E6-0B9E-7D94-65F8E24C76C4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2478677" y="5687706"/>
            <a:ext cx="1304048" cy="387631"/>
          </a:xfrm>
          <a:prstGeom prst="rect">
            <a:avLst/>
          </a:prstGeom>
        </p:spPr>
      </p:pic>
      <p:pic>
        <p:nvPicPr>
          <p:cNvPr id="292" name="圖片 291">
            <a:extLst>
              <a:ext uri="{FF2B5EF4-FFF2-40B4-BE49-F238E27FC236}">
                <a16:creationId xmlns:a16="http://schemas.microsoft.com/office/drawing/2014/main" id="{1F71B619-B415-1EFF-6DB3-09D268E8772D}"/>
              </a:ext>
            </a:extLst>
          </p:cNvPr>
          <p:cNvPicPr>
            <a:picLocks noChangeAspect="1"/>
          </p:cNvPicPr>
          <p:nvPr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41652" y="4964184"/>
            <a:ext cx="1597550" cy="998468"/>
          </a:xfrm>
          <a:prstGeom prst="rect">
            <a:avLst/>
          </a:prstGeom>
        </p:spPr>
      </p:pic>
      <p:pic>
        <p:nvPicPr>
          <p:cNvPr id="264" name="圖形 263">
            <a:extLst>
              <a:ext uri="{FF2B5EF4-FFF2-40B4-BE49-F238E27FC236}">
                <a16:creationId xmlns:a16="http://schemas.microsoft.com/office/drawing/2014/main" id="{EE5A51D7-500C-B81D-BFBE-D2AEAAD0A955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2402698" y="5062250"/>
            <a:ext cx="263337" cy="819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3" name="矩形: 圓角 176">
            <a:extLst>
              <a:ext uri="{FF2B5EF4-FFF2-40B4-BE49-F238E27FC236}">
                <a16:creationId xmlns:a16="http://schemas.microsoft.com/office/drawing/2014/main" id="{B4EE20BD-EA16-C938-6B71-B6CFE3A9AA4A}"/>
              </a:ext>
            </a:extLst>
          </p:cNvPr>
          <p:cNvSpPr/>
          <p:nvPr/>
        </p:nvSpPr>
        <p:spPr>
          <a:xfrm>
            <a:off x="3079125" y="5786822"/>
            <a:ext cx="811087" cy="276924"/>
          </a:xfrm>
          <a:prstGeom prst="roundRect">
            <a:avLst>
              <a:gd name="adj" fmla="val 11398"/>
            </a:avLst>
          </a:prstGeom>
          <a:gradFill>
            <a:gsLst>
              <a:gs pos="60000">
                <a:srgbClr val="61B1F9"/>
              </a:gs>
              <a:gs pos="25000">
                <a:srgbClr val="286FF9"/>
              </a:gs>
              <a:gs pos="100000">
                <a:srgbClr val="1FACF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274" name="文字方塊 273">
            <a:extLst>
              <a:ext uri="{FF2B5EF4-FFF2-40B4-BE49-F238E27FC236}">
                <a16:creationId xmlns:a16="http://schemas.microsoft.com/office/drawing/2014/main" id="{02A98530-BBF5-F69E-D7C2-6FBF66FC5A7A}"/>
              </a:ext>
            </a:extLst>
          </p:cNvPr>
          <p:cNvSpPr txBox="1"/>
          <p:nvPr/>
        </p:nvSpPr>
        <p:spPr>
          <a:xfrm>
            <a:off x="3193942" y="5792177"/>
            <a:ext cx="544720" cy="2923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algn="ctr">
              <a:defRPr sz="12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sz="1300">
                <a:latin typeface="Microsoft JhengHei"/>
                <a:ea typeface="Microsoft JhengHei"/>
                <a:cs typeface="+mn-ea"/>
                <a:sym typeface="+mn-lt"/>
              </a:rPr>
              <a:t>台北</a:t>
            </a:r>
            <a:endParaRPr lang="zh-TW" altLang="en-US" sz="1300">
              <a:latin typeface="Microsoft JhengHei"/>
              <a:ea typeface="Microsoft JhengHei"/>
              <a:cs typeface="+mn-ea"/>
            </a:endParaRPr>
          </a:p>
        </p:txBody>
      </p:sp>
      <p:pic>
        <p:nvPicPr>
          <p:cNvPr id="275" name="圖片 274" descr="一張含有 畫畫 的圖片&#10;&#10;自動產生的描述">
            <a:extLst>
              <a:ext uri="{FF2B5EF4-FFF2-40B4-BE49-F238E27FC236}">
                <a16:creationId xmlns:a16="http://schemas.microsoft.com/office/drawing/2014/main" id="{EA1BC1D5-05C3-150B-DBFF-E61B2C0F3C10}"/>
              </a:ext>
            </a:extLst>
          </p:cNvPr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3579" y="5474259"/>
            <a:ext cx="365686" cy="3656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8" name="圖片 297">
            <a:extLst>
              <a:ext uri="{FF2B5EF4-FFF2-40B4-BE49-F238E27FC236}">
                <a16:creationId xmlns:a16="http://schemas.microsoft.com/office/drawing/2014/main" id="{CD294A8C-08D4-D85A-9C7E-9424B72FAE95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982735" y="3777002"/>
            <a:ext cx="1304048" cy="387631"/>
          </a:xfrm>
          <a:prstGeom prst="rect">
            <a:avLst/>
          </a:prstGeom>
        </p:spPr>
      </p:pic>
      <p:pic>
        <p:nvPicPr>
          <p:cNvPr id="294" name="圖片 293">
            <a:extLst>
              <a:ext uri="{FF2B5EF4-FFF2-40B4-BE49-F238E27FC236}">
                <a16:creationId xmlns:a16="http://schemas.microsoft.com/office/drawing/2014/main" id="{9BBC4209-59D5-15DF-6AAE-B405F5828E6C}"/>
              </a:ext>
            </a:extLst>
          </p:cNvPr>
          <p:cNvPicPr>
            <a:picLocks noChangeAspect="1"/>
          </p:cNvPicPr>
          <p:nvPr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91079" y="3152107"/>
            <a:ext cx="1460563" cy="912851"/>
          </a:xfrm>
          <a:prstGeom prst="rect">
            <a:avLst/>
          </a:prstGeom>
        </p:spPr>
      </p:pic>
      <p:pic>
        <p:nvPicPr>
          <p:cNvPr id="195" name="圖形 194">
            <a:extLst>
              <a:ext uri="{FF2B5EF4-FFF2-40B4-BE49-F238E27FC236}">
                <a16:creationId xmlns:a16="http://schemas.microsoft.com/office/drawing/2014/main" id="{16DE88D5-90FA-750F-14E8-C4DBA57990CE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5033276" y="3206873"/>
            <a:ext cx="263337" cy="8192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2" name="文字方塊 271">
            <a:extLst>
              <a:ext uri="{FF2B5EF4-FFF2-40B4-BE49-F238E27FC236}">
                <a16:creationId xmlns:a16="http://schemas.microsoft.com/office/drawing/2014/main" id="{5B362BB4-904D-E0A3-1067-C48A0BCCF739}"/>
              </a:ext>
            </a:extLst>
          </p:cNvPr>
          <p:cNvSpPr txBox="1"/>
          <p:nvPr/>
        </p:nvSpPr>
        <p:spPr>
          <a:xfrm>
            <a:off x="5705664" y="4006364"/>
            <a:ext cx="624092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140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.</a:t>
            </a:r>
            <a:r>
              <a:rPr lang="en-US" altLang="zh-TW" sz="1400" err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qdff</a:t>
            </a:r>
            <a:endParaRPr lang="zh-TW" altLang="en-US" sz="1400">
              <a:solidFill>
                <a:schemeClr val="bg1"/>
              </a:solidFill>
              <a:latin typeface="Microsoft JhengHei"/>
              <a:ea typeface="微軟正黑體"/>
              <a:cs typeface="+mn-ea"/>
            </a:endParaRPr>
          </a:p>
        </p:txBody>
      </p:sp>
      <p:pic>
        <p:nvPicPr>
          <p:cNvPr id="276" name="圖片 275" descr="一張含有 畫畫 的圖片&#10;&#10;自動產生的描述">
            <a:extLst>
              <a:ext uri="{FF2B5EF4-FFF2-40B4-BE49-F238E27FC236}">
                <a16:creationId xmlns:a16="http://schemas.microsoft.com/office/drawing/2014/main" id="{098BA3A1-E6A0-8A3E-699F-AF05BB44A8E5}"/>
              </a:ext>
            </a:extLst>
          </p:cNvPr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2329" y="3698713"/>
            <a:ext cx="365686" cy="3656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50909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橢圓 12">
            <a:extLst>
              <a:ext uri="{FF2B5EF4-FFF2-40B4-BE49-F238E27FC236}">
                <a16:creationId xmlns:a16="http://schemas.microsoft.com/office/drawing/2014/main" id="{0D3A8E2B-F0CA-1847-146E-12CD2E3E42ED}"/>
              </a:ext>
            </a:extLst>
          </p:cNvPr>
          <p:cNvSpPr/>
          <p:nvPr/>
        </p:nvSpPr>
        <p:spPr>
          <a:xfrm>
            <a:off x="5150600" y="2667397"/>
            <a:ext cx="3204910" cy="2460220"/>
          </a:xfrm>
          <a:prstGeom prst="ellipse">
            <a:avLst/>
          </a:prstGeom>
          <a:gradFill flip="none" rotWithShape="1">
            <a:gsLst>
              <a:gs pos="28000">
                <a:srgbClr val="9EB2EC">
                  <a:alpha val="30000"/>
                </a:srgbClr>
              </a:gs>
              <a:gs pos="63000">
                <a:srgbClr val="A2B5ED">
                  <a:alpha val="0"/>
                </a:srgbClr>
              </a:gs>
              <a:gs pos="0">
                <a:schemeClr val="accent1">
                  <a:tint val="660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0" name="橢圓 279">
            <a:extLst>
              <a:ext uri="{FF2B5EF4-FFF2-40B4-BE49-F238E27FC236}">
                <a16:creationId xmlns:a16="http://schemas.microsoft.com/office/drawing/2014/main" id="{037924AF-9753-F0F0-F644-1B5470295B08}"/>
              </a:ext>
            </a:extLst>
          </p:cNvPr>
          <p:cNvSpPr/>
          <p:nvPr/>
        </p:nvSpPr>
        <p:spPr>
          <a:xfrm>
            <a:off x="953204" y="1070835"/>
            <a:ext cx="3889639" cy="3934586"/>
          </a:xfrm>
          <a:prstGeom prst="ellipse">
            <a:avLst/>
          </a:prstGeom>
          <a:gradFill flip="none" rotWithShape="1">
            <a:gsLst>
              <a:gs pos="38000">
                <a:srgbClr val="9FB3EC">
                  <a:alpha val="17000"/>
                </a:srgbClr>
              </a:gs>
              <a:gs pos="66000">
                <a:srgbClr val="A2B5ED">
                  <a:alpha val="0"/>
                </a:srgbClr>
              </a:gs>
              <a:gs pos="0">
                <a:schemeClr val="accent1">
                  <a:tint val="660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9" name="Google Shape;309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961914" cy="1325563"/>
          </a:xfrm>
        </p:spPr>
        <p:txBody>
          <a:bodyPr>
            <a:normAutofit fontScale="90000"/>
          </a:bodyPr>
          <a:lstStyle/>
          <a:p>
            <a:r>
              <a:rPr lang="zh-TW" altLang="en-US" b="1"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多台設備集中備份至 </a:t>
            </a:r>
            <a:r>
              <a:rPr lang="en-US" altLang="zh-TW" b="1">
                <a:latin typeface="Microsoft JhengHei"/>
                <a:ea typeface="微軟正黑體"/>
                <a:cs typeface="Arial"/>
                <a:sym typeface="Arial" panose="020B0604020202020204" pitchFamily="34" charset="0"/>
              </a:rPr>
              <a:t>TS-1655</a:t>
            </a:r>
            <a:r>
              <a:rPr lang="zh-TW" altLang="en-US" b="1"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，亦可搭配 </a:t>
            </a:r>
            <a:r>
              <a:rPr lang="en-US" altLang="zh-TW" b="1">
                <a:latin typeface="Microsoft JhengHei"/>
                <a:cs typeface="Arial"/>
              </a:rPr>
              <a:t/>
            </a:r>
            <a:br>
              <a:rPr lang="en-US" altLang="zh-TW" b="1">
                <a:latin typeface="Microsoft JhengHei"/>
                <a:cs typeface="Arial"/>
              </a:rPr>
            </a:br>
            <a:r>
              <a:rPr lang="en-US" altLang="zh-TW" b="1">
                <a:latin typeface="Microsoft JhengHei"/>
                <a:ea typeface="微軟正黑體"/>
                <a:cs typeface="Arial"/>
                <a:sym typeface="Arial" panose="020B0604020202020204" pitchFamily="34" charset="0"/>
              </a:rPr>
              <a:t>HBS 3</a:t>
            </a:r>
            <a:r>
              <a:rPr lang="zh-TW" altLang="en-US" b="1"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 完成 備份 </a:t>
            </a:r>
            <a:r>
              <a:rPr lang="en-US" altLang="zh-TW" b="1">
                <a:latin typeface="Microsoft JhengHei"/>
                <a:ea typeface="微軟正黑體"/>
                <a:cs typeface="Arial"/>
                <a:sym typeface="Arial" panose="020B0604020202020204" pitchFamily="34" charset="0"/>
              </a:rPr>
              <a:t>3-2-1 </a:t>
            </a:r>
            <a:r>
              <a:rPr lang="zh-TW" altLang="en-US" b="1"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策略，保護資料安全</a:t>
            </a:r>
            <a:endParaRPr lang="zh-TW" b="1">
              <a:latin typeface="Microsoft JhengHei"/>
              <a:ea typeface="Microsoft JhengHei"/>
              <a:cs typeface="Arial"/>
            </a:endParaRPr>
          </a:p>
        </p:txBody>
      </p:sp>
      <p:sp>
        <p:nvSpPr>
          <p:cNvPr id="2" name="Google Shape;298;p34" hidden="1">
            <a:extLst>
              <a:ext uri="{FF2B5EF4-FFF2-40B4-BE49-F238E27FC236}">
                <a16:creationId xmlns:a16="http://schemas.microsoft.com/office/drawing/2014/main" id="{6F5A7FCE-BBFC-4561-97BA-2A559963D6AF}"/>
              </a:ext>
            </a:extLst>
          </p:cNvPr>
          <p:cNvSpPr txBox="1">
            <a:spLocks/>
          </p:cNvSpPr>
          <p:nvPr/>
        </p:nvSpPr>
        <p:spPr>
          <a:xfrm>
            <a:off x="5878134" y="7375924"/>
            <a:ext cx="8026727" cy="355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12吋短機箱可支援市面上大部分的機櫃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內建2埠M.2(PCIe Gen 3 x1)，可提供SSD快取，加速隨機存取的速度</a:t>
            </a:r>
            <a:endParaRPr kumimoji="0" lang="en-US" altLang="zh-TW" sz="2667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 Gen 3 x 8插槽，提供各式應用的高速擴充卡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CN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雙系統靈活切換配置QTS and </a:t>
            </a:r>
            <a:r>
              <a:rPr kumimoji="0" lang="en-US" sz="2667" b="0" i="0" u="none" strike="noStrike" kern="1200" cap="none" spc="0" normalizeH="0" baseline="0" noProof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QuTS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 hero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200"/>
              <a:buFont typeface="Lato"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  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Lato"/>
              <a:sym typeface="Arial" panose="020B060402020202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D147A90-E39C-D2AF-9B9B-90937A403096}"/>
              </a:ext>
            </a:extLst>
          </p:cNvPr>
          <p:cNvSpPr txBox="1"/>
          <p:nvPr/>
        </p:nvSpPr>
        <p:spPr>
          <a:xfrm>
            <a:off x="10376921" y="3150194"/>
            <a:ext cx="1423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/>
              <a:t>透過交換機</a:t>
            </a:r>
            <a:endParaRPr lang="en-US" altLang="zh-TW" sz="1400"/>
          </a:p>
          <a:p>
            <a:r>
              <a:rPr lang="zh-TW" altLang="en-US" sz="1400"/>
              <a:t>連接內網設備</a:t>
            </a: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CC58045E-5978-7A2B-13C0-DA2F379981E7}"/>
              </a:ext>
            </a:extLst>
          </p:cNvPr>
          <p:cNvSpPr/>
          <p:nvPr/>
        </p:nvSpPr>
        <p:spPr>
          <a:xfrm>
            <a:off x="5999252" y="4079713"/>
            <a:ext cx="1858115" cy="7525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b="1">
                <a:solidFill>
                  <a:schemeClr val="tx1"/>
                </a:solidFill>
              </a:rPr>
              <a:t>QNAP</a:t>
            </a:r>
          </a:p>
          <a:p>
            <a:pPr algn="ctr"/>
            <a:r>
              <a:rPr lang="en-US" altLang="zh-TW" sz="1400" b="1">
                <a:solidFill>
                  <a:schemeClr val="tx1"/>
                </a:solidFill>
              </a:rPr>
              <a:t>QSW-M2106</a:t>
            </a:r>
            <a:r>
              <a:rPr lang="zh-TW" altLang="en-US" sz="1400" b="1">
                <a:solidFill>
                  <a:schemeClr val="tx1"/>
                </a:solidFill>
              </a:rPr>
              <a:t> </a:t>
            </a:r>
            <a:endParaRPr lang="en-US" altLang="zh-TW" sz="1400" b="1">
              <a:solidFill>
                <a:schemeClr val="tx1"/>
              </a:solidFill>
            </a:endParaRPr>
          </a:p>
          <a:p>
            <a:pPr algn="ctr"/>
            <a:r>
              <a:rPr lang="en-US" altLang="zh-TW" sz="1200">
                <a:solidFill>
                  <a:schemeClr val="tx1"/>
                </a:solidFill>
              </a:rPr>
              <a:t>(2.5G/10G</a:t>
            </a:r>
            <a:r>
              <a:rPr lang="zh-TW" altLang="en-US" sz="1200">
                <a:solidFill>
                  <a:schemeClr val="tx1"/>
                </a:solidFill>
              </a:rPr>
              <a:t> 網管交換機</a:t>
            </a:r>
            <a:r>
              <a:rPr lang="en-US" altLang="zh-TW" sz="1200">
                <a:solidFill>
                  <a:schemeClr val="tx1"/>
                </a:solidFill>
              </a:rPr>
              <a:t>)</a:t>
            </a:r>
          </a:p>
        </p:txBody>
      </p: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D561037E-BE09-3084-A94E-E7BEFA628D4E}"/>
              </a:ext>
            </a:extLst>
          </p:cNvPr>
          <p:cNvCxnSpPr>
            <a:cxnSpLocks/>
          </p:cNvCxnSpPr>
          <p:nvPr/>
        </p:nvCxnSpPr>
        <p:spPr>
          <a:xfrm>
            <a:off x="8040217" y="5950866"/>
            <a:ext cx="1430910" cy="359057"/>
          </a:xfrm>
          <a:prstGeom prst="bentConnector3">
            <a:avLst>
              <a:gd name="adj1" fmla="val 48296"/>
            </a:avLst>
          </a:prstGeom>
          <a:ln w="19050">
            <a:solidFill>
              <a:srgbClr val="33CCCC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9D421EC5-E067-3F82-046F-FAF7611F3F4B}"/>
              </a:ext>
            </a:extLst>
          </p:cNvPr>
          <p:cNvCxnSpPr>
            <a:cxnSpLocks/>
          </p:cNvCxnSpPr>
          <p:nvPr/>
        </p:nvCxnSpPr>
        <p:spPr>
          <a:xfrm>
            <a:off x="2871843" y="5319363"/>
            <a:ext cx="820382" cy="0"/>
          </a:xfrm>
          <a:prstGeom prst="straightConnector1">
            <a:avLst/>
          </a:prstGeom>
          <a:ln w="19050">
            <a:solidFill>
              <a:srgbClr val="33CCCC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29B71C43-1F32-4E23-D627-33CA38698431}"/>
              </a:ext>
            </a:extLst>
          </p:cNvPr>
          <p:cNvSpPr txBox="1"/>
          <p:nvPr/>
        </p:nvSpPr>
        <p:spPr>
          <a:xfrm>
            <a:off x="2987293" y="5343758"/>
            <a:ext cx="1436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/>
              <a:t>HBS3</a:t>
            </a:r>
            <a:endParaRPr lang="zh-TW" altLang="en-US" sz="1200" b="1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FC705A8E-02C4-493E-D908-FD5B81A32247}"/>
              </a:ext>
            </a:extLst>
          </p:cNvPr>
          <p:cNvSpPr txBox="1"/>
          <p:nvPr/>
        </p:nvSpPr>
        <p:spPr>
          <a:xfrm>
            <a:off x="8784842" y="4770398"/>
            <a:ext cx="685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err="1"/>
              <a:t>Qsync</a:t>
            </a:r>
            <a:endParaRPr lang="zh-TW" altLang="en-US" sz="1200" b="1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444FE06D-5FB6-2949-7019-B0BFFB3503C2}"/>
              </a:ext>
            </a:extLst>
          </p:cNvPr>
          <p:cNvSpPr txBox="1"/>
          <p:nvPr/>
        </p:nvSpPr>
        <p:spPr>
          <a:xfrm>
            <a:off x="8774424" y="6033654"/>
            <a:ext cx="6857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err="1"/>
              <a:t>Qsync</a:t>
            </a:r>
            <a:endParaRPr lang="zh-TW" altLang="en-US" sz="1200" b="1"/>
          </a:p>
        </p:txBody>
      </p:sp>
      <p:cxnSp>
        <p:nvCxnSpPr>
          <p:cNvPr id="41" name="直線單箭頭接點 40">
            <a:extLst>
              <a:ext uri="{FF2B5EF4-FFF2-40B4-BE49-F238E27FC236}">
                <a16:creationId xmlns:a16="http://schemas.microsoft.com/office/drawing/2014/main" id="{4896BAF8-8903-6041-9681-64798F0F8C75}"/>
              </a:ext>
            </a:extLst>
          </p:cNvPr>
          <p:cNvCxnSpPr>
            <a:cxnSpLocks/>
            <a:stCxn id="273" idx="3"/>
            <a:endCxn id="11" idx="1"/>
          </p:cNvCxnSpPr>
          <p:nvPr/>
        </p:nvCxnSpPr>
        <p:spPr>
          <a:xfrm>
            <a:off x="8137948" y="3827466"/>
            <a:ext cx="1387090" cy="10420"/>
          </a:xfrm>
          <a:prstGeom prst="straightConnector1">
            <a:avLst/>
          </a:prstGeom>
          <a:ln w="19050">
            <a:solidFill>
              <a:srgbClr val="33CCCC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E6FEDD91-5077-85B8-0A50-BC0CC716ED4E}"/>
              </a:ext>
            </a:extLst>
          </p:cNvPr>
          <p:cNvSpPr txBox="1"/>
          <p:nvPr/>
        </p:nvSpPr>
        <p:spPr>
          <a:xfrm>
            <a:off x="8520616" y="3509073"/>
            <a:ext cx="6967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err="1"/>
              <a:t>Qsync</a:t>
            </a:r>
            <a:endParaRPr lang="zh-TW" altLang="en-US" sz="1200" b="1"/>
          </a:p>
        </p:txBody>
      </p:sp>
      <p:pic>
        <p:nvPicPr>
          <p:cNvPr id="55" name="圖片 54" descr="一張含有 文字, 電子用品, 電腦, 膝上型電腦 的圖片&#10;&#10;自動產生的描述">
            <a:extLst>
              <a:ext uri="{FF2B5EF4-FFF2-40B4-BE49-F238E27FC236}">
                <a16:creationId xmlns:a16="http://schemas.microsoft.com/office/drawing/2014/main" id="{1041A52E-5FB9-5E70-EF75-6F30600F424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206" y="4485983"/>
            <a:ext cx="768396" cy="847797"/>
          </a:xfrm>
          <a:prstGeom prst="rect">
            <a:avLst/>
          </a:prstGeom>
        </p:spPr>
      </p:pic>
      <p:pic>
        <p:nvPicPr>
          <p:cNvPr id="56" name="圖片 55" descr="一張含有 文字, 電子用品, 監視器, 電腦 的圖片&#10;&#10;自動產生的描述">
            <a:extLst>
              <a:ext uri="{FF2B5EF4-FFF2-40B4-BE49-F238E27FC236}">
                <a16:creationId xmlns:a16="http://schemas.microsoft.com/office/drawing/2014/main" id="{AF5FBE60-5A7C-798B-C55F-5CE8F5DECA1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598" y="2618853"/>
            <a:ext cx="762693" cy="955908"/>
          </a:xfrm>
          <a:prstGeom prst="rect">
            <a:avLst/>
          </a:prstGeom>
        </p:spPr>
      </p:pic>
      <p:pic>
        <p:nvPicPr>
          <p:cNvPr id="57" name="圖片 56" descr="一張含有 文字, 電子用品, 監視器, 電腦 的圖片&#10;&#10;自動產生的描述">
            <a:extLst>
              <a:ext uri="{FF2B5EF4-FFF2-40B4-BE49-F238E27FC236}">
                <a16:creationId xmlns:a16="http://schemas.microsoft.com/office/drawing/2014/main" id="{6FEE915A-56AC-72AD-1486-238239DBD07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1127" y="5836200"/>
            <a:ext cx="762693" cy="955908"/>
          </a:xfrm>
          <a:prstGeom prst="rect">
            <a:avLst/>
          </a:prstGeom>
        </p:spPr>
      </p:pic>
      <p:cxnSp>
        <p:nvCxnSpPr>
          <p:cNvPr id="59" name="接點: 肘形 58">
            <a:extLst>
              <a:ext uri="{FF2B5EF4-FFF2-40B4-BE49-F238E27FC236}">
                <a16:creationId xmlns:a16="http://schemas.microsoft.com/office/drawing/2014/main" id="{02F4A19B-EAB5-470F-3C29-13D7FDC5E274}"/>
              </a:ext>
            </a:extLst>
          </p:cNvPr>
          <p:cNvCxnSpPr>
            <a:cxnSpLocks/>
          </p:cNvCxnSpPr>
          <p:nvPr/>
        </p:nvCxnSpPr>
        <p:spPr>
          <a:xfrm>
            <a:off x="10294601" y="4977668"/>
            <a:ext cx="12700" cy="1348695"/>
          </a:xfrm>
          <a:prstGeom prst="bentConnector3">
            <a:avLst>
              <a:gd name="adj1" fmla="val 1800000"/>
            </a:avLst>
          </a:prstGeom>
          <a:ln w="19050">
            <a:solidFill>
              <a:srgbClr val="33CCCC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F09C1C5D-0417-C25D-77EF-12E539B59727}"/>
              </a:ext>
            </a:extLst>
          </p:cNvPr>
          <p:cNvCxnSpPr>
            <a:cxnSpLocks/>
            <a:stCxn id="279" idx="2"/>
          </p:cNvCxnSpPr>
          <p:nvPr/>
        </p:nvCxnSpPr>
        <p:spPr>
          <a:xfrm rot="16200000" flipH="1">
            <a:off x="3529091" y="3385644"/>
            <a:ext cx="890889" cy="1504990"/>
          </a:xfrm>
          <a:prstGeom prst="bentConnector3">
            <a:avLst>
              <a:gd name="adj1" fmla="val 15787"/>
            </a:avLst>
          </a:prstGeom>
          <a:ln w="19050">
            <a:solidFill>
              <a:srgbClr val="33CCCC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E56E2149-D358-B506-DA28-9D60ADC46685}"/>
              </a:ext>
            </a:extLst>
          </p:cNvPr>
          <p:cNvSpPr txBox="1"/>
          <p:nvPr/>
        </p:nvSpPr>
        <p:spPr>
          <a:xfrm>
            <a:off x="4094251" y="4026292"/>
            <a:ext cx="1436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/>
              <a:t>HBS3</a:t>
            </a:r>
            <a:endParaRPr lang="zh-TW" altLang="en-US" sz="1200" b="1"/>
          </a:p>
        </p:txBody>
      </p:sp>
      <p:pic>
        <p:nvPicPr>
          <p:cNvPr id="273" name="圖片 272">
            <a:extLst>
              <a:ext uri="{FF2B5EF4-FFF2-40B4-BE49-F238E27FC236}">
                <a16:creationId xmlns:a16="http://schemas.microsoft.com/office/drawing/2014/main" id="{3818F3A6-5B0A-EBDD-5F5E-2A6F27A11B3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56" b="31690"/>
          <a:stretch/>
        </p:blipFill>
        <p:spPr>
          <a:xfrm>
            <a:off x="5539694" y="3520864"/>
            <a:ext cx="2598254" cy="613204"/>
          </a:xfrm>
          <a:prstGeom prst="rect">
            <a:avLst/>
          </a:prstGeom>
        </p:spPr>
      </p:pic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D5D7332C-ED54-449A-6A4E-C22F1DFF85AE}"/>
              </a:ext>
            </a:extLst>
          </p:cNvPr>
          <p:cNvCxnSpPr>
            <a:cxnSpLocks/>
          </p:cNvCxnSpPr>
          <p:nvPr/>
        </p:nvCxnSpPr>
        <p:spPr>
          <a:xfrm>
            <a:off x="5872415" y="5939285"/>
            <a:ext cx="453078" cy="0"/>
          </a:xfrm>
          <a:prstGeom prst="straightConnector1">
            <a:avLst/>
          </a:prstGeom>
          <a:ln w="19050">
            <a:solidFill>
              <a:srgbClr val="33CCCC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9">
            <a:extLst>
              <a:ext uri="{FF2B5EF4-FFF2-40B4-BE49-F238E27FC236}">
                <a16:creationId xmlns:a16="http://schemas.microsoft.com/office/drawing/2014/main" id="{17B09232-4A75-6E8A-81AB-AF131A1597E7}"/>
              </a:ext>
            </a:extLst>
          </p:cNvPr>
          <p:cNvCxnSpPr>
            <a:cxnSpLocks/>
          </p:cNvCxnSpPr>
          <p:nvPr/>
        </p:nvCxnSpPr>
        <p:spPr>
          <a:xfrm flipV="1">
            <a:off x="8040217" y="5046499"/>
            <a:ext cx="1388989" cy="908598"/>
          </a:xfrm>
          <a:prstGeom prst="bentConnector3">
            <a:avLst>
              <a:gd name="adj1" fmla="val 50000"/>
            </a:avLst>
          </a:prstGeom>
          <a:ln w="19050">
            <a:solidFill>
              <a:srgbClr val="33CCCC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>
            <a:extLst>
              <a:ext uri="{FF2B5EF4-FFF2-40B4-BE49-F238E27FC236}">
                <a16:creationId xmlns:a16="http://schemas.microsoft.com/office/drawing/2014/main" id="{DF0479AB-321D-A412-F6B3-DF2D3C47D67A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216" y="5213861"/>
            <a:ext cx="1153670" cy="721172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DE816B4A-C2B3-733A-27FE-439212D8C53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888" y="5841042"/>
            <a:ext cx="1153670" cy="721172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74EAFA9E-DCBF-054C-65CB-D1A15B8BAA5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2941" y="5841042"/>
            <a:ext cx="1153670" cy="721172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AF137426-0E3A-90B3-85B7-290096B7FA8E}"/>
              </a:ext>
            </a:extLst>
          </p:cNvPr>
          <p:cNvSpPr txBox="1"/>
          <p:nvPr/>
        </p:nvSpPr>
        <p:spPr>
          <a:xfrm>
            <a:off x="10479821" y="5250761"/>
            <a:ext cx="11838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/>
              <a:t>最多可擁有</a:t>
            </a:r>
            <a:endParaRPr lang="en-US" altLang="zh-TW" sz="1400"/>
          </a:p>
          <a:p>
            <a:r>
              <a:rPr lang="en-US" altLang="zh-TW" sz="2000" b="1">
                <a:solidFill>
                  <a:srgbClr val="33CCCC"/>
                </a:solidFill>
              </a:rPr>
              <a:t>14</a:t>
            </a:r>
            <a:r>
              <a:rPr lang="zh-TW" altLang="en-US" sz="1400"/>
              <a:t> 個直連</a:t>
            </a:r>
            <a:r>
              <a:rPr lang="en-US" altLang="zh-TW" sz="1400"/>
              <a:t> </a:t>
            </a:r>
          </a:p>
          <a:p>
            <a:r>
              <a:rPr lang="en-US" altLang="zh-TW" sz="1400"/>
              <a:t>2.5GE</a:t>
            </a:r>
            <a:r>
              <a:rPr lang="zh-TW" altLang="en-US" sz="1400"/>
              <a:t> 設備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C717B3C8-E12F-44DF-E194-6773CF1FD638}"/>
              </a:ext>
            </a:extLst>
          </p:cNvPr>
          <p:cNvSpPr txBox="1"/>
          <p:nvPr/>
        </p:nvSpPr>
        <p:spPr>
          <a:xfrm>
            <a:off x="4991100" y="6546848"/>
            <a:ext cx="4953308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1400">
                <a:latin typeface="Microsoft JhengHei"/>
                <a:ea typeface="Microsoft JhengHei"/>
              </a:rPr>
              <a:t>NAS 安裝三張 </a:t>
            </a:r>
            <a:r>
              <a:rPr lang="en-US" altLang="zh-TW" sz="1400" b="1">
                <a:latin typeface="Microsoft JhengHei"/>
                <a:ea typeface="微軟正黑體"/>
              </a:rPr>
              <a:t>QXG-2G4T-I225 4埠 2.5GbE </a:t>
            </a:r>
            <a:r>
              <a:rPr lang="en-US" altLang="zh-TW" sz="1400" b="1" err="1">
                <a:latin typeface="Microsoft JhengHei"/>
                <a:ea typeface="微軟正黑體"/>
              </a:rPr>
              <a:t>網卡</a:t>
            </a:r>
            <a:endParaRPr lang="zh-TW" altLang="en-US" sz="1400" b="1">
              <a:latin typeface="Microsoft JhengHei"/>
              <a:ea typeface="Microsoft JhengHei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0D8A8A1-15F9-86F0-8E36-9F48C455B6B2}"/>
              </a:ext>
            </a:extLst>
          </p:cNvPr>
          <p:cNvSpPr txBox="1"/>
          <p:nvPr/>
        </p:nvSpPr>
        <p:spPr>
          <a:xfrm>
            <a:off x="1317713" y="6380098"/>
            <a:ext cx="15631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/>
              <a:t>異地備份 </a:t>
            </a:r>
            <a:r>
              <a:rPr lang="en-US" altLang="zh-TW" sz="1200" b="1"/>
              <a:t>NAS</a:t>
            </a:r>
            <a:endParaRPr lang="zh-TW" altLang="en-US" sz="1200" b="1"/>
          </a:p>
        </p:txBody>
      </p:sp>
      <p:pic>
        <p:nvPicPr>
          <p:cNvPr id="11" name="圖片 10" descr="一張含有 文字, 電子用品, 電腦, 膝上型電腦 的圖片&#10;&#10;自動產生的描述">
            <a:extLst>
              <a:ext uri="{FF2B5EF4-FFF2-40B4-BE49-F238E27FC236}">
                <a16:creationId xmlns:a16="http://schemas.microsoft.com/office/drawing/2014/main" id="{056C4FCE-A532-0D15-5941-52DF524FDA7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38" y="3413987"/>
            <a:ext cx="768396" cy="847797"/>
          </a:xfrm>
          <a:prstGeom prst="rect">
            <a:avLst/>
          </a:prstGeom>
        </p:spPr>
      </p:pic>
      <p:cxnSp>
        <p:nvCxnSpPr>
          <p:cNvPr id="32" name="直線單箭頭接點 40">
            <a:extLst>
              <a:ext uri="{FF2B5EF4-FFF2-40B4-BE49-F238E27FC236}">
                <a16:creationId xmlns:a16="http://schemas.microsoft.com/office/drawing/2014/main" id="{687D2FC8-A5A4-0134-48CD-38C721157CB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879595" y="3942919"/>
            <a:ext cx="756118" cy="525212"/>
          </a:xfrm>
          <a:prstGeom prst="bentConnector3">
            <a:avLst>
              <a:gd name="adj1" fmla="val 98373"/>
            </a:avLst>
          </a:prstGeom>
          <a:ln w="19050">
            <a:solidFill>
              <a:srgbClr val="33CCCC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圖形 23">
            <a:extLst>
              <a:ext uri="{FF2B5EF4-FFF2-40B4-BE49-F238E27FC236}">
                <a16:creationId xmlns:a16="http://schemas.microsoft.com/office/drawing/2014/main" id="{B31E30DA-2CE9-D1FF-1C93-9C98C782EB41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596879" y="3044228"/>
            <a:ext cx="494563" cy="494563"/>
          </a:xfrm>
          <a:prstGeom prst="rect">
            <a:avLst/>
          </a:prstGeom>
          <a:effectLst>
            <a:outerShdw blurRad="203200" dist="139700" dir="8520000" sx="106000" sy="106000" algn="tl" rotWithShape="0">
              <a:prstClr val="black">
                <a:alpha val="31000"/>
              </a:prstClr>
            </a:outerShdw>
          </a:effectLst>
        </p:spPr>
      </p:pic>
      <p:pic>
        <p:nvPicPr>
          <p:cNvPr id="27" name="圖形 26">
            <a:extLst>
              <a:ext uri="{FF2B5EF4-FFF2-40B4-BE49-F238E27FC236}">
                <a16:creationId xmlns:a16="http://schemas.microsoft.com/office/drawing/2014/main" id="{7D4EADA9-E324-B516-91B5-E2F76F8B7D53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620719" y="3908984"/>
            <a:ext cx="494563" cy="494563"/>
          </a:xfrm>
          <a:prstGeom prst="rect">
            <a:avLst/>
          </a:prstGeom>
          <a:effectLst>
            <a:outerShdw blurRad="203200" dist="139700" dir="8520000" sx="106000" sy="106000" algn="tl" rotWithShape="0">
              <a:prstClr val="black">
                <a:alpha val="31000"/>
              </a:prstClr>
            </a:outerShdw>
          </a:effectLst>
        </p:spPr>
      </p:pic>
      <p:pic>
        <p:nvPicPr>
          <p:cNvPr id="31" name="圖形 30">
            <a:extLst>
              <a:ext uri="{FF2B5EF4-FFF2-40B4-BE49-F238E27FC236}">
                <a16:creationId xmlns:a16="http://schemas.microsoft.com/office/drawing/2014/main" id="{C736EF52-D389-EB20-B2E5-00B003ADEF4A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3039510" y="4770398"/>
            <a:ext cx="494563" cy="494563"/>
          </a:xfrm>
          <a:prstGeom prst="rect">
            <a:avLst/>
          </a:prstGeom>
          <a:effectLst>
            <a:outerShdw blurRad="203200" dist="139700" dir="8520000" sx="106000" sy="106000" algn="tl" rotWithShape="0">
              <a:prstClr val="black">
                <a:alpha val="31000"/>
              </a:prstClr>
            </a:outerShdw>
          </a:effectLst>
        </p:spPr>
      </p:pic>
      <p:pic>
        <p:nvPicPr>
          <p:cNvPr id="33" name="圖形 32">
            <a:extLst>
              <a:ext uri="{FF2B5EF4-FFF2-40B4-BE49-F238E27FC236}">
                <a16:creationId xmlns:a16="http://schemas.microsoft.com/office/drawing/2014/main" id="{24CA46A2-A338-7585-89EC-1858F12D31D0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859030" y="4287453"/>
            <a:ext cx="494563" cy="494563"/>
          </a:xfrm>
          <a:prstGeom prst="rect">
            <a:avLst/>
          </a:prstGeom>
          <a:effectLst>
            <a:outerShdw blurRad="203200" dist="139700" dir="8520000" sx="106000" sy="106000" algn="tl" rotWithShape="0">
              <a:prstClr val="black">
                <a:alpha val="31000"/>
              </a:prstClr>
            </a:outerShdw>
          </a:effectLst>
        </p:spPr>
      </p:pic>
      <p:pic>
        <p:nvPicPr>
          <p:cNvPr id="34" name="圖形 33">
            <a:extLst>
              <a:ext uri="{FF2B5EF4-FFF2-40B4-BE49-F238E27FC236}">
                <a16:creationId xmlns:a16="http://schemas.microsoft.com/office/drawing/2014/main" id="{8E6FD9C2-7457-C388-66B0-AED44B8BBAFE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844278" y="5562295"/>
            <a:ext cx="494563" cy="494563"/>
          </a:xfrm>
          <a:prstGeom prst="rect">
            <a:avLst/>
          </a:prstGeom>
          <a:effectLst>
            <a:outerShdw blurRad="203200" dist="139700" dir="8520000" sx="106000" sy="106000" algn="tl" rotWithShape="0">
              <a:prstClr val="black">
                <a:alpha val="31000"/>
              </a:prstClr>
            </a:outerShdw>
          </a:effectLst>
        </p:spPr>
      </p:pic>
      <p:pic>
        <p:nvPicPr>
          <p:cNvPr id="279" name="圖片 278" descr="一張含有 圓頂 的圖片&#10;&#10;自動產生的描述">
            <a:extLst>
              <a:ext uri="{FF2B5EF4-FFF2-40B4-BE49-F238E27FC236}">
                <a16:creationId xmlns:a16="http://schemas.microsoft.com/office/drawing/2014/main" id="{D4797467-E3A4-303F-BC76-7B3A52C130AF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759" y="2152721"/>
            <a:ext cx="3442562" cy="1539974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23C2B54A-0342-E0E6-E27F-62F5922993B2}"/>
              </a:ext>
            </a:extLst>
          </p:cNvPr>
          <p:cNvSpPr txBox="1"/>
          <p:nvPr/>
        </p:nvSpPr>
        <p:spPr>
          <a:xfrm>
            <a:off x="2378397" y="3671343"/>
            <a:ext cx="8402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/>
              <a:t>雲端備份</a:t>
            </a: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157BC3AC-41D8-ABD8-7CF9-E2CCBB85E802}"/>
              </a:ext>
            </a:extLst>
          </p:cNvPr>
          <p:cNvGrpSpPr/>
          <p:nvPr/>
        </p:nvGrpSpPr>
        <p:grpSpPr>
          <a:xfrm>
            <a:off x="1221898" y="2558385"/>
            <a:ext cx="3777470" cy="854701"/>
            <a:chOff x="5484027" y="2498836"/>
            <a:chExt cx="3777470" cy="854701"/>
          </a:xfrm>
        </p:grpSpPr>
        <p:pic>
          <p:nvPicPr>
            <p:cNvPr id="36" name="圖片 35">
              <a:extLst>
                <a:ext uri="{FF2B5EF4-FFF2-40B4-BE49-F238E27FC236}">
                  <a16:creationId xmlns:a16="http://schemas.microsoft.com/office/drawing/2014/main" id="{91DC4CD4-EFD5-A8AD-34E0-AB7285E77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0582" y="3031991"/>
              <a:ext cx="1167816" cy="192497"/>
            </a:xfrm>
            <a:prstGeom prst="rect">
              <a:avLst/>
            </a:prstGeom>
          </p:spPr>
        </p:pic>
        <p:pic>
          <p:nvPicPr>
            <p:cNvPr id="38" name="圖片 37">
              <a:extLst>
                <a:ext uri="{FF2B5EF4-FFF2-40B4-BE49-F238E27FC236}">
                  <a16:creationId xmlns:a16="http://schemas.microsoft.com/office/drawing/2014/main" id="{1AFADFCC-28E3-5DE6-D54F-E52C080F84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4027" y="2945253"/>
              <a:ext cx="623170" cy="408284"/>
            </a:xfrm>
            <a:prstGeom prst="rect">
              <a:avLst/>
            </a:prstGeom>
          </p:spPr>
        </p:pic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290C562A-4298-3522-09FE-DC2B98D4C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46592" y="2622384"/>
              <a:ext cx="814905" cy="237413"/>
            </a:xfrm>
            <a:prstGeom prst="rect">
              <a:avLst/>
            </a:prstGeom>
          </p:spPr>
        </p:pic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0A019F9E-4136-2832-4DD6-304213AE8E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73101" y="3024196"/>
              <a:ext cx="1475811" cy="237413"/>
            </a:xfrm>
            <a:prstGeom prst="rect">
              <a:avLst/>
            </a:prstGeom>
          </p:spPr>
        </p:pic>
        <p:pic>
          <p:nvPicPr>
            <p:cNvPr id="46" name="圖片 45">
              <a:extLst>
                <a:ext uri="{FF2B5EF4-FFF2-40B4-BE49-F238E27FC236}">
                  <a16:creationId xmlns:a16="http://schemas.microsoft.com/office/drawing/2014/main" id="{963BED38-34F8-EC98-351B-AF016044D5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4877" y="2628005"/>
              <a:ext cx="1475811" cy="256663"/>
            </a:xfrm>
            <a:prstGeom prst="rect">
              <a:avLst/>
            </a:prstGeom>
          </p:spPr>
        </p:pic>
        <p:pic>
          <p:nvPicPr>
            <p:cNvPr id="48" name="圖片 47" descr="一張含有 文字 的圖片&#10;&#10;自動產生的描述">
              <a:extLst>
                <a:ext uri="{FF2B5EF4-FFF2-40B4-BE49-F238E27FC236}">
                  <a16:creationId xmlns:a16="http://schemas.microsoft.com/office/drawing/2014/main" id="{D902A7AB-DC50-D489-7550-DBB9E1F89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3707" y="2498836"/>
              <a:ext cx="822666" cy="396321"/>
            </a:xfrm>
            <a:prstGeom prst="rect">
              <a:avLst/>
            </a:prstGeom>
          </p:spPr>
        </p:pic>
      </p:grpSp>
      <p:pic>
        <p:nvPicPr>
          <p:cNvPr id="50" name="圖片 49" descr="一張含有 文字, 標誌, 餐具 的圖片&#10;&#10;自動產生的描述" hidden="1">
            <a:extLst>
              <a:ext uri="{FF2B5EF4-FFF2-40B4-BE49-F238E27FC236}">
                <a16:creationId xmlns:a16="http://schemas.microsoft.com/office/drawing/2014/main" id="{E729A18E-B685-93C5-024A-E6C17906C48D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736" y="2306704"/>
            <a:ext cx="984926" cy="355363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6E9DB852-7D3F-49A9-B221-6DFE4DECF69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3" r="15056"/>
          <a:stretch/>
        </p:blipFill>
        <p:spPr>
          <a:xfrm>
            <a:off x="3678453" y="4581242"/>
            <a:ext cx="2088816" cy="1879019"/>
          </a:xfrm>
          <a:prstGeom prst="rect">
            <a:avLst/>
          </a:prstGeom>
        </p:spPr>
      </p:pic>
      <p:pic>
        <p:nvPicPr>
          <p:cNvPr id="256" name="圖片 255">
            <a:extLst>
              <a:ext uri="{FF2B5EF4-FFF2-40B4-BE49-F238E27FC236}">
                <a16:creationId xmlns:a16="http://schemas.microsoft.com/office/drawing/2014/main" id="{D3AB99CC-CEAE-CBBD-CB83-6DFD9DBAD55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3" r="15056"/>
          <a:stretch/>
        </p:blipFill>
        <p:spPr>
          <a:xfrm>
            <a:off x="788374" y="4573404"/>
            <a:ext cx="2088816" cy="187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717325"/>
      </p:ext>
    </p:extLst>
  </p:cSld>
  <p:clrMapOvr>
    <a:masterClrMapping/>
  </p:clrMapOvr>
  <p:transition spd="slow">
    <p:fade thruBlk="1"/>
  </p:transition>
  <p:extLst mod="1">
    <p:ext uri="{6950BFC3-D8DA-4A85-94F7-54DA5524770B}">
      <p188:commentRel xmlns:p188="http://schemas.microsoft.com/office/powerpoint/2018/8/main" xmlns="" r:id="rId21"/>
    </p:ext>
  </p:extLs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8BDFF706-F637-EB5F-0226-B8404CDE220D}"/>
              </a:ext>
            </a:extLst>
          </p:cNvPr>
          <p:cNvSpPr/>
          <p:nvPr/>
        </p:nvSpPr>
        <p:spPr>
          <a:xfrm>
            <a:off x="620308" y="3165208"/>
            <a:ext cx="4166718" cy="526526"/>
          </a:xfrm>
          <a:prstGeom prst="roundRect">
            <a:avLst>
              <a:gd name="adj" fmla="val 8754"/>
            </a:avLst>
          </a:prstGeom>
          <a:gradFill>
            <a:gsLst>
              <a:gs pos="0">
                <a:srgbClr val="986E4E"/>
              </a:gs>
              <a:gs pos="100000">
                <a:srgbClr val="B67602"/>
              </a:gs>
            </a:gsLst>
            <a:lin ang="0" scaled="0"/>
          </a:gradFill>
          <a:ln>
            <a:noFill/>
          </a:ln>
          <a:effectLst>
            <a:outerShdw blurRad="431800" dist="165100" dir="5760000" sx="106000" sy="106000" algn="ctr" rotWithShape="0">
              <a:srgbClr val="000000">
                <a:alpha val="3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BB663A84-C7A9-425F-A368-D3B7AE027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764"/>
            <a:ext cx="10515600" cy="1325563"/>
          </a:xfrm>
        </p:spPr>
        <p:txBody>
          <a:bodyPr>
            <a:noAutofit/>
          </a:bodyPr>
          <a:lstStyle/>
          <a:p>
            <a:pPr algn="ctr">
              <a:lnSpc>
                <a:spcPts val="5100"/>
              </a:lnSpc>
            </a:pPr>
            <a:r>
              <a:rPr lang="zh-TW" sz="4000" b="1">
                <a:latin typeface="微軟正黑體"/>
                <a:ea typeface="微軟正黑體"/>
                <a:cs typeface="+mn-ea"/>
                <a:sym typeface="+mn-lt"/>
              </a:rPr>
              <a:t>多版</a:t>
            </a:r>
            <a:r>
              <a:rPr lang="zh-TW" altLang="en-US" sz="4000" b="1">
                <a:latin typeface="微軟正黑體"/>
                <a:ea typeface="微軟正黑體"/>
                <a:cs typeface="+mn-ea"/>
                <a:sym typeface="+mn-lt"/>
              </a:rPr>
              <a:t>本快照</a:t>
            </a:r>
            <a:r>
              <a:rPr lang="zh-TW" sz="4000" b="1">
                <a:latin typeface="微軟正黑體"/>
                <a:ea typeface="微軟正黑體"/>
                <a:cs typeface="+mn-ea"/>
                <a:sym typeface="+mn-lt"/>
              </a:rPr>
              <a:t>助您對抗加密勒索軟體威脅</a:t>
            </a:r>
            <a:endParaRPr lang="zh-TW"/>
          </a:p>
        </p:txBody>
      </p:sp>
      <p:pic>
        <p:nvPicPr>
          <p:cNvPr id="8" name="圖片 7" descr="一張含有 文字 的圖片&#10;&#10;自動產生的描述">
            <a:extLst>
              <a:ext uri="{FF2B5EF4-FFF2-40B4-BE49-F238E27FC236}">
                <a16:creationId xmlns:a16="http://schemas.microsoft.com/office/drawing/2014/main" id="{C8281D61-7983-AFE3-07F5-20BA227F68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8030" y="3164440"/>
            <a:ext cx="7009491" cy="3448452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431800" dist="368300" dir="5760000" algn="tr" rotWithShape="0">
              <a:srgbClr val="09000C">
                <a:alpha val="34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9" name="文字方塊 2">
            <a:extLst>
              <a:ext uri="{FF2B5EF4-FFF2-40B4-BE49-F238E27FC236}">
                <a16:creationId xmlns:a16="http://schemas.microsoft.com/office/drawing/2014/main" id="{828C764C-8578-4274-12CE-67A7B6F4A200}"/>
              </a:ext>
            </a:extLst>
          </p:cNvPr>
          <p:cNvSpPr txBox="1"/>
          <p:nvPr/>
        </p:nvSpPr>
        <p:spPr>
          <a:xfrm>
            <a:off x="620051" y="1562327"/>
            <a:ext cx="11385497" cy="113550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zh-TW">
                <a:solidFill>
                  <a:srgbClr val="FFFFFF"/>
                </a:solidFill>
                <a:ea typeface="微軟正黑體"/>
                <a:cs typeface="+mn-ea"/>
                <a:sym typeface="+mn-lt"/>
              </a:rPr>
              <a:t>TS-1655 </a:t>
            </a:r>
            <a:r>
              <a:rPr lang="zh-TW" altLang="en-US">
                <a:solidFill>
                  <a:srgbClr val="FFFFFF"/>
                </a:solidFill>
                <a:ea typeface="微軟正黑體"/>
                <a:cs typeface="+mn-ea"/>
                <a:sym typeface="+mn-lt"/>
              </a:rPr>
              <a:t>支援快照 </a:t>
            </a:r>
            <a:r>
              <a:rPr lang="en-US" altLang="zh-TW">
                <a:solidFill>
                  <a:srgbClr val="FFFFFF"/>
                </a:solidFill>
                <a:ea typeface="微軟正黑體"/>
                <a:cs typeface="+mn-ea"/>
                <a:sym typeface="+mn-lt"/>
              </a:rPr>
              <a:t>(Snapshot) </a:t>
            </a:r>
            <a:r>
              <a:rPr lang="zh-TW" altLang="en-US">
                <a:solidFill>
                  <a:srgbClr val="FFFFFF"/>
                </a:solidFill>
                <a:ea typeface="微軟正黑體"/>
                <a:cs typeface="+mn-ea"/>
                <a:sym typeface="+mn-lt"/>
              </a:rPr>
              <a:t>功能，就像照相般，可將任一時間點的系統狀態與資料記錄下來作為將來還原的備份，且比傳統備份使用更少的儲存空間。當資料毀損或電腦受到加密勒索軟體威脅，即可利用快照檔案迅速還原，確保重要資料萬無一失。</a:t>
            </a:r>
            <a:r>
              <a:rPr lang="zh-TW" altLang="en-US" u="sng">
                <a:solidFill>
                  <a:srgbClr val="FFFFFF"/>
                </a:solidFill>
                <a:ea typeface="微軟正黑體"/>
                <a:cs typeface="+mn-ea"/>
                <a:sym typeface="+mn-lt"/>
              </a:rPr>
              <a:t>QTS 最多 1,024 份快照、QuTS hero 最多 65,536 份快照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35DF544-E006-E8BC-E039-5845EDB840F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4831" y="5406535"/>
            <a:ext cx="1306512" cy="1306512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431800" dist="368300" dir="5760000" algn="tr" rotWithShape="0">
              <a:srgbClr val="09000C">
                <a:alpha val="34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13" name="文字方塊 4">
            <a:extLst>
              <a:ext uri="{FF2B5EF4-FFF2-40B4-BE49-F238E27FC236}">
                <a16:creationId xmlns:a16="http://schemas.microsoft.com/office/drawing/2014/main" id="{C4FABD84-43D1-5931-5A78-F20D4D1870AB}"/>
              </a:ext>
            </a:extLst>
          </p:cNvPr>
          <p:cNvSpPr txBox="1"/>
          <p:nvPr/>
        </p:nvSpPr>
        <p:spPr>
          <a:xfrm>
            <a:off x="620051" y="3139316"/>
            <a:ext cx="4704871" cy="522964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en-US" altLang="zh-TW" sz="2400" b="1">
                <a:solidFill>
                  <a:schemeClr val="bg1"/>
                </a:solidFill>
                <a:cs typeface="+mn-ea"/>
                <a:sym typeface="+mn-lt"/>
              </a:rPr>
              <a:t>3</a:t>
            </a:r>
            <a:r>
              <a:rPr lang="zh-TW" altLang="en-US" sz="2400" b="1">
                <a:solidFill>
                  <a:schemeClr val="bg1"/>
                </a:solidFill>
                <a:cs typeface="+mn-ea"/>
                <a:sym typeface="+mn-lt"/>
              </a:rPr>
              <a:t>步驟對抗加密勒索軟體威脅</a:t>
            </a:r>
          </a:p>
        </p:txBody>
      </p:sp>
      <p:sp>
        <p:nvSpPr>
          <p:cNvPr id="14" name="文字方塊 5">
            <a:extLst>
              <a:ext uri="{FF2B5EF4-FFF2-40B4-BE49-F238E27FC236}">
                <a16:creationId xmlns:a16="http://schemas.microsoft.com/office/drawing/2014/main" id="{02F51D8D-F31D-8F49-597A-98180C2FA50F}"/>
              </a:ext>
            </a:extLst>
          </p:cNvPr>
          <p:cNvSpPr txBox="1"/>
          <p:nvPr/>
        </p:nvSpPr>
        <p:spPr>
          <a:xfrm>
            <a:off x="563160" y="3858048"/>
            <a:ext cx="4223608" cy="269080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en-US" altLang="zh-TW" b="1">
                <a:solidFill>
                  <a:srgbClr val="FFFFFF"/>
                </a:solidFill>
                <a:cs typeface="+mn-ea"/>
                <a:sym typeface="+mn-lt"/>
              </a:rPr>
              <a:t>Step 1 </a:t>
            </a:r>
          </a:p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zh-TW" altLang="en-US">
                <a:solidFill>
                  <a:srgbClr val="FFFFFF"/>
                </a:solidFill>
                <a:cs typeface="+mn-ea"/>
                <a:sym typeface="+mn-lt"/>
              </a:rPr>
              <a:t>定期更新，並使用</a:t>
            </a:r>
            <a:r>
              <a:rPr lang="en-US" altLang="zh-TW">
                <a:solidFill>
                  <a:srgbClr val="FFFFFF"/>
                </a:solidFill>
                <a:cs typeface="+mn-ea"/>
                <a:sym typeface="+mn-lt"/>
              </a:rPr>
              <a:t>Malware Remover</a:t>
            </a:r>
            <a:r>
              <a:rPr lang="zh-TW" altLang="en-US">
                <a:solidFill>
                  <a:srgbClr val="FFFFFF"/>
                </a:solidFill>
                <a:cs typeface="+mn-ea"/>
                <a:sym typeface="+mn-lt"/>
              </a:rPr>
              <a:t>防範惡意軟體</a:t>
            </a:r>
            <a:endParaRPr lang="en-US" altLang="zh-TW">
              <a:solidFill>
                <a:srgbClr val="FFFFFF"/>
              </a:solidFill>
              <a:cs typeface="+mn-ea"/>
              <a:sym typeface="+mn-lt"/>
            </a:endParaRPr>
          </a:p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en-US" altLang="zh-TW" b="1">
                <a:solidFill>
                  <a:srgbClr val="FFFFFF"/>
                </a:solidFill>
                <a:cs typeface="+mn-ea"/>
                <a:sym typeface="+mn-lt"/>
              </a:rPr>
              <a:t>Step 2</a:t>
            </a:r>
          </a:p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zh-TW" altLang="en-US">
                <a:solidFill>
                  <a:srgbClr val="FFFFFF"/>
                </a:solidFill>
                <a:cs typeface="+mn-ea"/>
                <a:sym typeface="+mn-lt"/>
              </a:rPr>
              <a:t>備份電腦資料至</a:t>
            </a:r>
            <a:r>
              <a:rPr lang="en-US" altLang="zh-TW">
                <a:solidFill>
                  <a:srgbClr val="FFFFFF"/>
                </a:solidFill>
                <a:cs typeface="+mn-ea"/>
                <a:sym typeface="+mn-lt"/>
              </a:rPr>
              <a:t>NAS</a:t>
            </a:r>
            <a:r>
              <a:rPr lang="zh-TW" altLang="en-US">
                <a:solidFill>
                  <a:srgbClr val="FFFFFF"/>
                </a:solidFill>
                <a:cs typeface="+mn-ea"/>
                <a:sym typeface="+mn-lt"/>
              </a:rPr>
              <a:t>，並建立快照</a:t>
            </a:r>
            <a:endParaRPr lang="en-US" altLang="zh-TW">
              <a:solidFill>
                <a:srgbClr val="FFFFFF"/>
              </a:solidFill>
              <a:cs typeface="+mn-ea"/>
              <a:sym typeface="+mn-lt"/>
            </a:endParaRPr>
          </a:p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en-US" altLang="zh-TW" b="1">
                <a:solidFill>
                  <a:srgbClr val="FFFFFF"/>
                </a:solidFill>
                <a:cs typeface="+mn-ea"/>
                <a:sym typeface="+mn-lt"/>
              </a:rPr>
              <a:t>Step 3</a:t>
            </a:r>
          </a:p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zh-TW" altLang="en-US">
                <a:solidFill>
                  <a:srgbClr val="FFFFFF"/>
                </a:solidFill>
                <a:cs typeface="+mn-ea"/>
                <a:sym typeface="+mn-lt"/>
              </a:rPr>
              <a:t>將快照檔案再備份至另一台</a:t>
            </a:r>
            <a:r>
              <a:rPr lang="en-US" altLang="zh-TW">
                <a:solidFill>
                  <a:srgbClr val="FFFFFF"/>
                </a:solidFill>
                <a:cs typeface="+mn-ea"/>
                <a:sym typeface="+mn-lt"/>
              </a:rPr>
              <a:t>QNAP NAS</a:t>
            </a:r>
            <a:endParaRPr lang="zh-TW" altLang="en-US">
              <a:solidFill>
                <a:srgbClr val="FFFFFF"/>
              </a:solidFill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54336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5"/>
          <p:cNvSpPr txBox="1">
            <a:spLocks noGrp="1"/>
          </p:cNvSpPr>
          <p:nvPr>
            <p:ph type="title"/>
          </p:nvPr>
        </p:nvSpPr>
        <p:spPr>
          <a:xfrm>
            <a:off x="262218" y="355945"/>
            <a:ext cx="10478778" cy="1334743"/>
          </a:xfrm>
        </p:spPr>
        <p:txBody>
          <a:bodyPr>
            <a:normAutofit fontScale="90000"/>
          </a:bodyPr>
          <a:lstStyle/>
          <a:p>
            <a:r>
              <a:rPr lang="en-US" altLang="zh-TW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25GbE-ready TS-1655</a:t>
            </a:r>
            <a:r>
              <a:rPr lang="zh-TW" alt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採用混合式儲存架構</a:t>
            </a:r>
            <a:r>
              <a:rPr lang="en-US" altLang="zh-TW" b="1">
                <a:latin typeface="Arial" panose="020B0604020202020204" pitchFamily="34" charset="0"/>
                <a:cs typeface="Arial"/>
              </a:rPr>
              <a:t/>
            </a:r>
            <a:br>
              <a:rPr lang="en-US" altLang="zh-TW" b="1">
                <a:latin typeface="Arial" panose="020B0604020202020204" pitchFamily="34" charset="0"/>
                <a:cs typeface="Arial"/>
              </a:rPr>
            </a:br>
            <a:r>
              <a:rPr lang="zh-TW" alt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、</a:t>
            </a:r>
            <a:r>
              <a:rPr lang="en-US" altLang="zh-TW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Intel</a:t>
            </a:r>
            <a:r>
              <a:rPr lang="en" baseline="30000">
                <a:latin typeface="Arial"/>
                <a:cs typeface="Arial"/>
                <a:sym typeface="Arial" panose="020B0604020202020204" pitchFamily="34" charset="0"/>
              </a:rPr>
              <a:t>®</a:t>
            </a:r>
            <a:r>
              <a:rPr lang="en-US" altLang="zh-TW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8</a:t>
            </a:r>
            <a:r>
              <a:rPr lang="zh-TW" alt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核心 </a:t>
            </a:r>
            <a:r>
              <a:rPr lang="en-US" altLang="zh-TW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CPU</a:t>
            </a:r>
            <a:r>
              <a:rPr lang="zh-TW" altLang="en-US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，強勁效能及擴充性兼具</a:t>
            </a:r>
            <a:endParaRPr lang="zh-TW" b="1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2" name="Google Shape;298;p34" hidden="1">
            <a:extLst>
              <a:ext uri="{FF2B5EF4-FFF2-40B4-BE49-F238E27FC236}">
                <a16:creationId xmlns:a16="http://schemas.microsoft.com/office/drawing/2014/main" id="{6F5A7FCE-BBFC-4561-97BA-2A559963D6AF}"/>
              </a:ext>
            </a:extLst>
          </p:cNvPr>
          <p:cNvSpPr txBox="1">
            <a:spLocks/>
          </p:cNvSpPr>
          <p:nvPr/>
        </p:nvSpPr>
        <p:spPr>
          <a:xfrm>
            <a:off x="5878134" y="7375924"/>
            <a:ext cx="8026727" cy="355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12吋短機箱可支援市面上大部分的機櫃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內建2埠M.2(PCIe Gen 3 x1)，可提供SSD快取，加速隨機存取的速度</a:t>
            </a:r>
            <a:endParaRPr kumimoji="0" lang="en-US" altLang="zh-TW" sz="2667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 Gen 3 x 8插槽，提供各式應用的高速擴充卡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CN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雙系統靈活切換配置QTS and </a:t>
            </a:r>
            <a:r>
              <a:rPr kumimoji="0" lang="en-US" sz="2667" b="0" i="0" u="none" strike="noStrike" kern="1200" cap="none" spc="0" normalizeH="0" baseline="0" noProof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QuTS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 hero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200"/>
              <a:buFont typeface="Lato"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  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Lato"/>
              <a:sym typeface="Arial" panose="020B0604020202020204" pitchFamily="34" charset="0"/>
            </a:endParaRPr>
          </a:p>
        </p:txBody>
      </p:sp>
      <p:sp>
        <p:nvSpPr>
          <p:cNvPr id="16" name="Google Shape;298;p34">
            <a:extLst>
              <a:ext uri="{FF2B5EF4-FFF2-40B4-BE49-F238E27FC236}">
                <a16:creationId xmlns:a16="http://schemas.microsoft.com/office/drawing/2014/main" id="{DD44DE7B-49BF-44FA-8F51-501E3F3ED381}"/>
              </a:ext>
            </a:extLst>
          </p:cNvPr>
          <p:cNvSpPr txBox="1">
            <a:spLocks/>
          </p:cNvSpPr>
          <p:nvPr/>
        </p:nvSpPr>
        <p:spPr>
          <a:xfrm>
            <a:off x="7285618" y="2056904"/>
            <a:ext cx="3771741" cy="776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>
              <a:buClr>
                <a:schemeClr val="dk1"/>
              </a:buClr>
              <a:buSzPts val="935"/>
              <a:buFont typeface="Lato"/>
              <a:buNone/>
              <a:defRPr sz="1800" b="1">
                <a:solidFill>
                  <a:srgbClr val="744922"/>
                </a:solidFill>
                <a:ea typeface="微軟正黑體"/>
                <a:cs typeface="+mn-ea"/>
              </a:defRPr>
            </a:lvl1pPr>
            <a:lvl2pPr marL="9144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2pPr>
            <a:lvl3pPr marL="13716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3pPr>
            <a:lvl4pPr marL="18288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rabi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4pPr>
            <a:lvl5pPr marL="22860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5pPr>
            <a:lvl6pPr marL="27432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6pPr>
            <a:lvl7pPr marL="32004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rabi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7pPr>
            <a:lvl8pPr marL="36576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alpha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8pPr>
            <a:lvl9pPr marL="4114800" indent="-317500">
              <a:lnSpc>
                <a:spcPct val="115000"/>
              </a:lnSpc>
              <a:buClr>
                <a:schemeClr val="dk2"/>
              </a:buClr>
              <a:buSzPts val="1400"/>
              <a:buFont typeface="Lato"/>
              <a:buAutoNum type="romanLcPeriod"/>
              <a:defRPr>
                <a:solidFill>
                  <a:schemeClr val="dk2"/>
                </a:solidFill>
                <a:latin typeface="Lato"/>
                <a:ea typeface="Lato"/>
                <a:cs typeface="Lato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935"/>
              <a:buFont typeface="Lato"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雙 2.5 </a:t>
            </a:r>
            <a:r>
              <a:rPr kumimoji="0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GbE </a:t>
            </a:r>
            <a:r>
              <a:rPr kumimoji="0" lang="zh-TW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高速網路埠</a:t>
            </a:r>
            <a:endParaRPr kumimoji="0" lang="en-US" altLang="zh-TW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9" name="Google Shape;298;p34">
            <a:extLst>
              <a:ext uri="{FF2B5EF4-FFF2-40B4-BE49-F238E27FC236}">
                <a16:creationId xmlns:a16="http://schemas.microsoft.com/office/drawing/2014/main" id="{1D9DD7AF-6493-4FD8-8305-3BEA86FE5CA7}"/>
              </a:ext>
            </a:extLst>
          </p:cNvPr>
          <p:cNvSpPr txBox="1">
            <a:spLocks/>
          </p:cNvSpPr>
          <p:nvPr/>
        </p:nvSpPr>
        <p:spPr>
          <a:xfrm>
            <a:off x="7285617" y="2509094"/>
            <a:ext cx="3654937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Lato"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err="1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充足的</a:t>
            </a:r>
            <a:r>
              <a:rPr kumimoji="0" lang="en-US" altLang="zh-TW" sz="1600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2.5 GbE (</a:t>
            </a:r>
            <a:r>
              <a:rPr kumimoji="0" lang="zh-TW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相容</a:t>
            </a:r>
            <a:r>
              <a:rPr kumimoji="0" lang="en-US" altLang="zh-TW" sz="1600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1GbE) </a:t>
            </a:r>
            <a:r>
              <a:rPr kumimoji="0" lang="zh-TW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網路頻寬，提供流暢的資料傳輸體驗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Lato"/>
              <a:sym typeface="Arial" panose="020B0604020202020204" pitchFamily="34" charset="0"/>
            </a:endParaRPr>
          </a:p>
        </p:txBody>
      </p:sp>
      <p:sp>
        <p:nvSpPr>
          <p:cNvPr id="48" name="Google Shape;298;p34">
            <a:extLst>
              <a:ext uri="{FF2B5EF4-FFF2-40B4-BE49-F238E27FC236}">
                <a16:creationId xmlns:a16="http://schemas.microsoft.com/office/drawing/2014/main" id="{FBF4E2CD-3BC6-4102-B197-B784A8A3E5AD}"/>
              </a:ext>
            </a:extLst>
          </p:cNvPr>
          <p:cNvSpPr txBox="1">
            <a:spLocks/>
          </p:cNvSpPr>
          <p:nvPr/>
        </p:nvSpPr>
        <p:spPr>
          <a:xfrm>
            <a:off x="7276211" y="3903978"/>
            <a:ext cx="4050046" cy="1139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Lato"/>
              <a:buNone/>
              <a:tabLst/>
              <a:defRPr/>
            </a:pPr>
            <a:r>
              <a:rPr lang="en-US" sz="1600">
                <a:solidFill>
                  <a:srgbClr val="44546A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12 x 3.5”/2.5” </a:t>
            </a:r>
            <a:r>
              <a:rPr lang="en-US" altLang="zh-TW" sz="1600">
                <a:solidFill>
                  <a:srgbClr val="44546A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SATA</a:t>
            </a:r>
            <a:r>
              <a:rPr lang="zh-TW" altLang="en-US" sz="1600">
                <a:solidFill>
                  <a:srgbClr val="44546A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 </a:t>
            </a:r>
            <a:r>
              <a:rPr lang="en-US" sz="1600">
                <a:solidFill>
                  <a:srgbClr val="44546A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HDD + 4 x 2.5” </a:t>
            </a:r>
            <a:r>
              <a:rPr lang="en-US" altLang="zh-TW" sz="1600">
                <a:solidFill>
                  <a:srgbClr val="44546A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SATA</a:t>
            </a:r>
            <a:r>
              <a:rPr lang="zh-TW" altLang="en-US" sz="1600">
                <a:solidFill>
                  <a:srgbClr val="44546A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 </a:t>
            </a:r>
            <a:r>
              <a:rPr lang="en-US" sz="1600">
                <a:solidFill>
                  <a:srgbClr val="44546A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SSD </a:t>
            </a:r>
            <a:r>
              <a:rPr lang="zh-TW" altLang="en-US" sz="1600">
                <a:solidFill>
                  <a:srgbClr val="44546A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效能與性價比兼具的新混合型態</a:t>
            </a:r>
            <a:r>
              <a:rPr lang="en-US" sz="1600">
                <a:solidFill>
                  <a:srgbClr val="44546A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NAS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49" name="Google Shape;298;p34">
            <a:extLst>
              <a:ext uri="{FF2B5EF4-FFF2-40B4-BE49-F238E27FC236}">
                <a16:creationId xmlns:a16="http://schemas.microsoft.com/office/drawing/2014/main" id="{8CA53D96-6BAE-4DFA-AC46-F0691A7C688F}"/>
              </a:ext>
            </a:extLst>
          </p:cNvPr>
          <p:cNvSpPr txBox="1">
            <a:spLocks/>
          </p:cNvSpPr>
          <p:nvPr/>
        </p:nvSpPr>
        <p:spPr>
          <a:xfrm>
            <a:off x="7285618" y="3592220"/>
            <a:ext cx="3654936" cy="647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Lato"/>
              <a:buNone/>
              <a:tabLst/>
              <a:defRPr/>
            </a:pPr>
            <a:r>
              <a:rPr kumimoji="0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HDD + SSD </a:t>
            </a:r>
            <a:r>
              <a:rPr kumimoji="0" lang="zh-TW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混合式儲存</a:t>
            </a:r>
            <a:endParaRPr kumimoji="0" lang="en-US" altLang="zh-TW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6" name="Google Shape;298;p34">
            <a:extLst>
              <a:ext uri="{FF2B5EF4-FFF2-40B4-BE49-F238E27FC236}">
                <a16:creationId xmlns:a16="http://schemas.microsoft.com/office/drawing/2014/main" id="{43857BD8-485F-4275-B262-BC4BD0693F20}"/>
              </a:ext>
            </a:extLst>
          </p:cNvPr>
          <p:cNvSpPr txBox="1">
            <a:spLocks/>
          </p:cNvSpPr>
          <p:nvPr/>
        </p:nvSpPr>
        <p:spPr>
          <a:xfrm>
            <a:off x="1874271" y="5104493"/>
            <a:ext cx="3456763" cy="567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935"/>
              <a:buFont typeface="Lato"/>
              <a:buNone/>
              <a:tabLst/>
              <a:defRPr/>
            </a:pPr>
            <a:r>
              <a:rPr lang="zh-TW" altLang="en-US" sz="2400" b="1">
                <a:solidFill>
                  <a:srgbClr val="0070C0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最高達 </a:t>
            </a:r>
            <a:r>
              <a:rPr lang="en-US" altLang="zh-TW" sz="2400" b="1">
                <a:solidFill>
                  <a:srgbClr val="0070C0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128</a:t>
            </a:r>
            <a:r>
              <a:rPr kumimoji="0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 GB </a:t>
            </a:r>
            <a:r>
              <a:rPr kumimoji="0" lang="en-US" altLang="zh-TW" sz="2400" b="1" i="0" u="none" strike="noStrike" kern="1200" cap="none" spc="0" normalizeH="0" baseline="0" noProof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記憶體</a:t>
            </a:r>
            <a:endParaRPr kumimoji="0" lang="en-US" altLang="zh-TW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7" name="Google Shape;298;p34">
            <a:extLst>
              <a:ext uri="{FF2B5EF4-FFF2-40B4-BE49-F238E27FC236}">
                <a16:creationId xmlns:a16="http://schemas.microsoft.com/office/drawing/2014/main" id="{03A4A8CB-2963-4912-B924-CF7F1C6DB5DD}"/>
              </a:ext>
            </a:extLst>
          </p:cNvPr>
          <p:cNvSpPr txBox="1">
            <a:spLocks/>
          </p:cNvSpPr>
          <p:nvPr/>
        </p:nvSpPr>
        <p:spPr>
          <a:xfrm>
            <a:off x="1875796" y="5447477"/>
            <a:ext cx="4060527" cy="760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None/>
              <a:defRPr/>
            </a:pPr>
            <a:r>
              <a:rPr lang="en-US" altLang="zh-TW" sz="1600" dirty="0" err="1">
                <a:solidFill>
                  <a:srgbClr val="44546A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預裝</a:t>
            </a:r>
            <a:r>
              <a:rPr lang="en-US" altLang="zh-TW" sz="1600" dirty="0">
                <a:solidFill>
                  <a:srgbClr val="44546A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 8 GB Non-ECC 記憶體，4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 x DDR4 UDIMM </a:t>
            </a:r>
            <a:r>
              <a:rPr kumimoji="0" lang="zh-TW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插槽可依需求擴充，亦可支援高可靠</a:t>
            </a:r>
            <a:r>
              <a:rPr lang="en-US" altLang="zh-TW" sz="1600" dirty="0">
                <a:solidFill>
                  <a:srgbClr val="44546A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 ECC</a:t>
            </a:r>
            <a:r>
              <a:rPr lang="zh-TW" altLang="en-US" sz="1600" dirty="0">
                <a:solidFill>
                  <a:srgbClr val="44546A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 記憶體</a:t>
            </a:r>
            <a:endParaRPr kumimoji="0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微軟正黑體"/>
              <a:cs typeface="+mn-ea"/>
              <a:sym typeface="Arial" panose="020B0604020202020204" pitchFamily="34" charset="0"/>
            </a:endParaRPr>
          </a:p>
        </p:txBody>
      </p:sp>
      <p:sp>
        <p:nvSpPr>
          <p:cNvPr id="33" name="Google Shape;298;p34">
            <a:extLst>
              <a:ext uri="{FF2B5EF4-FFF2-40B4-BE49-F238E27FC236}">
                <a16:creationId xmlns:a16="http://schemas.microsoft.com/office/drawing/2014/main" id="{775A6776-F207-47F5-8F9C-6806C16819F3}"/>
              </a:ext>
            </a:extLst>
          </p:cNvPr>
          <p:cNvSpPr txBox="1">
            <a:spLocks/>
          </p:cNvSpPr>
          <p:nvPr/>
        </p:nvSpPr>
        <p:spPr>
          <a:xfrm>
            <a:off x="7285617" y="5447477"/>
            <a:ext cx="3908256" cy="1130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spcBef>
                <a:spcPts val="800"/>
              </a:spcBef>
              <a:buClr>
                <a:srgbClr val="F4D088"/>
              </a:buClr>
              <a:buSzPct val="100000"/>
              <a:buNone/>
              <a:defRPr/>
            </a:pPr>
            <a:r>
              <a:rPr lang="zh-TW" altLang="en-US" sz="1600" dirty="0">
                <a:solidFill>
                  <a:srgbClr val="44546A">
                    <a:lumMod val="75000"/>
                  </a:srgbClr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豐富的</a:t>
            </a:r>
            <a:r>
              <a:rPr lang="en-US" altLang="zh-TW" sz="1600" dirty="0">
                <a:solidFill>
                  <a:srgbClr val="44546A">
                    <a:lumMod val="75000"/>
                  </a:srgbClr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 </a:t>
            </a:r>
            <a:r>
              <a:rPr lang="en-US" altLang="zh-TW" sz="1600" dirty="0" err="1">
                <a:solidFill>
                  <a:srgbClr val="44546A">
                    <a:lumMod val="75000"/>
                  </a:srgbClr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PCIe</a:t>
            </a:r>
            <a:r>
              <a:rPr lang="en-US" altLang="zh-TW" sz="1600" dirty="0">
                <a:solidFill>
                  <a:srgbClr val="44546A">
                    <a:lumMod val="75000"/>
                  </a:srgbClr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 </a:t>
            </a:r>
            <a:r>
              <a:rPr lang="zh-TW" altLang="en-US" sz="1600" dirty="0">
                <a:solidFill>
                  <a:srgbClr val="44546A">
                    <a:lumMod val="75000"/>
                  </a:srgbClr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擴充槽．提供多樣化的擴充，包含 </a:t>
            </a:r>
            <a:r>
              <a:rPr lang="en-US" altLang="zh-TW" sz="1600" dirty="0">
                <a:solidFill>
                  <a:srgbClr val="44546A">
                    <a:lumMod val="75000"/>
                  </a:srgbClr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10G/25GbE </a:t>
            </a:r>
            <a:r>
              <a:rPr lang="zh-TW" altLang="en-US" sz="1600" dirty="0">
                <a:solidFill>
                  <a:srgbClr val="44546A">
                    <a:lumMod val="75000"/>
                  </a:srgbClr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網路卡、</a:t>
            </a:r>
            <a:r>
              <a:rPr lang="en-US" altLang="zh-TW" sz="1600" dirty="0">
                <a:solidFill>
                  <a:srgbClr val="44546A">
                    <a:lumMod val="75000"/>
                  </a:srgbClr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QM2 M.2 SSD</a:t>
            </a:r>
            <a:r>
              <a:rPr lang="zh-TW" altLang="en-US" sz="1600" dirty="0">
                <a:solidFill>
                  <a:srgbClr val="44546A">
                    <a:lumMod val="75000"/>
                  </a:srgbClr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、</a:t>
            </a:r>
            <a:r>
              <a:rPr lang="en-US" altLang="zh-TW" sz="1600" dirty="0" err="1">
                <a:solidFill>
                  <a:srgbClr val="44546A">
                    <a:lumMod val="75000"/>
                  </a:srgbClr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Fibre</a:t>
            </a:r>
            <a:r>
              <a:rPr lang="en-US" altLang="zh-TW" sz="1600" dirty="0">
                <a:solidFill>
                  <a:srgbClr val="44546A">
                    <a:lumMod val="75000"/>
                  </a:srgbClr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 channel (FC)</a:t>
            </a:r>
            <a:r>
              <a:rPr lang="zh-TW" altLang="en-US" sz="1600" dirty="0">
                <a:solidFill>
                  <a:srgbClr val="44546A">
                    <a:lumMod val="75000"/>
                  </a:srgbClr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 等擴充卡</a:t>
            </a:r>
            <a:endParaRPr lang="en-US" sz="1600" dirty="0">
              <a:solidFill>
                <a:srgbClr val="44546A">
                  <a:lumMod val="75000"/>
                </a:srgbClr>
              </a:solidFill>
              <a:latin typeface="Arial"/>
              <a:ea typeface="微軟正黑體"/>
              <a:cs typeface="+mn-ea"/>
              <a:sym typeface="Arial" panose="020B0604020202020204" pitchFamily="34" charset="0"/>
            </a:endParaRPr>
          </a:p>
        </p:txBody>
      </p:sp>
      <p:sp>
        <p:nvSpPr>
          <p:cNvPr id="38" name="Google Shape;298;p34">
            <a:extLst>
              <a:ext uri="{FF2B5EF4-FFF2-40B4-BE49-F238E27FC236}">
                <a16:creationId xmlns:a16="http://schemas.microsoft.com/office/drawing/2014/main" id="{FD0F6B58-3D35-434A-BCEB-A4BEE0A70F0C}"/>
              </a:ext>
            </a:extLst>
          </p:cNvPr>
          <p:cNvSpPr txBox="1">
            <a:spLocks/>
          </p:cNvSpPr>
          <p:nvPr/>
        </p:nvSpPr>
        <p:spPr>
          <a:xfrm>
            <a:off x="7276799" y="5021867"/>
            <a:ext cx="4030636" cy="6479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lnSpc>
                <a:spcPct val="130000"/>
              </a:lnSpc>
              <a:buClr>
                <a:srgbClr val="F4D088"/>
              </a:buClr>
              <a:buSzPct val="100000"/>
              <a:buNone/>
              <a:defRPr/>
            </a:pPr>
            <a:r>
              <a:rPr kumimoji="0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3 </a:t>
            </a:r>
            <a:r>
              <a:rPr kumimoji="0" lang="zh-TW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個 </a:t>
            </a:r>
            <a:r>
              <a:rPr kumimoji="0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PCIe Gen3 x4</a:t>
            </a:r>
            <a:r>
              <a:rPr lang="en-US" altLang="zh-TW" sz="2400" b="1">
                <a:solidFill>
                  <a:srgbClr val="0070C0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 擴充槽</a:t>
            </a:r>
            <a:endParaRPr kumimoji="0" lang="en-US" altLang="zh-TW" sz="2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3" name="Google Shape;298;p34">
            <a:extLst>
              <a:ext uri="{FF2B5EF4-FFF2-40B4-BE49-F238E27FC236}">
                <a16:creationId xmlns:a16="http://schemas.microsoft.com/office/drawing/2014/main" id="{976CF60D-F0DE-3CCC-CEE5-C4167FC360E2}"/>
              </a:ext>
            </a:extLst>
          </p:cNvPr>
          <p:cNvSpPr txBox="1">
            <a:spLocks/>
          </p:cNvSpPr>
          <p:nvPr/>
        </p:nvSpPr>
        <p:spPr>
          <a:xfrm>
            <a:off x="1874271" y="3607523"/>
            <a:ext cx="3751403" cy="58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935"/>
              <a:buFont typeface="Lato"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 M.2 PCIe SSD 擴充埠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EE3D7673-34F1-44E9-A938-E65DE6E40925}"/>
              </a:ext>
            </a:extLst>
          </p:cNvPr>
          <p:cNvSpPr txBox="1"/>
          <p:nvPr/>
        </p:nvSpPr>
        <p:spPr>
          <a:xfrm>
            <a:off x="1898227" y="2139379"/>
            <a:ext cx="422656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kumimoji="0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Intel</a:t>
            </a:r>
            <a:r>
              <a:rPr lang="en" sz="2400" baseline="30000">
                <a:solidFill>
                  <a:srgbClr val="0070C0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®</a:t>
            </a:r>
            <a:r>
              <a:rPr lang="en-US" altLang="zh-TW" sz="2400" b="1">
                <a:solidFill>
                  <a:srgbClr val="0070C0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八</a:t>
            </a:r>
            <a:r>
              <a:rPr kumimoji="0" lang="zh-TW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核心</a:t>
            </a:r>
            <a:r>
              <a:rPr kumimoji="0" lang="en-US" altLang="zh-TW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2.8GHz </a:t>
            </a:r>
            <a:r>
              <a:rPr kumimoji="0" lang="zh-TW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處理器</a:t>
            </a:r>
          </a:p>
        </p:txBody>
      </p:sp>
      <p:sp>
        <p:nvSpPr>
          <p:cNvPr id="7" name="Google Shape;298;p34">
            <a:extLst>
              <a:ext uri="{FF2B5EF4-FFF2-40B4-BE49-F238E27FC236}">
                <a16:creationId xmlns:a16="http://schemas.microsoft.com/office/drawing/2014/main" id="{0D04C127-C863-4815-00A7-17D36E57916A}"/>
              </a:ext>
            </a:extLst>
          </p:cNvPr>
          <p:cNvSpPr txBox="1">
            <a:spLocks/>
          </p:cNvSpPr>
          <p:nvPr/>
        </p:nvSpPr>
        <p:spPr>
          <a:xfrm>
            <a:off x="1741580" y="2507174"/>
            <a:ext cx="4268230" cy="749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buClr>
                <a:prstClr val="black"/>
              </a:buClr>
              <a:buNone/>
              <a:defRPr/>
            </a:pPr>
            <a:r>
              <a:rPr lang="zh-TW" altLang="en-US" sz="1600">
                <a:solidFill>
                  <a:srgbClr val="44546A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次世代</a:t>
            </a:r>
            <a:r>
              <a:rPr lang="en-US" altLang="zh-TW" sz="1600">
                <a:solidFill>
                  <a:srgbClr val="44546A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altLang="zh-TW" sz="16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Intel Atom</a:t>
            </a:r>
            <a:r>
              <a:rPr lang="en" sz="1600" baseline="30000">
                <a:solidFill>
                  <a:schemeClr val="tx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®</a:t>
            </a:r>
            <a:r>
              <a:rPr lang="en-US" altLang="zh-TW" sz="1600">
                <a:solidFill>
                  <a:srgbClr val="44546A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</a:t>
            </a:r>
            <a:r>
              <a:rPr kumimoji="0" lang="en-US" altLang="zh-TW" sz="16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C5125</a:t>
            </a:r>
            <a:r>
              <a:rPr kumimoji="0" lang="zh-TW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kumimoji="0" lang="en-US" altLang="zh-TW" sz="16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2.8GHz </a:t>
            </a:r>
          </a:p>
          <a:p>
            <a:pPr>
              <a:buClr>
                <a:prstClr val="black"/>
              </a:buClr>
              <a:buNone/>
              <a:defRPr/>
            </a:pPr>
            <a:r>
              <a:rPr kumimoji="0" lang="zh-TW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八核心處理器</a:t>
            </a:r>
            <a:r>
              <a:rPr lang="zh-TW" altLang="en-US" sz="1600">
                <a:solidFill>
                  <a:srgbClr val="44546A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提供 </a:t>
            </a:r>
            <a:r>
              <a:rPr lang="en-US" altLang="zh-TW" sz="1600">
                <a:solidFill>
                  <a:srgbClr val="44546A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NAS</a:t>
            </a:r>
            <a:r>
              <a:rPr lang="zh-TW" altLang="en-US" sz="1600">
                <a:solidFill>
                  <a:srgbClr val="44546A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強勁的效能</a:t>
            </a:r>
            <a:endParaRPr lang="zh-TW" altLang="en-US" sz="1600" b="0" i="0" u="none" strike="noStrike" kern="1200" cap="none" spc="0" normalizeH="0" baseline="0" noProof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微軟正黑體"/>
              <a:cs typeface="Arial"/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71A50253-DA5A-DCB2-3D62-E7E7F9DFBFB9}"/>
              </a:ext>
            </a:extLst>
          </p:cNvPr>
          <p:cNvSpPr/>
          <p:nvPr/>
        </p:nvSpPr>
        <p:spPr>
          <a:xfrm>
            <a:off x="727842" y="2149381"/>
            <a:ext cx="1021969" cy="1021969"/>
          </a:xfrm>
          <a:prstGeom prst="roundRect">
            <a:avLst/>
          </a:prstGeom>
          <a:solidFill>
            <a:srgbClr val="2189DF"/>
          </a:solidFill>
          <a:ln>
            <a:noFill/>
          </a:ln>
          <a:effectLst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>
            <a:bevelT w="165100" h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cs"/>
              <a:sym typeface="Arial" panose="020B0604020202020204" pitchFamily="34" charset="0"/>
            </a:endParaRP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8A645EFF-AB0C-AC66-CA5C-4F4444687C78}"/>
              </a:ext>
            </a:extLst>
          </p:cNvPr>
          <p:cNvSpPr/>
          <p:nvPr/>
        </p:nvSpPr>
        <p:spPr>
          <a:xfrm>
            <a:off x="727842" y="3686540"/>
            <a:ext cx="1021969" cy="1021969"/>
          </a:xfrm>
          <a:prstGeom prst="roundRect">
            <a:avLst/>
          </a:prstGeom>
          <a:solidFill>
            <a:srgbClr val="2189DF"/>
          </a:solidFill>
          <a:ln>
            <a:noFill/>
          </a:ln>
          <a:effectLst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>
            <a:bevelT w="165100" h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cs"/>
              <a:sym typeface="Arial" panose="020B0604020202020204" pitchFamily="34" charset="0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F95A79FC-37DB-305F-F549-B5A28099EB52}"/>
              </a:ext>
            </a:extLst>
          </p:cNvPr>
          <p:cNvSpPr/>
          <p:nvPr/>
        </p:nvSpPr>
        <p:spPr>
          <a:xfrm>
            <a:off x="727842" y="5223699"/>
            <a:ext cx="1021969" cy="1021969"/>
          </a:xfrm>
          <a:prstGeom prst="roundRect">
            <a:avLst/>
          </a:prstGeom>
          <a:solidFill>
            <a:srgbClr val="2189DF"/>
          </a:solidFill>
          <a:ln>
            <a:noFill/>
          </a:ln>
          <a:effectLst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>
            <a:bevelT w="165100" h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cs"/>
              <a:sym typeface="Arial" panose="020B0604020202020204" pitchFamily="34" charset="0"/>
            </a:endParaRP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983873A7-7AF4-513B-14A8-B15F9092BC8C}"/>
              </a:ext>
            </a:extLst>
          </p:cNvPr>
          <p:cNvSpPr/>
          <p:nvPr/>
        </p:nvSpPr>
        <p:spPr>
          <a:xfrm>
            <a:off x="6185354" y="2149381"/>
            <a:ext cx="1021969" cy="1021969"/>
          </a:xfrm>
          <a:prstGeom prst="roundRect">
            <a:avLst/>
          </a:prstGeom>
          <a:solidFill>
            <a:srgbClr val="2189DF"/>
          </a:solidFill>
          <a:ln>
            <a:noFill/>
          </a:ln>
          <a:effectLst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>
            <a:bevelT w="165100" h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cs"/>
              <a:sym typeface="Arial" panose="020B0604020202020204" pitchFamily="34" charset="0"/>
            </a:endParaRP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5CAA144F-2322-F8B7-B36D-0D12DDE63B8B}"/>
              </a:ext>
            </a:extLst>
          </p:cNvPr>
          <p:cNvSpPr/>
          <p:nvPr/>
        </p:nvSpPr>
        <p:spPr>
          <a:xfrm>
            <a:off x="6185354" y="3686540"/>
            <a:ext cx="1021969" cy="1021969"/>
          </a:xfrm>
          <a:prstGeom prst="roundRect">
            <a:avLst/>
          </a:prstGeom>
          <a:solidFill>
            <a:srgbClr val="2189DF"/>
          </a:solidFill>
          <a:ln>
            <a:noFill/>
          </a:ln>
          <a:effectLst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>
            <a:bevelT w="165100" h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cs"/>
              <a:sym typeface="Arial" panose="020B0604020202020204" pitchFamily="34" charset="0"/>
            </a:endParaRP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242A5FE8-2D6D-E474-DC42-42E8512E5060}"/>
              </a:ext>
            </a:extLst>
          </p:cNvPr>
          <p:cNvSpPr/>
          <p:nvPr/>
        </p:nvSpPr>
        <p:spPr>
          <a:xfrm>
            <a:off x="6185354" y="5223699"/>
            <a:ext cx="1021969" cy="1021969"/>
          </a:xfrm>
          <a:prstGeom prst="roundRect">
            <a:avLst/>
          </a:prstGeom>
          <a:solidFill>
            <a:srgbClr val="2189DF"/>
          </a:solidFill>
          <a:ln>
            <a:noFill/>
          </a:ln>
          <a:effectLst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>
            <a:bevelT w="165100" h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cs"/>
              <a:sym typeface="Arial" panose="020B0604020202020204" pitchFamily="34" charset="0"/>
            </a:endParaRPr>
          </a:p>
        </p:txBody>
      </p:sp>
      <p:pic>
        <p:nvPicPr>
          <p:cNvPr id="22" name="圖形 21">
            <a:extLst>
              <a:ext uri="{FF2B5EF4-FFF2-40B4-BE49-F238E27FC236}">
                <a16:creationId xmlns:a16="http://schemas.microsoft.com/office/drawing/2014/main" id="{047DD7EE-0743-0039-6151-29A38778A2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6277238" y="2339621"/>
            <a:ext cx="838200" cy="609600"/>
          </a:xfrm>
          <a:prstGeom prst="rect">
            <a:avLst/>
          </a:prstGeom>
        </p:spPr>
      </p:pic>
      <p:pic>
        <p:nvPicPr>
          <p:cNvPr id="25" name="圖形 24" hidden="1">
            <a:extLst>
              <a:ext uri="{FF2B5EF4-FFF2-40B4-BE49-F238E27FC236}">
                <a16:creationId xmlns:a16="http://schemas.microsoft.com/office/drawing/2014/main" id="{088DFC0D-F5BD-CF02-91C0-61481FA7167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914742" y="5359844"/>
            <a:ext cx="676275" cy="733425"/>
          </a:xfrm>
          <a:prstGeom prst="rect">
            <a:avLst/>
          </a:prstGeom>
        </p:spPr>
      </p:pic>
      <p:pic>
        <p:nvPicPr>
          <p:cNvPr id="29" name="圖形 28">
            <a:extLst>
              <a:ext uri="{FF2B5EF4-FFF2-40B4-BE49-F238E27FC236}">
                <a16:creationId xmlns:a16="http://schemas.microsoft.com/office/drawing/2014/main" id="{7919ABCC-C637-CFD1-018B-724F7D56713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t="59879"/>
          <a:stretch/>
        </p:blipFill>
        <p:spPr>
          <a:xfrm>
            <a:off x="887951" y="4240167"/>
            <a:ext cx="701750" cy="186678"/>
          </a:xfrm>
          <a:prstGeom prst="rect">
            <a:avLst/>
          </a:prstGeom>
        </p:spPr>
      </p:pic>
      <p:sp>
        <p:nvSpPr>
          <p:cNvPr id="8" name="Google Shape;298;p34">
            <a:extLst>
              <a:ext uri="{FF2B5EF4-FFF2-40B4-BE49-F238E27FC236}">
                <a16:creationId xmlns:a16="http://schemas.microsoft.com/office/drawing/2014/main" id="{08CA9EFF-D5E3-35D2-435B-7EE26050F598}"/>
              </a:ext>
            </a:extLst>
          </p:cNvPr>
          <p:cNvSpPr txBox="1">
            <a:spLocks/>
          </p:cNvSpPr>
          <p:nvPr/>
        </p:nvSpPr>
        <p:spPr>
          <a:xfrm>
            <a:off x="1904581" y="3933701"/>
            <a:ext cx="4050046" cy="1139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prstClr val="black"/>
              </a:buClr>
              <a:buSzPts val="1200"/>
              <a:buFont typeface="Lato"/>
              <a:buNone/>
              <a:tabLst/>
              <a:defRPr/>
            </a:pPr>
            <a:r>
              <a:rPr lang="zh-TW" altLang="en-US" sz="1600">
                <a:solidFill>
                  <a:srgbClr val="44546A">
                    <a:lumMod val="75000"/>
                  </a:srgb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提供兩個 </a:t>
            </a:r>
            <a:r>
              <a:rPr lang="en-US" altLang="zh-TW" sz="1600">
                <a:solidFill>
                  <a:srgbClr val="44546A">
                    <a:lumMod val="75000"/>
                  </a:srgb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PCIe Gen3 x2</a:t>
            </a:r>
            <a:r>
              <a:rPr lang="zh-TW" altLang="en-US" sz="1600">
                <a:solidFill>
                  <a:srgbClr val="44546A">
                    <a:lumMod val="75000"/>
                  </a:srgb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1600">
                <a:solidFill>
                  <a:srgbClr val="44546A">
                    <a:lumMod val="75000"/>
                  </a:srgb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M.2 2280</a:t>
            </a:r>
            <a:r>
              <a:rPr lang="zh-TW" altLang="en-US" sz="1600">
                <a:solidFill>
                  <a:srgbClr val="44546A">
                    <a:lumMod val="75000"/>
                  </a:srgbClr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插槽，</a:t>
            </a:r>
            <a:r>
              <a:rPr kumimoji="0" lang="zh-TW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讓 </a:t>
            </a:r>
            <a:r>
              <a:rPr kumimoji="0" lang="en-US" altLang="zh-TW" sz="1600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SSD </a:t>
            </a:r>
            <a:r>
              <a:rPr kumimoji="0" lang="zh-TW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與 </a:t>
            </a:r>
            <a:r>
              <a:rPr kumimoji="0" lang="en-US" altLang="zh-TW" sz="1600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HDD </a:t>
            </a:r>
            <a:r>
              <a:rPr kumimoji="0" lang="zh-TW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儲存空間達到最佳配置</a:t>
            </a:r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44546A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50" name="群組 19">
            <a:extLst>
              <a:ext uri="{FF2B5EF4-FFF2-40B4-BE49-F238E27FC236}">
                <a16:creationId xmlns:a16="http://schemas.microsoft.com/office/drawing/2014/main" id="{7C9E962C-0B35-B629-9C16-22E5388FC579}"/>
              </a:ext>
            </a:extLst>
          </p:cNvPr>
          <p:cNvGrpSpPr/>
          <p:nvPr/>
        </p:nvGrpSpPr>
        <p:grpSpPr>
          <a:xfrm>
            <a:off x="913027" y="2108907"/>
            <a:ext cx="646331" cy="1011434"/>
            <a:chOff x="4850605" y="7034834"/>
            <a:chExt cx="646331" cy="1011434"/>
          </a:xfrm>
        </p:grpSpPr>
        <p:sp>
          <p:nvSpPr>
            <p:cNvPr id="51" name="文字方塊 16">
              <a:extLst>
                <a:ext uri="{FF2B5EF4-FFF2-40B4-BE49-F238E27FC236}">
                  <a16:creationId xmlns:a16="http://schemas.microsoft.com/office/drawing/2014/main" id="{CA20C0EA-3A3E-048A-5119-805302AD31D7}"/>
                </a:ext>
              </a:extLst>
            </p:cNvPr>
            <p:cNvSpPr txBox="1"/>
            <p:nvPr/>
          </p:nvSpPr>
          <p:spPr>
            <a:xfrm>
              <a:off x="4914140" y="7034834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TW" sz="4800">
                  <a:solidFill>
                    <a:prstClr val="white"/>
                  </a:solidFill>
                  <a:latin typeface="Arial" panose="020B0604020202020204" pitchFamily="34" charset="0"/>
                  <a:ea typeface="微軟正黑體" panose="020B0604030504040204" pitchFamily="34" charset="-120"/>
                  <a:sym typeface="Arial" panose="020B0604020202020204" pitchFamily="34" charset="0"/>
                  <a:rtl val="0"/>
                </a:rPr>
                <a:t>8</a:t>
              </a:r>
              <a:endParaRPr kumimoji="0" lang="zh-TW" altLang="en-US" sz="48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cs"/>
                <a:sym typeface="Arial" panose="020B0604020202020204" pitchFamily="34" charset="0"/>
                <a:rtl val="0"/>
              </a:endParaRPr>
            </a:p>
          </p:txBody>
        </p:sp>
        <p:sp>
          <p:nvSpPr>
            <p:cNvPr id="52" name="文字方塊 17">
              <a:extLst>
                <a:ext uri="{FF2B5EF4-FFF2-40B4-BE49-F238E27FC236}">
                  <a16:creationId xmlns:a16="http://schemas.microsoft.com/office/drawing/2014/main" id="{4BC0F2D3-6392-7BFD-70E5-651A437A1206}"/>
                </a:ext>
              </a:extLst>
            </p:cNvPr>
            <p:cNvSpPr txBox="1"/>
            <p:nvPr/>
          </p:nvSpPr>
          <p:spPr>
            <a:xfrm>
              <a:off x="4850605" y="7676936"/>
              <a:ext cx="646331" cy="369332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軟正黑體" panose="020B0604030504040204" pitchFamily="34" charset="-120"/>
                  <a:cs typeface="+mn-cs"/>
                  <a:sym typeface="Arial" panose="020B0604020202020204" pitchFamily="34" charset="0"/>
                  <a:rtl val="0"/>
                </a:rPr>
                <a:t>核心</a:t>
              </a:r>
              <a:endParaRPr lang="zh-TW">
                <a:cs typeface="+mn-cs"/>
              </a:endParaRPr>
            </a:p>
          </p:txBody>
        </p:sp>
      </p:grpSp>
      <p:pic>
        <p:nvPicPr>
          <p:cNvPr id="5" name="圖形 4">
            <a:extLst>
              <a:ext uri="{FF2B5EF4-FFF2-40B4-BE49-F238E27FC236}">
                <a16:creationId xmlns:a16="http://schemas.microsoft.com/office/drawing/2014/main" id="{F86CE0F1-2382-CF44-6D92-EFC6157BA6B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6308430" y="3854906"/>
            <a:ext cx="786199" cy="722796"/>
          </a:xfrm>
          <a:prstGeom prst="rect">
            <a:avLst/>
          </a:prstGeom>
        </p:spPr>
      </p:pic>
      <p:pic>
        <p:nvPicPr>
          <p:cNvPr id="12" name="圖形 11">
            <a:extLst>
              <a:ext uri="{FF2B5EF4-FFF2-40B4-BE49-F238E27FC236}">
                <a16:creationId xmlns:a16="http://schemas.microsoft.com/office/drawing/2014/main" id="{0377597B-57D7-FDEF-3C30-30C694284E1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6323627" y="5487651"/>
            <a:ext cx="771002" cy="529577"/>
          </a:xfrm>
          <a:prstGeom prst="rect">
            <a:avLst/>
          </a:prstGeom>
        </p:spPr>
      </p:pic>
      <p:pic>
        <p:nvPicPr>
          <p:cNvPr id="9" name="圖片 8" descr="一張含有 文字, 螢幕擷取畫面, 差異, 塑膠 的圖片&#10;&#10;自動產生的描述" hidden="1">
            <a:extLst>
              <a:ext uri="{FF2B5EF4-FFF2-40B4-BE49-F238E27FC236}">
                <a16:creationId xmlns:a16="http://schemas.microsoft.com/office/drawing/2014/main" id="{1FB1E3A6-1A9C-6420-A04E-B6E203F183E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8120" y="-35169"/>
            <a:ext cx="12217531" cy="6928337"/>
          </a:xfrm>
          <a:prstGeom prst="rect">
            <a:avLst/>
          </a:prstGeom>
        </p:spPr>
      </p:pic>
      <p:pic>
        <p:nvPicPr>
          <p:cNvPr id="14" name="圖形 13" hidden="1">
            <a:extLst>
              <a:ext uri="{FF2B5EF4-FFF2-40B4-BE49-F238E27FC236}">
                <a16:creationId xmlns:a16="http://schemas.microsoft.com/office/drawing/2014/main" id="{709F82A7-9428-FF4D-AE62-5741739E753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877963" y="5527040"/>
            <a:ext cx="742452" cy="465270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17B95E7D-F488-EDE7-7228-8D636BA25101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42538"/>
          <a:stretch/>
        </p:blipFill>
        <p:spPr>
          <a:xfrm>
            <a:off x="894114" y="5729010"/>
            <a:ext cx="704527" cy="25748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5ECF7108-9F12-B381-D8AE-CDC1B45B25D9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3" r="15056"/>
          <a:stretch/>
        </p:blipFill>
        <p:spPr>
          <a:xfrm>
            <a:off x="10583624" y="358804"/>
            <a:ext cx="1359579" cy="1223025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960D1389-558F-D0FD-A431-B672C4CCB853}"/>
              </a:ext>
            </a:extLst>
          </p:cNvPr>
          <p:cNvSpPr txBox="1"/>
          <p:nvPr/>
        </p:nvSpPr>
        <p:spPr>
          <a:xfrm>
            <a:off x="751803" y="5382202"/>
            <a:ext cx="1175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800" b="1">
                <a:solidFill>
                  <a:schemeClr val="bg1"/>
                </a:solidFill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128</a:t>
            </a:r>
            <a:r>
              <a:rPr kumimoji="0" lang="en-US" altLang="zh-TW" sz="18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微軟正黑體"/>
                <a:cs typeface="+mn-ea"/>
                <a:sym typeface="Arial" panose="020B0604020202020204" pitchFamily="34" charset="0"/>
              </a:rPr>
              <a:t> GB </a:t>
            </a:r>
            <a:endParaRPr lang="zh-TW" altLang="en-US">
              <a:solidFill>
                <a:schemeClr val="bg1"/>
              </a:solidFill>
            </a:endParaRPr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1C7C6EB7-50B4-803D-5895-6B879B07642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xmlns="" r:embed="rId20"/>
              </a:ext>
            </a:extLst>
          </a:blip>
          <a:stretch>
            <a:fillRect/>
          </a:stretch>
        </p:blipFill>
        <p:spPr>
          <a:xfrm>
            <a:off x="899003" y="3915013"/>
            <a:ext cx="701749" cy="27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468148"/>
      </p:ext>
    </p:extLst>
  </p:cSld>
  <p:clrMapOvr>
    <a:masterClrMapping/>
  </p:clrMapOvr>
  <p:transition spd="slow">
    <p:fade thruBlk="1"/>
  </p:transition>
  <p:extLst mod="1">
    <p:ext uri="{6950BFC3-D8DA-4A85-94F7-54DA5524770B}">
      <p188:commentRel xmlns:p188="http://schemas.microsoft.com/office/powerpoint/2018/8/main" xmlns="" r:id="rId21"/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oogle Shape;1112;gc428d55399_0_337">
            <a:extLst>
              <a:ext uri="{FF2B5EF4-FFF2-40B4-BE49-F238E27FC236}">
                <a16:creationId xmlns:a16="http://schemas.microsoft.com/office/drawing/2014/main" id="{00A3A8FC-0668-76AA-4A31-6EBD0557419A}"/>
              </a:ext>
            </a:extLst>
          </p:cNvPr>
          <p:cNvGrpSpPr/>
          <p:nvPr/>
        </p:nvGrpSpPr>
        <p:grpSpPr>
          <a:xfrm>
            <a:off x="6312030" y="2315227"/>
            <a:ext cx="5980442" cy="4441985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150" name="Google Shape;1114;gc428d55399_0_337">
              <a:extLst>
                <a:ext uri="{FF2B5EF4-FFF2-40B4-BE49-F238E27FC236}">
                  <a16:creationId xmlns:a16="http://schemas.microsoft.com/office/drawing/2014/main" id="{FA096C40-D863-C459-3E3E-9E8F394AAA1C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1" name="Google Shape;1113;gc428d55399_0_337">
              <a:extLst>
                <a:ext uri="{FF2B5EF4-FFF2-40B4-BE49-F238E27FC236}">
                  <a16:creationId xmlns:a16="http://schemas.microsoft.com/office/drawing/2014/main" id="{AEDB408A-6DBA-884E-D4BE-0C373AAFBB6B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52" name="矩形: 圓角 151">
            <a:extLst>
              <a:ext uri="{FF2B5EF4-FFF2-40B4-BE49-F238E27FC236}">
                <a16:creationId xmlns:a16="http://schemas.microsoft.com/office/drawing/2014/main" id="{907FC075-9579-B424-A023-69B3560BCC8C}"/>
              </a:ext>
            </a:extLst>
          </p:cNvPr>
          <p:cNvSpPr/>
          <p:nvPr/>
        </p:nvSpPr>
        <p:spPr>
          <a:xfrm>
            <a:off x="7101089" y="2316854"/>
            <a:ext cx="3629992" cy="465613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0D3A7E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228600" dir="378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grpSp>
        <p:nvGrpSpPr>
          <p:cNvPr id="139" name="Google Shape;1112;gc428d55399_0_337">
            <a:extLst>
              <a:ext uri="{FF2B5EF4-FFF2-40B4-BE49-F238E27FC236}">
                <a16:creationId xmlns:a16="http://schemas.microsoft.com/office/drawing/2014/main" id="{C310B49A-C06B-EF30-0E4E-3818430BC692}"/>
              </a:ext>
            </a:extLst>
          </p:cNvPr>
          <p:cNvGrpSpPr/>
          <p:nvPr/>
        </p:nvGrpSpPr>
        <p:grpSpPr>
          <a:xfrm>
            <a:off x="701854" y="2322867"/>
            <a:ext cx="5980442" cy="4439971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140" name="Google Shape;1114;gc428d55399_0_337">
              <a:extLst>
                <a:ext uri="{FF2B5EF4-FFF2-40B4-BE49-F238E27FC236}">
                  <a16:creationId xmlns:a16="http://schemas.microsoft.com/office/drawing/2014/main" id="{D78B3753-4BEE-903A-E9FE-A93B220C642A}"/>
                </a:ext>
              </a:extLst>
            </p:cNvPr>
            <p:cNvPicPr preferRelativeResize="0"/>
            <p:nvPr/>
          </p:nvPicPr>
          <p:blipFill rotWithShape="1">
            <a:blip r:embed="rId3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" name="Google Shape;1113;gc428d55399_0_337">
              <a:extLst>
                <a:ext uri="{FF2B5EF4-FFF2-40B4-BE49-F238E27FC236}">
                  <a16:creationId xmlns:a16="http://schemas.microsoft.com/office/drawing/2014/main" id="{6354A0C7-D3F3-420B-4B18-310A050B302C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FFFFF">
                    <a:alpha val="83921"/>
                  </a:srgbClr>
                </a:gs>
                <a:gs pos="13000">
                  <a:schemeClr val="lt1"/>
                </a:gs>
                <a:gs pos="93000">
                  <a:srgbClr val="F5F5F5"/>
                </a:gs>
                <a:gs pos="100000">
                  <a:srgbClr val="BFBFBF">
                    <a:alpha val="63921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20225FCC-E296-42AC-9A92-153524FEC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6775" y="317500"/>
            <a:ext cx="10515600" cy="1195527"/>
          </a:xfrm>
        </p:spPr>
        <p:txBody>
          <a:bodyPr vert="horz" lIns="121920" tIns="60960" rIns="121920" bIns="60960" rtlCol="0" anchor="t">
            <a:noAutofit/>
          </a:bodyPr>
          <a:lstStyle/>
          <a:p>
            <a:pPr algn="ctr"/>
            <a:r>
              <a:rPr lang="en-US" sz="4000" b="1" err="1">
                <a:latin typeface="Microsoft JhengHei"/>
                <a:ea typeface="微軟正黑體"/>
                <a:cs typeface="Arial"/>
                <a:sym typeface="+mn-lt"/>
              </a:rPr>
              <a:t>快照再備份，加乘資料保護</a:t>
            </a:r>
            <a:endParaRPr lang="zh-TW" altLang="en-US">
              <a:latin typeface="Microsoft JhengHei"/>
              <a:ea typeface="Microsoft JhengHei"/>
            </a:endParaRPr>
          </a:p>
          <a:p>
            <a:pPr algn="ctr"/>
            <a:r>
              <a:rPr lang="en-US" altLang="zh-TW" sz="4000" b="1" err="1">
                <a:latin typeface="Microsoft JhengHei"/>
                <a:ea typeface="微軟正黑體"/>
                <a:cs typeface="Arial"/>
              </a:rPr>
              <a:t>排程或即時的快照備份</a:t>
            </a:r>
            <a:endParaRPr lang="en-US" altLang="zh-TW" sz="4000" b="1">
              <a:latin typeface="Microsoft JhengHei"/>
              <a:ea typeface="微軟正黑體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4D5DB653-2266-4022-B7BB-B3A8071B0FBD}"/>
              </a:ext>
            </a:extLst>
          </p:cNvPr>
          <p:cNvGrpSpPr/>
          <p:nvPr/>
        </p:nvGrpSpPr>
        <p:grpSpPr>
          <a:xfrm>
            <a:off x="4018825" y="5691876"/>
            <a:ext cx="1782020" cy="341541"/>
            <a:chOff x="4388896" y="4191428"/>
            <a:chExt cx="1165610" cy="223402"/>
          </a:xfrm>
          <a:gradFill>
            <a:gsLst>
              <a:gs pos="100000">
                <a:srgbClr val="3965B5"/>
              </a:gs>
              <a:gs pos="0">
                <a:srgbClr val="274DA5"/>
              </a:gs>
            </a:gsLst>
            <a:lin ang="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0" name="手繪多邊形: 圖案 9">
              <a:extLst>
                <a:ext uri="{FF2B5EF4-FFF2-40B4-BE49-F238E27FC236}">
                  <a16:creationId xmlns:a16="http://schemas.microsoft.com/office/drawing/2014/main" id="{F02DF4E0-3378-43D9-92EC-B2D3A201BF92}"/>
                </a:ext>
              </a:extLst>
            </p:cNvPr>
            <p:cNvSpPr/>
            <p:nvPr/>
          </p:nvSpPr>
          <p:spPr>
            <a:xfrm>
              <a:off x="4390688" y="4193220"/>
              <a:ext cx="1162024" cy="218776"/>
            </a:xfrm>
            <a:custGeom>
              <a:avLst/>
              <a:gdLst>
                <a:gd name="connsiteX0" fmla="*/ 79058 w 3086100"/>
                <a:gd name="connsiteY0" fmla="*/ 590169 h 581025"/>
                <a:gd name="connsiteX1" fmla="*/ 0 w 3086100"/>
                <a:gd name="connsiteY1" fmla="*/ 511112 h 581025"/>
                <a:gd name="connsiteX2" fmla="*/ 0 w 3086100"/>
                <a:gd name="connsiteY2" fmla="*/ 79058 h 581025"/>
                <a:gd name="connsiteX3" fmla="*/ 79058 w 3086100"/>
                <a:gd name="connsiteY3" fmla="*/ 0 h 581025"/>
                <a:gd name="connsiteX4" fmla="*/ 3009329 w 3086100"/>
                <a:gd name="connsiteY4" fmla="*/ 0 h 581025"/>
                <a:gd name="connsiteX5" fmla="*/ 3088291 w 3086100"/>
                <a:gd name="connsiteY5" fmla="*/ 79058 h 581025"/>
                <a:gd name="connsiteX6" fmla="*/ 3088291 w 3086100"/>
                <a:gd name="connsiteY6" fmla="*/ 511112 h 581025"/>
                <a:gd name="connsiteX7" fmla="*/ 3009329 w 3086100"/>
                <a:gd name="connsiteY7" fmla="*/ 590169 h 581025"/>
                <a:gd name="connsiteX8" fmla="*/ 79058 w 3086100"/>
                <a:gd name="connsiteY8" fmla="*/ 590169 h 581025"/>
                <a:gd name="connsiteX9" fmla="*/ 2995517 w 3086100"/>
                <a:gd name="connsiteY9" fmla="*/ 143637 h 581025"/>
                <a:gd name="connsiteX10" fmla="*/ 2967038 w 3086100"/>
                <a:gd name="connsiteY10" fmla="*/ 172117 h 581025"/>
                <a:gd name="connsiteX11" fmla="*/ 2967038 w 3086100"/>
                <a:gd name="connsiteY11" fmla="*/ 350806 h 581025"/>
                <a:gd name="connsiteX12" fmla="*/ 2995517 w 3086100"/>
                <a:gd name="connsiteY12" fmla="*/ 379286 h 581025"/>
                <a:gd name="connsiteX13" fmla="*/ 3023997 w 3086100"/>
                <a:gd name="connsiteY13" fmla="*/ 350806 h 581025"/>
                <a:gd name="connsiteX14" fmla="*/ 3023997 w 3086100"/>
                <a:gd name="connsiteY14" fmla="*/ 172117 h 581025"/>
                <a:gd name="connsiteX15" fmla="*/ 2995517 w 3086100"/>
                <a:gd name="connsiteY15" fmla="*/ 143637 h 581025"/>
                <a:gd name="connsiteX16" fmla="*/ 92774 w 3086100"/>
                <a:gd name="connsiteY16" fmla="*/ 143637 h 581025"/>
                <a:gd name="connsiteX17" fmla="*/ 64294 w 3086100"/>
                <a:gd name="connsiteY17" fmla="*/ 172117 h 581025"/>
                <a:gd name="connsiteX18" fmla="*/ 64294 w 3086100"/>
                <a:gd name="connsiteY18" fmla="*/ 350806 h 581025"/>
                <a:gd name="connsiteX19" fmla="*/ 92774 w 3086100"/>
                <a:gd name="connsiteY19" fmla="*/ 379286 h 581025"/>
                <a:gd name="connsiteX20" fmla="*/ 121253 w 3086100"/>
                <a:gd name="connsiteY20" fmla="*/ 350806 h 581025"/>
                <a:gd name="connsiteX21" fmla="*/ 121253 w 3086100"/>
                <a:gd name="connsiteY21" fmla="*/ 172117 h 581025"/>
                <a:gd name="connsiteX22" fmla="*/ 92774 w 3086100"/>
                <a:gd name="connsiteY22" fmla="*/ 143637 h 581025"/>
                <a:gd name="connsiteX23" fmla="*/ 92774 w 3086100"/>
                <a:gd name="connsiteY23" fmla="*/ 143637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86100" h="581025">
                  <a:moveTo>
                    <a:pt x="79058" y="590169"/>
                  </a:moveTo>
                  <a:cubicBezTo>
                    <a:pt x="35528" y="590169"/>
                    <a:pt x="0" y="554736"/>
                    <a:pt x="0" y="511112"/>
                  </a:cubicBezTo>
                  <a:lnTo>
                    <a:pt x="0" y="79058"/>
                  </a:lnTo>
                  <a:cubicBezTo>
                    <a:pt x="0" y="35528"/>
                    <a:pt x="35433" y="0"/>
                    <a:pt x="79058" y="0"/>
                  </a:cubicBezTo>
                  <a:lnTo>
                    <a:pt x="3009329" y="0"/>
                  </a:lnTo>
                  <a:cubicBezTo>
                    <a:pt x="3052858" y="0"/>
                    <a:pt x="3088291" y="35433"/>
                    <a:pt x="3088291" y="79058"/>
                  </a:cubicBezTo>
                  <a:lnTo>
                    <a:pt x="3088291" y="511112"/>
                  </a:lnTo>
                  <a:cubicBezTo>
                    <a:pt x="3088291" y="554641"/>
                    <a:pt x="3052858" y="590169"/>
                    <a:pt x="3009329" y="590169"/>
                  </a:cubicBezTo>
                  <a:lnTo>
                    <a:pt x="79058" y="590169"/>
                  </a:lnTo>
                  <a:close/>
                  <a:moveTo>
                    <a:pt x="2995517" y="143637"/>
                  </a:moveTo>
                  <a:cubicBezTo>
                    <a:pt x="2979801" y="143637"/>
                    <a:pt x="2967038" y="156401"/>
                    <a:pt x="2967038" y="172117"/>
                  </a:cubicBezTo>
                  <a:lnTo>
                    <a:pt x="2967038" y="350806"/>
                  </a:lnTo>
                  <a:cubicBezTo>
                    <a:pt x="2967038" y="366522"/>
                    <a:pt x="2979801" y="379286"/>
                    <a:pt x="2995517" y="379286"/>
                  </a:cubicBezTo>
                  <a:cubicBezTo>
                    <a:pt x="3011234" y="379286"/>
                    <a:pt x="3023997" y="366522"/>
                    <a:pt x="3023997" y="350806"/>
                  </a:cubicBezTo>
                  <a:lnTo>
                    <a:pt x="3023997" y="172117"/>
                  </a:lnTo>
                  <a:cubicBezTo>
                    <a:pt x="3023997" y="156401"/>
                    <a:pt x="3011138" y="143637"/>
                    <a:pt x="2995517" y="143637"/>
                  </a:cubicBezTo>
                  <a:close/>
                  <a:moveTo>
                    <a:pt x="92774" y="143637"/>
                  </a:moveTo>
                  <a:cubicBezTo>
                    <a:pt x="77057" y="143637"/>
                    <a:pt x="64294" y="156401"/>
                    <a:pt x="64294" y="172117"/>
                  </a:cubicBezTo>
                  <a:lnTo>
                    <a:pt x="64294" y="350806"/>
                  </a:lnTo>
                  <a:cubicBezTo>
                    <a:pt x="64294" y="366522"/>
                    <a:pt x="77057" y="379286"/>
                    <a:pt x="92774" y="379286"/>
                  </a:cubicBezTo>
                  <a:cubicBezTo>
                    <a:pt x="108490" y="379286"/>
                    <a:pt x="121253" y="366522"/>
                    <a:pt x="121253" y="350806"/>
                  </a:cubicBezTo>
                  <a:lnTo>
                    <a:pt x="121253" y="172117"/>
                  </a:lnTo>
                  <a:cubicBezTo>
                    <a:pt x="121253" y="156401"/>
                    <a:pt x="108490" y="143637"/>
                    <a:pt x="92774" y="143637"/>
                  </a:cubicBezTo>
                  <a:lnTo>
                    <a:pt x="92774" y="14363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1" name="手繪多邊形: 圖案 10">
              <a:extLst>
                <a:ext uri="{FF2B5EF4-FFF2-40B4-BE49-F238E27FC236}">
                  <a16:creationId xmlns:a16="http://schemas.microsoft.com/office/drawing/2014/main" id="{4034FE09-2A6E-43FB-ADFF-1B24B760EC28}"/>
                </a:ext>
              </a:extLst>
            </p:cNvPr>
            <p:cNvSpPr/>
            <p:nvPr/>
          </p:nvSpPr>
          <p:spPr>
            <a:xfrm>
              <a:off x="4388896" y="4191428"/>
              <a:ext cx="1165610" cy="222362"/>
            </a:xfrm>
            <a:custGeom>
              <a:avLst/>
              <a:gdLst>
                <a:gd name="connsiteX0" fmla="*/ 3013996 w 3095625"/>
                <a:gd name="connsiteY0" fmla="*/ 9525 h 590550"/>
                <a:gd name="connsiteX1" fmla="*/ 3088291 w 3095625"/>
                <a:gd name="connsiteY1" fmla="*/ 83820 h 590550"/>
                <a:gd name="connsiteX2" fmla="*/ 3088291 w 3095625"/>
                <a:gd name="connsiteY2" fmla="*/ 515874 h 590550"/>
                <a:gd name="connsiteX3" fmla="*/ 3013996 w 3095625"/>
                <a:gd name="connsiteY3" fmla="*/ 590169 h 590550"/>
                <a:gd name="connsiteX4" fmla="*/ 83820 w 3095625"/>
                <a:gd name="connsiteY4" fmla="*/ 590169 h 590550"/>
                <a:gd name="connsiteX5" fmla="*/ 9525 w 3095625"/>
                <a:gd name="connsiteY5" fmla="*/ 515874 h 590550"/>
                <a:gd name="connsiteX6" fmla="*/ 9525 w 3095625"/>
                <a:gd name="connsiteY6" fmla="*/ 83820 h 590550"/>
                <a:gd name="connsiteX7" fmla="*/ 83820 w 3095625"/>
                <a:gd name="connsiteY7" fmla="*/ 9525 h 590550"/>
                <a:gd name="connsiteX8" fmla="*/ 3013996 w 3095625"/>
                <a:gd name="connsiteY8" fmla="*/ 9525 h 590550"/>
                <a:gd name="connsiteX9" fmla="*/ 3000280 w 3095625"/>
                <a:gd name="connsiteY9" fmla="*/ 388906 h 590550"/>
                <a:gd name="connsiteX10" fmla="*/ 3000280 w 3095625"/>
                <a:gd name="connsiteY10" fmla="*/ 388906 h 590550"/>
                <a:gd name="connsiteX11" fmla="*/ 3033522 w 3095625"/>
                <a:gd name="connsiteY11" fmla="*/ 355664 h 590550"/>
                <a:gd name="connsiteX12" fmla="*/ 3033522 w 3095625"/>
                <a:gd name="connsiteY12" fmla="*/ 176879 h 590550"/>
                <a:gd name="connsiteX13" fmla="*/ 3000280 w 3095625"/>
                <a:gd name="connsiteY13" fmla="*/ 143637 h 590550"/>
                <a:gd name="connsiteX14" fmla="*/ 2967038 w 3095625"/>
                <a:gd name="connsiteY14" fmla="*/ 176879 h 590550"/>
                <a:gd name="connsiteX15" fmla="*/ 2967038 w 3095625"/>
                <a:gd name="connsiteY15" fmla="*/ 355568 h 590550"/>
                <a:gd name="connsiteX16" fmla="*/ 3000280 w 3095625"/>
                <a:gd name="connsiteY16" fmla="*/ 388906 h 590550"/>
                <a:gd name="connsiteX17" fmla="*/ 97536 w 3095625"/>
                <a:gd name="connsiteY17" fmla="*/ 388906 h 590550"/>
                <a:gd name="connsiteX18" fmla="*/ 97536 w 3095625"/>
                <a:gd name="connsiteY18" fmla="*/ 388906 h 590550"/>
                <a:gd name="connsiteX19" fmla="*/ 130778 w 3095625"/>
                <a:gd name="connsiteY19" fmla="*/ 355664 h 590550"/>
                <a:gd name="connsiteX20" fmla="*/ 130778 w 3095625"/>
                <a:gd name="connsiteY20" fmla="*/ 176879 h 590550"/>
                <a:gd name="connsiteX21" fmla="*/ 97536 w 3095625"/>
                <a:gd name="connsiteY21" fmla="*/ 143637 h 590550"/>
                <a:gd name="connsiteX22" fmla="*/ 64294 w 3095625"/>
                <a:gd name="connsiteY22" fmla="*/ 176879 h 590550"/>
                <a:gd name="connsiteX23" fmla="*/ 64294 w 3095625"/>
                <a:gd name="connsiteY23" fmla="*/ 355568 h 590550"/>
                <a:gd name="connsiteX24" fmla="*/ 97536 w 3095625"/>
                <a:gd name="connsiteY24" fmla="*/ 388906 h 590550"/>
                <a:gd name="connsiteX25" fmla="*/ 3013996 w 3095625"/>
                <a:gd name="connsiteY25" fmla="*/ 0 h 590550"/>
                <a:gd name="connsiteX26" fmla="*/ 83820 w 3095625"/>
                <a:gd name="connsiteY26" fmla="*/ 0 h 590550"/>
                <a:gd name="connsiteX27" fmla="*/ 0 w 3095625"/>
                <a:gd name="connsiteY27" fmla="*/ 83820 h 590550"/>
                <a:gd name="connsiteX28" fmla="*/ 0 w 3095625"/>
                <a:gd name="connsiteY28" fmla="*/ 515874 h 590550"/>
                <a:gd name="connsiteX29" fmla="*/ 83820 w 3095625"/>
                <a:gd name="connsiteY29" fmla="*/ 599694 h 590550"/>
                <a:gd name="connsiteX30" fmla="*/ 3014091 w 3095625"/>
                <a:gd name="connsiteY30" fmla="*/ 599694 h 590550"/>
                <a:gd name="connsiteX31" fmla="*/ 3097911 w 3095625"/>
                <a:gd name="connsiteY31" fmla="*/ 515874 h 590550"/>
                <a:gd name="connsiteX32" fmla="*/ 3097911 w 3095625"/>
                <a:gd name="connsiteY32" fmla="*/ 83820 h 590550"/>
                <a:gd name="connsiteX33" fmla="*/ 3013996 w 3095625"/>
                <a:gd name="connsiteY33" fmla="*/ 0 h 590550"/>
                <a:gd name="connsiteX34" fmla="*/ 3013996 w 3095625"/>
                <a:gd name="connsiteY34" fmla="*/ 0 h 590550"/>
                <a:gd name="connsiteX35" fmla="*/ 3000280 w 3095625"/>
                <a:gd name="connsiteY35" fmla="*/ 379381 h 590550"/>
                <a:gd name="connsiteX36" fmla="*/ 2976563 w 3095625"/>
                <a:gd name="connsiteY36" fmla="*/ 355664 h 590550"/>
                <a:gd name="connsiteX37" fmla="*/ 2976563 w 3095625"/>
                <a:gd name="connsiteY37" fmla="*/ 176879 h 590550"/>
                <a:gd name="connsiteX38" fmla="*/ 3000280 w 3095625"/>
                <a:gd name="connsiteY38" fmla="*/ 153162 h 590550"/>
                <a:gd name="connsiteX39" fmla="*/ 3000280 w 3095625"/>
                <a:gd name="connsiteY39" fmla="*/ 153162 h 590550"/>
                <a:gd name="connsiteX40" fmla="*/ 3023997 w 3095625"/>
                <a:gd name="connsiteY40" fmla="*/ 176879 h 590550"/>
                <a:gd name="connsiteX41" fmla="*/ 3023997 w 3095625"/>
                <a:gd name="connsiteY41" fmla="*/ 355568 h 590550"/>
                <a:gd name="connsiteX42" fmla="*/ 3000280 w 3095625"/>
                <a:gd name="connsiteY42" fmla="*/ 379381 h 590550"/>
                <a:gd name="connsiteX43" fmla="*/ 3000280 w 3095625"/>
                <a:gd name="connsiteY43" fmla="*/ 379381 h 590550"/>
                <a:gd name="connsiteX44" fmla="*/ 3000280 w 3095625"/>
                <a:gd name="connsiteY44" fmla="*/ 379381 h 590550"/>
                <a:gd name="connsiteX45" fmla="*/ 97536 w 3095625"/>
                <a:gd name="connsiteY45" fmla="*/ 379381 h 590550"/>
                <a:gd name="connsiteX46" fmla="*/ 73819 w 3095625"/>
                <a:gd name="connsiteY46" fmla="*/ 355664 h 590550"/>
                <a:gd name="connsiteX47" fmla="*/ 73819 w 3095625"/>
                <a:gd name="connsiteY47" fmla="*/ 176879 h 590550"/>
                <a:gd name="connsiteX48" fmla="*/ 97536 w 3095625"/>
                <a:gd name="connsiteY48" fmla="*/ 153162 h 590550"/>
                <a:gd name="connsiteX49" fmla="*/ 97536 w 3095625"/>
                <a:gd name="connsiteY49" fmla="*/ 153162 h 590550"/>
                <a:gd name="connsiteX50" fmla="*/ 121253 w 3095625"/>
                <a:gd name="connsiteY50" fmla="*/ 176879 h 590550"/>
                <a:gd name="connsiteX51" fmla="*/ 121253 w 3095625"/>
                <a:gd name="connsiteY51" fmla="*/ 355568 h 590550"/>
                <a:gd name="connsiteX52" fmla="*/ 97536 w 3095625"/>
                <a:gd name="connsiteY52" fmla="*/ 379381 h 590550"/>
                <a:gd name="connsiteX53" fmla="*/ 97536 w 3095625"/>
                <a:gd name="connsiteY53" fmla="*/ 379381 h 590550"/>
                <a:gd name="connsiteX54" fmla="*/ 97536 w 3095625"/>
                <a:gd name="connsiteY54" fmla="*/ 379381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095625" h="590550">
                  <a:moveTo>
                    <a:pt x="3013996" y="9525"/>
                  </a:moveTo>
                  <a:cubicBezTo>
                    <a:pt x="3054953" y="9525"/>
                    <a:pt x="3088291" y="42863"/>
                    <a:pt x="3088291" y="83820"/>
                  </a:cubicBezTo>
                  <a:lnTo>
                    <a:pt x="3088291" y="515874"/>
                  </a:lnTo>
                  <a:cubicBezTo>
                    <a:pt x="3088291" y="556832"/>
                    <a:pt x="3054953" y="590169"/>
                    <a:pt x="3013996" y="590169"/>
                  </a:cubicBezTo>
                  <a:lnTo>
                    <a:pt x="83820" y="590169"/>
                  </a:lnTo>
                  <a:cubicBezTo>
                    <a:pt x="42863" y="590169"/>
                    <a:pt x="9525" y="556832"/>
                    <a:pt x="9525" y="515874"/>
                  </a:cubicBezTo>
                  <a:lnTo>
                    <a:pt x="9525" y="83820"/>
                  </a:lnTo>
                  <a:cubicBezTo>
                    <a:pt x="9525" y="42863"/>
                    <a:pt x="42863" y="9525"/>
                    <a:pt x="83820" y="9525"/>
                  </a:cubicBezTo>
                  <a:lnTo>
                    <a:pt x="3013996" y="9525"/>
                  </a:lnTo>
                  <a:moveTo>
                    <a:pt x="3000280" y="388906"/>
                  </a:moveTo>
                  <a:lnTo>
                    <a:pt x="3000280" y="388906"/>
                  </a:lnTo>
                  <a:cubicBezTo>
                    <a:pt x="3018663" y="388906"/>
                    <a:pt x="3033522" y="373951"/>
                    <a:pt x="3033522" y="355664"/>
                  </a:cubicBezTo>
                  <a:lnTo>
                    <a:pt x="3033522" y="176879"/>
                  </a:lnTo>
                  <a:cubicBezTo>
                    <a:pt x="3033522" y="158496"/>
                    <a:pt x="3018568" y="143637"/>
                    <a:pt x="3000280" y="143637"/>
                  </a:cubicBezTo>
                  <a:cubicBezTo>
                    <a:pt x="2981897" y="143637"/>
                    <a:pt x="2967038" y="158591"/>
                    <a:pt x="2967038" y="176879"/>
                  </a:cubicBezTo>
                  <a:lnTo>
                    <a:pt x="2967038" y="355568"/>
                  </a:lnTo>
                  <a:cubicBezTo>
                    <a:pt x="2966942" y="373951"/>
                    <a:pt x="2981897" y="388906"/>
                    <a:pt x="3000280" y="388906"/>
                  </a:cubicBezTo>
                  <a:moveTo>
                    <a:pt x="97536" y="388906"/>
                  </a:moveTo>
                  <a:lnTo>
                    <a:pt x="97536" y="388906"/>
                  </a:lnTo>
                  <a:cubicBezTo>
                    <a:pt x="115919" y="388906"/>
                    <a:pt x="130778" y="373951"/>
                    <a:pt x="130778" y="355664"/>
                  </a:cubicBezTo>
                  <a:lnTo>
                    <a:pt x="130778" y="176879"/>
                  </a:lnTo>
                  <a:cubicBezTo>
                    <a:pt x="130778" y="158496"/>
                    <a:pt x="115824" y="143637"/>
                    <a:pt x="97536" y="143637"/>
                  </a:cubicBezTo>
                  <a:cubicBezTo>
                    <a:pt x="79153" y="143637"/>
                    <a:pt x="64294" y="158591"/>
                    <a:pt x="64294" y="176879"/>
                  </a:cubicBezTo>
                  <a:lnTo>
                    <a:pt x="64294" y="355568"/>
                  </a:lnTo>
                  <a:cubicBezTo>
                    <a:pt x="64294" y="373951"/>
                    <a:pt x="79248" y="388906"/>
                    <a:pt x="97536" y="388906"/>
                  </a:cubicBezTo>
                  <a:moveTo>
                    <a:pt x="3013996" y="0"/>
                  </a:moveTo>
                  <a:lnTo>
                    <a:pt x="83820" y="0"/>
                  </a:lnTo>
                  <a:cubicBezTo>
                    <a:pt x="37529" y="0"/>
                    <a:pt x="0" y="37529"/>
                    <a:pt x="0" y="83820"/>
                  </a:cubicBezTo>
                  <a:lnTo>
                    <a:pt x="0" y="515874"/>
                  </a:lnTo>
                  <a:cubicBezTo>
                    <a:pt x="0" y="562166"/>
                    <a:pt x="37529" y="599694"/>
                    <a:pt x="83820" y="599694"/>
                  </a:cubicBezTo>
                  <a:lnTo>
                    <a:pt x="3014091" y="599694"/>
                  </a:lnTo>
                  <a:cubicBezTo>
                    <a:pt x="3060383" y="599694"/>
                    <a:pt x="3097911" y="562166"/>
                    <a:pt x="3097911" y="515874"/>
                  </a:cubicBezTo>
                  <a:lnTo>
                    <a:pt x="3097911" y="83820"/>
                  </a:lnTo>
                  <a:cubicBezTo>
                    <a:pt x="3097816" y="37529"/>
                    <a:pt x="3060287" y="0"/>
                    <a:pt x="3013996" y="0"/>
                  </a:cubicBezTo>
                  <a:lnTo>
                    <a:pt x="3013996" y="0"/>
                  </a:lnTo>
                  <a:close/>
                  <a:moveTo>
                    <a:pt x="3000280" y="379381"/>
                  </a:moveTo>
                  <a:cubicBezTo>
                    <a:pt x="2987231" y="379381"/>
                    <a:pt x="2976563" y="368713"/>
                    <a:pt x="2976563" y="355664"/>
                  </a:cubicBezTo>
                  <a:lnTo>
                    <a:pt x="2976563" y="176879"/>
                  </a:lnTo>
                  <a:cubicBezTo>
                    <a:pt x="2976563" y="163830"/>
                    <a:pt x="2987231" y="153162"/>
                    <a:pt x="3000280" y="153162"/>
                  </a:cubicBezTo>
                  <a:lnTo>
                    <a:pt x="3000280" y="153162"/>
                  </a:lnTo>
                  <a:cubicBezTo>
                    <a:pt x="3013329" y="153162"/>
                    <a:pt x="3023997" y="163830"/>
                    <a:pt x="3023997" y="176879"/>
                  </a:cubicBezTo>
                  <a:lnTo>
                    <a:pt x="3023997" y="355568"/>
                  </a:lnTo>
                  <a:cubicBezTo>
                    <a:pt x="3023997" y="368713"/>
                    <a:pt x="3013329" y="379381"/>
                    <a:pt x="3000280" y="379381"/>
                  </a:cubicBezTo>
                  <a:lnTo>
                    <a:pt x="3000280" y="379381"/>
                  </a:lnTo>
                  <a:lnTo>
                    <a:pt x="3000280" y="379381"/>
                  </a:lnTo>
                  <a:close/>
                  <a:moveTo>
                    <a:pt x="97536" y="379381"/>
                  </a:moveTo>
                  <a:cubicBezTo>
                    <a:pt x="84487" y="379381"/>
                    <a:pt x="73819" y="368713"/>
                    <a:pt x="73819" y="355664"/>
                  </a:cubicBezTo>
                  <a:lnTo>
                    <a:pt x="73819" y="176879"/>
                  </a:lnTo>
                  <a:cubicBezTo>
                    <a:pt x="73819" y="163830"/>
                    <a:pt x="84487" y="153162"/>
                    <a:pt x="97536" y="153162"/>
                  </a:cubicBezTo>
                  <a:lnTo>
                    <a:pt x="97536" y="153162"/>
                  </a:lnTo>
                  <a:cubicBezTo>
                    <a:pt x="110585" y="153162"/>
                    <a:pt x="121253" y="163830"/>
                    <a:pt x="121253" y="176879"/>
                  </a:cubicBezTo>
                  <a:lnTo>
                    <a:pt x="121253" y="355568"/>
                  </a:lnTo>
                  <a:cubicBezTo>
                    <a:pt x="121253" y="368713"/>
                    <a:pt x="110585" y="379381"/>
                    <a:pt x="97536" y="379381"/>
                  </a:cubicBezTo>
                  <a:lnTo>
                    <a:pt x="97536" y="379381"/>
                  </a:lnTo>
                  <a:lnTo>
                    <a:pt x="97536" y="379381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2" name="手繪多邊形: 圖案 11">
              <a:extLst>
                <a:ext uri="{FF2B5EF4-FFF2-40B4-BE49-F238E27FC236}">
                  <a16:creationId xmlns:a16="http://schemas.microsoft.com/office/drawing/2014/main" id="{E3CD1538-5D9C-4DA3-B26B-3BB3D9D3AB07}"/>
                </a:ext>
              </a:extLst>
            </p:cNvPr>
            <p:cNvSpPr/>
            <p:nvPr/>
          </p:nvSpPr>
          <p:spPr>
            <a:xfrm>
              <a:off x="4477052" y="4253116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3" name="手繪多邊形: 圖案 12">
              <a:extLst>
                <a:ext uri="{FF2B5EF4-FFF2-40B4-BE49-F238E27FC236}">
                  <a16:creationId xmlns:a16="http://schemas.microsoft.com/office/drawing/2014/main" id="{DCC135B1-05AE-436E-BCFB-6D956CFACAA7}"/>
                </a:ext>
              </a:extLst>
            </p:cNvPr>
            <p:cNvSpPr/>
            <p:nvPr/>
          </p:nvSpPr>
          <p:spPr>
            <a:xfrm>
              <a:off x="4475259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4" name="手繪多邊形: 圖案 13">
              <a:extLst>
                <a:ext uri="{FF2B5EF4-FFF2-40B4-BE49-F238E27FC236}">
                  <a16:creationId xmlns:a16="http://schemas.microsoft.com/office/drawing/2014/main" id="{A52B1BAC-B6BD-4C1F-A85A-6EFC06B446D3}"/>
                </a:ext>
              </a:extLst>
            </p:cNvPr>
            <p:cNvSpPr/>
            <p:nvPr/>
          </p:nvSpPr>
          <p:spPr>
            <a:xfrm>
              <a:off x="4672803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5" name="手繪多邊形: 圖案 14">
              <a:extLst>
                <a:ext uri="{FF2B5EF4-FFF2-40B4-BE49-F238E27FC236}">
                  <a16:creationId xmlns:a16="http://schemas.microsoft.com/office/drawing/2014/main" id="{3C3B003D-447A-465C-A306-01B20091A5C6}"/>
                </a:ext>
              </a:extLst>
            </p:cNvPr>
            <p:cNvSpPr/>
            <p:nvPr/>
          </p:nvSpPr>
          <p:spPr>
            <a:xfrm>
              <a:off x="4671010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6" name="手繪多邊形: 圖案 15">
              <a:extLst>
                <a:ext uri="{FF2B5EF4-FFF2-40B4-BE49-F238E27FC236}">
                  <a16:creationId xmlns:a16="http://schemas.microsoft.com/office/drawing/2014/main" id="{5D018226-403A-4273-9AF5-BF8E21A9D8BC}"/>
                </a:ext>
              </a:extLst>
            </p:cNvPr>
            <p:cNvSpPr/>
            <p:nvPr/>
          </p:nvSpPr>
          <p:spPr>
            <a:xfrm>
              <a:off x="4728465" y="4253116"/>
              <a:ext cx="229536" cy="60970"/>
            </a:xfrm>
            <a:custGeom>
              <a:avLst/>
              <a:gdLst>
                <a:gd name="connsiteX0" fmla="*/ 23431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1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1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1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7" y="0"/>
                    <a:pt x="23431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1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7" name="手繪多邊形: 圖案 16">
              <a:extLst>
                <a:ext uri="{FF2B5EF4-FFF2-40B4-BE49-F238E27FC236}">
                  <a16:creationId xmlns:a16="http://schemas.microsoft.com/office/drawing/2014/main" id="{F87287A2-2C60-4BD6-B51A-FCCF8788F524}"/>
                </a:ext>
              </a:extLst>
            </p:cNvPr>
            <p:cNvSpPr/>
            <p:nvPr/>
          </p:nvSpPr>
          <p:spPr>
            <a:xfrm>
              <a:off x="4726672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8" name="手繪多邊形: 圖案 17">
              <a:extLst>
                <a:ext uri="{FF2B5EF4-FFF2-40B4-BE49-F238E27FC236}">
                  <a16:creationId xmlns:a16="http://schemas.microsoft.com/office/drawing/2014/main" id="{B343C692-06FB-4610-A4CA-17358B5A61EC}"/>
                </a:ext>
              </a:extLst>
            </p:cNvPr>
            <p:cNvSpPr/>
            <p:nvPr/>
          </p:nvSpPr>
          <p:spPr>
            <a:xfrm>
              <a:off x="4924216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9" name="手繪多邊形: 圖案 18">
              <a:extLst>
                <a:ext uri="{FF2B5EF4-FFF2-40B4-BE49-F238E27FC236}">
                  <a16:creationId xmlns:a16="http://schemas.microsoft.com/office/drawing/2014/main" id="{636FCC27-AA26-473A-8220-883B3349F2AC}"/>
                </a:ext>
              </a:extLst>
            </p:cNvPr>
            <p:cNvSpPr/>
            <p:nvPr/>
          </p:nvSpPr>
          <p:spPr>
            <a:xfrm>
              <a:off x="4922423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20" name="手繪多邊形: 圖案 19">
              <a:extLst>
                <a:ext uri="{FF2B5EF4-FFF2-40B4-BE49-F238E27FC236}">
                  <a16:creationId xmlns:a16="http://schemas.microsoft.com/office/drawing/2014/main" id="{58F2A98D-0B6F-4000-8141-CA7C87BB7373}"/>
                </a:ext>
              </a:extLst>
            </p:cNvPr>
            <p:cNvSpPr/>
            <p:nvPr/>
          </p:nvSpPr>
          <p:spPr>
            <a:xfrm>
              <a:off x="4978049" y="4251353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21" name="手繪多邊形: 圖案 20">
              <a:extLst>
                <a:ext uri="{FF2B5EF4-FFF2-40B4-BE49-F238E27FC236}">
                  <a16:creationId xmlns:a16="http://schemas.microsoft.com/office/drawing/2014/main" id="{59CF8CFB-7171-421F-8238-333D25C5FDC8}"/>
                </a:ext>
              </a:extLst>
            </p:cNvPr>
            <p:cNvSpPr/>
            <p:nvPr/>
          </p:nvSpPr>
          <p:spPr>
            <a:xfrm>
              <a:off x="5175629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22" name="手繪多邊形: 圖案 21">
              <a:extLst>
                <a:ext uri="{FF2B5EF4-FFF2-40B4-BE49-F238E27FC236}">
                  <a16:creationId xmlns:a16="http://schemas.microsoft.com/office/drawing/2014/main" id="{B532E4D1-6BE2-4FD8-84C2-F94E942677E1}"/>
                </a:ext>
              </a:extLst>
            </p:cNvPr>
            <p:cNvSpPr/>
            <p:nvPr/>
          </p:nvSpPr>
          <p:spPr>
            <a:xfrm>
              <a:off x="5173836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23" name="手繪多邊形: 圖案 22">
              <a:extLst>
                <a:ext uri="{FF2B5EF4-FFF2-40B4-BE49-F238E27FC236}">
                  <a16:creationId xmlns:a16="http://schemas.microsoft.com/office/drawing/2014/main" id="{A5478CB3-BF8E-4795-96FD-F5B1261B386C}"/>
                </a:ext>
              </a:extLst>
            </p:cNvPr>
            <p:cNvSpPr/>
            <p:nvPr/>
          </p:nvSpPr>
          <p:spPr>
            <a:xfrm>
              <a:off x="5229498" y="4251358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24" name="手繪多邊形: 圖案 23">
              <a:extLst>
                <a:ext uri="{FF2B5EF4-FFF2-40B4-BE49-F238E27FC236}">
                  <a16:creationId xmlns:a16="http://schemas.microsoft.com/office/drawing/2014/main" id="{F21AAF5B-976F-4C6D-BC74-B540E22BE42F}"/>
                </a:ext>
              </a:extLst>
            </p:cNvPr>
            <p:cNvSpPr/>
            <p:nvPr/>
          </p:nvSpPr>
          <p:spPr>
            <a:xfrm>
              <a:off x="5427042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25" name="手繪多邊形: 圖案 24">
              <a:extLst>
                <a:ext uri="{FF2B5EF4-FFF2-40B4-BE49-F238E27FC236}">
                  <a16:creationId xmlns:a16="http://schemas.microsoft.com/office/drawing/2014/main" id="{17776A58-B66C-4CB2-BAAB-968B66955095}"/>
                </a:ext>
              </a:extLst>
            </p:cNvPr>
            <p:cNvSpPr/>
            <p:nvPr/>
          </p:nvSpPr>
          <p:spPr>
            <a:xfrm>
              <a:off x="5425249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26" name="手繪多邊形: 圖案 25">
              <a:extLst>
                <a:ext uri="{FF2B5EF4-FFF2-40B4-BE49-F238E27FC236}">
                  <a16:creationId xmlns:a16="http://schemas.microsoft.com/office/drawing/2014/main" id="{CB2C3015-96C8-478D-81EE-1A91C471D5F8}"/>
                </a:ext>
              </a:extLst>
            </p:cNvPr>
            <p:cNvSpPr/>
            <p:nvPr/>
          </p:nvSpPr>
          <p:spPr>
            <a:xfrm>
              <a:off x="4477052" y="4334314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27" name="手繪多邊形: 圖案 26">
              <a:extLst>
                <a:ext uri="{FF2B5EF4-FFF2-40B4-BE49-F238E27FC236}">
                  <a16:creationId xmlns:a16="http://schemas.microsoft.com/office/drawing/2014/main" id="{AD7EF9B5-39E4-4770-9D2E-D9925B09B311}"/>
                </a:ext>
              </a:extLst>
            </p:cNvPr>
            <p:cNvSpPr/>
            <p:nvPr/>
          </p:nvSpPr>
          <p:spPr>
            <a:xfrm>
              <a:off x="4475259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28" name="手繪多邊形: 圖案 27">
              <a:extLst>
                <a:ext uri="{FF2B5EF4-FFF2-40B4-BE49-F238E27FC236}">
                  <a16:creationId xmlns:a16="http://schemas.microsoft.com/office/drawing/2014/main" id="{6003CA66-FBE2-4C94-93C7-1B53E98ACE63}"/>
                </a:ext>
              </a:extLst>
            </p:cNvPr>
            <p:cNvSpPr/>
            <p:nvPr/>
          </p:nvSpPr>
          <p:spPr>
            <a:xfrm>
              <a:off x="4655874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29" name="手繪多邊形: 圖案 28">
              <a:extLst>
                <a:ext uri="{FF2B5EF4-FFF2-40B4-BE49-F238E27FC236}">
                  <a16:creationId xmlns:a16="http://schemas.microsoft.com/office/drawing/2014/main" id="{B075AE7B-88CF-4B81-AC75-6733BF4EC0E4}"/>
                </a:ext>
              </a:extLst>
            </p:cNvPr>
            <p:cNvSpPr/>
            <p:nvPr/>
          </p:nvSpPr>
          <p:spPr>
            <a:xfrm>
              <a:off x="4672803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30" name="手繪多邊形: 圖案 29">
              <a:extLst>
                <a:ext uri="{FF2B5EF4-FFF2-40B4-BE49-F238E27FC236}">
                  <a16:creationId xmlns:a16="http://schemas.microsoft.com/office/drawing/2014/main" id="{BA86F2DD-73BA-49FB-B13A-5B7527728451}"/>
                </a:ext>
              </a:extLst>
            </p:cNvPr>
            <p:cNvSpPr/>
            <p:nvPr/>
          </p:nvSpPr>
          <p:spPr>
            <a:xfrm>
              <a:off x="4671010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31" name="手繪多邊形: 圖案 30">
              <a:extLst>
                <a:ext uri="{FF2B5EF4-FFF2-40B4-BE49-F238E27FC236}">
                  <a16:creationId xmlns:a16="http://schemas.microsoft.com/office/drawing/2014/main" id="{980EBF34-D2CF-4250-804E-64CD83A542C3}"/>
                </a:ext>
              </a:extLst>
            </p:cNvPr>
            <p:cNvSpPr/>
            <p:nvPr/>
          </p:nvSpPr>
          <p:spPr>
            <a:xfrm>
              <a:off x="4655874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32" name="手繪多邊形: 圖案 31">
              <a:extLst>
                <a:ext uri="{FF2B5EF4-FFF2-40B4-BE49-F238E27FC236}">
                  <a16:creationId xmlns:a16="http://schemas.microsoft.com/office/drawing/2014/main" id="{55FDEFAA-F9E9-4C0A-8FFB-781F82CEDDBD}"/>
                </a:ext>
              </a:extLst>
            </p:cNvPr>
            <p:cNvSpPr/>
            <p:nvPr/>
          </p:nvSpPr>
          <p:spPr>
            <a:xfrm>
              <a:off x="4906929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33" name="手繪多邊形: 圖案 32">
              <a:extLst>
                <a:ext uri="{FF2B5EF4-FFF2-40B4-BE49-F238E27FC236}">
                  <a16:creationId xmlns:a16="http://schemas.microsoft.com/office/drawing/2014/main" id="{6DBED11E-3196-452E-A2FB-686D226446CB}"/>
                </a:ext>
              </a:extLst>
            </p:cNvPr>
            <p:cNvSpPr/>
            <p:nvPr/>
          </p:nvSpPr>
          <p:spPr>
            <a:xfrm>
              <a:off x="4906929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34" name="手繪多邊形: 圖案 33">
              <a:extLst>
                <a:ext uri="{FF2B5EF4-FFF2-40B4-BE49-F238E27FC236}">
                  <a16:creationId xmlns:a16="http://schemas.microsoft.com/office/drawing/2014/main" id="{735CEC39-838A-47B0-853C-D4BF614AEDE5}"/>
                </a:ext>
              </a:extLst>
            </p:cNvPr>
            <p:cNvSpPr/>
            <p:nvPr/>
          </p:nvSpPr>
          <p:spPr>
            <a:xfrm>
              <a:off x="5157983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35" name="手繪多邊形: 圖案 34">
              <a:extLst>
                <a:ext uri="{FF2B5EF4-FFF2-40B4-BE49-F238E27FC236}">
                  <a16:creationId xmlns:a16="http://schemas.microsoft.com/office/drawing/2014/main" id="{275EB123-2091-45C9-8986-00A058741CE0}"/>
                </a:ext>
              </a:extLst>
            </p:cNvPr>
            <p:cNvSpPr/>
            <p:nvPr/>
          </p:nvSpPr>
          <p:spPr>
            <a:xfrm>
              <a:off x="5157983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36" name="手繪多邊形: 圖案 35">
              <a:extLst>
                <a:ext uri="{FF2B5EF4-FFF2-40B4-BE49-F238E27FC236}">
                  <a16:creationId xmlns:a16="http://schemas.microsoft.com/office/drawing/2014/main" id="{3039CAAB-538A-47F5-8A50-B155EB7183B8}"/>
                </a:ext>
              </a:extLst>
            </p:cNvPr>
            <p:cNvSpPr/>
            <p:nvPr/>
          </p:nvSpPr>
          <p:spPr>
            <a:xfrm>
              <a:off x="5409038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37" name="手繪多邊形: 圖案 36">
              <a:extLst>
                <a:ext uri="{FF2B5EF4-FFF2-40B4-BE49-F238E27FC236}">
                  <a16:creationId xmlns:a16="http://schemas.microsoft.com/office/drawing/2014/main" id="{51A89C08-B87B-493A-9196-57C7895CB1F8}"/>
                </a:ext>
              </a:extLst>
            </p:cNvPr>
            <p:cNvSpPr/>
            <p:nvPr/>
          </p:nvSpPr>
          <p:spPr>
            <a:xfrm>
              <a:off x="5409038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38" name="手繪多邊形: 圖案 37">
              <a:extLst>
                <a:ext uri="{FF2B5EF4-FFF2-40B4-BE49-F238E27FC236}">
                  <a16:creationId xmlns:a16="http://schemas.microsoft.com/office/drawing/2014/main" id="{B943A889-B9F0-4A64-83E5-B0FD91C3A08D}"/>
                </a:ext>
              </a:extLst>
            </p:cNvPr>
            <p:cNvSpPr/>
            <p:nvPr/>
          </p:nvSpPr>
          <p:spPr>
            <a:xfrm>
              <a:off x="4726672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39" name="手繪多邊形: 圖案 38">
              <a:extLst>
                <a:ext uri="{FF2B5EF4-FFF2-40B4-BE49-F238E27FC236}">
                  <a16:creationId xmlns:a16="http://schemas.microsoft.com/office/drawing/2014/main" id="{39F97167-E7D8-499D-B274-388C042C84DF}"/>
                </a:ext>
              </a:extLst>
            </p:cNvPr>
            <p:cNvSpPr/>
            <p:nvPr/>
          </p:nvSpPr>
          <p:spPr>
            <a:xfrm>
              <a:off x="4924216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0" name="手繪多邊形: 圖案 39">
              <a:extLst>
                <a:ext uri="{FF2B5EF4-FFF2-40B4-BE49-F238E27FC236}">
                  <a16:creationId xmlns:a16="http://schemas.microsoft.com/office/drawing/2014/main" id="{F30F3383-AEBA-4C90-94E0-47E2BDD6D1F5}"/>
                </a:ext>
              </a:extLst>
            </p:cNvPr>
            <p:cNvSpPr/>
            <p:nvPr/>
          </p:nvSpPr>
          <p:spPr>
            <a:xfrm>
              <a:off x="4922423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1" name="手繪多邊形: 圖案 40">
              <a:extLst>
                <a:ext uri="{FF2B5EF4-FFF2-40B4-BE49-F238E27FC236}">
                  <a16:creationId xmlns:a16="http://schemas.microsoft.com/office/drawing/2014/main" id="{045D127B-F88E-4818-949A-69F3A321322C}"/>
                </a:ext>
              </a:extLst>
            </p:cNvPr>
            <p:cNvSpPr/>
            <p:nvPr/>
          </p:nvSpPr>
          <p:spPr>
            <a:xfrm>
              <a:off x="4978049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2" name="手繪多邊形: 圖案 41">
              <a:extLst>
                <a:ext uri="{FF2B5EF4-FFF2-40B4-BE49-F238E27FC236}">
                  <a16:creationId xmlns:a16="http://schemas.microsoft.com/office/drawing/2014/main" id="{9C9F3149-883B-4892-B034-EE8D22904DFE}"/>
                </a:ext>
              </a:extLst>
            </p:cNvPr>
            <p:cNvSpPr/>
            <p:nvPr/>
          </p:nvSpPr>
          <p:spPr>
            <a:xfrm>
              <a:off x="5175629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3" name="手繪多邊形: 圖案 42">
              <a:extLst>
                <a:ext uri="{FF2B5EF4-FFF2-40B4-BE49-F238E27FC236}">
                  <a16:creationId xmlns:a16="http://schemas.microsoft.com/office/drawing/2014/main" id="{A5FD64C9-0BAA-4AF4-8CE0-087E05CB2EC5}"/>
                </a:ext>
              </a:extLst>
            </p:cNvPr>
            <p:cNvSpPr/>
            <p:nvPr/>
          </p:nvSpPr>
          <p:spPr>
            <a:xfrm>
              <a:off x="5173836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4" name="手繪多邊形: 圖案 43">
              <a:extLst>
                <a:ext uri="{FF2B5EF4-FFF2-40B4-BE49-F238E27FC236}">
                  <a16:creationId xmlns:a16="http://schemas.microsoft.com/office/drawing/2014/main" id="{14EFB3AA-73B3-4B45-A783-579830450D24}"/>
                </a:ext>
              </a:extLst>
            </p:cNvPr>
            <p:cNvSpPr/>
            <p:nvPr/>
          </p:nvSpPr>
          <p:spPr>
            <a:xfrm>
              <a:off x="5229498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5" name="手繪多邊形: 圖案 44">
              <a:extLst>
                <a:ext uri="{FF2B5EF4-FFF2-40B4-BE49-F238E27FC236}">
                  <a16:creationId xmlns:a16="http://schemas.microsoft.com/office/drawing/2014/main" id="{F974022F-34CF-4D05-8444-E2FF7F9BEE45}"/>
                </a:ext>
              </a:extLst>
            </p:cNvPr>
            <p:cNvSpPr/>
            <p:nvPr/>
          </p:nvSpPr>
          <p:spPr>
            <a:xfrm>
              <a:off x="5427042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6" name="手繪多邊形: 圖案 45">
              <a:extLst>
                <a:ext uri="{FF2B5EF4-FFF2-40B4-BE49-F238E27FC236}">
                  <a16:creationId xmlns:a16="http://schemas.microsoft.com/office/drawing/2014/main" id="{59505565-13CF-46C5-9E42-FA9E06AF5AE4}"/>
                </a:ext>
              </a:extLst>
            </p:cNvPr>
            <p:cNvSpPr/>
            <p:nvPr/>
          </p:nvSpPr>
          <p:spPr>
            <a:xfrm>
              <a:off x="5425249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7" name="手繪多邊形: 圖案 46">
              <a:extLst>
                <a:ext uri="{FF2B5EF4-FFF2-40B4-BE49-F238E27FC236}">
                  <a16:creationId xmlns:a16="http://schemas.microsoft.com/office/drawing/2014/main" id="{B53D8660-74E1-4308-AA36-27958163C142}"/>
                </a:ext>
              </a:extLst>
            </p:cNvPr>
            <p:cNvSpPr/>
            <p:nvPr/>
          </p:nvSpPr>
          <p:spPr>
            <a:xfrm>
              <a:off x="4479419" y="4210974"/>
              <a:ext cx="93249" cy="10759"/>
            </a:xfrm>
            <a:custGeom>
              <a:avLst/>
              <a:gdLst>
                <a:gd name="connsiteX0" fmla="*/ 6001 w 247650"/>
                <a:gd name="connsiteY0" fmla="*/ 34290 h 28575"/>
                <a:gd name="connsiteX1" fmla="*/ 0 w 247650"/>
                <a:gd name="connsiteY1" fmla="*/ 28480 h 28575"/>
                <a:gd name="connsiteX2" fmla="*/ 0 w 247650"/>
                <a:gd name="connsiteY2" fmla="*/ 5810 h 28575"/>
                <a:gd name="connsiteX3" fmla="*/ 6001 w 247650"/>
                <a:gd name="connsiteY3" fmla="*/ 0 h 28575"/>
                <a:gd name="connsiteX4" fmla="*/ 6001 w 247650"/>
                <a:gd name="connsiteY4" fmla="*/ 34290 h 28575"/>
                <a:gd name="connsiteX5" fmla="*/ 205454 w 247650"/>
                <a:gd name="connsiteY5" fmla="*/ 34290 h 28575"/>
                <a:gd name="connsiteX6" fmla="*/ 205454 w 247650"/>
                <a:gd name="connsiteY6" fmla="*/ 4096 h 28575"/>
                <a:gd name="connsiteX7" fmla="*/ 206502 w 247650"/>
                <a:gd name="connsiteY7" fmla="*/ 1715 h 28575"/>
                <a:gd name="connsiteX8" fmla="*/ 210217 w 247650"/>
                <a:gd name="connsiteY8" fmla="*/ 476 h 28575"/>
                <a:gd name="connsiteX9" fmla="*/ 210217 w 247650"/>
                <a:gd name="connsiteY9" fmla="*/ 24575 h 28575"/>
                <a:gd name="connsiteX10" fmla="*/ 210503 w 247650"/>
                <a:gd name="connsiteY10" fmla="*/ 24575 h 28575"/>
                <a:gd name="connsiteX11" fmla="*/ 210503 w 247650"/>
                <a:gd name="connsiteY11" fmla="*/ 34290 h 28575"/>
                <a:gd name="connsiteX12" fmla="*/ 205454 w 247650"/>
                <a:gd name="connsiteY12" fmla="*/ 34290 h 28575"/>
                <a:gd name="connsiteX13" fmla="*/ 179261 w 247650"/>
                <a:gd name="connsiteY13" fmla="*/ 34290 h 28575"/>
                <a:gd name="connsiteX14" fmla="*/ 179261 w 247650"/>
                <a:gd name="connsiteY14" fmla="*/ 476 h 28575"/>
                <a:gd name="connsiteX15" fmla="*/ 183261 w 247650"/>
                <a:gd name="connsiteY15" fmla="*/ 1715 h 28575"/>
                <a:gd name="connsiteX16" fmla="*/ 184214 w 247650"/>
                <a:gd name="connsiteY16" fmla="*/ 4096 h 28575"/>
                <a:gd name="connsiteX17" fmla="*/ 184214 w 247650"/>
                <a:gd name="connsiteY17" fmla="*/ 34195 h 28575"/>
                <a:gd name="connsiteX18" fmla="*/ 179261 w 247650"/>
                <a:gd name="connsiteY18" fmla="*/ 34195 h 28575"/>
                <a:gd name="connsiteX19" fmla="*/ 136493 w 247650"/>
                <a:gd name="connsiteY19" fmla="*/ 34290 h 28575"/>
                <a:gd name="connsiteX20" fmla="*/ 136493 w 247650"/>
                <a:gd name="connsiteY20" fmla="*/ 4191 h 28575"/>
                <a:gd name="connsiteX21" fmla="*/ 137541 w 247650"/>
                <a:gd name="connsiteY21" fmla="*/ 1810 h 28575"/>
                <a:gd name="connsiteX22" fmla="*/ 141541 w 247650"/>
                <a:gd name="connsiteY22" fmla="*/ 572 h 28575"/>
                <a:gd name="connsiteX23" fmla="*/ 141541 w 247650"/>
                <a:gd name="connsiteY23" fmla="*/ 34385 h 28575"/>
                <a:gd name="connsiteX24" fmla="*/ 136493 w 247650"/>
                <a:gd name="connsiteY24" fmla="*/ 34385 h 28575"/>
                <a:gd name="connsiteX25" fmla="*/ 107537 w 247650"/>
                <a:gd name="connsiteY25" fmla="*/ 34290 h 28575"/>
                <a:gd name="connsiteX26" fmla="*/ 101346 w 247650"/>
                <a:gd name="connsiteY26" fmla="*/ 27337 h 28575"/>
                <a:gd name="connsiteX27" fmla="*/ 102965 w 247650"/>
                <a:gd name="connsiteY27" fmla="*/ 27813 h 28575"/>
                <a:gd name="connsiteX28" fmla="*/ 103632 w 247650"/>
                <a:gd name="connsiteY28" fmla="*/ 27908 h 28575"/>
                <a:gd name="connsiteX29" fmla="*/ 104489 w 247650"/>
                <a:gd name="connsiteY29" fmla="*/ 27908 h 28575"/>
                <a:gd name="connsiteX30" fmla="*/ 111062 w 247650"/>
                <a:gd name="connsiteY30" fmla="*/ 23622 h 28575"/>
                <a:gd name="connsiteX31" fmla="*/ 111538 w 247650"/>
                <a:gd name="connsiteY31" fmla="*/ 22384 h 28575"/>
                <a:gd name="connsiteX32" fmla="*/ 111538 w 247650"/>
                <a:gd name="connsiteY32" fmla="*/ 381 h 28575"/>
                <a:gd name="connsiteX33" fmla="*/ 115824 w 247650"/>
                <a:gd name="connsiteY33" fmla="*/ 381 h 28575"/>
                <a:gd name="connsiteX34" fmla="*/ 115824 w 247650"/>
                <a:gd name="connsiteY34" fmla="*/ 34290 h 28575"/>
                <a:gd name="connsiteX35" fmla="*/ 107537 w 247650"/>
                <a:gd name="connsiteY35" fmla="*/ 34290 h 28575"/>
                <a:gd name="connsiteX36" fmla="*/ 67437 w 247650"/>
                <a:gd name="connsiteY36" fmla="*/ 34290 h 28575"/>
                <a:gd name="connsiteX37" fmla="*/ 67437 w 247650"/>
                <a:gd name="connsiteY37" fmla="*/ 381 h 28575"/>
                <a:gd name="connsiteX38" fmla="*/ 80867 w 247650"/>
                <a:gd name="connsiteY38" fmla="*/ 381 h 28575"/>
                <a:gd name="connsiteX39" fmla="*/ 95917 w 247650"/>
                <a:gd name="connsiteY39" fmla="*/ 21336 h 28575"/>
                <a:gd name="connsiteX40" fmla="*/ 85535 w 247650"/>
                <a:gd name="connsiteY40" fmla="*/ 8763 h 28575"/>
                <a:gd name="connsiteX41" fmla="*/ 83820 w 247650"/>
                <a:gd name="connsiteY41" fmla="*/ 6096 h 28575"/>
                <a:gd name="connsiteX42" fmla="*/ 80010 w 247650"/>
                <a:gd name="connsiteY42" fmla="*/ 5429 h 28575"/>
                <a:gd name="connsiteX43" fmla="*/ 79058 w 247650"/>
                <a:gd name="connsiteY43" fmla="*/ 5334 h 28575"/>
                <a:gd name="connsiteX44" fmla="*/ 71533 w 247650"/>
                <a:gd name="connsiteY44" fmla="*/ 11430 h 28575"/>
                <a:gd name="connsiteX45" fmla="*/ 71438 w 247650"/>
                <a:gd name="connsiteY45" fmla="*/ 12002 h 28575"/>
                <a:gd name="connsiteX46" fmla="*/ 71533 w 247650"/>
                <a:gd name="connsiteY46" fmla="*/ 34290 h 28575"/>
                <a:gd name="connsiteX47" fmla="*/ 67437 w 247650"/>
                <a:gd name="connsiteY47" fmla="*/ 34290 h 28575"/>
                <a:gd name="connsiteX48" fmla="*/ 47816 w 247650"/>
                <a:gd name="connsiteY48" fmla="*/ 22479 h 28575"/>
                <a:gd name="connsiteX49" fmla="*/ 43625 w 247650"/>
                <a:gd name="connsiteY49" fmla="*/ 20669 h 28575"/>
                <a:gd name="connsiteX50" fmla="*/ 43625 w 247650"/>
                <a:gd name="connsiteY50" fmla="*/ 286 h 28575"/>
                <a:gd name="connsiteX51" fmla="*/ 47816 w 247650"/>
                <a:gd name="connsiteY51" fmla="*/ 5810 h 28575"/>
                <a:gd name="connsiteX52" fmla="*/ 47816 w 247650"/>
                <a:gd name="connsiteY52" fmla="*/ 22479 h 28575"/>
                <a:gd name="connsiteX53" fmla="*/ 245745 w 247650"/>
                <a:gd name="connsiteY53" fmla="*/ 381 h 28575"/>
                <a:gd name="connsiteX54" fmla="*/ 246126 w 247650"/>
                <a:gd name="connsiteY54" fmla="*/ 381 h 28575"/>
                <a:gd name="connsiteX55" fmla="*/ 250698 w 247650"/>
                <a:gd name="connsiteY55" fmla="*/ 1334 h 28575"/>
                <a:gd name="connsiteX56" fmla="*/ 251079 w 247650"/>
                <a:gd name="connsiteY56" fmla="*/ 4001 h 28575"/>
                <a:gd name="connsiteX57" fmla="*/ 251079 w 247650"/>
                <a:gd name="connsiteY57" fmla="*/ 18955 h 28575"/>
                <a:gd name="connsiteX58" fmla="*/ 245745 w 247650"/>
                <a:gd name="connsiteY58" fmla="*/ 22003 h 28575"/>
                <a:gd name="connsiteX59" fmla="*/ 245745 w 247650"/>
                <a:gd name="connsiteY59" fmla="*/ 38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47650" h="28575">
                  <a:moveTo>
                    <a:pt x="6001" y="34290"/>
                  </a:moveTo>
                  <a:cubicBezTo>
                    <a:pt x="0" y="33623"/>
                    <a:pt x="0" y="30861"/>
                    <a:pt x="0" y="28480"/>
                  </a:cubicBezTo>
                  <a:lnTo>
                    <a:pt x="0" y="5810"/>
                  </a:lnTo>
                  <a:cubicBezTo>
                    <a:pt x="0" y="3429"/>
                    <a:pt x="0" y="667"/>
                    <a:pt x="6001" y="0"/>
                  </a:cubicBezTo>
                  <a:lnTo>
                    <a:pt x="6001" y="34290"/>
                  </a:lnTo>
                  <a:close/>
                  <a:moveTo>
                    <a:pt x="205454" y="34290"/>
                  </a:moveTo>
                  <a:lnTo>
                    <a:pt x="205454" y="4096"/>
                  </a:lnTo>
                  <a:cubicBezTo>
                    <a:pt x="205550" y="2667"/>
                    <a:pt x="205931" y="2191"/>
                    <a:pt x="206502" y="1715"/>
                  </a:cubicBezTo>
                  <a:cubicBezTo>
                    <a:pt x="207264" y="1143"/>
                    <a:pt x="208598" y="667"/>
                    <a:pt x="210217" y="476"/>
                  </a:cubicBezTo>
                  <a:lnTo>
                    <a:pt x="210217" y="24575"/>
                  </a:lnTo>
                  <a:lnTo>
                    <a:pt x="210503" y="24575"/>
                  </a:lnTo>
                  <a:lnTo>
                    <a:pt x="210503" y="34290"/>
                  </a:lnTo>
                  <a:lnTo>
                    <a:pt x="205454" y="34290"/>
                  </a:lnTo>
                  <a:close/>
                  <a:moveTo>
                    <a:pt x="179261" y="34290"/>
                  </a:moveTo>
                  <a:lnTo>
                    <a:pt x="179261" y="476"/>
                  </a:lnTo>
                  <a:cubicBezTo>
                    <a:pt x="181070" y="667"/>
                    <a:pt x="182499" y="1048"/>
                    <a:pt x="183261" y="1715"/>
                  </a:cubicBezTo>
                  <a:cubicBezTo>
                    <a:pt x="183737" y="2096"/>
                    <a:pt x="184214" y="2667"/>
                    <a:pt x="184214" y="4096"/>
                  </a:cubicBezTo>
                  <a:lnTo>
                    <a:pt x="184214" y="34195"/>
                  </a:lnTo>
                  <a:lnTo>
                    <a:pt x="179261" y="34195"/>
                  </a:lnTo>
                  <a:close/>
                  <a:moveTo>
                    <a:pt x="136493" y="34290"/>
                  </a:moveTo>
                  <a:lnTo>
                    <a:pt x="136493" y="4191"/>
                  </a:lnTo>
                  <a:cubicBezTo>
                    <a:pt x="136493" y="2858"/>
                    <a:pt x="136874" y="2286"/>
                    <a:pt x="137541" y="1810"/>
                  </a:cubicBezTo>
                  <a:cubicBezTo>
                    <a:pt x="138398" y="1143"/>
                    <a:pt x="139732" y="762"/>
                    <a:pt x="141541" y="572"/>
                  </a:cubicBezTo>
                  <a:lnTo>
                    <a:pt x="141541" y="34385"/>
                  </a:lnTo>
                  <a:lnTo>
                    <a:pt x="136493" y="34385"/>
                  </a:lnTo>
                  <a:close/>
                  <a:moveTo>
                    <a:pt x="107537" y="34290"/>
                  </a:moveTo>
                  <a:cubicBezTo>
                    <a:pt x="105632" y="32195"/>
                    <a:pt x="103441" y="29813"/>
                    <a:pt x="101346" y="27337"/>
                  </a:cubicBezTo>
                  <a:lnTo>
                    <a:pt x="102965" y="27813"/>
                  </a:lnTo>
                  <a:lnTo>
                    <a:pt x="103632" y="27908"/>
                  </a:lnTo>
                  <a:lnTo>
                    <a:pt x="104489" y="27908"/>
                  </a:lnTo>
                  <a:cubicBezTo>
                    <a:pt x="107442" y="27908"/>
                    <a:pt x="109918" y="26289"/>
                    <a:pt x="111062" y="23622"/>
                  </a:cubicBezTo>
                  <a:lnTo>
                    <a:pt x="111538" y="22384"/>
                  </a:lnTo>
                  <a:lnTo>
                    <a:pt x="111538" y="381"/>
                  </a:lnTo>
                  <a:lnTo>
                    <a:pt x="115824" y="381"/>
                  </a:lnTo>
                  <a:lnTo>
                    <a:pt x="115824" y="34290"/>
                  </a:lnTo>
                  <a:lnTo>
                    <a:pt x="107537" y="34290"/>
                  </a:lnTo>
                  <a:close/>
                  <a:moveTo>
                    <a:pt x="67437" y="34290"/>
                  </a:moveTo>
                  <a:lnTo>
                    <a:pt x="67437" y="381"/>
                  </a:lnTo>
                  <a:lnTo>
                    <a:pt x="80867" y="381"/>
                  </a:lnTo>
                  <a:cubicBezTo>
                    <a:pt x="87725" y="9811"/>
                    <a:pt x="92869" y="17050"/>
                    <a:pt x="95917" y="21336"/>
                  </a:cubicBezTo>
                  <a:cubicBezTo>
                    <a:pt x="90964" y="15621"/>
                    <a:pt x="86678" y="10573"/>
                    <a:pt x="85535" y="8763"/>
                  </a:cubicBezTo>
                  <a:lnTo>
                    <a:pt x="83820" y="6096"/>
                  </a:lnTo>
                  <a:lnTo>
                    <a:pt x="80010" y="5429"/>
                  </a:lnTo>
                  <a:cubicBezTo>
                    <a:pt x="79724" y="5429"/>
                    <a:pt x="79343" y="5334"/>
                    <a:pt x="79058" y="5334"/>
                  </a:cubicBezTo>
                  <a:cubicBezTo>
                    <a:pt x="75248" y="5334"/>
                    <a:pt x="72200" y="7811"/>
                    <a:pt x="71533" y="11430"/>
                  </a:cubicBezTo>
                  <a:lnTo>
                    <a:pt x="71438" y="12002"/>
                  </a:lnTo>
                  <a:lnTo>
                    <a:pt x="71533" y="34290"/>
                  </a:lnTo>
                  <a:lnTo>
                    <a:pt x="67437" y="34290"/>
                  </a:lnTo>
                  <a:close/>
                  <a:moveTo>
                    <a:pt x="47816" y="22479"/>
                  </a:moveTo>
                  <a:cubicBezTo>
                    <a:pt x="46482" y="21812"/>
                    <a:pt x="45053" y="21241"/>
                    <a:pt x="43625" y="20669"/>
                  </a:cubicBezTo>
                  <a:lnTo>
                    <a:pt x="43625" y="286"/>
                  </a:lnTo>
                  <a:cubicBezTo>
                    <a:pt x="47816" y="1238"/>
                    <a:pt x="47816" y="3620"/>
                    <a:pt x="47816" y="5810"/>
                  </a:cubicBezTo>
                  <a:lnTo>
                    <a:pt x="47816" y="22479"/>
                  </a:lnTo>
                  <a:close/>
                  <a:moveTo>
                    <a:pt x="245745" y="381"/>
                  </a:moveTo>
                  <a:lnTo>
                    <a:pt x="246126" y="381"/>
                  </a:lnTo>
                  <a:cubicBezTo>
                    <a:pt x="249460" y="476"/>
                    <a:pt x="250603" y="1238"/>
                    <a:pt x="250698" y="1334"/>
                  </a:cubicBezTo>
                  <a:cubicBezTo>
                    <a:pt x="250698" y="1334"/>
                    <a:pt x="251079" y="2096"/>
                    <a:pt x="251079" y="4001"/>
                  </a:cubicBezTo>
                  <a:lnTo>
                    <a:pt x="251079" y="18955"/>
                  </a:lnTo>
                  <a:cubicBezTo>
                    <a:pt x="251079" y="20669"/>
                    <a:pt x="251079" y="22003"/>
                    <a:pt x="245745" y="22003"/>
                  </a:cubicBezTo>
                  <a:lnTo>
                    <a:pt x="245745" y="381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8" name="手繪多邊形: 圖案 47">
              <a:extLst>
                <a:ext uri="{FF2B5EF4-FFF2-40B4-BE49-F238E27FC236}">
                  <a16:creationId xmlns:a16="http://schemas.microsoft.com/office/drawing/2014/main" id="{C9B4B36E-9145-442C-B3EC-2BF615567803}"/>
                </a:ext>
              </a:extLst>
            </p:cNvPr>
            <p:cNvSpPr/>
            <p:nvPr/>
          </p:nvSpPr>
          <p:spPr>
            <a:xfrm>
              <a:off x="4477016" y="4208500"/>
              <a:ext cx="96835" cy="17932"/>
            </a:xfrm>
            <a:custGeom>
              <a:avLst/>
              <a:gdLst>
                <a:gd name="connsiteX0" fmla="*/ 46863 w 257175"/>
                <a:gd name="connsiteY0" fmla="*/ 0 h 47625"/>
                <a:gd name="connsiteX1" fmla="*/ 15335 w 257175"/>
                <a:gd name="connsiteY1" fmla="*/ 0 h 47625"/>
                <a:gd name="connsiteX2" fmla="*/ 0 w 257175"/>
                <a:gd name="connsiteY2" fmla="*/ 12382 h 47625"/>
                <a:gd name="connsiteX3" fmla="*/ 0 w 257175"/>
                <a:gd name="connsiteY3" fmla="*/ 35147 h 47625"/>
                <a:gd name="connsiteX4" fmla="*/ 15335 w 257175"/>
                <a:gd name="connsiteY4" fmla="*/ 47434 h 47625"/>
                <a:gd name="connsiteX5" fmla="*/ 45244 w 257175"/>
                <a:gd name="connsiteY5" fmla="*/ 47434 h 47625"/>
                <a:gd name="connsiteX6" fmla="*/ 49244 w 257175"/>
                <a:gd name="connsiteY6" fmla="*/ 47149 h 47625"/>
                <a:gd name="connsiteX7" fmla="*/ 36767 w 257175"/>
                <a:gd name="connsiteY7" fmla="*/ 35909 h 47625"/>
                <a:gd name="connsiteX8" fmla="*/ 18764 w 257175"/>
                <a:gd name="connsiteY8" fmla="*/ 35909 h 47625"/>
                <a:gd name="connsiteX9" fmla="*/ 18764 w 257175"/>
                <a:gd name="connsiteY9" fmla="*/ 11239 h 47625"/>
                <a:gd name="connsiteX10" fmla="*/ 43625 w 257175"/>
                <a:gd name="connsiteY10" fmla="*/ 11239 h 47625"/>
                <a:gd name="connsiteX11" fmla="*/ 43625 w 257175"/>
                <a:gd name="connsiteY11" fmla="*/ 31814 h 47625"/>
                <a:gd name="connsiteX12" fmla="*/ 59817 w 257175"/>
                <a:gd name="connsiteY12" fmla="*/ 40005 h 47625"/>
                <a:gd name="connsiteX13" fmla="*/ 60674 w 257175"/>
                <a:gd name="connsiteY13" fmla="*/ 35147 h 47625"/>
                <a:gd name="connsiteX14" fmla="*/ 60674 w 257175"/>
                <a:gd name="connsiteY14" fmla="*/ 12382 h 47625"/>
                <a:gd name="connsiteX15" fmla="*/ 46863 w 257175"/>
                <a:gd name="connsiteY15" fmla="*/ 0 h 47625"/>
                <a:gd name="connsiteX16" fmla="*/ 46863 w 257175"/>
                <a:gd name="connsiteY16" fmla="*/ 0 h 47625"/>
                <a:gd name="connsiteX17" fmla="*/ 46863 w 257175"/>
                <a:gd name="connsiteY17" fmla="*/ 0 h 47625"/>
                <a:gd name="connsiteX18" fmla="*/ 251651 w 257175"/>
                <a:gd name="connsiteY18" fmla="*/ 571 h 47625"/>
                <a:gd name="connsiteX19" fmla="*/ 219932 w 257175"/>
                <a:gd name="connsiteY19" fmla="*/ 571 h 47625"/>
                <a:gd name="connsiteX20" fmla="*/ 219932 w 257175"/>
                <a:gd name="connsiteY20" fmla="*/ 571 h 47625"/>
                <a:gd name="connsiteX21" fmla="*/ 218885 w 257175"/>
                <a:gd name="connsiteY21" fmla="*/ 571 h 47625"/>
                <a:gd name="connsiteX22" fmla="*/ 209074 w 257175"/>
                <a:gd name="connsiteY22" fmla="*/ 3238 h 47625"/>
                <a:gd name="connsiteX23" fmla="*/ 205550 w 257175"/>
                <a:gd name="connsiteY23" fmla="*/ 10477 h 47625"/>
                <a:gd name="connsiteX24" fmla="*/ 205550 w 257175"/>
                <a:gd name="connsiteY24" fmla="*/ 10477 h 47625"/>
                <a:gd name="connsiteX25" fmla="*/ 205550 w 257175"/>
                <a:gd name="connsiteY25" fmla="*/ 10573 h 47625"/>
                <a:gd name="connsiteX26" fmla="*/ 205550 w 257175"/>
                <a:gd name="connsiteY26" fmla="*/ 10668 h 47625"/>
                <a:gd name="connsiteX27" fmla="*/ 205550 w 257175"/>
                <a:gd name="connsiteY27" fmla="*/ 10668 h 47625"/>
                <a:gd name="connsiteX28" fmla="*/ 205550 w 257175"/>
                <a:gd name="connsiteY28" fmla="*/ 47149 h 47625"/>
                <a:gd name="connsiteX29" fmla="*/ 223361 w 257175"/>
                <a:gd name="connsiteY29" fmla="*/ 47149 h 47625"/>
                <a:gd name="connsiteX30" fmla="*/ 223361 w 257175"/>
                <a:gd name="connsiteY30" fmla="*/ 35052 h 47625"/>
                <a:gd name="connsiteX31" fmla="*/ 252127 w 257175"/>
                <a:gd name="connsiteY31" fmla="*/ 35052 h 47625"/>
                <a:gd name="connsiteX32" fmla="*/ 263843 w 257175"/>
                <a:gd name="connsiteY32" fmla="*/ 25622 h 47625"/>
                <a:gd name="connsiteX33" fmla="*/ 263843 w 257175"/>
                <a:gd name="connsiteY33" fmla="*/ 10668 h 47625"/>
                <a:gd name="connsiteX34" fmla="*/ 260985 w 257175"/>
                <a:gd name="connsiteY34" fmla="*/ 2953 h 47625"/>
                <a:gd name="connsiteX35" fmla="*/ 252698 w 257175"/>
                <a:gd name="connsiteY35" fmla="*/ 667 h 47625"/>
                <a:gd name="connsiteX36" fmla="*/ 252794 w 257175"/>
                <a:gd name="connsiteY36" fmla="*/ 667 h 47625"/>
                <a:gd name="connsiteX37" fmla="*/ 252127 w 257175"/>
                <a:gd name="connsiteY37" fmla="*/ 667 h 47625"/>
                <a:gd name="connsiteX38" fmla="*/ 251651 w 257175"/>
                <a:gd name="connsiteY38" fmla="*/ 571 h 47625"/>
                <a:gd name="connsiteX39" fmla="*/ 251651 w 257175"/>
                <a:gd name="connsiteY39" fmla="*/ 571 h 47625"/>
                <a:gd name="connsiteX40" fmla="*/ 223076 w 257175"/>
                <a:gd name="connsiteY40" fmla="*/ 24765 h 47625"/>
                <a:gd name="connsiteX41" fmla="*/ 223076 w 257175"/>
                <a:gd name="connsiteY41" fmla="*/ 12763 h 47625"/>
                <a:gd name="connsiteX42" fmla="*/ 245745 w 257175"/>
                <a:gd name="connsiteY42" fmla="*/ 12763 h 47625"/>
                <a:gd name="connsiteX43" fmla="*/ 245745 w 257175"/>
                <a:gd name="connsiteY43" fmla="*/ 24860 h 47625"/>
                <a:gd name="connsiteX44" fmla="*/ 223076 w 257175"/>
                <a:gd name="connsiteY44" fmla="*/ 24860 h 47625"/>
                <a:gd name="connsiteX45" fmla="*/ 223076 w 257175"/>
                <a:gd name="connsiteY45" fmla="*/ 24765 h 47625"/>
                <a:gd name="connsiteX46" fmla="*/ 183833 w 257175"/>
                <a:gd name="connsiteY46" fmla="*/ 571 h 47625"/>
                <a:gd name="connsiteX47" fmla="*/ 149924 w 257175"/>
                <a:gd name="connsiteY47" fmla="*/ 571 h 47625"/>
                <a:gd name="connsiteX48" fmla="*/ 140113 w 257175"/>
                <a:gd name="connsiteY48" fmla="*/ 3238 h 47625"/>
                <a:gd name="connsiteX49" fmla="*/ 136493 w 257175"/>
                <a:gd name="connsiteY49" fmla="*/ 10763 h 47625"/>
                <a:gd name="connsiteX50" fmla="*/ 136493 w 257175"/>
                <a:gd name="connsiteY50" fmla="*/ 47244 h 47625"/>
                <a:gd name="connsiteX51" fmla="*/ 154305 w 257175"/>
                <a:gd name="connsiteY51" fmla="*/ 47244 h 47625"/>
                <a:gd name="connsiteX52" fmla="*/ 154305 w 257175"/>
                <a:gd name="connsiteY52" fmla="*/ 34766 h 47625"/>
                <a:gd name="connsiteX53" fmla="*/ 179261 w 257175"/>
                <a:gd name="connsiteY53" fmla="*/ 34766 h 47625"/>
                <a:gd name="connsiteX54" fmla="*/ 179261 w 257175"/>
                <a:gd name="connsiteY54" fmla="*/ 47244 h 47625"/>
                <a:gd name="connsiteX55" fmla="*/ 197072 w 257175"/>
                <a:gd name="connsiteY55" fmla="*/ 47244 h 47625"/>
                <a:gd name="connsiteX56" fmla="*/ 197072 w 257175"/>
                <a:gd name="connsiteY56" fmla="*/ 10763 h 47625"/>
                <a:gd name="connsiteX57" fmla="*/ 193643 w 257175"/>
                <a:gd name="connsiteY57" fmla="*/ 3334 h 47625"/>
                <a:gd name="connsiteX58" fmla="*/ 183833 w 257175"/>
                <a:gd name="connsiteY58" fmla="*/ 571 h 47625"/>
                <a:gd name="connsiteX59" fmla="*/ 183833 w 257175"/>
                <a:gd name="connsiteY59" fmla="*/ 571 h 47625"/>
                <a:gd name="connsiteX60" fmla="*/ 154305 w 257175"/>
                <a:gd name="connsiteY60" fmla="*/ 26194 h 47625"/>
                <a:gd name="connsiteX61" fmla="*/ 154305 w 257175"/>
                <a:gd name="connsiteY61" fmla="*/ 12763 h 47625"/>
                <a:gd name="connsiteX62" fmla="*/ 179261 w 257175"/>
                <a:gd name="connsiteY62" fmla="*/ 12763 h 47625"/>
                <a:gd name="connsiteX63" fmla="*/ 179261 w 257175"/>
                <a:gd name="connsiteY63" fmla="*/ 26289 h 47625"/>
                <a:gd name="connsiteX64" fmla="*/ 154305 w 257175"/>
                <a:gd name="connsiteY64" fmla="*/ 26289 h 47625"/>
                <a:gd name="connsiteX65" fmla="*/ 154305 w 257175"/>
                <a:gd name="connsiteY65" fmla="*/ 26194 h 47625"/>
                <a:gd name="connsiteX66" fmla="*/ 128492 w 257175"/>
                <a:gd name="connsiteY66" fmla="*/ 571 h 47625"/>
                <a:gd name="connsiteX67" fmla="*/ 111443 w 257175"/>
                <a:gd name="connsiteY67" fmla="*/ 571 h 47625"/>
                <a:gd name="connsiteX68" fmla="*/ 111443 w 257175"/>
                <a:gd name="connsiteY68" fmla="*/ 27718 h 47625"/>
                <a:gd name="connsiteX69" fmla="*/ 110776 w 257175"/>
                <a:gd name="connsiteY69" fmla="*/ 28194 h 47625"/>
                <a:gd name="connsiteX70" fmla="*/ 110585 w 257175"/>
                <a:gd name="connsiteY70" fmla="*/ 28194 h 47625"/>
                <a:gd name="connsiteX71" fmla="*/ 110014 w 257175"/>
                <a:gd name="connsiteY71" fmla="*/ 27813 h 47625"/>
                <a:gd name="connsiteX72" fmla="*/ 91726 w 257175"/>
                <a:gd name="connsiteY72" fmla="*/ 2191 h 47625"/>
                <a:gd name="connsiteX73" fmla="*/ 91630 w 257175"/>
                <a:gd name="connsiteY73" fmla="*/ 2191 h 47625"/>
                <a:gd name="connsiteX74" fmla="*/ 91630 w 257175"/>
                <a:gd name="connsiteY74" fmla="*/ 2191 h 47625"/>
                <a:gd name="connsiteX75" fmla="*/ 91440 w 257175"/>
                <a:gd name="connsiteY75" fmla="*/ 2000 h 47625"/>
                <a:gd name="connsiteX76" fmla="*/ 91345 w 257175"/>
                <a:gd name="connsiteY76" fmla="*/ 1905 h 47625"/>
                <a:gd name="connsiteX77" fmla="*/ 87535 w 257175"/>
                <a:gd name="connsiteY77" fmla="*/ 667 h 47625"/>
                <a:gd name="connsiteX78" fmla="*/ 73152 w 257175"/>
                <a:gd name="connsiteY78" fmla="*/ 667 h 47625"/>
                <a:gd name="connsiteX79" fmla="*/ 68961 w 257175"/>
                <a:gd name="connsiteY79" fmla="*/ 2191 h 47625"/>
                <a:gd name="connsiteX80" fmla="*/ 67437 w 257175"/>
                <a:gd name="connsiteY80" fmla="*/ 6286 h 47625"/>
                <a:gd name="connsiteX81" fmla="*/ 67437 w 257175"/>
                <a:gd name="connsiteY81" fmla="*/ 6286 h 47625"/>
                <a:gd name="connsiteX82" fmla="*/ 67437 w 257175"/>
                <a:gd name="connsiteY82" fmla="*/ 47339 h 47625"/>
                <a:gd name="connsiteX83" fmla="*/ 84296 w 257175"/>
                <a:gd name="connsiteY83" fmla="*/ 47339 h 47625"/>
                <a:gd name="connsiteX84" fmla="*/ 84201 w 257175"/>
                <a:gd name="connsiteY84" fmla="*/ 19241 h 47625"/>
                <a:gd name="connsiteX85" fmla="*/ 85534 w 257175"/>
                <a:gd name="connsiteY85" fmla="*/ 18383 h 47625"/>
                <a:gd name="connsiteX86" fmla="*/ 85916 w 257175"/>
                <a:gd name="connsiteY86" fmla="*/ 18383 h 47625"/>
                <a:gd name="connsiteX87" fmla="*/ 86582 w 257175"/>
                <a:gd name="connsiteY87" fmla="*/ 18764 h 47625"/>
                <a:gd name="connsiteX88" fmla="*/ 111062 w 257175"/>
                <a:gd name="connsiteY88" fmla="*/ 47339 h 47625"/>
                <a:gd name="connsiteX89" fmla="*/ 128588 w 257175"/>
                <a:gd name="connsiteY89" fmla="*/ 47339 h 47625"/>
                <a:gd name="connsiteX90" fmla="*/ 128588 w 257175"/>
                <a:gd name="connsiteY90" fmla="*/ 571 h 47625"/>
                <a:gd name="connsiteX91" fmla="*/ 128492 w 257175"/>
                <a:gd name="connsiteY91" fmla="*/ 571 h 47625"/>
                <a:gd name="connsiteX92" fmla="*/ 32957 w 257175"/>
                <a:gd name="connsiteY92" fmla="*/ 31147 h 47625"/>
                <a:gd name="connsiteX93" fmla="*/ 51816 w 257175"/>
                <a:gd name="connsiteY93" fmla="*/ 48006 h 47625"/>
                <a:gd name="connsiteX94" fmla="*/ 64580 w 257175"/>
                <a:gd name="connsiteY94" fmla="*/ 48006 h 47625"/>
                <a:gd name="connsiteX95" fmla="*/ 32957 w 257175"/>
                <a:gd name="connsiteY95" fmla="*/ 31147 h 47625"/>
                <a:gd name="connsiteX96" fmla="*/ 32957 w 257175"/>
                <a:gd name="connsiteY96" fmla="*/ 311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257175" h="47625">
                  <a:moveTo>
                    <a:pt x="46863" y="0"/>
                  </a:moveTo>
                  <a:lnTo>
                    <a:pt x="15335" y="0"/>
                  </a:lnTo>
                  <a:cubicBezTo>
                    <a:pt x="5144" y="0"/>
                    <a:pt x="0" y="4096"/>
                    <a:pt x="0" y="12382"/>
                  </a:cubicBezTo>
                  <a:lnTo>
                    <a:pt x="0" y="35147"/>
                  </a:lnTo>
                  <a:cubicBezTo>
                    <a:pt x="0" y="43339"/>
                    <a:pt x="5144" y="47434"/>
                    <a:pt x="15335" y="47434"/>
                  </a:cubicBezTo>
                  <a:lnTo>
                    <a:pt x="45244" y="47434"/>
                  </a:lnTo>
                  <a:cubicBezTo>
                    <a:pt x="46672" y="47434"/>
                    <a:pt x="48006" y="47339"/>
                    <a:pt x="49244" y="47149"/>
                  </a:cubicBezTo>
                  <a:cubicBezTo>
                    <a:pt x="46482" y="43244"/>
                    <a:pt x="41339" y="39052"/>
                    <a:pt x="36767" y="35909"/>
                  </a:cubicBezTo>
                  <a:lnTo>
                    <a:pt x="18764" y="35909"/>
                  </a:lnTo>
                  <a:lnTo>
                    <a:pt x="18764" y="11239"/>
                  </a:lnTo>
                  <a:lnTo>
                    <a:pt x="43625" y="11239"/>
                  </a:lnTo>
                  <a:lnTo>
                    <a:pt x="43625" y="31814"/>
                  </a:lnTo>
                  <a:cubicBezTo>
                    <a:pt x="51054" y="34100"/>
                    <a:pt x="56197" y="37147"/>
                    <a:pt x="59817" y="40005"/>
                  </a:cubicBezTo>
                  <a:cubicBezTo>
                    <a:pt x="60293" y="38576"/>
                    <a:pt x="60674" y="36957"/>
                    <a:pt x="60674" y="35147"/>
                  </a:cubicBezTo>
                  <a:lnTo>
                    <a:pt x="60674" y="12382"/>
                  </a:lnTo>
                  <a:cubicBezTo>
                    <a:pt x="60579" y="4572"/>
                    <a:pt x="56007" y="476"/>
                    <a:pt x="46863" y="0"/>
                  </a:cubicBezTo>
                  <a:lnTo>
                    <a:pt x="46863" y="0"/>
                  </a:lnTo>
                  <a:lnTo>
                    <a:pt x="46863" y="0"/>
                  </a:lnTo>
                  <a:close/>
                  <a:moveTo>
                    <a:pt x="251651" y="571"/>
                  </a:moveTo>
                  <a:lnTo>
                    <a:pt x="219932" y="571"/>
                  </a:lnTo>
                  <a:lnTo>
                    <a:pt x="219932" y="571"/>
                  </a:lnTo>
                  <a:lnTo>
                    <a:pt x="218885" y="571"/>
                  </a:lnTo>
                  <a:cubicBezTo>
                    <a:pt x="214598" y="571"/>
                    <a:pt x="211360" y="1429"/>
                    <a:pt x="209074" y="3238"/>
                  </a:cubicBezTo>
                  <a:cubicBezTo>
                    <a:pt x="206788" y="5048"/>
                    <a:pt x="205645" y="7429"/>
                    <a:pt x="205550" y="10477"/>
                  </a:cubicBezTo>
                  <a:lnTo>
                    <a:pt x="205550" y="10477"/>
                  </a:lnTo>
                  <a:lnTo>
                    <a:pt x="205550" y="10573"/>
                  </a:lnTo>
                  <a:cubicBezTo>
                    <a:pt x="205550" y="10573"/>
                    <a:pt x="205550" y="10668"/>
                    <a:pt x="205550" y="10668"/>
                  </a:cubicBezTo>
                  <a:lnTo>
                    <a:pt x="205550" y="10668"/>
                  </a:lnTo>
                  <a:lnTo>
                    <a:pt x="205550" y="47149"/>
                  </a:lnTo>
                  <a:lnTo>
                    <a:pt x="223361" y="47149"/>
                  </a:lnTo>
                  <a:lnTo>
                    <a:pt x="223361" y="35052"/>
                  </a:lnTo>
                  <a:lnTo>
                    <a:pt x="252127" y="35052"/>
                  </a:lnTo>
                  <a:cubicBezTo>
                    <a:pt x="259937" y="35052"/>
                    <a:pt x="263843" y="31909"/>
                    <a:pt x="263843" y="25622"/>
                  </a:cubicBezTo>
                  <a:lnTo>
                    <a:pt x="263843" y="10668"/>
                  </a:lnTo>
                  <a:cubicBezTo>
                    <a:pt x="263843" y="7048"/>
                    <a:pt x="262890" y="4477"/>
                    <a:pt x="260985" y="2953"/>
                  </a:cubicBezTo>
                  <a:cubicBezTo>
                    <a:pt x="259175" y="1524"/>
                    <a:pt x="256413" y="762"/>
                    <a:pt x="252698" y="667"/>
                  </a:cubicBezTo>
                  <a:lnTo>
                    <a:pt x="252794" y="667"/>
                  </a:lnTo>
                  <a:lnTo>
                    <a:pt x="252127" y="667"/>
                  </a:lnTo>
                  <a:cubicBezTo>
                    <a:pt x="251936" y="571"/>
                    <a:pt x="251746" y="571"/>
                    <a:pt x="251651" y="571"/>
                  </a:cubicBezTo>
                  <a:lnTo>
                    <a:pt x="251651" y="571"/>
                  </a:lnTo>
                  <a:close/>
                  <a:moveTo>
                    <a:pt x="223076" y="24765"/>
                  </a:moveTo>
                  <a:lnTo>
                    <a:pt x="223076" y="12763"/>
                  </a:lnTo>
                  <a:lnTo>
                    <a:pt x="245745" y="12763"/>
                  </a:lnTo>
                  <a:lnTo>
                    <a:pt x="245745" y="24860"/>
                  </a:lnTo>
                  <a:lnTo>
                    <a:pt x="223076" y="24860"/>
                  </a:lnTo>
                  <a:lnTo>
                    <a:pt x="223076" y="24765"/>
                  </a:lnTo>
                  <a:close/>
                  <a:moveTo>
                    <a:pt x="183833" y="571"/>
                  </a:moveTo>
                  <a:lnTo>
                    <a:pt x="149924" y="571"/>
                  </a:lnTo>
                  <a:cubicBezTo>
                    <a:pt x="145637" y="571"/>
                    <a:pt x="142399" y="1429"/>
                    <a:pt x="140113" y="3238"/>
                  </a:cubicBezTo>
                  <a:cubicBezTo>
                    <a:pt x="137731" y="5143"/>
                    <a:pt x="136493" y="7620"/>
                    <a:pt x="136493" y="10763"/>
                  </a:cubicBezTo>
                  <a:lnTo>
                    <a:pt x="136493" y="47244"/>
                  </a:lnTo>
                  <a:lnTo>
                    <a:pt x="154305" y="47244"/>
                  </a:lnTo>
                  <a:lnTo>
                    <a:pt x="154305" y="34766"/>
                  </a:lnTo>
                  <a:lnTo>
                    <a:pt x="179261" y="34766"/>
                  </a:lnTo>
                  <a:lnTo>
                    <a:pt x="179261" y="47244"/>
                  </a:lnTo>
                  <a:lnTo>
                    <a:pt x="197072" y="47244"/>
                  </a:lnTo>
                  <a:lnTo>
                    <a:pt x="197072" y="10763"/>
                  </a:lnTo>
                  <a:cubicBezTo>
                    <a:pt x="197072" y="7620"/>
                    <a:pt x="195929" y="5143"/>
                    <a:pt x="193643" y="3334"/>
                  </a:cubicBezTo>
                  <a:cubicBezTo>
                    <a:pt x="191357" y="1524"/>
                    <a:pt x="188024" y="571"/>
                    <a:pt x="183833" y="571"/>
                  </a:cubicBezTo>
                  <a:lnTo>
                    <a:pt x="183833" y="571"/>
                  </a:lnTo>
                  <a:close/>
                  <a:moveTo>
                    <a:pt x="154305" y="26194"/>
                  </a:moveTo>
                  <a:lnTo>
                    <a:pt x="154305" y="12763"/>
                  </a:lnTo>
                  <a:lnTo>
                    <a:pt x="179261" y="12763"/>
                  </a:lnTo>
                  <a:lnTo>
                    <a:pt x="179261" y="26289"/>
                  </a:lnTo>
                  <a:lnTo>
                    <a:pt x="154305" y="26289"/>
                  </a:lnTo>
                  <a:lnTo>
                    <a:pt x="154305" y="26194"/>
                  </a:lnTo>
                  <a:close/>
                  <a:moveTo>
                    <a:pt x="128492" y="571"/>
                  </a:moveTo>
                  <a:lnTo>
                    <a:pt x="111443" y="571"/>
                  </a:lnTo>
                  <a:lnTo>
                    <a:pt x="111443" y="27718"/>
                  </a:lnTo>
                  <a:cubicBezTo>
                    <a:pt x="111347" y="28003"/>
                    <a:pt x="111157" y="28194"/>
                    <a:pt x="110776" y="28194"/>
                  </a:cubicBezTo>
                  <a:cubicBezTo>
                    <a:pt x="110680" y="28194"/>
                    <a:pt x="110585" y="28194"/>
                    <a:pt x="110585" y="28194"/>
                  </a:cubicBezTo>
                  <a:cubicBezTo>
                    <a:pt x="110585" y="28194"/>
                    <a:pt x="110204" y="28099"/>
                    <a:pt x="110014" y="27813"/>
                  </a:cubicBezTo>
                  <a:cubicBezTo>
                    <a:pt x="106966" y="23146"/>
                    <a:pt x="95441" y="7239"/>
                    <a:pt x="91726" y="2191"/>
                  </a:cubicBezTo>
                  <a:cubicBezTo>
                    <a:pt x="91726" y="2191"/>
                    <a:pt x="91726" y="2191"/>
                    <a:pt x="91630" y="2191"/>
                  </a:cubicBezTo>
                  <a:lnTo>
                    <a:pt x="91630" y="2191"/>
                  </a:lnTo>
                  <a:cubicBezTo>
                    <a:pt x="91535" y="2095"/>
                    <a:pt x="91535" y="2095"/>
                    <a:pt x="91440" y="2000"/>
                  </a:cubicBezTo>
                  <a:cubicBezTo>
                    <a:pt x="91440" y="2000"/>
                    <a:pt x="91345" y="1905"/>
                    <a:pt x="91345" y="1905"/>
                  </a:cubicBezTo>
                  <a:cubicBezTo>
                    <a:pt x="90392" y="1048"/>
                    <a:pt x="89154" y="667"/>
                    <a:pt x="87535" y="667"/>
                  </a:cubicBezTo>
                  <a:lnTo>
                    <a:pt x="73152" y="667"/>
                  </a:lnTo>
                  <a:cubicBezTo>
                    <a:pt x="71342" y="667"/>
                    <a:pt x="69914" y="1143"/>
                    <a:pt x="68961" y="2191"/>
                  </a:cubicBezTo>
                  <a:cubicBezTo>
                    <a:pt x="68008" y="3238"/>
                    <a:pt x="67532" y="4572"/>
                    <a:pt x="67437" y="6286"/>
                  </a:cubicBezTo>
                  <a:lnTo>
                    <a:pt x="67437" y="6286"/>
                  </a:lnTo>
                  <a:lnTo>
                    <a:pt x="67437" y="47339"/>
                  </a:lnTo>
                  <a:lnTo>
                    <a:pt x="84296" y="47339"/>
                  </a:lnTo>
                  <a:cubicBezTo>
                    <a:pt x="84296" y="47339"/>
                    <a:pt x="84201" y="25622"/>
                    <a:pt x="84201" y="19241"/>
                  </a:cubicBezTo>
                  <a:cubicBezTo>
                    <a:pt x="84296" y="18859"/>
                    <a:pt x="84487" y="18383"/>
                    <a:pt x="85534" y="18383"/>
                  </a:cubicBezTo>
                  <a:cubicBezTo>
                    <a:pt x="85630" y="18383"/>
                    <a:pt x="85725" y="18383"/>
                    <a:pt x="85916" y="18383"/>
                  </a:cubicBezTo>
                  <a:cubicBezTo>
                    <a:pt x="85916" y="18383"/>
                    <a:pt x="86392" y="18383"/>
                    <a:pt x="86582" y="18764"/>
                  </a:cubicBezTo>
                  <a:cubicBezTo>
                    <a:pt x="89821" y="24003"/>
                    <a:pt x="111062" y="47339"/>
                    <a:pt x="111062" y="47339"/>
                  </a:cubicBezTo>
                  <a:lnTo>
                    <a:pt x="128588" y="47339"/>
                  </a:lnTo>
                  <a:lnTo>
                    <a:pt x="128588" y="571"/>
                  </a:lnTo>
                  <a:lnTo>
                    <a:pt x="128492" y="571"/>
                  </a:lnTo>
                  <a:close/>
                  <a:moveTo>
                    <a:pt x="32957" y="31147"/>
                  </a:moveTo>
                  <a:cubicBezTo>
                    <a:pt x="38576" y="34766"/>
                    <a:pt x="48673" y="41815"/>
                    <a:pt x="51816" y="48006"/>
                  </a:cubicBezTo>
                  <a:lnTo>
                    <a:pt x="64580" y="48006"/>
                  </a:lnTo>
                  <a:cubicBezTo>
                    <a:pt x="62579" y="44291"/>
                    <a:pt x="55055" y="35052"/>
                    <a:pt x="32957" y="31147"/>
                  </a:cubicBezTo>
                  <a:lnTo>
                    <a:pt x="32957" y="311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49" name="手繪多邊形: 圖案 48">
              <a:extLst>
                <a:ext uri="{FF2B5EF4-FFF2-40B4-BE49-F238E27FC236}">
                  <a16:creationId xmlns:a16="http://schemas.microsoft.com/office/drawing/2014/main" id="{8835E1B1-79D9-4B75-82E0-565A6FAD8387}"/>
                </a:ext>
              </a:extLst>
            </p:cNvPr>
            <p:cNvSpPr/>
            <p:nvPr/>
          </p:nvSpPr>
          <p:spPr>
            <a:xfrm>
              <a:off x="4462455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0" name="手繪多邊形: 圖案 49">
              <a:extLst>
                <a:ext uri="{FF2B5EF4-FFF2-40B4-BE49-F238E27FC236}">
                  <a16:creationId xmlns:a16="http://schemas.microsoft.com/office/drawing/2014/main" id="{CF301577-968D-40F3-A1E9-627DC8DF8FBF}"/>
                </a:ext>
              </a:extLst>
            </p:cNvPr>
            <p:cNvSpPr/>
            <p:nvPr/>
          </p:nvSpPr>
          <p:spPr>
            <a:xfrm>
              <a:off x="5477432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cxnSp>
        <p:nvCxnSpPr>
          <p:cNvPr id="52" name="直線單箭頭接點 915">
            <a:extLst>
              <a:ext uri="{FF2B5EF4-FFF2-40B4-BE49-F238E27FC236}">
                <a16:creationId xmlns:a16="http://schemas.microsoft.com/office/drawing/2014/main" id="{808DF0B1-1124-46EC-9159-7C95C3D85269}"/>
              </a:ext>
            </a:extLst>
          </p:cNvPr>
          <p:cNvCxnSpPr>
            <a:cxnSpLocks/>
          </p:cNvCxnSpPr>
          <p:nvPr/>
        </p:nvCxnSpPr>
        <p:spPr>
          <a:xfrm>
            <a:off x="1864535" y="4012143"/>
            <a:ext cx="0" cy="865008"/>
          </a:xfrm>
          <a:prstGeom prst="straightConnector1">
            <a:avLst/>
          </a:prstGeom>
          <a:ln w="19050">
            <a:gradFill>
              <a:gsLst>
                <a:gs pos="0">
                  <a:srgbClr val="00379A"/>
                </a:gs>
                <a:gs pos="100000">
                  <a:srgbClr val="274DA5"/>
                </a:gs>
              </a:gsLst>
              <a:lin ang="5400000" scaled="1"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" name="群組 52">
            <a:extLst>
              <a:ext uri="{FF2B5EF4-FFF2-40B4-BE49-F238E27FC236}">
                <a16:creationId xmlns:a16="http://schemas.microsoft.com/office/drawing/2014/main" id="{4AD9C3FF-7024-4DED-9116-4B8F2305BBB7}"/>
              </a:ext>
            </a:extLst>
          </p:cNvPr>
          <p:cNvGrpSpPr/>
          <p:nvPr/>
        </p:nvGrpSpPr>
        <p:grpSpPr>
          <a:xfrm>
            <a:off x="1250183" y="3072252"/>
            <a:ext cx="1209541" cy="939888"/>
            <a:chOff x="-1775124" y="4074892"/>
            <a:chExt cx="620254" cy="492851"/>
          </a:xfrm>
          <a:gradFill>
            <a:gsLst>
              <a:gs pos="0">
                <a:srgbClr val="193093"/>
              </a:gs>
              <a:gs pos="100000">
                <a:srgbClr val="32599E"/>
              </a:gs>
            </a:gsLst>
            <a:lin ang="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4" name="手繪多邊形: 圖案 53">
              <a:extLst>
                <a:ext uri="{FF2B5EF4-FFF2-40B4-BE49-F238E27FC236}">
                  <a16:creationId xmlns:a16="http://schemas.microsoft.com/office/drawing/2014/main" id="{099D487A-4608-4534-8761-41CDD189331F}"/>
                </a:ext>
              </a:extLst>
            </p:cNvPr>
            <p:cNvSpPr/>
            <p:nvPr/>
          </p:nvSpPr>
          <p:spPr>
            <a:xfrm>
              <a:off x="-1775124" y="4074892"/>
              <a:ext cx="620254" cy="405123"/>
            </a:xfrm>
            <a:custGeom>
              <a:avLst/>
              <a:gdLst>
                <a:gd name="connsiteX0" fmla="*/ 571137 w 570007"/>
                <a:gd name="connsiteY0" fmla="*/ 16818 h 372301"/>
                <a:gd name="connsiteX1" fmla="*/ 571137 w 570007"/>
                <a:gd name="connsiteY1" fmla="*/ 357127 h 372301"/>
                <a:gd name="connsiteX2" fmla="*/ 554370 w 570007"/>
                <a:gd name="connsiteY2" fmla="*/ 373945 h 372301"/>
                <a:gd name="connsiteX3" fmla="*/ 554319 w 570007"/>
                <a:gd name="connsiteY3" fmla="*/ 373945 h 372301"/>
                <a:gd name="connsiteX4" fmla="*/ 16869 w 570007"/>
                <a:gd name="connsiteY4" fmla="*/ 373945 h 372301"/>
                <a:gd name="connsiteX5" fmla="*/ 0 w 570007"/>
                <a:gd name="connsiteY5" fmla="*/ 357127 h 372301"/>
                <a:gd name="connsiteX6" fmla="*/ 0 w 570007"/>
                <a:gd name="connsiteY6" fmla="*/ 16818 h 372301"/>
                <a:gd name="connsiteX7" fmla="*/ 16869 w 570007"/>
                <a:gd name="connsiteY7" fmla="*/ 0 h 372301"/>
                <a:gd name="connsiteX8" fmla="*/ 554319 w 570007"/>
                <a:gd name="connsiteY8" fmla="*/ 0 h 372301"/>
                <a:gd name="connsiteX9" fmla="*/ 571137 w 570007"/>
                <a:gd name="connsiteY9" fmla="*/ 16818 h 372301"/>
                <a:gd name="connsiteX10" fmla="*/ 553292 w 570007"/>
                <a:gd name="connsiteY10" fmla="*/ 294118 h 372301"/>
                <a:gd name="connsiteX11" fmla="*/ 553292 w 570007"/>
                <a:gd name="connsiteY11" fmla="*/ 26575 h 372301"/>
                <a:gd name="connsiteX12" fmla="*/ 540326 w 570007"/>
                <a:gd name="connsiteY12" fmla="*/ 15046 h 372301"/>
                <a:gd name="connsiteX13" fmla="*/ 30837 w 570007"/>
                <a:gd name="connsiteY13" fmla="*/ 15046 h 372301"/>
                <a:gd name="connsiteX14" fmla="*/ 17845 w 570007"/>
                <a:gd name="connsiteY14" fmla="*/ 26575 h 372301"/>
                <a:gd name="connsiteX15" fmla="*/ 17845 w 570007"/>
                <a:gd name="connsiteY15" fmla="*/ 293990 h 372301"/>
                <a:gd name="connsiteX16" fmla="*/ 30837 w 570007"/>
                <a:gd name="connsiteY16" fmla="*/ 305519 h 372301"/>
                <a:gd name="connsiteX17" fmla="*/ 540326 w 570007"/>
                <a:gd name="connsiteY17" fmla="*/ 305519 h 372301"/>
                <a:gd name="connsiteX18" fmla="*/ 553292 w 570007"/>
                <a:gd name="connsiteY18" fmla="*/ 293990 h 372301"/>
                <a:gd name="connsiteX19" fmla="*/ 315815 w 570007"/>
                <a:gd name="connsiteY19" fmla="*/ 338743 h 372301"/>
                <a:gd name="connsiteX20" fmla="*/ 292218 w 570007"/>
                <a:gd name="connsiteY20" fmla="*/ 315147 h 372301"/>
                <a:gd name="connsiteX21" fmla="*/ 268622 w 570007"/>
                <a:gd name="connsiteY21" fmla="*/ 338743 h 372301"/>
                <a:gd name="connsiteX22" fmla="*/ 292218 w 570007"/>
                <a:gd name="connsiteY22" fmla="*/ 362340 h 372301"/>
                <a:gd name="connsiteX23" fmla="*/ 292244 w 570007"/>
                <a:gd name="connsiteY23" fmla="*/ 362340 h 372301"/>
                <a:gd name="connsiteX24" fmla="*/ 315815 w 570007"/>
                <a:gd name="connsiteY24" fmla="*/ 338769 h 372301"/>
                <a:gd name="connsiteX25" fmla="*/ 315815 w 570007"/>
                <a:gd name="connsiteY25" fmla="*/ 338743 h 37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0007" h="372301">
                  <a:moveTo>
                    <a:pt x="571137" y="16818"/>
                  </a:moveTo>
                  <a:lnTo>
                    <a:pt x="571137" y="357127"/>
                  </a:lnTo>
                  <a:cubicBezTo>
                    <a:pt x="571152" y="366401"/>
                    <a:pt x="563645" y="373930"/>
                    <a:pt x="554370" y="373945"/>
                  </a:cubicBezTo>
                  <a:cubicBezTo>
                    <a:pt x="554352" y="373945"/>
                    <a:pt x="554337" y="373945"/>
                    <a:pt x="554319" y="373945"/>
                  </a:cubicBezTo>
                  <a:lnTo>
                    <a:pt x="16869" y="373945"/>
                  </a:lnTo>
                  <a:cubicBezTo>
                    <a:pt x="7567" y="373960"/>
                    <a:pt x="15" y="366430"/>
                    <a:pt x="0" y="357127"/>
                  </a:cubicBezTo>
                  <a:lnTo>
                    <a:pt x="0" y="16818"/>
                  </a:lnTo>
                  <a:cubicBezTo>
                    <a:pt x="28" y="7520"/>
                    <a:pt x="7572" y="0"/>
                    <a:pt x="16869" y="0"/>
                  </a:cubicBezTo>
                  <a:lnTo>
                    <a:pt x="554319" y="0"/>
                  </a:lnTo>
                  <a:cubicBezTo>
                    <a:pt x="563606" y="0"/>
                    <a:pt x="571137" y="7531"/>
                    <a:pt x="571137" y="16818"/>
                  </a:cubicBezTo>
                  <a:close/>
                  <a:moveTo>
                    <a:pt x="553292" y="294118"/>
                  </a:moveTo>
                  <a:lnTo>
                    <a:pt x="553292" y="26575"/>
                  </a:lnTo>
                  <a:cubicBezTo>
                    <a:pt x="552866" y="19824"/>
                    <a:pt x="547078" y="14681"/>
                    <a:pt x="540326" y="15046"/>
                  </a:cubicBezTo>
                  <a:lnTo>
                    <a:pt x="30837" y="15046"/>
                  </a:lnTo>
                  <a:cubicBezTo>
                    <a:pt x="24079" y="14679"/>
                    <a:pt x="18286" y="19822"/>
                    <a:pt x="17845" y="26575"/>
                  </a:cubicBezTo>
                  <a:lnTo>
                    <a:pt x="17845" y="293990"/>
                  </a:lnTo>
                  <a:cubicBezTo>
                    <a:pt x="18271" y="300751"/>
                    <a:pt x="24074" y="305899"/>
                    <a:pt x="30837" y="305519"/>
                  </a:cubicBezTo>
                  <a:lnTo>
                    <a:pt x="540326" y="305519"/>
                  </a:lnTo>
                  <a:cubicBezTo>
                    <a:pt x="547084" y="305899"/>
                    <a:pt x="552879" y="300745"/>
                    <a:pt x="553292" y="293990"/>
                  </a:cubicBezTo>
                  <a:close/>
                  <a:moveTo>
                    <a:pt x="315815" y="338743"/>
                  </a:moveTo>
                  <a:cubicBezTo>
                    <a:pt x="315815" y="325710"/>
                    <a:pt x="305249" y="315147"/>
                    <a:pt x="292218" y="315147"/>
                  </a:cubicBezTo>
                  <a:cubicBezTo>
                    <a:pt x="279185" y="315147"/>
                    <a:pt x="268622" y="325710"/>
                    <a:pt x="268622" y="338743"/>
                  </a:cubicBezTo>
                  <a:cubicBezTo>
                    <a:pt x="268622" y="351776"/>
                    <a:pt x="279188" y="362340"/>
                    <a:pt x="292218" y="362340"/>
                  </a:cubicBezTo>
                  <a:cubicBezTo>
                    <a:pt x="292226" y="362340"/>
                    <a:pt x="292237" y="362340"/>
                    <a:pt x="292244" y="362340"/>
                  </a:cubicBezTo>
                  <a:cubicBezTo>
                    <a:pt x="305262" y="362340"/>
                    <a:pt x="315815" y="351787"/>
                    <a:pt x="315815" y="338769"/>
                  </a:cubicBezTo>
                  <a:cubicBezTo>
                    <a:pt x="315815" y="338761"/>
                    <a:pt x="315815" y="338751"/>
                    <a:pt x="315815" y="338743"/>
                  </a:cubicBez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5" name="手繪多邊形: 圖案 54">
              <a:extLst>
                <a:ext uri="{FF2B5EF4-FFF2-40B4-BE49-F238E27FC236}">
                  <a16:creationId xmlns:a16="http://schemas.microsoft.com/office/drawing/2014/main" id="{A47F127B-C057-4B30-B0B8-8BFDC204532D}"/>
                </a:ext>
              </a:extLst>
            </p:cNvPr>
            <p:cNvSpPr/>
            <p:nvPr/>
          </p:nvSpPr>
          <p:spPr>
            <a:xfrm>
              <a:off x="-1617128" y="4548185"/>
              <a:ext cx="318508" cy="19558"/>
            </a:xfrm>
            <a:custGeom>
              <a:avLst/>
              <a:gdLst>
                <a:gd name="connsiteX0" fmla="*/ 294093 w 292706"/>
                <a:gd name="connsiteY0" fmla="*/ 19103 h 17973"/>
                <a:gd name="connsiteX1" fmla="*/ 0 w 292706"/>
                <a:gd name="connsiteY1" fmla="*/ 19103 h 17973"/>
                <a:gd name="connsiteX2" fmla="*/ 58387 w 292706"/>
                <a:gd name="connsiteY2" fmla="*/ 0 h 17973"/>
                <a:gd name="connsiteX3" fmla="*/ 147046 w 292706"/>
                <a:gd name="connsiteY3" fmla="*/ 0 h 17973"/>
                <a:gd name="connsiteX4" fmla="*/ 235654 w 292706"/>
                <a:gd name="connsiteY4" fmla="*/ 0 h 17973"/>
                <a:gd name="connsiteX5" fmla="*/ 294093 w 292706"/>
                <a:gd name="connsiteY5" fmla="*/ 19103 h 1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2706" h="17973">
                  <a:moveTo>
                    <a:pt x="294093" y="19103"/>
                  </a:moveTo>
                  <a:lnTo>
                    <a:pt x="0" y="19103"/>
                  </a:lnTo>
                  <a:lnTo>
                    <a:pt x="58387" y="0"/>
                  </a:lnTo>
                  <a:lnTo>
                    <a:pt x="147046" y="0"/>
                  </a:lnTo>
                  <a:lnTo>
                    <a:pt x="235654" y="0"/>
                  </a:lnTo>
                  <a:lnTo>
                    <a:pt x="294093" y="19103"/>
                  </a:ln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56" name="手繪多邊形: 圖案 55">
              <a:extLst>
                <a:ext uri="{FF2B5EF4-FFF2-40B4-BE49-F238E27FC236}">
                  <a16:creationId xmlns:a16="http://schemas.microsoft.com/office/drawing/2014/main" id="{A2C28978-FB24-4F97-828A-EEA45005E320}"/>
                </a:ext>
              </a:extLst>
            </p:cNvPr>
            <p:cNvSpPr/>
            <p:nvPr/>
          </p:nvSpPr>
          <p:spPr>
            <a:xfrm>
              <a:off x="-1553595" y="4494571"/>
              <a:ext cx="192782" cy="41910"/>
            </a:xfrm>
            <a:custGeom>
              <a:avLst/>
              <a:gdLst>
                <a:gd name="connsiteX0" fmla="*/ 0 w 177164"/>
                <a:gd name="connsiteY0" fmla="*/ 0 h 38513"/>
                <a:gd name="connsiteX1" fmla="*/ 177267 w 177164"/>
                <a:gd name="connsiteY1" fmla="*/ 0 h 38513"/>
                <a:gd name="connsiteX2" fmla="*/ 177267 w 177164"/>
                <a:gd name="connsiteY2" fmla="*/ 39978 h 38513"/>
                <a:gd name="connsiteX3" fmla="*/ 0 w 177164"/>
                <a:gd name="connsiteY3" fmla="*/ 39978 h 3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164" h="38513">
                  <a:moveTo>
                    <a:pt x="0" y="0"/>
                  </a:moveTo>
                  <a:lnTo>
                    <a:pt x="177267" y="0"/>
                  </a:lnTo>
                  <a:lnTo>
                    <a:pt x="177267" y="39978"/>
                  </a:lnTo>
                  <a:lnTo>
                    <a:pt x="0" y="39978"/>
                  </a:ln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cxnSp>
        <p:nvCxnSpPr>
          <p:cNvPr id="57" name="直線單箭頭接點 915">
            <a:extLst>
              <a:ext uri="{FF2B5EF4-FFF2-40B4-BE49-F238E27FC236}">
                <a16:creationId xmlns:a16="http://schemas.microsoft.com/office/drawing/2014/main" id="{5A433D8C-E7CD-4EA2-8FC5-FC40C0FD49DB}"/>
              </a:ext>
            </a:extLst>
          </p:cNvPr>
          <p:cNvCxnSpPr>
            <a:cxnSpLocks/>
          </p:cNvCxnSpPr>
          <p:nvPr/>
        </p:nvCxnSpPr>
        <p:spPr>
          <a:xfrm>
            <a:off x="2684025" y="5844992"/>
            <a:ext cx="1269663" cy="0"/>
          </a:xfrm>
          <a:prstGeom prst="straightConnector1">
            <a:avLst/>
          </a:prstGeom>
          <a:ln w="19050">
            <a:gradFill>
              <a:gsLst>
                <a:gs pos="0">
                  <a:srgbClr val="00379A"/>
                </a:gs>
                <a:gs pos="100000">
                  <a:srgbClr val="274DA5"/>
                </a:gs>
              </a:gsLst>
              <a:lin ang="5400000" scaled="1"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矩形 901">
            <a:extLst>
              <a:ext uri="{FF2B5EF4-FFF2-40B4-BE49-F238E27FC236}">
                <a16:creationId xmlns:a16="http://schemas.microsoft.com/office/drawing/2014/main" id="{DA1E80EC-A61F-4B50-A65B-B953D727BA9D}"/>
              </a:ext>
            </a:extLst>
          </p:cNvPr>
          <p:cNvSpPr/>
          <p:nvPr/>
        </p:nvSpPr>
        <p:spPr>
          <a:xfrm>
            <a:off x="904763" y="6291221"/>
            <a:ext cx="1740047" cy="31810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50" b="1" kern="0" err="1">
                <a:solidFill>
                  <a:srgbClr val="1F3F85"/>
                </a:solidFill>
                <a:latin typeface="Microsoft JhengHei"/>
                <a:ea typeface="微軟正黑體"/>
                <a:cs typeface="+mn-ea"/>
                <a:sym typeface="+mn-lt"/>
              </a:rPr>
              <a:t>主要</a:t>
            </a:r>
            <a:r>
              <a:rPr lang="en-US" altLang="zh-TW" sz="1450" b="1" kern="0">
                <a:solidFill>
                  <a:srgbClr val="1F3F85"/>
                </a:solidFill>
                <a:latin typeface="Microsoft JhengHei"/>
                <a:ea typeface="微軟正黑體"/>
                <a:cs typeface="+mn-ea"/>
                <a:sym typeface="+mn-lt"/>
              </a:rPr>
              <a:t> NAS</a:t>
            </a:r>
            <a:endParaRPr lang="en-US" sz="1450" kern="0">
              <a:solidFill>
                <a:srgbClr val="1F3F85"/>
              </a:solidFill>
              <a:latin typeface="Microsoft JhengHei"/>
              <a:ea typeface="微軟正黑體"/>
              <a:cs typeface="Arial" panose="020B0604020202020204"/>
            </a:endParaRPr>
          </a:p>
        </p:txBody>
      </p:sp>
      <p:sp>
        <p:nvSpPr>
          <p:cNvPr id="65" name="矩形 901">
            <a:extLst>
              <a:ext uri="{FF2B5EF4-FFF2-40B4-BE49-F238E27FC236}">
                <a16:creationId xmlns:a16="http://schemas.microsoft.com/office/drawing/2014/main" id="{BABDFD95-5835-45E4-B82C-E3C64684D5D1}"/>
              </a:ext>
            </a:extLst>
          </p:cNvPr>
          <p:cNvSpPr/>
          <p:nvPr/>
        </p:nvSpPr>
        <p:spPr>
          <a:xfrm>
            <a:off x="4052599" y="6112381"/>
            <a:ext cx="1740047" cy="31810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50" b="1" kern="0" err="1">
                <a:solidFill>
                  <a:srgbClr val="1F3F85"/>
                </a:solidFill>
                <a:latin typeface="Microsoft JhengHei"/>
                <a:ea typeface="微軟正黑體"/>
                <a:cs typeface="+mn-ea"/>
                <a:sym typeface="+mn-lt"/>
              </a:rPr>
              <a:t>備援</a:t>
            </a:r>
            <a:r>
              <a:rPr lang="en-US" altLang="zh-TW" sz="1450" b="1" kern="0">
                <a:solidFill>
                  <a:srgbClr val="1F3F85"/>
                </a:solidFill>
                <a:latin typeface="Microsoft JhengHei"/>
                <a:ea typeface="微軟正黑體"/>
                <a:cs typeface="+mn-ea"/>
                <a:sym typeface="+mn-lt"/>
              </a:rPr>
              <a:t> NAS</a:t>
            </a:r>
            <a:endParaRPr lang="en-US" sz="1450" kern="0">
              <a:solidFill>
                <a:srgbClr val="1F3F85"/>
              </a:solidFill>
              <a:latin typeface="Microsoft JhengHei"/>
              <a:ea typeface="微軟正黑體"/>
              <a:cs typeface="+mn-ea"/>
            </a:endParaRPr>
          </a:p>
        </p:txBody>
      </p:sp>
      <p:sp>
        <p:nvSpPr>
          <p:cNvPr id="66" name="矩形 901">
            <a:extLst>
              <a:ext uri="{FF2B5EF4-FFF2-40B4-BE49-F238E27FC236}">
                <a16:creationId xmlns:a16="http://schemas.microsoft.com/office/drawing/2014/main" id="{E9CDD8C0-62B2-4C88-837D-2775940D8EC5}"/>
              </a:ext>
            </a:extLst>
          </p:cNvPr>
          <p:cNvSpPr/>
          <p:nvPr/>
        </p:nvSpPr>
        <p:spPr>
          <a:xfrm>
            <a:off x="2440702" y="5542879"/>
            <a:ext cx="1740047" cy="2974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300" b="1" kern="0" err="1">
                <a:solidFill>
                  <a:srgbClr val="C00000"/>
                </a:solidFill>
                <a:ea typeface="微軟正黑體"/>
                <a:cs typeface="+mn-ea"/>
                <a:sym typeface="+mn-lt"/>
              </a:rPr>
              <a:t>排程</a:t>
            </a:r>
            <a:endParaRPr lang="en-US" sz="1333" kern="0" err="1">
              <a:solidFill>
                <a:srgbClr val="C00000"/>
              </a:solidFill>
              <a:cs typeface="+mn-ea"/>
              <a:sym typeface="+mn-lt"/>
            </a:endParaRPr>
          </a:p>
        </p:txBody>
      </p:sp>
      <p:sp>
        <p:nvSpPr>
          <p:cNvPr id="67" name="矩形 901">
            <a:extLst>
              <a:ext uri="{FF2B5EF4-FFF2-40B4-BE49-F238E27FC236}">
                <a16:creationId xmlns:a16="http://schemas.microsoft.com/office/drawing/2014/main" id="{50BCDB10-51B7-43CA-8F85-AF38AD37FAFE}"/>
              </a:ext>
            </a:extLst>
          </p:cNvPr>
          <p:cNvSpPr/>
          <p:nvPr/>
        </p:nvSpPr>
        <p:spPr>
          <a:xfrm>
            <a:off x="2464891" y="5909191"/>
            <a:ext cx="1740047" cy="28732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250" b="1" kern="0">
                <a:solidFill>
                  <a:srgbClr val="274DA5"/>
                </a:solidFill>
                <a:latin typeface="Microsoft JhengHei"/>
                <a:ea typeface="微軟正黑體"/>
                <a:cs typeface="+mn-ea"/>
                <a:sym typeface="+mn-lt"/>
              </a:rPr>
              <a:t>Snapshot </a:t>
            </a:r>
            <a:r>
              <a:rPr lang="en-US" altLang="zh-TW" sz="1250" b="1" kern="0" err="1">
                <a:solidFill>
                  <a:srgbClr val="274DA5"/>
                </a:solidFill>
                <a:latin typeface="Microsoft JhengHei"/>
                <a:ea typeface="微軟正黑體"/>
                <a:cs typeface="+mn-ea"/>
                <a:sym typeface="+mn-lt"/>
              </a:rPr>
              <a:t>同步</a:t>
            </a:r>
            <a:endParaRPr lang="en-US" sz="1250" kern="0">
              <a:solidFill>
                <a:srgbClr val="274DA5"/>
              </a:solidFill>
              <a:latin typeface="Microsoft JhengHei"/>
              <a:ea typeface="微軟正黑體"/>
              <a:cs typeface="+mn-ea"/>
            </a:endParaRPr>
          </a:p>
        </p:txBody>
      </p:sp>
      <p:grpSp>
        <p:nvGrpSpPr>
          <p:cNvPr id="68" name="群組 67">
            <a:extLst>
              <a:ext uri="{FF2B5EF4-FFF2-40B4-BE49-F238E27FC236}">
                <a16:creationId xmlns:a16="http://schemas.microsoft.com/office/drawing/2014/main" id="{24AA6EF0-B143-4D05-9F72-6A5451A8112E}"/>
              </a:ext>
            </a:extLst>
          </p:cNvPr>
          <p:cNvGrpSpPr/>
          <p:nvPr/>
        </p:nvGrpSpPr>
        <p:grpSpPr>
          <a:xfrm>
            <a:off x="9653418" y="5680981"/>
            <a:ext cx="1782020" cy="341541"/>
            <a:chOff x="4388896" y="4191428"/>
            <a:chExt cx="1165610" cy="223402"/>
          </a:xfrm>
          <a:gradFill>
            <a:gsLst>
              <a:gs pos="100000">
                <a:srgbClr val="3965B5"/>
              </a:gs>
              <a:gs pos="0">
                <a:srgbClr val="274DA5"/>
              </a:gs>
            </a:gsLst>
            <a:lin ang="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9" name="手繪多邊形: 圖案 68">
              <a:extLst>
                <a:ext uri="{FF2B5EF4-FFF2-40B4-BE49-F238E27FC236}">
                  <a16:creationId xmlns:a16="http://schemas.microsoft.com/office/drawing/2014/main" id="{67863B4B-D759-4954-85E2-481B5D98F119}"/>
                </a:ext>
              </a:extLst>
            </p:cNvPr>
            <p:cNvSpPr/>
            <p:nvPr/>
          </p:nvSpPr>
          <p:spPr>
            <a:xfrm>
              <a:off x="4390688" y="4193220"/>
              <a:ext cx="1162024" cy="218776"/>
            </a:xfrm>
            <a:custGeom>
              <a:avLst/>
              <a:gdLst>
                <a:gd name="connsiteX0" fmla="*/ 79058 w 3086100"/>
                <a:gd name="connsiteY0" fmla="*/ 590169 h 581025"/>
                <a:gd name="connsiteX1" fmla="*/ 0 w 3086100"/>
                <a:gd name="connsiteY1" fmla="*/ 511112 h 581025"/>
                <a:gd name="connsiteX2" fmla="*/ 0 w 3086100"/>
                <a:gd name="connsiteY2" fmla="*/ 79058 h 581025"/>
                <a:gd name="connsiteX3" fmla="*/ 79058 w 3086100"/>
                <a:gd name="connsiteY3" fmla="*/ 0 h 581025"/>
                <a:gd name="connsiteX4" fmla="*/ 3009329 w 3086100"/>
                <a:gd name="connsiteY4" fmla="*/ 0 h 581025"/>
                <a:gd name="connsiteX5" fmla="*/ 3088291 w 3086100"/>
                <a:gd name="connsiteY5" fmla="*/ 79058 h 581025"/>
                <a:gd name="connsiteX6" fmla="*/ 3088291 w 3086100"/>
                <a:gd name="connsiteY6" fmla="*/ 511112 h 581025"/>
                <a:gd name="connsiteX7" fmla="*/ 3009329 w 3086100"/>
                <a:gd name="connsiteY7" fmla="*/ 590169 h 581025"/>
                <a:gd name="connsiteX8" fmla="*/ 79058 w 3086100"/>
                <a:gd name="connsiteY8" fmla="*/ 590169 h 581025"/>
                <a:gd name="connsiteX9" fmla="*/ 2995517 w 3086100"/>
                <a:gd name="connsiteY9" fmla="*/ 143637 h 581025"/>
                <a:gd name="connsiteX10" fmla="*/ 2967038 w 3086100"/>
                <a:gd name="connsiteY10" fmla="*/ 172117 h 581025"/>
                <a:gd name="connsiteX11" fmla="*/ 2967038 w 3086100"/>
                <a:gd name="connsiteY11" fmla="*/ 350806 h 581025"/>
                <a:gd name="connsiteX12" fmla="*/ 2995517 w 3086100"/>
                <a:gd name="connsiteY12" fmla="*/ 379286 h 581025"/>
                <a:gd name="connsiteX13" fmla="*/ 3023997 w 3086100"/>
                <a:gd name="connsiteY13" fmla="*/ 350806 h 581025"/>
                <a:gd name="connsiteX14" fmla="*/ 3023997 w 3086100"/>
                <a:gd name="connsiteY14" fmla="*/ 172117 h 581025"/>
                <a:gd name="connsiteX15" fmla="*/ 2995517 w 3086100"/>
                <a:gd name="connsiteY15" fmla="*/ 143637 h 581025"/>
                <a:gd name="connsiteX16" fmla="*/ 92774 w 3086100"/>
                <a:gd name="connsiteY16" fmla="*/ 143637 h 581025"/>
                <a:gd name="connsiteX17" fmla="*/ 64294 w 3086100"/>
                <a:gd name="connsiteY17" fmla="*/ 172117 h 581025"/>
                <a:gd name="connsiteX18" fmla="*/ 64294 w 3086100"/>
                <a:gd name="connsiteY18" fmla="*/ 350806 h 581025"/>
                <a:gd name="connsiteX19" fmla="*/ 92774 w 3086100"/>
                <a:gd name="connsiteY19" fmla="*/ 379286 h 581025"/>
                <a:gd name="connsiteX20" fmla="*/ 121253 w 3086100"/>
                <a:gd name="connsiteY20" fmla="*/ 350806 h 581025"/>
                <a:gd name="connsiteX21" fmla="*/ 121253 w 3086100"/>
                <a:gd name="connsiteY21" fmla="*/ 172117 h 581025"/>
                <a:gd name="connsiteX22" fmla="*/ 92774 w 3086100"/>
                <a:gd name="connsiteY22" fmla="*/ 143637 h 581025"/>
                <a:gd name="connsiteX23" fmla="*/ 92774 w 3086100"/>
                <a:gd name="connsiteY23" fmla="*/ 143637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86100" h="581025">
                  <a:moveTo>
                    <a:pt x="79058" y="590169"/>
                  </a:moveTo>
                  <a:cubicBezTo>
                    <a:pt x="35528" y="590169"/>
                    <a:pt x="0" y="554736"/>
                    <a:pt x="0" y="511112"/>
                  </a:cubicBezTo>
                  <a:lnTo>
                    <a:pt x="0" y="79058"/>
                  </a:lnTo>
                  <a:cubicBezTo>
                    <a:pt x="0" y="35528"/>
                    <a:pt x="35433" y="0"/>
                    <a:pt x="79058" y="0"/>
                  </a:cubicBezTo>
                  <a:lnTo>
                    <a:pt x="3009329" y="0"/>
                  </a:lnTo>
                  <a:cubicBezTo>
                    <a:pt x="3052858" y="0"/>
                    <a:pt x="3088291" y="35433"/>
                    <a:pt x="3088291" y="79058"/>
                  </a:cubicBezTo>
                  <a:lnTo>
                    <a:pt x="3088291" y="511112"/>
                  </a:lnTo>
                  <a:cubicBezTo>
                    <a:pt x="3088291" y="554641"/>
                    <a:pt x="3052858" y="590169"/>
                    <a:pt x="3009329" y="590169"/>
                  </a:cubicBezTo>
                  <a:lnTo>
                    <a:pt x="79058" y="590169"/>
                  </a:lnTo>
                  <a:close/>
                  <a:moveTo>
                    <a:pt x="2995517" y="143637"/>
                  </a:moveTo>
                  <a:cubicBezTo>
                    <a:pt x="2979801" y="143637"/>
                    <a:pt x="2967038" y="156401"/>
                    <a:pt x="2967038" y="172117"/>
                  </a:cubicBezTo>
                  <a:lnTo>
                    <a:pt x="2967038" y="350806"/>
                  </a:lnTo>
                  <a:cubicBezTo>
                    <a:pt x="2967038" y="366522"/>
                    <a:pt x="2979801" y="379286"/>
                    <a:pt x="2995517" y="379286"/>
                  </a:cubicBezTo>
                  <a:cubicBezTo>
                    <a:pt x="3011234" y="379286"/>
                    <a:pt x="3023997" y="366522"/>
                    <a:pt x="3023997" y="350806"/>
                  </a:cubicBezTo>
                  <a:lnTo>
                    <a:pt x="3023997" y="172117"/>
                  </a:lnTo>
                  <a:cubicBezTo>
                    <a:pt x="3023997" y="156401"/>
                    <a:pt x="3011138" y="143637"/>
                    <a:pt x="2995517" y="143637"/>
                  </a:cubicBezTo>
                  <a:close/>
                  <a:moveTo>
                    <a:pt x="92774" y="143637"/>
                  </a:moveTo>
                  <a:cubicBezTo>
                    <a:pt x="77057" y="143637"/>
                    <a:pt x="64294" y="156401"/>
                    <a:pt x="64294" y="172117"/>
                  </a:cubicBezTo>
                  <a:lnTo>
                    <a:pt x="64294" y="350806"/>
                  </a:lnTo>
                  <a:cubicBezTo>
                    <a:pt x="64294" y="366522"/>
                    <a:pt x="77057" y="379286"/>
                    <a:pt x="92774" y="379286"/>
                  </a:cubicBezTo>
                  <a:cubicBezTo>
                    <a:pt x="108490" y="379286"/>
                    <a:pt x="121253" y="366522"/>
                    <a:pt x="121253" y="350806"/>
                  </a:cubicBezTo>
                  <a:lnTo>
                    <a:pt x="121253" y="172117"/>
                  </a:lnTo>
                  <a:cubicBezTo>
                    <a:pt x="121253" y="156401"/>
                    <a:pt x="108490" y="143637"/>
                    <a:pt x="92774" y="143637"/>
                  </a:cubicBezTo>
                  <a:lnTo>
                    <a:pt x="92774" y="143637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70" name="手繪多邊形: 圖案 69">
              <a:extLst>
                <a:ext uri="{FF2B5EF4-FFF2-40B4-BE49-F238E27FC236}">
                  <a16:creationId xmlns:a16="http://schemas.microsoft.com/office/drawing/2014/main" id="{BC3E0317-DB9C-4CF1-8E75-30BE4598CAFF}"/>
                </a:ext>
              </a:extLst>
            </p:cNvPr>
            <p:cNvSpPr/>
            <p:nvPr/>
          </p:nvSpPr>
          <p:spPr>
            <a:xfrm>
              <a:off x="4388896" y="4191428"/>
              <a:ext cx="1165610" cy="222362"/>
            </a:xfrm>
            <a:custGeom>
              <a:avLst/>
              <a:gdLst>
                <a:gd name="connsiteX0" fmla="*/ 3013996 w 3095625"/>
                <a:gd name="connsiteY0" fmla="*/ 9525 h 590550"/>
                <a:gd name="connsiteX1" fmla="*/ 3088291 w 3095625"/>
                <a:gd name="connsiteY1" fmla="*/ 83820 h 590550"/>
                <a:gd name="connsiteX2" fmla="*/ 3088291 w 3095625"/>
                <a:gd name="connsiteY2" fmla="*/ 515874 h 590550"/>
                <a:gd name="connsiteX3" fmla="*/ 3013996 w 3095625"/>
                <a:gd name="connsiteY3" fmla="*/ 590169 h 590550"/>
                <a:gd name="connsiteX4" fmla="*/ 83820 w 3095625"/>
                <a:gd name="connsiteY4" fmla="*/ 590169 h 590550"/>
                <a:gd name="connsiteX5" fmla="*/ 9525 w 3095625"/>
                <a:gd name="connsiteY5" fmla="*/ 515874 h 590550"/>
                <a:gd name="connsiteX6" fmla="*/ 9525 w 3095625"/>
                <a:gd name="connsiteY6" fmla="*/ 83820 h 590550"/>
                <a:gd name="connsiteX7" fmla="*/ 83820 w 3095625"/>
                <a:gd name="connsiteY7" fmla="*/ 9525 h 590550"/>
                <a:gd name="connsiteX8" fmla="*/ 3013996 w 3095625"/>
                <a:gd name="connsiteY8" fmla="*/ 9525 h 590550"/>
                <a:gd name="connsiteX9" fmla="*/ 3000280 w 3095625"/>
                <a:gd name="connsiteY9" fmla="*/ 388906 h 590550"/>
                <a:gd name="connsiteX10" fmla="*/ 3000280 w 3095625"/>
                <a:gd name="connsiteY10" fmla="*/ 388906 h 590550"/>
                <a:gd name="connsiteX11" fmla="*/ 3033522 w 3095625"/>
                <a:gd name="connsiteY11" fmla="*/ 355664 h 590550"/>
                <a:gd name="connsiteX12" fmla="*/ 3033522 w 3095625"/>
                <a:gd name="connsiteY12" fmla="*/ 176879 h 590550"/>
                <a:gd name="connsiteX13" fmla="*/ 3000280 w 3095625"/>
                <a:gd name="connsiteY13" fmla="*/ 143637 h 590550"/>
                <a:gd name="connsiteX14" fmla="*/ 2967038 w 3095625"/>
                <a:gd name="connsiteY14" fmla="*/ 176879 h 590550"/>
                <a:gd name="connsiteX15" fmla="*/ 2967038 w 3095625"/>
                <a:gd name="connsiteY15" fmla="*/ 355568 h 590550"/>
                <a:gd name="connsiteX16" fmla="*/ 3000280 w 3095625"/>
                <a:gd name="connsiteY16" fmla="*/ 388906 h 590550"/>
                <a:gd name="connsiteX17" fmla="*/ 97536 w 3095625"/>
                <a:gd name="connsiteY17" fmla="*/ 388906 h 590550"/>
                <a:gd name="connsiteX18" fmla="*/ 97536 w 3095625"/>
                <a:gd name="connsiteY18" fmla="*/ 388906 h 590550"/>
                <a:gd name="connsiteX19" fmla="*/ 130778 w 3095625"/>
                <a:gd name="connsiteY19" fmla="*/ 355664 h 590550"/>
                <a:gd name="connsiteX20" fmla="*/ 130778 w 3095625"/>
                <a:gd name="connsiteY20" fmla="*/ 176879 h 590550"/>
                <a:gd name="connsiteX21" fmla="*/ 97536 w 3095625"/>
                <a:gd name="connsiteY21" fmla="*/ 143637 h 590550"/>
                <a:gd name="connsiteX22" fmla="*/ 64294 w 3095625"/>
                <a:gd name="connsiteY22" fmla="*/ 176879 h 590550"/>
                <a:gd name="connsiteX23" fmla="*/ 64294 w 3095625"/>
                <a:gd name="connsiteY23" fmla="*/ 355568 h 590550"/>
                <a:gd name="connsiteX24" fmla="*/ 97536 w 3095625"/>
                <a:gd name="connsiteY24" fmla="*/ 388906 h 590550"/>
                <a:gd name="connsiteX25" fmla="*/ 3013996 w 3095625"/>
                <a:gd name="connsiteY25" fmla="*/ 0 h 590550"/>
                <a:gd name="connsiteX26" fmla="*/ 83820 w 3095625"/>
                <a:gd name="connsiteY26" fmla="*/ 0 h 590550"/>
                <a:gd name="connsiteX27" fmla="*/ 0 w 3095625"/>
                <a:gd name="connsiteY27" fmla="*/ 83820 h 590550"/>
                <a:gd name="connsiteX28" fmla="*/ 0 w 3095625"/>
                <a:gd name="connsiteY28" fmla="*/ 515874 h 590550"/>
                <a:gd name="connsiteX29" fmla="*/ 83820 w 3095625"/>
                <a:gd name="connsiteY29" fmla="*/ 599694 h 590550"/>
                <a:gd name="connsiteX30" fmla="*/ 3014091 w 3095625"/>
                <a:gd name="connsiteY30" fmla="*/ 599694 h 590550"/>
                <a:gd name="connsiteX31" fmla="*/ 3097911 w 3095625"/>
                <a:gd name="connsiteY31" fmla="*/ 515874 h 590550"/>
                <a:gd name="connsiteX32" fmla="*/ 3097911 w 3095625"/>
                <a:gd name="connsiteY32" fmla="*/ 83820 h 590550"/>
                <a:gd name="connsiteX33" fmla="*/ 3013996 w 3095625"/>
                <a:gd name="connsiteY33" fmla="*/ 0 h 590550"/>
                <a:gd name="connsiteX34" fmla="*/ 3013996 w 3095625"/>
                <a:gd name="connsiteY34" fmla="*/ 0 h 590550"/>
                <a:gd name="connsiteX35" fmla="*/ 3000280 w 3095625"/>
                <a:gd name="connsiteY35" fmla="*/ 379381 h 590550"/>
                <a:gd name="connsiteX36" fmla="*/ 2976563 w 3095625"/>
                <a:gd name="connsiteY36" fmla="*/ 355664 h 590550"/>
                <a:gd name="connsiteX37" fmla="*/ 2976563 w 3095625"/>
                <a:gd name="connsiteY37" fmla="*/ 176879 h 590550"/>
                <a:gd name="connsiteX38" fmla="*/ 3000280 w 3095625"/>
                <a:gd name="connsiteY38" fmla="*/ 153162 h 590550"/>
                <a:gd name="connsiteX39" fmla="*/ 3000280 w 3095625"/>
                <a:gd name="connsiteY39" fmla="*/ 153162 h 590550"/>
                <a:gd name="connsiteX40" fmla="*/ 3023997 w 3095625"/>
                <a:gd name="connsiteY40" fmla="*/ 176879 h 590550"/>
                <a:gd name="connsiteX41" fmla="*/ 3023997 w 3095625"/>
                <a:gd name="connsiteY41" fmla="*/ 355568 h 590550"/>
                <a:gd name="connsiteX42" fmla="*/ 3000280 w 3095625"/>
                <a:gd name="connsiteY42" fmla="*/ 379381 h 590550"/>
                <a:gd name="connsiteX43" fmla="*/ 3000280 w 3095625"/>
                <a:gd name="connsiteY43" fmla="*/ 379381 h 590550"/>
                <a:gd name="connsiteX44" fmla="*/ 3000280 w 3095625"/>
                <a:gd name="connsiteY44" fmla="*/ 379381 h 590550"/>
                <a:gd name="connsiteX45" fmla="*/ 97536 w 3095625"/>
                <a:gd name="connsiteY45" fmla="*/ 379381 h 590550"/>
                <a:gd name="connsiteX46" fmla="*/ 73819 w 3095625"/>
                <a:gd name="connsiteY46" fmla="*/ 355664 h 590550"/>
                <a:gd name="connsiteX47" fmla="*/ 73819 w 3095625"/>
                <a:gd name="connsiteY47" fmla="*/ 176879 h 590550"/>
                <a:gd name="connsiteX48" fmla="*/ 97536 w 3095625"/>
                <a:gd name="connsiteY48" fmla="*/ 153162 h 590550"/>
                <a:gd name="connsiteX49" fmla="*/ 97536 w 3095625"/>
                <a:gd name="connsiteY49" fmla="*/ 153162 h 590550"/>
                <a:gd name="connsiteX50" fmla="*/ 121253 w 3095625"/>
                <a:gd name="connsiteY50" fmla="*/ 176879 h 590550"/>
                <a:gd name="connsiteX51" fmla="*/ 121253 w 3095625"/>
                <a:gd name="connsiteY51" fmla="*/ 355568 h 590550"/>
                <a:gd name="connsiteX52" fmla="*/ 97536 w 3095625"/>
                <a:gd name="connsiteY52" fmla="*/ 379381 h 590550"/>
                <a:gd name="connsiteX53" fmla="*/ 97536 w 3095625"/>
                <a:gd name="connsiteY53" fmla="*/ 379381 h 590550"/>
                <a:gd name="connsiteX54" fmla="*/ 97536 w 3095625"/>
                <a:gd name="connsiteY54" fmla="*/ 379381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095625" h="590550">
                  <a:moveTo>
                    <a:pt x="3013996" y="9525"/>
                  </a:moveTo>
                  <a:cubicBezTo>
                    <a:pt x="3054953" y="9525"/>
                    <a:pt x="3088291" y="42863"/>
                    <a:pt x="3088291" y="83820"/>
                  </a:cubicBezTo>
                  <a:lnTo>
                    <a:pt x="3088291" y="515874"/>
                  </a:lnTo>
                  <a:cubicBezTo>
                    <a:pt x="3088291" y="556832"/>
                    <a:pt x="3054953" y="590169"/>
                    <a:pt x="3013996" y="590169"/>
                  </a:cubicBezTo>
                  <a:lnTo>
                    <a:pt x="83820" y="590169"/>
                  </a:lnTo>
                  <a:cubicBezTo>
                    <a:pt x="42863" y="590169"/>
                    <a:pt x="9525" y="556832"/>
                    <a:pt x="9525" y="515874"/>
                  </a:cubicBezTo>
                  <a:lnTo>
                    <a:pt x="9525" y="83820"/>
                  </a:lnTo>
                  <a:cubicBezTo>
                    <a:pt x="9525" y="42863"/>
                    <a:pt x="42863" y="9525"/>
                    <a:pt x="83820" y="9525"/>
                  </a:cubicBezTo>
                  <a:lnTo>
                    <a:pt x="3013996" y="9525"/>
                  </a:lnTo>
                  <a:moveTo>
                    <a:pt x="3000280" y="388906"/>
                  </a:moveTo>
                  <a:lnTo>
                    <a:pt x="3000280" y="388906"/>
                  </a:lnTo>
                  <a:cubicBezTo>
                    <a:pt x="3018663" y="388906"/>
                    <a:pt x="3033522" y="373951"/>
                    <a:pt x="3033522" y="355664"/>
                  </a:cubicBezTo>
                  <a:lnTo>
                    <a:pt x="3033522" y="176879"/>
                  </a:lnTo>
                  <a:cubicBezTo>
                    <a:pt x="3033522" y="158496"/>
                    <a:pt x="3018568" y="143637"/>
                    <a:pt x="3000280" y="143637"/>
                  </a:cubicBezTo>
                  <a:cubicBezTo>
                    <a:pt x="2981897" y="143637"/>
                    <a:pt x="2967038" y="158591"/>
                    <a:pt x="2967038" y="176879"/>
                  </a:cubicBezTo>
                  <a:lnTo>
                    <a:pt x="2967038" y="355568"/>
                  </a:lnTo>
                  <a:cubicBezTo>
                    <a:pt x="2966942" y="373951"/>
                    <a:pt x="2981897" y="388906"/>
                    <a:pt x="3000280" y="388906"/>
                  </a:cubicBezTo>
                  <a:moveTo>
                    <a:pt x="97536" y="388906"/>
                  </a:moveTo>
                  <a:lnTo>
                    <a:pt x="97536" y="388906"/>
                  </a:lnTo>
                  <a:cubicBezTo>
                    <a:pt x="115919" y="388906"/>
                    <a:pt x="130778" y="373951"/>
                    <a:pt x="130778" y="355664"/>
                  </a:cubicBezTo>
                  <a:lnTo>
                    <a:pt x="130778" y="176879"/>
                  </a:lnTo>
                  <a:cubicBezTo>
                    <a:pt x="130778" y="158496"/>
                    <a:pt x="115824" y="143637"/>
                    <a:pt x="97536" y="143637"/>
                  </a:cubicBezTo>
                  <a:cubicBezTo>
                    <a:pt x="79153" y="143637"/>
                    <a:pt x="64294" y="158591"/>
                    <a:pt x="64294" y="176879"/>
                  </a:cubicBezTo>
                  <a:lnTo>
                    <a:pt x="64294" y="355568"/>
                  </a:lnTo>
                  <a:cubicBezTo>
                    <a:pt x="64294" y="373951"/>
                    <a:pt x="79248" y="388906"/>
                    <a:pt x="97536" y="388906"/>
                  </a:cubicBezTo>
                  <a:moveTo>
                    <a:pt x="3013996" y="0"/>
                  </a:moveTo>
                  <a:lnTo>
                    <a:pt x="83820" y="0"/>
                  </a:lnTo>
                  <a:cubicBezTo>
                    <a:pt x="37529" y="0"/>
                    <a:pt x="0" y="37529"/>
                    <a:pt x="0" y="83820"/>
                  </a:cubicBezTo>
                  <a:lnTo>
                    <a:pt x="0" y="515874"/>
                  </a:lnTo>
                  <a:cubicBezTo>
                    <a:pt x="0" y="562166"/>
                    <a:pt x="37529" y="599694"/>
                    <a:pt x="83820" y="599694"/>
                  </a:cubicBezTo>
                  <a:lnTo>
                    <a:pt x="3014091" y="599694"/>
                  </a:lnTo>
                  <a:cubicBezTo>
                    <a:pt x="3060383" y="599694"/>
                    <a:pt x="3097911" y="562166"/>
                    <a:pt x="3097911" y="515874"/>
                  </a:cubicBezTo>
                  <a:lnTo>
                    <a:pt x="3097911" y="83820"/>
                  </a:lnTo>
                  <a:cubicBezTo>
                    <a:pt x="3097816" y="37529"/>
                    <a:pt x="3060287" y="0"/>
                    <a:pt x="3013996" y="0"/>
                  </a:cubicBezTo>
                  <a:lnTo>
                    <a:pt x="3013996" y="0"/>
                  </a:lnTo>
                  <a:close/>
                  <a:moveTo>
                    <a:pt x="3000280" y="379381"/>
                  </a:moveTo>
                  <a:cubicBezTo>
                    <a:pt x="2987231" y="379381"/>
                    <a:pt x="2976563" y="368713"/>
                    <a:pt x="2976563" y="355664"/>
                  </a:cubicBezTo>
                  <a:lnTo>
                    <a:pt x="2976563" y="176879"/>
                  </a:lnTo>
                  <a:cubicBezTo>
                    <a:pt x="2976563" y="163830"/>
                    <a:pt x="2987231" y="153162"/>
                    <a:pt x="3000280" y="153162"/>
                  </a:cubicBezTo>
                  <a:lnTo>
                    <a:pt x="3000280" y="153162"/>
                  </a:lnTo>
                  <a:cubicBezTo>
                    <a:pt x="3013329" y="153162"/>
                    <a:pt x="3023997" y="163830"/>
                    <a:pt x="3023997" y="176879"/>
                  </a:cubicBezTo>
                  <a:lnTo>
                    <a:pt x="3023997" y="355568"/>
                  </a:lnTo>
                  <a:cubicBezTo>
                    <a:pt x="3023997" y="368713"/>
                    <a:pt x="3013329" y="379381"/>
                    <a:pt x="3000280" y="379381"/>
                  </a:cubicBezTo>
                  <a:lnTo>
                    <a:pt x="3000280" y="379381"/>
                  </a:lnTo>
                  <a:lnTo>
                    <a:pt x="3000280" y="379381"/>
                  </a:lnTo>
                  <a:close/>
                  <a:moveTo>
                    <a:pt x="97536" y="379381"/>
                  </a:moveTo>
                  <a:cubicBezTo>
                    <a:pt x="84487" y="379381"/>
                    <a:pt x="73819" y="368713"/>
                    <a:pt x="73819" y="355664"/>
                  </a:cubicBezTo>
                  <a:lnTo>
                    <a:pt x="73819" y="176879"/>
                  </a:lnTo>
                  <a:cubicBezTo>
                    <a:pt x="73819" y="163830"/>
                    <a:pt x="84487" y="153162"/>
                    <a:pt x="97536" y="153162"/>
                  </a:cubicBezTo>
                  <a:lnTo>
                    <a:pt x="97536" y="153162"/>
                  </a:lnTo>
                  <a:cubicBezTo>
                    <a:pt x="110585" y="153162"/>
                    <a:pt x="121253" y="163830"/>
                    <a:pt x="121253" y="176879"/>
                  </a:cubicBezTo>
                  <a:lnTo>
                    <a:pt x="121253" y="355568"/>
                  </a:lnTo>
                  <a:cubicBezTo>
                    <a:pt x="121253" y="368713"/>
                    <a:pt x="110585" y="379381"/>
                    <a:pt x="97536" y="379381"/>
                  </a:cubicBezTo>
                  <a:lnTo>
                    <a:pt x="97536" y="379381"/>
                  </a:lnTo>
                  <a:lnTo>
                    <a:pt x="97536" y="379381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71" name="手繪多邊形: 圖案 70">
              <a:extLst>
                <a:ext uri="{FF2B5EF4-FFF2-40B4-BE49-F238E27FC236}">
                  <a16:creationId xmlns:a16="http://schemas.microsoft.com/office/drawing/2014/main" id="{7AB5414C-A1DC-4BC9-AF2C-75CDCAFFE42B}"/>
                </a:ext>
              </a:extLst>
            </p:cNvPr>
            <p:cNvSpPr/>
            <p:nvPr/>
          </p:nvSpPr>
          <p:spPr>
            <a:xfrm>
              <a:off x="4477052" y="4253116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72" name="手繪多邊形: 圖案 71">
              <a:extLst>
                <a:ext uri="{FF2B5EF4-FFF2-40B4-BE49-F238E27FC236}">
                  <a16:creationId xmlns:a16="http://schemas.microsoft.com/office/drawing/2014/main" id="{822694A0-317A-4C86-91C9-4FFEF0C511E4}"/>
                </a:ext>
              </a:extLst>
            </p:cNvPr>
            <p:cNvSpPr/>
            <p:nvPr/>
          </p:nvSpPr>
          <p:spPr>
            <a:xfrm>
              <a:off x="4475259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73" name="手繪多邊形: 圖案 72">
              <a:extLst>
                <a:ext uri="{FF2B5EF4-FFF2-40B4-BE49-F238E27FC236}">
                  <a16:creationId xmlns:a16="http://schemas.microsoft.com/office/drawing/2014/main" id="{C6818C61-3AAB-4698-9A2F-91D0A66B3E5C}"/>
                </a:ext>
              </a:extLst>
            </p:cNvPr>
            <p:cNvSpPr/>
            <p:nvPr/>
          </p:nvSpPr>
          <p:spPr>
            <a:xfrm>
              <a:off x="4672803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74" name="手繪多邊形: 圖案 73">
              <a:extLst>
                <a:ext uri="{FF2B5EF4-FFF2-40B4-BE49-F238E27FC236}">
                  <a16:creationId xmlns:a16="http://schemas.microsoft.com/office/drawing/2014/main" id="{8665BA37-AF64-44C9-A1B7-479F9548CD1B}"/>
                </a:ext>
              </a:extLst>
            </p:cNvPr>
            <p:cNvSpPr/>
            <p:nvPr/>
          </p:nvSpPr>
          <p:spPr>
            <a:xfrm>
              <a:off x="4671010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75" name="手繪多邊形: 圖案 74">
              <a:extLst>
                <a:ext uri="{FF2B5EF4-FFF2-40B4-BE49-F238E27FC236}">
                  <a16:creationId xmlns:a16="http://schemas.microsoft.com/office/drawing/2014/main" id="{9298841D-516E-499D-B2FC-17C6FF9982F4}"/>
                </a:ext>
              </a:extLst>
            </p:cNvPr>
            <p:cNvSpPr/>
            <p:nvPr/>
          </p:nvSpPr>
          <p:spPr>
            <a:xfrm>
              <a:off x="4728465" y="4253116"/>
              <a:ext cx="229536" cy="60970"/>
            </a:xfrm>
            <a:custGeom>
              <a:avLst/>
              <a:gdLst>
                <a:gd name="connsiteX0" fmla="*/ 23431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1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1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1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7" y="0"/>
                    <a:pt x="23431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1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76" name="手繪多邊形: 圖案 75">
              <a:extLst>
                <a:ext uri="{FF2B5EF4-FFF2-40B4-BE49-F238E27FC236}">
                  <a16:creationId xmlns:a16="http://schemas.microsoft.com/office/drawing/2014/main" id="{54059617-FB08-4337-BA24-31FDE4DB5537}"/>
                </a:ext>
              </a:extLst>
            </p:cNvPr>
            <p:cNvSpPr/>
            <p:nvPr/>
          </p:nvSpPr>
          <p:spPr>
            <a:xfrm>
              <a:off x="4726672" y="4251358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8932 w 619125"/>
                <a:gd name="connsiteY8" fmla="*/ 9430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8932" y="9430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77" name="手繪多邊形: 圖案 76">
              <a:extLst>
                <a:ext uri="{FF2B5EF4-FFF2-40B4-BE49-F238E27FC236}">
                  <a16:creationId xmlns:a16="http://schemas.microsoft.com/office/drawing/2014/main" id="{5806155E-9656-453E-B8D0-B8A881C07367}"/>
                </a:ext>
              </a:extLst>
            </p:cNvPr>
            <p:cNvSpPr/>
            <p:nvPr/>
          </p:nvSpPr>
          <p:spPr>
            <a:xfrm>
              <a:off x="4924216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78" name="手繪多邊形: 圖案 77">
              <a:extLst>
                <a:ext uri="{FF2B5EF4-FFF2-40B4-BE49-F238E27FC236}">
                  <a16:creationId xmlns:a16="http://schemas.microsoft.com/office/drawing/2014/main" id="{B71294CF-35AA-41E2-A2E8-571AAE3BCFD7}"/>
                </a:ext>
              </a:extLst>
            </p:cNvPr>
            <p:cNvSpPr/>
            <p:nvPr/>
          </p:nvSpPr>
          <p:spPr>
            <a:xfrm>
              <a:off x="4922423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79" name="手繪多邊形: 圖案 78">
              <a:extLst>
                <a:ext uri="{FF2B5EF4-FFF2-40B4-BE49-F238E27FC236}">
                  <a16:creationId xmlns:a16="http://schemas.microsoft.com/office/drawing/2014/main" id="{E69F45BA-447A-4A96-B1E9-55C4B193D45A}"/>
                </a:ext>
              </a:extLst>
            </p:cNvPr>
            <p:cNvSpPr/>
            <p:nvPr/>
          </p:nvSpPr>
          <p:spPr>
            <a:xfrm>
              <a:off x="4978049" y="4251353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80" name="手繪多邊形: 圖案 79">
              <a:extLst>
                <a:ext uri="{FF2B5EF4-FFF2-40B4-BE49-F238E27FC236}">
                  <a16:creationId xmlns:a16="http://schemas.microsoft.com/office/drawing/2014/main" id="{5C11F24C-E2A9-448F-9715-6DDB324BA0CA}"/>
                </a:ext>
              </a:extLst>
            </p:cNvPr>
            <p:cNvSpPr/>
            <p:nvPr/>
          </p:nvSpPr>
          <p:spPr>
            <a:xfrm>
              <a:off x="5175629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7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81" name="手繪多邊形: 圖案 80">
              <a:extLst>
                <a:ext uri="{FF2B5EF4-FFF2-40B4-BE49-F238E27FC236}">
                  <a16:creationId xmlns:a16="http://schemas.microsoft.com/office/drawing/2014/main" id="{6C833438-9F77-4685-BAB3-C92C98F6AC10}"/>
                </a:ext>
              </a:extLst>
            </p:cNvPr>
            <p:cNvSpPr/>
            <p:nvPr/>
          </p:nvSpPr>
          <p:spPr>
            <a:xfrm>
              <a:off x="5173836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82" name="手繪多邊形: 圖案 81">
              <a:extLst>
                <a:ext uri="{FF2B5EF4-FFF2-40B4-BE49-F238E27FC236}">
                  <a16:creationId xmlns:a16="http://schemas.microsoft.com/office/drawing/2014/main" id="{8C036D31-DD05-4EAF-A26B-5EAFB16B1309}"/>
                </a:ext>
              </a:extLst>
            </p:cNvPr>
            <p:cNvSpPr/>
            <p:nvPr/>
          </p:nvSpPr>
          <p:spPr>
            <a:xfrm>
              <a:off x="5229498" y="4251358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099 h 171450"/>
                <a:gd name="connsiteX7" fmla="*/ 28194 w 619125"/>
                <a:gd name="connsiteY7" fmla="*/ 9430 h 171450"/>
                <a:gd name="connsiteX8" fmla="*/ 599027 w 619125"/>
                <a:gd name="connsiteY8" fmla="*/ 9430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099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099"/>
                  </a:lnTo>
                  <a:cubicBezTo>
                    <a:pt x="9525" y="17812"/>
                    <a:pt x="17907" y="9430"/>
                    <a:pt x="28194" y="9430"/>
                  </a:cubicBezTo>
                  <a:lnTo>
                    <a:pt x="599027" y="9430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099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83" name="手繪多邊形: 圖案 82">
              <a:extLst>
                <a:ext uri="{FF2B5EF4-FFF2-40B4-BE49-F238E27FC236}">
                  <a16:creationId xmlns:a16="http://schemas.microsoft.com/office/drawing/2014/main" id="{39B84A27-A2ED-4A4D-B7FD-15FA64217E41}"/>
                </a:ext>
              </a:extLst>
            </p:cNvPr>
            <p:cNvSpPr/>
            <p:nvPr/>
          </p:nvSpPr>
          <p:spPr>
            <a:xfrm>
              <a:off x="5427042" y="4263480"/>
              <a:ext cx="14346" cy="3586"/>
            </a:xfrm>
            <a:custGeom>
              <a:avLst/>
              <a:gdLst>
                <a:gd name="connsiteX0" fmla="*/ 1048 w 38100"/>
                <a:gd name="connsiteY0" fmla="*/ 2095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5 h 0"/>
                <a:gd name="connsiteX6" fmla="*/ 1048 w 38100"/>
                <a:gd name="connsiteY6" fmla="*/ 209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5"/>
                  </a:moveTo>
                  <a:cubicBezTo>
                    <a:pt x="476" y="2095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5"/>
                    <a:pt x="44768" y="2095"/>
                  </a:cubicBezTo>
                  <a:lnTo>
                    <a:pt x="1048" y="2095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84" name="手繪多邊形: 圖案 83">
              <a:extLst>
                <a:ext uri="{FF2B5EF4-FFF2-40B4-BE49-F238E27FC236}">
                  <a16:creationId xmlns:a16="http://schemas.microsoft.com/office/drawing/2014/main" id="{E30CA93A-1F87-4B8B-BF6D-19042749F524}"/>
                </a:ext>
              </a:extLst>
            </p:cNvPr>
            <p:cNvSpPr/>
            <p:nvPr/>
          </p:nvSpPr>
          <p:spPr>
            <a:xfrm>
              <a:off x="5425249" y="4261723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4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85" name="手繪多邊形: 圖案 84">
              <a:extLst>
                <a:ext uri="{FF2B5EF4-FFF2-40B4-BE49-F238E27FC236}">
                  <a16:creationId xmlns:a16="http://schemas.microsoft.com/office/drawing/2014/main" id="{A4C74C4E-1014-439F-BD1B-D351DCCCD0EE}"/>
                </a:ext>
              </a:extLst>
            </p:cNvPr>
            <p:cNvSpPr/>
            <p:nvPr/>
          </p:nvSpPr>
          <p:spPr>
            <a:xfrm>
              <a:off x="4477052" y="4334314"/>
              <a:ext cx="229536" cy="60970"/>
            </a:xfrm>
            <a:custGeom>
              <a:avLst/>
              <a:gdLst>
                <a:gd name="connsiteX0" fmla="*/ 23432 w 609600"/>
                <a:gd name="connsiteY0" fmla="*/ 170402 h 161925"/>
                <a:gd name="connsiteX1" fmla="*/ 0 w 609600"/>
                <a:gd name="connsiteY1" fmla="*/ 146971 h 161925"/>
                <a:gd name="connsiteX2" fmla="*/ 0 w 609600"/>
                <a:gd name="connsiteY2" fmla="*/ 23431 h 161925"/>
                <a:gd name="connsiteX3" fmla="*/ 23432 w 609600"/>
                <a:gd name="connsiteY3" fmla="*/ 0 h 161925"/>
                <a:gd name="connsiteX4" fmla="*/ 594265 w 609600"/>
                <a:gd name="connsiteY4" fmla="*/ 0 h 161925"/>
                <a:gd name="connsiteX5" fmla="*/ 617696 w 609600"/>
                <a:gd name="connsiteY5" fmla="*/ 23431 h 161925"/>
                <a:gd name="connsiteX6" fmla="*/ 617696 w 609600"/>
                <a:gd name="connsiteY6" fmla="*/ 146971 h 161925"/>
                <a:gd name="connsiteX7" fmla="*/ 594265 w 609600"/>
                <a:gd name="connsiteY7" fmla="*/ 170402 h 161925"/>
                <a:gd name="connsiteX8" fmla="*/ 23432 w 609600"/>
                <a:gd name="connsiteY8" fmla="*/ 17040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9600" h="161925">
                  <a:moveTo>
                    <a:pt x="23432" y="170402"/>
                  </a:moveTo>
                  <a:cubicBezTo>
                    <a:pt x="10573" y="170402"/>
                    <a:pt x="0" y="159925"/>
                    <a:pt x="0" y="146971"/>
                  </a:cubicBezTo>
                  <a:lnTo>
                    <a:pt x="0" y="23431"/>
                  </a:lnTo>
                  <a:cubicBezTo>
                    <a:pt x="0" y="10573"/>
                    <a:pt x="10478" y="0"/>
                    <a:pt x="23432" y="0"/>
                  </a:cubicBezTo>
                  <a:lnTo>
                    <a:pt x="594265" y="0"/>
                  </a:lnTo>
                  <a:cubicBezTo>
                    <a:pt x="607124" y="0"/>
                    <a:pt x="617696" y="10477"/>
                    <a:pt x="617696" y="23431"/>
                  </a:cubicBezTo>
                  <a:lnTo>
                    <a:pt x="617696" y="146971"/>
                  </a:lnTo>
                  <a:cubicBezTo>
                    <a:pt x="617696" y="159829"/>
                    <a:pt x="607219" y="170402"/>
                    <a:pt x="594265" y="170402"/>
                  </a:cubicBezTo>
                  <a:lnTo>
                    <a:pt x="23432" y="170402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86" name="手繪多邊形: 圖案 85">
              <a:extLst>
                <a:ext uri="{FF2B5EF4-FFF2-40B4-BE49-F238E27FC236}">
                  <a16:creationId xmlns:a16="http://schemas.microsoft.com/office/drawing/2014/main" id="{1BA2DB34-8791-4AC6-A09E-4B08F910C5A3}"/>
                </a:ext>
              </a:extLst>
            </p:cNvPr>
            <p:cNvSpPr/>
            <p:nvPr/>
          </p:nvSpPr>
          <p:spPr>
            <a:xfrm>
              <a:off x="4475259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458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87" name="手繪多邊形: 圖案 86">
              <a:extLst>
                <a:ext uri="{FF2B5EF4-FFF2-40B4-BE49-F238E27FC236}">
                  <a16:creationId xmlns:a16="http://schemas.microsoft.com/office/drawing/2014/main" id="{AA39F9E8-0826-41FD-B3CB-24B9C4B3DF9A}"/>
                </a:ext>
              </a:extLst>
            </p:cNvPr>
            <p:cNvSpPr/>
            <p:nvPr/>
          </p:nvSpPr>
          <p:spPr>
            <a:xfrm>
              <a:off x="4655874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88" name="手繪多邊形: 圖案 87">
              <a:extLst>
                <a:ext uri="{FF2B5EF4-FFF2-40B4-BE49-F238E27FC236}">
                  <a16:creationId xmlns:a16="http://schemas.microsoft.com/office/drawing/2014/main" id="{090EF563-0D63-4795-ABC3-EC92A124F295}"/>
                </a:ext>
              </a:extLst>
            </p:cNvPr>
            <p:cNvSpPr/>
            <p:nvPr/>
          </p:nvSpPr>
          <p:spPr>
            <a:xfrm>
              <a:off x="4672803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89" name="手繪多邊形: 圖案 88">
              <a:extLst>
                <a:ext uri="{FF2B5EF4-FFF2-40B4-BE49-F238E27FC236}">
                  <a16:creationId xmlns:a16="http://schemas.microsoft.com/office/drawing/2014/main" id="{41CA087C-95FF-4FB6-867E-E8D579BFEC72}"/>
                </a:ext>
              </a:extLst>
            </p:cNvPr>
            <p:cNvSpPr/>
            <p:nvPr/>
          </p:nvSpPr>
          <p:spPr>
            <a:xfrm>
              <a:off x="4671010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673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90" name="手繪多邊形: 圖案 89">
              <a:extLst>
                <a:ext uri="{FF2B5EF4-FFF2-40B4-BE49-F238E27FC236}">
                  <a16:creationId xmlns:a16="http://schemas.microsoft.com/office/drawing/2014/main" id="{4FFFE67D-7420-4C23-BA94-AE3DC57955B6}"/>
                </a:ext>
              </a:extLst>
            </p:cNvPr>
            <p:cNvSpPr/>
            <p:nvPr/>
          </p:nvSpPr>
          <p:spPr>
            <a:xfrm>
              <a:off x="4655874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91" name="手繪多邊形: 圖案 90">
              <a:extLst>
                <a:ext uri="{FF2B5EF4-FFF2-40B4-BE49-F238E27FC236}">
                  <a16:creationId xmlns:a16="http://schemas.microsoft.com/office/drawing/2014/main" id="{FB4C29B6-DDD9-499E-9F9A-4E18E6C2D747}"/>
                </a:ext>
              </a:extLst>
            </p:cNvPr>
            <p:cNvSpPr/>
            <p:nvPr/>
          </p:nvSpPr>
          <p:spPr>
            <a:xfrm>
              <a:off x="4906929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92" name="手繪多邊形: 圖案 91">
              <a:extLst>
                <a:ext uri="{FF2B5EF4-FFF2-40B4-BE49-F238E27FC236}">
                  <a16:creationId xmlns:a16="http://schemas.microsoft.com/office/drawing/2014/main" id="{872B27AC-16CF-4442-9CEE-1506B4A36D09}"/>
                </a:ext>
              </a:extLst>
            </p:cNvPr>
            <p:cNvSpPr/>
            <p:nvPr/>
          </p:nvSpPr>
          <p:spPr>
            <a:xfrm>
              <a:off x="4906929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93" name="手繪多邊形: 圖案 92">
              <a:extLst>
                <a:ext uri="{FF2B5EF4-FFF2-40B4-BE49-F238E27FC236}">
                  <a16:creationId xmlns:a16="http://schemas.microsoft.com/office/drawing/2014/main" id="{291EB3C0-1A6F-458C-9870-56C13A65D61B}"/>
                </a:ext>
              </a:extLst>
            </p:cNvPr>
            <p:cNvSpPr/>
            <p:nvPr/>
          </p:nvSpPr>
          <p:spPr>
            <a:xfrm>
              <a:off x="5157983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94" name="手繪多邊形: 圖案 93">
              <a:extLst>
                <a:ext uri="{FF2B5EF4-FFF2-40B4-BE49-F238E27FC236}">
                  <a16:creationId xmlns:a16="http://schemas.microsoft.com/office/drawing/2014/main" id="{63D8A37F-838A-4D62-B600-C3F4F7AA0533}"/>
                </a:ext>
              </a:extLst>
            </p:cNvPr>
            <p:cNvSpPr/>
            <p:nvPr/>
          </p:nvSpPr>
          <p:spPr>
            <a:xfrm>
              <a:off x="5157983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95" name="手繪多邊形: 圖案 94">
              <a:extLst>
                <a:ext uri="{FF2B5EF4-FFF2-40B4-BE49-F238E27FC236}">
                  <a16:creationId xmlns:a16="http://schemas.microsoft.com/office/drawing/2014/main" id="{9F0D20F8-8408-4B6D-8C36-747490643170}"/>
                </a:ext>
              </a:extLst>
            </p:cNvPr>
            <p:cNvSpPr/>
            <p:nvPr/>
          </p:nvSpPr>
          <p:spPr>
            <a:xfrm>
              <a:off x="5409038" y="425132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96" name="手繪多邊形: 圖案 95">
              <a:extLst>
                <a:ext uri="{FF2B5EF4-FFF2-40B4-BE49-F238E27FC236}">
                  <a16:creationId xmlns:a16="http://schemas.microsoft.com/office/drawing/2014/main" id="{F72CF418-D1D7-4B70-B6C7-9865642AB3F2}"/>
                </a:ext>
              </a:extLst>
            </p:cNvPr>
            <p:cNvSpPr/>
            <p:nvPr/>
          </p:nvSpPr>
          <p:spPr>
            <a:xfrm>
              <a:off x="5409038" y="4333812"/>
              <a:ext cx="3586" cy="64557"/>
            </a:xfrm>
            <a:custGeom>
              <a:avLst/>
              <a:gdLst>
                <a:gd name="connsiteX0" fmla="*/ 0 w 0"/>
                <a:gd name="connsiteY0" fmla="*/ 173069 h 171450"/>
                <a:gd name="connsiteX1" fmla="*/ 0 w 0"/>
                <a:gd name="connsiteY1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171450">
                  <a:moveTo>
                    <a:pt x="0" y="173069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97" name="手繪多邊形: 圖案 96">
              <a:extLst>
                <a:ext uri="{FF2B5EF4-FFF2-40B4-BE49-F238E27FC236}">
                  <a16:creationId xmlns:a16="http://schemas.microsoft.com/office/drawing/2014/main" id="{9B18B769-824E-41BB-8AD3-423621829CB8}"/>
                </a:ext>
              </a:extLst>
            </p:cNvPr>
            <p:cNvSpPr/>
            <p:nvPr/>
          </p:nvSpPr>
          <p:spPr>
            <a:xfrm>
              <a:off x="4726672" y="4332520"/>
              <a:ext cx="233122" cy="64557"/>
            </a:xfrm>
            <a:custGeom>
              <a:avLst/>
              <a:gdLst>
                <a:gd name="connsiteX0" fmla="*/ 598932 w 619125"/>
                <a:gd name="connsiteY0" fmla="*/ 9525 h 171450"/>
                <a:gd name="connsiteX1" fmla="*/ 617601 w 619125"/>
                <a:gd name="connsiteY1" fmla="*/ 28194 h 171450"/>
                <a:gd name="connsiteX2" fmla="*/ 617601 w 619125"/>
                <a:gd name="connsiteY2" fmla="*/ 151733 h 171450"/>
                <a:gd name="connsiteX3" fmla="*/ 598932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8932 w 619125"/>
                <a:gd name="connsiteY8" fmla="*/ 9525 h 171450"/>
                <a:gd name="connsiteX9" fmla="*/ 598932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8932 w 619125"/>
                <a:gd name="connsiteY17" fmla="*/ 0 h 171450"/>
                <a:gd name="connsiteX18" fmla="*/ 598932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8932" y="9525"/>
                  </a:moveTo>
                  <a:cubicBezTo>
                    <a:pt x="609219" y="9525"/>
                    <a:pt x="617601" y="17907"/>
                    <a:pt x="617601" y="28194"/>
                  </a:cubicBezTo>
                  <a:lnTo>
                    <a:pt x="617601" y="151733"/>
                  </a:lnTo>
                  <a:cubicBezTo>
                    <a:pt x="617601" y="162020"/>
                    <a:pt x="609219" y="170402"/>
                    <a:pt x="598932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8932" y="9525"/>
                  </a:lnTo>
                  <a:moveTo>
                    <a:pt x="598932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8932" y="0"/>
                  </a:cubicBezTo>
                  <a:lnTo>
                    <a:pt x="598932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98" name="手繪多邊形: 圖案 97">
              <a:extLst>
                <a:ext uri="{FF2B5EF4-FFF2-40B4-BE49-F238E27FC236}">
                  <a16:creationId xmlns:a16="http://schemas.microsoft.com/office/drawing/2014/main" id="{62E9FA34-A924-4D90-AB6A-9B5A93169F61}"/>
                </a:ext>
              </a:extLst>
            </p:cNvPr>
            <p:cNvSpPr/>
            <p:nvPr/>
          </p:nvSpPr>
          <p:spPr>
            <a:xfrm>
              <a:off x="4924216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99" name="手繪多邊形: 圖案 98">
              <a:extLst>
                <a:ext uri="{FF2B5EF4-FFF2-40B4-BE49-F238E27FC236}">
                  <a16:creationId xmlns:a16="http://schemas.microsoft.com/office/drawing/2014/main" id="{84F9FE36-2F67-46DA-A790-C3EB7CEAEFE6}"/>
                </a:ext>
              </a:extLst>
            </p:cNvPr>
            <p:cNvSpPr/>
            <p:nvPr/>
          </p:nvSpPr>
          <p:spPr>
            <a:xfrm>
              <a:off x="4922423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00" name="手繪多邊形: 圖案 99">
              <a:extLst>
                <a:ext uri="{FF2B5EF4-FFF2-40B4-BE49-F238E27FC236}">
                  <a16:creationId xmlns:a16="http://schemas.microsoft.com/office/drawing/2014/main" id="{B2943DB3-9BFA-4D69-9298-3E1E08E8ADEF}"/>
                </a:ext>
              </a:extLst>
            </p:cNvPr>
            <p:cNvSpPr/>
            <p:nvPr/>
          </p:nvSpPr>
          <p:spPr>
            <a:xfrm>
              <a:off x="4978049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221" y="12573"/>
                    <a:pt x="614648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01" name="手繪多邊形: 圖案 100">
              <a:extLst>
                <a:ext uri="{FF2B5EF4-FFF2-40B4-BE49-F238E27FC236}">
                  <a16:creationId xmlns:a16="http://schemas.microsoft.com/office/drawing/2014/main" id="{50A745DC-B058-440A-8DE1-2E620A0705BD}"/>
                </a:ext>
              </a:extLst>
            </p:cNvPr>
            <p:cNvSpPr/>
            <p:nvPr/>
          </p:nvSpPr>
          <p:spPr>
            <a:xfrm>
              <a:off x="5175629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7 w 38100"/>
                <a:gd name="connsiteY3" fmla="*/ 0 h 0"/>
                <a:gd name="connsiteX4" fmla="*/ 45815 w 38100"/>
                <a:gd name="connsiteY4" fmla="*/ 1048 h 0"/>
                <a:gd name="connsiteX5" fmla="*/ 44767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7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7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02" name="手繪多邊形: 圖案 101">
              <a:extLst>
                <a:ext uri="{FF2B5EF4-FFF2-40B4-BE49-F238E27FC236}">
                  <a16:creationId xmlns:a16="http://schemas.microsoft.com/office/drawing/2014/main" id="{9EC4FD20-40EE-40C1-AC18-136E92109AAC}"/>
                </a:ext>
              </a:extLst>
            </p:cNvPr>
            <p:cNvSpPr/>
            <p:nvPr/>
          </p:nvSpPr>
          <p:spPr>
            <a:xfrm>
              <a:off x="5173836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8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03" name="手繪多邊形: 圖案 102">
              <a:extLst>
                <a:ext uri="{FF2B5EF4-FFF2-40B4-BE49-F238E27FC236}">
                  <a16:creationId xmlns:a16="http://schemas.microsoft.com/office/drawing/2014/main" id="{48C1F1C0-B44F-415F-B93C-D6A227E9ECAD}"/>
                </a:ext>
              </a:extLst>
            </p:cNvPr>
            <p:cNvSpPr/>
            <p:nvPr/>
          </p:nvSpPr>
          <p:spPr>
            <a:xfrm>
              <a:off x="5229498" y="4332520"/>
              <a:ext cx="233122" cy="64557"/>
            </a:xfrm>
            <a:custGeom>
              <a:avLst/>
              <a:gdLst>
                <a:gd name="connsiteX0" fmla="*/ 599027 w 619125"/>
                <a:gd name="connsiteY0" fmla="*/ 9525 h 171450"/>
                <a:gd name="connsiteX1" fmla="*/ 617696 w 619125"/>
                <a:gd name="connsiteY1" fmla="*/ 28194 h 171450"/>
                <a:gd name="connsiteX2" fmla="*/ 617696 w 619125"/>
                <a:gd name="connsiteY2" fmla="*/ 151733 h 171450"/>
                <a:gd name="connsiteX3" fmla="*/ 599027 w 619125"/>
                <a:gd name="connsiteY3" fmla="*/ 170402 h 171450"/>
                <a:gd name="connsiteX4" fmla="*/ 28194 w 619125"/>
                <a:gd name="connsiteY4" fmla="*/ 170402 h 171450"/>
                <a:gd name="connsiteX5" fmla="*/ 9525 w 619125"/>
                <a:gd name="connsiteY5" fmla="*/ 151733 h 171450"/>
                <a:gd name="connsiteX6" fmla="*/ 9525 w 619125"/>
                <a:gd name="connsiteY6" fmla="*/ 28194 h 171450"/>
                <a:gd name="connsiteX7" fmla="*/ 28194 w 619125"/>
                <a:gd name="connsiteY7" fmla="*/ 9525 h 171450"/>
                <a:gd name="connsiteX8" fmla="*/ 599027 w 619125"/>
                <a:gd name="connsiteY8" fmla="*/ 9525 h 171450"/>
                <a:gd name="connsiteX9" fmla="*/ 599027 w 619125"/>
                <a:gd name="connsiteY9" fmla="*/ 0 h 171450"/>
                <a:gd name="connsiteX10" fmla="*/ 28194 w 619125"/>
                <a:gd name="connsiteY10" fmla="*/ 0 h 171450"/>
                <a:gd name="connsiteX11" fmla="*/ 0 w 619125"/>
                <a:gd name="connsiteY11" fmla="*/ 28194 h 171450"/>
                <a:gd name="connsiteX12" fmla="*/ 0 w 619125"/>
                <a:gd name="connsiteY12" fmla="*/ 151733 h 171450"/>
                <a:gd name="connsiteX13" fmla="*/ 28194 w 619125"/>
                <a:gd name="connsiteY13" fmla="*/ 179927 h 171450"/>
                <a:gd name="connsiteX14" fmla="*/ 599027 w 619125"/>
                <a:gd name="connsiteY14" fmla="*/ 179927 h 171450"/>
                <a:gd name="connsiteX15" fmla="*/ 627221 w 619125"/>
                <a:gd name="connsiteY15" fmla="*/ 151733 h 171450"/>
                <a:gd name="connsiteX16" fmla="*/ 627221 w 619125"/>
                <a:gd name="connsiteY16" fmla="*/ 28194 h 171450"/>
                <a:gd name="connsiteX17" fmla="*/ 599027 w 619125"/>
                <a:gd name="connsiteY17" fmla="*/ 0 h 171450"/>
                <a:gd name="connsiteX18" fmla="*/ 599027 w 619125"/>
                <a:gd name="connsiteY1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9125" h="171450">
                  <a:moveTo>
                    <a:pt x="599027" y="9525"/>
                  </a:moveTo>
                  <a:cubicBezTo>
                    <a:pt x="609314" y="9525"/>
                    <a:pt x="617696" y="17907"/>
                    <a:pt x="617696" y="28194"/>
                  </a:cubicBezTo>
                  <a:lnTo>
                    <a:pt x="617696" y="151733"/>
                  </a:lnTo>
                  <a:cubicBezTo>
                    <a:pt x="617696" y="162020"/>
                    <a:pt x="609314" y="170402"/>
                    <a:pt x="599027" y="170402"/>
                  </a:cubicBezTo>
                  <a:lnTo>
                    <a:pt x="28194" y="170402"/>
                  </a:lnTo>
                  <a:cubicBezTo>
                    <a:pt x="17907" y="170402"/>
                    <a:pt x="9525" y="162020"/>
                    <a:pt x="9525" y="151733"/>
                  </a:cubicBezTo>
                  <a:lnTo>
                    <a:pt x="9525" y="28194"/>
                  </a:lnTo>
                  <a:cubicBezTo>
                    <a:pt x="9525" y="17907"/>
                    <a:pt x="17907" y="9525"/>
                    <a:pt x="28194" y="9525"/>
                  </a:cubicBezTo>
                  <a:lnTo>
                    <a:pt x="599027" y="9525"/>
                  </a:lnTo>
                  <a:moveTo>
                    <a:pt x="599027" y="0"/>
                  </a:moveTo>
                  <a:lnTo>
                    <a:pt x="28194" y="0"/>
                  </a:lnTo>
                  <a:cubicBezTo>
                    <a:pt x="12668" y="0"/>
                    <a:pt x="0" y="12573"/>
                    <a:pt x="0" y="28194"/>
                  </a:cubicBezTo>
                  <a:lnTo>
                    <a:pt x="0" y="151733"/>
                  </a:lnTo>
                  <a:cubicBezTo>
                    <a:pt x="0" y="167259"/>
                    <a:pt x="12573" y="179927"/>
                    <a:pt x="28194" y="179927"/>
                  </a:cubicBezTo>
                  <a:lnTo>
                    <a:pt x="599027" y="179927"/>
                  </a:lnTo>
                  <a:cubicBezTo>
                    <a:pt x="614553" y="179927"/>
                    <a:pt x="627221" y="167354"/>
                    <a:pt x="627221" y="151733"/>
                  </a:cubicBezTo>
                  <a:lnTo>
                    <a:pt x="627221" y="28194"/>
                  </a:lnTo>
                  <a:cubicBezTo>
                    <a:pt x="627126" y="12573"/>
                    <a:pt x="614553" y="0"/>
                    <a:pt x="599027" y="0"/>
                  </a:cubicBezTo>
                  <a:lnTo>
                    <a:pt x="599027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04" name="手繪多邊形: 圖案 103">
              <a:extLst>
                <a:ext uri="{FF2B5EF4-FFF2-40B4-BE49-F238E27FC236}">
                  <a16:creationId xmlns:a16="http://schemas.microsoft.com/office/drawing/2014/main" id="{21748E99-D636-4947-BE8C-90A2011F3756}"/>
                </a:ext>
              </a:extLst>
            </p:cNvPr>
            <p:cNvSpPr/>
            <p:nvPr/>
          </p:nvSpPr>
          <p:spPr>
            <a:xfrm>
              <a:off x="5427042" y="4344678"/>
              <a:ext cx="14346" cy="3586"/>
            </a:xfrm>
            <a:custGeom>
              <a:avLst/>
              <a:gdLst>
                <a:gd name="connsiteX0" fmla="*/ 1048 w 38100"/>
                <a:gd name="connsiteY0" fmla="*/ 2096 h 0"/>
                <a:gd name="connsiteX1" fmla="*/ 0 w 38100"/>
                <a:gd name="connsiteY1" fmla="*/ 1048 h 0"/>
                <a:gd name="connsiteX2" fmla="*/ 1048 w 38100"/>
                <a:gd name="connsiteY2" fmla="*/ 0 h 0"/>
                <a:gd name="connsiteX3" fmla="*/ 44768 w 38100"/>
                <a:gd name="connsiteY3" fmla="*/ 0 h 0"/>
                <a:gd name="connsiteX4" fmla="*/ 45815 w 38100"/>
                <a:gd name="connsiteY4" fmla="*/ 1048 h 0"/>
                <a:gd name="connsiteX5" fmla="*/ 44768 w 38100"/>
                <a:gd name="connsiteY5" fmla="*/ 2096 h 0"/>
                <a:gd name="connsiteX6" fmla="*/ 1048 w 38100"/>
                <a:gd name="connsiteY6" fmla="*/ 209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>
                  <a:moveTo>
                    <a:pt x="1048" y="2096"/>
                  </a:moveTo>
                  <a:cubicBezTo>
                    <a:pt x="476" y="2096"/>
                    <a:pt x="0" y="1619"/>
                    <a:pt x="0" y="1048"/>
                  </a:cubicBezTo>
                  <a:cubicBezTo>
                    <a:pt x="0" y="476"/>
                    <a:pt x="476" y="0"/>
                    <a:pt x="1048" y="0"/>
                  </a:cubicBezTo>
                  <a:lnTo>
                    <a:pt x="44768" y="0"/>
                  </a:lnTo>
                  <a:cubicBezTo>
                    <a:pt x="45339" y="0"/>
                    <a:pt x="45815" y="476"/>
                    <a:pt x="45815" y="1048"/>
                  </a:cubicBezTo>
                  <a:cubicBezTo>
                    <a:pt x="45815" y="1619"/>
                    <a:pt x="45339" y="2096"/>
                    <a:pt x="44768" y="2096"/>
                  </a:cubicBezTo>
                  <a:lnTo>
                    <a:pt x="1048" y="2096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05" name="手繪多邊形: 圖案 104">
              <a:extLst>
                <a:ext uri="{FF2B5EF4-FFF2-40B4-BE49-F238E27FC236}">
                  <a16:creationId xmlns:a16="http://schemas.microsoft.com/office/drawing/2014/main" id="{95A0CFBA-D823-45DE-B420-0BB2D2686F78}"/>
                </a:ext>
              </a:extLst>
            </p:cNvPr>
            <p:cNvSpPr/>
            <p:nvPr/>
          </p:nvSpPr>
          <p:spPr>
            <a:xfrm>
              <a:off x="5425249" y="4342921"/>
              <a:ext cx="17932" cy="3586"/>
            </a:xfrm>
            <a:custGeom>
              <a:avLst/>
              <a:gdLst>
                <a:gd name="connsiteX0" fmla="*/ 49530 w 47625"/>
                <a:gd name="connsiteY0" fmla="*/ 0 h 9525"/>
                <a:gd name="connsiteX1" fmla="*/ 5810 w 47625"/>
                <a:gd name="connsiteY1" fmla="*/ 0 h 9525"/>
                <a:gd name="connsiteX2" fmla="*/ 0 w 47625"/>
                <a:gd name="connsiteY2" fmla="*/ 5810 h 9525"/>
                <a:gd name="connsiteX3" fmla="*/ 5810 w 47625"/>
                <a:gd name="connsiteY3" fmla="*/ 11620 h 9525"/>
                <a:gd name="connsiteX4" fmla="*/ 49530 w 47625"/>
                <a:gd name="connsiteY4" fmla="*/ 11620 h 9525"/>
                <a:gd name="connsiteX5" fmla="*/ 55340 w 47625"/>
                <a:gd name="connsiteY5" fmla="*/ 5810 h 9525"/>
                <a:gd name="connsiteX6" fmla="*/ 49530 w 47625"/>
                <a:gd name="connsiteY6" fmla="*/ 0 h 9525"/>
                <a:gd name="connsiteX7" fmla="*/ 49530 w 47625"/>
                <a:gd name="connsiteY7" fmla="*/ 0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9525">
                  <a:moveTo>
                    <a:pt x="49530" y="0"/>
                  </a:moveTo>
                  <a:lnTo>
                    <a:pt x="5810" y="0"/>
                  </a:lnTo>
                  <a:cubicBezTo>
                    <a:pt x="2667" y="0"/>
                    <a:pt x="0" y="2572"/>
                    <a:pt x="0" y="5810"/>
                  </a:cubicBezTo>
                  <a:cubicBezTo>
                    <a:pt x="0" y="8953"/>
                    <a:pt x="2572" y="11620"/>
                    <a:pt x="5810" y="11620"/>
                  </a:cubicBezTo>
                  <a:lnTo>
                    <a:pt x="49530" y="11620"/>
                  </a:lnTo>
                  <a:cubicBezTo>
                    <a:pt x="52673" y="11620"/>
                    <a:pt x="55340" y="9049"/>
                    <a:pt x="55340" y="5810"/>
                  </a:cubicBezTo>
                  <a:cubicBezTo>
                    <a:pt x="55340" y="2572"/>
                    <a:pt x="52769" y="0"/>
                    <a:pt x="49530" y="0"/>
                  </a:cubicBezTo>
                  <a:lnTo>
                    <a:pt x="49530" y="0"/>
                  </a:lnTo>
                  <a:close/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06" name="手繪多邊形: 圖案 105">
              <a:extLst>
                <a:ext uri="{FF2B5EF4-FFF2-40B4-BE49-F238E27FC236}">
                  <a16:creationId xmlns:a16="http://schemas.microsoft.com/office/drawing/2014/main" id="{A3900A12-2D9A-4E3C-9D51-FD9F378025FD}"/>
                </a:ext>
              </a:extLst>
            </p:cNvPr>
            <p:cNvSpPr/>
            <p:nvPr/>
          </p:nvSpPr>
          <p:spPr>
            <a:xfrm>
              <a:off x="4479419" y="4210974"/>
              <a:ext cx="93249" cy="10759"/>
            </a:xfrm>
            <a:custGeom>
              <a:avLst/>
              <a:gdLst>
                <a:gd name="connsiteX0" fmla="*/ 6001 w 247650"/>
                <a:gd name="connsiteY0" fmla="*/ 34290 h 28575"/>
                <a:gd name="connsiteX1" fmla="*/ 0 w 247650"/>
                <a:gd name="connsiteY1" fmla="*/ 28480 h 28575"/>
                <a:gd name="connsiteX2" fmla="*/ 0 w 247650"/>
                <a:gd name="connsiteY2" fmla="*/ 5810 h 28575"/>
                <a:gd name="connsiteX3" fmla="*/ 6001 w 247650"/>
                <a:gd name="connsiteY3" fmla="*/ 0 h 28575"/>
                <a:gd name="connsiteX4" fmla="*/ 6001 w 247650"/>
                <a:gd name="connsiteY4" fmla="*/ 34290 h 28575"/>
                <a:gd name="connsiteX5" fmla="*/ 205454 w 247650"/>
                <a:gd name="connsiteY5" fmla="*/ 34290 h 28575"/>
                <a:gd name="connsiteX6" fmla="*/ 205454 w 247650"/>
                <a:gd name="connsiteY6" fmla="*/ 4096 h 28575"/>
                <a:gd name="connsiteX7" fmla="*/ 206502 w 247650"/>
                <a:gd name="connsiteY7" fmla="*/ 1715 h 28575"/>
                <a:gd name="connsiteX8" fmla="*/ 210217 w 247650"/>
                <a:gd name="connsiteY8" fmla="*/ 476 h 28575"/>
                <a:gd name="connsiteX9" fmla="*/ 210217 w 247650"/>
                <a:gd name="connsiteY9" fmla="*/ 24575 h 28575"/>
                <a:gd name="connsiteX10" fmla="*/ 210503 w 247650"/>
                <a:gd name="connsiteY10" fmla="*/ 24575 h 28575"/>
                <a:gd name="connsiteX11" fmla="*/ 210503 w 247650"/>
                <a:gd name="connsiteY11" fmla="*/ 34290 h 28575"/>
                <a:gd name="connsiteX12" fmla="*/ 205454 w 247650"/>
                <a:gd name="connsiteY12" fmla="*/ 34290 h 28575"/>
                <a:gd name="connsiteX13" fmla="*/ 179261 w 247650"/>
                <a:gd name="connsiteY13" fmla="*/ 34290 h 28575"/>
                <a:gd name="connsiteX14" fmla="*/ 179261 w 247650"/>
                <a:gd name="connsiteY14" fmla="*/ 476 h 28575"/>
                <a:gd name="connsiteX15" fmla="*/ 183261 w 247650"/>
                <a:gd name="connsiteY15" fmla="*/ 1715 h 28575"/>
                <a:gd name="connsiteX16" fmla="*/ 184214 w 247650"/>
                <a:gd name="connsiteY16" fmla="*/ 4096 h 28575"/>
                <a:gd name="connsiteX17" fmla="*/ 184214 w 247650"/>
                <a:gd name="connsiteY17" fmla="*/ 34195 h 28575"/>
                <a:gd name="connsiteX18" fmla="*/ 179261 w 247650"/>
                <a:gd name="connsiteY18" fmla="*/ 34195 h 28575"/>
                <a:gd name="connsiteX19" fmla="*/ 136493 w 247650"/>
                <a:gd name="connsiteY19" fmla="*/ 34290 h 28575"/>
                <a:gd name="connsiteX20" fmla="*/ 136493 w 247650"/>
                <a:gd name="connsiteY20" fmla="*/ 4191 h 28575"/>
                <a:gd name="connsiteX21" fmla="*/ 137541 w 247650"/>
                <a:gd name="connsiteY21" fmla="*/ 1810 h 28575"/>
                <a:gd name="connsiteX22" fmla="*/ 141541 w 247650"/>
                <a:gd name="connsiteY22" fmla="*/ 572 h 28575"/>
                <a:gd name="connsiteX23" fmla="*/ 141541 w 247650"/>
                <a:gd name="connsiteY23" fmla="*/ 34385 h 28575"/>
                <a:gd name="connsiteX24" fmla="*/ 136493 w 247650"/>
                <a:gd name="connsiteY24" fmla="*/ 34385 h 28575"/>
                <a:gd name="connsiteX25" fmla="*/ 107537 w 247650"/>
                <a:gd name="connsiteY25" fmla="*/ 34290 h 28575"/>
                <a:gd name="connsiteX26" fmla="*/ 101346 w 247650"/>
                <a:gd name="connsiteY26" fmla="*/ 27337 h 28575"/>
                <a:gd name="connsiteX27" fmla="*/ 102965 w 247650"/>
                <a:gd name="connsiteY27" fmla="*/ 27813 h 28575"/>
                <a:gd name="connsiteX28" fmla="*/ 103632 w 247650"/>
                <a:gd name="connsiteY28" fmla="*/ 27908 h 28575"/>
                <a:gd name="connsiteX29" fmla="*/ 104489 w 247650"/>
                <a:gd name="connsiteY29" fmla="*/ 27908 h 28575"/>
                <a:gd name="connsiteX30" fmla="*/ 111062 w 247650"/>
                <a:gd name="connsiteY30" fmla="*/ 23622 h 28575"/>
                <a:gd name="connsiteX31" fmla="*/ 111538 w 247650"/>
                <a:gd name="connsiteY31" fmla="*/ 22384 h 28575"/>
                <a:gd name="connsiteX32" fmla="*/ 111538 w 247650"/>
                <a:gd name="connsiteY32" fmla="*/ 381 h 28575"/>
                <a:gd name="connsiteX33" fmla="*/ 115824 w 247650"/>
                <a:gd name="connsiteY33" fmla="*/ 381 h 28575"/>
                <a:gd name="connsiteX34" fmla="*/ 115824 w 247650"/>
                <a:gd name="connsiteY34" fmla="*/ 34290 h 28575"/>
                <a:gd name="connsiteX35" fmla="*/ 107537 w 247650"/>
                <a:gd name="connsiteY35" fmla="*/ 34290 h 28575"/>
                <a:gd name="connsiteX36" fmla="*/ 67437 w 247650"/>
                <a:gd name="connsiteY36" fmla="*/ 34290 h 28575"/>
                <a:gd name="connsiteX37" fmla="*/ 67437 w 247650"/>
                <a:gd name="connsiteY37" fmla="*/ 381 h 28575"/>
                <a:gd name="connsiteX38" fmla="*/ 80867 w 247650"/>
                <a:gd name="connsiteY38" fmla="*/ 381 h 28575"/>
                <a:gd name="connsiteX39" fmla="*/ 95917 w 247650"/>
                <a:gd name="connsiteY39" fmla="*/ 21336 h 28575"/>
                <a:gd name="connsiteX40" fmla="*/ 85535 w 247650"/>
                <a:gd name="connsiteY40" fmla="*/ 8763 h 28575"/>
                <a:gd name="connsiteX41" fmla="*/ 83820 w 247650"/>
                <a:gd name="connsiteY41" fmla="*/ 6096 h 28575"/>
                <a:gd name="connsiteX42" fmla="*/ 80010 w 247650"/>
                <a:gd name="connsiteY42" fmla="*/ 5429 h 28575"/>
                <a:gd name="connsiteX43" fmla="*/ 79058 w 247650"/>
                <a:gd name="connsiteY43" fmla="*/ 5334 h 28575"/>
                <a:gd name="connsiteX44" fmla="*/ 71533 w 247650"/>
                <a:gd name="connsiteY44" fmla="*/ 11430 h 28575"/>
                <a:gd name="connsiteX45" fmla="*/ 71438 w 247650"/>
                <a:gd name="connsiteY45" fmla="*/ 12002 h 28575"/>
                <a:gd name="connsiteX46" fmla="*/ 71533 w 247650"/>
                <a:gd name="connsiteY46" fmla="*/ 34290 h 28575"/>
                <a:gd name="connsiteX47" fmla="*/ 67437 w 247650"/>
                <a:gd name="connsiteY47" fmla="*/ 34290 h 28575"/>
                <a:gd name="connsiteX48" fmla="*/ 47816 w 247650"/>
                <a:gd name="connsiteY48" fmla="*/ 22479 h 28575"/>
                <a:gd name="connsiteX49" fmla="*/ 43625 w 247650"/>
                <a:gd name="connsiteY49" fmla="*/ 20669 h 28575"/>
                <a:gd name="connsiteX50" fmla="*/ 43625 w 247650"/>
                <a:gd name="connsiteY50" fmla="*/ 286 h 28575"/>
                <a:gd name="connsiteX51" fmla="*/ 47816 w 247650"/>
                <a:gd name="connsiteY51" fmla="*/ 5810 h 28575"/>
                <a:gd name="connsiteX52" fmla="*/ 47816 w 247650"/>
                <a:gd name="connsiteY52" fmla="*/ 22479 h 28575"/>
                <a:gd name="connsiteX53" fmla="*/ 245745 w 247650"/>
                <a:gd name="connsiteY53" fmla="*/ 381 h 28575"/>
                <a:gd name="connsiteX54" fmla="*/ 246126 w 247650"/>
                <a:gd name="connsiteY54" fmla="*/ 381 h 28575"/>
                <a:gd name="connsiteX55" fmla="*/ 250698 w 247650"/>
                <a:gd name="connsiteY55" fmla="*/ 1334 h 28575"/>
                <a:gd name="connsiteX56" fmla="*/ 251079 w 247650"/>
                <a:gd name="connsiteY56" fmla="*/ 4001 h 28575"/>
                <a:gd name="connsiteX57" fmla="*/ 251079 w 247650"/>
                <a:gd name="connsiteY57" fmla="*/ 18955 h 28575"/>
                <a:gd name="connsiteX58" fmla="*/ 245745 w 247650"/>
                <a:gd name="connsiteY58" fmla="*/ 22003 h 28575"/>
                <a:gd name="connsiteX59" fmla="*/ 245745 w 247650"/>
                <a:gd name="connsiteY59" fmla="*/ 381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247650" h="28575">
                  <a:moveTo>
                    <a:pt x="6001" y="34290"/>
                  </a:moveTo>
                  <a:cubicBezTo>
                    <a:pt x="0" y="33623"/>
                    <a:pt x="0" y="30861"/>
                    <a:pt x="0" y="28480"/>
                  </a:cubicBezTo>
                  <a:lnTo>
                    <a:pt x="0" y="5810"/>
                  </a:lnTo>
                  <a:cubicBezTo>
                    <a:pt x="0" y="3429"/>
                    <a:pt x="0" y="667"/>
                    <a:pt x="6001" y="0"/>
                  </a:cubicBezTo>
                  <a:lnTo>
                    <a:pt x="6001" y="34290"/>
                  </a:lnTo>
                  <a:close/>
                  <a:moveTo>
                    <a:pt x="205454" y="34290"/>
                  </a:moveTo>
                  <a:lnTo>
                    <a:pt x="205454" y="4096"/>
                  </a:lnTo>
                  <a:cubicBezTo>
                    <a:pt x="205550" y="2667"/>
                    <a:pt x="205931" y="2191"/>
                    <a:pt x="206502" y="1715"/>
                  </a:cubicBezTo>
                  <a:cubicBezTo>
                    <a:pt x="207264" y="1143"/>
                    <a:pt x="208598" y="667"/>
                    <a:pt x="210217" y="476"/>
                  </a:cubicBezTo>
                  <a:lnTo>
                    <a:pt x="210217" y="24575"/>
                  </a:lnTo>
                  <a:lnTo>
                    <a:pt x="210503" y="24575"/>
                  </a:lnTo>
                  <a:lnTo>
                    <a:pt x="210503" y="34290"/>
                  </a:lnTo>
                  <a:lnTo>
                    <a:pt x="205454" y="34290"/>
                  </a:lnTo>
                  <a:close/>
                  <a:moveTo>
                    <a:pt x="179261" y="34290"/>
                  </a:moveTo>
                  <a:lnTo>
                    <a:pt x="179261" y="476"/>
                  </a:lnTo>
                  <a:cubicBezTo>
                    <a:pt x="181070" y="667"/>
                    <a:pt x="182499" y="1048"/>
                    <a:pt x="183261" y="1715"/>
                  </a:cubicBezTo>
                  <a:cubicBezTo>
                    <a:pt x="183737" y="2096"/>
                    <a:pt x="184214" y="2667"/>
                    <a:pt x="184214" y="4096"/>
                  </a:cubicBezTo>
                  <a:lnTo>
                    <a:pt x="184214" y="34195"/>
                  </a:lnTo>
                  <a:lnTo>
                    <a:pt x="179261" y="34195"/>
                  </a:lnTo>
                  <a:close/>
                  <a:moveTo>
                    <a:pt x="136493" y="34290"/>
                  </a:moveTo>
                  <a:lnTo>
                    <a:pt x="136493" y="4191"/>
                  </a:lnTo>
                  <a:cubicBezTo>
                    <a:pt x="136493" y="2858"/>
                    <a:pt x="136874" y="2286"/>
                    <a:pt x="137541" y="1810"/>
                  </a:cubicBezTo>
                  <a:cubicBezTo>
                    <a:pt x="138398" y="1143"/>
                    <a:pt x="139732" y="762"/>
                    <a:pt x="141541" y="572"/>
                  </a:cubicBezTo>
                  <a:lnTo>
                    <a:pt x="141541" y="34385"/>
                  </a:lnTo>
                  <a:lnTo>
                    <a:pt x="136493" y="34385"/>
                  </a:lnTo>
                  <a:close/>
                  <a:moveTo>
                    <a:pt x="107537" y="34290"/>
                  </a:moveTo>
                  <a:cubicBezTo>
                    <a:pt x="105632" y="32195"/>
                    <a:pt x="103441" y="29813"/>
                    <a:pt x="101346" y="27337"/>
                  </a:cubicBezTo>
                  <a:lnTo>
                    <a:pt x="102965" y="27813"/>
                  </a:lnTo>
                  <a:lnTo>
                    <a:pt x="103632" y="27908"/>
                  </a:lnTo>
                  <a:lnTo>
                    <a:pt x="104489" y="27908"/>
                  </a:lnTo>
                  <a:cubicBezTo>
                    <a:pt x="107442" y="27908"/>
                    <a:pt x="109918" y="26289"/>
                    <a:pt x="111062" y="23622"/>
                  </a:cubicBezTo>
                  <a:lnTo>
                    <a:pt x="111538" y="22384"/>
                  </a:lnTo>
                  <a:lnTo>
                    <a:pt x="111538" y="381"/>
                  </a:lnTo>
                  <a:lnTo>
                    <a:pt x="115824" y="381"/>
                  </a:lnTo>
                  <a:lnTo>
                    <a:pt x="115824" y="34290"/>
                  </a:lnTo>
                  <a:lnTo>
                    <a:pt x="107537" y="34290"/>
                  </a:lnTo>
                  <a:close/>
                  <a:moveTo>
                    <a:pt x="67437" y="34290"/>
                  </a:moveTo>
                  <a:lnTo>
                    <a:pt x="67437" y="381"/>
                  </a:lnTo>
                  <a:lnTo>
                    <a:pt x="80867" y="381"/>
                  </a:lnTo>
                  <a:cubicBezTo>
                    <a:pt x="87725" y="9811"/>
                    <a:pt x="92869" y="17050"/>
                    <a:pt x="95917" y="21336"/>
                  </a:cubicBezTo>
                  <a:cubicBezTo>
                    <a:pt x="90964" y="15621"/>
                    <a:pt x="86678" y="10573"/>
                    <a:pt x="85535" y="8763"/>
                  </a:cubicBezTo>
                  <a:lnTo>
                    <a:pt x="83820" y="6096"/>
                  </a:lnTo>
                  <a:lnTo>
                    <a:pt x="80010" y="5429"/>
                  </a:lnTo>
                  <a:cubicBezTo>
                    <a:pt x="79724" y="5429"/>
                    <a:pt x="79343" y="5334"/>
                    <a:pt x="79058" y="5334"/>
                  </a:cubicBezTo>
                  <a:cubicBezTo>
                    <a:pt x="75248" y="5334"/>
                    <a:pt x="72200" y="7811"/>
                    <a:pt x="71533" y="11430"/>
                  </a:cubicBezTo>
                  <a:lnTo>
                    <a:pt x="71438" y="12002"/>
                  </a:lnTo>
                  <a:lnTo>
                    <a:pt x="71533" y="34290"/>
                  </a:lnTo>
                  <a:lnTo>
                    <a:pt x="67437" y="34290"/>
                  </a:lnTo>
                  <a:close/>
                  <a:moveTo>
                    <a:pt x="47816" y="22479"/>
                  </a:moveTo>
                  <a:cubicBezTo>
                    <a:pt x="46482" y="21812"/>
                    <a:pt x="45053" y="21241"/>
                    <a:pt x="43625" y="20669"/>
                  </a:cubicBezTo>
                  <a:lnTo>
                    <a:pt x="43625" y="286"/>
                  </a:lnTo>
                  <a:cubicBezTo>
                    <a:pt x="47816" y="1238"/>
                    <a:pt x="47816" y="3620"/>
                    <a:pt x="47816" y="5810"/>
                  </a:cubicBezTo>
                  <a:lnTo>
                    <a:pt x="47816" y="22479"/>
                  </a:lnTo>
                  <a:close/>
                  <a:moveTo>
                    <a:pt x="245745" y="381"/>
                  </a:moveTo>
                  <a:lnTo>
                    <a:pt x="246126" y="381"/>
                  </a:lnTo>
                  <a:cubicBezTo>
                    <a:pt x="249460" y="476"/>
                    <a:pt x="250603" y="1238"/>
                    <a:pt x="250698" y="1334"/>
                  </a:cubicBezTo>
                  <a:cubicBezTo>
                    <a:pt x="250698" y="1334"/>
                    <a:pt x="251079" y="2096"/>
                    <a:pt x="251079" y="4001"/>
                  </a:cubicBezTo>
                  <a:lnTo>
                    <a:pt x="251079" y="18955"/>
                  </a:lnTo>
                  <a:cubicBezTo>
                    <a:pt x="251079" y="20669"/>
                    <a:pt x="251079" y="22003"/>
                    <a:pt x="245745" y="22003"/>
                  </a:cubicBezTo>
                  <a:lnTo>
                    <a:pt x="245745" y="381"/>
                  </a:lnTo>
                  <a:close/>
                </a:path>
              </a:pathLst>
            </a:custGeom>
            <a:grpFill/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07" name="手繪多邊形: 圖案 106">
              <a:extLst>
                <a:ext uri="{FF2B5EF4-FFF2-40B4-BE49-F238E27FC236}">
                  <a16:creationId xmlns:a16="http://schemas.microsoft.com/office/drawing/2014/main" id="{75CCF799-E1F4-4828-94B6-683E66A629D1}"/>
                </a:ext>
              </a:extLst>
            </p:cNvPr>
            <p:cNvSpPr/>
            <p:nvPr/>
          </p:nvSpPr>
          <p:spPr>
            <a:xfrm>
              <a:off x="4477016" y="4208500"/>
              <a:ext cx="96835" cy="17932"/>
            </a:xfrm>
            <a:custGeom>
              <a:avLst/>
              <a:gdLst>
                <a:gd name="connsiteX0" fmla="*/ 46863 w 257175"/>
                <a:gd name="connsiteY0" fmla="*/ 0 h 47625"/>
                <a:gd name="connsiteX1" fmla="*/ 15335 w 257175"/>
                <a:gd name="connsiteY1" fmla="*/ 0 h 47625"/>
                <a:gd name="connsiteX2" fmla="*/ 0 w 257175"/>
                <a:gd name="connsiteY2" fmla="*/ 12382 h 47625"/>
                <a:gd name="connsiteX3" fmla="*/ 0 w 257175"/>
                <a:gd name="connsiteY3" fmla="*/ 35147 h 47625"/>
                <a:gd name="connsiteX4" fmla="*/ 15335 w 257175"/>
                <a:gd name="connsiteY4" fmla="*/ 47434 h 47625"/>
                <a:gd name="connsiteX5" fmla="*/ 45244 w 257175"/>
                <a:gd name="connsiteY5" fmla="*/ 47434 h 47625"/>
                <a:gd name="connsiteX6" fmla="*/ 49244 w 257175"/>
                <a:gd name="connsiteY6" fmla="*/ 47149 h 47625"/>
                <a:gd name="connsiteX7" fmla="*/ 36767 w 257175"/>
                <a:gd name="connsiteY7" fmla="*/ 35909 h 47625"/>
                <a:gd name="connsiteX8" fmla="*/ 18764 w 257175"/>
                <a:gd name="connsiteY8" fmla="*/ 35909 h 47625"/>
                <a:gd name="connsiteX9" fmla="*/ 18764 w 257175"/>
                <a:gd name="connsiteY9" fmla="*/ 11239 h 47625"/>
                <a:gd name="connsiteX10" fmla="*/ 43625 w 257175"/>
                <a:gd name="connsiteY10" fmla="*/ 11239 h 47625"/>
                <a:gd name="connsiteX11" fmla="*/ 43625 w 257175"/>
                <a:gd name="connsiteY11" fmla="*/ 31814 h 47625"/>
                <a:gd name="connsiteX12" fmla="*/ 59817 w 257175"/>
                <a:gd name="connsiteY12" fmla="*/ 40005 h 47625"/>
                <a:gd name="connsiteX13" fmla="*/ 60674 w 257175"/>
                <a:gd name="connsiteY13" fmla="*/ 35147 h 47625"/>
                <a:gd name="connsiteX14" fmla="*/ 60674 w 257175"/>
                <a:gd name="connsiteY14" fmla="*/ 12382 h 47625"/>
                <a:gd name="connsiteX15" fmla="*/ 46863 w 257175"/>
                <a:gd name="connsiteY15" fmla="*/ 0 h 47625"/>
                <a:gd name="connsiteX16" fmla="*/ 46863 w 257175"/>
                <a:gd name="connsiteY16" fmla="*/ 0 h 47625"/>
                <a:gd name="connsiteX17" fmla="*/ 46863 w 257175"/>
                <a:gd name="connsiteY17" fmla="*/ 0 h 47625"/>
                <a:gd name="connsiteX18" fmla="*/ 251651 w 257175"/>
                <a:gd name="connsiteY18" fmla="*/ 571 h 47625"/>
                <a:gd name="connsiteX19" fmla="*/ 219932 w 257175"/>
                <a:gd name="connsiteY19" fmla="*/ 571 h 47625"/>
                <a:gd name="connsiteX20" fmla="*/ 219932 w 257175"/>
                <a:gd name="connsiteY20" fmla="*/ 571 h 47625"/>
                <a:gd name="connsiteX21" fmla="*/ 218885 w 257175"/>
                <a:gd name="connsiteY21" fmla="*/ 571 h 47625"/>
                <a:gd name="connsiteX22" fmla="*/ 209074 w 257175"/>
                <a:gd name="connsiteY22" fmla="*/ 3238 h 47625"/>
                <a:gd name="connsiteX23" fmla="*/ 205550 w 257175"/>
                <a:gd name="connsiteY23" fmla="*/ 10477 h 47625"/>
                <a:gd name="connsiteX24" fmla="*/ 205550 w 257175"/>
                <a:gd name="connsiteY24" fmla="*/ 10477 h 47625"/>
                <a:gd name="connsiteX25" fmla="*/ 205550 w 257175"/>
                <a:gd name="connsiteY25" fmla="*/ 10573 h 47625"/>
                <a:gd name="connsiteX26" fmla="*/ 205550 w 257175"/>
                <a:gd name="connsiteY26" fmla="*/ 10668 h 47625"/>
                <a:gd name="connsiteX27" fmla="*/ 205550 w 257175"/>
                <a:gd name="connsiteY27" fmla="*/ 10668 h 47625"/>
                <a:gd name="connsiteX28" fmla="*/ 205550 w 257175"/>
                <a:gd name="connsiteY28" fmla="*/ 47149 h 47625"/>
                <a:gd name="connsiteX29" fmla="*/ 223361 w 257175"/>
                <a:gd name="connsiteY29" fmla="*/ 47149 h 47625"/>
                <a:gd name="connsiteX30" fmla="*/ 223361 w 257175"/>
                <a:gd name="connsiteY30" fmla="*/ 35052 h 47625"/>
                <a:gd name="connsiteX31" fmla="*/ 252127 w 257175"/>
                <a:gd name="connsiteY31" fmla="*/ 35052 h 47625"/>
                <a:gd name="connsiteX32" fmla="*/ 263843 w 257175"/>
                <a:gd name="connsiteY32" fmla="*/ 25622 h 47625"/>
                <a:gd name="connsiteX33" fmla="*/ 263843 w 257175"/>
                <a:gd name="connsiteY33" fmla="*/ 10668 h 47625"/>
                <a:gd name="connsiteX34" fmla="*/ 260985 w 257175"/>
                <a:gd name="connsiteY34" fmla="*/ 2953 h 47625"/>
                <a:gd name="connsiteX35" fmla="*/ 252698 w 257175"/>
                <a:gd name="connsiteY35" fmla="*/ 667 h 47625"/>
                <a:gd name="connsiteX36" fmla="*/ 252794 w 257175"/>
                <a:gd name="connsiteY36" fmla="*/ 667 h 47625"/>
                <a:gd name="connsiteX37" fmla="*/ 252127 w 257175"/>
                <a:gd name="connsiteY37" fmla="*/ 667 h 47625"/>
                <a:gd name="connsiteX38" fmla="*/ 251651 w 257175"/>
                <a:gd name="connsiteY38" fmla="*/ 571 h 47625"/>
                <a:gd name="connsiteX39" fmla="*/ 251651 w 257175"/>
                <a:gd name="connsiteY39" fmla="*/ 571 h 47625"/>
                <a:gd name="connsiteX40" fmla="*/ 223076 w 257175"/>
                <a:gd name="connsiteY40" fmla="*/ 24765 h 47625"/>
                <a:gd name="connsiteX41" fmla="*/ 223076 w 257175"/>
                <a:gd name="connsiteY41" fmla="*/ 12763 h 47625"/>
                <a:gd name="connsiteX42" fmla="*/ 245745 w 257175"/>
                <a:gd name="connsiteY42" fmla="*/ 12763 h 47625"/>
                <a:gd name="connsiteX43" fmla="*/ 245745 w 257175"/>
                <a:gd name="connsiteY43" fmla="*/ 24860 h 47625"/>
                <a:gd name="connsiteX44" fmla="*/ 223076 w 257175"/>
                <a:gd name="connsiteY44" fmla="*/ 24860 h 47625"/>
                <a:gd name="connsiteX45" fmla="*/ 223076 w 257175"/>
                <a:gd name="connsiteY45" fmla="*/ 24765 h 47625"/>
                <a:gd name="connsiteX46" fmla="*/ 183833 w 257175"/>
                <a:gd name="connsiteY46" fmla="*/ 571 h 47625"/>
                <a:gd name="connsiteX47" fmla="*/ 149924 w 257175"/>
                <a:gd name="connsiteY47" fmla="*/ 571 h 47625"/>
                <a:gd name="connsiteX48" fmla="*/ 140113 w 257175"/>
                <a:gd name="connsiteY48" fmla="*/ 3238 h 47625"/>
                <a:gd name="connsiteX49" fmla="*/ 136493 w 257175"/>
                <a:gd name="connsiteY49" fmla="*/ 10763 h 47625"/>
                <a:gd name="connsiteX50" fmla="*/ 136493 w 257175"/>
                <a:gd name="connsiteY50" fmla="*/ 47244 h 47625"/>
                <a:gd name="connsiteX51" fmla="*/ 154305 w 257175"/>
                <a:gd name="connsiteY51" fmla="*/ 47244 h 47625"/>
                <a:gd name="connsiteX52" fmla="*/ 154305 w 257175"/>
                <a:gd name="connsiteY52" fmla="*/ 34766 h 47625"/>
                <a:gd name="connsiteX53" fmla="*/ 179261 w 257175"/>
                <a:gd name="connsiteY53" fmla="*/ 34766 h 47625"/>
                <a:gd name="connsiteX54" fmla="*/ 179261 w 257175"/>
                <a:gd name="connsiteY54" fmla="*/ 47244 h 47625"/>
                <a:gd name="connsiteX55" fmla="*/ 197072 w 257175"/>
                <a:gd name="connsiteY55" fmla="*/ 47244 h 47625"/>
                <a:gd name="connsiteX56" fmla="*/ 197072 w 257175"/>
                <a:gd name="connsiteY56" fmla="*/ 10763 h 47625"/>
                <a:gd name="connsiteX57" fmla="*/ 193643 w 257175"/>
                <a:gd name="connsiteY57" fmla="*/ 3334 h 47625"/>
                <a:gd name="connsiteX58" fmla="*/ 183833 w 257175"/>
                <a:gd name="connsiteY58" fmla="*/ 571 h 47625"/>
                <a:gd name="connsiteX59" fmla="*/ 183833 w 257175"/>
                <a:gd name="connsiteY59" fmla="*/ 571 h 47625"/>
                <a:gd name="connsiteX60" fmla="*/ 154305 w 257175"/>
                <a:gd name="connsiteY60" fmla="*/ 26194 h 47625"/>
                <a:gd name="connsiteX61" fmla="*/ 154305 w 257175"/>
                <a:gd name="connsiteY61" fmla="*/ 12763 h 47625"/>
                <a:gd name="connsiteX62" fmla="*/ 179261 w 257175"/>
                <a:gd name="connsiteY62" fmla="*/ 12763 h 47625"/>
                <a:gd name="connsiteX63" fmla="*/ 179261 w 257175"/>
                <a:gd name="connsiteY63" fmla="*/ 26289 h 47625"/>
                <a:gd name="connsiteX64" fmla="*/ 154305 w 257175"/>
                <a:gd name="connsiteY64" fmla="*/ 26289 h 47625"/>
                <a:gd name="connsiteX65" fmla="*/ 154305 w 257175"/>
                <a:gd name="connsiteY65" fmla="*/ 26194 h 47625"/>
                <a:gd name="connsiteX66" fmla="*/ 128492 w 257175"/>
                <a:gd name="connsiteY66" fmla="*/ 571 h 47625"/>
                <a:gd name="connsiteX67" fmla="*/ 111443 w 257175"/>
                <a:gd name="connsiteY67" fmla="*/ 571 h 47625"/>
                <a:gd name="connsiteX68" fmla="*/ 111443 w 257175"/>
                <a:gd name="connsiteY68" fmla="*/ 27718 h 47625"/>
                <a:gd name="connsiteX69" fmla="*/ 110776 w 257175"/>
                <a:gd name="connsiteY69" fmla="*/ 28194 h 47625"/>
                <a:gd name="connsiteX70" fmla="*/ 110585 w 257175"/>
                <a:gd name="connsiteY70" fmla="*/ 28194 h 47625"/>
                <a:gd name="connsiteX71" fmla="*/ 110014 w 257175"/>
                <a:gd name="connsiteY71" fmla="*/ 27813 h 47625"/>
                <a:gd name="connsiteX72" fmla="*/ 91726 w 257175"/>
                <a:gd name="connsiteY72" fmla="*/ 2191 h 47625"/>
                <a:gd name="connsiteX73" fmla="*/ 91630 w 257175"/>
                <a:gd name="connsiteY73" fmla="*/ 2191 h 47625"/>
                <a:gd name="connsiteX74" fmla="*/ 91630 w 257175"/>
                <a:gd name="connsiteY74" fmla="*/ 2191 h 47625"/>
                <a:gd name="connsiteX75" fmla="*/ 91440 w 257175"/>
                <a:gd name="connsiteY75" fmla="*/ 2000 h 47625"/>
                <a:gd name="connsiteX76" fmla="*/ 91345 w 257175"/>
                <a:gd name="connsiteY76" fmla="*/ 1905 h 47625"/>
                <a:gd name="connsiteX77" fmla="*/ 87535 w 257175"/>
                <a:gd name="connsiteY77" fmla="*/ 667 h 47625"/>
                <a:gd name="connsiteX78" fmla="*/ 73152 w 257175"/>
                <a:gd name="connsiteY78" fmla="*/ 667 h 47625"/>
                <a:gd name="connsiteX79" fmla="*/ 68961 w 257175"/>
                <a:gd name="connsiteY79" fmla="*/ 2191 h 47625"/>
                <a:gd name="connsiteX80" fmla="*/ 67437 w 257175"/>
                <a:gd name="connsiteY80" fmla="*/ 6286 h 47625"/>
                <a:gd name="connsiteX81" fmla="*/ 67437 w 257175"/>
                <a:gd name="connsiteY81" fmla="*/ 6286 h 47625"/>
                <a:gd name="connsiteX82" fmla="*/ 67437 w 257175"/>
                <a:gd name="connsiteY82" fmla="*/ 47339 h 47625"/>
                <a:gd name="connsiteX83" fmla="*/ 84296 w 257175"/>
                <a:gd name="connsiteY83" fmla="*/ 47339 h 47625"/>
                <a:gd name="connsiteX84" fmla="*/ 84201 w 257175"/>
                <a:gd name="connsiteY84" fmla="*/ 19241 h 47625"/>
                <a:gd name="connsiteX85" fmla="*/ 85534 w 257175"/>
                <a:gd name="connsiteY85" fmla="*/ 18383 h 47625"/>
                <a:gd name="connsiteX86" fmla="*/ 85916 w 257175"/>
                <a:gd name="connsiteY86" fmla="*/ 18383 h 47625"/>
                <a:gd name="connsiteX87" fmla="*/ 86582 w 257175"/>
                <a:gd name="connsiteY87" fmla="*/ 18764 h 47625"/>
                <a:gd name="connsiteX88" fmla="*/ 111062 w 257175"/>
                <a:gd name="connsiteY88" fmla="*/ 47339 h 47625"/>
                <a:gd name="connsiteX89" fmla="*/ 128588 w 257175"/>
                <a:gd name="connsiteY89" fmla="*/ 47339 h 47625"/>
                <a:gd name="connsiteX90" fmla="*/ 128588 w 257175"/>
                <a:gd name="connsiteY90" fmla="*/ 571 h 47625"/>
                <a:gd name="connsiteX91" fmla="*/ 128492 w 257175"/>
                <a:gd name="connsiteY91" fmla="*/ 571 h 47625"/>
                <a:gd name="connsiteX92" fmla="*/ 32957 w 257175"/>
                <a:gd name="connsiteY92" fmla="*/ 31147 h 47625"/>
                <a:gd name="connsiteX93" fmla="*/ 51816 w 257175"/>
                <a:gd name="connsiteY93" fmla="*/ 48006 h 47625"/>
                <a:gd name="connsiteX94" fmla="*/ 64580 w 257175"/>
                <a:gd name="connsiteY94" fmla="*/ 48006 h 47625"/>
                <a:gd name="connsiteX95" fmla="*/ 32957 w 257175"/>
                <a:gd name="connsiteY95" fmla="*/ 31147 h 47625"/>
                <a:gd name="connsiteX96" fmla="*/ 32957 w 257175"/>
                <a:gd name="connsiteY96" fmla="*/ 311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257175" h="47625">
                  <a:moveTo>
                    <a:pt x="46863" y="0"/>
                  </a:moveTo>
                  <a:lnTo>
                    <a:pt x="15335" y="0"/>
                  </a:lnTo>
                  <a:cubicBezTo>
                    <a:pt x="5144" y="0"/>
                    <a:pt x="0" y="4096"/>
                    <a:pt x="0" y="12382"/>
                  </a:cubicBezTo>
                  <a:lnTo>
                    <a:pt x="0" y="35147"/>
                  </a:lnTo>
                  <a:cubicBezTo>
                    <a:pt x="0" y="43339"/>
                    <a:pt x="5144" y="47434"/>
                    <a:pt x="15335" y="47434"/>
                  </a:cubicBezTo>
                  <a:lnTo>
                    <a:pt x="45244" y="47434"/>
                  </a:lnTo>
                  <a:cubicBezTo>
                    <a:pt x="46672" y="47434"/>
                    <a:pt x="48006" y="47339"/>
                    <a:pt x="49244" y="47149"/>
                  </a:cubicBezTo>
                  <a:cubicBezTo>
                    <a:pt x="46482" y="43244"/>
                    <a:pt x="41339" y="39052"/>
                    <a:pt x="36767" y="35909"/>
                  </a:cubicBezTo>
                  <a:lnTo>
                    <a:pt x="18764" y="35909"/>
                  </a:lnTo>
                  <a:lnTo>
                    <a:pt x="18764" y="11239"/>
                  </a:lnTo>
                  <a:lnTo>
                    <a:pt x="43625" y="11239"/>
                  </a:lnTo>
                  <a:lnTo>
                    <a:pt x="43625" y="31814"/>
                  </a:lnTo>
                  <a:cubicBezTo>
                    <a:pt x="51054" y="34100"/>
                    <a:pt x="56197" y="37147"/>
                    <a:pt x="59817" y="40005"/>
                  </a:cubicBezTo>
                  <a:cubicBezTo>
                    <a:pt x="60293" y="38576"/>
                    <a:pt x="60674" y="36957"/>
                    <a:pt x="60674" y="35147"/>
                  </a:cubicBezTo>
                  <a:lnTo>
                    <a:pt x="60674" y="12382"/>
                  </a:lnTo>
                  <a:cubicBezTo>
                    <a:pt x="60579" y="4572"/>
                    <a:pt x="56007" y="476"/>
                    <a:pt x="46863" y="0"/>
                  </a:cubicBezTo>
                  <a:lnTo>
                    <a:pt x="46863" y="0"/>
                  </a:lnTo>
                  <a:lnTo>
                    <a:pt x="46863" y="0"/>
                  </a:lnTo>
                  <a:close/>
                  <a:moveTo>
                    <a:pt x="251651" y="571"/>
                  </a:moveTo>
                  <a:lnTo>
                    <a:pt x="219932" y="571"/>
                  </a:lnTo>
                  <a:lnTo>
                    <a:pt x="219932" y="571"/>
                  </a:lnTo>
                  <a:lnTo>
                    <a:pt x="218885" y="571"/>
                  </a:lnTo>
                  <a:cubicBezTo>
                    <a:pt x="214598" y="571"/>
                    <a:pt x="211360" y="1429"/>
                    <a:pt x="209074" y="3238"/>
                  </a:cubicBezTo>
                  <a:cubicBezTo>
                    <a:pt x="206788" y="5048"/>
                    <a:pt x="205645" y="7429"/>
                    <a:pt x="205550" y="10477"/>
                  </a:cubicBezTo>
                  <a:lnTo>
                    <a:pt x="205550" y="10477"/>
                  </a:lnTo>
                  <a:lnTo>
                    <a:pt x="205550" y="10573"/>
                  </a:lnTo>
                  <a:cubicBezTo>
                    <a:pt x="205550" y="10573"/>
                    <a:pt x="205550" y="10668"/>
                    <a:pt x="205550" y="10668"/>
                  </a:cubicBezTo>
                  <a:lnTo>
                    <a:pt x="205550" y="10668"/>
                  </a:lnTo>
                  <a:lnTo>
                    <a:pt x="205550" y="47149"/>
                  </a:lnTo>
                  <a:lnTo>
                    <a:pt x="223361" y="47149"/>
                  </a:lnTo>
                  <a:lnTo>
                    <a:pt x="223361" y="35052"/>
                  </a:lnTo>
                  <a:lnTo>
                    <a:pt x="252127" y="35052"/>
                  </a:lnTo>
                  <a:cubicBezTo>
                    <a:pt x="259937" y="35052"/>
                    <a:pt x="263843" y="31909"/>
                    <a:pt x="263843" y="25622"/>
                  </a:cubicBezTo>
                  <a:lnTo>
                    <a:pt x="263843" y="10668"/>
                  </a:lnTo>
                  <a:cubicBezTo>
                    <a:pt x="263843" y="7048"/>
                    <a:pt x="262890" y="4477"/>
                    <a:pt x="260985" y="2953"/>
                  </a:cubicBezTo>
                  <a:cubicBezTo>
                    <a:pt x="259175" y="1524"/>
                    <a:pt x="256413" y="762"/>
                    <a:pt x="252698" y="667"/>
                  </a:cubicBezTo>
                  <a:lnTo>
                    <a:pt x="252794" y="667"/>
                  </a:lnTo>
                  <a:lnTo>
                    <a:pt x="252127" y="667"/>
                  </a:lnTo>
                  <a:cubicBezTo>
                    <a:pt x="251936" y="571"/>
                    <a:pt x="251746" y="571"/>
                    <a:pt x="251651" y="571"/>
                  </a:cubicBezTo>
                  <a:lnTo>
                    <a:pt x="251651" y="571"/>
                  </a:lnTo>
                  <a:close/>
                  <a:moveTo>
                    <a:pt x="223076" y="24765"/>
                  </a:moveTo>
                  <a:lnTo>
                    <a:pt x="223076" y="12763"/>
                  </a:lnTo>
                  <a:lnTo>
                    <a:pt x="245745" y="12763"/>
                  </a:lnTo>
                  <a:lnTo>
                    <a:pt x="245745" y="24860"/>
                  </a:lnTo>
                  <a:lnTo>
                    <a:pt x="223076" y="24860"/>
                  </a:lnTo>
                  <a:lnTo>
                    <a:pt x="223076" y="24765"/>
                  </a:lnTo>
                  <a:close/>
                  <a:moveTo>
                    <a:pt x="183833" y="571"/>
                  </a:moveTo>
                  <a:lnTo>
                    <a:pt x="149924" y="571"/>
                  </a:lnTo>
                  <a:cubicBezTo>
                    <a:pt x="145637" y="571"/>
                    <a:pt x="142399" y="1429"/>
                    <a:pt x="140113" y="3238"/>
                  </a:cubicBezTo>
                  <a:cubicBezTo>
                    <a:pt x="137731" y="5143"/>
                    <a:pt x="136493" y="7620"/>
                    <a:pt x="136493" y="10763"/>
                  </a:cubicBezTo>
                  <a:lnTo>
                    <a:pt x="136493" y="47244"/>
                  </a:lnTo>
                  <a:lnTo>
                    <a:pt x="154305" y="47244"/>
                  </a:lnTo>
                  <a:lnTo>
                    <a:pt x="154305" y="34766"/>
                  </a:lnTo>
                  <a:lnTo>
                    <a:pt x="179261" y="34766"/>
                  </a:lnTo>
                  <a:lnTo>
                    <a:pt x="179261" y="47244"/>
                  </a:lnTo>
                  <a:lnTo>
                    <a:pt x="197072" y="47244"/>
                  </a:lnTo>
                  <a:lnTo>
                    <a:pt x="197072" y="10763"/>
                  </a:lnTo>
                  <a:cubicBezTo>
                    <a:pt x="197072" y="7620"/>
                    <a:pt x="195929" y="5143"/>
                    <a:pt x="193643" y="3334"/>
                  </a:cubicBezTo>
                  <a:cubicBezTo>
                    <a:pt x="191357" y="1524"/>
                    <a:pt x="188024" y="571"/>
                    <a:pt x="183833" y="571"/>
                  </a:cubicBezTo>
                  <a:lnTo>
                    <a:pt x="183833" y="571"/>
                  </a:lnTo>
                  <a:close/>
                  <a:moveTo>
                    <a:pt x="154305" y="26194"/>
                  </a:moveTo>
                  <a:lnTo>
                    <a:pt x="154305" y="12763"/>
                  </a:lnTo>
                  <a:lnTo>
                    <a:pt x="179261" y="12763"/>
                  </a:lnTo>
                  <a:lnTo>
                    <a:pt x="179261" y="26289"/>
                  </a:lnTo>
                  <a:lnTo>
                    <a:pt x="154305" y="26289"/>
                  </a:lnTo>
                  <a:lnTo>
                    <a:pt x="154305" y="26194"/>
                  </a:lnTo>
                  <a:close/>
                  <a:moveTo>
                    <a:pt x="128492" y="571"/>
                  </a:moveTo>
                  <a:lnTo>
                    <a:pt x="111443" y="571"/>
                  </a:lnTo>
                  <a:lnTo>
                    <a:pt x="111443" y="27718"/>
                  </a:lnTo>
                  <a:cubicBezTo>
                    <a:pt x="111347" y="28003"/>
                    <a:pt x="111157" y="28194"/>
                    <a:pt x="110776" y="28194"/>
                  </a:cubicBezTo>
                  <a:cubicBezTo>
                    <a:pt x="110680" y="28194"/>
                    <a:pt x="110585" y="28194"/>
                    <a:pt x="110585" y="28194"/>
                  </a:cubicBezTo>
                  <a:cubicBezTo>
                    <a:pt x="110585" y="28194"/>
                    <a:pt x="110204" y="28099"/>
                    <a:pt x="110014" y="27813"/>
                  </a:cubicBezTo>
                  <a:cubicBezTo>
                    <a:pt x="106966" y="23146"/>
                    <a:pt x="95441" y="7239"/>
                    <a:pt x="91726" y="2191"/>
                  </a:cubicBezTo>
                  <a:cubicBezTo>
                    <a:pt x="91726" y="2191"/>
                    <a:pt x="91726" y="2191"/>
                    <a:pt x="91630" y="2191"/>
                  </a:cubicBezTo>
                  <a:lnTo>
                    <a:pt x="91630" y="2191"/>
                  </a:lnTo>
                  <a:cubicBezTo>
                    <a:pt x="91535" y="2095"/>
                    <a:pt x="91535" y="2095"/>
                    <a:pt x="91440" y="2000"/>
                  </a:cubicBezTo>
                  <a:cubicBezTo>
                    <a:pt x="91440" y="2000"/>
                    <a:pt x="91345" y="1905"/>
                    <a:pt x="91345" y="1905"/>
                  </a:cubicBezTo>
                  <a:cubicBezTo>
                    <a:pt x="90392" y="1048"/>
                    <a:pt x="89154" y="667"/>
                    <a:pt x="87535" y="667"/>
                  </a:cubicBezTo>
                  <a:lnTo>
                    <a:pt x="73152" y="667"/>
                  </a:lnTo>
                  <a:cubicBezTo>
                    <a:pt x="71342" y="667"/>
                    <a:pt x="69914" y="1143"/>
                    <a:pt x="68961" y="2191"/>
                  </a:cubicBezTo>
                  <a:cubicBezTo>
                    <a:pt x="68008" y="3238"/>
                    <a:pt x="67532" y="4572"/>
                    <a:pt x="67437" y="6286"/>
                  </a:cubicBezTo>
                  <a:lnTo>
                    <a:pt x="67437" y="6286"/>
                  </a:lnTo>
                  <a:lnTo>
                    <a:pt x="67437" y="47339"/>
                  </a:lnTo>
                  <a:lnTo>
                    <a:pt x="84296" y="47339"/>
                  </a:lnTo>
                  <a:cubicBezTo>
                    <a:pt x="84296" y="47339"/>
                    <a:pt x="84201" y="25622"/>
                    <a:pt x="84201" y="19241"/>
                  </a:cubicBezTo>
                  <a:cubicBezTo>
                    <a:pt x="84296" y="18859"/>
                    <a:pt x="84487" y="18383"/>
                    <a:pt x="85534" y="18383"/>
                  </a:cubicBezTo>
                  <a:cubicBezTo>
                    <a:pt x="85630" y="18383"/>
                    <a:pt x="85725" y="18383"/>
                    <a:pt x="85916" y="18383"/>
                  </a:cubicBezTo>
                  <a:cubicBezTo>
                    <a:pt x="85916" y="18383"/>
                    <a:pt x="86392" y="18383"/>
                    <a:pt x="86582" y="18764"/>
                  </a:cubicBezTo>
                  <a:cubicBezTo>
                    <a:pt x="89821" y="24003"/>
                    <a:pt x="111062" y="47339"/>
                    <a:pt x="111062" y="47339"/>
                  </a:cubicBezTo>
                  <a:lnTo>
                    <a:pt x="128588" y="47339"/>
                  </a:lnTo>
                  <a:lnTo>
                    <a:pt x="128588" y="571"/>
                  </a:lnTo>
                  <a:lnTo>
                    <a:pt x="128492" y="571"/>
                  </a:lnTo>
                  <a:close/>
                  <a:moveTo>
                    <a:pt x="32957" y="31147"/>
                  </a:moveTo>
                  <a:cubicBezTo>
                    <a:pt x="38576" y="34766"/>
                    <a:pt x="48673" y="41815"/>
                    <a:pt x="51816" y="48006"/>
                  </a:cubicBezTo>
                  <a:lnTo>
                    <a:pt x="64580" y="48006"/>
                  </a:lnTo>
                  <a:cubicBezTo>
                    <a:pt x="62579" y="44291"/>
                    <a:pt x="55055" y="35052"/>
                    <a:pt x="32957" y="31147"/>
                  </a:cubicBezTo>
                  <a:lnTo>
                    <a:pt x="32957" y="311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08" name="手繪多邊形: 圖案 107">
              <a:extLst>
                <a:ext uri="{FF2B5EF4-FFF2-40B4-BE49-F238E27FC236}">
                  <a16:creationId xmlns:a16="http://schemas.microsoft.com/office/drawing/2014/main" id="{2E4CD6D0-7BDF-48DD-B4DD-6388C1CAF5B0}"/>
                </a:ext>
              </a:extLst>
            </p:cNvPr>
            <p:cNvSpPr/>
            <p:nvPr/>
          </p:nvSpPr>
          <p:spPr>
            <a:xfrm>
              <a:off x="4462455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09" name="手繪多邊形: 圖案 108">
              <a:extLst>
                <a:ext uri="{FF2B5EF4-FFF2-40B4-BE49-F238E27FC236}">
                  <a16:creationId xmlns:a16="http://schemas.microsoft.com/office/drawing/2014/main" id="{3CE8720C-FD0B-4E59-AA77-68A09BEB39CB}"/>
                </a:ext>
              </a:extLst>
            </p:cNvPr>
            <p:cNvSpPr/>
            <p:nvPr/>
          </p:nvSpPr>
          <p:spPr>
            <a:xfrm>
              <a:off x="5477432" y="4192468"/>
              <a:ext cx="3586" cy="222362"/>
            </a:xfrm>
            <a:custGeom>
              <a:avLst/>
              <a:gdLst>
                <a:gd name="connsiteX0" fmla="*/ 0 w 0"/>
                <a:gd name="connsiteY0" fmla="*/ 592836 h 590550"/>
                <a:gd name="connsiteX1" fmla="*/ 0 w 0"/>
                <a:gd name="connsiteY1" fmla="*/ 0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90550">
                  <a:moveTo>
                    <a:pt x="0" y="592836"/>
                  </a:moveTo>
                  <a:lnTo>
                    <a:pt x="0" y="0"/>
                  </a:lnTo>
                </a:path>
              </a:pathLst>
            </a:custGeom>
            <a:grp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cxnSp>
        <p:nvCxnSpPr>
          <p:cNvPr id="115" name="直線單箭頭接點 915">
            <a:extLst>
              <a:ext uri="{FF2B5EF4-FFF2-40B4-BE49-F238E27FC236}">
                <a16:creationId xmlns:a16="http://schemas.microsoft.com/office/drawing/2014/main" id="{1C2D8E79-FBC2-4A88-A794-9AE532297856}"/>
              </a:ext>
            </a:extLst>
          </p:cNvPr>
          <p:cNvCxnSpPr>
            <a:cxnSpLocks/>
          </p:cNvCxnSpPr>
          <p:nvPr/>
        </p:nvCxnSpPr>
        <p:spPr>
          <a:xfrm>
            <a:off x="7402844" y="3844839"/>
            <a:ext cx="0" cy="1032312"/>
          </a:xfrm>
          <a:prstGeom prst="straightConnector1">
            <a:avLst/>
          </a:prstGeom>
          <a:ln w="19050">
            <a:gradFill>
              <a:gsLst>
                <a:gs pos="0">
                  <a:srgbClr val="00379A"/>
                </a:gs>
                <a:gs pos="100000">
                  <a:srgbClr val="274DA5"/>
                </a:gs>
              </a:gsLst>
              <a:lin ang="5400000" scaled="1"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矩形 901">
            <a:extLst>
              <a:ext uri="{FF2B5EF4-FFF2-40B4-BE49-F238E27FC236}">
                <a16:creationId xmlns:a16="http://schemas.microsoft.com/office/drawing/2014/main" id="{EBC5AE23-CBF0-4A1F-900E-16F3A00D2C7B}"/>
              </a:ext>
            </a:extLst>
          </p:cNvPr>
          <p:cNvSpPr/>
          <p:nvPr/>
        </p:nvSpPr>
        <p:spPr>
          <a:xfrm>
            <a:off x="6470133" y="4253287"/>
            <a:ext cx="933128" cy="31810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1450" b="1" kern="0" err="1">
                <a:solidFill>
                  <a:srgbClr val="274DA5"/>
                </a:solidFill>
                <a:latin typeface="Microsoft JhengHei"/>
                <a:ea typeface="微軟正黑體"/>
                <a:cs typeface="+mn-ea"/>
              </a:rPr>
              <a:t>一般狀態</a:t>
            </a:r>
            <a:endParaRPr lang="en-US" altLang="zh-TW" sz="1450" b="1" kern="0">
              <a:solidFill>
                <a:srgbClr val="274DA5"/>
              </a:solidFill>
              <a:latin typeface="Microsoft JhengHei"/>
              <a:ea typeface="微軟正黑體"/>
              <a:cs typeface="+mn-ea"/>
            </a:endParaRPr>
          </a:p>
        </p:txBody>
      </p:sp>
      <p:sp>
        <p:nvSpPr>
          <p:cNvPr id="117" name="矩形 901">
            <a:extLst>
              <a:ext uri="{FF2B5EF4-FFF2-40B4-BE49-F238E27FC236}">
                <a16:creationId xmlns:a16="http://schemas.microsoft.com/office/drawing/2014/main" id="{4F0D2130-106B-4FD5-ACFA-74C233A4BC4C}"/>
              </a:ext>
            </a:extLst>
          </p:cNvPr>
          <p:cNvSpPr/>
          <p:nvPr/>
        </p:nvSpPr>
        <p:spPr>
          <a:xfrm>
            <a:off x="6527284" y="6291714"/>
            <a:ext cx="1740047" cy="31810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50" b="1" kern="0" err="1">
                <a:solidFill>
                  <a:srgbClr val="1F3F85"/>
                </a:solidFill>
                <a:latin typeface="Microsoft JhengHei"/>
                <a:ea typeface="微軟正黑體"/>
                <a:cs typeface="+mn-ea"/>
                <a:sym typeface="+mn-lt"/>
              </a:rPr>
              <a:t>主要</a:t>
            </a:r>
            <a:r>
              <a:rPr lang="en-US" altLang="zh-TW" sz="1450" b="1" kern="0">
                <a:solidFill>
                  <a:srgbClr val="1F3F85"/>
                </a:solidFill>
                <a:latin typeface="Microsoft JhengHei"/>
                <a:ea typeface="微軟正黑體"/>
                <a:cs typeface="+mn-ea"/>
                <a:sym typeface="+mn-lt"/>
              </a:rPr>
              <a:t> NAS</a:t>
            </a:r>
            <a:endParaRPr lang="en-US" sz="1450" kern="0">
              <a:solidFill>
                <a:srgbClr val="1F3F85"/>
              </a:solidFill>
              <a:latin typeface="Microsoft JhengHei"/>
              <a:ea typeface="微軟正黑體"/>
              <a:cs typeface="+mn-ea"/>
            </a:endParaRPr>
          </a:p>
        </p:txBody>
      </p:sp>
      <p:sp>
        <p:nvSpPr>
          <p:cNvPr id="118" name="矩形 901">
            <a:extLst>
              <a:ext uri="{FF2B5EF4-FFF2-40B4-BE49-F238E27FC236}">
                <a16:creationId xmlns:a16="http://schemas.microsoft.com/office/drawing/2014/main" id="{3F4CF34A-8D90-4C85-806F-ABDE6811F2D2}"/>
              </a:ext>
            </a:extLst>
          </p:cNvPr>
          <p:cNvSpPr/>
          <p:nvPr/>
        </p:nvSpPr>
        <p:spPr>
          <a:xfrm>
            <a:off x="9675120" y="6112874"/>
            <a:ext cx="1740047" cy="31810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50" b="1" kern="0" err="1">
                <a:solidFill>
                  <a:srgbClr val="1F3F85"/>
                </a:solidFill>
                <a:latin typeface="Microsoft JhengHei"/>
                <a:ea typeface="微軟正黑體"/>
                <a:cs typeface="+mn-ea"/>
                <a:sym typeface="+mn-lt"/>
              </a:rPr>
              <a:t>備援</a:t>
            </a:r>
            <a:r>
              <a:rPr lang="en-US" altLang="zh-TW" sz="1450" b="1" kern="0">
                <a:solidFill>
                  <a:srgbClr val="1F3F85"/>
                </a:solidFill>
                <a:latin typeface="Microsoft JhengHei"/>
                <a:ea typeface="微軟正黑體"/>
                <a:cs typeface="+mn-ea"/>
                <a:sym typeface="+mn-lt"/>
              </a:rPr>
              <a:t> NAS</a:t>
            </a:r>
            <a:endParaRPr lang="en-US" sz="1450" kern="0">
              <a:solidFill>
                <a:srgbClr val="1F3F85"/>
              </a:solidFill>
              <a:latin typeface="Microsoft JhengHei"/>
              <a:ea typeface="微軟正黑體"/>
              <a:cs typeface="+mn-ea"/>
            </a:endParaRPr>
          </a:p>
        </p:txBody>
      </p:sp>
      <p:cxnSp>
        <p:nvCxnSpPr>
          <p:cNvPr id="119" name="直線單箭頭接點 915">
            <a:extLst>
              <a:ext uri="{FF2B5EF4-FFF2-40B4-BE49-F238E27FC236}">
                <a16:creationId xmlns:a16="http://schemas.microsoft.com/office/drawing/2014/main" id="{E4F15E62-B4B1-4DA7-9DC2-49428EA9BC74}"/>
              </a:ext>
            </a:extLst>
          </p:cNvPr>
          <p:cNvCxnSpPr>
            <a:cxnSpLocks/>
          </p:cNvCxnSpPr>
          <p:nvPr/>
        </p:nvCxnSpPr>
        <p:spPr>
          <a:xfrm>
            <a:off x="8318634" y="5842333"/>
            <a:ext cx="1269663" cy="0"/>
          </a:xfrm>
          <a:prstGeom prst="straightConnector1">
            <a:avLst/>
          </a:prstGeom>
          <a:ln w="19050">
            <a:gradFill>
              <a:gsLst>
                <a:gs pos="0">
                  <a:srgbClr val="00379A"/>
                </a:gs>
                <a:gs pos="100000">
                  <a:srgbClr val="274DA5"/>
                </a:gs>
              </a:gsLst>
              <a:lin ang="5400000" scaled="1"/>
            </a:gra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矩形 901">
            <a:extLst>
              <a:ext uri="{FF2B5EF4-FFF2-40B4-BE49-F238E27FC236}">
                <a16:creationId xmlns:a16="http://schemas.microsoft.com/office/drawing/2014/main" id="{77F63149-C60A-4E19-A5A6-43A7B66CA894}"/>
              </a:ext>
            </a:extLst>
          </p:cNvPr>
          <p:cNvSpPr/>
          <p:nvPr/>
        </p:nvSpPr>
        <p:spPr>
          <a:xfrm>
            <a:off x="8066790" y="5841928"/>
            <a:ext cx="1740047" cy="29238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300" b="1" kern="0" err="1">
                <a:solidFill>
                  <a:srgbClr val="C00000"/>
                </a:solidFill>
                <a:latin typeface="Microsoft JhengHei"/>
                <a:ea typeface="微軟正黑體"/>
                <a:cs typeface="+mn-ea"/>
                <a:sym typeface="+mn-lt"/>
              </a:rPr>
              <a:t>即時</a:t>
            </a:r>
            <a:r>
              <a:rPr lang="en-US" altLang="zh-TW" sz="1300" b="1" kern="0">
                <a:solidFill>
                  <a:srgbClr val="C00000"/>
                </a:solidFill>
                <a:latin typeface="Microsoft JhengHei"/>
                <a:ea typeface="微軟正黑體"/>
                <a:cs typeface="+mn-ea"/>
                <a:sym typeface="+mn-lt"/>
              </a:rPr>
              <a:t> </a:t>
            </a:r>
            <a:r>
              <a:rPr lang="en-US" altLang="zh-TW" sz="1300" b="1" kern="0" err="1">
                <a:solidFill>
                  <a:srgbClr val="C00000"/>
                </a:solidFill>
                <a:latin typeface="Microsoft JhengHei"/>
                <a:ea typeface="微軟正黑體"/>
                <a:cs typeface="+mn-ea"/>
                <a:sym typeface="+mn-lt"/>
              </a:rPr>
              <a:t>Snapsync</a:t>
            </a:r>
            <a:endParaRPr lang="en-US" sz="1300" kern="0">
              <a:solidFill>
                <a:srgbClr val="C00000"/>
              </a:solidFill>
              <a:latin typeface="Microsoft JhengHei"/>
              <a:ea typeface="微軟正黑體"/>
              <a:cs typeface="+mn-ea"/>
            </a:endParaRPr>
          </a:p>
        </p:txBody>
      </p:sp>
      <p:cxnSp>
        <p:nvCxnSpPr>
          <p:cNvPr id="121" name="直線單箭頭接點 915">
            <a:extLst>
              <a:ext uri="{FF2B5EF4-FFF2-40B4-BE49-F238E27FC236}">
                <a16:creationId xmlns:a16="http://schemas.microsoft.com/office/drawing/2014/main" id="{37CE696B-957A-4D43-BCA0-C7DEAECA9A7F}"/>
              </a:ext>
            </a:extLst>
          </p:cNvPr>
          <p:cNvCxnSpPr>
            <a:cxnSpLocks/>
          </p:cNvCxnSpPr>
          <p:nvPr/>
        </p:nvCxnSpPr>
        <p:spPr>
          <a:xfrm>
            <a:off x="7812018" y="3872597"/>
            <a:ext cx="1728768" cy="1706947"/>
          </a:xfrm>
          <a:prstGeom prst="straightConnector1">
            <a:avLst/>
          </a:prstGeom>
          <a:ln w="19050" cap="rnd">
            <a:gradFill>
              <a:gsLst>
                <a:gs pos="0">
                  <a:srgbClr val="00379A"/>
                </a:gs>
                <a:gs pos="100000">
                  <a:srgbClr val="274DA5"/>
                </a:gs>
              </a:gsLst>
              <a:lin ang="5400000" scaled="1"/>
            </a:gradFill>
            <a:prstDash val="sysDash"/>
            <a:round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矩形 901">
            <a:extLst>
              <a:ext uri="{FF2B5EF4-FFF2-40B4-BE49-F238E27FC236}">
                <a16:creationId xmlns:a16="http://schemas.microsoft.com/office/drawing/2014/main" id="{77576072-8A56-4D01-BE1A-7F4A0A304A18}"/>
              </a:ext>
            </a:extLst>
          </p:cNvPr>
          <p:cNvSpPr/>
          <p:nvPr/>
        </p:nvSpPr>
        <p:spPr>
          <a:xfrm>
            <a:off x="8826487" y="4486728"/>
            <a:ext cx="1749197" cy="31547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1450" b="1" kern="0" err="1">
                <a:solidFill>
                  <a:srgbClr val="274DA5"/>
                </a:solidFill>
                <a:latin typeface="Microsoft JhengHei"/>
                <a:ea typeface="微軟正黑體"/>
                <a:cs typeface="+mn-ea"/>
                <a:sym typeface="+mn-lt"/>
              </a:rPr>
              <a:t>災難復原</a:t>
            </a:r>
            <a:r>
              <a:rPr lang="en-US" altLang="zh-TW" sz="1450" b="1" kern="0">
                <a:solidFill>
                  <a:srgbClr val="274DA5"/>
                </a:solidFill>
                <a:latin typeface="Microsoft JhengHei"/>
                <a:ea typeface="微軟正黑體"/>
                <a:cs typeface="+mn-ea"/>
                <a:sym typeface="+mn-lt"/>
              </a:rPr>
              <a:t> (RPO=0)</a:t>
            </a:r>
            <a:endParaRPr lang="en-US" sz="1450" kern="0">
              <a:solidFill>
                <a:srgbClr val="274DA5"/>
              </a:solidFill>
              <a:latin typeface="Microsoft JhengHei"/>
              <a:ea typeface="微軟正黑體"/>
              <a:cs typeface="+mn-ea"/>
            </a:endParaRPr>
          </a:p>
        </p:txBody>
      </p:sp>
      <p:sp>
        <p:nvSpPr>
          <p:cNvPr id="126" name="矩形 901">
            <a:extLst>
              <a:ext uri="{FF2B5EF4-FFF2-40B4-BE49-F238E27FC236}">
                <a16:creationId xmlns:a16="http://schemas.microsoft.com/office/drawing/2014/main" id="{82938F85-D2B6-4808-B0C9-4990F5365523}"/>
              </a:ext>
            </a:extLst>
          </p:cNvPr>
          <p:cNvSpPr/>
          <p:nvPr/>
        </p:nvSpPr>
        <p:spPr>
          <a:xfrm>
            <a:off x="8155067" y="6399756"/>
            <a:ext cx="2007281" cy="292388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1300" b="1" kern="0">
                <a:cs typeface="+mn-ea"/>
                <a:sym typeface="+mn-lt"/>
              </a:rPr>
              <a:t>( </a:t>
            </a:r>
            <a:r>
              <a:rPr lang="zh-TW" altLang="en-US" sz="1300" b="1" kern="0">
                <a:ea typeface="微軟正黑體"/>
                <a:cs typeface="Arial"/>
                <a:sym typeface="+mn-lt"/>
              </a:rPr>
              <a:t>往返延遲時間</a:t>
            </a:r>
            <a:r>
              <a:rPr lang="en-US" sz="1300" b="1" kern="0">
                <a:cs typeface="+mn-ea"/>
                <a:sym typeface="+mn-lt"/>
              </a:rPr>
              <a:t> &lt; 10ms )</a:t>
            </a:r>
            <a:endParaRPr lang="en-US" sz="1300" b="1" kern="0">
              <a:cs typeface="Arial"/>
            </a:endParaRPr>
          </a:p>
        </p:txBody>
      </p:sp>
      <p:grpSp>
        <p:nvGrpSpPr>
          <p:cNvPr id="127" name="群組 126">
            <a:extLst>
              <a:ext uri="{FF2B5EF4-FFF2-40B4-BE49-F238E27FC236}">
                <a16:creationId xmlns:a16="http://schemas.microsoft.com/office/drawing/2014/main" id="{E8269A29-469E-4DA0-B0FD-5E8CB2633708}"/>
              </a:ext>
            </a:extLst>
          </p:cNvPr>
          <p:cNvGrpSpPr/>
          <p:nvPr/>
        </p:nvGrpSpPr>
        <p:grpSpPr>
          <a:xfrm>
            <a:off x="4638149" y="5205727"/>
            <a:ext cx="579995" cy="579995"/>
            <a:chOff x="4435908" y="4889651"/>
            <a:chExt cx="759453" cy="759453"/>
          </a:xfrm>
        </p:grpSpPr>
        <p:sp>
          <p:nvSpPr>
            <p:cNvPr id="128" name="手繪多邊形: 圖案 956">
              <a:extLst>
                <a:ext uri="{FF2B5EF4-FFF2-40B4-BE49-F238E27FC236}">
                  <a16:creationId xmlns:a16="http://schemas.microsoft.com/office/drawing/2014/main" id="{6CEF0806-4EB8-44CA-B5E7-DE27BC00C1E5}"/>
                </a:ext>
              </a:extLst>
            </p:cNvPr>
            <p:cNvSpPr/>
            <p:nvPr/>
          </p:nvSpPr>
          <p:spPr>
            <a:xfrm>
              <a:off x="4435908" y="4889651"/>
              <a:ext cx="759453" cy="759453"/>
            </a:xfrm>
            <a:custGeom>
              <a:avLst/>
              <a:gdLst>
                <a:gd name="connsiteX0" fmla="*/ 343795 w 685481"/>
                <a:gd name="connsiteY0" fmla="*/ 687591 h 687590"/>
                <a:gd name="connsiteX1" fmla="*/ 0 w 685481"/>
                <a:gd name="connsiteY1" fmla="*/ 343795 h 687590"/>
                <a:gd name="connsiteX2" fmla="*/ 343795 w 685481"/>
                <a:gd name="connsiteY2" fmla="*/ 0 h 687590"/>
                <a:gd name="connsiteX3" fmla="*/ 687591 w 685481"/>
                <a:gd name="connsiteY3" fmla="*/ 343795 h 687590"/>
                <a:gd name="connsiteX4" fmla="*/ 343795 w 685481"/>
                <a:gd name="connsiteY4" fmla="*/ 687591 h 687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481" h="687590">
                  <a:moveTo>
                    <a:pt x="343795" y="687591"/>
                  </a:moveTo>
                  <a:cubicBezTo>
                    <a:pt x="154223" y="687591"/>
                    <a:pt x="0" y="533347"/>
                    <a:pt x="0" y="343795"/>
                  </a:cubicBezTo>
                  <a:cubicBezTo>
                    <a:pt x="0" y="154244"/>
                    <a:pt x="154244" y="0"/>
                    <a:pt x="343795" y="0"/>
                  </a:cubicBezTo>
                  <a:cubicBezTo>
                    <a:pt x="533347" y="0"/>
                    <a:pt x="687591" y="154223"/>
                    <a:pt x="687591" y="343795"/>
                  </a:cubicBezTo>
                  <a:cubicBezTo>
                    <a:pt x="687591" y="533368"/>
                    <a:pt x="533389" y="687591"/>
                    <a:pt x="343795" y="687591"/>
                  </a:cubicBezTo>
                  <a:close/>
                </a:path>
              </a:pathLst>
            </a:custGeom>
            <a:gradFill>
              <a:gsLst>
                <a:gs pos="0">
                  <a:srgbClr val="FC8123"/>
                </a:gs>
                <a:gs pos="100000">
                  <a:srgbClr val="F6B21A"/>
                </a:gs>
              </a:gsLst>
              <a:lin ang="5400000" scaled="1"/>
            </a:gradFill>
            <a:ln w="19050" cap="flat">
              <a:solidFill>
                <a:schemeClr val="bg1">
                  <a:lumMod val="95000"/>
                </a:schemeClr>
              </a:solidFill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pic>
          <p:nvPicPr>
            <p:cNvPr id="129" name="圖形 128">
              <a:extLst>
                <a:ext uri="{FF2B5EF4-FFF2-40B4-BE49-F238E27FC236}">
                  <a16:creationId xmlns:a16="http://schemas.microsoft.com/office/drawing/2014/main" id="{9B1F413C-8985-473D-B560-519788D55A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4545942" y="5052140"/>
              <a:ext cx="542227" cy="408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43" name="文字方塊 142">
            <a:extLst>
              <a:ext uri="{FF2B5EF4-FFF2-40B4-BE49-F238E27FC236}">
                <a16:creationId xmlns:a16="http://schemas.microsoft.com/office/drawing/2014/main" id="{C8932C55-62BC-402E-97EC-6A4B5BF7EB3C}"/>
              </a:ext>
            </a:extLst>
          </p:cNvPr>
          <p:cNvSpPr txBox="1"/>
          <p:nvPr/>
        </p:nvSpPr>
        <p:spPr>
          <a:xfrm>
            <a:off x="446917" y="1670425"/>
            <a:ext cx="11264300" cy="46166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zh-TW" altLang="en-US" sz="2400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最經濟高效的複合式備份，數據保護和災難復原解決方案</a:t>
            </a:r>
            <a:endParaRPr lang="zh-TW" altLang="en-US" sz="2400" kern="0">
              <a:solidFill>
                <a:schemeClr val="bg1"/>
              </a:solidFill>
              <a:ea typeface="微軟正黑體"/>
              <a:cs typeface="+mn-ea"/>
            </a:endParaRPr>
          </a:p>
        </p:txBody>
      </p:sp>
      <p:grpSp>
        <p:nvGrpSpPr>
          <p:cNvPr id="141" name="群組 140">
            <a:extLst>
              <a:ext uri="{FF2B5EF4-FFF2-40B4-BE49-F238E27FC236}">
                <a16:creationId xmlns:a16="http://schemas.microsoft.com/office/drawing/2014/main" id="{48307152-E116-474D-90A3-336FC40957C4}"/>
              </a:ext>
            </a:extLst>
          </p:cNvPr>
          <p:cNvGrpSpPr/>
          <p:nvPr/>
        </p:nvGrpSpPr>
        <p:grpSpPr>
          <a:xfrm>
            <a:off x="6773795" y="2893763"/>
            <a:ext cx="1209541" cy="939888"/>
            <a:chOff x="-1775124" y="4074892"/>
            <a:chExt cx="620254" cy="492851"/>
          </a:xfrm>
          <a:gradFill>
            <a:gsLst>
              <a:gs pos="0">
                <a:srgbClr val="193093"/>
              </a:gs>
              <a:gs pos="100000">
                <a:srgbClr val="32599E"/>
              </a:gs>
            </a:gsLst>
            <a:lin ang="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42" name="手繪多邊形: 圖案 141">
              <a:extLst>
                <a:ext uri="{FF2B5EF4-FFF2-40B4-BE49-F238E27FC236}">
                  <a16:creationId xmlns:a16="http://schemas.microsoft.com/office/drawing/2014/main" id="{69D091A7-0D73-4291-BC74-2F00B3225140}"/>
                </a:ext>
              </a:extLst>
            </p:cNvPr>
            <p:cNvSpPr/>
            <p:nvPr/>
          </p:nvSpPr>
          <p:spPr>
            <a:xfrm>
              <a:off x="-1775124" y="4074892"/>
              <a:ext cx="620254" cy="405123"/>
            </a:xfrm>
            <a:custGeom>
              <a:avLst/>
              <a:gdLst>
                <a:gd name="connsiteX0" fmla="*/ 571137 w 570007"/>
                <a:gd name="connsiteY0" fmla="*/ 16818 h 372301"/>
                <a:gd name="connsiteX1" fmla="*/ 571137 w 570007"/>
                <a:gd name="connsiteY1" fmla="*/ 357127 h 372301"/>
                <a:gd name="connsiteX2" fmla="*/ 554370 w 570007"/>
                <a:gd name="connsiteY2" fmla="*/ 373945 h 372301"/>
                <a:gd name="connsiteX3" fmla="*/ 554319 w 570007"/>
                <a:gd name="connsiteY3" fmla="*/ 373945 h 372301"/>
                <a:gd name="connsiteX4" fmla="*/ 16869 w 570007"/>
                <a:gd name="connsiteY4" fmla="*/ 373945 h 372301"/>
                <a:gd name="connsiteX5" fmla="*/ 0 w 570007"/>
                <a:gd name="connsiteY5" fmla="*/ 357127 h 372301"/>
                <a:gd name="connsiteX6" fmla="*/ 0 w 570007"/>
                <a:gd name="connsiteY6" fmla="*/ 16818 h 372301"/>
                <a:gd name="connsiteX7" fmla="*/ 16869 w 570007"/>
                <a:gd name="connsiteY7" fmla="*/ 0 h 372301"/>
                <a:gd name="connsiteX8" fmla="*/ 554319 w 570007"/>
                <a:gd name="connsiteY8" fmla="*/ 0 h 372301"/>
                <a:gd name="connsiteX9" fmla="*/ 571137 w 570007"/>
                <a:gd name="connsiteY9" fmla="*/ 16818 h 372301"/>
                <a:gd name="connsiteX10" fmla="*/ 553292 w 570007"/>
                <a:gd name="connsiteY10" fmla="*/ 294118 h 372301"/>
                <a:gd name="connsiteX11" fmla="*/ 553292 w 570007"/>
                <a:gd name="connsiteY11" fmla="*/ 26575 h 372301"/>
                <a:gd name="connsiteX12" fmla="*/ 540326 w 570007"/>
                <a:gd name="connsiteY12" fmla="*/ 15046 h 372301"/>
                <a:gd name="connsiteX13" fmla="*/ 30837 w 570007"/>
                <a:gd name="connsiteY13" fmla="*/ 15046 h 372301"/>
                <a:gd name="connsiteX14" fmla="*/ 17845 w 570007"/>
                <a:gd name="connsiteY14" fmla="*/ 26575 h 372301"/>
                <a:gd name="connsiteX15" fmla="*/ 17845 w 570007"/>
                <a:gd name="connsiteY15" fmla="*/ 293990 h 372301"/>
                <a:gd name="connsiteX16" fmla="*/ 30837 w 570007"/>
                <a:gd name="connsiteY16" fmla="*/ 305519 h 372301"/>
                <a:gd name="connsiteX17" fmla="*/ 540326 w 570007"/>
                <a:gd name="connsiteY17" fmla="*/ 305519 h 372301"/>
                <a:gd name="connsiteX18" fmla="*/ 553292 w 570007"/>
                <a:gd name="connsiteY18" fmla="*/ 293990 h 372301"/>
                <a:gd name="connsiteX19" fmla="*/ 315815 w 570007"/>
                <a:gd name="connsiteY19" fmla="*/ 338743 h 372301"/>
                <a:gd name="connsiteX20" fmla="*/ 292218 w 570007"/>
                <a:gd name="connsiteY20" fmla="*/ 315147 h 372301"/>
                <a:gd name="connsiteX21" fmla="*/ 268622 w 570007"/>
                <a:gd name="connsiteY21" fmla="*/ 338743 h 372301"/>
                <a:gd name="connsiteX22" fmla="*/ 292218 w 570007"/>
                <a:gd name="connsiteY22" fmla="*/ 362340 h 372301"/>
                <a:gd name="connsiteX23" fmla="*/ 292244 w 570007"/>
                <a:gd name="connsiteY23" fmla="*/ 362340 h 372301"/>
                <a:gd name="connsiteX24" fmla="*/ 315815 w 570007"/>
                <a:gd name="connsiteY24" fmla="*/ 338769 h 372301"/>
                <a:gd name="connsiteX25" fmla="*/ 315815 w 570007"/>
                <a:gd name="connsiteY25" fmla="*/ 338743 h 37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70007" h="372301">
                  <a:moveTo>
                    <a:pt x="571137" y="16818"/>
                  </a:moveTo>
                  <a:lnTo>
                    <a:pt x="571137" y="357127"/>
                  </a:lnTo>
                  <a:cubicBezTo>
                    <a:pt x="571152" y="366401"/>
                    <a:pt x="563645" y="373930"/>
                    <a:pt x="554370" y="373945"/>
                  </a:cubicBezTo>
                  <a:cubicBezTo>
                    <a:pt x="554352" y="373945"/>
                    <a:pt x="554337" y="373945"/>
                    <a:pt x="554319" y="373945"/>
                  </a:cubicBezTo>
                  <a:lnTo>
                    <a:pt x="16869" y="373945"/>
                  </a:lnTo>
                  <a:cubicBezTo>
                    <a:pt x="7567" y="373960"/>
                    <a:pt x="15" y="366430"/>
                    <a:pt x="0" y="357127"/>
                  </a:cubicBezTo>
                  <a:lnTo>
                    <a:pt x="0" y="16818"/>
                  </a:lnTo>
                  <a:cubicBezTo>
                    <a:pt x="28" y="7520"/>
                    <a:pt x="7572" y="0"/>
                    <a:pt x="16869" y="0"/>
                  </a:cubicBezTo>
                  <a:lnTo>
                    <a:pt x="554319" y="0"/>
                  </a:lnTo>
                  <a:cubicBezTo>
                    <a:pt x="563606" y="0"/>
                    <a:pt x="571137" y="7531"/>
                    <a:pt x="571137" y="16818"/>
                  </a:cubicBezTo>
                  <a:close/>
                  <a:moveTo>
                    <a:pt x="553292" y="294118"/>
                  </a:moveTo>
                  <a:lnTo>
                    <a:pt x="553292" y="26575"/>
                  </a:lnTo>
                  <a:cubicBezTo>
                    <a:pt x="552866" y="19824"/>
                    <a:pt x="547078" y="14681"/>
                    <a:pt x="540326" y="15046"/>
                  </a:cubicBezTo>
                  <a:lnTo>
                    <a:pt x="30837" y="15046"/>
                  </a:lnTo>
                  <a:cubicBezTo>
                    <a:pt x="24079" y="14679"/>
                    <a:pt x="18286" y="19822"/>
                    <a:pt x="17845" y="26575"/>
                  </a:cubicBezTo>
                  <a:lnTo>
                    <a:pt x="17845" y="293990"/>
                  </a:lnTo>
                  <a:cubicBezTo>
                    <a:pt x="18271" y="300751"/>
                    <a:pt x="24074" y="305899"/>
                    <a:pt x="30837" y="305519"/>
                  </a:cubicBezTo>
                  <a:lnTo>
                    <a:pt x="540326" y="305519"/>
                  </a:lnTo>
                  <a:cubicBezTo>
                    <a:pt x="547084" y="305899"/>
                    <a:pt x="552879" y="300745"/>
                    <a:pt x="553292" y="293990"/>
                  </a:cubicBezTo>
                  <a:close/>
                  <a:moveTo>
                    <a:pt x="315815" y="338743"/>
                  </a:moveTo>
                  <a:cubicBezTo>
                    <a:pt x="315815" y="325710"/>
                    <a:pt x="305249" y="315147"/>
                    <a:pt x="292218" y="315147"/>
                  </a:cubicBezTo>
                  <a:cubicBezTo>
                    <a:pt x="279185" y="315147"/>
                    <a:pt x="268622" y="325710"/>
                    <a:pt x="268622" y="338743"/>
                  </a:cubicBezTo>
                  <a:cubicBezTo>
                    <a:pt x="268622" y="351776"/>
                    <a:pt x="279188" y="362340"/>
                    <a:pt x="292218" y="362340"/>
                  </a:cubicBezTo>
                  <a:cubicBezTo>
                    <a:pt x="292226" y="362340"/>
                    <a:pt x="292237" y="362340"/>
                    <a:pt x="292244" y="362340"/>
                  </a:cubicBezTo>
                  <a:cubicBezTo>
                    <a:pt x="305262" y="362340"/>
                    <a:pt x="315815" y="351787"/>
                    <a:pt x="315815" y="338769"/>
                  </a:cubicBezTo>
                  <a:cubicBezTo>
                    <a:pt x="315815" y="338761"/>
                    <a:pt x="315815" y="338751"/>
                    <a:pt x="315815" y="338743"/>
                  </a:cubicBez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45" name="手繪多邊形: 圖案 144">
              <a:extLst>
                <a:ext uri="{FF2B5EF4-FFF2-40B4-BE49-F238E27FC236}">
                  <a16:creationId xmlns:a16="http://schemas.microsoft.com/office/drawing/2014/main" id="{45E6FE64-F68B-4792-8C0F-91C63A781403}"/>
                </a:ext>
              </a:extLst>
            </p:cNvPr>
            <p:cNvSpPr/>
            <p:nvPr/>
          </p:nvSpPr>
          <p:spPr>
            <a:xfrm>
              <a:off x="-1617128" y="4548185"/>
              <a:ext cx="318508" cy="19558"/>
            </a:xfrm>
            <a:custGeom>
              <a:avLst/>
              <a:gdLst>
                <a:gd name="connsiteX0" fmla="*/ 294093 w 292706"/>
                <a:gd name="connsiteY0" fmla="*/ 19103 h 17973"/>
                <a:gd name="connsiteX1" fmla="*/ 0 w 292706"/>
                <a:gd name="connsiteY1" fmla="*/ 19103 h 17973"/>
                <a:gd name="connsiteX2" fmla="*/ 58387 w 292706"/>
                <a:gd name="connsiteY2" fmla="*/ 0 h 17973"/>
                <a:gd name="connsiteX3" fmla="*/ 147046 w 292706"/>
                <a:gd name="connsiteY3" fmla="*/ 0 h 17973"/>
                <a:gd name="connsiteX4" fmla="*/ 235654 w 292706"/>
                <a:gd name="connsiteY4" fmla="*/ 0 h 17973"/>
                <a:gd name="connsiteX5" fmla="*/ 294093 w 292706"/>
                <a:gd name="connsiteY5" fmla="*/ 19103 h 17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2706" h="17973">
                  <a:moveTo>
                    <a:pt x="294093" y="19103"/>
                  </a:moveTo>
                  <a:lnTo>
                    <a:pt x="0" y="19103"/>
                  </a:lnTo>
                  <a:lnTo>
                    <a:pt x="58387" y="0"/>
                  </a:lnTo>
                  <a:lnTo>
                    <a:pt x="147046" y="0"/>
                  </a:lnTo>
                  <a:lnTo>
                    <a:pt x="235654" y="0"/>
                  </a:lnTo>
                  <a:lnTo>
                    <a:pt x="294093" y="19103"/>
                  </a:ln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46" name="手繪多邊形: 圖案 145">
              <a:extLst>
                <a:ext uri="{FF2B5EF4-FFF2-40B4-BE49-F238E27FC236}">
                  <a16:creationId xmlns:a16="http://schemas.microsoft.com/office/drawing/2014/main" id="{CF9E6AA1-8866-49F2-BBD6-3577D6AB5B3D}"/>
                </a:ext>
              </a:extLst>
            </p:cNvPr>
            <p:cNvSpPr/>
            <p:nvPr/>
          </p:nvSpPr>
          <p:spPr>
            <a:xfrm>
              <a:off x="-1553595" y="4494571"/>
              <a:ext cx="192782" cy="41910"/>
            </a:xfrm>
            <a:custGeom>
              <a:avLst/>
              <a:gdLst>
                <a:gd name="connsiteX0" fmla="*/ 0 w 177164"/>
                <a:gd name="connsiteY0" fmla="*/ 0 h 38513"/>
                <a:gd name="connsiteX1" fmla="*/ 177267 w 177164"/>
                <a:gd name="connsiteY1" fmla="*/ 0 h 38513"/>
                <a:gd name="connsiteX2" fmla="*/ 177267 w 177164"/>
                <a:gd name="connsiteY2" fmla="*/ 39978 h 38513"/>
                <a:gd name="connsiteX3" fmla="*/ 0 w 177164"/>
                <a:gd name="connsiteY3" fmla="*/ 39978 h 385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7164" h="38513">
                  <a:moveTo>
                    <a:pt x="0" y="0"/>
                  </a:moveTo>
                  <a:lnTo>
                    <a:pt x="177267" y="0"/>
                  </a:lnTo>
                  <a:lnTo>
                    <a:pt x="177267" y="39978"/>
                  </a:lnTo>
                  <a:lnTo>
                    <a:pt x="0" y="39978"/>
                  </a:lnTo>
                  <a:close/>
                </a:path>
              </a:pathLst>
            </a:custGeom>
            <a:grpFill/>
            <a:ln w="256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sp>
        <p:nvSpPr>
          <p:cNvPr id="148" name="矩形: 圓角 147">
            <a:extLst>
              <a:ext uri="{FF2B5EF4-FFF2-40B4-BE49-F238E27FC236}">
                <a16:creationId xmlns:a16="http://schemas.microsoft.com/office/drawing/2014/main" id="{A3ABEE50-D66A-145E-F441-AA48145FFDFF}"/>
              </a:ext>
            </a:extLst>
          </p:cNvPr>
          <p:cNvSpPr/>
          <p:nvPr/>
        </p:nvSpPr>
        <p:spPr>
          <a:xfrm>
            <a:off x="1513927" y="2316854"/>
            <a:ext cx="3629992" cy="465613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0D3A7E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228600" dir="378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135" name="文字方塊 134">
            <a:extLst>
              <a:ext uri="{FF2B5EF4-FFF2-40B4-BE49-F238E27FC236}">
                <a16:creationId xmlns:a16="http://schemas.microsoft.com/office/drawing/2014/main" id="{8C8E4CAE-3A39-45D7-82C6-A01A9A4E1F4A}"/>
              </a:ext>
            </a:extLst>
          </p:cNvPr>
          <p:cNvSpPr txBox="1"/>
          <p:nvPr/>
        </p:nvSpPr>
        <p:spPr>
          <a:xfrm>
            <a:off x="1031443" y="2381159"/>
            <a:ext cx="4679047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600" b="1" kern="0" err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排程</a:t>
            </a:r>
            <a:r>
              <a:rPr lang="en-US" altLang="zh-TW" sz="1600" b="1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 Snapshot Replica (</a:t>
            </a:r>
            <a:r>
              <a:rPr lang="en-US" altLang="zh-TW" sz="1600" b="1" kern="0" err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快照副本</a:t>
            </a:r>
            <a:r>
              <a:rPr lang="en-US" altLang="zh-TW" sz="1600" b="1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) </a:t>
            </a:r>
            <a:endParaRPr lang="zh-TW" altLang="en-US" sz="1600" b="1" kern="0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136" name="文字方塊 135">
            <a:extLst>
              <a:ext uri="{FF2B5EF4-FFF2-40B4-BE49-F238E27FC236}">
                <a16:creationId xmlns:a16="http://schemas.microsoft.com/office/drawing/2014/main" id="{B0C2294B-30A2-4346-8E0C-6657265C7B32}"/>
              </a:ext>
            </a:extLst>
          </p:cNvPr>
          <p:cNvSpPr txBox="1"/>
          <p:nvPr/>
        </p:nvSpPr>
        <p:spPr>
          <a:xfrm>
            <a:off x="7151502" y="2379051"/>
            <a:ext cx="3507321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600" b="1" kern="0" err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即時</a:t>
            </a:r>
            <a:r>
              <a:rPr lang="en-US" altLang="zh-TW" sz="1600" b="1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 </a:t>
            </a:r>
            <a:r>
              <a:rPr lang="en-US" altLang="zh-TW" sz="1600" b="1" kern="0" err="1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Snapsync</a:t>
            </a:r>
            <a:r>
              <a:rPr lang="en-US" altLang="zh-TW" sz="1600" b="1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 : RPO=0</a:t>
            </a:r>
            <a:endParaRPr lang="en-US" altLang="zh-TW" sz="1600" b="1" kern="0">
              <a:solidFill>
                <a:schemeClr val="bg1"/>
              </a:solidFill>
              <a:latin typeface="Microsoft JhengHei"/>
              <a:ea typeface="微軟正黑體"/>
              <a:cs typeface="+mn-ea"/>
            </a:endParaRPr>
          </a:p>
        </p:txBody>
      </p:sp>
      <p:pic>
        <p:nvPicPr>
          <p:cNvPr id="154" name="圖片 153">
            <a:extLst>
              <a:ext uri="{FF2B5EF4-FFF2-40B4-BE49-F238E27FC236}">
                <a16:creationId xmlns:a16="http://schemas.microsoft.com/office/drawing/2014/main" id="{3CD1868C-C630-77AA-C796-F439577525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893368" y="6116494"/>
            <a:ext cx="1762835" cy="288436"/>
          </a:xfrm>
          <a:prstGeom prst="rect">
            <a:avLst/>
          </a:prstGeom>
        </p:spPr>
      </p:pic>
      <p:grpSp>
        <p:nvGrpSpPr>
          <p:cNvPr id="130" name="群組 129">
            <a:extLst>
              <a:ext uri="{FF2B5EF4-FFF2-40B4-BE49-F238E27FC236}">
                <a16:creationId xmlns:a16="http://schemas.microsoft.com/office/drawing/2014/main" id="{67E1682F-93CA-43AF-A386-1E9CC3CE269A}"/>
              </a:ext>
            </a:extLst>
          </p:cNvPr>
          <p:cNvGrpSpPr/>
          <p:nvPr/>
        </p:nvGrpSpPr>
        <p:grpSpPr>
          <a:xfrm>
            <a:off x="2369188" y="4671381"/>
            <a:ext cx="579995" cy="579995"/>
            <a:chOff x="1633663" y="4907432"/>
            <a:chExt cx="759453" cy="759453"/>
          </a:xfrm>
        </p:grpSpPr>
        <p:sp>
          <p:nvSpPr>
            <p:cNvPr id="131" name="手繪多邊形: 圖案 956">
              <a:extLst>
                <a:ext uri="{FF2B5EF4-FFF2-40B4-BE49-F238E27FC236}">
                  <a16:creationId xmlns:a16="http://schemas.microsoft.com/office/drawing/2014/main" id="{6CEECDBA-EADF-461F-907E-107F886B569A}"/>
                </a:ext>
              </a:extLst>
            </p:cNvPr>
            <p:cNvSpPr/>
            <p:nvPr/>
          </p:nvSpPr>
          <p:spPr>
            <a:xfrm>
              <a:off x="1633663" y="4907432"/>
              <a:ext cx="759453" cy="759453"/>
            </a:xfrm>
            <a:custGeom>
              <a:avLst/>
              <a:gdLst>
                <a:gd name="connsiteX0" fmla="*/ 343795 w 685481"/>
                <a:gd name="connsiteY0" fmla="*/ 687591 h 687590"/>
                <a:gd name="connsiteX1" fmla="*/ 0 w 685481"/>
                <a:gd name="connsiteY1" fmla="*/ 343795 h 687590"/>
                <a:gd name="connsiteX2" fmla="*/ 343795 w 685481"/>
                <a:gd name="connsiteY2" fmla="*/ 0 h 687590"/>
                <a:gd name="connsiteX3" fmla="*/ 687591 w 685481"/>
                <a:gd name="connsiteY3" fmla="*/ 343795 h 687590"/>
                <a:gd name="connsiteX4" fmla="*/ 343795 w 685481"/>
                <a:gd name="connsiteY4" fmla="*/ 687591 h 687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5481" h="687590">
                  <a:moveTo>
                    <a:pt x="343795" y="687591"/>
                  </a:moveTo>
                  <a:cubicBezTo>
                    <a:pt x="154223" y="687591"/>
                    <a:pt x="0" y="533347"/>
                    <a:pt x="0" y="343795"/>
                  </a:cubicBezTo>
                  <a:cubicBezTo>
                    <a:pt x="0" y="154244"/>
                    <a:pt x="154244" y="0"/>
                    <a:pt x="343795" y="0"/>
                  </a:cubicBezTo>
                  <a:cubicBezTo>
                    <a:pt x="533347" y="0"/>
                    <a:pt x="687591" y="154223"/>
                    <a:pt x="687591" y="343795"/>
                  </a:cubicBezTo>
                  <a:cubicBezTo>
                    <a:pt x="687591" y="533368"/>
                    <a:pt x="533389" y="687591"/>
                    <a:pt x="343795" y="687591"/>
                  </a:cubicBezTo>
                  <a:close/>
                </a:path>
              </a:pathLst>
            </a:custGeom>
            <a:gradFill>
              <a:gsLst>
                <a:gs pos="0">
                  <a:srgbClr val="FC8123"/>
                </a:gs>
                <a:gs pos="100000">
                  <a:srgbClr val="F6B21A"/>
                </a:gs>
              </a:gsLst>
              <a:lin ang="5400000" scaled="1"/>
            </a:gradFill>
            <a:ln w="19050" cap="flat">
              <a:solidFill>
                <a:schemeClr val="bg1">
                  <a:lumMod val="95000"/>
                </a:schemeClr>
              </a:solidFill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defTabSz="1219170">
                <a:buClr>
                  <a:srgbClr val="000000"/>
                </a:buClr>
              </a:pPr>
              <a:endParaRPr lang="zh-TW" altLang="en-US" sz="1867" kern="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pic>
          <p:nvPicPr>
            <p:cNvPr id="132" name="圖形 131">
              <a:extLst>
                <a:ext uri="{FF2B5EF4-FFF2-40B4-BE49-F238E27FC236}">
                  <a16:creationId xmlns:a16="http://schemas.microsoft.com/office/drawing/2014/main" id="{74EEAC8A-7522-4281-A4E5-9D1E3F8E8E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743697" y="5069921"/>
              <a:ext cx="542227" cy="40834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55" name="圖片 154">
            <a:extLst>
              <a:ext uri="{FF2B5EF4-FFF2-40B4-BE49-F238E27FC236}">
                <a16:creationId xmlns:a16="http://schemas.microsoft.com/office/drawing/2014/main" id="{CCD8A2AA-CDAF-F191-E57A-2D096B509C9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446812" y="6103011"/>
            <a:ext cx="1762835" cy="288436"/>
          </a:xfrm>
          <a:prstGeom prst="rect">
            <a:avLst/>
          </a:prstGeom>
        </p:spPr>
      </p:pic>
      <p:pic>
        <p:nvPicPr>
          <p:cNvPr id="4" name="圖片 3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3FF2E8E4-242A-E6D1-47B2-2C1F78FCE33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3" r="15056"/>
          <a:stretch/>
        </p:blipFill>
        <p:spPr>
          <a:xfrm>
            <a:off x="1064647" y="4931776"/>
            <a:ext cx="1418755" cy="1274216"/>
          </a:xfrm>
          <a:prstGeom prst="rect">
            <a:avLst/>
          </a:prstGeom>
        </p:spPr>
      </p:pic>
      <p:pic>
        <p:nvPicPr>
          <p:cNvPr id="6" name="圖片 5" descr="一張含有 文字, 電子用品, 電腦 的圖片&#10;&#10;自動產生的描述">
            <a:extLst>
              <a:ext uri="{FF2B5EF4-FFF2-40B4-BE49-F238E27FC236}">
                <a16:creationId xmlns:a16="http://schemas.microsoft.com/office/drawing/2014/main" id="{5106A7A1-FA90-2D9B-05D4-59E22F38038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3" r="15056"/>
          <a:stretch/>
        </p:blipFill>
        <p:spPr>
          <a:xfrm>
            <a:off x="6646297" y="4960351"/>
            <a:ext cx="1418755" cy="1274216"/>
          </a:xfrm>
          <a:prstGeom prst="rect">
            <a:avLst/>
          </a:prstGeom>
        </p:spPr>
      </p:pic>
      <p:sp>
        <p:nvSpPr>
          <p:cNvPr id="51" name="矩形 901">
            <a:extLst>
              <a:ext uri="{FF2B5EF4-FFF2-40B4-BE49-F238E27FC236}">
                <a16:creationId xmlns:a16="http://schemas.microsoft.com/office/drawing/2014/main" id="{D238DCE7-F990-793A-B753-E9C3180755DC}"/>
              </a:ext>
            </a:extLst>
          </p:cNvPr>
          <p:cNvSpPr/>
          <p:nvPr/>
        </p:nvSpPr>
        <p:spPr>
          <a:xfrm>
            <a:off x="840858" y="4291387"/>
            <a:ext cx="933128" cy="31810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1450" b="1" kern="0" err="1">
                <a:solidFill>
                  <a:srgbClr val="274DA5"/>
                </a:solidFill>
                <a:latin typeface="Microsoft JhengHei"/>
                <a:ea typeface="微軟正黑體"/>
                <a:cs typeface="+mn-ea"/>
              </a:rPr>
              <a:t>一般狀態</a:t>
            </a:r>
            <a:endParaRPr lang="en-US" altLang="zh-TW" sz="1450" b="1" kern="0">
              <a:solidFill>
                <a:srgbClr val="274DA5"/>
              </a:solidFill>
              <a:latin typeface="Microsoft JhengHei"/>
              <a:ea typeface="微軟正黑體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853470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CB7B65-636A-4E01-8271-CFE2841AF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088" y="365125"/>
            <a:ext cx="10515600" cy="1325563"/>
          </a:xfrm>
        </p:spPr>
        <p:txBody>
          <a:bodyPr>
            <a:noAutofit/>
          </a:bodyPr>
          <a:lstStyle/>
          <a:p>
            <a:r>
              <a:rPr lang="zh-CN" sz="4000" b="1">
                <a:latin typeface="Microsoft JhengHei"/>
                <a:ea typeface="Microsoft JhengHei"/>
                <a:cs typeface="+mj-lt"/>
              </a:rPr>
              <a:t>可擴充的大容量 TS-1655，透過 Hyper Data Protector</a:t>
            </a:r>
            <a:r>
              <a:rPr lang="zh-TW" altLang="en-US" sz="4000" b="1">
                <a:latin typeface="Microsoft JhengHei"/>
                <a:ea typeface="Microsoft JhengHei"/>
                <a:cs typeface="+mj-lt"/>
              </a:rPr>
              <a:t> 達成</a:t>
            </a:r>
            <a:r>
              <a:rPr lang="zh-CN" sz="4000" b="1">
                <a:latin typeface="Microsoft JhengHei"/>
                <a:ea typeface="Microsoft JhengHei"/>
                <a:cs typeface="+mj-lt"/>
              </a:rPr>
              <a:t>高速主動式虛擬機備份</a:t>
            </a:r>
            <a:endParaRPr lang="zh-TW" altLang="en-US">
              <a:latin typeface="Microsoft JhengHei"/>
              <a:ea typeface="Microsoft JhengHei"/>
            </a:endParaRPr>
          </a:p>
        </p:txBody>
      </p:sp>
      <p:sp>
        <p:nvSpPr>
          <p:cNvPr id="5" name="Google Shape;83;p16">
            <a:extLst>
              <a:ext uri="{FF2B5EF4-FFF2-40B4-BE49-F238E27FC236}">
                <a16:creationId xmlns:a16="http://schemas.microsoft.com/office/drawing/2014/main" id="{01E565C2-0D32-FB4D-871A-4C68C06A2614}"/>
              </a:ext>
            </a:extLst>
          </p:cNvPr>
          <p:cNvSpPr txBox="1">
            <a:spLocks/>
          </p:cNvSpPr>
          <p:nvPr/>
        </p:nvSpPr>
        <p:spPr>
          <a:xfrm>
            <a:off x="365216" y="1856325"/>
            <a:ext cx="5452672" cy="2405545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41020" indent="-388620" defTabSz="1219170">
              <a:lnSpc>
                <a:spcPts val="3467"/>
              </a:lnSpc>
              <a:spcBef>
                <a:spcPts val="0"/>
              </a:spcBef>
              <a:buSzPct val="80000"/>
            </a:pPr>
            <a:r>
              <a:rPr lang="zh-TW" altLang="en-US" sz="220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支援 </a:t>
            </a:r>
            <a:r>
              <a:rPr lang="en-US" altLang="zh-TW" sz="220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VMware </a:t>
            </a:r>
            <a:r>
              <a:rPr lang="zh-TW" altLang="en-US" sz="220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與</a:t>
            </a:r>
            <a:r>
              <a:rPr lang="en-US" altLang="zh-TW" sz="220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 Microsoft Hyper-V</a:t>
            </a:r>
            <a:endParaRPr lang="en-US" altLang="zh-TW" sz="2200">
              <a:solidFill>
                <a:schemeClr val="bg1"/>
              </a:solidFill>
              <a:latin typeface="Microsoft JhengHei"/>
              <a:ea typeface="微軟正黑體"/>
              <a:cs typeface="+mn-ea"/>
            </a:endParaRPr>
          </a:p>
          <a:p>
            <a:pPr marL="541020" indent="-388620" defTabSz="1219170">
              <a:lnSpc>
                <a:spcPts val="3467"/>
              </a:lnSpc>
              <a:spcBef>
                <a:spcPts val="0"/>
              </a:spcBef>
              <a:buSzPct val="80000"/>
            </a:pPr>
            <a:r>
              <a:rPr lang="zh-TW" altLang="en-US" sz="220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免費授權讓</a:t>
            </a:r>
            <a:r>
              <a:rPr lang="en-US" altLang="zh-TW" sz="220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 VM </a:t>
            </a:r>
            <a:r>
              <a:rPr lang="zh-TW" altLang="en-US" sz="220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備份無上限</a:t>
            </a:r>
            <a:endParaRPr lang="en-US" altLang="zh-TW" sz="2200">
              <a:solidFill>
                <a:schemeClr val="bg1"/>
              </a:solidFill>
              <a:latin typeface="微軟正黑體"/>
              <a:ea typeface="微軟正黑體"/>
              <a:cs typeface="+mn-ea"/>
            </a:endParaRPr>
          </a:p>
          <a:p>
            <a:pPr marL="541020" indent="-388620" defTabSz="1219170">
              <a:lnSpc>
                <a:spcPts val="3467"/>
              </a:lnSpc>
              <a:spcBef>
                <a:spcPts val="0"/>
              </a:spcBef>
              <a:buSzPct val="80000"/>
            </a:pPr>
            <a:r>
              <a:rPr lang="zh-TW" altLang="en-US" sz="220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高速主動式備份</a:t>
            </a:r>
            <a:endParaRPr lang="en-US" altLang="zh-TW" sz="2200">
              <a:solidFill>
                <a:schemeClr val="bg1"/>
              </a:solidFill>
              <a:latin typeface="微軟正黑體"/>
              <a:ea typeface="微軟正黑體"/>
              <a:cs typeface="+mn-ea"/>
            </a:endParaRPr>
          </a:p>
          <a:p>
            <a:pPr marL="541020" indent="-388620" defTabSz="1219170">
              <a:lnSpc>
                <a:spcPts val="3467"/>
              </a:lnSpc>
              <a:spcBef>
                <a:spcPts val="0"/>
              </a:spcBef>
              <a:buSzPct val="80000"/>
            </a:pPr>
            <a:r>
              <a:rPr lang="zh-TW" altLang="en-US" sz="220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立即還原</a:t>
            </a:r>
            <a:endParaRPr lang="en-US" altLang="zh-TW" sz="2200">
              <a:solidFill>
                <a:schemeClr val="bg1"/>
              </a:solidFill>
              <a:latin typeface="微軟正黑體"/>
              <a:ea typeface="微軟正黑體"/>
              <a:cs typeface="+mn-ea"/>
            </a:endParaRPr>
          </a:p>
          <a:p>
            <a:pPr marL="541020" indent="-388620" defTabSz="1219170">
              <a:lnSpc>
                <a:spcPts val="3467"/>
              </a:lnSpc>
              <a:spcBef>
                <a:spcPts val="0"/>
              </a:spcBef>
              <a:buSzPct val="80000"/>
            </a:pPr>
            <a:r>
              <a:rPr lang="zh-TW" altLang="en-US" sz="220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持續監控</a:t>
            </a:r>
            <a:endParaRPr lang="zh-TW" altLang="en-US" sz="2200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8BB581AB-39B2-3F44-B79A-1714AAC17EC7}"/>
              </a:ext>
            </a:extLst>
          </p:cNvPr>
          <p:cNvGrpSpPr/>
          <p:nvPr/>
        </p:nvGrpSpPr>
        <p:grpSpPr>
          <a:xfrm>
            <a:off x="2090862" y="4330858"/>
            <a:ext cx="2372796" cy="2262166"/>
            <a:chOff x="717588" y="2231078"/>
            <a:chExt cx="2416342" cy="2303682"/>
          </a:xfrm>
        </p:grpSpPr>
        <p:pic>
          <p:nvPicPr>
            <p:cNvPr id="14" name="圖形 13">
              <a:extLst>
                <a:ext uri="{FF2B5EF4-FFF2-40B4-BE49-F238E27FC236}">
                  <a16:creationId xmlns:a16="http://schemas.microsoft.com/office/drawing/2014/main" id="{3BF054B3-FDBD-214B-A351-00CA63AA5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717588" y="2231078"/>
              <a:ext cx="2416342" cy="2303682"/>
            </a:xfrm>
            <a:prstGeom prst="rect">
              <a:avLst/>
            </a:prstGeom>
          </p:spPr>
        </p:pic>
        <p:pic>
          <p:nvPicPr>
            <p:cNvPr id="15" name="圖形 14">
              <a:extLst>
                <a:ext uri="{FF2B5EF4-FFF2-40B4-BE49-F238E27FC236}">
                  <a16:creationId xmlns:a16="http://schemas.microsoft.com/office/drawing/2014/main" id="{007FCE6F-F25F-8A4B-BEE9-659EE0F4D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2178867" y="2485642"/>
              <a:ext cx="772857" cy="772857"/>
            </a:xfrm>
            <a:prstGeom prst="rect">
              <a:avLst/>
            </a:prstGeom>
          </p:spPr>
        </p:pic>
      </p:grpSp>
      <p:pic>
        <p:nvPicPr>
          <p:cNvPr id="8" name="圖形 7">
            <a:extLst>
              <a:ext uri="{FF2B5EF4-FFF2-40B4-BE49-F238E27FC236}">
                <a16:creationId xmlns:a16="http://schemas.microsoft.com/office/drawing/2014/main" id="{E456A7AD-607E-674D-A811-0E6821B5EB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532276" y="4330859"/>
            <a:ext cx="2372795" cy="2262166"/>
          </a:xfrm>
          <a:prstGeom prst="rect">
            <a:avLst/>
          </a:prstGeom>
        </p:spPr>
      </p:pic>
      <p:pic>
        <p:nvPicPr>
          <p:cNvPr id="9" name="圖形 8">
            <a:extLst>
              <a:ext uri="{FF2B5EF4-FFF2-40B4-BE49-F238E27FC236}">
                <a16:creationId xmlns:a16="http://schemas.microsoft.com/office/drawing/2014/main" id="{E2E4D19A-1536-4B4D-94C0-DFC33C8C9A7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 r="56132"/>
          <a:stretch/>
        </p:blipFill>
        <p:spPr>
          <a:xfrm>
            <a:off x="9966049" y="4629640"/>
            <a:ext cx="704658" cy="661315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DB11C5F7-F118-9E4E-81DA-63C7ABDBA2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4841009" y="3934611"/>
            <a:ext cx="2689684" cy="2689684"/>
          </a:xfrm>
          <a:prstGeom prst="rect">
            <a:avLst/>
          </a:prstGeom>
        </p:spPr>
      </p:pic>
      <p:pic>
        <p:nvPicPr>
          <p:cNvPr id="13" name="圖片 12" descr="一張含有 畫畫, 傘 的圖片&#10;&#10;自動產生的描述">
            <a:extLst>
              <a:ext uri="{FF2B5EF4-FFF2-40B4-BE49-F238E27FC236}">
                <a16:creationId xmlns:a16="http://schemas.microsoft.com/office/drawing/2014/main" id="{F1C92EE6-1B32-EC44-943A-0111126B541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1585" y="3508611"/>
            <a:ext cx="1023374" cy="1023374"/>
          </a:xfrm>
          <a:prstGeom prst="rect">
            <a:avLst/>
          </a:prstGeo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3" name="圖形 10">
            <a:extLst>
              <a:ext uri="{FF2B5EF4-FFF2-40B4-BE49-F238E27FC236}">
                <a16:creationId xmlns:a16="http://schemas.microsoft.com/office/drawing/2014/main" id="{73977824-7C65-3F49-9734-C0CF985C59C3}"/>
              </a:ext>
            </a:extLst>
          </p:cNvPr>
          <p:cNvSpPr/>
          <p:nvPr/>
        </p:nvSpPr>
        <p:spPr>
          <a:xfrm>
            <a:off x="3525806" y="5677642"/>
            <a:ext cx="1224309" cy="532789"/>
          </a:xfrm>
          <a:custGeom>
            <a:avLst/>
            <a:gdLst>
              <a:gd name="connsiteX0" fmla="*/ 862200 w 1062403"/>
              <a:gd name="connsiteY0" fmla="*/ 115583 h 462332"/>
              <a:gd name="connsiteX1" fmla="*/ 661997 w 1062403"/>
              <a:gd name="connsiteY1" fmla="*/ 0 h 462332"/>
              <a:gd name="connsiteX2" fmla="*/ 661997 w 1062403"/>
              <a:gd name="connsiteY2" fmla="*/ 125099 h 462332"/>
              <a:gd name="connsiteX3" fmla="*/ 0 w 1062403"/>
              <a:gd name="connsiteY3" fmla="*/ 125099 h 462332"/>
              <a:gd name="connsiteX4" fmla="*/ 0 w 1062403"/>
              <a:gd name="connsiteY4" fmla="*/ 337253 h 462332"/>
              <a:gd name="connsiteX5" fmla="*/ 661997 w 1062403"/>
              <a:gd name="connsiteY5" fmla="*/ 337253 h 462332"/>
              <a:gd name="connsiteX6" fmla="*/ 661997 w 1062403"/>
              <a:gd name="connsiteY6" fmla="*/ 462333 h 462332"/>
              <a:gd name="connsiteX7" fmla="*/ 862200 w 1062403"/>
              <a:gd name="connsiteY7" fmla="*/ 346750 h 462332"/>
              <a:gd name="connsiteX8" fmla="*/ 1062403 w 1062403"/>
              <a:gd name="connsiteY8" fmla="*/ 231166 h 462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2403" h="462332">
                <a:moveTo>
                  <a:pt x="862200" y="115583"/>
                </a:moveTo>
                <a:lnTo>
                  <a:pt x="661997" y="0"/>
                </a:lnTo>
                <a:lnTo>
                  <a:pt x="661997" y="125099"/>
                </a:lnTo>
                <a:lnTo>
                  <a:pt x="0" y="125099"/>
                </a:lnTo>
                <a:lnTo>
                  <a:pt x="0" y="337253"/>
                </a:lnTo>
                <a:lnTo>
                  <a:pt x="661997" y="337253"/>
                </a:lnTo>
                <a:lnTo>
                  <a:pt x="661997" y="462333"/>
                </a:lnTo>
                <a:lnTo>
                  <a:pt x="862200" y="346750"/>
                </a:lnTo>
                <a:lnTo>
                  <a:pt x="1062403" y="231166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  <a:alpha val="0"/>
                </a:schemeClr>
              </a:gs>
              <a:gs pos="65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169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1219170">
              <a:buClr>
                <a:srgbClr val="000000"/>
              </a:buClr>
            </a:pPr>
            <a:endParaRPr lang="zh-TW" altLang="en-US" sz="1867" kern="0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4" name="圖形 11">
            <a:extLst>
              <a:ext uri="{FF2B5EF4-FFF2-40B4-BE49-F238E27FC236}">
                <a16:creationId xmlns:a16="http://schemas.microsoft.com/office/drawing/2014/main" id="{2BCCBBA2-8DE2-2F42-BF81-EAFE3EC2DDFD}"/>
              </a:ext>
            </a:extLst>
          </p:cNvPr>
          <p:cNvSpPr/>
          <p:nvPr/>
        </p:nvSpPr>
        <p:spPr>
          <a:xfrm rot="10800000">
            <a:off x="7592568" y="5677642"/>
            <a:ext cx="1224309" cy="532789"/>
          </a:xfrm>
          <a:custGeom>
            <a:avLst/>
            <a:gdLst>
              <a:gd name="connsiteX0" fmla="*/ 862200 w 1062403"/>
              <a:gd name="connsiteY0" fmla="*/ 115583 h 462332"/>
              <a:gd name="connsiteX1" fmla="*/ 661997 w 1062403"/>
              <a:gd name="connsiteY1" fmla="*/ 0 h 462332"/>
              <a:gd name="connsiteX2" fmla="*/ 661997 w 1062403"/>
              <a:gd name="connsiteY2" fmla="*/ 125099 h 462332"/>
              <a:gd name="connsiteX3" fmla="*/ 0 w 1062403"/>
              <a:gd name="connsiteY3" fmla="*/ 125099 h 462332"/>
              <a:gd name="connsiteX4" fmla="*/ 0 w 1062403"/>
              <a:gd name="connsiteY4" fmla="*/ 337253 h 462332"/>
              <a:gd name="connsiteX5" fmla="*/ 661997 w 1062403"/>
              <a:gd name="connsiteY5" fmla="*/ 337253 h 462332"/>
              <a:gd name="connsiteX6" fmla="*/ 661997 w 1062403"/>
              <a:gd name="connsiteY6" fmla="*/ 462333 h 462332"/>
              <a:gd name="connsiteX7" fmla="*/ 862200 w 1062403"/>
              <a:gd name="connsiteY7" fmla="*/ 346750 h 462332"/>
              <a:gd name="connsiteX8" fmla="*/ 1062403 w 1062403"/>
              <a:gd name="connsiteY8" fmla="*/ 231166 h 462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62403" h="462332">
                <a:moveTo>
                  <a:pt x="862200" y="115583"/>
                </a:moveTo>
                <a:lnTo>
                  <a:pt x="661997" y="0"/>
                </a:lnTo>
                <a:lnTo>
                  <a:pt x="661997" y="125099"/>
                </a:lnTo>
                <a:lnTo>
                  <a:pt x="0" y="125099"/>
                </a:lnTo>
                <a:lnTo>
                  <a:pt x="0" y="337253"/>
                </a:lnTo>
                <a:lnTo>
                  <a:pt x="661997" y="337253"/>
                </a:lnTo>
                <a:lnTo>
                  <a:pt x="661997" y="462333"/>
                </a:lnTo>
                <a:lnTo>
                  <a:pt x="862200" y="346750"/>
                </a:lnTo>
                <a:lnTo>
                  <a:pt x="1062403" y="231166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  <a:alpha val="0"/>
                </a:schemeClr>
              </a:gs>
              <a:gs pos="65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 w="169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defTabSz="1219170">
              <a:buClr>
                <a:srgbClr val="000000"/>
              </a:buClr>
            </a:pPr>
            <a:endParaRPr lang="zh-TW" altLang="en-US" sz="1867" kern="0">
              <a:solidFill>
                <a:srgbClr val="000000"/>
              </a:solidFill>
              <a:cs typeface="+mn-ea"/>
              <a:sym typeface="+mn-lt"/>
            </a:endParaRPr>
          </a:p>
        </p:txBody>
      </p:sp>
      <p:pic>
        <p:nvPicPr>
          <p:cNvPr id="19" name="圖形 18">
            <a:extLst>
              <a:ext uri="{FF2B5EF4-FFF2-40B4-BE49-F238E27FC236}">
                <a16:creationId xmlns:a16="http://schemas.microsoft.com/office/drawing/2014/main" id="{18FA1B93-3440-0E4E-9778-712C5ED06E8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3459233" y="4022145"/>
            <a:ext cx="1092164" cy="183727"/>
          </a:xfrm>
          <a:prstGeom prst="rect">
            <a:avLst/>
          </a:prstGeom>
        </p:spPr>
      </p:pic>
      <p:sp>
        <p:nvSpPr>
          <p:cNvPr id="21" name="文字方塊 20">
            <a:extLst>
              <a:ext uri="{FF2B5EF4-FFF2-40B4-BE49-F238E27FC236}">
                <a16:creationId xmlns:a16="http://schemas.microsoft.com/office/drawing/2014/main" id="{B3302A2F-F62F-C24B-911F-51DFAE4A998E}"/>
              </a:ext>
            </a:extLst>
          </p:cNvPr>
          <p:cNvSpPr txBox="1"/>
          <p:nvPr/>
        </p:nvSpPr>
        <p:spPr>
          <a:xfrm>
            <a:off x="9333339" y="3812164"/>
            <a:ext cx="2249334" cy="377026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kumimoji="1" lang="en-US" altLang="zh-TW" sz="1850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Microsoft Hyper-V</a:t>
            </a:r>
            <a:endParaRPr lang="zh-TW" altLang="en-US" sz="1850" kern="0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8F2C2E5-63E8-1F49-B399-C372F133C982}"/>
              </a:ext>
            </a:extLst>
          </p:cNvPr>
          <p:cNvSpPr txBox="1"/>
          <p:nvPr/>
        </p:nvSpPr>
        <p:spPr>
          <a:xfrm>
            <a:off x="6043984" y="3031571"/>
            <a:ext cx="2547492" cy="377026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kumimoji="1" lang="en-US" altLang="zh-TW" sz="1850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Hyper Data Protector</a:t>
            </a:r>
            <a:endParaRPr lang="zh-TW" altLang="en-US" sz="1850" kern="0">
              <a:solidFill>
                <a:schemeClr val="bg1"/>
              </a:solidFill>
              <a:latin typeface="Microsoft JhengHei"/>
              <a:ea typeface="微軟正黑體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28124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0DE5E8C3-D176-4870-86EE-28FE2370C97F}"/>
              </a:ext>
            </a:extLst>
          </p:cNvPr>
          <p:cNvSpPr/>
          <p:nvPr/>
        </p:nvSpPr>
        <p:spPr>
          <a:xfrm rot="10800000">
            <a:off x="637975" y="2851364"/>
            <a:ext cx="11234860" cy="4099768"/>
          </a:xfrm>
          <a:prstGeom prst="roundRect">
            <a:avLst>
              <a:gd name="adj" fmla="val 1491"/>
            </a:avLst>
          </a:prstGeom>
          <a:gradFill>
            <a:gsLst>
              <a:gs pos="0">
                <a:schemeClr val="bg1">
                  <a:alpha val="49000"/>
                </a:schemeClr>
              </a:gs>
              <a:gs pos="75200">
                <a:srgbClr val="F5F5F5"/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DC46E29-CBE4-AC43-B186-59C8163E3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2796"/>
            <a:ext cx="10515600" cy="1325563"/>
          </a:xfrm>
        </p:spPr>
        <p:txBody>
          <a:bodyPr>
            <a:noAutofit/>
          </a:bodyPr>
          <a:lstStyle/>
          <a:p>
            <a:r>
              <a:rPr kumimoji="1" lang="en-US" altLang="zh-TW" sz="4000" b="1" err="1">
                <a:latin typeface="Microsoft JhengHei"/>
                <a:ea typeface="微軟正黑體"/>
                <a:cs typeface="+mn-ea"/>
                <a:sym typeface="+mn-lt"/>
              </a:rPr>
              <a:t>Boxafe</a:t>
            </a:r>
            <a:r>
              <a:rPr kumimoji="1" lang="en-US" altLang="zh-TW" sz="4000" b="1">
                <a:latin typeface="Microsoft JhengHei"/>
                <a:ea typeface="微軟正黑體"/>
                <a:cs typeface="+mn-ea"/>
                <a:sym typeface="+mn-lt"/>
              </a:rPr>
              <a:t> : Google Workspace</a:t>
            </a:r>
            <a:r>
              <a:rPr kumimoji="1" lang="zh-TW" altLang="en-US" sz="4000" b="1">
                <a:latin typeface="Microsoft JhengHei"/>
                <a:ea typeface="Microsoft JhengHei"/>
                <a:cs typeface="+mn-ea"/>
                <a:sym typeface="+mn-lt"/>
              </a:rPr>
              <a:t> </a:t>
            </a:r>
            <a:r>
              <a:rPr kumimoji="1" lang="zh-CN" altLang="en-US" sz="4000" b="1">
                <a:latin typeface="Microsoft JhengHei"/>
                <a:ea typeface="Microsoft JhengHei"/>
                <a:cs typeface="+mn-ea"/>
                <a:sym typeface="+mn-lt"/>
              </a:rPr>
              <a:t>與</a:t>
            </a:r>
            <a:r>
              <a:rPr kumimoji="1" lang="zh-TW" altLang="en-US" sz="4000" b="1">
                <a:latin typeface="Microsoft JhengHei"/>
                <a:ea typeface="Microsoft JhengHei"/>
                <a:cs typeface="+mn-ea"/>
                <a:sym typeface="+mn-lt"/>
              </a:rPr>
              <a:t> </a:t>
            </a:r>
            <a:r>
              <a:rPr lang="en-US" altLang="zh-TW" sz="4000" b="1">
                <a:latin typeface="Microsoft JhengHei"/>
                <a:ea typeface="Microsoft JhengHei"/>
                <a:cs typeface="+mn-ea"/>
              </a:rPr>
              <a:t/>
            </a:r>
            <a:br>
              <a:rPr lang="en-US" altLang="zh-TW" sz="4000" b="1">
                <a:latin typeface="Microsoft JhengHei"/>
                <a:ea typeface="Microsoft JhengHei"/>
                <a:cs typeface="+mn-ea"/>
              </a:rPr>
            </a:br>
            <a:r>
              <a:rPr kumimoji="1" lang="en-US" altLang="zh-CN" sz="4000" b="1">
                <a:latin typeface="Microsoft JhengHei"/>
                <a:ea typeface="黑体"/>
                <a:cs typeface="+mn-ea"/>
                <a:sym typeface="+mn-lt"/>
              </a:rPr>
              <a:t>Microsoft 365</a:t>
            </a:r>
            <a:r>
              <a:rPr kumimoji="1" lang="zh-TW" altLang="en-US" sz="4000" b="1">
                <a:latin typeface="Microsoft JhengHei"/>
                <a:ea typeface="Microsoft JhengHei"/>
                <a:cs typeface="+mn-ea"/>
                <a:sym typeface="+mn-lt"/>
              </a:rPr>
              <a:t> </a:t>
            </a:r>
            <a:r>
              <a:rPr kumimoji="1" lang="zh-CN" altLang="en-US" sz="4000" b="1">
                <a:latin typeface="Microsoft JhengHei"/>
                <a:ea typeface="Microsoft JhengHei"/>
                <a:cs typeface="+mn-ea"/>
                <a:sym typeface="+mn-lt"/>
              </a:rPr>
              <a:t>的備份還原方案</a:t>
            </a:r>
            <a:endParaRPr lang="zh-TW" altLang="en-US" sz="4000" b="1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FB35739-FDF9-E241-8415-2862DAC91DC5}"/>
              </a:ext>
            </a:extLst>
          </p:cNvPr>
          <p:cNvSpPr/>
          <p:nvPr/>
        </p:nvSpPr>
        <p:spPr>
          <a:xfrm>
            <a:off x="2110424" y="1683495"/>
            <a:ext cx="9843807" cy="95910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80975" indent="-180975" defTabSz="1219170">
              <a:lnSpc>
                <a:spcPct val="150000"/>
              </a:lnSpc>
              <a:buClr>
                <a:schemeClr val="bg1"/>
              </a:buClr>
              <a:buSzPct val="75000"/>
              <a:buFont typeface="Arial" panose="020B0604020202020204" pitchFamily="34" charset="0"/>
              <a:buChar char="•"/>
            </a:pPr>
            <a:r>
              <a:rPr lang="zh-TW" altLang="en-US" sz="2000" b="0" i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全面守護 </a:t>
            </a:r>
            <a:r>
              <a:rPr lang="en-US" sz="2000" b="0" i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SaaS </a:t>
            </a:r>
            <a:r>
              <a:rPr lang="zh-TW" altLang="en-US" sz="2000" b="0" i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雲端資料安全 </a:t>
            </a:r>
            <a:r>
              <a:rPr lang="en-US" altLang="zh-TW" sz="2000" b="0" i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- </a:t>
            </a:r>
            <a:r>
              <a:rPr lang="zh-TW" altLang="en-US" sz="2000" b="0" i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簡單、高效的備份</a:t>
            </a:r>
            <a:r>
              <a:rPr lang="en-US" altLang="zh-TW" sz="2000" b="0" i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/ </a:t>
            </a:r>
            <a:r>
              <a:rPr lang="zh-TW" altLang="en-US" sz="2000" b="0" i="0">
                <a:solidFill>
                  <a:srgbClr val="FFFFFF"/>
                </a:solidFill>
                <a:effectLst/>
                <a:latin typeface="Roboto" panose="02000000000000000000" pitchFamily="2" charset="0"/>
              </a:rPr>
              <a:t>還原工具</a:t>
            </a:r>
            <a:endParaRPr lang="en-US" altLang="zh-CN" sz="2000" kern="0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  <a:p>
            <a:pPr marL="180975" indent="-180975" defTabSz="1219170">
              <a:lnSpc>
                <a:spcPct val="150000"/>
              </a:lnSpc>
              <a:buClr>
                <a:schemeClr val="bg1"/>
              </a:buClr>
              <a:buSzPct val="75000"/>
              <a:buFont typeface="Arial" panose="020B0604020202020204" pitchFamily="34" charset="0"/>
              <a:buChar char="•"/>
            </a:pPr>
            <a:r>
              <a:rPr lang="zh-CN" altLang="en-US" sz="2000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把重要資料移出雲端，節省服務成本</a:t>
            </a:r>
            <a:endParaRPr lang="zh-TW" altLang="en-US" sz="2000" kern="0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</p:txBody>
      </p:sp>
      <p:pic>
        <p:nvPicPr>
          <p:cNvPr id="4" name="Picture 15" descr="A picture containing shirt&#10;&#10;Description automatically generated">
            <a:extLst>
              <a:ext uri="{FF2B5EF4-FFF2-40B4-BE49-F238E27FC236}">
                <a16:creationId xmlns:a16="http://schemas.microsoft.com/office/drawing/2014/main" id="{614F78FD-5C2C-3046-A02B-9D4410FF5C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180" y="1717573"/>
            <a:ext cx="1027475" cy="1027472"/>
          </a:xfrm>
          <a:prstGeom prst="rect">
            <a:avLst/>
          </a:prstGeom>
          <a:effectLst>
            <a:outerShdw blurRad="431800" dist="368300" dir="5760000" algn="tl" rotWithShape="0">
              <a:prstClr val="black">
                <a:alpha val="34000"/>
              </a:prstClr>
            </a:outerShdw>
          </a:effectLst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CB14EC27-368E-EC4B-A2C4-FC39FAB6B4AE}"/>
              </a:ext>
            </a:extLst>
          </p:cNvPr>
          <p:cNvSpPr/>
          <p:nvPr/>
        </p:nvSpPr>
        <p:spPr>
          <a:xfrm>
            <a:off x="1615463" y="3568147"/>
            <a:ext cx="3129063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 fontAlgn="base">
              <a:buClr>
                <a:srgbClr val="000000"/>
              </a:buClr>
            </a:pPr>
            <a:r>
              <a:rPr lang="en-US" altLang="zh-TW" sz="1867" b="1" kern="0">
                <a:solidFill>
                  <a:prstClr val="black"/>
                </a:solidFill>
                <a:cs typeface="+mn-ea"/>
                <a:sym typeface="+mn-lt"/>
              </a:rPr>
              <a:t>Gmail</a:t>
            </a:r>
          </a:p>
          <a:p>
            <a:pPr defTabSz="1219170" fontAlgn="base">
              <a:buClr>
                <a:srgbClr val="000000"/>
              </a:buClr>
            </a:pPr>
            <a:r>
              <a:rPr lang="zh-TW" altLang="en-US" sz="1867" kern="0">
                <a:solidFill>
                  <a:prstClr val="black"/>
                </a:solidFill>
                <a:cs typeface="+mn-ea"/>
                <a:sym typeface="+mn-lt"/>
              </a:rPr>
              <a:t>備份所有 </a:t>
            </a:r>
            <a:r>
              <a:rPr lang="en-US" altLang="zh-TW" sz="1867" kern="0">
                <a:solidFill>
                  <a:prstClr val="black"/>
                </a:solidFill>
                <a:cs typeface="+mn-ea"/>
                <a:sym typeface="+mn-lt"/>
              </a:rPr>
              <a:t>Email </a:t>
            </a:r>
            <a:r>
              <a:rPr lang="zh-TW" altLang="en-US" sz="1867" kern="0">
                <a:solidFill>
                  <a:prstClr val="black"/>
                </a:solidFill>
                <a:cs typeface="+mn-ea"/>
                <a:sym typeface="+mn-lt"/>
              </a:rPr>
              <a:t>及附檔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3FA0CB3-3677-AE4F-8F14-A12C9F16CF6A}"/>
              </a:ext>
            </a:extLst>
          </p:cNvPr>
          <p:cNvSpPr/>
          <p:nvPr/>
        </p:nvSpPr>
        <p:spPr>
          <a:xfrm>
            <a:off x="1615463" y="4262488"/>
            <a:ext cx="4463604" cy="985078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zh-TW" altLang="en-US" sz="1867" b="1" kern="0">
                <a:solidFill>
                  <a:prstClr val="black"/>
                </a:solidFill>
                <a:cs typeface="+mn-ea"/>
                <a:sym typeface="+mn-lt"/>
              </a:rPr>
              <a:t>雲端硬碟</a:t>
            </a:r>
            <a:endParaRPr lang="en-US" altLang="zh-TW" sz="1867" b="1" kern="0">
              <a:solidFill>
                <a:prstClr val="black"/>
              </a:solidFill>
              <a:cs typeface="+mn-ea"/>
              <a:sym typeface="+mn-lt"/>
            </a:endParaRPr>
          </a:p>
          <a:p>
            <a:pPr defTabSz="1219170">
              <a:buClr>
                <a:srgbClr val="000000"/>
              </a:buClr>
            </a:pPr>
            <a:r>
              <a:rPr lang="zh-TW" altLang="en-US" sz="1867" kern="0">
                <a:solidFill>
                  <a:prstClr val="black"/>
                </a:solidFill>
                <a:cs typeface="+mn-ea"/>
                <a:sym typeface="+mn-lt"/>
              </a:rPr>
              <a:t>備份所有檔案，包含檔案的所有版本，支援備份 </a:t>
            </a:r>
            <a:r>
              <a:rPr lang="en-US" altLang="zh-TW" sz="1867" kern="0">
                <a:solidFill>
                  <a:prstClr val="black"/>
                </a:solidFill>
                <a:cs typeface="+mn-ea"/>
                <a:sym typeface="+mn-lt"/>
              </a:rPr>
              <a:t>My Drive </a:t>
            </a:r>
            <a:r>
              <a:rPr lang="zh-TW" altLang="en-US" sz="1867" kern="0">
                <a:solidFill>
                  <a:prstClr val="black"/>
                </a:solidFill>
                <a:cs typeface="+mn-ea"/>
                <a:sym typeface="+mn-lt"/>
              </a:rPr>
              <a:t>及 </a:t>
            </a:r>
            <a:r>
              <a:rPr lang="en-US" altLang="zh-TW" sz="1867" kern="0">
                <a:solidFill>
                  <a:prstClr val="black"/>
                </a:solidFill>
                <a:cs typeface="+mn-ea"/>
                <a:sym typeface="+mn-lt"/>
              </a:rPr>
              <a:t>Shared Drives</a:t>
            </a:r>
            <a:endParaRPr lang="zh-TW" altLang="en-US" sz="1867" kern="0">
              <a:solidFill>
                <a:prstClr val="black"/>
              </a:solidFill>
              <a:cs typeface="+mn-ea"/>
              <a:sym typeface="+mn-lt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95C92E04-3DD6-D042-AD95-24FC1F2D3D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3779" y="3603595"/>
            <a:ext cx="776573" cy="603555"/>
          </a:xfrm>
          <a:prstGeom prst="rect">
            <a:avLst/>
          </a:prstGeom>
          <a:effectLst>
            <a:outerShdw blurRad="431800" dist="368300" dir="5760000" algn="t" rotWithShape="0">
              <a:prstClr val="black">
                <a:alpha val="34000"/>
              </a:prstClr>
            </a:outerShdw>
          </a:effectLst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79858F16-E4CA-9D49-BA6A-C5748A8700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3779" y="4360101"/>
            <a:ext cx="776573" cy="603555"/>
          </a:xfrm>
          <a:prstGeom prst="rect">
            <a:avLst/>
          </a:prstGeom>
          <a:effectLst>
            <a:outerShdw blurRad="431800" dist="368300" dir="5760000" algn="t" rotWithShape="0">
              <a:prstClr val="black">
                <a:alpha val="34000"/>
              </a:prst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31562C3D-B9A7-E444-B98E-753708C92B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3779" y="5123382"/>
            <a:ext cx="776573" cy="603555"/>
          </a:xfrm>
          <a:prstGeom prst="rect">
            <a:avLst/>
          </a:prstGeom>
          <a:effectLst>
            <a:outerShdw blurRad="431800" dist="368300" dir="5760000" algn="t" rotWithShape="0">
              <a:prstClr val="black">
                <a:alpha val="34000"/>
              </a:prstClr>
            </a:outerShdw>
          </a:effectLst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99B1D64C-2146-F54C-BA6F-93EE7C9DAC4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3779" y="5991649"/>
            <a:ext cx="776573" cy="603555"/>
          </a:xfrm>
          <a:prstGeom prst="rect">
            <a:avLst/>
          </a:prstGeom>
          <a:effectLst>
            <a:outerShdw blurRad="431800" dist="368300" dir="5760000" algn="t" rotWithShape="0">
              <a:prstClr val="black">
                <a:alpha val="34000"/>
              </a:prstClr>
            </a:outerShdw>
          </a:effectLst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D8AB2CD0-BF8C-B043-B694-D52B13487592}"/>
              </a:ext>
            </a:extLst>
          </p:cNvPr>
          <p:cNvSpPr/>
          <p:nvPr/>
        </p:nvSpPr>
        <p:spPr>
          <a:xfrm>
            <a:off x="1598530" y="5253602"/>
            <a:ext cx="4831089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 fontAlgn="base">
              <a:buClr>
                <a:srgbClr val="000000"/>
              </a:buClr>
            </a:pPr>
            <a:r>
              <a:rPr lang="zh-TW" altLang="en-US" sz="1867" b="1" kern="0">
                <a:solidFill>
                  <a:prstClr val="black"/>
                </a:solidFill>
                <a:cs typeface="+mn-ea"/>
                <a:sym typeface="+mn-lt"/>
              </a:rPr>
              <a:t>聯絡人</a:t>
            </a:r>
          </a:p>
          <a:p>
            <a:pPr defTabSz="1219170" fontAlgn="base">
              <a:buClr>
                <a:srgbClr val="000000"/>
              </a:buClr>
            </a:pPr>
            <a:r>
              <a:rPr lang="zh-TW" altLang="en-US" sz="1867" kern="0">
                <a:solidFill>
                  <a:prstClr val="black"/>
                </a:solidFill>
                <a:cs typeface="+mn-ea"/>
                <a:sym typeface="+mn-lt"/>
              </a:rPr>
              <a:t>備份所有聯絡人資訊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51B05E0-5BB9-4A4A-BF31-2CDA15ACBE75}"/>
              </a:ext>
            </a:extLst>
          </p:cNvPr>
          <p:cNvSpPr/>
          <p:nvPr/>
        </p:nvSpPr>
        <p:spPr>
          <a:xfrm>
            <a:off x="1598529" y="6020211"/>
            <a:ext cx="6096000" cy="666977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1219170" fontAlgn="base">
              <a:buClr>
                <a:srgbClr val="000000"/>
              </a:buClr>
            </a:pPr>
            <a:r>
              <a:rPr lang="zh-TW" altLang="en-US" sz="1867" b="1" kern="0">
                <a:solidFill>
                  <a:prstClr val="black"/>
                </a:solidFill>
                <a:cs typeface="+mn-ea"/>
                <a:sym typeface="+mn-lt"/>
              </a:rPr>
              <a:t>日曆</a:t>
            </a:r>
          </a:p>
          <a:p>
            <a:pPr defTabSz="1219170" fontAlgn="base">
              <a:buClr>
                <a:srgbClr val="000000"/>
              </a:buClr>
            </a:pPr>
            <a:r>
              <a:rPr lang="zh-TW" altLang="en-US" sz="1867" kern="0">
                <a:solidFill>
                  <a:prstClr val="black"/>
                </a:solidFill>
                <a:cs typeface="+mn-ea"/>
                <a:sym typeface="+mn-lt"/>
              </a:rPr>
              <a:t>備份所有日曆事件資訊及附檔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E76F351-202C-C249-BF05-932698B7339C}"/>
              </a:ext>
            </a:extLst>
          </p:cNvPr>
          <p:cNvSpPr/>
          <p:nvPr/>
        </p:nvSpPr>
        <p:spPr>
          <a:xfrm>
            <a:off x="7123143" y="3595240"/>
            <a:ext cx="3710213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 fontAlgn="base">
              <a:buClr>
                <a:srgbClr val="000000"/>
              </a:buClr>
            </a:pPr>
            <a:r>
              <a:rPr lang="zh-TW" altLang="en-US" sz="1867" b="1" kern="0">
                <a:solidFill>
                  <a:prstClr val="black"/>
                </a:solidFill>
                <a:cs typeface="+mn-ea"/>
                <a:sym typeface="+mn-lt"/>
              </a:rPr>
              <a:t>信箱</a:t>
            </a:r>
          </a:p>
          <a:p>
            <a:pPr defTabSz="1219170" fontAlgn="base">
              <a:buClr>
                <a:srgbClr val="000000"/>
              </a:buClr>
            </a:pPr>
            <a:r>
              <a:rPr lang="zh-TW" altLang="en-US" sz="1867" kern="0">
                <a:solidFill>
                  <a:prstClr val="black"/>
                </a:solidFill>
                <a:cs typeface="+mn-ea"/>
                <a:sym typeface="+mn-lt"/>
              </a:rPr>
              <a:t>備份所有 </a:t>
            </a:r>
            <a:r>
              <a:rPr lang="en-US" altLang="zh-TW" sz="1867" kern="0">
                <a:solidFill>
                  <a:prstClr val="black"/>
                </a:solidFill>
                <a:cs typeface="+mn-ea"/>
                <a:sym typeface="+mn-lt"/>
              </a:rPr>
              <a:t>Outlook Email </a:t>
            </a:r>
            <a:r>
              <a:rPr lang="zh-TW" altLang="en-US" sz="1867" kern="0">
                <a:solidFill>
                  <a:prstClr val="black"/>
                </a:solidFill>
                <a:cs typeface="+mn-ea"/>
                <a:sym typeface="+mn-lt"/>
              </a:rPr>
              <a:t>及附檔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48503DA-59EA-F44F-AE8A-E977737B7A30}"/>
              </a:ext>
            </a:extLst>
          </p:cNvPr>
          <p:cNvSpPr/>
          <p:nvPr/>
        </p:nvSpPr>
        <p:spPr>
          <a:xfrm>
            <a:off x="7123143" y="4344311"/>
            <a:ext cx="3710213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 fontAlgn="base">
              <a:buClr>
                <a:srgbClr val="000000"/>
              </a:buClr>
            </a:pPr>
            <a:r>
              <a:rPr lang="zh-TW" altLang="en-US" sz="1867" b="1" kern="0">
                <a:solidFill>
                  <a:prstClr val="black"/>
                </a:solidFill>
                <a:cs typeface="+mn-ea"/>
                <a:sym typeface="+mn-lt"/>
              </a:rPr>
              <a:t>人員</a:t>
            </a:r>
          </a:p>
          <a:p>
            <a:pPr defTabSz="1219170" fontAlgn="base">
              <a:buClr>
                <a:srgbClr val="000000"/>
              </a:buClr>
            </a:pPr>
            <a:r>
              <a:rPr lang="zh-TW" altLang="en-US" sz="1867" kern="0">
                <a:solidFill>
                  <a:prstClr val="black"/>
                </a:solidFill>
                <a:cs typeface="+mn-ea"/>
                <a:sym typeface="+mn-lt"/>
              </a:rPr>
              <a:t>備份所有 </a:t>
            </a:r>
            <a:r>
              <a:rPr lang="en-US" altLang="zh-TW" sz="1867" kern="0">
                <a:solidFill>
                  <a:prstClr val="black"/>
                </a:solidFill>
                <a:cs typeface="+mn-ea"/>
                <a:sym typeface="+mn-lt"/>
              </a:rPr>
              <a:t>Outlook </a:t>
            </a:r>
            <a:r>
              <a:rPr lang="zh-TW" altLang="en-US" sz="1867" kern="0">
                <a:solidFill>
                  <a:prstClr val="black"/>
                </a:solidFill>
                <a:cs typeface="+mn-ea"/>
                <a:sym typeface="+mn-lt"/>
              </a:rPr>
              <a:t>聯絡人資訊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91C6F25F-521F-F044-9F69-A1E1B43B749D}"/>
              </a:ext>
            </a:extLst>
          </p:cNvPr>
          <p:cNvSpPr/>
          <p:nvPr/>
        </p:nvSpPr>
        <p:spPr>
          <a:xfrm>
            <a:off x="7123143" y="5086327"/>
            <a:ext cx="4831088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 fontAlgn="base">
              <a:buClr>
                <a:srgbClr val="000000"/>
              </a:buClr>
            </a:pPr>
            <a:r>
              <a:rPr lang="zh-TW" altLang="en-US" sz="1867" b="1" kern="0">
                <a:solidFill>
                  <a:prstClr val="black"/>
                </a:solidFill>
                <a:cs typeface="+mn-ea"/>
                <a:sym typeface="+mn-lt"/>
              </a:rPr>
              <a:t>行事曆</a:t>
            </a:r>
          </a:p>
          <a:p>
            <a:pPr defTabSz="1219170" fontAlgn="base">
              <a:buClr>
                <a:srgbClr val="000000"/>
              </a:buClr>
            </a:pPr>
            <a:r>
              <a:rPr lang="zh-TW" altLang="en-US" sz="1867" kern="0">
                <a:solidFill>
                  <a:prstClr val="black"/>
                </a:solidFill>
                <a:cs typeface="+mn-ea"/>
                <a:sym typeface="+mn-lt"/>
              </a:rPr>
              <a:t>備份所有 </a:t>
            </a:r>
            <a:r>
              <a:rPr lang="en-US" altLang="zh-TW" sz="1867" kern="0">
                <a:solidFill>
                  <a:prstClr val="black"/>
                </a:solidFill>
                <a:cs typeface="+mn-ea"/>
                <a:sym typeface="+mn-lt"/>
              </a:rPr>
              <a:t>Outlook </a:t>
            </a:r>
            <a:r>
              <a:rPr lang="zh-TW" altLang="en-US" sz="1867" kern="0">
                <a:solidFill>
                  <a:prstClr val="black"/>
                </a:solidFill>
                <a:cs typeface="+mn-ea"/>
                <a:sym typeface="+mn-lt"/>
              </a:rPr>
              <a:t>行事曆事件資訊及附檔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2C236B95-AE8F-1142-BCEA-FB09F03689F9}"/>
              </a:ext>
            </a:extLst>
          </p:cNvPr>
          <p:cNvSpPr/>
          <p:nvPr/>
        </p:nvSpPr>
        <p:spPr>
          <a:xfrm>
            <a:off x="7123142" y="5798370"/>
            <a:ext cx="4589492" cy="985078"/>
          </a:xfrm>
          <a:prstGeom prst="rect">
            <a:avLst/>
          </a:prstGeom>
        </p:spPr>
        <p:txBody>
          <a:bodyPr wrap="square" lIns="121920" tIns="60960" rIns="121920" bIns="60960" anchor="t">
            <a:spAutoFit/>
          </a:bodyPr>
          <a:lstStyle/>
          <a:p>
            <a:pPr defTabSz="1219170" fontAlgn="base">
              <a:buClr>
                <a:srgbClr val="000000"/>
              </a:buClr>
            </a:pPr>
            <a:r>
              <a:rPr lang="en-US" altLang="zh-TW" sz="1867" b="1" kern="0">
                <a:solidFill>
                  <a:prstClr val="black"/>
                </a:solidFill>
                <a:cs typeface="+mn-ea"/>
                <a:sym typeface="+mn-lt"/>
              </a:rPr>
              <a:t>OneDrive</a:t>
            </a:r>
          </a:p>
          <a:p>
            <a:pPr defTabSz="1219170" fontAlgn="base">
              <a:buClr>
                <a:srgbClr val="000000"/>
              </a:buClr>
            </a:pPr>
            <a:r>
              <a:rPr lang="zh-TW" altLang="en-US" sz="1867" kern="0">
                <a:solidFill>
                  <a:prstClr val="black"/>
                </a:solidFill>
                <a:cs typeface="+mn-ea"/>
                <a:sym typeface="+mn-lt"/>
              </a:rPr>
              <a:t>備份所有檔案，支援 </a:t>
            </a:r>
            <a:r>
              <a:rPr lang="en-US" altLang="zh-TW" sz="1867" kern="0">
                <a:solidFill>
                  <a:prstClr val="black"/>
                </a:solidFill>
                <a:cs typeface="+mn-ea"/>
                <a:sym typeface="+mn-lt"/>
              </a:rPr>
              <a:t>OneDrive </a:t>
            </a:r>
            <a:r>
              <a:rPr lang="zh-TW" altLang="en-US" sz="1867" kern="0">
                <a:solidFill>
                  <a:prstClr val="black"/>
                </a:solidFill>
                <a:cs typeface="+mn-ea"/>
                <a:sym typeface="+mn-lt"/>
              </a:rPr>
              <a:t>及 </a:t>
            </a:r>
            <a:r>
              <a:rPr lang="en-US" altLang="zh-TW" sz="1867" kern="0">
                <a:solidFill>
                  <a:prstClr val="black"/>
                </a:solidFill>
                <a:cs typeface="+mn-ea"/>
                <a:sym typeface="+mn-lt"/>
              </a:rPr>
              <a:t>SharePoint </a:t>
            </a:r>
            <a:r>
              <a:rPr lang="zh-TW" altLang="en-US" sz="1867" kern="0">
                <a:solidFill>
                  <a:prstClr val="black"/>
                </a:solidFill>
                <a:cs typeface="+mn-ea"/>
                <a:sym typeface="+mn-lt"/>
              </a:rPr>
              <a:t>檔案</a:t>
            </a:r>
          </a:p>
        </p:txBody>
      </p:sp>
      <p:sp>
        <p:nvSpPr>
          <p:cNvPr id="25" name="圓角化對角線角落矩形 8">
            <a:extLst>
              <a:ext uri="{FF2B5EF4-FFF2-40B4-BE49-F238E27FC236}">
                <a16:creationId xmlns:a16="http://schemas.microsoft.com/office/drawing/2014/main" id="{90073FF2-1B21-48F9-8BF7-4137588CF904}"/>
              </a:ext>
            </a:extLst>
          </p:cNvPr>
          <p:cNvSpPr/>
          <p:nvPr/>
        </p:nvSpPr>
        <p:spPr>
          <a:xfrm flipH="1">
            <a:off x="873086" y="2963898"/>
            <a:ext cx="3129060" cy="543157"/>
          </a:xfrm>
          <a:prstGeom prst="snip2DiagRect">
            <a:avLst/>
          </a:prstGeom>
          <a:gradFill>
            <a:gsLst>
              <a:gs pos="100000">
                <a:srgbClr val="293952"/>
              </a:gs>
              <a:gs pos="0">
                <a:srgbClr val="6787B0"/>
              </a:gs>
            </a:gsLst>
            <a:lin ang="0" scaled="0"/>
          </a:gradFill>
          <a:ln w="12700">
            <a:noFill/>
          </a:ln>
          <a:effectLst>
            <a:outerShdw blurRad="431800" dist="355600" dir="174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53" indent="-380953" defTabSz="1219170">
              <a:buClr>
                <a:srgbClr val="000000"/>
              </a:buClr>
            </a:pPr>
            <a:endParaRPr lang="en-US" altLang="zh-TW" sz="2133" b="1" kern="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8E42DA1-6F49-F74A-80A6-FBA263692CBF}"/>
              </a:ext>
            </a:extLst>
          </p:cNvPr>
          <p:cNvSpPr/>
          <p:nvPr/>
        </p:nvSpPr>
        <p:spPr>
          <a:xfrm>
            <a:off x="994712" y="3018727"/>
            <a:ext cx="2914580" cy="42056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 defTabSz="1219170" fontAlgn="base">
              <a:buClr>
                <a:srgbClr val="000000"/>
              </a:buClr>
            </a:pPr>
            <a:r>
              <a:rPr lang="en-US" altLang="zh-TW" sz="2100" b="1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Google™ Workspace</a:t>
            </a:r>
            <a:endParaRPr lang="en-US" altLang="zh-TW" sz="2100" b="1" kern="0">
              <a:solidFill>
                <a:schemeClr val="bg1"/>
              </a:solidFill>
              <a:latin typeface="Microsoft JhengHei"/>
              <a:ea typeface="微軟正黑體"/>
              <a:cs typeface="+mn-ea"/>
            </a:endParaRPr>
          </a:p>
        </p:txBody>
      </p:sp>
      <p:sp>
        <p:nvSpPr>
          <p:cNvPr id="26" name="圓角化對角線角落矩形 8">
            <a:extLst>
              <a:ext uri="{FF2B5EF4-FFF2-40B4-BE49-F238E27FC236}">
                <a16:creationId xmlns:a16="http://schemas.microsoft.com/office/drawing/2014/main" id="{5E219AB7-B12D-4D93-9723-BC4F4C9E1FB3}"/>
              </a:ext>
            </a:extLst>
          </p:cNvPr>
          <p:cNvSpPr/>
          <p:nvPr/>
        </p:nvSpPr>
        <p:spPr>
          <a:xfrm flipH="1">
            <a:off x="6255409" y="2963898"/>
            <a:ext cx="2662548" cy="543157"/>
          </a:xfrm>
          <a:prstGeom prst="snip2DiagRect">
            <a:avLst/>
          </a:prstGeom>
          <a:gradFill>
            <a:gsLst>
              <a:gs pos="100000">
                <a:srgbClr val="293952"/>
              </a:gs>
              <a:gs pos="0">
                <a:srgbClr val="6787B0"/>
              </a:gs>
            </a:gsLst>
            <a:lin ang="0" scaled="0"/>
          </a:gradFill>
          <a:ln w="12700">
            <a:noFill/>
          </a:ln>
          <a:effectLst>
            <a:outerShdw blurRad="431800" dist="355600" dir="1740000" algn="tl" rotWithShape="0">
              <a:prstClr val="black">
                <a:alpha val="2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53" indent="-380953" defTabSz="1219170">
              <a:buClr>
                <a:srgbClr val="000000"/>
              </a:buClr>
            </a:pPr>
            <a:endParaRPr lang="en-US" altLang="zh-TW" sz="2133" b="1" kern="0">
              <a:solidFill>
                <a:prstClr val="black"/>
              </a:solidFill>
              <a:cs typeface="+mn-ea"/>
              <a:sym typeface="+mn-lt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5F413901-1B0A-4156-8959-D89C96DF01F8}"/>
              </a:ext>
            </a:extLst>
          </p:cNvPr>
          <p:cNvSpPr/>
          <p:nvPr/>
        </p:nvSpPr>
        <p:spPr>
          <a:xfrm>
            <a:off x="6505294" y="3018727"/>
            <a:ext cx="2162773" cy="415498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ctr" defTabSz="1219170" fontAlgn="base">
              <a:buClr>
                <a:srgbClr val="000000"/>
              </a:buClr>
            </a:pPr>
            <a:r>
              <a:rPr lang="en-US" altLang="zh-TW" sz="2100" b="1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Microsoft 365</a:t>
            </a:r>
            <a:r>
              <a:rPr lang="en-US" altLang="zh-TW" sz="2100" b="1" kern="0" baseline="3000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®</a:t>
            </a:r>
            <a:endParaRPr lang="en-US" altLang="zh-TW" sz="2100" b="1" kern="0" baseline="30000">
              <a:solidFill>
                <a:schemeClr val="bg1"/>
              </a:solidFill>
              <a:latin typeface="Microsoft JhengHei"/>
              <a:ea typeface="微軟正黑體"/>
              <a:cs typeface="+mn-ea"/>
            </a:endParaRP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9E347690-B1A2-F247-90E5-EC9772AC2F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944171" y="6039124"/>
            <a:ext cx="624000" cy="624000"/>
          </a:xfrm>
          <a:prstGeom prst="rect">
            <a:avLst/>
          </a:prstGeom>
          <a:effectLst>
            <a:outerShdw blurRad="431800" dist="368300" dir="5760000" algn="t" rotWithShape="0">
              <a:prstClr val="black">
                <a:alpha val="34000"/>
              </a:prstClr>
            </a:outerShdw>
          </a:effectLst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EF65BD63-387B-5C46-BB75-BD1F981C4F7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951465" y="3611976"/>
            <a:ext cx="624000" cy="624000"/>
          </a:xfrm>
          <a:prstGeom prst="rect">
            <a:avLst/>
          </a:prstGeom>
          <a:effectLst>
            <a:outerShdw blurRad="431800" dist="368300" dir="5760000" algn="t" rotWithShape="0">
              <a:prstClr val="black">
                <a:alpha val="34000"/>
              </a:prstClr>
            </a:outerShdw>
          </a:effectLst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651B0BFC-1CED-344B-B887-AFA8C24CE94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948529" y="4396672"/>
            <a:ext cx="624000" cy="624000"/>
          </a:xfrm>
          <a:prstGeom prst="rect">
            <a:avLst/>
          </a:prstGeom>
          <a:effectLst>
            <a:outerShdw blurRad="431800" dist="368300" dir="5760000" algn="t" rotWithShape="0">
              <a:prstClr val="black">
                <a:alpha val="34000"/>
              </a:prstClr>
            </a:outerShdw>
          </a:effectLst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EDA69B02-2742-2145-88A1-91AF2DD890C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944171" y="5244868"/>
            <a:ext cx="624000" cy="624000"/>
          </a:xfrm>
          <a:prstGeom prst="rect">
            <a:avLst/>
          </a:prstGeom>
          <a:effectLst>
            <a:outerShdw blurRad="431800" dist="368300" dir="5760000" algn="t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238989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960A01C6-426E-4835-A997-A7BDF6B214EB}"/>
              </a:ext>
            </a:extLst>
          </p:cNvPr>
          <p:cNvSpPr/>
          <p:nvPr/>
        </p:nvSpPr>
        <p:spPr>
          <a:xfrm>
            <a:off x="536283" y="2499152"/>
            <a:ext cx="4851967" cy="3353009"/>
          </a:xfrm>
          <a:prstGeom prst="roundRect">
            <a:avLst>
              <a:gd name="adj" fmla="val 1491"/>
            </a:avLst>
          </a:prstGeom>
          <a:gradFill>
            <a:gsLst>
              <a:gs pos="0">
                <a:schemeClr val="bg1">
                  <a:alpha val="49000"/>
                </a:schemeClr>
              </a:gs>
              <a:gs pos="75200">
                <a:srgbClr val="F5F5F5"/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>
              <a:lnSpc>
                <a:spcPct val="150000"/>
              </a:lnSpc>
              <a:buChar char="•"/>
            </a:pPr>
            <a:r>
              <a:rPr lang="zh-CN" sz="2000">
                <a:solidFill>
                  <a:srgbClr val="444444"/>
                </a:solidFill>
                <a:latin typeface="Microsoft JhengHei"/>
                <a:ea typeface="Microsoft JhengHei"/>
                <a:cs typeface="Arial"/>
              </a:rPr>
              <a:t> 整合多個信箱，即時收發郵件</a:t>
            </a:r>
            <a:r>
              <a:rPr lang="en-US" sz="2000">
                <a:solidFill>
                  <a:srgbClr val="444444"/>
                </a:solidFill>
                <a:latin typeface="Microsoft JhengHei"/>
                <a:ea typeface="Arial"/>
                <a:cs typeface="Arial"/>
              </a:rPr>
              <a:t>​</a:t>
            </a:r>
            <a:endParaRPr lang="zh-TW" sz="2000">
              <a:latin typeface="Microsoft JhengHei"/>
              <a:ea typeface="Microsoft JhengHei"/>
            </a:endParaRPr>
          </a:p>
          <a:p>
            <a:pPr>
              <a:lnSpc>
                <a:spcPct val="150000"/>
              </a:lnSpc>
              <a:buChar char="•"/>
            </a:pPr>
            <a:r>
              <a:rPr lang="zh-TW" altLang="en-US" sz="2000">
                <a:solidFill>
                  <a:srgbClr val="444444"/>
                </a:solidFill>
                <a:latin typeface="Microsoft JhengHei"/>
                <a:ea typeface="Microsoft JhengHei"/>
                <a:cs typeface="Arial"/>
              </a:rPr>
              <a:t> </a:t>
            </a:r>
            <a:r>
              <a:rPr lang="zh-TW" sz="2000">
                <a:solidFill>
                  <a:srgbClr val="444444"/>
                </a:solidFill>
                <a:latin typeface="Microsoft JhengHei"/>
                <a:ea typeface="Microsoft JhengHei"/>
                <a:cs typeface="Arial"/>
              </a:rPr>
              <a:t>自動化備份完整郵件和附件</a:t>
            </a:r>
            <a:r>
              <a:rPr lang="en-US" sz="2000">
                <a:solidFill>
                  <a:srgbClr val="444444"/>
                </a:solidFill>
                <a:latin typeface="Microsoft JhengHei"/>
                <a:ea typeface="Arial"/>
                <a:cs typeface="Arial"/>
              </a:rPr>
              <a:t>​</a:t>
            </a:r>
          </a:p>
          <a:p>
            <a:pPr>
              <a:lnSpc>
                <a:spcPct val="150000"/>
              </a:lnSpc>
              <a:buChar char="•"/>
            </a:pPr>
            <a:r>
              <a:rPr lang="zh-TW" sz="2000">
                <a:solidFill>
                  <a:srgbClr val="444444"/>
                </a:solidFill>
                <a:latin typeface="Microsoft JhengHei"/>
                <a:ea typeface="Microsoft JhengHei"/>
                <a:cs typeface="Arial"/>
              </a:rPr>
              <a:t> 快速搜尋郵件及附檔與調閱特定郵件</a:t>
            </a:r>
            <a:r>
              <a:rPr lang="en-US" sz="2000">
                <a:solidFill>
                  <a:srgbClr val="444444"/>
                </a:solidFill>
                <a:latin typeface="Microsoft JhengHei"/>
                <a:ea typeface="Arial"/>
                <a:cs typeface="Arial"/>
              </a:rPr>
              <a:t>​</a:t>
            </a:r>
          </a:p>
          <a:p>
            <a:pPr>
              <a:lnSpc>
                <a:spcPct val="150000"/>
              </a:lnSpc>
              <a:buChar char="•"/>
            </a:pPr>
            <a:r>
              <a:rPr lang="zh-CN" sz="2000">
                <a:solidFill>
                  <a:srgbClr val="444444"/>
                </a:solidFill>
                <a:latin typeface="Microsoft JhengHei"/>
                <a:ea typeface="Microsoft JhengHei"/>
                <a:cs typeface="Arial"/>
              </a:rPr>
              <a:t> 備份郵件災難還原</a:t>
            </a:r>
            <a:r>
              <a:rPr lang="en-US" sz="2000">
                <a:solidFill>
                  <a:srgbClr val="444444"/>
                </a:solidFill>
                <a:latin typeface="Microsoft JhengHei"/>
                <a:ea typeface="Arial"/>
                <a:cs typeface="Arial"/>
              </a:rPr>
              <a:t>​</a:t>
            </a:r>
          </a:p>
          <a:p>
            <a:pPr>
              <a:lnSpc>
                <a:spcPct val="150000"/>
              </a:lnSpc>
              <a:buChar char="•"/>
            </a:pPr>
            <a:r>
              <a:rPr lang="zh-CN" sz="2000">
                <a:solidFill>
                  <a:srgbClr val="444444"/>
                </a:solidFill>
                <a:latin typeface="Microsoft JhengHei"/>
                <a:ea typeface="Microsoft JhengHei"/>
                <a:cs typeface="Arial"/>
              </a:rPr>
              <a:t> 加密服務保護私人備份郵件</a:t>
            </a:r>
            <a:r>
              <a:rPr lang="zh-TW" sz="2000">
                <a:solidFill>
                  <a:srgbClr val="444444"/>
                </a:solidFill>
                <a:latin typeface="Microsoft JhengHei"/>
                <a:ea typeface="Microsoft JhengHei"/>
                <a:cs typeface="Arial"/>
              </a:rPr>
              <a:t>​</a:t>
            </a:r>
            <a:endParaRPr lang="zh-TW" altLang="en-US" sz="2000" kern="0">
              <a:latin typeface="Microsoft JhengHei"/>
              <a:ea typeface="Microsoft JhengHei"/>
              <a:cs typeface="Arial" panose="020B060402020202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563FBC-B206-AE42-B2F3-5C289B313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TW" sz="4000" b="1" err="1">
                <a:latin typeface="Microsoft JhengHei"/>
                <a:ea typeface="Microsoft JhengHei"/>
                <a:cs typeface="+mn-ea"/>
                <a:sym typeface="+mn-lt"/>
              </a:rPr>
              <a:t>QmailAgent</a:t>
            </a:r>
            <a:r>
              <a:rPr lang="en-TW" sz="4000" b="1">
                <a:latin typeface="Microsoft JhengHei"/>
                <a:ea typeface="Microsoft JhengHei"/>
                <a:cs typeface="+mn-ea"/>
                <a:sym typeface="+mn-lt"/>
              </a:rPr>
              <a:t> </a:t>
            </a:r>
            <a:r>
              <a:rPr lang="en-TW" sz="4000" b="1" err="1">
                <a:latin typeface="Microsoft JhengHei"/>
                <a:ea typeface="Microsoft JhengHei"/>
                <a:cs typeface="+mn-ea"/>
                <a:sym typeface="+mn-lt"/>
              </a:rPr>
              <a:t>電子郵件備份與管理方案</a:t>
            </a:r>
            <a:endParaRPr lang="zh-TW" altLang="en-US" sz="4000" b="1" err="1">
              <a:latin typeface="Microsoft JhengHei"/>
              <a:ea typeface="Microsoft JhengHei"/>
              <a:cs typeface="+mn-ea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E6648F6-2D3D-3A4C-9F20-4678EA6AB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00" b="97885" l="1222" r="98000">
                        <a14:foregroundMark x1="3333" y1="4038" x2="13111" y2="3462"/>
                        <a14:foregroundMark x1="13111" y1="3462" x2="19111" y2="12692"/>
                        <a14:foregroundMark x1="19111" y1="12692" x2="20889" y2="34231"/>
                        <a14:foregroundMark x1="20889" y1="34231" x2="19222" y2="50000"/>
                        <a14:foregroundMark x1="19222" y1="50000" x2="7333" y2="50385"/>
                        <a14:foregroundMark x1="7333" y1="50385" x2="1444" y2="30769"/>
                        <a14:foregroundMark x1="1444" y1="30769" x2="2889" y2="5000"/>
                        <a14:foregroundMark x1="4333" y1="21346" x2="19000" y2="26923"/>
                        <a14:foregroundMark x1="19000" y1="26923" x2="12778" y2="41923"/>
                        <a14:foregroundMark x1="12778" y1="41923" x2="5333" y2="35192"/>
                        <a14:foregroundMark x1="5333" y1="35192" x2="4333" y2="22115"/>
                        <a14:foregroundMark x1="5444" y1="24038" x2="6333" y2="22308"/>
                        <a14:foregroundMark x1="68111" y1="11346" x2="77222" y2="1923"/>
                        <a14:foregroundMark x1="77222" y1="1923" x2="85778" y2="1731"/>
                        <a14:foregroundMark x1="85778" y1="1731" x2="95111" y2="7885"/>
                        <a14:foregroundMark x1="95111" y1="7885" x2="98000" y2="46731"/>
                        <a14:foregroundMark x1="98000" y1="46731" x2="88556" y2="51923"/>
                        <a14:foregroundMark x1="88556" y1="51923" x2="71000" y2="32500"/>
                        <a14:foregroundMark x1="71000" y1="32500" x2="70000" y2="15769"/>
                        <a14:foregroundMark x1="70000" y1="15769" x2="67222" y2="10577"/>
                        <a14:foregroundMark x1="30444" y1="81923" x2="43333" y2="77885"/>
                        <a14:foregroundMark x1="43333" y1="77885" x2="60111" y2="86923"/>
                        <a14:foregroundMark x1="60111" y1="86923" x2="45333" y2="98654"/>
                        <a14:foregroundMark x1="45333" y1="98654" x2="35667" y2="97885"/>
                        <a14:foregroundMark x1="35667" y1="97885" x2="28222" y2="89808"/>
                        <a14:foregroundMark x1="28222" y1="89808" x2="30556" y2="82500"/>
                        <a14:backgroundMark x1="10556" y1="54038" x2="11000" y2="76731"/>
                        <a14:backgroundMark x1="11000" y1="76731" x2="17444" y2="84808"/>
                        <a14:backgroundMark x1="17444" y1="84808" x2="27333" y2="8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79188" y="2458584"/>
            <a:ext cx="6301429" cy="3640625"/>
          </a:xfrm>
          <a:prstGeom prst="rect">
            <a:avLst/>
          </a:prstGeom>
          <a:noFill/>
          <a:effectLst>
            <a:outerShdw blurRad="393700" dist="177800" dir="3960000" sx="105000" sy="105000" algn="tl" rotWithShape="0">
              <a:prstClr val="black">
                <a:alpha val="24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6">
            <a:extLst>
              <a:ext uri="{FF2B5EF4-FFF2-40B4-BE49-F238E27FC236}">
                <a16:creationId xmlns:a16="http://schemas.microsoft.com/office/drawing/2014/main" id="{E07D9213-EFE6-8249-817F-2FDC7F56EA82}"/>
              </a:ext>
            </a:extLst>
          </p:cNvPr>
          <p:cNvSpPr/>
          <p:nvPr/>
        </p:nvSpPr>
        <p:spPr>
          <a:xfrm>
            <a:off x="727227" y="3135058"/>
            <a:ext cx="4561448" cy="48680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71145" indent="-271145" defTabSz="1219170">
              <a:lnSpc>
                <a:spcPct val="150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</a:pPr>
            <a:endParaRPr lang="zh-CN" altLang="en-US" sz="1950" kern="0">
              <a:solidFill>
                <a:srgbClr val="000000"/>
              </a:solidFill>
              <a:ea typeface="黑体"/>
              <a:cs typeface="+mn-ea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CD98A90B-1360-1E27-39D8-48A0803DECA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68" r="36921" b="61428"/>
          <a:stretch/>
        </p:blipFill>
        <p:spPr>
          <a:xfrm>
            <a:off x="536278" y="2183796"/>
            <a:ext cx="4851966" cy="704233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84E00A62-03B4-5883-F9E2-95A70A238CD2}"/>
              </a:ext>
            </a:extLst>
          </p:cNvPr>
          <p:cNvSpPr txBox="1"/>
          <p:nvPr/>
        </p:nvSpPr>
        <p:spPr>
          <a:xfrm>
            <a:off x="536275" y="2309747"/>
            <a:ext cx="485196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buClr>
                <a:srgbClr val="3F3F3F"/>
              </a:buClr>
              <a:buSzPts val="1000"/>
            </a:pPr>
            <a:r>
              <a:rPr lang="zh-TW" altLang="en-US" sz="2600" b="1" kern="0">
                <a:solidFill>
                  <a:prstClr val="white"/>
                </a:solidFill>
                <a:cs typeface="+mn-ea"/>
                <a:sym typeface="+mn-lt"/>
              </a:rPr>
              <a:t>郵件保存</a:t>
            </a:r>
            <a:r>
              <a:rPr lang="en-US" altLang="zh-TW" sz="2600" b="1" kern="0">
                <a:solidFill>
                  <a:prstClr val="white"/>
                </a:solidFill>
                <a:cs typeface="+mn-ea"/>
                <a:sym typeface="+mn-lt"/>
              </a:rPr>
              <a:t> </a:t>
            </a:r>
            <a:r>
              <a:rPr lang="zh-TW" altLang="en-US" sz="2600" b="1" kern="0">
                <a:solidFill>
                  <a:prstClr val="white"/>
                </a:solidFill>
                <a:cs typeface="+mn-ea"/>
                <a:sym typeface="+mn-lt"/>
              </a:rPr>
              <a:t>一手掌握</a:t>
            </a:r>
            <a:endParaRPr lang="zh-TW" altLang="zh-TW" sz="2600" b="1" kern="0">
              <a:solidFill>
                <a:prstClr val="white"/>
              </a:solidFill>
              <a:cs typeface="+mn-ea"/>
              <a:sym typeface="+mn-lt"/>
            </a:endParaRPr>
          </a:p>
        </p:txBody>
      </p:sp>
      <p:pic>
        <p:nvPicPr>
          <p:cNvPr id="5" name="圖形 4">
            <a:extLst>
              <a:ext uri="{FF2B5EF4-FFF2-40B4-BE49-F238E27FC236}">
                <a16:creationId xmlns:a16="http://schemas.microsoft.com/office/drawing/2014/main" id="{78414417-E0F6-C69A-EBBC-20A35DB2FF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728211" y="4410377"/>
            <a:ext cx="1309630" cy="130963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9F1D3279-3441-73BD-9CF1-D3868E9D2C84}"/>
              </a:ext>
            </a:extLst>
          </p:cNvPr>
          <p:cNvSpPr txBox="1">
            <a:spLocks/>
          </p:cNvSpPr>
          <p:nvPr/>
        </p:nvSpPr>
        <p:spPr>
          <a:xfrm>
            <a:off x="9996625" y="5030407"/>
            <a:ext cx="927750" cy="454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000">
                <a:latin typeface="+mn-lt"/>
                <a:ea typeface="+mn-ea"/>
                <a:cs typeface="+mn-ea"/>
                <a:sym typeface="+mn-lt"/>
              </a:rPr>
              <a:t>Sync</a:t>
            </a:r>
            <a:endParaRPr lang="en-TW" sz="200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0" name="圖形 9">
            <a:extLst>
              <a:ext uri="{FF2B5EF4-FFF2-40B4-BE49-F238E27FC236}">
                <a16:creationId xmlns:a16="http://schemas.microsoft.com/office/drawing/2014/main" id="{38DAB79C-05F4-CB63-2DC2-C85A1B1DAC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 flipH="1">
            <a:off x="5985799" y="4410377"/>
            <a:ext cx="1377755" cy="130963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2151DD52-72D0-B2B5-E2CD-A4E66C75672F}"/>
              </a:ext>
            </a:extLst>
          </p:cNvPr>
          <p:cNvSpPr txBox="1">
            <a:spLocks/>
          </p:cNvSpPr>
          <p:nvPr/>
        </p:nvSpPr>
        <p:spPr>
          <a:xfrm>
            <a:off x="6210801" y="5014786"/>
            <a:ext cx="927750" cy="4544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2000">
                <a:latin typeface="+mn-lt"/>
                <a:ea typeface="+mn-ea"/>
                <a:cs typeface="+mn-ea"/>
                <a:sym typeface="+mn-lt"/>
              </a:rPr>
              <a:t>Sync</a:t>
            </a:r>
            <a:endParaRPr lang="en-TW" sz="2000"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7527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62FDCEB8-5BE0-A025-EF67-F781326AA315}"/>
              </a:ext>
            </a:extLst>
          </p:cNvPr>
          <p:cNvSpPr/>
          <p:nvPr/>
        </p:nvSpPr>
        <p:spPr>
          <a:xfrm>
            <a:off x="240067" y="4810357"/>
            <a:ext cx="9369932" cy="2070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6" name="圖片 55">
            <a:extLst>
              <a:ext uri="{FF2B5EF4-FFF2-40B4-BE49-F238E27FC236}">
                <a16:creationId xmlns:a16="http://schemas.microsoft.com/office/drawing/2014/main" id="{57EF46C4-3D08-17C2-D5FE-6257F6CDA06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8" r="36921" b="61428"/>
          <a:stretch/>
        </p:blipFill>
        <p:spPr>
          <a:xfrm>
            <a:off x="2654609" y="1817808"/>
            <a:ext cx="3257646" cy="686524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55F158D3-FC63-4710-A0F3-71ECA767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TW" sz="4000" b="1" err="1">
                <a:latin typeface="+mn-lt"/>
                <a:ea typeface="+mn-ea"/>
                <a:cs typeface="+mn-ea"/>
                <a:sym typeface="+mn-lt"/>
              </a:rPr>
              <a:t>HybridMount</a:t>
            </a:r>
            <a:r>
              <a:rPr lang="en-US" altLang="zh-TW" sz="4000" b="1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CN" altLang="en-US" sz="4000" b="1">
                <a:latin typeface="+mn-lt"/>
                <a:ea typeface="+mn-ea"/>
                <a:cs typeface="+mn-ea"/>
                <a:sym typeface="+mn-lt"/>
              </a:rPr>
              <a:t>無縫掛載公有雲空間，</a:t>
            </a:r>
            <a:r>
              <a:rPr lang="en-US" altLang="zh-CN" sz="4000" b="1">
                <a:latin typeface="+mn-lt"/>
                <a:ea typeface="+mn-ea"/>
                <a:cs typeface="+mn-ea"/>
                <a:sym typeface="+mn-lt"/>
              </a:rPr>
              <a:t/>
            </a:r>
            <a:br>
              <a:rPr lang="en-US" altLang="zh-CN" sz="4000" b="1">
                <a:latin typeface="+mn-lt"/>
                <a:ea typeface="+mn-ea"/>
                <a:cs typeface="+mn-ea"/>
                <a:sym typeface="+mn-lt"/>
              </a:rPr>
            </a:br>
            <a:r>
              <a:rPr lang="zh-CN" altLang="en-US" sz="4000" b="1">
                <a:latin typeface="+mn-lt"/>
                <a:ea typeface="+mn-ea"/>
                <a:cs typeface="+mn-ea"/>
                <a:sym typeface="+mn-lt"/>
              </a:rPr>
              <a:t>磁碟掛載與雲網關</a:t>
            </a:r>
            <a:r>
              <a:rPr lang="zh-TW" altLang="en-US" sz="4000" b="1">
                <a:latin typeface="+mn-lt"/>
                <a:ea typeface="+mn-ea"/>
                <a:cs typeface="+mn-ea"/>
                <a:sym typeface="+mn-lt"/>
              </a:rPr>
              <a:t>兩種彈性存取模式</a:t>
            </a:r>
            <a:endParaRPr lang="en-US" altLang="zh-TW" sz="4000" b="1"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8AF9330D-5A76-4143-BFC0-5CCAF305C401}"/>
              </a:ext>
            </a:extLst>
          </p:cNvPr>
          <p:cNvGrpSpPr/>
          <p:nvPr/>
        </p:nvGrpSpPr>
        <p:grpSpPr>
          <a:xfrm>
            <a:off x="9888858" y="2699986"/>
            <a:ext cx="2347057" cy="3500964"/>
            <a:chOff x="9960014" y="1888151"/>
            <a:chExt cx="2347057" cy="3500964"/>
          </a:xfrm>
        </p:grpSpPr>
        <p:sp>
          <p:nvSpPr>
            <p:cNvPr id="4" name="矩形 12">
              <a:extLst>
                <a:ext uri="{FF2B5EF4-FFF2-40B4-BE49-F238E27FC236}">
                  <a16:creationId xmlns:a16="http://schemas.microsoft.com/office/drawing/2014/main" id="{A263777A-E572-A94E-864D-9D612BEA5766}"/>
                </a:ext>
              </a:extLst>
            </p:cNvPr>
            <p:cNvSpPr/>
            <p:nvPr/>
          </p:nvSpPr>
          <p:spPr>
            <a:xfrm>
              <a:off x="10211811" y="2886974"/>
              <a:ext cx="1279701" cy="120566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31213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7">
                <a:buClr>
                  <a:srgbClr val="000000"/>
                </a:buClr>
              </a:pPr>
              <a:endParaRPr lang="en-GB" sz="1013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5" name="文字方塊 34">
              <a:extLst>
                <a:ext uri="{FF2B5EF4-FFF2-40B4-BE49-F238E27FC236}">
                  <a16:creationId xmlns:a16="http://schemas.microsoft.com/office/drawing/2014/main" id="{0094C4F6-CD07-734A-9402-38E0B1B51C36}"/>
                </a:ext>
              </a:extLst>
            </p:cNvPr>
            <p:cNvSpPr txBox="1"/>
            <p:nvPr/>
          </p:nvSpPr>
          <p:spPr>
            <a:xfrm>
              <a:off x="11467574" y="3205476"/>
              <a:ext cx="839497" cy="41575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en-US" altLang="zh-TW" sz="1050" b="1" kern="0">
                  <a:solidFill>
                    <a:schemeClr val="bg1"/>
                  </a:solidFill>
                  <a:latin typeface="Microsoft JhengHei"/>
                  <a:ea typeface="微軟正黑體"/>
                  <a:cs typeface="+mn-ea"/>
                  <a:sym typeface="+mn-lt"/>
                </a:rPr>
                <a:t>NAS </a:t>
              </a:r>
              <a:endParaRPr lang="en-US" altLang="zh-TW" sz="1050" b="1" kern="0">
                <a:solidFill>
                  <a:schemeClr val="bg1"/>
                </a:solidFill>
                <a:latin typeface="Microsoft JhengHei"/>
                <a:ea typeface="微軟正黑體"/>
                <a:cs typeface="+mn-ea"/>
              </a:endParaRPr>
            </a:p>
            <a:p>
              <a:pPr defTabSz="1219170">
                <a:buClr>
                  <a:srgbClr val="000000"/>
                </a:buClr>
              </a:pPr>
              <a:r>
                <a:rPr lang="zh-TW" altLang="en-US" sz="1050" b="1" kern="0">
                  <a:solidFill>
                    <a:schemeClr val="bg1"/>
                  </a:solidFill>
                  <a:latin typeface="Microsoft JhengHei"/>
                  <a:ea typeface="Microsoft JhengHei"/>
                  <a:cs typeface="+mn-ea"/>
                  <a:sym typeface="+mn-lt"/>
                </a:rPr>
                <a:t>快取空間</a:t>
              </a:r>
              <a:endParaRPr lang="en-GB" altLang="zh-TW" sz="1050" b="1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</a:endParaRPr>
            </a:p>
          </p:txBody>
        </p:sp>
        <p:cxnSp>
          <p:nvCxnSpPr>
            <p:cNvPr id="15" name="直線單箭頭接點 2049">
              <a:extLst>
                <a:ext uri="{FF2B5EF4-FFF2-40B4-BE49-F238E27FC236}">
                  <a16:creationId xmlns:a16="http://schemas.microsoft.com/office/drawing/2014/main" id="{CB819E92-7835-D84C-A27F-5464567168F3}"/>
                </a:ext>
              </a:extLst>
            </p:cNvPr>
            <p:cNvCxnSpPr>
              <a:cxnSpLocks/>
            </p:cNvCxnSpPr>
            <p:nvPr/>
          </p:nvCxnSpPr>
          <p:spPr>
            <a:xfrm>
              <a:off x="10561209" y="2339266"/>
              <a:ext cx="0" cy="1318283"/>
            </a:xfrm>
            <a:prstGeom prst="straightConnector1">
              <a:avLst/>
            </a:prstGeom>
            <a:ln w="25400">
              <a:solidFill>
                <a:srgbClr val="00B050"/>
              </a:soli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圖形 37">
              <a:extLst>
                <a:ext uri="{FF2B5EF4-FFF2-40B4-BE49-F238E27FC236}">
                  <a16:creationId xmlns:a16="http://schemas.microsoft.com/office/drawing/2014/main" id="{9E94EF24-05A5-5E4A-9DED-C78DD71EA4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p:blipFill>
          <p:spPr>
            <a:xfrm>
              <a:off x="11376775" y="3620974"/>
              <a:ext cx="555275" cy="555275"/>
            </a:xfrm>
            <a:prstGeom prst="rect">
              <a:avLst/>
            </a:prstGeom>
          </p:spPr>
        </p:pic>
        <p:cxnSp>
          <p:nvCxnSpPr>
            <p:cNvPr id="17" name="直線單箭頭接點 2049">
              <a:extLst>
                <a:ext uri="{FF2B5EF4-FFF2-40B4-BE49-F238E27FC236}">
                  <a16:creationId xmlns:a16="http://schemas.microsoft.com/office/drawing/2014/main" id="{0FE8697E-A034-6749-B725-4F5BBB209651}"/>
                </a:ext>
              </a:extLst>
            </p:cNvPr>
            <p:cNvCxnSpPr>
              <a:cxnSpLocks/>
            </p:cNvCxnSpPr>
            <p:nvPr/>
          </p:nvCxnSpPr>
          <p:spPr>
            <a:xfrm>
              <a:off x="10852368" y="2339266"/>
              <a:ext cx="0" cy="1318283"/>
            </a:xfrm>
            <a:prstGeom prst="straightConnector1">
              <a:avLst/>
            </a:prstGeom>
            <a:ln w="25400">
              <a:gradFill>
                <a:gsLst>
                  <a:gs pos="0">
                    <a:srgbClr val="077AE8"/>
                  </a:gs>
                  <a:gs pos="100000">
                    <a:srgbClr val="22334A"/>
                  </a:gs>
                </a:gsLst>
                <a:lin ang="5400000" scaled="1"/>
              </a:gradFill>
              <a:prstDash val="sys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單箭頭接點 2049">
              <a:extLst>
                <a:ext uri="{FF2B5EF4-FFF2-40B4-BE49-F238E27FC236}">
                  <a16:creationId xmlns:a16="http://schemas.microsoft.com/office/drawing/2014/main" id="{8F578D73-0657-FC47-890F-A20350142A7D}"/>
                </a:ext>
              </a:extLst>
            </p:cNvPr>
            <p:cNvCxnSpPr>
              <a:cxnSpLocks/>
            </p:cNvCxnSpPr>
            <p:nvPr/>
          </p:nvCxnSpPr>
          <p:spPr>
            <a:xfrm>
              <a:off x="11151396" y="2517325"/>
              <a:ext cx="0" cy="1140225"/>
            </a:xfrm>
            <a:prstGeom prst="straightConnector1">
              <a:avLst/>
            </a:prstGeom>
            <a:ln w="25400">
              <a:gradFill>
                <a:gsLst>
                  <a:gs pos="0">
                    <a:srgbClr val="AD10C2"/>
                  </a:gs>
                  <a:gs pos="53000">
                    <a:srgbClr val="F700FF"/>
                  </a:gs>
                </a:gsLst>
                <a:lin ang="5400000" scaled="1"/>
              </a:gradFill>
              <a:prstDash val="sysDash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圖形 42">
              <a:extLst>
                <a:ext uri="{FF2B5EF4-FFF2-40B4-BE49-F238E27FC236}">
                  <a16:creationId xmlns:a16="http://schemas.microsoft.com/office/drawing/2014/main" id="{63D9ED4E-92F7-CF4A-B50E-FE081B806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p:blipFill>
          <p:spPr>
            <a:xfrm>
              <a:off x="10326547" y="1888151"/>
              <a:ext cx="1050229" cy="629174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20" name="群組 26">
              <a:extLst>
                <a:ext uri="{FF2B5EF4-FFF2-40B4-BE49-F238E27FC236}">
                  <a16:creationId xmlns:a16="http://schemas.microsoft.com/office/drawing/2014/main" id="{25295283-6F23-CB4D-8506-513D04634D62}"/>
                </a:ext>
              </a:extLst>
            </p:cNvPr>
            <p:cNvGrpSpPr/>
            <p:nvPr/>
          </p:nvGrpSpPr>
          <p:grpSpPr>
            <a:xfrm>
              <a:off x="10401839" y="3675164"/>
              <a:ext cx="344966" cy="320265"/>
              <a:chOff x="3597555" y="5275450"/>
              <a:chExt cx="818434" cy="759827"/>
            </a:xfrm>
          </p:grpSpPr>
          <p:pic>
            <p:nvPicPr>
              <p:cNvPr id="21" name="Picture 2" descr="Image result for file icon green">
                <a:extLst>
                  <a:ext uri="{FF2B5EF4-FFF2-40B4-BE49-F238E27FC236}">
                    <a16:creationId xmlns:a16="http://schemas.microsoft.com/office/drawing/2014/main" id="{98482F47-5601-3241-90AB-332236BF8D2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70000" contrast="-70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82260" y="5275450"/>
                <a:ext cx="649014" cy="6490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2" name="矩形 28">
                <a:extLst>
                  <a:ext uri="{FF2B5EF4-FFF2-40B4-BE49-F238E27FC236}">
                    <a16:creationId xmlns:a16="http://schemas.microsoft.com/office/drawing/2014/main" id="{AE1B6A72-1245-4046-87F3-532FA09EDBC8}"/>
                  </a:ext>
                </a:extLst>
              </p:cNvPr>
              <p:cNvSpPr/>
              <p:nvPr/>
            </p:nvSpPr>
            <p:spPr>
              <a:xfrm>
                <a:off x="3597555" y="5487020"/>
                <a:ext cx="818434" cy="5482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457167">
                  <a:buClr>
                    <a:srgbClr val="000000"/>
                  </a:buClr>
                </a:pPr>
                <a:r>
                  <a:rPr lang="en-US" altLang="zh-TW" sz="451" kern="0">
                    <a:solidFill>
                      <a:prstClr val="white"/>
                    </a:solidFill>
                    <a:cs typeface="+mn-ea"/>
                    <a:sym typeface="+mn-lt"/>
                  </a:rPr>
                  <a:t>META</a:t>
                </a:r>
              </a:p>
              <a:p>
                <a:pPr algn="ctr" defTabSz="457167">
                  <a:buClr>
                    <a:srgbClr val="000000"/>
                  </a:buClr>
                </a:pPr>
                <a:r>
                  <a:rPr lang="en-US" altLang="zh-TW" sz="451" kern="0">
                    <a:solidFill>
                      <a:prstClr val="white"/>
                    </a:solidFill>
                    <a:cs typeface="+mn-ea"/>
                    <a:sym typeface="+mn-lt"/>
                  </a:rPr>
                  <a:t>DATA</a:t>
                </a:r>
                <a:endParaRPr lang="en-GB" sz="451" kern="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</p:grpSp>
        <p:pic>
          <p:nvPicPr>
            <p:cNvPr id="23" name="Picture 6" descr="Related image">
              <a:extLst>
                <a:ext uri="{FF2B5EF4-FFF2-40B4-BE49-F238E27FC236}">
                  <a16:creationId xmlns:a16="http://schemas.microsoft.com/office/drawing/2014/main" id="{7942D709-BFB6-AA48-972B-04797533D6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50000"/>
                      </a14:imgEffect>
                      <a14:imgEffect>
                        <a14:saturation sat="0"/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17974" y="3684472"/>
              <a:ext cx="274495" cy="27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Related image">
              <a:extLst>
                <a:ext uri="{FF2B5EF4-FFF2-40B4-BE49-F238E27FC236}">
                  <a16:creationId xmlns:a16="http://schemas.microsoft.com/office/drawing/2014/main" id="{243EDA50-BB94-564D-BC82-A5D958F548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7200"/>
                      </a14:imgEffect>
                      <a14:imgEffect>
                        <a14:saturation sat="400000"/>
                      </a14:imgEffect>
                      <a14:imgEffect>
                        <a14:brightnessContrast brigh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021428" y="3689951"/>
              <a:ext cx="274495" cy="2744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圖形 39">
              <a:extLst>
                <a:ext uri="{FF2B5EF4-FFF2-40B4-BE49-F238E27FC236}">
                  <a16:creationId xmlns:a16="http://schemas.microsoft.com/office/drawing/2014/main" id="{79DE5075-AE4E-BE49-AED1-69B409957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p:blipFill>
          <p:spPr>
            <a:xfrm>
              <a:off x="10211811" y="4613684"/>
              <a:ext cx="1276229" cy="775431"/>
            </a:xfrm>
            <a:prstGeom prst="rect">
              <a:avLst/>
            </a:prstGeom>
          </p:spPr>
        </p:pic>
        <p:cxnSp>
          <p:nvCxnSpPr>
            <p:cNvPr id="26" name="直線單箭頭接點 2049">
              <a:extLst>
                <a:ext uri="{FF2B5EF4-FFF2-40B4-BE49-F238E27FC236}">
                  <a16:creationId xmlns:a16="http://schemas.microsoft.com/office/drawing/2014/main" id="{05D65C86-6D0A-B641-9321-AB82EB46A5FD}"/>
                </a:ext>
              </a:extLst>
            </p:cNvPr>
            <p:cNvCxnSpPr>
              <a:cxnSpLocks/>
            </p:cNvCxnSpPr>
            <p:nvPr/>
          </p:nvCxnSpPr>
          <p:spPr>
            <a:xfrm>
              <a:off x="10851661" y="4037554"/>
              <a:ext cx="0" cy="493472"/>
            </a:xfrm>
            <a:prstGeom prst="straightConnector1">
              <a:avLst/>
            </a:prstGeom>
            <a:ln w="76200">
              <a:gradFill>
                <a:gsLst>
                  <a:gs pos="0">
                    <a:srgbClr val="077AE8"/>
                  </a:gs>
                  <a:gs pos="100000">
                    <a:srgbClr val="22334A"/>
                  </a:gs>
                </a:gsLst>
                <a:lin ang="5400000" scaled="1"/>
              </a:gradFill>
              <a:prstDash val="solid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049">
              <a:extLst>
                <a:ext uri="{FF2B5EF4-FFF2-40B4-BE49-F238E27FC236}">
                  <a16:creationId xmlns:a16="http://schemas.microsoft.com/office/drawing/2014/main" id="{A707A44A-D298-BD41-8637-B170114D5346}"/>
                </a:ext>
              </a:extLst>
            </p:cNvPr>
            <p:cNvCxnSpPr>
              <a:cxnSpLocks/>
            </p:cNvCxnSpPr>
            <p:nvPr/>
          </p:nvCxnSpPr>
          <p:spPr>
            <a:xfrm>
              <a:off x="11151396" y="4019531"/>
              <a:ext cx="0" cy="503626"/>
            </a:xfrm>
            <a:prstGeom prst="straightConnector1">
              <a:avLst/>
            </a:prstGeom>
            <a:ln w="76200">
              <a:gradFill>
                <a:gsLst>
                  <a:gs pos="0">
                    <a:srgbClr val="AD10C2"/>
                  </a:gs>
                  <a:gs pos="53000">
                    <a:srgbClr val="F700FF"/>
                  </a:gs>
                </a:gsLst>
                <a:lin ang="5400000" scaled="1"/>
              </a:gradFill>
              <a:prstDash val="solid"/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50">
              <a:extLst>
                <a:ext uri="{FF2B5EF4-FFF2-40B4-BE49-F238E27FC236}">
                  <a16:creationId xmlns:a16="http://schemas.microsoft.com/office/drawing/2014/main" id="{0890ED3E-6486-924A-AEBB-9C1D5ECD25A6}"/>
                </a:ext>
              </a:extLst>
            </p:cNvPr>
            <p:cNvSpPr/>
            <p:nvPr/>
          </p:nvSpPr>
          <p:spPr>
            <a:xfrm>
              <a:off x="11067373" y="2585036"/>
              <a:ext cx="879777" cy="276999"/>
            </a:xfrm>
            <a:prstGeom prst="rect">
              <a:avLst/>
            </a:prstGeom>
          </p:spPr>
          <p:txBody>
            <a:bodyPr wrap="square" lIns="91440" tIns="45720" rIns="91440" bIns="45720" anchor="t">
              <a:spAutoFit/>
            </a:bodyPr>
            <a:lstStyle/>
            <a:p>
              <a:pPr algn="ctr" defTabSz="457167">
                <a:buClr>
                  <a:srgbClr val="000000"/>
                </a:buClr>
              </a:pPr>
              <a:r>
                <a:rPr lang="zh-CN" altLang="en-US" sz="1200" b="1" kern="0">
                  <a:solidFill>
                    <a:schemeClr val="bg1"/>
                  </a:solidFill>
                  <a:latin typeface="Microsoft JhengHei"/>
                  <a:ea typeface="Microsoft JhengHei"/>
                  <a:cs typeface="+mn-ea"/>
                  <a:sym typeface="+mn-lt"/>
                </a:rPr>
                <a:t>網際網路</a:t>
              </a:r>
              <a:endParaRPr lang="en-GB" altLang="zh-TW" sz="1200" b="1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29" name="矩形: 圓角 35">
              <a:extLst>
                <a:ext uri="{FF2B5EF4-FFF2-40B4-BE49-F238E27FC236}">
                  <a16:creationId xmlns:a16="http://schemas.microsoft.com/office/drawing/2014/main" id="{50A5A0F0-8E0C-874C-89DC-CC1C89560014}"/>
                </a:ext>
              </a:extLst>
            </p:cNvPr>
            <p:cNvSpPr/>
            <p:nvPr/>
          </p:nvSpPr>
          <p:spPr>
            <a:xfrm>
              <a:off x="11280342" y="2364591"/>
              <a:ext cx="750830" cy="220471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7">
                <a:buClr>
                  <a:srgbClr val="000000"/>
                </a:buClr>
              </a:pPr>
              <a:r>
                <a:rPr lang="zh-CN" altLang="en-US" sz="1067" b="1" kern="0">
                  <a:solidFill>
                    <a:prstClr val="white"/>
                  </a:solidFill>
                  <a:cs typeface="+mn-ea"/>
                  <a:sym typeface="+mn-lt"/>
                </a:rPr>
                <a:t>較慢</a:t>
              </a:r>
              <a:endParaRPr lang="zh-TW" altLang="en-US" sz="1067" b="1" kern="0">
                <a:solidFill>
                  <a:prstClr val="white"/>
                </a:solidFill>
                <a:cs typeface="+mn-ea"/>
                <a:sym typeface="+mn-lt"/>
              </a:endParaRPr>
            </a:p>
          </p:txBody>
        </p:sp>
        <p:sp>
          <p:nvSpPr>
            <p:cNvPr id="30" name="文字方塊 30">
              <a:extLst>
                <a:ext uri="{FF2B5EF4-FFF2-40B4-BE49-F238E27FC236}">
                  <a16:creationId xmlns:a16="http://schemas.microsoft.com/office/drawing/2014/main" id="{A9D8F984-CB02-FA49-A3D2-8458FB87A293}"/>
                </a:ext>
              </a:extLst>
            </p:cNvPr>
            <p:cNvSpPr txBox="1"/>
            <p:nvPr/>
          </p:nvSpPr>
          <p:spPr>
            <a:xfrm>
              <a:off x="11111279" y="4273506"/>
              <a:ext cx="919887" cy="27699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 defTabSz="457167">
                <a:buClr>
                  <a:srgbClr val="000000"/>
                </a:buClr>
              </a:pPr>
              <a:r>
                <a:rPr lang="zh-CN" altLang="en-US" sz="1200" b="1" kern="0">
                  <a:solidFill>
                    <a:schemeClr val="bg1"/>
                  </a:solidFill>
                  <a:latin typeface="Microsoft JhengHei"/>
                  <a:ea typeface="Microsoft JhengHei"/>
                  <a:cs typeface="+mn-ea"/>
                  <a:sym typeface="+mn-lt"/>
                </a:rPr>
                <a:t>區域網路</a:t>
              </a:r>
              <a:endParaRPr lang="en-GB" sz="1200" b="1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</a:endParaRPr>
            </a:p>
          </p:txBody>
        </p:sp>
        <p:sp>
          <p:nvSpPr>
            <p:cNvPr id="31" name="矩形: 圓角 35">
              <a:extLst>
                <a:ext uri="{FF2B5EF4-FFF2-40B4-BE49-F238E27FC236}">
                  <a16:creationId xmlns:a16="http://schemas.microsoft.com/office/drawing/2014/main" id="{A543A250-E0A6-3A44-962B-2E7E8E51AFF7}"/>
                </a:ext>
              </a:extLst>
            </p:cNvPr>
            <p:cNvSpPr/>
            <p:nvPr/>
          </p:nvSpPr>
          <p:spPr>
            <a:xfrm>
              <a:off x="11295923" y="4528274"/>
              <a:ext cx="739074" cy="209775"/>
            </a:xfrm>
            <a:prstGeom prst="roundRect">
              <a:avLst>
                <a:gd name="adj" fmla="val 50000"/>
              </a:avLst>
            </a:prstGeom>
            <a:solidFill>
              <a:srgbClr val="0800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67">
                <a:buClr>
                  <a:srgbClr val="000000"/>
                </a:buClr>
              </a:pPr>
              <a:r>
                <a:rPr lang="zh-TW" altLang="en-US" sz="1067" b="1" kern="0">
                  <a:solidFill>
                    <a:prstClr val="white"/>
                  </a:solidFill>
                  <a:cs typeface="+mn-ea"/>
                  <a:sym typeface="+mn-lt"/>
                </a:rPr>
                <a:t>較快</a:t>
              </a:r>
            </a:p>
          </p:txBody>
        </p:sp>
        <p:pic>
          <p:nvPicPr>
            <p:cNvPr id="32" name="圖片 24">
              <a:extLst>
                <a:ext uri="{FF2B5EF4-FFF2-40B4-BE49-F238E27FC236}">
                  <a16:creationId xmlns:a16="http://schemas.microsoft.com/office/drawing/2014/main" id="{07D516C5-CBB7-464E-880E-9035863343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960014" y="4243480"/>
              <a:ext cx="670891" cy="670891"/>
            </a:xfrm>
            <a:prstGeom prst="ellipse">
              <a:avLst/>
            </a:prstGeom>
            <a:ln w="19050">
              <a:solidFill>
                <a:srgbClr val="31213C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3" name="Oval 40">
              <a:extLst>
                <a:ext uri="{FF2B5EF4-FFF2-40B4-BE49-F238E27FC236}">
                  <a16:creationId xmlns:a16="http://schemas.microsoft.com/office/drawing/2014/main" id="{488282E9-ADCE-BA48-B4AC-34B1C4E074D3}"/>
                </a:ext>
              </a:extLst>
            </p:cNvPr>
            <p:cNvSpPr/>
            <p:nvPr/>
          </p:nvSpPr>
          <p:spPr>
            <a:xfrm>
              <a:off x="10365893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en-US" sz="1013" kern="0">
                  <a:solidFill>
                    <a:prstClr val="white"/>
                  </a:solidFill>
                  <a:cs typeface="+mn-ea"/>
                  <a:sym typeface="+mn-lt"/>
                </a:rPr>
                <a:t>1</a:t>
              </a:r>
            </a:p>
          </p:txBody>
        </p:sp>
        <p:sp>
          <p:nvSpPr>
            <p:cNvPr id="34" name="Oval 41">
              <a:extLst>
                <a:ext uri="{FF2B5EF4-FFF2-40B4-BE49-F238E27FC236}">
                  <a16:creationId xmlns:a16="http://schemas.microsoft.com/office/drawing/2014/main" id="{AF89E2EA-9F5E-8243-AA59-A77629CFED5B}"/>
                </a:ext>
              </a:extLst>
            </p:cNvPr>
            <p:cNvSpPr/>
            <p:nvPr/>
          </p:nvSpPr>
          <p:spPr>
            <a:xfrm>
              <a:off x="10657052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en-US" sz="1013" kern="0">
                  <a:solidFill>
                    <a:prstClr val="white"/>
                  </a:solidFill>
                  <a:cs typeface="+mn-ea"/>
                  <a:sym typeface="+mn-lt"/>
                </a:rPr>
                <a:t>2</a:t>
              </a:r>
            </a:p>
          </p:txBody>
        </p:sp>
        <p:sp>
          <p:nvSpPr>
            <p:cNvPr id="35" name="Oval 42">
              <a:extLst>
                <a:ext uri="{FF2B5EF4-FFF2-40B4-BE49-F238E27FC236}">
                  <a16:creationId xmlns:a16="http://schemas.microsoft.com/office/drawing/2014/main" id="{1E33BC93-92ED-6D4B-A377-A730932630EC}"/>
                </a:ext>
              </a:extLst>
            </p:cNvPr>
            <p:cNvSpPr/>
            <p:nvPr/>
          </p:nvSpPr>
          <p:spPr>
            <a:xfrm>
              <a:off x="11003295" y="3492297"/>
              <a:ext cx="165252" cy="165252"/>
            </a:xfrm>
            <a:prstGeom prst="ellipse">
              <a:avLst/>
            </a:prstGeom>
            <a:gradFill>
              <a:gsLst>
                <a:gs pos="0">
                  <a:srgbClr val="080059"/>
                </a:gs>
                <a:gs pos="100000">
                  <a:srgbClr val="3D84DB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r>
                <a:rPr lang="en-US" sz="1013" kern="0">
                  <a:solidFill>
                    <a:prstClr val="white"/>
                  </a:solidFill>
                  <a:cs typeface="+mn-ea"/>
                  <a:sym typeface="+mn-lt"/>
                </a:rPr>
                <a:t>3</a:t>
              </a:r>
            </a:p>
          </p:txBody>
        </p:sp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133AD9E4-564C-F242-B48E-7B72EADC3EAA}"/>
              </a:ext>
            </a:extLst>
          </p:cNvPr>
          <p:cNvSpPr/>
          <p:nvPr/>
        </p:nvSpPr>
        <p:spPr>
          <a:xfrm>
            <a:off x="10050882" y="1874754"/>
            <a:ext cx="1740861" cy="630942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marL="118110" indent="-118110" defTabSz="1219170" fontAlgn="ctr">
              <a:lnSpc>
                <a:spcPts val="2133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CN" altLang="en-US" sz="1400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多方線上協作</a:t>
            </a:r>
            <a:endParaRPr lang="en-US" altLang="zh-CN" sz="1400" kern="0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  <a:p>
            <a:pPr marL="118110" indent="-118110" defTabSz="1219170" fontAlgn="ctr">
              <a:lnSpc>
                <a:spcPts val="2133"/>
              </a:lnSpc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zh-CN" altLang="en-US" sz="1400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檔案層級資料分析</a:t>
            </a:r>
            <a:endParaRPr lang="en-US" altLang="zh-TW" sz="1400" kern="0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</p:txBody>
      </p:sp>
      <p:pic>
        <p:nvPicPr>
          <p:cNvPr id="10" name="图片 57">
            <a:extLst>
              <a:ext uri="{FF2B5EF4-FFF2-40B4-BE49-F238E27FC236}">
                <a16:creationId xmlns:a16="http://schemas.microsoft.com/office/drawing/2014/main" id="{64B3A0D2-76E7-4056-9E6B-ABE66E64ED00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alphaModFix amt="30000"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333323" y="3873093"/>
            <a:ext cx="4276236" cy="362552"/>
          </a:xfrm>
          <a:prstGeom prst="rect">
            <a:avLst/>
          </a:prstGeom>
        </p:spPr>
      </p:pic>
      <p:pic>
        <p:nvPicPr>
          <p:cNvPr id="11" name="图片 57">
            <a:extLst>
              <a:ext uri="{FF2B5EF4-FFF2-40B4-BE49-F238E27FC236}">
                <a16:creationId xmlns:a16="http://schemas.microsoft.com/office/drawing/2014/main" id="{852F725A-AD22-489E-BBF9-6A227196A081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alphaModFix amt="30000"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5400000">
            <a:off x="3629167" y="3870684"/>
            <a:ext cx="4276236" cy="362552"/>
          </a:xfrm>
          <a:prstGeom prst="rect">
            <a:avLst/>
          </a:prstGeom>
        </p:spPr>
      </p:pic>
      <p:pic>
        <p:nvPicPr>
          <p:cNvPr id="58" name="圖片 57">
            <a:extLst>
              <a:ext uri="{FF2B5EF4-FFF2-40B4-BE49-F238E27FC236}">
                <a16:creationId xmlns:a16="http://schemas.microsoft.com/office/drawing/2014/main" id="{9692C9CD-F57B-C490-105C-648A171A4F6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68" r="36921" b="61428"/>
          <a:stretch/>
        </p:blipFill>
        <p:spPr>
          <a:xfrm>
            <a:off x="5973259" y="1819172"/>
            <a:ext cx="3257646" cy="686524"/>
          </a:xfrm>
          <a:prstGeom prst="rect">
            <a:avLst/>
          </a:prstGeom>
          <a:effectLst>
            <a:outerShdw blurRad="431800" dist="355600" dir="1740000" algn="ctr" rotWithShape="0">
              <a:srgbClr val="000000">
                <a:alpha val="23000"/>
              </a:srgbClr>
            </a:outerShdw>
          </a:effectLst>
        </p:spPr>
      </p:pic>
      <p:graphicFrame>
        <p:nvGraphicFramePr>
          <p:cNvPr id="14" name="表格 3">
            <a:extLst>
              <a:ext uri="{FF2B5EF4-FFF2-40B4-BE49-F238E27FC236}">
                <a16:creationId xmlns:a16="http://schemas.microsoft.com/office/drawing/2014/main" id="{1E3B0E68-6A0A-4C27-BB48-D662245483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3557616"/>
              </p:ext>
            </p:extLst>
          </p:nvPr>
        </p:nvGraphicFramePr>
        <p:xfrm>
          <a:off x="243898" y="1822622"/>
          <a:ext cx="9369933" cy="4443160"/>
        </p:xfrm>
        <a:graphic>
          <a:graphicData uri="http://schemas.openxmlformats.org/drawingml/2006/table">
            <a:tbl>
              <a:tblPr firstRow="1" bandRow="1">
                <a:effectLst>
                  <a:outerShdw blurRad="431800" dist="241300" dir="5760000" sx="106000" sy="106000" algn="ctr" rotWithShape="0">
                    <a:srgbClr val="000000">
                      <a:alpha val="24000"/>
                    </a:srgbClr>
                  </a:outerShdw>
                </a:effectLst>
                <a:tableStyleId>{5202B0CA-FC54-4496-8BCA-5EF66A818D29}</a:tableStyleId>
              </a:tblPr>
              <a:tblGrid>
                <a:gridCol w="2571750">
                  <a:extLst>
                    <a:ext uri="{9D8B030D-6E8A-4147-A177-3AD203B41FA5}">
                      <a16:colId xmlns:a16="http://schemas.microsoft.com/office/drawing/2014/main" val="1342336146"/>
                    </a:ext>
                  </a:extLst>
                </a:gridCol>
                <a:gridCol w="3140583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624840">
                <a:tc>
                  <a:txBody>
                    <a:bodyPr/>
                    <a:lstStyle/>
                    <a:p>
                      <a:pPr marL="0" marR="0" lvl="0" indent="0" algn="ctr" defTabSz="91440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altLang="zh-TW" sz="1400" b="1" kern="12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121933" marR="121933" marT="60967" marB="60967" anchor="ctr"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en-US" sz="18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網路磁碟 雲端</a:t>
                      </a:r>
                      <a:r>
                        <a:rPr lang="zh-TW" altLang="en-US" sz="18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掛載</a:t>
                      </a:r>
                      <a:endParaRPr lang="zh-TW" altLang="en-US" sz="1800" b="1" i="0" u="none" strike="noStrike" kern="12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5563" marR="85563" anchor="ctr"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800" b="1" u="none" strike="noStrike" noProof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檔案型雲網關</a:t>
                      </a:r>
                      <a:endParaRPr lang="zh-TW" sz="1800">
                        <a:solidFill>
                          <a:schemeClr val="bg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128" marR="89128" marT="190500" marB="19050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6630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1">
                          <a:solidFill>
                            <a:schemeClr val="tx1"/>
                          </a:solidFill>
                          <a:effectLst/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設置方法</a:t>
                      </a:r>
                      <a:endParaRPr lang="zh-TW" sz="150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+mn-ea"/>
                        <a:sym typeface="+mn-lt"/>
                      </a:endParaRPr>
                    </a:p>
                  </a:txBody>
                  <a:tcPr marL="89128" marR="89128" marT="108000" marB="108000" anchor="ctr"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通過雲端認證</a:t>
                      </a:r>
                      <a:endParaRPr lang="en-US" altLang="zh-TW" sz="1500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lvl="0" algn="ctr">
                        <a:buNone/>
                      </a:pPr>
                      <a:r>
                        <a:rPr lang="zh-TW" altLang="en-US" sz="15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建立</a:t>
                      </a:r>
                      <a:r>
                        <a:rPr lang="en-US" altLang="zh-TW" sz="1500" b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網路磁碟</a:t>
                      </a:r>
                      <a:r>
                        <a:rPr lang="zh-CN" altLang="en-US" sz="15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雲端掛載</a:t>
                      </a:r>
                    </a:p>
                  </a:txBody>
                  <a:tcPr marL="89128" marR="89128" marT="108000" marB="108000" anchor="ctr"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選擇檔案型雲網關模式</a:t>
                      </a:r>
                      <a:r>
                        <a:rPr lang="zh-TW" altLang="en-US" sz="15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/>
                      </a:r>
                      <a:br>
                        <a:rPr lang="zh-TW" altLang="en-US" sz="15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</a:br>
                      <a:r>
                        <a:rPr lang="zh-TW" altLang="en-US" sz="15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並配置快取空間</a:t>
                      </a:r>
                      <a:endParaRPr lang="zh-TW" sz="15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128" marR="89128" marT="108000" marB="108000" anchor="ctr"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  <a:tr h="6630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1">
                          <a:solidFill>
                            <a:schemeClr val="tx1"/>
                          </a:solidFill>
                          <a:effectLst/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掛載數量</a:t>
                      </a:r>
                      <a:endParaRPr lang="zh-TW" sz="150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+mn-ea"/>
                        <a:sym typeface="+mn-lt"/>
                      </a:endParaRPr>
                    </a:p>
                  </a:txBody>
                  <a:tcPr marL="89128" marR="89128" marT="108000" marB="108000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無限制</a:t>
                      </a:r>
                      <a:endParaRPr lang="en-US" altLang="zh-TW" sz="1500" b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lvl="0" algn="ctr">
                        <a:buNone/>
                      </a:pPr>
                      <a:r>
                        <a:rPr lang="zh-TW" altLang="en-US" sz="15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可掛載無限個雲端服務</a:t>
                      </a:r>
                      <a:endParaRPr lang="zh-TW" sz="15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128" marR="89128" marT="108000" marB="108000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zh-TW" sz="1500" b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2 </a:t>
                      </a:r>
                      <a:r>
                        <a:rPr lang="zh-TW" altLang="en-US" sz="1500" b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個永久免費的網關授權</a:t>
                      </a:r>
                      <a:endParaRPr lang="en-US" altLang="zh-TW" sz="1500" b="0" u="none" strike="noStrike" noProof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lvl="0" algn="ctr">
                        <a:buNone/>
                      </a:pPr>
                      <a:r>
                        <a:rPr lang="zh-TW" altLang="en-US" sz="1500" b="0" u="none" strike="noStrike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可依需求購置額外授權</a:t>
                      </a:r>
                      <a:endParaRPr lang="zh-TW" sz="15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128" marR="89128" marT="108000" marB="108000" anchor="ctr"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6247581"/>
                  </a:ext>
                </a:extLst>
              </a:tr>
              <a:tr h="43952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1">
                          <a:solidFill>
                            <a:schemeClr val="tx1"/>
                          </a:solidFill>
                          <a:effectLst/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存取體驗</a:t>
                      </a:r>
                      <a:endParaRPr lang="zh-TW" sz="150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+mn-ea"/>
                        <a:sym typeface="+mn-lt"/>
                      </a:endParaRPr>
                    </a:p>
                  </a:txBody>
                  <a:tcPr marL="89128" marR="89128" marT="108000" marB="108000" anchor="ctr"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存取速度取決於網際網路速度</a:t>
                      </a:r>
                      <a:endParaRPr lang="zh-TW" sz="15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128" marR="89128" marT="108000" marB="108000" anchor="ctr"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快取機制大幅減少讀寫等待時間</a:t>
                      </a:r>
                      <a:endParaRPr lang="zh-TW" sz="15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128" marR="89128" marT="108000" marB="108000" anchor="ctr"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8036707"/>
                  </a:ext>
                </a:extLst>
              </a:tr>
              <a:tr h="43952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1">
                          <a:solidFill>
                            <a:schemeClr val="tx1"/>
                          </a:solidFill>
                          <a:effectLst/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於 </a:t>
                      </a:r>
                      <a:r>
                        <a:rPr lang="af-ZA" altLang="zh-TW" sz="1500" b="1">
                          <a:solidFill>
                            <a:schemeClr val="tx1"/>
                          </a:solidFill>
                          <a:effectLst/>
                          <a:latin typeface="Microsoft JhengHei"/>
                          <a:ea typeface="+mn-ea"/>
                          <a:cs typeface="+mn-ea"/>
                          <a:sym typeface="+mn-lt"/>
                        </a:rPr>
                        <a:t>File Station </a:t>
                      </a:r>
                      <a:r>
                        <a:rPr lang="zh-TW" altLang="en-US" sz="1500" b="1">
                          <a:solidFill>
                            <a:schemeClr val="tx1"/>
                          </a:solidFill>
                          <a:effectLst/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存取</a:t>
                      </a:r>
                      <a:endParaRPr lang="zh-TW" sz="150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+mn-ea"/>
                        <a:sym typeface="+mn-lt"/>
                      </a:endParaRPr>
                    </a:p>
                  </a:txBody>
                  <a:tcPr marL="89128" marR="89128" marT="108000" marB="108000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支援</a:t>
                      </a:r>
                      <a:endParaRPr lang="zh-TW" sz="15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128" marR="89128" marT="108000" marB="108000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支援</a:t>
                      </a:r>
                      <a:endParaRPr lang="zh-TW" sz="15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128" marR="89128" marT="108000" marB="108000" anchor="ctr"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42144"/>
                  </a:ext>
                </a:extLst>
              </a:tr>
              <a:tr h="66304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1">
                          <a:solidFill>
                            <a:schemeClr val="tx1"/>
                          </a:solidFill>
                          <a:effectLst/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透過 </a:t>
                      </a:r>
                      <a:r>
                        <a:rPr lang="af-ZA" altLang="zh-TW" sz="1500" b="1">
                          <a:solidFill>
                            <a:schemeClr val="tx1"/>
                          </a:solidFill>
                          <a:effectLst/>
                          <a:latin typeface="Microsoft JhengHei"/>
                          <a:ea typeface="+mn-ea"/>
                          <a:cs typeface="+mn-ea"/>
                          <a:sym typeface="+mn-lt"/>
                        </a:rPr>
                        <a:t>SMB / NFS / AFP </a:t>
                      </a:r>
                      <a:r>
                        <a:rPr lang="zh-TW" altLang="en-US" sz="1500" b="1">
                          <a:solidFill>
                            <a:schemeClr val="tx1"/>
                          </a:solidFill>
                          <a:effectLst/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存取</a:t>
                      </a:r>
                      <a:endParaRPr lang="zh-TW" sz="150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+mn-ea"/>
                        <a:sym typeface="+mn-lt"/>
                      </a:endParaRPr>
                    </a:p>
                  </a:txBody>
                  <a:tcPr marL="89128" marR="89128" marT="108000" marB="108000" anchor="ctr"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不支援</a:t>
                      </a:r>
                      <a:endParaRPr lang="zh-TW" sz="15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128" marR="89128" marT="108000" marB="108000" anchor="ctr"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5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支援</a:t>
                      </a:r>
                      <a:endParaRPr lang="zh-TW" sz="15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128" marR="89128" marT="108000" marB="108000" anchor="ctr"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7223761"/>
                  </a:ext>
                </a:extLst>
              </a:tr>
              <a:tr h="43952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1">
                          <a:solidFill>
                            <a:schemeClr val="tx1"/>
                          </a:solidFill>
                          <a:effectLst/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同步機制</a:t>
                      </a:r>
                      <a:endParaRPr lang="zh-TW" sz="150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+mn-ea"/>
                        <a:sym typeface="+mn-lt"/>
                      </a:endParaRPr>
                    </a:p>
                  </a:txBody>
                  <a:tcPr marL="89128" marR="89128" marT="108000" marB="108000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5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每次瀏覽時需重新與雲端同步</a:t>
                      </a:r>
                      <a:endParaRPr lang="zh-TW" sz="15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128" marR="89128" marT="108000" marB="108000" anchor="ctr">
                    <a:solidFill>
                      <a:srgbClr val="EEEEEE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zh-TW" altLang="en-US" sz="15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定期同步，可快速瀏覽</a:t>
                      </a:r>
                      <a:endParaRPr lang="zh-TW" sz="15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128" marR="89128" marT="108000" marB="108000" anchor="ctr">
                    <a:solidFill>
                      <a:srgbClr val="EEE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402618"/>
                  </a:ext>
                </a:extLst>
              </a:tr>
              <a:tr h="43952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500" b="1">
                          <a:solidFill>
                            <a:schemeClr val="tx1"/>
                          </a:solidFill>
                          <a:effectLst/>
                          <a:latin typeface="Microsoft JhengHei"/>
                          <a:ea typeface="+mn-ea"/>
                          <a:cs typeface="+mn-ea"/>
                          <a:sym typeface="+mn-lt"/>
                        </a:rPr>
                        <a:t>QTS Apps </a:t>
                      </a:r>
                      <a:r>
                        <a:rPr lang="zh-CN" altLang="en-US" sz="1500" b="1">
                          <a:solidFill>
                            <a:schemeClr val="tx1"/>
                          </a:solidFill>
                          <a:effectLst/>
                          <a:latin typeface="Microsoft JhengHei"/>
                          <a:ea typeface="Microsoft JhengHei"/>
                          <a:cs typeface="+mn-ea"/>
                          <a:sym typeface="+mn-lt"/>
                        </a:rPr>
                        <a:t>檔案管理</a:t>
                      </a:r>
                      <a:endParaRPr lang="zh-TW" altLang="en-US" sz="1500" b="1">
                        <a:solidFill>
                          <a:schemeClr val="tx1"/>
                        </a:solidFill>
                        <a:effectLst/>
                        <a:latin typeface="Microsoft JhengHei"/>
                        <a:ea typeface="Microsoft JhengHei"/>
                        <a:cs typeface="+mn-ea"/>
                        <a:sym typeface="+mn-lt"/>
                      </a:endParaRPr>
                    </a:p>
                  </a:txBody>
                  <a:tcPr marL="89128" marR="89128" marT="108000" marB="108000" anchor="ctr"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zh-TW" altLang="en-US" sz="150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不支援</a:t>
                      </a:r>
                      <a:endParaRPr lang="zh-TW" sz="15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128" marR="89128" marT="108000" marB="108000" anchor="ctr"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rtl="0" eaLnBrk="1" fontAlgn="ctr" latinLnBrk="0" hangingPunct="1">
                        <a:buNone/>
                      </a:pPr>
                      <a:r>
                        <a:rPr lang="en-US" altLang="zh-TW" sz="15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  </a:t>
                      </a:r>
                      <a:r>
                        <a:rPr lang="zh-TW" altLang="en-US" sz="15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 </a:t>
                      </a:r>
                      <a:r>
                        <a:rPr lang="en-US" altLang="zh-TW" sz="15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 </a:t>
                      </a:r>
                      <a:r>
                        <a:rPr lang="zh-TW" altLang="en-US" sz="15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支援</a:t>
                      </a:r>
                      <a:r>
                        <a:rPr lang="en-US" altLang="zh-TW" sz="15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                                    </a:t>
                      </a:r>
                      <a:r>
                        <a:rPr lang="en-US" altLang="zh-TW" sz="15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</a:rPr>
                        <a:t>   </a:t>
                      </a:r>
                      <a:r>
                        <a:rPr lang="en-US" altLang="zh-TW" sz="15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     ...</a:t>
                      </a:r>
                      <a:endParaRPr lang="zh-TW" altLang="en-US" sz="150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89128" marR="89128" marT="108000" marB="108000" anchor="ctr">
                    <a:solidFill>
                      <a:srgbClr val="DBDBD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6153205"/>
                  </a:ext>
                </a:extLst>
              </a:tr>
            </a:tbl>
          </a:graphicData>
        </a:graphic>
      </p:graphicFrame>
      <p:grpSp>
        <p:nvGrpSpPr>
          <p:cNvPr id="7" name="群組 6">
            <a:extLst>
              <a:ext uri="{FF2B5EF4-FFF2-40B4-BE49-F238E27FC236}">
                <a16:creationId xmlns:a16="http://schemas.microsoft.com/office/drawing/2014/main" id="{B303A4AD-5E31-4205-AA9F-3896835D4C17}"/>
              </a:ext>
            </a:extLst>
          </p:cNvPr>
          <p:cNvGrpSpPr/>
          <p:nvPr/>
        </p:nvGrpSpPr>
        <p:grpSpPr>
          <a:xfrm>
            <a:off x="6931224" y="5880053"/>
            <a:ext cx="1776260" cy="360000"/>
            <a:chOff x="5163359" y="4334937"/>
            <a:chExt cx="1332195" cy="270000"/>
          </a:xfrm>
        </p:grpSpPr>
        <p:pic>
          <p:nvPicPr>
            <p:cNvPr id="6" name="Picture 35" descr="https://lh4.googleusercontent.com/ETlYkxMtNwBhq_pF5u1Y0xJwnaq7RXkdBxqpC3lVyjcob8rGPOWaXiTlFupURIDJ0HJjjiUV9J85QzE7q_rLvINO7Ow9ShVw_x_KIq7Mfm-4ukuNjXC_AnFPBN4-2jjw7GL0pN0LihM">
              <a:extLst>
                <a:ext uri="{FF2B5EF4-FFF2-40B4-BE49-F238E27FC236}">
                  <a16:creationId xmlns:a16="http://schemas.microsoft.com/office/drawing/2014/main" id="{D05F7278-E29A-DF43-956F-1207A0A17BB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5554" y="4334937"/>
              <a:ext cx="270000" cy="270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37" descr="https://lh3.googleusercontent.com/-NG0S4Pwe25TCICHnKWyvCv5tMwZQO4HmP1zJ8VIaAY2muB5NPdEhMsO7o3dAh04YrJwLxVE18ona_WuHYZ-pY4HnfTbOIjEhgKUWAxuOT-lfh14fMdFHPjdg1b6fdTOQIgUIO9wjn0">
              <a:extLst>
                <a:ext uri="{FF2B5EF4-FFF2-40B4-BE49-F238E27FC236}">
                  <a16:creationId xmlns:a16="http://schemas.microsoft.com/office/drawing/2014/main" id="{517529BD-F712-E448-ADF9-B2BF1EEF92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1489" y="4334937"/>
              <a:ext cx="270000" cy="270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7" name="圖片 36">
              <a:extLst>
                <a:ext uri="{FF2B5EF4-FFF2-40B4-BE49-F238E27FC236}">
                  <a16:creationId xmlns:a16="http://schemas.microsoft.com/office/drawing/2014/main" id="{B4692559-EF33-4AF7-B125-F73B63586A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17424" y="4334937"/>
              <a:ext cx="270000" cy="270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42" name="圖片 41" descr="一張含有 時鐘 的圖片&#10;&#10;自動產生的描述">
              <a:extLst>
                <a:ext uri="{FF2B5EF4-FFF2-40B4-BE49-F238E27FC236}">
                  <a16:creationId xmlns:a16="http://schemas.microsoft.com/office/drawing/2014/main" id="{386906F1-37C7-41A4-8E73-9B1915221D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63359" y="4334937"/>
              <a:ext cx="270000" cy="270000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6" name="圖片 35">
            <a:extLst>
              <a:ext uri="{FF2B5EF4-FFF2-40B4-BE49-F238E27FC236}">
                <a16:creationId xmlns:a16="http://schemas.microsoft.com/office/drawing/2014/main" id="{5D8EDF48-8DF3-EA42-AAB8-6A7A8BF55ACD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358397">
            <a:off x="3549872" y="6207537"/>
            <a:ext cx="512057" cy="5120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圖片 37">
            <a:extLst>
              <a:ext uri="{FF2B5EF4-FFF2-40B4-BE49-F238E27FC236}">
                <a16:creationId xmlns:a16="http://schemas.microsoft.com/office/drawing/2014/main" id="{4F1FFDE6-2B1A-7F44-AFB9-ECC03F7AF54C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3179">
            <a:off x="4148523" y="6411289"/>
            <a:ext cx="381687" cy="3553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3A6924D9-2254-8544-8A0F-D2FD6F0E5A9C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4756" y="6423071"/>
            <a:ext cx="335901" cy="2401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F744647D-5B81-7F4E-B7D8-9C5D8D62985E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2366" y="6227150"/>
            <a:ext cx="391841" cy="3918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圖片 43" descr="一張含有 物件 的圖片&#10;&#10;自動產生的描述">
            <a:extLst>
              <a:ext uri="{FF2B5EF4-FFF2-40B4-BE49-F238E27FC236}">
                <a16:creationId xmlns:a16="http://schemas.microsoft.com/office/drawing/2014/main" id="{CBA343DB-3ADD-3546-88FB-F1BB6CC1DA4F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887694">
            <a:off x="983969" y="6353421"/>
            <a:ext cx="406139" cy="30534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E1E65652-568F-F147-9269-1F3CC4C6D33F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297888">
            <a:off x="310403" y="6310685"/>
            <a:ext cx="534355" cy="3970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1B6576C4-5DD6-4349-B7F5-C90A16087354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58526">
            <a:off x="3031509" y="6360861"/>
            <a:ext cx="422063" cy="4220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圖片 46">
            <a:extLst>
              <a:ext uri="{FF2B5EF4-FFF2-40B4-BE49-F238E27FC236}">
                <a16:creationId xmlns:a16="http://schemas.microsoft.com/office/drawing/2014/main" id="{1D791636-22EA-1A4A-91E4-B42EDA1F06AE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0424" y="6304373"/>
            <a:ext cx="350040" cy="359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8" name="圖片 47">
            <a:extLst>
              <a:ext uri="{FF2B5EF4-FFF2-40B4-BE49-F238E27FC236}">
                <a16:creationId xmlns:a16="http://schemas.microsoft.com/office/drawing/2014/main" id="{F0F5C1C1-BB43-284B-B159-8D8846B65B83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6083101" y="6280015"/>
            <a:ext cx="361199" cy="3611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圖片 48">
            <a:extLst>
              <a:ext uri="{FF2B5EF4-FFF2-40B4-BE49-F238E27FC236}">
                <a16:creationId xmlns:a16="http://schemas.microsoft.com/office/drawing/2014/main" id="{2E7661F1-2277-6B4E-8588-5BA2D6CE62D4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73835">
            <a:off x="7268586" y="6239062"/>
            <a:ext cx="511807" cy="5118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" name="Picture 7">
            <a:extLst>
              <a:ext uri="{FF2B5EF4-FFF2-40B4-BE49-F238E27FC236}">
                <a16:creationId xmlns:a16="http://schemas.microsoft.com/office/drawing/2014/main" id="{F6218892-71CC-F748-921B-D8D82B4B9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8611434" y="6357395"/>
            <a:ext cx="370932" cy="3709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1" name="圖片 50">
            <a:extLst>
              <a:ext uri="{FF2B5EF4-FFF2-40B4-BE49-F238E27FC236}">
                <a16:creationId xmlns:a16="http://schemas.microsoft.com/office/drawing/2014/main" id="{8FEEC6A0-D551-4441-A24B-B46B17FB8A59}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4982" y="6303388"/>
            <a:ext cx="358805" cy="359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2" name="圖片 51">
            <a:extLst>
              <a:ext uri="{FF2B5EF4-FFF2-40B4-BE49-F238E27FC236}">
                <a16:creationId xmlns:a16="http://schemas.microsoft.com/office/drawing/2014/main" id="{1B6242D7-C52B-2F48-A61A-B2393C052B0C}"/>
              </a:ext>
            </a:extLst>
          </p:cNvPr>
          <p:cNvPicPr>
            <a:picLocks noChangeAspect="1"/>
          </p:cNvPicPr>
          <p:nvPr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6850">
            <a:off x="7886608" y="6369754"/>
            <a:ext cx="430037" cy="22714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7">
            <a:extLst>
              <a:ext uri="{FF2B5EF4-FFF2-40B4-BE49-F238E27FC236}">
                <a16:creationId xmlns:a16="http://schemas.microsoft.com/office/drawing/2014/main" id="{1E90ADB9-ED2F-B645-90EB-453C5FB45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417122">
            <a:off x="6646420" y="6311440"/>
            <a:ext cx="458625" cy="39557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4" name="圖片 53">
            <a:extLst>
              <a:ext uri="{FF2B5EF4-FFF2-40B4-BE49-F238E27FC236}">
                <a16:creationId xmlns:a16="http://schemas.microsoft.com/office/drawing/2014/main" id="{C805644C-6702-3743-81E3-BE31D90150D9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2052">
            <a:off x="4757576" y="6318279"/>
            <a:ext cx="590941" cy="2319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6C7AF845-0A59-CF4B-9355-5C34D6A21794}"/>
              </a:ext>
            </a:extLst>
          </p:cNvPr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81714">
            <a:off x="9225793" y="6312397"/>
            <a:ext cx="350040" cy="33932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圖片 39">
            <a:extLst>
              <a:ext uri="{FF2B5EF4-FFF2-40B4-BE49-F238E27FC236}">
                <a16:creationId xmlns:a16="http://schemas.microsoft.com/office/drawing/2014/main" id="{334951C4-99EE-4B0C-8527-641485BDED8A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4412" y="1690688"/>
            <a:ext cx="1040272" cy="1040272"/>
          </a:xfrm>
          <a:prstGeom prst="rect">
            <a:avLst/>
          </a:prstGeom>
          <a:effectLst>
            <a:outerShdw blurRad="431800" dist="368300" dir="5760000" sx="106000" sy="106000" algn="ctr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46691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70;p15"/>
          <p:cNvSpPr txBox="1">
            <a:spLocks/>
          </p:cNvSpPr>
          <p:nvPr/>
        </p:nvSpPr>
        <p:spPr>
          <a:xfrm>
            <a:off x="1062082" y="1893564"/>
            <a:ext cx="6397781" cy="38319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840"/>
              </a:lnSpc>
              <a:spcBef>
                <a:spcPts val="1600"/>
              </a:spcBef>
              <a:buClr>
                <a:srgbClr val="F66616"/>
              </a:buClr>
              <a:buSzPct val="70000"/>
              <a:buNone/>
            </a:pPr>
            <a:endParaRPr lang="zh-TW" altLang="en-US" sz="2400">
              <a:cs typeface="+mn-ea"/>
              <a:sym typeface="+mn-lt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76572"/>
            <a:ext cx="8997586" cy="4081428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431800" dist="317500" dir="2340000" sx="106000" sy="106000" algn="tr" rotWithShape="0">
              <a:srgbClr val="09000C">
                <a:alpha val="34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</p:spPr>
      </p:pic>
      <p:sp>
        <p:nvSpPr>
          <p:cNvPr id="4" name="矩形 3"/>
          <p:cNvSpPr/>
          <p:nvPr/>
        </p:nvSpPr>
        <p:spPr>
          <a:xfrm>
            <a:off x="282742" y="1666232"/>
            <a:ext cx="11626515" cy="77540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Windows</a:t>
            </a:r>
            <a:r>
              <a:rPr lang="en-US" altLang="zh-TW" baseline="30000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®</a:t>
            </a:r>
            <a:r>
              <a:rPr lang="en-US" altLang="zh-TW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 10 / Windows Server</a:t>
            </a:r>
            <a:r>
              <a:rPr lang="en-US" altLang="zh-TW" baseline="30000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®</a:t>
            </a:r>
            <a:r>
              <a:rPr lang="en-US" altLang="zh-TW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 2016 (</a:t>
            </a:r>
            <a:r>
              <a:rPr lang="zh-TW" altLang="en-US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或以上版本</a:t>
            </a:r>
            <a:r>
              <a:rPr lang="en-US" altLang="zh-TW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) </a:t>
            </a:r>
            <a:r>
              <a:rPr lang="zh-TW" altLang="en-US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用戶可以直接在檔案總管內，對掛載的 </a:t>
            </a:r>
            <a:r>
              <a:rPr lang="en-US" altLang="zh-TW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NAS (</a:t>
            </a:r>
            <a:r>
              <a:rPr lang="zh-TW" altLang="en-US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網路磁碟區或資料夾</a:t>
            </a:r>
            <a:r>
              <a:rPr lang="en-US" altLang="zh-TW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) </a:t>
            </a:r>
            <a:r>
              <a:rPr lang="zh-TW" altLang="en-US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直接搜尋檔案名稱。透過進階搜尋語法，還可以時間、檔案類型和大小來精細搜尋，便利性大增。</a:t>
            </a:r>
          </a:p>
        </p:txBody>
      </p:sp>
      <p:sp>
        <p:nvSpPr>
          <p:cNvPr id="6" name="標題 1" hidden="1">
            <a:extLst>
              <a:ext uri="{FF2B5EF4-FFF2-40B4-BE49-F238E27FC236}">
                <a16:creationId xmlns:a16="http://schemas.microsoft.com/office/drawing/2014/main" id="{5ED18366-7987-8C31-0406-198A0DD5DD56}"/>
              </a:ext>
            </a:extLst>
          </p:cNvPr>
          <p:cNvSpPr txBox="1">
            <a:spLocks/>
          </p:cNvSpPr>
          <p:nvPr/>
        </p:nvSpPr>
        <p:spPr>
          <a:xfrm>
            <a:off x="332141" y="186345"/>
            <a:ext cx="113633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0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用 </a:t>
            </a:r>
            <a:r>
              <a:rPr lang="en-US" altLang="zh-TW" sz="40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Windows </a:t>
            </a:r>
            <a:r>
              <a:rPr lang="zh-TW" altLang="en-US" sz="40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網路磁碟機快速搜尋</a:t>
            </a:r>
            <a:r>
              <a:rPr lang="en-US" altLang="zh-TW" sz="40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 NAS </a:t>
            </a:r>
            <a:r>
              <a:rPr lang="zh-TW" altLang="en-US" sz="4000" b="1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內的檔案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E188C8B2-3136-8E92-018E-C94BF7407F11}"/>
              </a:ext>
            </a:extLst>
          </p:cNvPr>
          <p:cNvSpPr txBox="1"/>
          <p:nvPr/>
        </p:nvSpPr>
        <p:spPr>
          <a:xfrm>
            <a:off x="9292720" y="3809514"/>
            <a:ext cx="2696350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zh-TW" altLang="en-US" sz="1600" b="0" i="0">
                <a:solidFill>
                  <a:schemeClr val="bg1"/>
                </a:solidFill>
                <a:effectLst/>
                <a:ea typeface="微軟正黑體"/>
                <a:cs typeface="+mn-ea"/>
                <a:sym typeface="+mn-lt"/>
              </a:rPr>
              <a:t>★ </a:t>
            </a:r>
            <a:r>
              <a:rPr lang="zh-TW" altLang="en-US" sz="1600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欲獲得更快的全文檢索搜尋體驗，推薦使用 </a:t>
            </a:r>
            <a:r>
              <a:rPr lang="zh-TW" sz="1600" u="sng">
                <a:solidFill>
                  <a:schemeClr val="bg1"/>
                </a:solidFill>
                <a:ea typeface="+mn-lt"/>
                <a:cs typeface="+mn-lt"/>
                <a:sym typeface="+mn-lt"/>
              </a:rPr>
              <a:t>Qsirch PC Edition</a:t>
            </a:r>
            <a:r>
              <a:rPr lang="zh-TW" altLang="en-US" sz="1600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 </a:t>
            </a:r>
            <a:r>
              <a:rPr lang="en" altLang="zh-TW" sz="1600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!</a:t>
            </a:r>
            <a:endParaRPr lang="zh-TW" altLang="en-US" sz="1600">
              <a:solidFill>
                <a:schemeClr val="bg1"/>
              </a:solidFill>
              <a:ea typeface="微軟正黑體"/>
              <a:cs typeface="+mn-ea"/>
              <a:sym typeface="+mn-lt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AE46819B-D359-8CD6-78AB-AE72CDB82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595" y="2569704"/>
            <a:ext cx="955470" cy="955470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254000" dist="190500" dir="8100000" algn="tr" rotWithShape="0">
              <a:srgbClr val="09000C">
                <a:alpha val="75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BE59CD1B-5B58-602F-23FC-1F70C770BF65}"/>
              </a:ext>
            </a:extLst>
          </p:cNvPr>
          <p:cNvSpPr txBox="1"/>
          <p:nvPr/>
        </p:nvSpPr>
        <p:spPr>
          <a:xfrm>
            <a:off x="9292720" y="4726521"/>
            <a:ext cx="256572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600">
                <a:solidFill>
                  <a:schemeClr val="bg1"/>
                </a:solidFill>
                <a:cs typeface="+mn-ea"/>
                <a:sym typeface="+mn-lt"/>
              </a:rPr>
              <a:t>您可在 </a:t>
            </a:r>
            <a:r>
              <a:rPr lang="en" altLang="zh-TW" sz="1600">
                <a:solidFill>
                  <a:schemeClr val="bg1"/>
                </a:solidFill>
                <a:cs typeface="+mn-ea"/>
                <a:sym typeface="+mn-lt"/>
              </a:rPr>
              <a:t>Qsirch PC Edition </a:t>
            </a:r>
            <a:r>
              <a:rPr lang="zh-TW" altLang="en-US" sz="1600">
                <a:solidFill>
                  <a:schemeClr val="bg1"/>
                </a:solidFill>
                <a:cs typeface="+mn-ea"/>
                <a:sym typeface="+mn-lt"/>
              </a:rPr>
              <a:t>全文檢索搜尋引擎中運用關鍵字、標籤和各種篩選條件，快速找到在 </a:t>
            </a:r>
            <a:r>
              <a:rPr lang="en" altLang="zh-TW" sz="1600">
                <a:solidFill>
                  <a:schemeClr val="bg1"/>
                </a:solidFill>
                <a:cs typeface="+mn-ea"/>
                <a:sym typeface="+mn-lt"/>
              </a:rPr>
              <a:t>Windows PC </a:t>
            </a:r>
            <a:r>
              <a:rPr lang="zh-TW" altLang="en-US" sz="1600">
                <a:solidFill>
                  <a:schemeClr val="bg1"/>
                </a:solidFill>
                <a:cs typeface="+mn-ea"/>
                <a:sym typeface="+mn-lt"/>
              </a:rPr>
              <a:t>和 </a:t>
            </a:r>
            <a:r>
              <a:rPr lang="en" altLang="zh-TW" sz="1600">
                <a:solidFill>
                  <a:schemeClr val="bg1"/>
                </a:solidFill>
                <a:cs typeface="+mn-ea"/>
                <a:sym typeface="+mn-lt"/>
              </a:rPr>
              <a:t>NAS </a:t>
            </a:r>
            <a:r>
              <a:rPr lang="zh-TW" altLang="en-US" sz="1600">
                <a:solidFill>
                  <a:schemeClr val="bg1"/>
                </a:solidFill>
                <a:cs typeface="+mn-ea"/>
                <a:sym typeface="+mn-lt"/>
              </a:rPr>
              <a:t>上的檔案。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43D5C9B-1EA6-0410-2C09-48BAACE9B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4659"/>
            <a:ext cx="10754802" cy="1325563"/>
          </a:xfrm>
        </p:spPr>
        <p:txBody>
          <a:bodyPr>
            <a:noAutofit/>
          </a:bodyPr>
          <a:lstStyle/>
          <a:p>
            <a:r>
              <a:rPr lang="zh-TW" altLang="en-US" sz="4000" b="1">
                <a:latin typeface="+mn-lt"/>
                <a:ea typeface="+mn-ea"/>
                <a:cs typeface="+mn-ea"/>
                <a:sym typeface="+mn-lt"/>
              </a:rPr>
              <a:t>零學習門檻！使用 </a:t>
            </a:r>
            <a:r>
              <a:rPr lang="en-US" altLang="zh-TW" sz="4000" b="1">
                <a:latin typeface="+mn-lt"/>
                <a:ea typeface="+mn-ea"/>
                <a:cs typeface="+mn-ea"/>
                <a:sym typeface="+mn-lt"/>
              </a:rPr>
              <a:t>Windows</a:t>
            </a:r>
            <a:r>
              <a:rPr lang="zh-TW" altLang="en-US" sz="4000" b="1" baseline="30000">
                <a:latin typeface="+mn-lt"/>
                <a:ea typeface="+mn-ea"/>
                <a:cs typeface="+mn-ea"/>
                <a:sym typeface="+mn-lt"/>
              </a:rPr>
              <a:t>Ⓡ</a:t>
            </a:r>
            <a:r>
              <a:rPr lang="en-US" altLang="zh-TW" sz="4000" b="1"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TW" altLang="en-US" sz="4000" b="1">
                <a:latin typeface="+mn-lt"/>
                <a:ea typeface="+mn-ea"/>
                <a:cs typeface="+mn-ea"/>
                <a:sym typeface="+mn-lt"/>
              </a:rPr>
              <a:t>作業系統內建的網路磁碟機即可便利且快速搜尋 </a:t>
            </a:r>
            <a:r>
              <a:rPr lang="en-US" altLang="zh-TW" sz="4000" b="1">
                <a:latin typeface="+mn-lt"/>
                <a:ea typeface="+mn-ea"/>
                <a:cs typeface="+mn-ea"/>
                <a:sym typeface="+mn-lt"/>
              </a:rPr>
              <a:t>NAS </a:t>
            </a:r>
            <a:r>
              <a:rPr lang="zh-TW" altLang="en-US" sz="4000" b="1">
                <a:latin typeface="+mn-lt"/>
                <a:ea typeface="+mn-ea"/>
                <a:cs typeface="+mn-ea"/>
                <a:sym typeface="+mn-lt"/>
              </a:rPr>
              <a:t>內的檔案</a:t>
            </a:r>
          </a:p>
        </p:txBody>
      </p:sp>
    </p:spTree>
    <p:extLst>
      <p:ext uri="{BB962C8B-B14F-4D97-AF65-F5344CB8AC3E}">
        <p14:creationId xmlns:p14="http://schemas.microsoft.com/office/powerpoint/2010/main" val="3665768948"/>
      </p:ext>
    </p:extLst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3E8F0C7-6620-F641-8CFA-54722EEE3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804" y="233056"/>
            <a:ext cx="11169140" cy="1325563"/>
          </a:xfrm>
        </p:spPr>
        <p:txBody>
          <a:bodyPr anchor="ctr">
            <a:noAutofit/>
          </a:bodyPr>
          <a:lstStyle/>
          <a:p>
            <a:pPr algn="ctr"/>
            <a:r>
              <a:rPr kumimoji="1" lang="zh-TW" altLang="en-US" sz="4000" b="1">
                <a:latin typeface="+mn-lt"/>
                <a:ea typeface="+mn-ea"/>
                <a:cs typeface="+mn-ea"/>
                <a:sym typeface="+mn-lt"/>
              </a:rPr>
              <a:t>虛擬機工作站與容器工作站創建應用儲存一體機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880000D-4CCA-B04D-A5C2-0D0D7DC5F952}"/>
              </a:ext>
            </a:extLst>
          </p:cNvPr>
          <p:cNvSpPr/>
          <p:nvPr/>
        </p:nvSpPr>
        <p:spPr>
          <a:xfrm>
            <a:off x="685016" y="3070313"/>
            <a:ext cx="5143219" cy="113268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1219170">
              <a:lnSpc>
                <a:spcPts val="2800"/>
              </a:lnSpc>
              <a:buClr>
                <a:prstClr val="white"/>
              </a:buClr>
            </a:pPr>
            <a:r>
              <a:rPr lang="en-US" altLang="zh-TW" b="1" kern="0">
                <a:ea typeface="微軟正黑體"/>
                <a:cs typeface="+mn-ea"/>
                <a:sym typeface="+mn-lt"/>
              </a:rPr>
              <a:t>Virtualization Station </a:t>
            </a:r>
            <a:r>
              <a:rPr lang="zh-TW" altLang="en-US" b="1" kern="0">
                <a:ea typeface="微軟正黑體"/>
                <a:cs typeface="+mn-ea"/>
                <a:sym typeface="+mn-lt"/>
              </a:rPr>
              <a:t>允許您在 </a:t>
            </a:r>
            <a:r>
              <a:rPr lang="en-US" altLang="zh-TW" b="1" kern="0">
                <a:ea typeface="微軟正黑體"/>
                <a:cs typeface="+mn-ea"/>
                <a:sym typeface="+mn-lt"/>
              </a:rPr>
              <a:t>Turbo NAS </a:t>
            </a:r>
            <a:r>
              <a:rPr lang="zh-TW" altLang="en-US" b="1" kern="0">
                <a:ea typeface="微軟正黑體"/>
                <a:cs typeface="+mn-ea"/>
                <a:sym typeface="+mn-lt"/>
              </a:rPr>
              <a:t>上建立虛擬機器來安裝 </a:t>
            </a:r>
            <a:r>
              <a:rPr lang="en-US" altLang="zh-TW" b="1" kern="0">
                <a:ea typeface="微軟正黑體"/>
                <a:cs typeface="+mn-ea"/>
                <a:sym typeface="+mn-lt"/>
              </a:rPr>
              <a:t>Windows</a:t>
            </a:r>
            <a:r>
              <a:rPr lang="en-US" altLang="zh-TW" b="1" kern="0" baseline="30000">
                <a:ea typeface="微軟正黑體"/>
                <a:cs typeface="Arial"/>
                <a:sym typeface="+mn-lt"/>
              </a:rPr>
              <a:t>®</a:t>
            </a:r>
            <a:r>
              <a:rPr lang="zh-TW" altLang="en-US" b="1" kern="0">
                <a:ea typeface="微軟正黑體"/>
                <a:cs typeface="+mn-ea"/>
                <a:sym typeface="+mn-lt"/>
              </a:rPr>
              <a:t>、</a:t>
            </a:r>
            <a:r>
              <a:rPr lang="en-US" altLang="zh-TW" b="1" kern="0">
                <a:ea typeface="微軟正黑體"/>
                <a:cs typeface="+mn-ea"/>
                <a:sym typeface="+mn-lt"/>
              </a:rPr>
              <a:t>Linux</a:t>
            </a:r>
            <a:r>
              <a:rPr lang="en-US" altLang="zh-TW" b="1" kern="0" baseline="30000">
                <a:ea typeface="微軟正黑體"/>
                <a:cs typeface="+mn-ea"/>
                <a:sym typeface="+mn-lt"/>
              </a:rPr>
              <a:t>® </a:t>
            </a:r>
            <a:r>
              <a:rPr lang="zh-TW" altLang="en-US" b="1" kern="0">
                <a:ea typeface="微軟正黑體"/>
                <a:cs typeface="+mn-ea"/>
                <a:sym typeface="+mn-lt"/>
              </a:rPr>
              <a:t>等作業系統。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5530B72-036B-2B48-8658-B3F2D21C24ED}"/>
              </a:ext>
            </a:extLst>
          </p:cNvPr>
          <p:cNvSpPr/>
          <p:nvPr/>
        </p:nvSpPr>
        <p:spPr>
          <a:xfrm>
            <a:off x="6410072" y="2930699"/>
            <a:ext cx="5247872" cy="125130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defTabSz="1219170">
              <a:lnSpc>
                <a:spcPts val="2250"/>
              </a:lnSpc>
              <a:buClr>
                <a:prstClr val="white"/>
              </a:buClr>
            </a:pPr>
            <a:r>
              <a:rPr lang="zh-TW" altLang="en-US" b="1" kern="0">
                <a:ea typeface="微軟正黑體"/>
                <a:cs typeface="+mn-ea"/>
                <a:sym typeface="+mn-lt"/>
              </a:rPr>
              <a:t>支援 </a:t>
            </a:r>
            <a:r>
              <a:rPr lang="en-US" altLang="zh-TW" b="1" kern="0">
                <a:ea typeface="微軟正黑體"/>
                <a:cs typeface="+mn-ea"/>
                <a:sym typeface="+mn-lt"/>
              </a:rPr>
              <a:t>LXD </a:t>
            </a:r>
            <a:r>
              <a:rPr lang="zh-TW" altLang="en-US" b="1" kern="0">
                <a:ea typeface="微軟正黑體"/>
                <a:cs typeface="+mn-ea"/>
                <a:sym typeface="+mn-lt"/>
              </a:rPr>
              <a:t>與 </a:t>
            </a:r>
            <a:r>
              <a:rPr lang="en-US" altLang="zh-TW" b="1" kern="0">
                <a:ea typeface="微軟正黑體"/>
                <a:cs typeface="+mn-ea"/>
                <a:sym typeface="+mn-lt"/>
              </a:rPr>
              <a:t>Docker</a:t>
            </a:r>
            <a:r>
              <a:rPr lang="en-US" altLang="zh-TW" b="1" kern="0" baseline="30000">
                <a:ea typeface="微軟正黑體"/>
                <a:cs typeface="+mn-ea"/>
                <a:sym typeface="+mn-lt"/>
              </a:rPr>
              <a:t>®</a:t>
            </a:r>
            <a:r>
              <a:rPr lang="en-US" altLang="zh-TW" b="1" kern="0">
                <a:ea typeface="微軟正黑體"/>
                <a:cs typeface="+mn-ea"/>
                <a:sym typeface="+mn-lt"/>
              </a:rPr>
              <a:t> </a:t>
            </a:r>
            <a:r>
              <a:rPr lang="zh-TW" altLang="en-US" b="1" kern="0">
                <a:ea typeface="微軟正黑體"/>
                <a:cs typeface="+mn-ea"/>
                <a:sym typeface="+mn-lt"/>
              </a:rPr>
              <a:t>兩項輕量級虛擬技術。您可在 </a:t>
            </a:r>
            <a:r>
              <a:rPr lang="en-US" altLang="zh-TW" b="1" kern="0">
                <a:ea typeface="微軟正黑體"/>
                <a:cs typeface="+mn-ea"/>
                <a:sym typeface="+mn-lt"/>
              </a:rPr>
              <a:t>QNAP NAS </a:t>
            </a:r>
            <a:r>
              <a:rPr lang="zh-TW" altLang="en-US" b="1" kern="0">
                <a:ea typeface="微軟正黑體"/>
                <a:cs typeface="+mn-ea"/>
                <a:sym typeface="+mn-lt"/>
              </a:rPr>
              <a:t>上執行完整的 </a:t>
            </a:r>
            <a:r>
              <a:rPr lang="en-US" altLang="zh-TW" b="1" kern="0">
                <a:ea typeface="微軟正黑體"/>
                <a:cs typeface="+mn-ea"/>
                <a:sym typeface="+mn-lt"/>
              </a:rPr>
              <a:t>Linux</a:t>
            </a:r>
            <a:r>
              <a:rPr lang="en-US" altLang="zh-TW" b="1" kern="0" baseline="30000">
                <a:ea typeface="微軟正黑體"/>
                <a:cs typeface="+mn-ea"/>
                <a:sym typeface="+mn-lt"/>
              </a:rPr>
              <a:t>®</a:t>
            </a:r>
            <a:r>
              <a:rPr lang="en-US" altLang="zh-TW" b="1" kern="0">
                <a:ea typeface="微軟正黑體"/>
                <a:cs typeface="+mn-ea"/>
                <a:sym typeface="+mn-lt"/>
              </a:rPr>
              <a:t> </a:t>
            </a:r>
            <a:r>
              <a:rPr lang="zh-TW" altLang="en-US" b="1" kern="0">
                <a:ea typeface="微軟正黑體"/>
                <a:cs typeface="+mn-ea"/>
                <a:sym typeface="+mn-lt"/>
              </a:rPr>
              <a:t>虛擬機，並由 </a:t>
            </a:r>
            <a:r>
              <a:rPr lang="en-US" altLang="zh-TW" b="1" kern="0">
                <a:ea typeface="微軟正黑體"/>
                <a:cs typeface="+mn-ea"/>
                <a:sym typeface="+mn-lt"/>
              </a:rPr>
              <a:t>Docker</a:t>
            </a:r>
            <a:r>
              <a:rPr lang="en-US" altLang="zh-TW" b="1" kern="0" baseline="30000">
                <a:ea typeface="微軟正黑體"/>
                <a:cs typeface="+mn-ea"/>
                <a:sym typeface="+mn-lt"/>
              </a:rPr>
              <a:t>®</a:t>
            </a:r>
            <a:r>
              <a:rPr lang="en-US" altLang="zh-TW" b="1" kern="0">
                <a:ea typeface="微軟正黑體"/>
                <a:cs typeface="+mn-ea"/>
                <a:sym typeface="+mn-lt"/>
              </a:rPr>
              <a:t> Hub </a:t>
            </a:r>
            <a:r>
              <a:rPr lang="zh-TW" altLang="en-US" b="1" kern="0">
                <a:ea typeface="微軟正黑體"/>
                <a:cs typeface="+mn-ea"/>
                <a:sym typeface="+mn-lt"/>
              </a:rPr>
              <a:t>線上市集下載來自全球各地數以千計的應用程式。</a:t>
            </a: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0D4C30CE-07E9-42F5-9A44-8B52AF11412F}"/>
              </a:ext>
            </a:extLst>
          </p:cNvPr>
          <p:cNvGrpSpPr/>
          <p:nvPr/>
        </p:nvGrpSpPr>
        <p:grpSpPr>
          <a:xfrm>
            <a:off x="990810" y="4538118"/>
            <a:ext cx="4010215" cy="937391"/>
            <a:chOff x="1360608" y="1631084"/>
            <a:chExt cx="3007661" cy="703043"/>
          </a:xfrm>
          <a:effectLst>
            <a:outerShdw blurRad="431800" dist="177800" dir="5760000" sx="106000" sy="106000" algn="tl" rotWithShape="0">
              <a:prstClr val="black">
                <a:alpha val="34000"/>
              </a:prstClr>
            </a:outerShdw>
          </a:effectLst>
        </p:grpSpPr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1DF07DC7-2D73-482F-8588-C5EDCCB9DA01}"/>
                </a:ext>
              </a:extLst>
            </p:cNvPr>
            <p:cNvGrpSpPr/>
            <p:nvPr/>
          </p:nvGrpSpPr>
          <p:grpSpPr>
            <a:xfrm>
              <a:off x="1360608" y="1631084"/>
              <a:ext cx="3007661" cy="703043"/>
              <a:chOff x="1360608" y="1631084"/>
              <a:chExt cx="3007661" cy="703043"/>
            </a:xfrm>
          </p:grpSpPr>
          <p:sp>
            <p:nvSpPr>
              <p:cNvPr id="20" name="橢圓 19">
                <a:extLst>
                  <a:ext uri="{FF2B5EF4-FFF2-40B4-BE49-F238E27FC236}">
                    <a16:creationId xmlns:a16="http://schemas.microsoft.com/office/drawing/2014/main" id="{EEA58DCE-F156-43D5-9A87-C1AF328433E5}"/>
                  </a:ext>
                </a:extLst>
              </p:cNvPr>
              <p:cNvSpPr/>
              <p:nvPr/>
            </p:nvSpPr>
            <p:spPr>
              <a:xfrm>
                <a:off x="1360608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zh-TW" altLang="en-US" sz="1867" kern="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1" name="橢圓 20">
                <a:extLst>
                  <a:ext uri="{FF2B5EF4-FFF2-40B4-BE49-F238E27FC236}">
                    <a16:creationId xmlns:a16="http://schemas.microsoft.com/office/drawing/2014/main" id="{2A859233-4265-417D-AFC6-2540CE756E5C}"/>
                  </a:ext>
                </a:extLst>
              </p:cNvPr>
              <p:cNvSpPr/>
              <p:nvPr/>
            </p:nvSpPr>
            <p:spPr>
              <a:xfrm>
                <a:off x="2128814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zh-TW" altLang="en-US" sz="1867" kern="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2" name="橢圓 21">
                <a:extLst>
                  <a:ext uri="{FF2B5EF4-FFF2-40B4-BE49-F238E27FC236}">
                    <a16:creationId xmlns:a16="http://schemas.microsoft.com/office/drawing/2014/main" id="{14C13BFB-AF51-487F-84A4-F86B449C9955}"/>
                  </a:ext>
                </a:extLst>
              </p:cNvPr>
              <p:cNvSpPr/>
              <p:nvPr/>
            </p:nvSpPr>
            <p:spPr>
              <a:xfrm>
                <a:off x="2897020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zh-TW" altLang="en-US" sz="1867" kern="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3" name="橢圓 22">
                <a:extLst>
                  <a:ext uri="{FF2B5EF4-FFF2-40B4-BE49-F238E27FC236}">
                    <a16:creationId xmlns:a16="http://schemas.microsoft.com/office/drawing/2014/main" id="{7B01E238-CC39-4FA0-942A-714CEEB093E0}"/>
                  </a:ext>
                </a:extLst>
              </p:cNvPr>
              <p:cNvSpPr/>
              <p:nvPr/>
            </p:nvSpPr>
            <p:spPr>
              <a:xfrm>
                <a:off x="3665226" y="1631084"/>
                <a:ext cx="703043" cy="703043"/>
              </a:xfrm>
              <a:prstGeom prst="ellipse">
                <a:avLst/>
              </a:prstGeom>
              <a:solidFill>
                <a:srgbClr val="EE6D2B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zh-TW" altLang="en-US" sz="1867" kern="0">
                  <a:solidFill>
                    <a:prstClr val="white"/>
                  </a:solidFill>
                  <a:cs typeface="+mn-ea"/>
                  <a:sym typeface="+mn-lt"/>
                </a:endParaRPr>
              </a:p>
            </p:txBody>
          </p:sp>
        </p:grpSp>
        <p:pic>
          <p:nvPicPr>
            <p:cNvPr id="16" name="圖形 15">
              <a:extLst>
                <a:ext uri="{FF2B5EF4-FFF2-40B4-BE49-F238E27FC236}">
                  <a16:creationId xmlns:a16="http://schemas.microsoft.com/office/drawing/2014/main" id="{F0A7C05A-E27C-4380-9C4C-80E8A83C2B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3829009" y="1755314"/>
              <a:ext cx="375475" cy="444014"/>
            </a:xfrm>
            <a:prstGeom prst="rect">
              <a:avLst/>
            </a:prstGeom>
          </p:spPr>
        </p:pic>
        <p:pic>
          <p:nvPicPr>
            <p:cNvPr id="17" name="圖形 16">
              <a:extLst>
                <a:ext uri="{FF2B5EF4-FFF2-40B4-BE49-F238E27FC236}">
                  <a16:creationId xmlns:a16="http://schemas.microsoft.com/office/drawing/2014/main" id="{23D79156-1F1E-48FE-A957-842BE206E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p:blipFill>
          <p:spPr>
            <a:xfrm>
              <a:off x="2271378" y="1748573"/>
              <a:ext cx="377479" cy="444014"/>
            </a:xfrm>
            <a:prstGeom prst="rect">
              <a:avLst/>
            </a:prstGeom>
          </p:spPr>
        </p:pic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6A474FBE-3705-4D4E-9CBF-ECEF170AC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2976425" y="1889078"/>
              <a:ext cx="559910" cy="161824"/>
            </a:xfrm>
            <a:prstGeom prst="rect">
              <a:avLst/>
            </a:prstGeom>
          </p:spPr>
        </p:pic>
        <p:pic>
          <p:nvPicPr>
            <p:cNvPr id="19" name="圖形 18">
              <a:extLst>
                <a:ext uri="{FF2B5EF4-FFF2-40B4-BE49-F238E27FC236}">
                  <a16:creationId xmlns:a16="http://schemas.microsoft.com/office/drawing/2014/main" id="{22CF2E59-4161-4C6C-AEA9-C9EB4090D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1488031" y="1779103"/>
              <a:ext cx="452027" cy="399363"/>
            </a:xfrm>
            <a:prstGeom prst="rect">
              <a:avLst/>
            </a:prstGeom>
          </p:spPr>
        </p:pic>
      </p:grpSp>
      <p:sp>
        <p:nvSpPr>
          <p:cNvPr id="26" name="矩形 25">
            <a:extLst>
              <a:ext uri="{FF2B5EF4-FFF2-40B4-BE49-F238E27FC236}">
                <a16:creationId xmlns:a16="http://schemas.microsoft.com/office/drawing/2014/main" id="{142536B5-24ED-48EC-BB8D-E51B0FCF1710}"/>
              </a:ext>
            </a:extLst>
          </p:cNvPr>
          <p:cNvSpPr/>
          <p:nvPr/>
        </p:nvSpPr>
        <p:spPr>
          <a:xfrm>
            <a:off x="6460680" y="4245178"/>
            <a:ext cx="1211699" cy="1286257"/>
          </a:xfrm>
          <a:prstGeom prst="rect">
            <a:avLst/>
          </a:prstGeom>
          <a:solidFill>
            <a:srgbClr val="E0E9F4"/>
          </a:solidFill>
          <a:ln>
            <a:noFill/>
          </a:ln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3339241D-0911-4579-99CD-426C44EC077C}"/>
              </a:ext>
            </a:extLst>
          </p:cNvPr>
          <p:cNvSpPr/>
          <p:nvPr/>
        </p:nvSpPr>
        <p:spPr>
          <a:xfrm>
            <a:off x="7749357" y="4245178"/>
            <a:ext cx="3731903" cy="1286257"/>
          </a:xfrm>
          <a:prstGeom prst="rect">
            <a:avLst/>
          </a:prstGeom>
          <a:noFill/>
          <a:ln>
            <a:solidFill>
              <a:srgbClr val="E0E9F4"/>
            </a:solidFill>
            <a:prstDash val="sysDash"/>
          </a:ln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56EF6652-E79E-4D4C-8FAF-45EB7644F595}"/>
              </a:ext>
            </a:extLst>
          </p:cNvPr>
          <p:cNvSpPr txBox="1"/>
          <p:nvPr/>
        </p:nvSpPr>
        <p:spPr>
          <a:xfrm>
            <a:off x="7771981" y="4280039"/>
            <a:ext cx="1255739" cy="307777"/>
          </a:xfrm>
          <a:prstGeom prst="rect">
            <a:avLst/>
          </a:prstGeom>
          <a:noFill/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altLang="zh-TW" sz="1400" b="1" kern="0">
                <a:solidFill>
                  <a:srgbClr val="1167A7"/>
                </a:solidFill>
                <a:cs typeface="+mn-ea"/>
                <a:sym typeface="+mn-lt"/>
              </a:rPr>
              <a:t>Container</a:t>
            </a:r>
            <a:endParaRPr lang="zh-TW" altLang="en-US" sz="1400" b="1" kern="0">
              <a:solidFill>
                <a:srgbClr val="1167A7"/>
              </a:solidFill>
              <a:cs typeface="+mn-ea"/>
              <a:sym typeface="+mn-lt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A5A70353-3146-47D3-973F-674C4FD5EF18}"/>
              </a:ext>
            </a:extLst>
          </p:cNvPr>
          <p:cNvSpPr/>
          <p:nvPr/>
        </p:nvSpPr>
        <p:spPr>
          <a:xfrm>
            <a:off x="7837416" y="4636212"/>
            <a:ext cx="1123712" cy="340497"/>
          </a:xfrm>
          <a:prstGeom prst="rect">
            <a:avLst/>
          </a:prstGeom>
          <a:solidFill>
            <a:srgbClr val="AFC8EB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zh-TW" sz="1267" b="1" kern="0">
                <a:solidFill>
                  <a:srgbClr val="323231"/>
                </a:solidFill>
                <a:cs typeface="+mn-ea"/>
                <a:sym typeface="+mn-lt"/>
              </a:rPr>
              <a:t>Application</a:t>
            </a:r>
            <a:endParaRPr lang="zh-TW" altLang="en-US" sz="1267" b="1" kern="0">
              <a:solidFill>
                <a:srgbClr val="323231"/>
              </a:solidFill>
              <a:cs typeface="+mn-ea"/>
              <a:sym typeface="+mn-lt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4B490B6E-08C7-4305-8F82-AB1986CF3DB7}"/>
              </a:ext>
            </a:extLst>
          </p:cNvPr>
          <p:cNvSpPr/>
          <p:nvPr/>
        </p:nvSpPr>
        <p:spPr>
          <a:xfrm>
            <a:off x="9049188" y="4636212"/>
            <a:ext cx="1123712" cy="340497"/>
          </a:xfrm>
          <a:prstGeom prst="rect">
            <a:avLst/>
          </a:prstGeom>
          <a:solidFill>
            <a:srgbClr val="AFC8EB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zh-TW" sz="1267" b="1" kern="0">
                <a:solidFill>
                  <a:srgbClr val="323231"/>
                </a:solidFill>
                <a:cs typeface="+mn-ea"/>
                <a:sym typeface="+mn-lt"/>
              </a:rPr>
              <a:t>Application</a:t>
            </a:r>
            <a:endParaRPr lang="zh-TW" altLang="en-US" sz="1267" b="1" kern="0">
              <a:solidFill>
                <a:srgbClr val="323231"/>
              </a:solidFill>
              <a:cs typeface="+mn-ea"/>
              <a:sym typeface="+mn-lt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B85574E7-1A2C-424E-BD63-0D6C724AB380}"/>
              </a:ext>
            </a:extLst>
          </p:cNvPr>
          <p:cNvSpPr/>
          <p:nvPr/>
        </p:nvSpPr>
        <p:spPr>
          <a:xfrm>
            <a:off x="10246052" y="4636212"/>
            <a:ext cx="1123712" cy="340497"/>
          </a:xfrm>
          <a:prstGeom prst="rect">
            <a:avLst/>
          </a:prstGeom>
          <a:solidFill>
            <a:srgbClr val="AFC8EB"/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zh-TW" sz="1267" b="1" kern="0">
                <a:solidFill>
                  <a:srgbClr val="323231"/>
                </a:solidFill>
                <a:cs typeface="+mn-ea"/>
                <a:sym typeface="+mn-lt"/>
              </a:rPr>
              <a:t>Application</a:t>
            </a:r>
            <a:endParaRPr lang="zh-TW" altLang="en-US" sz="1267" b="1" kern="0">
              <a:solidFill>
                <a:srgbClr val="323231"/>
              </a:solidFill>
              <a:cs typeface="+mn-ea"/>
              <a:sym typeface="+mn-lt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7E113304-1BBA-437D-8BDD-707F68FF96EB}"/>
              </a:ext>
            </a:extLst>
          </p:cNvPr>
          <p:cNvSpPr/>
          <p:nvPr/>
        </p:nvSpPr>
        <p:spPr>
          <a:xfrm>
            <a:off x="7837416" y="5055027"/>
            <a:ext cx="1123712" cy="340497"/>
          </a:xfrm>
          <a:prstGeom prst="rect">
            <a:avLst/>
          </a:prstGeom>
          <a:solidFill>
            <a:srgbClr val="84C8DE"/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zh-TW" sz="1267" b="1" kern="0">
                <a:solidFill>
                  <a:srgbClr val="323231"/>
                </a:solidFill>
                <a:cs typeface="+mn-ea"/>
                <a:sym typeface="+mn-lt"/>
              </a:rPr>
              <a:t>Filesystem</a:t>
            </a:r>
            <a:endParaRPr lang="zh-TW" altLang="en-US" sz="1267" b="1" kern="0">
              <a:solidFill>
                <a:srgbClr val="323231"/>
              </a:solidFill>
              <a:cs typeface="+mn-ea"/>
              <a:sym typeface="+mn-lt"/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AABC5854-1093-4556-A4C8-CCA0449F43D2}"/>
              </a:ext>
            </a:extLst>
          </p:cNvPr>
          <p:cNvSpPr/>
          <p:nvPr/>
        </p:nvSpPr>
        <p:spPr>
          <a:xfrm>
            <a:off x="9049188" y="5055027"/>
            <a:ext cx="1123712" cy="340497"/>
          </a:xfrm>
          <a:prstGeom prst="rect">
            <a:avLst/>
          </a:prstGeom>
          <a:solidFill>
            <a:srgbClr val="84C8DE"/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zh-TW" sz="1267" b="1" kern="0">
                <a:solidFill>
                  <a:srgbClr val="323231"/>
                </a:solidFill>
                <a:cs typeface="+mn-ea"/>
                <a:sym typeface="+mn-lt"/>
              </a:rPr>
              <a:t>Filesystem</a:t>
            </a:r>
            <a:endParaRPr lang="zh-TW" altLang="en-US" sz="1267" b="1" kern="0">
              <a:solidFill>
                <a:srgbClr val="323231"/>
              </a:solidFill>
              <a:cs typeface="+mn-ea"/>
              <a:sym typeface="+mn-lt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76F5C093-51BD-47A6-9925-7814001F51A3}"/>
              </a:ext>
            </a:extLst>
          </p:cNvPr>
          <p:cNvSpPr/>
          <p:nvPr/>
        </p:nvSpPr>
        <p:spPr>
          <a:xfrm>
            <a:off x="10246052" y="5055027"/>
            <a:ext cx="1123712" cy="340497"/>
          </a:xfrm>
          <a:prstGeom prst="rect">
            <a:avLst/>
          </a:prstGeom>
          <a:solidFill>
            <a:srgbClr val="84C8DE"/>
          </a:solidFill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zh-TW" sz="1267" b="1" kern="0">
                <a:solidFill>
                  <a:srgbClr val="323231"/>
                </a:solidFill>
                <a:cs typeface="+mn-ea"/>
                <a:sym typeface="+mn-lt"/>
              </a:rPr>
              <a:t>Filesystem</a:t>
            </a:r>
            <a:endParaRPr lang="zh-TW" altLang="en-US" sz="1267" b="1" kern="0">
              <a:solidFill>
                <a:srgbClr val="323231"/>
              </a:solidFill>
              <a:cs typeface="+mn-ea"/>
              <a:sym typeface="+mn-lt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F6EB1856-14AA-4F30-9B3A-852049FC0E43}"/>
              </a:ext>
            </a:extLst>
          </p:cNvPr>
          <p:cNvSpPr txBox="1"/>
          <p:nvPr/>
        </p:nvSpPr>
        <p:spPr>
          <a:xfrm>
            <a:off x="6460681" y="4327310"/>
            <a:ext cx="1211700" cy="523220"/>
          </a:xfrm>
          <a:prstGeom prst="rect">
            <a:avLst/>
          </a:prstGeom>
          <a:noFill/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1400" b="1" kern="0">
                <a:solidFill>
                  <a:srgbClr val="323231"/>
                </a:solidFill>
                <a:cs typeface="+mn-ea"/>
                <a:sym typeface="+mn-lt"/>
              </a:rPr>
              <a:t>Container Station</a:t>
            </a:r>
            <a:endParaRPr lang="zh-TW" altLang="en-US" sz="1400" b="1" kern="0">
              <a:solidFill>
                <a:srgbClr val="323231"/>
              </a:solidFill>
              <a:cs typeface="+mn-ea"/>
              <a:sym typeface="+mn-lt"/>
            </a:endParaRPr>
          </a:p>
        </p:txBody>
      </p:sp>
      <p:pic>
        <p:nvPicPr>
          <p:cNvPr id="36" name="圖形 35">
            <a:extLst>
              <a:ext uri="{FF2B5EF4-FFF2-40B4-BE49-F238E27FC236}">
                <a16:creationId xmlns:a16="http://schemas.microsoft.com/office/drawing/2014/main" id="{A3AB64E3-D3CE-4658-9FE0-23C1980621C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6579622" y="4942217"/>
            <a:ext cx="497927" cy="438500"/>
          </a:xfrm>
          <a:prstGeom prst="rect">
            <a:avLst/>
          </a:prstGeom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38" name="圖片 37" descr="一張含有 標誌, 時鐘 的圖片&#10;&#10;自動產生的描述">
            <a:extLst>
              <a:ext uri="{FF2B5EF4-FFF2-40B4-BE49-F238E27FC236}">
                <a16:creationId xmlns:a16="http://schemas.microsoft.com/office/drawing/2014/main" id="{B8C51635-4ED5-412E-AAAB-6B2654F897D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7549" y="5009299"/>
            <a:ext cx="529248" cy="371419"/>
          </a:xfrm>
          <a:prstGeom prst="rect">
            <a:avLst/>
          </a:prstGeom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501ECC3E-3003-41FC-AA0F-8C941BD4BE71}"/>
              </a:ext>
            </a:extLst>
          </p:cNvPr>
          <p:cNvSpPr/>
          <p:nvPr/>
        </p:nvSpPr>
        <p:spPr>
          <a:xfrm>
            <a:off x="6460680" y="5666275"/>
            <a:ext cx="5020579" cy="340499"/>
          </a:xfrm>
          <a:prstGeom prst="rect">
            <a:avLst/>
          </a:prstGeom>
          <a:solidFill>
            <a:srgbClr val="FFB880"/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zh-TW" sz="1333" b="1" kern="0">
                <a:solidFill>
                  <a:srgbClr val="323231"/>
                </a:solidFill>
                <a:cs typeface="+mn-ea"/>
                <a:sym typeface="+mn-lt"/>
              </a:rPr>
              <a:t>Host OS</a:t>
            </a:r>
            <a:endParaRPr lang="zh-TW" altLang="en-US" sz="1333" b="1" kern="0">
              <a:solidFill>
                <a:srgbClr val="323231"/>
              </a:solidFill>
              <a:cs typeface="+mn-ea"/>
              <a:sym typeface="+mn-lt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C44D6F11-E2B8-49DC-9CCF-0E066D0566EE}"/>
              </a:ext>
            </a:extLst>
          </p:cNvPr>
          <p:cNvSpPr/>
          <p:nvPr/>
        </p:nvSpPr>
        <p:spPr>
          <a:xfrm>
            <a:off x="6460680" y="6093219"/>
            <a:ext cx="5020579" cy="403660"/>
          </a:xfrm>
          <a:prstGeom prst="rect">
            <a:avLst/>
          </a:prstGeom>
          <a:solidFill>
            <a:srgbClr val="BBD48C"/>
          </a:solidFill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431800" dist="127000" dir="576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en-US" altLang="zh-TW" sz="1333" b="1" kern="0">
                <a:solidFill>
                  <a:srgbClr val="323231"/>
                </a:solidFill>
                <a:cs typeface="+mn-ea"/>
                <a:sym typeface="+mn-lt"/>
              </a:rPr>
              <a:t>Hardware</a:t>
            </a:r>
            <a:endParaRPr lang="zh-TW" altLang="en-US" sz="1333" b="1" kern="0">
              <a:solidFill>
                <a:srgbClr val="323231"/>
              </a:solidFill>
              <a:cs typeface="+mn-ea"/>
              <a:sym typeface="+mn-lt"/>
            </a:endParaRPr>
          </a:p>
        </p:txBody>
      </p: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5F71BC36-DD43-2761-6AC7-0118594BCE93}"/>
              </a:ext>
            </a:extLst>
          </p:cNvPr>
          <p:cNvSpPr/>
          <p:nvPr/>
        </p:nvSpPr>
        <p:spPr>
          <a:xfrm>
            <a:off x="569975" y="1690060"/>
            <a:ext cx="5173594" cy="1088159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1167A7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228600" dir="378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8015BED-F043-4245-AD01-5C73AF4B0ED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487" y="1645064"/>
            <a:ext cx="1200000" cy="1200000"/>
          </a:xfrm>
          <a:prstGeom prst="rect">
            <a:avLst/>
          </a:prstGeom>
          <a:effectLst>
            <a:outerShdw blurRad="431800" dist="368300" dir="5760000" sx="106000" sy="106000" algn="tl" rotWithShape="0">
              <a:prstClr val="black">
                <a:alpha val="34000"/>
              </a:prstClr>
            </a:outerShdw>
          </a:effectLst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7BF68AF-F0DA-AB46-BD75-2A72588E91DB}"/>
              </a:ext>
            </a:extLst>
          </p:cNvPr>
          <p:cNvSpPr/>
          <p:nvPr/>
        </p:nvSpPr>
        <p:spPr>
          <a:xfrm>
            <a:off x="2058253" y="1962421"/>
            <a:ext cx="2444900" cy="543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 fontAlgn="base">
              <a:buClr>
                <a:srgbClr val="000000"/>
              </a:buClr>
            </a:pPr>
            <a:r>
              <a:rPr lang="zh-TW" altLang="en-US" sz="2933" b="1" kern="0">
                <a:solidFill>
                  <a:schemeClr val="bg1"/>
                </a:solidFill>
                <a:cs typeface="+mn-ea"/>
                <a:sym typeface="+mn-lt"/>
              </a:rPr>
              <a:t>虛擬機工作站</a:t>
            </a:r>
            <a:endParaRPr lang="en-US" altLang="zh-TW" sz="2933" b="1" kern="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2E7DBC0F-041E-A473-A096-B51CB649D390}"/>
              </a:ext>
            </a:extLst>
          </p:cNvPr>
          <p:cNvSpPr/>
          <p:nvPr/>
        </p:nvSpPr>
        <p:spPr>
          <a:xfrm>
            <a:off x="6402199" y="1691055"/>
            <a:ext cx="5182060" cy="1088159"/>
          </a:xfrm>
          <a:prstGeom prst="roundRect">
            <a:avLst>
              <a:gd name="adj" fmla="val 2352"/>
            </a:avLst>
          </a:prstGeom>
          <a:gradFill>
            <a:gsLst>
              <a:gs pos="8000">
                <a:srgbClr val="1167A7"/>
              </a:gs>
              <a:gs pos="100000">
                <a:srgbClr val="599AD5"/>
              </a:gs>
            </a:gsLst>
            <a:lin ang="0" scaled="0"/>
          </a:gradFill>
          <a:ln>
            <a:noFill/>
          </a:ln>
          <a:effectLst>
            <a:outerShdw blurRad="431800" dist="228600" dir="3780000" sx="106000" sy="106000" algn="ctr" rotWithShape="0">
              <a:srgbClr val="000000">
                <a:alpha val="34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cs typeface="+mn-ea"/>
              <a:sym typeface="+mn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9185FD8-4283-1245-94CA-A53458AC986B}"/>
              </a:ext>
            </a:extLst>
          </p:cNvPr>
          <p:cNvSpPr/>
          <p:nvPr/>
        </p:nvSpPr>
        <p:spPr>
          <a:xfrm>
            <a:off x="8128027" y="1962422"/>
            <a:ext cx="2068194" cy="5436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 fontAlgn="base">
              <a:buClr>
                <a:srgbClr val="000000"/>
              </a:buClr>
            </a:pPr>
            <a:r>
              <a:rPr lang="zh-TW" altLang="en-US" sz="2933" b="1" kern="0">
                <a:solidFill>
                  <a:schemeClr val="bg1"/>
                </a:solidFill>
                <a:cs typeface="+mn-ea"/>
                <a:sym typeface="+mn-lt"/>
              </a:rPr>
              <a:t>容器工作站</a:t>
            </a:r>
            <a:endParaRPr lang="en-US" altLang="zh-TW" sz="2933" b="1" kern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39154E3-7A13-EE40-943A-F9D72056D22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3623" y="1632745"/>
            <a:ext cx="1198123" cy="1200000"/>
          </a:xfrm>
          <a:prstGeom prst="rect">
            <a:avLst/>
          </a:prstGeom>
          <a:effectLst>
            <a:outerShdw blurRad="431800" dist="368300" dir="5760000" sx="106000" sy="106000" algn="tl" rotWithShape="0">
              <a:prstClr val="black">
                <a:alpha val="34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21508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圓角矩形 28" hidden="1">
            <a:extLst>
              <a:ext uri="{FF2B5EF4-FFF2-40B4-BE49-F238E27FC236}">
                <a16:creationId xmlns:a16="http://schemas.microsoft.com/office/drawing/2014/main" id="{0D2D1AF5-29AB-4AE5-A07A-4E58E556F05A}"/>
              </a:ext>
            </a:extLst>
          </p:cNvPr>
          <p:cNvSpPr/>
          <p:nvPr/>
        </p:nvSpPr>
        <p:spPr>
          <a:xfrm>
            <a:off x="7458795" y="2473243"/>
            <a:ext cx="2780370" cy="439227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47" name="圓角矩形 28" hidden="1">
            <a:extLst>
              <a:ext uri="{FF2B5EF4-FFF2-40B4-BE49-F238E27FC236}">
                <a16:creationId xmlns:a16="http://schemas.microsoft.com/office/drawing/2014/main" id="{0F3DCDEF-06B4-40B0-A80D-3F9B8B632646}"/>
              </a:ext>
            </a:extLst>
          </p:cNvPr>
          <p:cNvSpPr/>
          <p:nvPr/>
        </p:nvSpPr>
        <p:spPr>
          <a:xfrm>
            <a:off x="3375811" y="2473243"/>
            <a:ext cx="2915951" cy="439227"/>
          </a:xfrm>
          <a:prstGeom prst="roundRect">
            <a:avLst>
              <a:gd name="adj" fmla="val 0"/>
            </a:avLst>
          </a:prstGeom>
          <a:solidFill>
            <a:schemeClr val="bg1">
              <a:alpha val="15000"/>
            </a:schemeClr>
          </a:solidFill>
          <a:ln w="12700">
            <a:solidFill>
              <a:schemeClr val="bg1"/>
            </a:solidFill>
          </a:ln>
          <a:effectLst>
            <a:outerShdw blurRad="50800" dist="139700" dir="25200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24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510BA139-7C76-4B4D-AF79-9FC7B36EC1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b="1"/>
              <a:t>您的 </a:t>
            </a:r>
            <a:r>
              <a:rPr lang="en-US" altLang="zh-TW" sz="4000" b="1"/>
              <a:t>NAS </a:t>
            </a:r>
            <a:r>
              <a:rPr lang="zh-TW" altLang="en-US" sz="4000" b="1"/>
              <a:t>也是專業級視訊監控伺服器</a:t>
            </a:r>
            <a:r>
              <a:rPr lang="en-US" altLang="zh-TW" sz="4000" b="1"/>
              <a:t/>
            </a:r>
            <a:br>
              <a:rPr lang="en-US" altLang="zh-TW" sz="4000" b="1"/>
            </a:br>
            <a:r>
              <a:rPr lang="zh-TW" altLang="en-US" sz="4000" b="1"/>
              <a:t>直覺式管理與</a:t>
            </a:r>
            <a:r>
              <a:rPr lang="en-US" altLang="zh-TW" sz="4000" b="1"/>
              <a:t> AI </a:t>
            </a:r>
            <a:r>
              <a:rPr lang="zh-TW" altLang="en-US" sz="4000" b="1"/>
              <a:t>智慧監控</a:t>
            </a:r>
            <a:endParaRPr lang="zh-TW" altLang="en-US" sz="4000" b="1">
              <a:latin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4" name="TextBox 2">
            <a:extLst>
              <a:ext uri="{FF2B5EF4-FFF2-40B4-BE49-F238E27FC236}">
                <a16:creationId xmlns:a16="http://schemas.microsoft.com/office/drawing/2014/main" id="{6A96DC54-6651-6A4A-8D1E-F1ABF1BE2A4C}"/>
              </a:ext>
            </a:extLst>
          </p:cNvPr>
          <p:cNvSpPr txBox="1"/>
          <p:nvPr/>
        </p:nvSpPr>
        <p:spPr>
          <a:xfrm>
            <a:off x="3609672" y="2318189"/>
            <a:ext cx="2608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QVR Pro</a:t>
            </a:r>
            <a:endParaRPr lang="en-US" sz="28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EC093484-6CCD-416A-99AF-171B8334E6BE}"/>
              </a:ext>
            </a:extLst>
          </p:cNvPr>
          <p:cNvGrpSpPr/>
          <p:nvPr/>
        </p:nvGrpSpPr>
        <p:grpSpPr>
          <a:xfrm>
            <a:off x="-399981" y="2256247"/>
            <a:ext cx="3968785" cy="4116101"/>
            <a:chOff x="176428" y="1393386"/>
            <a:chExt cx="3614920" cy="3749101"/>
          </a:xfrm>
        </p:grpSpPr>
        <p:pic>
          <p:nvPicPr>
            <p:cNvPr id="33" name="Picture 1">
              <a:extLst>
                <a:ext uri="{FF2B5EF4-FFF2-40B4-BE49-F238E27FC236}">
                  <a16:creationId xmlns:a16="http://schemas.microsoft.com/office/drawing/2014/main" id="{7F95FDB8-9E3F-B44D-B280-53ECCCCBA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428" y="1393386"/>
              <a:ext cx="3476174" cy="3749101"/>
            </a:xfrm>
            <a:prstGeom prst="rect">
              <a:avLst/>
            </a:prstGeom>
          </p:spPr>
        </p:pic>
        <p:pic>
          <p:nvPicPr>
            <p:cNvPr id="34" name="圖片 33" descr="003.png">
              <a:extLst>
                <a:ext uri="{FF2B5EF4-FFF2-40B4-BE49-F238E27FC236}">
                  <a16:creationId xmlns:a16="http://schemas.microsoft.com/office/drawing/2014/main" id="{1A28F025-BC00-3049-A0D7-02AE1ED1EC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39523" y="1459304"/>
              <a:ext cx="951825" cy="950011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35" name="矩形 34">
            <a:extLst>
              <a:ext uri="{FF2B5EF4-FFF2-40B4-BE49-F238E27FC236}">
                <a16:creationId xmlns:a16="http://schemas.microsoft.com/office/drawing/2014/main" id="{A04947F5-1107-B74E-8D76-CD752BBFB3B8}"/>
              </a:ext>
            </a:extLst>
          </p:cNvPr>
          <p:cNvSpPr/>
          <p:nvPr/>
        </p:nvSpPr>
        <p:spPr>
          <a:xfrm>
            <a:off x="3609672" y="3177898"/>
            <a:ext cx="3213963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6,000+ </a:t>
            </a: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支相容網路攝影機</a:t>
            </a:r>
            <a:endParaRPr lang="en-US" altLang="zh-TW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0675ADC9-470F-6948-8EE6-112462D769BB}"/>
              </a:ext>
            </a:extLst>
          </p:cNvPr>
          <p:cNvSpPr/>
          <p:nvPr/>
        </p:nvSpPr>
        <p:spPr>
          <a:xfrm>
            <a:off x="3609672" y="3681529"/>
            <a:ext cx="3213963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TW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8 </a:t>
            </a:r>
            <a:r>
              <a:rPr lang="zh-TW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路免費攝影機頻道</a:t>
            </a:r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12401F8B-0E30-9A41-A565-E60E4ECE24A9}"/>
              </a:ext>
            </a:extLst>
          </p:cNvPr>
          <p:cNvSpPr/>
          <p:nvPr/>
        </p:nvSpPr>
        <p:spPr>
          <a:xfrm>
            <a:off x="3606903" y="4089910"/>
            <a:ext cx="3213963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zh-CN" altLang="en-US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可再購買授權擴充至最大 100 頻道數*</a:t>
            </a:r>
            <a:endParaRPr lang="en-US" altLang="zh-TW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97023644-EA99-344E-900E-18DF8CD169E1}"/>
              </a:ext>
            </a:extLst>
          </p:cNvPr>
          <p:cNvSpPr/>
          <p:nvPr/>
        </p:nvSpPr>
        <p:spPr>
          <a:xfrm>
            <a:off x="3609672" y="4639037"/>
            <a:ext cx="32139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QUSBCam2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觀看 </a:t>
            </a:r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USB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攝影機影像</a:t>
            </a:r>
            <a:endParaRPr lang="en-US"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41" name="Google Shape;466;p47">
            <a:extLst>
              <a:ext uri="{FF2B5EF4-FFF2-40B4-BE49-F238E27FC236}">
                <a16:creationId xmlns:a16="http://schemas.microsoft.com/office/drawing/2014/main" id="{33C7E1E4-EDAB-5B40-904C-A020148082F8}"/>
              </a:ext>
            </a:extLst>
          </p:cNvPr>
          <p:cNvSpPr/>
          <p:nvPr/>
        </p:nvSpPr>
        <p:spPr>
          <a:xfrm>
            <a:off x="7699424" y="2309145"/>
            <a:ext cx="3501477" cy="328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b="1" i="0" u="none" strike="noStrike" cap="none"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QVR Pro Client</a:t>
            </a:r>
            <a:endParaRPr lang="zh-TW" altLang="en-US" sz="3600">
              <a:latin typeface="Arial" panose="020B0604020202020204" pitchFamily="34" charset="0"/>
              <a:ea typeface="微軟正黑體" panose="020B0604030504040204" pitchFamily="34" charset="-120"/>
              <a:sym typeface="Arial" panose="020B0604020202020204" pitchFamily="34" charset="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D7689EEB-DD68-4D4D-91ED-4E9092306C62}"/>
              </a:ext>
            </a:extLst>
          </p:cNvPr>
          <p:cNvGrpSpPr/>
          <p:nvPr/>
        </p:nvGrpSpPr>
        <p:grpSpPr>
          <a:xfrm>
            <a:off x="6718821" y="2283386"/>
            <a:ext cx="4539141" cy="2557440"/>
            <a:chOff x="6765353" y="1843162"/>
            <a:chExt cx="4079383" cy="2298403"/>
          </a:xfrm>
        </p:grpSpPr>
        <p:pic>
          <p:nvPicPr>
            <p:cNvPr id="40" name="Google Shape;468;p47">
              <a:extLst>
                <a:ext uri="{FF2B5EF4-FFF2-40B4-BE49-F238E27FC236}">
                  <a16:creationId xmlns:a16="http://schemas.microsoft.com/office/drawing/2014/main" id="{85BAD423-8A64-AD43-AD60-0F5E360F3806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193980" y="2539127"/>
              <a:ext cx="2650756" cy="153744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Google Shape;464;p47">
              <a:extLst>
                <a:ext uri="{FF2B5EF4-FFF2-40B4-BE49-F238E27FC236}">
                  <a16:creationId xmlns:a16="http://schemas.microsoft.com/office/drawing/2014/main" id="{FFECAE81-6C65-7C46-9E7A-616F20BEB6F0}"/>
                </a:ext>
              </a:extLst>
            </p:cNvPr>
            <p:cNvPicPr preferRelativeResize="0"/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420353" y="2207888"/>
              <a:ext cx="1156876" cy="19336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" name="Google Shape;182;p23">
              <a:extLst>
                <a:ext uri="{FF2B5EF4-FFF2-40B4-BE49-F238E27FC236}">
                  <a16:creationId xmlns:a16="http://schemas.microsoft.com/office/drawing/2014/main" id="{4CBFBF3F-4E6E-6743-B6DE-9B9369472F6B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65353" y="1843162"/>
              <a:ext cx="867826" cy="867826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5" name="矩形 44">
            <a:extLst>
              <a:ext uri="{FF2B5EF4-FFF2-40B4-BE49-F238E27FC236}">
                <a16:creationId xmlns:a16="http://schemas.microsoft.com/office/drawing/2014/main" id="{BEDBD248-69E2-5D4E-AD6D-3A2EE89ED274}"/>
              </a:ext>
            </a:extLst>
          </p:cNvPr>
          <p:cNvSpPr/>
          <p:nvPr/>
        </p:nvSpPr>
        <p:spPr>
          <a:xfrm>
            <a:off x="7384545" y="4916036"/>
            <a:ext cx="39692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iOS &amp; Android 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行動裝置隨時觀看</a:t>
            </a:r>
            <a:endParaRPr lang="en-US" altLang="zh-CN">
              <a:latin typeface="Arial" panose="020B0604020202020204" pitchFamily="34" charset="0"/>
              <a:ea typeface="微軟正黑體" panose="020B0604030504040204" pitchFamily="34" charset="-120"/>
              <a:cs typeface="Arial" pitchFamily="34" charset="0"/>
              <a:sym typeface="Arial" panose="020B0604020202020204" pitchFamily="34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B56C1657-399F-6A4C-8B1F-34679221959B}"/>
              </a:ext>
            </a:extLst>
          </p:cNvPr>
          <p:cNvSpPr/>
          <p:nvPr/>
        </p:nvSpPr>
        <p:spPr>
          <a:xfrm>
            <a:off x="7393509" y="5381290"/>
            <a:ext cx="3969255" cy="6463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 err="1">
                <a:latin typeface="Arial"/>
                <a:ea typeface="微軟正黑體"/>
                <a:cs typeface="Arial"/>
              </a:rPr>
              <a:t>支援跨平台</a:t>
            </a:r>
            <a:r>
              <a:rPr lang="en-US" altLang="zh-CN">
                <a:latin typeface="Arial"/>
                <a:ea typeface="微軟正黑體"/>
                <a:cs typeface="Arial"/>
              </a:rPr>
              <a:t>： Windows, Mac, Ubuntu  </a:t>
            </a:r>
          </a:p>
        </p:txBody>
      </p:sp>
      <p:sp>
        <p:nvSpPr>
          <p:cNvPr id="44" name="矩形 45">
            <a:extLst>
              <a:ext uri="{FF2B5EF4-FFF2-40B4-BE49-F238E27FC236}">
                <a16:creationId xmlns:a16="http://schemas.microsoft.com/office/drawing/2014/main" id="{D97A9B32-A289-4BCE-9F46-BF23C7D07CEF}"/>
              </a:ext>
            </a:extLst>
          </p:cNvPr>
          <p:cNvSpPr/>
          <p:nvPr/>
        </p:nvSpPr>
        <p:spPr>
          <a:xfrm>
            <a:off x="7366615" y="6005219"/>
            <a:ext cx="39692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NAS </a:t>
            </a:r>
            <a:r>
              <a:rPr lang="zh-CN" altLang="en-US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安裝顯卡後使用</a:t>
            </a:r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 HDMI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輸出與 </a:t>
            </a:r>
            <a:r>
              <a:rPr lang="en-US" altLang="zh-CN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USB </a:t>
            </a:r>
            <a:r>
              <a:rPr lang="zh-TW" altLang="en-US">
                <a:latin typeface="Arial" panose="020B0604020202020204" pitchFamily="34" charset="0"/>
                <a:ea typeface="微軟正黑體" panose="020B0604030504040204" pitchFamily="34" charset="-120"/>
                <a:cs typeface="Arial" pitchFamily="34" charset="0"/>
                <a:sym typeface="Arial" panose="020B0604020202020204" pitchFamily="34" charset="0"/>
              </a:rPr>
              <a:t>鍵鼠操控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C377F18-F2E5-6058-077A-42978D2D37AF}"/>
              </a:ext>
            </a:extLst>
          </p:cNvPr>
          <p:cNvSpPr txBox="1"/>
          <p:nvPr/>
        </p:nvSpPr>
        <p:spPr>
          <a:xfrm>
            <a:off x="3463649" y="5634659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2000" b="1">
                <a:ea typeface="微軟正黑體"/>
              </a:rPr>
              <a:t>QVR Elite</a:t>
            </a:r>
            <a:r>
              <a:rPr lang="zh-TW" altLang="en-US" b="1">
                <a:ea typeface="微軟正黑體"/>
              </a:rPr>
              <a:t> </a:t>
            </a:r>
            <a:endParaRPr lang="zh-TW">
              <a:ea typeface="微軟正黑體"/>
              <a:cs typeface="Arial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D1B1E17-61CE-2DE5-025E-DA4BECEB185C}"/>
              </a:ext>
            </a:extLst>
          </p:cNvPr>
          <p:cNvSpPr txBox="1"/>
          <p:nvPr/>
        </p:nvSpPr>
        <p:spPr>
          <a:xfrm>
            <a:off x="3419475" y="6029325"/>
            <a:ext cx="387667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>
                <a:latin typeface="Microsoft JhengHei"/>
                <a:ea typeface="微軟正黑體"/>
                <a:cs typeface="Arial"/>
              </a:rPr>
              <a:t>彈性</a:t>
            </a:r>
            <a:r>
              <a:rPr lang="en-US" altLang="zh-TW" err="1">
                <a:latin typeface="Microsoft JhengHei"/>
                <a:ea typeface="微軟正黑體"/>
                <a:cs typeface="Arial"/>
              </a:rPr>
              <a:t>訂閱制的</a:t>
            </a:r>
            <a:r>
              <a:rPr lang="en-US" altLang="zh-TW">
                <a:latin typeface="Microsoft JhengHei"/>
                <a:ea typeface="微軟正黑體"/>
                <a:cs typeface="Arial"/>
              </a:rPr>
              <a:t> QVR Elite </a:t>
            </a:r>
            <a:r>
              <a:rPr lang="en-US" altLang="zh-TW" err="1">
                <a:latin typeface="Microsoft JhengHei"/>
                <a:ea typeface="微軟正黑體"/>
                <a:cs typeface="Arial"/>
              </a:rPr>
              <a:t>可再加購授權擴充至最大</a:t>
            </a:r>
            <a:r>
              <a:rPr lang="en-US" altLang="zh-TW">
                <a:latin typeface="Microsoft JhengHei"/>
                <a:ea typeface="微軟正黑體"/>
                <a:cs typeface="Arial"/>
              </a:rPr>
              <a:t> 120 </a:t>
            </a:r>
            <a:r>
              <a:rPr lang="en-US" altLang="zh-TW" err="1">
                <a:latin typeface="Microsoft JhengHei"/>
                <a:ea typeface="微軟正黑體"/>
                <a:cs typeface="Arial"/>
              </a:rPr>
              <a:t>頻道數</a:t>
            </a:r>
            <a:r>
              <a:rPr lang="en-US" altLang="zh-TW">
                <a:latin typeface="Microsoft JhengHei"/>
                <a:ea typeface="微軟正黑體"/>
                <a:cs typeface="Arial"/>
              </a:rPr>
              <a:t>*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EF38025B-4E99-BCF3-7B09-E6C0BE127AA7}"/>
              </a:ext>
            </a:extLst>
          </p:cNvPr>
          <p:cNvSpPr txBox="1"/>
          <p:nvPr/>
        </p:nvSpPr>
        <p:spPr>
          <a:xfrm>
            <a:off x="542925" y="6600825"/>
            <a:ext cx="3876675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100">
                <a:ea typeface="微軟正黑體"/>
                <a:cs typeface="Arial"/>
              </a:rPr>
              <a:t>* TS-1655 </a:t>
            </a:r>
            <a:r>
              <a:rPr lang="en-US" altLang="zh-TW" sz="1100" err="1">
                <a:ea typeface="微軟正黑體"/>
                <a:cs typeface="Arial"/>
              </a:rPr>
              <a:t>安裝</a:t>
            </a:r>
            <a:r>
              <a:rPr lang="en-US" altLang="zh-TW" sz="1100">
                <a:ea typeface="微軟正黑體"/>
                <a:cs typeface="Arial"/>
              </a:rPr>
              <a:t> 16GB </a:t>
            </a:r>
            <a:r>
              <a:rPr lang="en-US" altLang="zh-TW" sz="1100" err="1">
                <a:ea typeface="微軟正黑體"/>
                <a:cs typeface="Arial"/>
              </a:rPr>
              <a:t>記憶體</a:t>
            </a:r>
            <a:endParaRPr lang="en-US" altLang="zh-TW" sz="1100">
              <a:ea typeface="微軟正黑體"/>
              <a:cs typeface="Arial"/>
            </a:endParaRPr>
          </a:p>
        </p:txBody>
      </p:sp>
      <p:pic>
        <p:nvPicPr>
          <p:cNvPr id="8" name="圖片 8">
            <a:extLst>
              <a:ext uri="{FF2B5EF4-FFF2-40B4-BE49-F238E27FC236}">
                <a16:creationId xmlns:a16="http://schemas.microsoft.com/office/drawing/2014/main" id="{91280A9E-C09E-F04F-A319-F08F63D657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82574" y="5506861"/>
            <a:ext cx="1230244" cy="1222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869059"/>
      </p:ext>
    </p:extLst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5EA0ECE-F15D-46AF-8880-1B43D0292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249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sz="4000" b="1">
                <a:latin typeface="+mn-lt"/>
                <a:ea typeface="+mn-ea"/>
                <a:cs typeface="+mn-ea"/>
                <a:sym typeface="+mn-lt"/>
              </a:rPr>
              <a:t>統合式介面同時監看與回放</a:t>
            </a:r>
          </a:p>
        </p:txBody>
      </p:sp>
      <p:sp>
        <p:nvSpPr>
          <p:cNvPr id="4" name="Google Shape;304;p33">
            <a:extLst>
              <a:ext uri="{FF2B5EF4-FFF2-40B4-BE49-F238E27FC236}">
                <a16:creationId xmlns:a16="http://schemas.microsoft.com/office/drawing/2014/main" id="{35D09121-751C-4A07-B201-E5106E3338AF}"/>
              </a:ext>
            </a:extLst>
          </p:cNvPr>
          <p:cNvSpPr txBox="1"/>
          <p:nvPr/>
        </p:nvSpPr>
        <p:spPr>
          <a:xfrm>
            <a:off x="838200" y="973203"/>
            <a:ext cx="10359067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/>
            <a:r>
              <a:rPr lang="zh-CN" altLang="en" sz="2400" kern="0">
                <a:solidFill>
                  <a:srgbClr val="F3F3F3"/>
                </a:solidFill>
                <a:latin typeface="Microsoft JhengHei"/>
                <a:ea typeface="Microsoft JhengHei"/>
                <a:cs typeface="+mn-ea"/>
                <a:sym typeface="+mn-lt"/>
              </a:rPr>
              <a:t>在一個螢幕的單一使用者介面中，就可以同時觀看即時影像與操控回放</a:t>
            </a:r>
            <a:r>
              <a:rPr lang="en" sz="2400" kern="0">
                <a:solidFill>
                  <a:srgbClr val="F3F3F3"/>
                </a:solidFill>
                <a:latin typeface="Microsoft JhengHei"/>
                <a:ea typeface="Microsoft JhengHei"/>
                <a:cs typeface="+mn-ea"/>
                <a:sym typeface="+mn-lt"/>
              </a:rPr>
              <a:t> </a:t>
            </a:r>
            <a:endParaRPr lang="en" altLang="zh-TW" sz="2400" kern="0">
              <a:solidFill>
                <a:srgbClr val="F3F3F3"/>
              </a:solidFill>
              <a:latin typeface="Microsoft JhengHei"/>
              <a:ea typeface="Microsoft JhengHei"/>
              <a:cs typeface="+mn-ea"/>
            </a:endParaRPr>
          </a:p>
        </p:txBody>
      </p:sp>
      <p:pic>
        <p:nvPicPr>
          <p:cNvPr id="3" name="Google Shape;303;p33">
            <a:extLst>
              <a:ext uri="{FF2B5EF4-FFF2-40B4-BE49-F238E27FC236}">
                <a16:creationId xmlns:a16="http://schemas.microsoft.com/office/drawing/2014/main" id="{C1DCF97E-F741-4B5A-B2E5-716C22D507EB}"/>
              </a:ext>
            </a:extLst>
          </p:cNvPr>
          <p:cNvPicPr preferRelativeResize="0"/>
          <p:nvPr/>
        </p:nvPicPr>
        <p:blipFill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566" y="1787242"/>
            <a:ext cx="7132697" cy="3631133"/>
          </a:xfrm>
          <a:prstGeom prst="rect">
            <a:avLst/>
          </a:prstGeom>
          <a:noFill/>
          <a:ln>
            <a:noFill/>
          </a:ln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8" name="Google Shape;318;p33">
            <a:extLst>
              <a:ext uri="{FF2B5EF4-FFF2-40B4-BE49-F238E27FC236}">
                <a16:creationId xmlns:a16="http://schemas.microsoft.com/office/drawing/2014/main" id="{15C787E8-644B-46CE-9AC5-F0BF602423F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33471" y="4864463"/>
            <a:ext cx="5246876" cy="1009346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0" name="Google Shape;320;p33">
            <a:extLst>
              <a:ext uri="{FF2B5EF4-FFF2-40B4-BE49-F238E27FC236}">
                <a16:creationId xmlns:a16="http://schemas.microsoft.com/office/drawing/2014/main" id="{F433C5D2-9A6D-442B-B418-E51B8CAFC2BA}"/>
              </a:ext>
            </a:extLst>
          </p:cNvPr>
          <p:cNvSpPr/>
          <p:nvPr/>
        </p:nvSpPr>
        <p:spPr>
          <a:xfrm>
            <a:off x="1340824" y="4809347"/>
            <a:ext cx="1691510" cy="385432"/>
          </a:xfrm>
          <a:prstGeom prst="rect">
            <a:avLst/>
          </a:prstGeom>
          <a:noFill/>
          <a:ln w="2857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/>
            <a:endParaRPr lang="zh-TW" altLang="en-US" sz="1867" kern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Google Shape;321;p33">
            <a:extLst>
              <a:ext uri="{FF2B5EF4-FFF2-40B4-BE49-F238E27FC236}">
                <a16:creationId xmlns:a16="http://schemas.microsoft.com/office/drawing/2014/main" id="{A1CEF076-ECF1-4964-A670-DE3DB0F5C9D8}"/>
              </a:ext>
            </a:extLst>
          </p:cNvPr>
          <p:cNvSpPr/>
          <p:nvPr/>
        </p:nvSpPr>
        <p:spPr>
          <a:xfrm>
            <a:off x="3159155" y="5347414"/>
            <a:ext cx="3170515" cy="598436"/>
          </a:xfrm>
          <a:prstGeom prst="rect">
            <a:avLst/>
          </a:prstGeom>
          <a:noFill/>
          <a:ln w="28575" cap="flat" cmpd="sng">
            <a:solidFill>
              <a:srgbClr val="80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/>
            <a:endParaRPr lang="zh-TW" altLang="en-US" sz="1867" kern="0">
              <a:latin typeface="+mn-lt"/>
              <a:ea typeface="+mn-ea"/>
              <a:cs typeface="+mn-ea"/>
              <a:sym typeface="+mn-lt"/>
            </a:endParaRPr>
          </a:p>
        </p:txBody>
      </p:sp>
      <p:cxnSp>
        <p:nvCxnSpPr>
          <p:cNvPr id="12" name="Google Shape;322;p33">
            <a:extLst>
              <a:ext uri="{FF2B5EF4-FFF2-40B4-BE49-F238E27FC236}">
                <a16:creationId xmlns:a16="http://schemas.microsoft.com/office/drawing/2014/main" id="{3B0820C1-EAEF-4A03-A850-0E751AE98680}"/>
              </a:ext>
            </a:extLst>
          </p:cNvPr>
          <p:cNvCxnSpPr>
            <a:cxnSpLocks/>
            <a:stCxn id="16" idx="3"/>
            <a:endCxn id="20" idx="1"/>
          </p:cNvCxnSpPr>
          <p:nvPr/>
        </p:nvCxnSpPr>
        <p:spPr>
          <a:xfrm flipV="1">
            <a:off x="3619935" y="2736979"/>
            <a:ext cx="4076314" cy="2265083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FF00FF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6" name="Google Shape;323;p33">
            <a:extLst>
              <a:ext uri="{FF2B5EF4-FFF2-40B4-BE49-F238E27FC236}">
                <a16:creationId xmlns:a16="http://schemas.microsoft.com/office/drawing/2014/main" id="{B4945CD7-B560-4BDE-8FB1-1B527A4FE982}"/>
              </a:ext>
            </a:extLst>
          </p:cNvPr>
          <p:cNvSpPr/>
          <p:nvPr/>
        </p:nvSpPr>
        <p:spPr>
          <a:xfrm>
            <a:off x="3115145" y="4809346"/>
            <a:ext cx="504790" cy="385432"/>
          </a:xfrm>
          <a:prstGeom prst="rect">
            <a:avLst/>
          </a:prstGeom>
          <a:noFill/>
          <a:ln w="2857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/>
            <a:endParaRPr lang="zh-TW" altLang="en-US" sz="1867" kern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9" name="Google Shape;329;p33">
            <a:extLst>
              <a:ext uri="{FF2B5EF4-FFF2-40B4-BE49-F238E27FC236}">
                <a16:creationId xmlns:a16="http://schemas.microsoft.com/office/drawing/2014/main" id="{576B568F-6C17-4EBE-9397-56149D758052}"/>
              </a:ext>
            </a:extLst>
          </p:cNvPr>
          <p:cNvSpPr/>
          <p:nvPr/>
        </p:nvSpPr>
        <p:spPr>
          <a:xfrm>
            <a:off x="1433471" y="2882122"/>
            <a:ext cx="2171145" cy="1132312"/>
          </a:xfrm>
          <a:prstGeom prst="rect">
            <a:avLst/>
          </a:prstGeom>
          <a:noFill/>
          <a:ln w="28575" cap="flat" cmpd="sng">
            <a:solidFill>
              <a:srgbClr val="80F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/>
            <a:endParaRPr lang="zh-TW" altLang="en-US" sz="1867" kern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0" name="Google Shape;330;p33">
            <a:extLst>
              <a:ext uri="{FF2B5EF4-FFF2-40B4-BE49-F238E27FC236}">
                <a16:creationId xmlns:a16="http://schemas.microsoft.com/office/drawing/2014/main" id="{09E11167-4730-447D-B910-4BF94708EBA7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96249" y="1801151"/>
            <a:ext cx="3366197" cy="1871655"/>
          </a:xfrm>
          <a:prstGeom prst="rect">
            <a:avLst/>
          </a:prstGeom>
          <a:noFill/>
          <a:ln w="2857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spPr>
      </p:pic>
      <p:pic>
        <p:nvPicPr>
          <p:cNvPr id="21" name="Google Shape;331;p33">
            <a:extLst>
              <a:ext uri="{FF2B5EF4-FFF2-40B4-BE49-F238E27FC236}">
                <a16:creationId xmlns:a16="http://schemas.microsoft.com/office/drawing/2014/main" id="{40578CA0-09A7-455E-A2D2-3F4DF1B4D444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13334" y="2270972"/>
            <a:ext cx="932026" cy="93202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" name="接點: 肘形 21">
            <a:extLst>
              <a:ext uri="{FF2B5EF4-FFF2-40B4-BE49-F238E27FC236}">
                <a16:creationId xmlns:a16="http://schemas.microsoft.com/office/drawing/2014/main" id="{DD8626C0-AABE-4556-8840-36788F7B21F0}"/>
              </a:ext>
            </a:extLst>
          </p:cNvPr>
          <p:cNvCxnSpPr>
            <a:cxnSpLocks/>
            <a:stCxn id="19" idx="3"/>
            <a:endCxn id="11" idx="0"/>
          </p:cNvCxnSpPr>
          <p:nvPr/>
        </p:nvCxnSpPr>
        <p:spPr>
          <a:xfrm>
            <a:off x="3604616" y="3448278"/>
            <a:ext cx="1139797" cy="1899135"/>
          </a:xfrm>
          <a:prstGeom prst="bentConnector2">
            <a:avLst/>
          </a:prstGeom>
          <a:noFill/>
          <a:ln w="19050" cap="flat" cmpd="sng">
            <a:solidFill>
              <a:srgbClr val="80FCFF"/>
            </a:solidFill>
            <a:prstDash val="solid"/>
            <a:round/>
            <a:headEnd type="none" w="sm" len="sm"/>
            <a:tailEnd type="oval" w="sm" len="sm"/>
          </a:ln>
        </p:spPr>
      </p:cxnSp>
      <p:grpSp>
        <p:nvGrpSpPr>
          <p:cNvPr id="18" name="Google Shape;1112;gc428d55399_0_337" hidden="1">
            <a:extLst>
              <a:ext uri="{FF2B5EF4-FFF2-40B4-BE49-F238E27FC236}">
                <a16:creationId xmlns:a16="http://schemas.microsoft.com/office/drawing/2014/main" id="{CFAF4807-2995-06BE-5898-369BFD8333FA}"/>
              </a:ext>
            </a:extLst>
          </p:cNvPr>
          <p:cNvGrpSpPr/>
          <p:nvPr/>
        </p:nvGrpSpPr>
        <p:grpSpPr>
          <a:xfrm>
            <a:off x="7640211" y="5382059"/>
            <a:ext cx="4747499" cy="573378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25" name="Google Shape;1114;gc428d55399_0_337">
              <a:extLst>
                <a:ext uri="{FF2B5EF4-FFF2-40B4-BE49-F238E27FC236}">
                  <a16:creationId xmlns:a16="http://schemas.microsoft.com/office/drawing/2014/main" id="{81D57D7F-21BF-1E71-A7EA-543F249FBFD5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Google Shape;1113;gc428d55399_0_337">
              <a:extLst>
                <a:ext uri="{FF2B5EF4-FFF2-40B4-BE49-F238E27FC236}">
                  <a16:creationId xmlns:a16="http://schemas.microsoft.com/office/drawing/2014/main" id="{364650C8-4DCC-7D89-B56F-2594E71375DC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4F8FD"/>
                </a:gs>
                <a:gs pos="100000">
                  <a:srgbClr val="D6F4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E1340B7A-B320-3C3E-E2ED-C7DF86DE2724}"/>
              </a:ext>
            </a:extLst>
          </p:cNvPr>
          <p:cNvSpPr txBox="1"/>
          <p:nvPr/>
        </p:nvSpPr>
        <p:spPr>
          <a:xfrm>
            <a:off x="7757271" y="5500607"/>
            <a:ext cx="4170483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zh-TW" altLang="en-US" sz="1800" b="0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一鍵即可在時間軸上切換到過往影像</a:t>
            </a:r>
            <a:endParaRPr lang="en" altLang="zh-TW" sz="1800" b="0" kern="0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</p:txBody>
      </p:sp>
      <p:cxnSp>
        <p:nvCxnSpPr>
          <p:cNvPr id="23" name="接點: 肘形 21">
            <a:extLst>
              <a:ext uri="{FF2B5EF4-FFF2-40B4-BE49-F238E27FC236}">
                <a16:creationId xmlns:a16="http://schemas.microsoft.com/office/drawing/2014/main" id="{A74DC33B-DEAE-D64F-BFF7-340A316BB9D3}"/>
              </a:ext>
            </a:extLst>
          </p:cNvPr>
          <p:cNvCxnSpPr>
            <a:cxnSpLocks/>
          </p:cNvCxnSpPr>
          <p:nvPr/>
        </p:nvCxnSpPr>
        <p:spPr>
          <a:xfrm>
            <a:off x="6319792" y="5664492"/>
            <a:ext cx="1320420" cy="4256"/>
          </a:xfrm>
          <a:prstGeom prst="straightConnector1">
            <a:avLst/>
          </a:prstGeom>
          <a:noFill/>
          <a:ln w="19050" cap="flat" cmpd="sng">
            <a:solidFill>
              <a:srgbClr val="80FCFF"/>
            </a:solidFill>
            <a:prstDash val="solid"/>
            <a:round/>
            <a:headEnd type="none" w="sm" len="sm"/>
            <a:tailEnd type="oval" w="sm" len="sm"/>
          </a:ln>
        </p:spPr>
      </p:cxnSp>
      <p:grpSp>
        <p:nvGrpSpPr>
          <p:cNvPr id="7" name="Google Shape;1112;gc428d55399_0_337" hidden="1">
            <a:extLst>
              <a:ext uri="{FF2B5EF4-FFF2-40B4-BE49-F238E27FC236}">
                <a16:creationId xmlns:a16="http://schemas.microsoft.com/office/drawing/2014/main" id="{76E53616-1BF1-F98C-8AAB-34F2A3E223BB}"/>
              </a:ext>
            </a:extLst>
          </p:cNvPr>
          <p:cNvGrpSpPr/>
          <p:nvPr/>
        </p:nvGrpSpPr>
        <p:grpSpPr>
          <a:xfrm>
            <a:off x="7640211" y="3991388"/>
            <a:ext cx="4747499" cy="573378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9" name="Google Shape;1114;gc428d55399_0_337">
              <a:extLst>
                <a:ext uri="{FF2B5EF4-FFF2-40B4-BE49-F238E27FC236}">
                  <a16:creationId xmlns:a16="http://schemas.microsoft.com/office/drawing/2014/main" id="{C1F18825-7A8B-4A6F-66B0-9577A6082449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Google Shape;1113;gc428d55399_0_337">
              <a:extLst>
                <a:ext uri="{FF2B5EF4-FFF2-40B4-BE49-F238E27FC236}">
                  <a16:creationId xmlns:a16="http://schemas.microsoft.com/office/drawing/2014/main" id="{86C0D7E7-2D51-4600-3172-C2FE63A3DE9D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4F8FD"/>
                </a:gs>
                <a:gs pos="100000">
                  <a:srgbClr val="D6F4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732FE320-0E10-AC9C-6464-180BD65FA5D8}"/>
              </a:ext>
            </a:extLst>
          </p:cNvPr>
          <p:cNvSpPr txBox="1"/>
          <p:nvPr/>
        </p:nvSpPr>
        <p:spPr>
          <a:xfrm>
            <a:off x="7757271" y="4109936"/>
            <a:ext cx="4170483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zh-CN" altLang="en" sz="1800" b="0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一鍵即可讓畫面中全部攝影機同步播放</a:t>
            </a:r>
            <a:endParaRPr lang="en" altLang="zh-TW" sz="1800" b="0" kern="0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</p:txBody>
      </p:sp>
      <p:cxnSp>
        <p:nvCxnSpPr>
          <p:cNvPr id="42" name="接點: 肘形 21">
            <a:extLst>
              <a:ext uri="{FF2B5EF4-FFF2-40B4-BE49-F238E27FC236}">
                <a16:creationId xmlns:a16="http://schemas.microsoft.com/office/drawing/2014/main" id="{1244C8F2-81CD-344F-A058-4532257BB3A3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9379347" y="3672806"/>
            <a:ext cx="0" cy="328614"/>
          </a:xfrm>
          <a:prstGeom prst="straightConnector1">
            <a:avLst/>
          </a:prstGeom>
          <a:noFill/>
          <a:ln w="19050" cap="flat" cmpd="sng">
            <a:solidFill>
              <a:srgbClr val="FF00FF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34" name="Google Shape;1112;gc428d55399_0_337" hidden="1">
            <a:extLst>
              <a:ext uri="{FF2B5EF4-FFF2-40B4-BE49-F238E27FC236}">
                <a16:creationId xmlns:a16="http://schemas.microsoft.com/office/drawing/2014/main" id="{6E11D36C-CBE5-0D05-08B0-2466A5034A01}"/>
              </a:ext>
            </a:extLst>
          </p:cNvPr>
          <p:cNvGrpSpPr/>
          <p:nvPr/>
        </p:nvGrpSpPr>
        <p:grpSpPr>
          <a:xfrm>
            <a:off x="799408" y="6081422"/>
            <a:ext cx="3808749" cy="573378"/>
            <a:chOff x="535858" y="2192097"/>
            <a:chExt cx="3078236" cy="4755000"/>
          </a:xfrm>
          <a:effectLst>
            <a:outerShdw blurRad="342900" dist="177800" dir="3600000" algn="t" rotWithShape="0">
              <a:prstClr val="black">
                <a:alpha val="40000"/>
              </a:prstClr>
            </a:outerShdw>
          </a:effectLst>
        </p:grpSpPr>
        <p:pic>
          <p:nvPicPr>
            <p:cNvPr id="35" name="Google Shape;1114;gc428d55399_0_337">
              <a:extLst>
                <a:ext uri="{FF2B5EF4-FFF2-40B4-BE49-F238E27FC236}">
                  <a16:creationId xmlns:a16="http://schemas.microsoft.com/office/drawing/2014/main" id="{E99257DF-565F-C6E7-0C27-051A925730B8}"/>
                </a:ext>
              </a:extLst>
            </p:cNvPr>
            <p:cNvPicPr preferRelativeResize="0"/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1214611" y="4262204"/>
              <a:ext cx="4461411" cy="33755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" name="Google Shape;1113;gc428d55399_0_337">
              <a:extLst>
                <a:ext uri="{FF2B5EF4-FFF2-40B4-BE49-F238E27FC236}">
                  <a16:creationId xmlns:a16="http://schemas.microsoft.com/office/drawing/2014/main" id="{385DD788-BBDE-41A6-F0C4-5CF8D8446DAA}"/>
                </a:ext>
              </a:extLst>
            </p:cNvPr>
            <p:cNvSpPr/>
            <p:nvPr/>
          </p:nvSpPr>
          <p:spPr>
            <a:xfrm>
              <a:off x="535858" y="2192097"/>
              <a:ext cx="2743200" cy="4755000"/>
            </a:xfrm>
            <a:prstGeom prst="rect">
              <a:avLst/>
            </a:prstGeom>
            <a:gradFill>
              <a:gsLst>
                <a:gs pos="0">
                  <a:srgbClr val="F4F8FD"/>
                </a:gs>
                <a:gs pos="100000">
                  <a:srgbClr val="D6F4FF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+mn-lt"/>
                <a:ea typeface="+mn-ea"/>
                <a:cs typeface="+mn-ea"/>
                <a:sym typeface="+mn-lt"/>
              </a:endParaRPr>
            </a:p>
          </p:txBody>
        </p:sp>
      </p:grp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2E247B56-7E7D-E28E-3A88-866DCFA51241}"/>
              </a:ext>
            </a:extLst>
          </p:cNvPr>
          <p:cNvSpPr txBox="1"/>
          <p:nvPr/>
        </p:nvSpPr>
        <p:spPr>
          <a:xfrm>
            <a:off x="897217" y="6199970"/>
            <a:ext cx="4170483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zh-TW" altLang="en-US" sz="1800" b="0" kern="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一鍵即可在即時跟回放之間切</a:t>
            </a:r>
            <a:endParaRPr lang="en" altLang="zh-TW" sz="1800" b="0" kern="0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</p:txBody>
      </p:sp>
      <p:cxnSp>
        <p:nvCxnSpPr>
          <p:cNvPr id="39" name="接點: 肘形 21">
            <a:extLst>
              <a:ext uri="{FF2B5EF4-FFF2-40B4-BE49-F238E27FC236}">
                <a16:creationId xmlns:a16="http://schemas.microsoft.com/office/drawing/2014/main" id="{05F62A5E-0CDC-164C-AAF8-F47F7905B82D}"/>
              </a:ext>
            </a:extLst>
          </p:cNvPr>
          <p:cNvCxnSpPr>
            <a:cxnSpLocks/>
            <a:stCxn id="10" idx="2"/>
          </p:cNvCxnSpPr>
          <p:nvPr/>
        </p:nvCxnSpPr>
        <p:spPr>
          <a:xfrm>
            <a:off x="2186578" y="5194778"/>
            <a:ext cx="0" cy="886644"/>
          </a:xfrm>
          <a:prstGeom prst="straightConnector1">
            <a:avLst/>
          </a:prstGeom>
          <a:noFill/>
          <a:ln w="19050" cap="flat" cmpd="sng">
            <a:solidFill>
              <a:srgbClr val="92D050"/>
            </a:solidFill>
            <a:prstDash val="solid"/>
            <a:round/>
            <a:headEnd type="none" w="sm" len="sm"/>
            <a:tailEnd type="oval" w="sm" len="sm"/>
          </a:ln>
        </p:spPr>
      </p:cxnSp>
    </p:spTree>
    <p:extLst>
      <p:ext uri="{BB962C8B-B14F-4D97-AF65-F5344CB8AC3E}">
        <p14:creationId xmlns:p14="http://schemas.microsoft.com/office/powerpoint/2010/main" val="3656846826"/>
      </p:ext>
    </p:extLst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6CAD756E-0669-E60B-0463-C7D7BC2A6BB5}"/>
              </a:ext>
            </a:extLst>
          </p:cNvPr>
          <p:cNvSpPr/>
          <p:nvPr/>
        </p:nvSpPr>
        <p:spPr>
          <a:xfrm>
            <a:off x="689955" y="3607724"/>
            <a:ext cx="10108277" cy="3100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9" name="Google Shape;309;p35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sz="4000" b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搭配 </a:t>
            </a:r>
            <a:r>
              <a:rPr lang="en-US" altLang="zh-TW" sz="4000" b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22</a:t>
            </a:r>
            <a:r>
              <a:rPr lang="zh-TW" altLang="en-US" sz="4000" b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4000" b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TB </a:t>
            </a:r>
            <a:r>
              <a:rPr lang="zh-TW" altLang="en-US" sz="4000" b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超大容量硬碟，高工作負載能力的</a:t>
            </a:r>
            <a:r>
              <a:rPr lang="en-US" altLang="zh-TW" sz="4000" b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/>
            </a:r>
            <a:br>
              <a:rPr lang="en-US" altLang="zh-TW" sz="4000" b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</a:br>
            <a:r>
              <a:rPr lang="en-US" altLang="zh-TW" sz="4000" b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TS-1655</a:t>
            </a:r>
            <a:r>
              <a:rPr lang="zh-TW" altLang="en-US" sz="4000" b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 可存放超過一年的監控影片，無需刪除</a:t>
            </a:r>
            <a:endParaRPr lang="zh-TW" sz="4000" b="1">
              <a:latin typeface="Arial" panose="020B0604020202020204" pitchFamily="34" charset="0"/>
              <a:cs typeface="Arial"/>
              <a:sym typeface="Arial" panose="020B0604020202020204" pitchFamily="34" charset="0"/>
            </a:endParaRPr>
          </a:p>
        </p:txBody>
      </p:sp>
      <p:sp>
        <p:nvSpPr>
          <p:cNvPr id="2" name="Google Shape;298;p34" hidden="1">
            <a:extLst>
              <a:ext uri="{FF2B5EF4-FFF2-40B4-BE49-F238E27FC236}">
                <a16:creationId xmlns:a16="http://schemas.microsoft.com/office/drawing/2014/main" id="{6F5A7FCE-BBFC-4561-97BA-2A559963D6AF}"/>
              </a:ext>
            </a:extLst>
          </p:cNvPr>
          <p:cNvSpPr txBox="1">
            <a:spLocks/>
          </p:cNvSpPr>
          <p:nvPr/>
        </p:nvSpPr>
        <p:spPr>
          <a:xfrm>
            <a:off x="5878134" y="7375924"/>
            <a:ext cx="8026727" cy="355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12吋短機箱可支援市面上大部分的機櫃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內建2埠M.2(PCIe Gen 3 x1)，可提供SSD快取，加速隨機存取的速度</a:t>
            </a:r>
            <a:endParaRPr kumimoji="0" lang="en-US" altLang="zh-TW" sz="2667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 Gen 3 x 8插槽，提供各式應用的高速擴充卡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CN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雙系統靈活切換配置QTS and </a:t>
            </a:r>
            <a:r>
              <a:rPr kumimoji="0" lang="en-US" sz="2667" b="0" i="0" u="none" strike="noStrike" kern="1200" cap="none" spc="0" normalizeH="0" baseline="0" noProof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QuTS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 hero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200"/>
              <a:buFont typeface="Lato"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  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Lato"/>
              <a:sym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D66466B1-1AE0-508B-C461-124A5B1741F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225" y="2236176"/>
            <a:ext cx="849468" cy="1148173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EE690DBF-AD86-836F-FEF2-7183A3C4307E}"/>
              </a:ext>
            </a:extLst>
          </p:cNvPr>
          <p:cNvSpPr txBox="1"/>
          <p:nvPr/>
        </p:nvSpPr>
        <p:spPr>
          <a:xfrm>
            <a:off x="838200" y="5447681"/>
            <a:ext cx="84969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/>
              <a:t>讓</a:t>
            </a:r>
            <a:r>
              <a:rPr lang="en-US" altLang="zh-TW" sz="3600" b="1"/>
              <a:t> 8 </a:t>
            </a:r>
            <a:r>
              <a:rPr lang="zh-TW" altLang="en-US" sz="3600" b="1"/>
              <a:t>台攝影機 </a:t>
            </a:r>
            <a:r>
              <a:rPr lang="zh-TW" altLang="en-US" sz="3600" b="1">
                <a:solidFill>
                  <a:srgbClr val="5F779C"/>
                </a:solidFill>
              </a:rPr>
              <a:t>儲存 </a:t>
            </a:r>
            <a:r>
              <a:rPr lang="en-US" altLang="zh-TW" sz="3600" b="1">
                <a:solidFill>
                  <a:srgbClr val="5F779C"/>
                </a:solidFill>
              </a:rPr>
              <a:t>365+ </a:t>
            </a:r>
            <a:r>
              <a:rPr lang="zh-TW" altLang="en-US" sz="3600" b="1">
                <a:solidFill>
                  <a:srgbClr val="5F779C"/>
                </a:solidFill>
              </a:rPr>
              <a:t>天 </a:t>
            </a:r>
            <a:r>
              <a:rPr lang="zh-TW" altLang="en-US" sz="3600" b="1"/>
              <a:t>的影片量</a:t>
            </a:r>
            <a:endParaRPr lang="en-US" altLang="zh-TW" sz="3600" b="1"/>
          </a:p>
          <a:p>
            <a:r>
              <a:rPr lang="en-US" altLang="zh-TW"/>
              <a:t>8</a:t>
            </a:r>
            <a:r>
              <a:rPr lang="zh-TW" altLang="en-US"/>
              <a:t> 台攝影機</a:t>
            </a:r>
            <a:r>
              <a:rPr lang="en-US" altLang="zh-TW"/>
              <a:t>; </a:t>
            </a:r>
            <a:r>
              <a:rPr lang="zh-TW" altLang="en-US"/>
              <a:t>保留</a:t>
            </a:r>
            <a:r>
              <a:rPr lang="en-US" altLang="zh-TW"/>
              <a:t>365</a:t>
            </a:r>
            <a:r>
              <a:rPr lang="zh-TW" altLang="en-US"/>
              <a:t>天</a:t>
            </a:r>
            <a:r>
              <a:rPr lang="en-US" altLang="zh-TW"/>
              <a:t>; 1920x1080(h.264/medium quality;30FPS); </a:t>
            </a:r>
            <a:r>
              <a:rPr lang="zh-TW" altLang="en-US"/>
              <a:t>共需要</a:t>
            </a:r>
            <a:r>
              <a:rPr lang="en-US" altLang="zh-TW"/>
              <a:t> 182TB</a:t>
            </a:r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0F90EEC7-1A77-EF15-5B5C-4A3BF61CC58B}"/>
              </a:ext>
            </a:extLst>
          </p:cNvPr>
          <p:cNvSpPr txBox="1"/>
          <p:nvPr/>
        </p:nvSpPr>
        <p:spPr>
          <a:xfrm>
            <a:off x="2503192" y="2447829"/>
            <a:ext cx="859059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3600" b="1">
                <a:ea typeface="微軟正黑體"/>
              </a:rPr>
              <a:t>22</a:t>
            </a:r>
            <a:r>
              <a:rPr lang="zh-TW" altLang="en-US" sz="3600" b="1">
                <a:ea typeface="微軟正黑體"/>
              </a:rPr>
              <a:t> </a:t>
            </a:r>
            <a:r>
              <a:rPr lang="en-US" altLang="zh-TW" sz="3600" b="1">
                <a:ea typeface="微軟正黑體"/>
              </a:rPr>
              <a:t>TB x 12</a:t>
            </a:r>
            <a:r>
              <a:rPr lang="zh-TW" altLang="en-US" sz="3600" b="1">
                <a:ea typeface="微軟正黑體"/>
              </a:rPr>
              <a:t> 顆 </a:t>
            </a:r>
            <a:r>
              <a:rPr lang="en-US" altLang="zh-TW" sz="3600" b="1">
                <a:ea typeface="微軟正黑體"/>
              </a:rPr>
              <a:t>=</a:t>
            </a:r>
            <a:r>
              <a:rPr lang="zh-TW" altLang="en-US" sz="3600" b="1">
                <a:ea typeface="微軟正黑體"/>
              </a:rPr>
              <a:t> </a:t>
            </a:r>
            <a:r>
              <a:rPr lang="en-US" altLang="zh-TW" sz="3600" b="1">
                <a:solidFill>
                  <a:srgbClr val="5F779C"/>
                </a:solidFill>
                <a:ea typeface="微軟正黑體"/>
              </a:rPr>
              <a:t>264TB</a:t>
            </a:r>
            <a:r>
              <a:rPr lang="zh-TW" altLang="en-US" sz="3600" b="1">
                <a:solidFill>
                  <a:srgbClr val="5F779C"/>
                </a:solidFill>
                <a:ea typeface="微軟正黑體"/>
              </a:rPr>
              <a:t> 原始容量</a:t>
            </a:r>
            <a:endParaRPr lang="en-US" altLang="zh-TW" sz="3600" b="1">
              <a:solidFill>
                <a:srgbClr val="5F779C"/>
              </a:solidFill>
              <a:ea typeface="微軟正黑體"/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EABA2F5A-B762-0DB6-13CF-4A440A4BDE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856" y="3978827"/>
            <a:ext cx="1198800" cy="1198800"/>
          </a:xfrm>
          <a:prstGeom prst="rect">
            <a:avLst/>
          </a:prstGeom>
        </p:spPr>
      </p:pic>
      <p:sp>
        <p:nvSpPr>
          <p:cNvPr id="27" name="文字方塊 26">
            <a:extLst>
              <a:ext uri="{FF2B5EF4-FFF2-40B4-BE49-F238E27FC236}">
                <a16:creationId xmlns:a16="http://schemas.microsoft.com/office/drawing/2014/main" id="{210BD6E5-69E8-7576-6804-F0EB006F50D6}"/>
              </a:ext>
            </a:extLst>
          </p:cNvPr>
          <p:cNvSpPr txBox="1"/>
          <p:nvPr/>
        </p:nvSpPr>
        <p:spPr>
          <a:xfrm>
            <a:off x="8308887" y="3977298"/>
            <a:ext cx="2672671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2400" b="1">
                <a:ea typeface="微軟正黑體"/>
              </a:rPr>
              <a:t>QVR Pro</a:t>
            </a:r>
          </a:p>
          <a:p>
            <a:r>
              <a:rPr lang="zh-TW" altLang="en-US">
                <a:ea typeface="微軟正黑體"/>
              </a:rPr>
              <a:t>預設 </a:t>
            </a:r>
            <a:r>
              <a:rPr lang="en-US" altLang="zh-TW">
                <a:ea typeface="微軟正黑體"/>
              </a:rPr>
              <a:t>8ch </a:t>
            </a:r>
            <a:r>
              <a:rPr lang="zh-TW" altLang="en-US">
                <a:ea typeface="微軟正黑體"/>
              </a:rPr>
              <a:t>攝影機</a:t>
            </a:r>
            <a:endParaRPr lang="en-US" altLang="zh-TW">
              <a:ea typeface="微軟正黑體"/>
            </a:endParaRPr>
          </a:p>
          <a:p>
            <a:r>
              <a:rPr lang="zh-TW" altLang="en-US">
                <a:ea typeface="微軟正黑體"/>
              </a:rPr>
              <a:t>*最高支援 100</a:t>
            </a:r>
            <a:r>
              <a:rPr lang="en-US" altLang="zh-TW">
                <a:ea typeface="微軟正黑體"/>
              </a:rPr>
              <a:t>ch</a:t>
            </a:r>
            <a:endParaRPr lang="zh-TW" altLang="en-US" sz="500" err="1">
              <a:ea typeface="微軟正黑體" panose="020B0604030504040204" pitchFamily="34" charset="-120"/>
              <a:cs typeface="Arial" panose="020B0604020202020204"/>
            </a:endParaRPr>
          </a:p>
        </p:txBody>
      </p:sp>
      <p:pic>
        <p:nvPicPr>
          <p:cNvPr id="4" name="圖形 3">
            <a:extLst>
              <a:ext uri="{FF2B5EF4-FFF2-40B4-BE49-F238E27FC236}">
                <a16:creationId xmlns:a16="http://schemas.microsoft.com/office/drawing/2014/main" id="{A9703665-CC2B-8B97-6370-14958874BA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4893083" y="3707244"/>
            <a:ext cx="1792259" cy="1792259"/>
          </a:xfrm>
          <a:prstGeom prst="rect">
            <a:avLst/>
          </a:prstGeom>
        </p:spPr>
      </p:pic>
      <p:grpSp>
        <p:nvGrpSpPr>
          <p:cNvPr id="29" name="群組 28">
            <a:extLst>
              <a:ext uri="{FF2B5EF4-FFF2-40B4-BE49-F238E27FC236}">
                <a16:creationId xmlns:a16="http://schemas.microsoft.com/office/drawing/2014/main" id="{F2EF2458-77A9-F499-16F4-96462AFDD060}"/>
              </a:ext>
            </a:extLst>
          </p:cNvPr>
          <p:cNvGrpSpPr/>
          <p:nvPr/>
        </p:nvGrpSpPr>
        <p:grpSpPr>
          <a:xfrm>
            <a:off x="838722" y="3788561"/>
            <a:ext cx="3704781" cy="1498696"/>
            <a:chOff x="838722" y="3788561"/>
            <a:chExt cx="3704781" cy="1498696"/>
          </a:xfrm>
        </p:grpSpPr>
        <p:pic>
          <p:nvPicPr>
            <p:cNvPr id="15" name="圖片 14" descr="一張含有 光, 引擎, 投影機 的圖片&#10;&#10;自動產生的描述">
              <a:extLst>
                <a:ext uri="{FF2B5EF4-FFF2-40B4-BE49-F238E27FC236}">
                  <a16:creationId xmlns:a16="http://schemas.microsoft.com/office/drawing/2014/main" id="{5E1A589C-7F6B-473A-7642-BBC50A1A56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58"/>
            <a:stretch/>
          </p:blipFill>
          <p:spPr>
            <a:xfrm>
              <a:off x="838722" y="3793757"/>
              <a:ext cx="890125" cy="709480"/>
            </a:xfrm>
            <a:prstGeom prst="rect">
              <a:avLst/>
            </a:prstGeom>
          </p:spPr>
        </p:pic>
        <p:pic>
          <p:nvPicPr>
            <p:cNvPr id="7" name="圖片 6" descr="一張含有 光, 引擎, 投影機 的圖片&#10;&#10;自動產生的描述">
              <a:extLst>
                <a:ext uri="{FF2B5EF4-FFF2-40B4-BE49-F238E27FC236}">
                  <a16:creationId xmlns:a16="http://schemas.microsoft.com/office/drawing/2014/main" id="{881CC555-8C9A-A087-3606-220AADA8C8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58"/>
            <a:stretch/>
          </p:blipFill>
          <p:spPr>
            <a:xfrm>
              <a:off x="1776941" y="3793757"/>
              <a:ext cx="890125" cy="709480"/>
            </a:xfrm>
            <a:prstGeom prst="rect">
              <a:avLst/>
            </a:prstGeom>
          </p:spPr>
        </p:pic>
        <p:pic>
          <p:nvPicPr>
            <p:cNvPr id="9" name="圖片 8" descr="一張含有 光, 引擎, 投影機 的圖片&#10;&#10;自動產生的描述">
              <a:extLst>
                <a:ext uri="{FF2B5EF4-FFF2-40B4-BE49-F238E27FC236}">
                  <a16:creationId xmlns:a16="http://schemas.microsoft.com/office/drawing/2014/main" id="{84899A5D-57FA-6C82-1984-70D2371CDE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58"/>
            <a:stretch/>
          </p:blipFill>
          <p:spPr>
            <a:xfrm>
              <a:off x="2715160" y="3788561"/>
              <a:ext cx="890125" cy="709480"/>
            </a:xfrm>
            <a:prstGeom prst="rect">
              <a:avLst/>
            </a:prstGeom>
          </p:spPr>
        </p:pic>
        <p:pic>
          <p:nvPicPr>
            <p:cNvPr id="10" name="圖片 9" descr="一張含有 光, 引擎, 投影機 的圖片&#10;&#10;自動產生的描述">
              <a:extLst>
                <a:ext uri="{FF2B5EF4-FFF2-40B4-BE49-F238E27FC236}">
                  <a16:creationId xmlns:a16="http://schemas.microsoft.com/office/drawing/2014/main" id="{FFE1BFEC-71CB-7C2E-3307-13B47F1489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58"/>
            <a:stretch/>
          </p:blipFill>
          <p:spPr>
            <a:xfrm>
              <a:off x="3653378" y="3788561"/>
              <a:ext cx="890125" cy="709480"/>
            </a:xfrm>
            <a:prstGeom prst="rect">
              <a:avLst/>
            </a:prstGeom>
          </p:spPr>
        </p:pic>
        <p:pic>
          <p:nvPicPr>
            <p:cNvPr id="11" name="圖片 10" descr="一張含有 光, 引擎, 投影機 的圖片&#10;&#10;自動產生的描述">
              <a:extLst>
                <a:ext uri="{FF2B5EF4-FFF2-40B4-BE49-F238E27FC236}">
                  <a16:creationId xmlns:a16="http://schemas.microsoft.com/office/drawing/2014/main" id="{6F75577D-4386-0562-859C-53D2180A36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58"/>
            <a:stretch/>
          </p:blipFill>
          <p:spPr>
            <a:xfrm>
              <a:off x="838722" y="4577777"/>
              <a:ext cx="890125" cy="709480"/>
            </a:xfrm>
            <a:prstGeom prst="rect">
              <a:avLst/>
            </a:prstGeom>
          </p:spPr>
        </p:pic>
        <p:pic>
          <p:nvPicPr>
            <p:cNvPr id="14" name="圖片 13" descr="一張含有 光, 引擎, 投影機 的圖片&#10;&#10;自動產生的描述">
              <a:extLst>
                <a:ext uri="{FF2B5EF4-FFF2-40B4-BE49-F238E27FC236}">
                  <a16:creationId xmlns:a16="http://schemas.microsoft.com/office/drawing/2014/main" id="{26310CF4-0779-F0A5-916A-23F891B217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58"/>
            <a:stretch/>
          </p:blipFill>
          <p:spPr>
            <a:xfrm>
              <a:off x="1776941" y="4577777"/>
              <a:ext cx="890125" cy="709480"/>
            </a:xfrm>
            <a:prstGeom prst="rect">
              <a:avLst/>
            </a:prstGeom>
          </p:spPr>
        </p:pic>
        <p:pic>
          <p:nvPicPr>
            <p:cNvPr id="24" name="圖片 23" descr="一張含有 光, 引擎, 投影機 的圖片&#10;&#10;自動產生的描述">
              <a:extLst>
                <a:ext uri="{FF2B5EF4-FFF2-40B4-BE49-F238E27FC236}">
                  <a16:creationId xmlns:a16="http://schemas.microsoft.com/office/drawing/2014/main" id="{0517CF27-F235-E396-A4FE-41BD0E931F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58"/>
            <a:stretch/>
          </p:blipFill>
          <p:spPr>
            <a:xfrm>
              <a:off x="2715160" y="4572581"/>
              <a:ext cx="890125" cy="709480"/>
            </a:xfrm>
            <a:prstGeom prst="rect">
              <a:avLst/>
            </a:prstGeom>
          </p:spPr>
        </p:pic>
        <p:pic>
          <p:nvPicPr>
            <p:cNvPr id="28" name="圖片 27" descr="一張含有 光, 引擎, 投影機 的圖片&#10;&#10;自動產生的描述">
              <a:extLst>
                <a:ext uri="{FF2B5EF4-FFF2-40B4-BE49-F238E27FC236}">
                  <a16:creationId xmlns:a16="http://schemas.microsoft.com/office/drawing/2014/main" id="{63FC67FF-FC9D-2536-632C-5AE6F75C0E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58"/>
            <a:stretch/>
          </p:blipFill>
          <p:spPr>
            <a:xfrm>
              <a:off x="3653378" y="4572581"/>
              <a:ext cx="890125" cy="709480"/>
            </a:xfrm>
            <a:prstGeom prst="rect">
              <a:avLst/>
            </a:prstGeom>
          </p:spPr>
        </p:pic>
      </p:grpSp>
      <p:sp>
        <p:nvSpPr>
          <p:cNvPr id="3" name="文字方塊 2">
            <a:extLst>
              <a:ext uri="{FF2B5EF4-FFF2-40B4-BE49-F238E27FC236}">
                <a16:creationId xmlns:a16="http://schemas.microsoft.com/office/drawing/2014/main" id="{44F668AD-9724-303D-5D77-226197F0D8FF}"/>
              </a:ext>
            </a:extLst>
          </p:cNvPr>
          <p:cNvSpPr txBox="1"/>
          <p:nvPr/>
        </p:nvSpPr>
        <p:spPr>
          <a:xfrm>
            <a:off x="8607846" y="6477918"/>
            <a:ext cx="404686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200">
                <a:latin typeface="Microsoft JhengHei"/>
                <a:ea typeface="Microsoft JhengHei"/>
              </a:rPr>
              <a:t>*</a:t>
            </a:r>
            <a:r>
              <a:rPr lang="en-US" altLang="zh-TW" sz="1200">
                <a:latin typeface="Microsoft JhengHei"/>
                <a:ea typeface="+mn-lt"/>
              </a:rPr>
              <a:t> TS-1655 </a:t>
            </a:r>
            <a:r>
              <a:rPr lang="zh-TW" altLang="en-US" sz="1200">
                <a:latin typeface="Microsoft JhengHei"/>
                <a:ea typeface="Microsoft JhengHei"/>
              </a:rPr>
              <a:t>安裝</a:t>
            </a:r>
            <a:r>
              <a:rPr lang="en-US" altLang="zh-TW" sz="1200">
                <a:latin typeface="Microsoft JhengHei"/>
                <a:ea typeface="+mn-lt"/>
              </a:rPr>
              <a:t> 16GB </a:t>
            </a:r>
            <a:r>
              <a:rPr lang="zh-TW" altLang="en-US" sz="1200">
                <a:latin typeface="Microsoft JhengHei"/>
                <a:ea typeface="Microsoft JhengHei"/>
              </a:rPr>
              <a:t>記憶體</a:t>
            </a:r>
            <a:endParaRPr lang="zh-TW" altLang="en-US" sz="1200">
              <a:latin typeface="Microsoft JhengHei"/>
              <a:ea typeface="Microsoft JhengHei"/>
              <a:cs typeface="+mn-lt"/>
            </a:endParaRPr>
          </a:p>
          <a:p>
            <a:endParaRPr lang="zh-TW" sz="1200">
              <a:latin typeface="Microsoft JhengHei"/>
              <a:ea typeface="Microsoft JhengHe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48165851"/>
      </p:ext>
    </p:extLst>
  </p:cSld>
  <p:clrMapOvr>
    <a:masterClrMapping/>
  </p:clrMapOvr>
  <p:transition spd="slow">
    <p:fade thruBlk="1"/>
  </p:transition>
  <p:extLst mod="1">
    <p:ext uri="{6950BFC3-D8DA-4A85-94F7-54DA5524770B}">
      <p188:commentRel xmlns:p188="http://schemas.microsoft.com/office/powerpoint/2018/8/main" xmlns="" r:id="rId9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化同側角落 5">
            <a:extLst>
              <a:ext uri="{FF2B5EF4-FFF2-40B4-BE49-F238E27FC236}">
                <a16:creationId xmlns:a16="http://schemas.microsoft.com/office/drawing/2014/main" id="{23EB96B6-26C8-2A22-048D-99AE475F5AA4}"/>
              </a:ext>
            </a:extLst>
          </p:cNvPr>
          <p:cNvSpPr/>
          <p:nvPr/>
        </p:nvSpPr>
        <p:spPr>
          <a:xfrm>
            <a:off x="4241799" y="3248403"/>
            <a:ext cx="3928534" cy="287227"/>
          </a:xfrm>
          <a:prstGeom prst="round2SameRect">
            <a:avLst>
              <a:gd name="adj1" fmla="val 9935"/>
              <a:gd name="adj2" fmla="val 0"/>
            </a:avLst>
          </a:prstGeom>
          <a:solidFill>
            <a:srgbClr val="6D5EDB"/>
          </a:solidFill>
          <a:ln>
            <a:gradFill>
              <a:gsLst>
                <a:gs pos="1000">
                  <a:schemeClr val="accent1">
                    <a:lumMod val="5000"/>
                    <a:lumOff val="95000"/>
                    <a:alpha val="69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  <a:effectLst>
            <a:outerShdw blurRad="431800" dist="215900" dir="414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sp>
        <p:nvSpPr>
          <p:cNvPr id="15" name="矩形: 圓角化同側角落 14">
            <a:extLst>
              <a:ext uri="{FF2B5EF4-FFF2-40B4-BE49-F238E27FC236}">
                <a16:creationId xmlns:a16="http://schemas.microsoft.com/office/drawing/2014/main" id="{586D5D45-15D6-FE4F-D724-97ACD8636201}"/>
              </a:ext>
            </a:extLst>
          </p:cNvPr>
          <p:cNvSpPr/>
          <p:nvPr/>
        </p:nvSpPr>
        <p:spPr>
          <a:xfrm>
            <a:off x="8238065" y="3248403"/>
            <a:ext cx="3557695" cy="287227"/>
          </a:xfrm>
          <a:prstGeom prst="round2SameRect">
            <a:avLst>
              <a:gd name="adj1" fmla="val 9935"/>
              <a:gd name="adj2" fmla="val 0"/>
            </a:avLst>
          </a:prstGeom>
          <a:solidFill>
            <a:srgbClr val="33CCCC"/>
          </a:solidFill>
          <a:ln>
            <a:gradFill>
              <a:gsLst>
                <a:gs pos="1000">
                  <a:schemeClr val="accent1">
                    <a:lumMod val="5000"/>
                    <a:lumOff val="95000"/>
                    <a:alpha val="69000"/>
                  </a:schemeClr>
                </a:gs>
                <a:gs pos="100000">
                  <a:schemeClr val="accent1">
                    <a:lumMod val="30000"/>
                    <a:lumOff val="70000"/>
                    <a:alpha val="0"/>
                  </a:schemeClr>
                </a:gs>
              </a:gsLst>
              <a:lin ang="5400000" scaled="1"/>
            </a:gradFill>
          </a:ln>
          <a:effectLst>
            <a:outerShdw blurRad="431800" dist="215900" dir="414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>
              <a:cs typeface="+mn-ea"/>
              <a:sym typeface="+mn-lt"/>
            </a:endParaRPr>
          </a:p>
        </p:txBody>
      </p: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2EC2B74F-4169-3673-E038-1A7E9FCC25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268139"/>
              </p:ext>
            </p:extLst>
          </p:nvPr>
        </p:nvGraphicFramePr>
        <p:xfrm>
          <a:off x="396240" y="3262592"/>
          <a:ext cx="11407140" cy="3542212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3922901">
                  <a:extLst>
                    <a:ext uri="{9D8B030D-6E8A-4147-A177-3AD203B41FA5}">
                      <a16:colId xmlns:a16="http://schemas.microsoft.com/office/drawing/2014/main" val="494235255"/>
                    </a:ext>
                  </a:extLst>
                </a:gridCol>
                <a:gridCol w="4029975">
                  <a:extLst>
                    <a:ext uri="{9D8B030D-6E8A-4147-A177-3AD203B41FA5}">
                      <a16:colId xmlns:a16="http://schemas.microsoft.com/office/drawing/2014/main" val="2412127287"/>
                    </a:ext>
                  </a:extLst>
                </a:gridCol>
                <a:gridCol w="3454264">
                  <a:extLst>
                    <a:ext uri="{9D8B030D-6E8A-4147-A177-3AD203B41FA5}">
                      <a16:colId xmlns:a16="http://schemas.microsoft.com/office/drawing/2014/main" val="3166380365"/>
                    </a:ext>
                  </a:extLst>
                </a:gridCol>
              </a:tblGrid>
              <a:tr h="284888">
                <a:tc>
                  <a:txBody>
                    <a:bodyPr/>
                    <a:lstStyle/>
                    <a:p>
                      <a:pPr algn="ctr" fontAlgn="ctr"/>
                      <a:endParaRPr lang="en-US" sz="1200" b="1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defTabSz="1219170" rtl="0" eaLnBrk="1" fontAlgn="ctr" latinLnBrk="0" hangingPunct="1"/>
                      <a:r>
                        <a:rPr lang="en-US" sz="1200" b="1" kern="120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QuTS</a:t>
                      </a:r>
                      <a:r>
                        <a:rPr lang="en-US" sz="12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 hero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algn="ctr" rtl="0" eaLnBrk="1" fontAlgn="ctr" latinLnBrk="0" hangingPunct="1"/>
                      <a:r>
                        <a:rPr lang="en-US" sz="12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QTS</a:t>
                      </a:r>
                      <a:r>
                        <a:rPr lang="en-US" sz="12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ea"/>
                        </a:rPr>
                        <a:t> (</a:t>
                      </a:r>
                      <a:r>
                        <a:rPr lang="en-US" altLang="zh-CN" sz="12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ea"/>
                        </a:rPr>
                        <a:t> </a:t>
                      </a:r>
                      <a:r>
                        <a:rPr lang="zh-CN" altLang="en-US" sz="1200" b="1" kern="120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ea"/>
                        </a:rPr>
                        <a:t>預載 )</a:t>
                      </a:r>
                      <a:endParaRPr lang="zh-CN" altLang="en-US" sz="1200" b="1" kern="12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74221720"/>
                  </a:ext>
                </a:extLst>
              </a:tr>
              <a:tr h="18296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檔案系統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ZFS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Ext4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383670"/>
                  </a:ext>
                </a:extLst>
              </a:tr>
              <a:tr h="4598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快取功能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讀取快取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讀</a:t>
                      </a:r>
                      <a:r>
                        <a:rPr lang="en-US" altLang="zh-TW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/</a:t>
                      </a:r>
                      <a: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寫快取</a:t>
                      </a:r>
                      <a:b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</a:br>
                      <a: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唯讀快取</a:t>
                      </a:r>
                      <a:b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</a:br>
                      <a: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唯寫快取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9590307"/>
                  </a:ext>
                </a:extLst>
              </a:tr>
              <a:tr h="33265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在線資料壓縮</a:t>
                      </a:r>
                      <a:br>
                        <a:rPr lang="zh-TW" altLang="en-US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</a:br>
                      <a:r>
                        <a:rPr lang="en-US" altLang="zh-TW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(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Inline Compression)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solidFill>
                            <a:srgbClr val="6666FF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有</a:t>
                      </a:r>
                      <a:br>
                        <a:rPr lang="zh-TW" altLang="en-US" sz="1200" b="0">
                          <a:solidFill>
                            <a:srgbClr val="6666FF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</a:br>
                      <a:r>
                        <a:rPr lang="en-US" altLang="zh-TW" sz="1200" b="0">
                          <a:solidFill>
                            <a:srgbClr val="6666FF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(LZ4 </a:t>
                      </a:r>
                      <a:r>
                        <a:rPr lang="zh-TW" altLang="en-US" sz="1200" b="0">
                          <a:solidFill>
                            <a:srgbClr val="6666FF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壓縮，適合 </a:t>
                      </a:r>
                      <a:r>
                        <a:rPr lang="en-US" altLang="zh-TW" sz="1200" b="0">
                          <a:solidFill>
                            <a:srgbClr val="6666FF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RAW </a:t>
                      </a:r>
                      <a:r>
                        <a:rPr lang="zh-TW" altLang="en-US" sz="1200" b="0">
                          <a:solidFill>
                            <a:srgbClr val="6666FF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檔、文件檔</a:t>
                      </a:r>
                      <a:r>
                        <a:rPr lang="en-US" altLang="zh-TW" sz="1200" b="0">
                          <a:solidFill>
                            <a:srgbClr val="6666FF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)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無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667223"/>
                  </a:ext>
                </a:extLst>
              </a:tr>
              <a:tr h="33265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在線重複資料刪除</a:t>
                      </a:r>
                      <a:br>
                        <a:rPr lang="zh-TW" altLang="en-US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</a:br>
                      <a:r>
                        <a:rPr lang="en-US" altLang="zh-TW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(</a:t>
                      </a:r>
                      <a:r>
                        <a:rPr lang="en-US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Inline Deduplication)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solidFill>
                            <a:srgbClr val="6666FF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有</a:t>
                      </a:r>
                      <a:br>
                        <a:rPr lang="zh-TW" altLang="en-US" sz="1200" b="0">
                          <a:solidFill>
                            <a:srgbClr val="6666FF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</a:br>
                      <a:r>
                        <a:rPr lang="en-US" altLang="zh-TW" sz="1200" b="0">
                          <a:solidFill>
                            <a:srgbClr val="6666FF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(</a:t>
                      </a:r>
                      <a:r>
                        <a:rPr lang="zh-TW" altLang="en-US" sz="1200" b="0">
                          <a:solidFill>
                            <a:srgbClr val="6666FF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需 </a:t>
                      </a:r>
                      <a:r>
                        <a:rPr lang="en-US" altLang="zh-TW" sz="1200" b="0">
                          <a:solidFill>
                            <a:srgbClr val="6666FF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16 GB </a:t>
                      </a:r>
                      <a:r>
                        <a:rPr lang="zh-TW" altLang="en-US" sz="1200" b="0">
                          <a:solidFill>
                            <a:srgbClr val="6666FF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以上記憶體</a:t>
                      </a:r>
                      <a:r>
                        <a:rPr lang="en-US" altLang="zh-TW" sz="1200" b="0">
                          <a:solidFill>
                            <a:srgbClr val="6666FF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)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無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932897"/>
                  </a:ext>
                </a:extLst>
              </a:tr>
              <a:tr h="18296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HBS </a:t>
                      </a:r>
                      <a:r>
                        <a:rPr lang="zh-TW" altLang="en-US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遠端備份 </a:t>
                      </a:r>
                      <a:r>
                        <a:rPr lang="en-US" altLang="zh-TW" sz="1200" b="1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QuDedup</a:t>
                      </a:r>
                      <a:r>
                        <a:rPr lang="en-US" altLang="zh-TW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 </a:t>
                      </a:r>
                      <a:r>
                        <a:rPr lang="zh-TW" altLang="en-US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來源端重複資料刪除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有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有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589079"/>
                  </a:ext>
                </a:extLst>
              </a:tr>
              <a:tr h="459886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系統斷電保護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ZIL</a:t>
                      </a:r>
                      <a:br>
                        <a:rPr 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</a:br>
                      <a:r>
                        <a:rPr 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Copy-on-Write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無</a:t>
                      </a:r>
                      <a:endParaRPr lang="en-US" altLang="zh-TW" sz="1200" b="0">
                        <a:effectLst/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773913"/>
                  </a:ext>
                </a:extLst>
              </a:tr>
              <a:tr h="18296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權限管理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Rich ACL (14</a:t>
                      </a:r>
                      <a: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項</a:t>
                      </a:r>
                      <a:r>
                        <a:rPr lang="en-US" altLang="zh-TW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)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err="1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Posix</a:t>
                      </a:r>
                      <a:r>
                        <a:rPr 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 ACL (3</a:t>
                      </a:r>
                      <a: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項</a:t>
                      </a:r>
                      <a:r>
                        <a:rPr lang="en-US" altLang="zh-TW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) + </a:t>
                      </a:r>
                      <a: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少部分特殊權限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6844128"/>
                  </a:ext>
                </a:extLst>
              </a:tr>
              <a:tr h="602090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容量擴充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RAID </a:t>
                      </a:r>
                      <a: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容量升級</a:t>
                      </a:r>
                      <a:b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</a:br>
                      <a: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更換更大容量硬碟</a:t>
                      </a:r>
                      <a:b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</a:br>
                      <a:r>
                        <a:rPr lang="en-US" altLang="zh-TW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JBOD </a:t>
                      </a:r>
                      <a: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擴充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加入單顆硬碟擴充 </a:t>
                      </a:r>
                      <a:r>
                        <a:rPr lang="en-US" altLang="zh-TW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RAID</a:t>
                      </a:r>
                      <a:br>
                        <a:rPr lang="en-US" altLang="zh-TW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</a:br>
                      <a:r>
                        <a:rPr lang="en-US" altLang="zh-TW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RAID </a:t>
                      </a:r>
                      <a: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容量升級</a:t>
                      </a:r>
                      <a:b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</a:br>
                      <a: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更換大容量硬碟</a:t>
                      </a:r>
                      <a:b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</a:br>
                      <a:r>
                        <a:rPr lang="en-US" altLang="zh-TW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JBOD </a:t>
                      </a:r>
                      <a:r>
                        <a:rPr lang="zh-TW" altLang="en-US" sz="1200" b="0">
                          <a:effectLst/>
                          <a:latin typeface="+mn-lt"/>
                          <a:ea typeface="+mn-ea"/>
                          <a:cs typeface="+mn-ea"/>
                          <a:sym typeface="+mn-lt"/>
                        </a:rPr>
                        <a:t>擴充</a:t>
                      </a:r>
                    </a:p>
                  </a:txBody>
                  <a:tcPr marL="33874" marR="33874" marT="16937" marB="169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9E1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890637"/>
                  </a:ext>
                </a:extLst>
              </a:tr>
            </a:tbl>
          </a:graphicData>
        </a:graphic>
      </p:graphicFrame>
      <p:grpSp>
        <p:nvGrpSpPr>
          <p:cNvPr id="4" name="群組 3">
            <a:extLst>
              <a:ext uri="{FF2B5EF4-FFF2-40B4-BE49-F238E27FC236}">
                <a16:creationId xmlns:a16="http://schemas.microsoft.com/office/drawing/2014/main" id="{9D122F68-606A-98E0-9BBD-217F4DBA1F80}"/>
              </a:ext>
            </a:extLst>
          </p:cNvPr>
          <p:cNvGrpSpPr/>
          <p:nvPr/>
        </p:nvGrpSpPr>
        <p:grpSpPr>
          <a:xfrm>
            <a:off x="3889457" y="3492157"/>
            <a:ext cx="4357951" cy="2906021"/>
            <a:chOff x="3889457" y="2725705"/>
            <a:chExt cx="4357951" cy="3032437"/>
          </a:xfrm>
        </p:grpSpPr>
        <p:pic>
          <p:nvPicPr>
            <p:cNvPr id="19" name="图片 57">
              <a:extLst>
                <a:ext uri="{FF2B5EF4-FFF2-40B4-BE49-F238E27FC236}">
                  <a16:creationId xmlns:a16="http://schemas.microsoft.com/office/drawing/2014/main" id="{BDF09C8A-28C3-9A98-988E-15D66F5792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76775"/>
            <a:stretch>
              <a:fillRect/>
            </a:stretch>
          </p:blipFill>
          <p:spPr>
            <a:xfrm rot="5400000">
              <a:off x="2572335" y="4042827"/>
              <a:ext cx="3003565" cy="369321"/>
            </a:xfrm>
            <a:prstGeom prst="rect">
              <a:avLst/>
            </a:prstGeom>
          </p:spPr>
        </p:pic>
        <p:pic>
          <p:nvPicPr>
            <p:cNvPr id="23" name="图片 57">
              <a:extLst>
                <a:ext uri="{FF2B5EF4-FFF2-40B4-BE49-F238E27FC236}">
                  <a16:creationId xmlns:a16="http://schemas.microsoft.com/office/drawing/2014/main" id="{9293F225-254D-4225-86A4-47944528A1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t="76775"/>
            <a:stretch>
              <a:fillRect/>
            </a:stretch>
          </p:blipFill>
          <p:spPr>
            <a:xfrm rot="5400000">
              <a:off x="6567248" y="4077981"/>
              <a:ext cx="3017274" cy="343047"/>
            </a:xfrm>
            <a:prstGeom prst="rect">
              <a:avLst/>
            </a:prstGeom>
          </p:spPr>
        </p:pic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72618B5C-E9FF-E49C-E6A8-F4DD83EE0307}"/>
              </a:ext>
            </a:extLst>
          </p:cNvPr>
          <p:cNvSpPr txBox="1"/>
          <p:nvPr/>
        </p:nvSpPr>
        <p:spPr>
          <a:xfrm>
            <a:off x="684688" y="2155395"/>
            <a:ext cx="10073640" cy="1019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TW" sz="1600">
                <a:latin typeface="+mn-ea"/>
              </a:rPr>
              <a:t>TS-1655 </a:t>
            </a:r>
            <a:r>
              <a:rPr lang="zh-TW" altLang="en-US" sz="1600">
                <a:latin typeface="+mn-ea"/>
              </a:rPr>
              <a:t>出貨搭載 </a:t>
            </a:r>
            <a:r>
              <a:rPr lang="en-US" altLang="zh-TW" sz="1600">
                <a:latin typeface="+mn-ea"/>
              </a:rPr>
              <a:t>QTS </a:t>
            </a:r>
            <a:r>
              <a:rPr lang="zh-TW" altLang="en-US" sz="1600">
                <a:latin typeface="+mn-ea"/>
              </a:rPr>
              <a:t>作業系統，擁有強悍的資料傳輸效能及更精省的記憶體使用效率，並享有 </a:t>
            </a:r>
            <a:r>
              <a:rPr lang="en-US" altLang="zh-TW" sz="1600" err="1">
                <a:latin typeface="+mn-ea"/>
              </a:rPr>
              <a:t>Qtier</a:t>
            </a:r>
            <a:r>
              <a:rPr lang="en-US" altLang="zh-TW" sz="1600">
                <a:latin typeface="+mn-ea"/>
              </a:rPr>
              <a:t> </a:t>
            </a:r>
            <a:r>
              <a:rPr lang="zh-TW" altLang="en-US" sz="1600">
                <a:latin typeface="+mn-ea"/>
              </a:rPr>
              <a:t>自動分層儲存功能。您亦可依需求更改為 </a:t>
            </a:r>
            <a:r>
              <a:rPr lang="en-US" altLang="zh-TW" sz="1600" err="1">
                <a:latin typeface="+mn-ea"/>
              </a:rPr>
              <a:t>QuTS</a:t>
            </a:r>
            <a:r>
              <a:rPr lang="en-US" altLang="zh-TW" sz="1600">
                <a:latin typeface="+mn-ea"/>
              </a:rPr>
              <a:t> hero </a:t>
            </a:r>
            <a:r>
              <a:rPr lang="zh-TW" altLang="en-US" sz="1600">
                <a:latin typeface="+mn-ea"/>
              </a:rPr>
              <a:t>作業系統，提供獨特的資料完整度保護特性。轉換為 </a:t>
            </a:r>
            <a:r>
              <a:rPr lang="en-US" altLang="zh-TW" sz="1600">
                <a:latin typeface="+mn-ea"/>
              </a:rPr>
              <a:t>QTS </a:t>
            </a:r>
            <a:r>
              <a:rPr lang="zh-TW" altLang="en-US" sz="1600">
                <a:latin typeface="+mn-ea"/>
              </a:rPr>
              <a:t>作業系統的 </a:t>
            </a:r>
            <a:r>
              <a:rPr lang="en-US" altLang="zh-TW" sz="1600">
                <a:latin typeface="+mn-ea"/>
              </a:rPr>
              <a:t>TS-1655 </a:t>
            </a:r>
            <a:r>
              <a:rPr lang="zh-TW" altLang="en-US" sz="1600">
                <a:latin typeface="+mn-ea"/>
              </a:rPr>
              <a:t>可與其他同樣運行 </a:t>
            </a:r>
            <a:r>
              <a:rPr lang="en-US" altLang="zh-TW" sz="1600">
                <a:latin typeface="+mn-ea"/>
              </a:rPr>
              <a:t>QTS </a:t>
            </a:r>
            <a:r>
              <a:rPr lang="zh-TW" altLang="en-US" sz="1600">
                <a:latin typeface="+mn-ea"/>
              </a:rPr>
              <a:t>的 </a:t>
            </a:r>
            <a:r>
              <a:rPr lang="en-US" altLang="zh-TW" sz="1600">
                <a:latin typeface="+mn-ea"/>
              </a:rPr>
              <a:t>QNAP NAS </a:t>
            </a:r>
            <a:r>
              <a:rPr lang="zh-TW" altLang="en-US" sz="1600">
                <a:latin typeface="+mn-ea"/>
              </a:rPr>
              <a:t>進行系統遷移。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F44B800C-7AC8-470D-AB62-AC38368CE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875"/>
            <a:ext cx="10515600" cy="1325563"/>
          </a:xfrm>
        </p:spPr>
        <p:txBody>
          <a:bodyPr>
            <a:noAutofit/>
          </a:bodyPr>
          <a:lstStyle/>
          <a:p>
            <a:pPr>
              <a:lnSpc>
                <a:spcPts val="4800"/>
              </a:lnSpc>
            </a:pPr>
            <a:r>
              <a:rPr lang="zh-TW" altLang="en-US" sz="4000" b="1">
                <a:latin typeface="+mn-ea"/>
                <a:ea typeface="+mn-ea"/>
                <a:cs typeface="+mn-ea"/>
                <a:sym typeface="+mn-lt"/>
              </a:rPr>
              <a:t>強大效能、彈性選用</a:t>
            </a:r>
            <a:r>
              <a:rPr lang="en-US" altLang="zh-TW" sz="4000" b="1" err="1">
                <a:latin typeface="+mn-ea"/>
                <a:ea typeface="+mn-ea"/>
                <a:cs typeface="+mn-ea"/>
                <a:sym typeface="+mn-lt"/>
              </a:rPr>
              <a:t>雙</a:t>
            </a:r>
            <a:r>
              <a:rPr lang="en-US" altLang="zh-TW" sz="4000" b="1">
                <a:latin typeface="+mn-ea"/>
                <a:ea typeface="+mn-ea"/>
                <a:cs typeface="+mn-ea"/>
                <a:sym typeface="+mn-lt"/>
              </a:rPr>
              <a:t> O.S. </a:t>
            </a:r>
            <a:r>
              <a:rPr lang="en-US" altLang="zh-TW" sz="4000" b="1" err="1">
                <a:latin typeface="+mn-ea"/>
                <a:ea typeface="+mn-ea"/>
                <a:cs typeface="+mn-ea"/>
                <a:sym typeface="+mn-lt"/>
              </a:rPr>
              <a:t>系統</a:t>
            </a:r>
            <a:r>
              <a:rPr lang="en-US" altLang="zh-TW" sz="4000" b="1">
                <a:latin typeface="+mn-ea"/>
                <a:ea typeface="+mn-ea"/>
                <a:cs typeface="+mn-ea"/>
                <a:sym typeface="+mn-lt"/>
              </a:rPr>
              <a:t/>
            </a:r>
            <a:br>
              <a:rPr lang="en-US" altLang="zh-TW" sz="4000" b="1">
                <a:latin typeface="+mn-ea"/>
                <a:ea typeface="+mn-ea"/>
                <a:cs typeface="+mn-ea"/>
                <a:sym typeface="+mn-lt"/>
              </a:rPr>
            </a:br>
            <a:r>
              <a:rPr lang="en-US" altLang="zh-TW" sz="4000" b="1" err="1">
                <a:latin typeface="+mn-ea"/>
                <a:ea typeface="+mn-ea"/>
                <a:cs typeface="+mn-ea"/>
                <a:sym typeface="+mn-lt"/>
              </a:rPr>
              <a:t>預載</a:t>
            </a:r>
            <a:r>
              <a:rPr lang="en-US" altLang="zh-TW" sz="4000" b="1">
                <a:latin typeface="+mn-ea"/>
                <a:ea typeface="+mn-ea"/>
                <a:cs typeface="+mn-ea"/>
                <a:sym typeface="+mn-lt"/>
              </a:rPr>
              <a:t> QTS </a:t>
            </a:r>
            <a:r>
              <a:rPr lang="zh-TW" altLang="en-US" sz="4000" b="1">
                <a:latin typeface="+mn-ea"/>
                <a:ea typeface="+mn-ea"/>
                <a:cs typeface="+mn-ea"/>
                <a:sym typeface="+mn-lt"/>
              </a:rPr>
              <a:t>或是採用 </a:t>
            </a:r>
            <a:r>
              <a:rPr lang="en-US" altLang="zh-TW" sz="4000" b="1">
                <a:latin typeface="+mn-ea"/>
                <a:ea typeface="+mn-ea"/>
                <a:cs typeface="+mn-ea"/>
                <a:sym typeface="+mn-lt"/>
              </a:rPr>
              <a:t>ZFS</a:t>
            </a:r>
            <a:r>
              <a:rPr lang="zh-TW" altLang="en-US" sz="4000" b="1">
                <a:latin typeface="+mn-ea"/>
                <a:ea typeface="+mn-ea"/>
                <a:cs typeface="+mn-ea"/>
                <a:sym typeface="+mn-lt"/>
              </a:rPr>
              <a:t> 架構的 </a:t>
            </a:r>
            <a:r>
              <a:rPr lang="en-US" altLang="zh-TW" sz="4000" b="1" err="1">
                <a:latin typeface="+mn-ea"/>
                <a:ea typeface="+mn-ea"/>
                <a:cs typeface="+mn-ea"/>
                <a:sym typeface="+mn-lt"/>
              </a:rPr>
              <a:t>QuTS</a:t>
            </a:r>
            <a:r>
              <a:rPr lang="en-US" altLang="zh-TW" sz="4000" b="1">
                <a:latin typeface="+mn-ea"/>
                <a:ea typeface="+mn-ea"/>
                <a:cs typeface="+mn-ea"/>
                <a:sym typeface="+mn-lt"/>
              </a:rPr>
              <a:t> hero </a:t>
            </a:r>
            <a:endParaRPr lang="zh-TW" altLang="en-US" sz="4000" b="1">
              <a:latin typeface="+mn-ea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09466734"/>
      </p:ext>
    </p:extLst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BD361D-2A5B-4C83-9A84-9A3820B86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738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sz="4000" b="1">
                <a:latin typeface="+mn-lt"/>
                <a:ea typeface="+mn-ea"/>
                <a:cs typeface="+mn-ea"/>
                <a:sym typeface="+mn-lt"/>
              </a:rPr>
              <a:t>相容於為數龐大的攝影機</a:t>
            </a:r>
            <a:r>
              <a:rPr lang="zh-TW" altLang="en-US" sz="4000" b="1">
                <a:latin typeface="+mn-lt"/>
                <a:ea typeface="+mn-ea"/>
                <a:cs typeface="+mn-ea"/>
                <a:sym typeface="+mn-lt"/>
              </a:rPr>
              <a:t>品牌與</a:t>
            </a:r>
            <a:r>
              <a:rPr lang="zh-TW" sz="4000" b="1">
                <a:latin typeface="+mn-lt"/>
                <a:ea typeface="+mn-ea"/>
                <a:cs typeface="+mn-ea"/>
                <a:sym typeface="+mn-lt"/>
              </a:rPr>
              <a:t>型號</a:t>
            </a:r>
          </a:p>
        </p:txBody>
      </p:sp>
      <p:sp>
        <p:nvSpPr>
          <p:cNvPr id="3" name="Google Shape;253;p31">
            <a:extLst>
              <a:ext uri="{FF2B5EF4-FFF2-40B4-BE49-F238E27FC236}">
                <a16:creationId xmlns:a16="http://schemas.microsoft.com/office/drawing/2014/main" id="{0907B73D-1BF4-4485-9BC2-80A66557BE43}"/>
              </a:ext>
            </a:extLst>
          </p:cNvPr>
          <p:cNvSpPr/>
          <p:nvPr/>
        </p:nvSpPr>
        <p:spPr>
          <a:xfrm>
            <a:off x="4245505" y="2398729"/>
            <a:ext cx="3600800" cy="3740800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rgbClr val="00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>
              <a:buSzPts val="1400"/>
            </a:pPr>
            <a:endParaRPr lang="zh-TW" altLang="en-US" sz="1867" kern="0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Google Shape;256;p31" descr="PLC Based Industrial Automation in Bangladesh - PLC Bangladesh">
            <a:extLst>
              <a:ext uri="{FF2B5EF4-FFF2-40B4-BE49-F238E27FC236}">
                <a16:creationId xmlns:a16="http://schemas.microsoft.com/office/drawing/2014/main" id="{EF4A1EAB-F8D9-4CEE-9312-E0CD052D5006}"/>
              </a:ext>
            </a:extLst>
          </p:cNvPr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4596" y="3668811"/>
            <a:ext cx="3442675" cy="24152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57;p31">
            <a:extLst>
              <a:ext uri="{FF2B5EF4-FFF2-40B4-BE49-F238E27FC236}">
                <a16:creationId xmlns:a16="http://schemas.microsoft.com/office/drawing/2014/main" id="{1CDF72E1-9C9B-4B1B-87E6-0ACC36B01084}"/>
              </a:ext>
            </a:extLst>
          </p:cNvPr>
          <p:cNvSpPr/>
          <p:nvPr/>
        </p:nvSpPr>
        <p:spPr>
          <a:xfrm>
            <a:off x="281197" y="2398729"/>
            <a:ext cx="3688000" cy="3740800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rgbClr val="00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>
              <a:buSzPts val="1400"/>
            </a:pPr>
            <a:endParaRPr lang="zh-TW" altLang="en-US" sz="1867" kern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Google Shape;258;p31">
            <a:extLst>
              <a:ext uri="{FF2B5EF4-FFF2-40B4-BE49-F238E27FC236}">
                <a16:creationId xmlns:a16="http://schemas.microsoft.com/office/drawing/2014/main" id="{C9CF1994-9D49-4DC5-8EF7-DE9E21C129CC}"/>
              </a:ext>
            </a:extLst>
          </p:cNvPr>
          <p:cNvSpPr/>
          <p:nvPr/>
        </p:nvSpPr>
        <p:spPr>
          <a:xfrm>
            <a:off x="281165" y="1882497"/>
            <a:ext cx="3688000" cy="532400"/>
          </a:xfrm>
          <a:prstGeom prst="rect">
            <a:avLst/>
          </a:prstGeom>
          <a:solidFill>
            <a:srgbClr val="00FFCC"/>
          </a:solidFill>
          <a:ln w="38100" cap="flat" cmpd="sng">
            <a:solidFill>
              <a:srgbClr val="00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19170">
              <a:buSzPts val="1300"/>
            </a:pPr>
            <a:r>
              <a:rPr lang="zh-TW" altLang="en" sz="1700" b="1" kern="0">
                <a:solidFill>
                  <a:srgbClr val="010203"/>
                </a:solidFill>
                <a:latin typeface="+mn-lt"/>
                <a:ea typeface="微軟正黑體"/>
                <a:cs typeface="+mn-ea"/>
                <a:sym typeface="+mn-lt"/>
              </a:rPr>
              <a:t>超過</a:t>
            </a:r>
            <a:r>
              <a:rPr lang="zh-TW" altLang="en" sz="3200" b="1" kern="0">
                <a:solidFill>
                  <a:srgbClr val="010203"/>
                </a:solidFill>
                <a:latin typeface="+mn-lt"/>
                <a:ea typeface="微軟正黑體"/>
                <a:cs typeface="+mn-ea"/>
                <a:sym typeface="+mn-lt"/>
              </a:rPr>
              <a:t>190</a:t>
            </a:r>
            <a:r>
              <a:rPr lang="zh-TW" altLang="en" sz="1700" b="1" kern="0">
                <a:solidFill>
                  <a:srgbClr val="010203"/>
                </a:solidFill>
                <a:latin typeface="+mn-lt"/>
                <a:ea typeface="微軟正黑體"/>
                <a:cs typeface="+mn-ea"/>
                <a:sym typeface="+mn-lt"/>
              </a:rPr>
              <a:t> </a:t>
            </a:r>
            <a:r>
              <a:rPr lang="zh-TW" altLang="en" sz="3200" b="1" kern="0">
                <a:solidFill>
                  <a:srgbClr val="010203"/>
                </a:solidFill>
                <a:latin typeface="+mn-lt"/>
                <a:ea typeface="微軟正黑體"/>
                <a:cs typeface="+mn-ea"/>
                <a:sym typeface="+mn-lt"/>
              </a:rPr>
              <a:t>品牌</a:t>
            </a:r>
            <a:endParaRPr lang="en" sz="2667" b="1" kern="0">
              <a:solidFill>
                <a:srgbClr val="010203"/>
              </a:solidFill>
              <a:latin typeface="+mn-lt"/>
              <a:ea typeface="微軟正黑體"/>
            </a:endParaRPr>
          </a:p>
        </p:txBody>
      </p:sp>
      <p:pic>
        <p:nvPicPr>
          <p:cNvPr id="8" name="Google Shape;259;p31">
            <a:extLst>
              <a:ext uri="{FF2B5EF4-FFF2-40B4-BE49-F238E27FC236}">
                <a16:creationId xmlns:a16="http://schemas.microsoft.com/office/drawing/2014/main" id="{A29FD50A-0C29-468B-B1EC-DFA93D1FA2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87723" y="2547775"/>
            <a:ext cx="2919201" cy="1115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60;p31">
            <a:extLst>
              <a:ext uri="{FF2B5EF4-FFF2-40B4-BE49-F238E27FC236}">
                <a16:creationId xmlns:a16="http://schemas.microsoft.com/office/drawing/2014/main" id="{FD2780A8-CDCA-4EA5-92EA-2295E98ABCA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48786" y="3373777"/>
            <a:ext cx="992068" cy="405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261;p31">
            <a:extLst>
              <a:ext uri="{FF2B5EF4-FFF2-40B4-BE49-F238E27FC236}">
                <a16:creationId xmlns:a16="http://schemas.microsoft.com/office/drawing/2014/main" id="{32E0194F-AA9B-4080-839D-01B2D5D631FE}"/>
              </a:ext>
            </a:extLst>
          </p:cNvPr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6595" y="4787623"/>
            <a:ext cx="1315400" cy="263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62;p31">
            <a:extLst>
              <a:ext uri="{FF2B5EF4-FFF2-40B4-BE49-F238E27FC236}">
                <a16:creationId xmlns:a16="http://schemas.microsoft.com/office/drawing/2014/main" id="{F53B44B1-EB80-4153-9D38-D3349BEC1D8C}"/>
              </a:ext>
            </a:extLst>
          </p:cNvPr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23826" y="4777727"/>
            <a:ext cx="1041991" cy="409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263;p31">
            <a:extLst>
              <a:ext uri="{FF2B5EF4-FFF2-40B4-BE49-F238E27FC236}">
                <a16:creationId xmlns:a16="http://schemas.microsoft.com/office/drawing/2014/main" id="{F398083D-CA9E-442E-8ADD-497C342A1AE7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23826" y="4128881"/>
            <a:ext cx="1041989" cy="298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264;p31">
            <a:extLst>
              <a:ext uri="{FF2B5EF4-FFF2-40B4-BE49-F238E27FC236}">
                <a16:creationId xmlns:a16="http://schemas.microsoft.com/office/drawing/2014/main" id="{94F8B00C-ACEC-47A4-9AB6-8B0CC509F047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6595" y="3398562"/>
            <a:ext cx="1342797" cy="268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65;p31">
            <a:extLst>
              <a:ext uri="{FF2B5EF4-FFF2-40B4-BE49-F238E27FC236}">
                <a16:creationId xmlns:a16="http://schemas.microsoft.com/office/drawing/2014/main" id="{5FE031D7-E5EA-4206-A90D-73B3F0B6CE01}"/>
              </a:ext>
            </a:extLst>
          </p:cNvPr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3360" y="2631321"/>
            <a:ext cx="1260481" cy="3067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266;p31">
            <a:extLst>
              <a:ext uri="{FF2B5EF4-FFF2-40B4-BE49-F238E27FC236}">
                <a16:creationId xmlns:a16="http://schemas.microsoft.com/office/drawing/2014/main" id="{E3DAB21E-2A7D-47C2-B606-5B1045FDD4E2}"/>
              </a:ext>
            </a:extLst>
          </p:cNvPr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318" y="4127694"/>
            <a:ext cx="1320489" cy="199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267;p31">
            <a:extLst>
              <a:ext uri="{FF2B5EF4-FFF2-40B4-BE49-F238E27FC236}">
                <a16:creationId xmlns:a16="http://schemas.microsoft.com/office/drawing/2014/main" id="{F4368FA1-9EB1-4445-98F9-0BCEFF195693}"/>
              </a:ext>
            </a:extLst>
          </p:cNvPr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547" y="5511193"/>
            <a:ext cx="1845488" cy="368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68;p31">
            <a:extLst>
              <a:ext uri="{FF2B5EF4-FFF2-40B4-BE49-F238E27FC236}">
                <a16:creationId xmlns:a16="http://schemas.microsoft.com/office/drawing/2014/main" id="{25E02ACB-2C5A-42D6-8AE3-B816CF24C244}"/>
              </a:ext>
            </a:extLst>
          </p:cNvPr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8452" y="2545509"/>
            <a:ext cx="1366789" cy="478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269;p31" descr="Brickcom - deltalink">
            <a:extLst>
              <a:ext uri="{FF2B5EF4-FFF2-40B4-BE49-F238E27FC236}">
                <a16:creationId xmlns:a16="http://schemas.microsoft.com/office/drawing/2014/main" id="{A9D05952-F060-40F3-B38F-E67564E6E457}"/>
              </a:ext>
            </a:extLst>
          </p:cNvPr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4883" b="22653"/>
          <a:stretch/>
        </p:blipFill>
        <p:spPr>
          <a:xfrm>
            <a:off x="2262436" y="5537592"/>
            <a:ext cx="1364765" cy="324472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270;p31">
            <a:extLst>
              <a:ext uri="{FF2B5EF4-FFF2-40B4-BE49-F238E27FC236}">
                <a16:creationId xmlns:a16="http://schemas.microsoft.com/office/drawing/2014/main" id="{D37CD554-33EA-4C12-8358-9DE7FEE7228A}"/>
              </a:ext>
            </a:extLst>
          </p:cNvPr>
          <p:cNvSpPr/>
          <p:nvPr/>
        </p:nvSpPr>
        <p:spPr>
          <a:xfrm>
            <a:off x="4245472" y="1882497"/>
            <a:ext cx="3600800" cy="532400"/>
          </a:xfrm>
          <a:prstGeom prst="rect">
            <a:avLst/>
          </a:prstGeom>
          <a:solidFill>
            <a:srgbClr val="00FFCC"/>
          </a:solidFill>
          <a:ln w="38100" cap="flat" cmpd="sng">
            <a:solidFill>
              <a:srgbClr val="00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19170">
              <a:buSzPts val="1300"/>
            </a:pPr>
            <a:r>
              <a:rPr lang="zh-CN" altLang="en" sz="1700" b="1" kern="0">
                <a:solidFill>
                  <a:srgbClr val="010203"/>
                </a:solidFill>
                <a:latin typeface="+mn-lt"/>
                <a:ea typeface="黑体"/>
                <a:cs typeface="+mn-ea"/>
                <a:sym typeface="+mn-lt"/>
              </a:rPr>
              <a:t>超過</a:t>
            </a:r>
            <a:r>
              <a:rPr lang="en" sz="1700" b="1" kern="0">
                <a:solidFill>
                  <a:srgbClr val="010203"/>
                </a:solidFill>
                <a:latin typeface="+mn-lt"/>
                <a:ea typeface="+mn-ea"/>
                <a:cs typeface="+mn-ea"/>
                <a:sym typeface="+mn-lt"/>
              </a:rPr>
              <a:t> </a:t>
            </a:r>
            <a:r>
              <a:rPr lang="en" sz="3200" b="1" kern="0">
                <a:solidFill>
                  <a:srgbClr val="010203"/>
                </a:solidFill>
                <a:latin typeface="+mn-lt"/>
                <a:ea typeface="+mn-ea"/>
                <a:cs typeface="+mn-ea"/>
                <a:sym typeface="+mn-lt"/>
              </a:rPr>
              <a:t>6000 </a:t>
            </a:r>
            <a:r>
              <a:rPr lang="zh-CN" altLang="en" sz="3200" b="1" kern="0">
                <a:solidFill>
                  <a:srgbClr val="010203"/>
                </a:solidFill>
                <a:latin typeface="+mn-lt"/>
                <a:ea typeface="黑体"/>
                <a:cs typeface="+mn-ea"/>
                <a:sym typeface="+mn-lt"/>
              </a:rPr>
              <a:t>型號</a:t>
            </a:r>
            <a:endParaRPr lang="en" sz="2667" b="1" kern="0">
              <a:solidFill>
                <a:srgbClr val="010203"/>
              </a:solidFill>
              <a:latin typeface="+mn-lt"/>
              <a:ea typeface="黑体"/>
              <a:cs typeface="+mn-ea"/>
              <a:sym typeface="+mn-lt"/>
            </a:endParaRPr>
          </a:p>
        </p:txBody>
      </p:sp>
      <p:sp>
        <p:nvSpPr>
          <p:cNvPr id="20" name="Google Shape;271;p31">
            <a:extLst>
              <a:ext uri="{FF2B5EF4-FFF2-40B4-BE49-F238E27FC236}">
                <a16:creationId xmlns:a16="http://schemas.microsoft.com/office/drawing/2014/main" id="{1B160E1B-1441-4C67-934F-87EE9526CDEB}"/>
              </a:ext>
            </a:extLst>
          </p:cNvPr>
          <p:cNvSpPr/>
          <p:nvPr/>
        </p:nvSpPr>
        <p:spPr>
          <a:xfrm>
            <a:off x="8110995" y="2398729"/>
            <a:ext cx="3873600" cy="3740800"/>
          </a:xfrm>
          <a:prstGeom prst="rect">
            <a:avLst/>
          </a:prstGeom>
          <a:solidFill>
            <a:schemeClr val="bg1"/>
          </a:solidFill>
          <a:ln w="28575" cap="flat" cmpd="sng">
            <a:solidFill>
              <a:srgbClr val="00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1219170">
              <a:buSzPts val="1400"/>
            </a:pPr>
            <a:endParaRPr lang="zh-TW" altLang="en-US" sz="1867" kern="0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1" name="Google Shape;272;p31">
            <a:extLst>
              <a:ext uri="{FF2B5EF4-FFF2-40B4-BE49-F238E27FC236}">
                <a16:creationId xmlns:a16="http://schemas.microsoft.com/office/drawing/2014/main" id="{638A9431-A6C3-4CBD-A67A-26D4D797D44B}"/>
              </a:ext>
            </a:extLst>
          </p:cNvPr>
          <p:cNvSpPr/>
          <p:nvPr/>
        </p:nvSpPr>
        <p:spPr>
          <a:xfrm>
            <a:off x="8110960" y="1882497"/>
            <a:ext cx="3873600" cy="532400"/>
          </a:xfrm>
          <a:prstGeom prst="rect">
            <a:avLst/>
          </a:prstGeom>
          <a:solidFill>
            <a:srgbClr val="00FFCC"/>
          </a:solidFill>
          <a:ln w="38100" cap="flat" cmpd="sng">
            <a:solidFill>
              <a:srgbClr val="00FF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19170">
              <a:buSzPts val="2000"/>
            </a:pPr>
            <a:r>
              <a:rPr lang="en" sz="2667" b="1" kern="0">
                <a:solidFill>
                  <a:srgbClr val="010203"/>
                </a:solidFill>
                <a:latin typeface="+mn-lt"/>
                <a:ea typeface="+mn-ea"/>
                <a:cs typeface="+mn-ea"/>
                <a:sym typeface="+mn-lt"/>
              </a:rPr>
              <a:t>ONVIF Profile </a:t>
            </a:r>
            <a:r>
              <a:rPr lang="zh-TW" altLang="en" sz="2667" b="1" kern="0">
                <a:solidFill>
                  <a:srgbClr val="010203"/>
                </a:solidFill>
                <a:latin typeface="+mn-lt"/>
                <a:ea typeface="+mn-ea"/>
                <a:cs typeface="+mn-ea"/>
                <a:sym typeface="+mn-lt"/>
              </a:rPr>
              <a:t>支援</a:t>
            </a:r>
          </a:p>
        </p:txBody>
      </p:sp>
      <p:pic>
        <p:nvPicPr>
          <p:cNvPr id="22" name="Google Shape;273;p31" descr="一張含有 文字, 美工圖案 的圖片&#10;&#10;自動產生的描述">
            <a:extLst>
              <a:ext uri="{FF2B5EF4-FFF2-40B4-BE49-F238E27FC236}">
                <a16:creationId xmlns:a16="http://schemas.microsoft.com/office/drawing/2014/main" id="{958E7C43-CF9F-444C-9A43-04E1C7E64DE3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416540" y="2787564"/>
            <a:ext cx="3253867" cy="650773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文字方塊 24">
            <a:extLst>
              <a:ext uri="{FF2B5EF4-FFF2-40B4-BE49-F238E27FC236}">
                <a16:creationId xmlns:a16="http://schemas.microsoft.com/office/drawing/2014/main" id="{2DD74B77-2BBD-41C5-97C5-09824C4D9C27}"/>
              </a:ext>
            </a:extLst>
          </p:cNvPr>
          <p:cNvSpPr txBox="1"/>
          <p:nvPr/>
        </p:nvSpPr>
        <p:spPr>
          <a:xfrm>
            <a:off x="8692446" y="3737651"/>
            <a:ext cx="2822221" cy="861774"/>
          </a:xfrm>
          <a:prstGeom prst="rect">
            <a:avLst/>
          </a:prstGeom>
          <a:solidFill>
            <a:srgbClr val="00FFCC"/>
          </a:solidFill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>
                <a:solidFill>
                  <a:srgbClr val="010203"/>
                </a:solidFill>
                <a:cs typeface="+mn-ea"/>
                <a:sym typeface="+mn-lt"/>
              </a:rPr>
              <a:t>RTSP </a:t>
            </a:r>
            <a:r>
              <a:rPr lang="en-US" altLang="zh-TW" sz="2400" b="1" kern="0" err="1">
                <a:solidFill>
                  <a:srgbClr val="010203"/>
                </a:solidFill>
                <a:cs typeface="+mn-ea"/>
                <a:sym typeface="+mn-lt"/>
              </a:rPr>
              <a:t>串流</a:t>
            </a:r>
            <a:endParaRPr lang="zh-TW" altLang="en-US" sz="1867" kern="0">
              <a:solidFill>
                <a:srgbClr val="010203"/>
              </a:solidFill>
              <a:cs typeface="+mn-ea"/>
              <a:sym typeface="+mn-lt"/>
            </a:endParaRPr>
          </a:p>
          <a:p>
            <a:pPr algn="ctr" defTabSz="1219170">
              <a:buClr>
                <a:srgbClr val="000000"/>
              </a:buClr>
            </a:pPr>
            <a:r>
              <a:rPr lang="en-US" altLang="zh-TW" sz="2400" kern="0" err="1">
                <a:solidFill>
                  <a:srgbClr val="010203"/>
                </a:solidFill>
                <a:cs typeface="+mn-ea"/>
                <a:sym typeface="+mn-lt"/>
              </a:rPr>
              <a:t>輸入</a:t>
            </a:r>
            <a:r>
              <a:rPr lang="en-US" altLang="zh-TW" sz="2400" kern="0">
                <a:solidFill>
                  <a:srgbClr val="010203"/>
                </a:solidFill>
                <a:cs typeface="+mn-ea"/>
                <a:sym typeface="+mn-lt"/>
              </a:rPr>
              <a:t>/ </a:t>
            </a:r>
            <a:r>
              <a:rPr lang="en-US" altLang="zh-TW" sz="2400" kern="0" err="1">
                <a:solidFill>
                  <a:srgbClr val="010203"/>
                </a:solidFill>
                <a:cs typeface="+mn-ea"/>
                <a:sym typeface="+mn-lt"/>
              </a:rPr>
              <a:t>輸出</a:t>
            </a:r>
            <a:endParaRPr lang="en-US" sz="1867" kern="0">
              <a:solidFill>
                <a:srgbClr val="010203"/>
              </a:solidFill>
              <a:cs typeface="+mn-ea"/>
              <a:sym typeface="+mn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AE96A411-5CF5-4C87-BF05-72C0690161DD}"/>
              </a:ext>
            </a:extLst>
          </p:cNvPr>
          <p:cNvSpPr txBox="1"/>
          <p:nvPr/>
        </p:nvSpPr>
        <p:spPr>
          <a:xfrm>
            <a:off x="8692446" y="4761091"/>
            <a:ext cx="2822221" cy="861774"/>
          </a:xfrm>
          <a:prstGeom prst="rect">
            <a:avLst/>
          </a:prstGeom>
          <a:solidFill>
            <a:srgbClr val="00FFCC"/>
          </a:solidFill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altLang="zh-TW" sz="2400" b="1" kern="0">
                <a:solidFill>
                  <a:srgbClr val="010203"/>
                </a:solidFill>
                <a:cs typeface="+mn-ea"/>
                <a:sym typeface="+mn-lt"/>
              </a:rPr>
              <a:t>RTMP </a:t>
            </a:r>
            <a:r>
              <a:rPr lang="en-US" altLang="zh-TW" sz="2400" b="1" kern="0" err="1">
                <a:solidFill>
                  <a:srgbClr val="010203"/>
                </a:solidFill>
                <a:cs typeface="+mn-ea"/>
                <a:sym typeface="+mn-lt"/>
              </a:rPr>
              <a:t>串流</a:t>
            </a:r>
            <a:endParaRPr lang="zh-TW" altLang="en-US" sz="1867" kern="0">
              <a:solidFill>
                <a:srgbClr val="010203"/>
              </a:solidFill>
              <a:cs typeface="+mn-ea"/>
              <a:sym typeface="+mn-lt"/>
            </a:endParaRPr>
          </a:p>
          <a:p>
            <a:pPr algn="ctr" defTabSz="1219170">
              <a:buClr>
                <a:srgbClr val="000000"/>
              </a:buClr>
            </a:pPr>
            <a:r>
              <a:rPr lang="en-US" altLang="zh-TW" sz="2400" kern="0" err="1">
                <a:solidFill>
                  <a:srgbClr val="010203"/>
                </a:solidFill>
                <a:cs typeface="+mn-ea"/>
                <a:sym typeface="+mn-lt"/>
              </a:rPr>
              <a:t>輸入</a:t>
            </a:r>
            <a:endParaRPr lang="en-US" altLang="zh-TW" sz="2400" kern="0">
              <a:solidFill>
                <a:srgbClr val="010203"/>
              </a:solidFill>
              <a:cs typeface="+mn-ea"/>
              <a:sym typeface="+mn-lt"/>
            </a:endParaRPr>
          </a:p>
        </p:txBody>
      </p:sp>
      <p:sp>
        <p:nvSpPr>
          <p:cNvPr id="27" name="Google Shape;255;p31">
            <a:hlinkClick r:id="rId16"/>
            <a:extLst>
              <a:ext uri="{FF2B5EF4-FFF2-40B4-BE49-F238E27FC236}">
                <a16:creationId xmlns:a16="http://schemas.microsoft.com/office/drawing/2014/main" id="{D8791B38-91A7-49CD-838E-25CE09BDA520}"/>
              </a:ext>
            </a:extLst>
          </p:cNvPr>
          <p:cNvSpPr txBox="1"/>
          <p:nvPr/>
        </p:nvSpPr>
        <p:spPr>
          <a:xfrm>
            <a:off x="2485556" y="6215918"/>
            <a:ext cx="7220888" cy="483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19170">
              <a:buSzPts val="1050"/>
            </a:pPr>
            <a:r>
              <a:rPr lang="en" sz="1300" kern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https://www.qnap.com/en/compatibility-qvr-pro</a:t>
            </a:r>
            <a:endParaRPr lang="zh-TW" altLang="en-US" sz="1300" kern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9450461"/>
      </p:ext>
    </p:extLst>
  </p:cSld>
  <p:clrMapOvr>
    <a:masterClrMapping/>
  </p:clrMapOvr>
  <p:transition spd="slow">
    <p:fade thruBlk="1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 hidden="1">
            <a:extLst>
              <a:ext uri="{FF2B5EF4-FFF2-40B4-BE49-F238E27FC236}">
                <a16:creationId xmlns:a16="http://schemas.microsoft.com/office/drawing/2014/main" id="{6A6C22E3-4DA0-6FB5-B931-764AEBBF6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EBC59B09-18A3-D92E-6650-C0495B098541}"/>
              </a:ext>
            </a:extLst>
          </p:cNvPr>
          <p:cNvSpPr txBox="1"/>
          <p:nvPr/>
        </p:nvSpPr>
        <p:spPr>
          <a:xfrm>
            <a:off x="0" y="6039970"/>
            <a:ext cx="1219199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 algn="ctr">
              <a:buFont typeface="Arial"/>
              <a:buChar char="•"/>
            </a:pPr>
            <a:r>
              <a:rPr lang="zh-TW" altLang="en-US">
                <a:solidFill>
                  <a:schemeClr val="bg1"/>
                </a:solidFill>
                <a:ea typeface="微軟正黑體"/>
                <a:cs typeface="Arial"/>
              </a:rPr>
              <a:t>透過 HBS (Hybrid Backup Sync) 進行 TimeMachine 備份</a:t>
            </a:r>
            <a:endParaRPr lang="zh-TW">
              <a:solidFill>
                <a:schemeClr val="bg1"/>
              </a:solidFill>
            </a:endParaRPr>
          </a:p>
          <a:p>
            <a:pPr marL="285750" indent="-285750" algn="ctr">
              <a:buFont typeface="Arial"/>
              <a:buChar char="•"/>
            </a:pPr>
            <a:r>
              <a:rPr lang="zh-TW" altLang="en-US">
                <a:solidFill>
                  <a:schemeClr val="bg1"/>
                </a:solidFill>
                <a:ea typeface="微軟正黑體"/>
                <a:cs typeface="Arial"/>
              </a:rPr>
              <a:t>Virtualization Station 虛擬機建立</a:t>
            </a:r>
          </a:p>
        </p:txBody>
      </p:sp>
    </p:spTree>
    <p:extLst>
      <p:ext uri="{BB962C8B-B14F-4D97-AF65-F5344CB8AC3E}">
        <p14:creationId xmlns:p14="http://schemas.microsoft.com/office/powerpoint/2010/main" val="3037142545"/>
      </p:ext>
    </p:extLst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71A4F49D-0DDA-36B6-8041-62180A385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6087"/>
            <a:ext cx="4827814" cy="3416300"/>
          </a:xfrm>
        </p:spPr>
        <p:txBody>
          <a:bodyPr/>
          <a:lstStyle/>
          <a:p>
            <a:r>
              <a:rPr lang="zh-TW" altLang="en-US" sz="4400" b="1">
                <a:latin typeface="+mn-lt"/>
                <a:ea typeface="微軟正黑體"/>
                <a:cs typeface="+mn-ea"/>
                <a:sym typeface="+mn-lt"/>
              </a:rPr>
              <a:t>多元的</a:t>
            </a:r>
            <a:r>
              <a:rPr lang="zh-TW" altLang="en-US" b="1">
                <a:latin typeface="+mn-lt"/>
                <a:ea typeface="微軟正黑體"/>
                <a:cs typeface="+mn-ea"/>
                <a:sym typeface="+mn-lt"/>
              </a:rPr>
              <a:t>配件與</a:t>
            </a:r>
            <a:br>
              <a:rPr lang="zh-TW" altLang="en-US" b="1">
                <a:latin typeface="+mn-lt"/>
                <a:ea typeface="微軟正黑體"/>
                <a:cs typeface="+mn-ea"/>
                <a:sym typeface="+mn-lt"/>
              </a:rPr>
            </a:br>
            <a:r>
              <a:rPr lang="zh-TW" altLang="en-US" sz="4400" b="1">
                <a:latin typeface="+mn-lt"/>
                <a:ea typeface="微軟正黑體"/>
                <a:cs typeface="+mn-ea"/>
                <a:sym typeface="+mn-lt"/>
              </a:rPr>
              <a:t>儲存空間擴充方案</a:t>
            </a:r>
            <a:endParaRPr lang="zh-TW" altLang="en-US" b="1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507246"/>
      </p:ext>
    </p:extLst>
  </p:cSld>
  <p:clrMapOvr>
    <a:masterClrMapping/>
  </p:clrMapOvr>
  <p:transition spd="slow">
    <p:fade thruBlk="1"/>
  </p:transition>
  <p:extLst>
    <p:ext uri="{6950BFC3-D8DA-4A85-94F7-54DA5524770B}">
      <p188:commentRel xmlns:p188="http://schemas.microsoft.com/office/powerpoint/2018/8/main" xmlns="" r:id="rId3"/>
    </p:ext>
  </p:extLs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>
            <a:extLst>
              <a:ext uri="{FF2B5EF4-FFF2-40B4-BE49-F238E27FC236}">
                <a16:creationId xmlns:a16="http://schemas.microsoft.com/office/drawing/2014/main" id="{FAB14414-A88B-19F3-7A45-762C53CA2927}"/>
              </a:ext>
            </a:extLst>
          </p:cNvPr>
          <p:cNvGrpSpPr/>
          <p:nvPr/>
        </p:nvGrpSpPr>
        <p:grpSpPr>
          <a:xfrm>
            <a:off x="5062119" y="4277424"/>
            <a:ext cx="3953294" cy="2779902"/>
            <a:chOff x="5450681" y="4277424"/>
            <a:chExt cx="3564731" cy="2779902"/>
          </a:xfrm>
        </p:grpSpPr>
        <p:pic>
          <p:nvPicPr>
            <p:cNvPr id="10" name="圖片 10">
              <a:extLst>
                <a:ext uri="{FF2B5EF4-FFF2-40B4-BE49-F238E27FC236}">
                  <a16:creationId xmlns:a16="http://schemas.microsoft.com/office/drawing/2014/main" id="{18D30291-49AC-20E3-6FF6-09D3D6ACB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50681" y="5670456"/>
              <a:ext cx="3564731" cy="1386870"/>
            </a:xfrm>
            <a:prstGeom prst="rect">
              <a:avLst/>
            </a:prstGeom>
          </p:spPr>
        </p:pic>
        <p:pic>
          <p:nvPicPr>
            <p:cNvPr id="9" name="圖片 9">
              <a:extLst>
                <a:ext uri="{FF2B5EF4-FFF2-40B4-BE49-F238E27FC236}">
                  <a16:creationId xmlns:a16="http://schemas.microsoft.com/office/drawing/2014/main" id="{412DF0E0-6132-5981-2389-F3146964C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50681" y="4956081"/>
              <a:ext cx="3564730" cy="1434494"/>
            </a:xfrm>
            <a:prstGeom prst="rect">
              <a:avLst/>
            </a:prstGeom>
          </p:spPr>
        </p:pic>
        <p:pic>
          <p:nvPicPr>
            <p:cNvPr id="8" name="圖片 8">
              <a:extLst>
                <a:ext uri="{FF2B5EF4-FFF2-40B4-BE49-F238E27FC236}">
                  <a16:creationId xmlns:a16="http://schemas.microsoft.com/office/drawing/2014/main" id="{D98188D7-28C8-4B2E-E8D8-B1B06536895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50681" y="4277424"/>
              <a:ext cx="3564731" cy="1398776"/>
            </a:xfrm>
            <a:prstGeom prst="rect">
              <a:avLst/>
            </a:prstGeom>
          </p:spPr>
        </p:pic>
      </p:grpSp>
      <p:sp>
        <p:nvSpPr>
          <p:cNvPr id="3" name="標題 2">
            <a:extLst>
              <a:ext uri="{FF2B5EF4-FFF2-40B4-BE49-F238E27FC236}">
                <a16:creationId xmlns:a16="http://schemas.microsoft.com/office/drawing/2014/main" id="{1CD69CDB-0304-4154-AFAF-A179DC9A1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764752" cy="1325563"/>
          </a:xfrm>
        </p:spPr>
        <p:txBody>
          <a:bodyPr>
            <a:normAutofit/>
          </a:bodyPr>
          <a:lstStyle/>
          <a:p>
            <a:pPr algn="ctr"/>
            <a:r>
              <a:rPr lang="zh-TW" sz="4000" b="1">
                <a:latin typeface="Microsoft JhengHei"/>
                <a:ea typeface="Microsoft JhengHei"/>
                <a:cs typeface="Arial"/>
                <a:sym typeface="+mn-lt"/>
              </a:rPr>
              <a:t>多</a:t>
            </a:r>
            <a:r>
              <a:rPr lang="zh-TW" altLang="en-US" sz="4000" b="1">
                <a:latin typeface="Microsoft JhengHei"/>
                <a:ea typeface="Microsoft JhengHei"/>
                <a:cs typeface="Arial"/>
                <a:sym typeface="+mn-lt"/>
              </a:rPr>
              <a:t>元的配件讓您擴充 FC 介面及升級更高網速</a:t>
            </a:r>
            <a:endParaRPr lang="zh-TW" sz="4000">
              <a:latin typeface="Microsoft JhengHei"/>
              <a:ea typeface="Microsoft JhengHei"/>
            </a:endParaRPr>
          </a:p>
        </p:txBody>
      </p: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B0D07614-B1E0-128B-0570-5FDAE835648B}"/>
              </a:ext>
            </a:extLst>
          </p:cNvPr>
          <p:cNvCxnSpPr>
            <a:cxnSpLocks/>
          </p:cNvCxnSpPr>
          <p:nvPr/>
        </p:nvCxnSpPr>
        <p:spPr>
          <a:xfrm>
            <a:off x="3343790" y="3145341"/>
            <a:ext cx="3064998" cy="0"/>
          </a:xfrm>
          <a:prstGeom prst="line">
            <a:avLst/>
          </a:prstGeom>
          <a:ln w="76200">
            <a:gradFill>
              <a:gsLst>
                <a:gs pos="0">
                  <a:srgbClr val="1FB3F2"/>
                </a:gs>
                <a:gs pos="100000">
                  <a:srgbClr val="E9E9E9">
                    <a:alpha val="0"/>
                  </a:srgbClr>
                </a:gs>
                <a:gs pos="67000">
                  <a:schemeClr val="accent1">
                    <a:lumMod val="30000"/>
                    <a:lumOff val="70000"/>
                    <a:alpha val="8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圖片 5">
            <a:extLst>
              <a:ext uri="{FF2B5EF4-FFF2-40B4-BE49-F238E27FC236}">
                <a16:creationId xmlns:a16="http://schemas.microsoft.com/office/drawing/2014/main" id="{4459B220-DFD4-4B25-AD93-6ABA936AAB4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7908" y="1850600"/>
            <a:ext cx="3282104" cy="2798634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grpSp>
        <p:nvGrpSpPr>
          <p:cNvPr id="27" name="群組 26">
            <a:extLst>
              <a:ext uri="{FF2B5EF4-FFF2-40B4-BE49-F238E27FC236}">
                <a16:creationId xmlns:a16="http://schemas.microsoft.com/office/drawing/2014/main" id="{B2FA3052-CFC7-B59F-47BA-A4628BE89AC2}"/>
              </a:ext>
            </a:extLst>
          </p:cNvPr>
          <p:cNvGrpSpPr/>
          <p:nvPr/>
        </p:nvGrpSpPr>
        <p:grpSpPr>
          <a:xfrm>
            <a:off x="6340530" y="2152430"/>
            <a:ext cx="5450418" cy="1762528"/>
            <a:chOff x="5281398" y="2130931"/>
            <a:chExt cx="5815446" cy="1873802"/>
          </a:xfrm>
        </p:grpSpPr>
        <p:sp>
          <p:nvSpPr>
            <p:cNvPr id="32" name="矩形: 圓角 15">
              <a:extLst>
                <a:ext uri="{FF2B5EF4-FFF2-40B4-BE49-F238E27FC236}">
                  <a16:creationId xmlns:a16="http://schemas.microsoft.com/office/drawing/2014/main" id="{0D1C2F3F-96D7-8E50-95DE-FF610D646750}"/>
                </a:ext>
              </a:extLst>
            </p:cNvPr>
            <p:cNvSpPr/>
            <p:nvPr/>
          </p:nvSpPr>
          <p:spPr>
            <a:xfrm>
              <a:off x="5281399" y="2130932"/>
              <a:ext cx="5715152" cy="1873801"/>
            </a:xfrm>
            <a:prstGeom prst="roundRect">
              <a:avLst>
                <a:gd name="adj" fmla="val 3376"/>
              </a:avLst>
            </a:prstGeom>
            <a:gradFill>
              <a:gsLst>
                <a:gs pos="0">
                  <a:schemeClr val="bg1"/>
                </a:gs>
                <a:gs pos="100000">
                  <a:srgbClr val="D7EBFD"/>
                </a:gs>
              </a:gsLst>
              <a:lin ang="540000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endParaRPr lang="zh-TW" altLang="en-US" sz="1350">
                <a:latin typeface="Microsoft JhengHei"/>
                <a:ea typeface="Microsoft JhengHei"/>
                <a:cs typeface="+mn-ea"/>
              </a:endParaRPr>
            </a:p>
          </p:txBody>
        </p:sp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9A5EDC08-CD92-E7A9-43F3-C6934BFFA9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3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r="96634"/>
            <a:stretch/>
          </p:blipFill>
          <p:spPr>
            <a:xfrm>
              <a:off x="5281398" y="2130931"/>
              <a:ext cx="200587" cy="187380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A4BF79C4-DA25-08A3-06F8-BE1947A6FC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3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r="96634"/>
            <a:stretch/>
          </p:blipFill>
          <p:spPr>
            <a:xfrm flipH="1">
              <a:off x="10896257" y="2130931"/>
              <a:ext cx="200587" cy="187380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id="{DCE56A41-4EE9-434C-9EE6-E73AF8ABA2D0}"/>
              </a:ext>
            </a:extLst>
          </p:cNvPr>
          <p:cNvSpPr txBox="1">
            <a:spLocks/>
          </p:cNvSpPr>
          <p:nvPr/>
        </p:nvSpPr>
        <p:spPr>
          <a:xfrm>
            <a:off x="683984" y="1761423"/>
            <a:ext cx="10722147" cy="1565270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125" indent="-238125" defTabSz="1625519">
              <a:lnSpc>
                <a:spcPts val="3200"/>
              </a:lnSpc>
              <a:spcBef>
                <a:spcPts val="1200"/>
              </a:spcBef>
              <a:buClr>
                <a:srgbClr val="F70F78"/>
              </a:buClr>
            </a:pPr>
            <a:endParaRPr lang="zh-CN" altLang="en-US" b="1"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26" name="文本框 17">
            <a:extLst>
              <a:ext uri="{FF2B5EF4-FFF2-40B4-BE49-F238E27FC236}">
                <a16:creationId xmlns:a16="http://schemas.microsoft.com/office/drawing/2014/main" id="{39D15044-A839-5747-AB2F-96CCCF1B3348}"/>
              </a:ext>
            </a:extLst>
          </p:cNvPr>
          <p:cNvSpPr txBox="1"/>
          <p:nvPr/>
        </p:nvSpPr>
        <p:spPr>
          <a:xfrm>
            <a:off x="3820147" y="1831008"/>
            <a:ext cx="2527514" cy="1231106"/>
          </a:xfrm>
          <a:prstGeom prst="rect">
            <a:avLst/>
          </a:prstGeom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625519">
              <a:buClr>
                <a:srgbClr val="000000"/>
              </a:buClr>
            </a:pPr>
            <a:r>
              <a:rPr lang="en-US" altLang="zh-CN" sz="2000" b="1">
                <a:solidFill>
                  <a:schemeClr val="bg1"/>
                </a:solidFill>
                <a:latin typeface="Microsoft JhengHei"/>
                <a:ea typeface="黑体"/>
                <a:cs typeface="+mn-ea"/>
                <a:sym typeface="+mn-lt"/>
              </a:rPr>
              <a:t>QXP-16G2FC</a:t>
            </a:r>
            <a:endParaRPr lang="en-US" altLang="zh-CN" sz="2000" b="1">
              <a:solidFill>
                <a:schemeClr val="bg1"/>
              </a:solidFill>
              <a:latin typeface="Microsoft JhengHei"/>
              <a:ea typeface="黑体"/>
              <a:cs typeface="+mn-ea"/>
            </a:endParaRPr>
          </a:p>
          <a:p>
            <a:pPr defTabSz="1625519">
              <a:buClr>
                <a:srgbClr val="000000"/>
              </a:buClr>
            </a:pPr>
            <a:r>
              <a:rPr lang="zh-CN" altLang="en-US" sz="160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雙埠</a:t>
            </a:r>
            <a:r>
              <a:rPr lang="zh-TW" altLang="en-US" sz="160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 </a:t>
            </a:r>
            <a:r>
              <a:rPr lang="en-US" altLang="zh-CN" sz="1600">
                <a:solidFill>
                  <a:schemeClr val="bg1"/>
                </a:solidFill>
                <a:latin typeface="Microsoft JhengHei"/>
                <a:ea typeface="黑体"/>
                <a:cs typeface="+mn-ea"/>
                <a:sym typeface="+mn-lt"/>
              </a:rPr>
              <a:t>16Gbps </a:t>
            </a:r>
            <a:endParaRPr lang="en-US" altLang="zh-CN" sz="1600">
              <a:solidFill>
                <a:schemeClr val="bg1"/>
              </a:solidFill>
              <a:latin typeface="Microsoft JhengHei"/>
              <a:ea typeface="黑体"/>
              <a:cs typeface="+mn-ea"/>
            </a:endParaRPr>
          </a:p>
          <a:p>
            <a:pPr defTabSz="1625519">
              <a:buClr>
                <a:srgbClr val="000000"/>
              </a:buClr>
            </a:pPr>
            <a:r>
              <a:rPr lang="en-US" altLang="zh-CN" sz="2000" b="1">
                <a:solidFill>
                  <a:schemeClr val="bg1"/>
                </a:solidFill>
                <a:latin typeface="Microsoft JhengHei"/>
                <a:ea typeface="黑体"/>
                <a:cs typeface="+mn-ea"/>
                <a:sym typeface="+mn-lt"/>
              </a:rPr>
              <a:t>QXP-32G2FC</a:t>
            </a:r>
            <a:endParaRPr lang="en-US" altLang="zh-CN" sz="2000" b="1">
              <a:solidFill>
                <a:schemeClr val="bg1"/>
              </a:solidFill>
              <a:latin typeface="Microsoft JhengHei"/>
              <a:ea typeface="黑体"/>
              <a:cs typeface="+mn-ea"/>
            </a:endParaRPr>
          </a:p>
          <a:p>
            <a:pPr defTabSz="1625519">
              <a:buClr>
                <a:srgbClr val="000000"/>
              </a:buClr>
            </a:pPr>
            <a:r>
              <a:rPr lang="zh-CN" altLang="en-US" sz="160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雙埠</a:t>
            </a:r>
            <a:r>
              <a:rPr lang="zh-TW" altLang="en-US" sz="160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 </a:t>
            </a:r>
            <a:r>
              <a:rPr lang="en-US" altLang="zh-TW" sz="1600">
                <a:solidFill>
                  <a:schemeClr val="bg1"/>
                </a:solidFill>
                <a:latin typeface="Microsoft JhengHei"/>
                <a:ea typeface="微軟正黑體"/>
                <a:cs typeface="+mn-ea"/>
                <a:sym typeface="+mn-lt"/>
              </a:rPr>
              <a:t>32</a:t>
            </a:r>
            <a:r>
              <a:rPr lang="en-US" altLang="zh-CN" sz="1600">
                <a:solidFill>
                  <a:schemeClr val="bg1"/>
                </a:solidFill>
                <a:latin typeface="Microsoft JhengHei"/>
                <a:ea typeface="黑体"/>
                <a:cs typeface="+mn-ea"/>
                <a:sym typeface="+mn-lt"/>
              </a:rPr>
              <a:t>Gbps </a:t>
            </a:r>
            <a:endParaRPr lang="en-US" altLang="zh-CN" sz="1600">
              <a:solidFill>
                <a:schemeClr val="bg1"/>
              </a:solidFill>
              <a:latin typeface="Microsoft JhengHei"/>
              <a:ea typeface="黑体"/>
              <a:cs typeface="+mn-ea"/>
            </a:endParaRPr>
          </a:p>
        </p:txBody>
      </p:sp>
      <p:sp>
        <p:nvSpPr>
          <p:cNvPr id="20" name="內容版面配置區 2">
            <a:extLst>
              <a:ext uri="{FF2B5EF4-FFF2-40B4-BE49-F238E27FC236}">
                <a16:creationId xmlns:a16="http://schemas.microsoft.com/office/drawing/2014/main" id="{89AE339A-D600-405E-BEED-129D8329505D}"/>
              </a:ext>
            </a:extLst>
          </p:cNvPr>
          <p:cNvSpPr txBox="1">
            <a:spLocks/>
          </p:cNvSpPr>
          <p:nvPr/>
        </p:nvSpPr>
        <p:spPr>
          <a:xfrm>
            <a:off x="6671083" y="2324585"/>
            <a:ext cx="5674923" cy="1414845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625519" fontAlgn="base">
              <a:buClr>
                <a:srgbClr val="000000"/>
              </a:buClr>
            </a:pPr>
            <a:r>
              <a:rPr lang="zh-TW" altLang="en-US" sz="3200">
                <a:latin typeface="Microsoft JhengHei"/>
                <a:ea typeface="Microsoft JhengHei"/>
                <a:cs typeface="+mn-ea"/>
                <a:sym typeface="+mn-lt"/>
              </a:rPr>
              <a:t>用 </a:t>
            </a:r>
            <a:r>
              <a:rPr lang="en" altLang="zh-TW" sz="3200">
                <a:latin typeface="Microsoft JhengHei"/>
                <a:ea typeface="微軟正黑體"/>
                <a:cs typeface="+mn-ea"/>
                <a:sym typeface="+mn-lt"/>
              </a:rPr>
              <a:t>iSCSI &amp; </a:t>
            </a:r>
            <a:r>
              <a:rPr lang="en" altLang="zh-TW" sz="3200" err="1">
                <a:latin typeface="Microsoft JhengHei"/>
                <a:ea typeface="微軟正黑體"/>
                <a:cs typeface="+mn-ea"/>
                <a:sym typeface="+mn-lt"/>
              </a:rPr>
              <a:t>Fibre</a:t>
            </a:r>
            <a:r>
              <a:rPr lang="en" altLang="zh-TW" sz="3200">
                <a:latin typeface="Microsoft JhengHei"/>
                <a:ea typeface="微軟正黑體"/>
                <a:cs typeface="+mn-ea"/>
                <a:sym typeface="+mn-lt"/>
              </a:rPr>
              <a:t> Channel </a:t>
            </a:r>
            <a:endParaRPr lang="en" altLang="zh-TW" sz="3200">
              <a:latin typeface="Microsoft JhengHei"/>
              <a:ea typeface="微軟正黑體"/>
              <a:cs typeface="+mn-ea"/>
            </a:endParaRPr>
          </a:p>
          <a:p>
            <a:pPr defTabSz="1625519" fontAlgn="base">
              <a:buClr>
                <a:srgbClr val="000000"/>
              </a:buClr>
            </a:pPr>
            <a:r>
              <a:rPr lang="zh-TW" altLang="en-US" sz="3200">
                <a:latin typeface="Microsoft JhengHei"/>
                <a:ea typeface="Microsoft JhengHei"/>
                <a:cs typeface="+mn-ea"/>
                <a:sym typeface="+mn-lt"/>
              </a:rPr>
              <a:t>輕鬆管理 </a:t>
            </a:r>
            <a:r>
              <a:rPr lang="en" altLang="zh-TW" sz="3200">
                <a:latin typeface="Microsoft JhengHei"/>
                <a:ea typeface="微軟正黑體"/>
                <a:cs typeface="+mn-ea"/>
                <a:sym typeface="+mn-lt"/>
              </a:rPr>
              <a:t>FC </a:t>
            </a:r>
            <a:r>
              <a:rPr lang="zh-TW" altLang="en-US" sz="3200">
                <a:latin typeface="Microsoft JhengHei"/>
                <a:ea typeface="Microsoft JhengHei"/>
                <a:cs typeface="+mn-ea"/>
                <a:sym typeface="+mn-lt"/>
              </a:rPr>
              <a:t>連線</a:t>
            </a:r>
            <a:endParaRPr lang="zh-TW" altLang="en-US" sz="3200">
              <a:latin typeface="Microsoft JhengHei"/>
              <a:ea typeface="Microsoft JhengHei"/>
              <a:cs typeface="+mn-ea"/>
            </a:endParaRPr>
          </a:p>
          <a:p>
            <a:pPr defTabSz="1625519">
              <a:buClr>
                <a:srgbClr val="000000"/>
              </a:buClr>
            </a:pPr>
            <a:endParaRPr lang="en-US" altLang="zh-CN" sz="1400">
              <a:latin typeface="Microsoft JhengHei"/>
              <a:ea typeface="黑体"/>
              <a:cs typeface="+mn-ea"/>
            </a:endParaRPr>
          </a:p>
          <a:p>
            <a:pPr defTabSz="1625519"/>
            <a:r>
              <a:rPr lang="zh-CN" altLang="en-US" sz="1100">
                <a:latin typeface="Microsoft JhengHei"/>
                <a:ea typeface="Microsoft JhengHei"/>
                <a:cs typeface="+mn-lt"/>
              </a:rPr>
              <a:t>注意</a:t>
            </a:r>
            <a:r>
              <a:rPr lang="en-US" altLang="zh-TW" sz="1100">
                <a:latin typeface="Microsoft JhengHei"/>
                <a:ea typeface="+mn-lt"/>
                <a:cs typeface="+mn-lt"/>
              </a:rPr>
              <a:t>: QXP-16G2FC/QXP-32G2FC </a:t>
            </a:r>
            <a:r>
              <a:rPr lang="zh-TW" sz="1100">
                <a:latin typeface="Microsoft JhengHei"/>
                <a:ea typeface="Microsoft JhengHei"/>
                <a:cs typeface="+mn-lt"/>
              </a:rPr>
              <a:t>不支援安裝於 </a:t>
            </a:r>
            <a:r>
              <a:rPr lang="en-US" altLang="zh-TW" sz="1100">
                <a:latin typeface="Microsoft JhengHei"/>
                <a:ea typeface="+mn-lt"/>
                <a:cs typeface="+mn-lt"/>
              </a:rPr>
              <a:t>Windows/Linux </a:t>
            </a:r>
            <a:r>
              <a:rPr lang="zh-TW" sz="1100">
                <a:latin typeface="Microsoft JhengHei"/>
                <a:ea typeface="Microsoft JhengHei"/>
                <a:cs typeface="+mn-lt"/>
              </a:rPr>
              <a:t>主機</a:t>
            </a:r>
            <a:endParaRPr lang="zh-TW" sz="1100">
              <a:latin typeface="Microsoft JhengHei"/>
              <a:ea typeface="Microsoft JhengHei"/>
            </a:endParaRPr>
          </a:p>
        </p:txBody>
      </p:sp>
      <p:sp>
        <p:nvSpPr>
          <p:cNvPr id="40" name="文本框 17">
            <a:extLst>
              <a:ext uri="{FF2B5EF4-FFF2-40B4-BE49-F238E27FC236}">
                <a16:creationId xmlns:a16="http://schemas.microsoft.com/office/drawing/2014/main" id="{624877F9-755B-1424-E91E-53200C46EB77}"/>
              </a:ext>
            </a:extLst>
          </p:cNvPr>
          <p:cNvSpPr txBox="1"/>
          <p:nvPr/>
        </p:nvSpPr>
        <p:spPr>
          <a:xfrm>
            <a:off x="3853045" y="3247147"/>
            <a:ext cx="2251289" cy="994603"/>
          </a:xfrm>
          <a:prstGeom prst="rect">
            <a:avLst/>
          </a:prstGeom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625519">
              <a:buClr>
                <a:srgbClr val="000000"/>
              </a:buClr>
            </a:pPr>
            <a:r>
              <a:rPr lang="en-US" altLang="zh-CN" sz="1850">
                <a:solidFill>
                  <a:schemeClr val="bg1"/>
                </a:solidFill>
                <a:latin typeface="Microsoft JhengHei"/>
                <a:ea typeface="黑体"/>
                <a:cs typeface="+mn-ea"/>
                <a:sym typeface="+mn-lt"/>
              </a:rPr>
              <a:t>FC </a:t>
            </a:r>
            <a:r>
              <a:rPr lang="zh-CN" altLang="en-US" sz="185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擴充卡，</a:t>
            </a:r>
            <a:endParaRPr lang="en-US" altLang="zh-CN" sz="1850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  <a:p>
            <a:pPr defTabSz="1625519">
              <a:buClr>
                <a:srgbClr val="000000"/>
              </a:buClr>
            </a:pPr>
            <a:r>
              <a:rPr lang="zh-CN" altLang="en-US" sz="185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內含</a:t>
            </a:r>
            <a:r>
              <a:rPr lang="en-US" altLang="zh-CN" sz="1850">
                <a:solidFill>
                  <a:schemeClr val="bg1"/>
                </a:solidFill>
                <a:latin typeface="Microsoft JhengHei"/>
                <a:ea typeface="黑体"/>
                <a:cs typeface="+mn-ea"/>
                <a:sym typeface="+mn-lt"/>
              </a:rPr>
              <a:t> 16/32Gb FC </a:t>
            </a:r>
            <a:r>
              <a:rPr lang="zh-CN" altLang="en-US" sz="1850">
                <a:solidFill>
                  <a:schemeClr val="bg1"/>
                </a:solidFill>
                <a:latin typeface="Microsoft JhengHei"/>
                <a:ea typeface="Microsoft JhengHei"/>
                <a:cs typeface="+mn-ea"/>
                <a:sym typeface="+mn-lt"/>
              </a:rPr>
              <a:t>收發器</a:t>
            </a:r>
            <a:endParaRPr lang="zh-CN" altLang="en-US" sz="1850">
              <a:solidFill>
                <a:schemeClr val="bg1"/>
              </a:solidFill>
              <a:latin typeface="Microsoft JhengHei"/>
              <a:ea typeface="Microsoft JhengHei"/>
              <a:cs typeface="+mn-ea"/>
            </a:endParaRPr>
          </a:p>
        </p:txBody>
      </p:sp>
      <p:pic>
        <p:nvPicPr>
          <p:cNvPr id="11" name="圖片 11" descr="一張含有 文字, 電子用品 的圖片&#10;&#10;自動產生的描述">
            <a:extLst>
              <a:ext uri="{FF2B5EF4-FFF2-40B4-BE49-F238E27FC236}">
                <a16:creationId xmlns:a16="http://schemas.microsoft.com/office/drawing/2014/main" id="{42E0A3A5-3F17-F962-58C3-FA6608ECAE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34400" y="4393253"/>
            <a:ext cx="1421607" cy="881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圖片 12" descr="一張含有 文字, 螢幕擷取畫面 的圖片&#10;&#10;自動產生的描述">
            <a:extLst>
              <a:ext uri="{FF2B5EF4-FFF2-40B4-BE49-F238E27FC236}">
                <a16:creationId xmlns:a16="http://schemas.microsoft.com/office/drawing/2014/main" id="{BE8BC636-A6C2-40D4-5FB5-EF5336C4ED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41556" y="5190973"/>
            <a:ext cx="1385889" cy="833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圖片 13">
            <a:extLst>
              <a:ext uri="{FF2B5EF4-FFF2-40B4-BE49-F238E27FC236}">
                <a16:creationId xmlns:a16="http://schemas.microsoft.com/office/drawing/2014/main" id="{C4DFED4A-8077-813F-894A-FC9BE3420A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689181" y="5893441"/>
            <a:ext cx="1385888" cy="8337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242639EF-298E-B4FB-A79E-41B536E3FAB2}"/>
              </a:ext>
            </a:extLst>
          </p:cNvPr>
          <p:cNvSpPr txBox="1"/>
          <p:nvPr/>
        </p:nvSpPr>
        <p:spPr>
          <a:xfrm>
            <a:off x="5248626" y="4474369"/>
            <a:ext cx="2966978" cy="8925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latin typeface="Microsoft JhengHei"/>
                <a:ea typeface="微軟正黑體"/>
              </a:rPr>
              <a:t>QXG-10G2TB</a:t>
            </a:r>
          </a:p>
          <a:p>
            <a:pPr algn="ctr"/>
            <a:r>
              <a:rPr lang="en-US" sz="1600" i="1">
                <a:solidFill>
                  <a:schemeClr val="bg1"/>
                </a:solidFill>
                <a:latin typeface="Microsoft JhengHei"/>
                <a:ea typeface="+mn-lt"/>
              </a:rPr>
              <a:t>2x 10G/5G/2.5G/1G/100M</a:t>
            </a:r>
            <a:r>
              <a:rPr lang="en-US" altLang="zh-TW" sz="1600" i="1">
                <a:solidFill>
                  <a:schemeClr val="bg1"/>
                </a:solidFill>
                <a:latin typeface="Microsoft JhengHei"/>
                <a:ea typeface="+mn-lt"/>
              </a:rPr>
              <a:t> </a:t>
            </a:r>
            <a:r>
              <a:rPr lang="zh-TW" sz="1600" i="1">
                <a:solidFill>
                  <a:schemeClr val="bg1"/>
                </a:solidFill>
                <a:latin typeface="Microsoft JhengHei"/>
                <a:ea typeface="Microsoft JhengHei"/>
              </a:rPr>
              <a:t>埠</a:t>
            </a:r>
            <a:endParaRPr lang="zh-TW" altLang="en-US" sz="1600">
              <a:solidFill>
                <a:schemeClr val="bg1"/>
              </a:solidFill>
              <a:latin typeface="Microsoft JhengHei"/>
              <a:ea typeface="Microsoft JhengHei"/>
              <a:cs typeface="+mn-lt"/>
            </a:endParaRPr>
          </a:p>
          <a:p>
            <a:pPr algn="ctr"/>
            <a:endParaRPr lang="zh-TW" sz="1600" i="1">
              <a:solidFill>
                <a:schemeClr val="bg1"/>
              </a:solidFill>
              <a:latin typeface="Microsoft JhengHei"/>
              <a:ea typeface="Microsoft JhengHei"/>
              <a:cs typeface="Arial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19E7F4EE-9DB2-2871-C349-B5974CF9AC5D}"/>
              </a:ext>
            </a:extLst>
          </p:cNvPr>
          <p:cNvSpPr txBox="1"/>
          <p:nvPr/>
        </p:nvSpPr>
        <p:spPr>
          <a:xfrm>
            <a:off x="5225675" y="5188744"/>
            <a:ext cx="301288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Microsoft JhengHei"/>
                <a:ea typeface="微軟正黑體"/>
              </a:rPr>
              <a:t>QXG-10G2T-X710</a:t>
            </a:r>
            <a:endParaRPr lang="zh-TW" altLang="en-US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algn="ctr"/>
            <a:r>
              <a:rPr lang="en-US" sz="1600" i="1">
                <a:solidFill>
                  <a:schemeClr val="bg1"/>
                </a:solidFill>
                <a:latin typeface="Microsoft JhengHei"/>
                <a:ea typeface="+mn-lt"/>
              </a:rPr>
              <a:t>2x 10G/5G/2.5G/1G/100M </a:t>
            </a:r>
            <a:r>
              <a:rPr lang="zh-TW" sz="1600" i="1">
                <a:solidFill>
                  <a:schemeClr val="bg1"/>
                </a:solidFill>
                <a:latin typeface="Microsoft JhengHei"/>
                <a:ea typeface="Microsoft JhengHei"/>
              </a:rPr>
              <a:t>埠</a:t>
            </a:r>
            <a:endParaRPr lang="zh-TW">
              <a:solidFill>
                <a:schemeClr val="bg1"/>
              </a:solidFill>
              <a:latin typeface="Microsoft JhengHei"/>
              <a:ea typeface="Microsoft JhengHei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462BC57-5818-AA61-C7E2-2842454F1239}"/>
              </a:ext>
            </a:extLst>
          </p:cNvPr>
          <p:cNvSpPr txBox="1"/>
          <p:nvPr/>
        </p:nvSpPr>
        <p:spPr>
          <a:xfrm>
            <a:off x="5271219" y="5891212"/>
            <a:ext cx="292179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>
                <a:solidFill>
                  <a:schemeClr val="bg1"/>
                </a:solidFill>
                <a:latin typeface="Microsoft JhengHei"/>
                <a:ea typeface="微軟正黑體"/>
              </a:rPr>
              <a:t> QXG-25G2SF-CX6 </a:t>
            </a:r>
            <a:endParaRPr lang="zh-TW" altLang="en-US">
              <a:solidFill>
                <a:schemeClr val="bg1"/>
              </a:solidFill>
              <a:latin typeface="Microsoft JhengHei"/>
              <a:ea typeface="Microsoft JhengHei"/>
            </a:endParaRPr>
          </a:p>
          <a:p>
            <a:pPr algn="ctr"/>
            <a:r>
              <a:rPr lang="en-US" altLang="zh-TW" sz="1600" i="1">
                <a:solidFill>
                  <a:schemeClr val="bg1"/>
                </a:solidFill>
                <a:latin typeface="Microsoft JhengHei"/>
                <a:ea typeface="微軟正黑體"/>
              </a:rPr>
              <a:t>2x 25G SFP28 </a:t>
            </a:r>
            <a:r>
              <a:rPr lang="zh-TW" sz="1600" i="1">
                <a:solidFill>
                  <a:schemeClr val="bg1"/>
                </a:solidFill>
                <a:latin typeface="Microsoft JhengHei"/>
                <a:ea typeface="Microsoft JhengHei"/>
              </a:rPr>
              <a:t>埠</a:t>
            </a:r>
            <a:endParaRPr lang="zh-TW" sz="1600" i="1">
              <a:solidFill>
                <a:schemeClr val="bg1"/>
              </a:solidFill>
              <a:latin typeface="Microsoft JhengHei"/>
              <a:ea typeface="Microsoft JhengHe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542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27CB0165-99C4-DC90-49F0-4F4DE4A78506}"/>
              </a:ext>
            </a:extLst>
          </p:cNvPr>
          <p:cNvSpPr/>
          <p:nvPr/>
        </p:nvSpPr>
        <p:spPr>
          <a:xfrm rot="10800000">
            <a:off x="685299" y="5029470"/>
            <a:ext cx="10783508" cy="1733477"/>
          </a:xfrm>
          <a:prstGeom prst="roundRect">
            <a:avLst>
              <a:gd name="adj" fmla="val 1491"/>
            </a:avLst>
          </a:prstGeom>
          <a:gradFill>
            <a:gsLst>
              <a:gs pos="46774">
                <a:schemeClr val="bg1"/>
              </a:gs>
              <a:gs pos="0">
                <a:schemeClr val="bg1">
                  <a:alpha val="49000"/>
                </a:schemeClr>
              </a:gs>
              <a:gs pos="75200">
                <a:srgbClr val="E3E3E3"/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DC5DB694-A342-01BA-0BFE-A174281ACDEF}"/>
              </a:ext>
            </a:extLst>
          </p:cNvPr>
          <p:cNvSpPr/>
          <p:nvPr/>
        </p:nvSpPr>
        <p:spPr>
          <a:xfrm rot="10800000">
            <a:off x="705212" y="1892480"/>
            <a:ext cx="7129751" cy="2977902"/>
          </a:xfrm>
          <a:prstGeom prst="roundRect">
            <a:avLst>
              <a:gd name="adj" fmla="val 1491"/>
            </a:avLst>
          </a:prstGeom>
          <a:gradFill>
            <a:gsLst>
              <a:gs pos="46774">
                <a:schemeClr val="bg1"/>
              </a:gs>
              <a:gs pos="0">
                <a:schemeClr val="bg1">
                  <a:alpha val="49000"/>
                </a:schemeClr>
              </a:gs>
              <a:gs pos="75200">
                <a:srgbClr val="E3E3E3"/>
              </a:gs>
              <a:gs pos="100000">
                <a:schemeClr val="bg1"/>
              </a:gs>
            </a:gsLst>
            <a:lin ang="5400000" scaled="0"/>
          </a:gradFill>
          <a:ln w="6350">
            <a:solidFill>
              <a:schemeClr val="bg1"/>
            </a:solidFill>
          </a:ln>
          <a:effectLst>
            <a:outerShdw blurRad="279400" dist="292100" dir="7980000" algn="t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>
              <a:buClr>
                <a:srgbClr val="000000"/>
              </a:buClr>
            </a:pPr>
            <a:endParaRPr lang="zh-TW" altLang="en-US" sz="1867" kern="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85355FDD-91EE-9C42-B248-5CD5B243D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224" y="89771"/>
            <a:ext cx="11738776" cy="1378563"/>
          </a:xfrm>
        </p:spPr>
        <p:txBody>
          <a:bodyPr>
            <a:noAutofit/>
          </a:bodyPr>
          <a:lstStyle/>
          <a:p>
            <a:r>
              <a:rPr lang="zh-CN" sz="3700">
                <a:solidFill>
                  <a:srgbClr val="232323"/>
                </a:solidFill>
                <a:latin typeface="Microsoft JhengHei"/>
                <a:ea typeface="Microsoft JhengHei"/>
                <a:cs typeface="+mn-ea"/>
                <a:sym typeface="+mn-lt"/>
              </a:rPr>
              <a:t>可支援擴充</a:t>
            </a:r>
            <a:r>
              <a:rPr lang="zh-CN" altLang="en-US" sz="3700">
                <a:solidFill>
                  <a:srgbClr val="232323"/>
                </a:solidFill>
                <a:latin typeface="Microsoft JhengHei"/>
                <a:ea typeface="Microsoft JhengHei"/>
                <a:cs typeface="+mn-ea"/>
                <a:sym typeface="+mn-lt"/>
              </a:rPr>
              <a:t>到</a:t>
            </a:r>
            <a:r>
              <a:rPr lang="zh-CN" sz="3700">
                <a:solidFill>
                  <a:srgbClr val="232323"/>
                </a:solidFill>
                <a:latin typeface="Microsoft JhengHei"/>
                <a:ea typeface="Microsoft JhengHei"/>
                <a:cs typeface="+mn-ea"/>
                <a:sym typeface="+mn-lt"/>
              </a:rPr>
              <a:t>最大兩櫃 1</a:t>
            </a:r>
            <a:r>
              <a:rPr lang="en-US" altLang="zh-CN" sz="3700">
                <a:solidFill>
                  <a:srgbClr val="232323"/>
                </a:solidFill>
                <a:latin typeface="Microsoft JhengHei"/>
                <a:ea typeface="黑体"/>
                <a:cs typeface="+mn-ea"/>
                <a:sym typeface="+mn-lt"/>
              </a:rPr>
              <a:t>2</a:t>
            </a:r>
            <a:r>
              <a:rPr lang="en-US" altLang="zh-CN" sz="3700">
                <a:solidFill>
                  <a:srgbClr val="232323"/>
                </a:solidFill>
                <a:latin typeface="Microsoft JhengHei"/>
                <a:ea typeface="Microsoft JhengHei"/>
                <a:cs typeface="+mn-ea"/>
                <a:sym typeface="+mn-lt"/>
              </a:rPr>
              <a:t> </a:t>
            </a:r>
            <a:r>
              <a:rPr lang="zh-CN" altLang="en-US" sz="3700">
                <a:solidFill>
                  <a:srgbClr val="232323"/>
                </a:solidFill>
                <a:latin typeface="Microsoft JhengHei"/>
                <a:ea typeface="Microsoft JhengHei"/>
                <a:cs typeface="+mn-ea"/>
                <a:sym typeface="+mn-lt"/>
              </a:rPr>
              <a:t>顆</a:t>
            </a:r>
            <a:r>
              <a:rPr lang="en-US" altLang="zh-CN" sz="3700">
                <a:solidFill>
                  <a:srgbClr val="232323"/>
                </a:solidFill>
                <a:latin typeface="Microsoft JhengHei"/>
                <a:ea typeface="Microsoft JhengHei"/>
                <a:cs typeface="+mn-ea"/>
                <a:sym typeface="+mn-lt"/>
              </a:rPr>
              <a:t> 3.5”HDD </a:t>
            </a:r>
            <a:r>
              <a:rPr lang="zh-CN" altLang="en-US" sz="3700">
                <a:solidFill>
                  <a:srgbClr val="232323"/>
                </a:solidFill>
                <a:latin typeface="Microsoft JhengHei"/>
                <a:ea typeface="Microsoft JhengHei"/>
                <a:cs typeface="+mn-ea"/>
                <a:sym typeface="+mn-lt"/>
              </a:rPr>
              <a:t>擴充設備</a:t>
            </a:r>
            <a:r>
              <a:rPr lang="zh-CN" sz="3700">
                <a:solidFill>
                  <a:srgbClr val="232323"/>
                </a:solidFill>
                <a:latin typeface="Microsoft JhengHei"/>
                <a:ea typeface="Microsoft JhengHei"/>
                <a:cs typeface="+mn-ea"/>
                <a:sym typeface="+mn-lt"/>
              </a:rPr>
              <a:t>，</a:t>
            </a:r>
            <a:r>
              <a:rPr lang="zh-CN" altLang="en-US" sz="3700">
                <a:latin typeface="Microsoft JhengHei"/>
                <a:ea typeface="Microsoft JhengHei"/>
                <a:cs typeface="+mn-ea"/>
              </a:rPr>
              <a:t/>
            </a:r>
            <a:br>
              <a:rPr lang="zh-CN" altLang="en-US" sz="3700">
                <a:latin typeface="Microsoft JhengHei"/>
                <a:ea typeface="Microsoft JhengHei"/>
                <a:cs typeface="+mn-ea"/>
              </a:rPr>
            </a:br>
            <a:r>
              <a:rPr lang="zh-CN" sz="3700">
                <a:solidFill>
                  <a:srgbClr val="232323"/>
                </a:solidFill>
                <a:latin typeface="Microsoft JhengHei"/>
                <a:ea typeface="Microsoft JhengHei"/>
                <a:cs typeface="+mn-ea"/>
                <a:sym typeface="+mn-lt"/>
              </a:rPr>
              <a:t>提供近 </a:t>
            </a:r>
            <a:r>
              <a:rPr lang="en-US" altLang="zh-CN" sz="3700">
                <a:solidFill>
                  <a:srgbClr val="232323"/>
                </a:solidFill>
                <a:latin typeface="Microsoft JhengHei"/>
                <a:ea typeface="Microsoft JhengHei"/>
                <a:cs typeface="+mn-ea"/>
                <a:sym typeface="+mn-lt"/>
              </a:rPr>
              <a:t>5</a:t>
            </a:r>
            <a:r>
              <a:rPr lang="zh-CN" sz="3700">
                <a:solidFill>
                  <a:srgbClr val="232323"/>
                </a:solidFill>
                <a:latin typeface="Microsoft JhengHei"/>
                <a:ea typeface="Microsoft JhengHei"/>
                <a:cs typeface="+mn-ea"/>
                <a:sym typeface="+mn-lt"/>
              </a:rPr>
              <a:t>0</a:t>
            </a:r>
            <a:r>
              <a:rPr lang="en-US" altLang="zh-CN" sz="3700">
                <a:solidFill>
                  <a:srgbClr val="232323"/>
                </a:solidFill>
                <a:latin typeface="Microsoft JhengHei"/>
                <a:ea typeface="黑体"/>
                <a:cs typeface="+mn-ea"/>
                <a:sym typeface="+mn-lt"/>
              </a:rPr>
              <a:t>0</a:t>
            </a:r>
            <a:r>
              <a:rPr lang="zh-CN" sz="3700">
                <a:solidFill>
                  <a:srgbClr val="232323"/>
                </a:solidFill>
                <a:latin typeface="Microsoft JhengHei"/>
                <a:ea typeface="Microsoft JhengHei"/>
                <a:cs typeface="+mn-ea"/>
                <a:sym typeface="+mn-lt"/>
              </a:rPr>
              <a:t>TB ( </a:t>
            </a:r>
            <a:r>
              <a:rPr lang="en-US" altLang="zh-CN" sz="3700">
                <a:solidFill>
                  <a:srgbClr val="232323"/>
                </a:solidFill>
                <a:latin typeface="Microsoft JhengHei"/>
                <a:ea typeface="Microsoft JhengHei"/>
                <a:cs typeface="+mn-ea"/>
                <a:sym typeface="+mn-lt"/>
              </a:rPr>
              <a:t>24</a:t>
            </a:r>
            <a:r>
              <a:rPr lang="zh-CN" sz="3700">
                <a:solidFill>
                  <a:srgbClr val="232323"/>
                </a:solidFill>
                <a:latin typeface="Microsoft JhengHei"/>
                <a:ea typeface="Microsoft JhengHei"/>
                <a:cs typeface="+mn-ea"/>
                <a:sym typeface="+mn-lt"/>
              </a:rPr>
              <a:t> x 22T</a:t>
            </a:r>
            <a:r>
              <a:rPr lang="en-US" altLang="zh-CN" sz="3700">
                <a:solidFill>
                  <a:srgbClr val="232323"/>
                </a:solidFill>
                <a:latin typeface="Microsoft JhengHei"/>
                <a:ea typeface="黑体"/>
                <a:cs typeface="+mn-ea"/>
                <a:sym typeface="+mn-lt"/>
              </a:rPr>
              <a:t>B</a:t>
            </a:r>
            <a:r>
              <a:rPr lang="zh-CN" altLang="en-US" sz="3700">
                <a:solidFill>
                  <a:srgbClr val="232323"/>
                </a:solidFill>
                <a:latin typeface="Microsoft JhengHei"/>
                <a:ea typeface="Microsoft JhengHei"/>
                <a:cs typeface="+mn-ea"/>
                <a:sym typeface="+mn-lt"/>
              </a:rPr>
              <a:t> </a:t>
            </a:r>
            <a:r>
              <a:rPr lang="en-US" altLang="zh-CN" sz="3700">
                <a:solidFill>
                  <a:srgbClr val="232323"/>
                </a:solidFill>
                <a:latin typeface="Microsoft JhengHei"/>
                <a:ea typeface="黑体"/>
                <a:cs typeface="+mn-ea"/>
                <a:sym typeface="+mn-lt"/>
              </a:rPr>
              <a:t>)</a:t>
            </a:r>
            <a:r>
              <a:rPr lang="zh-CN" altLang="en-US" sz="3700">
                <a:solidFill>
                  <a:srgbClr val="232323"/>
                </a:solidFill>
                <a:latin typeface="Microsoft JhengHei"/>
                <a:ea typeface="Microsoft JhengHei"/>
                <a:cs typeface="+mn-ea"/>
                <a:sym typeface="+mn-lt"/>
              </a:rPr>
              <a:t> </a:t>
            </a:r>
            <a:r>
              <a:rPr lang="zh-CN" sz="3700">
                <a:solidFill>
                  <a:srgbClr val="232323"/>
                </a:solidFill>
                <a:latin typeface="Microsoft JhengHei"/>
                <a:ea typeface="Microsoft JhengHei"/>
                <a:cs typeface="+mn-ea"/>
                <a:sym typeface="+mn-lt"/>
              </a:rPr>
              <a:t>的</a:t>
            </a:r>
            <a:r>
              <a:rPr lang="zh-CN" altLang="en-US" sz="3700">
                <a:solidFill>
                  <a:srgbClr val="232323"/>
                </a:solidFill>
                <a:latin typeface="Microsoft JhengHei"/>
                <a:ea typeface="Microsoft JhengHei"/>
                <a:cs typeface="+mn-ea"/>
                <a:sym typeface="+mn-lt"/>
              </a:rPr>
              <a:t>額</a:t>
            </a:r>
            <a:r>
              <a:rPr lang="zh-CN" sz="3700">
                <a:solidFill>
                  <a:srgbClr val="232323"/>
                </a:solidFill>
                <a:latin typeface="Microsoft JhengHei"/>
                <a:ea typeface="Microsoft JhengHei"/>
                <a:cs typeface="+mn-ea"/>
                <a:sym typeface="+mn-lt"/>
              </a:rPr>
              <a:t>外儲存空間</a:t>
            </a:r>
            <a:endParaRPr lang="zh-CN" sz="3700">
              <a:solidFill>
                <a:srgbClr val="232323"/>
              </a:solidFill>
              <a:latin typeface="Microsoft JhengHei"/>
              <a:ea typeface="Microsoft JhengHei"/>
              <a:cs typeface="+mn-ea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A6800C0-86ED-6EC9-109A-B2C607E1933D}"/>
              </a:ext>
            </a:extLst>
          </p:cNvPr>
          <p:cNvSpPr txBox="1"/>
          <p:nvPr/>
        </p:nvSpPr>
        <p:spPr>
          <a:xfrm>
            <a:off x="2341724" y="3169822"/>
            <a:ext cx="82747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cs typeface="+mn-ea"/>
                <a:sym typeface="+mn-lt"/>
              </a:rPr>
              <a:t>TR-002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1D85D49-EEED-A835-42AF-973726300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09754" y="3782743"/>
            <a:ext cx="2322170" cy="578325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圖片 4" descr="一張含有 室內, 電子用品, 黑色 的圖片&#10;&#10;自動產生的描述">
            <a:extLst>
              <a:ext uri="{FF2B5EF4-FFF2-40B4-BE49-F238E27FC236}">
                <a16:creationId xmlns:a16="http://schemas.microsoft.com/office/drawing/2014/main" id="{B235417F-5F07-ED9B-6BE6-D9EEC50699E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4349" y="2179814"/>
            <a:ext cx="1450611" cy="90663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 descr="一張含有 黑色, 電子用品 的圖片&#10;&#10;自動產生的描述">
            <a:extLst>
              <a:ext uri="{FF2B5EF4-FFF2-40B4-BE49-F238E27FC236}">
                <a16:creationId xmlns:a16="http://schemas.microsoft.com/office/drawing/2014/main" id="{44418C9B-5CB2-AB87-56BF-4E003417F67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5371" y="2179814"/>
            <a:ext cx="1477778" cy="9236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17FCD732-40A6-430D-D8DF-229690E605E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69791" y="3936599"/>
            <a:ext cx="2126297" cy="3946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一張含有 文字, 室內, 電子用品, 電腦 的圖片&#10;&#10;自動產生的描述">
            <a:extLst>
              <a:ext uri="{FF2B5EF4-FFF2-40B4-BE49-F238E27FC236}">
                <a16:creationId xmlns:a16="http://schemas.microsoft.com/office/drawing/2014/main" id="{B417CFCF-ACF9-246A-31CE-48943F19167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5049" y="2021630"/>
            <a:ext cx="1956800" cy="122300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3" name="文字方塊 7">
            <a:extLst>
              <a:ext uri="{FF2B5EF4-FFF2-40B4-BE49-F238E27FC236}">
                <a16:creationId xmlns:a16="http://schemas.microsoft.com/office/drawing/2014/main" id="{2572FA6F-BA71-D28A-AD2D-D2E555626ED8}"/>
              </a:ext>
            </a:extLst>
          </p:cNvPr>
          <p:cNvSpPr txBox="1"/>
          <p:nvPr/>
        </p:nvSpPr>
        <p:spPr>
          <a:xfrm>
            <a:off x="2549473" y="4371517"/>
            <a:ext cx="96693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cs typeface="+mn-ea"/>
                <a:sym typeface="+mn-lt"/>
              </a:rPr>
              <a:t>TR-004U</a:t>
            </a:r>
          </a:p>
        </p:txBody>
      </p:sp>
      <p:sp>
        <p:nvSpPr>
          <p:cNvPr id="14" name="文字方塊 8">
            <a:extLst>
              <a:ext uri="{FF2B5EF4-FFF2-40B4-BE49-F238E27FC236}">
                <a16:creationId xmlns:a16="http://schemas.microsoft.com/office/drawing/2014/main" id="{7ADD5337-22E5-3AD3-DA9C-CB6E0992601C}"/>
              </a:ext>
            </a:extLst>
          </p:cNvPr>
          <p:cNvSpPr txBox="1"/>
          <p:nvPr/>
        </p:nvSpPr>
        <p:spPr>
          <a:xfrm>
            <a:off x="4119503" y="3163081"/>
            <a:ext cx="82747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cs typeface="+mn-ea"/>
                <a:sym typeface="+mn-lt"/>
              </a:rPr>
              <a:t>TR-004</a:t>
            </a:r>
          </a:p>
        </p:txBody>
      </p:sp>
      <p:sp>
        <p:nvSpPr>
          <p:cNvPr id="15" name="文字方塊 9">
            <a:extLst>
              <a:ext uri="{FF2B5EF4-FFF2-40B4-BE49-F238E27FC236}">
                <a16:creationId xmlns:a16="http://schemas.microsoft.com/office/drawing/2014/main" id="{3B49AC63-4DB0-C9F5-3931-2DBB4AF43AE8}"/>
              </a:ext>
            </a:extLst>
          </p:cNvPr>
          <p:cNvSpPr txBox="1"/>
          <p:nvPr/>
        </p:nvSpPr>
        <p:spPr>
          <a:xfrm>
            <a:off x="5115311" y="4370644"/>
            <a:ext cx="152317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cs typeface="+mn-ea"/>
                <a:sym typeface="+mn-lt"/>
              </a:rPr>
              <a:t>TL-R1200C-RP</a:t>
            </a:r>
          </a:p>
        </p:txBody>
      </p:sp>
      <p:sp>
        <p:nvSpPr>
          <p:cNvPr id="16" name="文字方塊 10">
            <a:extLst>
              <a:ext uri="{FF2B5EF4-FFF2-40B4-BE49-F238E27FC236}">
                <a16:creationId xmlns:a16="http://schemas.microsoft.com/office/drawing/2014/main" id="{CAF61409-32F4-B473-E87E-CE7C99B803F2}"/>
              </a:ext>
            </a:extLst>
          </p:cNvPr>
          <p:cNvSpPr txBox="1"/>
          <p:nvPr/>
        </p:nvSpPr>
        <p:spPr>
          <a:xfrm>
            <a:off x="6026570" y="3137091"/>
            <a:ext cx="108395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cs typeface="+mn-ea"/>
                <a:sym typeface="+mn-lt"/>
              </a:rPr>
              <a:t>TL-D800C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6C7B196D-6038-6678-D254-3A6FA36457C8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147" y="5512874"/>
            <a:ext cx="1666050" cy="104146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C8F6A696-7EAB-C437-5156-DB344033E8E8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796" y="5573281"/>
            <a:ext cx="1429071" cy="89332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26C0DECC-38DF-8F97-56B2-2B192A9C347F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979" y="5493315"/>
            <a:ext cx="1537817" cy="96130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BFEB1F2B-B0D0-C357-1CBE-6D0FCE5E2CDA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776" y="5438097"/>
            <a:ext cx="1674937" cy="10470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FBE92191-A80C-BB9E-EE1E-CE902FFF1F60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144" y="5420414"/>
            <a:ext cx="1467774" cy="9175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0" name="文字方塊 16">
            <a:extLst>
              <a:ext uri="{FF2B5EF4-FFF2-40B4-BE49-F238E27FC236}">
                <a16:creationId xmlns:a16="http://schemas.microsoft.com/office/drawing/2014/main" id="{6A500288-C210-2633-4FF7-4E007C4F339A}"/>
              </a:ext>
            </a:extLst>
          </p:cNvPr>
          <p:cNvSpPr txBox="1"/>
          <p:nvPr/>
        </p:nvSpPr>
        <p:spPr>
          <a:xfrm>
            <a:off x="7455374" y="6439069"/>
            <a:ext cx="10727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cs typeface="+mn-ea"/>
                <a:sym typeface="+mn-lt"/>
              </a:rPr>
              <a:t>TL-R400S</a:t>
            </a:r>
          </a:p>
        </p:txBody>
      </p:sp>
      <p:sp>
        <p:nvSpPr>
          <p:cNvPr id="32" name="文字方塊 17">
            <a:extLst>
              <a:ext uri="{FF2B5EF4-FFF2-40B4-BE49-F238E27FC236}">
                <a16:creationId xmlns:a16="http://schemas.microsoft.com/office/drawing/2014/main" id="{EF826728-AA18-7A1F-656D-FFD32B3C387C}"/>
              </a:ext>
            </a:extLst>
          </p:cNvPr>
          <p:cNvSpPr txBox="1"/>
          <p:nvPr/>
        </p:nvSpPr>
        <p:spPr>
          <a:xfrm>
            <a:off x="3138818" y="6466609"/>
            <a:ext cx="10727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cs typeface="+mn-ea"/>
                <a:sym typeface="+mn-lt"/>
              </a:rPr>
              <a:t>TL-D800S</a:t>
            </a:r>
          </a:p>
        </p:txBody>
      </p:sp>
      <p:sp>
        <p:nvSpPr>
          <p:cNvPr id="33" name="文字方塊 18">
            <a:extLst>
              <a:ext uri="{FF2B5EF4-FFF2-40B4-BE49-F238E27FC236}">
                <a16:creationId xmlns:a16="http://schemas.microsoft.com/office/drawing/2014/main" id="{39F043DF-313B-9374-4FAA-6775DA700A41}"/>
              </a:ext>
            </a:extLst>
          </p:cNvPr>
          <p:cNvSpPr txBox="1"/>
          <p:nvPr/>
        </p:nvSpPr>
        <p:spPr>
          <a:xfrm>
            <a:off x="5266577" y="6466609"/>
            <a:ext cx="118013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cs typeface="+mn-ea"/>
                <a:sym typeface="+mn-lt"/>
              </a:rPr>
              <a:t>TL-D1600S</a:t>
            </a:r>
          </a:p>
        </p:txBody>
      </p:sp>
      <p:sp>
        <p:nvSpPr>
          <p:cNvPr id="34" name="文字方塊 19">
            <a:extLst>
              <a:ext uri="{FF2B5EF4-FFF2-40B4-BE49-F238E27FC236}">
                <a16:creationId xmlns:a16="http://schemas.microsoft.com/office/drawing/2014/main" id="{73287067-FA52-3258-54BE-C2CB9913F8A7}"/>
              </a:ext>
            </a:extLst>
          </p:cNvPr>
          <p:cNvSpPr txBox="1"/>
          <p:nvPr/>
        </p:nvSpPr>
        <p:spPr>
          <a:xfrm>
            <a:off x="1111192" y="6455199"/>
            <a:ext cx="107273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cs typeface="+mn-ea"/>
                <a:sym typeface="+mn-lt"/>
              </a:rPr>
              <a:t>TL-D400S</a:t>
            </a:r>
          </a:p>
        </p:txBody>
      </p:sp>
      <p:sp>
        <p:nvSpPr>
          <p:cNvPr id="35" name="文字方塊 20">
            <a:extLst>
              <a:ext uri="{FF2B5EF4-FFF2-40B4-BE49-F238E27FC236}">
                <a16:creationId xmlns:a16="http://schemas.microsoft.com/office/drawing/2014/main" id="{4284AD4D-EC16-7D0E-3D0F-ACEA6555F239}"/>
              </a:ext>
            </a:extLst>
          </p:cNvPr>
          <p:cNvSpPr txBox="1"/>
          <p:nvPr/>
        </p:nvSpPr>
        <p:spPr>
          <a:xfrm>
            <a:off x="9399122" y="6438935"/>
            <a:ext cx="151195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500" b="1">
                <a:solidFill>
                  <a:srgbClr val="0070C0"/>
                </a:solidFill>
                <a:cs typeface="+mn-ea"/>
                <a:sym typeface="+mn-lt"/>
              </a:rPr>
              <a:t>TL-R1200S-RP</a:t>
            </a:r>
          </a:p>
        </p:txBody>
      </p:sp>
      <p:sp>
        <p:nvSpPr>
          <p:cNvPr id="36" name="文字方塊 21">
            <a:extLst>
              <a:ext uri="{FF2B5EF4-FFF2-40B4-BE49-F238E27FC236}">
                <a16:creationId xmlns:a16="http://schemas.microsoft.com/office/drawing/2014/main" id="{720D220B-7FFF-4834-AFE4-3CAB54DF9800}"/>
              </a:ext>
            </a:extLst>
          </p:cNvPr>
          <p:cNvSpPr txBox="1"/>
          <p:nvPr/>
        </p:nvSpPr>
        <p:spPr>
          <a:xfrm>
            <a:off x="785724" y="1936759"/>
            <a:ext cx="13115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000" b="1">
                <a:solidFill>
                  <a:srgbClr val="000000"/>
                </a:solidFill>
                <a:cs typeface="+mn-ea"/>
                <a:sym typeface="+mn-lt"/>
              </a:rPr>
              <a:t>USB</a:t>
            </a:r>
            <a:r>
              <a:rPr lang="zh-TW" altLang="en-US" sz="2000" b="1">
                <a:solidFill>
                  <a:srgbClr val="000000"/>
                </a:solidFill>
                <a:cs typeface="+mn-ea"/>
                <a:sym typeface="+mn-lt"/>
              </a:rPr>
              <a:t> 介面</a:t>
            </a:r>
            <a:endParaRPr lang="en-US" altLang="zh-TW" sz="2000" b="1">
              <a:solidFill>
                <a:srgbClr val="000000"/>
              </a:solidFill>
              <a:cs typeface="+mn-ea"/>
              <a:sym typeface="+mn-lt"/>
            </a:endParaRPr>
          </a:p>
        </p:txBody>
      </p:sp>
      <p:sp>
        <p:nvSpPr>
          <p:cNvPr id="37" name="文字方塊 22">
            <a:extLst>
              <a:ext uri="{FF2B5EF4-FFF2-40B4-BE49-F238E27FC236}">
                <a16:creationId xmlns:a16="http://schemas.microsoft.com/office/drawing/2014/main" id="{2D3B4B73-0267-AD72-A0D9-E3291F491B99}"/>
              </a:ext>
            </a:extLst>
          </p:cNvPr>
          <p:cNvSpPr txBox="1"/>
          <p:nvPr/>
        </p:nvSpPr>
        <p:spPr>
          <a:xfrm>
            <a:off x="769660" y="5076420"/>
            <a:ext cx="1338828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000" b="1">
                <a:solidFill>
                  <a:srgbClr val="000000"/>
                </a:solidFill>
                <a:ea typeface="微軟正黑體"/>
                <a:cs typeface="+mn-ea"/>
                <a:sym typeface="+mn-lt"/>
              </a:rPr>
              <a:t>PCIe </a:t>
            </a:r>
            <a:r>
              <a:rPr lang="zh-TW" altLang="en-US" sz="2000" b="1">
                <a:solidFill>
                  <a:srgbClr val="000000"/>
                </a:solidFill>
                <a:ea typeface="微軟正黑體"/>
                <a:cs typeface="+mn-ea"/>
                <a:sym typeface="+mn-lt"/>
              </a:rPr>
              <a:t>介面</a:t>
            </a:r>
            <a:endParaRPr lang="en-US" altLang="zh-TW" sz="2000" b="1">
              <a:solidFill>
                <a:srgbClr val="000000"/>
              </a:solidFill>
              <a:ea typeface="微軟正黑體"/>
              <a:cs typeface="+mn-ea"/>
              <a:sym typeface="+mn-lt"/>
            </a:endParaRPr>
          </a:p>
        </p:txBody>
      </p:sp>
      <p:graphicFrame>
        <p:nvGraphicFramePr>
          <p:cNvPr id="42" name="表格 41">
            <a:extLst>
              <a:ext uri="{FF2B5EF4-FFF2-40B4-BE49-F238E27FC236}">
                <a16:creationId xmlns:a16="http://schemas.microsoft.com/office/drawing/2014/main" id="{2F23E515-FE9E-58F3-63D9-AB86718E69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769681"/>
              </p:ext>
            </p:extLst>
          </p:nvPr>
        </p:nvGraphicFramePr>
        <p:xfrm>
          <a:off x="8114669" y="1889839"/>
          <a:ext cx="3362325" cy="30312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8375">
                  <a:extLst>
                    <a:ext uri="{9D8B030D-6E8A-4147-A177-3AD203B41FA5}">
                      <a16:colId xmlns:a16="http://schemas.microsoft.com/office/drawing/2014/main" val="2681534537"/>
                    </a:ext>
                  </a:extLst>
                </a:gridCol>
                <a:gridCol w="1123950">
                  <a:extLst>
                    <a:ext uri="{9D8B030D-6E8A-4147-A177-3AD203B41FA5}">
                      <a16:colId xmlns:a16="http://schemas.microsoft.com/office/drawing/2014/main" val="3481696568"/>
                    </a:ext>
                  </a:extLst>
                </a:gridCol>
              </a:tblGrid>
              <a:tr h="293783"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zh-TW" altLang="en-US" sz="1250" dirty="0">
                          <a:effectLst/>
                        </a:rPr>
                        <a:t>支援 </a:t>
                      </a:r>
                      <a:r>
                        <a:rPr lang="af-ZA" sz="1250" dirty="0">
                          <a:effectLst/>
                        </a:rPr>
                        <a:t>JBOD / </a:t>
                      </a:r>
                      <a:r>
                        <a:rPr lang="af-ZA" sz="1250" dirty="0" smtClean="0">
                          <a:effectLst/>
                        </a:rPr>
                        <a:t>RAID</a:t>
                      </a:r>
                      <a:r>
                        <a:rPr lang="af-ZA" sz="1250" dirty="0">
                          <a:effectLst/>
                        </a:rPr>
                        <a:t> </a:t>
                      </a:r>
                      <a:r>
                        <a:rPr lang="zh-TW" altLang="en-US" sz="1250" dirty="0">
                          <a:effectLst/>
                        </a:rPr>
                        <a:t>擴充櫃最大數量​</a:t>
                      </a:r>
                      <a:endParaRPr lang="zh-TW" altLang="en-US" b="1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0812578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fontAlgn="base"/>
                      <a:r>
                        <a:rPr lang="en-US" sz="1050" dirty="0" smtClean="0">
                          <a:effectLst/>
                        </a:rPr>
                        <a:t>TR-002</a:t>
                      </a:r>
                      <a:r>
                        <a:rPr lang="en-US" altLang="zh-TW" sz="1050" dirty="0">
                          <a:effectLst/>
                        </a:rPr>
                        <a:t>​</a:t>
                      </a:r>
                      <a:endParaRPr lang="en-US" altLang="zh-TW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50">
                          <a:effectLst/>
                        </a:rPr>
                        <a:t>2</a:t>
                      </a:r>
                      <a:r>
                        <a:rPr lang="en-US" altLang="zh-TW" sz="1050">
                          <a:effectLst/>
                        </a:rPr>
                        <a:t>​</a:t>
                      </a:r>
                      <a:endParaRPr lang="en-US" altLang="zh-TW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5902756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fontAlgn="base"/>
                      <a:r>
                        <a:rPr lang="en-US" sz="1050" dirty="0" smtClean="0">
                          <a:effectLst/>
                        </a:rPr>
                        <a:t>TR-004</a:t>
                      </a:r>
                      <a:r>
                        <a:rPr lang="en-US" altLang="zh-TW" sz="1050" dirty="0">
                          <a:effectLst/>
                        </a:rPr>
                        <a:t>​</a:t>
                      </a:r>
                      <a:endParaRPr lang="en-US" altLang="zh-TW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50">
                          <a:effectLst/>
                        </a:rPr>
                        <a:t>2</a:t>
                      </a:r>
                      <a:r>
                        <a:rPr lang="en-US" altLang="zh-TW" sz="1050">
                          <a:effectLst/>
                        </a:rPr>
                        <a:t>​</a:t>
                      </a:r>
                      <a:endParaRPr lang="en-US" altLang="zh-TW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648366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fontAlgn="base"/>
                      <a:r>
                        <a:rPr lang="en-US" sz="1050" dirty="0" smtClean="0">
                          <a:effectLst/>
                        </a:rPr>
                        <a:t>TR-004U</a:t>
                      </a:r>
                      <a:r>
                        <a:rPr lang="en-US" altLang="zh-TW" sz="1050" dirty="0">
                          <a:effectLst/>
                        </a:rPr>
                        <a:t>​</a:t>
                      </a:r>
                      <a:endParaRPr lang="en-US" altLang="zh-TW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50">
                          <a:effectLst/>
                        </a:rPr>
                        <a:t>2</a:t>
                      </a:r>
                      <a:r>
                        <a:rPr lang="en-US" altLang="zh-TW" sz="1050">
                          <a:effectLst/>
                        </a:rPr>
                        <a:t>​</a:t>
                      </a:r>
                      <a:endParaRPr lang="en-US" altLang="zh-TW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332336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fontAlgn="base"/>
                      <a:r>
                        <a:rPr lang="en-US" sz="1050">
                          <a:effectLst/>
                        </a:rPr>
                        <a:t>TL-D800C</a:t>
                      </a:r>
                      <a:r>
                        <a:rPr lang="en-US" altLang="zh-TW" sz="1050">
                          <a:effectLst/>
                        </a:rPr>
                        <a:t>​</a:t>
                      </a:r>
                      <a:endParaRPr lang="en-US" altLang="zh-TW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50">
                          <a:effectLst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5516594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fontAlgn="base"/>
                      <a:r>
                        <a:rPr lang="en-US" sz="1050">
                          <a:effectLst/>
                        </a:rPr>
                        <a:t>TL-R1200C-RP</a:t>
                      </a:r>
                      <a:r>
                        <a:rPr lang="en-US" altLang="zh-TW" sz="1050">
                          <a:effectLst/>
                        </a:rPr>
                        <a:t>​</a:t>
                      </a:r>
                      <a:endParaRPr lang="en-US" altLang="zh-TW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50">
                          <a:effectLst/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0494903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fontAlgn="base"/>
                      <a:r>
                        <a:rPr lang="en-US" sz="1050">
                          <a:effectLst/>
                        </a:rPr>
                        <a:t>TL-D400S</a:t>
                      </a:r>
                      <a:r>
                        <a:rPr lang="en-US" altLang="zh-TW" sz="1050">
                          <a:effectLst/>
                        </a:rPr>
                        <a:t>​</a:t>
                      </a:r>
                      <a:endParaRPr lang="en-US" altLang="zh-TW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50">
                          <a:effectLst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2368161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fontAlgn="base"/>
                      <a:r>
                        <a:rPr lang="en-US" sz="1050">
                          <a:effectLst/>
                        </a:rPr>
                        <a:t>TL-D800S</a:t>
                      </a:r>
                      <a:r>
                        <a:rPr lang="en-US" altLang="zh-TW" sz="1050">
                          <a:effectLst/>
                        </a:rPr>
                        <a:t>​</a:t>
                      </a:r>
                      <a:endParaRPr lang="en-US" altLang="zh-TW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50">
                          <a:effectLst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0825201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fontAlgn="base"/>
                      <a:r>
                        <a:rPr lang="en-US" sz="1050">
                          <a:effectLst/>
                        </a:rPr>
                        <a:t>TL-D1600S</a:t>
                      </a:r>
                      <a:r>
                        <a:rPr lang="en-US" altLang="zh-TW" sz="1050">
                          <a:effectLst/>
                        </a:rPr>
                        <a:t>​</a:t>
                      </a:r>
                      <a:endParaRPr lang="en-US" altLang="zh-TW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50">
                          <a:effectLst/>
                        </a:rPr>
                        <a:t>2</a:t>
                      </a:r>
                      <a:endParaRPr lang="en-US" altLang="zh-CN" sz="1050"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66734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fontAlgn="base"/>
                      <a:r>
                        <a:rPr lang="en-US" sz="1050">
                          <a:effectLst/>
                        </a:rPr>
                        <a:t>TL-R400S</a:t>
                      </a:r>
                      <a:r>
                        <a:rPr lang="en-US" altLang="zh-TW" sz="1050">
                          <a:effectLst/>
                        </a:rPr>
                        <a:t>​</a:t>
                      </a:r>
                      <a:endParaRPr lang="en-US" altLang="zh-TW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50">
                          <a:effectLst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9380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fontAlgn="base"/>
                      <a:r>
                        <a:rPr lang="en-US" sz="1050">
                          <a:effectLst/>
                        </a:rPr>
                        <a:t>TL-R1200S-RP</a:t>
                      </a:r>
                      <a:r>
                        <a:rPr lang="en-US" altLang="zh-TW" sz="1050">
                          <a:effectLst/>
                        </a:rPr>
                        <a:t>​</a:t>
                      </a:r>
                      <a:endParaRPr lang="en-US" altLang="zh-TW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en-US" sz="1050" dirty="0">
                          <a:effectLst/>
                        </a:rPr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7335896"/>
                  </a:ext>
                </a:extLst>
              </a:tr>
            </a:tbl>
          </a:graphicData>
        </a:graphic>
      </p:graphicFrame>
      <p:pic>
        <p:nvPicPr>
          <p:cNvPr id="38" name="图片 57">
            <a:extLst>
              <a:ext uri="{FF2B5EF4-FFF2-40B4-BE49-F238E27FC236}">
                <a16:creationId xmlns:a16="http://schemas.microsoft.com/office/drawing/2014/main" id="{C025A2C9-4CAF-1470-DC73-CDBFF00722F3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76775"/>
          <a:stretch>
            <a:fillRect/>
          </a:stretch>
        </p:blipFill>
        <p:spPr>
          <a:xfrm rot="5400000">
            <a:off x="8602956" y="3327401"/>
            <a:ext cx="3038805" cy="45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5008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>
            <a:extLst>
              <a:ext uri="{FF2B5EF4-FFF2-40B4-BE49-F238E27FC236}">
                <a16:creationId xmlns:a16="http://schemas.microsoft.com/office/drawing/2014/main" id="{CDEAB60E-5201-696A-ED72-0E091ABC7EAC}"/>
              </a:ext>
            </a:extLst>
          </p:cNvPr>
          <p:cNvSpPr txBox="1"/>
          <p:nvPr/>
        </p:nvSpPr>
        <p:spPr>
          <a:xfrm>
            <a:off x="729360" y="1698068"/>
            <a:ext cx="4645549" cy="325191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kumimoji="0" lang="en" altLang="zh-TW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T</a:t>
            </a:r>
            <a:r>
              <a:rPr lang="en-US" altLang="zh-TW" sz="2000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S-1655</a:t>
            </a:r>
            <a:r>
              <a:rPr lang="zh-TW" altLang="en-US" sz="2000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 </a:t>
            </a:r>
            <a:r>
              <a:rPr kumimoji="0" lang="zh-TW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享有</a:t>
            </a:r>
            <a:r>
              <a:rPr kumimoji="0" lang="en-US" altLang="zh-TW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 </a:t>
            </a:r>
            <a:r>
              <a:rPr kumimoji="0" lang="en-US" altLang="zh-TW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3 </a:t>
            </a:r>
            <a:r>
              <a:rPr kumimoji="0" lang="zh-TW" altLang="en-US" sz="2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年</a:t>
            </a:r>
            <a:r>
              <a:rPr kumimoji="0" lang="zh-TW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的免費產品硬體保固。</a:t>
            </a:r>
            <a:r>
              <a:rPr kumimoji="0" lang="en" altLang="zh-TW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QNAP </a:t>
            </a:r>
            <a:r>
              <a:rPr kumimoji="0" lang="zh-TW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提供如此尊榮的保固服務，協助您的企業組織持續運作，提供不中斷的服務給予您的客戶。</a:t>
            </a:r>
            <a:endParaRPr lang="zh-TW" sz="2000">
              <a:solidFill>
                <a:schemeClr val="bg1"/>
              </a:solidFill>
              <a:ea typeface="微軟正黑體"/>
              <a:cs typeface="Arial"/>
            </a:endParaRPr>
          </a:p>
          <a:p>
            <a:pPr>
              <a:lnSpc>
                <a:spcPct val="130000"/>
              </a:lnSpc>
              <a:defRPr/>
            </a:pPr>
            <a:r>
              <a:rPr kumimoji="0" lang="zh-TW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如果需要更長的保固期，您可以購買 </a:t>
            </a:r>
            <a:r>
              <a:rPr kumimoji="0" lang="en-US" altLang="zh-TW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QNAP </a:t>
            </a:r>
            <a:r>
              <a:rPr kumimoji="0" lang="zh-TW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延長保固服務方案</a:t>
            </a:r>
            <a:r>
              <a:rPr kumimoji="0" lang="en-US" altLang="zh-TW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 (</a:t>
            </a:r>
            <a:r>
              <a:rPr lang="en-US" altLang="zh-TW" sz="2000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 </a:t>
            </a:r>
            <a:r>
              <a:rPr kumimoji="0" lang="zh-TW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額外 </a:t>
            </a:r>
            <a:r>
              <a:rPr kumimoji="0" lang="en-US" altLang="zh-TW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2 </a:t>
            </a:r>
            <a:r>
              <a:rPr kumimoji="0" lang="zh-TW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年延長保固</a:t>
            </a:r>
            <a:r>
              <a:rPr lang="zh-TW" altLang="en-US" sz="2000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 </a:t>
            </a:r>
            <a:r>
              <a:rPr lang="zh-TW" altLang="en-US" sz="2000" b="1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EXTW-BROWN-2Y</a:t>
            </a:r>
            <a:r>
              <a:rPr lang="zh-TW" altLang="en-US" sz="2000">
                <a:solidFill>
                  <a:schemeClr val="bg1"/>
                </a:solidFill>
                <a:ea typeface="微軟正黑體"/>
                <a:cs typeface="+mn-ea"/>
                <a:sym typeface="+mn-lt"/>
              </a:rPr>
              <a:t> </a:t>
            </a:r>
            <a:r>
              <a:rPr kumimoji="0" lang="en-TW" altLang="zh-TW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)</a:t>
            </a:r>
            <a:r>
              <a:rPr kumimoji="0" lang="zh-TW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，享有最高 </a:t>
            </a:r>
            <a:r>
              <a:rPr kumimoji="0" lang="en-US" altLang="zh-TW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5 </a:t>
            </a:r>
            <a:r>
              <a:rPr kumimoji="0" lang="zh-TW" alt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年的產品保固期限與超值保障。</a:t>
            </a:r>
            <a:endParaRPr lang="zh-TW" sz="2000">
              <a:solidFill>
                <a:schemeClr val="bg1"/>
              </a:solidFill>
              <a:ea typeface="微軟正黑體"/>
              <a:cs typeface="Arial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CDA0D25F-CCB6-BAC5-8231-A0EBCD49B7DC}"/>
              </a:ext>
            </a:extLst>
          </p:cNvPr>
          <p:cNvGrpSpPr>
            <a:grpSpLocks noChangeAspect="1"/>
          </p:cNvGrpSpPr>
          <p:nvPr/>
        </p:nvGrpSpPr>
        <p:grpSpPr>
          <a:xfrm>
            <a:off x="6128735" y="1735666"/>
            <a:ext cx="5399847" cy="4926175"/>
            <a:chOff x="1654630" y="1550126"/>
            <a:chExt cx="2233748" cy="2037805"/>
          </a:xfrm>
          <a:effectLst>
            <a:outerShdw blurRad="431800" dist="368300" dir="5760000" sx="106000" sy="106000" algn="ctr" rotWithShape="0">
              <a:srgbClr val="000000">
                <a:alpha val="34000"/>
              </a:srgbClr>
            </a:outerShdw>
          </a:effectLst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E4A595C8-13D6-0339-4C06-8E49F4269B01}"/>
                </a:ext>
              </a:extLst>
            </p:cNvPr>
            <p:cNvSpPr/>
            <p:nvPr/>
          </p:nvSpPr>
          <p:spPr>
            <a:xfrm>
              <a:off x="1654630" y="1550126"/>
              <a:ext cx="2233748" cy="2037805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cs typeface="+mn-ea"/>
                <a:sym typeface="+mn-lt"/>
              </a:endParaRPr>
            </a:p>
          </p:txBody>
        </p:sp>
        <p:pic>
          <p:nvPicPr>
            <p:cNvPr id="8" name="圖形 12">
              <a:extLst>
                <a:ext uri="{FF2B5EF4-FFF2-40B4-BE49-F238E27FC236}">
                  <a16:creationId xmlns:a16="http://schemas.microsoft.com/office/drawing/2014/main" id="{C61DE337-B6B3-EAA8-B156-4B7297E873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1757843" y="1596124"/>
              <a:ext cx="2038686" cy="1832876"/>
            </a:xfrm>
            <a:prstGeom prst="rect">
              <a:avLst/>
            </a:prstGeom>
          </p:spPr>
        </p:pic>
      </p:grp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A67FC5B-052F-A4FF-742B-A833F0B79C4B}"/>
              </a:ext>
            </a:extLst>
          </p:cNvPr>
          <p:cNvSpPr txBox="1"/>
          <p:nvPr/>
        </p:nvSpPr>
        <p:spPr>
          <a:xfrm>
            <a:off x="387118" y="377763"/>
            <a:ext cx="114400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4000" b="1" i="0" u="none" strike="noStrike" kern="1200" cap="none" spc="0" normalizeH="0" baseline="0" noProof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cs typeface="+mn-ea"/>
                <a:sym typeface="+mn-lt"/>
              </a:rPr>
              <a:t>3 </a:t>
            </a:r>
            <a:r>
              <a:rPr kumimoji="1" lang="zh-TW" altLang="en-US" sz="4000" b="1" i="0" u="none" strike="noStrike" kern="1200" cap="none" spc="0" normalizeH="0" baseline="0" noProof="0">
                <a:ln>
                  <a:noFill/>
                </a:ln>
                <a:solidFill>
                  <a:srgbClr val="232323"/>
                </a:solidFill>
                <a:effectLst/>
                <a:uLnTx/>
                <a:uFillTx/>
                <a:cs typeface="+mn-ea"/>
                <a:sym typeface="+mn-lt"/>
              </a:rPr>
              <a:t>年標準保固，涵蓋硬體維修與支援服務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B2E6210-DE95-507D-84C3-EFA2623E52D4}"/>
              </a:ext>
            </a:extLst>
          </p:cNvPr>
          <p:cNvSpPr txBox="1"/>
          <p:nvPr/>
        </p:nvSpPr>
        <p:spPr>
          <a:xfrm>
            <a:off x="729360" y="5229479"/>
            <a:ext cx="5026549" cy="10592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" altLang="zh-TW" sz="1600">
                <a:solidFill>
                  <a:srgbClr val="FFFF00"/>
                </a:solidFill>
                <a:ea typeface="微軟正黑體"/>
                <a:cs typeface="Arial"/>
              </a:rPr>
              <a:t>NAS 訂購料號：</a:t>
            </a:r>
            <a:r>
              <a:rPr lang="en" altLang="zh-TW" b="1">
                <a:solidFill>
                  <a:srgbClr val="FFFF00"/>
                </a:solidFill>
                <a:ea typeface="微軟正黑體"/>
                <a:cs typeface="Arial"/>
              </a:rPr>
              <a:t>TS-1655-8G</a:t>
            </a:r>
          </a:p>
          <a:p>
            <a:pPr>
              <a:lnSpc>
                <a:spcPct val="130000"/>
              </a:lnSpc>
              <a:defRPr/>
            </a:pPr>
            <a:r>
              <a:rPr lang="en" sz="1600">
                <a:solidFill>
                  <a:srgbClr val="FFFF00"/>
                </a:solidFill>
                <a:ea typeface="微軟正黑體"/>
                <a:cs typeface="Arial"/>
              </a:rPr>
              <a:t>Intel Atom</a:t>
            </a:r>
            <a:r>
              <a:rPr lang="en" sz="1600" baseline="30000">
                <a:solidFill>
                  <a:srgbClr val="FFFF00"/>
                </a:solidFill>
                <a:ea typeface="微軟正黑體"/>
                <a:cs typeface="Arial"/>
              </a:rPr>
              <a:t>®</a:t>
            </a:r>
            <a:r>
              <a:rPr lang="en" sz="1600">
                <a:solidFill>
                  <a:srgbClr val="FFFF00"/>
                </a:solidFill>
                <a:ea typeface="微軟正黑體"/>
                <a:cs typeface="Arial"/>
              </a:rPr>
              <a:t> C5125 8 </a:t>
            </a:r>
            <a:r>
              <a:rPr lang="zh-TW" altLang="en" sz="1600">
                <a:solidFill>
                  <a:srgbClr val="FFFF00"/>
                </a:solidFill>
                <a:ea typeface="微軟正黑體"/>
                <a:cs typeface="Arial"/>
              </a:rPr>
              <a:t>核心 </a:t>
            </a:r>
            <a:r>
              <a:rPr lang="en" sz="1600">
                <a:solidFill>
                  <a:srgbClr val="FFFF00"/>
                </a:solidFill>
                <a:ea typeface="微軟正黑體"/>
                <a:cs typeface="Arial"/>
              </a:rPr>
              <a:t>2.8 GHz</a:t>
            </a:r>
            <a:r>
              <a:rPr lang="en" altLang="zh-TW" sz="1600">
                <a:solidFill>
                  <a:srgbClr val="FFFF00"/>
                </a:solidFill>
                <a:ea typeface="微軟正黑體"/>
                <a:cs typeface="Arial"/>
              </a:rPr>
              <a:t> </a:t>
            </a:r>
            <a:r>
              <a:rPr lang="zh-TW" altLang="en" sz="1600">
                <a:solidFill>
                  <a:srgbClr val="FFFF00"/>
                </a:solidFill>
                <a:ea typeface="微軟正黑體"/>
                <a:cs typeface="Arial"/>
              </a:rPr>
              <a:t>處理器</a:t>
            </a:r>
            <a:r>
              <a:rPr lang="en" sz="1600">
                <a:solidFill>
                  <a:srgbClr val="FFFF00"/>
                </a:solidFill>
                <a:ea typeface="微軟正黑體"/>
                <a:cs typeface="Arial"/>
              </a:rPr>
              <a:t> , 8 GB UDIMM DDR4 (1 x 8 GB)</a:t>
            </a:r>
            <a:endParaRPr lang="en" sz="1600">
              <a:solidFill>
                <a:srgbClr val="FFFF00"/>
              </a:solidFill>
              <a:cs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1348388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 2">
            <a:extLst>
              <a:ext uri="{FF2B5EF4-FFF2-40B4-BE49-F238E27FC236}">
                <a16:creationId xmlns:a16="http://schemas.microsoft.com/office/drawing/2014/main" id="{A6E4154E-6A4E-82FA-09FC-7FFCE77C39E4}"/>
              </a:ext>
            </a:extLst>
          </p:cNvPr>
          <p:cNvSpPr/>
          <p:nvPr/>
        </p:nvSpPr>
        <p:spPr>
          <a:xfrm>
            <a:off x="3987087" y="2720383"/>
            <a:ext cx="4470738" cy="1824496"/>
          </a:xfrm>
          <a:prstGeom prst="roundRect">
            <a:avLst>
              <a:gd name="adj" fmla="val 9951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ea typeface="Arial"/>
              </a:rPr>
              <a:t>混合式儲存</a:t>
            </a:r>
            <a:r>
              <a:rPr lang="zh-TW" altLang="en-US">
                <a:latin typeface="Arial"/>
                <a:ea typeface="Arial"/>
                <a:cs typeface="Arial"/>
              </a:rPr>
              <a:t>​</a:t>
            </a:r>
            <a:endParaRPr lang="zh-TW" altLang="en-US"/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B6FEECFB-7BD6-8941-C6B2-1FF3488A8F09}"/>
              </a:ext>
            </a:extLst>
          </p:cNvPr>
          <p:cNvSpPr/>
          <p:nvPr/>
        </p:nvSpPr>
        <p:spPr>
          <a:xfrm>
            <a:off x="5600390" y="345636"/>
            <a:ext cx="2975359" cy="2342380"/>
          </a:xfrm>
          <a:prstGeom prst="roundRect">
            <a:avLst>
              <a:gd name="adj" fmla="val 8543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378B5BFD-65A7-7313-8710-8F114A843925}"/>
              </a:ext>
            </a:extLst>
          </p:cNvPr>
          <p:cNvSpPr/>
          <p:nvPr/>
        </p:nvSpPr>
        <p:spPr>
          <a:xfrm>
            <a:off x="2292729" y="1498509"/>
            <a:ext cx="1565633" cy="3022341"/>
          </a:xfrm>
          <a:prstGeom prst="roundRect">
            <a:avLst>
              <a:gd name="adj" fmla="val 10241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5D39E6EF-A4AE-07F9-5559-1D898DF98A0A}"/>
              </a:ext>
            </a:extLst>
          </p:cNvPr>
          <p:cNvSpPr/>
          <p:nvPr/>
        </p:nvSpPr>
        <p:spPr>
          <a:xfrm>
            <a:off x="6474691" y="4691876"/>
            <a:ext cx="1983133" cy="1862145"/>
          </a:xfrm>
          <a:prstGeom prst="roundRect">
            <a:avLst>
              <a:gd name="adj" fmla="val 7620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16108385-6E9D-B842-1A87-C530EBBE5093}"/>
              </a:ext>
            </a:extLst>
          </p:cNvPr>
          <p:cNvSpPr/>
          <p:nvPr/>
        </p:nvSpPr>
        <p:spPr>
          <a:xfrm>
            <a:off x="4030286" y="4691875"/>
            <a:ext cx="2315680" cy="85710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7395BB23-CE72-BB3C-D9E2-593ECCB3F0C1}"/>
              </a:ext>
            </a:extLst>
          </p:cNvPr>
          <p:cNvSpPr/>
          <p:nvPr/>
        </p:nvSpPr>
        <p:spPr>
          <a:xfrm>
            <a:off x="3987087" y="364309"/>
            <a:ext cx="1478255" cy="2262408"/>
          </a:xfrm>
          <a:prstGeom prst="roundRect">
            <a:avLst>
              <a:gd name="adj" fmla="val 13002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BBD3FE79-546B-05ED-A486-59C2AD26883B}"/>
              </a:ext>
            </a:extLst>
          </p:cNvPr>
          <p:cNvSpPr/>
          <p:nvPr/>
        </p:nvSpPr>
        <p:spPr>
          <a:xfrm>
            <a:off x="9966399" y="1836563"/>
            <a:ext cx="1983133" cy="1880514"/>
          </a:xfrm>
          <a:prstGeom prst="roundRect">
            <a:avLst>
              <a:gd name="adj" fmla="val 9410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83FD5FF2-896A-A8E3-07B8-AF7EA0BB9515}"/>
              </a:ext>
            </a:extLst>
          </p:cNvPr>
          <p:cNvSpPr/>
          <p:nvPr/>
        </p:nvSpPr>
        <p:spPr>
          <a:xfrm>
            <a:off x="4030286" y="5642649"/>
            <a:ext cx="2315680" cy="902912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3D44A5EB-D23D-B824-8021-E6007F8332A2}"/>
              </a:ext>
            </a:extLst>
          </p:cNvPr>
          <p:cNvSpPr/>
          <p:nvPr/>
        </p:nvSpPr>
        <p:spPr>
          <a:xfrm>
            <a:off x="8609216" y="364309"/>
            <a:ext cx="3362983" cy="1378587"/>
          </a:xfrm>
          <a:prstGeom prst="roundRect">
            <a:avLst>
              <a:gd name="adj" fmla="val 11668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solidFill>
                <a:schemeClr val="tx1"/>
              </a:solidFill>
            </a:endParaRPr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15B95054-5425-92F3-16BA-F28905C58035}"/>
              </a:ext>
            </a:extLst>
          </p:cNvPr>
          <p:cNvSpPr/>
          <p:nvPr/>
        </p:nvSpPr>
        <p:spPr>
          <a:xfrm>
            <a:off x="8586548" y="3801676"/>
            <a:ext cx="3362982" cy="78055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10B91F06-E65D-860B-7CD4-0BBD964348AA}"/>
              </a:ext>
            </a:extLst>
          </p:cNvPr>
          <p:cNvSpPr/>
          <p:nvPr/>
        </p:nvSpPr>
        <p:spPr>
          <a:xfrm>
            <a:off x="8586548" y="4691874"/>
            <a:ext cx="2125033" cy="111287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2" name="矩形: 圓角 21" hidden="1">
            <a:extLst>
              <a:ext uri="{FF2B5EF4-FFF2-40B4-BE49-F238E27FC236}">
                <a16:creationId xmlns:a16="http://schemas.microsoft.com/office/drawing/2014/main" id="{F22A9A6C-AAAE-C2F5-4CF7-5F8A864B4012}"/>
              </a:ext>
            </a:extLst>
          </p:cNvPr>
          <p:cNvSpPr/>
          <p:nvPr/>
        </p:nvSpPr>
        <p:spPr>
          <a:xfrm>
            <a:off x="8609216" y="5642649"/>
            <a:ext cx="2125033" cy="90291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3200" b="1">
              <a:solidFill>
                <a:schemeClr val="tx1"/>
              </a:solidFill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2D8E2AE1-B8CA-3251-4EAB-1B34459C6CE6}"/>
              </a:ext>
            </a:extLst>
          </p:cNvPr>
          <p:cNvSpPr/>
          <p:nvPr/>
        </p:nvSpPr>
        <p:spPr>
          <a:xfrm>
            <a:off x="10824262" y="4691874"/>
            <a:ext cx="1125270" cy="1853685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800" b="1">
              <a:solidFill>
                <a:schemeClr val="tx1"/>
              </a:solidFill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7EB53527-C9A5-9636-FF20-626E3FC042D4}"/>
              </a:ext>
            </a:extLst>
          </p:cNvPr>
          <p:cNvSpPr/>
          <p:nvPr/>
        </p:nvSpPr>
        <p:spPr>
          <a:xfrm>
            <a:off x="253882" y="4691874"/>
            <a:ext cx="3625013" cy="1853685"/>
          </a:xfrm>
          <a:prstGeom prst="roundRect">
            <a:avLst>
              <a:gd name="adj" fmla="val 9231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8000" b="1">
              <a:solidFill>
                <a:schemeClr val="tx1"/>
              </a:solidFill>
            </a:endParaRP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14103AE5-145C-0778-33F0-1F7729C2223B}"/>
              </a:ext>
            </a:extLst>
          </p:cNvPr>
          <p:cNvSpPr/>
          <p:nvPr/>
        </p:nvSpPr>
        <p:spPr>
          <a:xfrm>
            <a:off x="253882" y="2720383"/>
            <a:ext cx="1934426" cy="1800466"/>
          </a:xfrm>
          <a:prstGeom prst="roundRect">
            <a:avLst>
              <a:gd name="adj" fmla="val 9236"/>
            </a:avLst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8E41B160-27D7-9C71-4190-ECB49ABEB9CC}"/>
              </a:ext>
            </a:extLst>
          </p:cNvPr>
          <p:cNvSpPr/>
          <p:nvPr/>
        </p:nvSpPr>
        <p:spPr>
          <a:xfrm>
            <a:off x="247558" y="1506970"/>
            <a:ext cx="1934426" cy="108857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>
              <a:solidFill>
                <a:schemeClr val="tx1"/>
              </a:solidFill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74649E92-4D67-E23A-D52C-A1CC2BF534F9}"/>
              </a:ext>
            </a:extLst>
          </p:cNvPr>
          <p:cNvSpPr/>
          <p:nvPr/>
        </p:nvSpPr>
        <p:spPr>
          <a:xfrm>
            <a:off x="253882" y="364309"/>
            <a:ext cx="3604480" cy="101782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>
              <a:solidFill>
                <a:schemeClr val="tx1"/>
              </a:solidFill>
            </a:endParaRPr>
          </a:p>
        </p:txBody>
      </p:sp>
      <p:pic>
        <p:nvPicPr>
          <p:cNvPr id="84" name="圖形 83">
            <a:extLst>
              <a:ext uri="{FF2B5EF4-FFF2-40B4-BE49-F238E27FC236}">
                <a16:creationId xmlns:a16="http://schemas.microsoft.com/office/drawing/2014/main" id="{8C072C97-0F4B-8B4F-0780-3C7A07B25C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8044817" y="5528621"/>
            <a:ext cx="3060543" cy="1527086"/>
          </a:xfrm>
          <a:prstGeom prst="rect">
            <a:avLst/>
          </a:prstGeom>
          <a:effectLst>
            <a:outerShdw blurRad="292100" dist="2794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05" name="矩形: 圓角 104" hidden="1">
            <a:extLst>
              <a:ext uri="{FF2B5EF4-FFF2-40B4-BE49-F238E27FC236}">
                <a16:creationId xmlns:a16="http://schemas.microsoft.com/office/drawing/2014/main" id="{6F8F86BD-FB02-8B96-CDEC-01C305578C74}"/>
              </a:ext>
            </a:extLst>
          </p:cNvPr>
          <p:cNvSpPr>
            <a:spLocks/>
          </p:cNvSpPr>
          <p:nvPr/>
        </p:nvSpPr>
        <p:spPr>
          <a:xfrm>
            <a:off x="242282" y="355848"/>
            <a:ext cx="3604480" cy="1017821"/>
          </a:xfrm>
          <a:prstGeom prst="roundRect">
            <a:avLst/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2000" b="1">
              <a:solidFill>
                <a:schemeClr val="tx1"/>
              </a:solidFill>
            </a:endParaRPr>
          </a:p>
        </p:txBody>
      </p:sp>
      <p:pic>
        <p:nvPicPr>
          <p:cNvPr id="104" name="圖片 103">
            <a:extLst>
              <a:ext uri="{FF2B5EF4-FFF2-40B4-BE49-F238E27FC236}">
                <a16:creationId xmlns:a16="http://schemas.microsoft.com/office/drawing/2014/main" id="{49E8C5DC-60B3-82C9-FF72-7EAF96A9FF6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8409" t="-7710" r="5091" b="43738"/>
          <a:stretch/>
        </p:blipFill>
        <p:spPr>
          <a:xfrm>
            <a:off x="247442" y="364310"/>
            <a:ext cx="3617477" cy="1009360"/>
          </a:xfrm>
          <a:prstGeom prst="roundRect">
            <a:avLst/>
          </a:prstGeom>
          <a:effectLst>
            <a:outerShdw blurRad="292100" dist="2794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9E9A6238-8B4F-B5C9-A8C0-FEDA697A0E71}"/>
              </a:ext>
            </a:extLst>
          </p:cNvPr>
          <p:cNvGrpSpPr/>
          <p:nvPr/>
        </p:nvGrpSpPr>
        <p:grpSpPr>
          <a:xfrm>
            <a:off x="253998" y="-2379655"/>
            <a:ext cx="11953944" cy="8925214"/>
            <a:chOff x="160929" y="-2633343"/>
            <a:chExt cx="12175717" cy="9187365"/>
          </a:xfrm>
          <a:noFill/>
          <a:effectLst/>
        </p:grpSpPr>
        <p:sp>
          <p:nvSpPr>
            <p:cNvPr id="10" name="矩形: 圓角 9">
              <a:extLst>
                <a:ext uri="{FF2B5EF4-FFF2-40B4-BE49-F238E27FC236}">
                  <a16:creationId xmlns:a16="http://schemas.microsoft.com/office/drawing/2014/main" id="{138C973E-E304-BB06-E1F9-EDBD77FC88B8}"/>
                </a:ext>
              </a:extLst>
            </p:cNvPr>
            <p:cNvSpPr/>
            <p:nvPr/>
          </p:nvSpPr>
          <p:spPr>
            <a:xfrm>
              <a:off x="5613069" y="191217"/>
              <a:ext cx="2927091" cy="695100"/>
            </a:xfrm>
            <a:prstGeom prst="roundRect">
              <a:avLst>
                <a:gd name="adj" fmla="val 8543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>
                  <a:solidFill>
                    <a:schemeClr val="tx1"/>
                  </a:solidFill>
                </a:rPr>
                <a:t>混合式儲存</a:t>
              </a:r>
            </a:p>
          </p:txBody>
        </p:sp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A0C29D0D-E7C6-4C75-CBF8-D1146F6C6418}"/>
                </a:ext>
              </a:extLst>
            </p:cNvPr>
            <p:cNvSpPr/>
            <p:nvPr/>
          </p:nvSpPr>
          <p:spPr>
            <a:xfrm>
              <a:off x="2244042" y="2990009"/>
              <a:ext cx="1594679" cy="1114954"/>
            </a:xfrm>
            <a:prstGeom prst="roundRect">
              <a:avLst>
                <a:gd name="adj" fmla="val 10241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400" b="1">
                  <a:solidFill>
                    <a:schemeClr val="tx1"/>
                  </a:solidFill>
                </a:rPr>
                <a:t>C5125 2.8 GHz</a:t>
              </a:r>
            </a:p>
            <a:p>
              <a:pPr algn="ctr"/>
              <a:r>
                <a:rPr lang="en-US" altLang="zh-TW" sz="3200" b="1">
                  <a:solidFill>
                    <a:srgbClr val="00B0F0"/>
                  </a:solidFill>
                </a:rPr>
                <a:t>8-</a:t>
              </a:r>
              <a:r>
                <a:rPr lang="zh-TW" altLang="en-US" sz="3200" b="1">
                  <a:solidFill>
                    <a:srgbClr val="00B0F0"/>
                  </a:solidFill>
                </a:rPr>
                <a:t>核心</a:t>
              </a:r>
              <a:endParaRPr lang="en-US" altLang="zh-TW" sz="3200" b="1">
                <a:solidFill>
                  <a:srgbClr val="00B0F0"/>
                </a:solidFill>
              </a:endParaRPr>
            </a:p>
            <a:p>
              <a:pPr algn="ctr"/>
              <a:r>
                <a:rPr lang="en-US" altLang="zh-TW" b="1">
                  <a:solidFill>
                    <a:schemeClr val="tx1"/>
                  </a:solidFill>
                </a:rPr>
                <a:t>CPU</a:t>
              </a:r>
              <a:endParaRPr lang="zh-TW" altLang="en-US" b="1">
                <a:solidFill>
                  <a:schemeClr val="tx1"/>
                </a:solidFill>
              </a:endParaRPr>
            </a:p>
          </p:txBody>
        </p:sp>
        <p:sp>
          <p:nvSpPr>
            <p:cNvPr id="28" name="矩形: 圓角 27" hidden="1">
              <a:extLst>
                <a:ext uri="{FF2B5EF4-FFF2-40B4-BE49-F238E27FC236}">
                  <a16:creationId xmlns:a16="http://schemas.microsoft.com/office/drawing/2014/main" id="{78EECAC6-E46F-BD9A-1CD6-D35879C91D12}"/>
                </a:ext>
              </a:extLst>
            </p:cNvPr>
            <p:cNvSpPr/>
            <p:nvPr/>
          </p:nvSpPr>
          <p:spPr>
            <a:xfrm>
              <a:off x="6503589" y="4637183"/>
              <a:ext cx="2019925" cy="1916839"/>
            </a:xfrm>
            <a:prstGeom prst="roundRect">
              <a:avLst>
                <a:gd name="adj" fmla="val 7620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zh-TW">
                <a:solidFill>
                  <a:schemeClr val="tx1"/>
                </a:solidFill>
              </a:endParaRPr>
            </a:p>
            <a:p>
              <a:pPr algn="ctr"/>
              <a:endParaRPr lang="en-US" altLang="zh-TW">
                <a:solidFill>
                  <a:schemeClr val="tx1"/>
                </a:solidFill>
              </a:endParaRPr>
            </a:p>
            <a:p>
              <a:pPr algn="ctr"/>
              <a:endParaRPr lang="en-US" altLang="zh-TW">
                <a:solidFill>
                  <a:schemeClr val="tx1"/>
                </a:solidFill>
              </a:endParaRPr>
            </a:p>
            <a:p>
              <a:pPr algn="ctr"/>
              <a:r>
                <a:rPr lang="en-US" altLang="zh-TW" b="1">
                  <a:solidFill>
                    <a:schemeClr val="tx1"/>
                  </a:solidFill>
                </a:rPr>
                <a:t>2.5GbE</a:t>
              </a:r>
              <a:endParaRPr lang="zh-TW" altLang="en-US" b="1">
                <a:solidFill>
                  <a:schemeClr val="tx1"/>
                </a:solidFill>
              </a:endParaRPr>
            </a:p>
          </p:txBody>
        </p:sp>
        <p:sp>
          <p:nvSpPr>
            <p:cNvPr id="29" name="矩形: 圓角 28">
              <a:extLst>
                <a:ext uri="{FF2B5EF4-FFF2-40B4-BE49-F238E27FC236}">
                  <a16:creationId xmlns:a16="http://schemas.microsoft.com/office/drawing/2014/main" id="{A1972F03-2BB2-1249-BF03-129DA1FEDFF7}"/>
                </a:ext>
              </a:extLst>
            </p:cNvPr>
            <p:cNvSpPr/>
            <p:nvPr/>
          </p:nvSpPr>
          <p:spPr>
            <a:xfrm>
              <a:off x="4013834" y="4637182"/>
              <a:ext cx="1438496" cy="882281"/>
            </a:xfrm>
            <a:prstGeom prst="round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2800" b="1">
                  <a:solidFill>
                    <a:srgbClr val="00B0F0"/>
                  </a:solidFill>
                </a:rPr>
                <a:t>128GB</a:t>
              </a:r>
              <a:endParaRPr lang="zh-TW" altLang="en-US" sz="2800" b="1">
                <a:solidFill>
                  <a:srgbClr val="00B0F0"/>
                </a:solidFill>
              </a:endParaRPr>
            </a:p>
          </p:txBody>
        </p:sp>
        <p:sp>
          <p:nvSpPr>
            <p:cNvPr id="30" name="矩形: 圓角 29" hidden="1">
              <a:extLst>
                <a:ext uri="{FF2B5EF4-FFF2-40B4-BE49-F238E27FC236}">
                  <a16:creationId xmlns:a16="http://schemas.microsoft.com/office/drawing/2014/main" id="{1DF1B727-530C-1C96-9BF2-663B02DC5128}"/>
                </a:ext>
              </a:extLst>
            </p:cNvPr>
            <p:cNvSpPr/>
            <p:nvPr/>
          </p:nvSpPr>
          <p:spPr>
            <a:xfrm>
              <a:off x="8654627" y="1698004"/>
              <a:ext cx="1274336" cy="1935748"/>
            </a:xfrm>
            <a:prstGeom prst="roundRect">
              <a:avLst>
                <a:gd name="adj" fmla="val 14193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err="1">
                  <a:solidFill>
                    <a:schemeClr val="tx1"/>
                  </a:solidFill>
                </a:rPr>
                <a:t>IntelQAT</a:t>
              </a:r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31" name="矩形: 圓角 30">
              <a:extLst>
                <a:ext uri="{FF2B5EF4-FFF2-40B4-BE49-F238E27FC236}">
                  <a16:creationId xmlns:a16="http://schemas.microsoft.com/office/drawing/2014/main" id="{A3DF3FEC-6619-D5ED-4CB4-44F56A5490B7}"/>
                </a:ext>
              </a:extLst>
            </p:cNvPr>
            <p:cNvSpPr/>
            <p:nvPr/>
          </p:nvSpPr>
          <p:spPr>
            <a:xfrm>
              <a:off x="3969835" y="182507"/>
              <a:ext cx="1505680" cy="2328859"/>
            </a:xfrm>
            <a:prstGeom prst="roundRect">
              <a:avLst>
                <a:gd name="adj" fmla="val 13002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4400" b="1">
                  <a:solidFill>
                    <a:srgbClr val="00B0F0"/>
                  </a:solidFill>
                </a:rPr>
                <a:t> </a:t>
              </a:r>
            </a:p>
            <a:p>
              <a:pPr algn="ctr"/>
              <a:r>
                <a:rPr lang="en-US" altLang="zh-TW" b="1">
                  <a:solidFill>
                    <a:schemeClr val="tx1"/>
                  </a:solidFill>
                </a:rPr>
                <a:t>TB</a:t>
              </a:r>
            </a:p>
            <a:p>
              <a:pPr algn="ctr"/>
              <a:r>
                <a:rPr lang="zh-TW" altLang="en-US" b="1">
                  <a:solidFill>
                    <a:schemeClr val="tx1"/>
                  </a:solidFill>
                </a:rPr>
                <a:t>原始容量</a:t>
              </a:r>
            </a:p>
          </p:txBody>
        </p:sp>
        <p:sp>
          <p:nvSpPr>
            <p:cNvPr id="32" name="矩形: 圓角 31" hidden="1">
              <a:extLst>
                <a:ext uri="{FF2B5EF4-FFF2-40B4-BE49-F238E27FC236}">
                  <a16:creationId xmlns:a16="http://schemas.microsoft.com/office/drawing/2014/main" id="{7647C7E0-6F0D-CF08-7E34-3BF444C69AF2}"/>
                </a:ext>
              </a:extLst>
            </p:cNvPr>
            <p:cNvSpPr/>
            <p:nvPr/>
          </p:nvSpPr>
          <p:spPr>
            <a:xfrm>
              <a:off x="3648605" y="-2221051"/>
              <a:ext cx="2019925" cy="1935748"/>
            </a:xfrm>
            <a:prstGeom prst="roundRect">
              <a:avLst>
                <a:gd name="adj" fmla="val 9410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4800" b="1">
                  <a:solidFill>
                    <a:srgbClr val="33CCCC"/>
                  </a:solidFill>
                </a:rPr>
                <a:t>3</a:t>
              </a:r>
              <a:r>
                <a:rPr lang="zh-TW" altLang="en-US" sz="4800" b="1">
                  <a:solidFill>
                    <a:srgbClr val="33CCCC"/>
                  </a:solidFill>
                </a:rPr>
                <a:t>個</a:t>
              </a:r>
              <a:endParaRPr lang="en-US" altLang="zh-TW" sz="4800" b="1">
                <a:solidFill>
                  <a:srgbClr val="33CCCC"/>
                </a:solidFill>
              </a:endParaRPr>
            </a:p>
            <a:p>
              <a:pPr algn="ctr"/>
              <a:r>
                <a:rPr lang="en-US" altLang="zh-TW">
                  <a:solidFill>
                    <a:schemeClr val="tx1"/>
                  </a:solidFill>
                </a:rPr>
                <a:t>PCIe Gen3 x4</a:t>
              </a:r>
            </a:p>
            <a:p>
              <a:pPr algn="ctr"/>
              <a:r>
                <a:rPr lang="zh-TW" altLang="en-US" sz="2000" b="1">
                  <a:solidFill>
                    <a:schemeClr val="tx1"/>
                  </a:solidFill>
                </a:rPr>
                <a:t>擴充槽</a:t>
              </a:r>
              <a:r>
                <a:rPr lang="en-US" altLang="zh-TW" sz="2000" b="1">
                  <a:solidFill>
                    <a:schemeClr val="tx1"/>
                  </a:solidFill>
                </a:rPr>
                <a:t> </a:t>
              </a:r>
              <a:endParaRPr lang="zh-TW" altLang="en-US" sz="2000" b="1">
                <a:solidFill>
                  <a:schemeClr val="tx1"/>
                </a:solidFill>
              </a:endParaRPr>
            </a:p>
          </p:txBody>
        </p:sp>
        <p:sp>
          <p:nvSpPr>
            <p:cNvPr id="33" name="矩形: 圓角 32">
              <a:extLst>
                <a:ext uri="{FF2B5EF4-FFF2-40B4-BE49-F238E27FC236}">
                  <a16:creationId xmlns:a16="http://schemas.microsoft.com/office/drawing/2014/main" id="{860813FD-109B-2ECB-D342-EBB28EA340D6}"/>
                </a:ext>
              </a:extLst>
            </p:cNvPr>
            <p:cNvSpPr/>
            <p:nvPr/>
          </p:nvSpPr>
          <p:spPr>
            <a:xfrm>
              <a:off x="4875704" y="5615881"/>
              <a:ext cx="1378800" cy="929432"/>
            </a:xfrm>
            <a:prstGeom prst="round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b="1">
                  <a:solidFill>
                    <a:schemeClr val="tx1"/>
                  </a:solidFill>
                </a:rPr>
                <a:t>QVR Pro</a:t>
              </a:r>
            </a:p>
            <a:p>
              <a:r>
                <a:rPr lang="zh-TW" altLang="en-US" sz="1400">
                  <a:solidFill>
                    <a:schemeClr val="tx1"/>
                  </a:solidFill>
                </a:rPr>
                <a:t>監控解決方案</a:t>
              </a:r>
            </a:p>
          </p:txBody>
        </p:sp>
        <p:sp>
          <p:nvSpPr>
            <p:cNvPr id="34" name="矩形: 圓角 33">
              <a:extLst>
                <a:ext uri="{FF2B5EF4-FFF2-40B4-BE49-F238E27FC236}">
                  <a16:creationId xmlns:a16="http://schemas.microsoft.com/office/drawing/2014/main" id="{9CC46BEC-FF01-E821-BCA0-6A67EAACD953}"/>
                </a:ext>
              </a:extLst>
            </p:cNvPr>
            <p:cNvSpPr/>
            <p:nvPr/>
          </p:nvSpPr>
          <p:spPr>
            <a:xfrm>
              <a:off x="8677714" y="247465"/>
              <a:ext cx="3425374" cy="969972"/>
            </a:xfrm>
            <a:prstGeom prst="roundRect">
              <a:avLst>
                <a:gd name="adj" fmla="val 11668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>
                  <a:solidFill>
                    <a:schemeClr val="tx1"/>
                  </a:solidFill>
                </a:rPr>
                <a:t>支援雙系統</a:t>
              </a:r>
              <a:endParaRPr lang="en-US" altLang="zh-TW" sz="2000" b="1">
                <a:solidFill>
                  <a:schemeClr val="tx1"/>
                </a:solidFill>
              </a:endParaRPr>
            </a:p>
            <a:p>
              <a:pPr algn="ctr"/>
              <a:r>
                <a:rPr lang="zh-TW" altLang="en-US" sz="2800" b="1">
                  <a:solidFill>
                    <a:schemeClr val="tx1"/>
                  </a:solidFill>
                </a:rPr>
                <a:t> </a:t>
              </a:r>
              <a:endParaRPr lang="zh-TW" altLang="en-US" b="1">
                <a:solidFill>
                  <a:schemeClr val="tx1"/>
                </a:solidFill>
              </a:endParaRPr>
            </a:p>
          </p:txBody>
        </p:sp>
        <p:sp>
          <p:nvSpPr>
            <p:cNvPr id="35" name="矩形: 圓角 34" hidden="1">
              <a:extLst>
                <a:ext uri="{FF2B5EF4-FFF2-40B4-BE49-F238E27FC236}">
                  <a16:creationId xmlns:a16="http://schemas.microsoft.com/office/drawing/2014/main" id="{85A4B45C-5E76-EB04-E257-16B742B16A51}"/>
                </a:ext>
              </a:extLst>
            </p:cNvPr>
            <p:cNvSpPr/>
            <p:nvPr/>
          </p:nvSpPr>
          <p:spPr>
            <a:xfrm>
              <a:off x="8911273" y="-2633343"/>
              <a:ext cx="3425373" cy="803476"/>
            </a:xfrm>
            <a:prstGeom prst="round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solidFill>
                    <a:schemeClr val="tx1"/>
                  </a:solidFill>
                </a:rPr>
                <a:t>USB 3.2 Gen2 (10Gbps)</a:t>
              </a:r>
            </a:p>
            <a:p>
              <a:pPr algn="ctr"/>
              <a:r>
                <a:rPr lang="zh-TW" altLang="en-US">
                  <a:solidFill>
                    <a:schemeClr val="tx1"/>
                  </a:solidFill>
                </a:rPr>
                <a:t>與</a:t>
              </a:r>
              <a:r>
                <a:rPr lang="en-US" altLang="zh-TW">
                  <a:solidFill>
                    <a:schemeClr val="tx1"/>
                  </a:solidFill>
                </a:rPr>
                <a:t> One-Touch-Copy</a:t>
              </a:r>
              <a:endParaRPr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36" name="矩形: 圓角 35">
              <a:extLst>
                <a:ext uri="{FF2B5EF4-FFF2-40B4-BE49-F238E27FC236}">
                  <a16:creationId xmlns:a16="http://schemas.microsoft.com/office/drawing/2014/main" id="{020EDAE7-226F-E6A0-3E00-51558B12B871}"/>
                </a:ext>
              </a:extLst>
            </p:cNvPr>
            <p:cNvSpPr/>
            <p:nvPr/>
          </p:nvSpPr>
          <p:spPr>
            <a:xfrm>
              <a:off x="8725155" y="5324406"/>
              <a:ext cx="2023401" cy="363383"/>
            </a:xfrm>
            <a:prstGeom prst="round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altLang="zh-TW" b="1">
                  <a:solidFill>
                    <a:schemeClr val="tx1"/>
                  </a:solidFill>
                  <a:ea typeface="微軟正黑體"/>
                  <a:cs typeface="Arial"/>
                </a:rPr>
                <a:t>PCIe Gen3 x2</a:t>
              </a:r>
              <a:r>
                <a:rPr lang="zh-TW" altLang="en-US" b="1">
                  <a:solidFill>
                    <a:schemeClr val="tx1"/>
                  </a:solidFill>
                  <a:ea typeface="微軟正黑體"/>
                  <a:cs typeface="Arial"/>
                </a:rPr>
                <a:t> </a:t>
              </a:r>
              <a:endParaRPr lang="zh-TW" altLang="en-US" b="1" dirty="0">
                <a:solidFill>
                  <a:schemeClr val="tx1"/>
                </a:solidFill>
                <a:ea typeface="微軟正黑體"/>
                <a:cs typeface="Arial"/>
              </a:endParaRPr>
            </a:p>
          </p:txBody>
        </p:sp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2340FCF6-BD61-E0CC-01B7-5920CA96DAE6}"/>
                </a:ext>
              </a:extLst>
            </p:cNvPr>
            <p:cNvSpPr/>
            <p:nvPr/>
          </p:nvSpPr>
          <p:spPr>
            <a:xfrm>
              <a:off x="8677714" y="5940570"/>
              <a:ext cx="2164457" cy="573367"/>
            </a:xfrm>
            <a:prstGeom prst="round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3200" b="1">
                  <a:solidFill>
                    <a:schemeClr val="bg1"/>
                  </a:solidFill>
                </a:rPr>
                <a:t>SR-IOV</a:t>
              </a:r>
              <a:endParaRPr lang="zh-TW" altLang="en-US" sz="3200" b="1">
                <a:solidFill>
                  <a:schemeClr val="bg1"/>
                </a:solidFill>
              </a:endParaRPr>
            </a:p>
          </p:txBody>
        </p:sp>
        <p:sp>
          <p:nvSpPr>
            <p:cNvPr id="38" name="矩形: 圓角 37">
              <a:extLst>
                <a:ext uri="{FF2B5EF4-FFF2-40B4-BE49-F238E27FC236}">
                  <a16:creationId xmlns:a16="http://schemas.microsoft.com/office/drawing/2014/main" id="{FA1F5637-7F76-9719-4A2A-DA6C11E267C9}"/>
                </a:ext>
              </a:extLst>
            </p:cNvPr>
            <p:cNvSpPr/>
            <p:nvPr/>
          </p:nvSpPr>
          <p:spPr>
            <a:xfrm>
              <a:off x="10933854" y="4637181"/>
              <a:ext cx="1146146" cy="1908131"/>
            </a:xfrm>
            <a:prstGeom prst="round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>
                  <a:solidFill>
                    <a:schemeClr val="tx1"/>
                  </a:solidFill>
                </a:rPr>
                <a:t>支援</a:t>
              </a:r>
              <a:endParaRPr lang="en-US" altLang="zh-TW" b="1">
                <a:solidFill>
                  <a:schemeClr val="tx1"/>
                </a:solidFill>
              </a:endParaRPr>
            </a:p>
            <a:p>
              <a:pPr algn="ctr"/>
              <a:r>
                <a:rPr lang="zh-TW" altLang="en-US" sz="2800" b="1">
                  <a:solidFill>
                    <a:srgbClr val="00B0F0"/>
                  </a:solidFill>
                </a:rPr>
                <a:t>外接顯卡</a:t>
              </a:r>
            </a:p>
          </p:txBody>
        </p:sp>
        <p:sp>
          <p:nvSpPr>
            <p:cNvPr id="39" name="矩形: 圓角 38">
              <a:extLst>
                <a:ext uri="{FF2B5EF4-FFF2-40B4-BE49-F238E27FC236}">
                  <a16:creationId xmlns:a16="http://schemas.microsoft.com/office/drawing/2014/main" id="{3B1B940F-94D2-35ED-1ABF-5F10349EB57C}"/>
                </a:ext>
              </a:extLst>
            </p:cNvPr>
            <p:cNvSpPr/>
            <p:nvPr/>
          </p:nvSpPr>
          <p:spPr>
            <a:xfrm>
              <a:off x="167370" y="4637181"/>
              <a:ext cx="3692265" cy="1908131"/>
            </a:xfrm>
            <a:prstGeom prst="roundRect">
              <a:avLst>
                <a:gd name="adj" fmla="val 9231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b="1">
                  <a:solidFill>
                    <a:schemeClr val="tx1"/>
                  </a:solidFill>
                </a:rPr>
                <a:t>本產品可供貨至</a:t>
              </a:r>
              <a:endParaRPr lang="en-US" altLang="zh-TW" b="1">
                <a:solidFill>
                  <a:schemeClr val="tx1"/>
                </a:solidFill>
              </a:endParaRPr>
            </a:p>
            <a:p>
              <a:pPr algn="ctr"/>
              <a:endParaRPr lang="en-US" altLang="zh-TW">
                <a:solidFill>
                  <a:schemeClr val="tx1"/>
                </a:solidFill>
              </a:endParaRPr>
            </a:p>
            <a:p>
              <a:pPr algn="ctr"/>
              <a:endParaRPr lang="en-US" altLang="zh-TW">
                <a:solidFill>
                  <a:schemeClr val="tx1"/>
                </a:solidFill>
              </a:endParaRPr>
            </a:p>
            <a:p>
              <a:pPr algn="ctr"/>
              <a:endParaRPr lang="en-US" altLang="zh-TW">
                <a:solidFill>
                  <a:schemeClr val="tx1"/>
                </a:solidFill>
              </a:endParaRPr>
            </a:p>
          </p:txBody>
        </p:sp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F0EC1246-1CC3-5C35-9AD9-7D8D2E947C2B}"/>
                </a:ext>
              </a:extLst>
            </p:cNvPr>
            <p:cNvSpPr/>
            <p:nvPr/>
          </p:nvSpPr>
          <p:spPr>
            <a:xfrm>
              <a:off x="167370" y="2607783"/>
              <a:ext cx="1970314" cy="1853349"/>
            </a:xfrm>
            <a:prstGeom prst="roundRect">
              <a:avLst>
                <a:gd name="adj" fmla="val 9236"/>
              </a:avLst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5400" b="1">
                  <a:solidFill>
                    <a:schemeClr val="tx1"/>
                  </a:solidFill>
                </a:rPr>
                <a:t> </a:t>
              </a:r>
              <a:r>
                <a:rPr lang="en-US" altLang="zh-TW">
                  <a:solidFill>
                    <a:schemeClr val="tx1"/>
                  </a:solidFill>
                </a:rPr>
                <a:t> </a:t>
              </a:r>
            </a:p>
            <a:p>
              <a:pPr algn="ctr"/>
              <a:r>
                <a:rPr lang="zh-TW" altLang="en-US" sz="2000" b="1">
                  <a:solidFill>
                    <a:schemeClr val="tx1"/>
                  </a:solidFill>
                </a:rPr>
                <a:t>個直連</a:t>
              </a:r>
              <a:endParaRPr lang="en-US" altLang="zh-TW" sz="2000" b="1">
                <a:solidFill>
                  <a:schemeClr val="tx1"/>
                </a:solidFill>
              </a:endParaRPr>
            </a:p>
            <a:p>
              <a:pPr algn="ctr"/>
              <a:r>
                <a:rPr lang="en-US" altLang="zh-TW" sz="2000" b="1">
                  <a:solidFill>
                    <a:schemeClr val="tx1"/>
                  </a:solidFill>
                </a:rPr>
                <a:t> 2.5GbE</a:t>
              </a:r>
              <a:endParaRPr lang="zh-TW" altLang="en-US" sz="2000" b="1">
                <a:solidFill>
                  <a:schemeClr val="tx1"/>
                </a:solidFill>
              </a:endParaRPr>
            </a:p>
          </p:txBody>
        </p:sp>
        <p:sp>
          <p:nvSpPr>
            <p:cNvPr id="41" name="矩形: 圓角 40">
              <a:extLst>
                <a:ext uri="{FF2B5EF4-FFF2-40B4-BE49-F238E27FC236}">
                  <a16:creationId xmlns:a16="http://schemas.microsoft.com/office/drawing/2014/main" id="{7B40FCC7-3CA8-D7AB-2DFC-B37D8AC0FE95}"/>
                </a:ext>
              </a:extLst>
            </p:cNvPr>
            <p:cNvSpPr/>
            <p:nvPr/>
          </p:nvSpPr>
          <p:spPr>
            <a:xfrm>
              <a:off x="160929" y="1358730"/>
              <a:ext cx="1988596" cy="1120546"/>
            </a:xfrm>
            <a:prstGeom prst="round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>
                  <a:solidFill>
                    <a:schemeClr val="tx1"/>
                  </a:solidFill>
                </a:rPr>
                <a:t>支援多台 </a:t>
              </a:r>
              <a:r>
                <a:rPr lang="en-US" altLang="zh-TW" sz="2800" b="1">
                  <a:solidFill>
                    <a:srgbClr val="00B0F0"/>
                  </a:solidFill>
                </a:rPr>
                <a:t>JBOD</a:t>
              </a:r>
              <a:endParaRPr lang="en-US" altLang="zh-TW" sz="2000" b="1">
                <a:solidFill>
                  <a:srgbClr val="00B0F0"/>
                </a:solidFill>
              </a:endParaRPr>
            </a:p>
          </p:txBody>
        </p:sp>
        <p:sp>
          <p:nvSpPr>
            <p:cNvPr id="42" name="矩形: 圓角 41">
              <a:extLst>
                <a:ext uri="{FF2B5EF4-FFF2-40B4-BE49-F238E27FC236}">
                  <a16:creationId xmlns:a16="http://schemas.microsoft.com/office/drawing/2014/main" id="{DB8C46E7-228E-8B26-AF2A-8A2DE640FA75}"/>
                </a:ext>
              </a:extLst>
            </p:cNvPr>
            <p:cNvSpPr/>
            <p:nvPr/>
          </p:nvSpPr>
          <p:spPr>
            <a:xfrm>
              <a:off x="264445" y="230964"/>
              <a:ext cx="1442349" cy="1047716"/>
            </a:xfrm>
            <a:prstGeom prst="roundRect">
              <a:avLst/>
            </a:prstGeom>
            <a:grpFill/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TW" altLang="en-US" b="1">
                  <a:solidFill>
                    <a:schemeClr val="tx1"/>
                  </a:solidFill>
                </a:rPr>
                <a:t>支援 </a:t>
              </a:r>
              <a:r>
                <a:rPr lang="en-US" altLang="zh-TW" b="1">
                  <a:solidFill>
                    <a:schemeClr val="tx1"/>
                  </a:solidFill>
                </a:rPr>
                <a:t>10/25GbE </a:t>
              </a:r>
              <a:r>
                <a:rPr lang="zh-TW" altLang="en-US" b="1">
                  <a:solidFill>
                    <a:schemeClr val="tx1"/>
                  </a:solidFill>
                </a:rPr>
                <a:t>網路卡</a:t>
              </a:r>
              <a:endParaRPr lang="en-US" altLang="zh-TW" b="1">
                <a:solidFill>
                  <a:schemeClr val="tx1"/>
                </a:solidFill>
              </a:endParaRPr>
            </a:p>
          </p:txBody>
        </p:sp>
      </p:grpSp>
      <p:pic>
        <p:nvPicPr>
          <p:cNvPr id="47" name="圖形 46" hidden="1">
            <a:extLst>
              <a:ext uri="{FF2B5EF4-FFF2-40B4-BE49-F238E27FC236}">
                <a16:creationId xmlns:a16="http://schemas.microsoft.com/office/drawing/2014/main" id="{31EB1EDF-FB65-C9E0-F738-BC5E261FC26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 l="15261" t="4860" r="29580" b="13601"/>
          <a:stretch/>
        </p:blipFill>
        <p:spPr>
          <a:xfrm>
            <a:off x="7013845" y="4951744"/>
            <a:ext cx="969092" cy="956650"/>
          </a:xfrm>
          <a:prstGeom prst="rect">
            <a:avLst/>
          </a:prstGeom>
        </p:spPr>
      </p:pic>
      <p:grpSp>
        <p:nvGrpSpPr>
          <p:cNvPr id="71" name="群組 70" hidden="1">
            <a:extLst>
              <a:ext uri="{FF2B5EF4-FFF2-40B4-BE49-F238E27FC236}">
                <a16:creationId xmlns:a16="http://schemas.microsoft.com/office/drawing/2014/main" id="{8107CBE2-F28F-BFB5-871E-F652DE5476B8}"/>
              </a:ext>
            </a:extLst>
          </p:cNvPr>
          <p:cNvGrpSpPr/>
          <p:nvPr/>
        </p:nvGrpSpPr>
        <p:grpSpPr>
          <a:xfrm>
            <a:off x="247558" y="7026821"/>
            <a:ext cx="11731080" cy="6194733"/>
            <a:chOff x="-683414" y="4115233"/>
            <a:chExt cx="12191664" cy="6437950"/>
          </a:xfrm>
        </p:grpSpPr>
        <p:sp>
          <p:nvSpPr>
            <p:cNvPr id="51" name="手繪多邊形: 圖案 50">
              <a:extLst>
                <a:ext uri="{FF2B5EF4-FFF2-40B4-BE49-F238E27FC236}">
                  <a16:creationId xmlns:a16="http://schemas.microsoft.com/office/drawing/2014/main" id="{792AAB7B-35FA-AA6E-0119-A61B2EDBB6F7}"/>
                </a:ext>
              </a:extLst>
            </p:cNvPr>
            <p:cNvSpPr/>
            <p:nvPr/>
          </p:nvSpPr>
          <p:spPr>
            <a:xfrm>
              <a:off x="-683414" y="4115233"/>
              <a:ext cx="3752367" cy="934430"/>
            </a:xfrm>
            <a:custGeom>
              <a:avLst/>
              <a:gdLst>
                <a:gd name="connsiteX0" fmla="*/ 3652049 w 3752367"/>
                <a:gd name="connsiteY0" fmla="*/ 0 h 934430"/>
                <a:gd name="connsiteX1" fmla="*/ 3752367 w 3752367"/>
                <a:gd name="connsiteY1" fmla="*/ 100318 h 934430"/>
                <a:gd name="connsiteX2" fmla="*/ 3752367 w 3752367"/>
                <a:gd name="connsiteY2" fmla="*/ 834112 h 934430"/>
                <a:gd name="connsiteX3" fmla="*/ 3652049 w 3752367"/>
                <a:gd name="connsiteY3" fmla="*/ 934430 h 934430"/>
                <a:gd name="connsiteX4" fmla="*/ 100318 w 3752367"/>
                <a:gd name="connsiteY4" fmla="*/ 934430 h 934430"/>
                <a:gd name="connsiteX5" fmla="*/ 0 w 3752367"/>
                <a:gd name="connsiteY5" fmla="*/ 834112 h 934430"/>
                <a:gd name="connsiteX6" fmla="*/ 0 w 3752367"/>
                <a:gd name="connsiteY6" fmla="*/ 100318 h 934430"/>
                <a:gd name="connsiteX7" fmla="*/ 100318 w 3752367"/>
                <a:gd name="connsiteY7" fmla="*/ 0 h 934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52367" h="934430">
                  <a:moveTo>
                    <a:pt x="3652049" y="0"/>
                  </a:moveTo>
                  <a:cubicBezTo>
                    <a:pt x="3707454" y="0"/>
                    <a:pt x="3752367" y="44914"/>
                    <a:pt x="3752367" y="100318"/>
                  </a:cubicBezTo>
                  <a:lnTo>
                    <a:pt x="3752367" y="834112"/>
                  </a:lnTo>
                  <a:cubicBezTo>
                    <a:pt x="3752367" y="889516"/>
                    <a:pt x="3707454" y="934430"/>
                    <a:pt x="3652049" y="934430"/>
                  </a:cubicBezTo>
                  <a:lnTo>
                    <a:pt x="100318" y="934430"/>
                  </a:lnTo>
                  <a:cubicBezTo>
                    <a:pt x="44914" y="934430"/>
                    <a:pt x="0" y="889516"/>
                    <a:pt x="0" y="834112"/>
                  </a:cubicBezTo>
                  <a:lnTo>
                    <a:pt x="0" y="100318"/>
                  </a:lnTo>
                  <a:cubicBezTo>
                    <a:pt x="0" y="44914"/>
                    <a:pt x="44914" y="0"/>
                    <a:pt x="1003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2" name="手繪多邊形: 圖案 51">
              <a:extLst>
                <a:ext uri="{FF2B5EF4-FFF2-40B4-BE49-F238E27FC236}">
                  <a16:creationId xmlns:a16="http://schemas.microsoft.com/office/drawing/2014/main" id="{D39F51D8-AE8B-7525-5F25-98C5DB0BB049}"/>
                </a:ext>
              </a:extLst>
            </p:cNvPr>
            <p:cNvSpPr/>
            <p:nvPr/>
          </p:nvSpPr>
          <p:spPr>
            <a:xfrm>
              <a:off x="7982937" y="4115233"/>
              <a:ext cx="3525313" cy="1473941"/>
            </a:xfrm>
            <a:custGeom>
              <a:avLst/>
              <a:gdLst>
                <a:gd name="connsiteX0" fmla="*/ 3424995 w 3525313"/>
                <a:gd name="connsiteY0" fmla="*/ 0 h 1473941"/>
                <a:gd name="connsiteX1" fmla="*/ 3525314 w 3525313"/>
                <a:gd name="connsiteY1" fmla="*/ 100318 h 1473941"/>
                <a:gd name="connsiteX2" fmla="*/ 3525314 w 3525313"/>
                <a:gd name="connsiteY2" fmla="*/ 1373623 h 1473941"/>
                <a:gd name="connsiteX3" fmla="*/ 3424995 w 3525313"/>
                <a:gd name="connsiteY3" fmla="*/ 1473941 h 1473941"/>
                <a:gd name="connsiteX4" fmla="*/ 100318 w 3525313"/>
                <a:gd name="connsiteY4" fmla="*/ 1473941 h 1473941"/>
                <a:gd name="connsiteX5" fmla="*/ 0 w 3525313"/>
                <a:gd name="connsiteY5" fmla="*/ 1373623 h 1473941"/>
                <a:gd name="connsiteX6" fmla="*/ 0 w 3525313"/>
                <a:gd name="connsiteY6" fmla="*/ 100318 h 1473941"/>
                <a:gd name="connsiteX7" fmla="*/ 100318 w 3525313"/>
                <a:gd name="connsiteY7" fmla="*/ 0 h 1473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25313" h="1473941">
                  <a:moveTo>
                    <a:pt x="3424995" y="0"/>
                  </a:moveTo>
                  <a:cubicBezTo>
                    <a:pt x="3480400" y="0"/>
                    <a:pt x="3525314" y="44914"/>
                    <a:pt x="3525314" y="100318"/>
                  </a:cubicBezTo>
                  <a:lnTo>
                    <a:pt x="3525314" y="1373623"/>
                  </a:lnTo>
                  <a:cubicBezTo>
                    <a:pt x="3525314" y="1429027"/>
                    <a:pt x="3480400" y="1473941"/>
                    <a:pt x="3424995" y="1473941"/>
                  </a:cubicBezTo>
                  <a:lnTo>
                    <a:pt x="100318" y="1473941"/>
                  </a:lnTo>
                  <a:cubicBezTo>
                    <a:pt x="44913" y="1473941"/>
                    <a:pt x="0" y="1429027"/>
                    <a:pt x="0" y="1373623"/>
                  </a:cubicBezTo>
                  <a:lnTo>
                    <a:pt x="0" y="100318"/>
                  </a:lnTo>
                  <a:cubicBezTo>
                    <a:pt x="0" y="44914"/>
                    <a:pt x="44913" y="0"/>
                    <a:pt x="1003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3" name="手繪多邊形: 圖案 52">
              <a:extLst>
                <a:ext uri="{FF2B5EF4-FFF2-40B4-BE49-F238E27FC236}">
                  <a16:creationId xmlns:a16="http://schemas.microsoft.com/office/drawing/2014/main" id="{28C0F123-28AC-1A22-9ABF-B57AED7B7180}"/>
                </a:ext>
              </a:extLst>
            </p:cNvPr>
            <p:cNvSpPr/>
            <p:nvPr/>
          </p:nvSpPr>
          <p:spPr>
            <a:xfrm>
              <a:off x="7982937" y="7718862"/>
              <a:ext cx="3525313" cy="795054"/>
            </a:xfrm>
            <a:custGeom>
              <a:avLst/>
              <a:gdLst>
                <a:gd name="connsiteX0" fmla="*/ 3424995 w 3525313"/>
                <a:gd name="connsiteY0" fmla="*/ 0 h 795054"/>
                <a:gd name="connsiteX1" fmla="*/ 3525314 w 3525313"/>
                <a:gd name="connsiteY1" fmla="*/ 100318 h 795054"/>
                <a:gd name="connsiteX2" fmla="*/ 3525314 w 3525313"/>
                <a:gd name="connsiteY2" fmla="*/ 694737 h 795054"/>
                <a:gd name="connsiteX3" fmla="*/ 3424995 w 3525313"/>
                <a:gd name="connsiteY3" fmla="*/ 795055 h 795054"/>
                <a:gd name="connsiteX4" fmla="*/ 100318 w 3525313"/>
                <a:gd name="connsiteY4" fmla="*/ 795055 h 795054"/>
                <a:gd name="connsiteX5" fmla="*/ 0 w 3525313"/>
                <a:gd name="connsiteY5" fmla="*/ 694737 h 795054"/>
                <a:gd name="connsiteX6" fmla="*/ 0 w 3525313"/>
                <a:gd name="connsiteY6" fmla="*/ 100318 h 795054"/>
                <a:gd name="connsiteX7" fmla="*/ 100318 w 3525313"/>
                <a:gd name="connsiteY7" fmla="*/ 0 h 795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25313" h="795054">
                  <a:moveTo>
                    <a:pt x="3424995" y="0"/>
                  </a:moveTo>
                  <a:cubicBezTo>
                    <a:pt x="3480400" y="0"/>
                    <a:pt x="3525314" y="44914"/>
                    <a:pt x="3525314" y="100318"/>
                  </a:cubicBezTo>
                  <a:lnTo>
                    <a:pt x="3525314" y="694737"/>
                  </a:lnTo>
                  <a:cubicBezTo>
                    <a:pt x="3525314" y="750141"/>
                    <a:pt x="3480400" y="795055"/>
                    <a:pt x="3424995" y="795055"/>
                  </a:cubicBezTo>
                  <a:lnTo>
                    <a:pt x="100318" y="795055"/>
                  </a:lnTo>
                  <a:cubicBezTo>
                    <a:pt x="44913" y="795055"/>
                    <a:pt x="0" y="750141"/>
                    <a:pt x="0" y="694737"/>
                  </a:cubicBezTo>
                  <a:lnTo>
                    <a:pt x="0" y="100318"/>
                  </a:lnTo>
                  <a:cubicBezTo>
                    <a:pt x="0" y="44914"/>
                    <a:pt x="44913" y="0"/>
                    <a:pt x="1003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手繪多邊形: 圖案 53">
              <a:extLst>
                <a:ext uri="{FF2B5EF4-FFF2-40B4-BE49-F238E27FC236}">
                  <a16:creationId xmlns:a16="http://schemas.microsoft.com/office/drawing/2014/main" id="{FFB703EB-DE93-ABC0-9D86-3728B8E52858}"/>
                </a:ext>
              </a:extLst>
            </p:cNvPr>
            <p:cNvSpPr/>
            <p:nvPr/>
          </p:nvSpPr>
          <p:spPr>
            <a:xfrm>
              <a:off x="3186659" y="4115233"/>
              <a:ext cx="1550249" cy="2378075"/>
            </a:xfrm>
            <a:custGeom>
              <a:avLst/>
              <a:gdLst>
                <a:gd name="connsiteX0" fmla="*/ 1449932 w 1550249"/>
                <a:gd name="connsiteY0" fmla="*/ 0 h 2378075"/>
                <a:gd name="connsiteX1" fmla="*/ 1550250 w 1550249"/>
                <a:gd name="connsiteY1" fmla="*/ 100318 h 2378075"/>
                <a:gd name="connsiteX2" fmla="*/ 1550250 w 1550249"/>
                <a:gd name="connsiteY2" fmla="*/ 2277757 h 2378075"/>
                <a:gd name="connsiteX3" fmla="*/ 1449932 w 1550249"/>
                <a:gd name="connsiteY3" fmla="*/ 2378076 h 2378075"/>
                <a:gd name="connsiteX4" fmla="*/ 100318 w 1550249"/>
                <a:gd name="connsiteY4" fmla="*/ 2378076 h 2378075"/>
                <a:gd name="connsiteX5" fmla="*/ 0 w 1550249"/>
                <a:gd name="connsiteY5" fmla="*/ 2277757 h 2378075"/>
                <a:gd name="connsiteX6" fmla="*/ 0 w 1550249"/>
                <a:gd name="connsiteY6" fmla="*/ 100318 h 2378075"/>
                <a:gd name="connsiteX7" fmla="*/ 100318 w 1550249"/>
                <a:gd name="connsiteY7" fmla="*/ 0 h 2378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0249" h="2378075">
                  <a:moveTo>
                    <a:pt x="1449932" y="0"/>
                  </a:moveTo>
                  <a:cubicBezTo>
                    <a:pt x="1505336" y="0"/>
                    <a:pt x="1550250" y="44914"/>
                    <a:pt x="1550250" y="100318"/>
                  </a:cubicBezTo>
                  <a:lnTo>
                    <a:pt x="1550250" y="2277757"/>
                  </a:lnTo>
                  <a:cubicBezTo>
                    <a:pt x="1550250" y="2333162"/>
                    <a:pt x="1505336" y="2378076"/>
                    <a:pt x="1449932" y="2378076"/>
                  </a:cubicBezTo>
                  <a:lnTo>
                    <a:pt x="100318" y="2378076"/>
                  </a:lnTo>
                  <a:cubicBezTo>
                    <a:pt x="44914" y="2378076"/>
                    <a:pt x="0" y="2333162"/>
                    <a:pt x="0" y="2277757"/>
                  </a:cubicBezTo>
                  <a:lnTo>
                    <a:pt x="0" y="100318"/>
                  </a:lnTo>
                  <a:cubicBezTo>
                    <a:pt x="0" y="44914"/>
                    <a:pt x="44914" y="0"/>
                    <a:pt x="1003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5" name="手繪多邊形: 圖案 54">
              <a:extLst>
                <a:ext uri="{FF2B5EF4-FFF2-40B4-BE49-F238E27FC236}">
                  <a16:creationId xmlns:a16="http://schemas.microsoft.com/office/drawing/2014/main" id="{1E6FC879-EEB7-EF18-0467-42885CBC49B3}"/>
                </a:ext>
              </a:extLst>
            </p:cNvPr>
            <p:cNvSpPr/>
            <p:nvPr/>
          </p:nvSpPr>
          <p:spPr>
            <a:xfrm>
              <a:off x="7982937" y="5703403"/>
              <a:ext cx="1307546" cy="1910459"/>
            </a:xfrm>
            <a:custGeom>
              <a:avLst/>
              <a:gdLst>
                <a:gd name="connsiteX0" fmla="*/ 1207229 w 1307546"/>
                <a:gd name="connsiteY0" fmla="*/ 0 h 1910459"/>
                <a:gd name="connsiteX1" fmla="*/ 1307547 w 1307546"/>
                <a:gd name="connsiteY1" fmla="*/ 100318 h 1910459"/>
                <a:gd name="connsiteX2" fmla="*/ 1307547 w 1307546"/>
                <a:gd name="connsiteY2" fmla="*/ 1810141 h 1910459"/>
                <a:gd name="connsiteX3" fmla="*/ 1207229 w 1307546"/>
                <a:gd name="connsiteY3" fmla="*/ 1910459 h 1910459"/>
                <a:gd name="connsiteX4" fmla="*/ 100318 w 1307546"/>
                <a:gd name="connsiteY4" fmla="*/ 1910459 h 1910459"/>
                <a:gd name="connsiteX5" fmla="*/ 0 w 1307546"/>
                <a:gd name="connsiteY5" fmla="*/ 1810141 h 1910459"/>
                <a:gd name="connsiteX6" fmla="*/ 0 w 1307546"/>
                <a:gd name="connsiteY6" fmla="*/ 100318 h 1910459"/>
                <a:gd name="connsiteX7" fmla="*/ 100318 w 1307546"/>
                <a:gd name="connsiteY7" fmla="*/ 0 h 191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7546" h="1910459">
                  <a:moveTo>
                    <a:pt x="1207229" y="0"/>
                  </a:moveTo>
                  <a:cubicBezTo>
                    <a:pt x="1262633" y="0"/>
                    <a:pt x="1307547" y="44914"/>
                    <a:pt x="1307547" y="100318"/>
                  </a:cubicBezTo>
                  <a:lnTo>
                    <a:pt x="1307547" y="1810141"/>
                  </a:lnTo>
                  <a:cubicBezTo>
                    <a:pt x="1307547" y="1865545"/>
                    <a:pt x="1262633" y="1910459"/>
                    <a:pt x="1207229" y="1910459"/>
                  </a:cubicBezTo>
                  <a:lnTo>
                    <a:pt x="100318" y="1910459"/>
                  </a:lnTo>
                  <a:cubicBezTo>
                    <a:pt x="44913" y="1910459"/>
                    <a:pt x="0" y="1865545"/>
                    <a:pt x="0" y="1810141"/>
                  </a:cubicBezTo>
                  <a:lnTo>
                    <a:pt x="0" y="100318"/>
                  </a:lnTo>
                  <a:cubicBezTo>
                    <a:pt x="0" y="44914"/>
                    <a:pt x="44913" y="0"/>
                    <a:pt x="1003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6" name="手繪多邊形: 圖案 55">
              <a:extLst>
                <a:ext uri="{FF2B5EF4-FFF2-40B4-BE49-F238E27FC236}">
                  <a16:creationId xmlns:a16="http://schemas.microsoft.com/office/drawing/2014/main" id="{11CE2949-4361-602F-B096-5A721DCB4188}"/>
                </a:ext>
              </a:extLst>
            </p:cNvPr>
            <p:cNvSpPr/>
            <p:nvPr/>
          </p:nvSpPr>
          <p:spPr>
            <a:xfrm>
              <a:off x="-683414" y="6591352"/>
              <a:ext cx="2035722" cy="1922497"/>
            </a:xfrm>
            <a:custGeom>
              <a:avLst/>
              <a:gdLst>
                <a:gd name="connsiteX0" fmla="*/ 1907650 w 2035722"/>
                <a:gd name="connsiteY0" fmla="*/ 0 h 1922497"/>
                <a:gd name="connsiteX1" fmla="*/ 2035723 w 2035722"/>
                <a:gd name="connsiteY1" fmla="*/ 128073 h 1922497"/>
                <a:gd name="connsiteX2" fmla="*/ 2035723 w 2035722"/>
                <a:gd name="connsiteY2" fmla="*/ 1794424 h 1922497"/>
                <a:gd name="connsiteX3" fmla="*/ 1907650 w 2035722"/>
                <a:gd name="connsiteY3" fmla="*/ 1922497 h 1922497"/>
                <a:gd name="connsiteX4" fmla="*/ 128073 w 2035722"/>
                <a:gd name="connsiteY4" fmla="*/ 1922497 h 1922497"/>
                <a:gd name="connsiteX5" fmla="*/ 0 w 2035722"/>
                <a:gd name="connsiteY5" fmla="*/ 1794424 h 1922497"/>
                <a:gd name="connsiteX6" fmla="*/ 0 w 2035722"/>
                <a:gd name="connsiteY6" fmla="*/ 128073 h 1922497"/>
                <a:gd name="connsiteX7" fmla="*/ 128073 w 2035722"/>
                <a:gd name="connsiteY7" fmla="*/ 0 h 192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35722" h="1922497">
                  <a:moveTo>
                    <a:pt x="1907650" y="0"/>
                  </a:moveTo>
                  <a:cubicBezTo>
                    <a:pt x="1978383" y="0"/>
                    <a:pt x="2035723" y="57340"/>
                    <a:pt x="2035723" y="128073"/>
                  </a:cubicBezTo>
                  <a:lnTo>
                    <a:pt x="2035723" y="1794424"/>
                  </a:lnTo>
                  <a:cubicBezTo>
                    <a:pt x="2035723" y="1865157"/>
                    <a:pt x="1978383" y="1922497"/>
                    <a:pt x="1907650" y="1922497"/>
                  </a:cubicBezTo>
                  <a:lnTo>
                    <a:pt x="128073" y="1922497"/>
                  </a:lnTo>
                  <a:cubicBezTo>
                    <a:pt x="57340" y="1922497"/>
                    <a:pt x="0" y="1865157"/>
                    <a:pt x="0" y="1794424"/>
                  </a:cubicBezTo>
                  <a:lnTo>
                    <a:pt x="0" y="128073"/>
                  </a:lnTo>
                  <a:cubicBezTo>
                    <a:pt x="0" y="57340"/>
                    <a:pt x="57340" y="0"/>
                    <a:pt x="12807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7" name="手繪多邊形: 圖案 56">
              <a:extLst>
                <a:ext uri="{FF2B5EF4-FFF2-40B4-BE49-F238E27FC236}">
                  <a16:creationId xmlns:a16="http://schemas.microsoft.com/office/drawing/2014/main" id="{8B75BEDF-A6B5-3F09-1BF6-BBBB48B0EBB4}"/>
                </a:ext>
              </a:extLst>
            </p:cNvPr>
            <p:cNvSpPr/>
            <p:nvPr/>
          </p:nvSpPr>
          <p:spPr>
            <a:xfrm>
              <a:off x="1477572" y="6591352"/>
              <a:ext cx="1591380" cy="1922497"/>
            </a:xfrm>
            <a:custGeom>
              <a:avLst/>
              <a:gdLst>
                <a:gd name="connsiteX0" fmla="*/ 1491062 w 1591380"/>
                <a:gd name="connsiteY0" fmla="*/ 0 h 1922497"/>
                <a:gd name="connsiteX1" fmla="*/ 1591380 w 1591380"/>
                <a:gd name="connsiteY1" fmla="*/ 100318 h 1922497"/>
                <a:gd name="connsiteX2" fmla="*/ 1591380 w 1591380"/>
                <a:gd name="connsiteY2" fmla="*/ 1822179 h 1922497"/>
                <a:gd name="connsiteX3" fmla="*/ 1491062 w 1591380"/>
                <a:gd name="connsiteY3" fmla="*/ 1922497 h 1922497"/>
                <a:gd name="connsiteX4" fmla="*/ 100318 w 1591380"/>
                <a:gd name="connsiteY4" fmla="*/ 1922497 h 1922497"/>
                <a:gd name="connsiteX5" fmla="*/ 0 w 1591380"/>
                <a:gd name="connsiteY5" fmla="*/ 1822179 h 1922497"/>
                <a:gd name="connsiteX6" fmla="*/ 0 w 1591380"/>
                <a:gd name="connsiteY6" fmla="*/ 100318 h 1922497"/>
                <a:gd name="connsiteX7" fmla="*/ 100318 w 1591380"/>
                <a:gd name="connsiteY7" fmla="*/ 0 h 192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91380" h="1922497">
                  <a:moveTo>
                    <a:pt x="1491062" y="0"/>
                  </a:moveTo>
                  <a:cubicBezTo>
                    <a:pt x="1546467" y="0"/>
                    <a:pt x="1591380" y="44914"/>
                    <a:pt x="1591380" y="100318"/>
                  </a:cubicBezTo>
                  <a:lnTo>
                    <a:pt x="1591380" y="1822179"/>
                  </a:lnTo>
                  <a:cubicBezTo>
                    <a:pt x="1591380" y="1877584"/>
                    <a:pt x="1546467" y="1922497"/>
                    <a:pt x="1491062" y="1922497"/>
                  </a:cubicBezTo>
                  <a:lnTo>
                    <a:pt x="100318" y="1922497"/>
                  </a:lnTo>
                  <a:cubicBezTo>
                    <a:pt x="44914" y="1922497"/>
                    <a:pt x="0" y="1877584"/>
                    <a:pt x="0" y="1822179"/>
                  </a:cubicBezTo>
                  <a:lnTo>
                    <a:pt x="0" y="100318"/>
                  </a:lnTo>
                  <a:cubicBezTo>
                    <a:pt x="0" y="44914"/>
                    <a:pt x="44914" y="0"/>
                    <a:pt x="1003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8" name="手繪多邊形: 圖案 57">
              <a:extLst>
                <a:ext uri="{FF2B5EF4-FFF2-40B4-BE49-F238E27FC236}">
                  <a16:creationId xmlns:a16="http://schemas.microsoft.com/office/drawing/2014/main" id="{6AD78E78-AE99-CBF7-28F5-DAC675DC5130}"/>
                </a:ext>
              </a:extLst>
            </p:cNvPr>
            <p:cNvSpPr/>
            <p:nvPr/>
          </p:nvSpPr>
          <p:spPr>
            <a:xfrm>
              <a:off x="9400098" y="5703403"/>
              <a:ext cx="2108152" cy="1910459"/>
            </a:xfrm>
            <a:custGeom>
              <a:avLst/>
              <a:gdLst>
                <a:gd name="connsiteX0" fmla="*/ 2007834 w 2108152"/>
                <a:gd name="connsiteY0" fmla="*/ 0 h 1910459"/>
                <a:gd name="connsiteX1" fmla="*/ 2108152 w 2108152"/>
                <a:gd name="connsiteY1" fmla="*/ 100318 h 1910459"/>
                <a:gd name="connsiteX2" fmla="*/ 2108152 w 2108152"/>
                <a:gd name="connsiteY2" fmla="*/ 1810141 h 1910459"/>
                <a:gd name="connsiteX3" fmla="*/ 2007834 w 2108152"/>
                <a:gd name="connsiteY3" fmla="*/ 1910459 h 1910459"/>
                <a:gd name="connsiteX4" fmla="*/ 100318 w 2108152"/>
                <a:gd name="connsiteY4" fmla="*/ 1910459 h 1910459"/>
                <a:gd name="connsiteX5" fmla="*/ 0 w 2108152"/>
                <a:gd name="connsiteY5" fmla="*/ 1810141 h 1910459"/>
                <a:gd name="connsiteX6" fmla="*/ 0 w 2108152"/>
                <a:gd name="connsiteY6" fmla="*/ 100318 h 1910459"/>
                <a:gd name="connsiteX7" fmla="*/ 100318 w 2108152"/>
                <a:gd name="connsiteY7" fmla="*/ 0 h 1910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08152" h="1910459">
                  <a:moveTo>
                    <a:pt x="2007834" y="0"/>
                  </a:moveTo>
                  <a:cubicBezTo>
                    <a:pt x="2063239" y="0"/>
                    <a:pt x="2108152" y="44914"/>
                    <a:pt x="2108152" y="100318"/>
                  </a:cubicBezTo>
                  <a:lnTo>
                    <a:pt x="2108152" y="1810141"/>
                  </a:lnTo>
                  <a:cubicBezTo>
                    <a:pt x="2108152" y="1865545"/>
                    <a:pt x="2063239" y="1910459"/>
                    <a:pt x="2007834" y="1910459"/>
                  </a:cubicBezTo>
                  <a:lnTo>
                    <a:pt x="100318" y="1910459"/>
                  </a:lnTo>
                  <a:cubicBezTo>
                    <a:pt x="44914" y="1910459"/>
                    <a:pt x="0" y="1865545"/>
                    <a:pt x="0" y="1810141"/>
                  </a:cubicBezTo>
                  <a:lnTo>
                    <a:pt x="0" y="100318"/>
                  </a:lnTo>
                  <a:cubicBezTo>
                    <a:pt x="0" y="44914"/>
                    <a:pt x="44914" y="0"/>
                    <a:pt x="1003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9" name="手繪多邊形: 圖案 58">
              <a:extLst>
                <a:ext uri="{FF2B5EF4-FFF2-40B4-BE49-F238E27FC236}">
                  <a16:creationId xmlns:a16="http://schemas.microsoft.com/office/drawing/2014/main" id="{3A1D9F23-C9AE-4C0E-F61A-1CF517DD4560}"/>
                </a:ext>
              </a:extLst>
            </p:cNvPr>
            <p:cNvSpPr/>
            <p:nvPr/>
          </p:nvSpPr>
          <p:spPr>
            <a:xfrm>
              <a:off x="4854683" y="4115233"/>
              <a:ext cx="3010547" cy="2378075"/>
            </a:xfrm>
            <a:custGeom>
              <a:avLst/>
              <a:gdLst>
                <a:gd name="connsiteX0" fmla="*/ 2910230 w 3010547"/>
                <a:gd name="connsiteY0" fmla="*/ 0 h 2378075"/>
                <a:gd name="connsiteX1" fmla="*/ 3010548 w 3010547"/>
                <a:gd name="connsiteY1" fmla="*/ 100318 h 2378075"/>
                <a:gd name="connsiteX2" fmla="*/ 3010548 w 3010547"/>
                <a:gd name="connsiteY2" fmla="*/ 2277757 h 2378075"/>
                <a:gd name="connsiteX3" fmla="*/ 2910230 w 3010547"/>
                <a:gd name="connsiteY3" fmla="*/ 2378076 h 2378075"/>
                <a:gd name="connsiteX4" fmla="*/ 100318 w 3010547"/>
                <a:gd name="connsiteY4" fmla="*/ 2378076 h 2378075"/>
                <a:gd name="connsiteX5" fmla="*/ 0 w 3010547"/>
                <a:gd name="connsiteY5" fmla="*/ 2277757 h 2378075"/>
                <a:gd name="connsiteX6" fmla="*/ 0 w 3010547"/>
                <a:gd name="connsiteY6" fmla="*/ 100318 h 2378075"/>
                <a:gd name="connsiteX7" fmla="*/ 100318 w 3010547"/>
                <a:gd name="connsiteY7" fmla="*/ 0 h 2378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10547" h="2378075">
                  <a:moveTo>
                    <a:pt x="2910230" y="0"/>
                  </a:moveTo>
                  <a:cubicBezTo>
                    <a:pt x="2965634" y="0"/>
                    <a:pt x="3010548" y="44914"/>
                    <a:pt x="3010548" y="100318"/>
                  </a:cubicBezTo>
                  <a:lnTo>
                    <a:pt x="3010548" y="2277757"/>
                  </a:lnTo>
                  <a:cubicBezTo>
                    <a:pt x="3010548" y="2333162"/>
                    <a:pt x="2965634" y="2378076"/>
                    <a:pt x="2910230" y="2378076"/>
                  </a:cubicBezTo>
                  <a:lnTo>
                    <a:pt x="100318" y="2378076"/>
                  </a:lnTo>
                  <a:cubicBezTo>
                    <a:pt x="44913" y="2378076"/>
                    <a:pt x="0" y="2333162"/>
                    <a:pt x="0" y="2277757"/>
                  </a:cubicBezTo>
                  <a:lnTo>
                    <a:pt x="0" y="100318"/>
                  </a:lnTo>
                  <a:cubicBezTo>
                    <a:pt x="0" y="44914"/>
                    <a:pt x="44913" y="0"/>
                    <a:pt x="1003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0" name="手繪多邊形: 圖案 59">
              <a:extLst>
                <a:ext uri="{FF2B5EF4-FFF2-40B4-BE49-F238E27FC236}">
                  <a16:creationId xmlns:a16="http://schemas.microsoft.com/office/drawing/2014/main" id="{38AFF9E2-D6CF-4E53-3A91-ECB16D221FCA}"/>
                </a:ext>
              </a:extLst>
            </p:cNvPr>
            <p:cNvSpPr/>
            <p:nvPr/>
          </p:nvSpPr>
          <p:spPr>
            <a:xfrm>
              <a:off x="3186659" y="6591352"/>
              <a:ext cx="4678236" cy="1922497"/>
            </a:xfrm>
            <a:custGeom>
              <a:avLst/>
              <a:gdLst>
                <a:gd name="connsiteX0" fmla="*/ 4577919 w 4678236"/>
                <a:gd name="connsiteY0" fmla="*/ 0 h 1922497"/>
                <a:gd name="connsiteX1" fmla="*/ 4678238 w 4678236"/>
                <a:gd name="connsiteY1" fmla="*/ 100318 h 1922497"/>
                <a:gd name="connsiteX2" fmla="*/ 4678238 w 4678236"/>
                <a:gd name="connsiteY2" fmla="*/ 1822179 h 1922497"/>
                <a:gd name="connsiteX3" fmla="*/ 4577919 w 4678236"/>
                <a:gd name="connsiteY3" fmla="*/ 1922497 h 1922497"/>
                <a:gd name="connsiteX4" fmla="*/ 100318 w 4678236"/>
                <a:gd name="connsiteY4" fmla="*/ 1922497 h 1922497"/>
                <a:gd name="connsiteX5" fmla="*/ 0 w 4678236"/>
                <a:gd name="connsiteY5" fmla="*/ 1822179 h 1922497"/>
                <a:gd name="connsiteX6" fmla="*/ 0 w 4678236"/>
                <a:gd name="connsiteY6" fmla="*/ 100318 h 1922497"/>
                <a:gd name="connsiteX7" fmla="*/ 100318 w 4678236"/>
                <a:gd name="connsiteY7" fmla="*/ 0 h 192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78236" h="1922497">
                  <a:moveTo>
                    <a:pt x="4577919" y="0"/>
                  </a:moveTo>
                  <a:cubicBezTo>
                    <a:pt x="4633324" y="0"/>
                    <a:pt x="4678238" y="44914"/>
                    <a:pt x="4678238" y="100318"/>
                  </a:cubicBezTo>
                  <a:lnTo>
                    <a:pt x="4678238" y="1822179"/>
                  </a:lnTo>
                  <a:cubicBezTo>
                    <a:pt x="4678238" y="1877584"/>
                    <a:pt x="4633324" y="1922497"/>
                    <a:pt x="4577919" y="1922497"/>
                  </a:cubicBezTo>
                  <a:lnTo>
                    <a:pt x="100318" y="1922497"/>
                  </a:lnTo>
                  <a:cubicBezTo>
                    <a:pt x="44914" y="1922497"/>
                    <a:pt x="0" y="1877584"/>
                    <a:pt x="0" y="1822179"/>
                  </a:cubicBezTo>
                  <a:lnTo>
                    <a:pt x="0" y="100318"/>
                  </a:lnTo>
                  <a:cubicBezTo>
                    <a:pt x="0" y="44914"/>
                    <a:pt x="44914" y="0"/>
                    <a:pt x="1003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1" name="手繪多邊形: 圖案 60">
              <a:extLst>
                <a:ext uri="{FF2B5EF4-FFF2-40B4-BE49-F238E27FC236}">
                  <a16:creationId xmlns:a16="http://schemas.microsoft.com/office/drawing/2014/main" id="{FE0BB212-3747-7D27-F080-443C946D8EFE}"/>
                </a:ext>
              </a:extLst>
            </p:cNvPr>
            <p:cNvSpPr/>
            <p:nvPr/>
          </p:nvSpPr>
          <p:spPr>
            <a:xfrm>
              <a:off x="5774667" y="8619919"/>
              <a:ext cx="2090563" cy="1927914"/>
            </a:xfrm>
            <a:custGeom>
              <a:avLst/>
              <a:gdLst>
                <a:gd name="connsiteX0" fmla="*/ 1990245 w 2090563"/>
                <a:gd name="connsiteY0" fmla="*/ 0 h 1927914"/>
                <a:gd name="connsiteX1" fmla="*/ 2090563 w 2090563"/>
                <a:gd name="connsiteY1" fmla="*/ 100318 h 1927914"/>
                <a:gd name="connsiteX2" fmla="*/ 2090563 w 2090563"/>
                <a:gd name="connsiteY2" fmla="*/ 1827596 h 1927914"/>
                <a:gd name="connsiteX3" fmla="*/ 1990245 w 2090563"/>
                <a:gd name="connsiteY3" fmla="*/ 1927915 h 1927914"/>
                <a:gd name="connsiteX4" fmla="*/ 100318 w 2090563"/>
                <a:gd name="connsiteY4" fmla="*/ 1927915 h 1927914"/>
                <a:gd name="connsiteX5" fmla="*/ 0 w 2090563"/>
                <a:gd name="connsiteY5" fmla="*/ 1827596 h 1927914"/>
                <a:gd name="connsiteX6" fmla="*/ 0 w 2090563"/>
                <a:gd name="connsiteY6" fmla="*/ 100318 h 1927914"/>
                <a:gd name="connsiteX7" fmla="*/ 100318 w 2090563"/>
                <a:gd name="connsiteY7" fmla="*/ 0 h 1927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0563" h="1927914">
                  <a:moveTo>
                    <a:pt x="1990245" y="0"/>
                  </a:moveTo>
                  <a:cubicBezTo>
                    <a:pt x="2045650" y="0"/>
                    <a:pt x="2090563" y="44914"/>
                    <a:pt x="2090563" y="100318"/>
                  </a:cubicBezTo>
                  <a:lnTo>
                    <a:pt x="2090563" y="1827596"/>
                  </a:lnTo>
                  <a:cubicBezTo>
                    <a:pt x="2090563" y="1883001"/>
                    <a:pt x="2045650" y="1927915"/>
                    <a:pt x="1990245" y="1927915"/>
                  </a:cubicBezTo>
                  <a:lnTo>
                    <a:pt x="100318" y="1927915"/>
                  </a:lnTo>
                  <a:cubicBezTo>
                    <a:pt x="44913" y="1927915"/>
                    <a:pt x="0" y="1883001"/>
                    <a:pt x="0" y="1827596"/>
                  </a:cubicBezTo>
                  <a:lnTo>
                    <a:pt x="0" y="100318"/>
                  </a:lnTo>
                  <a:cubicBezTo>
                    <a:pt x="0" y="44914"/>
                    <a:pt x="44913" y="0"/>
                    <a:pt x="1003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手繪多邊形: 圖案 61">
              <a:extLst>
                <a:ext uri="{FF2B5EF4-FFF2-40B4-BE49-F238E27FC236}">
                  <a16:creationId xmlns:a16="http://schemas.microsoft.com/office/drawing/2014/main" id="{D8E5471B-945C-D3BA-59BD-BBD1607EF1A1}"/>
                </a:ext>
              </a:extLst>
            </p:cNvPr>
            <p:cNvSpPr/>
            <p:nvPr/>
          </p:nvSpPr>
          <p:spPr>
            <a:xfrm>
              <a:off x="10317140" y="8625336"/>
              <a:ext cx="1191110" cy="1922497"/>
            </a:xfrm>
            <a:custGeom>
              <a:avLst/>
              <a:gdLst>
                <a:gd name="connsiteX0" fmla="*/ 1090792 w 1191110"/>
                <a:gd name="connsiteY0" fmla="*/ 0 h 1922497"/>
                <a:gd name="connsiteX1" fmla="*/ 1191111 w 1191110"/>
                <a:gd name="connsiteY1" fmla="*/ 100318 h 1922497"/>
                <a:gd name="connsiteX2" fmla="*/ 1191111 w 1191110"/>
                <a:gd name="connsiteY2" fmla="*/ 1822179 h 1922497"/>
                <a:gd name="connsiteX3" fmla="*/ 1090792 w 1191110"/>
                <a:gd name="connsiteY3" fmla="*/ 1922497 h 1922497"/>
                <a:gd name="connsiteX4" fmla="*/ 100318 w 1191110"/>
                <a:gd name="connsiteY4" fmla="*/ 1922497 h 1922497"/>
                <a:gd name="connsiteX5" fmla="*/ 0 w 1191110"/>
                <a:gd name="connsiteY5" fmla="*/ 1822179 h 1922497"/>
                <a:gd name="connsiteX6" fmla="*/ 0 w 1191110"/>
                <a:gd name="connsiteY6" fmla="*/ 100318 h 1922497"/>
                <a:gd name="connsiteX7" fmla="*/ 100318 w 1191110"/>
                <a:gd name="connsiteY7" fmla="*/ 0 h 19224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91110" h="1922497">
                  <a:moveTo>
                    <a:pt x="1090792" y="0"/>
                  </a:moveTo>
                  <a:cubicBezTo>
                    <a:pt x="1146197" y="0"/>
                    <a:pt x="1191111" y="44914"/>
                    <a:pt x="1191111" y="100318"/>
                  </a:cubicBezTo>
                  <a:lnTo>
                    <a:pt x="1191111" y="1822179"/>
                  </a:lnTo>
                  <a:cubicBezTo>
                    <a:pt x="1191111" y="1877584"/>
                    <a:pt x="1146197" y="1922497"/>
                    <a:pt x="1090792" y="1922497"/>
                  </a:cubicBezTo>
                  <a:lnTo>
                    <a:pt x="100318" y="1922497"/>
                  </a:lnTo>
                  <a:cubicBezTo>
                    <a:pt x="44914" y="1922497"/>
                    <a:pt x="0" y="1877584"/>
                    <a:pt x="0" y="1822179"/>
                  </a:cubicBezTo>
                  <a:lnTo>
                    <a:pt x="0" y="100318"/>
                  </a:lnTo>
                  <a:cubicBezTo>
                    <a:pt x="0" y="44914"/>
                    <a:pt x="44914" y="0"/>
                    <a:pt x="1003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3" name="手繪多邊形: 圖案 62">
              <a:extLst>
                <a:ext uri="{FF2B5EF4-FFF2-40B4-BE49-F238E27FC236}">
                  <a16:creationId xmlns:a16="http://schemas.microsoft.com/office/drawing/2014/main" id="{762E7CB0-13D4-93E0-1A4A-11772DCEC2EF}"/>
                </a:ext>
              </a:extLst>
            </p:cNvPr>
            <p:cNvSpPr/>
            <p:nvPr/>
          </p:nvSpPr>
          <p:spPr>
            <a:xfrm>
              <a:off x="3186659" y="8619919"/>
              <a:ext cx="2462476" cy="902194"/>
            </a:xfrm>
            <a:custGeom>
              <a:avLst/>
              <a:gdLst>
                <a:gd name="connsiteX0" fmla="*/ 2362158 w 2462476"/>
                <a:gd name="connsiteY0" fmla="*/ 0 h 902194"/>
                <a:gd name="connsiteX1" fmla="*/ 2462476 w 2462476"/>
                <a:gd name="connsiteY1" fmla="*/ 100318 h 902194"/>
                <a:gd name="connsiteX2" fmla="*/ 2462476 w 2462476"/>
                <a:gd name="connsiteY2" fmla="*/ 801877 h 902194"/>
                <a:gd name="connsiteX3" fmla="*/ 2362158 w 2462476"/>
                <a:gd name="connsiteY3" fmla="*/ 902195 h 902194"/>
                <a:gd name="connsiteX4" fmla="*/ 100318 w 2462476"/>
                <a:gd name="connsiteY4" fmla="*/ 902195 h 902194"/>
                <a:gd name="connsiteX5" fmla="*/ 0 w 2462476"/>
                <a:gd name="connsiteY5" fmla="*/ 801877 h 902194"/>
                <a:gd name="connsiteX6" fmla="*/ 0 w 2462476"/>
                <a:gd name="connsiteY6" fmla="*/ 100318 h 902194"/>
                <a:gd name="connsiteX7" fmla="*/ 100318 w 2462476"/>
                <a:gd name="connsiteY7" fmla="*/ 0 h 902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2476" h="902194">
                  <a:moveTo>
                    <a:pt x="2362158" y="0"/>
                  </a:moveTo>
                  <a:cubicBezTo>
                    <a:pt x="2417563" y="0"/>
                    <a:pt x="2462476" y="44914"/>
                    <a:pt x="2462476" y="100318"/>
                  </a:cubicBezTo>
                  <a:lnTo>
                    <a:pt x="2462476" y="801877"/>
                  </a:lnTo>
                  <a:cubicBezTo>
                    <a:pt x="2462476" y="857281"/>
                    <a:pt x="2417563" y="902195"/>
                    <a:pt x="2362158" y="902195"/>
                  </a:cubicBezTo>
                  <a:lnTo>
                    <a:pt x="100318" y="902195"/>
                  </a:lnTo>
                  <a:cubicBezTo>
                    <a:pt x="44914" y="902195"/>
                    <a:pt x="0" y="857281"/>
                    <a:pt x="0" y="801877"/>
                  </a:cubicBezTo>
                  <a:lnTo>
                    <a:pt x="0" y="100318"/>
                  </a:lnTo>
                  <a:cubicBezTo>
                    <a:pt x="0" y="44914"/>
                    <a:pt x="44914" y="0"/>
                    <a:pt x="1003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4" name="手繪多邊形: 圖案 63">
              <a:extLst>
                <a:ext uri="{FF2B5EF4-FFF2-40B4-BE49-F238E27FC236}">
                  <a16:creationId xmlns:a16="http://schemas.microsoft.com/office/drawing/2014/main" id="{5F18E1FE-6A50-D97D-A147-94A61E8DE3D1}"/>
                </a:ext>
              </a:extLst>
            </p:cNvPr>
            <p:cNvSpPr/>
            <p:nvPr/>
          </p:nvSpPr>
          <p:spPr>
            <a:xfrm>
              <a:off x="3186659" y="9645639"/>
              <a:ext cx="2462476" cy="902194"/>
            </a:xfrm>
            <a:custGeom>
              <a:avLst/>
              <a:gdLst>
                <a:gd name="connsiteX0" fmla="*/ 2362158 w 2462476"/>
                <a:gd name="connsiteY0" fmla="*/ 0 h 902194"/>
                <a:gd name="connsiteX1" fmla="*/ 2462476 w 2462476"/>
                <a:gd name="connsiteY1" fmla="*/ 100318 h 902194"/>
                <a:gd name="connsiteX2" fmla="*/ 2462476 w 2462476"/>
                <a:gd name="connsiteY2" fmla="*/ 801877 h 902194"/>
                <a:gd name="connsiteX3" fmla="*/ 2362158 w 2462476"/>
                <a:gd name="connsiteY3" fmla="*/ 902195 h 902194"/>
                <a:gd name="connsiteX4" fmla="*/ 100318 w 2462476"/>
                <a:gd name="connsiteY4" fmla="*/ 902195 h 902194"/>
                <a:gd name="connsiteX5" fmla="*/ 0 w 2462476"/>
                <a:gd name="connsiteY5" fmla="*/ 801877 h 902194"/>
                <a:gd name="connsiteX6" fmla="*/ 0 w 2462476"/>
                <a:gd name="connsiteY6" fmla="*/ 100318 h 902194"/>
                <a:gd name="connsiteX7" fmla="*/ 100318 w 2462476"/>
                <a:gd name="connsiteY7" fmla="*/ 0 h 902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62476" h="902194">
                  <a:moveTo>
                    <a:pt x="2362158" y="0"/>
                  </a:moveTo>
                  <a:cubicBezTo>
                    <a:pt x="2417563" y="0"/>
                    <a:pt x="2462476" y="44914"/>
                    <a:pt x="2462476" y="100318"/>
                  </a:cubicBezTo>
                  <a:lnTo>
                    <a:pt x="2462476" y="801877"/>
                  </a:lnTo>
                  <a:cubicBezTo>
                    <a:pt x="2462476" y="857281"/>
                    <a:pt x="2417563" y="902195"/>
                    <a:pt x="2362158" y="902195"/>
                  </a:cubicBezTo>
                  <a:lnTo>
                    <a:pt x="100318" y="902195"/>
                  </a:lnTo>
                  <a:cubicBezTo>
                    <a:pt x="44914" y="902195"/>
                    <a:pt x="0" y="857281"/>
                    <a:pt x="0" y="801877"/>
                  </a:cubicBezTo>
                  <a:lnTo>
                    <a:pt x="0" y="100318"/>
                  </a:lnTo>
                  <a:cubicBezTo>
                    <a:pt x="0" y="44914"/>
                    <a:pt x="44914" y="0"/>
                    <a:pt x="1003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5" name="手繪多邊形: 圖案 64">
              <a:extLst>
                <a:ext uri="{FF2B5EF4-FFF2-40B4-BE49-F238E27FC236}">
                  <a16:creationId xmlns:a16="http://schemas.microsoft.com/office/drawing/2014/main" id="{D8412BE6-C288-7DA2-8241-EB46124DEA0D}"/>
                </a:ext>
              </a:extLst>
            </p:cNvPr>
            <p:cNvSpPr/>
            <p:nvPr/>
          </p:nvSpPr>
          <p:spPr>
            <a:xfrm>
              <a:off x="7988288" y="8619919"/>
              <a:ext cx="2200177" cy="902194"/>
            </a:xfrm>
            <a:custGeom>
              <a:avLst/>
              <a:gdLst>
                <a:gd name="connsiteX0" fmla="*/ 2099860 w 2200177"/>
                <a:gd name="connsiteY0" fmla="*/ 0 h 902194"/>
                <a:gd name="connsiteX1" fmla="*/ 2200178 w 2200177"/>
                <a:gd name="connsiteY1" fmla="*/ 100318 h 902194"/>
                <a:gd name="connsiteX2" fmla="*/ 2200178 w 2200177"/>
                <a:gd name="connsiteY2" fmla="*/ 801877 h 902194"/>
                <a:gd name="connsiteX3" fmla="*/ 2099860 w 2200177"/>
                <a:gd name="connsiteY3" fmla="*/ 902195 h 902194"/>
                <a:gd name="connsiteX4" fmla="*/ 100318 w 2200177"/>
                <a:gd name="connsiteY4" fmla="*/ 902195 h 902194"/>
                <a:gd name="connsiteX5" fmla="*/ 0 w 2200177"/>
                <a:gd name="connsiteY5" fmla="*/ 801877 h 902194"/>
                <a:gd name="connsiteX6" fmla="*/ 0 w 2200177"/>
                <a:gd name="connsiteY6" fmla="*/ 100318 h 902194"/>
                <a:gd name="connsiteX7" fmla="*/ 100318 w 2200177"/>
                <a:gd name="connsiteY7" fmla="*/ 0 h 902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00177" h="902194">
                  <a:moveTo>
                    <a:pt x="2099860" y="0"/>
                  </a:moveTo>
                  <a:cubicBezTo>
                    <a:pt x="2155264" y="0"/>
                    <a:pt x="2200178" y="44914"/>
                    <a:pt x="2200178" y="100318"/>
                  </a:cubicBezTo>
                  <a:lnTo>
                    <a:pt x="2200178" y="801877"/>
                  </a:lnTo>
                  <a:cubicBezTo>
                    <a:pt x="2200178" y="857281"/>
                    <a:pt x="2155264" y="902195"/>
                    <a:pt x="2099860" y="902195"/>
                  </a:cubicBezTo>
                  <a:lnTo>
                    <a:pt x="100318" y="902195"/>
                  </a:lnTo>
                  <a:cubicBezTo>
                    <a:pt x="44914" y="902195"/>
                    <a:pt x="0" y="857281"/>
                    <a:pt x="0" y="801877"/>
                  </a:cubicBezTo>
                  <a:lnTo>
                    <a:pt x="0" y="100318"/>
                  </a:lnTo>
                  <a:cubicBezTo>
                    <a:pt x="0" y="44914"/>
                    <a:pt x="44914" y="0"/>
                    <a:pt x="1003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6" name="手繪多邊形: 圖案 65">
              <a:extLst>
                <a:ext uri="{FF2B5EF4-FFF2-40B4-BE49-F238E27FC236}">
                  <a16:creationId xmlns:a16="http://schemas.microsoft.com/office/drawing/2014/main" id="{8F1D206B-BE4F-C112-E7EE-C782E1F2BCDD}"/>
                </a:ext>
              </a:extLst>
            </p:cNvPr>
            <p:cNvSpPr/>
            <p:nvPr/>
          </p:nvSpPr>
          <p:spPr>
            <a:xfrm>
              <a:off x="7988288" y="9645639"/>
              <a:ext cx="2200177" cy="902194"/>
            </a:xfrm>
            <a:custGeom>
              <a:avLst/>
              <a:gdLst>
                <a:gd name="connsiteX0" fmla="*/ 2099860 w 2200177"/>
                <a:gd name="connsiteY0" fmla="*/ 0 h 902194"/>
                <a:gd name="connsiteX1" fmla="*/ 2200178 w 2200177"/>
                <a:gd name="connsiteY1" fmla="*/ 100318 h 902194"/>
                <a:gd name="connsiteX2" fmla="*/ 2200178 w 2200177"/>
                <a:gd name="connsiteY2" fmla="*/ 801877 h 902194"/>
                <a:gd name="connsiteX3" fmla="*/ 2099860 w 2200177"/>
                <a:gd name="connsiteY3" fmla="*/ 902195 h 902194"/>
                <a:gd name="connsiteX4" fmla="*/ 100318 w 2200177"/>
                <a:gd name="connsiteY4" fmla="*/ 902195 h 902194"/>
                <a:gd name="connsiteX5" fmla="*/ 0 w 2200177"/>
                <a:gd name="connsiteY5" fmla="*/ 801877 h 902194"/>
                <a:gd name="connsiteX6" fmla="*/ 0 w 2200177"/>
                <a:gd name="connsiteY6" fmla="*/ 100318 h 902194"/>
                <a:gd name="connsiteX7" fmla="*/ 100318 w 2200177"/>
                <a:gd name="connsiteY7" fmla="*/ 0 h 902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00177" h="902194">
                  <a:moveTo>
                    <a:pt x="2099860" y="0"/>
                  </a:moveTo>
                  <a:cubicBezTo>
                    <a:pt x="2155264" y="0"/>
                    <a:pt x="2200178" y="44914"/>
                    <a:pt x="2200178" y="100318"/>
                  </a:cubicBezTo>
                  <a:lnTo>
                    <a:pt x="2200178" y="801877"/>
                  </a:lnTo>
                  <a:cubicBezTo>
                    <a:pt x="2200178" y="857281"/>
                    <a:pt x="2155264" y="902195"/>
                    <a:pt x="2099860" y="902195"/>
                  </a:cubicBezTo>
                  <a:lnTo>
                    <a:pt x="100318" y="902195"/>
                  </a:lnTo>
                  <a:cubicBezTo>
                    <a:pt x="44914" y="902195"/>
                    <a:pt x="0" y="857281"/>
                    <a:pt x="0" y="801877"/>
                  </a:cubicBezTo>
                  <a:lnTo>
                    <a:pt x="0" y="100318"/>
                  </a:lnTo>
                  <a:cubicBezTo>
                    <a:pt x="0" y="44914"/>
                    <a:pt x="44914" y="0"/>
                    <a:pt x="1003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7" name="手繪多邊形: 圖案 66">
              <a:extLst>
                <a:ext uri="{FF2B5EF4-FFF2-40B4-BE49-F238E27FC236}">
                  <a16:creationId xmlns:a16="http://schemas.microsoft.com/office/drawing/2014/main" id="{00BFDD98-63C6-E26F-7AD7-EF3088C1A5B1}"/>
                </a:ext>
              </a:extLst>
            </p:cNvPr>
            <p:cNvSpPr/>
            <p:nvPr/>
          </p:nvSpPr>
          <p:spPr>
            <a:xfrm>
              <a:off x="-683414" y="5147506"/>
              <a:ext cx="3752367" cy="1345734"/>
            </a:xfrm>
            <a:custGeom>
              <a:avLst/>
              <a:gdLst>
                <a:gd name="connsiteX0" fmla="*/ 3652049 w 3752367"/>
                <a:gd name="connsiteY0" fmla="*/ 0 h 1345734"/>
                <a:gd name="connsiteX1" fmla="*/ 3752367 w 3752367"/>
                <a:gd name="connsiteY1" fmla="*/ 100318 h 1345734"/>
                <a:gd name="connsiteX2" fmla="*/ 3752367 w 3752367"/>
                <a:gd name="connsiteY2" fmla="*/ 1245417 h 1345734"/>
                <a:gd name="connsiteX3" fmla="*/ 3652049 w 3752367"/>
                <a:gd name="connsiteY3" fmla="*/ 1345735 h 1345734"/>
                <a:gd name="connsiteX4" fmla="*/ 100318 w 3752367"/>
                <a:gd name="connsiteY4" fmla="*/ 1345735 h 1345734"/>
                <a:gd name="connsiteX5" fmla="*/ 0 w 3752367"/>
                <a:gd name="connsiteY5" fmla="*/ 1245417 h 1345734"/>
                <a:gd name="connsiteX6" fmla="*/ 0 w 3752367"/>
                <a:gd name="connsiteY6" fmla="*/ 100318 h 1345734"/>
                <a:gd name="connsiteX7" fmla="*/ 100318 w 3752367"/>
                <a:gd name="connsiteY7" fmla="*/ 0 h 1345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52367" h="1345734">
                  <a:moveTo>
                    <a:pt x="3652049" y="0"/>
                  </a:moveTo>
                  <a:cubicBezTo>
                    <a:pt x="3707454" y="0"/>
                    <a:pt x="3752367" y="44914"/>
                    <a:pt x="3752367" y="100318"/>
                  </a:cubicBezTo>
                  <a:lnTo>
                    <a:pt x="3752367" y="1245417"/>
                  </a:lnTo>
                  <a:cubicBezTo>
                    <a:pt x="3752367" y="1300821"/>
                    <a:pt x="3707454" y="1345735"/>
                    <a:pt x="3652049" y="1345735"/>
                  </a:cubicBezTo>
                  <a:lnTo>
                    <a:pt x="100318" y="1345735"/>
                  </a:lnTo>
                  <a:cubicBezTo>
                    <a:pt x="44914" y="1345735"/>
                    <a:pt x="0" y="1300821"/>
                    <a:pt x="0" y="1245417"/>
                  </a:cubicBezTo>
                  <a:lnTo>
                    <a:pt x="0" y="100318"/>
                  </a:lnTo>
                  <a:cubicBezTo>
                    <a:pt x="0" y="44914"/>
                    <a:pt x="44914" y="0"/>
                    <a:pt x="1003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8" name="手繪多邊形: 圖案 67">
              <a:extLst>
                <a:ext uri="{FF2B5EF4-FFF2-40B4-BE49-F238E27FC236}">
                  <a16:creationId xmlns:a16="http://schemas.microsoft.com/office/drawing/2014/main" id="{24CF1D37-A89E-6438-AAEC-40CE54FA788A}"/>
                </a:ext>
              </a:extLst>
            </p:cNvPr>
            <p:cNvSpPr/>
            <p:nvPr/>
          </p:nvSpPr>
          <p:spPr>
            <a:xfrm>
              <a:off x="-683414" y="8619919"/>
              <a:ext cx="3752367" cy="1933264"/>
            </a:xfrm>
            <a:custGeom>
              <a:avLst/>
              <a:gdLst>
                <a:gd name="connsiteX0" fmla="*/ 3652049 w 3752367"/>
                <a:gd name="connsiteY0" fmla="*/ 0 h 1933264"/>
                <a:gd name="connsiteX1" fmla="*/ 3752367 w 3752367"/>
                <a:gd name="connsiteY1" fmla="*/ 100318 h 1933264"/>
                <a:gd name="connsiteX2" fmla="*/ 3752367 w 3752367"/>
                <a:gd name="connsiteY2" fmla="*/ 1832947 h 1933264"/>
                <a:gd name="connsiteX3" fmla="*/ 3652049 w 3752367"/>
                <a:gd name="connsiteY3" fmla="*/ 1933265 h 1933264"/>
                <a:gd name="connsiteX4" fmla="*/ 100318 w 3752367"/>
                <a:gd name="connsiteY4" fmla="*/ 1933265 h 1933264"/>
                <a:gd name="connsiteX5" fmla="*/ 0 w 3752367"/>
                <a:gd name="connsiteY5" fmla="*/ 1832947 h 1933264"/>
                <a:gd name="connsiteX6" fmla="*/ 0 w 3752367"/>
                <a:gd name="connsiteY6" fmla="*/ 100318 h 1933264"/>
                <a:gd name="connsiteX7" fmla="*/ 100318 w 3752367"/>
                <a:gd name="connsiteY7" fmla="*/ 0 h 1933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52367" h="1933264">
                  <a:moveTo>
                    <a:pt x="3652049" y="0"/>
                  </a:moveTo>
                  <a:cubicBezTo>
                    <a:pt x="3707454" y="0"/>
                    <a:pt x="3752367" y="44914"/>
                    <a:pt x="3752367" y="100318"/>
                  </a:cubicBezTo>
                  <a:lnTo>
                    <a:pt x="3752367" y="1832947"/>
                  </a:lnTo>
                  <a:cubicBezTo>
                    <a:pt x="3752367" y="1888351"/>
                    <a:pt x="3707454" y="1933265"/>
                    <a:pt x="3652049" y="1933265"/>
                  </a:cubicBezTo>
                  <a:lnTo>
                    <a:pt x="100318" y="1933265"/>
                  </a:lnTo>
                  <a:cubicBezTo>
                    <a:pt x="44914" y="1933265"/>
                    <a:pt x="0" y="1888351"/>
                    <a:pt x="0" y="1832947"/>
                  </a:cubicBezTo>
                  <a:lnTo>
                    <a:pt x="0" y="100318"/>
                  </a:lnTo>
                  <a:cubicBezTo>
                    <a:pt x="0" y="44914"/>
                    <a:pt x="44914" y="0"/>
                    <a:pt x="1003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scene3d>
              <a:camera prst="orthographicFront"/>
              <a:lightRig rig="balanced" dir="t"/>
            </a:scene3d>
            <a:sp3d prstMaterial="matte">
              <a:bevelT w="171450" h="57150"/>
              <a:bevelB w="1143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73" name="圖形 72">
            <a:extLst>
              <a:ext uri="{FF2B5EF4-FFF2-40B4-BE49-F238E27FC236}">
                <a16:creationId xmlns:a16="http://schemas.microsoft.com/office/drawing/2014/main" id="{0DC9C297-5D05-D3B7-F4B7-C5285BBAD5B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 l="3692" t="19070" r="15238" b="36063"/>
          <a:stretch/>
        </p:blipFill>
        <p:spPr>
          <a:xfrm>
            <a:off x="780393" y="5351030"/>
            <a:ext cx="2546132" cy="939411"/>
          </a:xfrm>
          <a:prstGeom prst="rect">
            <a:avLst/>
          </a:prstGeom>
        </p:spPr>
      </p:pic>
      <p:pic>
        <p:nvPicPr>
          <p:cNvPr id="43" name="圖形 42" hidden="1">
            <a:extLst>
              <a:ext uri="{FF2B5EF4-FFF2-40B4-BE49-F238E27FC236}">
                <a16:creationId xmlns:a16="http://schemas.microsoft.com/office/drawing/2014/main" id="{C963FF5F-6C46-908A-1749-A51DB299E717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 t="41165" b="14590"/>
          <a:stretch/>
        </p:blipFill>
        <p:spPr>
          <a:xfrm>
            <a:off x="8740558" y="5819436"/>
            <a:ext cx="1862348" cy="549336"/>
          </a:xfrm>
          <a:prstGeom prst="rect">
            <a:avLst/>
          </a:prstGeom>
        </p:spPr>
      </p:pic>
      <p:pic>
        <p:nvPicPr>
          <p:cNvPr id="78" name="圖形 77">
            <a:extLst>
              <a:ext uri="{FF2B5EF4-FFF2-40B4-BE49-F238E27FC236}">
                <a16:creationId xmlns:a16="http://schemas.microsoft.com/office/drawing/2014/main" id="{0BDBC190-D4A0-9EB0-3727-BE7CD84F2791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 l="10091" t="12336" r="21807" b="14267"/>
          <a:stretch/>
        </p:blipFill>
        <p:spPr>
          <a:xfrm>
            <a:off x="770537" y="2973800"/>
            <a:ext cx="1001170" cy="719328"/>
          </a:xfrm>
          <a:prstGeom prst="rect">
            <a:avLst/>
          </a:prstGeom>
        </p:spPr>
      </p:pic>
      <p:pic>
        <p:nvPicPr>
          <p:cNvPr id="92" name="圖片 91">
            <a:extLst>
              <a:ext uri="{FF2B5EF4-FFF2-40B4-BE49-F238E27FC236}">
                <a16:creationId xmlns:a16="http://schemas.microsoft.com/office/drawing/2014/main" id="{7ED4EEA4-1BDB-EE91-2EA2-793FD24C704A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922" y="5726198"/>
            <a:ext cx="734597" cy="734597"/>
          </a:xfrm>
          <a:prstGeom prst="rect">
            <a:avLst/>
          </a:prstGeom>
        </p:spPr>
      </p:pic>
      <p:pic>
        <p:nvPicPr>
          <p:cNvPr id="94" name="圖片 93">
            <a:extLst>
              <a:ext uri="{FF2B5EF4-FFF2-40B4-BE49-F238E27FC236}">
                <a16:creationId xmlns:a16="http://schemas.microsoft.com/office/drawing/2014/main" id="{F72A5B7F-9F79-7F9F-794B-4739D1ADD6D6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584" y="1919208"/>
            <a:ext cx="1056806" cy="1056806"/>
          </a:xfrm>
          <a:prstGeom prst="rect">
            <a:avLst/>
          </a:prstGeom>
        </p:spPr>
      </p:pic>
      <p:pic>
        <p:nvPicPr>
          <p:cNvPr id="96" name="圖片 95" descr="一張含有 文字, 螢幕擷取畫面 的圖片&#10;&#10;自動產生的描述">
            <a:extLst>
              <a:ext uri="{FF2B5EF4-FFF2-40B4-BE49-F238E27FC236}">
                <a16:creationId xmlns:a16="http://schemas.microsoft.com/office/drawing/2014/main" id="{00735E7E-FD3F-B20E-6919-1CD433832ACC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71" b="36071"/>
          <a:stretch/>
        </p:blipFill>
        <p:spPr>
          <a:xfrm>
            <a:off x="8632295" y="4779736"/>
            <a:ext cx="2050684" cy="571293"/>
          </a:xfrm>
          <a:prstGeom prst="rect">
            <a:avLst/>
          </a:prstGeom>
          <a:effectLst>
            <a:outerShdw blurRad="165100" dist="1524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8" name="文字方塊 97">
            <a:extLst>
              <a:ext uri="{FF2B5EF4-FFF2-40B4-BE49-F238E27FC236}">
                <a16:creationId xmlns:a16="http://schemas.microsoft.com/office/drawing/2014/main" id="{939D53C4-BE54-F786-8335-DE37E7156C36}"/>
              </a:ext>
            </a:extLst>
          </p:cNvPr>
          <p:cNvSpPr txBox="1"/>
          <p:nvPr/>
        </p:nvSpPr>
        <p:spPr>
          <a:xfrm>
            <a:off x="8846761" y="4878369"/>
            <a:ext cx="1615780" cy="36933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b="1">
                <a:solidFill>
                  <a:srgbClr val="A4AAB9"/>
                </a:solidFill>
                <a:ea typeface="微軟正黑體"/>
              </a:rPr>
              <a:t>2 x M.2 2280</a:t>
            </a:r>
            <a:endParaRPr lang="zh-TW" altLang="en-US" b="1">
              <a:solidFill>
                <a:srgbClr val="A4AAB9"/>
              </a:solidFill>
              <a:ea typeface="微軟正黑體"/>
            </a:endParaRPr>
          </a:p>
        </p:txBody>
      </p:sp>
      <p:grpSp>
        <p:nvGrpSpPr>
          <p:cNvPr id="109" name="群組 108">
            <a:extLst>
              <a:ext uri="{FF2B5EF4-FFF2-40B4-BE49-F238E27FC236}">
                <a16:creationId xmlns:a16="http://schemas.microsoft.com/office/drawing/2014/main" id="{D074EBFB-DE04-2AFF-EB4D-D01DF4A920DC}"/>
              </a:ext>
            </a:extLst>
          </p:cNvPr>
          <p:cNvGrpSpPr/>
          <p:nvPr/>
        </p:nvGrpSpPr>
        <p:grpSpPr>
          <a:xfrm>
            <a:off x="6474691" y="6053263"/>
            <a:ext cx="1983133" cy="500757"/>
            <a:chOff x="7895488" y="2738761"/>
            <a:chExt cx="2332445" cy="562433"/>
          </a:xfrm>
        </p:grpSpPr>
        <p:pic>
          <p:nvPicPr>
            <p:cNvPr id="106" name="Picture 23" descr="A picture containing text, appliance, device, fan&#10;&#10;Description automatically generated">
              <a:extLst>
                <a:ext uri="{FF2B5EF4-FFF2-40B4-BE49-F238E27FC236}">
                  <a16:creationId xmlns:a16="http://schemas.microsoft.com/office/drawing/2014/main" id="{CD00E1B9-CBAC-AF1F-89EC-257223BEF3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36" t="8264" r="49241" b="78317"/>
            <a:stretch/>
          </p:blipFill>
          <p:spPr>
            <a:xfrm>
              <a:off x="7895488" y="2738761"/>
              <a:ext cx="2332445" cy="562433"/>
            </a:xfrm>
            <a:prstGeom prst="roundRect">
              <a:avLst>
                <a:gd name="adj" fmla="val 27699"/>
              </a:avLst>
            </a:prstGeom>
            <a:effectLst>
              <a:outerShdw blurRad="292100" dist="279400" dir="8100000" algn="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07" name="矩形: 圓角化單一角落 106">
              <a:extLst>
                <a:ext uri="{FF2B5EF4-FFF2-40B4-BE49-F238E27FC236}">
                  <a16:creationId xmlns:a16="http://schemas.microsoft.com/office/drawing/2014/main" id="{F2CD51EE-2927-4F4F-42DC-4ED7A4ECF17B}"/>
                </a:ext>
              </a:extLst>
            </p:cNvPr>
            <p:cNvSpPr/>
            <p:nvPr/>
          </p:nvSpPr>
          <p:spPr>
            <a:xfrm>
              <a:off x="8968740" y="2865834"/>
              <a:ext cx="1228725" cy="198951"/>
            </a:xfrm>
            <a:prstGeom prst="round1Rect">
              <a:avLst>
                <a:gd name="adj" fmla="val 32799"/>
              </a:avLst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0" name="矩形: 圓角 109">
            <a:extLst>
              <a:ext uri="{FF2B5EF4-FFF2-40B4-BE49-F238E27FC236}">
                <a16:creationId xmlns:a16="http://schemas.microsoft.com/office/drawing/2014/main" id="{6A11D84F-DC81-8572-474B-3EC9C914F38C}"/>
              </a:ext>
            </a:extLst>
          </p:cNvPr>
          <p:cNvSpPr/>
          <p:nvPr/>
        </p:nvSpPr>
        <p:spPr>
          <a:xfrm>
            <a:off x="10594106" y="1918237"/>
            <a:ext cx="1405028" cy="1650154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1600" b="1">
                <a:solidFill>
                  <a:schemeClr val="tx1"/>
                </a:solidFill>
              </a:rPr>
              <a:t>USB 3.2 Gen1 (5Gbps)</a:t>
            </a:r>
            <a:r>
              <a:rPr lang="zh-TW" altLang="en-US" sz="1600" b="1">
                <a:solidFill>
                  <a:schemeClr val="tx1"/>
                </a:solidFill>
              </a:rPr>
              <a:t>與</a:t>
            </a:r>
            <a:r>
              <a:rPr lang="en-US" altLang="zh-TW" sz="1600" b="1">
                <a:solidFill>
                  <a:schemeClr val="tx1"/>
                </a:solidFill>
              </a:rPr>
              <a:t> One-Touch-Copy</a:t>
            </a:r>
            <a:endParaRPr lang="zh-TW" altLang="en-US" sz="1600" b="1">
              <a:solidFill>
                <a:schemeClr val="tx1"/>
              </a:solidFill>
            </a:endParaRPr>
          </a:p>
        </p:txBody>
      </p:sp>
      <p:sp>
        <p:nvSpPr>
          <p:cNvPr id="111" name="矩形: 圓角 110">
            <a:extLst>
              <a:ext uri="{FF2B5EF4-FFF2-40B4-BE49-F238E27FC236}">
                <a16:creationId xmlns:a16="http://schemas.microsoft.com/office/drawing/2014/main" id="{526D972C-1887-CC35-F6F8-496659CCF5F2}"/>
              </a:ext>
            </a:extLst>
          </p:cNvPr>
          <p:cNvSpPr/>
          <p:nvPr/>
        </p:nvSpPr>
        <p:spPr>
          <a:xfrm>
            <a:off x="6859274" y="4673253"/>
            <a:ext cx="1323698" cy="981572"/>
          </a:xfrm>
          <a:prstGeom prst="roundRect">
            <a:avLst>
              <a:gd name="adj" fmla="val 9410"/>
            </a:avLst>
          </a:prstGeom>
          <a:noFill/>
          <a:ln>
            <a:noFill/>
          </a:ln>
          <a:effectLst/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400" b="1">
                <a:solidFill>
                  <a:srgbClr val="00B0F0"/>
                </a:solidFill>
              </a:rPr>
              <a:t>3</a:t>
            </a:r>
            <a:r>
              <a:rPr lang="zh-TW" altLang="en-US" sz="4400" b="1">
                <a:solidFill>
                  <a:srgbClr val="00B0F0"/>
                </a:solidFill>
              </a:rPr>
              <a:t>個</a:t>
            </a:r>
            <a:endParaRPr lang="en-US" altLang="zh-TW" sz="4400" b="1">
              <a:solidFill>
                <a:srgbClr val="00B0F0"/>
              </a:solidFill>
            </a:endParaRPr>
          </a:p>
        </p:txBody>
      </p:sp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61DA7210-D862-A2E4-214A-4E9405B02CE7}"/>
              </a:ext>
            </a:extLst>
          </p:cNvPr>
          <p:cNvSpPr txBox="1"/>
          <p:nvPr/>
        </p:nvSpPr>
        <p:spPr>
          <a:xfrm>
            <a:off x="6476939" y="5433754"/>
            <a:ext cx="1996415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1600" b="1">
                <a:ea typeface="微軟正黑體"/>
              </a:rPr>
              <a:t>PCIe Gen3 x4</a:t>
            </a:r>
            <a:endParaRPr lang="zh-TW" altLang="en-US" sz="1600" b="1">
              <a:ea typeface="微軟正黑體"/>
            </a:endParaRPr>
          </a:p>
          <a:p>
            <a:pPr algn="ctr"/>
            <a:r>
              <a:rPr lang="zh-TW" altLang="en-US" sz="1600" b="1">
                <a:ea typeface="微軟正黑體"/>
              </a:rPr>
              <a:t>擴充槽</a:t>
            </a:r>
            <a:r>
              <a:rPr lang="en-US" altLang="zh-TW" sz="1600" b="1">
                <a:ea typeface="微軟正黑體"/>
              </a:rPr>
              <a:t> </a:t>
            </a:r>
            <a:endParaRPr lang="zh-TW" altLang="en-US" sz="1600" b="1">
              <a:ea typeface="微軟正黑體"/>
              <a:cs typeface="Arial"/>
            </a:endParaRPr>
          </a:p>
        </p:txBody>
      </p:sp>
      <p:sp>
        <p:nvSpPr>
          <p:cNvPr id="115" name="文字方塊 114">
            <a:extLst>
              <a:ext uri="{FF2B5EF4-FFF2-40B4-BE49-F238E27FC236}">
                <a16:creationId xmlns:a16="http://schemas.microsoft.com/office/drawing/2014/main" id="{8BBDAB19-5E9E-3349-C9AF-B6586BA0D435}"/>
              </a:ext>
            </a:extLst>
          </p:cNvPr>
          <p:cNvSpPr txBox="1"/>
          <p:nvPr/>
        </p:nvSpPr>
        <p:spPr>
          <a:xfrm>
            <a:off x="9743374" y="3933082"/>
            <a:ext cx="19946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800" b="1">
                <a:solidFill>
                  <a:schemeClr val="tx1"/>
                </a:solidFill>
              </a:rPr>
              <a:t>2.5GbE</a:t>
            </a:r>
            <a:r>
              <a:rPr lang="zh-TW" altLang="en-US" sz="2800" b="1">
                <a:solidFill>
                  <a:schemeClr val="tx1"/>
                </a:solidFill>
              </a:rPr>
              <a:t> </a:t>
            </a:r>
            <a:r>
              <a:rPr lang="en-US" altLang="zh-TW" sz="2800" b="1">
                <a:solidFill>
                  <a:schemeClr val="tx1"/>
                </a:solidFill>
              </a:rPr>
              <a:t>X2</a:t>
            </a:r>
            <a:endParaRPr lang="zh-TW" altLang="en-US" sz="2800" b="1">
              <a:solidFill>
                <a:schemeClr val="tx1"/>
              </a:solidFill>
            </a:endParaRPr>
          </a:p>
        </p:txBody>
      </p:sp>
      <p:pic>
        <p:nvPicPr>
          <p:cNvPr id="117" name="Picture 23" descr="A picture containing text, appliance, device, fan&#10;&#10;Description automatically generated">
            <a:extLst>
              <a:ext uri="{FF2B5EF4-FFF2-40B4-BE49-F238E27FC236}">
                <a16:creationId xmlns:a16="http://schemas.microsoft.com/office/drawing/2014/main" id="{88989C95-6DB1-AE1E-7262-F82BC1F1A48F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48" t="50251" r="63486" b="39859"/>
          <a:stretch/>
        </p:blipFill>
        <p:spPr>
          <a:xfrm>
            <a:off x="8586507" y="3792127"/>
            <a:ext cx="1093028" cy="789834"/>
          </a:xfrm>
          <a:prstGeom prst="roundRect">
            <a:avLst/>
          </a:prstGeom>
          <a:effectLst/>
        </p:spPr>
      </p:pic>
      <p:sp>
        <p:nvSpPr>
          <p:cNvPr id="119" name="文字方塊 118">
            <a:extLst>
              <a:ext uri="{FF2B5EF4-FFF2-40B4-BE49-F238E27FC236}">
                <a16:creationId xmlns:a16="http://schemas.microsoft.com/office/drawing/2014/main" id="{E8EF4812-8F91-CDD5-7478-025F01EEFCDF}"/>
              </a:ext>
            </a:extLst>
          </p:cNvPr>
          <p:cNvSpPr txBox="1"/>
          <p:nvPr/>
        </p:nvSpPr>
        <p:spPr>
          <a:xfrm>
            <a:off x="5324331" y="4786170"/>
            <a:ext cx="8800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b="1"/>
              <a:t>可選購</a:t>
            </a:r>
            <a:r>
              <a:rPr lang="en-US" altLang="zh-TW" b="1"/>
              <a:t> ECC</a:t>
            </a:r>
            <a:endParaRPr lang="zh-TW" altLang="en-US"/>
          </a:p>
        </p:txBody>
      </p:sp>
      <p:sp>
        <p:nvSpPr>
          <p:cNvPr id="120" name="矩形: 圓角 119">
            <a:extLst>
              <a:ext uri="{FF2B5EF4-FFF2-40B4-BE49-F238E27FC236}">
                <a16:creationId xmlns:a16="http://schemas.microsoft.com/office/drawing/2014/main" id="{C2B5B7C4-ACE7-C48D-3312-DFE46F1C2C15}"/>
              </a:ext>
            </a:extLst>
          </p:cNvPr>
          <p:cNvSpPr/>
          <p:nvPr/>
        </p:nvSpPr>
        <p:spPr>
          <a:xfrm>
            <a:off x="8586549" y="1836563"/>
            <a:ext cx="1251125" cy="1880514"/>
          </a:xfrm>
          <a:prstGeom prst="roundRect">
            <a:avLst>
              <a:gd name="adj" fmla="val 14193"/>
            </a:avLst>
          </a:prstGeom>
          <a:solidFill>
            <a:srgbClr val="00B0F0"/>
          </a:solidFill>
          <a:ln>
            <a:noFill/>
          </a:ln>
          <a:effectLst>
            <a:outerShdw blurRad="228600" dist="88900" dir="8100000" algn="tr" rotWithShape="0">
              <a:prstClr val="black">
                <a:alpha val="30000"/>
              </a:prstClr>
            </a:outerShdw>
          </a:effectLst>
          <a:scene3d>
            <a:camera prst="orthographicFront"/>
            <a:lightRig rig="balanced" dir="t"/>
          </a:scene3d>
          <a:sp3d prstMaterial="matte">
            <a:bevelT w="171450" h="57150"/>
            <a:bevelB w="1143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86" name="圖形 85">
            <a:extLst>
              <a:ext uri="{FF2B5EF4-FFF2-40B4-BE49-F238E27FC236}">
                <a16:creationId xmlns:a16="http://schemas.microsoft.com/office/drawing/2014/main" id="{D21EEB5C-6EE8-2436-5B12-ADF377998F8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8794799" y="2404374"/>
            <a:ext cx="885230" cy="328800"/>
          </a:xfrm>
          <a:prstGeom prst="rect">
            <a:avLst/>
          </a:prstGeom>
        </p:spPr>
      </p:pic>
      <p:pic>
        <p:nvPicPr>
          <p:cNvPr id="88" name="圖形 87">
            <a:extLst>
              <a:ext uri="{FF2B5EF4-FFF2-40B4-BE49-F238E27FC236}">
                <a16:creationId xmlns:a16="http://schemas.microsoft.com/office/drawing/2014/main" id="{54F73AED-3DB6-C817-0EE7-82066005229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8784558" y="2834113"/>
            <a:ext cx="923925" cy="495300"/>
          </a:xfrm>
          <a:prstGeom prst="rect">
            <a:avLst/>
          </a:prstGeom>
        </p:spPr>
      </p:pic>
      <p:pic>
        <p:nvPicPr>
          <p:cNvPr id="122" name="圖形 121">
            <a:extLst>
              <a:ext uri="{FF2B5EF4-FFF2-40B4-BE49-F238E27FC236}">
                <a16:creationId xmlns:a16="http://schemas.microsoft.com/office/drawing/2014/main" id="{148A4755-2B84-38BE-97E2-1748A847949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4099420" y="579120"/>
            <a:ext cx="1316631" cy="877754"/>
          </a:xfrm>
          <a:prstGeom prst="rect">
            <a:avLst/>
          </a:prstGeom>
        </p:spPr>
      </p:pic>
      <p:pic>
        <p:nvPicPr>
          <p:cNvPr id="126" name="圖片 125">
            <a:extLst>
              <a:ext uri="{FF2B5EF4-FFF2-40B4-BE49-F238E27FC236}">
                <a16:creationId xmlns:a16="http://schemas.microsoft.com/office/drawing/2014/main" id="{972F3E42-2D58-EA10-6A95-E1ECDE67AA1A}"/>
              </a:ext>
            </a:extLst>
          </p:cNvPr>
          <p:cNvPicPr>
            <a:picLocks noChangeAspect="1"/>
          </p:cNvPicPr>
          <p:nvPr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288" y="939655"/>
            <a:ext cx="2863025" cy="618413"/>
          </a:xfrm>
          <a:prstGeom prst="rect">
            <a:avLst/>
          </a:prstGeom>
          <a:effectLst>
            <a:outerShdw blurRad="292100" dist="152400" dir="8100000" algn="tr" rotWithShape="0">
              <a:prstClr val="black">
                <a:alpha val="40000"/>
              </a:prstClr>
            </a:outerShdw>
          </a:effectLst>
        </p:spPr>
      </p:pic>
      <p:grpSp>
        <p:nvGrpSpPr>
          <p:cNvPr id="46" name="群組 45">
            <a:extLst>
              <a:ext uri="{FF2B5EF4-FFF2-40B4-BE49-F238E27FC236}">
                <a16:creationId xmlns:a16="http://schemas.microsoft.com/office/drawing/2014/main" id="{D0CE8D4C-3D8A-7DA7-3D2A-5851632E4A7B}"/>
              </a:ext>
            </a:extLst>
          </p:cNvPr>
          <p:cNvGrpSpPr/>
          <p:nvPr/>
        </p:nvGrpSpPr>
        <p:grpSpPr>
          <a:xfrm>
            <a:off x="4728394" y="3386894"/>
            <a:ext cx="3124981" cy="1157266"/>
            <a:chOff x="4337919" y="2803694"/>
            <a:chExt cx="3841075" cy="1460228"/>
          </a:xfrm>
        </p:grpSpPr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626065EB-473E-A696-E168-04B7203914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62" t="8276" r="15748" b="7420"/>
            <a:stretch/>
          </p:blipFill>
          <p:spPr>
            <a:xfrm>
              <a:off x="4337919" y="2803694"/>
              <a:ext cx="1897746" cy="1460228"/>
            </a:xfrm>
            <a:prstGeom prst="rect">
              <a:avLst/>
            </a:prstGeom>
          </p:spPr>
        </p:pic>
        <p:pic>
          <p:nvPicPr>
            <p:cNvPr id="45" name="圖片 44" descr="一張含有 文字, 家電用品, 裝置, 風扇 的圖片&#10;&#10;自動產生的描述">
              <a:extLst>
                <a:ext uri="{FF2B5EF4-FFF2-40B4-BE49-F238E27FC236}">
                  <a16:creationId xmlns:a16="http://schemas.microsoft.com/office/drawing/2014/main" id="{E1DE52C2-E324-937C-CE39-443C509E23F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62" t="8446" r="15748" b="7552"/>
            <a:stretch/>
          </p:blipFill>
          <p:spPr>
            <a:xfrm>
              <a:off x="6299504" y="2811994"/>
              <a:ext cx="1879490" cy="1441009"/>
            </a:xfrm>
            <a:prstGeom prst="rect">
              <a:avLst/>
            </a:prstGeom>
          </p:spPr>
        </p:pic>
      </p:grpSp>
      <p:pic>
        <p:nvPicPr>
          <p:cNvPr id="50" name="圖片 49">
            <a:extLst>
              <a:ext uri="{FF2B5EF4-FFF2-40B4-BE49-F238E27FC236}">
                <a16:creationId xmlns:a16="http://schemas.microsoft.com/office/drawing/2014/main" id="{FE3A3D6E-AB84-F4E9-20DB-BB33CE5475A2}"/>
              </a:ext>
            </a:extLst>
          </p:cNvPr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15" t="74833" r="28473" b="14616"/>
          <a:stretch/>
        </p:blipFill>
        <p:spPr>
          <a:xfrm>
            <a:off x="10001827" y="2154492"/>
            <a:ext cx="562561" cy="12745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F4900421-C149-F331-9B31-EDC74945A52C}"/>
              </a:ext>
            </a:extLst>
          </p:cNvPr>
          <p:cNvSpPr txBox="1"/>
          <p:nvPr/>
        </p:nvSpPr>
        <p:spPr>
          <a:xfrm>
            <a:off x="3983945" y="2729687"/>
            <a:ext cx="4469693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altLang="zh-TW" sz="4000" b="1">
                <a:solidFill>
                  <a:srgbClr val="00B050"/>
                </a:solidFill>
                <a:ea typeface="微軟正黑體"/>
              </a:rPr>
              <a:t>TS-1655</a:t>
            </a:r>
            <a:endParaRPr lang="en-US" altLang="zh-TW" sz="4000" b="1">
              <a:solidFill>
                <a:srgbClr val="00B050"/>
              </a:solidFill>
              <a:ea typeface="微軟正黑體"/>
              <a:cs typeface="Arial"/>
            </a:endParaRPr>
          </a:p>
        </p:txBody>
      </p:sp>
      <p:grpSp>
        <p:nvGrpSpPr>
          <p:cNvPr id="48" name="群組 47">
            <a:extLst>
              <a:ext uri="{FF2B5EF4-FFF2-40B4-BE49-F238E27FC236}">
                <a16:creationId xmlns:a16="http://schemas.microsoft.com/office/drawing/2014/main" id="{AAA5B9B7-AC66-4779-F9E0-72F7B0858274}"/>
              </a:ext>
            </a:extLst>
          </p:cNvPr>
          <p:cNvGrpSpPr/>
          <p:nvPr/>
        </p:nvGrpSpPr>
        <p:grpSpPr>
          <a:xfrm>
            <a:off x="5878250" y="888814"/>
            <a:ext cx="1142475" cy="1726484"/>
            <a:chOff x="5878250" y="888814"/>
            <a:chExt cx="1142475" cy="1726484"/>
          </a:xfrm>
        </p:grpSpPr>
        <p:pic>
          <p:nvPicPr>
            <p:cNvPr id="82" name="圖片 81" descr="一張含有 文字, 室外, 電子用品, 標誌 的圖片&#10;&#10;自動產生的描述">
              <a:extLst>
                <a:ext uri="{FF2B5EF4-FFF2-40B4-BE49-F238E27FC236}">
                  <a16:creationId xmlns:a16="http://schemas.microsoft.com/office/drawing/2014/main" id="{22CA6061-3F34-1E12-9C89-E9F2926F3D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399"/>
            <a:stretch/>
          </p:blipFill>
          <p:spPr>
            <a:xfrm>
              <a:off x="5878250" y="888814"/>
              <a:ext cx="1142475" cy="1726484"/>
            </a:xfrm>
            <a:prstGeom prst="rect">
              <a:avLst/>
            </a:prstGeom>
            <a:effectLst>
              <a:outerShdw blurRad="292100" dist="279400" dir="8100000" algn="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id="{3FCB2188-7325-A095-16B6-68B87B39C211}"/>
                </a:ext>
              </a:extLst>
            </p:cNvPr>
            <p:cNvSpPr/>
            <p:nvPr/>
          </p:nvSpPr>
          <p:spPr>
            <a:xfrm>
              <a:off x="6021863" y="1194066"/>
              <a:ext cx="769962" cy="1100252"/>
            </a:xfrm>
            <a:prstGeom prst="roundRect">
              <a:avLst>
                <a:gd name="adj" fmla="val 315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>
                  <a:solidFill>
                    <a:schemeClr val="bg1"/>
                  </a:solidFill>
                </a:rPr>
                <a:t>2.5”</a:t>
              </a:r>
              <a:br>
                <a:rPr lang="en-US" altLang="zh-TW">
                  <a:solidFill>
                    <a:schemeClr val="bg1"/>
                  </a:solidFill>
                </a:rPr>
              </a:br>
              <a:r>
                <a:rPr lang="en-US" altLang="zh-TW">
                  <a:solidFill>
                    <a:schemeClr val="bg1"/>
                  </a:solidFill>
                </a:rPr>
                <a:t>SSD</a:t>
              </a:r>
              <a:br>
                <a:rPr lang="en-US" altLang="zh-TW">
                  <a:solidFill>
                    <a:schemeClr val="bg1"/>
                  </a:solidFill>
                </a:rPr>
              </a:br>
              <a:r>
                <a:rPr lang="en-US" altLang="zh-TW">
                  <a:solidFill>
                    <a:schemeClr val="bg1"/>
                  </a:solidFill>
                </a:rPr>
                <a:t>X4</a:t>
              </a:r>
              <a:endParaRPr lang="zh-TW" altLang="en-US">
                <a:solidFill>
                  <a:schemeClr val="bg1"/>
                </a:solidFill>
              </a:endParaRPr>
            </a:p>
          </p:txBody>
        </p:sp>
      </p:grpSp>
      <p:pic>
        <p:nvPicPr>
          <p:cNvPr id="5" name="圖形 4">
            <a:extLst>
              <a:ext uri="{FF2B5EF4-FFF2-40B4-BE49-F238E27FC236}">
                <a16:creationId xmlns:a16="http://schemas.microsoft.com/office/drawing/2014/main" id="{0138FF7B-DA02-B1F7-89A3-14E10542036E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xmlns="" r:embed="rId32"/>
              </a:ext>
            </a:extLst>
          </a:blip>
          <a:stretch>
            <a:fillRect/>
          </a:stretch>
        </p:blipFill>
        <p:spPr>
          <a:xfrm>
            <a:off x="7128458" y="1004686"/>
            <a:ext cx="1065226" cy="1505212"/>
          </a:xfrm>
          <a:prstGeom prst="rect">
            <a:avLst/>
          </a:prstGeom>
          <a:effectLst>
            <a:outerShdw blurRad="368300" dist="2159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59FEC690-BC25-481E-B2EA-87BBAE9710FF}"/>
              </a:ext>
            </a:extLst>
          </p:cNvPr>
          <p:cNvSpPr/>
          <p:nvPr/>
        </p:nvSpPr>
        <p:spPr>
          <a:xfrm>
            <a:off x="7288465" y="1278743"/>
            <a:ext cx="733282" cy="928306"/>
          </a:xfrm>
          <a:prstGeom prst="roundRect">
            <a:avLst>
              <a:gd name="adj" fmla="val 540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solidFill>
                  <a:schemeClr val="bg1"/>
                </a:solidFill>
              </a:rPr>
              <a:t>3.5”</a:t>
            </a:r>
            <a:br>
              <a:rPr lang="en-US" altLang="zh-TW">
                <a:solidFill>
                  <a:schemeClr val="bg1"/>
                </a:solidFill>
              </a:rPr>
            </a:br>
            <a:r>
              <a:rPr lang="en-US" altLang="zh-TW">
                <a:solidFill>
                  <a:schemeClr val="bg1"/>
                </a:solidFill>
              </a:rPr>
              <a:t>SSD</a:t>
            </a:r>
            <a:br>
              <a:rPr lang="en-US" altLang="zh-TW">
                <a:solidFill>
                  <a:schemeClr val="bg1"/>
                </a:solidFill>
              </a:rPr>
            </a:br>
            <a:r>
              <a:rPr lang="en-US" altLang="zh-TW">
                <a:solidFill>
                  <a:schemeClr val="bg1"/>
                </a:solidFill>
              </a:rPr>
              <a:t>X12</a:t>
            </a:r>
            <a:endParaRPr lang="zh-TW" alt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878425"/>
      </p:ext>
    </p:extLst>
  </p:cSld>
  <p:clrMapOvr>
    <a:masterClrMapping/>
  </p:clrMapOvr>
  <p:transition spd="slow">
    <p:fade thruBlk="1"/>
  </p:transition>
  <p:extLst mod="1">
    <p:ext uri="{6950BFC3-D8DA-4A85-94F7-54DA5524770B}">
      <p188:commentRel xmlns:p188="http://schemas.microsoft.com/office/powerpoint/2018/8/main" xmlns="" r:id="rId33"/>
    </p:ext>
  </p:extLs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 hidden="1">
            <a:extLst>
              <a:ext uri="{FF2B5EF4-FFF2-40B4-BE49-F238E27FC236}">
                <a16:creationId xmlns:a16="http://schemas.microsoft.com/office/drawing/2014/main" id="{2874FFA6-7294-F118-060E-6A31380EB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文字方塊 4" hidden="1">
            <a:extLst>
              <a:ext uri="{FF2B5EF4-FFF2-40B4-BE49-F238E27FC236}">
                <a16:creationId xmlns:a16="http://schemas.microsoft.com/office/drawing/2014/main" id="{00CC7737-0C70-F704-06D1-F245A2EEB41F}"/>
              </a:ext>
            </a:extLst>
          </p:cNvPr>
          <p:cNvSpPr txBox="1"/>
          <p:nvPr/>
        </p:nvSpPr>
        <p:spPr>
          <a:xfrm>
            <a:off x="742330" y="3868148"/>
            <a:ext cx="4135947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zh-TW" sz="3200" b="1">
                <a:solidFill>
                  <a:schemeClr val="bg1"/>
                </a:solidFill>
                <a:cs typeface="+mn-ea"/>
                <a:sym typeface="+mn-lt"/>
              </a:rPr>
              <a:t>is your </a:t>
            </a:r>
            <a:r>
              <a:rPr lang="en-US" altLang="zh-TW" sz="3200">
                <a:solidFill>
                  <a:schemeClr val="bg1"/>
                </a:solidFill>
                <a:cs typeface="+mn-ea"/>
                <a:sym typeface="+mn-lt"/>
              </a:rPr>
              <a:t>best choice</a:t>
            </a:r>
            <a:endParaRPr lang="zh-TW" altLang="en-US" sz="3200">
              <a:solidFill>
                <a:schemeClr val="bg1"/>
              </a:solidFill>
              <a:cs typeface="+mn-ea"/>
              <a:sym typeface="+mn-lt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4D2117D-3CB7-4AF0-8246-798F82CD2A6C}"/>
              </a:ext>
            </a:extLst>
          </p:cNvPr>
          <p:cNvSpPr txBox="1"/>
          <p:nvPr/>
        </p:nvSpPr>
        <p:spPr>
          <a:xfrm>
            <a:off x="756120" y="4765760"/>
            <a:ext cx="3778869" cy="690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TW" sz="900">
                <a:solidFill>
                  <a:schemeClr val="bg1">
                    <a:lumMod val="85000"/>
                  </a:schemeClr>
                </a:solidFill>
                <a:cs typeface="+mn-ea"/>
                <a:sym typeface="+mn-lt"/>
              </a:rPr>
              <a:t>©2022</a:t>
            </a:r>
            <a:r>
              <a:rPr lang="zh-TW" altLang="en-US" sz="900">
                <a:solidFill>
                  <a:schemeClr val="bg1">
                    <a:lumMod val="85000"/>
                  </a:schemeClr>
                </a:solidFill>
                <a:cs typeface="+mn-ea"/>
                <a:sym typeface="+mn-lt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。​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31083974-9430-399B-BECF-CAC311CF41BD}"/>
              </a:ext>
            </a:extLst>
          </p:cNvPr>
          <p:cNvSpPr txBox="1"/>
          <p:nvPr/>
        </p:nvSpPr>
        <p:spPr>
          <a:xfrm>
            <a:off x="756120" y="3934763"/>
            <a:ext cx="47179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更大容量</a:t>
            </a:r>
            <a:r>
              <a:rPr lang="zh-TW" altLang="en-US" sz="2400" b="1">
                <a:solidFill>
                  <a:schemeClr val="bg1"/>
                </a:solidFill>
                <a:latin typeface="Poiret One" panose="00000500000000000000" pitchFamily="2" charset="0"/>
                <a:ea typeface="微軟正黑體" panose="020B0604030504040204" pitchFamily="34" charset="-120"/>
                <a:sym typeface="Arial" panose="020B0604020202020204" pitchFamily="34" charset="0"/>
              </a:rPr>
              <a:t>、更多功能</a:t>
            </a:r>
            <a:endParaRPr lang="en-US" altLang="zh-TW" sz="2400" b="1">
              <a:solidFill>
                <a:schemeClr val="bg1"/>
              </a:solidFill>
              <a:latin typeface="Poiret One" panose="00000500000000000000" pitchFamily="2" charset="0"/>
              <a:ea typeface="微軟正黑體" panose="020B0604030504040204" pitchFamily="34" charset="-120"/>
              <a:sym typeface="Arial" panose="020B0604020202020204" pitchFamily="34" charset="0"/>
            </a:endParaRPr>
          </a:p>
          <a:p>
            <a:r>
              <a:rPr lang="zh-TW" altLang="en-US" sz="2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</a:rPr>
              <a:t>多裝置備份及監控主機首選</a:t>
            </a:r>
          </a:p>
        </p:txBody>
      </p:sp>
    </p:spTree>
    <p:extLst>
      <p:ext uri="{BB962C8B-B14F-4D97-AF65-F5344CB8AC3E}">
        <p14:creationId xmlns:p14="http://schemas.microsoft.com/office/powerpoint/2010/main" val="644355885"/>
      </p:ext>
    </p:extLst>
  </p:cSld>
  <p:clrMapOvr>
    <a:masterClrMapping/>
  </p:clrMapOvr>
  <p:transition spd="slow">
    <p:fade thruBlk="1"/>
  </p:transition>
  <p:extLst>
    <p:ext uri="{6950BFC3-D8DA-4A85-94F7-54DA5524770B}">
      <p188:commentRel xmlns:p188="http://schemas.microsoft.com/office/powerpoint/2018/8/main" xmlns="" r:id="rId3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71A4F49D-0DDA-36B6-8041-62180A385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6834" y="1725612"/>
            <a:ext cx="3506165" cy="3406775"/>
          </a:xfrm>
        </p:spPr>
        <p:txBody>
          <a:bodyPr>
            <a:normAutofit/>
          </a:bodyPr>
          <a:lstStyle/>
          <a:p>
            <a:r>
              <a:rPr lang="en-US" altLang="zh-TW" sz="5400" b="1"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rPr>
              <a:t>TS-1655</a:t>
            </a:r>
            <a:br>
              <a:rPr lang="en-US" altLang="zh-TW" sz="5400" b="1"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rPr>
            </a:br>
            <a:r>
              <a:rPr lang="zh-TW" altLang="en-US" sz="5400" b="1">
                <a:latin typeface="Microsoft JhengHei" panose="020B0604030504040204" pitchFamily="34" charset="-120"/>
                <a:ea typeface="Microsoft JhengHei" panose="020B0604030504040204" pitchFamily="34" charset="-120"/>
                <a:sym typeface="Arial" panose="020B0604020202020204" pitchFamily="34" charset="0"/>
              </a:rPr>
              <a:t>硬體介紹</a:t>
            </a:r>
          </a:p>
        </p:txBody>
      </p:sp>
    </p:spTree>
    <p:extLst>
      <p:ext uri="{BB962C8B-B14F-4D97-AF65-F5344CB8AC3E}">
        <p14:creationId xmlns:p14="http://schemas.microsoft.com/office/powerpoint/2010/main" val="180740869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&#10;&#10;Description automatically generated">
            <a:extLst>
              <a:ext uri="{FF2B5EF4-FFF2-40B4-BE49-F238E27FC236}">
                <a16:creationId xmlns:a16="http://schemas.microsoft.com/office/drawing/2014/main" id="{C5D988F4-5C38-9EB4-D860-920C7FDE90C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4583" y="1452524"/>
            <a:ext cx="8372833" cy="5233950"/>
          </a:xfrm>
          <a:prstGeom prst="rect">
            <a:avLst/>
          </a:prstGeom>
        </p:spPr>
      </p:pic>
      <p:sp>
        <p:nvSpPr>
          <p:cNvPr id="53" name="橢圓 52">
            <a:extLst>
              <a:ext uri="{FF2B5EF4-FFF2-40B4-BE49-F238E27FC236}">
                <a16:creationId xmlns:a16="http://schemas.microsoft.com/office/drawing/2014/main" id="{D5321256-0576-8F71-898F-65D11D976A50}"/>
              </a:ext>
            </a:extLst>
          </p:cNvPr>
          <p:cNvSpPr/>
          <p:nvPr/>
        </p:nvSpPr>
        <p:spPr>
          <a:xfrm>
            <a:off x="8803977" y="3552675"/>
            <a:ext cx="2053788" cy="2077522"/>
          </a:xfrm>
          <a:prstGeom prst="ellipse">
            <a:avLst/>
          </a:prstGeom>
          <a:gradFill flip="none" rotWithShape="1">
            <a:gsLst>
              <a:gs pos="44000">
                <a:srgbClr val="9CB0EC">
                  <a:alpha val="25000"/>
                  <a:lumMod val="86000"/>
                </a:srgbClr>
              </a:gs>
              <a:gs pos="65000">
                <a:srgbClr val="A2B5ED">
                  <a:alpha val="0"/>
                  <a:lumMod val="66000"/>
                </a:srgbClr>
              </a:gs>
              <a:gs pos="6000">
                <a:schemeClr val="accent1">
                  <a:tint val="66000"/>
                  <a:satMod val="160000"/>
                  <a:lumMod val="46000"/>
                  <a:lumOff val="54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文字方塊 1" hidden="1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190500" y="426992"/>
            <a:ext cx="1179195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TS-253E / TS-453 </a:t>
            </a:r>
            <a:r>
              <a:rPr lang="en-US" altLang="zh-TW" sz="4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機身圖</a:t>
            </a:r>
            <a:endParaRPr lang="en-US" altLang="zh-TW" sz="4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22" name="圖片 21" descr="一張含有 武器 的圖片&#10;&#10;自動產生的描述">
            <a:extLst>
              <a:ext uri="{FF2B5EF4-FFF2-40B4-BE49-F238E27FC236}">
                <a16:creationId xmlns:a16="http://schemas.microsoft.com/office/drawing/2014/main" id="{1C1963BE-4F09-EEA6-1666-DFEF6927159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9833" y="4069499"/>
            <a:ext cx="1229341" cy="1043873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2FFE9B61-B29B-4099-9967-5DDC83FFDA53}"/>
              </a:ext>
            </a:extLst>
          </p:cNvPr>
          <p:cNvSpPr/>
          <p:nvPr/>
        </p:nvSpPr>
        <p:spPr>
          <a:xfrm>
            <a:off x="7119501" y="5029907"/>
            <a:ext cx="2416681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36ADA8"/>
              </a:buClr>
            </a:pPr>
            <a:r>
              <a:rPr lang="en-US" altLang="zh-TW" sz="1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電源鍵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9AECEF8-8139-438D-BBC4-EDFDC457974A}"/>
              </a:ext>
            </a:extLst>
          </p:cNvPr>
          <p:cNvSpPr/>
          <p:nvPr/>
        </p:nvSpPr>
        <p:spPr>
          <a:xfrm>
            <a:off x="7119501" y="5823435"/>
            <a:ext cx="2979672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36ADA8"/>
              </a:buClr>
            </a:pP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USB 3.2 Gen 1 </a:t>
            </a:r>
            <a:r>
              <a:rPr lang="en-US" altLang="zh-TW" sz="1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連接埠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6F5EA70-F819-914F-8F04-1D4165EE8D0E}"/>
              </a:ext>
            </a:extLst>
          </p:cNvPr>
          <p:cNvSpPr/>
          <p:nvPr/>
        </p:nvSpPr>
        <p:spPr>
          <a:xfrm>
            <a:off x="7119501" y="1923204"/>
            <a:ext cx="3604709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36ADA8"/>
              </a:buClr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LCM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螢幕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(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顯示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NAS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名稱、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IP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位址等資訊，並可簡易操作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NAS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關機或重新啟動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)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1243F0F-0160-DF46-A459-70EAE3ADCCAB}"/>
              </a:ext>
            </a:extLst>
          </p:cNvPr>
          <p:cNvSpPr/>
          <p:nvPr/>
        </p:nvSpPr>
        <p:spPr>
          <a:xfrm>
            <a:off x="7091280" y="2963248"/>
            <a:ext cx="43233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36ADA8"/>
              </a:buClr>
            </a:pP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4 x 2.5”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SATA 6Gbps SSD</a:t>
            </a:r>
          </a:p>
          <a:p>
            <a:pPr>
              <a:buClr>
                <a:srgbClr val="36ADA8"/>
              </a:buClr>
            </a:pP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(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可搭配 </a:t>
            </a:r>
            <a:r>
              <a:rPr lang="en-US" altLang="zh-TW" sz="1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Qtier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或是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SSD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Cache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增加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NAS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效率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)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560B8A8-343B-40E2-8ECD-45EADB31A29E}"/>
              </a:ext>
            </a:extLst>
          </p:cNvPr>
          <p:cNvSpPr/>
          <p:nvPr/>
        </p:nvSpPr>
        <p:spPr>
          <a:xfrm>
            <a:off x="7119501" y="5405335"/>
            <a:ext cx="2028825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36ADA8"/>
              </a:buClr>
            </a:pP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USB Copy 鍵</a:t>
            </a:r>
            <a:endParaRPr lang="zh-TW" altLang="en-US" sz="1400">
              <a:solidFill>
                <a:schemeClr val="bg1"/>
              </a:solidFill>
              <a:latin typeface="Arial"/>
              <a:ea typeface="微軟正黑體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34A813A6-FE4F-2E7D-EEFF-31E7D2002625}"/>
              </a:ext>
            </a:extLst>
          </p:cNvPr>
          <p:cNvSpPr/>
          <p:nvPr/>
        </p:nvSpPr>
        <p:spPr>
          <a:xfrm>
            <a:off x="7097122" y="3546278"/>
            <a:ext cx="2848857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>
              <a:buClr>
                <a:srgbClr val="36ADA8"/>
              </a:buClr>
            </a:pP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HDD/SSD/M.2 SSD LED </a:t>
            </a:r>
            <a:r>
              <a:rPr lang="en-US" altLang="zh-TW" sz="1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指示燈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14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 </a:t>
            </a:r>
            <a:endParaRPr lang="zh-TW" altLang="en-US" sz="14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375324C7-73B6-CDF5-5BF5-9D6F7FB54111}"/>
              </a:ext>
            </a:extLst>
          </p:cNvPr>
          <p:cNvSpPr/>
          <p:nvPr/>
        </p:nvSpPr>
        <p:spPr>
          <a:xfrm>
            <a:off x="7066349" y="4429135"/>
            <a:ext cx="2338725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36ADA8"/>
              </a:buClr>
            </a:pPr>
            <a:r>
              <a:rPr lang="en-US" altLang="zh-TW" sz="1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鎖頭托盤，隨附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兩把</a:t>
            </a:r>
            <a:r>
              <a:rPr lang="en-US" altLang="zh-TW" sz="1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鑰匙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6" name="圖片 26" descr="一張含有 文字, 迴紋針 的圖片&#10;&#10;自動產生的描述" hidden="1">
            <a:extLst>
              <a:ext uri="{FF2B5EF4-FFF2-40B4-BE49-F238E27FC236}">
                <a16:creationId xmlns:a16="http://schemas.microsoft.com/office/drawing/2014/main" id="{72A7F3A5-61CD-174C-8DB0-EB325E558F7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2574" y="7278869"/>
            <a:ext cx="721519" cy="728663"/>
          </a:xfrm>
          <a:prstGeom prst="rect">
            <a:avLst/>
          </a:prstGeom>
        </p:spPr>
      </p:pic>
      <p:sp>
        <p:nvSpPr>
          <p:cNvPr id="29" name="標題 28">
            <a:extLst>
              <a:ext uri="{FF2B5EF4-FFF2-40B4-BE49-F238E27FC236}">
                <a16:creationId xmlns:a16="http://schemas.microsoft.com/office/drawing/2014/main" id="{108E0450-F2FA-C308-7F52-D688D3701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08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>
                <a:latin typeface="Microsoft JhengHei UI" panose="020B0604030504040204" pitchFamily="34" charset="-120"/>
                <a:ea typeface="Microsoft JhengHei UI" panose="020B0604030504040204" pitchFamily="34" charset="-120"/>
                <a:cs typeface="Arial"/>
                <a:sym typeface="Arial" panose="020B0604020202020204" pitchFamily="34" charset="0"/>
              </a:rPr>
              <a:t>八核心</a:t>
            </a:r>
            <a:r>
              <a:rPr lang="en-US" altLang="zh-TW" sz="4000" b="1">
                <a:latin typeface="Microsoft JhengHei UI" panose="020B0604030504040204" pitchFamily="34" charset="-120"/>
                <a:ea typeface="Microsoft JhengHei UI" panose="020B0604030504040204" pitchFamily="34" charset="-120"/>
                <a:cs typeface="Arial"/>
                <a:sym typeface="Arial" panose="020B0604020202020204" pitchFamily="34" charset="0"/>
              </a:rPr>
              <a:t> TS-1655 NAS </a:t>
            </a:r>
            <a:r>
              <a:rPr lang="en-US" altLang="zh-TW" sz="4000" b="1" err="1">
                <a:latin typeface="Microsoft JhengHei UI" panose="020B0604030504040204" pitchFamily="34" charset="-120"/>
                <a:ea typeface="Microsoft JhengHei UI" panose="020B0604030504040204" pitchFamily="34" charset="-120"/>
                <a:cs typeface="Arial"/>
                <a:sym typeface="Arial" panose="020B0604020202020204" pitchFamily="34" charset="0"/>
              </a:rPr>
              <a:t>正面硬體配置</a:t>
            </a:r>
            <a:endParaRPr lang="zh-TW" altLang="en-US" sz="4000" b="1">
              <a:latin typeface="Microsoft JhengHei UI" panose="020B0604030504040204" pitchFamily="34" charset="-120"/>
              <a:ea typeface="Microsoft JhengHei UI" panose="020B0604030504040204" pitchFamily="34" charset="-120"/>
              <a:sym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FEE96FB9-89FE-420E-BF83-0B09AF594475}"/>
              </a:ext>
            </a:extLst>
          </p:cNvPr>
          <p:cNvSpPr/>
          <p:nvPr/>
        </p:nvSpPr>
        <p:spPr>
          <a:xfrm>
            <a:off x="7097122" y="1402186"/>
            <a:ext cx="432335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36ADA8"/>
              </a:buClr>
            </a:pP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12 x 3.5”/2.5”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SATA 6Gbps HDD / SSD</a:t>
            </a:r>
            <a:endParaRPr lang="zh-TW" altLang="en-US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2CDB9AD4-7500-471E-BDF4-B04FCBBCC237}"/>
              </a:ext>
            </a:extLst>
          </p:cNvPr>
          <p:cNvCxnSpPr>
            <a:cxnSpLocks/>
          </p:cNvCxnSpPr>
          <p:nvPr/>
        </p:nvCxnSpPr>
        <p:spPr>
          <a:xfrm flipV="1">
            <a:off x="5705049" y="5211349"/>
            <a:ext cx="1361300" cy="6909"/>
          </a:xfrm>
          <a:prstGeom prst="line">
            <a:avLst/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15">
            <a:extLst>
              <a:ext uri="{FF2B5EF4-FFF2-40B4-BE49-F238E27FC236}">
                <a16:creationId xmlns:a16="http://schemas.microsoft.com/office/drawing/2014/main" id="{EDEA30D0-9202-DE1D-D4FB-C1D7771623DD}"/>
              </a:ext>
            </a:extLst>
          </p:cNvPr>
          <p:cNvCxnSpPr>
            <a:cxnSpLocks/>
          </p:cNvCxnSpPr>
          <p:nvPr/>
        </p:nvCxnSpPr>
        <p:spPr>
          <a:xfrm flipV="1">
            <a:off x="5705049" y="5583092"/>
            <a:ext cx="1361300" cy="6909"/>
          </a:xfrm>
          <a:prstGeom prst="line">
            <a:avLst/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接點 15">
            <a:extLst>
              <a:ext uri="{FF2B5EF4-FFF2-40B4-BE49-F238E27FC236}">
                <a16:creationId xmlns:a16="http://schemas.microsoft.com/office/drawing/2014/main" id="{459D482E-50A9-33B1-1F9A-9BC861A97B53}"/>
              </a:ext>
            </a:extLst>
          </p:cNvPr>
          <p:cNvCxnSpPr>
            <a:cxnSpLocks/>
          </p:cNvCxnSpPr>
          <p:nvPr/>
        </p:nvCxnSpPr>
        <p:spPr>
          <a:xfrm>
            <a:off x="5547360" y="5953576"/>
            <a:ext cx="1518989" cy="0"/>
          </a:xfrm>
          <a:prstGeom prst="line">
            <a:avLst/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10">
            <a:extLst>
              <a:ext uri="{FF2B5EF4-FFF2-40B4-BE49-F238E27FC236}">
                <a16:creationId xmlns:a16="http://schemas.microsoft.com/office/drawing/2014/main" id="{F4B02917-00D4-16D7-DC4F-08DE16D4CF22}"/>
              </a:ext>
            </a:extLst>
          </p:cNvPr>
          <p:cNvSpPr/>
          <p:nvPr/>
        </p:nvSpPr>
        <p:spPr>
          <a:xfrm rot="16200000" flipH="1">
            <a:off x="3420753" y="2562974"/>
            <a:ext cx="1325563" cy="1503020"/>
          </a:xfrm>
          <a:prstGeom prst="rect">
            <a:avLst/>
          </a:prstGeom>
          <a:ln w="2540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ym typeface="Arial" panose="020B0604020202020204" pitchFamily="34" charset="0"/>
            </a:endParaRPr>
          </a:p>
        </p:txBody>
      </p:sp>
      <p:sp>
        <p:nvSpPr>
          <p:cNvPr id="34" name="矩形 10">
            <a:extLst>
              <a:ext uri="{FF2B5EF4-FFF2-40B4-BE49-F238E27FC236}">
                <a16:creationId xmlns:a16="http://schemas.microsoft.com/office/drawing/2014/main" id="{DCECB394-1812-2EA1-D37C-E25CEE9E7A82}"/>
              </a:ext>
            </a:extLst>
          </p:cNvPr>
          <p:cNvSpPr/>
          <p:nvPr/>
        </p:nvSpPr>
        <p:spPr>
          <a:xfrm rot="16200000" flipH="1">
            <a:off x="4054167" y="1517898"/>
            <a:ext cx="369328" cy="1503020"/>
          </a:xfrm>
          <a:prstGeom prst="rect">
            <a:avLst/>
          </a:prstGeom>
          <a:ln w="2540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ym typeface="Arial" panose="020B0604020202020204" pitchFamily="34" charset="0"/>
            </a:endParaRPr>
          </a:p>
        </p:txBody>
      </p:sp>
      <p:sp>
        <p:nvSpPr>
          <p:cNvPr id="35" name="矩形 9">
            <a:extLst>
              <a:ext uri="{FF2B5EF4-FFF2-40B4-BE49-F238E27FC236}">
                <a16:creationId xmlns:a16="http://schemas.microsoft.com/office/drawing/2014/main" id="{12B0237D-6860-16D6-F98D-D70FBEF47AFD}"/>
              </a:ext>
            </a:extLst>
          </p:cNvPr>
          <p:cNvSpPr/>
          <p:nvPr/>
        </p:nvSpPr>
        <p:spPr>
          <a:xfrm rot="16200000" flipH="1">
            <a:off x="2949278" y="2128708"/>
            <a:ext cx="292678" cy="3989793"/>
          </a:xfrm>
          <a:prstGeom prst="rect">
            <a:avLst/>
          </a:prstGeom>
          <a:ln w="25400">
            <a:solidFill>
              <a:srgbClr val="E3FE7A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ym typeface="Arial" panose="020B0604020202020204" pitchFamily="34" charset="0"/>
            </a:endParaRPr>
          </a:p>
        </p:txBody>
      </p:sp>
      <p:sp>
        <p:nvSpPr>
          <p:cNvPr id="36" name="矩形 9">
            <a:extLst>
              <a:ext uri="{FF2B5EF4-FFF2-40B4-BE49-F238E27FC236}">
                <a16:creationId xmlns:a16="http://schemas.microsoft.com/office/drawing/2014/main" id="{092F2A7D-B954-8407-8AB1-31F34562DB7E}"/>
              </a:ext>
            </a:extLst>
          </p:cNvPr>
          <p:cNvSpPr/>
          <p:nvPr/>
        </p:nvSpPr>
        <p:spPr>
          <a:xfrm rot="16200000" flipH="1">
            <a:off x="3654596" y="2308930"/>
            <a:ext cx="173936" cy="508482"/>
          </a:xfrm>
          <a:prstGeom prst="rect">
            <a:avLst/>
          </a:prstGeom>
          <a:ln w="25400">
            <a:solidFill>
              <a:srgbClr val="E3FE7A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ym typeface="Arial" panose="020B0604020202020204" pitchFamily="34" charset="0"/>
            </a:endParaRPr>
          </a:p>
        </p:txBody>
      </p:sp>
      <p:sp>
        <p:nvSpPr>
          <p:cNvPr id="37" name="矩形 9">
            <a:extLst>
              <a:ext uri="{FF2B5EF4-FFF2-40B4-BE49-F238E27FC236}">
                <a16:creationId xmlns:a16="http://schemas.microsoft.com/office/drawing/2014/main" id="{4D62107D-0AEF-146E-A66F-C97EE9B72379}"/>
              </a:ext>
            </a:extLst>
          </p:cNvPr>
          <p:cNvSpPr/>
          <p:nvPr/>
        </p:nvSpPr>
        <p:spPr>
          <a:xfrm rot="16200000" flipH="1">
            <a:off x="2200639" y="3240720"/>
            <a:ext cx="1789959" cy="3989793"/>
          </a:xfrm>
          <a:prstGeom prst="rect">
            <a:avLst/>
          </a:prstGeom>
          <a:ln w="2540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ym typeface="Arial" panose="020B0604020202020204" pitchFamily="34" charset="0"/>
            </a:endParaRPr>
          </a:p>
        </p:txBody>
      </p:sp>
      <p:sp>
        <p:nvSpPr>
          <p:cNvPr id="38" name="矩形 9">
            <a:extLst>
              <a:ext uri="{FF2B5EF4-FFF2-40B4-BE49-F238E27FC236}">
                <a16:creationId xmlns:a16="http://schemas.microsoft.com/office/drawing/2014/main" id="{9A15D467-4067-2BEC-60D1-0E424A382F2F}"/>
              </a:ext>
            </a:extLst>
          </p:cNvPr>
          <p:cNvSpPr/>
          <p:nvPr/>
        </p:nvSpPr>
        <p:spPr>
          <a:xfrm rot="16200000" flipH="1">
            <a:off x="1208608" y="2039824"/>
            <a:ext cx="1789959" cy="2005732"/>
          </a:xfrm>
          <a:prstGeom prst="rect">
            <a:avLst/>
          </a:prstGeom>
          <a:ln w="2540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ym typeface="Arial" panose="020B0604020202020204" pitchFamily="34" charset="0"/>
            </a:endParaRPr>
          </a:p>
        </p:txBody>
      </p: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C4E908F7-22A3-5C29-8B6D-949889C1B1CB}"/>
              </a:ext>
            </a:extLst>
          </p:cNvPr>
          <p:cNvCxnSpPr>
            <a:cxnSpLocks/>
          </p:cNvCxnSpPr>
          <p:nvPr/>
        </p:nvCxnSpPr>
        <p:spPr>
          <a:xfrm flipV="1">
            <a:off x="4922520" y="4591436"/>
            <a:ext cx="2143829" cy="801112"/>
          </a:xfrm>
          <a:prstGeom prst="bentConnector3">
            <a:avLst>
              <a:gd name="adj1" fmla="val 239"/>
            </a:avLst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EDD2CD90-1CF9-5732-381B-23D0EA9C6F93}"/>
              </a:ext>
            </a:extLst>
          </p:cNvPr>
          <p:cNvCxnSpPr>
            <a:cxnSpLocks/>
          </p:cNvCxnSpPr>
          <p:nvPr/>
        </p:nvCxnSpPr>
        <p:spPr>
          <a:xfrm>
            <a:off x="5016113" y="2172130"/>
            <a:ext cx="2050236" cy="0"/>
          </a:xfrm>
          <a:prstGeom prst="line">
            <a:avLst/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538E09AB-C556-1268-2346-9A0176AFC52A}"/>
              </a:ext>
            </a:extLst>
          </p:cNvPr>
          <p:cNvCxnSpPr>
            <a:cxnSpLocks/>
          </p:cNvCxnSpPr>
          <p:nvPr/>
        </p:nvCxnSpPr>
        <p:spPr>
          <a:xfrm flipV="1">
            <a:off x="4835045" y="3308842"/>
            <a:ext cx="2231303" cy="5642"/>
          </a:xfrm>
          <a:prstGeom prst="straightConnector1">
            <a:avLst/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>
            <a:extLst>
              <a:ext uri="{FF2B5EF4-FFF2-40B4-BE49-F238E27FC236}">
                <a16:creationId xmlns:a16="http://schemas.microsoft.com/office/drawing/2014/main" id="{BF7E8728-819D-1ACC-61F2-7E26DBE3A429}"/>
              </a:ext>
            </a:extLst>
          </p:cNvPr>
          <p:cNvCxnSpPr>
            <a:cxnSpLocks/>
            <a:endCxn id="23" idx="1"/>
          </p:cNvCxnSpPr>
          <p:nvPr/>
        </p:nvCxnSpPr>
        <p:spPr>
          <a:xfrm>
            <a:off x="3995805" y="2578840"/>
            <a:ext cx="3101317" cy="1121327"/>
          </a:xfrm>
          <a:prstGeom prst="bentConnector3">
            <a:avLst>
              <a:gd name="adj1" fmla="val 42383"/>
            </a:avLst>
          </a:prstGeom>
          <a:ln w="19050">
            <a:solidFill>
              <a:srgbClr val="E3FE7A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18">
            <a:extLst>
              <a:ext uri="{FF2B5EF4-FFF2-40B4-BE49-F238E27FC236}">
                <a16:creationId xmlns:a16="http://schemas.microsoft.com/office/drawing/2014/main" id="{9A278113-06DD-D90F-AD83-360F2906B2E5}"/>
              </a:ext>
            </a:extLst>
          </p:cNvPr>
          <p:cNvCxnSpPr>
            <a:cxnSpLocks/>
          </p:cNvCxnSpPr>
          <p:nvPr/>
        </p:nvCxnSpPr>
        <p:spPr>
          <a:xfrm flipV="1">
            <a:off x="5090514" y="3697700"/>
            <a:ext cx="1975834" cy="441867"/>
          </a:xfrm>
          <a:prstGeom prst="bentConnector3">
            <a:avLst>
              <a:gd name="adj1" fmla="val 11125"/>
            </a:avLst>
          </a:prstGeom>
          <a:ln w="19050">
            <a:solidFill>
              <a:srgbClr val="E3FE7A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4807438A-BF0C-3194-FD0D-CF075A351A27}"/>
              </a:ext>
            </a:extLst>
          </p:cNvPr>
          <p:cNvCxnSpPr>
            <a:cxnSpLocks/>
            <a:stCxn id="38" idx="1"/>
          </p:cNvCxnSpPr>
          <p:nvPr/>
        </p:nvCxnSpPr>
        <p:spPr>
          <a:xfrm rot="5400000" flipH="1" flipV="1">
            <a:off x="4283488" y="-635149"/>
            <a:ext cx="602960" cy="4962760"/>
          </a:xfrm>
          <a:prstGeom prst="bentConnector2">
            <a:avLst/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3">
            <a:extLst>
              <a:ext uri="{FF2B5EF4-FFF2-40B4-BE49-F238E27FC236}">
                <a16:creationId xmlns:a16="http://schemas.microsoft.com/office/drawing/2014/main" id="{8FCA246F-C2C5-5E56-5867-2AFBFCD59DD4}"/>
              </a:ext>
            </a:extLst>
          </p:cNvPr>
          <p:cNvCxnSpPr>
            <a:cxnSpLocks/>
            <a:stCxn id="37" idx="0"/>
            <a:endCxn id="38" idx="1"/>
          </p:cNvCxnSpPr>
          <p:nvPr/>
        </p:nvCxnSpPr>
        <p:spPr>
          <a:xfrm rot="10800000" flipH="1">
            <a:off x="1100722" y="2147711"/>
            <a:ext cx="1002866" cy="3087906"/>
          </a:xfrm>
          <a:prstGeom prst="bentConnector4">
            <a:avLst>
              <a:gd name="adj1" fmla="val -27233"/>
              <a:gd name="adj2" fmla="val 110897"/>
            </a:avLst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1794691"/>
      </p:ext>
    </p:extLst>
  </p:cSld>
  <p:clrMapOvr>
    <a:masterClrMapping/>
  </p:clrMapOvr>
  <p:transition spd="slow">
    <p:fade thruBlk="1"/>
  </p:transition>
  <p:extLst>
    <p:ext uri="{6950BFC3-D8DA-4A85-94F7-54DA5524770B}">
      <p188:commentRel xmlns:p188="http://schemas.microsoft.com/office/powerpoint/2018/8/main" xmlns="" r:id="rId6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appliance, device&#10;&#10;Description automatically generated">
            <a:extLst>
              <a:ext uri="{FF2B5EF4-FFF2-40B4-BE49-F238E27FC236}">
                <a16:creationId xmlns:a16="http://schemas.microsoft.com/office/drawing/2014/main" id="{3C5059EB-5ECB-AED9-A734-92BFD94475E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3140" y="1101403"/>
            <a:ext cx="8960968" cy="5601600"/>
          </a:xfrm>
          <a:prstGeom prst="rect">
            <a:avLst/>
          </a:prstGeom>
        </p:spPr>
      </p:pic>
      <p:sp>
        <p:nvSpPr>
          <p:cNvPr id="2" name="文字方塊 1" hidden="1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190500" y="426992"/>
            <a:ext cx="1179195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TS-253E / TS-453E </a:t>
            </a:r>
            <a:r>
              <a:rPr lang="en-US" altLang="zh-TW" sz="4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背面圖</a:t>
            </a:r>
            <a:endParaRPr lang="en-US" altLang="zh-TW" sz="4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6E8026C0-C4C9-574B-BB6E-210774F05B7A}"/>
              </a:ext>
            </a:extLst>
          </p:cNvPr>
          <p:cNvSpPr txBox="1"/>
          <p:nvPr/>
        </p:nvSpPr>
        <p:spPr>
          <a:xfrm>
            <a:off x="487235" y="4008145"/>
            <a:ext cx="312634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kumimoji="1" lang="fr-FR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2 x 2.5 </a:t>
            </a:r>
            <a:r>
              <a:rPr kumimoji="1" lang="fr-FR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GbE</a:t>
            </a:r>
            <a:r>
              <a:rPr kumimoji="1" lang="fr-FR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RJ45 </a:t>
            </a:r>
            <a:r>
              <a:rPr lang="fr-FR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網路埠</a:t>
            </a:r>
            <a:endParaRPr lang="fr-FR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algn="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(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相容</a:t>
            </a:r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1 GbE)</a:t>
            </a:r>
            <a:endParaRPr lang="fr-FR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676392" y="5393359"/>
            <a:ext cx="1770036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USB 3.2 Gen1 </a:t>
            </a:r>
            <a:r>
              <a:rPr lang="fr-FR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埠</a:t>
            </a:r>
            <a:endParaRPr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346842" y="4715576"/>
            <a:ext cx="2159567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2 x USB 3.2 Gen 1 </a:t>
            </a:r>
            <a:r>
              <a:rPr lang="zh-TW" altLang="fr-FR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埠</a:t>
            </a:r>
            <a:endParaRPr lang="fr-FR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222488" y="5105724"/>
            <a:ext cx="2281267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r"/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100-240V AC </a:t>
            </a:r>
            <a:r>
              <a:rPr lang="en-US" altLang="zh-TW" sz="1600" err="1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電源輸入</a:t>
            </a:r>
            <a:endParaRPr lang="zh-TW" altLang="en-US" sz="1600">
              <a:solidFill>
                <a:schemeClr val="bg1"/>
              </a:solidFill>
              <a:latin typeface="Arial"/>
              <a:ea typeface="微軟正黑體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00DC4A69-5EFB-0E49-8FBD-7E5D8A7068C3}"/>
              </a:ext>
            </a:extLst>
          </p:cNvPr>
          <p:cNvSpPr txBox="1"/>
          <p:nvPr/>
        </p:nvSpPr>
        <p:spPr>
          <a:xfrm>
            <a:off x="1184274" y="6168583"/>
            <a:ext cx="24075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Kensington</a:t>
            </a:r>
            <a:r>
              <a:rPr kumimoji="1"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 </a:t>
            </a:r>
            <a:r>
              <a:rPr kumimoji="1"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Lock</a:t>
            </a:r>
            <a:endParaRPr kumimoji="1" lang="zh-TW" altLang="en-US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1C987C80-5152-4DE2-8D20-51D2B49D142C}"/>
              </a:ext>
            </a:extLst>
          </p:cNvPr>
          <p:cNvCxnSpPr>
            <a:cxnSpLocks/>
          </p:cNvCxnSpPr>
          <p:nvPr/>
        </p:nvCxnSpPr>
        <p:spPr>
          <a:xfrm>
            <a:off x="3615962" y="1970784"/>
            <a:ext cx="1421725" cy="0"/>
          </a:xfrm>
          <a:prstGeom prst="line">
            <a:avLst/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接點 39">
            <a:extLst>
              <a:ext uri="{FF2B5EF4-FFF2-40B4-BE49-F238E27FC236}">
                <a16:creationId xmlns:a16="http://schemas.microsoft.com/office/drawing/2014/main" id="{1C987C80-5152-4DE2-8D20-51D2B49D142C}"/>
              </a:ext>
            </a:extLst>
          </p:cNvPr>
          <p:cNvCxnSpPr>
            <a:cxnSpLocks/>
          </p:cNvCxnSpPr>
          <p:nvPr/>
        </p:nvCxnSpPr>
        <p:spPr>
          <a:xfrm>
            <a:off x="3615911" y="5976602"/>
            <a:ext cx="2776813" cy="2207"/>
          </a:xfrm>
          <a:prstGeom prst="line">
            <a:avLst/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1C987C80-5152-4DE2-8D20-51D2B49D142C}"/>
              </a:ext>
            </a:extLst>
          </p:cNvPr>
          <p:cNvCxnSpPr>
            <a:cxnSpLocks/>
          </p:cNvCxnSpPr>
          <p:nvPr/>
        </p:nvCxnSpPr>
        <p:spPr>
          <a:xfrm flipV="1">
            <a:off x="3622320" y="6149790"/>
            <a:ext cx="3101927" cy="211756"/>
          </a:xfrm>
          <a:prstGeom prst="bentConnector3">
            <a:avLst>
              <a:gd name="adj1" fmla="val 100113"/>
            </a:avLst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字方塊 2">
            <a:extLst>
              <a:ext uri="{FF2B5EF4-FFF2-40B4-BE49-F238E27FC236}">
                <a16:creationId xmlns:a16="http://schemas.microsoft.com/office/drawing/2014/main" id="{E1AAB0EF-64E7-6E51-4356-50CCF08C6AFC}"/>
              </a:ext>
            </a:extLst>
          </p:cNvPr>
          <p:cNvSpPr txBox="1"/>
          <p:nvPr/>
        </p:nvSpPr>
        <p:spPr>
          <a:xfrm>
            <a:off x="1058725" y="3425668"/>
            <a:ext cx="2510959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3 x 9cm </a:t>
            </a:r>
            <a:r>
              <a:rPr lang="en-US" altLang="zh-TW" sz="16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智慧型風扇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B705EBC3-7B21-BB05-273D-089C28EF7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78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zh-TW" altLang="en-US" sz="4000" b="1">
                <a:latin typeface="Microsoft JhengHei"/>
                <a:ea typeface="微軟正黑體"/>
                <a:cs typeface="Arial"/>
                <a:sym typeface="Arial" panose="020B0604020202020204" pitchFamily="34" charset="0"/>
              </a:rPr>
              <a:t>八核心</a:t>
            </a:r>
            <a:r>
              <a:rPr lang="en-US" altLang="zh-TW" sz="4000" b="1">
                <a:latin typeface="Microsoft JhengHei"/>
                <a:ea typeface="微軟正黑體"/>
                <a:cs typeface="Arial"/>
                <a:sym typeface="Arial" panose="020B0604020202020204" pitchFamily="34" charset="0"/>
              </a:rPr>
              <a:t> TS-1655 NAS </a:t>
            </a:r>
            <a:r>
              <a:rPr lang="en-US" altLang="zh-TW" sz="4000" b="1" err="1">
                <a:latin typeface="Arial" panose="020B0604020202020204" pitchFamily="34" charset="0"/>
                <a:cs typeface="Arial"/>
                <a:sym typeface="Arial" panose="020B0604020202020204" pitchFamily="34" charset="0"/>
              </a:rPr>
              <a:t>背面硬體配置</a:t>
            </a:r>
            <a:endParaRPr lang="en-US" altLang="zh-TW" sz="4000" b="1">
              <a:latin typeface="Arial" panose="020B0604020202020204" pitchFamily="34" charset="0"/>
              <a:cs typeface="Arial"/>
              <a:sym typeface="Arial" panose="020B0604020202020204" pitchFamily="34" charset="0"/>
            </a:endParaRPr>
          </a:p>
        </p:txBody>
      </p:sp>
      <p:sp>
        <p:nvSpPr>
          <p:cNvPr id="26" name="文字方塊 2">
            <a:extLst>
              <a:ext uri="{FF2B5EF4-FFF2-40B4-BE49-F238E27FC236}">
                <a16:creationId xmlns:a16="http://schemas.microsoft.com/office/drawing/2014/main" id="{B0B28F72-17DF-2113-47FA-DA9DC311E004}"/>
              </a:ext>
            </a:extLst>
          </p:cNvPr>
          <p:cNvSpPr txBox="1"/>
          <p:nvPr/>
        </p:nvSpPr>
        <p:spPr>
          <a:xfrm>
            <a:off x="669036" y="1801507"/>
            <a:ext cx="290064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altLang="zh-TW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3 x PCIe Gen3 x4 </a:t>
            </a:r>
            <a:r>
              <a:rPr lang="zh-TW" altLang="en-US" sz="16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插槽</a:t>
            </a:r>
            <a:endParaRPr lang="en-US" altLang="zh-TW" sz="16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</p:txBody>
      </p:sp>
      <p:cxnSp>
        <p:nvCxnSpPr>
          <p:cNvPr id="32" name="直線接點 37">
            <a:extLst>
              <a:ext uri="{FF2B5EF4-FFF2-40B4-BE49-F238E27FC236}">
                <a16:creationId xmlns:a16="http://schemas.microsoft.com/office/drawing/2014/main" id="{BA362AA6-074B-75FF-932C-C7F99075A8ED}"/>
              </a:ext>
            </a:extLst>
          </p:cNvPr>
          <p:cNvCxnSpPr>
            <a:cxnSpLocks/>
          </p:cNvCxnSpPr>
          <p:nvPr/>
        </p:nvCxnSpPr>
        <p:spPr>
          <a:xfrm>
            <a:off x="3613578" y="3585269"/>
            <a:ext cx="4228269" cy="0"/>
          </a:xfrm>
          <a:prstGeom prst="line">
            <a:avLst/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26">
            <a:extLst>
              <a:ext uri="{FF2B5EF4-FFF2-40B4-BE49-F238E27FC236}">
                <a16:creationId xmlns:a16="http://schemas.microsoft.com/office/drawing/2014/main" id="{C784B51F-87DE-448B-29C1-A43898B00697}"/>
              </a:ext>
            </a:extLst>
          </p:cNvPr>
          <p:cNvSpPr/>
          <p:nvPr/>
        </p:nvSpPr>
        <p:spPr>
          <a:xfrm>
            <a:off x="367095" y="5609158"/>
            <a:ext cx="3079333" cy="3385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原廠維護用的 </a:t>
            </a:r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3.5mm COM </a:t>
            </a: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埠</a:t>
            </a:r>
            <a:endParaRPr lang="zh-TW" altLang="en-US" sz="1600">
              <a:solidFill>
                <a:schemeClr val="bg1"/>
              </a:solidFill>
              <a:latin typeface="Arial"/>
              <a:ea typeface="微軟正黑體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5" name="矩形 26">
            <a:extLst>
              <a:ext uri="{FF2B5EF4-FFF2-40B4-BE49-F238E27FC236}">
                <a16:creationId xmlns:a16="http://schemas.microsoft.com/office/drawing/2014/main" id="{081BA6A7-421D-DE76-21E8-4F25508B037C}"/>
              </a:ext>
            </a:extLst>
          </p:cNvPr>
          <p:cNvSpPr/>
          <p:nvPr/>
        </p:nvSpPr>
        <p:spPr>
          <a:xfrm>
            <a:off x="2053098" y="5832203"/>
            <a:ext cx="1393330" cy="338554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pPr algn="r"/>
            <a:r>
              <a:rPr lang="en-US" altLang="zh-TW" sz="1600">
                <a:solidFill>
                  <a:schemeClr val="bg1"/>
                </a:solidFill>
                <a:latin typeface="Arial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Reset </a:t>
            </a:r>
            <a:r>
              <a:rPr lang="zh-TW" altLang="en-US" sz="1600">
                <a:solidFill>
                  <a:schemeClr val="bg1"/>
                </a:solidFill>
                <a:latin typeface="Arial"/>
                <a:ea typeface="微軟正黑體"/>
                <a:cs typeface="Arial" panose="020B0604020202020204" pitchFamily="34" charset="0"/>
                <a:sym typeface="Arial" panose="020B0604020202020204" pitchFamily="34" charset="0"/>
              </a:rPr>
              <a:t>重置鍵</a:t>
            </a:r>
          </a:p>
        </p:txBody>
      </p:sp>
      <p:cxnSp>
        <p:nvCxnSpPr>
          <p:cNvPr id="36" name="直線接點 39">
            <a:extLst>
              <a:ext uri="{FF2B5EF4-FFF2-40B4-BE49-F238E27FC236}">
                <a16:creationId xmlns:a16="http://schemas.microsoft.com/office/drawing/2014/main" id="{51F7E622-49AD-0819-56FF-AB1B69B90DD9}"/>
              </a:ext>
            </a:extLst>
          </p:cNvPr>
          <p:cNvCxnSpPr>
            <a:cxnSpLocks/>
          </p:cNvCxnSpPr>
          <p:nvPr/>
        </p:nvCxnSpPr>
        <p:spPr>
          <a:xfrm flipV="1">
            <a:off x="3624771" y="5747737"/>
            <a:ext cx="2767952" cy="8860"/>
          </a:xfrm>
          <a:prstGeom prst="line">
            <a:avLst/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9">
            <a:extLst>
              <a:ext uri="{FF2B5EF4-FFF2-40B4-BE49-F238E27FC236}">
                <a16:creationId xmlns:a16="http://schemas.microsoft.com/office/drawing/2014/main" id="{12233988-8A9C-1DBD-5DDA-3CB9A61041C2}"/>
              </a:ext>
            </a:extLst>
          </p:cNvPr>
          <p:cNvCxnSpPr>
            <a:cxnSpLocks/>
          </p:cNvCxnSpPr>
          <p:nvPr/>
        </p:nvCxnSpPr>
        <p:spPr>
          <a:xfrm>
            <a:off x="3657823" y="5286991"/>
            <a:ext cx="5724280" cy="364789"/>
          </a:xfrm>
          <a:prstGeom prst="bentConnector3">
            <a:avLst>
              <a:gd name="adj1" fmla="val 99839"/>
            </a:avLst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接點 39">
            <a:extLst>
              <a:ext uri="{FF2B5EF4-FFF2-40B4-BE49-F238E27FC236}">
                <a16:creationId xmlns:a16="http://schemas.microsoft.com/office/drawing/2014/main" id="{7DAF8577-17EB-D43E-D93D-E5EB2B8D7FC0}"/>
              </a:ext>
            </a:extLst>
          </p:cNvPr>
          <p:cNvCxnSpPr>
            <a:cxnSpLocks/>
          </p:cNvCxnSpPr>
          <p:nvPr/>
        </p:nvCxnSpPr>
        <p:spPr>
          <a:xfrm flipV="1">
            <a:off x="3612448" y="5538210"/>
            <a:ext cx="2753694" cy="8860"/>
          </a:xfrm>
          <a:prstGeom prst="line">
            <a:avLst/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39">
            <a:extLst>
              <a:ext uri="{FF2B5EF4-FFF2-40B4-BE49-F238E27FC236}">
                <a16:creationId xmlns:a16="http://schemas.microsoft.com/office/drawing/2014/main" id="{40DFACD0-A36C-A12C-6FF6-26CEF24397A4}"/>
              </a:ext>
            </a:extLst>
          </p:cNvPr>
          <p:cNvCxnSpPr>
            <a:cxnSpLocks/>
          </p:cNvCxnSpPr>
          <p:nvPr/>
        </p:nvCxnSpPr>
        <p:spPr>
          <a:xfrm>
            <a:off x="3614776" y="4853547"/>
            <a:ext cx="2751366" cy="0"/>
          </a:xfrm>
          <a:prstGeom prst="line">
            <a:avLst/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39">
            <a:extLst>
              <a:ext uri="{FF2B5EF4-FFF2-40B4-BE49-F238E27FC236}">
                <a16:creationId xmlns:a16="http://schemas.microsoft.com/office/drawing/2014/main" id="{FD313098-9E94-5984-E2AC-10622E0B1CD1}"/>
              </a:ext>
            </a:extLst>
          </p:cNvPr>
          <p:cNvCxnSpPr>
            <a:cxnSpLocks/>
          </p:cNvCxnSpPr>
          <p:nvPr/>
        </p:nvCxnSpPr>
        <p:spPr>
          <a:xfrm>
            <a:off x="3624771" y="4177422"/>
            <a:ext cx="2741371" cy="0"/>
          </a:xfrm>
          <a:prstGeom prst="line">
            <a:avLst/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字方塊 5">
            <a:extLst>
              <a:ext uri="{FF2B5EF4-FFF2-40B4-BE49-F238E27FC236}">
                <a16:creationId xmlns:a16="http://schemas.microsoft.com/office/drawing/2014/main" id="{71FD140D-2DFB-CAF1-00AD-47720DE094A7}"/>
              </a:ext>
            </a:extLst>
          </p:cNvPr>
          <p:cNvSpPr txBox="1"/>
          <p:nvPr/>
        </p:nvSpPr>
        <p:spPr>
          <a:xfrm>
            <a:off x="1288415" y="2176103"/>
            <a:ext cx="2765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>
                <a:solidFill>
                  <a:schemeClr val="bg1"/>
                </a:solidFill>
                <a:latin typeface="+mn-ea"/>
                <a:cs typeface="+mn-ea"/>
                <a:sym typeface="Arial" panose="020B0604020202020204" pitchFamily="34" charset="0"/>
              </a:rPr>
              <a:t>2 x </a:t>
            </a:r>
            <a:r>
              <a:rPr lang="zh-TW" altLang="en-US" sz="1600">
                <a:solidFill>
                  <a:schemeClr val="bg1"/>
                </a:solidFill>
                <a:latin typeface="+mn-ea"/>
                <a:cs typeface="+mn-ea"/>
                <a:sym typeface="Arial" panose="020B0604020202020204" pitchFamily="34" charset="0"/>
              </a:rPr>
              <a:t>半高單槽插槽</a:t>
            </a:r>
            <a:endParaRPr lang="en-US" altLang="zh-TW" sz="1600">
              <a:solidFill>
                <a:schemeClr val="bg1"/>
              </a:solidFill>
              <a:latin typeface="+mn-ea"/>
              <a:cs typeface="+mn-ea"/>
              <a:sym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600">
                <a:solidFill>
                  <a:schemeClr val="bg1"/>
                </a:solidFill>
                <a:latin typeface="+mn-ea"/>
                <a:cs typeface="+mn-ea"/>
                <a:sym typeface="Arial" panose="020B0604020202020204" pitchFamily="34" charset="0"/>
              </a:rPr>
              <a:t>1 x </a:t>
            </a:r>
            <a:r>
              <a:rPr lang="zh-TW" altLang="en-US" sz="1600">
                <a:solidFill>
                  <a:schemeClr val="bg1"/>
                </a:solidFill>
                <a:latin typeface="+mn-ea"/>
                <a:cs typeface="+mn-ea"/>
                <a:sym typeface="Arial" panose="020B0604020202020204" pitchFamily="34" charset="0"/>
              </a:rPr>
              <a:t>全高雙槽寬插槽</a:t>
            </a:r>
            <a:endParaRPr lang="en-US" altLang="zh-TW" sz="1600">
              <a:solidFill>
                <a:schemeClr val="bg1"/>
              </a:solidFill>
              <a:latin typeface="+mn-ea"/>
              <a:cs typeface="+mn-ea"/>
              <a:sym typeface="Arial" panose="020B0604020202020204" pitchFamily="34" charset="0"/>
            </a:endParaRPr>
          </a:p>
          <a:p>
            <a:endParaRPr lang="zh-TW" altLang="en-US" sz="1600">
              <a:latin typeface="+mn-ea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75943BF-D3FE-0A02-DFDE-E02610A0BE63}"/>
              </a:ext>
            </a:extLst>
          </p:cNvPr>
          <p:cNvSpPr/>
          <p:nvPr/>
        </p:nvSpPr>
        <p:spPr>
          <a:xfrm>
            <a:off x="5069717" y="1717946"/>
            <a:ext cx="1298222" cy="639703"/>
          </a:xfrm>
          <a:prstGeom prst="rect">
            <a:avLst/>
          </a:prstGeom>
          <a:noFill/>
          <a:ln w="28575">
            <a:solidFill>
              <a:srgbClr val="00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CE07948-4A69-9B9A-3CDC-FE54A4A70555}"/>
              </a:ext>
            </a:extLst>
          </p:cNvPr>
          <p:cNvSpPr/>
          <p:nvPr/>
        </p:nvSpPr>
        <p:spPr>
          <a:xfrm>
            <a:off x="6389106" y="1717946"/>
            <a:ext cx="1674518" cy="301038"/>
          </a:xfrm>
          <a:prstGeom prst="rect">
            <a:avLst/>
          </a:prstGeom>
          <a:noFill/>
          <a:ln w="28575">
            <a:solidFill>
              <a:srgbClr val="00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2765321"/>
      </p:ext>
    </p:extLst>
  </p:cSld>
  <p:clrMapOvr>
    <a:masterClrMapping/>
  </p:clrMapOvr>
  <p:transition spd="slow">
    <p:fade thruBlk="1"/>
  </p:transition>
  <p:extLst mod="1">
    <p:ext uri="{6950BFC3-D8DA-4A85-94F7-54DA5524770B}">
      <p188:commentRel xmlns:p188="http://schemas.microsoft.com/office/powerpoint/2018/8/main" xmlns="" r:id="rId4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一張含有 文字, 電子用品 的圖片&#10;&#10;自動產生的描述">
            <a:extLst>
              <a:ext uri="{FF2B5EF4-FFF2-40B4-BE49-F238E27FC236}">
                <a16:creationId xmlns:a16="http://schemas.microsoft.com/office/drawing/2014/main" id="{3B7CAC6A-F404-E652-0E3B-04B3886C1B4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589" y="1773547"/>
            <a:ext cx="8005212" cy="5004147"/>
          </a:xfrm>
          <a:prstGeom prst="rect">
            <a:avLst/>
          </a:prstGeom>
        </p:spPr>
      </p:pic>
      <p:sp>
        <p:nvSpPr>
          <p:cNvPr id="2" name="文字方塊 1" hidden="1">
            <a:extLst>
              <a:ext uri="{FF2B5EF4-FFF2-40B4-BE49-F238E27FC236}">
                <a16:creationId xmlns:a16="http://schemas.microsoft.com/office/drawing/2014/main" id="{74FF805F-6521-4307-B6BF-1A0874627BC2}"/>
              </a:ext>
            </a:extLst>
          </p:cNvPr>
          <p:cNvSpPr txBox="1"/>
          <p:nvPr/>
        </p:nvSpPr>
        <p:spPr>
          <a:xfrm>
            <a:off x="190500" y="426992"/>
            <a:ext cx="1179195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zh-TW" sz="40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TS-253E / TS-453 </a:t>
            </a:r>
            <a:r>
              <a:rPr lang="en-US" altLang="zh-TW" sz="40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  <a:sym typeface="Arial" panose="020B0604020202020204" pitchFamily="34" charset="0"/>
              </a:rPr>
              <a:t>機身圖</a:t>
            </a:r>
            <a:endParaRPr lang="en-US" altLang="zh-TW" sz="40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pic>
        <p:nvPicPr>
          <p:cNvPr id="26" name="圖片 26" descr="一張含有 文字, 迴紋針 的圖片&#10;&#10;自動產生的描述" hidden="1">
            <a:extLst>
              <a:ext uri="{FF2B5EF4-FFF2-40B4-BE49-F238E27FC236}">
                <a16:creationId xmlns:a16="http://schemas.microsoft.com/office/drawing/2014/main" id="{72A7F3A5-61CD-174C-8DB0-EB325E558F7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2574" y="7278869"/>
            <a:ext cx="721519" cy="728663"/>
          </a:xfrm>
          <a:prstGeom prst="rect">
            <a:avLst/>
          </a:prstGeom>
        </p:spPr>
      </p:pic>
      <p:sp>
        <p:nvSpPr>
          <p:cNvPr id="29" name="標題 28">
            <a:extLst>
              <a:ext uri="{FF2B5EF4-FFF2-40B4-BE49-F238E27FC236}">
                <a16:creationId xmlns:a16="http://schemas.microsoft.com/office/drawing/2014/main" id="{108E0450-F2FA-C308-7F52-D688D3701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b="1">
                <a:latin typeface="Microsoft JhengHei"/>
                <a:ea typeface="微軟正黑體"/>
                <a:cs typeface="Arial"/>
                <a:sym typeface="Arial" panose="020B0604020202020204" pitchFamily="34" charset="0"/>
              </a:rPr>
              <a:t>敢越級的高擴充性：</a:t>
            </a:r>
            <a:r>
              <a:rPr lang="zh-TW" altLang="en-US" sz="4000" b="1"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記憶體最高</a:t>
            </a:r>
            <a:r>
              <a:rPr lang="en-US" altLang="zh-TW" sz="4000" b="1"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 128GB</a:t>
            </a:r>
            <a:r>
              <a:rPr lang="zh-TW" altLang="en-US" sz="4000" b="1"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、</a:t>
            </a:r>
            <a:r>
              <a:rPr lang="en-US" altLang="zh-TW" sz="4000" b="1"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/>
            </a:r>
            <a:br>
              <a:rPr lang="en-US" altLang="zh-TW" sz="4000" b="1"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</a:br>
            <a:r>
              <a:rPr lang="zh-TW" altLang="en-US" sz="4000" b="1"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雙</a:t>
            </a:r>
            <a:r>
              <a:rPr lang="en-US" altLang="zh-TW" sz="4000" b="1"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 </a:t>
            </a:r>
            <a:r>
              <a:rPr lang="en-US" altLang="zh-TW" sz="4000" b="1">
                <a:latin typeface="Microsoft JhengHei"/>
                <a:ea typeface="微軟正黑體"/>
                <a:cs typeface="Arial"/>
                <a:sym typeface="Arial" panose="020B0604020202020204" pitchFamily="34" charset="0"/>
              </a:rPr>
              <a:t>M.2 PCIe SSD </a:t>
            </a:r>
            <a:r>
              <a:rPr lang="zh-TW" altLang="en-US" sz="4000" b="1"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插槽及</a:t>
            </a:r>
            <a:r>
              <a:rPr lang="en-US" altLang="zh-TW" sz="4000" b="1">
                <a:latin typeface="Microsoft JhengHei"/>
                <a:ea typeface="微軟正黑體"/>
                <a:cs typeface="Arial"/>
                <a:sym typeface="Arial" panose="020B0604020202020204" pitchFamily="34" charset="0"/>
              </a:rPr>
              <a:t> 3 </a:t>
            </a:r>
            <a:r>
              <a:rPr lang="zh-TW" altLang="en-US" sz="4000" b="1"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個</a:t>
            </a:r>
            <a:r>
              <a:rPr lang="en-US" altLang="zh-TW" sz="4000" b="1">
                <a:latin typeface="Microsoft JhengHei"/>
                <a:ea typeface="微軟正黑體"/>
                <a:cs typeface="Arial"/>
                <a:sym typeface="Arial" panose="020B0604020202020204" pitchFamily="34" charset="0"/>
              </a:rPr>
              <a:t> PCIe </a:t>
            </a:r>
            <a:r>
              <a:rPr lang="zh-TW" altLang="en-US" sz="4000" b="1">
                <a:latin typeface="Microsoft JhengHei"/>
                <a:ea typeface="Microsoft JhengHei"/>
                <a:cs typeface="Arial"/>
                <a:sym typeface="Arial" panose="020B0604020202020204" pitchFamily="34" charset="0"/>
              </a:rPr>
              <a:t>擴充插槽</a:t>
            </a:r>
            <a:endParaRPr lang="zh-TW" altLang="en-US" sz="4000" b="1">
              <a:latin typeface="Microsoft JhengHei"/>
              <a:ea typeface="Microsoft JhengHei"/>
              <a:sym typeface="Arial" panose="020B0604020202020204" pitchFamily="34" charset="0"/>
            </a:endParaRPr>
          </a:p>
        </p:txBody>
      </p:sp>
      <p:sp>
        <p:nvSpPr>
          <p:cNvPr id="27" name="矩形 6">
            <a:extLst>
              <a:ext uri="{FF2B5EF4-FFF2-40B4-BE49-F238E27FC236}">
                <a16:creationId xmlns:a16="http://schemas.microsoft.com/office/drawing/2014/main" id="{C5B60F6E-0F22-02D0-27BA-6ABEEFFA4BFB}"/>
              </a:ext>
            </a:extLst>
          </p:cNvPr>
          <p:cNvSpPr/>
          <p:nvPr/>
        </p:nvSpPr>
        <p:spPr>
          <a:xfrm>
            <a:off x="962601" y="4171912"/>
            <a:ext cx="1941937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36ADA8"/>
              </a:buClr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2 x CPU</a:t>
            </a:r>
            <a:r>
              <a:rPr lang="zh-TW" alt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區</a:t>
            </a: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散熱風扇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9" name="矩形 6">
            <a:extLst>
              <a:ext uri="{FF2B5EF4-FFF2-40B4-BE49-F238E27FC236}">
                <a16:creationId xmlns:a16="http://schemas.microsoft.com/office/drawing/2014/main" id="{26944337-D93F-8CA6-904D-7E47E2F7275C}"/>
              </a:ext>
            </a:extLst>
          </p:cNvPr>
          <p:cNvSpPr/>
          <p:nvPr/>
        </p:nvSpPr>
        <p:spPr>
          <a:xfrm>
            <a:off x="990361" y="2900676"/>
            <a:ext cx="1739726" cy="5232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36ADA8"/>
              </a:buClr>
            </a:pP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2 x M.2 2280 </a:t>
            </a:r>
          </a:p>
          <a:p>
            <a:pPr>
              <a:buClr>
                <a:srgbClr val="36ADA8"/>
              </a:buClr>
            </a:pP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PCIe Gen3 x2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插槽 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+mn-lt"/>
              <a:sym typeface="Arial" panose="020B0604020202020204" pitchFamily="34" charset="0"/>
            </a:endParaRPr>
          </a:p>
        </p:txBody>
      </p:sp>
      <p:sp>
        <p:nvSpPr>
          <p:cNvPr id="40" name="矩形 10">
            <a:extLst>
              <a:ext uri="{FF2B5EF4-FFF2-40B4-BE49-F238E27FC236}">
                <a16:creationId xmlns:a16="http://schemas.microsoft.com/office/drawing/2014/main" id="{F31FBC9B-7747-F070-55AB-25C7B00DC2AE}"/>
              </a:ext>
            </a:extLst>
          </p:cNvPr>
          <p:cNvSpPr/>
          <p:nvPr/>
        </p:nvSpPr>
        <p:spPr>
          <a:xfrm rot="16468748" flipH="1">
            <a:off x="6379205" y="2884021"/>
            <a:ext cx="299484" cy="1087400"/>
          </a:xfrm>
          <a:custGeom>
            <a:avLst/>
            <a:gdLst>
              <a:gd name="connsiteX0" fmla="*/ 0 w 298511"/>
              <a:gd name="connsiteY0" fmla="*/ 0 h 1064610"/>
              <a:gd name="connsiteX1" fmla="*/ 298511 w 298511"/>
              <a:gd name="connsiteY1" fmla="*/ 0 h 1064610"/>
              <a:gd name="connsiteX2" fmla="*/ 298511 w 298511"/>
              <a:gd name="connsiteY2" fmla="*/ 1064610 h 1064610"/>
              <a:gd name="connsiteX3" fmla="*/ 0 w 298511"/>
              <a:gd name="connsiteY3" fmla="*/ 1064610 h 1064610"/>
              <a:gd name="connsiteX4" fmla="*/ 0 w 298511"/>
              <a:gd name="connsiteY4" fmla="*/ 0 h 1064610"/>
              <a:gd name="connsiteX0" fmla="*/ 0 w 300600"/>
              <a:gd name="connsiteY0" fmla="*/ 0 h 1064610"/>
              <a:gd name="connsiteX1" fmla="*/ 300600 w 300600"/>
              <a:gd name="connsiteY1" fmla="*/ 38380 h 1064610"/>
              <a:gd name="connsiteX2" fmla="*/ 298511 w 300600"/>
              <a:gd name="connsiteY2" fmla="*/ 1064610 h 1064610"/>
              <a:gd name="connsiteX3" fmla="*/ 0 w 300600"/>
              <a:gd name="connsiteY3" fmla="*/ 1064610 h 1064610"/>
              <a:gd name="connsiteX4" fmla="*/ 0 w 300600"/>
              <a:gd name="connsiteY4" fmla="*/ 0 h 1064610"/>
              <a:gd name="connsiteX0" fmla="*/ 0 w 300600"/>
              <a:gd name="connsiteY0" fmla="*/ 0 h 1107857"/>
              <a:gd name="connsiteX1" fmla="*/ 300600 w 300600"/>
              <a:gd name="connsiteY1" fmla="*/ 38380 h 1107857"/>
              <a:gd name="connsiteX2" fmla="*/ 297671 w 300600"/>
              <a:gd name="connsiteY2" fmla="*/ 1107857 h 1107857"/>
              <a:gd name="connsiteX3" fmla="*/ 0 w 300600"/>
              <a:gd name="connsiteY3" fmla="*/ 1064610 h 1107857"/>
              <a:gd name="connsiteX4" fmla="*/ 0 w 300600"/>
              <a:gd name="connsiteY4" fmla="*/ 0 h 1107857"/>
              <a:gd name="connsiteX0" fmla="*/ 2532 w 300600"/>
              <a:gd name="connsiteY0" fmla="*/ 0 h 1107658"/>
              <a:gd name="connsiteX1" fmla="*/ 300600 w 300600"/>
              <a:gd name="connsiteY1" fmla="*/ 38181 h 1107658"/>
              <a:gd name="connsiteX2" fmla="*/ 297671 w 300600"/>
              <a:gd name="connsiteY2" fmla="*/ 1107658 h 1107658"/>
              <a:gd name="connsiteX3" fmla="*/ 0 w 300600"/>
              <a:gd name="connsiteY3" fmla="*/ 1064411 h 1107658"/>
              <a:gd name="connsiteX4" fmla="*/ 2532 w 300600"/>
              <a:gd name="connsiteY4" fmla="*/ 0 h 1107658"/>
              <a:gd name="connsiteX0" fmla="*/ 2532 w 300600"/>
              <a:gd name="connsiteY0" fmla="*/ 0 h 1087400"/>
              <a:gd name="connsiteX1" fmla="*/ 300600 w 300600"/>
              <a:gd name="connsiteY1" fmla="*/ 38181 h 1087400"/>
              <a:gd name="connsiteX2" fmla="*/ 299258 w 300600"/>
              <a:gd name="connsiteY2" fmla="*/ 1087400 h 1087400"/>
              <a:gd name="connsiteX3" fmla="*/ 0 w 300600"/>
              <a:gd name="connsiteY3" fmla="*/ 1064411 h 1087400"/>
              <a:gd name="connsiteX4" fmla="*/ 2532 w 300600"/>
              <a:gd name="connsiteY4" fmla="*/ 0 h 1087400"/>
              <a:gd name="connsiteX0" fmla="*/ 2532 w 299484"/>
              <a:gd name="connsiteY0" fmla="*/ 0 h 1087400"/>
              <a:gd name="connsiteX1" fmla="*/ 299456 w 299484"/>
              <a:gd name="connsiteY1" fmla="*/ 20257 h 1087400"/>
              <a:gd name="connsiteX2" fmla="*/ 299258 w 299484"/>
              <a:gd name="connsiteY2" fmla="*/ 1087400 h 1087400"/>
              <a:gd name="connsiteX3" fmla="*/ 0 w 299484"/>
              <a:gd name="connsiteY3" fmla="*/ 1064411 h 1087400"/>
              <a:gd name="connsiteX4" fmla="*/ 2532 w 299484"/>
              <a:gd name="connsiteY4" fmla="*/ 0 h 10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9484" h="1087400">
                <a:moveTo>
                  <a:pt x="2532" y="0"/>
                </a:moveTo>
                <a:lnTo>
                  <a:pt x="299456" y="20257"/>
                </a:lnTo>
                <a:cubicBezTo>
                  <a:pt x="298760" y="362334"/>
                  <a:pt x="299954" y="745323"/>
                  <a:pt x="299258" y="1087400"/>
                </a:cubicBezTo>
                <a:lnTo>
                  <a:pt x="0" y="1064411"/>
                </a:lnTo>
                <a:lnTo>
                  <a:pt x="2532" y="0"/>
                </a:lnTo>
                <a:close/>
              </a:path>
            </a:pathLst>
          </a:cu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1" name="矩形 10">
            <a:extLst>
              <a:ext uri="{FF2B5EF4-FFF2-40B4-BE49-F238E27FC236}">
                <a16:creationId xmlns:a16="http://schemas.microsoft.com/office/drawing/2014/main" id="{653EB7A4-1E9D-59CA-7D20-DE39B20ABE62}"/>
              </a:ext>
            </a:extLst>
          </p:cNvPr>
          <p:cNvSpPr/>
          <p:nvPr/>
        </p:nvSpPr>
        <p:spPr>
          <a:xfrm flipH="1">
            <a:off x="6220248" y="3743315"/>
            <a:ext cx="313151" cy="1186790"/>
          </a:xfrm>
          <a:custGeom>
            <a:avLst/>
            <a:gdLst>
              <a:gd name="connsiteX0" fmla="*/ 0 w 313151"/>
              <a:gd name="connsiteY0" fmla="*/ 0 h 1186790"/>
              <a:gd name="connsiteX1" fmla="*/ 313151 w 313151"/>
              <a:gd name="connsiteY1" fmla="*/ 0 h 1186790"/>
              <a:gd name="connsiteX2" fmla="*/ 313151 w 313151"/>
              <a:gd name="connsiteY2" fmla="*/ 1186790 h 1186790"/>
              <a:gd name="connsiteX3" fmla="*/ 0 w 313151"/>
              <a:gd name="connsiteY3" fmla="*/ 1186790 h 1186790"/>
              <a:gd name="connsiteX4" fmla="*/ 0 w 313151"/>
              <a:gd name="connsiteY4" fmla="*/ 0 h 1186790"/>
              <a:gd name="connsiteX0" fmla="*/ 0 w 313151"/>
              <a:gd name="connsiteY0" fmla="*/ 35560 h 1186790"/>
              <a:gd name="connsiteX1" fmla="*/ 313151 w 313151"/>
              <a:gd name="connsiteY1" fmla="*/ 0 h 1186790"/>
              <a:gd name="connsiteX2" fmla="*/ 313151 w 313151"/>
              <a:gd name="connsiteY2" fmla="*/ 1186790 h 1186790"/>
              <a:gd name="connsiteX3" fmla="*/ 0 w 313151"/>
              <a:gd name="connsiteY3" fmla="*/ 1186790 h 1186790"/>
              <a:gd name="connsiteX4" fmla="*/ 0 w 313151"/>
              <a:gd name="connsiteY4" fmla="*/ 35560 h 1186790"/>
              <a:gd name="connsiteX0" fmla="*/ 0 w 313151"/>
              <a:gd name="connsiteY0" fmla="*/ 35560 h 1186790"/>
              <a:gd name="connsiteX1" fmla="*/ 313151 w 313151"/>
              <a:gd name="connsiteY1" fmla="*/ 0 h 1186790"/>
              <a:gd name="connsiteX2" fmla="*/ 313151 w 313151"/>
              <a:gd name="connsiteY2" fmla="*/ 1148690 h 1186790"/>
              <a:gd name="connsiteX3" fmla="*/ 0 w 313151"/>
              <a:gd name="connsiteY3" fmla="*/ 1186790 h 1186790"/>
              <a:gd name="connsiteX4" fmla="*/ 0 w 313151"/>
              <a:gd name="connsiteY4" fmla="*/ 35560 h 118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151" h="1186790">
                <a:moveTo>
                  <a:pt x="0" y="35560"/>
                </a:moveTo>
                <a:lnTo>
                  <a:pt x="313151" y="0"/>
                </a:lnTo>
                <a:lnTo>
                  <a:pt x="313151" y="1148690"/>
                </a:lnTo>
                <a:lnTo>
                  <a:pt x="0" y="1186790"/>
                </a:lnTo>
                <a:lnTo>
                  <a:pt x="0" y="35560"/>
                </a:lnTo>
                <a:close/>
              </a:path>
            </a:pathLst>
          </a:cu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2" name="矩形 6">
            <a:extLst>
              <a:ext uri="{FF2B5EF4-FFF2-40B4-BE49-F238E27FC236}">
                <a16:creationId xmlns:a16="http://schemas.microsoft.com/office/drawing/2014/main" id="{FA2755E0-10B0-F83C-D583-63F6BC33F2FC}"/>
              </a:ext>
            </a:extLst>
          </p:cNvPr>
          <p:cNvSpPr/>
          <p:nvPr/>
        </p:nvSpPr>
        <p:spPr>
          <a:xfrm>
            <a:off x="990361" y="2333892"/>
            <a:ext cx="2740595" cy="3077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36ADA8"/>
              </a:buClr>
            </a:pPr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3 x PCIe Gen3 x4 </a:t>
            </a:r>
            <a:r>
              <a:rPr lang="en-US" sz="14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n-lt"/>
                <a:sym typeface="Arial" panose="020B0604020202020204" pitchFamily="34" charset="0"/>
              </a:rPr>
              <a:t>插槽</a:t>
            </a:r>
            <a:endParaRPr lang="en-US" altLang="zh-TW" sz="14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3" name="矩形 6">
            <a:extLst>
              <a:ext uri="{FF2B5EF4-FFF2-40B4-BE49-F238E27FC236}">
                <a16:creationId xmlns:a16="http://schemas.microsoft.com/office/drawing/2014/main" id="{93716D2C-2DAD-340A-C7F7-14C8C7E0C759}"/>
              </a:ext>
            </a:extLst>
          </p:cNvPr>
          <p:cNvSpPr/>
          <p:nvPr/>
        </p:nvSpPr>
        <p:spPr>
          <a:xfrm>
            <a:off x="943424" y="4866010"/>
            <a:ext cx="2894769" cy="110799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buClr>
                <a:srgbClr val="36ADA8"/>
              </a:buClr>
            </a:pPr>
            <a:r>
              <a:rPr lang="en-US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4 x UDIMM </a:t>
            </a:r>
            <a:r>
              <a:rPr lang="en-US" sz="1400" err="1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記憶體插槽</a:t>
            </a:r>
            <a:endParaRPr lang="en-US" sz="1400">
              <a:solidFill>
                <a:schemeClr val="bg1"/>
              </a:solidFill>
              <a:latin typeface="Arial"/>
              <a:ea typeface="微軟正黑體"/>
              <a:cs typeface="+mn-lt"/>
              <a:sym typeface="Arial" panose="020B0604020202020204" pitchFamily="34" charset="0"/>
            </a:endParaRPr>
          </a:p>
          <a:p>
            <a:pPr>
              <a:buClr>
                <a:srgbClr val="36ADA8"/>
              </a:buClr>
            </a:pP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最高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128GB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，支援 </a:t>
            </a: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ECC</a:t>
            </a:r>
            <a:r>
              <a:rPr lang="zh-TW" altLang="en-US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 記憶體</a:t>
            </a:r>
            <a:endParaRPr lang="en-US" altLang="zh-TW" sz="1400">
              <a:solidFill>
                <a:schemeClr val="bg1"/>
              </a:solidFill>
              <a:latin typeface="Arial"/>
              <a:ea typeface="微軟正黑體"/>
              <a:cs typeface="+mn-lt"/>
              <a:sym typeface="Arial" panose="020B0604020202020204" pitchFamily="34" charset="0"/>
            </a:endParaRPr>
          </a:p>
          <a:p>
            <a:pPr>
              <a:buClr>
                <a:srgbClr val="36ADA8"/>
              </a:buClr>
            </a:pPr>
            <a:r>
              <a:rPr lang="en-US" altLang="zh-TW" sz="14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( </a:t>
            </a:r>
            <a:r>
              <a:rPr lang="zh-TW" altLang="en-US" sz="12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注意：出廠時預先安裝單條 </a:t>
            </a:r>
            <a:r>
              <a:rPr lang="en-US" altLang="zh-TW" sz="12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8GB </a:t>
            </a:r>
            <a:r>
              <a:rPr lang="zh-TW" altLang="en-US" sz="12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非 </a:t>
            </a:r>
            <a:r>
              <a:rPr lang="en-US" altLang="zh-TW" sz="12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ECC </a:t>
            </a:r>
            <a:r>
              <a:rPr lang="zh-TW" altLang="en-US" sz="12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記憶體。</a:t>
            </a:r>
            <a:r>
              <a:rPr lang="en-US" altLang="zh-TW" sz="12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ECC</a:t>
            </a:r>
            <a:r>
              <a:rPr lang="zh-TW" altLang="en-US" sz="12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 與 非</a:t>
            </a:r>
            <a:r>
              <a:rPr lang="en-US" altLang="zh-TW" sz="12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 ECC</a:t>
            </a:r>
            <a:r>
              <a:rPr lang="zh-TW" altLang="en-US" sz="12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記憶體不可混用。</a:t>
            </a:r>
            <a:r>
              <a:rPr lang="en-US" altLang="zh-TW" sz="1200">
                <a:solidFill>
                  <a:schemeClr val="bg1"/>
                </a:solidFill>
                <a:latin typeface="Arial"/>
                <a:ea typeface="微軟正黑體"/>
                <a:cs typeface="+mn-lt"/>
                <a:sym typeface="Arial" panose="020B0604020202020204" pitchFamily="34" charset="0"/>
              </a:rPr>
              <a:t>)</a:t>
            </a:r>
            <a:endParaRPr lang="en-US" altLang="zh-TW" sz="1200">
              <a:solidFill>
                <a:schemeClr val="bg1"/>
              </a:solidFill>
              <a:latin typeface="Arial"/>
              <a:ea typeface="微軟正黑體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3" name="直線接點 14">
            <a:extLst>
              <a:ext uri="{FF2B5EF4-FFF2-40B4-BE49-F238E27FC236}">
                <a16:creationId xmlns:a16="http://schemas.microsoft.com/office/drawing/2014/main" id="{48A49EE0-C119-E7E5-CCD3-08F56D81DDBA}"/>
              </a:ext>
            </a:extLst>
          </p:cNvPr>
          <p:cNvCxnSpPr>
            <a:cxnSpLocks/>
            <a:stCxn id="39" idx="3"/>
          </p:cNvCxnSpPr>
          <p:nvPr/>
        </p:nvCxnSpPr>
        <p:spPr>
          <a:xfrm>
            <a:off x="2730087" y="3162286"/>
            <a:ext cx="3245125" cy="8420"/>
          </a:xfrm>
          <a:prstGeom prst="straightConnector1">
            <a:avLst/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接點 14">
            <a:extLst>
              <a:ext uri="{FF2B5EF4-FFF2-40B4-BE49-F238E27FC236}">
                <a16:creationId xmlns:a16="http://schemas.microsoft.com/office/drawing/2014/main" id="{2592ED5D-1558-4167-6FE9-7751EADA01D7}"/>
              </a:ext>
            </a:extLst>
          </p:cNvPr>
          <p:cNvCxnSpPr>
            <a:cxnSpLocks/>
          </p:cNvCxnSpPr>
          <p:nvPr/>
        </p:nvCxnSpPr>
        <p:spPr>
          <a:xfrm>
            <a:off x="2904538" y="4336710"/>
            <a:ext cx="1900270" cy="0"/>
          </a:xfrm>
          <a:prstGeom prst="straightConnector1">
            <a:avLst/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4">
            <a:extLst>
              <a:ext uri="{FF2B5EF4-FFF2-40B4-BE49-F238E27FC236}">
                <a16:creationId xmlns:a16="http://schemas.microsoft.com/office/drawing/2014/main" id="{7980F6ED-2693-5429-0D17-0D381B6AC9AB}"/>
              </a:ext>
            </a:extLst>
          </p:cNvPr>
          <p:cNvCxnSpPr>
            <a:cxnSpLocks/>
          </p:cNvCxnSpPr>
          <p:nvPr/>
        </p:nvCxnSpPr>
        <p:spPr>
          <a:xfrm>
            <a:off x="3730956" y="5386014"/>
            <a:ext cx="2798127" cy="0"/>
          </a:xfrm>
          <a:prstGeom prst="straightConnector1">
            <a:avLst/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0">
            <a:extLst>
              <a:ext uri="{FF2B5EF4-FFF2-40B4-BE49-F238E27FC236}">
                <a16:creationId xmlns:a16="http://schemas.microsoft.com/office/drawing/2014/main" id="{9EB824B2-67C2-DBE4-F4F9-BC24DCE54F94}"/>
              </a:ext>
            </a:extLst>
          </p:cNvPr>
          <p:cNvSpPr/>
          <p:nvPr/>
        </p:nvSpPr>
        <p:spPr>
          <a:xfrm flipH="1">
            <a:off x="6529083" y="3752916"/>
            <a:ext cx="572655" cy="2015424"/>
          </a:xfrm>
          <a:custGeom>
            <a:avLst/>
            <a:gdLst>
              <a:gd name="connsiteX0" fmla="*/ 0 w 529350"/>
              <a:gd name="connsiteY0" fmla="*/ 0 h 2020504"/>
              <a:gd name="connsiteX1" fmla="*/ 529350 w 529350"/>
              <a:gd name="connsiteY1" fmla="*/ 0 h 2020504"/>
              <a:gd name="connsiteX2" fmla="*/ 529350 w 529350"/>
              <a:gd name="connsiteY2" fmla="*/ 2020504 h 2020504"/>
              <a:gd name="connsiteX3" fmla="*/ 0 w 529350"/>
              <a:gd name="connsiteY3" fmla="*/ 2020504 h 2020504"/>
              <a:gd name="connsiteX4" fmla="*/ 0 w 529350"/>
              <a:gd name="connsiteY4" fmla="*/ 0 h 2020504"/>
              <a:gd name="connsiteX0" fmla="*/ 0 w 534430"/>
              <a:gd name="connsiteY0" fmla="*/ 73660 h 2020504"/>
              <a:gd name="connsiteX1" fmla="*/ 534430 w 534430"/>
              <a:gd name="connsiteY1" fmla="*/ 0 h 2020504"/>
              <a:gd name="connsiteX2" fmla="*/ 534430 w 534430"/>
              <a:gd name="connsiteY2" fmla="*/ 2020504 h 2020504"/>
              <a:gd name="connsiteX3" fmla="*/ 5080 w 534430"/>
              <a:gd name="connsiteY3" fmla="*/ 2020504 h 2020504"/>
              <a:gd name="connsiteX4" fmla="*/ 0 w 534430"/>
              <a:gd name="connsiteY4" fmla="*/ 73660 h 2020504"/>
              <a:gd name="connsiteX0" fmla="*/ 0 w 534430"/>
              <a:gd name="connsiteY0" fmla="*/ 73660 h 2020504"/>
              <a:gd name="connsiteX1" fmla="*/ 534430 w 534430"/>
              <a:gd name="connsiteY1" fmla="*/ 0 h 2020504"/>
              <a:gd name="connsiteX2" fmla="*/ 526810 w 534430"/>
              <a:gd name="connsiteY2" fmla="*/ 1946844 h 2020504"/>
              <a:gd name="connsiteX3" fmla="*/ 5080 w 534430"/>
              <a:gd name="connsiteY3" fmla="*/ 2020504 h 2020504"/>
              <a:gd name="connsiteX4" fmla="*/ 0 w 534430"/>
              <a:gd name="connsiteY4" fmla="*/ 73660 h 2020504"/>
              <a:gd name="connsiteX0" fmla="*/ 0 w 534430"/>
              <a:gd name="connsiteY0" fmla="*/ 66040 h 2020504"/>
              <a:gd name="connsiteX1" fmla="*/ 534430 w 534430"/>
              <a:gd name="connsiteY1" fmla="*/ 0 h 2020504"/>
              <a:gd name="connsiteX2" fmla="*/ 526810 w 534430"/>
              <a:gd name="connsiteY2" fmla="*/ 1946844 h 2020504"/>
              <a:gd name="connsiteX3" fmla="*/ 5080 w 534430"/>
              <a:gd name="connsiteY3" fmla="*/ 2020504 h 2020504"/>
              <a:gd name="connsiteX4" fmla="*/ 0 w 534430"/>
              <a:gd name="connsiteY4" fmla="*/ 66040 h 2020504"/>
              <a:gd name="connsiteX0" fmla="*/ 0 w 559830"/>
              <a:gd name="connsiteY0" fmla="*/ 66040 h 2020504"/>
              <a:gd name="connsiteX1" fmla="*/ 559830 w 559830"/>
              <a:gd name="connsiteY1" fmla="*/ 0 h 2020504"/>
              <a:gd name="connsiteX2" fmla="*/ 552210 w 559830"/>
              <a:gd name="connsiteY2" fmla="*/ 1946844 h 2020504"/>
              <a:gd name="connsiteX3" fmla="*/ 30480 w 559830"/>
              <a:gd name="connsiteY3" fmla="*/ 2020504 h 2020504"/>
              <a:gd name="connsiteX4" fmla="*/ 0 w 559830"/>
              <a:gd name="connsiteY4" fmla="*/ 66040 h 2020504"/>
              <a:gd name="connsiteX0" fmla="*/ 12825 w 572655"/>
              <a:gd name="connsiteY0" fmla="*/ 66040 h 2015424"/>
              <a:gd name="connsiteX1" fmla="*/ 572655 w 572655"/>
              <a:gd name="connsiteY1" fmla="*/ 0 h 2015424"/>
              <a:gd name="connsiteX2" fmla="*/ 565035 w 572655"/>
              <a:gd name="connsiteY2" fmla="*/ 1946844 h 2015424"/>
              <a:gd name="connsiteX3" fmla="*/ 125 w 572655"/>
              <a:gd name="connsiteY3" fmla="*/ 2015424 h 2015424"/>
              <a:gd name="connsiteX4" fmla="*/ 12825 w 572655"/>
              <a:gd name="connsiteY4" fmla="*/ 66040 h 2015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655" h="2015424">
                <a:moveTo>
                  <a:pt x="12825" y="66040"/>
                </a:moveTo>
                <a:lnTo>
                  <a:pt x="572655" y="0"/>
                </a:lnTo>
                <a:lnTo>
                  <a:pt x="565035" y="1946844"/>
                </a:lnTo>
                <a:lnTo>
                  <a:pt x="125" y="2015424"/>
                </a:lnTo>
                <a:cubicBezTo>
                  <a:pt x="-1568" y="1366476"/>
                  <a:pt x="14518" y="714988"/>
                  <a:pt x="12825" y="66040"/>
                </a:cubicBezTo>
                <a:close/>
              </a:path>
            </a:pathLst>
          </a:cu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cxnSp>
        <p:nvCxnSpPr>
          <p:cNvPr id="20" name="直線接點 14">
            <a:extLst>
              <a:ext uri="{FF2B5EF4-FFF2-40B4-BE49-F238E27FC236}">
                <a16:creationId xmlns:a16="http://schemas.microsoft.com/office/drawing/2014/main" id="{79D82AA7-D9BA-AEA7-A07C-27F76936CB72}"/>
              </a:ext>
            </a:extLst>
          </p:cNvPr>
          <p:cNvCxnSpPr>
            <a:cxnSpLocks/>
          </p:cNvCxnSpPr>
          <p:nvPr/>
        </p:nvCxnSpPr>
        <p:spPr>
          <a:xfrm>
            <a:off x="3179208" y="2499962"/>
            <a:ext cx="5615709" cy="422602"/>
          </a:xfrm>
          <a:prstGeom prst="bentConnector3">
            <a:avLst>
              <a:gd name="adj1" fmla="val 100206"/>
            </a:avLst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14">
            <a:extLst>
              <a:ext uri="{FF2B5EF4-FFF2-40B4-BE49-F238E27FC236}">
                <a16:creationId xmlns:a16="http://schemas.microsoft.com/office/drawing/2014/main" id="{56A50EBE-802E-B761-F1E1-962329A3A4D6}"/>
              </a:ext>
            </a:extLst>
          </p:cNvPr>
          <p:cNvCxnSpPr>
            <a:cxnSpLocks/>
            <a:stCxn id="39" idx="3"/>
          </p:cNvCxnSpPr>
          <p:nvPr/>
        </p:nvCxnSpPr>
        <p:spPr>
          <a:xfrm>
            <a:off x="2730087" y="3162286"/>
            <a:ext cx="3490160" cy="998176"/>
          </a:xfrm>
          <a:prstGeom prst="bentConnector3">
            <a:avLst>
              <a:gd name="adj1" fmla="val 50000"/>
            </a:avLst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>
            <a:extLst>
              <a:ext uri="{FF2B5EF4-FFF2-40B4-BE49-F238E27FC236}">
                <a16:creationId xmlns:a16="http://schemas.microsoft.com/office/drawing/2014/main" id="{A31351CF-E2C0-40C6-327A-673FCAFF7B4B}"/>
              </a:ext>
            </a:extLst>
          </p:cNvPr>
          <p:cNvSpPr txBox="1"/>
          <p:nvPr/>
        </p:nvSpPr>
        <p:spPr>
          <a:xfrm>
            <a:off x="992005" y="3374541"/>
            <a:ext cx="2934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36ADA8"/>
              </a:buClr>
            </a:pP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(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可搭配 </a:t>
            </a:r>
            <a:r>
              <a:rPr lang="en-US" altLang="zh-TW" sz="1200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Qtier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或是 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SSD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Cache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endParaRPr lang="en-US" altLang="zh-TW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>
              <a:buClr>
                <a:srgbClr val="36ADA8"/>
              </a:buClr>
            </a:pP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增加 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NAS</a:t>
            </a:r>
            <a:r>
              <a:rPr lang="zh-TW" altLang="en-US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 效率</a:t>
            </a:r>
            <a:r>
              <a:rPr lang="en-US" altLang="zh-TW" sz="12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Arial" panose="020B0604020202020204" pitchFamily="34" charset="0"/>
              </a:rPr>
              <a:t>)</a:t>
            </a:r>
            <a:endParaRPr lang="zh-TW" altLang="en-US" sz="12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平行四邊形 3">
            <a:extLst>
              <a:ext uri="{FF2B5EF4-FFF2-40B4-BE49-F238E27FC236}">
                <a16:creationId xmlns:a16="http://schemas.microsoft.com/office/drawing/2014/main" id="{EEAA9D4F-65AA-BD30-3A7F-88FF2B229F8F}"/>
              </a:ext>
            </a:extLst>
          </p:cNvPr>
          <p:cNvSpPr/>
          <p:nvPr/>
        </p:nvSpPr>
        <p:spPr>
          <a:xfrm rot="-1020000">
            <a:off x="8559209" y="2932814"/>
            <a:ext cx="469604" cy="531627"/>
          </a:xfrm>
          <a:prstGeom prst="parallelogram">
            <a:avLst/>
          </a:prstGeom>
          <a:noFill/>
          <a:ln w="28575">
            <a:solidFill>
              <a:srgbClr val="00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平行四邊形 7">
            <a:extLst>
              <a:ext uri="{FF2B5EF4-FFF2-40B4-BE49-F238E27FC236}">
                <a16:creationId xmlns:a16="http://schemas.microsoft.com/office/drawing/2014/main" id="{99A6BD58-32C0-8ADA-7744-DC8A0DDE821B}"/>
              </a:ext>
            </a:extLst>
          </p:cNvPr>
          <p:cNvSpPr/>
          <p:nvPr/>
        </p:nvSpPr>
        <p:spPr>
          <a:xfrm rot="20400000">
            <a:off x="8910204" y="2764566"/>
            <a:ext cx="646813" cy="221511"/>
          </a:xfrm>
          <a:prstGeom prst="parallelogram">
            <a:avLst/>
          </a:prstGeom>
          <a:noFill/>
          <a:ln w="28575">
            <a:solidFill>
              <a:srgbClr val="00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7BE3C5-E0E7-513E-2BA1-214A74F55383}"/>
              </a:ext>
            </a:extLst>
          </p:cNvPr>
          <p:cNvSpPr txBox="1"/>
          <p:nvPr/>
        </p:nvSpPr>
        <p:spPr>
          <a:xfrm>
            <a:off x="943424" y="6109147"/>
            <a:ext cx="3095839" cy="414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defRPr/>
            </a:pPr>
            <a:r>
              <a:rPr lang="en" altLang="zh-TW" sz="1600">
                <a:solidFill>
                  <a:srgbClr val="FFFF00"/>
                </a:solidFill>
                <a:ea typeface="微軟正黑體"/>
                <a:cs typeface="Arial"/>
              </a:rPr>
              <a:t>NAS 訂購料號：</a:t>
            </a:r>
            <a:r>
              <a:rPr lang="en" altLang="zh-TW" b="1">
                <a:solidFill>
                  <a:srgbClr val="FFFF00"/>
                </a:solidFill>
                <a:ea typeface="微軟正黑體"/>
                <a:cs typeface="Arial"/>
              </a:rPr>
              <a:t>TS-1655-8G</a:t>
            </a:r>
          </a:p>
        </p:txBody>
      </p:sp>
    </p:spTree>
    <p:extLst>
      <p:ext uri="{BB962C8B-B14F-4D97-AF65-F5344CB8AC3E}">
        <p14:creationId xmlns:p14="http://schemas.microsoft.com/office/powerpoint/2010/main" val="1087920758"/>
      </p:ext>
    </p:extLst>
  </p:cSld>
  <p:clrMapOvr>
    <a:masterClrMapping/>
  </p:clrMapOvr>
  <p:transition spd="slow">
    <p:fade thruBlk="1"/>
  </p:transition>
  <p:extLst mod="1">
    <p:ext uri="{6950BFC3-D8DA-4A85-94F7-54DA5524770B}">
      <p188:commentRel xmlns:p188="http://schemas.microsoft.com/office/powerpoint/2018/8/main" xmlns="" r:id="rId5"/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5"/>
          <p:cNvSpPr txBox="1">
            <a:spLocks noGrp="1"/>
          </p:cNvSpPr>
          <p:nvPr>
            <p:ph type="title"/>
          </p:nvPr>
        </p:nvSpPr>
        <p:spPr>
          <a:xfrm>
            <a:off x="340199" y="365125"/>
            <a:ext cx="11470803" cy="1325563"/>
          </a:xfrm>
        </p:spPr>
        <p:txBody>
          <a:bodyPr>
            <a:normAutofit/>
          </a:bodyPr>
          <a:lstStyle/>
          <a:p>
            <a:r>
              <a:rPr lang="zh-TW" altLang="en-US" sz="40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支援外接顯示卡新增影像輸出與轉檔，</a:t>
            </a:r>
            <a:r>
              <a:rPr lang="en-US" altLang="zh-TW" sz="40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/>
            </a:r>
            <a:br>
              <a:rPr lang="en-US" altLang="zh-TW" sz="40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</a:br>
            <a:r>
              <a:rPr lang="zh-TW" altLang="en-US" sz="40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內建</a:t>
            </a:r>
            <a:r>
              <a:rPr lang="en-US" altLang="zh-TW" sz="40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Intel</a:t>
            </a:r>
            <a:r>
              <a:rPr lang="en-US" altLang="zh-TW" sz="4000" b="1" baseline="30000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Ⓡ</a:t>
            </a:r>
            <a:r>
              <a:rPr lang="en-US" altLang="zh-TW" sz="40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QAT </a:t>
            </a:r>
            <a:r>
              <a:rPr lang="zh-TW" altLang="en-US" sz="40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及 網卡</a:t>
            </a:r>
            <a:r>
              <a:rPr lang="en-US" altLang="zh-TW" sz="40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SR-IOV </a:t>
            </a:r>
            <a:r>
              <a:rPr lang="zh-TW" altLang="en-US" sz="4000" b="1"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雙硬體加速</a:t>
            </a:r>
            <a:endParaRPr lang="zh-TW" sz="4000" b="1">
              <a:latin typeface="Arial"/>
              <a:ea typeface="微軟正黑體"/>
              <a:cs typeface="Arial"/>
              <a:sym typeface="Arial" panose="020B0604020202020204" pitchFamily="34" charset="0"/>
            </a:endParaRPr>
          </a:p>
        </p:txBody>
      </p:sp>
      <p:sp>
        <p:nvSpPr>
          <p:cNvPr id="2" name="Google Shape;298;p34" hidden="1">
            <a:extLst>
              <a:ext uri="{FF2B5EF4-FFF2-40B4-BE49-F238E27FC236}">
                <a16:creationId xmlns:a16="http://schemas.microsoft.com/office/drawing/2014/main" id="{6F5A7FCE-BBFC-4561-97BA-2A559963D6AF}"/>
              </a:ext>
            </a:extLst>
          </p:cNvPr>
          <p:cNvSpPr txBox="1">
            <a:spLocks/>
          </p:cNvSpPr>
          <p:nvPr/>
        </p:nvSpPr>
        <p:spPr>
          <a:xfrm>
            <a:off x="5878134" y="7375924"/>
            <a:ext cx="8026727" cy="355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12吋短機箱可支援市面上大部分的機櫃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內建2埠M.2(PCIe Gen 3 x1)，可提供SSD快取，加速隨機存取的速度</a:t>
            </a:r>
            <a:endParaRPr kumimoji="0" lang="en-US" altLang="zh-TW" sz="2667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 Gen 3 x 8插槽，提供各式應用的高速擴充卡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CN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雙系統靈活切換配置QTS and </a:t>
            </a:r>
            <a:r>
              <a:rPr kumimoji="0" lang="en-US" sz="2667" b="0" i="0" u="none" strike="noStrike" kern="1200" cap="none" spc="0" normalizeH="0" baseline="0" noProof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QuTS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 hero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200"/>
              <a:buFont typeface="Lato"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  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Lato"/>
              <a:sym typeface="Arial" panose="020B0604020202020204" pitchFamily="34" charset="0"/>
            </a:endParaRPr>
          </a:p>
        </p:txBody>
      </p:sp>
      <p:pic>
        <p:nvPicPr>
          <p:cNvPr id="5" name="Picture 23" descr="A picture containing text, appliance, device, fan&#10;&#10;Description automatically generated">
            <a:extLst>
              <a:ext uri="{FF2B5EF4-FFF2-40B4-BE49-F238E27FC236}">
                <a16:creationId xmlns:a16="http://schemas.microsoft.com/office/drawing/2014/main" id="{7C8CC460-D5C4-10CF-E023-0B94AABA09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822" b="43535"/>
          <a:stretch/>
        </p:blipFill>
        <p:spPr>
          <a:xfrm>
            <a:off x="5229655" y="3150751"/>
            <a:ext cx="7165546" cy="3940929"/>
          </a:xfrm>
          <a:prstGeom prst="rect">
            <a:avLst/>
          </a:prstGeom>
          <a:effectLst>
            <a:outerShdw blurRad="749300" dist="660400" dir="8100000" algn="tr" rotWithShape="0">
              <a:srgbClr val="000734">
                <a:alpha val="69000"/>
              </a:srgbClr>
            </a:outerShdw>
          </a:effectLst>
        </p:spPr>
      </p:pic>
      <p:sp>
        <p:nvSpPr>
          <p:cNvPr id="6" name="Google Shape;298;p34">
            <a:extLst>
              <a:ext uri="{FF2B5EF4-FFF2-40B4-BE49-F238E27FC236}">
                <a16:creationId xmlns:a16="http://schemas.microsoft.com/office/drawing/2014/main" id="{A2991FC4-D1A9-F030-4C3E-57C9CEB3996C}"/>
              </a:ext>
            </a:extLst>
          </p:cNvPr>
          <p:cNvSpPr txBox="1">
            <a:spLocks/>
          </p:cNvSpPr>
          <p:nvPr/>
        </p:nvSpPr>
        <p:spPr>
          <a:xfrm>
            <a:off x="1874271" y="3484804"/>
            <a:ext cx="3751403" cy="58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ClrTx/>
              <a:buSzTx/>
              <a:buNone/>
              <a:defRPr/>
            </a:pPr>
            <a:r>
              <a:rPr lang="en-US" altLang="zh-TW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  <a:t>SR-IOV </a:t>
            </a:r>
            <a:r>
              <a:rPr lang="zh-TW" altLang="en-US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  <a:t>網路 </a:t>
            </a:r>
            <a:r>
              <a:rPr lang="en-US" altLang="zh-TW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  <a:t>I/O </a:t>
            </a:r>
            <a:r>
              <a:rPr lang="zh-TW" altLang="en-US" sz="24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/>
              </a:rPr>
              <a:t>虛擬化</a:t>
            </a:r>
            <a:endParaRPr lang="zh-TW" altLang="en-US" sz="24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  <a:sym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EF6318DE-DBB4-04AA-793A-35EF7091AEAA}"/>
              </a:ext>
            </a:extLst>
          </p:cNvPr>
          <p:cNvSpPr txBox="1"/>
          <p:nvPr/>
        </p:nvSpPr>
        <p:spPr>
          <a:xfrm>
            <a:off x="1898227" y="2139379"/>
            <a:ext cx="422656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kumimoji="0" lang="zh-TW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支援</a:t>
            </a:r>
            <a:r>
              <a:rPr lang="zh-TW" altLang="en-US" sz="2400" b="1">
                <a:solidFill>
                  <a:srgbClr val="0070C0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中高階</a:t>
            </a:r>
            <a:r>
              <a:rPr lang="en-US" altLang="zh-TW" sz="2400" b="1">
                <a:solidFill>
                  <a:srgbClr val="0070C0"/>
                </a:solidFill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 NVIDIA</a:t>
            </a:r>
            <a:r>
              <a:rPr kumimoji="0" lang="zh-TW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微軟正黑體"/>
                <a:cs typeface="Arial"/>
                <a:sym typeface="Arial" panose="020B0604020202020204" pitchFamily="34" charset="0"/>
              </a:rPr>
              <a:t> 顯卡</a:t>
            </a:r>
          </a:p>
        </p:txBody>
      </p:sp>
      <p:sp>
        <p:nvSpPr>
          <p:cNvPr id="8" name="Google Shape;298;p34">
            <a:extLst>
              <a:ext uri="{FF2B5EF4-FFF2-40B4-BE49-F238E27FC236}">
                <a16:creationId xmlns:a16="http://schemas.microsoft.com/office/drawing/2014/main" id="{4551B935-7F00-C28F-7C2C-F07382F484FF}"/>
              </a:ext>
            </a:extLst>
          </p:cNvPr>
          <p:cNvSpPr txBox="1">
            <a:spLocks/>
          </p:cNvSpPr>
          <p:nvPr/>
        </p:nvSpPr>
        <p:spPr>
          <a:xfrm>
            <a:off x="1434553" y="2483985"/>
            <a:ext cx="4620807" cy="6742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>
              <a:buClr>
                <a:prstClr val="black"/>
              </a:buClr>
              <a:buNone/>
              <a:defRPr/>
            </a:pPr>
            <a:r>
              <a:rPr lang="en-US" altLang="zh-TW" sz="1400">
                <a:solidFill>
                  <a:schemeClr val="tx1"/>
                </a:solidFill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      </a:t>
            </a:r>
            <a:r>
              <a:rPr kumimoji="0" lang="en-US" altLang="zh-TW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TS-1655</a:t>
            </a:r>
            <a:r>
              <a:rPr kumimoji="0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 提供額外安裝顯卡，並附有 </a:t>
            </a:r>
            <a:r>
              <a:rPr lang="en-US" altLang="zh-TW" sz="1400" b="0" i="0">
                <a:solidFill>
                  <a:schemeClr val="tx1"/>
                </a:solidFill>
                <a:effectLst/>
                <a:latin typeface="微軟正黑體"/>
                <a:ea typeface="微軟正黑體"/>
              </a:rPr>
              <a:t>1 x 8-pin +</a:t>
            </a:r>
            <a:r>
              <a:rPr lang="zh-TW" altLang="en-US" sz="1400" b="0" i="0">
                <a:solidFill>
                  <a:schemeClr val="tx1"/>
                </a:solidFill>
                <a:effectLst/>
                <a:latin typeface="微軟正黑體"/>
                <a:ea typeface="微軟正黑體"/>
              </a:rPr>
              <a:t> </a:t>
            </a:r>
            <a:r>
              <a:rPr lang="en-US" altLang="zh-TW" sz="1400" b="0" i="0">
                <a:solidFill>
                  <a:schemeClr val="tx1"/>
                </a:solidFill>
                <a:effectLst/>
                <a:latin typeface="微軟正黑體"/>
                <a:ea typeface="微軟正黑體"/>
              </a:rPr>
              <a:t>1 x 8-pin (6-pin + 2-pin) </a:t>
            </a:r>
            <a:r>
              <a:rPr lang="zh-TW" altLang="en-US" sz="1400" b="0" i="0">
                <a:solidFill>
                  <a:schemeClr val="tx1"/>
                </a:solidFill>
                <a:effectLst/>
                <a:latin typeface="微軟正黑體"/>
                <a:ea typeface="微軟正黑體"/>
              </a:rPr>
              <a:t>顯卡電源線</a:t>
            </a:r>
            <a:r>
              <a:rPr kumimoji="0" lang="zh-TW" alt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，最大支援尺寸為</a:t>
            </a:r>
            <a:r>
              <a:rPr lang="zh-TW" altLang="en-US" sz="1400">
                <a:solidFill>
                  <a:schemeClr val="tx1"/>
                </a:solidFill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： </a:t>
            </a:r>
            <a:r>
              <a:rPr lang="en-US" altLang="zh-TW" sz="1400" b="0" i="0">
                <a:solidFill>
                  <a:schemeClr val="tx1"/>
                </a:solidFill>
                <a:effectLst/>
                <a:latin typeface="微軟正黑體"/>
                <a:ea typeface="微軟正黑體"/>
              </a:rPr>
              <a:t>260 x 111.15 x </a:t>
            </a:r>
            <a:r>
              <a:rPr lang="en-US" altLang="zh-TW" sz="1400">
                <a:solidFill>
                  <a:schemeClr val="tx1"/>
                </a:solidFill>
                <a:latin typeface="微軟正黑體"/>
                <a:ea typeface="微軟正黑體"/>
              </a:rPr>
              <a:t>37.52</a:t>
            </a:r>
            <a:r>
              <a:rPr lang="en-US" altLang="zh-TW" sz="1400" b="0" i="0">
                <a:solidFill>
                  <a:schemeClr val="tx1"/>
                </a:solidFill>
                <a:effectLst/>
                <a:latin typeface="微軟正黑體"/>
                <a:ea typeface="微軟正黑體"/>
              </a:rPr>
              <a:t> mm</a:t>
            </a: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B52021EE-8EA6-9778-3B04-B574C1734AF0}"/>
              </a:ext>
            </a:extLst>
          </p:cNvPr>
          <p:cNvSpPr/>
          <p:nvPr/>
        </p:nvSpPr>
        <p:spPr>
          <a:xfrm>
            <a:off x="727842" y="2149381"/>
            <a:ext cx="1021969" cy="1021969"/>
          </a:xfrm>
          <a:prstGeom prst="roundRect">
            <a:avLst/>
          </a:prstGeom>
          <a:solidFill>
            <a:srgbClr val="2189DF"/>
          </a:solidFill>
          <a:ln>
            <a:noFill/>
          </a:ln>
          <a:effectLst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>
            <a:bevelT w="165100" h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cs"/>
              <a:sym typeface="Arial" panose="020B0604020202020204" pitchFamily="34" charset="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46111B24-EBF2-1130-5DF9-EDE3134BE309}"/>
              </a:ext>
            </a:extLst>
          </p:cNvPr>
          <p:cNvSpPr/>
          <p:nvPr/>
        </p:nvSpPr>
        <p:spPr>
          <a:xfrm>
            <a:off x="727842" y="3641057"/>
            <a:ext cx="1021969" cy="1021969"/>
          </a:xfrm>
          <a:prstGeom prst="roundRect">
            <a:avLst/>
          </a:prstGeom>
          <a:solidFill>
            <a:srgbClr val="2189DF"/>
          </a:solidFill>
          <a:ln>
            <a:noFill/>
          </a:ln>
          <a:effectLst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>
            <a:bevelT w="165100" h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cs"/>
              <a:sym typeface="Arial" panose="020B0604020202020204" pitchFamily="34" charset="0"/>
            </a:endParaRPr>
          </a:p>
        </p:txBody>
      </p:sp>
      <p:sp>
        <p:nvSpPr>
          <p:cNvPr id="22" name="文字方塊 17">
            <a:extLst>
              <a:ext uri="{FF2B5EF4-FFF2-40B4-BE49-F238E27FC236}">
                <a16:creationId xmlns:a16="http://schemas.microsoft.com/office/drawing/2014/main" id="{2D7A4F43-837E-2C90-AB8E-282654BF322F}"/>
              </a:ext>
            </a:extLst>
          </p:cNvPr>
          <p:cNvSpPr txBox="1"/>
          <p:nvPr/>
        </p:nvSpPr>
        <p:spPr>
          <a:xfrm>
            <a:off x="755133" y="2394170"/>
            <a:ext cx="962123" cy="52322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800" b="1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  <a:rtl val="0"/>
              </a:rPr>
              <a:t>GPU</a:t>
            </a:r>
            <a:endParaRPr lang="zh-TW" alt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rtl val="0"/>
            </a:endParaRPr>
          </a:p>
        </p:txBody>
      </p:sp>
      <p:sp>
        <p:nvSpPr>
          <p:cNvPr id="26" name="文字方塊 17">
            <a:extLst>
              <a:ext uri="{FF2B5EF4-FFF2-40B4-BE49-F238E27FC236}">
                <a16:creationId xmlns:a16="http://schemas.microsoft.com/office/drawing/2014/main" id="{4ACB300D-337D-D1F6-4B2D-E8963D048F15}"/>
              </a:ext>
            </a:extLst>
          </p:cNvPr>
          <p:cNvSpPr txBox="1"/>
          <p:nvPr/>
        </p:nvSpPr>
        <p:spPr>
          <a:xfrm>
            <a:off x="681890" y="3953600"/>
            <a:ext cx="1067921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  <a:rtl val="0"/>
              </a:rPr>
              <a:t>SR-IOV</a:t>
            </a:r>
            <a:endParaRPr lang="zh-TW" altLang="en-US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  <a:rtl val="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B5198ED6-0B6B-D570-96BB-D61E4FA346C2}"/>
              </a:ext>
            </a:extLst>
          </p:cNvPr>
          <p:cNvSpPr txBox="1"/>
          <p:nvPr/>
        </p:nvSpPr>
        <p:spPr>
          <a:xfrm>
            <a:off x="1898227" y="3938388"/>
            <a:ext cx="4197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/>
              <a:t>安裝支援 </a:t>
            </a:r>
            <a:r>
              <a:rPr lang="en-US" altLang="zh-TW" sz="1400"/>
              <a:t>SR-IOV </a:t>
            </a:r>
            <a:r>
              <a:rPr lang="zh-TW" altLang="en-US" sz="1400"/>
              <a:t>技術的 </a:t>
            </a:r>
            <a:r>
              <a:rPr lang="en-US" altLang="zh-TW" sz="1400"/>
              <a:t>PCIe </a:t>
            </a:r>
            <a:r>
              <a:rPr lang="zh-TW" altLang="en-US" sz="1400"/>
              <a:t>網卡，將實體網卡的頻寬資源直接分配給虛擬機，可減少網路頻寬耗損而提升網路效率達 </a:t>
            </a:r>
            <a:r>
              <a:rPr lang="en-US" altLang="zh-TW" sz="1400"/>
              <a:t>20% </a:t>
            </a:r>
            <a:r>
              <a:rPr lang="zh-TW" altLang="en-US" sz="1400"/>
              <a:t>以上，且更加穩定，亦有助於減少 </a:t>
            </a:r>
            <a:r>
              <a:rPr lang="en-US" altLang="zh-TW" sz="1400"/>
              <a:t>Hypervisor </a:t>
            </a:r>
            <a:r>
              <a:rPr lang="zh-TW" altLang="en-US" sz="1400"/>
              <a:t>的 </a:t>
            </a:r>
            <a:r>
              <a:rPr lang="en-US" altLang="zh-TW" sz="1400"/>
              <a:t>CPU </a:t>
            </a:r>
            <a:r>
              <a:rPr lang="zh-TW" altLang="en-US" sz="1400"/>
              <a:t>耗損。</a:t>
            </a: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1600B2E3-972B-D6DB-F171-343323D5C9B9}"/>
              </a:ext>
            </a:extLst>
          </p:cNvPr>
          <p:cNvSpPr/>
          <p:nvPr/>
        </p:nvSpPr>
        <p:spPr>
          <a:xfrm>
            <a:off x="727842" y="5218645"/>
            <a:ext cx="1021969" cy="1021969"/>
          </a:xfrm>
          <a:prstGeom prst="roundRect">
            <a:avLst/>
          </a:prstGeom>
          <a:solidFill>
            <a:srgbClr val="2189DF"/>
          </a:solidFill>
          <a:ln>
            <a:noFill/>
          </a:ln>
          <a:effectLst>
            <a:softEdge rad="25400"/>
          </a:effectLst>
          <a:scene3d>
            <a:camera prst="orthographicFront"/>
            <a:lightRig rig="soft" dir="t">
              <a:rot lat="0" lon="0" rev="16800000"/>
            </a:lightRig>
          </a:scene3d>
          <a:sp3d extrusionH="254000">
            <a:bevelT w="165100" h="317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cs"/>
              <a:sym typeface="Arial" panose="020B0604020202020204" pitchFamily="34" charset="0"/>
            </a:endParaRPr>
          </a:p>
        </p:txBody>
      </p:sp>
      <p:sp>
        <p:nvSpPr>
          <p:cNvPr id="31" name="文字方塊 17">
            <a:extLst>
              <a:ext uri="{FF2B5EF4-FFF2-40B4-BE49-F238E27FC236}">
                <a16:creationId xmlns:a16="http://schemas.microsoft.com/office/drawing/2014/main" id="{00D989E5-DAFD-B9A1-C2FF-3F3D70F4202C}"/>
              </a:ext>
            </a:extLst>
          </p:cNvPr>
          <p:cNvSpPr txBox="1"/>
          <p:nvPr/>
        </p:nvSpPr>
        <p:spPr>
          <a:xfrm>
            <a:off x="862131" y="5531188"/>
            <a:ext cx="707438" cy="400110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000" b="1">
                <a:solidFill>
                  <a:prstClr val="white"/>
                </a:solidFill>
                <a:latin typeface="Arial" panose="020B0604020202020204" pitchFamily="34" charset="0"/>
                <a:ea typeface="微軟正黑體" panose="020B0604030504040204" pitchFamily="34" charset="-120"/>
                <a:sym typeface="Arial" panose="020B0604020202020204" pitchFamily="34" charset="0"/>
                <a:rtl val="0"/>
              </a:rPr>
              <a:t>QAT</a:t>
            </a:r>
            <a:endParaRPr kumimoji="0" lang="zh-TW" altLang="en-US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cs"/>
              <a:sym typeface="Arial" panose="020B0604020202020204" pitchFamily="34" charset="0"/>
              <a:rtl val="0"/>
            </a:endParaRPr>
          </a:p>
        </p:txBody>
      </p:sp>
      <p:sp>
        <p:nvSpPr>
          <p:cNvPr id="32" name="Google Shape;298;p34">
            <a:extLst>
              <a:ext uri="{FF2B5EF4-FFF2-40B4-BE49-F238E27FC236}">
                <a16:creationId xmlns:a16="http://schemas.microsoft.com/office/drawing/2014/main" id="{902CF1ED-E7D6-D7DA-7BC8-957C57C6299F}"/>
              </a:ext>
            </a:extLst>
          </p:cNvPr>
          <p:cNvSpPr txBox="1">
            <a:spLocks/>
          </p:cNvSpPr>
          <p:nvPr/>
        </p:nvSpPr>
        <p:spPr>
          <a:xfrm>
            <a:off x="1874271" y="5052271"/>
            <a:ext cx="3751403" cy="58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indent="0">
              <a:buClrTx/>
              <a:buSzTx/>
              <a:buNone/>
              <a:defRPr/>
            </a:pPr>
            <a:r>
              <a:rPr lang="en-US" altLang="zh-TW" sz="24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Intel</a:t>
            </a:r>
            <a:r>
              <a:rPr lang="en-US" altLang="zh-TW" sz="2400" b="1" baseline="30000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®</a:t>
            </a:r>
            <a:r>
              <a:rPr lang="en-US" altLang="zh-TW" sz="24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 QAT </a:t>
            </a:r>
            <a:r>
              <a:rPr lang="zh-TW" altLang="en-US" sz="24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硬體加速</a:t>
            </a:r>
            <a:endParaRPr lang="zh-TW" altLang="en-US" sz="24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F9B7E627-98E2-8788-7A45-862B878B7B0A}"/>
              </a:ext>
            </a:extLst>
          </p:cNvPr>
          <p:cNvSpPr txBox="1"/>
          <p:nvPr/>
        </p:nvSpPr>
        <p:spPr>
          <a:xfrm>
            <a:off x="1898227" y="5564806"/>
            <a:ext cx="4197773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altLang="zh-TW" sz="1400">
                <a:ea typeface="微軟正黑體"/>
              </a:rPr>
              <a:t>TS-1655 </a:t>
            </a:r>
            <a:r>
              <a:rPr lang="zh-TW" altLang="en-US" sz="1400">
                <a:ea typeface="微軟正黑體"/>
              </a:rPr>
              <a:t>支援 </a:t>
            </a:r>
            <a:r>
              <a:rPr lang="en-US" altLang="zh-TW" sz="1400">
                <a:ea typeface="微軟正黑體"/>
              </a:rPr>
              <a:t>Intel</a:t>
            </a:r>
            <a:r>
              <a:rPr lang="en-US" altLang="zh-TW" sz="1400" baseline="30000">
                <a:ea typeface="微軟正黑體"/>
              </a:rPr>
              <a:t>®</a:t>
            </a:r>
            <a:r>
              <a:rPr lang="en-US" altLang="zh-TW" sz="1400">
                <a:ea typeface="微軟正黑體"/>
              </a:rPr>
              <a:t> </a:t>
            </a:r>
            <a:r>
              <a:rPr lang="en-US" altLang="zh-TW" sz="1400" err="1">
                <a:ea typeface="微軟正黑體"/>
              </a:rPr>
              <a:t>QuickAssist</a:t>
            </a:r>
            <a:r>
              <a:rPr lang="en-US" altLang="zh-TW" sz="1400">
                <a:ea typeface="微軟正黑體"/>
              </a:rPr>
              <a:t> </a:t>
            </a:r>
            <a:r>
              <a:rPr lang="zh-TW" altLang="en-US" sz="1400">
                <a:ea typeface="微軟正黑體"/>
              </a:rPr>
              <a:t>硬體加速引擎 </a:t>
            </a:r>
            <a:r>
              <a:rPr lang="en-US" altLang="zh-TW" sz="1400">
                <a:ea typeface="微軟正黑體"/>
              </a:rPr>
              <a:t>(Intel</a:t>
            </a:r>
            <a:r>
              <a:rPr lang="en-US" altLang="zh-TW" sz="1400" baseline="30000">
                <a:ea typeface="微軟正黑體"/>
              </a:rPr>
              <a:t>®</a:t>
            </a:r>
            <a:r>
              <a:rPr lang="en-US" altLang="zh-TW" sz="1400">
                <a:ea typeface="微軟正黑體"/>
              </a:rPr>
              <a:t> QAT)</a:t>
            </a:r>
            <a:r>
              <a:rPr lang="zh-TW" altLang="en-US" sz="1400">
                <a:ea typeface="微軟正黑體"/>
              </a:rPr>
              <a:t>，加速資料壓縮</a:t>
            </a:r>
            <a:r>
              <a:rPr lang="en-US" altLang="zh-TW" sz="1400">
                <a:ea typeface="微軟正黑體"/>
              </a:rPr>
              <a:t>/</a:t>
            </a:r>
            <a:r>
              <a:rPr lang="zh-TW" altLang="en-US" sz="1400">
                <a:ea typeface="微軟正黑體"/>
              </a:rPr>
              <a:t>解壓縮，且能大幅提升 </a:t>
            </a:r>
            <a:r>
              <a:rPr lang="en-US" altLang="zh-TW" sz="1400">
                <a:ea typeface="微軟正黑體"/>
              </a:rPr>
              <a:t>SSL / IPsec </a:t>
            </a:r>
            <a:r>
              <a:rPr lang="zh-TW" altLang="en-US" sz="1400">
                <a:ea typeface="微軟正黑體"/>
              </a:rPr>
              <a:t>加解密傳輸運算效能。</a:t>
            </a:r>
          </a:p>
        </p:txBody>
      </p:sp>
      <p:sp>
        <p:nvSpPr>
          <p:cNvPr id="34" name="矩形 9">
            <a:extLst>
              <a:ext uri="{FF2B5EF4-FFF2-40B4-BE49-F238E27FC236}">
                <a16:creationId xmlns:a16="http://schemas.microsoft.com/office/drawing/2014/main" id="{076F7386-30A8-B682-BCF9-3207D6D37C91}"/>
              </a:ext>
            </a:extLst>
          </p:cNvPr>
          <p:cNvSpPr/>
          <p:nvPr/>
        </p:nvSpPr>
        <p:spPr>
          <a:xfrm rot="16200000" flipH="1">
            <a:off x="9535736" y="3030272"/>
            <a:ext cx="392340" cy="2245723"/>
          </a:xfrm>
          <a:prstGeom prst="rect">
            <a:avLst/>
          </a:prstGeom>
          <a:ln w="2540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ym typeface="Arial" panose="020B0604020202020204" pitchFamily="34" charset="0"/>
            </a:endParaRPr>
          </a:p>
        </p:txBody>
      </p:sp>
      <p:cxnSp>
        <p:nvCxnSpPr>
          <p:cNvPr id="36" name="直線接點 14">
            <a:extLst>
              <a:ext uri="{FF2B5EF4-FFF2-40B4-BE49-F238E27FC236}">
                <a16:creationId xmlns:a16="http://schemas.microsoft.com/office/drawing/2014/main" id="{BC385A30-BB6D-C47E-6243-1C7B44EF14BF}"/>
              </a:ext>
            </a:extLst>
          </p:cNvPr>
          <p:cNvCxnSpPr>
            <a:cxnSpLocks/>
          </p:cNvCxnSpPr>
          <p:nvPr/>
        </p:nvCxnSpPr>
        <p:spPr>
          <a:xfrm>
            <a:off x="10863946" y="3171350"/>
            <a:ext cx="0" cy="1187293"/>
          </a:xfrm>
          <a:prstGeom prst="straightConnector1">
            <a:avLst/>
          </a:prstGeom>
          <a:ln w="1905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E978AD98-59A9-D61A-9577-20D9405CC74A}"/>
              </a:ext>
            </a:extLst>
          </p:cNvPr>
          <p:cNvSpPr txBox="1"/>
          <p:nvPr/>
        </p:nvSpPr>
        <p:spPr>
          <a:xfrm>
            <a:off x="8865085" y="2637245"/>
            <a:ext cx="4270917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zh-TW" altLang="en-US" sz="1400" b="0" i="0">
                <a:effectLst/>
                <a:latin typeface="微軟正黑體"/>
                <a:ea typeface="微軟正黑體"/>
              </a:rPr>
              <a:t>全高雙槽寬 </a:t>
            </a:r>
            <a:r>
              <a:rPr lang="en-US" altLang="zh-TW" sz="1400" b="0" i="0">
                <a:effectLst/>
                <a:latin typeface="微軟正黑體"/>
                <a:ea typeface="微軟正黑體"/>
              </a:rPr>
              <a:t>PCIe Gen3 x4</a:t>
            </a:r>
            <a:r>
              <a:rPr lang="zh-TW" altLang="en-US" sz="1400" b="0" i="0">
                <a:effectLst/>
                <a:latin typeface="微軟正黑體"/>
                <a:ea typeface="微軟正黑體"/>
              </a:rPr>
              <a:t> 插槽，</a:t>
            </a:r>
            <a:endParaRPr lang="en-US" altLang="zh-TW" sz="1400" b="0" i="0">
              <a:effectLst/>
              <a:latin typeface="微軟正黑體"/>
              <a:ea typeface="微軟正黑體"/>
            </a:endParaRPr>
          </a:p>
          <a:p>
            <a:r>
              <a:rPr lang="zh-TW" altLang="en-US" sz="1400" b="0" i="0">
                <a:effectLst/>
                <a:latin typeface="微軟正黑體"/>
                <a:ea typeface="微軟正黑體"/>
              </a:rPr>
              <a:t>最大尺寸 </a:t>
            </a:r>
            <a:r>
              <a:rPr lang="en-US" altLang="zh-TW" sz="1400" b="0" i="0">
                <a:effectLst/>
                <a:latin typeface="微軟正黑體"/>
                <a:ea typeface="微軟正黑體"/>
              </a:rPr>
              <a:t>260 x 111.15 x </a:t>
            </a:r>
            <a:r>
              <a:rPr lang="en-US" altLang="zh-TW" sz="1400">
                <a:latin typeface="微軟正黑體"/>
                <a:ea typeface="微軟正黑體"/>
              </a:rPr>
              <a:t>37.52</a:t>
            </a:r>
            <a:r>
              <a:rPr lang="en-US" altLang="zh-TW" sz="1400" b="0" i="0">
                <a:effectLst/>
                <a:latin typeface="微軟正黑體"/>
                <a:ea typeface="微軟正黑體"/>
              </a:rPr>
              <a:t> mm</a:t>
            </a:r>
            <a:endParaRPr lang="zh-TW" altLang="en-US" sz="1400">
              <a:latin typeface="微軟正黑體"/>
              <a:ea typeface="微軟正黑體"/>
            </a:endParaRPr>
          </a:p>
        </p:txBody>
      </p:sp>
      <p:sp>
        <p:nvSpPr>
          <p:cNvPr id="40" name="矩形 9">
            <a:extLst>
              <a:ext uri="{FF2B5EF4-FFF2-40B4-BE49-F238E27FC236}">
                <a16:creationId xmlns:a16="http://schemas.microsoft.com/office/drawing/2014/main" id="{80FD6B38-3373-C921-05E7-EC621ED6A48A}"/>
              </a:ext>
            </a:extLst>
          </p:cNvPr>
          <p:cNvSpPr/>
          <p:nvPr/>
        </p:nvSpPr>
        <p:spPr>
          <a:xfrm rot="16200000" flipH="1">
            <a:off x="7507739" y="3653866"/>
            <a:ext cx="741208" cy="1365765"/>
          </a:xfrm>
          <a:prstGeom prst="rect">
            <a:avLst/>
          </a:prstGeom>
          <a:ln w="25400">
            <a:solidFill>
              <a:srgbClr val="33CC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ym typeface="Arial" panose="020B0604020202020204" pitchFamily="34" charset="0"/>
            </a:endParaRPr>
          </a:p>
        </p:txBody>
      </p:sp>
      <p:cxnSp>
        <p:nvCxnSpPr>
          <p:cNvPr id="41" name="直線接點 14">
            <a:extLst>
              <a:ext uri="{FF2B5EF4-FFF2-40B4-BE49-F238E27FC236}">
                <a16:creationId xmlns:a16="http://schemas.microsoft.com/office/drawing/2014/main" id="{001ABDDB-2A4D-6BDA-DF43-D87CC74AC384}"/>
              </a:ext>
            </a:extLst>
          </p:cNvPr>
          <p:cNvCxnSpPr>
            <a:cxnSpLocks/>
          </p:cNvCxnSpPr>
          <p:nvPr/>
        </p:nvCxnSpPr>
        <p:spPr>
          <a:xfrm>
            <a:off x="7206349" y="2543487"/>
            <a:ext cx="0" cy="1409102"/>
          </a:xfrm>
          <a:prstGeom prst="straightConnector1">
            <a:avLst/>
          </a:prstGeom>
          <a:ln w="19050">
            <a:solidFill>
              <a:srgbClr val="33CC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33650833-FAF4-714F-87EE-74C5BFFD2FD8}"/>
              </a:ext>
            </a:extLst>
          </p:cNvPr>
          <p:cNvSpPr txBox="1"/>
          <p:nvPr/>
        </p:nvSpPr>
        <p:spPr>
          <a:xfrm>
            <a:off x="7160897" y="2020267"/>
            <a:ext cx="42709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0" i="0">
                <a:solidFill>
                  <a:schemeClr val="tx1"/>
                </a:solidFill>
                <a:effectLst/>
                <a:latin typeface="+mn-ea"/>
                <a:ea typeface="+mn-ea"/>
              </a:rPr>
              <a:t>兩個半高單槽寬 </a:t>
            </a:r>
            <a:r>
              <a:rPr lang="en-US" altLang="zh-TW" sz="1400" b="0" i="0">
                <a:solidFill>
                  <a:schemeClr val="tx1"/>
                </a:solidFill>
                <a:effectLst/>
                <a:latin typeface="+mn-ea"/>
                <a:ea typeface="+mn-ea"/>
              </a:rPr>
              <a:t>PCIe Gen3 x4</a:t>
            </a:r>
            <a:r>
              <a:rPr lang="zh-TW" altLang="en-US" sz="1400" b="0" i="0">
                <a:solidFill>
                  <a:schemeClr val="tx1"/>
                </a:solidFill>
                <a:effectLst/>
                <a:latin typeface="+mn-ea"/>
                <a:ea typeface="+mn-ea"/>
              </a:rPr>
              <a:t> 插槽，</a:t>
            </a:r>
            <a:endParaRPr lang="en-US" altLang="zh-TW" sz="1400" b="0" i="0">
              <a:solidFill>
                <a:schemeClr val="tx1"/>
              </a:solidFill>
              <a:effectLst/>
              <a:latin typeface="+mn-ea"/>
              <a:ea typeface="+mn-ea"/>
            </a:endParaRPr>
          </a:p>
          <a:p>
            <a:r>
              <a:rPr lang="zh-TW" altLang="en-US" sz="1400" b="0" i="0">
                <a:solidFill>
                  <a:schemeClr val="tx1"/>
                </a:solidFill>
                <a:effectLst/>
                <a:latin typeface="+mn-ea"/>
                <a:ea typeface="+mn-ea"/>
              </a:rPr>
              <a:t>最大尺寸 </a:t>
            </a:r>
            <a:r>
              <a:rPr lang="en-US" altLang="zh-TW" sz="1400" b="0" i="0">
                <a:solidFill>
                  <a:schemeClr val="tx1"/>
                </a:solidFill>
                <a:effectLst/>
                <a:latin typeface="+mn-ea"/>
                <a:ea typeface="+mn-ea"/>
              </a:rPr>
              <a:t>150 x 68.9 x 18.76 mm</a:t>
            </a:r>
            <a:endParaRPr lang="zh-TW" altLang="en-US" sz="1400"/>
          </a:p>
        </p:txBody>
      </p:sp>
      <p:sp>
        <p:nvSpPr>
          <p:cNvPr id="44" name="矩形 9">
            <a:extLst>
              <a:ext uri="{FF2B5EF4-FFF2-40B4-BE49-F238E27FC236}">
                <a16:creationId xmlns:a16="http://schemas.microsoft.com/office/drawing/2014/main" id="{47248FD1-8E83-0E1D-4377-7A9374A65E91}"/>
              </a:ext>
            </a:extLst>
          </p:cNvPr>
          <p:cNvSpPr/>
          <p:nvPr/>
        </p:nvSpPr>
        <p:spPr>
          <a:xfrm rot="16200000" flipH="1">
            <a:off x="10076434" y="1425899"/>
            <a:ext cx="523220" cy="2945915"/>
          </a:xfrm>
          <a:prstGeom prst="rect">
            <a:avLst/>
          </a:prstGeom>
          <a:ln w="25400">
            <a:solidFill>
              <a:srgbClr val="00FF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ym typeface="Arial" panose="020B0604020202020204" pitchFamily="34" charset="0"/>
            </a:endParaRPr>
          </a:p>
        </p:txBody>
      </p:sp>
      <p:sp>
        <p:nvSpPr>
          <p:cNvPr id="45" name="矩形 9">
            <a:extLst>
              <a:ext uri="{FF2B5EF4-FFF2-40B4-BE49-F238E27FC236}">
                <a16:creationId xmlns:a16="http://schemas.microsoft.com/office/drawing/2014/main" id="{AD28CBFE-B3D4-2BEC-6B57-7BB49E1D3951}"/>
              </a:ext>
            </a:extLst>
          </p:cNvPr>
          <p:cNvSpPr/>
          <p:nvPr/>
        </p:nvSpPr>
        <p:spPr>
          <a:xfrm rot="16200000" flipH="1">
            <a:off x="8452090" y="763640"/>
            <a:ext cx="523220" cy="3036478"/>
          </a:xfrm>
          <a:prstGeom prst="rect">
            <a:avLst/>
          </a:prstGeom>
          <a:ln w="25400">
            <a:solidFill>
              <a:srgbClr val="33CCCC"/>
            </a:solidFill>
            <a:prstDash val="solid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sym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EE6EABE2-4733-DA9D-66A9-964AF0ACD770}"/>
              </a:ext>
            </a:extLst>
          </p:cNvPr>
          <p:cNvSpPr txBox="1"/>
          <p:nvPr/>
        </p:nvSpPr>
        <p:spPr>
          <a:xfrm>
            <a:off x="1930400" y="3242733"/>
            <a:ext cx="5177366" cy="2616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sz="1100">
                <a:solidFill>
                  <a:srgbClr val="0070C0"/>
                </a:solidFill>
                <a:ea typeface="微軟正黑體"/>
              </a:rPr>
              <a:t>相容性清單 </a:t>
            </a:r>
            <a:r>
              <a:rPr lang="en-US" altLang="zh-TW" sz="1100">
                <a:solidFill>
                  <a:srgbClr val="0070C0"/>
                </a:solidFill>
                <a:ea typeface="微軟正黑體"/>
              </a:rPr>
              <a:t>:</a:t>
            </a:r>
            <a:r>
              <a:rPr lang="zh-TW" sz="1100">
                <a:solidFill>
                  <a:srgbClr val="0070C0"/>
                </a:solidFill>
                <a:ea typeface="微軟正黑體"/>
              </a:rPr>
              <a:t> </a:t>
            </a:r>
            <a:r>
              <a:rPr lang="en-US" altLang="zh-TW" sz="1100">
                <a:solidFill>
                  <a:srgbClr val="0070C0"/>
                </a:solidFill>
                <a:ea typeface="微軟正黑體"/>
              </a:rPr>
              <a:t>https://</a:t>
            </a:r>
            <a:r>
              <a:rPr lang="en-US" altLang="zh-TW" sz="1100" err="1">
                <a:solidFill>
                  <a:srgbClr val="0070C0"/>
                </a:solidFill>
                <a:ea typeface="微軟正黑體"/>
              </a:rPr>
              <a:t>www.qnap.com</a:t>
            </a:r>
            <a:r>
              <a:rPr lang="en-US" altLang="zh-TW" sz="1100">
                <a:solidFill>
                  <a:srgbClr val="0070C0"/>
                </a:solidFill>
                <a:ea typeface="微軟正黑體"/>
              </a:rPr>
              <a:t>/go/compatibility/?model=716&amp;category=25</a:t>
            </a:r>
            <a:endParaRPr lang="en-US" altLang="zh-TW" sz="1100">
              <a:solidFill>
                <a:srgbClr val="0070C0"/>
              </a:solidFill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0995578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961914" cy="1325563"/>
          </a:xfrm>
        </p:spPr>
        <p:txBody>
          <a:bodyPr>
            <a:normAutofit/>
          </a:bodyPr>
          <a:lstStyle/>
          <a:p>
            <a:r>
              <a:rPr lang="zh-TW" altLang="en-US" sz="4000" b="1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預載雙</a:t>
            </a:r>
            <a:r>
              <a:rPr lang="en-US" altLang="zh-TW" sz="4000" b="1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 </a:t>
            </a:r>
            <a:r>
              <a:rPr lang="zh-TW" sz="4000" b="1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2.5GbE，</a:t>
            </a:r>
            <a:r>
              <a:rPr lang="zh-TW" altLang="en-US" sz="4000" b="1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立享高頻寬效能，更可選購</a:t>
            </a:r>
            <a:r>
              <a:rPr lang="en-US" altLang="zh-TW" sz="4000" b="1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/>
            </a:r>
            <a:br>
              <a:rPr lang="en-US" altLang="zh-TW" sz="4000" b="1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</a:br>
            <a:r>
              <a:rPr lang="zh-TW" altLang="en-US" sz="4000" b="1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擴充 </a:t>
            </a:r>
            <a:r>
              <a:rPr lang="en-US" altLang="zh-TW" sz="4000" b="1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10GbE </a:t>
            </a:r>
            <a:r>
              <a:rPr lang="en-US" altLang="zh-TW" sz="4000" b="1" err="1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網路</a:t>
            </a:r>
            <a:r>
              <a:rPr lang="zh-TW" altLang="en-US" sz="4000" b="1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卡</a:t>
            </a:r>
            <a:r>
              <a:rPr lang="en-US" altLang="zh-TW" sz="4000" b="1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，</a:t>
            </a:r>
            <a:r>
              <a:rPr lang="zh-TW" sz="4000" b="1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提供更</a:t>
            </a:r>
            <a:r>
              <a:rPr lang="zh-TW" altLang="en-US" sz="4000" b="1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高</a:t>
            </a:r>
            <a:r>
              <a:rPr lang="zh-TW" sz="4000" b="1">
                <a:latin typeface="微軟正黑體"/>
                <a:ea typeface="微軟正黑體"/>
                <a:cs typeface="Arial"/>
                <a:sym typeface="Arial" panose="020B0604020202020204" pitchFamily="34" charset="0"/>
              </a:rPr>
              <a:t>傳輸速度</a:t>
            </a:r>
            <a:endParaRPr lang="zh-TW">
              <a:cs typeface="Arial" panose="020B0604020202020204"/>
            </a:endParaRPr>
          </a:p>
        </p:txBody>
      </p:sp>
      <p:sp>
        <p:nvSpPr>
          <p:cNvPr id="2" name="Google Shape;298;p34" hidden="1">
            <a:extLst>
              <a:ext uri="{FF2B5EF4-FFF2-40B4-BE49-F238E27FC236}">
                <a16:creationId xmlns:a16="http://schemas.microsoft.com/office/drawing/2014/main" id="{6F5A7FCE-BBFC-4561-97BA-2A559963D6AF}"/>
              </a:ext>
            </a:extLst>
          </p:cNvPr>
          <p:cNvSpPr txBox="1">
            <a:spLocks/>
          </p:cNvSpPr>
          <p:nvPr/>
        </p:nvSpPr>
        <p:spPr>
          <a:xfrm>
            <a:off x="5878134" y="7375924"/>
            <a:ext cx="8026727" cy="355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Lato"/>
              <a:buAutoNum type="arabicPeriod"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rabi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alpha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AutoNum type="romanLcPeriod"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12吋短機箱可支援市面上大部分的機櫃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TW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內建2埠M.2(PCIe Gen 3 x1)，可提供SSD快取，加速隨機存取的速度</a:t>
            </a:r>
            <a:endParaRPr kumimoji="0" lang="en-US" altLang="zh-TW" sz="2667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+mn-ea"/>
              <a:sym typeface="Arial" panose="020B0604020202020204" pitchFamily="34" charset="0"/>
            </a:endParaRP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altLang="zh-TW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PCIe Gen 3 x 8插槽，提供各式應用的高速擴充卡</a:t>
            </a:r>
          </a:p>
          <a:p>
            <a:pPr marL="239994" marR="0" lvl="0" indent="-239994" algn="l" defTabSz="914400" rtl="0" eaLnBrk="1" fontAlgn="auto" latinLnBrk="0" hangingPunct="1">
              <a:lnSpc>
                <a:spcPct val="130000"/>
              </a:lnSpc>
              <a:spcBef>
                <a:spcPts val="800"/>
              </a:spcBef>
              <a:spcAft>
                <a:spcPts val="0"/>
              </a:spcAft>
              <a:buClr>
                <a:srgbClr val="F4D088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zh-CN" alt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+mn-ea"/>
                <a:sym typeface="Arial" panose="020B0604020202020204" pitchFamily="34" charset="0"/>
              </a:rPr>
              <a:t>雙系統靈活切換配置QTS and </a:t>
            </a:r>
            <a:r>
              <a:rPr kumimoji="0" lang="en-US" sz="2667" b="0" i="0" u="none" strike="noStrike" kern="1200" cap="none" spc="0" normalizeH="0" baseline="0" noProof="0" err="1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QuTS</a:t>
            </a: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 hero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200"/>
              <a:buFont typeface="Lato"/>
              <a:buNone/>
              <a:tabLst/>
              <a:defRPr/>
            </a:pPr>
            <a:r>
              <a:rPr kumimoji="0" lang="en-US" sz="2667" b="0" i="0" u="none" strike="noStrike" kern="1200" cap="none" spc="0" normalizeH="0" baseline="0" noProof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Arial" panose="020B0604020202020204" pitchFamily="34" charset="0"/>
                <a:ea typeface="微軟正黑體" panose="020B0604030504040204" pitchFamily="34" charset="-120"/>
                <a:cs typeface="Lato"/>
                <a:sym typeface="Arial" panose="020B0604020202020204" pitchFamily="34" charset="0"/>
              </a:rPr>
              <a:t>  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Arial" panose="020B0604020202020204" pitchFamily="34" charset="0"/>
              <a:ea typeface="微軟正黑體" panose="020B0604030504040204" pitchFamily="34" charset="-120"/>
              <a:cs typeface="Lato"/>
              <a:sym typeface="Arial" panose="020B0604020202020204" pitchFamily="34" charset="0"/>
            </a:endParaRPr>
          </a:p>
        </p:txBody>
      </p:sp>
      <p:pic>
        <p:nvPicPr>
          <p:cNvPr id="35" name="圖形 34" hidden="1">
            <a:extLst>
              <a:ext uri="{FF2B5EF4-FFF2-40B4-BE49-F238E27FC236}">
                <a16:creationId xmlns:a16="http://schemas.microsoft.com/office/drawing/2014/main" id="{DE332FF3-6E37-9903-DF86-08DF98EEC1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16442" t="22760" r="10955" b="29125"/>
          <a:stretch/>
        </p:blipFill>
        <p:spPr>
          <a:xfrm>
            <a:off x="5050643" y="4730026"/>
            <a:ext cx="2976763" cy="1705253"/>
          </a:xfrm>
          <a:prstGeom prst="rect">
            <a:avLst/>
          </a:prstGeom>
        </p:spPr>
      </p:pic>
      <p:sp>
        <p:nvSpPr>
          <p:cNvPr id="5" name="文字方塊 1">
            <a:extLst>
              <a:ext uri="{FF2B5EF4-FFF2-40B4-BE49-F238E27FC236}">
                <a16:creationId xmlns:a16="http://schemas.microsoft.com/office/drawing/2014/main" id="{569C4307-B91E-242C-FB8C-91A53F63B974}"/>
              </a:ext>
            </a:extLst>
          </p:cNvPr>
          <p:cNvSpPr txBox="1"/>
          <p:nvPr/>
        </p:nvSpPr>
        <p:spPr>
          <a:xfrm>
            <a:off x="1263682" y="2254326"/>
            <a:ext cx="4356505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200" b="1" dirty="0">
                <a:latin typeface="Microsoft JhengHei"/>
                <a:ea typeface="微軟正黑體"/>
                <a:cs typeface="+mn-ea"/>
                <a:sym typeface="+mn-lt"/>
              </a:rPr>
              <a:t>2 x 2.5 </a:t>
            </a:r>
            <a:r>
              <a:rPr lang="en-US" altLang="zh-TW" sz="2200" b="1" dirty="0" err="1">
                <a:latin typeface="Microsoft JhengHei"/>
                <a:ea typeface="微軟正黑體"/>
                <a:cs typeface="+mn-ea"/>
                <a:sym typeface="+mn-lt"/>
              </a:rPr>
              <a:t>GbE</a:t>
            </a:r>
            <a:r>
              <a:rPr lang="en-US" altLang="zh-TW" sz="2200" b="1" dirty="0">
                <a:latin typeface="Microsoft JhengHei"/>
                <a:ea typeface="微軟正黑體"/>
                <a:cs typeface="+mn-ea"/>
                <a:sym typeface="+mn-lt"/>
              </a:rPr>
              <a:t> Windows </a:t>
            </a:r>
            <a:r>
              <a:rPr lang="en-US" altLang="zh-TW" sz="2200" b="1" dirty="0" err="1">
                <a:latin typeface="Microsoft JhengHei"/>
                <a:ea typeface="微軟正黑體"/>
                <a:cs typeface="+mn-ea"/>
                <a:sym typeface="+mn-lt"/>
              </a:rPr>
              <a:t>檔案拖拉</a:t>
            </a:r>
            <a:endParaRPr lang="zh-TW" altLang="en-US" sz="2200" b="1" dirty="0">
              <a:latin typeface="Microsoft JhengHei"/>
              <a:ea typeface="Microsoft JhengHei"/>
              <a:cs typeface="+mn-ea"/>
            </a:endParaRPr>
          </a:p>
        </p:txBody>
      </p:sp>
      <p:graphicFrame>
        <p:nvGraphicFramePr>
          <p:cNvPr id="7" name="圖表 6">
            <a:extLst>
              <a:ext uri="{FF2B5EF4-FFF2-40B4-BE49-F238E27FC236}">
                <a16:creationId xmlns:a16="http://schemas.microsoft.com/office/drawing/2014/main" id="{00EAAC60-F443-E58C-3E27-B06F0FDD7B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1809793"/>
              </p:ext>
            </p:extLst>
          </p:nvPr>
        </p:nvGraphicFramePr>
        <p:xfrm>
          <a:off x="899092" y="3030530"/>
          <a:ext cx="4721095" cy="2871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矩形 7">
            <a:extLst>
              <a:ext uri="{FF2B5EF4-FFF2-40B4-BE49-F238E27FC236}">
                <a16:creationId xmlns:a16="http://schemas.microsoft.com/office/drawing/2014/main" id="{6D8494BD-E1F8-EC7D-837A-E49EDE91425F}"/>
              </a:ext>
            </a:extLst>
          </p:cNvPr>
          <p:cNvSpPr/>
          <p:nvPr/>
        </p:nvSpPr>
        <p:spPr>
          <a:xfrm>
            <a:off x="2178047" y="3271643"/>
            <a:ext cx="960519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altLang="zh-TW" sz="1400" b="1" kern="0">
                <a:solidFill>
                  <a:srgbClr val="C00000"/>
                </a:solidFill>
                <a:ea typeface="微軟正黑體"/>
                <a:cs typeface="+mn-ea"/>
                <a:sym typeface="+mn-lt"/>
              </a:rPr>
              <a:t>586 MB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/s</a:t>
            </a:r>
            <a:endParaRPr lang="zh-TW" altLang="en-US" sz="14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微軟正黑體"/>
              <a:cs typeface="+mn-ea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5C5F243-96A9-AFE2-EB64-B2B37D2DEF24}"/>
              </a:ext>
            </a:extLst>
          </p:cNvPr>
          <p:cNvSpPr/>
          <p:nvPr/>
        </p:nvSpPr>
        <p:spPr>
          <a:xfrm>
            <a:off x="4039479" y="3492578"/>
            <a:ext cx="960519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0000"/>
              </a:buClr>
              <a:defRPr/>
            </a:pPr>
            <a:r>
              <a:rPr lang="en-US" altLang="zh-TW" sz="1400" b="1" kern="0">
                <a:solidFill>
                  <a:srgbClr val="C00000"/>
                </a:solidFill>
                <a:ea typeface="微軟正黑體"/>
                <a:cs typeface="+mn-ea"/>
                <a:sym typeface="+mn-lt"/>
              </a:rPr>
              <a:t>525 MB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ea typeface="微軟正黑體"/>
                <a:cs typeface="+mn-ea"/>
                <a:sym typeface="+mn-lt"/>
              </a:rPr>
              <a:t>/s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ea typeface="微軟正黑體"/>
              <a:cs typeface="+mn-ea"/>
              <a:sym typeface="+mn-lt"/>
            </a:endParaRPr>
          </a:p>
        </p:txBody>
      </p:sp>
      <p:sp>
        <p:nvSpPr>
          <p:cNvPr id="10" name="文字方塊 5">
            <a:extLst>
              <a:ext uri="{FF2B5EF4-FFF2-40B4-BE49-F238E27FC236}">
                <a16:creationId xmlns:a16="http://schemas.microsoft.com/office/drawing/2014/main" id="{4B1D6255-96F7-CA23-882B-6B7E4B269A44}"/>
              </a:ext>
            </a:extLst>
          </p:cNvPr>
          <p:cNvSpPr txBox="1"/>
          <p:nvPr/>
        </p:nvSpPr>
        <p:spPr>
          <a:xfrm>
            <a:off x="6633146" y="2248730"/>
            <a:ext cx="4508970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200" b="1">
                <a:latin typeface="Microsoft JhengHei"/>
                <a:ea typeface="微軟正黑體"/>
                <a:cs typeface="+mn-ea"/>
                <a:sym typeface="+mn-lt"/>
              </a:rPr>
              <a:t>2 x 10 GbE SMB </a:t>
            </a:r>
            <a:r>
              <a:rPr lang="en-US" altLang="zh-TW" sz="2200" b="1" err="1">
                <a:latin typeface="Microsoft JhengHei"/>
                <a:ea typeface="微軟正黑體"/>
                <a:cs typeface="+mn-ea"/>
              </a:rPr>
              <a:t>循序傳輸</a:t>
            </a:r>
            <a:r>
              <a:rPr lang="en-US" altLang="zh-TW" sz="2200" b="1">
                <a:latin typeface="Microsoft JhengHei"/>
                <a:ea typeface="微軟正黑體"/>
                <a:cs typeface="+mn-ea"/>
              </a:rPr>
              <a:t> (1MB)</a:t>
            </a:r>
          </a:p>
        </p:txBody>
      </p:sp>
      <p:graphicFrame>
        <p:nvGraphicFramePr>
          <p:cNvPr id="11" name="圖表 10">
            <a:extLst>
              <a:ext uri="{FF2B5EF4-FFF2-40B4-BE49-F238E27FC236}">
                <a16:creationId xmlns:a16="http://schemas.microsoft.com/office/drawing/2014/main" id="{D8B56B0F-32A0-BC80-A035-741A716D22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6452735"/>
              </p:ext>
            </p:extLst>
          </p:nvPr>
        </p:nvGraphicFramePr>
        <p:xfrm>
          <a:off x="6400027" y="3004553"/>
          <a:ext cx="4721095" cy="2871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2" name="矩形 11">
            <a:extLst>
              <a:ext uri="{FF2B5EF4-FFF2-40B4-BE49-F238E27FC236}">
                <a16:creationId xmlns:a16="http://schemas.microsoft.com/office/drawing/2014/main" id="{8FEB39BF-1D13-3A86-C18F-2B8A744EC30B}"/>
              </a:ext>
            </a:extLst>
          </p:cNvPr>
          <p:cNvSpPr/>
          <p:nvPr/>
        </p:nvSpPr>
        <p:spPr>
          <a:xfrm>
            <a:off x="7650975" y="3366753"/>
            <a:ext cx="1109599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400" b="1" kern="0">
                <a:solidFill>
                  <a:srgbClr val="C00000"/>
                </a:solidFill>
                <a:cs typeface="+mn-ea"/>
                <a:sym typeface="+mn-lt"/>
              </a:rPr>
              <a:t>1,936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 MB/s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18B670B8-0A38-8EB8-9847-7B87DD60943D}"/>
              </a:ext>
            </a:extLst>
          </p:cNvPr>
          <p:cNvSpPr/>
          <p:nvPr/>
        </p:nvSpPr>
        <p:spPr>
          <a:xfrm>
            <a:off x="9506342" y="2993532"/>
            <a:ext cx="1109599" cy="307777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altLang="zh-TW" sz="1400" b="1">
                <a:solidFill>
                  <a:srgbClr val="C00000"/>
                </a:solidFill>
                <a:cs typeface="+mn-ea"/>
                <a:sym typeface="+mn-lt"/>
              </a:rPr>
              <a:t>2,362</a:t>
            </a:r>
            <a:r>
              <a:rPr kumimoji="0" lang="en-US" altLang="zh-TW" sz="1400" b="1" i="0" u="none" strike="noStrike" kern="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cs typeface="+mn-ea"/>
                <a:sym typeface="+mn-lt"/>
              </a:rPr>
              <a:t> MB/s</a:t>
            </a:r>
            <a:endParaRPr kumimoji="0" lang="zh-TW" altLang="en-US" sz="1400" b="1" i="0" u="none" strike="noStrike" kern="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cxnSp>
        <p:nvCxnSpPr>
          <p:cNvPr id="14" name="Google Shape;1115;gc428d55399_0_337">
            <a:extLst>
              <a:ext uri="{FF2B5EF4-FFF2-40B4-BE49-F238E27FC236}">
                <a16:creationId xmlns:a16="http://schemas.microsoft.com/office/drawing/2014/main" id="{09BB9D41-01E1-A530-BE58-AA65A8105CD0}"/>
              </a:ext>
            </a:extLst>
          </p:cNvPr>
          <p:cNvCxnSpPr>
            <a:cxnSpLocks/>
          </p:cNvCxnSpPr>
          <p:nvPr/>
        </p:nvCxnSpPr>
        <p:spPr>
          <a:xfrm>
            <a:off x="1176267" y="2853146"/>
            <a:ext cx="4465063" cy="0"/>
          </a:xfrm>
          <a:prstGeom prst="straightConnector1">
            <a:avLst/>
          </a:prstGeom>
          <a:noFill/>
          <a:ln w="25400" cap="flat" cmpd="sng">
            <a:gradFill>
              <a:gsLst>
                <a:gs pos="0">
                  <a:srgbClr val="A37554"/>
                </a:gs>
                <a:gs pos="100000">
                  <a:srgbClr val="FEDFA8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" name="Google Shape;1115;gc428d55399_0_337">
            <a:extLst>
              <a:ext uri="{FF2B5EF4-FFF2-40B4-BE49-F238E27FC236}">
                <a16:creationId xmlns:a16="http://schemas.microsoft.com/office/drawing/2014/main" id="{0AC76920-FE43-8663-E1F3-FCD25C04CF33}"/>
              </a:ext>
            </a:extLst>
          </p:cNvPr>
          <p:cNvCxnSpPr>
            <a:cxnSpLocks/>
          </p:cNvCxnSpPr>
          <p:nvPr/>
        </p:nvCxnSpPr>
        <p:spPr>
          <a:xfrm>
            <a:off x="6651225" y="2853146"/>
            <a:ext cx="4465063" cy="0"/>
          </a:xfrm>
          <a:prstGeom prst="straightConnector1">
            <a:avLst/>
          </a:prstGeom>
          <a:noFill/>
          <a:ln w="25400" cap="flat" cmpd="sng">
            <a:gradFill>
              <a:gsLst>
                <a:gs pos="0">
                  <a:srgbClr val="A37554"/>
                </a:gs>
                <a:gs pos="100000">
                  <a:srgbClr val="FEDFA8"/>
                </a:gs>
              </a:gsLst>
              <a:lin ang="0" scaled="0"/>
            </a:gra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453CAED8-7912-D69C-C9DF-0C88F2194901}"/>
              </a:ext>
            </a:extLst>
          </p:cNvPr>
          <p:cNvSpPr txBox="1"/>
          <p:nvPr/>
        </p:nvSpPr>
        <p:spPr>
          <a:xfrm>
            <a:off x="1133475" y="5992346"/>
            <a:ext cx="8029575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ja-JP" altLang="en-US" sz="800">
                <a:latin typeface="Microsoft JhengHei"/>
                <a:ea typeface="Microsoft JhengHei"/>
                <a:cs typeface="Segoe UI"/>
              </a:rPr>
              <a:t>測試環境：</a:t>
            </a:r>
            <a:r>
              <a:rPr lang="zh-TW" sz="800">
                <a:latin typeface="Microsoft JhengHei"/>
                <a:ea typeface="Microsoft JhengHei"/>
                <a:cs typeface="Arial"/>
              </a:rPr>
              <a:t>​</a:t>
            </a:r>
            <a:br>
              <a:rPr lang="zh-TW" sz="800">
                <a:latin typeface="Microsoft JhengHei"/>
                <a:ea typeface="Microsoft JhengHei"/>
                <a:cs typeface="Arial"/>
              </a:rPr>
            </a:br>
            <a:r>
              <a:rPr lang="en-US" altLang="zh-TW" sz="800">
                <a:latin typeface="Microsoft JhengHei"/>
                <a:ea typeface="微軟正黑體"/>
                <a:cs typeface="Segoe UI"/>
              </a:rPr>
              <a:t>NAS: TS-1655 with QXG-10G2TB</a:t>
            </a:r>
            <a:r>
              <a:rPr lang="zh-TW" sz="800">
                <a:latin typeface="Microsoft JhengHei"/>
                <a:ea typeface="Microsoft JhengHei"/>
                <a:cs typeface="Arial"/>
              </a:rPr>
              <a:t/>
            </a:r>
            <a:br>
              <a:rPr lang="zh-TW" sz="800">
                <a:latin typeface="Microsoft JhengHei"/>
                <a:ea typeface="Microsoft JhengHei"/>
                <a:cs typeface="Arial"/>
              </a:rPr>
            </a:br>
            <a:r>
              <a:rPr lang="en-US" altLang="zh-TW" sz="800">
                <a:latin typeface="Microsoft JhengHei"/>
                <a:ea typeface="微軟正黑體"/>
                <a:cs typeface="Segoe UI"/>
              </a:rPr>
              <a:t>OS</a:t>
            </a:r>
            <a:r>
              <a:rPr lang="zh-TW" altLang="en-US" sz="800">
                <a:latin typeface="Microsoft JhengHei"/>
                <a:ea typeface="Microsoft JhengHei"/>
                <a:cs typeface="Segoe UI"/>
              </a:rPr>
              <a:t>：</a:t>
            </a:r>
            <a:r>
              <a:rPr lang="en-US" altLang="zh-TW" sz="800">
                <a:latin typeface="Microsoft JhengHei"/>
                <a:ea typeface="微軟正黑體"/>
                <a:cs typeface="Segoe UI"/>
              </a:rPr>
              <a:t>QTS 5.0.0</a:t>
            </a:r>
            <a:r>
              <a:rPr lang="zh-TW" sz="800">
                <a:latin typeface="Microsoft JhengHei"/>
                <a:ea typeface="Microsoft JhengHei"/>
                <a:cs typeface="Arial"/>
              </a:rPr>
              <a:t/>
            </a:r>
            <a:br>
              <a:rPr lang="zh-TW" sz="800">
                <a:latin typeface="Microsoft JhengHei"/>
                <a:ea typeface="Microsoft JhengHei"/>
                <a:cs typeface="Arial"/>
              </a:rPr>
            </a:br>
            <a:r>
              <a:rPr lang="en-US" altLang="zh-TW" sz="800">
                <a:latin typeface="Microsoft JhengHei"/>
                <a:ea typeface="微軟正黑體"/>
                <a:cs typeface="Segoe UI"/>
              </a:rPr>
              <a:t>Volume type: RAID 5; 16 x Samsung 860 EVO 1TB </a:t>
            </a:r>
            <a:r>
              <a:rPr lang="zh-TW" sz="800">
                <a:latin typeface="Microsoft JhengHei"/>
                <a:ea typeface="Microsoft JhengHei"/>
                <a:cs typeface="Arial"/>
              </a:rPr>
              <a:t>​</a:t>
            </a:r>
          </a:p>
          <a:p>
            <a:r>
              <a:rPr lang="en-US" altLang="zh-TW" sz="800">
                <a:latin typeface="Microsoft JhengHei"/>
                <a:ea typeface="微軟正黑體"/>
                <a:cs typeface="Segoe UI"/>
              </a:rPr>
              <a:t>Client PC: Windows Server 2016, Intel i7-6700 3.4GHz, 64GB RAM, QNAP LAN-10G2T-X550 NIC</a:t>
            </a:r>
            <a:br>
              <a:rPr lang="en-US" altLang="zh-TW" sz="800">
                <a:latin typeface="Microsoft JhengHei"/>
                <a:ea typeface="微軟正黑體"/>
                <a:cs typeface="Segoe UI"/>
              </a:rPr>
            </a:br>
            <a:r>
              <a:rPr lang="en-US" sz="800" err="1">
                <a:latin typeface="Microsoft JhengHei"/>
                <a:ea typeface="+mn-lt"/>
                <a:cs typeface="+mn-lt"/>
              </a:rPr>
              <a:t>IOmeter</a:t>
            </a:r>
            <a:r>
              <a:rPr lang="en-US" sz="800">
                <a:latin typeface="Microsoft JhengHei"/>
                <a:ea typeface="+mn-lt"/>
                <a:cs typeface="+mn-lt"/>
              </a:rPr>
              <a:t> : RAM*4, 30-sec ramp up time, 3-min seq. run time, 1 worker, 32-outstanding</a:t>
            </a:r>
          </a:p>
          <a:p>
            <a:endParaRPr lang="en-US" altLang="zh-TW" sz="800">
              <a:latin typeface="Microsoft JhengHei"/>
              <a:ea typeface="微軟正黑體"/>
              <a:cs typeface="Segoe UI"/>
            </a:endParaRPr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799E5D5D-73F0-69E5-5965-9D77FDD1B75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53" r="15056"/>
          <a:stretch/>
        </p:blipFill>
        <p:spPr>
          <a:xfrm>
            <a:off x="5331847" y="5160376"/>
            <a:ext cx="1418755" cy="127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535657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7bae2a70-05f3-48ef-883a-fd7e7b17c9ac&quot;,&quot;Name&quot;:null,&quot;Kind&quot;:&quot;Custom&quot;,&quot;OldGuidesSetting&quot;:{&quot;HeaderHeight&quot;:0.0,&quot;FooterHeight&quot;:0.0,&quot;SideMargin&quot;:0.0,&quot;TopMargin&quot;:0.0,&quot;BottomMargin&quot;:0.0,&quot;IntervalMargin&quot;:0.0}}"/>
</p:tagLst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2866</Words>
  <Application>Microsoft Office PowerPoint</Application>
  <PresentationFormat>寬螢幕</PresentationFormat>
  <Paragraphs>574</Paragraphs>
  <Slides>37</Slides>
  <Notes>34</Notes>
  <HiddenSlides>0</HiddenSlides>
  <MMClips>0</MMClips>
  <ScaleCrop>false</ScaleCrop>
  <HeadingPairs>
    <vt:vector size="6" baseType="variant">
      <vt:variant>
        <vt:lpstr>使用字型</vt:lpstr>
      </vt:variant>
      <vt:variant>
        <vt:i4>14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37</vt:i4>
      </vt:variant>
    </vt:vector>
  </HeadingPairs>
  <TitlesOfParts>
    <vt:vector size="52" baseType="lpstr">
      <vt:lpstr>Arial,Sans-Serif</vt:lpstr>
      <vt:lpstr>等线</vt:lpstr>
      <vt:lpstr>Lato</vt:lpstr>
      <vt:lpstr>Microsoft JhengHei UI</vt:lpstr>
      <vt:lpstr>ＭＳ Ｐゴシック</vt:lpstr>
      <vt:lpstr>Poiret One</vt:lpstr>
      <vt:lpstr>Roboto</vt:lpstr>
      <vt:lpstr>黑体</vt:lpstr>
      <vt:lpstr>微軟正黑體</vt:lpstr>
      <vt:lpstr>微軟正黑體</vt:lpstr>
      <vt:lpstr>新細明體</vt:lpstr>
      <vt:lpstr>Arial</vt:lpstr>
      <vt:lpstr>Calibri</vt:lpstr>
      <vt:lpstr>Segoe UI</vt:lpstr>
      <vt:lpstr>Office 佈景主題</vt:lpstr>
      <vt:lpstr>PowerPoint 簡報</vt:lpstr>
      <vt:lpstr>25GbE-ready TS-1655 採用混合式儲存架構 、Intel® 8 核心 CPU，強勁效能及擴充性兼具</vt:lpstr>
      <vt:lpstr>強大效能、彈性選用雙 O.S. 系統 預載 QTS 或是採用 ZFS 架構的 QuTS hero </vt:lpstr>
      <vt:lpstr>TS-1655 硬體介紹</vt:lpstr>
      <vt:lpstr>八核心 TS-1655 NAS 正面硬體配置</vt:lpstr>
      <vt:lpstr>八核心 TS-1655 NAS 背面硬體配置</vt:lpstr>
      <vt:lpstr>敢越級的高擴充性：記憶體最高 128GB、 雙 M.2 PCIe SSD 插槽及 3 個 PCIe 擴充插槽</vt:lpstr>
      <vt:lpstr>支援外接顯示卡新增影像輸出與轉檔， 內建 IntelⓇ QAT 及 網卡 SR-IOV 雙硬體加速</vt:lpstr>
      <vt:lpstr>預載雙 2.5GbE，立享高頻寬效能，更可選購 擴充 10GbE 網路卡，提供更高傳輸速度</vt:lpstr>
      <vt:lpstr>選購安裝雙埠 25GbE 網路卡，讀取達 3,499MB/s，遠超同級最高效能</vt:lpstr>
      <vt:lpstr>高效能大容量 檔案備份 &amp;  監控儲存伺服器</vt:lpstr>
      <vt:lpstr>專為企業量身打造的 HDD/SSD 混合式儲存備份及監控八核心 NAS 主機，支援多種軟體功能</vt:lpstr>
      <vt:lpstr>File Station : QTS 專屬的多功能檔案瀏覽器</vt:lpstr>
      <vt:lpstr>個人及團隊協作都好用的 Qsync 5.0，適用於桌機、筆電與行動裝置等跨裝置檔案同步工具</vt:lpstr>
      <vt:lpstr>透過 File Station，NAS 即企業團隊工作站， 讓各式文件協同作業變簡單了</vt:lpstr>
      <vt:lpstr>一次提供三階段的備份方式 :  給您最齊全的資料備援保護</vt:lpstr>
      <vt:lpstr>HBS 3 輕鬆完成備份 3-2-1 的策略</vt:lpstr>
      <vt:lpstr>多台設備集中備份至 TS-1655，亦可搭配  HBS 3 完成 備份 3-2-1 策略，保護資料安全</vt:lpstr>
      <vt:lpstr>多版本快照助您對抗加密勒索軟體威脅</vt:lpstr>
      <vt:lpstr>快照再備份，加乘資料保護 排程或即時的快照備份</vt:lpstr>
      <vt:lpstr>可擴充的大容量 TS-1655，透過 Hyper Data Protector 達成高速主動式虛擬機備份</vt:lpstr>
      <vt:lpstr>Boxafe : Google Workspace 與  Microsoft 365 的備份還原方案</vt:lpstr>
      <vt:lpstr>QmailAgent 電子郵件備份與管理方案</vt:lpstr>
      <vt:lpstr>HybridMount 無縫掛載公有雲空間， 磁碟掛載與雲網關兩種彈性存取模式</vt:lpstr>
      <vt:lpstr>零學習門檻！使用 WindowsⓇ 作業系統內建的網路磁碟機即可便利且快速搜尋 NAS 內的檔案</vt:lpstr>
      <vt:lpstr>虛擬機工作站與容器工作站創建應用儲存一體機</vt:lpstr>
      <vt:lpstr>您的 NAS 也是專業級視訊監控伺服器 直覺式管理與 AI 智慧監控</vt:lpstr>
      <vt:lpstr>統合式介面同時監看與回放</vt:lpstr>
      <vt:lpstr>搭配 22 TB 超大容量硬碟，高工作負載能力的 TS-1655 可存放超過一年的監控影片，無需刪除</vt:lpstr>
      <vt:lpstr>相容於為數龐大的攝影機品牌與型號</vt:lpstr>
      <vt:lpstr>PowerPoint 簡報</vt:lpstr>
      <vt:lpstr>多元的配件與 儲存空間擴充方案</vt:lpstr>
      <vt:lpstr>多元的配件讓您擴充 FC 介面及升級更高網速</vt:lpstr>
      <vt:lpstr>可支援擴充到最大兩櫃 12 顆 3.5”HDD 擴充設備， 提供近 500TB ( 24 x 22TB ) 的額外儲存空間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Lucas Lin 林彥呈</dc:creator>
  <cp:lastModifiedBy>Andy Chuang 莊易澄</cp:lastModifiedBy>
  <cp:revision>6</cp:revision>
  <dcterms:created xsi:type="dcterms:W3CDTF">2022-09-08T05:52:54Z</dcterms:created>
  <dcterms:modified xsi:type="dcterms:W3CDTF">2023-01-09T02:55:32Z</dcterms:modified>
</cp:coreProperties>
</file>