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5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1332" r:id="rId34"/>
    <p:sldId id="289" r:id="rId35"/>
    <p:sldId id="290" r:id="rId36"/>
    <p:sldId id="291" r:id="rId37"/>
    <p:sldId id="292" r:id="rId38"/>
  </p:sldIdLst>
  <p:sldSz cx="12192000" cy="6858000"/>
  <p:notesSz cx="6858000" cy="9144000"/>
  <p:embeddedFontLst>
    <p:embeddedFont>
      <p:font typeface="Microsoft JhengHei" panose="020B0604030504040204" pitchFamily="34" charset="-120"/>
      <p:regular r:id="rId40"/>
      <p:bold r:id="rId41"/>
    </p:embeddedFont>
    <p:embeddedFont>
      <p:font typeface="Lato" panose="020B0600070205080204" charset="0"/>
      <p:regular r:id="rId42"/>
      <p:bold r:id="rId43"/>
      <p:italic r:id="rId44"/>
      <p:boldItalic r:id="rId45"/>
    </p:embeddedFont>
    <p:embeddedFont>
      <p:font typeface="宋体" panose="02010600030101010101" pitchFamily="2" charset="-122"/>
      <p:regular r:id="rId46"/>
    </p:embeddedFont>
    <p:embeddedFont>
      <p:font typeface="Microsoft JhengHei" panose="020B0604030504040204" pitchFamily="34" charset="-120"/>
      <p:regular r:id="rId40"/>
      <p:bold r:id="rId41"/>
    </p:embeddedFont>
    <p:embeddedFont>
      <p:font typeface="Meiryo UI" panose="020B0604030504040204" pitchFamily="50" charset="-128"/>
      <p:regular r:id="rId47"/>
      <p:bold r:id="rId48"/>
      <p:italic r:id="rId49"/>
      <p:boldItalic r:id="rId50"/>
    </p:embeddedFont>
    <p:embeddedFont>
      <p:font typeface="Roboto" panose="02000000000000000000" pitchFamily="2" charset="0"/>
      <p:regular r:id="rId51"/>
    </p:embeddedFont>
    <p:embeddedFont>
      <p:font typeface="Calibri" panose="020F050202020403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779C"/>
    <a:srgbClr val="5F7700"/>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798F6E4-2D5A-4007-9CCD-6A6F6267ABBA}">
  <a:tblStyle styleId="{2798F6E4-2D5A-4007-9CCD-6A6F6267ABB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C2C5DDD-4DFC-42A3-979C-ABEAA7F67301}"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110" autoAdjust="0"/>
  </p:normalViewPr>
  <p:slideViewPr>
    <p:cSldViewPr snapToGrid="0">
      <p:cViewPr varScale="1">
        <p:scale>
          <a:sx n="75" d="100"/>
          <a:sy n="75" d="100"/>
        </p:scale>
        <p:origin x="173"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 name="Google Shape;4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1</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11</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13</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14</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15</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16</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17</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19</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3" name="Google Shape;60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20</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8" name="Google Shape;73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21</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7" name="Google Shape;75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22</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6" name="Google Shape;786;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23</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0" name="Google Shape;80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None/>
            </a:pPr>
            <a:endParaRPr/>
          </a:p>
        </p:txBody>
      </p:sp>
      <p:sp>
        <p:nvSpPr>
          <p:cNvPr id="801" name="Google Shape;80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24</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1" name="Google Shape;87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26</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27: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8" name="Google Shape;90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3" name="Google Shape;93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5" name="Google Shape;955;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5" name="Google Shape;1005;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31</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0" name="Google Shape;1010;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1" name="Google Shape;101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32</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dirty="0">
              <a:ea typeface="新細明體"/>
              <a:cs typeface="Calibri"/>
            </a:endParaRPr>
          </a:p>
        </p:txBody>
      </p:sp>
      <p:sp>
        <p:nvSpPr>
          <p:cNvPr id="4" name="投影片編號版面配置區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5CD77D7-CB0D-4B52-9C75-8F9A4515AC85}" type="slidenum">
              <a:rPr kumimoji="0" lang="zh-TW" altLang="en-US" sz="1400" b="0" i="0" u="none" strike="noStrike" kern="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zh-TW" altLang="en-US" sz="14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845453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3" name="Google Shape;107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None/>
            </a:pPr>
            <a:endParaRPr/>
          </a:p>
        </p:txBody>
      </p:sp>
      <p:sp>
        <p:nvSpPr>
          <p:cNvPr id="1074" name="Google Shape;107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35</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4" name="Google Shape;1084;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5" name="Google Shape;1085;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36</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1" name="Google Shape;1151;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2" name="Google Shape;1152;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37</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4</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5</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3" name="Google Shape;15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6</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Meiryo UI" panose="020B0604030504040204" pitchFamily="50" charset="-128"/>
                <a:ea typeface="Meiryo UI" panose="020B0604030504040204" pitchFamily="50" charset="-128"/>
              </a:rPr>
              <a:t>7</a:t>
            </a:fld>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空白" type="blank">
  <p:cSld name="BLANK">
    <p:spTree>
      <p:nvGrpSpPr>
        <p:cNvPr id="1" name="Shape 15"/>
        <p:cNvGrpSpPr/>
        <p:nvPr/>
      </p:nvGrpSpPr>
      <p:grpSpPr>
        <a:xfrm>
          <a:off x="0" y="0"/>
          <a:ext cx="0" cy="0"/>
          <a:chOff x="0" y="0"/>
          <a:chExt cx="0" cy="0"/>
        </a:xfrm>
      </p:grpSpPr>
      <p:pic>
        <p:nvPicPr>
          <p:cNvPr id="16" name="Google Shape;16;p2" descr="一張含有 電子用品 的圖片&#10;&#10;自動產生的描述"/>
          <p:cNvPicPr preferRelativeResize="0"/>
          <p:nvPr/>
        </p:nvPicPr>
        <p:blipFill rotWithShape="1">
          <a:blip r:embed="rId2">
            <a:alphaModFix/>
          </a:blip>
          <a:srcRect/>
          <a:stretch/>
        </p:blipFill>
        <p:spPr>
          <a:xfrm>
            <a:off x="1185" y="0"/>
            <a:ext cx="1218963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標題及物件">
  <p:cSld name="標題及物件">
    <p:spTree>
      <p:nvGrpSpPr>
        <p:cNvPr id="1" name="Shape 43"/>
        <p:cNvGrpSpPr/>
        <p:nvPr/>
      </p:nvGrpSpPr>
      <p:grpSpPr>
        <a:xfrm>
          <a:off x="0" y="0"/>
          <a:ext cx="0" cy="0"/>
          <a:chOff x="0" y="0"/>
          <a:chExt cx="0" cy="0"/>
        </a:xfrm>
      </p:grpSpPr>
      <p:sp>
        <p:nvSpPr>
          <p:cNvPr id="44" name="Google Shape;44;p11"/>
          <p:cNvSpPr txBox="1">
            <a:spLocks noGrp="1"/>
          </p:cNvSpPr>
          <p:nvPr>
            <p:ph type="title"/>
          </p:nvPr>
        </p:nvSpPr>
        <p:spPr>
          <a:xfrm>
            <a:off x="1" y="270934"/>
            <a:ext cx="12191999" cy="1088159"/>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lt1"/>
              </a:buClr>
              <a:buSzPts val="4800"/>
              <a:buFont typeface="Arial"/>
              <a:buNone/>
              <a:defRPr sz="4800">
                <a:solidFill>
                  <a:schemeClr val="lt1"/>
                </a:solidFill>
                <a:latin typeface="Meiryo UI" panose="020B0604030504040204" pitchFamily="50" charset="-128"/>
                <a:ea typeface="Meiryo UI" panose="020B0604030504040204" pitchFamily="50"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_自訂版面配置">
  <p:cSld name="5_自訂版面配置">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9" name="Google Shape;19;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latin typeface="Meiryo UI" panose="020B0604030504040204" pitchFamily="50" charset="-128"/>
                <a:ea typeface="Meiryo UI" panose="020B0604030504040204" pitchFamily="50"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20" name="Google Shape;20;p3"/>
          <p:cNvPicPr preferRelativeResize="0"/>
          <p:nvPr/>
        </p:nvPicPr>
        <p:blipFill rotWithShape="1">
          <a:blip r:embed="rId3">
            <a:alphaModFix/>
          </a:blip>
          <a:srcRect l="3228" t="26574" r="3229"/>
          <a:stretch/>
        </p:blipFill>
        <p:spPr>
          <a:xfrm>
            <a:off x="393700" y="1969185"/>
            <a:ext cx="11404600" cy="50355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自訂版面配置">
  <p:cSld name="自訂版面配置">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blip>
          <a:srcRect/>
          <a:stretch/>
        </p:blipFill>
        <p:spPr>
          <a:xfrm>
            <a:off x="1269" y="0"/>
            <a:ext cx="12189461" cy="6858000"/>
          </a:xfrm>
          <a:prstGeom prst="rect">
            <a:avLst/>
          </a:prstGeom>
          <a:noFill/>
          <a:ln>
            <a:noFill/>
          </a:ln>
        </p:spPr>
      </p:pic>
      <p:sp>
        <p:nvSpPr>
          <p:cNvPr id="23" name="Google Shape;23;p4"/>
          <p:cNvSpPr/>
          <p:nvPr/>
        </p:nvSpPr>
        <p:spPr>
          <a:xfrm>
            <a:off x="0" y="-101600"/>
            <a:ext cx="5892800" cy="7239000"/>
          </a:xfrm>
          <a:prstGeom prst="rect">
            <a:avLst/>
          </a:prstGeom>
          <a:solidFill>
            <a:srgbClr val="010937">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cs typeface="Arial"/>
              <a:sym typeface="Arial"/>
            </a:endParaRPr>
          </a:p>
        </p:txBody>
      </p:sp>
      <p:sp>
        <p:nvSpPr>
          <p:cNvPr id="24" name="Google Shape;24;p4"/>
          <p:cNvSpPr txBox="1">
            <a:spLocks noGrp="1"/>
          </p:cNvSpPr>
          <p:nvPr>
            <p:ph type="title"/>
          </p:nvPr>
        </p:nvSpPr>
        <p:spPr>
          <a:xfrm>
            <a:off x="838200" y="1725612"/>
            <a:ext cx="4114800" cy="34067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latin typeface="Meiryo UI" panose="020B0604030504040204" pitchFamily="50" charset="-128"/>
                <a:ea typeface="Meiryo UI" panose="020B0604030504040204" pitchFamily="50"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自訂版面配置">
  <p:cSld name="1_自訂版面配置">
    <p:spTree>
      <p:nvGrpSpPr>
        <p:cNvPr id="1" name="Shape 25"/>
        <p:cNvGrpSpPr/>
        <p:nvPr/>
      </p:nvGrpSpPr>
      <p:grpSpPr>
        <a:xfrm>
          <a:off x="0" y="0"/>
          <a:ext cx="0" cy="0"/>
          <a:chOff x="0" y="0"/>
          <a:chExt cx="0" cy="0"/>
        </a:xfrm>
      </p:grpSpPr>
      <p:pic>
        <p:nvPicPr>
          <p:cNvPr id="26" name="Google Shape;26;p5"/>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7" name="Google Shape;27;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latin typeface="Meiryo UI" panose="020B0604030504040204" pitchFamily="50" charset="-128"/>
                <a:ea typeface="Meiryo UI" panose="020B0604030504040204" pitchFamily="50"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自訂版面配置">
  <p:cSld name="2_自訂版面配置">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Meiryo UI" panose="020B0604030504040204" pitchFamily="50" charset="-128"/>
                <a:ea typeface="Meiryo UI" panose="020B0604030504040204" pitchFamily="50"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30" name="Google Shape;30;p6" descr="一張含有 文字, 電子用品, 電腦 的圖片&#10;&#10;自動產生的描述"/>
          <p:cNvPicPr preferRelativeResize="0"/>
          <p:nvPr/>
        </p:nvPicPr>
        <p:blipFill rotWithShape="1">
          <a:blip r:embed="rId2">
            <a:alphaModFix/>
          </a:blip>
          <a:srcRect/>
          <a:stretch/>
        </p:blipFill>
        <p:spPr>
          <a:xfrm>
            <a:off x="1269" y="0"/>
            <a:ext cx="12189461"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4_標題及物件">
  <p:cSld name="14_標題及物件">
    <p:spTree>
      <p:nvGrpSpPr>
        <p:cNvPr id="1" name="Shape 31"/>
        <p:cNvGrpSpPr/>
        <p:nvPr/>
      </p:nvGrpSpPr>
      <p:grpSpPr>
        <a:xfrm>
          <a:off x="0" y="0"/>
          <a:ext cx="0" cy="0"/>
          <a:chOff x="0" y="0"/>
          <a:chExt cx="0" cy="0"/>
        </a:xfrm>
      </p:grpSpPr>
      <p:pic>
        <p:nvPicPr>
          <p:cNvPr id="32" name="Google Shape;32;p7"/>
          <p:cNvPicPr preferRelativeResize="0"/>
          <p:nvPr/>
        </p:nvPicPr>
        <p:blipFill rotWithShape="1">
          <a:blip r:embed="rId2">
            <a:alphaModFix/>
          </a:blip>
          <a:srcRect/>
          <a:stretch/>
        </p:blipFill>
        <p:spPr>
          <a:xfrm>
            <a:off x="1779" y="1166"/>
            <a:ext cx="12189628" cy="6856834"/>
          </a:xfrm>
          <a:prstGeom prst="rect">
            <a:avLst/>
          </a:prstGeom>
          <a:noFill/>
          <a:ln>
            <a:noFill/>
          </a:ln>
        </p:spPr>
      </p:pic>
      <p:sp>
        <p:nvSpPr>
          <p:cNvPr id="33" name="Google Shape;33;p7"/>
          <p:cNvSpPr txBox="1">
            <a:spLocks noGrp="1"/>
          </p:cNvSpPr>
          <p:nvPr>
            <p:ph type="title"/>
          </p:nvPr>
        </p:nvSpPr>
        <p:spPr>
          <a:xfrm>
            <a:off x="1" y="116041"/>
            <a:ext cx="12192000" cy="1378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3F3F3F"/>
              </a:buClr>
              <a:buSzPts val="4000"/>
              <a:buFont typeface="Microsoft JhengHei"/>
              <a:buNone/>
              <a:defRPr sz="4000" b="1">
                <a:solidFill>
                  <a:srgbClr val="3F3F3F"/>
                </a:solidFill>
                <a:latin typeface="Microsoft JhengHei"/>
                <a:ea typeface="Microsoft JhengHei"/>
                <a:cs typeface="Microsoft JhengHei"/>
                <a:sym typeface="Microsoft JhengHe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自訂版面配置">
  <p:cSld name="4_自訂版面配置">
    <p:spTree>
      <p:nvGrpSpPr>
        <p:cNvPr id="1" name="Shape 34"/>
        <p:cNvGrpSpPr/>
        <p:nvPr/>
      </p:nvGrpSpPr>
      <p:grpSpPr>
        <a:xfrm>
          <a:off x="0" y="0"/>
          <a:ext cx="0" cy="0"/>
          <a:chOff x="0" y="0"/>
          <a:chExt cx="0" cy="0"/>
        </a:xfrm>
      </p:grpSpPr>
      <p:pic>
        <p:nvPicPr>
          <p:cNvPr id="35" name="Google Shape;35;p8"/>
          <p:cNvPicPr preferRelativeResize="0"/>
          <p:nvPr/>
        </p:nvPicPr>
        <p:blipFill rotWithShape="1">
          <a:blip r:embed="rId2">
            <a:alphaModFix/>
          </a:blip>
          <a:srcRect/>
          <a:stretch/>
        </p:blipFill>
        <p:spPr>
          <a:xfrm>
            <a:off x="1269" y="0"/>
            <a:ext cx="12189461" cy="6858000"/>
          </a:xfrm>
          <a:prstGeom prst="rect">
            <a:avLst/>
          </a:prstGeom>
          <a:noFill/>
          <a:ln>
            <a:noFill/>
          </a:ln>
        </p:spPr>
      </p:pic>
      <p:pic>
        <p:nvPicPr>
          <p:cNvPr id="36" name="Google Shape;36;p8"/>
          <p:cNvPicPr preferRelativeResize="0"/>
          <p:nvPr/>
        </p:nvPicPr>
        <p:blipFill rotWithShape="1">
          <a:blip r:embed="rId3">
            <a:alphaModFix/>
          </a:blip>
          <a:srcRect/>
          <a:stretch/>
        </p:blipFill>
        <p:spPr>
          <a:xfrm>
            <a:off x="803275" y="3131351"/>
            <a:ext cx="3629025" cy="59529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7"/>
        <p:cNvGrpSpPr/>
        <p:nvPr/>
      </p:nvGrpSpPr>
      <p:grpSpPr>
        <a:xfrm>
          <a:off x="0" y="0"/>
          <a:ext cx="0" cy="0"/>
          <a:chOff x="0" y="0"/>
          <a:chExt cx="0" cy="0"/>
        </a:xfrm>
      </p:grpSpPr>
      <p:pic>
        <p:nvPicPr>
          <p:cNvPr id="38" name="Google Shape;38;p9"/>
          <p:cNvPicPr preferRelativeResize="0"/>
          <p:nvPr/>
        </p:nvPicPr>
        <p:blipFill rotWithShape="1">
          <a:blip r:embed="rId2">
            <a:alphaModFix/>
          </a:blip>
          <a:srcRect/>
          <a:stretch/>
        </p:blipFill>
        <p:spPr>
          <a:xfrm>
            <a:off x="1269" y="0"/>
            <a:ext cx="12189461"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自訂版面配置">
  <p:cSld name="3_自訂版面配置">
    <p:spTree>
      <p:nvGrpSpPr>
        <p:cNvPr id="1" name="Shape 39"/>
        <p:cNvGrpSpPr/>
        <p:nvPr/>
      </p:nvGrpSpPr>
      <p:grpSpPr>
        <a:xfrm>
          <a:off x="0" y="0"/>
          <a:ext cx="0" cy="0"/>
          <a:chOff x="0" y="0"/>
          <a:chExt cx="0" cy="0"/>
        </a:xfrm>
      </p:grpSpPr>
      <p:pic>
        <p:nvPicPr>
          <p:cNvPr id="40" name="Google Shape;40;p1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1" name="Google Shape;41;p10"/>
          <p:cNvSpPr/>
          <p:nvPr/>
        </p:nvSpPr>
        <p:spPr>
          <a:xfrm>
            <a:off x="6096000" y="-101600"/>
            <a:ext cx="6146800" cy="7239000"/>
          </a:xfrm>
          <a:prstGeom prst="rect">
            <a:avLst/>
          </a:prstGeom>
          <a:solidFill>
            <a:srgbClr val="010937">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cs typeface="Arial"/>
              <a:sym typeface="Arial"/>
            </a:endParaRPr>
          </a:p>
        </p:txBody>
      </p:sp>
      <p:sp>
        <p:nvSpPr>
          <p:cNvPr id="42" name="Google Shape;42;p10"/>
          <p:cNvSpPr txBox="1">
            <a:spLocks noGrp="1"/>
          </p:cNvSpPr>
          <p:nvPr>
            <p:ph type="title"/>
          </p:nvPr>
        </p:nvSpPr>
        <p:spPr>
          <a:xfrm>
            <a:off x="6591300" y="1076325"/>
            <a:ext cx="4762500" cy="2098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solidFill>
                  <a:schemeClr val="lt1"/>
                </a:solidFill>
                <a:latin typeface="Meiryo UI" panose="020B0604030504040204" pitchFamily="50" charset="-128"/>
                <a:ea typeface="Meiryo UI" panose="020B0604030504040204" pitchFamily="50"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Meiryo UI" panose="020B0604030504040204" pitchFamily="50" charset="-128"/>
                <a:ea typeface="Meiryo UI" panose="020B0604030504040204"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Meiryo UI" panose="020B0604030504040204" pitchFamily="50" charset="-128"/>
                <a:ea typeface="Meiryo UI" panose="020B0604030504040204" pitchFamily="50" charset="-128"/>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ja-JP" altLang="en-US" dirty="0"/>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Meiryo UI" panose="020B0604030504040204" pitchFamily="50" charset="-128"/>
                <a:ea typeface="Meiryo UI" panose="020B0604030504040204" pitchFamily="50" charset="-128"/>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2.png"/><Relationship Id="rId11" Type="http://schemas.openxmlformats.org/officeDocument/2006/relationships/image" Target="../media/image2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4.png"/><Relationship Id="rId7"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70.png"/><Relationship Id="rId21" Type="http://schemas.openxmlformats.org/officeDocument/2006/relationships/image" Target="../media/image87.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notesSlide" Target="../notesSlides/notesSlide17.xml"/><Relationship Id="rId16" Type="http://schemas.openxmlformats.org/officeDocument/2006/relationships/image" Target="../media/image83.png"/><Relationship Id="rId20" Type="http://schemas.openxmlformats.org/officeDocument/2006/relationships/image" Target="../media/image86.png"/><Relationship Id="rId1" Type="http://schemas.openxmlformats.org/officeDocument/2006/relationships/slideLayout" Target="../slideLayouts/slideLayout4.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89.png"/><Relationship Id="rId10" Type="http://schemas.openxmlformats.org/officeDocument/2006/relationships/image" Target="../media/image77.png"/><Relationship Id="rId19" Type="http://schemas.openxmlformats.org/officeDocument/2006/relationships/image" Target="../media/image34.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8.png"/></Relationships>
</file>

<file path=ppt/slides/_rels/slide18.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notesSlide" Target="../notesSlides/notesSlide18.xml"/><Relationship Id="rId16"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5" Type="http://schemas.openxmlformats.org/officeDocument/2006/relationships/image" Target="../media/image10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s>
</file>

<file path=ppt/slides/_rels/slide1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105.png"/></Relationships>
</file>

<file path=ppt/slides/_rels/slide2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2.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2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123.png"/><Relationship Id="rId4" Type="http://schemas.openxmlformats.org/officeDocument/2006/relationships/image" Target="../media/image122.png"/></Relationships>
</file>

<file path=ppt/slides/_rels/slide24.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png"/><Relationship Id="rId18" Type="http://schemas.openxmlformats.org/officeDocument/2006/relationships/image" Target="../media/image139.png"/><Relationship Id="rId26" Type="http://schemas.openxmlformats.org/officeDocument/2006/relationships/image" Target="../media/image147.png"/><Relationship Id="rId3" Type="http://schemas.openxmlformats.org/officeDocument/2006/relationships/image" Target="../media/image124.jpg"/><Relationship Id="rId21" Type="http://schemas.openxmlformats.org/officeDocument/2006/relationships/image" Target="../media/image142.png"/><Relationship Id="rId7" Type="http://schemas.openxmlformats.org/officeDocument/2006/relationships/image" Target="../media/image128.png"/><Relationship Id="rId12" Type="http://schemas.openxmlformats.org/officeDocument/2006/relationships/image" Target="../media/image133.png"/><Relationship Id="rId17" Type="http://schemas.openxmlformats.org/officeDocument/2006/relationships/image" Target="../media/image138.png"/><Relationship Id="rId25" Type="http://schemas.openxmlformats.org/officeDocument/2006/relationships/image" Target="../media/image146.png"/><Relationship Id="rId2" Type="http://schemas.openxmlformats.org/officeDocument/2006/relationships/notesSlide" Target="../notesSlides/notesSlide24.xml"/><Relationship Id="rId16" Type="http://schemas.openxmlformats.org/officeDocument/2006/relationships/image" Target="../media/image137.png"/><Relationship Id="rId20" Type="http://schemas.openxmlformats.org/officeDocument/2006/relationships/image" Target="../media/image141.png"/><Relationship Id="rId29" Type="http://schemas.openxmlformats.org/officeDocument/2006/relationships/image" Target="../media/image150.png"/><Relationship Id="rId1" Type="http://schemas.openxmlformats.org/officeDocument/2006/relationships/slideLayout" Target="../slideLayouts/slideLayout4.xml"/><Relationship Id="rId6" Type="http://schemas.openxmlformats.org/officeDocument/2006/relationships/image" Target="../media/image127.png"/><Relationship Id="rId11" Type="http://schemas.openxmlformats.org/officeDocument/2006/relationships/image" Target="../media/image132.png"/><Relationship Id="rId24" Type="http://schemas.openxmlformats.org/officeDocument/2006/relationships/image" Target="../media/image145.png"/><Relationship Id="rId32" Type="http://schemas.openxmlformats.org/officeDocument/2006/relationships/image" Target="../media/image153.png"/><Relationship Id="rId5" Type="http://schemas.openxmlformats.org/officeDocument/2006/relationships/image" Target="../media/image126.png"/><Relationship Id="rId15" Type="http://schemas.openxmlformats.org/officeDocument/2006/relationships/image" Target="../media/image136.png"/><Relationship Id="rId23" Type="http://schemas.openxmlformats.org/officeDocument/2006/relationships/image" Target="../media/image144.png"/><Relationship Id="rId28" Type="http://schemas.openxmlformats.org/officeDocument/2006/relationships/image" Target="../media/image149.png"/><Relationship Id="rId10" Type="http://schemas.openxmlformats.org/officeDocument/2006/relationships/image" Target="../media/image131.png"/><Relationship Id="rId19" Type="http://schemas.openxmlformats.org/officeDocument/2006/relationships/image" Target="../media/image140.png"/><Relationship Id="rId31" Type="http://schemas.openxmlformats.org/officeDocument/2006/relationships/image" Target="../media/image152.png"/><Relationship Id="rId4" Type="http://schemas.openxmlformats.org/officeDocument/2006/relationships/image" Target="../media/image125.png"/><Relationship Id="rId9" Type="http://schemas.openxmlformats.org/officeDocument/2006/relationships/image" Target="../media/image130.png"/><Relationship Id="rId14" Type="http://schemas.openxmlformats.org/officeDocument/2006/relationships/image" Target="../media/image135.png"/><Relationship Id="rId22" Type="http://schemas.openxmlformats.org/officeDocument/2006/relationships/image" Target="../media/image143.png"/><Relationship Id="rId27" Type="http://schemas.openxmlformats.org/officeDocument/2006/relationships/image" Target="../media/image148.png"/><Relationship Id="rId30" Type="http://schemas.openxmlformats.org/officeDocument/2006/relationships/image" Target="../media/image151.png"/></Relationships>
</file>

<file path=ppt/slides/_rels/slide2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55.png"/></Relationships>
</file>

<file path=ppt/slides/_rels/slide26.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10" Type="http://schemas.openxmlformats.org/officeDocument/2006/relationships/image" Target="../media/image39.png"/><Relationship Id="rId4" Type="http://schemas.openxmlformats.org/officeDocument/2006/relationships/image" Target="../media/image157.png"/><Relationship Id="rId9"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2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29.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5.png"/><Relationship Id="rId3" Type="http://schemas.openxmlformats.org/officeDocument/2006/relationships/image" Target="../media/image175.jpg"/><Relationship Id="rId7" Type="http://schemas.openxmlformats.org/officeDocument/2006/relationships/image" Target="../media/image179.png"/><Relationship Id="rId12" Type="http://schemas.openxmlformats.org/officeDocument/2006/relationships/image" Target="../media/image184.png"/><Relationship Id="rId2" Type="http://schemas.openxmlformats.org/officeDocument/2006/relationships/notesSlide" Target="../notesSlides/notesSlide30.xml"/><Relationship Id="rId16" Type="http://schemas.openxmlformats.org/officeDocument/2006/relationships/hyperlink" Target="https://www.qnap.com/en/compatibility-qvr-pro" TargetMode="External"/><Relationship Id="rId1" Type="http://schemas.openxmlformats.org/officeDocument/2006/relationships/slideLayout" Target="../slideLayouts/slideLayout4.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177.png"/><Relationship Id="rId15" Type="http://schemas.openxmlformats.org/officeDocument/2006/relationships/image" Target="../media/image18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 Id="rId14" Type="http://schemas.openxmlformats.org/officeDocument/2006/relationships/image" Target="../media/image18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8.png"/><Relationship Id="rId7" Type="http://schemas.openxmlformats.org/officeDocument/2006/relationships/image" Target="../media/image191.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190.png"/><Relationship Id="rId4" Type="http://schemas.openxmlformats.org/officeDocument/2006/relationships/image" Target="../media/image189.png"/><Relationship Id="rId9" Type="http://schemas.openxmlformats.org/officeDocument/2006/relationships/image" Target="../media/image193.png"/></Relationships>
</file>

<file path=ppt/slides/_rels/slide34.xml.rels><?xml version="1.0" encoding="UTF-8" standalone="yes"?>
<Relationships xmlns="http://schemas.openxmlformats.org/package/2006/relationships"><Relationship Id="rId8" Type="http://schemas.openxmlformats.org/officeDocument/2006/relationships/image" Target="../media/image199.png"/><Relationship Id="rId13" Type="http://schemas.openxmlformats.org/officeDocument/2006/relationships/image" Target="../media/image22.png"/><Relationship Id="rId3" Type="http://schemas.openxmlformats.org/officeDocument/2006/relationships/image" Target="../media/image194.png"/><Relationship Id="rId7" Type="http://schemas.openxmlformats.org/officeDocument/2006/relationships/image" Target="../media/image198.png"/><Relationship Id="rId12" Type="http://schemas.openxmlformats.org/officeDocument/2006/relationships/image" Target="../media/image203.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97.png"/><Relationship Id="rId11" Type="http://schemas.openxmlformats.org/officeDocument/2006/relationships/image" Target="../media/image202.png"/><Relationship Id="rId5" Type="http://schemas.openxmlformats.org/officeDocument/2006/relationships/image" Target="../media/image196.png"/><Relationship Id="rId10" Type="http://schemas.openxmlformats.org/officeDocument/2006/relationships/image" Target="../media/image201.png"/><Relationship Id="rId4" Type="http://schemas.openxmlformats.org/officeDocument/2006/relationships/image" Target="../media/image195.png"/><Relationship Id="rId9" Type="http://schemas.openxmlformats.org/officeDocument/2006/relationships/image" Target="../media/image200.png"/></Relationships>
</file>

<file path=ppt/slides/_rels/slide3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4.png"/><Relationship Id="rId18" Type="http://schemas.openxmlformats.org/officeDocument/2006/relationships/image" Target="../media/image219.png"/><Relationship Id="rId3" Type="http://schemas.openxmlformats.org/officeDocument/2006/relationships/image" Target="../media/image205.png"/><Relationship Id="rId7" Type="http://schemas.openxmlformats.org/officeDocument/2006/relationships/image" Target="../media/image209.png"/><Relationship Id="rId12" Type="http://schemas.openxmlformats.org/officeDocument/2006/relationships/image" Target="../media/image213.png"/><Relationship Id="rId17" Type="http://schemas.openxmlformats.org/officeDocument/2006/relationships/image" Target="../media/image218.png"/><Relationship Id="rId2" Type="http://schemas.openxmlformats.org/officeDocument/2006/relationships/notesSlide" Target="../notesSlides/notesSlide36.xml"/><Relationship Id="rId16" Type="http://schemas.openxmlformats.org/officeDocument/2006/relationships/image" Target="../media/image217.png"/><Relationship Id="rId20" Type="http://schemas.openxmlformats.org/officeDocument/2006/relationships/image" Target="../media/image221.png"/><Relationship Id="rId1" Type="http://schemas.openxmlformats.org/officeDocument/2006/relationships/slideLayout" Target="../slideLayouts/slideLayout4.xml"/><Relationship Id="rId6" Type="http://schemas.openxmlformats.org/officeDocument/2006/relationships/image" Target="../media/image208.png"/><Relationship Id="rId11" Type="http://schemas.openxmlformats.org/officeDocument/2006/relationships/image" Target="../media/image27.png"/><Relationship Id="rId5" Type="http://schemas.openxmlformats.org/officeDocument/2006/relationships/image" Target="../media/image207.png"/><Relationship Id="rId15" Type="http://schemas.openxmlformats.org/officeDocument/2006/relationships/image" Target="../media/image216.png"/><Relationship Id="rId10" Type="http://schemas.openxmlformats.org/officeDocument/2006/relationships/image" Target="../media/image212.png"/><Relationship Id="rId19" Type="http://schemas.openxmlformats.org/officeDocument/2006/relationships/image" Target="../media/image220.png"/><Relationship Id="rId4" Type="http://schemas.openxmlformats.org/officeDocument/2006/relationships/image" Target="../media/image206.png"/><Relationship Id="rId9" Type="http://schemas.openxmlformats.org/officeDocument/2006/relationships/image" Target="../media/image211.png"/><Relationship Id="rId14" Type="http://schemas.openxmlformats.org/officeDocument/2006/relationships/image" Target="../media/image21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2"/>
          <p:cNvSpPr txBox="1"/>
          <p:nvPr/>
        </p:nvSpPr>
        <p:spPr>
          <a:xfrm>
            <a:off x="558997" y="2857009"/>
            <a:ext cx="5430568" cy="11695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Intel Atom® C5125 8コア 2.8GHz</a:t>
            </a:r>
            <a:r>
              <a:rPr lang="en-US" b="1" dirty="0" smtClean="0">
                <a:solidFill>
                  <a:schemeClr val="lt1"/>
                </a:solidFill>
                <a:latin typeface="Meiryo UI" panose="020B0604030504040204" pitchFamily="50" charset="-128"/>
                <a:ea typeface="Meiryo UI" panose="020B0604030504040204" pitchFamily="50" charset="-128"/>
              </a:rPr>
              <a:t>プロセッサを搭載</a:t>
            </a:r>
            <a:endParaRPr lang="en-US"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最大</a:t>
            </a:r>
            <a:r>
              <a:rPr lang="en-US" b="1" dirty="0" smtClean="0">
                <a:solidFill>
                  <a:schemeClr val="lt1"/>
                </a:solidFill>
                <a:latin typeface="Meiryo UI" panose="020B0604030504040204" pitchFamily="50" charset="-128"/>
                <a:ea typeface="Meiryo UI" panose="020B0604030504040204" pitchFamily="50" charset="-128"/>
              </a:rPr>
              <a:t>128GBのメモリをサポート</a:t>
            </a:r>
          </a:p>
          <a:p>
            <a:pPr marL="0" marR="0" lvl="0" indent="0" algn="l" rtl="0">
              <a:spcBef>
                <a:spcPts val="0"/>
              </a:spcBef>
              <a:spcAft>
                <a:spcPts val="0"/>
              </a:spcAft>
              <a:buNone/>
            </a:pPr>
            <a:r>
              <a:rPr lang="en-US" b="1" dirty="0" err="1" smtClean="0">
                <a:solidFill>
                  <a:schemeClr val="lt1"/>
                </a:solidFill>
                <a:latin typeface="Meiryo UI" panose="020B0604030504040204" pitchFamily="50" charset="-128"/>
                <a:ea typeface="Meiryo UI" panose="020B0604030504040204" pitchFamily="50" charset="-128"/>
              </a:rPr>
              <a:t>中小企業のバックアップおよび監視アプリケーションに</a:t>
            </a:r>
            <a:r>
              <a:rPr lang="ja-JP" altLang="en-US" b="1" dirty="0" smtClean="0">
                <a:solidFill>
                  <a:schemeClr val="lt1"/>
                </a:solidFill>
                <a:latin typeface="Meiryo UI" panose="020B0604030504040204" pitchFamily="50" charset="-128"/>
                <a:ea typeface="Meiryo UI" panose="020B0604030504040204" pitchFamily="50" charset="-128"/>
              </a:rPr>
              <a:t>最適な</a:t>
            </a:r>
            <a:r>
              <a:rPr lang="en-US" b="1" dirty="0" err="1" smtClean="0">
                <a:solidFill>
                  <a:schemeClr val="lt1"/>
                </a:solidFill>
                <a:latin typeface="Meiryo UI" panose="020B0604030504040204" pitchFamily="50" charset="-128"/>
                <a:ea typeface="Meiryo UI" panose="020B0604030504040204" pitchFamily="50" charset="-128"/>
              </a:rPr>
              <a:t>大容量ハイブリッドストレージアーキテクチャをサポート</a:t>
            </a:r>
            <a:endParaRPr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endParaRPr b="1" dirty="0">
              <a:solidFill>
                <a:schemeClr val="lt1"/>
              </a:solidFill>
              <a:latin typeface="Meiryo UI" panose="020B0604030504040204" pitchFamily="50" charset="-128"/>
              <a:ea typeface="Meiryo UI" panose="020B0604030504040204" pitchFamily="50" charset="-128"/>
            </a:endParaRPr>
          </a:p>
        </p:txBody>
      </p:sp>
      <p:pic>
        <p:nvPicPr>
          <p:cNvPr id="51" name="Google Shape;51;p12"/>
          <p:cNvPicPr preferRelativeResize="0"/>
          <p:nvPr/>
        </p:nvPicPr>
        <p:blipFill rotWithShape="1">
          <a:blip r:embed="rId3">
            <a:alphaModFix/>
          </a:blip>
          <a:srcRect/>
          <a:stretch/>
        </p:blipFill>
        <p:spPr>
          <a:xfrm>
            <a:off x="613755" y="559644"/>
            <a:ext cx="2012714" cy="365297"/>
          </a:xfrm>
          <a:prstGeom prst="rect">
            <a:avLst/>
          </a:prstGeom>
          <a:noFill/>
          <a:ln>
            <a:noFill/>
          </a:ln>
        </p:spPr>
      </p:pic>
      <p:pic>
        <p:nvPicPr>
          <p:cNvPr id="52" name="Google Shape;52;p12"/>
          <p:cNvPicPr preferRelativeResize="0"/>
          <p:nvPr/>
        </p:nvPicPr>
        <p:blipFill rotWithShape="1">
          <a:blip r:embed="rId4">
            <a:alphaModFix/>
          </a:blip>
          <a:srcRect/>
          <a:stretch/>
        </p:blipFill>
        <p:spPr>
          <a:xfrm>
            <a:off x="613755" y="1698288"/>
            <a:ext cx="4709511" cy="772538"/>
          </a:xfrm>
          <a:prstGeom prst="rect">
            <a:avLst/>
          </a:prstGeom>
          <a:noFill/>
          <a:ln>
            <a:noFill/>
          </a:ln>
        </p:spPr>
      </p:pic>
      <p:grpSp>
        <p:nvGrpSpPr>
          <p:cNvPr id="53" name="Google Shape;53;p12"/>
          <p:cNvGrpSpPr/>
          <p:nvPr/>
        </p:nvGrpSpPr>
        <p:grpSpPr>
          <a:xfrm>
            <a:off x="619116" y="4196675"/>
            <a:ext cx="5078381" cy="1389567"/>
            <a:chOff x="3134062" y="-50864"/>
            <a:chExt cx="10603681" cy="2901423"/>
          </a:xfrm>
        </p:grpSpPr>
        <p:pic>
          <p:nvPicPr>
            <p:cNvPr id="54" name="Google Shape;54;p12"/>
            <p:cNvPicPr preferRelativeResize="0"/>
            <p:nvPr/>
          </p:nvPicPr>
          <p:blipFill rotWithShape="1">
            <a:blip r:embed="rId5">
              <a:alphaModFix/>
            </a:blip>
            <a:srcRect/>
            <a:stretch/>
          </p:blipFill>
          <p:spPr>
            <a:xfrm>
              <a:off x="3135874" y="1624946"/>
              <a:ext cx="10601869" cy="1225613"/>
            </a:xfrm>
            <a:prstGeom prst="rect">
              <a:avLst/>
            </a:prstGeom>
            <a:noFill/>
            <a:ln>
              <a:noFill/>
            </a:ln>
          </p:spPr>
        </p:pic>
        <p:pic>
          <p:nvPicPr>
            <p:cNvPr id="55" name="Google Shape;55;p12"/>
            <p:cNvPicPr preferRelativeResize="0"/>
            <p:nvPr/>
          </p:nvPicPr>
          <p:blipFill rotWithShape="1">
            <a:blip r:embed="rId6">
              <a:alphaModFix/>
            </a:blip>
            <a:srcRect/>
            <a:stretch/>
          </p:blipFill>
          <p:spPr>
            <a:xfrm>
              <a:off x="3134062" y="-50864"/>
              <a:ext cx="10554242" cy="1050979"/>
            </a:xfrm>
            <a:prstGeom prst="rect">
              <a:avLst/>
            </a:prstGeom>
            <a:noFill/>
            <a:ln>
              <a:noFill/>
            </a:ln>
          </p:spPr>
        </p:pic>
      </p:grpSp>
      <p:sp>
        <p:nvSpPr>
          <p:cNvPr id="56" name="Google Shape;56;p12"/>
          <p:cNvSpPr txBox="1"/>
          <p:nvPr/>
        </p:nvSpPr>
        <p:spPr>
          <a:xfrm>
            <a:off x="488814" y="5639081"/>
            <a:ext cx="1033391" cy="4308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100" b="1" dirty="0">
                <a:solidFill>
                  <a:schemeClr val="lt1"/>
                </a:solidFill>
                <a:latin typeface="Meiryo UI" panose="020B0604030504040204" pitchFamily="50" charset="-128"/>
                <a:ea typeface="Meiryo UI" panose="020B0604030504040204" pitchFamily="50" charset="-128"/>
              </a:rPr>
              <a:t>2 x M.2 PCIe </a:t>
            </a:r>
            <a:r>
              <a:rPr lang="en-US" sz="1100" b="1" dirty="0" err="1">
                <a:solidFill>
                  <a:schemeClr val="lt1"/>
                </a:solidFill>
                <a:latin typeface="Meiryo UI" panose="020B0604030504040204" pitchFamily="50" charset="-128"/>
                <a:ea typeface="Meiryo UI" panose="020B0604030504040204" pitchFamily="50" charset="-128"/>
              </a:rPr>
              <a:t>スロット</a:t>
            </a:r>
            <a:endParaRPr sz="1100" b="1" dirty="0">
              <a:solidFill>
                <a:schemeClr val="lt1"/>
              </a:solidFill>
              <a:latin typeface="Meiryo UI" panose="020B0604030504040204" pitchFamily="50" charset="-128"/>
              <a:ea typeface="Meiryo UI" panose="020B0604030504040204" pitchFamily="50" charset="-128"/>
              <a:sym typeface="Arial"/>
            </a:endParaRPr>
          </a:p>
        </p:txBody>
      </p:sp>
      <p:sp>
        <p:nvSpPr>
          <p:cNvPr id="57" name="Google Shape;57;p12"/>
          <p:cNvSpPr txBox="1"/>
          <p:nvPr/>
        </p:nvSpPr>
        <p:spPr>
          <a:xfrm>
            <a:off x="1726832" y="5657041"/>
            <a:ext cx="1033500" cy="430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100" b="1" dirty="0">
                <a:solidFill>
                  <a:schemeClr val="lt1"/>
                </a:solidFill>
                <a:latin typeface="Meiryo UI" panose="020B0604030504040204" pitchFamily="50" charset="-128"/>
                <a:ea typeface="Meiryo UI" panose="020B0604030504040204" pitchFamily="50" charset="-128"/>
              </a:rPr>
              <a:t>2.5GbE RJ45×2</a:t>
            </a:r>
            <a:endParaRPr sz="1100" b="1" dirty="0">
              <a:solidFill>
                <a:schemeClr val="lt1"/>
              </a:solidFill>
              <a:latin typeface="Meiryo UI" panose="020B0604030504040204" pitchFamily="50" charset="-128"/>
              <a:ea typeface="Meiryo UI" panose="020B0604030504040204" pitchFamily="50" charset="-128"/>
              <a:sym typeface="Arial"/>
            </a:endParaRPr>
          </a:p>
        </p:txBody>
      </p:sp>
      <p:sp>
        <p:nvSpPr>
          <p:cNvPr id="58" name="Google Shape;58;p12"/>
          <p:cNvSpPr txBox="1"/>
          <p:nvPr/>
        </p:nvSpPr>
        <p:spPr>
          <a:xfrm>
            <a:off x="2840323" y="5676896"/>
            <a:ext cx="1181905" cy="4308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100" b="1" dirty="0">
                <a:solidFill>
                  <a:schemeClr val="lt1"/>
                </a:solidFill>
                <a:latin typeface="Meiryo UI" panose="020B0604030504040204" pitchFamily="50" charset="-128"/>
                <a:ea typeface="Meiryo UI" panose="020B0604030504040204" pitchFamily="50" charset="-128"/>
              </a:rPr>
              <a:t>3 x PCIe Gen 3 </a:t>
            </a:r>
            <a:r>
              <a:rPr lang="en-US" sz="1100" b="1" dirty="0" err="1">
                <a:solidFill>
                  <a:schemeClr val="lt1"/>
                </a:solidFill>
                <a:latin typeface="Meiryo UI" panose="020B0604030504040204" pitchFamily="50" charset="-128"/>
                <a:ea typeface="Meiryo UI" panose="020B0604030504040204" pitchFamily="50" charset="-128"/>
              </a:rPr>
              <a:t>スロット</a:t>
            </a:r>
            <a:endParaRPr sz="1100" b="1" dirty="0">
              <a:solidFill>
                <a:schemeClr val="lt1"/>
              </a:solidFill>
              <a:latin typeface="Meiryo UI" panose="020B0604030504040204" pitchFamily="50" charset="-128"/>
              <a:ea typeface="Meiryo UI" panose="020B0604030504040204" pitchFamily="50" charset="-128"/>
              <a:sym typeface="Arial"/>
            </a:endParaRPr>
          </a:p>
        </p:txBody>
      </p:sp>
      <p:sp>
        <p:nvSpPr>
          <p:cNvPr id="59" name="Google Shape;59;p12"/>
          <p:cNvSpPr txBox="1"/>
          <p:nvPr/>
        </p:nvSpPr>
        <p:spPr>
          <a:xfrm>
            <a:off x="3869236" y="5653489"/>
            <a:ext cx="1308140" cy="4308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100" b="1" dirty="0" err="1">
                <a:solidFill>
                  <a:schemeClr val="lt1"/>
                </a:solidFill>
                <a:latin typeface="Meiryo UI" panose="020B0604030504040204" pitchFamily="50" charset="-128"/>
                <a:ea typeface="Meiryo UI" panose="020B0604030504040204" pitchFamily="50" charset="-128"/>
              </a:rPr>
              <a:t>最大</a:t>
            </a:r>
            <a:endParaRPr sz="11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100" b="1" dirty="0">
                <a:solidFill>
                  <a:schemeClr val="lt1"/>
                </a:solidFill>
                <a:latin typeface="Meiryo UI" panose="020B0604030504040204" pitchFamily="50" charset="-128"/>
                <a:ea typeface="Meiryo UI" panose="020B0604030504040204" pitchFamily="50" charset="-128"/>
              </a:rPr>
              <a:t>128GBのメモリ</a:t>
            </a:r>
            <a:endParaRPr sz="1100" b="1" dirty="0">
              <a:solidFill>
                <a:schemeClr val="lt1"/>
              </a:solidFill>
              <a:latin typeface="Meiryo UI" panose="020B0604030504040204" pitchFamily="50" charset="-128"/>
              <a:ea typeface="Meiryo UI" panose="020B0604030504040204" pitchFamily="50" charset="-128"/>
            </a:endParaRPr>
          </a:p>
        </p:txBody>
      </p:sp>
      <p:sp>
        <p:nvSpPr>
          <p:cNvPr id="60" name="Google Shape;60;p12"/>
          <p:cNvSpPr txBox="1"/>
          <p:nvPr/>
        </p:nvSpPr>
        <p:spPr>
          <a:xfrm>
            <a:off x="4871925" y="5677175"/>
            <a:ext cx="1117640" cy="4308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100" b="1" dirty="0" err="1">
                <a:solidFill>
                  <a:schemeClr val="lt1"/>
                </a:solidFill>
                <a:latin typeface="Meiryo UI" panose="020B0604030504040204" pitchFamily="50" charset="-128"/>
                <a:ea typeface="Meiryo UI" panose="020B0604030504040204" pitchFamily="50" charset="-128"/>
              </a:rPr>
              <a:t>オプション</a:t>
            </a:r>
            <a:endParaRPr sz="1100" b="1" dirty="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100" b="1" dirty="0">
                <a:solidFill>
                  <a:schemeClr val="lt1"/>
                </a:solidFill>
                <a:latin typeface="Meiryo UI" panose="020B0604030504040204" pitchFamily="50" charset="-128"/>
                <a:ea typeface="Meiryo UI" panose="020B0604030504040204" pitchFamily="50" charset="-128"/>
              </a:rPr>
              <a:t>NIC</a:t>
            </a:r>
            <a:endParaRPr sz="1100" b="1" dirty="0">
              <a:solidFill>
                <a:schemeClr val="lt1"/>
              </a:solidFill>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21"/>
          <p:cNvPicPr preferRelativeResize="0"/>
          <p:nvPr/>
        </p:nvPicPr>
        <p:blipFill rotWithShape="1">
          <a:blip r:embed="rId3">
            <a:alphaModFix/>
          </a:blip>
          <a:srcRect/>
          <a:stretch/>
        </p:blipFill>
        <p:spPr>
          <a:xfrm>
            <a:off x="9059098" y="4177852"/>
            <a:ext cx="1513130" cy="1707028"/>
          </a:xfrm>
          <a:prstGeom prst="rect">
            <a:avLst/>
          </a:prstGeom>
          <a:noFill/>
          <a:ln>
            <a:noFill/>
          </a:ln>
        </p:spPr>
      </p:pic>
      <p:sp>
        <p:nvSpPr>
          <p:cNvPr id="249" name="Google Shape;249;p21"/>
          <p:cNvSpPr txBox="1">
            <a:spLocks noGrp="1"/>
          </p:cNvSpPr>
          <p:nvPr>
            <p:ph type="title"/>
          </p:nvPr>
        </p:nvSpPr>
        <p:spPr>
          <a:xfrm>
            <a:off x="407504" y="272323"/>
            <a:ext cx="11783181"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Arial"/>
              <a:buNone/>
            </a:pPr>
            <a:r>
              <a:rPr lang="en-US" sz="3600" b="1" dirty="0"/>
              <a:t>25GbE NICで最大3,499 MB/</a:t>
            </a:r>
            <a:r>
              <a:rPr lang="en-US" sz="3600" b="1" dirty="0" err="1"/>
              <a:t>sのパフォーマンスの</a:t>
            </a:r>
            <a:r>
              <a:rPr lang="en-US" sz="3600" b="1" dirty="0"/>
              <a:t/>
            </a:r>
            <a:br>
              <a:rPr lang="en-US" sz="3600" b="1" dirty="0"/>
            </a:br>
            <a:r>
              <a:rPr lang="en-US" sz="3600" b="1" dirty="0" err="1"/>
              <a:t>可能性を最大限に引き出し、将来のビジネスの成長に備えます</a:t>
            </a:r>
            <a:endParaRPr sz="3600" b="1" dirty="0">
              <a:sym typeface="Arial"/>
            </a:endParaRPr>
          </a:p>
        </p:txBody>
      </p:sp>
      <p:sp>
        <p:nvSpPr>
          <p:cNvPr id="250" name="Google Shape;250;p21"/>
          <p:cNvSpPr/>
          <p:nvPr/>
        </p:nvSpPr>
        <p:spPr>
          <a:xfrm>
            <a:off x="633623" y="6008390"/>
            <a:ext cx="6174721" cy="902797"/>
          </a:xfrm>
          <a:prstGeom prst="rect">
            <a:avLst/>
          </a:prstGeom>
          <a:noFill/>
          <a:ln>
            <a:noFill/>
          </a:ln>
        </p:spPr>
        <p:txBody>
          <a:bodyPr spcFirstLastPara="1" wrap="square" lIns="162525" tIns="81250" rIns="162525" bIns="81250" anchor="t" anchorCtr="0">
            <a:noAutofit/>
          </a:bodyPr>
          <a:lstStyle/>
          <a:p>
            <a:pPr marL="0" marR="0" lvl="0" indent="0" algn="l" rtl="0">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テスト環境</a:t>
            </a:r>
            <a:r>
              <a:rPr lang="en-US" sz="800" dirty="0">
                <a:solidFill>
                  <a:schemeClr val="lt1"/>
                </a:solidFill>
                <a:latin typeface="Meiryo UI" panose="020B0604030504040204" pitchFamily="50" charset="-128"/>
                <a:ea typeface="Meiryo UI" panose="020B0604030504040204" pitchFamily="50" charset="-128"/>
              </a:rPr>
              <a:t>: </a:t>
            </a:r>
          </a:p>
          <a:p>
            <a:pPr marL="0" marR="0" lvl="0" indent="0" algn="l" rtl="0">
              <a:spcBef>
                <a:spcPts val="0"/>
              </a:spcBef>
              <a:spcAft>
                <a:spcPts val="0"/>
              </a:spcAft>
              <a:buNone/>
            </a:pPr>
            <a:r>
              <a:rPr lang="en-US" sz="800" dirty="0">
                <a:solidFill>
                  <a:schemeClr val="lt1"/>
                </a:solidFill>
                <a:latin typeface="Meiryo UI" panose="020B0604030504040204" pitchFamily="50" charset="-128"/>
                <a:ea typeface="Meiryo UI" panose="020B0604030504040204" pitchFamily="50" charset="-128"/>
              </a:rPr>
              <a:t>NAS: </a:t>
            </a:r>
            <a:r>
              <a:rPr lang="en-US" altLang="ja-JP" sz="800" dirty="0">
                <a:solidFill>
                  <a:schemeClr val="lt1"/>
                </a:solidFill>
                <a:latin typeface="Meiryo UI" panose="020B0604030504040204" pitchFamily="50" charset="-128"/>
                <a:ea typeface="Meiryo UI" panose="020B0604030504040204" pitchFamily="50" charset="-128"/>
              </a:rPr>
              <a:t>QXG-25G2SF-CX6</a:t>
            </a:r>
            <a:r>
              <a:rPr lang="ja-JP" altLang="en-US" sz="800" dirty="0">
                <a:solidFill>
                  <a:schemeClr val="lt1"/>
                </a:solidFill>
                <a:latin typeface="Meiryo UI" panose="020B0604030504040204" pitchFamily="50" charset="-128"/>
                <a:ea typeface="Meiryo UI" panose="020B0604030504040204" pitchFamily="50" charset="-128"/>
              </a:rPr>
              <a:t>装備の</a:t>
            </a:r>
            <a:r>
              <a:rPr lang="en-US" sz="800" dirty="0">
                <a:solidFill>
                  <a:schemeClr val="lt1"/>
                </a:solidFill>
                <a:latin typeface="Meiryo UI" panose="020B0604030504040204" pitchFamily="50" charset="-128"/>
                <a:ea typeface="Meiryo UI" panose="020B0604030504040204" pitchFamily="50" charset="-128"/>
              </a:rPr>
              <a:t>TS-1655</a:t>
            </a:r>
          </a:p>
          <a:p>
            <a:pPr marL="0" marR="0" lvl="0" indent="0" algn="l" rtl="0">
              <a:spcBef>
                <a:spcPts val="0"/>
              </a:spcBef>
              <a:spcAft>
                <a:spcPts val="0"/>
              </a:spcAft>
              <a:buNone/>
            </a:pPr>
            <a:r>
              <a:rPr lang="en-US" sz="800" dirty="0">
                <a:solidFill>
                  <a:schemeClr val="lt1"/>
                </a:solidFill>
                <a:latin typeface="Meiryo UI" panose="020B0604030504040204" pitchFamily="50" charset="-128"/>
                <a:ea typeface="Meiryo UI" panose="020B0604030504040204" pitchFamily="50" charset="-128"/>
              </a:rPr>
              <a:t>OS: QTS 5.0.1 </a:t>
            </a:r>
          </a:p>
          <a:p>
            <a:pPr marL="0" marR="0" lvl="0" indent="0" algn="l" rtl="0">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ボリュームタイプ</a:t>
            </a:r>
            <a:r>
              <a:rPr lang="en-US" sz="800" dirty="0">
                <a:solidFill>
                  <a:schemeClr val="lt1"/>
                </a:solidFill>
                <a:latin typeface="Meiryo UI" panose="020B0604030504040204" pitchFamily="50" charset="-128"/>
                <a:ea typeface="Meiryo UI" panose="020B0604030504040204" pitchFamily="50" charset="-128"/>
              </a:rPr>
              <a:t>: RAID 5; 16 x Samsung 860 EVO 1TB</a:t>
            </a:r>
            <a:endParaRPr sz="8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クライアント</a:t>
            </a:r>
            <a:r>
              <a:rPr lang="en-US" sz="800" dirty="0">
                <a:solidFill>
                  <a:schemeClr val="lt1"/>
                </a:solidFill>
                <a:latin typeface="Meiryo UI" panose="020B0604030504040204" pitchFamily="50" charset="-128"/>
                <a:ea typeface="Meiryo UI" panose="020B0604030504040204" pitchFamily="50" charset="-128"/>
              </a:rPr>
              <a:t> PC: Windows Server 2019、AMD EPYC 7302P 3.0GHz、128GB RAM、QNAP QXG-25G2SF-CX4 NIC</a:t>
            </a:r>
            <a:endParaRPr sz="8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IOmeter</a:t>
            </a:r>
            <a:r>
              <a:rPr lang="en-US" sz="800" dirty="0">
                <a:solidFill>
                  <a:schemeClr val="lt1"/>
                </a:solidFill>
                <a:latin typeface="Meiryo UI" panose="020B0604030504040204" pitchFamily="50" charset="-128"/>
                <a:ea typeface="Meiryo UI" panose="020B0604030504040204" pitchFamily="50" charset="-128"/>
              </a:rPr>
              <a:t> : RAM*4、ランプアップ時間30秒、</a:t>
            </a:r>
            <a:r>
              <a:rPr lang="ja-JP" altLang="en-US" sz="800" dirty="0">
                <a:solidFill>
                  <a:schemeClr val="lt1"/>
                </a:solidFill>
                <a:latin typeface="Meiryo UI" panose="020B0604030504040204" pitchFamily="50" charset="-128"/>
                <a:ea typeface="Meiryo UI" panose="020B0604030504040204" pitchFamily="50" charset="-128"/>
              </a:rPr>
              <a:t>継続実行時間</a:t>
            </a:r>
            <a:r>
              <a:rPr lang="en-US" sz="800" dirty="0">
                <a:solidFill>
                  <a:schemeClr val="lt1"/>
                </a:solidFill>
                <a:latin typeface="Meiryo UI" panose="020B0604030504040204" pitchFamily="50" charset="-128"/>
                <a:ea typeface="Meiryo UI" panose="020B0604030504040204" pitchFamily="50" charset="-128"/>
              </a:rPr>
              <a:t>3分、1ワーカー、32未処理</a:t>
            </a:r>
            <a:endParaRPr sz="800" dirty="0">
              <a:solidFill>
                <a:schemeClr val="lt1"/>
              </a:solidFill>
              <a:latin typeface="Meiryo UI" panose="020B0604030504040204" pitchFamily="50" charset="-128"/>
              <a:ea typeface="Meiryo UI" panose="020B0604030504040204" pitchFamily="50" charset="-128"/>
            </a:endParaRPr>
          </a:p>
        </p:txBody>
      </p:sp>
      <p:grpSp>
        <p:nvGrpSpPr>
          <p:cNvPr id="251" name="Google Shape;251;p21"/>
          <p:cNvGrpSpPr/>
          <p:nvPr/>
        </p:nvGrpSpPr>
        <p:grpSpPr>
          <a:xfrm>
            <a:off x="740209" y="1822104"/>
            <a:ext cx="5644073" cy="4125537"/>
            <a:chOff x="535858" y="2192097"/>
            <a:chExt cx="3078236" cy="4755000"/>
          </a:xfrm>
        </p:grpSpPr>
        <p:pic>
          <p:nvPicPr>
            <p:cNvPr id="252" name="Google Shape;252;p21"/>
            <p:cNvPicPr preferRelativeResize="0"/>
            <p:nvPr/>
          </p:nvPicPr>
          <p:blipFill rotWithShape="1">
            <a:blip r:embed="rId4">
              <a:alphaModFix/>
            </a:blip>
            <a:srcRect/>
            <a:stretch/>
          </p:blipFill>
          <p:spPr>
            <a:xfrm rot="-5400000">
              <a:off x="1214611" y="4262204"/>
              <a:ext cx="4461411" cy="337555"/>
            </a:xfrm>
            <a:prstGeom prst="rect">
              <a:avLst/>
            </a:prstGeom>
            <a:noFill/>
            <a:ln>
              <a:noFill/>
            </a:ln>
          </p:spPr>
        </p:pic>
        <p:sp>
          <p:nvSpPr>
            <p:cNvPr id="253" name="Google Shape;253;p21"/>
            <p:cNvSpPr/>
            <p:nvPr/>
          </p:nvSpPr>
          <p:spPr>
            <a:xfrm>
              <a:off x="535858" y="2192097"/>
              <a:ext cx="2743200" cy="4755000"/>
            </a:xfrm>
            <a:prstGeom prst="rect">
              <a:avLst/>
            </a:prstGeom>
            <a:gradFill>
              <a:gsLst>
                <a:gs pos="0">
                  <a:srgbClr val="FFFFFF">
                    <a:alpha val="83529"/>
                  </a:srgbClr>
                </a:gs>
                <a:gs pos="13000">
                  <a:schemeClr val="lt1"/>
                </a:gs>
                <a:gs pos="93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cxnSp>
        <p:nvCxnSpPr>
          <p:cNvPr id="254" name="Google Shape;254;p21"/>
          <p:cNvCxnSpPr/>
          <p:nvPr/>
        </p:nvCxnSpPr>
        <p:spPr>
          <a:xfrm>
            <a:off x="740208" y="2645640"/>
            <a:ext cx="5029768" cy="0"/>
          </a:xfrm>
          <a:prstGeom prst="straightConnector1">
            <a:avLst/>
          </a:prstGeom>
          <a:noFill/>
          <a:ln w="25400" cap="flat" cmpd="sng">
            <a:solidFill>
              <a:srgbClr val="00B0F0"/>
            </a:solidFill>
            <a:prstDash val="solid"/>
            <a:round/>
            <a:headEnd type="none" w="sm" len="sm"/>
            <a:tailEnd type="none" w="sm" len="sm"/>
          </a:ln>
        </p:spPr>
      </p:cxnSp>
      <p:sp>
        <p:nvSpPr>
          <p:cNvPr id="255" name="Google Shape;255;p21"/>
          <p:cNvSpPr txBox="1"/>
          <p:nvPr/>
        </p:nvSpPr>
        <p:spPr>
          <a:xfrm>
            <a:off x="714891" y="1939629"/>
            <a:ext cx="5029768" cy="64633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rPr>
              <a:t>25GbE SMB×2</a:t>
            </a:r>
            <a:endParaRPr sz="1800" b="1"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ja-JP" altLang="en-US" sz="1800" b="1" dirty="0">
                <a:solidFill>
                  <a:schemeClr val="dk1"/>
                </a:solidFill>
                <a:latin typeface="Meiryo UI" panose="020B0604030504040204" pitchFamily="50" charset="-128"/>
                <a:ea typeface="Meiryo UI" panose="020B0604030504040204" pitchFamily="50" charset="-128"/>
              </a:rPr>
              <a:t>シーケンシャル</a:t>
            </a:r>
            <a:r>
              <a:rPr lang="en-US" sz="1800" b="1" dirty="0" err="1">
                <a:solidFill>
                  <a:schemeClr val="dk1"/>
                </a:solidFill>
                <a:latin typeface="Meiryo UI" panose="020B0604030504040204" pitchFamily="50" charset="-128"/>
                <a:ea typeface="Meiryo UI" panose="020B0604030504040204" pitchFamily="50" charset="-128"/>
              </a:rPr>
              <a:t>スループット</a:t>
            </a:r>
            <a:r>
              <a:rPr lang="en-US" sz="1800" b="1" dirty="0">
                <a:solidFill>
                  <a:schemeClr val="dk1"/>
                </a:solidFill>
                <a:latin typeface="Meiryo UI" panose="020B0604030504040204" pitchFamily="50" charset="-128"/>
                <a:ea typeface="Meiryo UI" panose="020B0604030504040204" pitchFamily="50" charset="-128"/>
              </a:rPr>
              <a:t> (1MB)</a:t>
            </a:r>
            <a:endParaRPr sz="1800" b="1" dirty="0">
              <a:solidFill>
                <a:schemeClr val="dk1"/>
              </a:solidFill>
              <a:latin typeface="Meiryo UI" panose="020B0604030504040204" pitchFamily="50" charset="-128"/>
              <a:ea typeface="Meiryo UI" panose="020B0604030504040204" pitchFamily="50" charset="-128"/>
            </a:endParaRPr>
          </a:p>
        </p:txBody>
      </p:sp>
      <p:pic>
        <p:nvPicPr>
          <p:cNvPr id="274" name="Google Shape;274;p21"/>
          <p:cNvPicPr preferRelativeResize="0"/>
          <p:nvPr/>
        </p:nvPicPr>
        <p:blipFill rotWithShape="1">
          <a:blip r:embed="rId5">
            <a:alphaModFix/>
          </a:blip>
          <a:srcRect/>
          <a:stretch/>
        </p:blipFill>
        <p:spPr>
          <a:xfrm>
            <a:off x="892056" y="2914235"/>
            <a:ext cx="4597450" cy="2817226"/>
          </a:xfrm>
          <a:prstGeom prst="rect">
            <a:avLst/>
          </a:prstGeom>
          <a:noFill/>
          <a:ln>
            <a:noFill/>
          </a:ln>
        </p:spPr>
      </p:pic>
      <p:sp>
        <p:nvSpPr>
          <p:cNvPr id="256" name="Google Shape;256;p21"/>
          <p:cNvSpPr/>
          <p:nvPr/>
        </p:nvSpPr>
        <p:spPr>
          <a:xfrm>
            <a:off x="2082295" y="3384241"/>
            <a:ext cx="978153"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dirty="0">
                <a:solidFill>
                  <a:srgbClr val="0C0C0C"/>
                </a:solidFill>
                <a:latin typeface="Meiryo UI" panose="020B0604030504040204" pitchFamily="50" charset="-128"/>
                <a:ea typeface="Meiryo UI" panose="020B0604030504040204" pitchFamily="50" charset="-128"/>
              </a:rPr>
              <a:t>2,591 MB/s</a:t>
            </a:r>
            <a:endParaRPr sz="1200" b="1" i="0" u="none" strike="noStrike" cap="none" dirty="0">
              <a:solidFill>
                <a:srgbClr val="0C0C0C"/>
              </a:solidFill>
              <a:latin typeface="Meiryo UI" panose="020B0604030504040204" pitchFamily="50" charset="-128"/>
              <a:ea typeface="Meiryo UI" panose="020B0604030504040204" pitchFamily="50" charset="-128"/>
              <a:sym typeface="Arial"/>
            </a:endParaRPr>
          </a:p>
        </p:txBody>
      </p:sp>
      <p:pic>
        <p:nvPicPr>
          <p:cNvPr id="258" name="Google Shape;258;p21"/>
          <p:cNvPicPr preferRelativeResize="0"/>
          <p:nvPr/>
        </p:nvPicPr>
        <p:blipFill rotWithShape="1">
          <a:blip r:embed="rId6">
            <a:alphaModFix/>
          </a:blip>
          <a:srcRect/>
          <a:stretch/>
        </p:blipFill>
        <p:spPr>
          <a:xfrm rot="10800000" flipH="1">
            <a:off x="4355457" y="5947641"/>
            <a:ext cx="5768455" cy="654610"/>
          </a:xfrm>
          <a:prstGeom prst="rect">
            <a:avLst/>
          </a:prstGeom>
          <a:noFill/>
          <a:ln>
            <a:noFill/>
          </a:ln>
        </p:spPr>
      </p:pic>
      <p:sp>
        <p:nvSpPr>
          <p:cNvPr id="257" name="Google Shape;257;p21"/>
          <p:cNvSpPr/>
          <p:nvPr/>
        </p:nvSpPr>
        <p:spPr>
          <a:xfrm>
            <a:off x="3987095" y="2807435"/>
            <a:ext cx="978153"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dirty="0">
                <a:solidFill>
                  <a:srgbClr val="0C0C0C"/>
                </a:solidFill>
                <a:latin typeface="Meiryo UI" panose="020B0604030504040204" pitchFamily="50" charset="-128"/>
                <a:ea typeface="Meiryo UI" panose="020B0604030504040204" pitchFamily="50" charset="-128"/>
              </a:rPr>
              <a:t>3,499 MB/s</a:t>
            </a:r>
            <a:endParaRPr sz="1200" b="1" i="0" u="none" strike="noStrike" cap="none" dirty="0">
              <a:solidFill>
                <a:srgbClr val="0C0C0C"/>
              </a:solidFill>
              <a:latin typeface="Meiryo UI" panose="020B0604030504040204" pitchFamily="50" charset="-128"/>
              <a:ea typeface="Meiryo UI" panose="020B0604030504040204" pitchFamily="50" charset="-128"/>
              <a:sym typeface="Arial"/>
            </a:endParaRPr>
          </a:p>
        </p:txBody>
      </p:sp>
      <p:grpSp>
        <p:nvGrpSpPr>
          <p:cNvPr id="259" name="Google Shape;259;p21"/>
          <p:cNvGrpSpPr/>
          <p:nvPr/>
        </p:nvGrpSpPr>
        <p:grpSpPr>
          <a:xfrm>
            <a:off x="3934571" y="3265409"/>
            <a:ext cx="5040197" cy="3500760"/>
            <a:chOff x="3953621" y="3113009"/>
            <a:chExt cx="5040197" cy="3500760"/>
          </a:xfrm>
        </p:grpSpPr>
        <p:pic>
          <p:nvPicPr>
            <p:cNvPr id="260" name="Google Shape;260;p21"/>
            <p:cNvPicPr preferRelativeResize="0"/>
            <p:nvPr/>
          </p:nvPicPr>
          <p:blipFill rotWithShape="1">
            <a:blip r:embed="rId7">
              <a:alphaModFix/>
            </a:blip>
            <a:srcRect l="15453" r="15056"/>
            <a:stretch/>
          </p:blipFill>
          <p:spPr>
            <a:xfrm>
              <a:off x="5479420" y="3113009"/>
              <a:ext cx="3514398" cy="3161418"/>
            </a:xfrm>
            <a:prstGeom prst="rect">
              <a:avLst/>
            </a:prstGeom>
            <a:noFill/>
            <a:ln>
              <a:noFill/>
            </a:ln>
          </p:spPr>
        </p:pic>
        <p:pic>
          <p:nvPicPr>
            <p:cNvPr id="261" name="Google Shape;261;p21" descr="QXG-25G2SF-CX6"/>
            <p:cNvPicPr preferRelativeResize="0"/>
            <p:nvPr/>
          </p:nvPicPr>
          <p:blipFill rotWithShape="1">
            <a:blip r:embed="rId8">
              <a:alphaModFix/>
            </a:blip>
            <a:srcRect/>
            <a:stretch/>
          </p:blipFill>
          <p:spPr>
            <a:xfrm>
              <a:off x="3953621" y="5195821"/>
              <a:ext cx="1630709" cy="1417948"/>
            </a:xfrm>
            <a:prstGeom prst="rect">
              <a:avLst/>
            </a:prstGeom>
            <a:noFill/>
            <a:ln>
              <a:noFill/>
            </a:ln>
            <a:effectLst>
              <a:outerShdw blurRad="431800" dist="190500" dir="5760000" algn="ctr" rotWithShape="0">
                <a:srgbClr val="000000">
                  <a:alpha val="33725"/>
                </a:srgbClr>
              </a:outerShdw>
            </a:effectLst>
          </p:spPr>
        </p:pic>
      </p:grpSp>
      <p:sp>
        <p:nvSpPr>
          <p:cNvPr id="262" name="Google Shape;262;p21"/>
          <p:cNvSpPr/>
          <p:nvPr/>
        </p:nvSpPr>
        <p:spPr>
          <a:xfrm>
            <a:off x="8305968" y="4431141"/>
            <a:ext cx="3026757" cy="1291983"/>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lt1"/>
                </a:solidFill>
                <a:latin typeface="Microsoft JhengHei"/>
                <a:ea typeface="Microsoft JhengHei"/>
                <a:cs typeface="Microsoft JhengHei"/>
                <a:sym typeface="Microsoft JhengHei"/>
              </a:rPr>
              <a:t>2.24X</a:t>
            </a:r>
            <a:endParaRPr sz="3200" b="1">
              <a:solidFill>
                <a:schemeClr val="lt1"/>
              </a:solidFill>
              <a:latin typeface="Microsoft JhengHei"/>
              <a:ea typeface="Microsoft JhengHei"/>
              <a:cs typeface="Microsoft JhengHei"/>
              <a:sym typeface="Microsoft JhengHei"/>
            </a:endParaRPr>
          </a:p>
        </p:txBody>
      </p:sp>
      <p:grpSp>
        <p:nvGrpSpPr>
          <p:cNvPr id="263" name="Google Shape;263;p21"/>
          <p:cNvGrpSpPr/>
          <p:nvPr/>
        </p:nvGrpSpPr>
        <p:grpSpPr>
          <a:xfrm>
            <a:off x="5986795" y="2025961"/>
            <a:ext cx="6030441" cy="996487"/>
            <a:chOff x="5343525" y="3503443"/>
            <a:chExt cx="6030441" cy="996487"/>
          </a:xfrm>
        </p:grpSpPr>
        <p:pic>
          <p:nvPicPr>
            <p:cNvPr id="264" name="Google Shape;264;p21" descr="一張含有 桌 的圖片&#10;&#10;自動產生的描述"/>
            <p:cNvPicPr preferRelativeResize="0"/>
            <p:nvPr/>
          </p:nvPicPr>
          <p:blipFill rotWithShape="1">
            <a:blip r:embed="rId9">
              <a:alphaModFix/>
            </a:blip>
            <a:srcRect r="-146" b="88952"/>
            <a:stretch/>
          </p:blipFill>
          <p:spPr>
            <a:xfrm>
              <a:off x="5343525" y="3503443"/>
              <a:ext cx="6030441" cy="514740"/>
            </a:xfrm>
            <a:prstGeom prst="rect">
              <a:avLst/>
            </a:prstGeom>
            <a:noFill/>
            <a:ln>
              <a:noFill/>
            </a:ln>
          </p:spPr>
        </p:pic>
        <p:pic>
          <p:nvPicPr>
            <p:cNvPr id="265" name="Google Shape;265;p21" descr="一張含有 桌 的圖片&#10;&#10;自動產生的描述"/>
            <p:cNvPicPr preferRelativeResize="0"/>
            <p:nvPr/>
          </p:nvPicPr>
          <p:blipFill rotWithShape="1">
            <a:blip r:embed="rId9">
              <a:alphaModFix/>
            </a:blip>
            <a:srcRect t="89710" r="-146" b="-189"/>
            <a:stretch/>
          </p:blipFill>
          <p:spPr>
            <a:xfrm>
              <a:off x="5343525" y="4011609"/>
              <a:ext cx="6030441" cy="488321"/>
            </a:xfrm>
            <a:prstGeom prst="rect">
              <a:avLst/>
            </a:prstGeom>
            <a:noFill/>
            <a:ln>
              <a:noFill/>
            </a:ln>
          </p:spPr>
        </p:pic>
      </p:grpSp>
      <p:sp>
        <p:nvSpPr>
          <p:cNvPr id="266" name="Google Shape;266;p21"/>
          <p:cNvSpPr txBox="1"/>
          <p:nvPr/>
        </p:nvSpPr>
        <p:spPr>
          <a:xfrm>
            <a:off x="9054978" y="3461570"/>
            <a:ext cx="3137021"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a:solidFill>
                  <a:srgbClr val="FFFF00"/>
                </a:solidFill>
                <a:latin typeface="Meiryo UI" panose="020B0604030504040204" pitchFamily="50" charset="-128"/>
                <a:ea typeface="Meiryo UI" panose="020B0604030504040204" pitchFamily="50" charset="-128"/>
              </a:rPr>
              <a:t>QNAP TS-1635AX ARM 4コア1.6GHzと比較して、TS-1655 </a:t>
            </a:r>
            <a:r>
              <a:rPr lang="en-US" sz="1200" b="1" dirty="0" err="1">
                <a:solidFill>
                  <a:srgbClr val="FFFF00"/>
                </a:solidFill>
                <a:latin typeface="Meiryo UI" panose="020B0604030504040204" pitchFamily="50" charset="-128"/>
                <a:ea typeface="Meiryo UI" panose="020B0604030504040204" pitchFamily="50" charset="-128"/>
              </a:rPr>
              <a:t>SMBシーケンシャル</a:t>
            </a:r>
            <a:endParaRPr lang="en-US" sz="1200" b="1" dirty="0">
              <a:solidFill>
                <a:srgbClr val="FFFF00"/>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200" b="1" dirty="0">
                <a:solidFill>
                  <a:srgbClr val="FFFF00"/>
                </a:solidFill>
                <a:latin typeface="Meiryo UI" panose="020B0604030504040204" pitchFamily="50" charset="-128"/>
                <a:ea typeface="Meiryo UI" panose="020B0604030504040204" pitchFamily="50" charset="-128"/>
              </a:rPr>
              <a:t>スループットパフォーマンスは2倍高速です!</a:t>
            </a:r>
            <a:endParaRPr sz="1200" dirty="0">
              <a:solidFill>
                <a:schemeClr val="dk1"/>
              </a:solidFill>
              <a:latin typeface="Meiryo UI" panose="020B0604030504040204" pitchFamily="50" charset="-128"/>
              <a:ea typeface="Meiryo UI" panose="020B0604030504040204" pitchFamily="50" charset="-128"/>
              <a:sym typeface="Arial"/>
            </a:endParaRPr>
          </a:p>
        </p:txBody>
      </p:sp>
      <p:pic>
        <p:nvPicPr>
          <p:cNvPr id="267" name="Google Shape;267;p21"/>
          <p:cNvPicPr preferRelativeResize="0"/>
          <p:nvPr/>
        </p:nvPicPr>
        <p:blipFill rotWithShape="1">
          <a:blip r:embed="rId3">
            <a:alphaModFix/>
          </a:blip>
          <a:srcRect/>
          <a:stretch/>
        </p:blipFill>
        <p:spPr>
          <a:xfrm>
            <a:off x="10620880" y="4157957"/>
            <a:ext cx="1513130" cy="1707028"/>
          </a:xfrm>
          <a:prstGeom prst="rect">
            <a:avLst/>
          </a:prstGeom>
          <a:noFill/>
          <a:ln>
            <a:noFill/>
          </a:ln>
        </p:spPr>
      </p:pic>
      <p:sp>
        <p:nvSpPr>
          <p:cNvPr id="268" name="Google Shape;268;p21"/>
          <p:cNvSpPr txBox="1"/>
          <p:nvPr/>
        </p:nvSpPr>
        <p:spPr>
          <a:xfrm>
            <a:off x="5928095" y="3084059"/>
            <a:ext cx="7439246"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u="sng" dirty="0">
                <a:solidFill>
                  <a:schemeClr val="lt1"/>
                </a:solidFill>
                <a:latin typeface="Meiryo UI" panose="020B0604030504040204" pitchFamily="50" charset="-128"/>
                <a:ea typeface="Meiryo UI" panose="020B0604030504040204" pitchFamily="50" charset="-128"/>
              </a:rPr>
              <a:t>https://www.cpubenchmark.net/compare/5091vs4624/Intel-Atom-C5125-vs-AMD-Ryzen-Embedded-V1500B-Quad-core</a:t>
            </a:r>
            <a:endParaRPr sz="800" u="sng" dirty="0">
              <a:solidFill>
                <a:schemeClr val="lt1"/>
              </a:solidFill>
              <a:latin typeface="Meiryo UI" panose="020B0604030504040204" pitchFamily="50" charset="-128"/>
              <a:ea typeface="Meiryo UI" panose="020B0604030504040204" pitchFamily="50" charset="-128"/>
              <a:sym typeface="Arial"/>
            </a:endParaRPr>
          </a:p>
        </p:txBody>
      </p:sp>
      <p:sp>
        <p:nvSpPr>
          <p:cNvPr id="269" name="Google Shape;269;p21"/>
          <p:cNvSpPr txBox="1"/>
          <p:nvPr/>
        </p:nvSpPr>
        <p:spPr>
          <a:xfrm>
            <a:off x="5467753" y="6292702"/>
            <a:ext cx="3972526"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rgbClr val="FFFFFF"/>
                </a:solidFill>
                <a:latin typeface="Meiryo UI" panose="020B0604030504040204" pitchFamily="50" charset="-128"/>
                <a:ea typeface="Meiryo UI" panose="020B0604030504040204" pitchFamily="50" charset="-128"/>
              </a:rPr>
              <a:t>QXG-25G2SF-CX6 2ポート25GbE NIC</a:t>
            </a: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270" name="Google Shape;270;p21"/>
          <p:cNvSpPr/>
          <p:nvPr/>
        </p:nvSpPr>
        <p:spPr>
          <a:xfrm>
            <a:off x="9900295" y="4438147"/>
            <a:ext cx="3026757" cy="1291983"/>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lt1"/>
                </a:solidFill>
                <a:latin typeface="Microsoft JhengHei"/>
                <a:ea typeface="Microsoft JhengHei"/>
                <a:cs typeface="Microsoft JhengHei"/>
                <a:sym typeface="Microsoft JhengHei"/>
              </a:rPr>
              <a:t>2.12X</a:t>
            </a:r>
            <a:endParaRPr sz="3200" b="1">
              <a:solidFill>
                <a:schemeClr val="lt1"/>
              </a:solidFill>
              <a:latin typeface="Microsoft JhengHei"/>
              <a:ea typeface="Microsoft JhengHei"/>
              <a:cs typeface="Microsoft JhengHei"/>
              <a:sym typeface="Microsoft JhengHei"/>
            </a:endParaRPr>
          </a:p>
        </p:txBody>
      </p:sp>
      <p:sp>
        <p:nvSpPr>
          <p:cNvPr id="271" name="Google Shape;271;p21"/>
          <p:cNvSpPr txBox="1"/>
          <p:nvPr/>
        </p:nvSpPr>
        <p:spPr>
          <a:xfrm>
            <a:off x="5928095" y="1482528"/>
            <a:ext cx="5684599"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b="1" dirty="0">
                <a:solidFill>
                  <a:srgbClr val="FFFF00"/>
                </a:solidFill>
                <a:latin typeface="Meiryo UI" panose="020B0604030504040204" pitchFamily="50" charset="-128"/>
                <a:ea typeface="Meiryo UI" panose="020B0604030504040204" pitchFamily="50" charset="-128"/>
              </a:rPr>
              <a:t>Intel Atom® C5125 8コアCPUを搭載したTS-1655 </a:t>
            </a:r>
            <a:r>
              <a:rPr lang="en-US" sz="1100" b="1" dirty="0" err="1">
                <a:solidFill>
                  <a:srgbClr val="FFFF00"/>
                </a:solidFill>
                <a:latin typeface="Meiryo UI" panose="020B0604030504040204" pitchFamily="50" charset="-128"/>
                <a:ea typeface="Meiryo UI" panose="020B0604030504040204" pitchFamily="50" charset="-128"/>
              </a:rPr>
              <a:t>NASは、AMD</a:t>
            </a:r>
            <a:r>
              <a:rPr lang="en-US" sz="1100" b="1" dirty="0">
                <a:solidFill>
                  <a:srgbClr val="FFFF00"/>
                </a:solidFill>
                <a:latin typeface="Meiryo UI" panose="020B0604030504040204" pitchFamily="50" charset="-128"/>
                <a:ea typeface="Meiryo UI" panose="020B0604030504040204" pitchFamily="50" charset="-128"/>
              </a:rPr>
              <a:t> V1500B CPUを搭載した他の12ベイHDD </a:t>
            </a:r>
            <a:r>
              <a:rPr lang="en-US" sz="1100" b="1" dirty="0" err="1">
                <a:solidFill>
                  <a:srgbClr val="FFFF00"/>
                </a:solidFill>
                <a:latin typeface="Meiryo UI" panose="020B0604030504040204" pitchFamily="50" charset="-128"/>
                <a:ea typeface="Meiryo UI" panose="020B0604030504040204" pitchFamily="50" charset="-128"/>
              </a:rPr>
              <a:t>NASと比較して</a:t>
            </a:r>
            <a:r>
              <a:rPr lang="ja-JP" altLang="en-US" sz="1100" b="1" dirty="0">
                <a:solidFill>
                  <a:srgbClr val="FFFF00"/>
                </a:solidFill>
                <a:latin typeface="Meiryo UI" panose="020B0604030504040204" pitchFamily="50" charset="-128"/>
                <a:ea typeface="Meiryo UI" panose="020B0604030504040204" pitchFamily="50" charset="-128"/>
              </a:rPr>
              <a:t>、</a:t>
            </a:r>
            <a:r>
              <a:rPr lang="en-US" sz="1100" b="1" dirty="0" err="1">
                <a:solidFill>
                  <a:srgbClr val="FFFF00"/>
                </a:solidFill>
                <a:latin typeface="Meiryo UI" panose="020B0604030504040204" pitchFamily="50" charset="-128"/>
                <a:ea typeface="Meiryo UI" panose="020B0604030504040204" pitchFamily="50" charset="-128"/>
              </a:rPr>
              <a:t>優れたパフォーマンスを提供します</a:t>
            </a:r>
            <a:r>
              <a:rPr lang="en-US" sz="1100" b="1" dirty="0">
                <a:solidFill>
                  <a:srgbClr val="FFFF00"/>
                </a:solidFill>
                <a:latin typeface="Meiryo UI" panose="020B0604030504040204" pitchFamily="50" charset="-128"/>
                <a:ea typeface="Meiryo UI" panose="020B0604030504040204" pitchFamily="50" charset="-128"/>
              </a:rPr>
              <a:t>!</a:t>
            </a:r>
            <a:endParaRPr sz="1800" b="1" dirty="0">
              <a:solidFill>
                <a:srgbClr val="FFFF00"/>
              </a:solidFill>
              <a:latin typeface="Meiryo UI" panose="020B0604030504040204" pitchFamily="50" charset="-128"/>
              <a:ea typeface="Meiryo UI" panose="020B0604030504040204" pitchFamily="50" charset="-128"/>
              <a:sym typeface="Arial"/>
            </a:endParaRPr>
          </a:p>
        </p:txBody>
      </p:sp>
      <p:sp>
        <p:nvSpPr>
          <p:cNvPr id="272" name="Google Shape;272;p21"/>
          <p:cNvSpPr txBox="1"/>
          <p:nvPr/>
        </p:nvSpPr>
        <p:spPr>
          <a:xfrm>
            <a:off x="9209836" y="4439477"/>
            <a:ext cx="129327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rPr>
              <a:t>書</a:t>
            </a:r>
            <a:r>
              <a:rPr lang="ja-JP" altLang="en-US" sz="1800" b="1" dirty="0">
                <a:solidFill>
                  <a:schemeClr val="lt1"/>
                </a:solidFill>
                <a:latin typeface="Meiryo UI" panose="020B0604030504040204" pitchFamily="50" charset="-128"/>
                <a:ea typeface="Meiryo UI" panose="020B0604030504040204" pitchFamily="50" charset="-128"/>
              </a:rPr>
              <a:t>き込み</a:t>
            </a:r>
            <a:r>
              <a:rPr lang="en-US" sz="1800" b="1" dirty="0">
                <a:solidFill>
                  <a:schemeClr val="lt1"/>
                </a:solidFill>
                <a:latin typeface="Meiryo UI" panose="020B0604030504040204" pitchFamily="50" charset="-128"/>
                <a:ea typeface="Meiryo UI" panose="020B0604030504040204" pitchFamily="50" charset="-128"/>
              </a:rPr>
              <a:t>↗</a:t>
            </a:r>
            <a:endParaRPr sz="1800" b="1" dirty="0">
              <a:solidFill>
                <a:schemeClr val="lt1"/>
              </a:solidFill>
              <a:latin typeface="Meiryo UI" panose="020B0604030504040204" pitchFamily="50" charset="-128"/>
              <a:ea typeface="Meiryo UI" panose="020B0604030504040204" pitchFamily="50" charset="-128"/>
              <a:sym typeface="Arial"/>
            </a:endParaRPr>
          </a:p>
        </p:txBody>
      </p:sp>
      <p:sp>
        <p:nvSpPr>
          <p:cNvPr id="273" name="Google Shape;273;p21"/>
          <p:cNvSpPr txBox="1"/>
          <p:nvPr/>
        </p:nvSpPr>
        <p:spPr>
          <a:xfrm>
            <a:off x="10722966" y="4430617"/>
            <a:ext cx="128012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1800" b="1" dirty="0">
                <a:solidFill>
                  <a:schemeClr val="lt1"/>
                </a:solidFill>
                <a:latin typeface="Meiryo UI" panose="020B0604030504040204" pitchFamily="50" charset="-128"/>
                <a:ea typeface="Meiryo UI" panose="020B0604030504040204" pitchFamily="50" charset="-128"/>
              </a:rPr>
              <a:t>読み取り</a:t>
            </a:r>
            <a:r>
              <a:rPr lang="en-US" sz="1800" b="1"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275" name="Google Shape;275;p21"/>
          <p:cNvSpPr/>
          <p:nvPr/>
        </p:nvSpPr>
        <p:spPr>
          <a:xfrm>
            <a:off x="7387771" y="1952421"/>
            <a:ext cx="1799772" cy="1139336"/>
          </a:xfrm>
          <a:prstGeom prst="roundRect">
            <a:avLst>
              <a:gd name="adj" fmla="val 16667"/>
            </a:avLst>
          </a:prstGeom>
          <a:noFill/>
          <a:ln w="412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2"/>
          <p:cNvSpPr txBox="1">
            <a:spLocks noGrp="1"/>
          </p:cNvSpPr>
          <p:nvPr>
            <p:ph type="title"/>
          </p:nvPr>
        </p:nvSpPr>
        <p:spPr>
          <a:xfrm>
            <a:off x="444795" y="1778775"/>
            <a:ext cx="5307419" cy="3406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800"/>
              <a:buFont typeface="Arial"/>
              <a:buNone/>
            </a:pPr>
            <a:r>
              <a:rPr lang="en-US" sz="4800" b="1" dirty="0" err="1"/>
              <a:t>高性能・大容量の</a:t>
            </a:r>
            <a:r>
              <a:rPr lang="en-US" sz="4800" b="1" dirty="0"/>
              <a:t/>
            </a:r>
            <a:br>
              <a:rPr lang="en-US" sz="4800" b="1" dirty="0"/>
            </a:br>
            <a:r>
              <a:rPr lang="en-US" sz="4800" b="1" dirty="0" err="1"/>
              <a:t>ファイルバックアップ＆監視サーバ</a:t>
            </a:r>
            <a:r>
              <a:rPr lang="en-US" sz="4800" b="1" dirty="0"/>
              <a:t>ー</a:t>
            </a:r>
            <a:endParaRPr sz="4800" b="1" dirty="0">
              <a:sym typeface="Arial"/>
            </a:endParaRPr>
          </a:p>
        </p:txBody>
      </p:sp>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3"/>
          <p:cNvSpPr/>
          <p:nvPr/>
        </p:nvSpPr>
        <p:spPr>
          <a:xfrm>
            <a:off x="838200" y="2182508"/>
            <a:ext cx="3632894" cy="2612572"/>
          </a:xfrm>
          <a:prstGeom prst="roundRect">
            <a:avLst>
              <a:gd name="adj" fmla="val 6746"/>
            </a:avLst>
          </a:prstGeom>
          <a:solidFill>
            <a:schemeClr val="lt1"/>
          </a:solidFill>
          <a:ln>
            <a:noFill/>
          </a:ln>
          <a:effectLst>
            <a:outerShdw blurRad="228600" dist="88900" dir="8100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87" name="Google Shape;287;p23"/>
          <p:cNvSpPr/>
          <p:nvPr/>
        </p:nvSpPr>
        <p:spPr>
          <a:xfrm>
            <a:off x="4850737" y="2182508"/>
            <a:ext cx="6494271" cy="2612572"/>
          </a:xfrm>
          <a:prstGeom prst="roundRect">
            <a:avLst>
              <a:gd name="adj" fmla="val 6470"/>
            </a:avLst>
          </a:prstGeom>
          <a:solidFill>
            <a:schemeClr val="lt1"/>
          </a:solidFill>
          <a:ln>
            <a:noFill/>
          </a:ln>
          <a:effectLst>
            <a:outerShdw blurRad="228600" dist="88900" dir="8100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88" name="Google Shape;288;p23"/>
          <p:cNvSpPr/>
          <p:nvPr/>
        </p:nvSpPr>
        <p:spPr>
          <a:xfrm>
            <a:off x="838201" y="5092668"/>
            <a:ext cx="10515988" cy="1646989"/>
          </a:xfrm>
          <a:prstGeom prst="roundRect">
            <a:avLst>
              <a:gd name="adj" fmla="val 7761"/>
            </a:avLst>
          </a:prstGeom>
          <a:solidFill>
            <a:schemeClr val="lt1"/>
          </a:solidFill>
          <a:ln>
            <a:noFill/>
          </a:ln>
          <a:effectLst>
            <a:outerShdw blurRad="228600" dist="88900" dir="8100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289" name="Google Shape;289;p23"/>
          <p:cNvSpPr txBox="1">
            <a:spLocks noGrp="1"/>
          </p:cNvSpPr>
          <p:nvPr>
            <p:ph type="title"/>
          </p:nvPr>
        </p:nvSpPr>
        <p:spPr>
          <a:xfrm>
            <a:off x="389860" y="365125"/>
            <a:ext cx="1096394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Arial"/>
              <a:buNone/>
            </a:pPr>
            <a:r>
              <a:rPr lang="en-US" sz="3600" b="1" dirty="0" err="1"/>
              <a:t>エンタープライズおよび仮想化</a:t>
            </a:r>
            <a:r>
              <a:rPr lang="ja-JP" altLang="en-US" sz="3600" b="1" dirty="0"/>
              <a:t>の</a:t>
            </a:r>
            <a:r>
              <a:rPr lang="en-US" sz="3600" b="1" dirty="0" err="1"/>
              <a:t>認定</a:t>
            </a:r>
            <a:r>
              <a:rPr lang="ja-JP" altLang="en-US" sz="3600" b="1" dirty="0"/>
              <a:t>を受けた</a:t>
            </a:r>
            <a:r>
              <a:rPr lang="en-US" sz="3600" b="1" dirty="0"/>
              <a:t>、</a:t>
            </a:r>
            <a:br>
              <a:rPr lang="en-US" sz="3600" b="1" dirty="0"/>
            </a:br>
            <a:r>
              <a:rPr lang="en-US" sz="3600" b="1" dirty="0"/>
              <a:t>データストレージおよび監視用の大容量8コアNAS</a:t>
            </a:r>
            <a:endParaRPr sz="3600" b="1" dirty="0">
              <a:sym typeface="Arial"/>
            </a:endParaRPr>
          </a:p>
        </p:txBody>
      </p:sp>
      <p:sp>
        <p:nvSpPr>
          <p:cNvPr id="290" name="Google Shape;290;p23"/>
          <p:cNvSpPr txBox="1"/>
          <p:nvPr/>
        </p:nvSpPr>
        <p:spPr>
          <a:xfrm>
            <a:off x="1063438" y="2314986"/>
            <a:ext cx="3190509"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rgbClr val="5F779C"/>
                </a:solidFill>
                <a:latin typeface="Meiryo UI" panose="020B0604030504040204" pitchFamily="50" charset="-128"/>
                <a:ea typeface="Meiryo UI" panose="020B0604030504040204" pitchFamily="50" charset="-128"/>
              </a:rPr>
              <a:t>Intel® 8コア2.8 GHz CPU</a:t>
            </a:r>
            <a:endParaRPr sz="1800" b="1" dirty="0">
              <a:solidFill>
                <a:srgbClr val="5F779C"/>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200" dirty="0" err="1">
                <a:solidFill>
                  <a:schemeClr val="tx1"/>
                </a:solidFill>
                <a:latin typeface="Meiryo UI" panose="020B0604030504040204" pitchFamily="50" charset="-128"/>
                <a:ea typeface="Meiryo UI" panose="020B0604030504040204" pitchFamily="50" charset="-128"/>
              </a:rPr>
              <a:t>仮想マシンやマルチタスクに適した高性能プロセッサ</a:t>
            </a:r>
            <a:endParaRPr sz="1200" dirty="0">
              <a:solidFill>
                <a:schemeClr val="tx1"/>
              </a:solidFill>
              <a:latin typeface="Meiryo UI" panose="020B0604030504040204" pitchFamily="50" charset="-128"/>
              <a:ea typeface="Meiryo UI" panose="020B0604030504040204" pitchFamily="50" charset="-128"/>
            </a:endParaRPr>
          </a:p>
        </p:txBody>
      </p:sp>
      <p:pic>
        <p:nvPicPr>
          <p:cNvPr id="291" name="Google Shape;291;p23"/>
          <p:cNvPicPr preferRelativeResize="0"/>
          <p:nvPr/>
        </p:nvPicPr>
        <p:blipFill rotWithShape="1">
          <a:blip r:embed="rId3">
            <a:alphaModFix/>
          </a:blip>
          <a:srcRect/>
          <a:stretch/>
        </p:blipFill>
        <p:spPr>
          <a:xfrm>
            <a:off x="1146869" y="3173095"/>
            <a:ext cx="1019025" cy="1019025"/>
          </a:xfrm>
          <a:prstGeom prst="rect">
            <a:avLst/>
          </a:prstGeom>
          <a:noFill/>
          <a:ln>
            <a:noFill/>
          </a:ln>
          <a:effectLst>
            <a:outerShdw blurRad="203200" dist="139700" dir="8520000" sx="106000" sy="106000" algn="tl" rotWithShape="0">
              <a:srgbClr val="000000">
                <a:alpha val="30980"/>
              </a:srgbClr>
            </a:outerShdw>
          </a:effectLst>
        </p:spPr>
      </p:pic>
      <p:pic>
        <p:nvPicPr>
          <p:cNvPr id="292" name="Google Shape;292;p23"/>
          <p:cNvPicPr preferRelativeResize="0"/>
          <p:nvPr/>
        </p:nvPicPr>
        <p:blipFill rotWithShape="1">
          <a:blip r:embed="rId4">
            <a:alphaModFix/>
          </a:blip>
          <a:srcRect/>
          <a:stretch/>
        </p:blipFill>
        <p:spPr>
          <a:xfrm>
            <a:off x="2701666" y="3173095"/>
            <a:ext cx="1017148" cy="1019025"/>
          </a:xfrm>
          <a:prstGeom prst="rect">
            <a:avLst/>
          </a:prstGeom>
          <a:noFill/>
          <a:ln>
            <a:noFill/>
          </a:ln>
          <a:effectLst>
            <a:outerShdw blurRad="203200" dist="139700" dir="8520000" sx="106000" sy="106000" algn="tl" rotWithShape="0">
              <a:srgbClr val="000000">
                <a:alpha val="30980"/>
              </a:srgbClr>
            </a:outerShdw>
          </a:effectLst>
        </p:spPr>
      </p:pic>
      <p:sp>
        <p:nvSpPr>
          <p:cNvPr id="293" name="Google Shape;293;p23"/>
          <p:cNvSpPr txBox="1"/>
          <p:nvPr/>
        </p:nvSpPr>
        <p:spPr>
          <a:xfrm>
            <a:off x="4987752" y="2320518"/>
            <a:ext cx="6041572"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rgbClr val="5F779C"/>
                </a:solidFill>
                <a:latin typeface="Meiryo UI" panose="020B0604030504040204" pitchFamily="50" charset="-128"/>
                <a:ea typeface="Meiryo UI" panose="020B0604030504040204" pitchFamily="50" charset="-128"/>
              </a:rPr>
              <a:t>12 x SATA HDD + 4 x SATA SSD</a:t>
            </a:r>
          </a:p>
          <a:p>
            <a:pPr marL="0" marR="0" lvl="0" indent="0" algn="l" rtl="0">
              <a:spcBef>
                <a:spcPts val="0"/>
              </a:spcBef>
              <a:spcAft>
                <a:spcPts val="0"/>
              </a:spcAft>
              <a:buNone/>
            </a:pPr>
            <a:r>
              <a:rPr lang="en-US" sz="1800" b="1" dirty="0" err="1">
                <a:solidFill>
                  <a:srgbClr val="5F779C"/>
                </a:solidFill>
                <a:latin typeface="Meiryo UI" panose="020B0604030504040204" pitchFamily="50" charset="-128"/>
                <a:ea typeface="Meiryo UI" panose="020B0604030504040204" pitchFamily="50" charset="-128"/>
              </a:rPr>
              <a:t>大容量ハイブリッドストレージ</a:t>
            </a:r>
            <a:endParaRPr sz="1800" b="1" dirty="0">
              <a:solidFill>
                <a:srgbClr val="5F779C"/>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200" dirty="0" err="1">
                <a:solidFill>
                  <a:schemeClr val="tx1"/>
                </a:solidFill>
                <a:latin typeface="Meiryo UI" panose="020B0604030504040204" pitchFamily="50" charset="-128"/>
                <a:ea typeface="Meiryo UI" panose="020B0604030504040204" pitchFamily="50" charset="-128"/>
              </a:rPr>
              <a:t>マルチデバイスファイルバックアップおよび監視ホストとして最適</a:t>
            </a:r>
            <a:endParaRPr sz="1200" dirty="0">
              <a:solidFill>
                <a:schemeClr val="tx1"/>
              </a:solidFill>
              <a:latin typeface="Meiryo UI" panose="020B0604030504040204" pitchFamily="50" charset="-128"/>
              <a:ea typeface="Meiryo UI" panose="020B0604030504040204" pitchFamily="50" charset="-128"/>
            </a:endParaRPr>
          </a:p>
        </p:txBody>
      </p:sp>
      <p:pic>
        <p:nvPicPr>
          <p:cNvPr id="294" name="Google Shape;294;p23"/>
          <p:cNvPicPr preferRelativeResize="0"/>
          <p:nvPr/>
        </p:nvPicPr>
        <p:blipFill rotWithShape="1">
          <a:blip r:embed="rId5">
            <a:alphaModFix/>
          </a:blip>
          <a:srcRect/>
          <a:stretch/>
        </p:blipFill>
        <p:spPr>
          <a:xfrm>
            <a:off x="5352356" y="3164770"/>
            <a:ext cx="951150" cy="951150"/>
          </a:xfrm>
          <a:prstGeom prst="rect">
            <a:avLst/>
          </a:prstGeom>
          <a:noFill/>
          <a:ln>
            <a:noFill/>
          </a:ln>
          <a:effectLst>
            <a:outerShdw blurRad="203200" dist="139700" dir="8520000" sx="106000" sy="106000" algn="tl" rotWithShape="0">
              <a:srgbClr val="000000">
                <a:alpha val="30980"/>
              </a:srgbClr>
            </a:outerShdw>
          </a:effectLst>
        </p:spPr>
      </p:pic>
      <p:pic>
        <p:nvPicPr>
          <p:cNvPr id="295" name="Google Shape;295;p23"/>
          <p:cNvPicPr preferRelativeResize="0"/>
          <p:nvPr/>
        </p:nvPicPr>
        <p:blipFill rotWithShape="1">
          <a:blip r:embed="rId6">
            <a:alphaModFix/>
          </a:blip>
          <a:srcRect/>
          <a:stretch/>
        </p:blipFill>
        <p:spPr>
          <a:xfrm>
            <a:off x="6815799" y="3158638"/>
            <a:ext cx="951150" cy="951150"/>
          </a:xfrm>
          <a:prstGeom prst="rect">
            <a:avLst/>
          </a:prstGeom>
          <a:noFill/>
          <a:ln>
            <a:noFill/>
          </a:ln>
          <a:effectLst>
            <a:outerShdw blurRad="203200" dist="139700" dir="8520000" sx="106000" sy="106000" algn="tl" rotWithShape="0">
              <a:srgbClr val="000000">
                <a:alpha val="30980"/>
              </a:srgbClr>
            </a:outerShdw>
          </a:effectLst>
        </p:spPr>
      </p:pic>
      <p:pic>
        <p:nvPicPr>
          <p:cNvPr id="296" name="Google Shape;296;p23"/>
          <p:cNvPicPr preferRelativeResize="0"/>
          <p:nvPr/>
        </p:nvPicPr>
        <p:blipFill rotWithShape="1">
          <a:blip r:embed="rId7">
            <a:alphaModFix/>
          </a:blip>
          <a:srcRect/>
          <a:stretch/>
        </p:blipFill>
        <p:spPr>
          <a:xfrm>
            <a:off x="8279242" y="3158638"/>
            <a:ext cx="951150" cy="951150"/>
          </a:xfrm>
          <a:prstGeom prst="rect">
            <a:avLst/>
          </a:prstGeom>
          <a:noFill/>
          <a:ln>
            <a:noFill/>
          </a:ln>
          <a:effectLst>
            <a:outerShdw blurRad="203200" dist="139700" dir="8520000" sx="106000" sy="106000" algn="tl" rotWithShape="0">
              <a:srgbClr val="000000">
                <a:alpha val="30980"/>
              </a:srgbClr>
            </a:outerShdw>
          </a:effectLst>
        </p:spPr>
      </p:pic>
      <p:grpSp>
        <p:nvGrpSpPr>
          <p:cNvPr id="297" name="Google Shape;297;p23"/>
          <p:cNvGrpSpPr/>
          <p:nvPr/>
        </p:nvGrpSpPr>
        <p:grpSpPr>
          <a:xfrm>
            <a:off x="9721600" y="3158638"/>
            <a:ext cx="941625" cy="951150"/>
            <a:chOff x="9673975" y="3291988"/>
            <a:chExt cx="1198800" cy="1198800"/>
          </a:xfrm>
        </p:grpSpPr>
        <p:sp>
          <p:nvSpPr>
            <p:cNvPr id="298" name="Google Shape;298;p23"/>
            <p:cNvSpPr/>
            <p:nvPr/>
          </p:nvSpPr>
          <p:spPr>
            <a:xfrm>
              <a:off x="9673975" y="3291988"/>
              <a:ext cx="1198800" cy="1198800"/>
            </a:xfrm>
            <a:prstGeom prst="roundRect">
              <a:avLst>
                <a:gd name="adj" fmla="val 16667"/>
              </a:avLst>
            </a:prstGeom>
            <a:solidFill>
              <a:srgbClr val="2189DF"/>
            </a:solidFill>
            <a:ln>
              <a:noFill/>
            </a:ln>
            <a:effectLst>
              <a:outerShdw blurRad="203200" dist="139700" dir="840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Meiryo UI" panose="020B0604030504040204" pitchFamily="50" charset="-128"/>
                <a:ea typeface="Meiryo UI" panose="020B0604030504040204" pitchFamily="50" charset="-128"/>
                <a:sym typeface="Arial"/>
              </a:endParaRPr>
            </a:p>
          </p:txBody>
        </p:sp>
        <p:pic>
          <p:nvPicPr>
            <p:cNvPr id="299" name="Google Shape;299;p23"/>
            <p:cNvPicPr preferRelativeResize="0"/>
            <p:nvPr/>
          </p:nvPicPr>
          <p:blipFill rotWithShape="1">
            <a:blip r:embed="rId8">
              <a:alphaModFix/>
            </a:blip>
            <a:srcRect/>
            <a:stretch/>
          </p:blipFill>
          <p:spPr>
            <a:xfrm>
              <a:off x="9824848" y="3451816"/>
              <a:ext cx="935407" cy="859971"/>
            </a:xfrm>
            <a:prstGeom prst="rect">
              <a:avLst/>
            </a:prstGeom>
            <a:noFill/>
            <a:ln>
              <a:noFill/>
            </a:ln>
          </p:spPr>
        </p:pic>
      </p:grpSp>
      <p:sp>
        <p:nvSpPr>
          <p:cNvPr id="300" name="Google Shape;300;p23"/>
          <p:cNvSpPr txBox="1"/>
          <p:nvPr/>
        </p:nvSpPr>
        <p:spPr>
          <a:xfrm>
            <a:off x="5729485" y="5260657"/>
            <a:ext cx="5243115" cy="12003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1" dirty="0">
              <a:solidFill>
                <a:srgbClr val="2189DF"/>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Arial"/>
              <a:buNone/>
            </a:pPr>
            <a:r>
              <a:rPr lang="en-US" sz="1800" b="1" dirty="0" err="1">
                <a:solidFill>
                  <a:srgbClr val="2189DF"/>
                </a:solidFill>
                <a:latin typeface="Meiryo UI" panose="020B0604030504040204" pitchFamily="50" charset="-128"/>
                <a:ea typeface="Meiryo UI" panose="020B0604030504040204" pitchFamily="50" charset="-128"/>
              </a:rPr>
              <a:t>仮想化の認定</a:t>
            </a:r>
            <a:endParaRPr sz="1800" b="1" dirty="0">
              <a:solidFill>
                <a:srgbClr val="2189DF"/>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Arial"/>
              <a:buNone/>
            </a:pPr>
            <a:r>
              <a:rPr lang="en-US" sz="1800" b="1" dirty="0">
                <a:solidFill>
                  <a:schemeClr val="tx1"/>
                </a:solidFill>
                <a:latin typeface="Meiryo UI" panose="020B0604030504040204" pitchFamily="50" charset="-128"/>
                <a:ea typeface="Meiryo UI" panose="020B0604030504040204" pitchFamily="50" charset="-128"/>
              </a:rPr>
              <a:t>Microsoft Hyper-V / </a:t>
            </a:r>
            <a:r>
              <a:rPr lang="en-US" sz="1800" b="1" dirty="0" err="1">
                <a:solidFill>
                  <a:schemeClr val="tx1"/>
                </a:solidFill>
                <a:latin typeface="Meiryo UI" panose="020B0604030504040204" pitchFamily="50" charset="-128"/>
                <a:ea typeface="Meiryo UI" panose="020B0604030504040204" pitchFamily="50" charset="-128"/>
              </a:rPr>
              <a:t>Citrix対応</a:t>
            </a:r>
            <a:r>
              <a:rPr lang="en-US" sz="1800" b="1" dirty="0">
                <a:solidFill>
                  <a:schemeClr val="tx1"/>
                </a:solidFill>
                <a:latin typeface="Meiryo UI" panose="020B0604030504040204" pitchFamily="50" charset="-128"/>
                <a:ea typeface="Meiryo UI" panose="020B0604030504040204" pitchFamily="50" charset="-128"/>
              </a:rPr>
              <a:t> /</a:t>
            </a:r>
            <a:endParaRPr sz="1800" b="1" dirty="0">
              <a:solidFill>
                <a:schemeClr val="tx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dk1"/>
              </a:buClr>
              <a:buSzPts val="1800"/>
              <a:buFont typeface="Arial"/>
              <a:buNone/>
            </a:pPr>
            <a:r>
              <a:rPr lang="en-US" sz="1800" b="1" dirty="0" err="1">
                <a:solidFill>
                  <a:schemeClr val="tx1"/>
                </a:solidFill>
                <a:latin typeface="Meiryo UI" panose="020B0604030504040204" pitchFamily="50" charset="-128"/>
                <a:ea typeface="Meiryo UI" panose="020B0604030504040204" pitchFamily="50" charset="-128"/>
              </a:rPr>
              <a:t>VMware対応</a:t>
            </a:r>
            <a:r>
              <a:rPr lang="en-US" sz="1800" b="1" dirty="0">
                <a:solidFill>
                  <a:schemeClr val="tx1"/>
                </a:solidFill>
                <a:latin typeface="Meiryo UI" panose="020B0604030504040204" pitchFamily="50" charset="-128"/>
                <a:ea typeface="Meiryo UI" panose="020B0604030504040204" pitchFamily="50" charset="-128"/>
              </a:rPr>
              <a:t> / </a:t>
            </a:r>
            <a:r>
              <a:rPr lang="en-US" sz="1800" b="1" dirty="0" err="1">
                <a:solidFill>
                  <a:schemeClr val="tx1"/>
                </a:solidFill>
                <a:latin typeface="Meiryo UI" panose="020B0604030504040204" pitchFamily="50" charset="-128"/>
                <a:ea typeface="Meiryo UI" panose="020B0604030504040204" pitchFamily="50" charset="-128"/>
              </a:rPr>
              <a:t>Veeam対応</a:t>
            </a:r>
            <a:endParaRPr sz="1800" b="1" dirty="0">
              <a:solidFill>
                <a:schemeClr val="tx1"/>
              </a:solidFill>
              <a:latin typeface="Meiryo UI" panose="020B0604030504040204" pitchFamily="50" charset="-128"/>
              <a:ea typeface="Meiryo UI" panose="020B0604030504040204" pitchFamily="50" charset="-128"/>
            </a:endParaRPr>
          </a:p>
        </p:txBody>
      </p:sp>
      <p:pic>
        <p:nvPicPr>
          <p:cNvPr id="301" name="Google Shape;301;p23"/>
          <p:cNvPicPr preferRelativeResize="0"/>
          <p:nvPr/>
        </p:nvPicPr>
        <p:blipFill rotWithShape="1">
          <a:blip r:embed="rId9">
            <a:alphaModFix/>
          </a:blip>
          <a:srcRect t="2320" r="18920" b="-1"/>
          <a:stretch/>
        </p:blipFill>
        <p:spPr>
          <a:xfrm>
            <a:off x="1216740" y="5471014"/>
            <a:ext cx="4196392" cy="897535"/>
          </a:xfrm>
          <a:prstGeom prst="rect">
            <a:avLst/>
          </a:prstGeom>
          <a:noFill/>
          <a:ln>
            <a:noFill/>
          </a:ln>
          <a:effectLst>
            <a:outerShdw blurRad="203200" dist="139700" dir="8520000" sx="106000" sy="106000" algn="tl" rotWithShape="0">
              <a:srgbClr val="000000">
                <a:alpha val="30980"/>
              </a:srgbClr>
            </a:outerShdw>
          </a:effectLst>
        </p:spPr>
      </p:pic>
      <p:sp>
        <p:nvSpPr>
          <p:cNvPr id="302" name="Google Shape;302;p23"/>
          <p:cNvSpPr txBox="1"/>
          <p:nvPr/>
        </p:nvSpPr>
        <p:spPr>
          <a:xfrm>
            <a:off x="1025339" y="4338302"/>
            <a:ext cx="1676327" cy="261610"/>
          </a:xfrm>
          <a:prstGeom prst="rect">
            <a:avLst/>
          </a:prstGeom>
          <a:noFill/>
          <a:ln>
            <a:noFill/>
          </a:ln>
        </p:spPr>
        <p:txBody>
          <a:bodyPr spcFirstLastPara="1" wrap="square" lIns="91425" tIns="45700" rIns="91425" bIns="45700" anchor="t" anchorCtr="0">
            <a:noAutofit/>
          </a:bodyPr>
          <a:lstStyle/>
          <a:p>
            <a:r>
              <a:rPr lang="en-US" altLang="zh-TW" sz="1100" b="1" dirty="0">
                <a:latin typeface="Meiryo UI" panose="020B0604030504040204" pitchFamily="50" charset="-128"/>
                <a:ea typeface="Meiryo UI" panose="020B0604030504040204" pitchFamily="50" charset="-128"/>
              </a:rPr>
              <a:t>Virtualization station</a:t>
            </a:r>
            <a:endParaRPr lang="zh-TW" altLang="en-US" sz="1100" b="1" dirty="0">
              <a:latin typeface="Meiryo UI" panose="020B0604030504040204" pitchFamily="50" charset="-128"/>
              <a:ea typeface="Meiryo UI" panose="020B0604030504040204" pitchFamily="50" charset="-128"/>
            </a:endParaRPr>
          </a:p>
        </p:txBody>
      </p:sp>
      <p:sp>
        <p:nvSpPr>
          <p:cNvPr id="303" name="Google Shape;303;p23"/>
          <p:cNvSpPr txBox="1"/>
          <p:nvPr/>
        </p:nvSpPr>
        <p:spPr>
          <a:xfrm>
            <a:off x="2540535" y="4338302"/>
            <a:ext cx="1539433" cy="261610"/>
          </a:xfrm>
          <a:prstGeom prst="rect">
            <a:avLst/>
          </a:prstGeom>
          <a:noFill/>
          <a:ln>
            <a:noFill/>
          </a:ln>
        </p:spPr>
        <p:txBody>
          <a:bodyPr spcFirstLastPara="1" wrap="square" lIns="91425" tIns="45700" rIns="91425" bIns="45700" anchor="t" anchorCtr="0">
            <a:noAutofit/>
          </a:bodyPr>
          <a:lstStyle/>
          <a:p>
            <a:pPr algn="ctr"/>
            <a:r>
              <a:rPr lang="en-US" altLang="zh-TW" sz="1100" b="1" dirty="0">
                <a:latin typeface="Meiryo UI" panose="020B0604030504040204" pitchFamily="50" charset="-128"/>
                <a:ea typeface="Meiryo UI" panose="020B0604030504040204" pitchFamily="50" charset="-128"/>
              </a:rPr>
              <a:t>Container</a:t>
            </a:r>
            <a:r>
              <a:rPr lang="zh-TW" altLang="en-US" sz="1100" b="1" dirty="0">
                <a:latin typeface="Meiryo UI" panose="020B0604030504040204" pitchFamily="50" charset="-128"/>
                <a:ea typeface="Meiryo UI" panose="020B0604030504040204" pitchFamily="50" charset="-128"/>
              </a:rPr>
              <a:t> </a:t>
            </a:r>
            <a:r>
              <a:rPr lang="en-US" altLang="zh-TW" sz="1100" b="1" dirty="0">
                <a:latin typeface="Meiryo UI" panose="020B0604030504040204" pitchFamily="50" charset="-128"/>
                <a:ea typeface="Meiryo UI" panose="020B0604030504040204" pitchFamily="50" charset="-128"/>
              </a:rPr>
              <a:t>station</a:t>
            </a:r>
            <a:endParaRPr lang="zh-TW" altLang="en-US" sz="1100" b="1" dirty="0">
              <a:latin typeface="Meiryo UI" panose="020B0604030504040204" pitchFamily="50" charset="-128"/>
              <a:ea typeface="Meiryo UI" panose="020B0604030504040204" pitchFamily="50" charset="-128"/>
            </a:endParaRPr>
          </a:p>
        </p:txBody>
      </p:sp>
      <p:sp>
        <p:nvSpPr>
          <p:cNvPr id="304" name="Google Shape;304;p23"/>
          <p:cNvSpPr txBox="1"/>
          <p:nvPr/>
        </p:nvSpPr>
        <p:spPr>
          <a:xfrm>
            <a:off x="5270936" y="4328777"/>
            <a:ext cx="1094940" cy="261610"/>
          </a:xfrm>
          <a:prstGeom prst="rect">
            <a:avLst/>
          </a:prstGeom>
          <a:noFill/>
          <a:ln>
            <a:noFill/>
          </a:ln>
        </p:spPr>
        <p:txBody>
          <a:bodyPr spcFirstLastPara="1" wrap="square" lIns="91425" tIns="45700" rIns="91425" bIns="45700" anchor="t" anchorCtr="0">
            <a:noAutofit/>
          </a:bodyPr>
          <a:lstStyle/>
          <a:p>
            <a:pPr algn="ctr"/>
            <a:r>
              <a:rPr lang="en-US" altLang="zh-TW" sz="1100" b="1" dirty="0">
                <a:latin typeface="Meiryo UI" panose="020B0604030504040204" pitchFamily="50" charset="-128"/>
                <a:ea typeface="Meiryo UI" panose="020B0604030504040204" pitchFamily="50" charset="-128"/>
              </a:rPr>
              <a:t>QVR</a:t>
            </a:r>
            <a:r>
              <a:rPr lang="zh-TW" altLang="en-US" sz="1100" b="1" dirty="0">
                <a:latin typeface="Meiryo UI" panose="020B0604030504040204" pitchFamily="50" charset="-128"/>
                <a:ea typeface="Meiryo UI" panose="020B0604030504040204" pitchFamily="50" charset="-128"/>
              </a:rPr>
              <a:t> </a:t>
            </a:r>
            <a:r>
              <a:rPr lang="en-US" altLang="zh-TW" sz="1100" b="1" dirty="0">
                <a:latin typeface="Meiryo UI" panose="020B0604030504040204" pitchFamily="50" charset="-128"/>
                <a:ea typeface="Meiryo UI" panose="020B0604030504040204" pitchFamily="50" charset="-128"/>
              </a:rPr>
              <a:t>Pro</a:t>
            </a:r>
            <a:endParaRPr lang="zh-TW" altLang="en-US" sz="1100" b="1" dirty="0">
              <a:latin typeface="Meiryo UI" panose="020B0604030504040204" pitchFamily="50" charset="-128"/>
              <a:ea typeface="Meiryo UI" panose="020B0604030504040204" pitchFamily="50" charset="-128"/>
            </a:endParaRPr>
          </a:p>
        </p:txBody>
      </p:sp>
      <p:sp>
        <p:nvSpPr>
          <p:cNvPr id="305" name="Google Shape;305;p23"/>
          <p:cNvSpPr txBox="1"/>
          <p:nvPr/>
        </p:nvSpPr>
        <p:spPr>
          <a:xfrm>
            <a:off x="6745519" y="4328777"/>
            <a:ext cx="1094940" cy="2616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100" b="1" dirty="0" err="1">
                <a:solidFill>
                  <a:schemeClr val="dk1"/>
                </a:solidFill>
                <a:latin typeface="Meiryo UI" panose="020B0604030504040204" pitchFamily="50" charset="-128"/>
                <a:ea typeface="Meiryo UI" panose="020B0604030504040204" pitchFamily="50" charset="-128"/>
              </a:rPr>
              <a:t>Qsync</a:t>
            </a:r>
            <a:endParaRPr sz="1100" b="1" dirty="0">
              <a:solidFill>
                <a:schemeClr val="dk1"/>
              </a:solidFill>
              <a:latin typeface="Meiryo UI" panose="020B0604030504040204" pitchFamily="50" charset="-128"/>
              <a:ea typeface="Meiryo UI" panose="020B0604030504040204" pitchFamily="50" charset="-128"/>
              <a:sym typeface="Arial"/>
            </a:endParaRPr>
          </a:p>
        </p:txBody>
      </p:sp>
      <p:sp>
        <p:nvSpPr>
          <p:cNvPr id="306" name="Google Shape;306;p23"/>
          <p:cNvSpPr txBox="1"/>
          <p:nvPr/>
        </p:nvSpPr>
        <p:spPr>
          <a:xfrm>
            <a:off x="8197822" y="4328777"/>
            <a:ext cx="1094940" cy="2616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100" b="1" dirty="0">
                <a:solidFill>
                  <a:schemeClr val="dk1"/>
                </a:solidFill>
                <a:latin typeface="Meiryo UI" panose="020B0604030504040204" pitchFamily="50" charset="-128"/>
                <a:ea typeface="Meiryo UI" panose="020B0604030504040204" pitchFamily="50" charset="-128"/>
              </a:rPr>
              <a:t>HBS3</a:t>
            </a:r>
            <a:endParaRPr sz="1100" b="1" dirty="0">
              <a:solidFill>
                <a:schemeClr val="dk1"/>
              </a:solidFill>
              <a:latin typeface="Meiryo UI" panose="020B0604030504040204" pitchFamily="50" charset="-128"/>
              <a:ea typeface="Meiryo UI" panose="020B0604030504040204" pitchFamily="50" charset="-128"/>
              <a:sym typeface="Arial"/>
            </a:endParaRPr>
          </a:p>
        </p:txBody>
      </p:sp>
      <p:sp>
        <p:nvSpPr>
          <p:cNvPr id="307" name="Google Shape;307;p23"/>
          <p:cNvSpPr txBox="1"/>
          <p:nvPr/>
        </p:nvSpPr>
        <p:spPr>
          <a:xfrm>
            <a:off x="9650125" y="4328777"/>
            <a:ext cx="1094940" cy="2616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100" b="1" dirty="0">
                <a:solidFill>
                  <a:schemeClr val="dk1"/>
                </a:solidFill>
                <a:latin typeface="Meiryo UI" panose="020B0604030504040204" pitchFamily="50" charset="-128"/>
                <a:ea typeface="Meiryo UI" panose="020B0604030504040204" pitchFamily="50" charset="-128"/>
              </a:rPr>
              <a:t>HDD+SSD</a:t>
            </a:r>
            <a:endParaRPr sz="1100" b="1"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4"/>
          <p:cNvSpPr txBox="1">
            <a:spLocks noGrp="1"/>
          </p:cNvSpPr>
          <p:nvPr>
            <p:ph type="title"/>
          </p:nvPr>
        </p:nvSpPr>
        <p:spPr>
          <a:xfrm>
            <a:off x="545805" y="230307"/>
            <a:ext cx="11184071" cy="1325563"/>
          </a:xfrm>
          <a:prstGeom prst="rect">
            <a:avLst/>
          </a:prstGeom>
          <a:noFill/>
          <a:ln>
            <a:noFill/>
          </a:ln>
        </p:spPr>
        <p:txBody>
          <a:bodyPr spcFirstLastPara="1" wrap="square" lIns="91425" tIns="45700" rIns="91425" bIns="45700" anchor="ctr" anchorCtr="0">
            <a:noAutofit/>
          </a:bodyPr>
          <a:lstStyle/>
          <a:p>
            <a:pPr lvl="0">
              <a:lnSpc>
                <a:spcPct val="140750"/>
              </a:lnSpc>
              <a:buSzPts val="3600"/>
            </a:pPr>
            <a:r>
              <a:rPr lang="en-US" altLang="ja-JP" sz="3600" b="1" dirty="0"/>
              <a:t>File Station </a:t>
            </a:r>
            <a:r>
              <a:rPr lang="ja-JP" altLang="en-US" sz="3600" b="1" dirty="0"/>
              <a:t>は、</a:t>
            </a:r>
            <a:r>
              <a:rPr lang="en-US" altLang="ja-JP" sz="3600" b="1" dirty="0"/>
              <a:t>Web &amp; iOS/Android </a:t>
            </a:r>
            <a:r>
              <a:rPr lang="ja-JP" altLang="en-US" sz="3600" b="1" dirty="0"/>
              <a:t>ベース</a:t>
            </a:r>
            <a:r>
              <a:rPr lang="ja-JP" altLang="en-US" sz="3600" b="1" dirty="0" smtClean="0"/>
              <a:t>の</a:t>
            </a:r>
            <a:r>
              <a:rPr lang="en-US" altLang="ja-JP" sz="3600" b="1" dirty="0" smtClean="0"/>
              <a:t/>
            </a:r>
            <a:br>
              <a:rPr lang="en-US" altLang="ja-JP" sz="3600" b="1" dirty="0" smtClean="0"/>
            </a:br>
            <a:r>
              <a:rPr lang="ja-JP" altLang="en-US" sz="3600" b="1" dirty="0" smtClean="0"/>
              <a:t>最高にユ</a:t>
            </a:r>
            <a:r>
              <a:rPr lang="ja-JP" altLang="en-US" sz="3600" b="1" dirty="0"/>
              <a:t>ーザーフレンドリーなファイルエクスプローラーで</a:t>
            </a:r>
            <a:r>
              <a:rPr lang="ja-JP" altLang="en-US" sz="3600" b="1" dirty="0" smtClean="0"/>
              <a:t>す</a:t>
            </a:r>
            <a:endParaRPr sz="3600" b="1" dirty="0">
              <a:sym typeface="Arial"/>
            </a:endParaRPr>
          </a:p>
        </p:txBody>
      </p:sp>
      <p:grpSp>
        <p:nvGrpSpPr>
          <p:cNvPr id="314" name="Google Shape;314;p24"/>
          <p:cNvGrpSpPr/>
          <p:nvPr/>
        </p:nvGrpSpPr>
        <p:grpSpPr>
          <a:xfrm>
            <a:off x="416271" y="2434855"/>
            <a:ext cx="10641589" cy="4345719"/>
            <a:chOff x="416271" y="1776073"/>
            <a:chExt cx="11134122" cy="5004502"/>
          </a:xfrm>
        </p:grpSpPr>
        <p:pic>
          <p:nvPicPr>
            <p:cNvPr id="315" name="Google Shape;315;p24"/>
            <p:cNvPicPr preferRelativeResize="0"/>
            <p:nvPr/>
          </p:nvPicPr>
          <p:blipFill rotWithShape="1">
            <a:blip r:embed="rId3">
              <a:alphaModFix/>
            </a:blip>
            <a:srcRect/>
            <a:stretch/>
          </p:blipFill>
          <p:spPr>
            <a:xfrm>
              <a:off x="6556753" y="2470942"/>
              <a:ext cx="4993640" cy="4309633"/>
            </a:xfrm>
            <a:prstGeom prst="rect">
              <a:avLst/>
            </a:prstGeom>
            <a:noFill/>
            <a:ln>
              <a:noFill/>
            </a:ln>
            <a:effectLst>
              <a:outerShdw blurRad="228600" dist="152400" dir="8100000" algn="tr" rotWithShape="0">
                <a:srgbClr val="000000">
                  <a:alpha val="27843"/>
                </a:srgbClr>
              </a:outerShdw>
            </a:effectLst>
          </p:spPr>
        </p:pic>
        <p:sp>
          <p:nvSpPr>
            <p:cNvPr id="316" name="Google Shape;316;p24"/>
            <p:cNvSpPr/>
            <p:nvPr/>
          </p:nvSpPr>
          <p:spPr>
            <a:xfrm>
              <a:off x="1752677" y="1873029"/>
              <a:ext cx="1149827" cy="49668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chemeClr val="lt1"/>
                  </a:solidFill>
                  <a:latin typeface="Meiryo UI" panose="020B0604030504040204" pitchFamily="50" charset="-128"/>
                  <a:ea typeface="Meiryo UI" panose="020B0604030504040204" pitchFamily="50" charset="-128"/>
                  <a:sym typeface="Arial"/>
                </a:rPr>
                <a:t>Qfile</a:t>
              </a:r>
              <a:endParaRPr sz="2400" b="1" dirty="0">
                <a:solidFill>
                  <a:schemeClr val="lt1"/>
                </a:solidFill>
                <a:latin typeface="Meiryo UI" panose="020B0604030504040204" pitchFamily="50" charset="-128"/>
                <a:ea typeface="Meiryo UI" panose="020B0604030504040204" pitchFamily="50" charset="-128"/>
                <a:sym typeface="Arial"/>
              </a:endParaRPr>
            </a:p>
          </p:txBody>
        </p:sp>
        <p:grpSp>
          <p:nvGrpSpPr>
            <p:cNvPr id="317" name="Google Shape;317;p24"/>
            <p:cNvGrpSpPr/>
            <p:nvPr/>
          </p:nvGrpSpPr>
          <p:grpSpPr>
            <a:xfrm>
              <a:off x="416271" y="2279014"/>
              <a:ext cx="3822651" cy="4497236"/>
              <a:chOff x="3404225" y="1239925"/>
              <a:chExt cx="2264102" cy="2663649"/>
            </a:xfrm>
          </p:grpSpPr>
          <p:pic>
            <p:nvPicPr>
              <p:cNvPr id="318" name="Google Shape;318;p24"/>
              <p:cNvPicPr preferRelativeResize="0"/>
              <p:nvPr/>
            </p:nvPicPr>
            <p:blipFill rotWithShape="1">
              <a:blip r:embed="rId4">
                <a:alphaModFix/>
              </a:blip>
              <a:srcRect/>
              <a:stretch/>
            </p:blipFill>
            <p:spPr>
              <a:xfrm>
                <a:off x="3404225" y="1239925"/>
                <a:ext cx="2264102" cy="2663649"/>
              </a:xfrm>
              <a:prstGeom prst="rect">
                <a:avLst/>
              </a:prstGeom>
              <a:noFill/>
              <a:ln>
                <a:noFill/>
              </a:ln>
            </p:spPr>
          </p:pic>
          <p:pic>
            <p:nvPicPr>
              <p:cNvPr id="319" name="Google Shape;319;p24"/>
              <p:cNvPicPr preferRelativeResize="0"/>
              <p:nvPr/>
            </p:nvPicPr>
            <p:blipFill rotWithShape="1">
              <a:blip r:embed="rId5">
                <a:alphaModFix/>
              </a:blip>
              <a:srcRect/>
              <a:stretch/>
            </p:blipFill>
            <p:spPr>
              <a:xfrm>
                <a:off x="4001523" y="1620750"/>
                <a:ext cx="1069500" cy="1902287"/>
              </a:xfrm>
              <a:prstGeom prst="rect">
                <a:avLst/>
              </a:prstGeom>
              <a:noFill/>
              <a:ln>
                <a:noFill/>
              </a:ln>
            </p:spPr>
          </p:pic>
        </p:grpSp>
        <p:sp>
          <p:nvSpPr>
            <p:cNvPr id="320" name="Google Shape;320;p24"/>
            <p:cNvSpPr/>
            <p:nvPr/>
          </p:nvSpPr>
          <p:spPr>
            <a:xfrm>
              <a:off x="6833393" y="1940713"/>
              <a:ext cx="2537774" cy="65808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chemeClr val="lt1"/>
                  </a:solidFill>
                  <a:latin typeface="Meiryo UI" panose="020B0604030504040204" pitchFamily="50" charset="-128"/>
                  <a:ea typeface="Meiryo UI" panose="020B0604030504040204" pitchFamily="50" charset="-128"/>
                  <a:sym typeface="Arial"/>
                </a:rPr>
                <a:t>File Station</a:t>
              </a:r>
              <a:endParaRPr dirty="0">
                <a:latin typeface="Meiryo UI" panose="020B0604030504040204" pitchFamily="50" charset="-128"/>
                <a:ea typeface="Meiryo UI" panose="020B0604030504040204" pitchFamily="50" charset="-128"/>
              </a:endParaRPr>
            </a:p>
          </p:txBody>
        </p:sp>
        <p:pic>
          <p:nvPicPr>
            <p:cNvPr id="321" name="Google Shape;321;p24"/>
            <p:cNvPicPr preferRelativeResize="0"/>
            <p:nvPr/>
          </p:nvPicPr>
          <p:blipFill rotWithShape="1">
            <a:blip r:embed="rId6">
              <a:alphaModFix/>
            </a:blip>
            <a:srcRect/>
            <a:stretch/>
          </p:blipFill>
          <p:spPr>
            <a:xfrm>
              <a:off x="979010" y="4050638"/>
              <a:ext cx="2732689" cy="2173332"/>
            </a:xfrm>
            <a:prstGeom prst="rect">
              <a:avLst/>
            </a:prstGeom>
            <a:noFill/>
            <a:ln>
              <a:noFill/>
            </a:ln>
            <a:effectLst>
              <a:outerShdw blurRad="228600" dist="152400" dir="8100000" algn="tr" rotWithShape="0">
                <a:srgbClr val="000000">
                  <a:alpha val="27843"/>
                </a:srgbClr>
              </a:outerShdw>
            </a:effectLst>
          </p:spPr>
        </p:pic>
        <p:sp>
          <p:nvSpPr>
            <p:cNvPr id="322" name="Google Shape;322;p24"/>
            <p:cNvSpPr txBox="1"/>
            <p:nvPr/>
          </p:nvSpPr>
          <p:spPr>
            <a:xfrm>
              <a:off x="4272032" y="4357393"/>
              <a:ext cx="1232936" cy="6733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Local</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NAS</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323" name="Google Shape;323;p24"/>
            <p:cNvSpPr txBox="1"/>
            <p:nvPr/>
          </p:nvSpPr>
          <p:spPr>
            <a:xfrm>
              <a:off x="4305832" y="5402509"/>
              <a:ext cx="1232936" cy="6733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Remote</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NAS</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324" name="Google Shape;324;p24"/>
            <p:cNvSpPr txBox="1"/>
            <p:nvPr/>
          </p:nvSpPr>
          <p:spPr>
            <a:xfrm>
              <a:off x="4178554" y="5995329"/>
              <a:ext cx="1419892" cy="6733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sym typeface="Arial"/>
                </a:rPr>
                <a:t>Cloud Storage</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325" name="Google Shape;325;p24"/>
            <p:cNvSpPr/>
            <p:nvPr/>
          </p:nvSpPr>
          <p:spPr>
            <a:xfrm flipH="1">
              <a:off x="3218001" y="4380039"/>
              <a:ext cx="1145864" cy="383195"/>
            </a:xfrm>
            <a:prstGeom prst="rightArrow">
              <a:avLst>
                <a:gd name="adj1" fmla="val 50000"/>
                <a:gd name="adj2" fmla="val 87117"/>
              </a:avLst>
            </a:prstGeom>
            <a:gradFill>
              <a:gsLst>
                <a:gs pos="0">
                  <a:srgbClr val="FF3C04">
                    <a:alpha val="0"/>
                  </a:srgbClr>
                </a:gs>
                <a:gs pos="1000">
                  <a:srgbClr val="FF3C04">
                    <a:alpha val="0"/>
                  </a:srgbClr>
                </a:gs>
                <a:gs pos="42000">
                  <a:srgbClr val="FF3C04">
                    <a:alpha val="49803"/>
                  </a:srgbClr>
                </a:gs>
                <a:gs pos="90000">
                  <a:srgbClr val="FF3C04"/>
                </a:gs>
                <a:gs pos="100000">
                  <a:srgbClr val="FF3C0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000000"/>
                </a:solidFill>
                <a:latin typeface="Meiryo UI" panose="020B0604030504040204" pitchFamily="50" charset="-128"/>
                <a:ea typeface="Meiryo UI" panose="020B0604030504040204" pitchFamily="50" charset="-128"/>
                <a:sym typeface="Arial"/>
              </a:endParaRPr>
            </a:p>
          </p:txBody>
        </p:sp>
        <p:sp>
          <p:nvSpPr>
            <p:cNvPr id="326" name="Google Shape;326;p24"/>
            <p:cNvSpPr/>
            <p:nvPr/>
          </p:nvSpPr>
          <p:spPr>
            <a:xfrm flipH="1">
              <a:off x="3218001" y="5509303"/>
              <a:ext cx="1145864" cy="383195"/>
            </a:xfrm>
            <a:prstGeom prst="rightArrow">
              <a:avLst>
                <a:gd name="adj1" fmla="val 50000"/>
                <a:gd name="adj2" fmla="val 87117"/>
              </a:avLst>
            </a:prstGeom>
            <a:gradFill>
              <a:gsLst>
                <a:gs pos="0">
                  <a:srgbClr val="FF3C04">
                    <a:alpha val="0"/>
                  </a:srgbClr>
                </a:gs>
                <a:gs pos="1000">
                  <a:srgbClr val="FF3C04">
                    <a:alpha val="0"/>
                  </a:srgbClr>
                </a:gs>
                <a:gs pos="42000">
                  <a:srgbClr val="FF3C04">
                    <a:alpha val="49803"/>
                  </a:srgbClr>
                </a:gs>
                <a:gs pos="90000">
                  <a:srgbClr val="FF3C04"/>
                </a:gs>
                <a:gs pos="100000">
                  <a:srgbClr val="FF3C0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000000"/>
                </a:solidFill>
                <a:latin typeface="Meiryo UI" panose="020B0604030504040204" pitchFamily="50" charset="-128"/>
                <a:ea typeface="Meiryo UI" panose="020B0604030504040204" pitchFamily="50" charset="-128"/>
                <a:sym typeface="Arial"/>
              </a:endParaRPr>
            </a:p>
          </p:txBody>
        </p:sp>
        <p:sp>
          <p:nvSpPr>
            <p:cNvPr id="327" name="Google Shape;327;p24"/>
            <p:cNvSpPr/>
            <p:nvPr/>
          </p:nvSpPr>
          <p:spPr>
            <a:xfrm flipH="1">
              <a:off x="3250157" y="5960117"/>
              <a:ext cx="1145864" cy="383195"/>
            </a:xfrm>
            <a:prstGeom prst="rightArrow">
              <a:avLst>
                <a:gd name="adj1" fmla="val 50000"/>
                <a:gd name="adj2" fmla="val 87117"/>
              </a:avLst>
            </a:prstGeom>
            <a:gradFill>
              <a:gsLst>
                <a:gs pos="0">
                  <a:srgbClr val="FF3C04">
                    <a:alpha val="0"/>
                  </a:srgbClr>
                </a:gs>
                <a:gs pos="1000">
                  <a:srgbClr val="FF3C04">
                    <a:alpha val="0"/>
                  </a:srgbClr>
                </a:gs>
                <a:gs pos="42000">
                  <a:srgbClr val="FF3C04">
                    <a:alpha val="49803"/>
                  </a:srgbClr>
                </a:gs>
                <a:gs pos="90000">
                  <a:srgbClr val="FF3C04"/>
                </a:gs>
                <a:gs pos="100000">
                  <a:srgbClr val="FF3C0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000000"/>
                </a:solidFill>
                <a:latin typeface="Meiryo UI" panose="020B0604030504040204" pitchFamily="50" charset="-128"/>
                <a:ea typeface="Meiryo UI" panose="020B0604030504040204" pitchFamily="50" charset="-128"/>
                <a:sym typeface="Arial"/>
              </a:endParaRPr>
            </a:p>
          </p:txBody>
        </p:sp>
        <p:sp>
          <p:nvSpPr>
            <p:cNvPr id="328" name="Google Shape;328;p24"/>
            <p:cNvSpPr/>
            <p:nvPr/>
          </p:nvSpPr>
          <p:spPr>
            <a:xfrm>
              <a:off x="5511012" y="4380039"/>
              <a:ext cx="1145864" cy="383195"/>
            </a:xfrm>
            <a:prstGeom prst="rightArrow">
              <a:avLst>
                <a:gd name="adj1" fmla="val 50000"/>
                <a:gd name="adj2" fmla="val 87117"/>
              </a:avLst>
            </a:prstGeom>
            <a:gradFill>
              <a:gsLst>
                <a:gs pos="0">
                  <a:srgbClr val="FF3C04">
                    <a:alpha val="0"/>
                  </a:srgbClr>
                </a:gs>
                <a:gs pos="1000">
                  <a:srgbClr val="FF3C04">
                    <a:alpha val="0"/>
                  </a:srgbClr>
                </a:gs>
                <a:gs pos="42000">
                  <a:srgbClr val="FF3C04">
                    <a:alpha val="49803"/>
                  </a:srgbClr>
                </a:gs>
                <a:gs pos="90000">
                  <a:srgbClr val="FF3C04"/>
                </a:gs>
                <a:gs pos="100000">
                  <a:srgbClr val="FF3C0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000000"/>
                </a:solidFill>
                <a:latin typeface="Meiryo UI" panose="020B0604030504040204" pitchFamily="50" charset="-128"/>
                <a:ea typeface="Meiryo UI" panose="020B0604030504040204" pitchFamily="50" charset="-128"/>
                <a:sym typeface="Arial"/>
              </a:endParaRPr>
            </a:p>
          </p:txBody>
        </p:sp>
        <p:sp>
          <p:nvSpPr>
            <p:cNvPr id="329" name="Google Shape;329;p24"/>
            <p:cNvSpPr/>
            <p:nvPr/>
          </p:nvSpPr>
          <p:spPr>
            <a:xfrm>
              <a:off x="5537603" y="5496589"/>
              <a:ext cx="1145864" cy="383195"/>
            </a:xfrm>
            <a:prstGeom prst="rightArrow">
              <a:avLst>
                <a:gd name="adj1" fmla="val 50000"/>
                <a:gd name="adj2" fmla="val 87117"/>
              </a:avLst>
            </a:prstGeom>
            <a:gradFill>
              <a:gsLst>
                <a:gs pos="0">
                  <a:srgbClr val="FF3C04">
                    <a:alpha val="0"/>
                  </a:srgbClr>
                </a:gs>
                <a:gs pos="1000">
                  <a:srgbClr val="FF3C04">
                    <a:alpha val="0"/>
                  </a:srgbClr>
                </a:gs>
                <a:gs pos="42000">
                  <a:srgbClr val="FF3C04">
                    <a:alpha val="49803"/>
                  </a:srgbClr>
                </a:gs>
                <a:gs pos="90000">
                  <a:srgbClr val="FF3C04"/>
                </a:gs>
                <a:gs pos="100000">
                  <a:srgbClr val="FF3C0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000000"/>
                </a:solidFill>
                <a:latin typeface="Meiryo UI" panose="020B0604030504040204" pitchFamily="50" charset="-128"/>
                <a:ea typeface="Meiryo UI" panose="020B0604030504040204" pitchFamily="50" charset="-128"/>
                <a:sym typeface="Arial"/>
              </a:endParaRPr>
            </a:p>
          </p:txBody>
        </p:sp>
        <p:sp>
          <p:nvSpPr>
            <p:cNvPr id="330" name="Google Shape;330;p24"/>
            <p:cNvSpPr/>
            <p:nvPr/>
          </p:nvSpPr>
          <p:spPr>
            <a:xfrm>
              <a:off x="5511012" y="6108501"/>
              <a:ext cx="1145864" cy="383195"/>
            </a:xfrm>
            <a:prstGeom prst="rightArrow">
              <a:avLst>
                <a:gd name="adj1" fmla="val 50000"/>
                <a:gd name="adj2" fmla="val 87117"/>
              </a:avLst>
            </a:prstGeom>
            <a:gradFill>
              <a:gsLst>
                <a:gs pos="0">
                  <a:srgbClr val="FF3C04">
                    <a:alpha val="0"/>
                  </a:srgbClr>
                </a:gs>
                <a:gs pos="1000">
                  <a:srgbClr val="FF3C04">
                    <a:alpha val="0"/>
                  </a:srgbClr>
                </a:gs>
                <a:gs pos="42000">
                  <a:srgbClr val="FF3C04">
                    <a:alpha val="49803"/>
                  </a:srgbClr>
                </a:gs>
                <a:gs pos="90000">
                  <a:srgbClr val="FF3C04"/>
                </a:gs>
                <a:gs pos="100000">
                  <a:srgbClr val="FF3C0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000000"/>
                </a:solidFill>
                <a:latin typeface="Meiryo UI" panose="020B0604030504040204" pitchFamily="50" charset="-128"/>
                <a:ea typeface="Meiryo UI" panose="020B0604030504040204" pitchFamily="50" charset="-128"/>
                <a:sym typeface="Arial"/>
              </a:endParaRPr>
            </a:p>
          </p:txBody>
        </p:sp>
        <p:pic>
          <p:nvPicPr>
            <p:cNvPr id="331" name="Google Shape;331;p24"/>
            <p:cNvPicPr preferRelativeResize="0"/>
            <p:nvPr/>
          </p:nvPicPr>
          <p:blipFill rotWithShape="1">
            <a:blip r:embed="rId7">
              <a:alphaModFix/>
            </a:blip>
            <a:srcRect/>
            <a:stretch/>
          </p:blipFill>
          <p:spPr>
            <a:xfrm>
              <a:off x="1023213" y="1776073"/>
              <a:ext cx="810851" cy="810851"/>
            </a:xfrm>
            <a:prstGeom prst="rect">
              <a:avLst/>
            </a:prstGeom>
            <a:noFill/>
            <a:ln>
              <a:noFill/>
            </a:ln>
            <a:effectLst>
              <a:outerShdw blurRad="228600" dist="152400" dir="8100000" algn="tr" rotWithShape="0">
                <a:srgbClr val="000000">
                  <a:alpha val="27843"/>
                </a:srgbClr>
              </a:outerShdw>
            </a:effectLst>
          </p:spPr>
        </p:pic>
        <p:pic>
          <p:nvPicPr>
            <p:cNvPr id="332" name="Google Shape;332;p24"/>
            <p:cNvPicPr preferRelativeResize="0"/>
            <p:nvPr/>
          </p:nvPicPr>
          <p:blipFill rotWithShape="1">
            <a:blip r:embed="rId7">
              <a:alphaModFix/>
            </a:blip>
            <a:srcRect/>
            <a:stretch/>
          </p:blipFill>
          <p:spPr>
            <a:xfrm>
              <a:off x="6022541" y="1776073"/>
              <a:ext cx="810851" cy="810851"/>
            </a:xfrm>
            <a:prstGeom prst="rect">
              <a:avLst/>
            </a:prstGeom>
            <a:noFill/>
            <a:ln>
              <a:noFill/>
            </a:ln>
            <a:effectLst>
              <a:outerShdw blurRad="228600" dist="152400" dir="8100000" algn="tr" rotWithShape="0">
                <a:srgbClr val="000000">
                  <a:alpha val="27843"/>
                </a:srgbClr>
              </a:outerShdw>
            </a:effectLst>
          </p:spPr>
        </p:pic>
      </p:grpSp>
      <p:sp>
        <p:nvSpPr>
          <p:cNvPr id="333" name="Google Shape;333;p24"/>
          <p:cNvSpPr/>
          <p:nvPr/>
        </p:nvSpPr>
        <p:spPr>
          <a:xfrm>
            <a:off x="996363" y="1627749"/>
            <a:ext cx="10334245"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File </a:t>
            </a:r>
            <a:r>
              <a:rPr lang="en-US" sz="1800" dirty="0" err="1">
                <a:solidFill>
                  <a:schemeClr val="lt1"/>
                </a:solidFill>
                <a:latin typeface="Meiryo UI" panose="020B0604030504040204" pitchFamily="50" charset="-128"/>
                <a:ea typeface="Meiryo UI" panose="020B0604030504040204" pitchFamily="50" charset="-128"/>
              </a:rPr>
              <a:t>StationはQTSのファイル管理ツールで、QNAP</a:t>
            </a:r>
            <a:r>
              <a:rPr lang="en-US" sz="1800" dirty="0">
                <a:solidFill>
                  <a:schemeClr val="lt1"/>
                </a:solidFill>
                <a:latin typeface="Meiryo UI" panose="020B0604030504040204" pitchFamily="50" charset="-128"/>
                <a:ea typeface="Meiryo UI" panose="020B0604030504040204" pitchFamily="50" charset="-128"/>
              </a:rPr>
              <a:t> </a:t>
            </a:r>
            <a:r>
              <a:rPr lang="en-US" sz="1800" dirty="0" err="1">
                <a:solidFill>
                  <a:schemeClr val="lt1"/>
                </a:solidFill>
                <a:latin typeface="Meiryo UI" panose="020B0604030504040204" pitchFamily="50" charset="-128"/>
                <a:ea typeface="Meiryo UI" panose="020B0604030504040204" pitchFamily="50" charset="-128"/>
              </a:rPr>
              <a:t>NASユーザ</a:t>
            </a:r>
            <a:r>
              <a:rPr lang="en-US" sz="1800" dirty="0">
                <a:solidFill>
                  <a:schemeClr val="lt1"/>
                </a:solidFill>
                <a:latin typeface="Meiryo UI" panose="020B0604030504040204" pitchFamily="50" charset="-128"/>
                <a:ea typeface="Meiryo UI" panose="020B0604030504040204" pitchFamily="50" charset="-128"/>
              </a:rPr>
              <a:t>ー</a:t>
            </a:r>
            <a:r>
              <a:rPr lang="ja-JP" altLang="en-US" sz="1800" dirty="0">
                <a:solidFill>
                  <a:schemeClr val="lt1"/>
                </a:solidFill>
                <a:latin typeface="Meiryo UI" panose="020B0604030504040204" pitchFamily="50" charset="-128"/>
                <a:ea typeface="Meiryo UI" panose="020B0604030504040204" pitchFamily="50" charset="-128"/>
              </a:rPr>
              <a:t>は</a:t>
            </a:r>
            <a:r>
              <a:rPr lang="en-US" sz="1800" dirty="0" err="1">
                <a:solidFill>
                  <a:schemeClr val="lt1"/>
                </a:solidFill>
                <a:latin typeface="Meiryo UI" panose="020B0604030504040204" pitchFamily="50" charset="-128"/>
                <a:ea typeface="Meiryo UI" panose="020B0604030504040204" pitchFamily="50" charset="-128"/>
              </a:rPr>
              <a:t>Webブラウザから共有フォルダのコンテンツに直感的にアクセスできます</a:t>
            </a:r>
            <a:r>
              <a:rPr lang="en-US" sz="1800" dirty="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5"/>
          <p:cNvSpPr/>
          <p:nvPr/>
        </p:nvSpPr>
        <p:spPr>
          <a:xfrm>
            <a:off x="7799805" y="2583339"/>
            <a:ext cx="2844800" cy="650378"/>
          </a:xfrm>
          <a:prstGeom prst="round2SameRect">
            <a:avLst>
              <a:gd name="adj1" fmla="val 9935"/>
              <a:gd name="adj2" fmla="val 0"/>
            </a:avLst>
          </a:prstGeom>
          <a:gradFill>
            <a:gsLst>
              <a:gs pos="0">
                <a:srgbClr val="4F83B2"/>
              </a:gs>
              <a:gs pos="95000">
                <a:srgbClr val="3D76AB"/>
              </a:gs>
              <a:gs pos="100000">
                <a:srgbClr val="3D76AB"/>
              </a:gs>
            </a:gsLst>
            <a:lin ang="0" scaled="0"/>
          </a:gradFill>
          <a:ln w="12700" cap="flat" cmpd="sng">
            <a:solidFill>
              <a:srgbClr val="F5F7FC">
                <a:alpha val="68627"/>
              </a:srgbClr>
            </a:solidFill>
            <a:prstDash val="solid"/>
            <a:miter lim="800000"/>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340" name="Google Shape;340;p25"/>
          <p:cNvSpPr/>
          <p:nvPr/>
        </p:nvSpPr>
        <p:spPr>
          <a:xfrm>
            <a:off x="4921489" y="2590020"/>
            <a:ext cx="2844800" cy="650378"/>
          </a:xfrm>
          <a:prstGeom prst="round2SameRect">
            <a:avLst>
              <a:gd name="adj1" fmla="val 9935"/>
              <a:gd name="adj2" fmla="val 0"/>
            </a:avLst>
          </a:prstGeom>
          <a:gradFill>
            <a:gsLst>
              <a:gs pos="0">
                <a:srgbClr val="4F83B2"/>
              </a:gs>
              <a:gs pos="95000">
                <a:srgbClr val="3D76AB"/>
              </a:gs>
              <a:gs pos="100000">
                <a:srgbClr val="3D76AB"/>
              </a:gs>
            </a:gsLst>
            <a:lin ang="0" scaled="0"/>
          </a:gradFill>
          <a:ln w="12700" cap="flat" cmpd="sng">
            <a:solidFill>
              <a:srgbClr val="F5F7FC">
                <a:alpha val="68627"/>
              </a:srgbClr>
            </a:solidFill>
            <a:prstDash val="solid"/>
            <a:miter lim="800000"/>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341" name="Google Shape;341;p25"/>
          <p:cNvSpPr/>
          <p:nvPr/>
        </p:nvSpPr>
        <p:spPr>
          <a:xfrm>
            <a:off x="2696002" y="2582993"/>
            <a:ext cx="2191971" cy="650378"/>
          </a:xfrm>
          <a:prstGeom prst="round2SameRect">
            <a:avLst>
              <a:gd name="adj1" fmla="val 9935"/>
              <a:gd name="adj2" fmla="val 0"/>
            </a:avLst>
          </a:prstGeom>
          <a:gradFill>
            <a:gsLst>
              <a:gs pos="0">
                <a:srgbClr val="4F83B2"/>
              </a:gs>
              <a:gs pos="95000">
                <a:srgbClr val="3D76AB"/>
              </a:gs>
              <a:gs pos="100000">
                <a:srgbClr val="3D76AB"/>
              </a:gs>
            </a:gsLst>
            <a:lin ang="0" scaled="0"/>
          </a:gradFill>
          <a:ln w="12700" cap="flat" cmpd="sng">
            <a:solidFill>
              <a:srgbClr val="F5F7FC">
                <a:alpha val="68627"/>
              </a:srgbClr>
            </a:solidFill>
            <a:prstDash val="solid"/>
            <a:miter lim="800000"/>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342" name="Google Shape;342;p25"/>
          <p:cNvSpPr txBox="1">
            <a:spLocks noGrp="1"/>
          </p:cNvSpPr>
          <p:nvPr>
            <p:ph type="title"/>
          </p:nvPr>
        </p:nvSpPr>
        <p:spPr>
          <a:xfrm>
            <a:off x="503274" y="357029"/>
            <a:ext cx="11457158" cy="1325563"/>
          </a:xfrm>
          <a:prstGeom prst="rect">
            <a:avLst/>
          </a:prstGeom>
          <a:noFill/>
          <a:ln>
            <a:noFill/>
          </a:ln>
        </p:spPr>
        <p:txBody>
          <a:bodyPr spcFirstLastPara="1" wrap="square" lIns="91425" tIns="45700" rIns="91425" bIns="45700" anchor="ctr" anchorCtr="0">
            <a:noAutofit/>
          </a:bodyPr>
          <a:lstStyle/>
          <a:p>
            <a:pPr lvl="0">
              <a:lnSpc>
                <a:spcPct val="138888"/>
              </a:lnSpc>
              <a:buSzPts val="3600"/>
            </a:pPr>
            <a:r>
              <a:rPr lang="en-US" altLang="ja-JP" sz="3200" b="1" dirty="0"/>
              <a:t>File Station</a:t>
            </a:r>
            <a:r>
              <a:rPr lang="ja-JP" altLang="en-US" sz="3200" b="1" dirty="0"/>
              <a:t>は、一般的なオフィスアプリケーションと互換性があり、生産性の高いオンラインマルチユーザーコラボレーションも可能で</a:t>
            </a:r>
            <a:r>
              <a:rPr lang="ja-JP" altLang="en-US" sz="3200" b="1" dirty="0" smtClean="0"/>
              <a:t>す</a:t>
            </a:r>
            <a:endParaRPr sz="2000" b="1" dirty="0">
              <a:sym typeface="Arial"/>
            </a:endParaRPr>
          </a:p>
        </p:txBody>
      </p:sp>
      <p:sp>
        <p:nvSpPr>
          <p:cNvPr id="343" name="Google Shape;343;p25"/>
          <p:cNvSpPr/>
          <p:nvPr/>
        </p:nvSpPr>
        <p:spPr>
          <a:xfrm>
            <a:off x="2463963" y="5723260"/>
            <a:ext cx="3530967" cy="430981"/>
          </a:xfrm>
          <a:prstGeom prst="roundRect">
            <a:avLst>
              <a:gd name="adj" fmla="val 8066"/>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EEECE1"/>
              </a:solidFill>
              <a:latin typeface="Meiryo UI" panose="020B0604030504040204" pitchFamily="50" charset="-128"/>
              <a:ea typeface="Meiryo UI" panose="020B0604030504040204" pitchFamily="50" charset="-128"/>
              <a:sym typeface="Arial"/>
            </a:endParaRPr>
          </a:p>
        </p:txBody>
      </p:sp>
      <p:pic>
        <p:nvPicPr>
          <p:cNvPr id="344" name="Google Shape;344;p25"/>
          <p:cNvPicPr preferRelativeResize="0"/>
          <p:nvPr/>
        </p:nvPicPr>
        <p:blipFill rotWithShape="1">
          <a:blip r:embed="rId3">
            <a:alphaModFix/>
          </a:blip>
          <a:srcRect/>
          <a:stretch/>
        </p:blipFill>
        <p:spPr>
          <a:xfrm>
            <a:off x="8733411" y="1806500"/>
            <a:ext cx="735485" cy="735485"/>
          </a:xfrm>
          <a:prstGeom prst="rect">
            <a:avLst/>
          </a:prstGeom>
          <a:noFill/>
          <a:ln>
            <a:noFill/>
          </a:ln>
        </p:spPr>
      </p:pic>
      <p:pic>
        <p:nvPicPr>
          <p:cNvPr id="345" name="Google Shape;345;p25"/>
          <p:cNvPicPr preferRelativeResize="0"/>
          <p:nvPr/>
        </p:nvPicPr>
        <p:blipFill rotWithShape="1">
          <a:blip r:embed="rId4">
            <a:alphaModFix/>
          </a:blip>
          <a:srcRect/>
          <a:stretch/>
        </p:blipFill>
        <p:spPr>
          <a:xfrm>
            <a:off x="5529351" y="1850597"/>
            <a:ext cx="1801553" cy="691387"/>
          </a:xfrm>
          <a:prstGeom prst="rect">
            <a:avLst/>
          </a:prstGeom>
          <a:noFill/>
          <a:ln>
            <a:noFill/>
          </a:ln>
        </p:spPr>
      </p:pic>
      <p:grpSp>
        <p:nvGrpSpPr>
          <p:cNvPr id="346" name="Google Shape;346;p25"/>
          <p:cNvGrpSpPr/>
          <p:nvPr/>
        </p:nvGrpSpPr>
        <p:grpSpPr>
          <a:xfrm>
            <a:off x="2763109" y="1854536"/>
            <a:ext cx="2226867" cy="735485"/>
            <a:chOff x="1502580" y="2957023"/>
            <a:chExt cx="1576550" cy="520700"/>
          </a:xfrm>
        </p:grpSpPr>
        <p:pic>
          <p:nvPicPr>
            <p:cNvPr id="347" name="Google Shape;347;p25"/>
            <p:cNvPicPr preferRelativeResize="0"/>
            <p:nvPr/>
          </p:nvPicPr>
          <p:blipFill rotWithShape="1">
            <a:blip r:embed="rId5">
              <a:alphaModFix/>
            </a:blip>
            <a:srcRect/>
            <a:stretch/>
          </p:blipFill>
          <p:spPr>
            <a:xfrm>
              <a:off x="1502580" y="2957023"/>
              <a:ext cx="520700" cy="520700"/>
            </a:xfrm>
            <a:prstGeom prst="rect">
              <a:avLst/>
            </a:prstGeom>
            <a:noFill/>
            <a:ln>
              <a:noFill/>
            </a:ln>
          </p:spPr>
        </p:pic>
        <p:pic>
          <p:nvPicPr>
            <p:cNvPr id="348" name="Google Shape;348;p25"/>
            <p:cNvPicPr preferRelativeResize="0"/>
            <p:nvPr/>
          </p:nvPicPr>
          <p:blipFill rotWithShape="1">
            <a:blip r:embed="rId6">
              <a:alphaModFix/>
            </a:blip>
            <a:srcRect/>
            <a:stretch/>
          </p:blipFill>
          <p:spPr>
            <a:xfrm>
              <a:off x="2558430" y="2957023"/>
              <a:ext cx="520700" cy="520700"/>
            </a:xfrm>
            <a:prstGeom prst="rect">
              <a:avLst/>
            </a:prstGeom>
            <a:noFill/>
            <a:ln>
              <a:noFill/>
            </a:ln>
          </p:spPr>
        </p:pic>
        <p:pic>
          <p:nvPicPr>
            <p:cNvPr id="349" name="Google Shape;349;p25"/>
            <p:cNvPicPr preferRelativeResize="0"/>
            <p:nvPr/>
          </p:nvPicPr>
          <p:blipFill rotWithShape="1">
            <a:blip r:embed="rId7">
              <a:alphaModFix/>
            </a:blip>
            <a:srcRect/>
            <a:stretch/>
          </p:blipFill>
          <p:spPr>
            <a:xfrm>
              <a:off x="2041011" y="2966556"/>
              <a:ext cx="499688" cy="499688"/>
            </a:xfrm>
            <a:prstGeom prst="rect">
              <a:avLst/>
            </a:prstGeom>
            <a:noFill/>
            <a:ln>
              <a:noFill/>
            </a:ln>
          </p:spPr>
        </p:pic>
      </p:grpSp>
      <p:pic>
        <p:nvPicPr>
          <p:cNvPr id="350" name="Google Shape;350;p25"/>
          <p:cNvPicPr preferRelativeResize="0"/>
          <p:nvPr/>
        </p:nvPicPr>
        <p:blipFill rotWithShape="1">
          <a:blip r:embed="rId8">
            <a:alphaModFix/>
          </a:blip>
          <a:srcRect/>
          <a:stretch/>
        </p:blipFill>
        <p:spPr>
          <a:xfrm>
            <a:off x="1430129" y="5637423"/>
            <a:ext cx="939800" cy="939800"/>
          </a:xfrm>
          <a:prstGeom prst="ellipse">
            <a:avLst/>
          </a:prstGeom>
          <a:noFill/>
          <a:ln w="38100" cap="flat" cmpd="sng">
            <a:solidFill>
              <a:srgbClr val="FFC000"/>
            </a:solidFill>
            <a:prstDash val="solid"/>
            <a:round/>
            <a:headEnd type="none" w="sm" len="sm"/>
            <a:tailEnd type="none" w="sm" len="sm"/>
          </a:ln>
          <a:effectLst>
            <a:outerShdw blurRad="431800" dist="368300" dir="5760000" sx="106000" sy="106000" algn="ctr" rotWithShape="0">
              <a:srgbClr val="000000">
                <a:alpha val="33725"/>
              </a:srgbClr>
            </a:outerShdw>
          </a:effectLst>
        </p:spPr>
      </p:pic>
      <p:sp>
        <p:nvSpPr>
          <p:cNvPr id="351" name="Google Shape;351;p25"/>
          <p:cNvSpPr/>
          <p:nvPr/>
        </p:nvSpPr>
        <p:spPr>
          <a:xfrm>
            <a:off x="2550888" y="5936399"/>
            <a:ext cx="2419252"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リアルタイムでNASに保存</a:t>
            </a:r>
            <a:endParaRPr dirty="0">
              <a:latin typeface="Meiryo UI" panose="020B0604030504040204" pitchFamily="50" charset="-128"/>
              <a:ea typeface="Meiryo UI" panose="020B0604030504040204" pitchFamily="50" charset="-128"/>
            </a:endParaRPr>
          </a:p>
        </p:txBody>
      </p:sp>
      <p:sp>
        <p:nvSpPr>
          <p:cNvPr id="352" name="Google Shape;352;p25"/>
          <p:cNvSpPr/>
          <p:nvPr/>
        </p:nvSpPr>
        <p:spPr>
          <a:xfrm>
            <a:off x="7202505" y="5753920"/>
            <a:ext cx="3204521" cy="430981"/>
          </a:xfrm>
          <a:prstGeom prst="roundRect">
            <a:avLst>
              <a:gd name="adj" fmla="val 8066"/>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EEECE1"/>
              </a:solidFill>
              <a:latin typeface="Meiryo UI" panose="020B0604030504040204" pitchFamily="50" charset="-128"/>
              <a:ea typeface="Meiryo UI" panose="020B0604030504040204" pitchFamily="50" charset="-128"/>
              <a:sym typeface="Arial"/>
            </a:endParaRPr>
          </a:p>
        </p:txBody>
      </p:sp>
      <p:pic>
        <p:nvPicPr>
          <p:cNvPr id="353" name="Google Shape;353;p25"/>
          <p:cNvPicPr preferRelativeResize="0"/>
          <p:nvPr/>
        </p:nvPicPr>
        <p:blipFill rotWithShape="1">
          <a:blip r:embed="rId9">
            <a:alphaModFix/>
          </a:blip>
          <a:srcRect/>
          <a:stretch/>
        </p:blipFill>
        <p:spPr>
          <a:xfrm>
            <a:off x="6261214" y="5675197"/>
            <a:ext cx="939800" cy="939800"/>
          </a:xfrm>
          <a:prstGeom prst="ellipse">
            <a:avLst/>
          </a:prstGeom>
          <a:noFill/>
          <a:ln w="38100" cap="flat" cmpd="sng">
            <a:solidFill>
              <a:srgbClr val="FFC000"/>
            </a:solidFill>
            <a:prstDash val="solid"/>
            <a:round/>
            <a:headEnd type="none" w="sm" len="sm"/>
            <a:tailEnd type="none" w="sm" len="sm"/>
          </a:ln>
          <a:effectLst>
            <a:outerShdw blurRad="431800" dist="368300" dir="5760000" sx="106000" sy="106000" algn="ctr" rotWithShape="0">
              <a:srgbClr val="000000">
                <a:alpha val="33725"/>
              </a:srgbClr>
            </a:outerShdw>
          </a:effectLst>
        </p:spPr>
      </p:pic>
      <p:sp>
        <p:nvSpPr>
          <p:cNvPr id="354" name="Google Shape;354;p25"/>
          <p:cNvSpPr/>
          <p:nvPr/>
        </p:nvSpPr>
        <p:spPr>
          <a:xfrm>
            <a:off x="7406017" y="5975049"/>
            <a:ext cx="2900861"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マルチユーザーオンライン編集</a:t>
            </a:r>
            <a:endParaRPr dirty="0">
              <a:latin typeface="Meiryo UI" panose="020B0604030504040204" pitchFamily="50" charset="-128"/>
              <a:ea typeface="Meiryo UI" panose="020B0604030504040204" pitchFamily="50" charset="-128"/>
            </a:endParaRPr>
          </a:p>
        </p:txBody>
      </p:sp>
      <p:pic>
        <p:nvPicPr>
          <p:cNvPr id="355" name="Google Shape;355;p25"/>
          <p:cNvPicPr preferRelativeResize="0"/>
          <p:nvPr/>
        </p:nvPicPr>
        <p:blipFill rotWithShape="1">
          <a:blip r:embed="rId10">
            <a:alphaModFix/>
          </a:blip>
          <a:srcRect/>
          <a:stretch/>
        </p:blipFill>
        <p:spPr>
          <a:xfrm>
            <a:off x="1312960" y="1795683"/>
            <a:ext cx="1222056" cy="1222056"/>
          </a:xfrm>
          <a:prstGeom prst="rect">
            <a:avLst/>
          </a:prstGeom>
          <a:noFill/>
          <a:ln>
            <a:noFill/>
          </a:ln>
          <a:effectLst>
            <a:outerShdw blurRad="228600" dist="152400" dir="8100000" algn="tr" rotWithShape="0">
              <a:srgbClr val="000000">
                <a:alpha val="27843"/>
              </a:srgbClr>
            </a:outerShdw>
          </a:effectLst>
        </p:spPr>
      </p:pic>
      <p:pic>
        <p:nvPicPr>
          <p:cNvPr id="356" name="Google Shape;356;p25"/>
          <p:cNvPicPr preferRelativeResize="0"/>
          <p:nvPr/>
        </p:nvPicPr>
        <p:blipFill rotWithShape="1">
          <a:blip r:embed="rId11">
            <a:alphaModFix/>
          </a:blip>
          <a:srcRect t="76775"/>
          <a:stretch/>
        </p:blipFill>
        <p:spPr>
          <a:xfrm rot="5400000">
            <a:off x="1388590" y="4215026"/>
            <a:ext cx="2277215" cy="343047"/>
          </a:xfrm>
          <a:prstGeom prst="rect">
            <a:avLst/>
          </a:prstGeom>
          <a:noFill/>
          <a:ln>
            <a:noFill/>
          </a:ln>
        </p:spPr>
      </p:pic>
      <p:pic>
        <p:nvPicPr>
          <p:cNvPr id="357" name="Google Shape;357;p25"/>
          <p:cNvPicPr preferRelativeResize="0"/>
          <p:nvPr/>
        </p:nvPicPr>
        <p:blipFill rotWithShape="1">
          <a:blip r:embed="rId11">
            <a:alphaModFix/>
          </a:blip>
          <a:srcRect t="76775"/>
          <a:stretch/>
        </p:blipFill>
        <p:spPr>
          <a:xfrm rot="5400000">
            <a:off x="3597022" y="4208428"/>
            <a:ext cx="2277214" cy="343047"/>
          </a:xfrm>
          <a:prstGeom prst="rect">
            <a:avLst/>
          </a:prstGeom>
          <a:noFill/>
          <a:ln>
            <a:noFill/>
          </a:ln>
        </p:spPr>
      </p:pic>
      <p:pic>
        <p:nvPicPr>
          <p:cNvPr id="358" name="Google Shape;358;p25"/>
          <p:cNvPicPr preferRelativeResize="0"/>
          <p:nvPr/>
        </p:nvPicPr>
        <p:blipFill rotWithShape="1">
          <a:blip r:embed="rId11">
            <a:alphaModFix/>
          </a:blip>
          <a:srcRect t="76775"/>
          <a:stretch/>
        </p:blipFill>
        <p:spPr>
          <a:xfrm rot="5400000">
            <a:off x="6455868" y="4208430"/>
            <a:ext cx="2277214" cy="343047"/>
          </a:xfrm>
          <a:prstGeom prst="rect">
            <a:avLst/>
          </a:prstGeom>
          <a:noFill/>
          <a:ln>
            <a:noFill/>
          </a:ln>
        </p:spPr>
      </p:pic>
      <p:graphicFrame>
        <p:nvGraphicFramePr>
          <p:cNvPr id="359" name="Google Shape;359;p25"/>
          <p:cNvGraphicFramePr/>
          <p:nvPr>
            <p:extLst>
              <p:ext uri="{D42A27DB-BD31-4B8C-83A1-F6EECF244321}">
                <p14:modId xmlns:p14="http://schemas.microsoft.com/office/powerpoint/2010/main" val="1001331208"/>
              </p:ext>
            </p:extLst>
          </p:nvPr>
        </p:nvGraphicFramePr>
        <p:xfrm>
          <a:off x="1724079" y="2602475"/>
          <a:ext cx="8933550" cy="2877700"/>
        </p:xfrm>
        <a:graphic>
          <a:graphicData uri="http://schemas.openxmlformats.org/drawingml/2006/table">
            <a:tbl>
              <a:tblPr firstRow="1" bandRow="1">
                <a:noFill/>
                <a:tableStyleId>{6C2C5DDD-4DFC-42A3-979C-ABEAA7F67301}</a:tableStyleId>
              </a:tblPr>
              <a:tblGrid>
                <a:gridCol w="991825">
                  <a:extLst>
                    <a:ext uri="{9D8B030D-6E8A-4147-A177-3AD203B41FA5}">
                      <a16:colId xmlns:a16="http://schemas.microsoft.com/office/drawing/2014/main" val="20000"/>
                    </a:ext>
                  </a:extLst>
                </a:gridCol>
                <a:gridCol w="2201325">
                  <a:extLst>
                    <a:ext uri="{9D8B030D-6E8A-4147-A177-3AD203B41FA5}">
                      <a16:colId xmlns:a16="http://schemas.microsoft.com/office/drawing/2014/main" val="20001"/>
                    </a:ext>
                  </a:extLst>
                </a:gridCol>
                <a:gridCol w="2870200">
                  <a:extLst>
                    <a:ext uri="{9D8B030D-6E8A-4147-A177-3AD203B41FA5}">
                      <a16:colId xmlns:a16="http://schemas.microsoft.com/office/drawing/2014/main" val="20002"/>
                    </a:ext>
                  </a:extLst>
                </a:gridCol>
                <a:gridCol w="2870200">
                  <a:extLst>
                    <a:ext uri="{9D8B030D-6E8A-4147-A177-3AD203B41FA5}">
                      <a16:colId xmlns:a16="http://schemas.microsoft.com/office/drawing/2014/main" val="20003"/>
                    </a:ext>
                  </a:extLst>
                </a:gridCol>
              </a:tblGrid>
              <a:tr h="652650">
                <a:tc>
                  <a:txBody>
                    <a:bodyPr/>
                    <a:lstStyle/>
                    <a:p>
                      <a:pPr marL="0" marR="0" lvl="0" indent="0" algn="ctr" rtl="0">
                        <a:spcBef>
                          <a:spcPts val="0"/>
                        </a:spcBef>
                        <a:spcAft>
                          <a:spcPts val="0"/>
                        </a:spcAft>
                        <a:buNone/>
                      </a:pPr>
                      <a:endParaRPr sz="19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cap="none" dirty="0">
                          <a:solidFill>
                            <a:schemeClr val="lt1"/>
                          </a:solidFill>
                          <a:latin typeface="Meiryo UI" panose="020B0604030504040204" pitchFamily="50" charset="-128"/>
                          <a:ea typeface="Meiryo UI" panose="020B0604030504040204" pitchFamily="50" charset="-128"/>
                          <a:cs typeface="Arial"/>
                          <a:sym typeface="Arial"/>
                        </a:rPr>
                        <a:t>Office Online</a:t>
                      </a:r>
                      <a:r>
                        <a:rPr lang="ja-JP" altLang="en-US" sz="1600" b="1" u="none" strike="noStrike" cap="none" dirty="0">
                          <a:solidFill>
                            <a:schemeClr val="lt1"/>
                          </a:solidFill>
                          <a:latin typeface="Meiryo UI" panose="020B0604030504040204" pitchFamily="50" charset="-128"/>
                          <a:ea typeface="Meiryo UI" panose="020B0604030504040204" pitchFamily="50" charset="-128"/>
                          <a:cs typeface="Arial"/>
                          <a:sym typeface="Arial"/>
                        </a:rPr>
                        <a:t>で編集</a:t>
                      </a:r>
                      <a:endParaRPr sz="16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cap="none" dirty="0">
                          <a:solidFill>
                            <a:schemeClr val="lt1"/>
                          </a:solidFill>
                          <a:latin typeface="Meiryo UI" panose="020B0604030504040204" pitchFamily="50" charset="-128"/>
                          <a:ea typeface="Meiryo UI" panose="020B0604030504040204" pitchFamily="50" charset="-128"/>
                          <a:cs typeface="Arial"/>
                          <a:sym typeface="Arial"/>
                        </a:rPr>
                        <a:t>Google Docs</a:t>
                      </a:r>
                      <a:r>
                        <a:rPr lang="ja-JP" altLang="en-US" sz="1600" b="1" u="none" strike="noStrike" cap="none" dirty="0">
                          <a:solidFill>
                            <a:schemeClr val="lt1"/>
                          </a:solidFill>
                          <a:latin typeface="Meiryo UI" panose="020B0604030504040204" pitchFamily="50" charset="-128"/>
                          <a:ea typeface="Meiryo UI" panose="020B0604030504040204" pitchFamily="50" charset="-128"/>
                          <a:cs typeface="Arial"/>
                          <a:sym typeface="Arial"/>
                        </a:rPr>
                        <a:t>で閲覧</a:t>
                      </a:r>
                      <a:endParaRPr sz="16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b="1" u="none" strike="noStrike" cap="none" dirty="0">
                          <a:solidFill>
                            <a:schemeClr val="lt1"/>
                          </a:solidFill>
                          <a:latin typeface="Meiryo UI" panose="020B0604030504040204" pitchFamily="50" charset="-128"/>
                          <a:ea typeface="Meiryo UI" panose="020B0604030504040204" pitchFamily="50" charset="-128"/>
                          <a:cs typeface="Arial"/>
                          <a:sym typeface="Arial"/>
                        </a:rPr>
                        <a:t>Google Chrome Extension</a:t>
                      </a:r>
                      <a:r>
                        <a:rPr lang="ja-JP" altLang="en-US" sz="1600" b="1" u="none" strike="noStrike" cap="none" dirty="0">
                          <a:solidFill>
                            <a:schemeClr val="lt1"/>
                          </a:solidFill>
                          <a:latin typeface="Meiryo UI" panose="020B0604030504040204" pitchFamily="50" charset="-128"/>
                          <a:ea typeface="Meiryo UI" panose="020B0604030504040204" pitchFamily="50" charset="-128"/>
                          <a:cs typeface="Arial"/>
                          <a:sym typeface="Arial"/>
                        </a:rPr>
                        <a:t>で開く</a:t>
                      </a:r>
                      <a:endParaRPr sz="16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762000">
                <a:tc>
                  <a:txBody>
                    <a:bodyPr/>
                    <a:lstStyle/>
                    <a:p>
                      <a:pPr marL="0" marR="0" lvl="0" indent="0" algn="l" rtl="0">
                        <a:spcBef>
                          <a:spcPts val="0"/>
                        </a:spcBef>
                        <a:spcAft>
                          <a:spcPts val="0"/>
                        </a:spcAft>
                        <a:buNone/>
                      </a:pPr>
                      <a:r>
                        <a:rPr lang="ja-JP" altLang="en-US" sz="1000" b="1" u="none" strike="noStrike" cap="none" dirty="0">
                          <a:latin typeface="Meiryo UI" panose="020B0604030504040204" pitchFamily="50" charset="-128"/>
                          <a:ea typeface="Meiryo UI" panose="020B0604030504040204" pitchFamily="50" charset="-128"/>
                          <a:cs typeface="Arial"/>
                          <a:sym typeface="Arial"/>
                        </a:rPr>
                        <a:t>要件</a:t>
                      </a:r>
                      <a:endParaRPr sz="1000" dirty="0">
                        <a:latin typeface="Meiryo UI" panose="020B0604030504040204" pitchFamily="50" charset="-128"/>
                        <a:ea typeface="Meiryo UI" panose="020B0604030504040204" pitchFamily="50" charset="-128"/>
                        <a:cs typeface="Arial"/>
                        <a:sym typeface="Arial"/>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sz="1400" dirty="0" err="1">
                          <a:latin typeface="Meiryo UI" panose="020B0604030504040204" pitchFamily="50" charset="-128"/>
                          <a:ea typeface="Meiryo UI" panose="020B0604030504040204" pitchFamily="50" charset="-128"/>
                          <a:cs typeface="Arial"/>
                          <a:sym typeface="Arial"/>
                        </a:rPr>
                        <a:t>CloudLink</a:t>
                      </a:r>
                      <a:r>
                        <a:rPr lang="ja-JP" altLang="en-US" sz="1400" dirty="0">
                          <a:latin typeface="Meiryo UI" panose="020B0604030504040204" pitchFamily="50" charset="-128"/>
                          <a:ea typeface="Meiryo UI" panose="020B0604030504040204" pitchFamily="50" charset="-128"/>
                          <a:cs typeface="Arial"/>
                          <a:sym typeface="Arial"/>
                        </a:rPr>
                        <a:t>の有効化</a:t>
                      </a:r>
                      <a:endParaRPr sz="1400" dirty="0">
                        <a:latin typeface="Meiryo UI" panose="020B0604030504040204" pitchFamily="50" charset="-128"/>
                        <a:ea typeface="Meiryo UI" panose="020B0604030504040204" pitchFamily="50" charset="-128"/>
                        <a:cs typeface="Arial"/>
                        <a:sym typeface="Arial"/>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spcBef>
                          <a:spcPts val="0"/>
                        </a:spcBef>
                        <a:spcAft>
                          <a:spcPts val="0"/>
                        </a:spcAft>
                        <a:buNone/>
                      </a:pPr>
                      <a:r>
                        <a:rPr lang="en-US" altLang="ja-JP" sz="1400" dirty="0" err="1">
                          <a:latin typeface="Meiryo UI" panose="020B0604030504040204" pitchFamily="50" charset="-128"/>
                          <a:ea typeface="Meiryo UI" panose="020B0604030504040204" pitchFamily="50" charset="-128"/>
                          <a:cs typeface="Arial"/>
                          <a:sym typeface="Arial"/>
                        </a:rPr>
                        <a:t>CloudLink</a:t>
                      </a:r>
                      <a:r>
                        <a:rPr lang="ja-JP" altLang="en-US" sz="1400" dirty="0">
                          <a:latin typeface="Meiryo UI" panose="020B0604030504040204" pitchFamily="50" charset="-128"/>
                          <a:ea typeface="Meiryo UI" panose="020B0604030504040204" pitchFamily="50" charset="-128"/>
                          <a:cs typeface="Arial"/>
                          <a:sym typeface="Arial"/>
                        </a:rPr>
                        <a:t>の有効化</a:t>
                      </a: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1400"/>
                        <a:buFont typeface="Arial"/>
                        <a:buNone/>
                      </a:pPr>
                      <a:r>
                        <a:rPr lang="en-US" sz="1400" b="0" i="0" u="none" strike="noStrike" dirty="0">
                          <a:latin typeface="Meiryo UI" panose="020B0604030504040204" pitchFamily="50" charset="-128"/>
                          <a:ea typeface="Meiryo UI" panose="020B0604030504040204" pitchFamily="50" charset="-128"/>
                          <a:cs typeface="Arial"/>
                          <a:sym typeface="Arial"/>
                        </a:rPr>
                        <a:t>Chrome</a:t>
                      </a:r>
                      <a:r>
                        <a:rPr lang="ja-JP" altLang="en-US" sz="1400" b="0" i="0" u="none" strike="noStrike" dirty="0">
                          <a:latin typeface="Meiryo UI" panose="020B0604030504040204" pitchFamily="50" charset="-128"/>
                          <a:ea typeface="Meiryo UI" panose="020B0604030504040204" pitchFamily="50" charset="-128"/>
                          <a:cs typeface="Arial"/>
                          <a:sym typeface="Arial"/>
                        </a:rPr>
                        <a:t>で「ドキュメント、スプレッドシート、スライドで</a:t>
                      </a:r>
                      <a:r>
                        <a:rPr lang="en-US" altLang="ja-JP" sz="1400" b="0" i="0" u="none" strike="noStrike" dirty="0">
                          <a:latin typeface="Meiryo UI" panose="020B0604030504040204" pitchFamily="50" charset="-128"/>
                          <a:ea typeface="Meiryo UI" panose="020B0604030504040204" pitchFamily="50" charset="-128"/>
                          <a:cs typeface="Arial"/>
                          <a:sym typeface="Arial"/>
                        </a:rPr>
                        <a:t>Office</a:t>
                      </a:r>
                      <a:r>
                        <a:rPr lang="ja-JP" altLang="en-US" sz="1400" b="0" i="0" u="none" strike="noStrike" dirty="0">
                          <a:latin typeface="Meiryo UI" panose="020B0604030504040204" pitchFamily="50" charset="-128"/>
                          <a:ea typeface="Meiryo UI" panose="020B0604030504040204" pitchFamily="50" charset="-128"/>
                          <a:cs typeface="Arial"/>
                          <a:sym typeface="Arial"/>
                        </a:rPr>
                        <a:t>ファイルを編集」の拡張機能を使用</a:t>
                      </a:r>
                      <a:endParaRPr sz="2400" dirty="0">
                        <a:latin typeface="Meiryo UI" panose="020B0604030504040204" pitchFamily="50" charset="-128"/>
                        <a:ea typeface="Meiryo UI" panose="020B0604030504040204" pitchFamily="50" charset="-128"/>
                        <a:cs typeface="Arial"/>
                        <a:sym typeface="Arial"/>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1"/>
                  </a:ext>
                </a:extLst>
              </a:tr>
              <a:tr h="731525">
                <a:tc>
                  <a:txBody>
                    <a:bodyPr/>
                    <a:lstStyle/>
                    <a:p>
                      <a:pPr marL="0" marR="0" lvl="0" indent="0" algn="l" rtl="0">
                        <a:spcBef>
                          <a:spcPts val="0"/>
                        </a:spcBef>
                        <a:spcAft>
                          <a:spcPts val="0"/>
                        </a:spcAft>
                        <a:buNone/>
                      </a:pPr>
                      <a:r>
                        <a:rPr lang="ja-JP" altLang="en-US" sz="1050" b="1" dirty="0">
                          <a:latin typeface="Meiryo UI" panose="020B0604030504040204" pitchFamily="50" charset="-128"/>
                          <a:ea typeface="Meiryo UI" panose="020B0604030504040204" pitchFamily="50" charset="-128"/>
                          <a:cs typeface="Arial"/>
                          <a:sym typeface="Arial"/>
                        </a:rPr>
                        <a:t>対応する</a:t>
                      </a:r>
                      <a:endParaRPr lang="en-US" altLang="ja-JP" sz="1050" b="1" dirty="0">
                        <a:latin typeface="Meiryo UI" panose="020B0604030504040204" pitchFamily="50" charset="-128"/>
                        <a:ea typeface="Meiryo UI" panose="020B0604030504040204" pitchFamily="50" charset="-128"/>
                        <a:cs typeface="Arial"/>
                        <a:sym typeface="Arial"/>
                      </a:endParaRPr>
                    </a:p>
                    <a:p>
                      <a:pPr marL="0" marR="0" lvl="0" indent="0" algn="l" rtl="0">
                        <a:spcBef>
                          <a:spcPts val="0"/>
                        </a:spcBef>
                        <a:spcAft>
                          <a:spcPts val="0"/>
                        </a:spcAft>
                        <a:buNone/>
                      </a:pPr>
                      <a:r>
                        <a:rPr lang="ja-JP" altLang="en-US" sz="1050" b="1" dirty="0">
                          <a:latin typeface="Meiryo UI" panose="020B0604030504040204" pitchFamily="50" charset="-128"/>
                          <a:ea typeface="Meiryo UI" panose="020B0604030504040204" pitchFamily="50" charset="-128"/>
                          <a:cs typeface="Arial"/>
                          <a:sym typeface="Arial"/>
                        </a:rPr>
                        <a:t>フォーマット</a:t>
                      </a:r>
                      <a:endParaRPr sz="1400" b="1" dirty="0">
                        <a:latin typeface="Meiryo UI" panose="020B0604030504040204" pitchFamily="50" charset="-128"/>
                        <a:ea typeface="Meiryo UI" panose="020B0604030504040204" pitchFamily="50" charset="-128"/>
                        <a:cs typeface="Arial"/>
                        <a:sym typeface="Arial"/>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US" sz="1400" dirty="0">
                          <a:latin typeface="Meiryo UI" panose="020B0604030504040204" pitchFamily="50" charset="-128"/>
                          <a:ea typeface="Meiryo UI" panose="020B0604030504040204" pitchFamily="50" charset="-128"/>
                          <a:cs typeface="Arial"/>
                          <a:sym typeface="Arial"/>
                        </a:rPr>
                        <a:t>.docx, .pptx, .xlsx</a:t>
                      </a:r>
                      <a:endParaRPr sz="1400" dirty="0">
                        <a:latin typeface="Meiryo UI" panose="020B0604030504040204" pitchFamily="50" charset="-128"/>
                        <a:ea typeface="Meiryo UI" panose="020B0604030504040204" pitchFamily="50" charset="-128"/>
                        <a:cs typeface="Arial"/>
                        <a:sym typeface="Arial"/>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US" sz="1400" dirty="0">
                          <a:latin typeface="Meiryo UI" panose="020B0604030504040204" pitchFamily="50" charset="-128"/>
                          <a:ea typeface="Meiryo UI" panose="020B0604030504040204" pitchFamily="50" charset="-128"/>
                          <a:cs typeface="Arial"/>
                          <a:sym typeface="Arial"/>
                        </a:rPr>
                        <a:t>.doc, .ppt, .</a:t>
                      </a:r>
                      <a:r>
                        <a:rPr lang="en-US" sz="1400" dirty="0" err="1">
                          <a:latin typeface="Meiryo UI" panose="020B0604030504040204" pitchFamily="50" charset="-128"/>
                          <a:ea typeface="Meiryo UI" panose="020B0604030504040204" pitchFamily="50" charset="-128"/>
                          <a:cs typeface="Arial"/>
                          <a:sym typeface="Arial"/>
                        </a:rPr>
                        <a:t>xls</a:t>
                      </a:r>
                      <a:r>
                        <a:rPr lang="en-US" sz="1400" dirty="0">
                          <a:latin typeface="Meiryo UI" panose="020B0604030504040204" pitchFamily="50" charset="-128"/>
                          <a:ea typeface="Meiryo UI" panose="020B0604030504040204" pitchFamily="50" charset="-128"/>
                          <a:cs typeface="Arial"/>
                          <a:sym typeface="Arial"/>
                        </a:rPr>
                        <a:t> .docx, .pptx, .xlsx</a:t>
                      </a:r>
                      <a:endParaRPr sz="1400" dirty="0">
                        <a:latin typeface="Meiryo UI" panose="020B0604030504040204" pitchFamily="50" charset="-128"/>
                        <a:ea typeface="Meiryo UI" panose="020B0604030504040204" pitchFamily="50" charset="-128"/>
                        <a:cs typeface="Arial"/>
                        <a:sym typeface="Arial"/>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l" rtl="0">
                        <a:spcBef>
                          <a:spcPts val="0"/>
                        </a:spcBef>
                        <a:spcAft>
                          <a:spcPts val="0"/>
                        </a:spcAft>
                        <a:buNone/>
                      </a:pPr>
                      <a:r>
                        <a:rPr lang="en-US" sz="1400" dirty="0">
                          <a:latin typeface="Meiryo UI" panose="020B0604030504040204" pitchFamily="50" charset="-128"/>
                          <a:ea typeface="Meiryo UI" panose="020B0604030504040204" pitchFamily="50" charset="-128"/>
                          <a:cs typeface="Arial"/>
                          <a:sym typeface="Arial"/>
                        </a:rPr>
                        <a:t>.doc, .ppt, .</a:t>
                      </a:r>
                      <a:r>
                        <a:rPr lang="en-US" sz="1400" dirty="0" err="1">
                          <a:latin typeface="Meiryo UI" panose="020B0604030504040204" pitchFamily="50" charset="-128"/>
                          <a:ea typeface="Meiryo UI" panose="020B0604030504040204" pitchFamily="50" charset="-128"/>
                          <a:cs typeface="Arial"/>
                          <a:sym typeface="Arial"/>
                        </a:rPr>
                        <a:t>xls</a:t>
                      </a:r>
                      <a:r>
                        <a:rPr lang="en-US" sz="1400" dirty="0">
                          <a:latin typeface="Meiryo UI" panose="020B0604030504040204" pitchFamily="50" charset="-128"/>
                          <a:ea typeface="Meiryo UI" panose="020B0604030504040204" pitchFamily="50" charset="-128"/>
                          <a:cs typeface="Arial"/>
                          <a:sym typeface="Arial"/>
                        </a:rPr>
                        <a:t> .docx, .pptx, .xlsx</a:t>
                      </a:r>
                      <a:endParaRPr sz="1400" dirty="0">
                        <a:latin typeface="Meiryo UI" panose="020B0604030504040204" pitchFamily="50" charset="-128"/>
                        <a:ea typeface="Meiryo UI" panose="020B0604030504040204" pitchFamily="50" charset="-128"/>
                        <a:cs typeface="Arial"/>
                        <a:sym typeface="Arial"/>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extLst>
                  <a:ext uri="{0D108BD9-81ED-4DB2-BD59-A6C34878D82A}">
                    <a16:rowId xmlns:a16="http://schemas.microsoft.com/office/drawing/2014/main" val="10002"/>
                  </a:ext>
                </a:extLst>
              </a:tr>
              <a:tr h="731525">
                <a:tc>
                  <a:txBody>
                    <a:bodyPr/>
                    <a:lstStyle/>
                    <a:p>
                      <a:pPr marL="0" marR="0" lvl="0" indent="0" algn="l" rtl="0">
                        <a:spcBef>
                          <a:spcPts val="0"/>
                        </a:spcBef>
                        <a:spcAft>
                          <a:spcPts val="0"/>
                        </a:spcAft>
                        <a:buNone/>
                      </a:pPr>
                      <a:r>
                        <a:rPr lang="ja-JP" altLang="en-US" sz="1000" b="1" dirty="0">
                          <a:latin typeface="Meiryo UI" panose="020B0604030504040204" pitchFamily="50" charset="-128"/>
                          <a:ea typeface="Meiryo UI" panose="020B0604030504040204" pitchFamily="50" charset="-128"/>
                          <a:cs typeface="Arial"/>
                          <a:sym typeface="Arial"/>
                        </a:rPr>
                        <a:t>ケイパビリティ</a:t>
                      </a:r>
                      <a:endParaRPr dirty="0"/>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dirty="0">
                          <a:latin typeface="Meiryo UI" panose="020B0604030504040204" pitchFamily="50" charset="-128"/>
                          <a:ea typeface="Meiryo UI" panose="020B0604030504040204" pitchFamily="50" charset="-128"/>
                          <a:cs typeface="Arial"/>
                          <a:sym typeface="Arial"/>
                        </a:rPr>
                        <a:t>•</a:t>
                      </a:r>
                      <a:r>
                        <a:rPr lang="ja-JP" altLang="en-US" sz="1000" b="0" i="0" u="none" strike="noStrike" dirty="0">
                          <a:latin typeface="Meiryo UI" panose="020B0604030504040204" pitchFamily="50" charset="-128"/>
                          <a:ea typeface="Meiryo UI" panose="020B0604030504040204" pitchFamily="50" charset="-128"/>
                          <a:cs typeface="Arial"/>
                          <a:sym typeface="Arial"/>
                        </a:rPr>
                        <a:t>ファイルコラボレーション</a:t>
                      </a:r>
                      <a:endParaRPr lang="en-US" altLang="ja-JP" sz="1000" b="0" i="0" u="none" strike="noStrike" dirty="0">
                        <a:latin typeface="Meiryo UI" panose="020B0604030504040204" pitchFamily="50" charset="-128"/>
                        <a:ea typeface="Meiryo UI" panose="020B0604030504040204" pitchFamily="50" charset="-128"/>
                        <a:cs typeface="Arial"/>
                        <a:sym typeface="Arial"/>
                      </a:endParaRPr>
                    </a:p>
                    <a:p>
                      <a:pPr marL="0" marR="0" lvl="0" indent="0" algn="l" rtl="0">
                        <a:lnSpc>
                          <a:spcPct val="100000"/>
                        </a:lnSpc>
                        <a:spcBef>
                          <a:spcPts val="0"/>
                        </a:spcBef>
                        <a:spcAft>
                          <a:spcPts val="0"/>
                        </a:spcAft>
                        <a:buClr>
                          <a:schemeClr val="dk1"/>
                        </a:buClr>
                        <a:buSzPts val="1000"/>
                        <a:buFont typeface="Arial"/>
                        <a:buNone/>
                      </a:pPr>
                      <a:r>
                        <a:rPr lang="en-US" sz="1000" b="0" i="0" u="none" strike="noStrike" dirty="0">
                          <a:latin typeface="Meiryo UI" panose="020B0604030504040204" pitchFamily="50" charset="-128"/>
                          <a:ea typeface="Meiryo UI" panose="020B0604030504040204" pitchFamily="50" charset="-128"/>
                          <a:cs typeface="Arial"/>
                          <a:sym typeface="Arial"/>
                        </a:rPr>
                        <a:t>•NAS</a:t>
                      </a:r>
                      <a:r>
                        <a:rPr lang="ja-JP" altLang="en-US" sz="1000" b="0" i="0" u="none" strike="noStrike" dirty="0">
                          <a:latin typeface="Meiryo UI" panose="020B0604030504040204" pitchFamily="50" charset="-128"/>
                          <a:ea typeface="Meiryo UI" panose="020B0604030504040204" pitchFamily="50" charset="-128"/>
                          <a:cs typeface="Arial"/>
                          <a:sym typeface="Arial"/>
                        </a:rPr>
                        <a:t>にリアルタイムで自動保存</a:t>
                      </a:r>
                      <a:endParaRPr dirty="0"/>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
                          <a:schemeClr val="dk1"/>
                        </a:buClr>
                        <a:buSzPts val="1000"/>
                        <a:buFont typeface="Arial"/>
                        <a:buNone/>
                        <a:tabLst/>
                        <a:defRPr/>
                      </a:pPr>
                      <a:r>
                        <a:rPr lang="en-US" sz="1000" b="0" i="0" u="none" strike="noStrike" dirty="0">
                          <a:latin typeface="Meiryo UI" panose="020B0604030504040204" pitchFamily="50" charset="-128"/>
                          <a:ea typeface="Meiryo UI" panose="020B0604030504040204" pitchFamily="50" charset="-128"/>
                          <a:cs typeface="Arial"/>
                          <a:sym typeface="Arial"/>
                        </a:rPr>
                        <a:t>•</a:t>
                      </a:r>
                      <a:r>
                        <a:rPr lang="ja-JP" altLang="en-US" sz="1000" b="0" i="0" u="none" strike="noStrike" dirty="0">
                          <a:latin typeface="Meiryo UI" panose="020B0604030504040204" pitchFamily="50" charset="-128"/>
                          <a:ea typeface="Meiryo UI" panose="020B0604030504040204" pitchFamily="50" charset="-128"/>
                          <a:cs typeface="Arial"/>
                          <a:sym typeface="Arial"/>
                        </a:rPr>
                        <a:t>文書のプレビュー</a:t>
                      </a:r>
                      <a:endParaRPr lang="en-US" altLang="ja-JP" sz="1000" b="0" i="0" u="none" strike="noStrike" dirty="0">
                        <a:latin typeface="Meiryo UI" panose="020B0604030504040204" pitchFamily="50" charset="-128"/>
                        <a:ea typeface="Meiryo UI" panose="020B0604030504040204" pitchFamily="50" charset="-128"/>
                        <a:cs typeface="Arial"/>
                        <a:sym typeface="Arial"/>
                      </a:endParaRPr>
                    </a:p>
                    <a:p>
                      <a:pPr marL="0" marR="0" lvl="0" indent="0" algn="l" rtl="0">
                        <a:lnSpc>
                          <a:spcPct val="100000"/>
                        </a:lnSpc>
                        <a:spcBef>
                          <a:spcPts val="0"/>
                        </a:spcBef>
                        <a:spcAft>
                          <a:spcPts val="0"/>
                        </a:spcAft>
                        <a:buClr>
                          <a:schemeClr val="dk1"/>
                        </a:buClr>
                        <a:buSzPts val="1000"/>
                        <a:buFont typeface="Arial"/>
                        <a:buNone/>
                      </a:pPr>
                      <a:r>
                        <a:rPr lang="en-US" sz="1000" b="0" i="0" u="none" strike="noStrike" dirty="0">
                          <a:latin typeface="Meiryo UI" panose="020B0604030504040204" pitchFamily="50" charset="-128"/>
                          <a:ea typeface="Meiryo UI" panose="020B0604030504040204" pitchFamily="50" charset="-128"/>
                          <a:cs typeface="Arial"/>
                          <a:sym typeface="Arial"/>
                        </a:rPr>
                        <a:t>•</a:t>
                      </a:r>
                      <a:r>
                        <a:rPr lang="ja-JP" altLang="en-US" sz="1000" b="0" i="0" u="none" strike="noStrike" dirty="0">
                          <a:latin typeface="Meiryo UI" panose="020B0604030504040204" pitchFamily="50" charset="-128"/>
                          <a:ea typeface="Meiryo UI" panose="020B0604030504040204" pitchFamily="50" charset="-128"/>
                          <a:cs typeface="Arial"/>
                          <a:sym typeface="Arial"/>
                        </a:rPr>
                        <a:t>編集および</a:t>
                      </a:r>
                      <a:r>
                        <a:rPr lang="en-US" altLang="ja-JP" sz="1000" b="0" i="0" u="none" strike="noStrike" dirty="0">
                          <a:latin typeface="Meiryo UI" panose="020B0604030504040204" pitchFamily="50" charset="-128"/>
                          <a:ea typeface="Meiryo UI" panose="020B0604030504040204" pitchFamily="50" charset="-128"/>
                          <a:cs typeface="Arial"/>
                          <a:sym typeface="Arial"/>
                        </a:rPr>
                        <a:t>Google Drive</a:t>
                      </a:r>
                      <a:r>
                        <a:rPr lang="ja-JP" altLang="en-US" sz="1000" b="0" i="0" u="none" strike="noStrike" dirty="0">
                          <a:latin typeface="Meiryo UI" panose="020B0604030504040204" pitchFamily="50" charset="-128"/>
                          <a:ea typeface="Meiryo UI" panose="020B0604030504040204" pitchFamily="50" charset="-128"/>
                          <a:cs typeface="Arial"/>
                          <a:sym typeface="Arial"/>
                        </a:rPr>
                        <a:t>に保存するため</a:t>
                      </a:r>
                      <a:r>
                        <a:rPr lang="en-US" sz="1000" b="0" i="0" u="none" strike="noStrike" dirty="0">
                          <a:latin typeface="Meiryo UI" panose="020B0604030504040204" pitchFamily="50" charset="-128"/>
                          <a:ea typeface="Meiryo UI" panose="020B0604030504040204" pitchFamily="50" charset="-128"/>
                          <a:cs typeface="Arial"/>
                          <a:sym typeface="Arial"/>
                        </a:rPr>
                        <a:t>Google docs</a:t>
                      </a:r>
                      <a:r>
                        <a:rPr lang="ja-JP" altLang="en-US" sz="1000" b="0" i="0" u="none" strike="noStrike" dirty="0">
                          <a:latin typeface="Meiryo UI" panose="020B0604030504040204" pitchFamily="50" charset="-128"/>
                          <a:ea typeface="Meiryo UI" panose="020B0604030504040204" pitchFamily="50" charset="-128"/>
                          <a:cs typeface="Arial"/>
                          <a:sym typeface="Arial"/>
                        </a:rPr>
                        <a:t>へ変換</a:t>
                      </a:r>
                      <a:endParaRPr sz="1000" b="0" i="0" u="none" strike="noStrike" dirty="0">
                        <a:latin typeface="Meiryo UI" panose="020B0604030504040204" pitchFamily="50" charset="-128"/>
                        <a:ea typeface="Meiryo UI" panose="020B0604030504040204" pitchFamily="50" charset="-128"/>
                        <a:cs typeface="Arial"/>
                        <a:sym typeface="Arial"/>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dirty="0">
                          <a:latin typeface="Meiryo UI" panose="020B0604030504040204" pitchFamily="50" charset="-128"/>
                          <a:ea typeface="Meiryo UI" panose="020B0604030504040204" pitchFamily="50" charset="-128"/>
                          <a:cs typeface="Arial"/>
                          <a:sym typeface="Arial"/>
                        </a:rPr>
                        <a:t>•</a:t>
                      </a:r>
                      <a:r>
                        <a:rPr lang="ja-JP" altLang="en-US" sz="1000" b="0" i="0" u="none" strike="noStrike" dirty="0">
                          <a:latin typeface="Meiryo UI" panose="020B0604030504040204" pitchFamily="50" charset="-128"/>
                          <a:ea typeface="Meiryo UI" panose="020B0604030504040204" pitchFamily="50" charset="-128"/>
                          <a:cs typeface="Arial"/>
                          <a:sym typeface="Arial"/>
                        </a:rPr>
                        <a:t>文書のプレビュー</a:t>
                      </a:r>
                      <a:endParaRPr lang="en-US" altLang="ja-JP" sz="1000" b="0" i="0" u="none" strike="noStrike" dirty="0">
                        <a:latin typeface="Meiryo UI" panose="020B0604030504040204" pitchFamily="50" charset="-128"/>
                        <a:ea typeface="Meiryo UI" panose="020B0604030504040204" pitchFamily="50" charset="-128"/>
                        <a:cs typeface="Arial"/>
                        <a:sym typeface="Arial"/>
                      </a:endParaRPr>
                    </a:p>
                    <a:p>
                      <a:pPr marL="0" marR="0" lvl="0" indent="0" algn="l" rtl="0">
                        <a:lnSpc>
                          <a:spcPct val="100000"/>
                        </a:lnSpc>
                        <a:spcBef>
                          <a:spcPts val="0"/>
                        </a:spcBef>
                        <a:spcAft>
                          <a:spcPts val="0"/>
                        </a:spcAft>
                        <a:buClr>
                          <a:schemeClr val="dk1"/>
                        </a:buClr>
                        <a:buSzPts val="1000"/>
                        <a:buFont typeface="Arial"/>
                        <a:buNone/>
                      </a:pPr>
                      <a:r>
                        <a:rPr lang="en-US" sz="1000" b="0" i="0" u="none" strike="noStrike" dirty="0">
                          <a:latin typeface="Meiryo UI" panose="020B0604030504040204" pitchFamily="50" charset="-128"/>
                          <a:ea typeface="Meiryo UI" panose="020B0604030504040204" pitchFamily="50" charset="-128"/>
                          <a:cs typeface="Arial"/>
                          <a:sym typeface="Arial"/>
                        </a:rPr>
                        <a:t>•</a:t>
                      </a:r>
                      <a:r>
                        <a:rPr lang="ja-JP" altLang="en-US" sz="1000" b="0" i="0" u="none" strike="noStrike" dirty="0">
                          <a:latin typeface="Meiryo UI" panose="020B0604030504040204" pitchFamily="50" charset="-128"/>
                          <a:ea typeface="Meiryo UI" panose="020B0604030504040204" pitchFamily="50" charset="-128"/>
                          <a:cs typeface="Arial"/>
                          <a:sym typeface="Arial"/>
                        </a:rPr>
                        <a:t>編集および</a:t>
                      </a:r>
                      <a:r>
                        <a:rPr lang="en-US" altLang="ja-JP" sz="1000" b="0" i="0" u="none" strike="noStrike" dirty="0">
                          <a:latin typeface="Meiryo UI" panose="020B0604030504040204" pitchFamily="50" charset="-128"/>
                          <a:ea typeface="Meiryo UI" panose="020B0604030504040204" pitchFamily="50" charset="-128"/>
                          <a:cs typeface="Arial"/>
                          <a:sym typeface="Arial"/>
                        </a:rPr>
                        <a:t>Google Drive</a:t>
                      </a:r>
                      <a:r>
                        <a:rPr lang="ja-JP" altLang="en-US" sz="1000" b="0" i="0" u="none" strike="noStrike" dirty="0">
                          <a:latin typeface="Meiryo UI" panose="020B0604030504040204" pitchFamily="50" charset="-128"/>
                          <a:ea typeface="Meiryo UI" panose="020B0604030504040204" pitchFamily="50" charset="-128"/>
                          <a:cs typeface="Arial"/>
                          <a:sym typeface="Arial"/>
                        </a:rPr>
                        <a:t>に保存するため</a:t>
                      </a:r>
                      <a:r>
                        <a:rPr lang="en-US" altLang="ja-JP" sz="1000" b="0" i="0" u="none" strike="noStrike" dirty="0">
                          <a:latin typeface="Meiryo UI" panose="020B0604030504040204" pitchFamily="50" charset="-128"/>
                          <a:ea typeface="Meiryo UI" panose="020B0604030504040204" pitchFamily="50" charset="-128"/>
                          <a:cs typeface="Arial"/>
                          <a:sym typeface="Arial"/>
                        </a:rPr>
                        <a:t>Google docs</a:t>
                      </a:r>
                      <a:r>
                        <a:rPr lang="ja-JP" altLang="en-US" sz="1000" b="0" i="0" u="none" strike="noStrike" dirty="0">
                          <a:latin typeface="Meiryo UI" panose="020B0604030504040204" pitchFamily="50" charset="-128"/>
                          <a:ea typeface="Meiryo UI" panose="020B0604030504040204" pitchFamily="50" charset="-128"/>
                          <a:cs typeface="Arial"/>
                          <a:sym typeface="Arial"/>
                        </a:rPr>
                        <a:t>へ変換</a:t>
                      </a:r>
                      <a:endParaRPr sz="1000" dirty="0">
                        <a:latin typeface="Meiryo UI" panose="020B0604030504040204" pitchFamily="50" charset="-128"/>
                        <a:ea typeface="Meiryo UI" panose="020B0604030504040204" pitchFamily="50" charset="-128"/>
                        <a:cs typeface="Arial"/>
                        <a:sym typeface="Arial"/>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6"/>
          <p:cNvSpPr/>
          <p:nvPr/>
        </p:nvSpPr>
        <p:spPr>
          <a:xfrm rot="10800000">
            <a:off x="360507" y="1824724"/>
            <a:ext cx="11442784" cy="5130056"/>
          </a:xfrm>
          <a:prstGeom prst="roundRect">
            <a:avLst>
              <a:gd name="adj" fmla="val 1491"/>
            </a:avLst>
          </a:prstGeom>
          <a:gradFill>
            <a:gsLst>
              <a:gs pos="0">
                <a:schemeClr val="lt1"/>
              </a:gs>
              <a:gs pos="75200">
                <a:schemeClr val="lt1"/>
              </a:gs>
              <a:gs pos="100000">
                <a:schemeClr val="lt1"/>
              </a:gs>
            </a:gsLst>
            <a:lin ang="5400000" scaled="0"/>
          </a:gradFill>
          <a:ln w="9525" cap="flat" cmpd="sng">
            <a:solidFill>
              <a:schemeClr val="lt1"/>
            </a:solidFill>
            <a:prstDash val="solid"/>
            <a:miter lim="800000"/>
            <a:headEnd type="none" w="sm" len="sm"/>
            <a:tailEnd type="none" w="sm" len="sm"/>
          </a:ln>
          <a:effectLst>
            <a:outerShdw blurRad="279400" dist="292100" dir="7980000" algn="t" rotWithShape="0">
              <a:srgbClr val="000000">
                <a:alpha val="2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pic>
        <p:nvPicPr>
          <p:cNvPr id="366" name="Google Shape;366;p26"/>
          <p:cNvPicPr preferRelativeResize="0"/>
          <p:nvPr/>
        </p:nvPicPr>
        <p:blipFill rotWithShape="1">
          <a:blip r:embed="rId3">
            <a:alphaModFix/>
          </a:blip>
          <a:srcRect/>
          <a:stretch/>
        </p:blipFill>
        <p:spPr>
          <a:xfrm>
            <a:off x="4454574" y="1895939"/>
            <a:ext cx="6979426" cy="2799346"/>
          </a:xfrm>
          <a:prstGeom prst="rect">
            <a:avLst/>
          </a:prstGeom>
          <a:noFill/>
          <a:ln>
            <a:noFill/>
          </a:ln>
        </p:spPr>
      </p:pic>
      <p:grpSp>
        <p:nvGrpSpPr>
          <p:cNvPr id="367" name="Google Shape;367;p26"/>
          <p:cNvGrpSpPr/>
          <p:nvPr/>
        </p:nvGrpSpPr>
        <p:grpSpPr>
          <a:xfrm>
            <a:off x="6166815" y="4701927"/>
            <a:ext cx="5476875" cy="2088839"/>
            <a:chOff x="619126" y="4769160"/>
            <a:chExt cx="5476875" cy="2088839"/>
          </a:xfrm>
        </p:grpSpPr>
        <p:sp>
          <p:nvSpPr>
            <p:cNvPr id="368" name="Google Shape;368;p26"/>
            <p:cNvSpPr/>
            <p:nvPr/>
          </p:nvSpPr>
          <p:spPr>
            <a:xfrm>
              <a:off x="3344625" y="4769160"/>
              <a:ext cx="2751376" cy="2088839"/>
            </a:xfrm>
            <a:prstGeom prst="rect">
              <a:avLst/>
            </a:prstGeom>
            <a:solidFill>
              <a:srgbClr val="4F83B2"/>
            </a:solidFill>
            <a:ln>
              <a:noFill/>
            </a:ln>
            <a:effectLst>
              <a:outerShdw blurRad="431800" dist="368300" dir="5760000" sx="106000" sy="106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FFFFFF"/>
                </a:solidFill>
                <a:latin typeface="Meiryo UI" panose="020B0604030504040204" pitchFamily="50" charset="-128"/>
                <a:ea typeface="Meiryo UI" panose="020B0604030504040204" pitchFamily="50" charset="-128"/>
                <a:sym typeface="Arial"/>
              </a:endParaRPr>
            </a:p>
          </p:txBody>
        </p:sp>
        <p:sp>
          <p:nvSpPr>
            <p:cNvPr id="369" name="Google Shape;369;p26"/>
            <p:cNvSpPr/>
            <p:nvPr/>
          </p:nvSpPr>
          <p:spPr>
            <a:xfrm>
              <a:off x="619126" y="4769160"/>
              <a:ext cx="5476875" cy="2088839"/>
            </a:xfrm>
            <a:prstGeom prst="rect">
              <a:avLst/>
            </a:prstGeom>
            <a:noFill/>
            <a:ln w="38100" cap="flat" cmpd="sng">
              <a:solidFill>
                <a:srgbClr val="4F83B2"/>
              </a:solidFill>
              <a:prstDash val="solid"/>
              <a:miter lim="800000"/>
              <a:headEnd type="none" w="sm" len="sm"/>
              <a:tailEnd type="none" w="sm" len="sm"/>
            </a:ln>
            <a:effectLst>
              <a:outerShdw blurRad="431800" dist="368300" dir="5760000" sx="106000" sy="106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FFFFFF"/>
                </a:solidFill>
                <a:latin typeface="Meiryo UI" panose="020B0604030504040204" pitchFamily="50" charset="-128"/>
                <a:ea typeface="Meiryo UI" panose="020B0604030504040204" pitchFamily="50" charset="-128"/>
                <a:sym typeface="Arial"/>
              </a:endParaRPr>
            </a:p>
          </p:txBody>
        </p:sp>
      </p:grpSp>
      <p:grpSp>
        <p:nvGrpSpPr>
          <p:cNvPr id="370" name="Google Shape;370;p26"/>
          <p:cNvGrpSpPr/>
          <p:nvPr/>
        </p:nvGrpSpPr>
        <p:grpSpPr>
          <a:xfrm>
            <a:off x="520049" y="4695285"/>
            <a:ext cx="5476875" cy="2088839"/>
            <a:chOff x="619126" y="4769160"/>
            <a:chExt cx="5476875" cy="2088839"/>
          </a:xfrm>
        </p:grpSpPr>
        <p:sp>
          <p:nvSpPr>
            <p:cNvPr id="371" name="Google Shape;371;p26"/>
            <p:cNvSpPr/>
            <p:nvPr/>
          </p:nvSpPr>
          <p:spPr>
            <a:xfrm>
              <a:off x="3344625" y="4769160"/>
              <a:ext cx="2751376" cy="2088839"/>
            </a:xfrm>
            <a:prstGeom prst="rect">
              <a:avLst/>
            </a:prstGeom>
            <a:solidFill>
              <a:srgbClr val="4F83B2"/>
            </a:solidFill>
            <a:ln>
              <a:noFill/>
            </a:ln>
            <a:effectLst>
              <a:outerShdw blurRad="431800" dist="368300" dir="5760000" sx="106000" sy="106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FFFFFF"/>
                </a:solidFill>
                <a:latin typeface="Meiryo UI" panose="020B0604030504040204" pitchFamily="50" charset="-128"/>
                <a:ea typeface="Meiryo UI" panose="020B0604030504040204" pitchFamily="50" charset="-128"/>
                <a:sym typeface="Arial"/>
              </a:endParaRPr>
            </a:p>
          </p:txBody>
        </p:sp>
        <p:sp>
          <p:nvSpPr>
            <p:cNvPr id="372" name="Google Shape;372;p26"/>
            <p:cNvSpPr/>
            <p:nvPr/>
          </p:nvSpPr>
          <p:spPr>
            <a:xfrm>
              <a:off x="619126" y="4769160"/>
              <a:ext cx="5476875" cy="2088839"/>
            </a:xfrm>
            <a:prstGeom prst="rect">
              <a:avLst/>
            </a:prstGeom>
            <a:noFill/>
            <a:ln w="38100" cap="flat" cmpd="sng">
              <a:solidFill>
                <a:srgbClr val="4F83B2"/>
              </a:solidFill>
              <a:prstDash val="solid"/>
              <a:miter lim="800000"/>
              <a:headEnd type="none" w="sm" len="sm"/>
              <a:tailEnd type="none" w="sm" len="sm"/>
            </a:ln>
            <a:effectLst>
              <a:outerShdw blurRad="431800" dist="368300" dir="5760000" sx="106000" sy="106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dirty="0">
                <a:solidFill>
                  <a:srgbClr val="FFFFFF"/>
                </a:solidFill>
                <a:latin typeface="Meiryo UI" panose="020B0604030504040204" pitchFamily="50" charset="-128"/>
                <a:ea typeface="Meiryo UI" panose="020B0604030504040204" pitchFamily="50" charset="-128"/>
                <a:sym typeface="Arial"/>
              </a:endParaRPr>
            </a:p>
          </p:txBody>
        </p:sp>
      </p:grpSp>
      <p:sp>
        <p:nvSpPr>
          <p:cNvPr id="373" name="Google Shape;373;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138888"/>
              </a:lnSpc>
              <a:spcBef>
                <a:spcPts val="0"/>
              </a:spcBef>
              <a:spcAft>
                <a:spcPts val="0"/>
              </a:spcAft>
              <a:buClr>
                <a:schemeClr val="lt1"/>
              </a:buClr>
              <a:buSzPts val="3600"/>
              <a:buFont typeface="Arial"/>
              <a:buNone/>
            </a:pPr>
            <a:r>
              <a:rPr lang="en-US" sz="3600" b="1" dirty="0" err="1"/>
              <a:t>Qsync</a:t>
            </a:r>
            <a:r>
              <a:rPr lang="en-US" sz="3600" b="1" dirty="0"/>
              <a:t> 5.0 – </a:t>
            </a:r>
            <a:br>
              <a:rPr lang="en-US" sz="3600" b="1" dirty="0"/>
            </a:br>
            <a:r>
              <a:rPr lang="en-US" sz="3600" b="1" dirty="0" err="1"/>
              <a:t>個人およびチーム向けのクロスデバイスファイル同期</a:t>
            </a:r>
            <a:endParaRPr sz="3600" b="1" dirty="0">
              <a:sym typeface="Arial"/>
            </a:endParaRPr>
          </a:p>
        </p:txBody>
      </p:sp>
      <p:sp>
        <p:nvSpPr>
          <p:cNvPr id="374" name="Google Shape;374;p26"/>
          <p:cNvSpPr/>
          <p:nvPr/>
        </p:nvSpPr>
        <p:spPr>
          <a:xfrm>
            <a:off x="3274067" y="5033275"/>
            <a:ext cx="2789835" cy="1272143"/>
          </a:xfrm>
          <a:prstGeom prst="rect">
            <a:avLst/>
          </a:prstGeom>
          <a:noFill/>
          <a:ln>
            <a:noFill/>
          </a:ln>
        </p:spPr>
        <p:txBody>
          <a:bodyPr spcFirstLastPara="1" wrap="square" lIns="91425" tIns="45700" rIns="91425" bIns="45700" anchor="t" anchorCtr="0">
            <a:noAutofit/>
          </a:bodyPr>
          <a:lstStyle/>
          <a:p>
            <a:pPr marL="0" marR="0" lvl="0" indent="0" algn="l" rtl="0">
              <a:lnSpc>
                <a:spcPct val="164285"/>
              </a:lnSpc>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多くのデバイスを所有している場合、1つのデバイスで変更されたファイルは自動的に他のデバイスと同期されます。</a:t>
            </a:r>
            <a:endParaRPr dirty="0">
              <a:latin typeface="Meiryo UI" panose="020B0604030504040204" pitchFamily="50" charset="-128"/>
              <a:ea typeface="Meiryo UI" panose="020B0604030504040204" pitchFamily="50" charset="-128"/>
            </a:endParaRPr>
          </a:p>
        </p:txBody>
      </p:sp>
      <p:sp>
        <p:nvSpPr>
          <p:cNvPr id="375" name="Google Shape;375;p26"/>
          <p:cNvSpPr/>
          <p:nvPr/>
        </p:nvSpPr>
        <p:spPr>
          <a:xfrm>
            <a:off x="9039941" y="4925634"/>
            <a:ext cx="2456121" cy="1528432"/>
          </a:xfrm>
          <a:prstGeom prst="rect">
            <a:avLst/>
          </a:prstGeom>
          <a:noFill/>
          <a:ln>
            <a:noFill/>
          </a:ln>
        </p:spPr>
        <p:txBody>
          <a:bodyPr spcFirstLastPara="1" wrap="square" lIns="91425" tIns="45700" rIns="91425" bIns="45700" anchor="t" anchorCtr="0">
            <a:noAutofit/>
          </a:bodyPr>
          <a:lstStyle/>
          <a:p>
            <a:pPr marL="0" marR="0" lvl="0" indent="0" algn="l" rtl="0">
              <a:lnSpc>
                <a:spcPct val="191666"/>
              </a:lnSpc>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チーム作業の場合、変更されたファイルはすべてチームのデバイスに自動的に配布されるため、ワークフローが</a:t>
            </a:r>
            <a:r>
              <a:rPr lang="ja-JP" altLang="en-US" sz="1200" b="1" dirty="0">
                <a:solidFill>
                  <a:schemeClr val="lt1"/>
                </a:solidFill>
                <a:latin typeface="Meiryo UI" panose="020B0604030504040204" pitchFamily="50" charset="-128"/>
                <a:ea typeface="Meiryo UI" panose="020B0604030504040204" pitchFamily="50" charset="-128"/>
              </a:rPr>
              <a:t>高速化</a:t>
            </a:r>
            <a:r>
              <a:rPr lang="en-US" sz="1200" b="1" dirty="0" err="1">
                <a:solidFill>
                  <a:schemeClr val="lt1"/>
                </a:solidFill>
                <a:latin typeface="Meiryo UI" panose="020B0604030504040204" pitchFamily="50" charset="-128"/>
                <a:ea typeface="Meiryo UI" panose="020B0604030504040204" pitchFamily="50" charset="-128"/>
              </a:rPr>
              <a:t>および合理化されます</a:t>
            </a:r>
            <a:r>
              <a:rPr lang="en-US" sz="1200" b="1"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
        <p:nvSpPr>
          <p:cNvPr id="376" name="Google Shape;376;p26"/>
          <p:cNvSpPr/>
          <p:nvPr/>
        </p:nvSpPr>
        <p:spPr>
          <a:xfrm>
            <a:off x="520049" y="2028678"/>
            <a:ext cx="3913009" cy="230832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rgbClr val="396083"/>
                </a:solidFill>
                <a:latin typeface="Meiryo UI" panose="020B0604030504040204" pitchFamily="50" charset="-128"/>
                <a:ea typeface="Meiryo UI" panose="020B0604030504040204" pitchFamily="50" charset="-128"/>
              </a:rPr>
              <a:t>QsyncはQNAP</a:t>
            </a:r>
            <a:r>
              <a:rPr lang="en-US" sz="1800" dirty="0">
                <a:solidFill>
                  <a:srgbClr val="396083"/>
                </a:solidFill>
                <a:latin typeface="Meiryo UI" panose="020B0604030504040204" pitchFamily="50" charset="-128"/>
                <a:ea typeface="Meiryo UI" panose="020B0604030504040204" pitchFamily="50" charset="-128"/>
              </a:rPr>
              <a:t> </a:t>
            </a:r>
            <a:r>
              <a:rPr lang="en-US" sz="1800" dirty="0" err="1">
                <a:solidFill>
                  <a:srgbClr val="396083"/>
                </a:solidFill>
                <a:latin typeface="Meiryo UI" panose="020B0604030504040204" pitchFamily="50" charset="-128"/>
                <a:ea typeface="Meiryo UI" panose="020B0604030504040204" pitchFamily="50" charset="-128"/>
              </a:rPr>
              <a:t>NASと、コンピュータ</a:t>
            </a:r>
            <a:r>
              <a:rPr lang="en-US" sz="1800" dirty="0">
                <a:solidFill>
                  <a:srgbClr val="396083"/>
                </a:solidFill>
                <a:latin typeface="Meiryo UI" panose="020B0604030504040204" pitchFamily="50" charset="-128"/>
                <a:ea typeface="Meiryo UI" panose="020B0604030504040204" pitchFamily="50" charset="-128"/>
              </a:rPr>
              <a:t>、</a:t>
            </a:r>
          </a:p>
          <a:p>
            <a:pPr marL="0" marR="0" lvl="0" indent="0" algn="l" rtl="0">
              <a:spcBef>
                <a:spcPts val="0"/>
              </a:spcBef>
              <a:spcAft>
                <a:spcPts val="0"/>
              </a:spcAft>
              <a:buNone/>
            </a:pPr>
            <a:r>
              <a:rPr lang="ja-JP" altLang="en-US" sz="1800" dirty="0">
                <a:solidFill>
                  <a:srgbClr val="396083"/>
                </a:solidFill>
                <a:latin typeface="Meiryo UI" panose="020B0604030504040204" pitchFamily="50" charset="-128"/>
                <a:ea typeface="Meiryo UI" panose="020B0604030504040204" pitchFamily="50" charset="-128"/>
              </a:rPr>
              <a:t>ノートパソコン</a:t>
            </a:r>
            <a:r>
              <a:rPr lang="en-US" sz="1800" dirty="0">
                <a:solidFill>
                  <a:srgbClr val="396083"/>
                </a:solidFill>
                <a:latin typeface="Meiryo UI" panose="020B0604030504040204" pitchFamily="50" charset="-128"/>
                <a:ea typeface="Meiryo UI" panose="020B0604030504040204" pitchFamily="50" charset="-128"/>
              </a:rPr>
              <a:t>、</a:t>
            </a:r>
            <a:r>
              <a:rPr lang="en-US" sz="1800" dirty="0" err="1">
                <a:solidFill>
                  <a:srgbClr val="396083"/>
                </a:solidFill>
                <a:latin typeface="Meiryo UI" panose="020B0604030504040204" pitchFamily="50" charset="-128"/>
                <a:ea typeface="Meiryo UI" panose="020B0604030504040204" pitchFamily="50" charset="-128"/>
              </a:rPr>
              <a:t>モバイルデバイスなどの</a:t>
            </a:r>
            <a:endParaRPr lang="en-US" sz="1800" dirty="0">
              <a:solidFill>
                <a:srgbClr val="396083"/>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dirty="0" err="1">
                <a:solidFill>
                  <a:srgbClr val="396083"/>
                </a:solidFill>
                <a:latin typeface="Meiryo UI" panose="020B0604030504040204" pitchFamily="50" charset="-128"/>
                <a:ea typeface="Meiryo UI" panose="020B0604030504040204" pitchFamily="50" charset="-128"/>
              </a:rPr>
              <a:t>リンクされたデバイスとの間</a:t>
            </a:r>
            <a:r>
              <a:rPr lang="ja-JP" altLang="en-US" sz="1800" dirty="0">
                <a:solidFill>
                  <a:srgbClr val="396083"/>
                </a:solidFill>
                <a:latin typeface="Meiryo UI" panose="020B0604030504040204" pitchFamily="50" charset="-128"/>
                <a:ea typeface="Meiryo UI" panose="020B0604030504040204" pitchFamily="50" charset="-128"/>
              </a:rPr>
              <a:t>で</a:t>
            </a:r>
            <a:r>
              <a:rPr lang="en-US" sz="1800" dirty="0" err="1">
                <a:solidFill>
                  <a:srgbClr val="396083"/>
                </a:solidFill>
                <a:latin typeface="Meiryo UI" panose="020B0604030504040204" pitchFamily="50" charset="-128"/>
                <a:ea typeface="Meiryo UI" panose="020B0604030504040204" pitchFamily="50" charset="-128"/>
              </a:rPr>
              <a:t>効率的な</a:t>
            </a:r>
            <a:endParaRPr lang="en-US" sz="1800" dirty="0">
              <a:solidFill>
                <a:srgbClr val="396083"/>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dirty="0" err="1">
                <a:solidFill>
                  <a:srgbClr val="396083"/>
                </a:solidFill>
                <a:latin typeface="Meiryo UI" panose="020B0604030504040204" pitchFamily="50" charset="-128"/>
                <a:ea typeface="Meiryo UI" panose="020B0604030504040204" pitchFamily="50" charset="-128"/>
              </a:rPr>
              <a:t>ファイル同期を可能にします</a:t>
            </a:r>
            <a:r>
              <a:rPr lang="en-US" sz="1800" dirty="0">
                <a:solidFill>
                  <a:srgbClr val="396083"/>
                </a:solidFill>
                <a:latin typeface="Meiryo UI" panose="020B0604030504040204" pitchFamily="50" charset="-128"/>
                <a:ea typeface="Meiryo UI" panose="020B0604030504040204" pitchFamily="50" charset="-128"/>
              </a:rPr>
              <a:t>。</a:t>
            </a:r>
            <a:endParaRPr sz="1800" dirty="0">
              <a:solidFill>
                <a:srgbClr val="396083"/>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dirty="0" err="1">
                <a:solidFill>
                  <a:srgbClr val="396083"/>
                </a:solidFill>
                <a:latin typeface="Meiryo UI" panose="020B0604030504040204" pitchFamily="50" charset="-128"/>
                <a:ea typeface="Meiryo UI" panose="020B0604030504040204" pitchFamily="50" charset="-128"/>
              </a:rPr>
              <a:t>Qsyncを使用すると、すべてのデバイス</a:t>
            </a:r>
            <a:endParaRPr lang="en-US" sz="1800" dirty="0">
              <a:solidFill>
                <a:srgbClr val="396083"/>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dirty="0" err="1">
                <a:solidFill>
                  <a:srgbClr val="396083"/>
                </a:solidFill>
                <a:latin typeface="Meiryo UI" panose="020B0604030504040204" pitchFamily="50" charset="-128"/>
                <a:ea typeface="Meiryo UI" panose="020B0604030504040204" pitchFamily="50" charset="-128"/>
              </a:rPr>
              <a:t>から簡単にデータにアクセスし</a:t>
            </a:r>
            <a:r>
              <a:rPr lang="en-US" sz="1800" dirty="0">
                <a:solidFill>
                  <a:srgbClr val="396083"/>
                </a:solidFill>
                <a:latin typeface="Meiryo UI" panose="020B0604030504040204" pitchFamily="50" charset="-128"/>
                <a:ea typeface="Meiryo UI" panose="020B0604030504040204" pitchFamily="50" charset="-128"/>
              </a:rPr>
              <a:t>、</a:t>
            </a:r>
          </a:p>
          <a:p>
            <a:pPr marL="0" marR="0" lvl="0" indent="0" algn="l" rtl="0">
              <a:spcBef>
                <a:spcPts val="0"/>
              </a:spcBef>
              <a:spcAft>
                <a:spcPts val="0"/>
              </a:spcAft>
              <a:buNone/>
            </a:pPr>
            <a:r>
              <a:rPr lang="en-US" sz="1800" dirty="0" err="1">
                <a:solidFill>
                  <a:srgbClr val="396083"/>
                </a:solidFill>
                <a:latin typeface="Meiryo UI" panose="020B0604030504040204" pitchFamily="50" charset="-128"/>
                <a:ea typeface="Meiryo UI" panose="020B0604030504040204" pitchFamily="50" charset="-128"/>
              </a:rPr>
              <a:t>チームメンバー間で共有できます</a:t>
            </a:r>
            <a:r>
              <a:rPr lang="en-US" sz="1800" dirty="0">
                <a:solidFill>
                  <a:srgbClr val="396083"/>
                </a:solidFill>
                <a:latin typeface="Meiryo UI" panose="020B0604030504040204" pitchFamily="50" charset="-128"/>
                <a:ea typeface="Meiryo UI" panose="020B0604030504040204" pitchFamily="50" charset="-128"/>
              </a:rPr>
              <a:t>。</a:t>
            </a:r>
            <a:endParaRPr sz="1800" dirty="0">
              <a:solidFill>
                <a:srgbClr val="396083"/>
              </a:solidFill>
              <a:latin typeface="Meiryo UI" panose="020B0604030504040204" pitchFamily="50" charset="-128"/>
              <a:ea typeface="Meiryo UI" panose="020B0604030504040204" pitchFamily="50" charset="-128"/>
            </a:endParaRPr>
          </a:p>
        </p:txBody>
      </p:sp>
      <p:pic>
        <p:nvPicPr>
          <p:cNvPr id="377" name="Google Shape;377;p26"/>
          <p:cNvPicPr preferRelativeResize="0"/>
          <p:nvPr/>
        </p:nvPicPr>
        <p:blipFill rotWithShape="1">
          <a:blip r:embed="rId4">
            <a:alphaModFix/>
          </a:blip>
          <a:srcRect/>
          <a:stretch/>
        </p:blipFill>
        <p:spPr>
          <a:xfrm>
            <a:off x="664663" y="4993343"/>
            <a:ext cx="2503968" cy="1628380"/>
          </a:xfrm>
          <a:prstGeom prst="rect">
            <a:avLst/>
          </a:prstGeom>
          <a:noFill/>
          <a:ln>
            <a:noFill/>
          </a:ln>
        </p:spPr>
      </p:pic>
      <p:pic>
        <p:nvPicPr>
          <p:cNvPr id="378" name="Google Shape;378;p26"/>
          <p:cNvPicPr preferRelativeResize="0"/>
          <p:nvPr/>
        </p:nvPicPr>
        <p:blipFill rotWithShape="1">
          <a:blip r:embed="rId5">
            <a:alphaModFix/>
          </a:blip>
          <a:srcRect/>
          <a:stretch/>
        </p:blipFill>
        <p:spPr>
          <a:xfrm>
            <a:off x="6460049" y="4779407"/>
            <a:ext cx="2139033" cy="1944039"/>
          </a:xfrm>
          <a:prstGeom prst="rect">
            <a:avLst/>
          </a:prstGeom>
          <a:noFill/>
          <a:ln>
            <a:noFill/>
          </a:ln>
        </p:spPr>
      </p:pic>
      <p:pic>
        <p:nvPicPr>
          <p:cNvPr id="379" name="Google Shape;379;p26" descr="https://www.qnap.com/assets/img/software/qsync/qsync-client.png?v=594da83b52be4ab9460642a031c38cba"/>
          <p:cNvPicPr preferRelativeResize="0"/>
          <p:nvPr/>
        </p:nvPicPr>
        <p:blipFill rotWithShape="1">
          <a:blip r:embed="rId6">
            <a:alphaModFix/>
          </a:blip>
          <a:srcRect/>
          <a:stretch/>
        </p:blipFill>
        <p:spPr>
          <a:xfrm>
            <a:off x="4454574" y="2457320"/>
            <a:ext cx="533305" cy="533305"/>
          </a:xfrm>
          <a:prstGeom prst="rect">
            <a:avLst/>
          </a:prstGeom>
          <a:noFill/>
          <a:ln>
            <a:noFill/>
          </a:ln>
        </p:spPr>
      </p:pic>
      <p:pic>
        <p:nvPicPr>
          <p:cNvPr id="380" name="Google Shape;380;p26" descr="https://www.qnap.com/assets/img/software/qsync/Qsync-Pro.png?v=594da83b52be4ab9460642a031c38cba"/>
          <p:cNvPicPr preferRelativeResize="0"/>
          <p:nvPr/>
        </p:nvPicPr>
        <p:blipFill rotWithShape="1">
          <a:blip r:embed="rId7">
            <a:alphaModFix/>
          </a:blip>
          <a:srcRect/>
          <a:stretch/>
        </p:blipFill>
        <p:spPr>
          <a:xfrm>
            <a:off x="10980491" y="1968185"/>
            <a:ext cx="373309" cy="373309"/>
          </a:xfrm>
          <a:prstGeom prst="rect">
            <a:avLst/>
          </a:prstGeom>
          <a:noFill/>
          <a:ln>
            <a:noFill/>
          </a:ln>
        </p:spPr>
      </p:pic>
      <p:pic>
        <p:nvPicPr>
          <p:cNvPr id="381" name="Google Shape;381;p26" descr="https://www.qnap.com/assets/img/software/qsync/Qsync-Pro.png?v=594da83b52be4ab9460642a031c38cba"/>
          <p:cNvPicPr preferRelativeResize="0"/>
          <p:nvPr/>
        </p:nvPicPr>
        <p:blipFill rotWithShape="1">
          <a:blip r:embed="rId7">
            <a:alphaModFix/>
          </a:blip>
          <a:srcRect/>
          <a:stretch/>
        </p:blipFill>
        <p:spPr>
          <a:xfrm>
            <a:off x="10763724" y="3422260"/>
            <a:ext cx="373309" cy="37330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pic>
        <p:nvPicPr>
          <p:cNvPr id="387" name="Google Shape;387;p27"/>
          <p:cNvPicPr preferRelativeResize="0"/>
          <p:nvPr/>
        </p:nvPicPr>
        <p:blipFill rotWithShape="1">
          <a:blip r:embed="rId3">
            <a:alphaModFix/>
          </a:blip>
          <a:srcRect/>
          <a:stretch/>
        </p:blipFill>
        <p:spPr>
          <a:xfrm rot="10800000" flipH="1">
            <a:off x="4840095" y="6241723"/>
            <a:ext cx="1762835" cy="288436"/>
          </a:xfrm>
          <a:prstGeom prst="rect">
            <a:avLst/>
          </a:prstGeom>
          <a:noFill/>
          <a:ln>
            <a:noFill/>
          </a:ln>
        </p:spPr>
      </p:pic>
      <p:pic>
        <p:nvPicPr>
          <p:cNvPr id="388" name="Google Shape;388;p27"/>
          <p:cNvPicPr preferRelativeResize="0"/>
          <p:nvPr/>
        </p:nvPicPr>
        <p:blipFill rotWithShape="1">
          <a:blip r:embed="rId3">
            <a:alphaModFix/>
          </a:blip>
          <a:srcRect/>
          <a:stretch/>
        </p:blipFill>
        <p:spPr>
          <a:xfrm rot="10800000" flipH="1">
            <a:off x="7417705" y="6493439"/>
            <a:ext cx="2899380" cy="371700"/>
          </a:xfrm>
          <a:prstGeom prst="rect">
            <a:avLst/>
          </a:prstGeom>
          <a:noFill/>
          <a:ln>
            <a:noFill/>
          </a:ln>
        </p:spPr>
      </p:pic>
      <p:pic>
        <p:nvPicPr>
          <p:cNvPr id="389" name="Google Shape;389;p27"/>
          <p:cNvPicPr preferRelativeResize="0"/>
          <p:nvPr/>
        </p:nvPicPr>
        <p:blipFill rotWithShape="1">
          <a:blip r:embed="rId4">
            <a:alphaModFix/>
          </a:blip>
          <a:srcRect/>
          <a:stretch/>
        </p:blipFill>
        <p:spPr>
          <a:xfrm>
            <a:off x="2054804" y="4519931"/>
            <a:ext cx="4885103" cy="806528"/>
          </a:xfrm>
          <a:prstGeom prst="rect">
            <a:avLst/>
          </a:prstGeom>
          <a:noFill/>
          <a:ln>
            <a:noFill/>
          </a:ln>
        </p:spPr>
      </p:pic>
      <p:pic>
        <p:nvPicPr>
          <p:cNvPr id="390" name="Google Shape;390;p27"/>
          <p:cNvPicPr preferRelativeResize="0"/>
          <p:nvPr/>
        </p:nvPicPr>
        <p:blipFill rotWithShape="1">
          <a:blip r:embed="rId4">
            <a:alphaModFix/>
          </a:blip>
          <a:srcRect/>
          <a:stretch/>
        </p:blipFill>
        <p:spPr>
          <a:xfrm>
            <a:off x="2027415" y="3142384"/>
            <a:ext cx="4885103" cy="806528"/>
          </a:xfrm>
          <a:prstGeom prst="rect">
            <a:avLst/>
          </a:prstGeom>
          <a:noFill/>
          <a:ln>
            <a:noFill/>
          </a:ln>
        </p:spPr>
      </p:pic>
      <p:pic>
        <p:nvPicPr>
          <p:cNvPr id="391" name="Google Shape;391;p27"/>
          <p:cNvPicPr preferRelativeResize="0"/>
          <p:nvPr/>
        </p:nvPicPr>
        <p:blipFill rotWithShape="1">
          <a:blip r:embed="rId4">
            <a:alphaModFix/>
          </a:blip>
          <a:srcRect/>
          <a:stretch/>
        </p:blipFill>
        <p:spPr>
          <a:xfrm>
            <a:off x="2027415" y="1955165"/>
            <a:ext cx="4885103" cy="806528"/>
          </a:xfrm>
          <a:prstGeom prst="rect">
            <a:avLst/>
          </a:prstGeom>
          <a:noFill/>
          <a:ln>
            <a:noFill/>
          </a:ln>
        </p:spPr>
      </p:pic>
      <p:sp>
        <p:nvSpPr>
          <p:cNvPr id="392" name="Google Shape;392;p27"/>
          <p:cNvSpPr/>
          <p:nvPr/>
        </p:nvSpPr>
        <p:spPr>
          <a:xfrm flipH="1">
            <a:off x="7335395" y="2869386"/>
            <a:ext cx="4466743" cy="1158593"/>
          </a:xfrm>
          <a:prstGeom prst="snip2DiagRect">
            <a:avLst>
              <a:gd name="adj1" fmla="val 0"/>
              <a:gd name="adj2" fmla="val 17253"/>
            </a:avLst>
          </a:prstGeom>
          <a:gradFill>
            <a:gsLst>
              <a:gs pos="0">
                <a:srgbClr val="4F83B2"/>
              </a:gs>
              <a:gs pos="51600">
                <a:srgbClr val="4F83B2"/>
              </a:gs>
              <a:gs pos="100000">
                <a:srgbClr val="3B75AA"/>
              </a:gs>
            </a:gsLst>
            <a:lin ang="2700000" scaled="0"/>
          </a:gradFill>
          <a:ln>
            <a:noFill/>
          </a:ln>
          <a:effectLst>
            <a:outerShdw blurRad="431800" dist="368300" dir="5760000" sx="106000" sy="106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400" b="1" dirty="0">
              <a:solidFill>
                <a:srgbClr val="333333"/>
              </a:solidFill>
              <a:latin typeface="Meiryo UI" panose="020B0604030504040204" pitchFamily="50" charset="-128"/>
              <a:ea typeface="Meiryo UI" panose="020B0604030504040204" pitchFamily="50" charset="-128"/>
              <a:sym typeface="Arial"/>
            </a:endParaRPr>
          </a:p>
        </p:txBody>
      </p:sp>
      <p:sp>
        <p:nvSpPr>
          <p:cNvPr id="393" name="Google Shape;393;p27"/>
          <p:cNvSpPr/>
          <p:nvPr/>
        </p:nvSpPr>
        <p:spPr>
          <a:xfrm flipH="1">
            <a:off x="7335395" y="4372902"/>
            <a:ext cx="4466742" cy="937316"/>
          </a:xfrm>
          <a:prstGeom prst="snip2DiagRect">
            <a:avLst>
              <a:gd name="adj1" fmla="val 0"/>
              <a:gd name="adj2" fmla="val 17253"/>
            </a:avLst>
          </a:prstGeom>
          <a:gradFill>
            <a:gsLst>
              <a:gs pos="0">
                <a:srgbClr val="4F83B2"/>
              </a:gs>
              <a:gs pos="51600">
                <a:srgbClr val="4F83B2"/>
              </a:gs>
              <a:gs pos="100000">
                <a:srgbClr val="3B75AA"/>
              </a:gs>
            </a:gsLst>
            <a:lin ang="2700000" scaled="0"/>
          </a:gradFill>
          <a:ln>
            <a:noFill/>
          </a:ln>
          <a:effectLst>
            <a:outerShdw blurRad="431800" dist="368300" dir="5760000" sx="106000" sy="106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400" b="1" dirty="0">
              <a:solidFill>
                <a:srgbClr val="333333"/>
              </a:solidFill>
              <a:latin typeface="Meiryo UI" panose="020B0604030504040204" pitchFamily="50" charset="-128"/>
              <a:ea typeface="Meiryo UI" panose="020B0604030504040204" pitchFamily="50" charset="-128"/>
              <a:sym typeface="Arial"/>
            </a:endParaRPr>
          </a:p>
        </p:txBody>
      </p:sp>
      <p:sp>
        <p:nvSpPr>
          <p:cNvPr id="394" name="Google Shape;394;p27"/>
          <p:cNvSpPr/>
          <p:nvPr/>
        </p:nvSpPr>
        <p:spPr>
          <a:xfrm flipH="1">
            <a:off x="7335394" y="1786470"/>
            <a:ext cx="4466745" cy="937316"/>
          </a:xfrm>
          <a:prstGeom prst="snip2DiagRect">
            <a:avLst>
              <a:gd name="adj1" fmla="val 0"/>
              <a:gd name="adj2" fmla="val 17253"/>
            </a:avLst>
          </a:prstGeom>
          <a:gradFill>
            <a:gsLst>
              <a:gs pos="0">
                <a:srgbClr val="4F83B2"/>
              </a:gs>
              <a:gs pos="51600">
                <a:srgbClr val="4F83B2"/>
              </a:gs>
              <a:gs pos="100000">
                <a:srgbClr val="3B75AA"/>
              </a:gs>
            </a:gsLst>
            <a:lin ang="2700000" scaled="0"/>
          </a:gradFill>
          <a:ln>
            <a:noFill/>
          </a:ln>
          <a:effectLst>
            <a:outerShdw blurRad="431800" dist="368300" dir="5760000" sx="106000" sy="106000" algn="ctr" rotWithShape="0">
              <a:srgbClr val="000000">
                <a:alpha val="2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3400" b="1" dirty="0">
              <a:solidFill>
                <a:srgbClr val="333333"/>
              </a:solidFill>
              <a:latin typeface="Meiryo UI" panose="020B0604030504040204" pitchFamily="50" charset="-128"/>
              <a:ea typeface="Meiryo UI" panose="020B0604030504040204" pitchFamily="50" charset="-128"/>
              <a:sym typeface="Arial"/>
            </a:endParaRPr>
          </a:p>
        </p:txBody>
      </p:sp>
      <p:sp>
        <p:nvSpPr>
          <p:cNvPr id="395" name="Google Shape;395;p27"/>
          <p:cNvSpPr txBox="1"/>
          <p:nvPr/>
        </p:nvSpPr>
        <p:spPr>
          <a:xfrm>
            <a:off x="8015849" y="1769323"/>
            <a:ext cx="3660322" cy="900246"/>
          </a:xfrm>
          <a:prstGeom prst="rect">
            <a:avLst/>
          </a:prstGeom>
          <a:noFill/>
          <a:ln>
            <a:noFill/>
          </a:ln>
        </p:spPr>
        <p:txBody>
          <a:bodyPr spcFirstLastPara="1" wrap="square" lIns="91425" tIns="45700" rIns="91425" bIns="45700" anchor="t" anchorCtr="0">
            <a:noAutofit/>
          </a:bodyPr>
          <a:lstStyle/>
          <a:p>
            <a:pPr marL="0" marR="0" lvl="0" indent="0" algn="l" rtl="0">
              <a:lnSpc>
                <a:spcPct val="131250"/>
              </a:lnSpc>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HBS 3 (Hybrid Backup Sync 3): </a:t>
            </a:r>
          </a:p>
          <a:p>
            <a:pPr marL="0" marR="0" lvl="0" indent="0" algn="l" rtl="0">
              <a:lnSpc>
                <a:spcPct val="131250"/>
              </a:lnSpc>
              <a:spcBef>
                <a:spcPts val="0"/>
              </a:spcBef>
              <a:spcAft>
                <a:spcPts val="0"/>
              </a:spcAft>
              <a:buNone/>
            </a:pPr>
            <a:r>
              <a:rPr lang="en-US" sz="1200" dirty="0" err="1">
                <a:solidFill>
                  <a:schemeClr val="lt1"/>
                </a:solidFill>
                <a:latin typeface="Meiryo UI" panose="020B0604030504040204" pitchFamily="50" charset="-128"/>
                <a:ea typeface="Meiryo UI" panose="020B0604030504040204" pitchFamily="50" charset="-128"/>
              </a:rPr>
              <a:t>ファイルレベル、マルチバージョン管理</a:t>
            </a:r>
            <a:r>
              <a:rPr lang="en-US" sz="1200" dirty="0">
                <a:solidFill>
                  <a:schemeClr val="lt1"/>
                </a:solidFill>
                <a:latin typeface="Meiryo UI" panose="020B0604030504040204" pitchFamily="50" charset="-128"/>
                <a:ea typeface="Meiryo UI" panose="020B0604030504040204" pitchFamily="50" charset="-128"/>
              </a:rPr>
              <a:t>: </a:t>
            </a:r>
            <a:r>
              <a:rPr lang="en-US" sz="1200" dirty="0" err="1">
                <a:solidFill>
                  <a:schemeClr val="lt1"/>
                </a:solidFill>
                <a:latin typeface="Meiryo UI" panose="020B0604030504040204" pitchFamily="50" charset="-128"/>
                <a:ea typeface="Meiryo UI" panose="020B0604030504040204" pitchFamily="50" charset="-128"/>
              </a:rPr>
              <a:t>RTRR、Rsync、FTP、WebDAV、およびCIFS</a:t>
            </a:r>
            <a:r>
              <a:rPr lang="en-US" sz="1200" dirty="0">
                <a:solidFill>
                  <a:schemeClr val="lt1"/>
                </a:solidFill>
                <a:latin typeface="Meiryo UI" panose="020B0604030504040204" pitchFamily="50" charset="-128"/>
                <a:ea typeface="Meiryo UI" panose="020B0604030504040204" pitchFamily="50" charset="-128"/>
              </a:rPr>
              <a:t>/</a:t>
            </a:r>
            <a:r>
              <a:rPr lang="en-US" sz="1200" dirty="0" err="1">
                <a:solidFill>
                  <a:schemeClr val="lt1"/>
                </a:solidFill>
                <a:latin typeface="Meiryo UI" panose="020B0604030504040204" pitchFamily="50" charset="-128"/>
                <a:ea typeface="Meiryo UI" panose="020B0604030504040204" pitchFamily="50" charset="-128"/>
              </a:rPr>
              <a:t>SMBプロトコル</a:t>
            </a:r>
            <a:r>
              <a:rPr lang="en-US" sz="1200" dirty="0">
                <a:solidFill>
                  <a:schemeClr val="lt1"/>
                </a:solidFill>
                <a:latin typeface="Meiryo UI" panose="020B0604030504040204" pitchFamily="50" charset="-128"/>
                <a:ea typeface="Meiryo UI" panose="020B0604030504040204" pitchFamily="50" charset="-128"/>
              </a:rPr>
              <a:t>。</a:t>
            </a:r>
            <a:endParaRPr sz="1200" dirty="0">
              <a:latin typeface="Meiryo UI" panose="020B0604030504040204" pitchFamily="50" charset="-128"/>
              <a:ea typeface="Meiryo UI" panose="020B0604030504040204" pitchFamily="50" charset="-128"/>
            </a:endParaRPr>
          </a:p>
        </p:txBody>
      </p:sp>
      <p:sp>
        <p:nvSpPr>
          <p:cNvPr id="396" name="Google Shape;396;p27"/>
          <p:cNvSpPr txBox="1"/>
          <p:nvPr/>
        </p:nvSpPr>
        <p:spPr>
          <a:xfrm>
            <a:off x="7990611" y="2806029"/>
            <a:ext cx="3811526" cy="951543"/>
          </a:xfrm>
          <a:prstGeom prst="rect">
            <a:avLst/>
          </a:prstGeom>
          <a:noFill/>
          <a:ln>
            <a:noFill/>
          </a:ln>
        </p:spPr>
        <p:txBody>
          <a:bodyPr spcFirstLastPara="1" wrap="square" lIns="91425" tIns="45700" rIns="91425" bIns="45700" anchor="t" anchorCtr="0">
            <a:noAutofit/>
          </a:bodyPr>
          <a:lstStyle/>
          <a:p>
            <a:pPr marL="0" marR="0" lvl="0" indent="0" algn="l" rtl="0">
              <a:lnSpc>
                <a:spcPct val="175000"/>
              </a:lnSpc>
              <a:spcBef>
                <a:spcPts val="20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スナップショット</a:t>
            </a:r>
            <a:r>
              <a:rPr lang="en-US" sz="1600" b="1" dirty="0">
                <a:solidFill>
                  <a:schemeClr val="lt1"/>
                </a:solidFill>
                <a:latin typeface="Meiryo UI" panose="020B0604030504040204" pitchFamily="50" charset="-128"/>
                <a:ea typeface="Meiryo UI" panose="020B0604030504040204" pitchFamily="50" charset="-128"/>
              </a:rPr>
              <a:t>:</a:t>
            </a:r>
            <a:endParaRPr sz="16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75000"/>
              </a:lnSpc>
              <a:spcBef>
                <a:spcPts val="200"/>
              </a:spcBef>
              <a:spcAft>
                <a:spcPts val="0"/>
              </a:spcAft>
              <a:buNone/>
            </a:pPr>
            <a:r>
              <a:rPr lang="en-US" sz="1200" dirty="0" err="1">
                <a:solidFill>
                  <a:schemeClr val="lt1"/>
                </a:solidFill>
                <a:latin typeface="Meiryo UI" panose="020B0604030504040204" pitchFamily="50" charset="-128"/>
                <a:ea typeface="Meiryo UI" panose="020B0604030504040204" pitchFamily="50" charset="-128"/>
              </a:rPr>
              <a:t>ファイルレベル</a:t>
            </a:r>
            <a:r>
              <a:rPr lang="ja-JP" altLang="en-US" sz="1200" dirty="0">
                <a:solidFill>
                  <a:schemeClr val="lt1"/>
                </a:solidFill>
                <a:latin typeface="Meiryo UI" panose="020B0604030504040204" pitchFamily="50" charset="-128"/>
                <a:ea typeface="Meiryo UI" panose="020B0604030504040204" pitchFamily="50" charset="-128"/>
              </a:rPr>
              <a:t>、</a:t>
            </a:r>
            <a:r>
              <a:rPr lang="en-US" sz="1200" dirty="0" err="1">
                <a:solidFill>
                  <a:schemeClr val="lt1"/>
                </a:solidFill>
                <a:latin typeface="Meiryo UI" panose="020B0604030504040204" pitchFamily="50" charset="-128"/>
                <a:ea typeface="Meiryo UI" panose="020B0604030504040204" pitchFamily="50" charset="-128"/>
              </a:rPr>
              <a:t>マルチバージョン管理</a:t>
            </a:r>
            <a:r>
              <a:rPr lang="en-US" sz="1200" dirty="0">
                <a:solidFill>
                  <a:schemeClr val="lt1"/>
                </a:solidFill>
                <a:latin typeface="Meiryo UI" panose="020B0604030504040204" pitchFamily="50" charset="-128"/>
                <a:ea typeface="Meiryo UI" panose="020B0604030504040204" pitchFamily="50" charset="-128"/>
              </a:rPr>
              <a:t>。</a:t>
            </a:r>
            <a:endParaRPr sz="1200" dirty="0">
              <a:solidFill>
                <a:schemeClr val="lt1"/>
              </a:solidFill>
              <a:latin typeface="Meiryo UI" panose="020B0604030504040204" pitchFamily="50" charset="-128"/>
              <a:ea typeface="Meiryo UI" panose="020B0604030504040204" pitchFamily="50" charset="-128"/>
            </a:endParaRPr>
          </a:p>
          <a:p>
            <a:pPr marL="0" marR="0" lvl="0" indent="0" algn="l" rtl="0">
              <a:lnSpc>
                <a:spcPct val="175000"/>
              </a:lnSpc>
              <a:spcBef>
                <a:spcPts val="200"/>
              </a:spcBef>
              <a:spcAft>
                <a:spcPts val="0"/>
              </a:spcAft>
              <a:buNone/>
            </a:pPr>
            <a:r>
              <a:rPr lang="en-US" sz="1200" dirty="0" err="1">
                <a:solidFill>
                  <a:schemeClr val="lt1"/>
                </a:solidFill>
                <a:latin typeface="Meiryo UI" panose="020B0604030504040204" pitchFamily="50" charset="-128"/>
                <a:ea typeface="Meiryo UI" panose="020B0604030504040204" pitchFamily="50" charset="-128"/>
              </a:rPr>
              <a:t>パフォーマンスに影響を与えない軽量スナップショット</a:t>
            </a:r>
            <a:r>
              <a:rPr lang="en-US" sz="1200" dirty="0">
                <a:solidFill>
                  <a:schemeClr val="lt1"/>
                </a:solidFill>
                <a:latin typeface="Meiryo UI" panose="020B0604030504040204" pitchFamily="50" charset="-128"/>
                <a:ea typeface="Meiryo UI" panose="020B0604030504040204" pitchFamily="50" charset="-128"/>
              </a:rPr>
              <a:t>。</a:t>
            </a:r>
            <a:endParaRPr sz="1200" dirty="0">
              <a:solidFill>
                <a:schemeClr val="lt1"/>
              </a:solidFill>
              <a:latin typeface="Meiryo UI" panose="020B0604030504040204" pitchFamily="50" charset="-128"/>
              <a:ea typeface="Meiryo UI" panose="020B0604030504040204" pitchFamily="50" charset="-128"/>
            </a:endParaRPr>
          </a:p>
        </p:txBody>
      </p:sp>
      <p:sp>
        <p:nvSpPr>
          <p:cNvPr id="397" name="Google Shape;397;p27"/>
          <p:cNvSpPr txBox="1"/>
          <p:nvPr/>
        </p:nvSpPr>
        <p:spPr>
          <a:xfrm>
            <a:off x="8015847" y="4377250"/>
            <a:ext cx="3786290" cy="900246"/>
          </a:xfrm>
          <a:prstGeom prst="rect">
            <a:avLst/>
          </a:prstGeom>
          <a:noFill/>
          <a:ln>
            <a:noFill/>
          </a:ln>
        </p:spPr>
        <p:txBody>
          <a:bodyPr spcFirstLastPara="1" wrap="square" lIns="91425" tIns="45700" rIns="91425" bIns="45700" anchor="t" anchorCtr="0">
            <a:noAutofit/>
          </a:bodyPr>
          <a:lstStyle/>
          <a:p>
            <a:pPr marL="0" marR="0" lvl="0" indent="0" algn="l" rtl="0">
              <a:lnSpc>
                <a:spcPct val="131250"/>
              </a:lnSpc>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Snapsync</a:t>
            </a:r>
            <a:r>
              <a:rPr lang="en-US" sz="1600" b="1" dirty="0">
                <a:solidFill>
                  <a:schemeClr val="lt1"/>
                </a:solidFill>
                <a:latin typeface="Meiryo UI" panose="020B0604030504040204" pitchFamily="50" charset="-128"/>
                <a:ea typeface="Meiryo UI" panose="020B0604030504040204" pitchFamily="50" charset="-128"/>
              </a:rPr>
              <a:t> : </a:t>
            </a:r>
          </a:p>
          <a:p>
            <a:pPr marL="0" marR="0" lvl="0" indent="0" algn="l" rtl="0">
              <a:lnSpc>
                <a:spcPct val="131250"/>
              </a:lnSpc>
              <a:spcBef>
                <a:spcPts val="0"/>
              </a:spcBef>
              <a:spcAft>
                <a:spcPts val="0"/>
              </a:spcAft>
              <a:buNone/>
            </a:pPr>
            <a:r>
              <a:rPr lang="en-US" sz="1200" dirty="0" err="1">
                <a:solidFill>
                  <a:schemeClr val="lt1"/>
                </a:solidFill>
                <a:latin typeface="Meiryo UI" panose="020B0604030504040204" pitchFamily="50" charset="-128"/>
                <a:ea typeface="Meiryo UI" panose="020B0604030504040204" pitchFamily="50" charset="-128"/>
              </a:rPr>
              <a:t>ブロックレベル、データコピーをミラーリングし、常に最新の状態に保ちます</a:t>
            </a:r>
            <a:r>
              <a:rPr lang="en-US" sz="1200" dirty="0">
                <a:solidFill>
                  <a:schemeClr val="lt1"/>
                </a:solidFill>
                <a:latin typeface="Meiryo UI" panose="020B0604030504040204" pitchFamily="50" charset="-128"/>
                <a:ea typeface="Meiryo UI" panose="020B0604030504040204" pitchFamily="50" charset="-128"/>
              </a:rPr>
              <a:t>。</a:t>
            </a:r>
            <a:endParaRPr sz="1200" dirty="0">
              <a:latin typeface="Meiryo UI" panose="020B0604030504040204" pitchFamily="50" charset="-128"/>
              <a:ea typeface="Meiryo UI" panose="020B0604030504040204" pitchFamily="50" charset="-128"/>
            </a:endParaRPr>
          </a:p>
        </p:txBody>
      </p:sp>
      <p:sp>
        <p:nvSpPr>
          <p:cNvPr id="398" name="Google Shape;398;p27"/>
          <p:cNvSpPr txBox="1">
            <a:spLocks noGrp="1"/>
          </p:cNvSpPr>
          <p:nvPr>
            <p:ph type="title"/>
          </p:nvPr>
        </p:nvSpPr>
        <p:spPr>
          <a:xfrm>
            <a:off x="311889" y="236764"/>
            <a:ext cx="11745432" cy="1325563"/>
          </a:xfrm>
          <a:prstGeom prst="rect">
            <a:avLst/>
          </a:prstGeom>
          <a:noFill/>
          <a:ln>
            <a:noFill/>
          </a:ln>
        </p:spPr>
        <p:txBody>
          <a:bodyPr spcFirstLastPara="1" wrap="square" lIns="91425" tIns="45700" rIns="91425" bIns="45700" anchor="ctr" anchorCtr="0">
            <a:noAutofit/>
          </a:bodyPr>
          <a:lstStyle/>
          <a:p>
            <a:pPr marL="0" lvl="0" indent="0" algn="ctr" rtl="0">
              <a:lnSpc>
                <a:spcPct val="141666"/>
              </a:lnSpc>
              <a:spcBef>
                <a:spcPts val="0"/>
              </a:spcBef>
              <a:spcAft>
                <a:spcPts val="0"/>
              </a:spcAft>
              <a:buClr>
                <a:schemeClr val="lt1"/>
              </a:buClr>
              <a:buSzPts val="3600"/>
              <a:buFont typeface="Arial"/>
              <a:buNone/>
            </a:pPr>
            <a:r>
              <a:rPr lang="en-US" sz="3600" b="1" dirty="0" err="1"/>
              <a:t>完全なデータバックアップ保護を提供する、ライセンス不要の</a:t>
            </a:r>
            <a:r>
              <a:rPr lang="en-US" sz="3600" b="1" dirty="0"/>
              <a:t/>
            </a:r>
            <a:br>
              <a:rPr lang="en-US" sz="3600" b="1" dirty="0"/>
            </a:br>
            <a:r>
              <a:rPr lang="en-US" sz="3600" b="1" dirty="0" err="1"/>
              <a:t>定期的およびリアルタイムのバックアップソリューション</a:t>
            </a:r>
            <a:endParaRPr sz="3600" b="1" dirty="0">
              <a:sym typeface="Arial"/>
            </a:endParaRPr>
          </a:p>
        </p:txBody>
      </p:sp>
      <p:pic>
        <p:nvPicPr>
          <p:cNvPr id="399" name="Google Shape;399;p27"/>
          <p:cNvPicPr preferRelativeResize="0"/>
          <p:nvPr/>
        </p:nvPicPr>
        <p:blipFill rotWithShape="1">
          <a:blip r:embed="rId5">
            <a:alphaModFix/>
          </a:blip>
          <a:srcRect/>
          <a:stretch/>
        </p:blipFill>
        <p:spPr>
          <a:xfrm>
            <a:off x="1347961" y="1804261"/>
            <a:ext cx="888721" cy="888721"/>
          </a:xfrm>
          <a:prstGeom prst="rect">
            <a:avLst/>
          </a:prstGeom>
          <a:noFill/>
          <a:ln>
            <a:noFill/>
          </a:ln>
          <a:effectLst>
            <a:outerShdw blurRad="431800" dist="368300" dir="5760000" sx="106000" sy="106000" algn="ctr" rotWithShape="0">
              <a:srgbClr val="000000">
                <a:alpha val="33725"/>
              </a:srgbClr>
            </a:outerShdw>
          </a:effectLst>
        </p:spPr>
      </p:pic>
      <p:pic>
        <p:nvPicPr>
          <p:cNvPr id="400" name="Google Shape;400;p27"/>
          <p:cNvPicPr preferRelativeResize="0"/>
          <p:nvPr/>
        </p:nvPicPr>
        <p:blipFill rotWithShape="1">
          <a:blip r:embed="rId6">
            <a:alphaModFix/>
          </a:blip>
          <a:srcRect/>
          <a:stretch/>
        </p:blipFill>
        <p:spPr>
          <a:xfrm>
            <a:off x="1363643" y="4486051"/>
            <a:ext cx="857355" cy="857355"/>
          </a:xfrm>
          <a:prstGeom prst="rect">
            <a:avLst/>
          </a:prstGeom>
          <a:noFill/>
          <a:ln>
            <a:noFill/>
          </a:ln>
          <a:effectLst>
            <a:outerShdw blurRad="431800" dist="368300" dir="5760000" sx="106000" sy="106000" algn="ctr" rotWithShape="0">
              <a:srgbClr val="000000">
                <a:alpha val="33725"/>
              </a:srgbClr>
            </a:outerShdw>
          </a:effectLst>
        </p:spPr>
      </p:pic>
      <p:pic>
        <p:nvPicPr>
          <p:cNvPr id="401" name="Google Shape;401;p27"/>
          <p:cNvPicPr preferRelativeResize="0"/>
          <p:nvPr/>
        </p:nvPicPr>
        <p:blipFill rotWithShape="1">
          <a:blip r:embed="rId5">
            <a:alphaModFix/>
          </a:blip>
          <a:srcRect/>
          <a:stretch/>
        </p:blipFill>
        <p:spPr>
          <a:xfrm>
            <a:off x="7000334" y="1804261"/>
            <a:ext cx="888721" cy="888721"/>
          </a:xfrm>
          <a:prstGeom prst="rect">
            <a:avLst/>
          </a:prstGeom>
          <a:noFill/>
          <a:ln>
            <a:noFill/>
          </a:ln>
          <a:effectLst>
            <a:outerShdw blurRad="50800" dist="38100" dir="2700000" algn="tl" rotWithShape="0">
              <a:srgbClr val="000000">
                <a:alpha val="40000"/>
              </a:srgbClr>
            </a:outerShdw>
          </a:effectLst>
        </p:spPr>
      </p:pic>
      <p:pic>
        <p:nvPicPr>
          <p:cNvPr id="402" name="Google Shape;402;p27"/>
          <p:cNvPicPr preferRelativeResize="0"/>
          <p:nvPr/>
        </p:nvPicPr>
        <p:blipFill rotWithShape="1">
          <a:blip r:embed="rId6">
            <a:alphaModFix/>
          </a:blip>
          <a:srcRect/>
          <a:stretch/>
        </p:blipFill>
        <p:spPr>
          <a:xfrm>
            <a:off x="7016016" y="4409853"/>
            <a:ext cx="857355" cy="857355"/>
          </a:xfrm>
          <a:prstGeom prst="rect">
            <a:avLst/>
          </a:prstGeom>
          <a:noFill/>
          <a:ln>
            <a:noFill/>
          </a:ln>
          <a:effectLst>
            <a:outerShdw blurRad="50800" dist="38100" dir="2700000" algn="tl" rotWithShape="0">
              <a:srgbClr val="000000">
                <a:alpha val="40000"/>
              </a:srgbClr>
            </a:outerShdw>
          </a:effectLst>
        </p:spPr>
      </p:pic>
      <p:pic>
        <p:nvPicPr>
          <p:cNvPr id="403" name="Google Shape;403;p27"/>
          <p:cNvPicPr preferRelativeResize="0"/>
          <p:nvPr/>
        </p:nvPicPr>
        <p:blipFill rotWithShape="1">
          <a:blip r:embed="rId7">
            <a:alphaModFix/>
          </a:blip>
          <a:srcRect/>
          <a:stretch/>
        </p:blipFill>
        <p:spPr>
          <a:xfrm>
            <a:off x="7453335" y="5560053"/>
            <a:ext cx="2942723" cy="1123564"/>
          </a:xfrm>
          <a:prstGeom prst="rect">
            <a:avLst/>
          </a:prstGeom>
          <a:noFill/>
          <a:ln>
            <a:noFill/>
          </a:ln>
          <a:effectLst>
            <a:outerShdw blurRad="101600" dist="38100" dir="2700000" algn="tl" rotWithShape="0">
              <a:srgbClr val="000000">
                <a:alpha val="40000"/>
              </a:srgbClr>
            </a:outerShdw>
          </a:effectLst>
        </p:spPr>
      </p:pic>
      <p:cxnSp>
        <p:nvCxnSpPr>
          <p:cNvPr id="404" name="Google Shape;404;p27"/>
          <p:cNvCxnSpPr/>
          <p:nvPr/>
        </p:nvCxnSpPr>
        <p:spPr>
          <a:xfrm rot="10800000" flipH="1">
            <a:off x="4097701" y="6228122"/>
            <a:ext cx="3323369" cy="13601"/>
          </a:xfrm>
          <a:prstGeom prst="straightConnector1">
            <a:avLst/>
          </a:prstGeom>
          <a:noFill/>
          <a:ln w="19050" cap="flat" cmpd="sng">
            <a:solidFill>
              <a:srgbClr val="B3C6E7"/>
            </a:solidFill>
            <a:prstDash val="solid"/>
            <a:miter lim="800000"/>
            <a:headEnd type="triangle" w="med" len="med"/>
            <a:tailEnd type="triangle" w="med" len="med"/>
          </a:ln>
        </p:spPr>
      </p:cxnSp>
      <p:pic>
        <p:nvPicPr>
          <p:cNvPr id="405" name="Google Shape;405;p27" descr="一張含有 電腦 的圖片&#10;&#10;自動產生的描述"/>
          <p:cNvPicPr preferRelativeResize="0"/>
          <p:nvPr/>
        </p:nvPicPr>
        <p:blipFill rotWithShape="1">
          <a:blip r:embed="rId8">
            <a:alphaModFix/>
          </a:blip>
          <a:srcRect/>
          <a:stretch/>
        </p:blipFill>
        <p:spPr>
          <a:xfrm>
            <a:off x="4779803" y="5613743"/>
            <a:ext cx="1955800" cy="1231900"/>
          </a:xfrm>
          <a:prstGeom prst="rect">
            <a:avLst/>
          </a:prstGeom>
          <a:noFill/>
          <a:ln>
            <a:noFill/>
          </a:ln>
          <a:effectLst>
            <a:outerShdw blurRad="203200" dist="25400" dir="5400000" algn="t" rotWithShape="0">
              <a:srgbClr val="000000">
                <a:alpha val="40000"/>
              </a:srgbClr>
            </a:outerShdw>
          </a:effectLst>
        </p:spPr>
      </p:pic>
      <p:sp>
        <p:nvSpPr>
          <p:cNvPr id="406" name="Google Shape;406;p27"/>
          <p:cNvSpPr/>
          <p:nvPr/>
        </p:nvSpPr>
        <p:spPr>
          <a:xfrm>
            <a:off x="3187841" y="4649696"/>
            <a:ext cx="2570008" cy="341312"/>
          </a:xfrm>
          <a:prstGeom prst="rect">
            <a:avLst/>
          </a:prstGeom>
          <a:noFill/>
          <a:ln>
            <a:noFill/>
          </a:ln>
        </p:spPr>
        <p:txBody>
          <a:bodyPr spcFirstLastPara="1" wrap="square" lIns="91425" tIns="45700" rIns="91425" bIns="45700" anchor="t" anchorCtr="0">
            <a:noAutofit/>
          </a:bodyPr>
          <a:lstStyle/>
          <a:p>
            <a:pPr marL="0" marR="0" lvl="0" indent="0" algn="ctr" rtl="0">
              <a:lnSpc>
                <a:spcPct val="131250"/>
              </a:lnSpc>
              <a:spcBef>
                <a:spcPts val="0"/>
              </a:spcBef>
              <a:spcAft>
                <a:spcPts val="0"/>
              </a:spcAft>
              <a:buNone/>
            </a:pPr>
            <a:r>
              <a:rPr lang="en-US" sz="1600" b="1" dirty="0">
                <a:solidFill>
                  <a:srgbClr val="FFFFFF"/>
                </a:solidFill>
                <a:latin typeface="Meiryo UI" panose="020B0604030504040204" pitchFamily="50" charset="-128"/>
                <a:ea typeface="Meiryo UI" panose="020B0604030504040204" pitchFamily="50" charset="-128"/>
              </a:rPr>
              <a:t>RPO: </a:t>
            </a:r>
            <a:r>
              <a:rPr lang="en-US" sz="1600" b="1" dirty="0" err="1">
                <a:solidFill>
                  <a:srgbClr val="FFFFFF"/>
                </a:solidFill>
                <a:latin typeface="Meiryo UI" panose="020B0604030504040204" pitchFamily="50" charset="-128"/>
                <a:ea typeface="Meiryo UI" panose="020B0604030504040204" pitchFamily="50" charset="-128"/>
              </a:rPr>
              <a:t>リアルタイム</a:t>
            </a:r>
            <a:endParaRPr dirty="0">
              <a:latin typeface="Meiryo UI" panose="020B0604030504040204" pitchFamily="50" charset="-128"/>
              <a:ea typeface="Meiryo UI" panose="020B0604030504040204" pitchFamily="50" charset="-128"/>
            </a:endParaRPr>
          </a:p>
        </p:txBody>
      </p:sp>
      <p:sp>
        <p:nvSpPr>
          <p:cNvPr id="407" name="Google Shape;407;p27"/>
          <p:cNvSpPr/>
          <p:nvPr/>
        </p:nvSpPr>
        <p:spPr>
          <a:xfrm>
            <a:off x="2963902" y="3280368"/>
            <a:ext cx="3083405" cy="341312"/>
          </a:xfrm>
          <a:prstGeom prst="rect">
            <a:avLst/>
          </a:prstGeom>
          <a:noFill/>
          <a:ln>
            <a:noFill/>
          </a:ln>
        </p:spPr>
        <p:txBody>
          <a:bodyPr spcFirstLastPara="1" wrap="square" lIns="91425" tIns="45700" rIns="91425" bIns="45700" anchor="t" anchorCtr="0">
            <a:noAutofit/>
          </a:bodyPr>
          <a:lstStyle/>
          <a:p>
            <a:pPr marL="0" marR="0" lvl="0" indent="0" algn="ctr" rtl="0">
              <a:lnSpc>
                <a:spcPct val="131250"/>
              </a:lnSpc>
              <a:spcBef>
                <a:spcPts val="0"/>
              </a:spcBef>
              <a:spcAft>
                <a:spcPts val="0"/>
              </a:spcAft>
              <a:buNone/>
            </a:pPr>
            <a:r>
              <a:rPr lang="en-US" sz="1600" b="1" dirty="0">
                <a:solidFill>
                  <a:srgbClr val="FFFFFF"/>
                </a:solidFill>
                <a:latin typeface="Meiryo UI" panose="020B0604030504040204" pitchFamily="50" charset="-128"/>
                <a:ea typeface="Meiryo UI" panose="020B0604030504040204" pitchFamily="50" charset="-128"/>
              </a:rPr>
              <a:t>RPO: 1</a:t>
            </a:r>
            <a:r>
              <a:rPr lang="ja-JP" altLang="en-US" sz="1600" b="1" dirty="0">
                <a:solidFill>
                  <a:srgbClr val="FFFFFF"/>
                </a:solidFill>
                <a:latin typeface="Meiryo UI" panose="020B0604030504040204" pitchFamily="50" charset="-128"/>
                <a:ea typeface="Meiryo UI" panose="020B0604030504040204" pitchFamily="50" charset="-128"/>
              </a:rPr>
              <a:t>時間ごと</a:t>
            </a:r>
            <a:r>
              <a:rPr lang="en-US" sz="1600" b="1" dirty="0">
                <a:solidFill>
                  <a:srgbClr val="FFFFFF"/>
                </a:solidFill>
                <a:latin typeface="Meiryo UI" panose="020B0604030504040204" pitchFamily="50" charset="-128"/>
                <a:ea typeface="Meiryo UI" panose="020B0604030504040204" pitchFamily="50" charset="-128"/>
              </a:rPr>
              <a:t> / </a:t>
            </a:r>
            <a:r>
              <a:rPr lang="ja-JP" altLang="en-US" sz="1600" b="1" dirty="0">
                <a:solidFill>
                  <a:srgbClr val="FFFFFF"/>
                </a:solidFill>
                <a:latin typeface="Meiryo UI" panose="020B0604030504040204" pitchFamily="50" charset="-128"/>
                <a:ea typeface="Meiryo UI" panose="020B0604030504040204" pitchFamily="50" charset="-128"/>
              </a:rPr>
              <a:t>毎日</a:t>
            </a:r>
            <a:r>
              <a:rPr lang="en-US" sz="1600" b="1" dirty="0">
                <a:solidFill>
                  <a:srgbClr val="FFFFFF"/>
                </a:solidFill>
                <a:latin typeface="Meiryo UI" panose="020B0604030504040204" pitchFamily="50" charset="-128"/>
                <a:ea typeface="Meiryo UI" panose="020B0604030504040204" pitchFamily="50" charset="-128"/>
              </a:rPr>
              <a:t> / </a:t>
            </a:r>
            <a:r>
              <a:rPr lang="ja-JP" altLang="en-US" sz="1600" b="1" dirty="0">
                <a:solidFill>
                  <a:srgbClr val="FFFFFF"/>
                </a:solidFill>
                <a:latin typeface="Meiryo UI" panose="020B0604030504040204" pitchFamily="50" charset="-128"/>
                <a:ea typeface="Meiryo UI" panose="020B0604030504040204" pitchFamily="50" charset="-128"/>
              </a:rPr>
              <a:t>毎年</a:t>
            </a:r>
            <a:endParaRPr dirty="0">
              <a:latin typeface="Meiryo UI" panose="020B0604030504040204" pitchFamily="50" charset="-128"/>
              <a:ea typeface="Meiryo UI" panose="020B0604030504040204" pitchFamily="50" charset="-128"/>
            </a:endParaRPr>
          </a:p>
        </p:txBody>
      </p:sp>
      <p:sp>
        <p:nvSpPr>
          <p:cNvPr id="408" name="Google Shape;408;p27"/>
          <p:cNvSpPr/>
          <p:nvPr/>
        </p:nvSpPr>
        <p:spPr>
          <a:xfrm>
            <a:off x="3157556" y="2067802"/>
            <a:ext cx="2781345" cy="361637"/>
          </a:xfrm>
          <a:prstGeom prst="rect">
            <a:avLst/>
          </a:prstGeom>
          <a:noFill/>
          <a:ln>
            <a:noFill/>
          </a:ln>
        </p:spPr>
        <p:txBody>
          <a:bodyPr spcFirstLastPara="1" wrap="square" lIns="91425" tIns="45700" rIns="91425" bIns="45700" anchor="t" anchorCtr="0">
            <a:noAutofit/>
          </a:bodyPr>
          <a:lstStyle/>
          <a:p>
            <a:pPr marL="0" marR="0" lvl="0" indent="0" algn="ctr" rtl="0">
              <a:lnSpc>
                <a:spcPct val="131250"/>
              </a:lnSpc>
              <a:spcBef>
                <a:spcPts val="0"/>
              </a:spcBef>
              <a:spcAft>
                <a:spcPts val="0"/>
              </a:spcAft>
              <a:buNone/>
            </a:pPr>
            <a:r>
              <a:rPr lang="en-US" sz="1600" b="1" dirty="0">
                <a:solidFill>
                  <a:srgbClr val="FFFFFF"/>
                </a:solidFill>
                <a:latin typeface="Meiryo UI" panose="020B0604030504040204" pitchFamily="50" charset="-128"/>
                <a:ea typeface="Meiryo UI" panose="020B0604030504040204" pitchFamily="50" charset="-128"/>
              </a:rPr>
              <a:t>RPO: </a:t>
            </a:r>
            <a:r>
              <a:rPr lang="en-US" sz="1600" b="1" dirty="0" err="1">
                <a:solidFill>
                  <a:srgbClr val="FFFFFF"/>
                </a:solidFill>
                <a:latin typeface="Meiryo UI" panose="020B0604030504040204" pitchFamily="50" charset="-128"/>
                <a:ea typeface="Meiryo UI" panose="020B0604030504040204" pitchFamily="50" charset="-128"/>
              </a:rPr>
              <a:t>毎日</a:t>
            </a:r>
            <a:r>
              <a:rPr lang="en-US" sz="1600" b="1" dirty="0">
                <a:solidFill>
                  <a:srgbClr val="FFFFFF"/>
                </a:solidFill>
                <a:latin typeface="Meiryo UI" panose="020B0604030504040204" pitchFamily="50" charset="-128"/>
                <a:ea typeface="Meiryo UI" panose="020B0604030504040204" pitchFamily="50" charset="-128"/>
              </a:rPr>
              <a:t> / </a:t>
            </a:r>
            <a:r>
              <a:rPr lang="ja-JP" altLang="en-US" sz="1600" b="1" dirty="0">
                <a:solidFill>
                  <a:srgbClr val="FFFFFF"/>
                </a:solidFill>
                <a:latin typeface="Meiryo UI" panose="020B0604030504040204" pitchFamily="50" charset="-128"/>
                <a:ea typeface="Meiryo UI" panose="020B0604030504040204" pitchFamily="50" charset="-128"/>
              </a:rPr>
              <a:t>定期的</a:t>
            </a:r>
            <a:endParaRPr dirty="0">
              <a:latin typeface="Meiryo UI" panose="020B0604030504040204" pitchFamily="50" charset="-128"/>
              <a:ea typeface="Meiryo UI" panose="020B0604030504040204" pitchFamily="50" charset="-128"/>
            </a:endParaRPr>
          </a:p>
        </p:txBody>
      </p:sp>
      <p:pic>
        <p:nvPicPr>
          <p:cNvPr id="409" name="Google Shape;409;p27"/>
          <p:cNvPicPr preferRelativeResize="0"/>
          <p:nvPr/>
        </p:nvPicPr>
        <p:blipFill rotWithShape="1">
          <a:blip r:embed="rId3">
            <a:alphaModFix/>
          </a:blip>
          <a:srcRect/>
          <a:stretch/>
        </p:blipFill>
        <p:spPr>
          <a:xfrm rot="10800000" flipH="1">
            <a:off x="2272204" y="6423489"/>
            <a:ext cx="1770706" cy="113697"/>
          </a:xfrm>
          <a:prstGeom prst="rect">
            <a:avLst/>
          </a:prstGeom>
          <a:noFill/>
          <a:ln>
            <a:noFill/>
          </a:ln>
        </p:spPr>
      </p:pic>
      <p:pic>
        <p:nvPicPr>
          <p:cNvPr id="410" name="Google Shape;410;p27"/>
          <p:cNvPicPr preferRelativeResize="0"/>
          <p:nvPr/>
        </p:nvPicPr>
        <p:blipFill rotWithShape="1">
          <a:blip r:embed="rId9">
            <a:alphaModFix/>
          </a:blip>
          <a:srcRect/>
          <a:stretch/>
        </p:blipFill>
        <p:spPr>
          <a:xfrm>
            <a:off x="2360038" y="5606636"/>
            <a:ext cx="1650121" cy="1031325"/>
          </a:xfrm>
          <a:prstGeom prst="rect">
            <a:avLst/>
          </a:prstGeom>
          <a:noFill/>
          <a:ln>
            <a:noFill/>
          </a:ln>
        </p:spPr>
      </p:pic>
      <p:pic>
        <p:nvPicPr>
          <p:cNvPr id="411" name="Google Shape;411;p27"/>
          <p:cNvPicPr preferRelativeResize="0"/>
          <p:nvPr/>
        </p:nvPicPr>
        <p:blipFill rotWithShape="1">
          <a:blip r:embed="rId3">
            <a:alphaModFix/>
          </a:blip>
          <a:srcRect/>
          <a:stretch/>
        </p:blipFill>
        <p:spPr>
          <a:xfrm rot="10800000" flipH="1">
            <a:off x="1396243" y="6653650"/>
            <a:ext cx="1443156" cy="113697"/>
          </a:xfrm>
          <a:prstGeom prst="rect">
            <a:avLst/>
          </a:prstGeom>
          <a:noFill/>
          <a:ln>
            <a:noFill/>
          </a:ln>
        </p:spPr>
      </p:pic>
      <p:pic>
        <p:nvPicPr>
          <p:cNvPr id="412" name="Google Shape;412;p27"/>
          <p:cNvPicPr preferRelativeResize="0"/>
          <p:nvPr/>
        </p:nvPicPr>
        <p:blipFill rotWithShape="1">
          <a:blip r:embed="rId10">
            <a:alphaModFix/>
          </a:blip>
          <a:srcRect/>
          <a:stretch/>
        </p:blipFill>
        <p:spPr>
          <a:xfrm>
            <a:off x="1314536" y="3031072"/>
            <a:ext cx="906462" cy="896937"/>
          </a:xfrm>
          <a:prstGeom prst="roundRect">
            <a:avLst>
              <a:gd name="adj" fmla="val 0"/>
            </a:avLst>
          </a:prstGeom>
          <a:noFill/>
          <a:ln>
            <a:noFill/>
          </a:ln>
          <a:effectLst>
            <a:outerShdw blurRad="431800" dist="368300" dir="5760000" algn="tr" rotWithShape="0">
              <a:srgbClr val="09000C">
                <a:alpha val="33725"/>
              </a:srgbClr>
            </a:outerShdw>
          </a:effectLst>
        </p:spPr>
      </p:pic>
      <p:pic>
        <p:nvPicPr>
          <p:cNvPr id="413" name="Google Shape;413;p27"/>
          <p:cNvPicPr preferRelativeResize="0"/>
          <p:nvPr/>
        </p:nvPicPr>
        <p:blipFill rotWithShape="1">
          <a:blip r:embed="rId10">
            <a:alphaModFix/>
          </a:blip>
          <a:srcRect/>
          <a:stretch/>
        </p:blipFill>
        <p:spPr>
          <a:xfrm>
            <a:off x="6974496" y="3017013"/>
            <a:ext cx="906462" cy="896937"/>
          </a:xfrm>
          <a:prstGeom prst="roundRect">
            <a:avLst>
              <a:gd name="adj" fmla="val 0"/>
            </a:avLst>
          </a:prstGeom>
          <a:noFill/>
          <a:ln>
            <a:noFill/>
          </a:ln>
          <a:effectLst>
            <a:outerShdw blurRad="431800" dist="368300" dir="5760000" algn="tr" rotWithShape="0">
              <a:srgbClr val="09000C">
                <a:alpha val="33725"/>
              </a:srgbClr>
            </a:outerShdw>
          </a:effectLst>
        </p:spPr>
      </p:pic>
      <p:pic>
        <p:nvPicPr>
          <p:cNvPr id="414" name="Google Shape;414;p27" descr="一張含有 文字, 電腦 的圖片&#10;&#10;自動產生的描述"/>
          <p:cNvPicPr preferRelativeResize="0"/>
          <p:nvPr/>
        </p:nvPicPr>
        <p:blipFill rotWithShape="1">
          <a:blip r:embed="rId11">
            <a:alphaModFix/>
          </a:blip>
          <a:srcRect l="15453" r="15056"/>
          <a:stretch/>
        </p:blipFill>
        <p:spPr>
          <a:xfrm>
            <a:off x="1263923" y="5471772"/>
            <a:ext cx="1446166" cy="130063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8"/>
          <p:cNvSpPr txBox="1">
            <a:spLocks noGrp="1"/>
          </p:cNvSpPr>
          <p:nvPr>
            <p:ph type="title"/>
          </p:nvPr>
        </p:nvSpPr>
        <p:spPr>
          <a:xfrm>
            <a:off x="838200" y="27657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altLang="ja-JP" sz="3600" b="1" dirty="0" err="1"/>
              <a:t>重複排除</a:t>
            </a:r>
            <a:r>
              <a:rPr lang="ja-JP" altLang="en-US" sz="3600" b="1" dirty="0"/>
              <a:t>で</a:t>
            </a:r>
            <a:r>
              <a:rPr lang="en-US" altLang="ja-JP" sz="3600" b="1" dirty="0"/>
              <a:t>バックアップ3-2-1</a:t>
            </a:r>
            <a:r>
              <a:rPr lang="ja-JP" altLang="en-US" sz="3600" b="1" dirty="0"/>
              <a:t>ルールを満たす</a:t>
            </a:r>
            <a:r>
              <a:rPr lang="en-US" altLang="ja-JP" sz="3600" b="1" dirty="0"/>
              <a:t/>
            </a:r>
            <a:br>
              <a:rPr lang="en-US" altLang="ja-JP" sz="3600" b="1" dirty="0"/>
            </a:br>
            <a:r>
              <a:rPr lang="en-US" sz="3600" b="1" dirty="0" err="1"/>
              <a:t>使いやすいHBS</a:t>
            </a:r>
            <a:r>
              <a:rPr lang="en-US" sz="3600" b="1" dirty="0"/>
              <a:t> 3.0</a:t>
            </a:r>
            <a:r>
              <a:rPr lang="ja-JP" altLang="en-US" sz="3600" b="1" dirty="0"/>
              <a:t>アプリ</a:t>
            </a:r>
            <a:endParaRPr sz="3600" b="1" dirty="0">
              <a:sym typeface="Arial"/>
            </a:endParaRPr>
          </a:p>
        </p:txBody>
      </p:sp>
      <p:grpSp>
        <p:nvGrpSpPr>
          <p:cNvPr id="421" name="Google Shape;421;p28"/>
          <p:cNvGrpSpPr/>
          <p:nvPr/>
        </p:nvGrpSpPr>
        <p:grpSpPr>
          <a:xfrm>
            <a:off x="1321983" y="1737393"/>
            <a:ext cx="9558351" cy="4966883"/>
            <a:chOff x="1321983" y="1737393"/>
            <a:chExt cx="9558351" cy="4966883"/>
          </a:xfrm>
        </p:grpSpPr>
        <p:sp>
          <p:nvSpPr>
            <p:cNvPr id="422" name="Google Shape;422;p28"/>
            <p:cNvSpPr/>
            <p:nvPr/>
          </p:nvSpPr>
          <p:spPr>
            <a:xfrm>
              <a:off x="7736974" y="3037200"/>
              <a:ext cx="3143360" cy="3655906"/>
            </a:xfrm>
            <a:prstGeom prst="roundRect">
              <a:avLst>
                <a:gd name="adj" fmla="val 234"/>
              </a:avLst>
            </a:prstGeom>
            <a:gradFill>
              <a:gsLst>
                <a:gs pos="0">
                  <a:srgbClr val="F5FBFF"/>
                </a:gs>
                <a:gs pos="100000">
                  <a:srgbClr val="D5DBE5"/>
                </a:gs>
              </a:gsLst>
              <a:lin ang="5400000" scaled="0"/>
            </a:gradFill>
            <a:ln>
              <a:noFill/>
            </a:ln>
            <a:effectLst>
              <a:outerShdw blurRad="431800" dist="368300" dir="576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23" name="Google Shape;423;p28"/>
            <p:cNvSpPr/>
            <p:nvPr/>
          </p:nvSpPr>
          <p:spPr>
            <a:xfrm>
              <a:off x="7740172" y="2441523"/>
              <a:ext cx="3140162" cy="618671"/>
            </a:xfrm>
            <a:prstGeom prst="roundRect">
              <a:avLst>
                <a:gd name="adj" fmla="val 2352"/>
              </a:avLst>
            </a:prstGeom>
            <a:gradFill>
              <a:gsLst>
                <a:gs pos="0">
                  <a:srgbClr val="1167A7"/>
                </a:gs>
                <a:gs pos="8000">
                  <a:srgbClr val="1167A7"/>
                </a:gs>
                <a:gs pos="100000">
                  <a:srgbClr val="599AD5"/>
                </a:gs>
              </a:gsLst>
              <a:lin ang="0" scaled="0"/>
            </a:gradFill>
            <a:ln>
              <a:noFill/>
            </a:ln>
            <a:effectLst>
              <a:outerShdw blurRad="431800" dist="228600" dir="378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24" name="Google Shape;424;p28"/>
            <p:cNvSpPr/>
            <p:nvPr/>
          </p:nvSpPr>
          <p:spPr>
            <a:xfrm>
              <a:off x="4686805" y="3046825"/>
              <a:ext cx="2979260" cy="3655906"/>
            </a:xfrm>
            <a:prstGeom prst="roundRect">
              <a:avLst>
                <a:gd name="adj" fmla="val 234"/>
              </a:avLst>
            </a:prstGeom>
            <a:gradFill>
              <a:gsLst>
                <a:gs pos="0">
                  <a:srgbClr val="F5FBFF"/>
                </a:gs>
                <a:gs pos="100000">
                  <a:srgbClr val="D5DBE5"/>
                </a:gs>
              </a:gsLst>
              <a:lin ang="5400000" scaled="0"/>
            </a:gradFill>
            <a:ln>
              <a:noFill/>
            </a:ln>
            <a:effectLst>
              <a:outerShdw blurRad="431800" dist="368300" dir="576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25" name="Google Shape;425;p28"/>
            <p:cNvSpPr/>
            <p:nvPr/>
          </p:nvSpPr>
          <p:spPr>
            <a:xfrm>
              <a:off x="4680376" y="2451148"/>
              <a:ext cx="2983017" cy="618671"/>
            </a:xfrm>
            <a:prstGeom prst="roundRect">
              <a:avLst>
                <a:gd name="adj" fmla="val 2352"/>
              </a:avLst>
            </a:prstGeom>
            <a:gradFill>
              <a:gsLst>
                <a:gs pos="0">
                  <a:srgbClr val="1167A7"/>
                </a:gs>
                <a:gs pos="8000">
                  <a:srgbClr val="1167A7"/>
                </a:gs>
                <a:gs pos="100000">
                  <a:srgbClr val="599AD5"/>
                </a:gs>
              </a:gsLst>
              <a:lin ang="0" scaled="0"/>
            </a:gradFill>
            <a:ln>
              <a:noFill/>
            </a:ln>
            <a:effectLst>
              <a:outerShdw blurRad="431800" dist="228600" dir="378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26" name="Google Shape;426;p28"/>
            <p:cNvSpPr/>
            <p:nvPr/>
          </p:nvSpPr>
          <p:spPr>
            <a:xfrm>
              <a:off x="1617249" y="3048370"/>
              <a:ext cx="2979260" cy="3655906"/>
            </a:xfrm>
            <a:prstGeom prst="roundRect">
              <a:avLst>
                <a:gd name="adj" fmla="val 234"/>
              </a:avLst>
            </a:prstGeom>
            <a:gradFill>
              <a:gsLst>
                <a:gs pos="0">
                  <a:srgbClr val="F5FBFF"/>
                </a:gs>
                <a:gs pos="100000">
                  <a:srgbClr val="D5DBE5"/>
                </a:gs>
              </a:gsLst>
              <a:lin ang="5400000" scaled="0"/>
            </a:gradFill>
            <a:ln>
              <a:noFill/>
            </a:ln>
            <a:effectLst>
              <a:outerShdw blurRad="431800" dist="368300" dir="576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27" name="Google Shape;427;p28"/>
            <p:cNvSpPr/>
            <p:nvPr/>
          </p:nvSpPr>
          <p:spPr>
            <a:xfrm>
              <a:off x="1620446" y="2452693"/>
              <a:ext cx="2976554" cy="618671"/>
            </a:xfrm>
            <a:prstGeom prst="roundRect">
              <a:avLst>
                <a:gd name="adj" fmla="val 2352"/>
              </a:avLst>
            </a:prstGeom>
            <a:gradFill>
              <a:gsLst>
                <a:gs pos="0">
                  <a:srgbClr val="1167A7"/>
                </a:gs>
                <a:gs pos="8000">
                  <a:srgbClr val="1167A7"/>
                </a:gs>
                <a:gs pos="100000">
                  <a:srgbClr val="599AD5"/>
                </a:gs>
              </a:gsLst>
              <a:lin ang="0" scaled="0"/>
            </a:gradFill>
            <a:ln>
              <a:noFill/>
            </a:ln>
            <a:effectLst>
              <a:outerShdw blurRad="431800" dist="228600" dir="378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28" name="Google Shape;428;p28"/>
            <p:cNvSpPr/>
            <p:nvPr/>
          </p:nvSpPr>
          <p:spPr>
            <a:xfrm>
              <a:off x="2430901" y="1792189"/>
              <a:ext cx="5493768"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chemeClr val="lt1"/>
                  </a:solidFill>
                  <a:latin typeface="Meiryo UI" panose="020B0604030504040204" pitchFamily="50" charset="-128"/>
                  <a:ea typeface="Meiryo UI" panose="020B0604030504040204" pitchFamily="50" charset="-128"/>
                  <a:sym typeface="Arial"/>
                </a:rPr>
                <a:t>HBS 3 (Hybrid Backup Sync 3)</a:t>
              </a:r>
              <a:endParaRPr dirty="0">
                <a:latin typeface="Meiryo UI" panose="020B0604030504040204" pitchFamily="50" charset="-128"/>
                <a:ea typeface="Meiryo UI" panose="020B0604030504040204" pitchFamily="50" charset="-128"/>
              </a:endParaRPr>
            </a:p>
          </p:txBody>
        </p:sp>
        <p:pic>
          <p:nvPicPr>
            <p:cNvPr id="429" name="Google Shape;429;p28" descr="ãwindowsãçåçæå°çµæ"/>
            <p:cNvPicPr preferRelativeResize="0"/>
            <p:nvPr/>
          </p:nvPicPr>
          <p:blipFill rotWithShape="1">
            <a:blip r:embed="rId3">
              <a:alphaModFix/>
            </a:blip>
            <a:srcRect/>
            <a:stretch/>
          </p:blipFill>
          <p:spPr>
            <a:xfrm>
              <a:off x="10002089" y="2958964"/>
              <a:ext cx="803922" cy="803922"/>
            </a:xfrm>
            <a:prstGeom prst="rect">
              <a:avLst/>
            </a:prstGeom>
            <a:noFill/>
            <a:ln>
              <a:noFill/>
            </a:ln>
          </p:spPr>
        </p:pic>
        <p:pic>
          <p:nvPicPr>
            <p:cNvPr id="430" name="Google Shape;430;p28" descr="ç¸éåç"/>
            <p:cNvPicPr preferRelativeResize="0"/>
            <p:nvPr/>
          </p:nvPicPr>
          <p:blipFill rotWithShape="1">
            <a:blip r:embed="rId4">
              <a:alphaModFix/>
            </a:blip>
            <a:srcRect/>
            <a:stretch/>
          </p:blipFill>
          <p:spPr>
            <a:xfrm>
              <a:off x="9971350" y="4306274"/>
              <a:ext cx="803922" cy="599855"/>
            </a:xfrm>
            <a:prstGeom prst="rect">
              <a:avLst/>
            </a:prstGeom>
            <a:noFill/>
            <a:ln>
              <a:noFill/>
            </a:ln>
          </p:spPr>
        </p:pic>
        <p:pic>
          <p:nvPicPr>
            <p:cNvPr id="431" name="Google Shape;431;p28" descr="ãubuntuãçåçæå°çµæ"/>
            <p:cNvPicPr preferRelativeResize="0"/>
            <p:nvPr/>
          </p:nvPicPr>
          <p:blipFill rotWithShape="1">
            <a:blip r:embed="rId5">
              <a:alphaModFix/>
            </a:blip>
            <a:srcRect/>
            <a:stretch/>
          </p:blipFill>
          <p:spPr>
            <a:xfrm>
              <a:off x="10041940" y="5345165"/>
              <a:ext cx="699619" cy="723588"/>
            </a:xfrm>
            <a:prstGeom prst="rect">
              <a:avLst/>
            </a:prstGeom>
            <a:noFill/>
            <a:ln>
              <a:noFill/>
            </a:ln>
          </p:spPr>
        </p:pic>
        <p:sp>
          <p:nvSpPr>
            <p:cNvPr id="432" name="Google Shape;432;p28"/>
            <p:cNvSpPr txBox="1"/>
            <p:nvPr/>
          </p:nvSpPr>
          <p:spPr>
            <a:xfrm>
              <a:off x="5739818" y="6272891"/>
              <a:ext cx="2080725"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1" dirty="0">
                  <a:solidFill>
                    <a:schemeClr val="dk1"/>
                  </a:solidFill>
                  <a:latin typeface="Meiryo UI" panose="020B0604030504040204" pitchFamily="50" charset="-128"/>
                  <a:ea typeface="Meiryo UI" panose="020B0604030504040204" pitchFamily="50" charset="-128"/>
                  <a:sym typeface="Arial"/>
                </a:rPr>
                <a:t>クラウドアクセス</a:t>
              </a:r>
              <a:endParaRPr sz="1600" b="1" dirty="0">
                <a:solidFill>
                  <a:schemeClr val="dk1"/>
                </a:solidFill>
                <a:latin typeface="Meiryo UI" panose="020B0604030504040204" pitchFamily="50" charset="-128"/>
                <a:ea typeface="Meiryo UI" panose="020B0604030504040204" pitchFamily="50" charset="-128"/>
                <a:sym typeface="Arial"/>
              </a:endParaRPr>
            </a:p>
          </p:txBody>
        </p:sp>
        <p:sp>
          <p:nvSpPr>
            <p:cNvPr id="433" name="Google Shape;433;p28"/>
            <p:cNvSpPr txBox="1"/>
            <p:nvPr/>
          </p:nvSpPr>
          <p:spPr>
            <a:xfrm>
              <a:off x="4917487" y="4394288"/>
              <a:ext cx="2241521" cy="2077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altLang="ja-JP" sz="900" b="1" dirty="0" err="1">
                  <a:solidFill>
                    <a:schemeClr val="dk1"/>
                  </a:solidFill>
                  <a:latin typeface="Meiryo UI" panose="020B0604030504040204" pitchFamily="50" charset="-128"/>
                  <a:ea typeface="Meiryo UI" panose="020B0604030504040204" pitchFamily="50" charset="-128"/>
                  <a:sym typeface="Arial"/>
                </a:rPr>
                <a:t>QuDedup</a:t>
              </a:r>
              <a:r>
                <a:rPr lang="ja-JP" altLang="en-US" sz="900" b="1" dirty="0">
                  <a:solidFill>
                    <a:schemeClr val="dk1"/>
                  </a:solidFill>
                  <a:latin typeface="Meiryo UI" panose="020B0604030504040204" pitchFamily="50" charset="-128"/>
                  <a:ea typeface="Meiryo UI" panose="020B0604030504040204" pitchFamily="50" charset="-128"/>
                </a:rPr>
                <a:t>と</a:t>
              </a:r>
              <a:r>
                <a:rPr lang="en-US" sz="900" b="1" dirty="0">
                  <a:solidFill>
                    <a:schemeClr val="dk1"/>
                  </a:solidFill>
                  <a:latin typeface="Meiryo UI" panose="020B0604030504040204" pitchFamily="50" charset="-128"/>
                  <a:ea typeface="Meiryo UI" panose="020B0604030504040204" pitchFamily="50" charset="-128"/>
                  <a:sym typeface="Arial"/>
                </a:rPr>
                <a:t>File Station</a:t>
              </a:r>
              <a:endParaRPr sz="1800" dirty="0">
                <a:solidFill>
                  <a:schemeClr val="dk1"/>
                </a:solidFill>
                <a:latin typeface="Meiryo UI" panose="020B0604030504040204" pitchFamily="50" charset="-128"/>
                <a:ea typeface="Meiryo UI" panose="020B0604030504040204" pitchFamily="50" charset="-128"/>
                <a:sym typeface="Arial"/>
              </a:endParaRPr>
            </a:p>
          </p:txBody>
        </p:sp>
        <p:cxnSp>
          <p:nvCxnSpPr>
            <p:cNvPr id="434" name="Google Shape;434;p28"/>
            <p:cNvCxnSpPr/>
            <p:nvPr/>
          </p:nvCxnSpPr>
          <p:spPr>
            <a:xfrm>
              <a:off x="3808983" y="3523196"/>
              <a:ext cx="1182483" cy="0"/>
            </a:xfrm>
            <a:prstGeom prst="straightConnector1">
              <a:avLst/>
            </a:prstGeom>
            <a:noFill/>
            <a:ln w="63500" cap="rnd" cmpd="sng">
              <a:solidFill>
                <a:srgbClr val="3333FF"/>
              </a:solidFill>
              <a:prstDash val="solid"/>
              <a:miter lim="800000"/>
              <a:headEnd type="triangle" w="med" len="med"/>
              <a:tailEnd type="triangle" w="med" len="med"/>
            </a:ln>
          </p:spPr>
        </p:cxnSp>
        <p:cxnSp>
          <p:nvCxnSpPr>
            <p:cNvPr id="435" name="Google Shape;435;p28"/>
            <p:cNvCxnSpPr/>
            <p:nvPr/>
          </p:nvCxnSpPr>
          <p:spPr>
            <a:xfrm>
              <a:off x="3197336" y="4231767"/>
              <a:ext cx="0" cy="692225"/>
            </a:xfrm>
            <a:prstGeom prst="straightConnector1">
              <a:avLst/>
            </a:prstGeom>
            <a:noFill/>
            <a:ln w="63500" cap="rnd" cmpd="sng">
              <a:solidFill>
                <a:srgbClr val="3333FF"/>
              </a:solidFill>
              <a:prstDash val="solid"/>
              <a:miter lim="800000"/>
              <a:headEnd type="triangle" w="med" len="med"/>
              <a:tailEnd type="triangle" w="med" len="med"/>
            </a:ln>
          </p:spPr>
        </p:cxnSp>
        <p:sp>
          <p:nvSpPr>
            <p:cNvPr id="436" name="Google Shape;436;p28"/>
            <p:cNvSpPr/>
            <p:nvPr/>
          </p:nvSpPr>
          <p:spPr>
            <a:xfrm>
              <a:off x="3875165" y="3160149"/>
              <a:ext cx="1077064" cy="241963"/>
            </a:xfrm>
            <a:prstGeom prst="roundRect">
              <a:avLst>
                <a:gd name="adj" fmla="val 12464"/>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37" name="Google Shape;437;p28"/>
            <p:cNvSpPr txBox="1"/>
            <p:nvPr/>
          </p:nvSpPr>
          <p:spPr>
            <a:xfrm>
              <a:off x="3652491" y="3158141"/>
              <a:ext cx="1531203" cy="2462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000" b="1" dirty="0">
                  <a:solidFill>
                    <a:schemeClr val="lt1"/>
                  </a:solidFill>
                  <a:latin typeface="Meiryo UI" panose="020B0604030504040204" pitchFamily="50" charset="-128"/>
                  <a:ea typeface="Meiryo UI" panose="020B0604030504040204" pitchFamily="50" charset="-128"/>
                </a:rPr>
                <a:t>バックアップ</a:t>
              </a:r>
              <a:r>
                <a:rPr lang="en-US" sz="1000" b="1" dirty="0">
                  <a:solidFill>
                    <a:schemeClr val="lt1"/>
                  </a:solidFill>
                  <a:latin typeface="Meiryo UI" panose="020B0604030504040204" pitchFamily="50" charset="-128"/>
                  <a:ea typeface="Meiryo UI" panose="020B0604030504040204" pitchFamily="50" charset="-128"/>
                  <a:sym typeface="Arial"/>
                </a:rPr>
                <a:t>/</a:t>
              </a:r>
              <a:r>
                <a:rPr lang="ja-JP" altLang="en-US" sz="1000" b="1" dirty="0">
                  <a:solidFill>
                    <a:schemeClr val="lt1"/>
                  </a:solidFill>
                  <a:latin typeface="Meiryo UI" panose="020B0604030504040204" pitchFamily="50" charset="-128"/>
                  <a:ea typeface="Meiryo UI" panose="020B0604030504040204" pitchFamily="50" charset="-128"/>
                  <a:sym typeface="Arial"/>
                </a:rPr>
                <a:t>復元</a:t>
              </a:r>
              <a:endParaRPr sz="1000" b="1" dirty="0">
                <a:solidFill>
                  <a:schemeClr val="lt1"/>
                </a:solidFill>
                <a:latin typeface="Meiryo UI" panose="020B0604030504040204" pitchFamily="50" charset="-128"/>
                <a:ea typeface="Meiryo UI" panose="020B0604030504040204" pitchFamily="50" charset="-128"/>
                <a:sym typeface="Arial"/>
              </a:endParaRPr>
            </a:p>
          </p:txBody>
        </p:sp>
        <p:pic>
          <p:nvPicPr>
            <p:cNvPr id="438" name="Google Shape;438;p28"/>
            <p:cNvPicPr preferRelativeResize="0"/>
            <p:nvPr/>
          </p:nvPicPr>
          <p:blipFill rotWithShape="1">
            <a:blip r:embed="rId6">
              <a:alphaModFix/>
            </a:blip>
            <a:srcRect/>
            <a:stretch/>
          </p:blipFill>
          <p:spPr>
            <a:xfrm>
              <a:off x="6923606" y="3207143"/>
              <a:ext cx="586628" cy="586628"/>
            </a:xfrm>
            <a:prstGeom prst="rect">
              <a:avLst/>
            </a:prstGeom>
            <a:noFill/>
            <a:ln>
              <a:noFill/>
            </a:ln>
            <a:effectLst>
              <a:outerShdw blurRad="50800" dist="38100" dir="2700000" algn="tl" rotWithShape="0">
                <a:srgbClr val="000000">
                  <a:alpha val="40000"/>
                </a:srgbClr>
              </a:outerShdw>
            </a:effectLst>
          </p:spPr>
        </p:pic>
        <p:pic>
          <p:nvPicPr>
            <p:cNvPr id="439" name="Google Shape;439;p28"/>
            <p:cNvPicPr preferRelativeResize="0"/>
            <p:nvPr/>
          </p:nvPicPr>
          <p:blipFill rotWithShape="1">
            <a:blip r:embed="rId7">
              <a:alphaModFix/>
            </a:blip>
            <a:srcRect/>
            <a:stretch/>
          </p:blipFill>
          <p:spPr>
            <a:xfrm>
              <a:off x="4782910" y="4730485"/>
              <a:ext cx="2033047" cy="880383"/>
            </a:xfrm>
            <a:prstGeom prst="rect">
              <a:avLst/>
            </a:prstGeom>
            <a:noFill/>
            <a:ln>
              <a:noFill/>
            </a:ln>
            <a:effectLst>
              <a:outerShdw blurRad="50800" dist="38100" dir="2700000" algn="tl" rotWithShape="0">
                <a:srgbClr val="000000">
                  <a:alpha val="40000"/>
                </a:srgbClr>
              </a:outerShdw>
            </a:effectLst>
          </p:spPr>
        </p:pic>
        <p:pic>
          <p:nvPicPr>
            <p:cNvPr id="440" name="Google Shape;440;p28"/>
            <p:cNvPicPr preferRelativeResize="0"/>
            <p:nvPr/>
          </p:nvPicPr>
          <p:blipFill rotWithShape="1">
            <a:blip r:embed="rId8">
              <a:alphaModFix/>
            </a:blip>
            <a:srcRect/>
            <a:stretch/>
          </p:blipFill>
          <p:spPr>
            <a:xfrm>
              <a:off x="5465179" y="4969636"/>
              <a:ext cx="498259" cy="498259"/>
            </a:xfrm>
            <a:prstGeom prst="rect">
              <a:avLst/>
            </a:prstGeom>
            <a:noFill/>
            <a:ln>
              <a:noFill/>
            </a:ln>
          </p:spPr>
        </p:pic>
        <p:pic>
          <p:nvPicPr>
            <p:cNvPr id="441" name="Google Shape;441;p28"/>
            <p:cNvPicPr preferRelativeResize="0"/>
            <p:nvPr/>
          </p:nvPicPr>
          <p:blipFill rotWithShape="1">
            <a:blip r:embed="rId9">
              <a:alphaModFix/>
            </a:blip>
            <a:srcRect/>
            <a:stretch/>
          </p:blipFill>
          <p:spPr>
            <a:xfrm>
              <a:off x="5054617" y="4782794"/>
              <a:ext cx="263337" cy="819272"/>
            </a:xfrm>
            <a:prstGeom prst="rect">
              <a:avLst/>
            </a:prstGeom>
            <a:noFill/>
            <a:ln>
              <a:noFill/>
            </a:ln>
            <a:effectLst>
              <a:outerShdw blurRad="50800" dist="38100" dir="2700000" algn="tl" rotWithShape="0">
                <a:srgbClr val="000000">
                  <a:alpha val="40000"/>
                </a:srgbClr>
              </a:outerShdw>
            </a:effectLst>
          </p:spPr>
        </p:pic>
        <p:sp>
          <p:nvSpPr>
            <p:cNvPr id="442" name="Google Shape;442;p28"/>
            <p:cNvSpPr/>
            <p:nvPr/>
          </p:nvSpPr>
          <p:spPr>
            <a:xfrm>
              <a:off x="6284416" y="5116499"/>
              <a:ext cx="645824" cy="313504"/>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43" name="Google Shape;443;p28"/>
            <p:cNvSpPr txBox="1"/>
            <p:nvPr/>
          </p:nvSpPr>
          <p:spPr>
            <a:xfrm>
              <a:off x="6286783" y="5110323"/>
              <a:ext cx="624092" cy="307777"/>
            </a:xfrm>
            <a:prstGeom prst="rect">
              <a:avLst/>
            </a:prstGeom>
            <a:noFill/>
            <a:ln>
              <a:noFill/>
            </a:ln>
            <a:effectLst>
              <a:outerShdw blurRad="431800" dist="368300" dir="5760000" sx="106000" sy="106000" algn="ctr" rotWithShape="0">
                <a:srgbClr val="000000">
                  <a:alpha val="33725"/>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lt1"/>
                  </a:solidFill>
                  <a:latin typeface="Meiryo UI" panose="020B0604030504040204" pitchFamily="50" charset="-128"/>
                  <a:ea typeface="Meiryo UI" panose="020B0604030504040204" pitchFamily="50" charset="-128"/>
                  <a:sym typeface="Arial"/>
                </a:rPr>
                <a:t>.</a:t>
              </a:r>
              <a:r>
                <a:rPr lang="en-US" sz="1400" dirty="0" err="1">
                  <a:solidFill>
                    <a:schemeClr val="lt1"/>
                  </a:solidFill>
                  <a:latin typeface="Meiryo UI" panose="020B0604030504040204" pitchFamily="50" charset="-128"/>
                  <a:ea typeface="Meiryo UI" panose="020B0604030504040204" pitchFamily="50" charset="-128"/>
                  <a:sym typeface="Arial"/>
                </a:rPr>
                <a:t>qdff</a:t>
              </a:r>
              <a:endParaRPr sz="1400" dirty="0">
                <a:solidFill>
                  <a:schemeClr val="lt1"/>
                </a:solidFill>
                <a:latin typeface="Meiryo UI" panose="020B0604030504040204" pitchFamily="50" charset="-128"/>
                <a:ea typeface="Meiryo UI" panose="020B0604030504040204" pitchFamily="50" charset="-128"/>
                <a:sym typeface="Arial"/>
              </a:endParaRPr>
            </a:p>
          </p:txBody>
        </p:sp>
        <p:pic>
          <p:nvPicPr>
            <p:cNvPr id="444" name="Google Shape;444;p28"/>
            <p:cNvPicPr preferRelativeResize="0"/>
            <p:nvPr/>
          </p:nvPicPr>
          <p:blipFill rotWithShape="1">
            <a:blip r:embed="rId6">
              <a:alphaModFix/>
            </a:blip>
            <a:srcRect/>
            <a:stretch/>
          </p:blipFill>
          <p:spPr>
            <a:xfrm>
              <a:off x="5421236" y="6011782"/>
              <a:ext cx="586628" cy="586628"/>
            </a:xfrm>
            <a:prstGeom prst="rect">
              <a:avLst/>
            </a:prstGeom>
            <a:noFill/>
            <a:ln>
              <a:noFill/>
            </a:ln>
            <a:effectLst>
              <a:outerShdw blurRad="50800" dist="38100" dir="2700000" algn="tl" rotWithShape="0">
                <a:srgbClr val="000000">
                  <a:alpha val="40000"/>
                </a:srgbClr>
              </a:outerShdw>
            </a:effectLst>
          </p:spPr>
        </p:pic>
        <p:cxnSp>
          <p:nvCxnSpPr>
            <p:cNvPr id="445" name="Google Shape;445;p28"/>
            <p:cNvCxnSpPr/>
            <p:nvPr/>
          </p:nvCxnSpPr>
          <p:spPr>
            <a:xfrm>
              <a:off x="5702699" y="5572145"/>
              <a:ext cx="0" cy="402550"/>
            </a:xfrm>
            <a:prstGeom prst="straightConnector1">
              <a:avLst/>
            </a:prstGeom>
            <a:noFill/>
            <a:ln w="63500" cap="rnd" cmpd="sng">
              <a:solidFill>
                <a:srgbClr val="2C50F5"/>
              </a:solidFill>
              <a:prstDash val="solid"/>
              <a:miter lim="800000"/>
              <a:headEnd type="triangle" w="med" len="med"/>
              <a:tailEnd type="triangle" w="med" len="med"/>
            </a:ln>
          </p:spPr>
        </p:cxnSp>
        <p:pic>
          <p:nvPicPr>
            <p:cNvPr id="446" name="Google Shape;446;p28"/>
            <p:cNvPicPr preferRelativeResize="0"/>
            <p:nvPr/>
          </p:nvPicPr>
          <p:blipFill rotWithShape="1">
            <a:blip r:embed="rId10">
              <a:alphaModFix/>
            </a:blip>
            <a:srcRect/>
            <a:stretch/>
          </p:blipFill>
          <p:spPr>
            <a:xfrm>
              <a:off x="8351872" y="5549293"/>
              <a:ext cx="1745404" cy="981791"/>
            </a:xfrm>
            <a:prstGeom prst="rect">
              <a:avLst/>
            </a:prstGeom>
            <a:noFill/>
            <a:ln>
              <a:noFill/>
            </a:ln>
            <a:effectLst>
              <a:outerShdw blurRad="50800" dist="38100" dir="2700000" algn="tl" rotWithShape="0">
                <a:srgbClr val="000000">
                  <a:alpha val="40000"/>
                </a:srgbClr>
              </a:outerShdw>
            </a:effectLst>
          </p:spPr>
        </p:pic>
        <p:sp>
          <p:nvSpPr>
            <p:cNvPr id="447" name="Google Shape;447;p28"/>
            <p:cNvSpPr/>
            <p:nvPr/>
          </p:nvSpPr>
          <p:spPr>
            <a:xfrm>
              <a:off x="9398449" y="5433135"/>
              <a:ext cx="645824" cy="313504"/>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48" name="Google Shape;448;p28"/>
            <p:cNvSpPr txBox="1"/>
            <p:nvPr/>
          </p:nvSpPr>
          <p:spPr>
            <a:xfrm>
              <a:off x="9373315" y="5426957"/>
              <a:ext cx="62409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lt1"/>
                  </a:solidFill>
                  <a:latin typeface="Meiryo UI" panose="020B0604030504040204" pitchFamily="50" charset="-128"/>
                  <a:ea typeface="Meiryo UI" panose="020B0604030504040204" pitchFamily="50" charset="-128"/>
                  <a:sym typeface="Arial"/>
                </a:rPr>
                <a:t>.</a:t>
              </a:r>
              <a:r>
                <a:rPr lang="en-US" sz="1400" dirty="0" err="1">
                  <a:solidFill>
                    <a:schemeClr val="lt1"/>
                  </a:solidFill>
                  <a:latin typeface="Meiryo UI" panose="020B0604030504040204" pitchFamily="50" charset="-128"/>
                  <a:ea typeface="Meiryo UI" panose="020B0604030504040204" pitchFamily="50" charset="-128"/>
                  <a:sym typeface="Arial"/>
                </a:rPr>
                <a:t>qdff</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449" name="Google Shape;449;p28"/>
            <p:cNvSpPr/>
            <p:nvPr/>
          </p:nvSpPr>
          <p:spPr>
            <a:xfrm>
              <a:off x="9649438" y="3692281"/>
              <a:ext cx="1064876" cy="276924"/>
            </a:xfrm>
            <a:prstGeom prst="roundRect">
              <a:avLst>
                <a:gd name="adj" fmla="val 20570"/>
              </a:avLst>
            </a:prstGeom>
            <a:gradFill>
              <a:gsLst>
                <a:gs pos="0">
                  <a:srgbClr val="286FF9"/>
                </a:gs>
                <a:gs pos="25000">
                  <a:srgbClr val="286FF9"/>
                </a:gs>
                <a:gs pos="60000">
                  <a:srgbClr val="61B1F9"/>
                </a:gs>
                <a:gs pos="100000">
                  <a:srgbClr val="1FACF3"/>
                </a:gs>
              </a:gsLst>
              <a:lin ang="0" scaled="0"/>
            </a:gradFill>
            <a:ln>
              <a:noFill/>
            </a:ln>
            <a:effectLst>
              <a:outerShdw blurRad="431800" dist="101600" dir="5760000" sx="106000" sy="106000" algn="tl"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450" name="Google Shape;450;p28"/>
            <p:cNvSpPr txBox="1"/>
            <p:nvPr/>
          </p:nvSpPr>
          <p:spPr>
            <a:xfrm>
              <a:off x="9932132" y="3670991"/>
              <a:ext cx="786017" cy="292388"/>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300" b="1" dirty="0">
                  <a:solidFill>
                    <a:schemeClr val="lt1"/>
                  </a:solidFill>
                  <a:latin typeface="Meiryo UI" panose="020B0604030504040204" pitchFamily="50" charset="-128"/>
                  <a:ea typeface="Meiryo UI" panose="020B0604030504040204" pitchFamily="50" charset="-128"/>
                  <a:sym typeface="Arial"/>
                </a:rPr>
                <a:t>Tokyo</a:t>
              </a:r>
              <a:endParaRPr dirty="0">
                <a:latin typeface="Meiryo UI" panose="020B0604030504040204" pitchFamily="50" charset="-128"/>
                <a:ea typeface="Meiryo UI" panose="020B0604030504040204" pitchFamily="50" charset="-128"/>
              </a:endParaRPr>
            </a:p>
          </p:txBody>
        </p:sp>
        <p:pic>
          <p:nvPicPr>
            <p:cNvPr id="451" name="Google Shape;451;p28"/>
            <p:cNvPicPr preferRelativeResize="0"/>
            <p:nvPr/>
          </p:nvPicPr>
          <p:blipFill rotWithShape="1">
            <a:blip r:embed="rId10">
              <a:alphaModFix/>
            </a:blip>
            <a:srcRect/>
            <a:stretch/>
          </p:blipFill>
          <p:spPr>
            <a:xfrm>
              <a:off x="8324048" y="3235613"/>
              <a:ext cx="1745404" cy="981791"/>
            </a:xfrm>
            <a:prstGeom prst="rect">
              <a:avLst/>
            </a:prstGeom>
            <a:noFill/>
            <a:ln>
              <a:noFill/>
            </a:ln>
            <a:effectLst>
              <a:outerShdw blurRad="50800" dist="38100" dir="2700000" algn="tl" rotWithShape="0">
                <a:srgbClr val="000000">
                  <a:alpha val="40000"/>
                </a:srgbClr>
              </a:outerShdw>
            </a:effectLst>
          </p:spPr>
        </p:pic>
        <p:pic>
          <p:nvPicPr>
            <p:cNvPr id="452" name="Google Shape;452;p28"/>
            <p:cNvPicPr preferRelativeResize="0"/>
            <p:nvPr/>
          </p:nvPicPr>
          <p:blipFill rotWithShape="1">
            <a:blip r:embed="rId8">
              <a:alphaModFix/>
            </a:blip>
            <a:srcRect/>
            <a:stretch/>
          </p:blipFill>
          <p:spPr>
            <a:xfrm>
              <a:off x="9506002" y="3557937"/>
              <a:ext cx="498259" cy="498259"/>
            </a:xfrm>
            <a:prstGeom prst="rect">
              <a:avLst/>
            </a:prstGeom>
            <a:noFill/>
            <a:ln>
              <a:noFill/>
            </a:ln>
            <a:effectLst>
              <a:outerShdw blurRad="50800" dist="38100" dir="2700000" algn="tl" rotWithShape="0">
                <a:srgbClr val="000000">
                  <a:alpha val="40000"/>
                </a:srgbClr>
              </a:outerShdw>
            </a:effectLst>
          </p:spPr>
        </p:pic>
        <p:sp>
          <p:nvSpPr>
            <p:cNvPr id="453" name="Google Shape;453;p28"/>
            <p:cNvSpPr/>
            <p:nvPr/>
          </p:nvSpPr>
          <p:spPr>
            <a:xfrm>
              <a:off x="9370625" y="3119455"/>
              <a:ext cx="645824" cy="313504"/>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54" name="Google Shape;454;p28"/>
            <p:cNvSpPr txBox="1"/>
            <p:nvPr/>
          </p:nvSpPr>
          <p:spPr>
            <a:xfrm>
              <a:off x="9345492" y="3113276"/>
              <a:ext cx="62409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lt1"/>
                  </a:solidFill>
                  <a:latin typeface="Meiryo UI" panose="020B0604030504040204" pitchFamily="50" charset="-128"/>
                  <a:ea typeface="Meiryo UI" panose="020B0604030504040204" pitchFamily="50" charset="-128"/>
                  <a:sym typeface="Arial"/>
                </a:rPr>
                <a:t>.</a:t>
              </a:r>
              <a:r>
                <a:rPr lang="en-US" sz="1400" dirty="0" err="1">
                  <a:solidFill>
                    <a:schemeClr val="lt1"/>
                  </a:solidFill>
                  <a:latin typeface="Meiryo UI" panose="020B0604030504040204" pitchFamily="50" charset="-128"/>
                  <a:ea typeface="Meiryo UI" panose="020B0604030504040204" pitchFamily="50" charset="-128"/>
                  <a:sym typeface="Arial"/>
                </a:rPr>
                <a:t>qdff</a:t>
              </a:r>
              <a:endParaRPr sz="1400" dirty="0">
                <a:solidFill>
                  <a:schemeClr val="lt1"/>
                </a:solidFill>
                <a:latin typeface="Meiryo UI" panose="020B0604030504040204" pitchFamily="50" charset="-128"/>
                <a:ea typeface="Meiryo UI" panose="020B0604030504040204" pitchFamily="50" charset="-128"/>
                <a:sym typeface="Arial"/>
              </a:endParaRPr>
            </a:p>
          </p:txBody>
        </p:sp>
        <p:pic>
          <p:nvPicPr>
            <p:cNvPr id="455" name="Google Shape;455;p28"/>
            <p:cNvPicPr preferRelativeResize="0"/>
            <p:nvPr/>
          </p:nvPicPr>
          <p:blipFill rotWithShape="1">
            <a:blip r:embed="rId10">
              <a:alphaModFix/>
            </a:blip>
            <a:srcRect/>
            <a:stretch/>
          </p:blipFill>
          <p:spPr>
            <a:xfrm>
              <a:off x="8297636" y="4409692"/>
              <a:ext cx="1745404" cy="981791"/>
            </a:xfrm>
            <a:prstGeom prst="rect">
              <a:avLst/>
            </a:prstGeom>
            <a:noFill/>
            <a:ln>
              <a:noFill/>
            </a:ln>
            <a:effectLst>
              <a:outerShdw blurRad="50800" dist="38100" dir="2700000" algn="tl" rotWithShape="0">
                <a:srgbClr val="000000">
                  <a:alpha val="40000"/>
                </a:srgbClr>
              </a:outerShdw>
            </a:effectLst>
          </p:spPr>
        </p:pic>
        <p:sp>
          <p:nvSpPr>
            <p:cNvPr id="456" name="Google Shape;456;p28"/>
            <p:cNvSpPr/>
            <p:nvPr/>
          </p:nvSpPr>
          <p:spPr>
            <a:xfrm>
              <a:off x="9344214" y="4293532"/>
              <a:ext cx="645824" cy="313504"/>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57" name="Google Shape;457;p28"/>
            <p:cNvSpPr txBox="1"/>
            <p:nvPr/>
          </p:nvSpPr>
          <p:spPr>
            <a:xfrm>
              <a:off x="9319081" y="4287358"/>
              <a:ext cx="62409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lt1"/>
                  </a:solidFill>
                  <a:latin typeface="Meiryo UI" panose="020B0604030504040204" pitchFamily="50" charset="-128"/>
                  <a:ea typeface="Meiryo UI" panose="020B0604030504040204" pitchFamily="50" charset="-128"/>
                  <a:sym typeface="Arial"/>
                </a:rPr>
                <a:t>.</a:t>
              </a:r>
              <a:r>
                <a:rPr lang="en-US" sz="1400" dirty="0" err="1">
                  <a:solidFill>
                    <a:schemeClr val="lt1"/>
                  </a:solidFill>
                  <a:latin typeface="Meiryo UI" panose="020B0604030504040204" pitchFamily="50" charset="-128"/>
                  <a:ea typeface="Meiryo UI" panose="020B0604030504040204" pitchFamily="50" charset="-128"/>
                  <a:sym typeface="Arial"/>
                </a:rPr>
                <a:t>qdff</a:t>
              </a:r>
              <a:endParaRPr sz="1400" dirty="0">
                <a:solidFill>
                  <a:schemeClr val="lt1"/>
                </a:solidFill>
                <a:latin typeface="Meiryo UI" panose="020B0604030504040204" pitchFamily="50" charset="-128"/>
                <a:ea typeface="Meiryo UI" panose="020B0604030504040204" pitchFamily="50" charset="-128"/>
                <a:sym typeface="Arial"/>
              </a:endParaRPr>
            </a:p>
          </p:txBody>
        </p:sp>
        <p:cxnSp>
          <p:nvCxnSpPr>
            <p:cNvPr id="458" name="Google Shape;458;p28"/>
            <p:cNvCxnSpPr/>
            <p:nvPr/>
          </p:nvCxnSpPr>
          <p:spPr>
            <a:xfrm>
              <a:off x="3857048" y="3743437"/>
              <a:ext cx="1144224" cy="1235772"/>
            </a:xfrm>
            <a:prstGeom prst="bentConnector3">
              <a:avLst>
                <a:gd name="adj1" fmla="val 50000"/>
              </a:avLst>
            </a:prstGeom>
            <a:noFill/>
            <a:ln w="63500" cap="flat" cmpd="sng">
              <a:solidFill>
                <a:srgbClr val="3333FF"/>
              </a:solidFill>
              <a:prstDash val="solid"/>
              <a:miter lim="800000"/>
              <a:headEnd type="triangle" w="med" len="med"/>
              <a:tailEnd type="triangle" w="med" len="med"/>
            </a:ln>
          </p:spPr>
        </p:cxnSp>
        <p:sp>
          <p:nvSpPr>
            <p:cNvPr id="459" name="Google Shape;459;p28"/>
            <p:cNvSpPr/>
            <p:nvPr/>
          </p:nvSpPr>
          <p:spPr>
            <a:xfrm>
              <a:off x="4107180" y="4120952"/>
              <a:ext cx="624092" cy="235613"/>
            </a:xfrm>
            <a:prstGeom prst="roundRect">
              <a:avLst>
                <a:gd name="adj" fmla="val 11899"/>
              </a:avLst>
            </a:prstGeom>
            <a:gradFill>
              <a:gsLst>
                <a:gs pos="0">
                  <a:srgbClr val="9A0000"/>
                </a:gs>
                <a:gs pos="100000">
                  <a:srgbClr val="D00000"/>
                </a:gs>
              </a:gsLst>
              <a:lin ang="135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60" name="Google Shape;460;p28"/>
            <p:cNvSpPr txBox="1"/>
            <p:nvPr/>
          </p:nvSpPr>
          <p:spPr>
            <a:xfrm>
              <a:off x="4035664" y="4117053"/>
              <a:ext cx="822817" cy="2462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dirty="0">
                  <a:solidFill>
                    <a:schemeClr val="lt1"/>
                  </a:solidFill>
                  <a:latin typeface="Meiryo UI" panose="020B0604030504040204" pitchFamily="50" charset="-128"/>
                  <a:ea typeface="Meiryo UI" panose="020B0604030504040204" pitchFamily="50" charset="-128"/>
                  <a:sym typeface="Arial"/>
                </a:rPr>
                <a:t>TCP BBR</a:t>
              </a:r>
              <a:endParaRPr sz="1000" b="1" dirty="0">
                <a:solidFill>
                  <a:schemeClr val="lt1"/>
                </a:solidFill>
                <a:latin typeface="Meiryo UI" panose="020B0604030504040204" pitchFamily="50" charset="-128"/>
                <a:ea typeface="Meiryo UI" panose="020B0604030504040204" pitchFamily="50" charset="-128"/>
                <a:sym typeface="Arial"/>
              </a:endParaRPr>
            </a:p>
          </p:txBody>
        </p:sp>
        <p:sp>
          <p:nvSpPr>
            <p:cNvPr id="461" name="Google Shape;461;p28"/>
            <p:cNvSpPr/>
            <p:nvPr/>
          </p:nvSpPr>
          <p:spPr>
            <a:xfrm>
              <a:off x="7352328" y="3639760"/>
              <a:ext cx="748189" cy="823008"/>
            </a:xfrm>
            <a:prstGeom prst="ellipse">
              <a:avLst/>
            </a:prstGeom>
            <a:gradFill>
              <a:gsLst>
                <a:gs pos="0">
                  <a:srgbClr val="1F3864"/>
                </a:gs>
                <a:gs pos="100000">
                  <a:srgbClr val="1FACF3"/>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nvGrpSpPr>
            <p:cNvPr id="462" name="Google Shape;462;p28"/>
            <p:cNvGrpSpPr/>
            <p:nvPr/>
          </p:nvGrpSpPr>
          <p:grpSpPr>
            <a:xfrm>
              <a:off x="7539857" y="3751061"/>
              <a:ext cx="384812" cy="609015"/>
              <a:chOff x="5681591" y="3996458"/>
              <a:chExt cx="353664" cy="508836"/>
            </a:xfrm>
          </p:grpSpPr>
          <p:sp>
            <p:nvSpPr>
              <p:cNvPr id="463" name="Google Shape;463;p28"/>
              <p:cNvSpPr/>
              <p:nvPr/>
            </p:nvSpPr>
            <p:spPr>
              <a:xfrm>
                <a:off x="5681591" y="3996458"/>
                <a:ext cx="353664" cy="508836"/>
              </a:xfrm>
              <a:custGeom>
                <a:avLst/>
                <a:gdLst/>
                <a:ahLst/>
                <a:cxnLst/>
                <a:rect l="l" t="t" r="r" b="b"/>
                <a:pathLst>
                  <a:path w="353664" h="508836" extrusionOk="0">
                    <a:moveTo>
                      <a:pt x="0" y="0"/>
                    </a:moveTo>
                    <a:lnTo>
                      <a:pt x="0" y="508837"/>
                    </a:lnTo>
                    <a:lnTo>
                      <a:pt x="353664" y="508837"/>
                    </a:lnTo>
                    <a:lnTo>
                      <a:pt x="353664" y="0"/>
                    </a:lnTo>
                    <a:lnTo>
                      <a:pt x="0" y="0"/>
                    </a:lnTo>
                    <a:close/>
                    <a:moveTo>
                      <a:pt x="328714" y="10684"/>
                    </a:moveTo>
                    <a:cubicBezTo>
                      <a:pt x="336011" y="10684"/>
                      <a:pt x="341873" y="16612"/>
                      <a:pt x="341873" y="23843"/>
                    </a:cubicBezTo>
                    <a:cubicBezTo>
                      <a:pt x="341873" y="31139"/>
                      <a:pt x="335945" y="37002"/>
                      <a:pt x="328714" y="37002"/>
                    </a:cubicBezTo>
                    <a:cubicBezTo>
                      <a:pt x="321418" y="37002"/>
                      <a:pt x="315555" y="31073"/>
                      <a:pt x="315555" y="23843"/>
                    </a:cubicBezTo>
                    <a:cubicBezTo>
                      <a:pt x="315490" y="16612"/>
                      <a:pt x="321418" y="10684"/>
                      <a:pt x="328714" y="10684"/>
                    </a:cubicBezTo>
                    <a:close/>
                    <a:moveTo>
                      <a:pt x="25080" y="10684"/>
                    </a:moveTo>
                    <a:cubicBezTo>
                      <a:pt x="32376" y="10684"/>
                      <a:pt x="38239" y="16612"/>
                      <a:pt x="38239" y="23843"/>
                    </a:cubicBezTo>
                    <a:cubicBezTo>
                      <a:pt x="38239" y="31139"/>
                      <a:pt x="32311" y="37002"/>
                      <a:pt x="25080" y="37002"/>
                    </a:cubicBezTo>
                    <a:cubicBezTo>
                      <a:pt x="17784" y="37002"/>
                      <a:pt x="11921" y="31073"/>
                      <a:pt x="11921" y="23843"/>
                    </a:cubicBezTo>
                    <a:cubicBezTo>
                      <a:pt x="11856" y="16612"/>
                      <a:pt x="17784" y="10684"/>
                      <a:pt x="25080" y="10684"/>
                    </a:cubicBezTo>
                    <a:close/>
                    <a:moveTo>
                      <a:pt x="25080" y="498088"/>
                    </a:moveTo>
                    <a:cubicBezTo>
                      <a:pt x="17784" y="498088"/>
                      <a:pt x="11921" y="492160"/>
                      <a:pt x="11921" y="484929"/>
                    </a:cubicBezTo>
                    <a:cubicBezTo>
                      <a:pt x="11921" y="477633"/>
                      <a:pt x="17849" y="471770"/>
                      <a:pt x="25080" y="471770"/>
                    </a:cubicBezTo>
                    <a:cubicBezTo>
                      <a:pt x="32376" y="471770"/>
                      <a:pt x="38239" y="477698"/>
                      <a:pt x="38239" y="484929"/>
                    </a:cubicBezTo>
                    <a:cubicBezTo>
                      <a:pt x="38239" y="492225"/>
                      <a:pt x="32311" y="498088"/>
                      <a:pt x="25080" y="498088"/>
                    </a:cubicBezTo>
                    <a:close/>
                    <a:moveTo>
                      <a:pt x="74329" y="491052"/>
                    </a:moveTo>
                    <a:cubicBezTo>
                      <a:pt x="71137" y="491052"/>
                      <a:pt x="68075" y="489815"/>
                      <a:pt x="65795" y="487535"/>
                    </a:cubicBezTo>
                    <a:lnTo>
                      <a:pt x="18370" y="440110"/>
                    </a:lnTo>
                    <a:cubicBezTo>
                      <a:pt x="16090" y="437830"/>
                      <a:pt x="14853" y="434768"/>
                      <a:pt x="14853" y="431576"/>
                    </a:cubicBezTo>
                    <a:lnTo>
                      <a:pt x="14853" y="315034"/>
                    </a:lnTo>
                    <a:cubicBezTo>
                      <a:pt x="14853" y="309627"/>
                      <a:pt x="18436" y="304937"/>
                      <a:pt x="23582" y="303439"/>
                    </a:cubicBezTo>
                    <a:cubicBezTo>
                      <a:pt x="42604" y="298032"/>
                      <a:pt x="49705" y="275688"/>
                      <a:pt x="44558" y="268326"/>
                    </a:cubicBezTo>
                    <a:cubicBezTo>
                      <a:pt x="25862" y="241943"/>
                      <a:pt x="14853" y="209697"/>
                      <a:pt x="14853" y="174845"/>
                    </a:cubicBezTo>
                    <a:cubicBezTo>
                      <a:pt x="14853" y="168592"/>
                      <a:pt x="15244" y="162468"/>
                      <a:pt x="15895" y="156410"/>
                    </a:cubicBezTo>
                    <a:cubicBezTo>
                      <a:pt x="17849" y="138951"/>
                      <a:pt x="22605" y="122405"/>
                      <a:pt x="29705" y="107096"/>
                    </a:cubicBezTo>
                    <a:lnTo>
                      <a:pt x="24038" y="69508"/>
                    </a:lnTo>
                    <a:cubicBezTo>
                      <a:pt x="22670" y="60258"/>
                      <a:pt x="26839" y="51073"/>
                      <a:pt x="34656" y="46057"/>
                    </a:cubicBezTo>
                    <a:lnTo>
                      <a:pt x="60779" y="29315"/>
                    </a:lnTo>
                    <a:cubicBezTo>
                      <a:pt x="69378" y="23843"/>
                      <a:pt x="80452" y="24429"/>
                      <a:pt x="88400" y="30813"/>
                    </a:cubicBezTo>
                    <a:lnTo>
                      <a:pt x="94263" y="35503"/>
                    </a:lnTo>
                    <a:cubicBezTo>
                      <a:pt x="118431" y="21107"/>
                      <a:pt x="146703" y="12833"/>
                      <a:pt x="176865" y="12833"/>
                    </a:cubicBezTo>
                    <a:cubicBezTo>
                      <a:pt x="260118" y="12833"/>
                      <a:pt x="328649" y="75632"/>
                      <a:pt x="337835" y="156410"/>
                    </a:cubicBezTo>
                    <a:cubicBezTo>
                      <a:pt x="338551" y="162468"/>
                      <a:pt x="338942" y="168592"/>
                      <a:pt x="338942" y="174845"/>
                    </a:cubicBezTo>
                    <a:cubicBezTo>
                      <a:pt x="338942" y="221228"/>
                      <a:pt x="319399" y="263050"/>
                      <a:pt x="288130" y="292625"/>
                    </a:cubicBezTo>
                    <a:cubicBezTo>
                      <a:pt x="285199" y="295426"/>
                      <a:pt x="283831" y="299465"/>
                      <a:pt x="284547" y="303439"/>
                    </a:cubicBezTo>
                    <a:cubicBezTo>
                      <a:pt x="287869" y="322461"/>
                      <a:pt x="304416" y="336857"/>
                      <a:pt x="324350" y="336857"/>
                    </a:cubicBezTo>
                    <a:lnTo>
                      <a:pt x="326890" y="336857"/>
                    </a:lnTo>
                    <a:cubicBezTo>
                      <a:pt x="333535" y="336857"/>
                      <a:pt x="338942" y="342264"/>
                      <a:pt x="338942" y="348909"/>
                    </a:cubicBezTo>
                    <a:lnTo>
                      <a:pt x="338942" y="431511"/>
                    </a:lnTo>
                    <a:cubicBezTo>
                      <a:pt x="338942" y="434703"/>
                      <a:pt x="337704" y="437765"/>
                      <a:pt x="335424" y="440045"/>
                    </a:cubicBezTo>
                    <a:lnTo>
                      <a:pt x="288000" y="487469"/>
                    </a:lnTo>
                    <a:cubicBezTo>
                      <a:pt x="285720" y="489749"/>
                      <a:pt x="282658" y="490987"/>
                      <a:pt x="279466" y="490987"/>
                    </a:cubicBezTo>
                    <a:lnTo>
                      <a:pt x="74329" y="490987"/>
                    </a:lnTo>
                    <a:close/>
                    <a:moveTo>
                      <a:pt x="328714" y="498088"/>
                    </a:moveTo>
                    <a:cubicBezTo>
                      <a:pt x="321418" y="498088"/>
                      <a:pt x="315555" y="492160"/>
                      <a:pt x="315555" y="484929"/>
                    </a:cubicBezTo>
                    <a:cubicBezTo>
                      <a:pt x="315555" y="477633"/>
                      <a:pt x="321484" y="471770"/>
                      <a:pt x="328714" y="471770"/>
                    </a:cubicBezTo>
                    <a:cubicBezTo>
                      <a:pt x="336011" y="471770"/>
                      <a:pt x="341873" y="477698"/>
                      <a:pt x="341873" y="484929"/>
                    </a:cubicBezTo>
                    <a:cubicBezTo>
                      <a:pt x="341873" y="492225"/>
                      <a:pt x="335945" y="498088"/>
                      <a:pt x="328714" y="49808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64" name="Google Shape;464;p28"/>
              <p:cNvSpPr/>
              <p:nvPr/>
            </p:nvSpPr>
            <p:spPr>
              <a:xfrm>
                <a:off x="5716182" y="4029029"/>
                <a:ext cx="284547" cy="280638"/>
              </a:xfrm>
              <a:custGeom>
                <a:avLst/>
                <a:gdLst/>
                <a:ahLst/>
                <a:cxnLst/>
                <a:rect l="l" t="t" r="r" b="b"/>
                <a:pathLst>
                  <a:path w="284547" h="280638" extrusionOk="0">
                    <a:moveTo>
                      <a:pt x="284547" y="142274"/>
                    </a:moveTo>
                    <a:cubicBezTo>
                      <a:pt x="284547" y="63841"/>
                      <a:pt x="220706" y="0"/>
                      <a:pt x="142274" y="0"/>
                    </a:cubicBezTo>
                    <a:cubicBezTo>
                      <a:pt x="63841" y="0"/>
                      <a:pt x="0" y="63841"/>
                      <a:pt x="0" y="142274"/>
                    </a:cubicBezTo>
                    <a:cubicBezTo>
                      <a:pt x="0" y="203509"/>
                      <a:pt x="38826" y="255754"/>
                      <a:pt x="93220" y="275818"/>
                    </a:cubicBezTo>
                    <a:lnTo>
                      <a:pt x="158494" y="212433"/>
                    </a:lnTo>
                    <a:cubicBezTo>
                      <a:pt x="162729" y="208329"/>
                      <a:pt x="168266" y="206049"/>
                      <a:pt x="174194" y="206049"/>
                    </a:cubicBezTo>
                    <a:cubicBezTo>
                      <a:pt x="178884" y="206049"/>
                      <a:pt x="183379" y="207482"/>
                      <a:pt x="187157" y="210153"/>
                    </a:cubicBezTo>
                    <a:cubicBezTo>
                      <a:pt x="196017" y="216407"/>
                      <a:pt x="199144" y="228068"/>
                      <a:pt x="194649" y="237904"/>
                    </a:cubicBezTo>
                    <a:lnTo>
                      <a:pt x="175041" y="280639"/>
                    </a:lnTo>
                    <a:cubicBezTo>
                      <a:pt x="237709" y="265851"/>
                      <a:pt x="284547" y="209437"/>
                      <a:pt x="284547" y="142274"/>
                    </a:cubicBezTo>
                    <a:close/>
                    <a:moveTo>
                      <a:pt x="142274" y="192695"/>
                    </a:moveTo>
                    <a:cubicBezTo>
                      <a:pt x="114457" y="192695"/>
                      <a:pt x="91918" y="170155"/>
                      <a:pt x="91918" y="142339"/>
                    </a:cubicBezTo>
                    <a:cubicBezTo>
                      <a:pt x="91918" y="114522"/>
                      <a:pt x="114457" y="91983"/>
                      <a:pt x="142274" y="91983"/>
                    </a:cubicBezTo>
                    <a:cubicBezTo>
                      <a:pt x="170090" y="91983"/>
                      <a:pt x="192630" y="114522"/>
                      <a:pt x="192630" y="142339"/>
                    </a:cubicBezTo>
                    <a:cubicBezTo>
                      <a:pt x="192630" y="170155"/>
                      <a:pt x="170090" y="192695"/>
                      <a:pt x="142274" y="19269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65" name="Google Shape;465;p28"/>
              <p:cNvSpPr/>
              <p:nvPr/>
            </p:nvSpPr>
            <p:spPr>
              <a:xfrm>
                <a:off x="5893177" y="4356180"/>
                <a:ext cx="101689" cy="92764"/>
              </a:xfrm>
              <a:custGeom>
                <a:avLst/>
                <a:gdLst/>
                <a:ahLst/>
                <a:cxnLst/>
                <a:rect l="l" t="t" r="r" b="b"/>
                <a:pathLst>
                  <a:path w="101689" h="92764" extrusionOk="0">
                    <a:moveTo>
                      <a:pt x="3518" y="18305"/>
                    </a:moveTo>
                    <a:cubicBezTo>
                      <a:pt x="1238" y="20585"/>
                      <a:pt x="0" y="23647"/>
                      <a:pt x="0" y="26839"/>
                    </a:cubicBezTo>
                    <a:lnTo>
                      <a:pt x="0" y="80713"/>
                    </a:lnTo>
                    <a:cubicBezTo>
                      <a:pt x="0" y="87358"/>
                      <a:pt x="5407" y="92764"/>
                      <a:pt x="12052" y="92764"/>
                    </a:cubicBezTo>
                    <a:lnTo>
                      <a:pt x="74850" y="92764"/>
                    </a:lnTo>
                    <a:cubicBezTo>
                      <a:pt x="78042" y="92764"/>
                      <a:pt x="81104" y="91527"/>
                      <a:pt x="83384" y="89247"/>
                    </a:cubicBezTo>
                    <a:lnTo>
                      <a:pt x="98171" y="74459"/>
                    </a:lnTo>
                    <a:cubicBezTo>
                      <a:pt x="100451" y="72179"/>
                      <a:pt x="101689" y="69117"/>
                      <a:pt x="101689" y="65925"/>
                    </a:cubicBezTo>
                    <a:lnTo>
                      <a:pt x="101689" y="12052"/>
                    </a:lnTo>
                    <a:cubicBezTo>
                      <a:pt x="101689" y="5407"/>
                      <a:pt x="96282" y="0"/>
                      <a:pt x="89638" y="0"/>
                    </a:cubicBezTo>
                    <a:lnTo>
                      <a:pt x="26839" y="0"/>
                    </a:lnTo>
                    <a:cubicBezTo>
                      <a:pt x="23647" y="0"/>
                      <a:pt x="20585" y="1238"/>
                      <a:pt x="18305" y="3518"/>
                    </a:cubicBezTo>
                    <a:lnTo>
                      <a:pt x="3518" y="1830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66" name="Google Shape;466;p28"/>
              <p:cNvSpPr/>
              <p:nvPr/>
            </p:nvSpPr>
            <p:spPr>
              <a:xfrm>
                <a:off x="5718201" y="4318462"/>
                <a:ext cx="149178" cy="152305"/>
              </a:xfrm>
              <a:custGeom>
                <a:avLst/>
                <a:gdLst/>
                <a:ahLst/>
                <a:cxnLst/>
                <a:rect l="l" t="t" r="r" b="b"/>
                <a:pathLst>
                  <a:path w="149178" h="152305" extrusionOk="0">
                    <a:moveTo>
                      <a:pt x="107096" y="100191"/>
                    </a:moveTo>
                    <a:cubicBezTo>
                      <a:pt x="102536" y="101689"/>
                      <a:pt x="97780" y="102471"/>
                      <a:pt x="93025" y="102471"/>
                    </a:cubicBezTo>
                    <a:cubicBezTo>
                      <a:pt x="85338" y="102471"/>
                      <a:pt x="77716" y="100517"/>
                      <a:pt x="70941" y="96738"/>
                    </a:cubicBezTo>
                    <a:cubicBezTo>
                      <a:pt x="57066" y="88986"/>
                      <a:pt x="47555" y="74980"/>
                      <a:pt x="45470" y="59216"/>
                    </a:cubicBezTo>
                    <a:cubicBezTo>
                      <a:pt x="44167" y="49183"/>
                      <a:pt x="45731" y="39151"/>
                      <a:pt x="50617" y="29771"/>
                    </a:cubicBezTo>
                    <a:cubicBezTo>
                      <a:pt x="51919" y="27230"/>
                      <a:pt x="52245" y="24103"/>
                      <a:pt x="51985" y="20846"/>
                    </a:cubicBezTo>
                    <a:cubicBezTo>
                      <a:pt x="51073" y="9055"/>
                      <a:pt x="41301" y="0"/>
                      <a:pt x="29510" y="0"/>
                    </a:cubicBezTo>
                    <a:cubicBezTo>
                      <a:pt x="28533" y="0"/>
                      <a:pt x="27621" y="0"/>
                      <a:pt x="26839" y="0"/>
                    </a:cubicBezTo>
                    <a:cubicBezTo>
                      <a:pt x="23647" y="0"/>
                      <a:pt x="20585" y="1238"/>
                      <a:pt x="18305" y="3518"/>
                    </a:cubicBezTo>
                    <a:lnTo>
                      <a:pt x="3518" y="18305"/>
                    </a:lnTo>
                    <a:cubicBezTo>
                      <a:pt x="1238" y="20585"/>
                      <a:pt x="0" y="23647"/>
                      <a:pt x="0" y="26839"/>
                    </a:cubicBezTo>
                    <a:lnTo>
                      <a:pt x="0" y="91006"/>
                    </a:lnTo>
                    <a:cubicBezTo>
                      <a:pt x="0" y="94198"/>
                      <a:pt x="1238" y="97259"/>
                      <a:pt x="3518" y="99539"/>
                    </a:cubicBezTo>
                    <a:lnTo>
                      <a:pt x="52766" y="148788"/>
                    </a:lnTo>
                    <a:cubicBezTo>
                      <a:pt x="55046" y="151068"/>
                      <a:pt x="58108" y="152306"/>
                      <a:pt x="61300" y="152306"/>
                    </a:cubicBezTo>
                    <a:lnTo>
                      <a:pt x="117258" y="152306"/>
                    </a:lnTo>
                    <a:cubicBezTo>
                      <a:pt x="120450" y="152306"/>
                      <a:pt x="123512" y="151068"/>
                      <a:pt x="125792" y="148788"/>
                    </a:cubicBezTo>
                    <a:lnTo>
                      <a:pt x="145661" y="128919"/>
                    </a:lnTo>
                    <a:cubicBezTo>
                      <a:pt x="147941" y="126639"/>
                      <a:pt x="149179" y="123577"/>
                      <a:pt x="149179" y="120385"/>
                    </a:cubicBezTo>
                    <a:lnTo>
                      <a:pt x="149179" y="102471"/>
                    </a:lnTo>
                    <a:cubicBezTo>
                      <a:pt x="149179" y="97455"/>
                      <a:pt x="146117" y="92960"/>
                      <a:pt x="141427" y="91201"/>
                    </a:cubicBezTo>
                    <a:cubicBezTo>
                      <a:pt x="133935" y="88335"/>
                      <a:pt x="125727" y="89572"/>
                      <a:pt x="119343" y="94067"/>
                    </a:cubicBezTo>
                    <a:cubicBezTo>
                      <a:pt x="115565" y="96673"/>
                      <a:pt x="111461" y="98758"/>
                      <a:pt x="107096" y="1001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67" name="Google Shape;467;p28"/>
              <p:cNvSpPr/>
              <p:nvPr/>
            </p:nvSpPr>
            <p:spPr>
              <a:xfrm>
                <a:off x="5840020" y="4152867"/>
                <a:ext cx="36871" cy="36871"/>
              </a:xfrm>
              <a:custGeom>
                <a:avLst/>
                <a:gdLst/>
                <a:ahLst/>
                <a:cxnLst/>
                <a:rect l="l" t="t" r="r" b="b"/>
                <a:pathLst>
                  <a:path w="36871" h="36871" extrusionOk="0">
                    <a:moveTo>
                      <a:pt x="18436" y="0"/>
                    </a:moveTo>
                    <a:cubicBezTo>
                      <a:pt x="8273" y="0"/>
                      <a:pt x="0" y="8273"/>
                      <a:pt x="0" y="18436"/>
                    </a:cubicBezTo>
                    <a:cubicBezTo>
                      <a:pt x="0" y="28598"/>
                      <a:pt x="8273" y="36871"/>
                      <a:pt x="18436" y="36871"/>
                    </a:cubicBezTo>
                    <a:cubicBezTo>
                      <a:pt x="28598" y="36871"/>
                      <a:pt x="36871" y="28598"/>
                      <a:pt x="36871" y="18436"/>
                    </a:cubicBezTo>
                    <a:cubicBezTo>
                      <a:pt x="36871" y="8273"/>
                      <a:pt x="28598" y="0"/>
                      <a:pt x="18436"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68" name="Google Shape;468;p28"/>
              <p:cNvSpPr/>
              <p:nvPr/>
            </p:nvSpPr>
            <p:spPr>
              <a:xfrm>
                <a:off x="5782940" y="4254947"/>
                <a:ext cx="110153" cy="146247"/>
              </a:xfrm>
              <a:custGeom>
                <a:avLst/>
                <a:gdLst/>
                <a:ahLst/>
                <a:cxnLst/>
                <a:rect l="l" t="t" r="r" b="b"/>
                <a:pathLst>
                  <a:path w="110153" h="146247" extrusionOk="0">
                    <a:moveTo>
                      <a:pt x="15779" y="142990"/>
                    </a:moveTo>
                    <a:cubicBezTo>
                      <a:pt x="19622" y="145140"/>
                      <a:pt x="23922" y="146247"/>
                      <a:pt x="28221" y="146247"/>
                    </a:cubicBezTo>
                    <a:cubicBezTo>
                      <a:pt x="30892" y="146247"/>
                      <a:pt x="33563" y="145856"/>
                      <a:pt x="36169" y="145010"/>
                    </a:cubicBezTo>
                    <a:cubicBezTo>
                      <a:pt x="42944" y="142795"/>
                      <a:pt x="48481" y="137844"/>
                      <a:pt x="51477" y="131395"/>
                    </a:cubicBezTo>
                    <a:lnTo>
                      <a:pt x="109911" y="3909"/>
                    </a:lnTo>
                    <a:cubicBezTo>
                      <a:pt x="110432" y="2736"/>
                      <a:pt x="110107" y="1303"/>
                      <a:pt x="108999" y="521"/>
                    </a:cubicBezTo>
                    <a:cubicBezTo>
                      <a:pt x="108543" y="195"/>
                      <a:pt x="107957" y="0"/>
                      <a:pt x="107436" y="0"/>
                    </a:cubicBezTo>
                    <a:cubicBezTo>
                      <a:pt x="106719" y="0"/>
                      <a:pt x="106068" y="261"/>
                      <a:pt x="105546" y="782"/>
                    </a:cubicBezTo>
                    <a:lnTo>
                      <a:pt x="9329" y="94067"/>
                    </a:lnTo>
                    <a:cubicBezTo>
                      <a:pt x="2359" y="100842"/>
                      <a:pt x="-1028" y="110484"/>
                      <a:pt x="274" y="120125"/>
                    </a:cubicBezTo>
                    <a:cubicBezTo>
                      <a:pt x="1577" y="129766"/>
                      <a:pt x="7310" y="138235"/>
                      <a:pt x="15779" y="1429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sp>
          <p:nvSpPr>
            <p:cNvPr id="469" name="Google Shape;469;p28"/>
            <p:cNvSpPr/>
            <p:nvPr/>
          </p:nvSpPr>
          <p:spPr>
            <a:xfrm>
              <a:off x="7367914" y="5593739"/>
              <a:ext cx="748189" cy="823008"/>
            </a:xfrm>
            <a:prstGeom prst="ellipse">
              <a:avLst/>
            </a:prstGeom>
            <a:gradFill>
              <a:gsLst>
                <a:gs pos="0">
                  <a:srgbClr val="1F3864"/>
                </a:gs>
                <a:gs pos="100000">
                  <a:srgbClr val="1FACF3"/>
                </a:gs>
              </a:gsLst>
              <a:lin ang="540000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nvGrpSpPr>
            <p:cNvPr id="470" name="Google Shape;470;p28"/>
            <p:cNvGrpSpPr/>
            <p:nvPr/>
          </p:nvGrpSpPr>
          <p:grpSpPr>
            <a:xfrm>
              <a:off x="7523418" y="5815849"/>
              <a:ext cx="450287" cy="417195"/>
              <a:chOff x="5683805" y="5518573"/>
              <a:chExt cx="371586" cy="312979"/>
            </a:xfrm>
          </p:grpSpPr>
          <p:sp>
            <p:nvSpPr>
              <p:cNvPr id="471" name="Google Shape;471;p28"/>
              <p:cNvSpPr/>
              <p:nvPr/>
            </p:nvSpPr>
            <p:spPr>
              <a:xfrm>
                <a:off x="5688578" y="5618924"/>
                <a:ext cx="315913" cy="121737"/>
              </a:xfrm>
              <a:custGeom>
                <a:avLst/>
                <a:gdLst/>
                <a:ahLst/>
                <a:cxnLst/>
                <a:rect l="l" t="t" r="r" b="b"/>
                <a:pathLst>
                  <a:path w="315913" h="121737" extrusionOk="0">
                    <a:moveTo>
                      <a:pt x="147208" y="118366"/>
                    </a:moveTo>
                    <a:lnTo>
                      <a:pt x="9169" y="20325"/>
                    </a:lnTo>
                    <a:cubicBezTo>
                      <a:pt x="179" y="13941"/>
                      <a:pt x="-5945" y="0"/>
                      <a:pt x="9234" y="0"/>
                    </a:cubicBezTo>
                    <a:lnTo>
                      <a:pt x="306679" y="0"/>
                    </a:lnTo>
                    <a:cubicBezTo>
                      <a:pt x="321858" y="0"/>
                      <a:pt x="315734" y="13941"/>
                      <a:pt x="306745" y="20325"/>
                    </a:cubicBezTo>
                    <a:lnTo>
                      <a:pt x="168705" y="118366"/>
                    </a:lnTo>
                    <a:cubicBezTo>
                      <a:pt x="162386" y="122861"/>
                      <a:pt x="153462" y="122861"/>
                      <a:pt x="147208" y="118366"/>
                    </a:cubicBezTo>
                    <a:lnTo>
                      <a:pt x="147208" y="11836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72" name="Google Shape;472;p28"/>
              <p:cNvSpPr/>
              <p:nvPr/>
            </p:nvSpPr>
            <p:spPr>
              <a:xfrm>
                <a:off x="5693920" y="5741260"/>
                <a:ext cx="305167" cy="90292"/>
              </a:xfrm>
              <a:custGeom>
                <a:avLst/>
                <a:gdLst/>
                <a:ahLst/>
                <a:cxnLst/>
                <a:rect l="l" t="t" r="r" b="b"/>
                <a:pathLst>
                  <a:path w="305167" h="90292" extrusionOk="0">
                    <a:moveTo>
                      <a:pt x="297558" y="90292"/>
                    </a:moveTo>
                    <a:cubicBezTo>
                      <a:pt x="304659" y="85276"/>
                      <a:pt x="309675" y="81498"/>
                      <a:pt x="299057" y="73876"/>
                    </a:cubicBezTo>
                    <a:lnTo>
                      <a:pt x="201081" y="6192"/>
                    </a:lnTo>
                    <a:cubicBezTo>
                      <a:pt x="194175" y="1175"/>
                      <a:pt x="190137" y="-453"/>
                      <a:pt x="186489" y="133"/>
                    </a:cubicBezTo>
                    <a:cubicBezTo>
                      <a:pt x="181733" y="1827"/>
                      <a:pt x="177173" y="7104"/>
                      <a:pt x="167792" y="13488"/>
                    </a:cubicBezTo>
                    <a:cubicBezTo>
                      <a:pt x="163037" y="16745"/>
                      <a:pt x="157760" y="18178"/>
                      <a:pt x="152549" y="17917"/>
                    </a:cubicBezTo>
                    <a:cubicBezTo>
                      <a:pt x="147337" y="18113"/>
                      <a:pt x="142061" y="16680"/>
                      <a:pt x="137305" y="13488"/>
                    </a:cubicBezTo>
                    <a:cubicBezTo>
                      <a:pt x="127859" y="7104"/>
                      <a:pt x="123364" y="1827"/>
                      <a:pt x="118609" y="133"/>
                    </a:cubicBezTo>
                    <a:cubicBezTo>
                      <a:pt x="114961" y="-518"/>
                      <a:pt x="110987" y="1175"/>
                      <a:pt x="104017" y="6192"/>
                    </a:cubicBezTo>
                    <a:lnTo>
                      <a:pt x="6041" y="73876"/>
                    </a:lnTo>
                    <a:cubicBezTo>
                      <a:pt x="-3470" y="80781"/>
                      <a:pt x="-539" y="84624"/>
                      <a:pt x="6497" y="89575"/>
                    </a:cubicBezTo>
                    <a:lnTo>
                      <a:pt x="297558" y="90292"/>
                    </a:lnTo>
                    <a:lnTo>
                      <a:pt x="297558" y="9029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73" name="Google Shape;473;p28"/>
              <p:cNvSpPr/>
              <p:nvPr/>
            </p:nvSpPr>
            <p:spPr>
              <a:xfrm>
                <a:off x="5683805" y="5652330"/>
                <a:ext cx="114245" cy="150998"/>
              </a:xfrm>
              <a:custGeom>
                <a:avLst/>
                <a:gdLst/>
                <a:ahLst/>
                <a:cxnLst/>
                <a:rect l="l" t="t" r="r" b="b"/>
                <a:pathLst>
                  <a:path w="114245" h="150998" extrusionOk="0">
                    <a:moveTo>
                      <a:pt x="111070" y="71279"/>
                    </a:moveTo>
                    <a:cubicBezTo>
                      <a:pt x="115304" y="74276"/>
                      <a:pt x="115304" y="79031"/>
                      <a:pt x="111070" y="82028"/>
                    </a:cubicBezTo>
                    <a:lnTo>
                      <a:pt x="13615" y="148344"/>
                    </a:lnTo>
                    <a:cubicBezTo>
                      <a:pt x="6514" y="153165"/>
                      <a:pt x="0" y="151015"/>
                      <a:pt x="0" y="145152"/>
                    </a:cubicBezTo>
                    <a:lnTo>
                      <a:pt x="0" y="5614"/>
                    </a:lnTo>
                    <a:cubicBezTo>
                      <a:pt x="0" y="-249"/>
                      <a:pt x="7101" y="-2138"/>
                      <a:pt x="13615" y="2943"/>
                    </a:cubicBezTo>
                    <a:lnTo>
                      <a:pt x="111070" y="71279"/>
                    </a:lnTo>
                    <a:lnTo>
                      <a:pt x="111070" y="7127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74" name="Google Shape;474;p28"/>
              <p:cNvSpPr/>
              <p:nvPr/>
            </p:nvSpPr>
            <p:spPr>
              <a:xfrm>
                <a:off x="5894952" y="5652330"/>
                <a:ext cx="114245" cy="150998"/>
              </a:xfrm>
              <a:custGeom>
                <a:avLst/>
                <a:gdLst/>
                <a:ahLst/>
                <a:cxnLst/>
                <a:rect l="l" t="t" r="r" b="b"/>
                <a:pathLst>
                  <a:path w="114245" h="150998" extrusionOk="0">
                    <a:moveTo>
                      <a:pt x="3176" y="71279"/>
                    </a:moveTo>
                    <a:cubicBezTo>
                      <a:pt x="-1059" y="74276"/>
                      <a:pt x="-1059" y="79031"/>
                      <a:pt x="3176" y="82028"/>
                    </a:cubicBezTo>
                    <a:lnTo>
                      <a:pt x="100630" y="148344"/>
                    </a:lnTo>
                    <a:cubicBezTo>
                      <a:pt x="107731" y="153165"/>
                      <a:pt x="114246" y="151015"/>
                      <a:pt x="114246" y="145152"/>
                    </a:cubicBezTo>
                    <a:lnTo>
                      <a:pt x="114246" y="5614"/>
                    </a:lnTo>
                    <a:cubicBezTo>
                      <a:pt x="114246" y="-249"/>
                      <a:pt x="107145" y="-2138"/>
                      <a:pt x="100630" y="2943"/>
                    </a:cubicBezTo>
                    <a:lnTo>
                      <a:pt x="3176" y="71279"/>
                    </a:lnTo>
                    <a:lnTo>
                      <a:pt x="3176" y="7127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75" name="Google Shape;475;p28"/>
              <p:cNvSpPr/>
              <p:nvPr/>
            </p:nvSpPr>
            <p:spPr>
              <a:xfrm>
                <a:off x="5742666" y="5518573"/>
                <a:ext cx="312723" cy="85367"/>
              </a:xfrm>
              <a:custGeom>
                <a:avLst/>
                <a:gdLst/>
                <a:ahLst/>
                <a:cxnLst/>
                <a:rect l="l" t="t" r="r" b="b"/>
                <a:pathLst>
                  <a:path w="312723" h="85367" extrusionOk="0">
                    <a:moveTo>
                      <a:pt x="75205" y="85303"/>
                    </a:moveTo>
                    <a:lnTo>
                      <a:pt x="7130" y="20290"/>
                    </a:lnTo>
                    <a:cubicBezTo>
                      <a:pt x="-817" y="12668"/>
                      <a:pt x="-4922" y="-1990"/>
                      <a:pt x="10127" y="225"/>
                    </a:cubicBezTo>
                    <a:lnTo>
                      <a:pt x="304445" y="43155"/>
                    </a:lnTo>
                    <a:cubicBezTo>
                      <a:pt x="319428" y="45370"/>
                      <a:pt x="311351" y="58268"/>
                      <a:pt x="301579" y="63284"/>
                    </a:cubicBezTo>
                    <a:lnTo>
                      <a:pt x="258454" y="85368"/>
                    </a:lnTo>
                    <a:lnTo>
                      <a:pt x="75205" y="85368"/>
                    </a:lnTo>
                    <a:lnTo>
                      <a:pt x="75205" y="85303"/>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76" name="Google Shape;476;p28"/>
              <p:cNvSpPr/>
              <p:nvPr/>
            </p:nvSpPr>
            <p:spPr>
              <a:xfrm>
                <a:off x="6020663" y="5760481"/>
                <a:ext cx="880" cy="5667"/>
              </a:xfrm>
              <a:custGeom>
                <a:avLst/>
                <a:gdLst/>
                <a:ahLst/>
                <a:cxnLst/>
                <a:rect l="l" t="t" r="r" b="b"/>
                <a:pathLst>
                  <a:path w="880" h="5667" extrusionOk="0">
                    <a:moveTo>
                      <a:pt x="0" y="5667"/>
                    </a:moveTo>
                    <a:cubicBezTo>
                      <a:pt x="1107" y="4169"/>
                      <a:pt x="1238" y="2345"/>
                      <a:pt x="0" y="0"/>
                    </a:cubicBezTo>
                    <a:lnTo>
                      <a:pt x="0" y="5667"/>
                    </a:lnTo>
                    <a:lnTo>
                      <a:pt x="0" y="566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77" name="Google Shape;477;p28"/>
              <p:cNvSpPr/>
              <p:nvPr/>
            </p:nvSpPr>
            <p:spPr>
              <a:xfrm>
                <a:off x="5726214" y="5550578"/>
                <a:ext cx="73091" cy="53297"/>
              </a:xfrm>
              <a:custGeom>
                <a:avLst/>
                <a:gdLst/>
                <a:ahLst/>
                <a:cxnLst/>
                <a:rect l="l" t="t" r="r" b="b"/>
                <a:pathLst>
                  <a:path w="73091" h="53297" extrusionOk="0">
                    <a:moveTo>
                      <a:pt x="0" y="53297"/>
                    </a:moveTo>
                    <a:lnTo>
                      <a:pt x="7101" y="4765"/>
                    </a:lnTo>
                    <a:cubicBezTo>
                      <a:pt x="7947" y="-1033"/>
                      <a:pt x="15244" y="-1880"/>
                      <a:pt x="20911" y="4114"/>
                    </a:cubicBezTo>
                    <a:lnTo>
                      <a:pt x="73091" y="53297"/>
                    </a:lnTo>
                    <a:lnTo>
                      <a:pt x="0" y="53297"/>
                    </a:lnTo>
                    <a:lnTo>
                      <a:pt x="0" y="5329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78" name="Google Shape;478;p28"/>
              <p:cNvSpPr/>
              <p:nvPr/>
            </p:nvSpPr>
            <p:spPr>
              <a:xfrm>
                <a:off x="6020598" y="5595866"/>
                <a:ext cx="34793" cy="149529"/>
              </a:xfrm>
              <a:custGeom>
                <a:avLst/>
                <a:gdLst/>
                <a:ahLst/>
                <a:cxnLst/>
                <a:rect l="l" t="t" r="r" b="b"/>
                <a:pathLst>
                  <a:path w="34793" h="149529" extrusionOk="0">
                    <a:moveTo>
                      <a:pt x="65" y="145137"/>
                    </a:moveTo>
                    <a:lnTo>
                      <a:pt x="651" y="145723"/>
                    </a:lnTo>
                    <a:cubicBezTo>
                      <a:pt x="6970" y="151521"/>
                      <a:pt x="13745" y="150349"/>
                      <a:pt x="14592" y="144551"/>
                    </a:cubicBezTo>
                    <a:lnTo>
                      <a:pt x="34722" y="6512"/>
                    </a:lnTo>
                    <a:cubicBezTo>
                      <a:pt x="35568" y="714"/>
                      <a:pt x="28793" y="-2153"/>
                      <a:pt x="21628" y="1886"/>
                    </a:cubicBezTo>
                    <a:lnTo>
                      <a:pt x="0" y="12765"/>
                    </a:lnTo>
                    <a:lnTo>
                      <a:pt x="0" y="145137"/>
                    </a:lnTo>
                    <a:lnTo>
                      <a:pt x="65" y="14513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grpSp>
          <p:nvGrpSpPr>
            <p:cNvPr id="479" name="Google Shape;479;p28"/>
            <p:cNvGrpSpPr/>
            <p:nvPr/>
          </p:nvGrpSpPr>
          <p:grpSpPr>
            <a:xfrm>
              <a:off x="7139097" y="4618592"/>
              <a:ext cx="1130589" cy="685104"/>
              <a:chOff x="5382236" y="3152426"/>
              <a:chExt cx="932985" cy="513965"/>
            </a:xfrm>
          </p:grpSpPr>
          <p:grpSp>
            <p:nvGrpSpPr>
              <p:cNvPr id="480" name="Google Shape;480;p28"/>
              <p:cNvGrpSpPr/>
              <p:nvPr/>
            </p:nvGrpSpPr>
            <p:grpSpPr>
              <a:xfrm>
                <a:off x="5382236" y="3398651"/>
                <a:ext cx="366236" cy="267740"/>
                <a:chOff x="9637509" y="2915693"/>
                <a:chExt cx="366236" cy="267740"/>
              </a:xfrm>
            </p:grpSpPr>
            <p:sp>
              <p:nvSpPr>
                <p:cNvPr id="481" name="Google Shape;481;p28"/>
                <p:cNvSpPr/>
                <p:nvPr/>
              </p:nvSpPr>
              <p:spPr>
                <a:xfrm>
                  <a:off x="9637509" y="2915693"/>
                  <a:ext cx="327932" cy="267674"/>
                </a:xfrm>
                <a:custGeom>
                  <a:avLst/>
                  <a:gdLst/>
                  <a:ahLst/>
                  <a:cxnLst/>
                  <a:rect l="l" t="t" r="r" b="b"/>
                  <a:pathLst>
                    <a:path w="327932" h="267674" extrusionOk="0">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nvGrpSpPr>
                <p:cNvPr id="482" name="Google Shape;482;p28"/>
                <p:cNvGrpSpPr/>
                <p:nvPr/>
              </p:nvGrpSpPr>
              <p:grpSpPr>
                <a:xfrm>
                  <a:off x="9647019" y="2961685"/>
                  <a:ext cx="306045" cy="221748"/>
                  <a:chOff x="9647019" y="2961685"/>
                  <a:chExt cx="306045" cy="221748"/>
                </a:xfrm>
              </p:grpSpPr>
              <p:sp>
                <p:nvSpPr>
                  <p:cNvPr id="483" name="Google Shape;483;p28"/>
                  <p:cNvSpPr/>
                  <p:nvPr/>
                </p:nvSpPr>
                <p:spPr>
                  <a:xfrm>
                    <a:off x="9647019" y="2961685"/>
                    <a:ext cx="291387" cy="221748"/>
                  </a:xfrm>
                  <a:custGeom>
                    <a:avLst/>
                    <a:gdLst/>
                    <a:ahLst/>
                    <a:cxnLst/>
                    <a:rect l="l" t="t" r="r" b="b"/>
                    <a:pathLst>
                      <a:path w="291387" h="221748" extrusionOk="0">
                        <a:moveTo>
                          <a:pt x="0" y="0"/>
                        </a:moveTo>
                        <a:lnTo>
                          <a:pt x="291387" y="0"/>
                        </a:lnTo>
                        <a:lnTo>
                          <a:pt x="291387" y="221749"/>
                        </a:lnTo>
                        <a:lnTo>
                          <a:pt x="0" y="221749"/>
                        </a:lnTo>
                        <a:close/>
                      </a:path>
                    </a:pathLst>
                  </a:custGeom>
                  <a:solidFill>
                    <a:srgbClr val="CAD0D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84" name="Google Shape;484;p28"/>
                  <p:cNvSpPr/>
                  <p:nvPr/>
                </p:nvSpPr>
                <p:spPr>
                  <a:xfrm>
                    <a:off x="9657052" y="2971717"/>
                    <a:ext cx="296012" cy="211716"/>
                  </a:xfrm>
                  <a:custGeom>
                    <a:avLst/>
                    <a:gdLst/>
                    <a:ahLst/>
                    <a:cxnLst/>
                    <a:rect l="l" t="t" r="r" b="b"/>
                    <a:pathLst>
                      <a:path w="296012" h="211716" extrusionOk="0">
                        <a:moveTo>
                          <a:pt x="0" y="0"/>
                        </a:moveTo>
                        <a:lnTo>
                          <a:pt x="296012" y="0"/>
                        </a:lnTo>
                        <a:lnTo>
                          <a:pt x="296012" y="211717"/>
                        </a:lnTo>
                        <a:lnTo>
                          <a:pt x="0" y="2117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sp>
              <p:nvSpPr>
                <p:cNvPr id="485" name="Google Shape;485;p28"/>
                <p:cNvSpPr/>
                <p:nvPr/>
              </p:nvSpPr>
              <p:spPr>
                <a:xfrm>
                  <a:off x="9656661" y="2953346"/>
                  <a:ext cx="347084" cy="230021"/>
                </a:xfrm>
                <a:custGeom>
                  <a:avLst/>
                  <a:gdLst/>
                  <a:ahLst/>
                  <a:cxnLst/>
                  <a:rect l="l" t="t" r="r" b="b"/>
                  <a:pathLst>
                    <a:path w="347084" h="230021" extrusionOk="0">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0"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grpSp>
            <p:nvGrpSpPr>
              <p:cNvPr id="486" name="Google Shape;486;p28"/>
              <p:cNvGrpSpPr/>
              <p:nvPr/>
            </p:nvGrpSpPr>
            <p:grpSpPr>
              <a:xfrm>
                <a:off x="5948985" y="3398651"/>
                <a:ext cx="366236" cy="267740"/>
                <a:chOff x="10204258" y="2915693"/>
                <a:chExt cx="366236" cy="267740"/>
              </a:xfrm>
            </p:grpSpPr>
            <p:sp>
              <p:nvSpPr>
                <p:cNvPr id="487" name="Google Shape;487;p28"/>
                <p:cNvSpPr/>
                <p:nvPr/>
              </p:nvSpPr>
              <p:spPr>
                <a:xfrm>
                  <a:off x="10204258" y="2915693"/>
                  <a:ext cx="327932" cy="267674"/>
                </a:xfrm>
                <a:custGeom>
                  <a:avLst/>
                  <a:gdLst/>
                  <a:ahLst/>
                  <a:cxnLst/>
                  <a:rect l="l" t="t" r="r" b="b"/>
                  <a:pathLst>
                    <a:path w="327932" h="267674" extrusionOk="0">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nvGrpSpPr>
                <p:cNvPr id="488" name="Google Shape;488;p28"/>
                <p:cNvGrpSpPr/>
                <p:nvPr/>
              </p:nvGrpSpPr>
              <p:grpSpPr>
                <a:xfrm>
                  <a:off x="10213768" y="2961685"/>
                  <a:ext cx="306045" cy="221748"/>
                  <a:chOff x="10213768" y="2961685"/>
                  <a:chExt cx="306045" cy="221748"/>
                </a:xfrm>
              </p:grpSpPr>
              <p:sp>
                <p:nvSpPr>
                  <p:cNvPr id="489" name="Google Shape;489;p28"/>
                  <p:cNvSpPr/>
                  <p:nvPr/>
                </p:nvSpPr>
                <p:spPr>
                  <a:xfrm>
                    <a:off x="10213768" y="2961685"/>
                    <a:ext cx="291387" cy="221748"/>
                  </a:xfrm>
                  <a:custGeom>
                    <a:avLst/>
                    <a:gdLst/>
                    <a:ahLst/>
                    <a:cxnLst/>
                    <a:rect l="l" t="t" r="r" b="b"/>
                    <a:pathLst>
                      <a:path w="291387" h="221748" extrusionOk="0">
                        <a:moveTo>
                          <a:pt x="0" y="0"/>
                        </a:moveTo>
                        <a:lnTo>
                          <a:pt x="291387" y="0"/>
                        </a:lnTo>
                        <a:lnTo>
                          <a:pt x="291387" y="221749"/>
                        </a:lnTo>
                        <a:lnTo>
                          <a:pt x="0" y="221749"/>
                        </a:lnTo>
                        <a:close/>
                      </a:path>
                    </a:pathLst>
                  </a:custGeom>
                  <a:solidFill>
                    <a:srgbClr val="CAD0D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90" name="Google Shape;490;p28"/>
                  <p:cNvSpPr/>
                  <p:nvPr/>
                </p:nvSpPr>
                <p:spPr>
                  <a:xfrm>
                    <a:off x="10223801" y="2971717"/>
                    <a:ext cx="296012" cy="211716"/>
                  </a:xfrm>
                  <a:custGeom>
                    <a:avLst/>
                    <a:gdLst/>
                    <a:ahLst/>
                    <a:cxnLst/>
                    <a:rect l="l" t="t" r="r" b="b"/>
                    <a:pathLst>
                      <a:path w="296012" h="211716" extrusionOk="0">
                        <a:moveTo>
                          <a:pt x="0" y="0"/>
                        </a:moveTo>
                        <a:lnTo>
                          <a:pt x="296012" y="0"/>
                        </a:lnTo>
                        <a:lnTo>
                          <a:pt x="296012" y="211717"/>
                        </a:lnTo>
                        <a:lnTo>
                          <a:pt x="0" y="211717"/>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sp>
              <p:nvSpPr>
                <p:cNvPr id="491" name="Google Shape;491;p28"/>
                <p:cNvSpPr/>
                <p:nvPr/>
              </p:nvSpPr>
              <p:spPr>
                <a:xfrm>
                  <a:off x="10223410" y="2953346"/>
                  <a:ext cx="347084" cy="230021"/>
                </a:xfrm>
                <a:custGeom>
                  <a:avLst/>
                  <a:gdLst/>
                  <a:ahLst/>
                  <a:cxnLst/>
                  <a:rect l="l" t="t" r="r" b="b"/>
                  <a:pathLst>
                    <a:path w="347084" h="230021" extrusionOk="0">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1"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grpSp>
            <p:nvGrpSpPr>
              <p:cNvPr id="492" name="Google Shape;492;p28"/>
              <p:cNvGrpSpPr/>
              <p:nvPr/>
            </p:nvGrpSpPr>
            <p:grpSpPr>
              <a:xfrm>
                <a:off x="5413635" y="3228366"/>
                <a:ext cx="538932" cy="172109"/>
                <a:chOff x="9668908" y="2745408"/>
                <a:chExt cx="538932" cy="172109"/>
              </a:xfrm>
            </p:grpSpPr>
            <p:sp>
              <p:nvSpPr>
                <p:cNvPr id="493" name="Google Shape;493;p28"/>
                <p:cNvSpPr/>
                <p:nvPr/>
              </p:nvSpPr>
              <p:spPr>
                <a:xfrm>
                  <a:off x="9668908" y="2745408"/>
                  <a:ext cx="538932" cy="172109"/>
                </a:xfrm>
                <a:custGeom>
                  <a:avLst/>
                  <a:gdLst/>
                  <a:ahLst/>
                  <a:cxnLst/>
                  <a:rect l="l" t="t" r="r" b="b"/>
                  <a:pathLst>
                    <a:path w="538932" h="172109" extrusionOk="0">
                      <a:moveTo>
                        <a:pt x="538933" y="12638"/>
                      </a:moveTo>
                      <a:lnTo>
                        <a:pt x="538933" y="159472"/>
                      </a:lnTo>
                      <a:cubicBezTo>
                        <a:pt x="538933" y="166442"/>
                        <a:pt x="533265" y="172109"/>
                        <a:pt x="526295" y="172109"/>
                      </a:cubicBezTo>
                      <a:lnTo>
                        <a:pt x="12638" y="172109"/>
                      </a:lnTo>
                      <a:cubicBezTo>
                        <a:pt x="5667" y="172109"/>
                        <a:pt x="0" y="166442"/>
                        <a:pt x="0" y="159472"/>
                      </a:cubicBezTo>
                      <a:lnTo>
                        <a:pt x="0" y="12638"/>
                      </a:lnTo>
                      <a:cubicBezTo>
                        <a:pt x="0" y="5668"/>
                        <a:pt x="5667" y="0"/>
                        <a:pt x="12638" y="0"/>
                      </a:cubicBezTo>
                      <a:lnTo>
                        <a:pt x="526295" y="0"/>
                      </a:lnTo>
                      <a:cubicBezTo>
                        <a:pt x="533265" y="65"/>
                        <a:pt x="538933" y="5668"/>
                        <a:pt x="538933" y="12638"/>
                      </a:cubicBezTo>
                      <a:close/>
                    </a:path>
                  </a:pathLst>
                </a:custGeom>
                <a:solidFill>
                  <a:srgbClr val="F2F2F2"/>
                </a:solidFill>
                <a:ln w="9525" cap="flat" cmpd="sng">
                  <a:solidFill>
                    <a:srgbClr val="BEBEBE"/>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nvGrpSpPr>
                <p:cNvPr id="494" name="Google Shape;494;p28"/>
                <p:cNvGrpSpPr/>
                <p:nvPr/>
              </p:nvGrpSpPr>
              <p:grpSpPr>
                <a:xfrm>
                  <a:off x="9696177" y="2803301"/>
                  <a:ext cx="277610" cy="56382"/>
                  <a:chOff x="9696177" y="2803301"/>
                  <a:chExt cx="277610" cy="56382"/>
                </a:xfrm>
              </p:grpSpPr>
              <p:sp>
                <p:nvSpPr>
                  <p:cNvPr id="495" name="Google Shape;495;p28"/>
                  <p:cNvSpPr/>
                  <p:nvPr/>
                </p:nvSpPr>
                <p:spPr>
                  <a:xfrm rot="-5400000">
                    <a:off x="9696177" y="2803301"/>
                    <a:ext cx="56349" cy="56349"/>
                  </a:xfrm>
                  <a:custGeom>
                    <a:avLst/>
                    <a:gdLst/>
                    <a:ahLst/>
                    <a:cxnLst/>
                    <a:rect l="l" t="t" r="r" b="b"/>
                    <a:pathLst>
                      <a:path w="56349" h="56349" extrusionOk="0">
                        <a:moveTo>
                          <a:pt x="0" y="0"/>
                        </a:moveTo>
                        <a:lnTo>
                          <a:pt x="56349" y="0"/>
                        </a:lnTo>
                        <a:lnTo>
                          <a:pt x="56349" y="56349"/>
                        </a:lnTo>
                        <a:lnTo>
                          <a:pt x="0" y="56349"/>
                        </a:lnTo>
                        <a:close/>
                      </a:path>
                    </a:pathLst>
                  </a:custGeom>
                  <a:solidFill>
                    <a:srgbClr val="41A5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96" name="Google Shape;496;p28"/>
                  <p:cNvSpPr/>
                  <p:nvPr/>
                </p:nvSpPr>
                <p:spPr>
                  <a:xfrm rot="-5400000">
                    <a:off x="9769932" y="2803314"/>
                    <a:ext cx="56349" cy="56349"/>
                  </a:xfrm>
                  <a:custGeom>
                    <a:avLst/>
                    <a:gdLst/>
                    <a:ahLst/>
                    <a:cxnLst/>
                    <a:rect l="l" t="t" r="r" b="b"/>
                    <a:pathLst>
                      <a:path w="56349" h="56349" extrusionOk="0">
                        <a:moveTo>
                          <a:pt x="0" y="0"/>
                        </a:moveTo>
                        <a:lnTo>
                          <a:pt x="56349" y="0"/>
                        </a:lnTo>
                        <a:lnTo>
                          <a:pt x="56349" y="56349"/>
                        </a:lnTo>
                        <a:lnTo>
                          <a:pt x="0" y="56349"/>
                        </a:lnTo>
                        <a:close/>
                      </a:path>
                    </a:pathLst>
                  </a:custGeom>
                  <a:solidFill>
                    <a:srgbClr val="FF7D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97" name="Google Shape;497;p28"/>
                  <p:cNvSpPr/>
                  <p:nvPr/>
                </p:nvSpPr>
                <p:spPr>
                  <a:xfrm rot="-5400000">
                    <a:off x="9843685" y="2803321"/>
                    <a:ext cx="56349" cy="56349"/>
                  </a:xfrm>
                  <a:custGeom>
                    <a:avLst/>
                    <a:gdLst/>
                    <a:ahLst/>
                    <a:cxnLst/>
                    <a:rect l="l" t="t" r="r" b="b"/>
                    <a:pathLst>
                      <a:path w="56349" h="56349" extrusionOk="0">
                        <a:moveTo>
                          <a:pt x="0" y="0"/>
                        </a:moveTo>
                        <a:lnTo>
                          <a:pt x="56349" y="0"/>
                        </a:lnTo>
                        <a:lnTo>
                          <a:pt x="56349" y="56349"/>
                        </a:lnTo>
                        <a:lnTo>
                          <a:pt x="0" y="56349"/>
                        </a:lnTo>
                        <a:close/>
                      </a:path>
                    </a:pathLst>
                  </a:custGeom>
                  <a:solidFill>
                    <a:srgbClr val="5F438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498" name="Google Shape;498;p28"/>
                  <p:cNvSpPr/>
                  <p:nvPr/>
                </p:nvSpPr>
                <p:spPr>
                  <a:xfrm rot="-5400000">
                    <a:off x="9917438" y="2803334"/>
                    <a:ext cx="56349" cy="56349"/>
                  </a:xfrm>
                  <a:custGeom>
                    <a:avLst/>
                    <a:gdLst/>
                    <a:ahLst/>
                    <a:cxnLst/>
                    <a:rect l="l" t="t" r="r" b="b"/>
                    <a:pathLst>
                      <a:path w="56349" h="56349" extrusionOk="0">
                        <a:moveTo>
                          <a:pt x="0" y="0"/>
                        </a:moveTo>
                        <a:lnTo>
                          <a:pt x="56349" y="0"/>
                        </a:lnTo>
                        <a:lnTo>
                          <a:pt x="56349" y="56349"/>
                        </a:lnTo>
                        <a:lnTo>
                          <a:pt x="0" y="56349"/>
                        </a:lnTo>
                        <a:close/>
                      </a:path>
                    </a:pathLst>
                  </a:custGeom>
                  <a:solidFill>
                    <a:srgbClr val="56565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grpSp>
          <p:sp>
            <p:nvSpPr>
              <p:cNvPr id="499" name="Google Shape;499;p28"/>
              <p:cNvSpPr/>
              <p:nvPr/>
            </p:nvSpPr>
            <p:spPr>
              <a:xfrm>
                <a:off x="5612713" y="3152426"/>
                <a:ext cx="672542" cy="357686"/>
              </a:xfrm>
              <a:custGeom>
                <a:avLst/>
                <a:gdLst/>
                <a:ahLst/>
                <a:cxnLst/>
                <a:rect l="l" t="t" r="r" b="b"/>
                <a:pathLst>
                  <a:path w="672542" h="357686" extrusionOk="0">
                    <a:moveTo>
                      <a:pt x="593914" y="203296"/>
                    </a:moveTo>
                    <a:cubicBezTo>
                      <a:pt x="549616" y="98675"/>
                      <a:pt x="452813" y="19395"/>
                      <a:pt x="332037" y="3044"/>
                    </a:cubicBezTo>
                    <a:cubicBezTo>
                      <a:pt x="194779" y="-15521"/>
                      <a:pt x="65860" y="52358"/>
                      <a:pt x="0" y="164861"/>
                    </a:cubicBezTo>
                    <a:cubicBezTo>
                      <a:pt x="62668" y="97047"/>
                      <a:pt x="156214" y="59785"/>
                      <a:pt x="254646" y="73074"/>
                    </a:cubicBezTo>
                    <a:cubicBezTo>
                      <a:pt x="351384" y="86168"/>
                      <a:pt x="430534" y="145123"/>
                      <a:pt x="473463" y="225054"/>
                    </a:cubicBezTo>
                    <a:lnTo>
                      <a:pt x="386953" y="240688"/>
                    </a:lnTo>
                    <a:lnTo>
                      <a:pt x="555544" y="357686"/>
                    </a:lnTo>
                    <a:lnTo>
                      <a:pt x="672542" y="189095"/>
                    </a:lnTo>
                    <a:lnTo>
                      <a:pt x="593914" y="203296"/>
                    </a:lnTo>
                    <a:close/>
                  </a:path>
                </a:pathLst>
              </a:custGeom>
              <a:solidFill>
                <a:srgbClr val="000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grpSp>
        <p:sp>
          <p:nvSpPr>
            <p:cNvPr id="500" name="Google Shape;500;p28"/>
            <p:cNvSpPr/>
            <p:nvPr/>
          </p:nvSpPr>
          <p:spPr>
            <a:xfrm>
              <a:off x="7120982" y="5311598"/>
              <a:ext cx="1172528" cy="280491"/>
            </a:xfrm>
            <a:prstGeom prst="roundRect">
              <a:avLst>
                <a:gd name="adj" fmla="val 33459"/>
              </a:avLst>
            </a:prstGeom>
            <a:solidFill>
              <a:srgbClr val="000000"/>
            </a:solidFill>
            <a:ln>
              <a:noFill/>
            </a:ln>
            <a:effectLst>
              <a:outerShdw blurRad="431800" dist="3683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501" name="Google Shape;501;p28"/>
            <p:cNvSpPr txBox="1"/>
            <p:nvPr/>
          </p:nvSpPr>
          <p:spPr>
            <a:xfrm>
              <a:off x="6963387" y="5330824"/>
              <a:ext cx="1499837" cy="2462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dirty="0">
                  <a:solidFill>
                    <a:schemeClr val="lt1"/>
                  </a:solidFill>
                  <a:latin typeface="Meiryo UI" panose="020B0604030504040204" pitchFamily="50" charset="-128"/>
                  <a:ea typeface="Meiryo UI" panose="020B0604030504040204" pitchFamily="50" charset="-128"/>
                  <a:sym typeface="Arial"/>
                </a:rPr>
                <a:t>CIFS / NFS / FTP</a:t>
              </a:r>
              <a:endParaRPr dirty="0">
                <a:latin typeface="Meiryo UI" panose="020B0604030504040204" pitchFamily="50" charset="-128"/>
                <a:ea typeface="Meiryo UI" panose="020B0604030504040204" pitchFamily="50" charset="-128"/>
              </a:endParaRPr>
            </a:p>
          </p:txBody>
        </p:sp>
        <p:sp>
          <p:nvSpPr>
            <p:cNvPr id="502" name="Google Shape;502;p28"/>
            <p:cNvSpPr/>
            <p:nvPr/>
          </p:nvSpPr>
          <p:spPr>
            <a:xfrm>
              <a:off x="9658837" y="4867605"/>
              <a:ext cx="1064876" cy="276924"/>
            </a:xfrm>
            <a:prstGeom prst="roundRect">
              <a:avLst>
                <a:gd name="adj" fmla="val 20570"/>
              </a:avLst>
            </a:prstGeom>
            <a:gradFill>
              <a:gsLst>
                <a:gs pos="0">
                  <a:srgbClr val="286FF9"/>
                </a:gs>
                <a:gs pos="25000">
                  <a:srgbClr val="286FF9"/>
                </a:gs>
                <a:gs pos="60000">
                  <a:srgbClr val="61B1F9"/>
                </a:gs>
                <a:gs pos="100000">
                  <a:srgbClr val="1FACF3"/>
                </a:gs>
              </a:gsLst>
              <a:lin ang="0" scaled="0"/>
            </a:gradFill>
            <a:ln>
              <a:noFill/>
            </a:ln>
            <a:effectLst>
              <a:outerShdw blurRad="431800" dist="101600" dir="5760000" sx="106000" sy="106000" algn="tl"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pic>
          <p:nvPicPr>
            <p:cNvPr id="503" name="Google Shape;503;p28"/>
            <p:cNvPicPr preferRelativeResize="0"/>
            <p:nvPr/>
          </p:nvPicPr>
          <p:blipFill rotWithShape="1">
            <a:blip r:embed="rId8">
              <a:alphaModFix/>
            </a:blip>
            <a:srcRect/>
            <a:stretch/>
          </p:blipFill>
          <p:spPr>
            <a:xfrm>
              <a:off x="9479592" y="4755442"/>
              <a:ext cx="498259" cy="498259"/>
            </a:xfrm>
            <a:prstGeom prst="rect">
              <a:avLst/>
            </a:prstGeom>
            <a:noFill/>
            <a:ln>
              <a:noFill/>
            </a:ln>
            <a:effectLst>
              <a:outerShdw blurRad="50800" dist="38100" dir="2700000" algn="tl" rotWithShape="0">
                <a:srgbClr val="000000">
                  <a:alpha val="40000"/>
                </a:srgbClr>
              </a:outerShdw>
            </a:effectLst>
          </p:spPr>
        </p:pic>
        <p:sp>
          <p:nvSpPr>
            <p:cNvPr id="504" name="Google Shape;504;p28"/>
            <p:cNvSpPr txBox="1"/>
            <p:nvPr/>
          </p:nvSpPr>
          <p:spPr>
            <a:xfrm>
              <a:off x="9745830" y="4831302"/>
              <a:ext cx="1122001" cy="292388"/>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300" b="1" dirty="0">
                  <a:solidFill>
                    <a:schemeClr val="lt1"/>
                  </a:solidFill>
                  <a:latin typeface="Meiryo UI" panose="020B0604030504040204" pitchFamily="50" charset="-128"/>
                  <a:ea typeface="Meiryo UI" panose="020B0604030504040204" pitchFamily="50" charset="-128"/>
                  <a:sym typeface="Arial"/>
                </a:rPr>
                <a:t>New York</a:t>
              </a:r>
              <a:endParaRPr dirty="0">
                <a:latin typeface="Meiryo UI" panose="020B0604030504040204" pitchFamily="50" charset="-128"/>
                <a:ea typeface="Meiryo UI" panose="020B0604030504040204" pitchFamily="50" charset="-128"/>
              </a:endParaRPr>
            </a:p>
          </p:txBody>
        </p:sp>
        <p:sp>
          <p:nvSpPr>
            <p:cNvPr id="505" name="Google Shape;505;p28"/>
            <p:cNvSpPr/>
            <p:nvPr/>
          </p:nvSpPr>
          <p:spPr>
            <a:xfrm>
              <a:off x="9658837" y="6087840"/>
              <a:ext cx="1064876" cy="276924"/>
            </a:xfrm>
            <a:prstGeom prst="roundRect">
              <a:avLst>
                <a:gd name="adj" fmla="val 20570"/>
              </a:avLst>
            </a:prstGeom>
            <a:gradFill>
              <a:gsLst>
                <a:gs pos="0">
                  <a:srgbClr val="286FF9"/>
                </a:gs>
                <a:gs pos="25000">
                  <a:srgbClr val="286FF9"/>
                </a:gs>
                <a:gs pos="60000">
                  <a:srgbClr val="61B1F9"/>
                </a:gs>
                <a:gs pos="100000">
                  <a:srgbClr val="1FACF3"/>
                </a:gs>
              </a:gsLst>
              <a:lin ang="0" scaled="0"/>
            </a:gradFill>
            <a:ln>
              <a:noFill/>
            </a:ln>
            <a:effectLst>
              <a:outerShdw blurRad="431800" dist="101600" dir="5760000" sx="106000" sy="106000" algn="tl"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pic>
          <p:nvPicPr>
            <p:cNvPr id="506" name="Google Shape;506;p28"/>
            <p:cNvPicPr preferRelativeResize="0"/>
            <p:nvPr/>
          </p:nvPicPr>
          <p:blipFill rotWithShape="1">
            <a:blip r:embed="rId8">
              <a:alphaModFix/>
            </a:blip>
            <a:srcRect/>
            <a:stretch/>
          </p:blipFill>
          <p:spPr>
            <a:xfrm>
              <a:off x="9533826" y="5915031"/>
              <a:ext cx="498259" cy="498259"/>
            </a:xfrm>
            <a:prstGeom prst="rect">
              <a:avLst/>
            </a:prstGeom>
            <a:noFill/>
            <a:ln>
              <a:noFill/>
            </a:ln>
            <a:effectLst>
              <a:outerShdw blurRad="50800" dist="38100" dir="2700000" algn="tl" rotWithShape="0">
                <a:srgbClr val="000000">
                  <a:alpha val="40000"/>
                </a:srgbClr>
              </a:outerShdw>
            </a:effectLst>
          </p:spPr>
        </p:pic>
        <p:sp>
          <p:nvSpPr>
            <p:cNvPr id="507" name="Google Shape;507;p28"/>
            <p:cNvSpPr txBox="1"/>
            <p:nvPr/>
          </p:nvSpPr>
          <p:spPr>
            <a:xfrm>
              <a:off x="9948944" y="6084729"/>
              <a:ext cx="784633" cy="292388"/>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300" b="1" dirty="0">
                  <a:solidFill>
                    <a:schemeClr val="lt1"/>
                  </a:solidFill>
                  <a:latin typeface="Meiryo UI" panose="020B0604030504040204" pitchFamily="50" charset="-128"/>
                  <a:ea typeface="Meiryo UI" panose="020B0604030504040204" pitchFamily="50" charset="-128"/>
                  <a:sym typeface="Arial"/>
                </a:rPr>
                <a:t>Paris</a:t>
              </a:r>
              <a:endParaRPr sz="1300" b="1" dirty="0">
                <a:solidFill>
                  <a:schemeClr val="lt1"/>
                </a:solidFill>
                <a:latin typeface="Meiryo UI" panose="020B0604030504040204" pitchFamily="50" charset="-128"/>
                <a:ea typeface="Meiryo UI" panose="020B0604030504040204" pitchFamily="50" charset="-128"/>
                <a:sym typeface="Arial"/>
              </a:endParaRPr>
            </a:p>
          </p:txBody>
        </p:sp>
        <p:sp>
          <p:nvSpPr>
            <p:cNvPr id="508" name="Google Shape;508;p28"/>
            <p:cNvSpPr/>
            <p:nvPr/>
          </p:nvSpPr>
          <p:spPr>
            <a:xfrm>
              <a:off x="5717048" y="4005669"/>
              <a:ext cx="645824" cy="313504"/>
            </a:xfrm>
            <a:prstGeom prst="roundRect">
              <a:avLst>
                <a:gd name="adj" fmla="val 33459"/>
              </a:avLst>
            </a:prstGeom>
            <a:gradFill>
              <a:gsLst>
                <a:gs pos="0">
                  <a:srgbClr val="3F3F3F"/>
                </a:gs>
                <a:gs pos="11000">
                  <a:srgbClr val="3F3F3F"/>
                </a:gs>
                <a:gs pos="83000">
                  <a:srgbClr val="757575"/>
                </a:gs>
                <a:gs pos="100000">
                  <a:srgbClr val="757575"/>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509" name="Google Shape;509;p28"/>
            <p:cNvSpPr txBox="1"/>
            <p:nvPr/>
          </p:nvSpPr>
          <p:spPr>
            <a:xfrm>
              <a:off x="5065898" y="2458728"/>
              <a:ext cx="2216232"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200" b="1" dirty="0">
                  <a:solidFill>
                    <a:schemeClr val="lt1"/>
                  </a:solidFill>
                  <a:latin typeface="Meiryo UI" panose="020B0604030504040204" pitchFamily="50" charset="-128"/>
                  <a:ea typeface="Meiryo UI" panose="020B0604030504040204" pitchFamily="50" charset="-128"/>
                </a:rPr>
                <a:t>リモート</a:t>
              </a:r>
              <a:r>
                <a:rPr lang="en-US" sz="1200" b="1" dirty="0">
                  <a:solidFill>
                    <a:schemeClr val="lt1"/>
                  </a:solidFill>
                  <a:latin typeface="Meiryo UI" panose="020B0604030504040204" pitchFamily="50" charset="-128"/>
                  <a:ea typeface="Meiryo UI" panose="020B0604030504040204" pitchFamily="50" charset="-128"/>
                  <a:sym typeface="Arial"/>
                </a:rPr>
                <a:t>NAS</a:t>
              </a:r>
              <a:r>
                <a:rPr lang="ja-JP" altLang="en-US" sz="1200" b="1" dirty="0">
                  <a:solidFill>
                    <a:schemeClr val="lt1"/>
                  </a:solidFill>
                  <a:latin typeface="Meiryo UI" panose="020B0604030504040204" pitchFamily="50" charset="-128"/>
                  <a:ea typeface="Meiryo UI" panose="020B0604030504040204" pitchFamily="50" charset="-128"/>
                  <a:sym typeface="Arial"/>
                </a:rPr>
                <a:t>アクセス</a:t>
              </a:r>
              <a:r>
                <a:rPr lang="en-US" sz="1200" b="1" dirty="0">
                  <a:solidFill>
                    <a:schemeClr val="lt1"/>
                  </a:solidFill>
                  <a:latin typeface="Meiryo UI" panose="020B0604030504040204" pitchFamily="50" charset="-128"/>
                  <a:ea typeface="Meiryo UI" panose="020B0604030504040204" pitchFamily="50" charset="-128"/>
                  <a:sym typeface="Arial"/>
                </a:rPr>
                <a:t/>
              </a:r>
              <a:br>
                <a:rPr lang="en-US" sz="1200" b="1" dirty="0">
                  <a:solidFill>
                    <a:schemeClr val="lt1"/>
                  </a:solidFill>
                  <a:latin typeface="Meiryo UI" panose="020B0604030504040204" pitchFamily="50" charset="-128"/>
                  <a:ea typeface="Meiryo UI" panose="020B0604030504040204" pitchFamily="50" charset="-128"/>
                  <a:sym typeface="Arial"/>
                </a:rPr>
              </a:br>
              <a:r>
                <a:rPr lang="en-US" sz="1200" b="1" dirty="0">
                  <a:solidFill>
                    <a:schemeClr val="lt1"/>
                  </a:solidFill>
                  <a:latin typeface="Meiryo UI" panose="020B0604030504040204" pitchFamily="50" charset="-128"/>
                  <a:ea typeface="Meiryo UI" panose="020B0604030504040204" pitchFamily="50" charset="-128"/>
                  <a:sym typeface="Arial"/>
                </a:rPr>
                <a:t> (File Station</a:t>
              </a:r>
              <a:r>
                <a:rPr lang="ja-JP" altLang="en-US" sz="1200" b="1" dirty="0">
                  <a:solidFill>
                    <a:schemeClr val="lt1"/>
                  </a:solidFill>
                  <a:latin typeface="Meiryo UI" panose="020B0604030504040204" pitchFamily="50" charset="-128"/>
                  <a:ea typeface="Meiryo UI" panose="020B0604030504040204" pitchFamily="50" charset="-128"/>
                  <a:sym typeface="Arial"/>
                </a:rPr>
                <a:t>経由</a:t>
              </a:r>
              <a:r>
                <a:rPr lang="en-US" sz="1200" b="1" dirty="0">
                  <a:solidFill>
                    <a:schemeClr val="lt1"/>
                  </a:solidFill>
                  <a:latin typeface="Meiryo UI" panose="020B0604030504040204" pitchFamily="50" charset="-128"/>
                  <a:ea typeface="Meiryo UI" panose="020B0604030504040204" pitchFamily="50" charset="-128"/>
                  <a:sym typeface="Arial"/>
                </a:rPr>
                <a:t>)</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510" name="Google Shape;510;p28"/>
            <p:cNvSpPr txBox="1"/>
            <p:nvPr/>
          </p:nvSpPr>
          <p:spPr>
            <a:xfrm>
              <a:off x="7810823" y="2470398"/>
              <a:ext cx="301228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200" b="1" dirty="0">
                  <a:solidFill>
                    <a:schemeClr val="lt1"/>
                  </a:solidFill>
                  <a:latin typeface="Meiryo UI" panose="020B0604030504040204" pitchFamily="50" charset="-128"/>
                  <a:ea typeface="Meiryo UI" panose="020B0604030504040204" pitchFamily="50" charset="-128"/>
                  <a:sym typeface="Arial"/>
                </a:rPr>
                <a:t>ポータブル使用</a:t>
              </a:r>
              <a:r>
                <a:rPr lang="en-US" sz="1200" b="1" dirty="0">
                  <a:solidFill>
                    <a:schemeClr val="lt1"/>
                  </a:solidFill>
                  <a:latin typeface="Meiryo UI" panose="020B0604030504040204" pitchFamily="50" charset="-128"/>
                  <a:ea typeface="Meiryo UI" panose="020B0604030504040204" pitchFamily="50" charset="-128"/>
                  <a:sym typeface="Arial"/>
                </a:rPr>
                <a:t/>
              </a:r>
              <a:br>
                <a:rPr lang="en-US" sz="1200" b="1" dirty="0">
                  <a:solidFill>
                    <a:schemeClr val="lt1"/>
                  </a:solidFill>
                  <a:latin typeface="Meiryo UI" panose="020B0604030504040204" pitchFamily="50" charset="-128"/>
                  <a:ea typeface="Meiryo UI" panose="020B0604030504040204" pitchFamily="50" charset="-128"/>
                  <a:sym typeface="Arial"/>
                </a:rPr>
              </a:br>
              <a:r>
                <a:rPr lang="en-US" sz="1200" b="1" dirty="0">
                  <a:solidFill>
                    <a:schemeClr val="lt1"/>
                  </a:solidFill>
                  <a:latin typeface="Meiryo UI" panose="020B0604030504040204" pitchFamily="50" charset="-128"/>
                  <a:ea typeface="Meiryo UI" panose="020B0604030504040204" pitchFamily="50" charset="-128"/>
                  <a:sym typeface="Arial"/>
                </a:rPr>
                <a:t> (</a:t>
              </a:r>
              <a:r>
                <a:rPr lang="en-US" sz="1200" b="1" dirty="0" err="1">
                  <a:solidFill>
                    <a:schemeClr val="lt1"/>
                  </a:solidFill>
                  <a:latin typeface="Meiryo UI" panose="020B0604030504040204" pitchFamily="50" charset="-128"/>
                  <a:ea typeface="Meiryo UI" panose="020B0604030504040204" pitchFamily="50" charset="-128"/>
                  <a:sym typeface="Arial"/>
                </a:rPr>
                <a:t>QuDedup</a:t>
              </a:r>
              <a:r>
                <a:rPr lang="en-US" sz="1200" b="1" dirty="0">
                  <a:solidFill>
                    <a:schemeClr val="lt1"/>
                  </a:solidFill>
                  <a:latin typeface="Meiryo UI" panose="020B0604030504040204" pitchFamily="50" charset="-128"/>
                  <a:ea typeface="Meiryo UI" panose="020B0604030504040204" pitchFamily="50" charset="-128"/>
                  <a:sym typeface="Arial"/>
                </a:rPr>
                <a:t> Extract Tool)</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511" name="Google Shape;511;p28"/>
            <p:cNvSpPr txBox="1"/>
            <p:nvPr/>
          </p:nvSpPr>
          <p:spPr>
            <a:xfrm>
              <a:off x="2077111" y="2478481"/>
              <a:ext cx="2252909"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200" b="1" dirty="0">
                  <a:solidFill>
                    <a:schemeClr val="lt1"/>
                  </a:solidFill>
                  <a:latin typeface="Meiryo UI" panose="020B0604030504040204" pitchFamily="50" charset="-128"/>
                  <a:ea typeface="Meiryo UI" panose="020B0604030504040204" pitchFamily="50" charset="-128"/>
                </a:rPr>
                <a:t>ローカル</a:t>
              </a:r>
              <a:r>
                <a:rPr lang="en-US" sz="1200" b="1" dirty="0">
                  <a:solidFill>
                    <a:schemeClr val="lt1"/>
                  </a:solidFill>
                  <a:latin typeface="Meiryo UI" panose="020B0604030504040204" pitchFamily="50" charset="-128"/>
                  <a:ea typeface="Meiryo UI" panose="020B0604030504040204" pitchFamily="50" charset="-128"/>
                  <a:sym typeface="Arial"/>
                </a:rPr>
                <a:t>NAS</a:t>
              </a:r>
              <a:r>
                <a:rPr lang="ja-JP" altLang="en-US" sz="1200" b="1" dirty="0">
                  <a:solidFill>
                    <a:schemeClr val="lt1"/>
                  </a:solidFill>
                  <a:latin typeface="Meiryo UI" panose="020B0604030504040204" pitchFamily="50" charset="-128"/>
                  <a:ea typeface="Meiryo UI" panose="020B0604030504040204" pitchFamily="50" charset="-128"/>
                  <a:sym typeface="Arial"/>
                </a:rPr>
                <a:t>アクセス</a:t>
              </a:r>
              <a:endParaRPr sz="1800" dirty="0">
                <a:solidFill>
                  <a:schemeClr val="lt1"/>
                </a:solidFill>
                <a:latin typeface="Meiryo UI" panose="020B0604030504040204" pitchFamily="50" charset="-128"/>
                <a:ea typeface="Meiryo UI" panose="020B0604030504040204" pitchFamily="50" charset="-128"/>
                <a:sym typeface="Arial"/>
              </a:endParaRPr>
            </a:p>
            <a:p>
              <a:pPr marL="0" marR="0" lvl="0" indent="0" algn="ctr" rtl="0">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sym typeface="Arial"/>
                </a:rPr>
                <a:t>(HBS 3</a:t>
              </a:r>
              <a:r>
                <a:rPr lang="ja-JP" altLang="en-US" sz="1200" b="1" dirty="0">
                  <a:solidFill>
                    <a:schemeClr val="lt1"/>
                  </a:solidFill>
                  <a:latin typeface="Meiryo UI" panose="020B0604030504040204" pitchFamily="50" charset="-128"/>
                  <a:ea typeface="Meiryo UI" panose="020B0604030504040204" pitchFamily="50" charset="-128"/>
                  <a:sym typeface="Arial"/>
                </a:rPr>
                <a:t>経由</a:t>
              </a:r>
              <a:r>
                <a:rPr lang="en-US" sz="1200" b="1" dirty="0">
                  <a:solidFill>
                    <a:schemeClr val="lt1"/>
                  </a:solidFill>
                  <a:latin typeface="Meiryo UI" panose="020B0604030504040204" pitchFamily="50" charset="-128"/>
                  <a:ea typeface="Meiryo UI" panose="020B0604030504040204" pitchFamily="50" charset="-128"/>
                  <a:sym typeface="Arial"/>
                </a:rPr>
                <a:t>)</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512" name="Google Shape;512;p28"/>
            <p:cNvSpPr txBox="1"/>
            <p:nvPr/>
          </p:nvSpPr>
          <p:spPr>
            <a:xfrm>
              <a:off x="2033664" y="6199889"/>
              <a:ext cx="2606211" cy="253916"/>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altLang="ja-JP" sz="1200" b="1" dirty="0" err="1">
                  <a:solidFill>
                    <a:schemeClr val="dk1"/>
                  </a:solidFill>
                  <a:latin typeface="Meiryo UI" panose="020B0604030504040204" pitchFamily="50" charset="-128"/>
                  <a:ea typeface="Meiryo UI" panose="020B0604030504040204" pitchFamily="50" charset="-128"/>
                  <a:sym typeface="Arial"/>
                </a:rPr>
                <a:t>QuDedup</a:t>
              </a:r>
              <a:r>
                <a:rPr lang="ja-JP" altLang="en-US" sz="1200" b="1" dirty="0">
                  <a:solidFill>
                    <a:schemeClr val="dk1"/>
                  </a:solidFill>
                  <a:latin typeface="Meiryo UI" panose="020B0604030504040204" pitchFamily="50" charset="-128"/>
                  <a:ea typeface="Meiryo UI" panose="020B0604030504040204" pitchFamily="50" charset="-128"/>
                  <a:sym typeface="Arial"/>
                </a:rPr>
                <a:t>と</a:t>
              </a:r>
              <a:r>
                <a:rPr lang="en-US" sz="1200" b="1" dirty="0">
                  <a:solidFill>
                    <a:schemeClr val="dk1"/>
                  </a:solidFill>
                  <a:latin typeface="Meiryo UI" panose="020B0604030504040204" pitchFamily="50" charset="-128"/>
                  <a:ea typeface="Meiryo UI" panose="020B0604030504040204" pitchFamily="50" charset="-128"/>
                  <a:sym typeface="Arial"/>
                </a:rPr>
                <a:t>File Station</a:t>
              </a:r>
              <a:endParaRPr sz="1800" dirty="0">
                <a:solidFill>
                  <a:schemeClr val="dk1"/>
                </a:solidFill>
                <a:latin typeface="Meiryo UI" panose="020B0604030504040204" pitchFamily="50" charset="-128"/>
                <a:ea typeface="Meiryo UI" panose="020B0604030504040204" pitchFamily="50" charset="-128"/>
                <a:sym typeface="Arial"/>
              </a:endParaRPr>
            </a:p>
          </p:txBody>
        </p:sp>
        <p:pic>
          <p:nvPicPr>
            <p:cNvPr id="513" name="Google Shape;513;p28"/>
            <p:cNvPicPr preferRelativeResize="0"/>
            <p:nvPr/>
          </p:nvPicPr>
          <p:blipFill rotWithShape="1">
            <a:blip r:embed="rId11">
              <a:alphaModFix/>
            </a:blip>
            <a:srcRect/>
            <a:stretch/>
          </p:blipFill>
          <p:spPr>
            <a:xfrm>
              <a:off x="1321983" y="1737393"/>
              <a:ext cx="1002082" cy="1002082"/>
            </a:xfrm>
            <a:prstGeom prst="rect">
              <a:avLst/>
            </a:prstGeom>
            <a:noFill/>
            <a:ln>
              <a:noFill/>
            </a:ln>
            <a:effectLst>
              <a:outerShdw blurRad="431800" dist="368300" dir="5760000" algn="ctr" rotWithShape="0">
                <a:srgbClr val="000000">
                  <a:alpha val="33725"/>
                </a:srgbClr>
              </a:outerShdw>
            </a:effectLst>
          </p:spPr>
        </p:pic>
        <p:grpSp>
          <p:nvGrpSpPr>
            <p:cNvPr id="514" name="Google Shape;514;p28"/>
            <p:cNvGrpSpPr/>
            <p:nvPr/>
          </p:nvGrpSpPr>
          <p:grpSpPr>
            <a:xfrm>
              <a:off x="7285189" y="2027550"/>
              <a:ext cx="1336187" cy="653895"/>
              <a:chOff x="251519" y="2499741"/>
              <a:chExt cx="1944025" cy="951357"/>
            </a:xfrm>
          </p:grpSpPr>
          <p:pic>
            <p:nvPicPr>
              <p:cNvPr id="515" name="Google Shape;515;p28"/>
              <p:cNvPicPr preferRelativeResize="0"/>
              <p:nvPr/>
            </p:nvPicPr>
            <p:blipFill rotWithShape="1">
              <a:blip r:embed="rId12">
                <a:alphaModFix/>
              </a:blip>
              <a:srcRect/>
              <a:stretch/>
            </p:blipFill>
            <p:spPr>
              <a:xfrm>
                <a:off x="395536" y="2499741"/>
                <a:ext cx="447300" cy="447300"/>
              </a:xfrm>
              <a:prstGeom prst="rect">
                <a:avLst/>
              </a:prstGeom>
              <a:noFill/>
              <a:ln>
                <a:noFill/>
              </a:ln>
            </p:spPr>
          </p:pic>
          <p:pic>
            <p:nvPicPr>
              <p:cNvPr id="516" name="Google Shape;516;p28"/>
              <p:cNvPicPr preferRelativeResize="0"/>
              <p:nvPr/>
            </p:nvPicPr>
            <p:blipFill rotWithShape="1">
              <a:blip r:embed="rId13">
                <a:alphaModFix/>
              </a:blip>
              <a:srcRect/>
              <a:stretch/>
            </p:blipFill>
            <p:spPr>
              <a:xfrm>
                <a:off x="899591" y="2499741"/>
                <a:ext cx="447300" cy="447300"/>
              </a:xfrm>
              <a:prstGeom prst="rect">
                <a:avLst/>
              </a:prstGeom>
              <a:noFill/>
              <a:ln>
                <a:noFill/>
              </a:ln>
            </p:spPr>
          </p:pic>
          <p:pic>
            <p:nvPicPr>
              <p:cNvPr id="517" name="Google Shape;517;p28"/>
              <p:cNvPicPr preferRelativeResize="0"/>
              <p:nvPr/>
            </p:nvPicPr>
            <p:blipFill rotWithShape="1">
              <a:blip r:embed="rId14">
                <a:alphaModFix/>
              </a:blip>
              <a:srcRect/>
              <a:stretch/>
            </p:blipFill>
            <p:spPr>
              <a:xfrm>
                <a:off x="1763688" y="3003798"/>
                <a:ext cx="431856" cy="431856"/>
              </a:xfrm>
              <a:prstGeom prst="rect">
                <a:avLst/>
              </a:prstGeom>
              <a:noFill/>
              <a:ln>
                <a:noFill/>
              </a:ln>
            </p:spPr>
          </p:pic>
          <p:pic>
            <p:nvPicPr>
              <p:cNvPr id="518" name="Google Shape;518;p28"/>
              <p:cNvPicPr preferRelativeResize="0"/>
              <p:nvPr/>
            </p:nvPicPr>
            <p:blipFill rotWithShape="1">
              <a:blip r:embed="rId15">
                <a:alphaModFix/>
              </a:blip>
              <a:srcRect/>
              <a:stretch/>
            </p:blipFill>
            <p:spPr>
              <a:xfrm>
                <a:off x="1331640" y="2499741"/>
                <a:ext cx="447300" cy="447300"/>
              </a:xfrm>
              <a:prstGeom prst="rect">
                <a:avLst/>
              </a:prstGeom>
              <a:noFill/>
              <a:ln>
                <a:noFill/>
              </a:ln>
            </p:spPr>
          </p:pic>
          <p:pic>
            <p:nvPicPr>
              <p:cNvPr id="519" name="Google Shape;519;p28"/>
              <p:cNvPicPr preferRelativeResize="0"/>
              <p:nvPr/>
            </p:nvPicPr>
            <p:blipFill rotWithShape="1">
              <a:blip r:embed="rId16">
                <a:alphaModFix/>
              </a:blip>
              <a:srcRect/>
              <a:stretch/>
            </p:blipFill>
            <p:spPr>
              <a:xfrm>
                <a:off x="755575" y="3003798"/>
                <a:ext cx="447300" cy="447300"/>
              </a:xfrm>
              <a:prstGeom prst="rect">
                <a:avLst/>
              </a:prstGeom>
              <a:noFill/>
              <a:ln>
                <a:noFill/>
              </a:ln>
            </p:spPr>
          </p:pic>
          <p:pic>
            <p:nvPicPr>
              <p:cNvPr id="520" name="Google Shape;520;p28"/>
              <p:cNvPicPr preferRelativeResize="0"/>
              <p:nvPr/>
            </p:nvPicPr>
            <p:blipFill rotWithShape="1">
              <a:blip r:embed="rId17">
                <a:alphaModFix/>
              </a:blip>
              <a:srcRect/>
              <a:stretch/>
            </p:blipFill>
            <p:spPr>
              <a:xfrm>
                <a:off x="251519" y="3003798"/>
                <a:ext cx="447300" cy="447300"/>
              </a:xfrm>
              <a:prstGeom prst="rect">
                <a:avLst/>
              </a:prstGeom>
              <a:noFill/>
              <a:ln>
                <a:noFill/>
              </a:ln>
            </p:spPr>
          </p:pic>
          <p:pic>
            <p:nvPicPr>
              <p:cNvPr id="521" name="Google Shape;521;p28"/>
              <p:cNvPicPr preferRelativeResize="0"/>
              <p:nvPr/>
            </p:nvPicPr>
            <p:blipFill rotWithShape="1">
              <a:blip r:embed="rId18">
                <a:alphaModFix/>
              </a:blip>
              <a:srcRect/>
              <a:stretch/>
            </p:blipFill>
            <p:spPr>
              <a:xfrm>
                <a:off x="1259632" y="3003798"/>
                <a:ext cx="447300" cy="447300"/>
              </a:xfrm>
              <a:prstGeom prst="rect">
                <a:avLst/>
              </a:prstGeom>
              <a:noFill/>
              <a:ln>
                <a:noFill/>
              </a:ln>
            </p:spPr>
          </p:pic>
        </p:grpSp>
        <p:cxnSp>
          <p:nvCxnSpPr>
            <p:cNvPr id="522" name="Google Shape;522;p28"/>
            <p:cNvCxnSpPr/>
            <p:nvPr/>
          </p:nvCxnSpPr>
          <p:spPr>
            <a:xfrm>
              <a:off x="6191953" y="3523196"/>
              <a:ext cx="680168" cy="0"/>
            </a:xfrm>
            <a:prstGeom prst="straightConnector1">
              <a:avLst/>
            </a:prstGeom>
            <a:noFill/>
            <a:ln w="63500" cap="rnd" cmpd="sng">
              <a:solidFill>
                <a:srgbClr val="3333FF"/>
              </a:solidFill>
              <a:prstDash val="solid"/>
              <a:miter lim="800000"/>
              <a:headEnd type="triangle" w="med" len="med"/>
              <a:tailEnd type="triangle" w="med" len="med"/>
            </a:ln>
          </p:spPr>
        </p:cxnSp>
        <p:pic>
          <p:nvPicPr>
            <p:cNvPr id="523" name="Google Shape;523;p28"/>
            <p:cNvPicPr preferRelativeResize="0"/>
            <p:nvPr/>
          </p:nvPicPr>
          <p:blipFill rotWithShape="1">
            <a:blip r:embed="rId19">
              <a:alphaModFix/>
            </a:blip>
            <a:srcRect/>
            <a:stretch/>
          </p:blipFill>
          <p:spPr>
            <a:xfrm rot="10800000" flipH="1">
              <a:off x="2485531" y="3883186"/>
              <a:ext cx="1304048" cy="387631"/>
            </a:xfrm>
            <a:prstGeom prst="rect">
              <a:avLst/>
            </a:prstGeom>
            <a:noFill/>
            <a:ln>
              <a:noFill/>
            </a:ln>
          </p:spPr>
        </p:pic>
        <p:pic>
          <p:nvPicPr>
            <p:cNvPr id="524" name="Google Shape;524;p28"/>
            <p:cNvPicPr preferRelativeResize="0"/>
            <p:nvPr/>
          </p:nvPicPr>
          <p:blipFill rotWithShape="1">
            <a:blip r:embed="rId20">
              <a:alphaModFix/>
            </a:blip>
            <a:srcRect/>
            <a:stretch/>
          </p:blipFill>
          <p:spPr>
            <a:xfrm>
              <a:off x="2392761" y="3177188"/>
              <a:ext cx="1597550" cy="998468"/>
            </a:xfrm>
            <a:prstGeom prst="rect">
              <a:avLst/>
            </a:prstGeom>
            <a:noFill/>
            <a:ln>
              <a:noFill/>
            </a:ln>
          </p:spPr>
        </p:pic>
        <p:pic>
          <p:nvPicPr>
            <p:cNvPr id="525" name="Google Shape;525;p28"/>
            <p:cNvPicPr preferRelativeResize="0"/>
            <p:nvPr/>
          </p:nvPicPr>
          <p:blipFill rotWithShape="1">
            <a:blip r:embed="rId21">
              <a:alphaModFix/>
            </a:blip>
            <a:srcRect/>
            <a:stretch/>
          </p:blipFill>
          <p:spPr>
            <a:xfrm>
              <a:off x="1778915" y="3208956"/>
              <a:ext cx="1049672" cy="831815"/>
            </a:xfrm>
            <a:prstGeom prst="rect">
              <a:avLst/>
            </a:prstGeom>
            <a:noFill/>
            <a:ln>
              <a:noFill/>
            </a:ln>
            <a:effectLst>
              <a:outerShdw blurRad="50800" dist="38100" dir="2700000" algn="tl" rotWithShape="0">
                <a:srgbClr val="000000">
                  <a:alpha val="40000"/>
                </a:srgbClr>
              </a:outerShdw>
            </a:effectLst>
          </p:spPr>
        </p:pic>
        <p:sp>
          <p:nvSpPr>
            <p:cNvPr id="526" name="Google Shape;526;p28"/>
            <p:cNvSpPr/>
            <p:nvPr/>
          </p:nvSpPr>
          <p:spPr>
            <a:xfrm>
              <a:off x="3079125" y="3930114"/>
              <a:ext cx="811087" cy="276924"/>
            </a:xfrm>
            <a:prstGeom prst="roundRect">
              <a:avLst>
                <a:gd name="adj" fmla="val 14455"/>
              </a:avLst>
            </a:prstGeom>
            <a:gradFill>
              <a:gsLst>
                <a:gs pos="0">
                  <a:srgbClr val="286FF9"/>
                </a:gs>
                <a:gs pos="25000">
                  <a:srgbClr val="286FF9"/>
                </a:gs>
                <a:gs pos="60000">
                  <a:srgbClr val="61B1F9"/>
                </a:gs>
                <a:gs pos="100000">
                  <a:srgbClr val="1FACF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527" name="Google Shape;527;p28"/>
            <p:cNvSpPr txBox="1"/>
            <p:nvPr/>
          </p:nvSpPr>
          <p:spPr>
            <a:xfrm>
              <a:off x="3108217" y="3935469"/>
              <a:ext cx="754270" cy="292388"/>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300" b="1" dirty="0">
                  <a:solidFill>
                    <a:schemeClr val="lt1"/>
                  </a:solidFill>
                  <a:latin typeface="Meiryo UI" panose="020B0604030504040204" pitchFamily="50" charset="-128"/>
                  <a:ea typeface="Meiryo UI" panose="020B0604030504040204" pitchFamily="50" charset="-128"/>
                  <a:sym typeface="Arial"/>
                </a:rPr>
                <a:t>Taipei</a:t>
              </a:r>
              <a:endParaRPr dirty="0">
                <a:latin typeface="Meiryo UI" panose="020B0604030504040204" pitchFamily="50" charset="-128"/>
                <a:ea typeface="Meiryo UI" panose="020B0604030504040204" pitchFamily="50" charset="-128"/>
              </a:endParaRPr>
            </a:p>
          </p:txBody>
        </p:sp>
        <p:pic>
          <p:nvPicPr>
            <p:cNvPr id="528" name="Google Shape;528;p28"/>
            <p:cNvPicPr preferRelativeResize="0"/>
            <p:nvPr/>
          </p:nvPicPr>
          <p:blipFill rotWithShape="1">
            <a:blip r:embed="rId19">
              <a:alphaModFix/>
            </a:blip>
            <a:srcRect/>
            <a:stretch/>
          </p:blipFill>
          <p:spPr>
            <a:xfrm rot="10800000" flipH="1">
              <a:off x="2478677" y="5687706"/>
              <a:ext cx="1304048" cy="387631"/>
            </a:xfrm>
            <a:prstGeom prst="rect">
              <a:avLst/>
            </a:prstGeom>
            <a:noFill/>
            <a:ln>
              <a:noFill/>
            </a:ln>
          </p:spPr>
        </p:pic>
        <p:pic>
          <p:nvPicPr>
            <p:cNvPr id="529" name="Google Shape;529;p28"/>
            <p:cNvPicPr preferRelativeResize="0"/>
            <p:nvPr/>
          </p:nvPicPr>
          <p:blipFill rotWithShape="1">
            <a:blip r:embed="rId20">
              <a:alphaModFix/>
            </a:blip>
            <a:srcRect/>
            <a:stretch/>
          </p:blipFill>
          <p:spPr>
            <a:xfrm>
              <a:off x="2341652" y="4964184"/>
              <a:ext cx="1597550" cy="998468"/>
            </a:xfrm>
            <a:prstGeom prst="rect">
              <a:avLst/>
            </a:prstGeom>
            <a:noFill/>
            <a:ln>
              <a:noFill/>
            </a:ln>
          </p:spPr>
        </p:pic>
        <p:pic>
          <p:nvPicPr>
            <p:cNvPr id="530" name="Google Shape;530;p28"/>
            <p:cNvPicPr preferRelativeResize="0"/>
            <p:nvPr/>
          </p:nvPicPr>
          <p:blipFill rotWithShape="1">
            <a:blip r:embed="rId9">
              <a:alphaModFix/>
            </a:blip>
            <a:srcRect/>
            <a:stretch/>
          </p:blipFill>
          <p:spPr>
            <a:xfrm>
              <a:off x="2402698" y="5062250"/>
              <a:ext cx="263337" cy="819272"/>
            </a:xfrm>
            <a:prstGeom prst="rect">
              <a:avLst/>
            </a:prstGeom>
            <a:noFill/>
            <a:ln>
              <a:noFill/>
            </a:ln>
            <a:effectLst>
              <a:outerShdw blurRad="50800" dist="38100" dir="2700000" algn="tl" rotWithShape="0">
                <a:srgbClr val="000000">
                  <a:alpha val="40000"/>
                </a:srgbClr>
              </a:outerShdw>
            </a:effectLst>
          </p:spPr>
        </p:pic>
        <p:sp>
          <p:nvSpPr>
            <p:cNvPr id="531" name="Google Shape;531;p28"/>
            <p:cNvSpPr/>
            <p:nvPr/>
          </p:nvSpPr>
          <p:spPr>
            <a:xfrm>
              <a:off x="3079125" y="5786822"/>
              <a:ext cx="811087" cy="276924"/>
            </a:xfrm>
            <a:prstGeom prst="roundRect">
              <a:avLst>
                <a:gd name="adj" fmla="val 11398"/>
              </a:avLst>
            </a:prstGeom>
            <a:gradFill>
              <a:gsLst>
                <a:gs pos="0">
                  <a:srgbClr val="286FF9"/>
                </a:gs>
                <a:gs pos="25000">
                  <a:srgbClr val="286FF9"/>
                </a:gs>
                <a:gs pos="60000">
                  <a:srgbClr val="61B1F9"/>
                </a:gs>
                <a:gs pos="100000">
                  <a:srgbClr val="1FACF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dk1"/>
                </a:solidFill>
                <a:latin typeface="Meiryo UI" panose="020B0604030504040204" pitchFamily="50" charset="-128"/>
                <a:ea typeface="Meiryo UI" panose="020B0604030504040204" pitchFamily="50" charset="-128"/>
                <a:sym typeface="Arial"/>
              </a:endParaRPr>
            </a:p>
          </p:txBody>
        </p:sp>
        <p:sp>
          <p:nvSpPr>
            <p:cNvPr id="532" name="Google Shape;532;p28"/>
            <p:cNvSpPr txBox="1"/>
            <p:nvPr/>
          </p:nvSpPr>
          <p:spPr>
            <a:xfrm>
              <a:off x="3108216" y="5792177"/>
              <a:ext cx="748831" cy="292347"/>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300" b="1" dirty="0">
                  <a:solidFill>
                    <a:schemeClr val="lt1"/>
                  </a:solidFill>
                  <a:latin typeface="Meiryo UI" panose="020B0604030504040204" pitchFamily="50" charset="-128"/>
                  <a:ea typeface="Meiryo UI" panose="020B0604030504040204" pitchFamily="50" charset="-128"/>
                  <a:sym typeface="Arial"/>
                </a:rPr>
                <a:t>Taipei</a:t>
              </a:r>
              <a:endParaRPr dirty="0">
                <a:latin typeface="Meiryo UI" panose="020B0604030504040204" pitchFamily="50" charset="-128"/>
                <a:ea typeface="Meiryo UI" panose="020B0604030504040204" pitchFamily="50" charset="-128"/>
              </a:endParaRPr>
            </a:p>
          </p:txBody>
        </p:sp>
        <p:pic>
          <p:nvPicPr>
            <p:cNvPr id="533" name="Google Shape;533;p28" descr="一張含有 畫畫 的圖片&#10;&#10;自動產生的描述"/>
            <p:cNvPicPr preferRelativeResize="0"/>
            <p:nvPr/>
          </p:nvPicPr>
          <p:blipFill rotWithShape="1">
            <a:blip r:embed="rId22">
              <a:alphaModFix/>
            </a:blip>
            <a:srcRect/>
            <a:stretch/>
          </p:blipFill>
          <p:spPr>
            <a:xfrm>
              <a:off x="3553579" y="5474259"/>
              <a:ext cx="365686" cy="365686"/>
            </a:xfrm>
            <a:prstGeom prst="rect">
              <a:avLst/>
            </a:prstGeom>
            <a:noFill/>
            <a:ln>
              <a:noFill/>
            </a:ln>
            <a:effectLst>
              <a:outerShdw blurRad="50800" dist="38100" dir="2700000" algn="tl" rotWithShape="0">
                <a:srgbClr val="000000">
                  <a:alpha val="40000"/>
                </a:srgbClr>
              </a:outerShdw>
            </a:effectLst>
          </p:spPr>
        </p:pic>
        <p:pic>
          <p:nvPicPr>
            <p:cNvPr id="534" name="Google Shape;534;p28"/>
            <p:cNvPicPr preferRelativeResize="0"/>
            <p:nvPr/>
          </p:nvPicPr>
          <p:blipFill rotWithShape="1">
            <a:blip r:embed="rId19">
              <a:alphaModFix/>
            </a:blip>
            <a:srcRect/>
            <a:stretch/>
          </p:blipFill>
          <p:spPr>
            <a:xfrm rot="10800000" flipH="1">
              <a:off x="4982735" y="3777002"/>
              <a:ext cx="1304048" cy="387631"/>
            </a:xfrm>
            <a:prstGeom prst="rect">
              <a:avLst/>
            </a:prstGeom>
            <a:noFill/>
            <a:ln>
              <a:noFill/>
            </a:ln>
          </p:spPr>
        </p:pic>
        <p:pic>
          <p:nvPicPr>
            <p:cNvPr id="535" name="Google Shape;535;p28"/>
            <p:cNvPicPr preferRelativeResize="0"/>
            <p:nvPr/>
          </p:nvPicPr>
          <p:blipFill rotWithShape="1">
            <a:blip r:embed="rId23">
              <a:alphaModFix/>
            </a:blip>
            <a:srcRect/>
            <a:stretch/>
          </p:blipFill>
          <p:spPr>
            <a:xfrm>
              <a:off x="4891079" y="3152107"/>
              <a:ext cx="1460563" cy="912851"/>
            </a:xfrm>
            <a:prstGeom prst="rect">
              <a:avLst/>
            </a:prstGeom>
            <a:noFill/>
            <a:ln>
              <a:noFill/>
            </a:ln>
          </p:spPr>
        </p:pic>
        <p:pic>
          <p:nvPicPr>
            <p:cNvPr id="536" name="Google Shape;536;p28"/>
            <p:cNvPicPr preferRelativeResize="0"/>
            <p:nvPr/>
          </p:nvPicPr>
          <p:blipFill rotWithShape="1">
            <a:blip r:embed="rId9">
              <a:alphaModFix/>
            </a:blip>
            <a:srcRect/>
            <a:stretch/>
          </p:blipFill>
          <p:spPr>
            <a:xfrm>
              <a:off x="5033276" y="3206873"/>
              <a:ext cx="263337" cy="819272"/>
            </a:xfrm>
            <a:prstGeom prst="rect">
              <a:avLst/>
            </a:prstGeom>
            <a:noFill/>
            <a:ln>
              <a:noFill/>
            </a:ln>
            <a:effectLst>
              <a:outerShdw blurRad="50800" dist="38100" dir="2700000" algn="tl" rotWithShape="0">
                <a:srgbClr val="000000">
                  <a:alpha val="40000"/>
                </a:srgbClr>
              </a:outerShdw>
            </a:effectLst>
          </p:spPr>
        </p:pic>
        <p:sp>
          <p:nvSpPr>
            <p:cNvPr id="537" name="Google Shape;537;p28"/>
            <p:cNvSpPr txBox="1"/>
            <p:nvPr/>
          </p:nvSpPr>
          <p:spPr>
            <a:xfrm>
              <a:off x="5705664" y="4006364"/>
              <a:ext cx="62409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lt1"/>
                  </a:solidFill>
                  <a:latin typeface="Meiryo UI" panose="020B0604030504040204" pitchFamily="50" charset="-128"/>
                  <a:ea typeface="Meiryo UI" panose="020B0604030504040204" pitchFamily="50" charset="-128"/>
                  <a:sym typeface="Arial"/>
                </a:rPr>
                <a:t>.</a:t>
              </a:r>
              <a:r>
                <a:rPr lang="en-US" sz="1400" dirty="0" err="1">
                  <a:solidFill>
                    <a:schemeClr val="lt1"/>
                  </a:solidFill>
                  <a:latin typeface="Meiryo UI" panose="020B0604030504040204" pitchFamily="50" charset="-128"/>
                  <a:ea typeface="Meiryo UI" panose="020B0604030504040204" pitchFamily="50" charset="-128"/>
                  <a:sym typeface="Arial"/>
                </a:rPr>
                <a:t>qdff</a:t>
              </a:r>
              <a:endParaRPr sz="1400" dirty="0">
                <a:solidFill>
                  <a:schemeClr val="lt1"/>
                </a:solidFill>
                <a:latin typeface="Meiryo UI" panose="020B0604030504040204" pitchFamily="50" charset="-128"/>
                <a:ea typeface="Meiryo UI" panose="020B0604030504040204" pitchFamily="50" charset="-128"/>
                <a:sym typeface="Arial"/>
              </a:endParaRPr>
            </a:p>
          </p:txBody>
        </p:sp>
        <p:pic>
          <p:nvPicPr>
            <p:cNvPr id="538" name="Google Shape;538;p28" descr="一張含有 畫畫 的圖片&#10;&#10;自動產生的描述"/>
            <p:cNvPicPr preferRelativeResize="0"/>
            <p:nvPr/>
          </p:nvPicPr>
          <p:blipFill rotWithShape="1">
            <a:blip r:embed="rId22">
              <a:alphaModFix/>
            </a:blip>
            <a:srcRect/>
            <a:stretch/>
          </p:blipFill>
          <p:spPr>
            <a:xfrm>
              <a:off x="5992329" y="3698713"/>
              <a:ext cx="365686" cy="365686"/>
            </a:xfrm>
            <a:prstGeom prst="rect">
              <a:avLst/>
            </a:prstGeom>
            <a:noFill/>
            <a:ln>
              <a:noFill/>
            </a:ln>
            <a:effectLst>
              <a:outerShdw blurRad="50800" dist="38100" dir="2700000" algn="tl" rotWithShape="0">
                <a:srgbClr val="000000">
                  <a:alpha val="40000"/>
                </a:srgbClr>
              </a:outerShdw>
            </a:effectLst>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29"/>
          <p:cNvSpPr/>
          <p:nvPr/>
        </p:nvSpPr>
        <p:spPr>
          <a:xfrm>
            <a:off x="5150600" y="2667397"/>
            <a:ext cx="3204910" cy="2460220"/>
          </a:xfrm>
          <a:prstGeom prst="ellipse">
            <a:avLst/>
          </a:prstGeom>
          <a:gradFill>
            <a:gsLst>
              <a:gs pos="0">
                <a:srgbClr val="92AAEA"/>
              </a:gs>
              <a:gs pos="28000">
                <a:srgbClr val="9EB2EC">
                  <a:alpha val="29803"/>
                </a:srgbClr>
              </a:gs>
              <a:gs pos="63000">
                <a:srgbClr val="A2B5ED">
                  <a:alpha val="0"/>
                </a:srgbClr>
              </a:gs>
              <a:gs pos="100000">
                <a:srgbClr val="A2B5ED">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544" name="Google Shape;544;p29"/>
          <p:cNvSpPr/>
          <p:nvPr/>
        </p:nvSpPr>
        <p:spPr>
          <a:xfrm>
            <a:off x="953204" y="1070835"/>
            <a:ext cx="3889639" cy="3934586"/>
          </a:xfrm>
          <a:prstGeom prst="ellipse">
            <a:avLst/>
          </a:prstGeom>
          <a:gradFill>
            <a:gsLst>
              <a:gs pos="0">
                <a:srgbClr val="92AAEA"/>
              </a:gs>
              <a:gs pos="38000">
                <a:srgbClr val="9FB3EC">
                  <a:alpha val="16862"/>
                </a:srgbClr>
              </a:gs>
              <a:gs pos="66000">
                <a:srgbClr val="A2B5ED">
                  <a:alpha val="0"/>
                </a:srgbClr>
              </a:gs>
              <a:gs pos="100000">
                <a:srgbClr val="A2B5ED">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545" name="Google Shape;545;p29"/>
          <p:cNvSpPr txBox="1">
            <a:spLocks noGrp="1"/>
          </p:cNvSpPr>
          <p:nvPr>
            <p:ph type="title"/>
          </p:nvPr>
        </p:nvSpPr>
        <p:spPr>
          <a:xfrm>
            <a:off x="297711" y="336367"/>
            <a:ext cx="1150240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Arial"/>
              <a:buNone/>
            </a:pPr>
            <a:r>
              <a:rPr lang="en-US" sz="3600" b="1" dirty="0"/>
              <a:t>最大14のクライアントが、オプションのNICを使用して</a:t>
            </a:r>
            <a:r>
              <a:rPr lang="ja-JP" altLang="en-US" sz="3600" b="1" dirty="0"/>
              <a:t>直接</a:t>
            </a:r>
            <a:r>
              <a:rPr lang="en-US" sz="3600" b="1" dirty="0"/>
              <a:t>2.5GbE </a:t>
            </a:r>
            <a:r>
              <a:rPr lang="en-US" sz="3600" b="1" dirty="0" err="1"/>
              <a:t>LAN接続します</a:t>
            </a:r>
            <a:r>
              <a:rPr lang="en-US" sz="3600" b="1" dirty="0"/>
              <a:t>。</a:t>
            </a:r>
            <a:br>
              <a:rPr lang="en-US" sz="3600" b="1" dirty="0"/>
            </a:br>
            <a:r>
              <a:rPr lang="en-US" sz="3600" b="1" dirty="0" err="1"/>
              <a:t>近距離および遠距離からのマルチデバイスバックアップ</a:t>
            </a:r>
            <a:endParaRPr sz="3600" b="1" dirty="0">
              <a:sym typeface="Arial"/>
            </a:endParaRPr>
          </a:p>
        </p:txBody>
      </p:sp>
      <p:sp>
        <p:nvSpPr>
          <p:cNvPr id="546" name="Google Shape;546;p29"/>
          <p:cNvSpPr txBox="1"/>
          <p:nvPr/>
        </p:nvSpPr>
        <p:spPr>
          <a:xfrm>
            <a:off x="8873620" y="2244792"/>
            <a:ext cx="2647963"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err="1">
                <a:solidFill>
                  <a:schemeClr val="dk1"/>
                </a:solidFill>
                <a:latin typeface="Meiryo UI" panose="020B0604030504040204" pitchFamily="50" charset="-128"/>
                <a:ea typeface="Meiryo UI" panose="020B0604030504040204" pitchFamily="50" charset="-128"/>
              </a:rPr>
              <a:t>イントラネットデバイスに接続する</a:t>
            </a: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547" name="Google Shape;547;p29"/>
          <p:cNvSpPr/>
          <p:nvPr/>
        </p:nvSpPr>
        <p:spPr>
          <a:xfrm>
            <a:off x="5999252" y="4079713"/>
            <a:ext cx="1858115" cy="752545"/>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dirty="0">
                <a:solidFill>
                  <a:schemeClr val="dk1"/>
                </a:solidFill>
                <a:latin typeface="Meiryo UI" panose="020B0604030504040204" pitchFamily="50" charset="-128"/>
                <a:ea typeface="Meiryo UI" panose="020B0604030504040204" pitchFamily="50" charset="-128"/>
              </a:rPr>
              <a:t>QNAP</a:t>
            </a:r>
            <a:endParaRPr sz="1200" b="1"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200" b="1" dirty="0">
                <a:solidFill>
                  <a:schemeClr val="dk1"/>
                </a:solidFill>
                <a:latin typeface="Meiryo UI" panose="020B0604030504040204" pitchFamily="50" charset="-128"/>
                <a:ea typeface="Meiryo UI" panose="020B0604030504040204" pitchFamily="50" charset="-128"/>
              </a:rPr>
              <a:t>QSW-M2106</a:t>
            </a:r>
            <a:endParaRPr sz="1200" b="1"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rPr>
              <a:t>(2.5G/10G切り替え)</a:t>
            </a:r>
            <a:endParaRPr sz="1200" dirty="0">
              <a:solidFill>
                <a:schemeClr val="dk1"/>
              </a:solidFill>
              <a:latin typeface="Meiryo UI" panose="020B0604030504040204" pitchFamily="50" charset="-128"/>
              <a:ea typeface="Meiryo UI" panose="020B0604030504040204" pitchFamily="50" charset="-128"/>
            </a:endParaRPr>
          </a:p>
        </p:txBody>
      </p:sp>
      <p:cxnSp>
        <p:nvCxnSpPr>
          <p:cNvPr id="548" name="Google Shape;548;p29"/>
          <p:cNvCxnSpPr/>
          <p:nvPr/>
        </p:nvCxnSpPr>
        <p:spPr>
          <a:xfrm>
            <a:off x="8040217" y="5950866"/>
            <a:ext cx="1431000" cy="359100"/>
          </a:xfrm>
          <a:prstGeom prst="bentConnector3">
            <a:avLst>
              <a:gd name="adj1" fmla="val 48293"/>
            </a:avLst>
          </a:prstGeom>
          <a:noFill/>
          <a:ln w="19050" cap="flat" cmpd="sng">
            <a:solidFill>
              <a:srgbClr val="33CCCC"/>
            </a:solidFill>
            <a:prstDash val="solid"/>
            <a:miter lim="800000"/>
            <a:headEnd type="none" w="sm" len="sm"/>
            <a:tailEnd type="triangle" w="med" len="med"/>
          </a:ln>
        </p:spPr>
      </p:cxnSp>
      <p:cxnSp>
        <p:nvCxnSpPr>
          <p:cNvPr id="549" name="Google Shape;549;p29"/>
          <p:cNvCxnSpPr/>
          <p:nvPr/>
        </p:nvCxnSpPr>
        <p:spPr>
          <a:xfrm>
            <a:off x="2871843" y="5319363"/>
            <a:ext cx="820382" cy="0"/>
          </a:xfrm>
          <a:prstGeom prst="straightConnector1">
            <a:avLst/>
          </a:prstGeom>
          <a:noFill/>
          <a:ln w="19050" cap="flat" cmpd="sng">
            <a:solidFill>
              <a:srgbClr val="33CCCC"/>
            </a:solidFill>
            <a:prstDash val="solid"/>
            <a:miter lim="800000"/>
            <a:headEnd type="triangle" w="med" len="med"/>
            <a:tailEnd type="triangle" w="med" len="med"/>
          </a:ln>
        </p:spPr>
      </p:cxnSp>
      <p:sp>
        <p:nvSpPr>
          <p:cNvPr id="550" name="Google Shape;550;p29"/>
          <p:cNvSpPr txBox="1"/>
          <p:nvPr/>
        </p:nvSpPr>
        <p:spPr>
          <a:xfrm>
            <a:off x="2987293" y="5343758"/>
            <a:ext cx="1436914"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a:solidFill>
                  <a:schemeClr val="dk1"/>
                </a:solidFill>
                <a:latin typeface="Meiryo UI" panose="020B0604030504040204" pitchFamily="50" charset="-128"/>
                <a:ea typeface="Meiryo UI" panose="020B0604030504040204" pitchFamily="50" charset="-128"/>
              </a:rPr>
              <a:t>HBS3</a:t>
            </a:r>
            <a:endParaRPr sz="1200" b="1" dirty="0">
              <a:solidFill>
                <a:schemeClr val="dk1"/>
              </a:solidFill>
              <a:latin typeface="Meiryo UI" panose="020B0604030504040204" pitchFamily="50" charset="-128"/>
              <a:ea typeface="Meiryo UI" panose="020B0604030504040204" pitchFamily="50" charset="-128"/>
              <a:sym typeface="Arial"/>
            </a:endParaRPr>
          </a:p>
        </p:txBody>
      </p:sp>
      <p:sp>
        <p:nvSpPr>
          <p:cNvPr id="551" name="Google Shape;551;p29"/>
          <p:cNvSpPr txBox="1"/>
          <p:nvPr/>
        </p:nvSpPr>
        <p:spPr>
          <a:xfrm>
            <a:off x="8784842" y="4770398"/>
            <a:ext cx="68570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err="1">
                <a:solidFill>
                  <a:schemeClr val="dk1"/>
                </a:solidFill>
                <a:latin typeface="Meiryo UI" panose="020B0604030504040204" pitchFamily="50" charset="-128"/>
                <a:ea typeface="Meiryo UI" panose="020B0604030504040204" pitchFamily="50" charset="-128"/>
              </a:rPr>
              <a:t>Qsync</a:t>
            </a:r>
            <a:endParaRPr sz="1200" b="1" dirty="0">
              <a:solidFill>
                <a:schemeClr val="dk1"/>
              </a:solidFill>
              <a:latin typeface="Meiryo UI" panose="020B0604030504040204" pitchFamily="50" charset="-128"/>
              <a:ea typeface="Meiryo UI" panose="020B0604030504040204" pitchFamily="50" charset="-128"/>
              <a:sym typeface="Arial"/>
            </a:endParaRPr>
          </a:p>
        </p:txBody>
      </p:sp>
      <p:sp>
        <p:nvSpPr>
          <p:cNvPr id="552" name="Google Shape;552;p29"/>
          <p:cNvSpPr txBox="1"/>
          <p:nvPr/>
        </p:nvSpPr>
        <p:spPr>
          <a:xfrm>
            <a:off x="8774424" y="6033654"/>
            <a:ext cx="685708"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err="1">
                <a:solidFill>
                  <a:schemeClr val="dk1"/>
                </a:solidFill>
                <a:latin typeface="Meiryo UI" panose="020B0604030504040204" pitchFamily="50" charset="-128"/>
                <a:ea typeface="Meiryo UI" panose="020B0604030504040204" pitchFamily="50" charset="-128"/>
              </a:rPr>
              <a:t>Qsync</a:t>
            </a:r>
            <a:endParaRPr sz="1200" b="1" dirty="0">
              <a:solidFill>
                <a:schemeClr val="dk1"/>
              </a:solidFill>
              <a:latin typeface="Meiryo UI" panose="020B0604030504040204" pitchFamily="50" charset="-128"/>
              <a:ea typeface="Meiryo UI" panose="020B0604030504040204" pitchFamily="50" charset="-128"/>
              <a:sym typeface="Arial"/>
            </a:endParaRPr>
          </a:p>
        </p:txBody>
      </p:sp>
      <p:cxnSp>
        <p:nvCxnSpPr>
          <p:cNvPr id="553" name="Google Shape;553;p29"/>
          <p:cNvCxnSpPr>
            <a:stCxn id="554" idx="3"/>
            <a:endCxn id="555" idx="1"/>
          </p:cNvCxnSpPr>
          <p:nvPr/>
        </p:nvCxnSpPr>
        <p:spPr>
          <a:xfrm>
            <a:off x="8137948" y="3827466"/>
            <a:ext cx="1387200" cy="10500"/>
          </a:xfrm>
          <a:prstGeom prst="straightConnector1">
            <a:avLst/>
          </a:prstGeom>
          <a:noFill/>
          <a:ln w="19050" cap="flat" cmpd="sng">
            <a:solidFill>
              <a:srgbClr val="33CCCC"/>
            </a:solidFill>
            <a:prstDash val="solid"/>
            <a:miter lim="800000"/>
            <a:headEnd type="triangle" w="med" len="med"/>
            <a:tailEnd type="triangle" w="med" len="med"/>
          </a:ln>
        </p:spPr>
      </p:cxnSp>
      <p:sp>
        <p:nvSpPr>
          <p:cNvPr id="556" name="Google Shape;556;p29"/>
          <p:cNvSpPr txBox="1"/>
          <p:nvPr/>
        </p:nvSpPr>
        <p:spPr>
          <a:xfrm>
            <a:off x="8520616" y="3509073"/>
            <a:ext cx="69670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err="1">
                <a:solidFill>
                  <a:schemeClr val="dk1"/>
                </a:solidFill>
                <a:latin typeface="Meiryo UI" panose="020B0604030504040204" pitchFamily="50" charset="-128"/>
                <a:ea typeface="Meiryo UI" panose="020B0604030504040204" pitchFamily="50" charset="-128"/>
              </a:rPr>
              <a:t>Qsync</a:t>
            </a:r>
            <a:endParaRPr sz="1200" b="1" dirty="0">
              <a:solidFill>
                <a:schemeClr val="dk1"/>
              </a:solidFill>
              <a:latin typeface="Meiryo UI" panose="020B0604030504040204" pitchFamily="50" charset="-128"/>
              <a:ea typeface="Meiryo UI" panose="020B0604030504040204" pitchFamily="50" charset="-128"/>
              <a:sym typeface="Arial"/>
            </a:endParaRPr>
          </a:p>
        </p:txBody>
      </p:sp>
      <p:pic>
        <p:nvPicPr>
          <p:cNvPr id="557" name="Google Shape;557;p29" descr="一張含有 文字, 電子用品, 電腦, 膝上型電腦 的圖片&#10;&#10;自動產生的描述"/>
          <p:cNvPicPr preferRelativeResize="0"/>
          <p:nvPr/>
        </p:nvPicPr>
        <p:blipFill rotWithShape="1">
          <a:blip r:embed="rId3">
            <a:alphaModFix/>
          </a:blip>
          <a:srcRect/>
          <a:stretch/>
        </p:blipFill>
        <p:spPr>
          <a:xfrm>
            <a:off x="9429206" y="4485983"/>
            <a:ext cx="768396" cy="847797"/>
          </a:xfrm>
          <a:prstGeom prst="rect">
            <a:avLst/>
          </a:prstGeom>
          <a:noFill/>
          <a:ln>
            <a:noFill/>
          </a:ln>
        </p:spPr>
      </p:pic>
      <p:pic>
        <p:nvPicPr>
          <p:cNvPr id="558" name="Google Shape;558;p29" descr="一張含有 文字, 電子用品, 監視器, 電腦 的圖片&#10;&#10;自動產生的描述"/>
          <p:cNvPicPr preferRelativeResize="0"/>
          <p:nvPr/>
        </p:nvPicPr>
        <p:blipFill rotWithShape="1">
          <a:blip r:embed="rId4">
            <a:alphaModFix/>
          </a:blip>
          <a:srcRect/>
          <a:stretch/>
        </p:blipFill>
        <p:spPr>
          <a:xfrm>
            <a:off x="9241598" y="2618853"/>
            <a:ext cx="762693" cy="955908"/>
          </a:xfrm>
          <a:prstGeom prst="rect">
            <a:avLst/>
          </a:prstGeom>
          <a:noFill/>
          <a:ln>
            <a:noFill/>
          </a:ln>
        </p:spPr>
      </p:pic>
      <p:pic>
        <p:nvPicPr>
          <p:cNvPr id="559" name="Google Shape;559;p29" descr="一張含有 文字, 電子用品, 監視器, 電腦 的圖片&#10;&#10;自動產生的描述"/>
          <p:cNvPicPr preferRelativeResize="0"/>
          <p:nvPr/>
        </p:nvPicPr>
        <p:blipFill rotWithShape="1">
          <a:blip r:embed="rId4">
            <a:alphaModFix/>
          </a:blip>
          <a:srcRect/>
          <a:stretch/>
        </p:blipFill>
        <p:spPr>
          <a:xfrm>
            <a:off x="9471127" y="5836200"/>
            <a:ext cx="762693" cy="955908"/>
          </a:xfrm>
          <a:prstGeom prst="rect">
            <a:avLst/>
          </a:prstGeom>
          <a:noFill/>
          <a:ln>
            <a:noFill/>
          </a:ln>
        </p:spPr>
      </p:pic>
      <p:cxnSp>
        <p:nvCxnSpPr>
          <p:cNvPr id="560" name="Google Shape;560;p29"/>
          <p:cNvCxnSpPr/>
          <p:nvPr/>
        </p:nvCxnSpPr>
        <p:spPr>
          <a:xfrm rot="-5400000" flipH="1">
            <a:off x="9626501" y="5645768"/>
            <a:ext cx="1348800" cy="12600"/>
          </a:xfrm>
          <a:prstGeom prst="bentConnector3">
            <a:avLst>
              <a:gd name="adj1" fmla="val 0"/>
            </a:avLst>
          </a:prstGeom>
          <a:noFill/>
          <a:ln w="19050" cap="flat" cmpd="sng">
            <a:solidFill>
              <a:srgbClr val="33CCCC"/>
            </a:solidFill>
            <a:prstDash val="solid"/>
            <a:miter lim="800000"/>
            <a:headEnd type="none" w="sm" len="sm"/>
            <a:tailEnd type="none" w="sm" len="sm"/>
          </a:ln>
        </p:spPr>
      </p:cxnSp>
      <p:cxnSp>
        <p:nvCxnSpPr>
          <p:cNvPr id="561" name="Google Shape;561;p29"/>
          <p:cNvCxnSpPr>
            <a:stCxn id="562" idx="2"/>
          </p:cNvCxnSpPr>
          <p:nvPr/>
        </p:nvCxnSpPr>
        <p:spPr>
          <a:xfrm rot="-5400000" flipH="1">
            <a:off x="3529090" y="3385645"/>
            <a:ext cx="891000" cy="1505100"/>
          </a:xfrm>
          <a:prstGeom prst="bentConnector3">
            <a:avLst>
              <a:gd name="adj1" fmla="val 15785"/>
            </a:avLst>
          </a:prstGeom>
          <a:noFill/>
          <a:ln w="19050" cap="flat" cmpd="sng">
            <a:solidFill>
              <a:srgbClr val="33CCCC"/>
            </a:solidFill>
            <a:prstDash val="solid"/>
            <a:miter lim="800000"/>
            <a:headEnd type="triangle" w="med" len="med"/>
            <a:tailEnd type="triangle" w="med" len="med"/>
          </a:ln>
        </p:spPr>
      </p:cxnSp>
      <p:sp>
        <p:nvSpPr>
          <p:cNvPr id="563" name="Google Shape;563;p29"/>
          <p:cNvSpPr txBox="1"/>
          <p:nvPr/>
        </p:nvSpPr>
        <p:spPr>
          <a:xfrm>
            <a:off x="4094251" y="4026292"/>
            <a:ext cx="1436914"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a:solidFill>
                  <a:schemeClr val="dk1"/>
                </a:solidFill>
                <a:latin typeface="Meiryo UI" panose="020B0604030504040204" pitchFamily="50" charset="-128"/>
                <a:ea typeface="Meiryo UI" panose="020B0604030504040204" pitchFamily="50" charset="-128"/>
              </a:rPr>
              <a:t>HBS3</a:t>
            </a:r>
            <a:endParaRPr sz="1200" b="1" dirty="0">
              <a:solidFill>
                <a:schemeClr val="dk1"/>
              </a:solidFill>
              <a:latin typeface="Meiryo UI" panose="020B0604030504040204" pitchFamily="50" charset="-128"/>
              <a:ea typeface="Meiryo UI" panose="020B0604030504040204" pitchFamily="50" charset="-128"/>
              <a:sym typeface="Arial"/>
            </a:endParaRPr>
          </a:p>
        </p:txBody>
      </p:sp>
      <p:pic>
        <p:nvPicPr>
          <p:cNvPr id="554" name="Google Shape;554;p29"/>
          <p:cNvPicPr preferRelativeResize="0"/>
          <p:nvPr/>
        </p:nvPicPr>
        <p:blipFill rotWithShape="1">
          <a:blip r:embed="rId5">
            <a:alphaModFix/>
          </a:blip>
          <a:srcRect t="30556" b="31689"/>
          <a:stretch/>
        </p:blipFill>
        <p:spPr>
          <a:xfrm>
            <a:off x="5539694" y="3520864"/>
            <a:ext cx="2598254" cy="613204"/>
          </a:xfrm>
          <a:prstGeom prst="rect">
            <a:avLst/>
          </a:prstGeom>
          <a:noFill/>
          <a:ln>
            <a:noFill/>
          </a:ln>
        </p:spPr>
      </p:pic>
      <p:cxnSp>
        <p:nvCxnSpPr>
          <p:cNvPr id="564" name="Google Shape;564;p29"/>
          <p:cNvCxnSpPr/>
          <p:nvPr/>
        </p:nvCxnSpPr>
        <p:spPr>
          <a:xfrm>
            <a:off x="5872415" y="5939285"/>
            <a:ext cx="453078" cy="0"/>
          </a:xfrm>
          <a:prstGeom prst="straightConnector1">
            <a:avLst/>
          </a:prstGeom>
          <a:noFill/>
          <a:ln w="19050" cap="flat" cmpd="sng">
            <a:solidFill>
              <a:srgbClr val="33CCCC"/>
            </a:solidFill>
            <a:prstDash val="solid"/>
            <a:miter lim="800000"/>
            <a:headEnd type="triangle" w="med" len="med"/>
            <a:tailEnd type="triangle" w="med" len="med"/>
          </a:ln>
        </p:spPr>
      </p:cxnSp>
      <p:cxnSp>
        <p:nvCxnSpPr>
          <p:cNvPr id="565" name="Google Shape;565;p29"/>
          <p:cNvCxnSpPr/>
          <p:nvPr/>
        </p:nvCxnSpPr>
        <p:spPr>
          <a:xfrm rot="10800000" flipH="1">
            <a:off x="8040217" y="5046397"/>
            <a:ext cx="1389000" cy="908700"/>
          </a:xfrm>
          <a:prstGeom prst="bentConnector3">
            <a:avLst>
              <a:gd name="adj1" fmla="val 50000"/>
            </a:avLst>
          </a:prstGeom>
          <a:noFill/>
          <a:ln w="19050" cap="flat" cmpd="sng">
            <a:solidFill>
              <a:srgbClr val="33CCCC"/>
            </a:solidFill>
            <a:prstDash val="solid"/>
            <a:miter lim="800000"/>
            <a:headEnd type="none" w="sm" len="sm"/>
            <a:tailEnd type="triangle" w="med" len="med"/>
          </a:ln>
        </p:spPr>
      </p:cxnSp>
      <p:pic>
        <p:nvPicPr>
          <p:cNvPr id="566" name="Google Shape;566;p29"/>
          <p:cNvPicPr preferRelativeResize="0"/>
          <p:nvPr/>
        </p:nvPicPr>
        <p:blipFill rotWithShape="1">
          <a:blip r:embed="rId6">
            <a:alphaModFix/>
          </a:blip>
          <a:srcRect/>
          <a:stretch/>
        </p:blipFill>
        <p:spPr>
          <a:xfrm>
            <a:off x="6582216" y="5213861"/>
            <a:ext cx="1153670" cy="721172"/>
          </a:xfrm>
          <a:prstGeom prst="rect">
            <a:avLst/>
          </a:prstGeom>
          <a:noFill/>
          <a:ln>
            <a:noFill/>
          </a:ln>
        </p:spPr>
      </p:pic>
      <p:pic>
        <p:nvPicPr>
          <p:cNvPr id="567" name="Google Shape;567;p29"/>
          <p:cNvPicPr preferRelativeResize="0"/>
          <p:nvPr/>
        </p:nvPicPr>
        <p:blipFill rotWithShape="1">
          <a:blip r:embed="rId6">
            <a:alphaModFix/>
          </a:blip>
          <a:srcRect/>
          <a:stretch/>
        </p:blipFill>
        <p:spPr>
          <a:xfrm>
            <a:off x="6114888" y="5841042"/>
            <a:ext cx="1153670" cy="721172"/>
          </a:xfrm>
          <a:prstGeom prst="rect">
            <a:avLst/>
          </a:prstGeom>
          <a:noFill/>
          <a:ln>
            <a:noFill/>
          </a:ln>
        </p:spPr>
      </p:pic>
      <p:pic>
        <p:nvPicPr>
          <p:cNvPr id="568" name="Google Shape;568;p29"/>
          <p:cNvPicPr preferRelativeResize="0"/>
          <p:nvPr/>
        </p:nvPicPr>
        <p:blipFill rotWithShape="1">
          <a:blip r:embed="rId6">
            <a:alphaModFix/>
          </a:blip>
          <a:srcRect/>
          <a:stretch/>
        </p:blipFill>
        <p:spPr>
          <a:xfrm>
            <a:off x="7052941" y="5841042"/>
            <a:ext cx="1153670" cy="721172"/>
          </a:xfrm>
          <a:prstGeom prst="rect">
            <a:avLst/>
          </a:prstGeom>
          <a:noFill/>
          <a:ln>
            <a:noFill/>
          </a:ln>
        </p:spPr>
      </p:pic>
      <p:sp>
        <p:nvSpPr>
          <p:cNvPr id="569" name="Google Shape;569;p29"/>
          <p:cNvSpPr txBox="1"/>
          <p:nvPr/>
        </p:nvSpPr>
        <p:spPr>
          <a:xfrm>
            <a:off x="10479820" y="5250761"/>
            <a:ext cx="1320293"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dirty="0">
                <a:solidFill>
                  <a:schemeClr val="dk1"/>
                </a:solidFill>
                <a:latin typeface="Meiryo UI" panose="020B0604030504040204" pitchFamily="50" charset="-128"/>
                <a:ea typeface="Meiryo UI" panose="020B0604030504040204" pitchFamily="50" charset="-128"/>
              </a:rPr>
              <a:t>最大</a:t>
            </a:r>
            <a:endParaRPr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000" b="1" dirty="0">
                <a:solidFill>
                  <a:srgbClr val="33CCCC"/>
                </a:solidFill>
                <a:latin typeface="Meiryo UI" panose="020B0604030504040204" pitchFamily="50" charset="-128"/>
                <a:ea typeface="Meiryo UI" panose="020B0604030504040204" pitchFamily="50" charset="-128"/>
              </a:rPr>
              <a:t>14</a:t>
            </a:r>
            <a:r>
              <a:rPr lang="en-US" dirty="0">
                <a:solidFill>
                  <a:schemeClr val="dk1"/>
                </a:solidFill>
                <a:latin typeface="Meiryo UI" panose="020B0604030504040204" pitchFamily="50" charset="-128"/>
                <a:ea typeface="Meiryo UI" panose="020B0604030504040204" pitchFamily="50" charset="-128"/>
              </a:rPr>
              <a:t> x 2.5GbE</a:t>
            </a:r>
          </a:p>
          <a:p>
            <a:pPr marL="0" marR="0" lvl="0" indent="0" algn="l" rtl="0">
              <a:spcBef>
                <a:spcPts val="0"/>
              </a:spcBef>
              <a:spcAft>
                <a:spcPts val="0"/>
              </a:spcAft>
              <a:buNone/>
            </a:pPr>
            <a:r>
              <a:rPr lang="en-US" dirty="0" err="1">
                <a:solidFill>
                  <a:schemeClr val="dk1"/>
                </a:solidFill>
                <a:latin typeface="Meiryo UI" panose="020B0604030504040204" pitchFamily="50" charset="-128"/>
                <a:ea typeface="Meiryo UI" panose="020B0604030504040204" pitchFamily="50" charset="-128"/>
              </a:rPr>
              <a:t>デバイス</a:t>
            </a:r>
            <a:endParaRPr dirty="0">
              <a:solidFill>
                <a:schemeClr val="dk1"/>
              </a:solidFill>
              <a:latin typeface="Meiryo UI" panose="020B0604030504040204" pitchFamily="50" charset="-128"/>
              <a:ea typeface="Meiryo UI" panose="020B0604030504040204" pitchFamily="50" charset="-128"/>
            </a:endParaRPr>
          </a:p>
        </p:txBody>
      </p:sp>
      <p:sp>
        <p:nvSpPr>
          <p:cNvPr id="570" name="Google Shape;570;p29"/>
          <p:cNvSpPr txBox="1"/>
          <p:nvPr/>
        </p:nvSpPr>
        <p:spPr>
          <a:xfrm>
            <a:off x="5698435" y="6584948"/>
            <a:ext cx="2995442" cy="35909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3 x </a:t>
            </a:r>
            <a:r>
              <a:rPr lang="en-US" b="1" dirty="0">
                <a:solidFill>
                  <a:schemeClr val="dk1"/>
                </a:solidFill>
                <a:latin typeface="Meiryo UI" panose="020B0604030504040204" pitchFamily="50" charset="-128"/>
                <a:ea typeface="Meiryo UI" panose="020B0604030504040204" pitchFamily="50" charset="-128"/>
              </a:rPr>
              <a:t>QXG-2G4T-I225</a:t>
            </a:r>
            <a:r>
              <a:rPr lang="ja-JP" altLang="en-US" dirty="0">
                <a:solidFill>
                  <a:schemeClr val="dk1"/>
                </a:solidFill>
                <a:latin typeface="Meiryo UI" panose="020B0604030504040204" pitchFamily="50" charset="-128"/>
                <a:ea typeface="Meiryo UI" panose="020B0604030504040204" pitchFamily="50" charset="-128"/>
              </a:rPr>
              <a:t>をインストール</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571" name="Google Shape;571;p29"/>
          <p:cNvSpPr txBox="1"/>
          <p:nvPr/>
        </p:nvSpPr>
        <p:spPr>
          <a:xfrm>
            <a:off x="1317713" y="6380098"/>
            <a:ext cx="156314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err="1">
                <a:solidFill>
                  <a:schemeClr val="dk1"/>
                </a:solidFill>
                <a:latin typeface="Meiryo UI" panose="020B0604030504040204" pitchFamily="50" charset="-128"/>
                <a:ea typeface="Meiryo UI" panose="020B0604030504040204" pitchFamily="50" charset="-128"/>
              </a:rPr>
              <a:t>リモートバックアップ</a:t>
            </a:r>
            <a:endParaRPr sz="1200" b="1" dirty="0">
              <a:solidFill>
                <a:schemeClr val="dk1"/>
              </a:solidFill>
              <a:latin typeface="Meiryo UI" panose="020B0604030504040204" pitchFamily="50" charset="-128"/>
              <a:ea typeface="Meiryo UI" panose="020B0604030504040204" pitchFamily="50" charset="-128"/>
              <a:sym typeface="Arial"/>
            </a:endParaRPr>
          </a:p>
        </p:txBody>
      </p:sp>
      <p:pic>
        <p:nvPicPr>
          <p:cNvPr id="555" name="Google Shape;555;p29" descr="一張含有 文字, 電子用品, 電腦, 膝上型電腦 的圖片&#10;&#10;自動產生的描述"/>
          <p:cNvPicPr preferRelativeResize="0"/>
          <p:nvPr/>
        </p:nvPicPr>
        <p:blipFill rotWithShape="1">
          <a:blip r:embed="rId3">
            <a:alphaModFix/>
          </a:blip>
          <a:srcRect/>
          <a:stretch/>
        </p:blipFill>
        <p:spPr>
          <a:xfrm>
            <a:off x="9525038" y="3413987"/>
            <a:ext cx="768396" cy="847797"/>
          </a:xfrm>
          <a:prstGeom prst="rect">
            <a:avLst/>
          </a:prstGeom>
          <a:noFill/>
          <a:ln>
            <a:noFill/>
          </a:ln>
        </p:spPr>
      </p:pic>
      <p:cxnSp>
        <p:nvCxnSpPr>
          <p:cNvPr id="572" name="Google Shape;572;p29"/>
          <p:cNvCxnSpPr/>
          <p:nvPr/>
        </p:nvCxnSpPr>
        <p:spPr>
          <a:xfrm rot="-5400000">
            <a:off x="4879698" y="3942934"/>
            <a:ext cx="756000" cy="525300"/>
          </a:xfrm>
          <a:prstGeom prst="bentConnector3">
            <a:avLst>
              <a:gd name="adj1" fmla="val 98388"/>
            </a:avLst>
          </a:prstGeom>
          <a:noFill/>
          <a:ln w="19050" cap="flat" cmpd="sng">
            <a:solidFill>
              <a:srgbClr val="33CCCC"/>
            </a:solidFill>
            <a:prstDash val="solid"/>
            <a:miter lim="800000"/>
            <a:headEnd type="triangle" w="med" len="med"/>
            <a:tailEnd type="triangle" w="med" len="med"/>
          </a:ln>
        </p:spPr>
      </p:cxnSp>
      <p:pic>
        <p:nvPicPr>
          <p:cNvPr id="573" name="Google Shape;573;p29"/>
          <p:cNvPicPr preferRelativeResize="0"/>
          <p:nvPr/>
        </p:nvPicPr>
        <p:blipFill rotWithShape="1">
          <a:blip r:embed="rId7">
            <a:alphaModFix/>
          </a:blip>
          <a:srcRect/>
          <a:stretch/>
        </p:blipFill>
        <p:spPr>
          <a:xfrm>
            <a:off x="8596879" y="3044228"/>
            <a:ext cx="494563" cy="494563"/>
          </a:xfrm>
          <a:prstGeom prst="rect">
            <a:avLst/>
          </a:prstGeom>
          <a:noFill/>
          <a:ln>
            <a:noFill/>
          </a:ln>
          <a:effectLst>
            <a:outerShdw blurRad="203200" dist="139700" dir="8520000" sx="106000" sy="106000" algn="tl" rotWithShape="0">
              <a:srgbClr val="000000">
                <a:alpha val="30980"/>
              </a:srgbClr>
            </a:outerShdw>
          </a:effectLst>
        </p:spPr>
      </p:pic>
      <p:pic>
        <p:nvPicPr>
          <p:cNvPr id="574" name="Google Shape;574;p29"/>
          <p:cNvPicPr preferRelativeResize="0"/>
          <p:nvPr/>
        </p:nvPicPr>
        <p:blipFill rotWithShape="1">
          <a:blip r:embed="rId8">
            <a:alphaModFix/>
          </a:blip>
          <a:srcRect/>
          <a:stretch/>
        </p:blipFill>
        <p:spPr>
          <a:xfrm>
            <a:off x="3620719" y="3908984"/>
            <a:ext cx="494563" cy="494563"/>
          </a:xfrm>
          <a:prstGeom prst="rect">
            <a:avLst/>
          </a:prstGeom>
          <a:noFill/>
          <a:ln>
            <a:noFill/>
          </a:ln>
          <a:effectLst>
            <a:outerShdw blurRad="203200" dist="139700" dir="8520000" sx="106000" sy="106000" algn="tl" rotWithShape="0">
              <a:srgbClr val="000000">
                <a:alpha val="30980"/>
              </a:srgbClr>
            </a:outerShdw>
          </a:effectLst>
        </p:spPr>
      </p:pic>
      <p:pic>
        <p:nvPicPr>
          <p:cNvPr id="575" name="Google Shape;575;p29"/>
          <p:cNvPicPr preferRelativeResize="0"/>
          <p:nvPr/>
        </p:nvPicPr>
        <p:blipFill rotWithShape="1">
          <a:blip r:embed="rId8">
            <a:alphaModFix/>
          </a:blip>
          <a:srcRect/>
          <a:stretch/>
        </p:blipFill>
        <p:spPr>
          <a:xfrm>
            <a:off x="3039510" y="4770398"/>
            <a:ext cx="494563" cy="494563"/>
          </a:xfrm>
          <a:prstGeom prst="rect">
            <a:avLst/>
          </a:prstGeom>
          <a:noFill/>
          <a:ln>
            <a:noFill/>
          </a:ln>
          <a:effectLst>
            <a:outerShdw blurRad="203200" dist="139700" dir="8520000" sx="106000" sy="106000" algn="tl" rotWithShape="0">
              <a:srgbClr val="000000">
                <a:alpha val="30980"/>
              </a:srgbClr>
            </a:outerShdw>
          </a:effectLst>
        </p:spPr>
      </p:pic>
      <p:pic>
        <p:nvPicPr>
          <p:cNvPr id="576" name="Google Shape;576;p29"/>
          <p:cNvPicPr preferRelativeResize="0"/>
          <p:nvPr/>
        </p:nvPicPr>
        <p:blipFill rotWithShape="1">
          <a:blip r:embed="rId7">
            <a:alphaModFix/>
          </a:blip>
          <a:srcRect/>
          <a:stretch/>
        </p:blipFill>
        <p:spPr>
          <a:xfrm>
            <a:off x="8859030" y="4287453"/>
            <a:ext cx="494563" cy="494563"/>
          </a:xfrm>
          <a:prstGeom prst="rect">
            <a:avLst/>
          </a:prstGeom>
          <a:noFill/>
          <a:ln>
            <a:noFill/>
          </a:ln>
          <a:effectLst>
            <a:outerShdw blurRad="203200" dist="139700" dir="8520000" sx="106000" sy="106000" algn="tl" rotWithShape="0">
              <a:srgbClr val="000000">
                <a:alpha val="30980"/>
              </a:srgbClr>
            </a:outerShdw>
          </a:effectLst>
        </p:spPr>
      </p:pic>
      <p:pic>
        <p:nvPicPr>
          <p:cNvPr id="577" name="Google Shape;577;p29"/>
          <p:cNvPicPr preferRelativeResize="0"/>
          <p:nvPr/>
        </p:nvPicPr>
        <p:blipFill rotWithShape="1">
          <a:blip r:embed="rId7">
            <a:alphaModFix/>
          </a:blip>
          <a:srcRect/>
          <a:stretch/>
        </p:blipFill>
        <p:spPr>
          <a:xfrm>
            <a:off x="8844278" y="5562295"/>
            <a:ext cx="494563" cy="494563"/>
          </a:xfrm>
          <a:prstGeom prst="rect">
            <a:avLst/>
          </a:prstGeom>
          <a:noFill/>
          <a:ln>
            <a:noFill/>
          </a:ln>
          <a:effectLst>
            <a:outerShdw blurRad="203200" dist="139700" dir="8520000" sx="106000" sy="106000" algn="tl" rotWithShape="0">
              <a:srgbClr val="000000">
                <a:alpha val="30980"/>
              </a:srgbClr>
            </a:outerShdw>
          </a:effectLst>
        </p:spPr>
      </p:pic>
      <p:pic>
        <p:nvPicPr>
          <p:cNvPr id="562" name="Google Shape;562;p29" descr="一張含有 圓頂 的圖片&#10;&#10;自動產生的描述"/>
          <p:cNvPicPr preferRelativeResize="0"/>
          <p:nvPr/>
        </p:nvPicPr>
        <p:blipFill rotWithShape="1">
          <a:blip r:embed="rId9">
            <a:alphaModFix/>
          </a:blip>
          <a:srcRect/>
          <a:stretch/>
        </p:blipFill>
        <p:spPr>
          <a:xfrm>
            <a:off x="1500759" y="2152721"/>
            <a:ext cx="3442562" cy="1539974"/>
          </a:xfrm>
          <a:prstGeom prst="rect">
            <a:avLst/>
          </a:prstGeom>
          <a:noFill/>
          <a:ln>
            <a:noFill/>
          </a:ln>
        </p:spPr>
      </p:pic>
      <p:sp>
        <p:nvSpPr>
          <p:cNvPr id="578" name="Google Shape;578;p29"/>
          <p:cNvSpPr txBox="1"/>
          <p:nvPr/>
        </p:nvSpPr>
        <p:spPr>
          <a:xfrm>
            <a:off x="2256183" y="3671343"/>
            <a:ext cx="962431"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err="1">
                <a:solidFill>
                  <a:schemeClr val="dk1"/>
                </a:solidFill>
                <a:latin typeface="Meiryo UI" panose="020B0604030504040204" pitchFamily="50" charset="-128"/>
                <a:ea typeface="Meiryo UI" panose="020B0604030504040204" pitchFamily="50" charset="-128"/>
              </a:rPr>
              <a:t>クラウド</a:t>
            </a:r>
            <a:endParaRPr lang="en-US" sz="12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200" b="1" dirty="0" err="1">
                <a:solidFill>
                  <a:schemeClr val="dk1"/>
                </a:solidFill>
                <a:latin typeface="Meiryo UI" panose="020B0604030504040204" pitchFamily="50" charset="-128"/>
                <a:ea typeface="Meiryo UI" panose="020B0604030504040204" pitchFamily="50" charset="-128"/>
              </a:rPr>
              <a:t>バックアップ</a:t>
            </a:r>
            <a:endParaRPr sz="1200" b="1" dirty="0">
              <a:solidFill>
                <a:schemeClr val="dk1"/>
              </a:solidFill>
              <a:latin typeface="Meiryo UI" panose="020B0604030504040204" pitchFamily="50" charset="-128"/>
              <a:ea typeface="Meiryo UI" panose="020B0604030504040204" pitchFamily="50" charset="-128"/>
              <a:sym typeface="Arial"/>
            </a:endParaRPr>
          </a:p>
        </p:txBody>
      </p:sp>
      <p:grpSp>
        <p:nvGrpSpPr>
          <p:cNvPr id="579" name="Google Shape;579;p29"/>
          <p:cNvGrpSpPr/>
          <p:nvPr/>
        </p:nvGrpSpPr>
        <p:grpSpPr>
          <a:xfrm>
            <a:off x="1221898" y="2558385"/>
            <a:ext cx="3777470" cy="854701"/>
            <a:chOff x="5484027" y="2498836"/>
            <a:chExt cx="3777470" cy="854701"/>
          </a:xfrm>
        </p:grpSpPr>
        <p:pic>
          <p:nvPicPr>
            <p:cNvPr id="580" name="Google Shape;580;p29"/>
            <p:cNvPicPr preferRelativeResize="0"/>
            <p:nvPr/>
          </p:nvPicPr>
          <p:blipFill rotWithShape="1">
            <a:blip r:embed="rId10">
              <a:alphaModFix/>
            </a:blip>
            <a:srcRect/>
            <a:stretch/>
          </p:blipFill>
          <p:spPr>
            <a:xfrm>
              <a:off x="7940582" y="3031991"/>
              <a:ext cx="1167816" cy="192497"/>
            </a:xfrm>
            <a:prstGeom prst="rect">
              <a:avLst/>
            </a:prstGeom>
            <a:noFill/>
            <a:ln>
              <a:noFill/>
            </a:ln>
          </p:spPr>
        </p:pic>
        <p:pic>
          <p:nvPicPr>
            <p:cNvPr id="581" name="Google Shape;581;p29"/>
            <p:cNvPicPr preferRelativeResize="0"/>
            <p:nvPr/>
          </p:nvPicPr>
          <p:blipFill rotWithShape="1">
            <a:blip r:embed="rId11">
              <a:alphaModFix/>
            </a:blip>
            <a:srcRect/>
            <a:stretch/>
          </p:blipFill>
          <p:spPr>
            <a:xfrm>
              <a:off x="5484027" y="2945253"/>
              <a:ext cx="623170" cy="408284"/>
            </a:xfrm>
            <a:prstGeom prst="rect">
              <a:avLst/>
            </a:prstGeom>
            <a:noFill/>
            <a:ln>
              <a:noFill/>
            </a:ln>
          </p:spPr>
        </p:pic>
        <p:pic>
          <p:nvPicPr>
            <p:cNvPr id="582" name="Google Shape;582;p29"/>
            <p:cNvPicPr preferRelativeResize="0"/>
            <p:nvPr/>
          </p:nvPicPr>
          <p:blipFill rotWithShape="1">
            <a:blip r:embed="rId12">
              <a:alphaModFix/>
            </a:blip>
            <a:srcRect/>
            <a:stretch/>
          </p:blipFill>
          <p:spPr>
            <a:xfrm>
              <a:off x="8446592" y="2622384"/>
              <a:ext cx="814905" cy="237413"/>
            </a:xfrm>
            <a:prstGeom prst="rect">
              <a:avLst/>
            </a:prstGeom>
            <a:noFill/>
            <a:ln>
              <a:noFill/>
            </a:ln>
          </p:spPr>
        </p:pic>
        <p:pic>
          <p:nvPicPr>
            <p:cNvPr id="583" name="Google Shape;583;p29"/>
            <p:cNvPicPr preferRelativeResize="0"/>
            <p:nvPr/>
          </p:nvPicPr>
          <p:blipFill rotWithShape="1">
            <a:blip r:embed="rId13">
              <a:alphaModFix/>
            </a:blip>
            <a:srcRect/>
            <a:stretch/>
          </p:blipFill>
          <p:spPr>
            <a:xfrm>
              <a:off x="6273101" y="3024196"/>
              <a:ext cx="1475811" cy="237413"/>
            </a:xfrm>
            <a:prstGeom prst="rect">
              <a:avLst/>
            </a:prstGeom>
            <a:noFill/>
            <a:ln>
              <a:noFill/>
            </a:ln>
          </p:spPr>
        </p:pic>
        <p:pic>
          <p:nvPicPr>
            <p:cNvPr id="584" name="Google Shape;584;p29"/>
            <p:cNvPicPr preferRelativeResize="0"/>
            <p:nvPr/>
          </p:nvPicPr>
          <p:blipFill rotWithShape="1">
            <a:blip r:embed="rId14">
              <a:alphaModFix/>
            </a:blip>
            <a:srcRect/>
            <a:stretch/>
          </p:blipFill>
          <p:spPr>
            <a:xfrm>
              <a:off x="6804877" y="2628005"/>
              <a:ext cx="1475811" cy="256663"/>
            </a:xfrm>
            <a:prstGeom prst="rect">
              <a:avLst/>
            </a:prstGeom>
            <a:noFill/>
            <a:ln>
              <a:noFill/>
            </a:ln>
          </p:spPr>
        </p:pic>
        <p:pic>
          <p:nvPicPr>
            <p:cNvPr id="585" name="Google Shape;585;p29" descr="一張含有 文字 的圖片&#10;&#10;自動產生的描述"/>
            <p:cNvPicPr preferRelativeResize="0"/>
            <p:nvPr/>
          </p:nvPicPr>
          <p:blipFill rotWithShape="1">
            <a:blip r:embed="rId15">
              <a:alphaModFix/>
            </a:blip>
            <a:srcRect/>
            <a:stretch/>
          </p:blipFill>
          <p:spPr>
            <a:xfrm>
              <a:off x="5893707" y="2498836"/>
              <a:ext cx="822666" cy="396321"/>
            </a:xfrm>
            <a:prstGeom prst="rect">
              <a:avLst/>
            </a:prstGeom>
            <a:noFill/>
            <a:ln>
              <a:noFill/>
            </a:ln>
          </p:spPr>
        </p:pic>
      </p:grpSp>
      <p:pic>
        <p:nvPicPr>
          <p:cNvPr id="586" name="Google Shape;586;p29"/>
          <p:cNvPicPr preferRelativeResize="0"/>
          <p:nvPr/>
        </p:nvPicPr>
        <p:blipFill rotWithShape="1">
          <a:blip r:embed="rId16">
            <a:alphaModFix/>
          </a:blip>
          <a:srcRect l="15453" r="15056"/>
          <a:stretch/>
        </p:blipFill>
        <p:spPr>
          <a:xfrm>
            <a:off x="3678453" y="4581242"/>
            <a:ext cx="2088816" cy="1879019"/>
          </a:xfrm>
          <a:prstGeom prst="rect">
            <a:avLst/>
          </a:prstGeom>
          <a:noFill/>
          <a:ln>
            <a:noFill/>
          </a:ln>
        </p:spPr>
      </p:pic>
      <p:pic>
        <p:nvPicPr>
          <p:cNvPr id="587" name="Google Shape;587;p29"/>
          <p:cNvPicPr preferRelativeResize="0"/>
          <p:nvPr/>
        </p:nvPicPr>
        <p:blipFill rotWithShape="1">
          <a:blip r:embed="rId16">
            <a:alphaModFix/>
          </a:blip>
          <a:srcRect l="15453" r="15056"/>
          <a:stretch/>
        </p:blipFill>
        <p:spPr>
          <a:xfrm>
            <a:off x="788374" y="4573404"/>
            <a:ext cx="2088816" cy="1879019"/>
          </a:xfrm>
          <a:prstGeom prst="rect">
            <a:avLst/>
          </a:prstGeom>
          <a:noFill/>
          <a:ln>
            <a:noFill/>
          </a:ln>
        </p:spPr>
      </p:pic>
    </p:spTree>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30"/>
          <p:cNvSpPr/>
          <p:nvPr/>
        </p:nvSpPr>
        <p:spPr>
          <a:xfrm>
            <a:off x="620308" y="2869384"/>
            <a:ext cx="4174523" cy="954733"/>
          </a:xfrm>
          <a:prstGeom prst="roundRect">
            <a:avLst>
              <a:gd name="adj" fmla="val 8754"/>
            </a:avLst>
          </a:prstGeom>
          <a:gradFill>
            <a:gsLst>
              <a:gs pos="0">
                <a:srgbClr val="986E4E"/>
              </a:gs>
              <a:gs pos="100000">
                <a:srgbClr val="B67602"/>
              </a:gs>
            </a:gsLst>
            <a:lin ang="0" scaled="0"/>
          </a:gradFill>
          <a:ln>
            <a:noFill/>
          </a:ln>
          <a:effectLst>
            <a:outerShdw blurRad="431800" dist="165100" dir="5760000" sx="106000" sy="106000" algn="ctr" rotWithShape="0">
              <a:srgbClr val="000000">
                <a:alpha val="3294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594" name="Google Shape;594;p30"/>
          <p:cNvSpPr txBox="1">
            <a:spLocks noGrp="1"/>
          </p:cNvSpPr>
          <p:nvPr>
            <p:ph type="title"/>
          </p:nvPr>
        </p:nvSpPr>
        <p:spPr>
          <a:xfrm>
            <a:off x="340241" y="462531"/>
            <a:ext cx="11511517" cy="1325563"/>
          </a:xfrm>
          <a:prstGeom prst="rect">
            <a:avLst/>
          </a:prstGeom>
          <a:noFill/>
          <a:ln>
            <a:noFill/>
          </a:ln>
        </p:spPr>
        <p:txBody>
          <a:bodyPr spcFirstLastPara="1" wrap="square" lIns="91425" tIns="45700" rIns="91425" bIns="45700" anchor="ctr" anchorCtr="0">
            <a:noAutofit/>
          </a:bodyPr>
          <a:lstStyle/>
          <a:p>
            <a:pPr marL="0" lvl="0" indent="0" algn="ctr" rtl="0">
              <a:lnSpc>
                <a:spcPct val="141666"/>
              </a:lnSpc>
              <a:spcBef>
                <a:spcPts val="0"/>
              </a:spcBef>
              <a:spcAft>
                <a:spcPts val="0"/>
              </a:spcAft>
              <a:buClr>
                <a:schemeClr val="lt1"/>
              </a:buClr>
              <a:buSzPts val="3600"/>
              <a:buFont typeface="Arial"/>
              <a:buNone/>
            </a:pPr>
            <a:r>
              <a:rPr lang="en-US" sz="3600" b="1" dirty="0" err="1"/>
              <a:t>スナップショットは、ランサムウェアやアクシデント</a:t>
            </a:r>
            <a:r>
              <a:rPr lang="ja-JP" altLang="en-US" sz="3600" b="1" dirty="0"/>
              <a:t>に対抗します</a:t>
            </a:r>
            <a:r>
              <a:rPr lang="en-US" sz="3600" b="1" dirty="0"/>
              <a:t>。</a:t>
            </a:r>
            <a:r>
              <a:rPr lang="en-US" sz="3600" b="1" dirty="0" err="1"/>
              <a:t>データを保護して復元します。簡単</a:t>
            </a:r>
            <a:r>
              <a:rPr lang="ja-JP" altLang="en-US" sz="3600" b="1" dirty="0"/>
              <a:t>で高速</a:t>
            </a:r>
            <a:r>
              <a:rPr lang="en-US" sz="3600" b="1" dirty="0"/>
              <a:t>！</a:t>
            </a:r>
            <a:endParaRPr sz="3600" b="1" dirty="0"/>
          </a:p>
        </p:txBody>
      </p:sp>
      <p:pic>
        <p:nvPicPr>
          <p:cNvPr id="595" name="Google Shape;595;p30" descr="一張含有 文字 的圖片&#10;&#10;自動產生的描述"/>
          <p:cNvPicPr preferRelativeResize="0"/>
          <p:nvPr/>
        </p:nvPicPr>
        <p:blipFill rotWithShape="1">
          <a:blip r:embed="rId3">
            <a:alphaModFix/>
          </a:blip>
          <a:srcRect/>
          <a:stretch/>
        </p:blipFill>
        <p:spPr>
          <a:xfrm>
            <a:off x="5268030" y="3164440"/>
            <a:ext cx="7009491" cy="3448452"/>
          </a:xfrm>
          <a:prstGeom prst="roundRect">
            <a:avLst>
              <a:gd name="adj" fmla="val 0"/>
            </a:avLst>
          </a:prstGeom>
          <a:noFill/>
          <a:ln>
            <a:noFill/>
          </a:ln>
          <a:effectLst>
            <a:outerShdw blurRad="431800" dist="368300" dir="5760000" algn="tr" rotWithShape="0">
              <a:srgbClr val="09000C">
                <a:alpha val="33725"/>
              </a:srgbClr>
            </a:outerShdw>
          </a:effectLst>
        </p:spPr>
      </p:pic>
      <p:sp>
        <p:nvSpPr>
          <p:cNvPr id="596" name="Google Shape;596;p30"/>
          <p:cNvSpPr txBox="1"/>
          <p:nvPr/>
        </p:nvSpPr>
        <p:spPr>
          <a:xfrm>
            <a:off x="620308" y="2037722"/>
            <a:ext cx="11366129" cy="705899"/>
          </a:xfrm>
          <a:prstGeom prst="rect">
            <a:avLst/>
          </a:prstGeom>
          <a:noFill/>
          <a:ln>
            <a:noFill/>
          </a:ln>
        </p:spPr>
        <p:txBody>
          <a:bodyPr spcFirstLastPara="1" wrap="square" lIns="91425" tIns="45700" rIns="91425" bIns="45700" anchor="t" anchorCtr="0">
            <a:noAutofit/>
          </a:bodyPr>
          <a:lstStyle/>
          <a:p>
            <a:pPr marL="0" marR="0" lvl="0" indent="0" algn="l" rtl="0">
              <a:lnSpc>
                <a:spcPct val="138888"/>
              </a:lnSpc>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TS-1655はスナップショットをサポートして</a:t>
            </a:r>
            <a:r>
              <a:rPr lang="ja-JP" altLang="en-US" sz="1800" dirty="0">
                <a:solidFill>
                  <a:schemeClr val="lt1"/>
                </a:solidFill>
                <a:latin typeface="Meiryo UI" panose="020B0604030504040204" pitchFamily="50" charset="-128"/>
                <a:ea typeface="Meiryo UI" panose="020B0604030504040204" pitchFamily="50" charset="-128"/>
              </a:rPr>
              <a:t>おり、</a:t>
            </a:r>
            <a:r>
              <a:rPr lang="en-US" sz="1800" dirty="0" err="1">
                <a:solidFill>
                  <a:schemeClr val="lt1"/>
                </a:solidFill>
                <a:latin typeface="Meiryo UI" panose="020B0604030504040204" pitchFamily="50" charset="-128"/>
                <a:ea typeface="Meiryo UI" panose="020B0604030504040204" pitchFamily="50" charset="-128"/>
              </a:rPr>
              <a:t>写真を撮るよう</a:t>
            </a:r>
            <a:r>
              <a:rPr lang="ja-JP" altLang="en-US" sz="1800" dirty="0">
                <a:solidFill>
                  <a:schemeClr val="lt1"/>
                </a:solidFill>
                <a:latin typeface="Meiryo UI" panose="020B0604030504040204" pitchFamily="50" charset="-128"/>
                <a:ea typeface="Meiryo UI" panose="020B0604030504040204" pitchFamily="50" charset="-128"/>
              </a:rPr>
              <a:t>に</a:t>
            </a:r>
            <a:r>
              <a:rPr lang="en-US" sz="1800" dirty="0" err="1">
                <a:solidFill>
                  <a:schemeClr val="lt1"/>
                </a:solidFill>
                <a:latin typeface="Meiryo UI" panose="020B0604030504040204" pitchFamily="50" charset="-128"/>
                <a:ea typeface="Meiryo UI" panose="020B0604030504040204" pitchFamily="50" charset="-128"/>
              </a:rPr>
              <a:t>NASデータの</a:t>
            </a:r>
            <a:r>
              <a:rPr lang="ja-JP" altLang="en-US" sz="1800" dirty="0">
                <a:solidFill>
                  <a:schemeClr val="lt1"/>
                </a:solidFill>
                <a:latin typeface="Meiryo UI" panose="020B0604030504040204" pitchFamily="50" charset="-128"/>
                <a:ea typeface="Meiryo UI" panose="020B0604030504040204" pitchFamily="50" charset="-128"/>
              </a:rPr>
              <a:t>完全な</a:t>
            </a:r>
            <a:r>
              <a:rPr lang="en-US" sz="1800" dirty="0" err="1">
                <a:solidFill>
                  <a:schemeClr val="lt1"/>
                </a:solidFill>
                <a:latin typeface="Meiryo UI" panose="020B0604030504040204" pitchFamily="50" charset="-128"/>
                <a:ea typeface="Meiryo UI" panose="020B0604030504040204" pitchFamily="50" charset="-128"/>
              </a:rPr>
              <a:t>状態</a:t>
            </a:r>
            <a:r>
              <a:rPr lang="ja-JP" altLang="en-US" sz="1800" dirty="0">
                <a:solidFill>
                  <a:schemeClr val="lt1"/>
                </a:solidFill>
                <a:latin typeface="Meiryo UI" panose="020B0604030504040204" pitchFamily="50" charset="-128"/>
                <a:ea typeface="Meiryo UI" panose="020B0604030504040204" pitchFamily="50" charset="-128"/>
              </a:rPr>
              <a:t>を</a:t>
            </a:r>
            <a:r>
              <a:rPr lang="en-US" sz="1800" dirty="0" err="1">
                <a:solidFill>
                  <a:schemeClr val="lt1"/>
                </a:solidFill>
                <a:latin typeface="Meiryo UI" panose="020B0604030504040204" pitchFamily="50" charset="-128"/>
                <a:ea typeface="Meiryo UI" panose="020B0604030504040204" pitchFamily="50" charset="-128"/>
              </a:rPr>
              <a:t>数秒以内に記録</a:t>
            </a:r>
            <a:r>
              <a:rPr lang="ja-JP" altLang="en-US" sz="1800" dirty="0">
                <a:solidFill>
                  <a:schemeClr val="lt1"/>
                </a:solidFill>
                <a:latin typeface="Meiryo UI" panose="020B0604030504040204" pitchFamily="50" charset="-128"/>
                <a:ea typeface="Meiryo UI" panose="020B0604030504040204" pitchFamily="50" charset="-128"/>
              </a:rPr>
              <a:t>でき</a:t>
            </a:r>
            <a:r>
              <a:rPr lang="en-US" sz="1800" dirty="0" err="1">
                <a:solidFill>
                  <a:schemeClr val="lt1"/>
                </a:solidFill>
                <a:latin typeface="Meiryo UI" panose="020B0604030504040204" pitchFamily="50" charset="-128"/>
                <a:ea typeface="Meiryo UI" panose="020B0604030504040204" pitchFamily="50" charset="-128"/>
              </a:rPr>
              <a:t>ます</a:t>
            </a:r>
            <a:r>
              <a:rPr lang="en-US" sz="1800" dirty="0">
                <a:solidFill>
                  <a:schemeClr val="lt1"/>
                </a:solidFill>
                <a:latin typeface="Meiryo UI" panose="020B0604030504040204" pitchFamily="50" charset="-128"/>
                <a:ea typeface="Meiryo UI" panose="020B0604030504040204" pitchFamily="50" charset="-128"/>
              </a:rPr>
              <a:t>。</a:t>
            </a:r>
          </a:p>
          <a:p>
            <a:pPr marL="0" marR="0" lvl="0" indent="0" algn="l" rtl="0">
              <a:lnSpc>
                <a:spcPct val="138888"/>
              </a:lnSpc>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QTSの最大スナップショット数</a:t>
            </a:r>
            <a:r>
              <a:rPr lang="en-US" sz="1800" b="1" dirty="0">
                <a:solidFill>
                  <a:schemeClr val="lt1"/>
                </a:solidFill>
                <a:latin typeface="Meiryo UI" panose="020B0604030504040204" pitchFamily="50" charset="-128"/>
                <a:ea typeface="Meiryo UI" panose="020B0604030504040204" pitchFamily="50" charset="-128"/>
              </a:rPr>
              <a:t>: 1,024、QuTS hero: 65,536</a:t>
            </a:r>
            <a:endParaRPr sz="1800" b="1" dirty="0">
              <a:solidFill>
                <a:schemeClr val="lt1"/>
              </a:solidFill>
              <a:latin typeface="Meiryo UI" panose="020B0604030504040204" pitchFamily="50" charset="-128"/>
              <a:ea typeface="Meiryo UI" panose="020B0604030504040204" pitchFamily="50" charset="-128"/>
              <a:sym typeface="Arial"/>
            </a:endParaRPr>
          </a:p>
        </p:txBody>
      </p:sp>
      <p:pic>
        <p:nvPicPr>
          <p:cNvPr id="597" name="Google Shape;597;p30"/>
          <p:cNvPicPr preferRelativeResize="0"/>
          <p:nvPr/>
        </p:nvPicPr>
        <p:blipFill rotWithShape="1">
          <a:blip r:embed="rId4">
            <a:alphaModFix/>
          </a:blip>
          <a:srcRect/>
          <a:stretch/>
        </p:blipFill>
        <p:spPr>
          <a:xfrm>
            <a:off x="4794831" y="5406535"/>
            <a:ext cx="1306512" cy="1306512"/>
          </a:xfrm>
          <a:prstGeom prst="roundRect">
            <a:avLst>
              <a:gd name="adj" fmla="val 0"/>
            </a:avLst>
          </a:prstGeom>
          <a:noFill/>
          <a:ln>
            <a:noFill/>
          </a:ln>
          <a:effectLst>
            <a:outerShdw blurRad="431800" dist="368300" dir="5760000" algn="tr" rotWithShape="0">
              <a:srgbClr val="09000C">
                <a:alpha val="33725"/>
              </a:srgbClr>
            </a:outerShdw>
          </a:effectLst>
        </p:spPr>
      </p:pic>
      <p:sp>
        <p:nvSpPr>
          <p:cNvPr id="598" name="Google Shape;598;p30"/>
          <p:cNvSpPr txBox="1"/>
          <p:nvPr/>
        </p:nvSpPr>
        <p:spPr>
          <a:xfrm>
            <a:off x="743216" y="2909142"/>
            <a:ext cx="4704871" cy="850939"/>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2000" b="1" dirty="0" err="1">
                <a:solidFill>
                  <a:schemeClr val="lt1"/>
                </a:solidFill>
                <a:latin typeface="Meiryo UI" panose="020B0604030504040204" pitchFamily="50" charset="-128"/>
                <a:ea typeface="Meiryo UI" panose="020B0604030504040204" pitchFamily="50" charset="-128"/>
              </a:rPr>
              <a:t>増大するランサムウェアの</a:t>
            </a:r>
            <a:endParaRPr lang="en-US" sz="20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30000"/>
              </a:lnSpc>
              <a:spcBef>
                <a:spcPts val="0"/>
              </a:spcBef>
              <a:spcAft>
                <a:spcPts val="0"/>
              </a:spcAft>
              <a:buNone/>
            </a:pPr>
            <a:r>
              <a:rPr lang="en-US" sz="2000" b="1" dirty="0" err="1">
                <a:solidFill>
                  <a:schemeClr val="lt1"/>
                </a:solidFill>
                <a:latin typeface="Meiryo UI" panose="020B0604030504040204" pitchFamily="50" charset="-128"/>
                <a:ea typeface="Meiryo UI" panose="020B0604030504040204" pitchFamily="50" charset="-128"/>
              </a:rPr>
              <a:t>脅威を軽減</a:t>
            </a:r>
            <a:endParaRPr dirty="0">
              <a:latin typeface="Meiryo UI" panose="020B0604030504040204" pitchFamily="50" charset="-128"/>
              <a:ea typeface="Meiryo UI" panose="020B0604030504040204" pitchFamily="50" charset="-128"/>
            </a:endParaRPr>
          </a:p>
        </p:txBody>
      </p:sp>
      <p:sp>
        <p:nvSpPr>
          <p:cNvPr id="599" name="Google Shape;599;p30"/>
          <p:cNvSpPr txBox="1"/>
          <p:nvPr/>
        </p:nvSpPr>
        <p:spPr>
          <a:xfrm>
            <a:off x="563160" y="3858048"/>
            <a:ext cx="4462840" cy="2287036"/>
          </a:xfrm>
          <a:prstGeom prst="rect">
            <a:avLst/>
          </a:prstGeom>
          <a:noFill/>
          <a:ln>
            <a:noFill/>
          </a:ln>
        </p:spPr>
        <p:txBody>
          <a:bodyPr spcFirstLastPara="1" wrap="square" lIns="91425" tIns="45700" rIns="91425" bIns="45700" anchor="t" anchorCtr="0">
            <a:noAutofit/>
          </a:bodyPr>
          <a:lstStyle/>
          <a:p>
            <a:pPr marL="0" marR="0" lvl="0" indent="0" algn="l" rtl="0">
              <a:lnSpc>
                <a:spcPct val="137500"/>
              </a:lnSpc>
              <a:spcBef>
                <a:spcPts val="30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ステップ1</a:t>
            </a:r>
            <a:endParaRPr sz="16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37500"/>
              </a:lnSpc>
              <a:spcBef>
                <a:spcPts val="30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定期的に更新し、Malware</a:t>
            </a:r>
            <a:r>
              <a:rPr lang="en-US" sz="1600" dirty="0">
                <a:solidFill>
                  <a:schemeClr val="lt1"/>
                </a:solidFill>
                <a:latin typeface="Meiryo UI" panose="020B0604030504040204" pitchFamily="50" charset="-128"/>
                <a:ea typeface="Meiryo UI" panose="020B0604030504040204" pitchFamily="50" charset="-128"/>
              </a:rPr>
              <a:t> </a:t>
            </a:r>
            <a:r>
              <a:rPr lang="en-US" sz="1600" dirty="0" err="1">
                <a:solidFill>
                  <a:schemeClr val="lt1"/>
                </a:solidFill>
                <a:latin typeface="Meiryo UI" panose="020B0604030504040204" pitchFamily="50" charset="-128"/>
                <a:ea typeface="Meiryo UI" panose="020B0604030504040204" pitchFamily="50" charset="-128"/>
              </a:rPr>
              <a:t>Removerを使用する</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lnSpc>
                <a:spcPct val="137500"/>
              </a:lnSpc>
              <a:spcBef>
                <a:spcPts val="30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ステップ2</a:t>
            </a:r>
            <a:endParaRPr sz="16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37500"/>
              </a:lnSpc>
              <a:spcBef>
                <a:spcPts val="300"/>
              </a:spcBef>
              <a:spcAft>
                <a:spcPts val="0"/>
              </a:spcAft>
              <a:buNone/>
            </a:pPr>
            <a:r>
              <a:rPr lang="en-US" altLang="ja-JP" sz="1600" dirty="0" err="1">
                <a:solidFill>
                  <a:schemeClr val="lt1"/>
                </a:solidFill>
                <a:latin typeface="Meiryo UI" panose="020B0604030504040204" pitchFamily="50" charset="-128"/>
                <a:ea typeface="Meiryo UI" panose="020B0604030504040204" pitchFamily="50" charset="-128"/>
              </a:rPr>
              <a:t>定期的に</a:t>
            </a:r>
            <a:r>
              <a:rPr lang="en-US" sz="1600" dirty="0" err="1">
                <a:solidFill>
                  <a:schemeClr val="lt1"/>
                </a:solidFill>
                <a:latin typeface="Meiryo UI" panose="020B0604030504040204" pitchFamily="50" charset="-128"/>
                <a:ea typeface="Meiryo UI" panose="020B0604030504040204" pitchFamily="50" charset="-128"/>
              </a:rPr>
              <a:t>NASにバックアップし、マルチバージョンの</a:t>
            </a:r>
            <a:endParaRPr lang="en-US" sz="1600" dirty="0">
              <a:solidFill>
                <a:schemeClr val="lt1"/>
              </a:solidFill>
              <a:latin typeface="Meiryo UI" panose="020B0604030504040204" pitchFamily="50" charset="-128"/>
              <a:ea typeface="Meiryo UI" panose="020B0604030504040204" pitchFamily="50" charset="-128"/>
            </a:endParaRPr>
          </a:p>
          <a:p>
            <a:pPr marL="0" marR="0" lvl="0" indent="0" algn="l" rtl="0">
              <a:lnSpc>
                <a:spcPct val="137500"/>
              </a:lnSpc>
              <a:spcBef>
                <a:spcPts val="30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スナップショットを作成</a:t>
            </a:r>
            <a:r>
              <a:rPr lang="ja-JP" altLang="en-US" sz="1600" dirty="0">
                <a:solidFill>
                  <a:schemeClr val="lt1"/>
                </a:solidFill>
                <a:latin typeface="Meiryo UI" panose="020B0604030504040204" pitchFamily="50" charset="-128"/>
                <a:ea typeface="Meiryo UI" panose="020B0604030504040204" pitchFamily="50" charset="-128"/>
              </a:rPr>
              <a:t>する</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lnSpc>
                <a:spcPct val="137500"/>
              </a:lnSpc>
              <a:spcBef>
                <a:spcPts val="30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ステップ3</a:t>
            </a:r>
            <a:endParaRPr sz="1600" b="1" dirty="0">
              <a:solidFill>
                <a:schemeClr val="lt1"/>
              </a:solidFill>
              <a:latin typeface="Meiryo UI" panose="020B0604030504040204" pitchFamily="50" charset="-128"/>
              <a:ea typeface="Meiryo UI" panose="020B0604030504040204" pitchFamily="50" charset="-128"/>
            </a:endParaRPr>
          </a:p>
          <a:p>
            <a:pPr marL="0" marR="0" lvl="0" indent="0" algn="l" rtl="0">
              <a:lnSpc>
                <a:spcPct val="137500"/>
              </a:lnSpc>
              <a:spcBef>
                <a:spcPts val="30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スナップショットを別のQNAP</a:t>
            </a:r>
            <a:r>
              <a:rPr lang="en-US" sz="1600" dirty="0">
                <a:solidFill>
                  <a:schemeClr val="lt1"/>
                </a:solidFill>
                <a:latin typeface="Meiryo UI" panose="020B0604030504040204" pitchFamily="50" charset="-128"/>
                <a:ea typeface="Meiryo UI" panose="020B0604030504040204" pitchFamily="50" charset="-128"/>
              </a:rPr>
              <a:t> </a:t>
            </a:r>
            <a:r>
              <a:rPr lang="en-US" sz="1600" dirty="0" err="1">
                <a:solidFill>
                  <a:schemeClr val="lt1"/>
                </a:solidFill>
                <a:latin typeface="Meiryo UI" panose="020B0604030504040204" pitchFamily="50" charset="-128"/>
                <a:ea typeface="Meiryo UI" panose="020B0604030504040204" pitchFamily="50" charset="-128"/>
              </a:rPr>
              <a:t>NASにバックアップする</a:t>
            </a:r>
            <a:endParaRPr sz="1600" dirty="0">
              <a:solidFill>
                <a:schemeClr val="lt1"/>
              </a:solidFill>
              <a:latin typeface="Meiryo UI" panose="020B0604030504040204" pitchFamily="50" charset="-128"/>
              <a:ea typeface="Meiryo UI" panose="020B0604030504040204" pitchFamily="50"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3"/>
          <p:cNvSpPr txBox="1">
            <a:spLocks noGrp="1"/>
          </p:cNvSpPr>
          <p:nvPr>
            <p:ph type="title"/>
          </p:nvPr>
        </p:nvSpPr>
        <p:spPr>
          <a:xfrm>
            <a:off x="390749" y="365125"/>
            <a:ext cx="10363110" cy="1325563"/>
          </a:xfrm>
          <a:prstGeom prst="rect">
            <a:avLst/>
          </a:prstGeom>
          <a:noFill/>
          <a:ln>
            <a:noFill/>
          </a:ln>
        </p:spPr>
        <p:txBody>
          <a:bodyPr spcFirstLastPara="1" wrap="square" lIns="91425" tIns="45700" rIns="91425" bIns="45700" anchor="ctr" anchorCtr="0">
            <a:noAutofit/>
          </a:bodyPr>
          <a:lstStyle/>
          <a:p>
            <a:pPr lvl="0">
              <a:buSzPts val="3600"/>
            </a:pPr>
            <a:r>
              <a:rPr lang="en-US" altLang="ja-JP" sz="3600" b="1" dirty="0"/>
              <a:t>HDD + SSD</a:t>
            </a:r>
            <a:r>
              <a:rPr lang="ja-JP" altLang="en-US" sz="3600" b="1" dirty="0"/>
              <a:t>のハイブリッド・アーキテクチャ</a:t>
            </a:r>
            <a:r>
              <a:rPr lang="ja-JP" altLang="en-US" sz="3600" b="1" dirty="0" smtClean="0"/>
              <a:t>、</a:t>
            </a:r>
            <a:r>
              <a:rPr lang="en-US" altLang="ja-JP" sz="3600" b="1" dirty="0" smtClean="0"/>
              <a:t/>
            </a:r>
            <a:br>
              <a:rPr lang="en-US" altLang="ja-JP" sz="3600" b="1" dirty="0" smtClean="0"/>
            </a:br>
            <a:r>
              <a:rPr lang="ja-JP" altLang="en-US" sz="3600" b="1" dirty="0" smtClean="0"/>
              <a:t>イ</a:t>
            </a:r>
            <a:r>
              <a:rPr lang="ja-JP" altLang="en-US" sz="3600" b="1" dirty="0"/>
              <a:t>ンテル</a:t>
            </a:r>
            <a:r>
              <a:rPr lang="en-US" altLang="ja-JP" sz="3600" b="1" dirty="0"/>
              <a:t>8</a:t>
            </a:r>
            <a:r>
              <a:rPr lang="ja-JP" altLang="en-US" sz="3600" b="1" dirty="0"/>
              <a:t>コア</a:t>
            </a:r>
            <a:r>
              <a:rPr lang="en-US" altLang="ja-JP" sz="3600" b="1" dirty="0"/>
              <a:t>CPU</a:t>
            </a:r>
            <a:r>
              <a:rPr lang="ja-JP" altLang="en-US" sz="3600" b="1" dirty="0"/>
              <a:t>、</a:t>
            </a:r>
            <a:r>
              <a:rPr lang="en-US" altLang="ja-JP" sz="3600" b="1" dirty="0"/>
              <a:t>2.5GbE</a:t>
            </a:r>
            <a:r>
              <a:rPr lang="ja-JP" altLang="en-US" sz="3600" b="1" dirty="0"/>
              <a:t>、</a:t>
            </a:r>
            <a:r>
              <a:rPr lang="en-US" altLang="ja-JP" sz="3600" b="1" dirty="0" err="1"/>
              <a:t>PCIe</a:t>
            </a:r>
            <a:r>
              <a:rPr lang="ja-JP" altLang="en-US" sz="3600" b="1" dirty="0"/>
              <a:t>を搭</a:t>
            </a:r>
            <a:r>
              <a:rPr lang="ja-JP" altLang="en-US" sz="3600" b="1" dirty="0" smtClean="0"/>
              <a:t>載、</a:t>
            </a:r>
            <a:r>
              <a:rPr lang="en-US" altLang="ja-JP" sz="3600" b="1" dirty="0" smtClean="0"/>
              <a:t/>
            </a:r>
            <a:br>
              <a:rPr lang="en-US" altLang="ja-JP" sz="3600" b="1" dirty="0" smtClean="0"/>
            </a:br>
            <a:r>
              <a:rPr lang="ja-JP" altLang="en-US" sz="3600" b="1" dirty="0" smtClean="0"/>
              <a:t>パ</a:t>
            </a:r>
            <a:r>
              <a:rPr lang="ja-JP" altLang="en-US" sz="3600" b="1" dirty="0"/>
              <a:t>フォーマンスと</a:t>
            </a:r>
            <a:r>
              <a:rPr lang="en-US" altLang="ja-JP" sz="3600" b="1" dirty="0"/>
              <a:t>25GbE</a:t>
            </a:r>
            <a:r>
              <a:rPr lang="ja-JP" altLang="en-US" sz="3600" b="1" dirty="0"/>
              <a:t>の拡張性を実現</a:t>
            </a:r>
            <a:endParaRPr sz="3600" b="1" dirty="0">
              <a:sym typeface="Arial"/>
            </a:endParaRPr>
          </a:p>
        </p:txBody>
      </p:sp>
      <p:sp>
        <p:nvSpPr>
          <p:cNvPr id="66" name="Google Shape;66;p13"/>
          <p:cNvSpPr txBox="1"/>
          <p:nvPr/>
        </p:nvSpPr>
        <p:spPr>
          <a:xfrm>
            <a:off x="7285618" y="2056904"/>
            <a:ext cx="4344005" cy="776607"/>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935"/>
              <a:buFont typeface="Lato"/>
              <a:buNone/>
            </a:pPr>
            <a:r>
              <a:rPr lang="en-US" sz="2400" b="1" dirty="0">
                <a:solidFill>
                  <a:srgbClr val="0070C0"/>
                </a:solidFill>
                <a:latin typeface="Meiryo UI" panose="020B0604030504040204" pitchFamily="50" charset="-128"/>
                <a:ea typeface="Meiryo UI" panose="020B0604030504040204" pitchFamily="50" charset="-128"/>
              </a:rPr>
              <a:t>デュアル</a:t>
            </a:r>
            <a:r>
              <a:rPr lang="en-US" sz="2400" b="1" dirty="0" smtClean="0">
                <a:solidFill>
                  <a:srgbClr val="0070C0"/>
                </a:solidFill>
                <a:latin typeface="Meiryo UI" panose="020B0604030504040204" pitchFamily="50" charset="-128"/>
                <a:ea typeface="Meiryo UI" panose="020B0604030504040204" pitchFamily="50" charset="-128"/>
              </a:rPr>
              <a:t>2.5GbE </a:t>
            </a:r>
            <a:r>
              <a:rPr lang="en-US" sz="2400" b="1" dirty="0">
                <a:solidFill>
                  <a:srgbClr val="0070C0"/>
                </a:solidFill>
                <a:latin typeface="Meiryo UI" panose="020B0604030504040204" pitchFamily="50" charset="-128"/>
                <a:ea typeface="Meiryo UI" panose="020B0604030504040204" pitchFamily="50" charset="-128"/>
              </a:rPr>
              <a:t>RJ45ポート</a:t>
            </a:r>
            <a:endParaRPr sz="2400" b="1" i="0" u="none" strike="noStrike" cap="none" dirty="0">
              <a:solidFill>
                <a:srgbClr val="0070C0"/>
              </a:solidFill>
              <a:latin typeface="Meiryo UI" panose="020B0604030504040204" pitchFamily="50" charset="-128"/>
              <a:ea typeface="Meiryo UI" panose="020B0604030504040204" pitchFamily="50" charset="-128"/>
              <a:sym typeface="Arial"/>
            </a:endParaRPr>
          </a:p>
        </p:txBody>
      </p:sp>
      <p:sp>
        <p:nvSpPr>
          <p:cNvPr id="67" name="Google Shape;67;p13"/>
          <p:cNvSpPr txBox="1"/>
          <p:nvPr/>
        </p:nvSpPr>
        <p:spPr>
          <a:xfrm>
            <a:off x="7285619" y="3544595"/>
            <a:ext cx="4788326" cy="647947"/>
          </a:xfrm>
          <a:prstGeom prst="rect">
            <a:avLst/>
          </a:prstGeom>
          <a:noFill/>
          <a:ln>
            <a:noFill/>
          </a:ln>
        </p:spPr>
        <p:txBody>
          <a:bodyPr spcFirstLastPara="1" wrap="square" lIns="121900" tIns="121900" rIns="121900" bIns="121900" anchor="ctr" anchorCtr="0">
            <a:noAutofit/>
          </a:bodyPr>
          <a:lstStyle/>
          <a:p>
            <a:pPr marL="0" marR="0" lvl="0" indent="0" algn="l" rtl="0">
              <a:lnSpc>
                <a:spcPct val="130000"/>
              </a:lnSpc>
              <a:spcBef>
                <a:spcPts val="0"/>
              </a:spcBef>
              <a:spcAft>
                <a:spcPts val="0"/>
              </a:spcAft>
              <a:buClr>
                <a:srgbClr val="F4D088"/>
              </a:buClr>
              <a:buSzPts val="2400"/>
              <a:buFont typeface="Lato"/>
              <a:buNone/>
            </a:pPr>
            <a:r>
              <a:rPr lang="en-US" sz="2400" b="1" dirty="0" err="1">
                <a:solidFill>
                  <a:srgbClr val="0070C0"/>
                </a:solidFill>
                <a:latin typeface="Meiryo UI" panose="020B0604030504040204" pitchFamily="50" charset="-128"/>
                <a:ea typeface="Meiryo UI" panose="020B0604030504040204" pitchFamily="50" charset="-128"/>
              </a:rPr>
              <a:t>ハイブリッドHDD+SSDストレージ</a:t>
            </a:r>
            <a:endParaRPr sz="2400" b="1" i="0" u="none" strike="noStrike" cap="none" dirty="0">
              <a:solidFill>
                <a:srgbClr val="0070C0"/>
              </a:solidFill>
              <a:latin typeface="Meiryo UI" panose="020B0604030504040204" pitchFamily="50" charset="-128"/>
              <a:ea typeface="Meiryo UI" panose="020B0604030504040204" pitchFamily="50" charset="-128"/>
              <a:sym typeface="Arial"/>
            </a:endParaRPr>
          </a:p>
        </p:txBody>
      </p:sp>
      <p:sp>
        <p:nvSpPr>
          <p:cNvPr id="68" name="Google Shape;68;p13"/>
          <p:cNvSpPr txBox="1"/>
          <p:nvPr/>
        </p:nvSpPr>
        <p:spPr>
          <a:xfrm>
            <a:off x="1874271" y="5104493"/>
            <a:ext cx="4242194" cy="567296"/>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935"/>
              <a:buFont typeface="Lato"/>
              <a:buNone/>
            </a:pPr>
            <a:r>
              <a:rPr lang="en-US" sz="2400" b="1" dirty="0">
                <a:solidFill>
                  <a:srgbClr val="0070C0"/>
                </a:solidFill>
                <a:latin typeface="Meiryo UI" panose="020B0604030504040204" pitchFamily="50" charset="-128"/>
                <a:ea typeface="Meiryo UI" panose="020B0604030504040204" pitchFamily="50" charset="-128"/>
              </a:rPr>
              <a:t>最大128 </a:t>
            </a:r>
            <a:r>
              <a:rPr lang="en-US" sz="2400" b="1" dirty="0" err="1">
                <a:solidFill>
                  <a:srgbClr val="0070C0"/>
                </a:solidFill>
                <a:latin typeface="Meiryo UI" panose="020B0604030504040204" pitchFamily="50" charset="-128"/>
                <a:ea typeface="Meiryo UI" panose="020B0604030504040204" pitchFamily="50" charset="-128"/>
              </a:rPr>
              <a:t>GBのメモリ</a:t>
            </a:r>
            <a:endParaRPr sz="2400" b="1" i="0" u="none" strike="noStrike" cap="none" dirty="0">
              <a:solidFill>
                <a:srgbClr val="0070C0"/>
              </a:solidFill>
              <a:latin typeface="Meiryo UI" panose="020B0604030504040204" pitchFamily="50" charset="-128"/>
              <a:ea typeface="Meiryo UI" panose="020B0604030504040204" pitchFamily="50" charset="-128"/>
              <a:sym typeface="Arial"/>
            </a:endParaRPr>
          </a:p>
        </p:txBody>
      </p:sp>
      <p:sp>
        <p:nvSpPr>
          <p:cNvPr id="69" name="Google Shape;69;p13"/>
          <p:cNvSpPr txBox="1"/>
          <p:nvPr/>
        </p:nvSpPr>
        <p:spPr>
          <a:xfrm>
            <a:off x="7333361" y="5037818"/>
            <a:ext cx="4915789" cy="647947"/>
          </a:xfrm>
          <a:prstGeom prst="rect">
            <a:avLst/>
          </a:prstGeom>
          <a:noFill/>
          <a:ln>
            <a:noFill/>
          </a:ln>
        </p:spPr>
        <p:txBody>
          <a:bodyPr spcFirstLastPara="1" wrap="square" lIns="121900" tIns="121900" rIns="121900" bIns="121900" anchor="t" anchorCtr="0">
            <a:noAutofit/>
          </a:bodyPr>
          <a:lstStyle/>
          <a:p>
            <a:pPr marL="0" marR="0" lvl="0" indent="0" algn="l" rtl="0">
              <a:lnSpc>
                <a:spcPct val="130000"/>
              </a:lnSpc>
              <a:spcBef>
                <a:spcPts val="0"/>
              </a:spcBef>
              <a:spcAft>
                <a:spcPts val="0"/>
              </a:spcAft>
              <a:buClr>
                <a:srgbClr val="F4D088"/>
              </a:buClr>
              <a:buSzPts val="2400"/>
              <a:buFont typeface="Lato"/>
              <a:buNone/>
            </a:pPr>
            <a:r>
              <a:rPr lang="en-US" sz="2400" b="1" dirty="0" smtClean="0">
                <a:solidFill>
                  <a:srgbClr val="0070C0"/>
                </a:solidFill>
                <a:latin typeface="Meiryo UI" panose="020B0604030504040204" pitchFamily="50" charset="-128"/>
                <a:ea typeface="Meiryo UI" panose="020B0604030504040204" pitchFamily="50" charset="-128"/>
              </a:rPr>
              <a:t>3x </a:t>
            </a:r>
            <a:r>
              <a:rPr lang="en-US" sz="2400" b="1" dirty="0">
                <a:solidFill>
                  <a:srgbClr val="0070C0"/>
                </a:solidFill>
                <a:latin typeface="Meiryo UI" panose="020B0604030504040204" pitchFamily="50" charset="-128"/>
                <a:ea typeface="Meiryo UI" panose="020B0604030504040204" pitchFamily="50" charset="-128"/>
              </a:rPr>
              <a:t>PCIe Gen3 x4スロット</a:t>
            </a:r>
            <a:endParaRPr dirty="0">
              <a:latin typeface="Meiryo UI" panose="020B0604030504040204" pitchFamily="50" charset="-128"/>
              <a:ea typeface="Meiryo UI" panose="020B0604030504040204" pitchFamily="50" charset="-128"/>
            </a:endParaRPr>
          </a:p>
        </p:txBody>
      </p:sp>
      <p:sp>
        <p:nvSpPr>
          <p:cNvPr id="70" name="Google Shape;70;p13"/>
          <p:cNvSpPr txBox="1"/>
          <p:nvPr/>
        </p:nvSpPr>
        <p:spPr>
          <a:xfrm>
            <a:off x="1874271" y="3607523"/>
            <a:ext cx="4449356" cy="587616"/>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935"/>
              <a:buFont typeface="Lato"/>
              <a:buNone/>
            </a:pPr>
            <a:r>
              <a:rPr lang="en-US" sz="2400" b="1" dirty="0">
                <a:solidFill>
                  <a:srgbClr val="0070C0"/>
                </a:solidFill>
                <a:latin typeface="Meiryo UI" panose="020B0604030504040204" pitchFamily="50" charset="-128"/>
                <a:ea typeface="Meiryo UI" panose="020B0604030504040204" pitchFamily="50" charset="-128"/>
              </a:rPr>
              <a:t>デュアルM.2 PCIe </a:t>
            </a:r>
            <a:r>
              <a:rPr lang="en-US" sz="2400" b="1" dirty="0" err="1">
                <a:solidFill>
                  <a:srgbClr val="0070C0"/>
                </a:solidFill>
                <a:latin typeface="Meiryo UI" panose="020B0604030504040204" pitchFamily="50" charset="-128"/>
                <a:ea typeface="Meiryo UI" panose="020B0604030504040204" pitchFamily="50" charset="-128"/>
              </a:rPr>
              <a:t>SSDスロット</a:t>
            </a:r>
            <a:endParaRPr sz="2400" b="1" i="0" u="none" strike="noStrike" cap="none" dirty="0">
              <a:solidFill>
                <a:srgbClr val="0070C0"/>
              </a:solidFill>
              <a:latin typeface="Meiryo UI" panose="020B0604030504040204" pitchFamily="50" charset="-128"/>
              <a:ea typeface="Meiryo UI" panose="020B0604030504040204" pitchFamily="50" charset="-128"/>
              <a:sym typeface="Arial"/>
            </a:endParaRPr>
          </a:p>
        </p:txBody>
      </p:sp>
      <p:sp>
        <p:nvSpPr>
          <p:cNvPr id="71" name="Google Shape;71;p13"/>
          <p:cNvSpPr txBox="1"/>
          <p:nvPr/>
        </p:nvSpPr>
        <p:spPr>
          <a:xfrm>
            <a:off x="1898227" y="2139379"/>
            <a:ext cx="422656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0070C0"/>
                </a:solidFill>
                <a:latin typeface="Meiryo UI" panose="020B0604030504040204" pitchFamily="50" charset="-128"/>
                <a:ea typeface="Meiryo UI" panose="020B0604030504040204" pitchFamily="50" charset="-128"/>
              </a:rPr>
              <a:t>Intel 8</a:t>
            </a:r>
            <a:r>
              <a:rPr lang="en-US" sz="2400" b="1" dirty="0" smtClean="0">
                <a:solidFill>
                  <a:srgbClr val="0070C0"/>
                </a:solidFill>
                <a:latin typeface="Meiryo UI" panose="020B0604030504040204" pitchFamily="50" charset="-128"/>
                <a:ea typeface="Meiryo UI" panose="020B0604030504040204" pitchFamily="50" charset="-128"/>
              </a:rPr>
              <a:t>コア</a:t>
            </a:r>
            <a:r>
              <a:rPr lang="ja-JP" altLang="en-US" sz="2400" b="1" dirty="0">
                <a:solidFill>
                  <a:srgbClr val="0070C0"/>
                </a:solidFill>
                <a:latin typeface="Meiryo UI" panose="020B0604030504040204" pitchFamily="50" charset="-128"/>
                <a:ea typeface="Meiryo UI" panose="020B0604030504040204" pitchFamily="50" charset="-128"/>
              </a:rPr>
              <a:t> </a:t>
            </a:r>
            <a:r>
              <a:rPr lang="en-US" sz="2400" b="1" dirty="0" smtClean="0">
                <a:solidFill>
                  <a:srgbClr val="0070C0"/>
                </a:solidFill>
                <a:latin typeface="Meiryo UI" panose="020B0604030504040204" pitchFamily="50" charset="-128"/>
                <a:ea typeface="Meiryo UI" panose="020B0604030504040204" pitchFamily="50" charset="-128"/>
              </a:rPr>
              <a:t>2.8GHz </a:t>
            </a:r>
            <a:r>
              <a:rPr lang="en-US" sz="2400" b="1" dirty="0">
                <a:solidFill>
                  <a:srgbClr val="0070C0"/>
                </a:solidFill>
                <a:latin typeface="Meiryo UI" panose="020B0604030504040204" pitchFamily="50" charset="-128"/>
                <a:ea typeface="Meiryo UI" panose="020B0604030504040204" pitchFamily="50" charset="-128"/>
              </a:rPr>
              <a:t>CPU</a:t>
            </a:r>
            <a:endParaRPr sz="2400" b="1" i="0" u="none" strike="noStrike" cap="none" dirty="0">
              <a:solidFill>
                <a:srgbClr val="0070C0"/>
              </a:solidFill>
              <a:latin typeface="Meiryo UI" panose="020B0604030504040204" pitchFamily="50" charset="-128"/>
              <a:ea typeface="Meiryo UI" panose="020B0604030504040204" pitchFamily="50" charset="-128"/>
              <a:sym typeface="Arial"/>
            </a:endParaRPr>
          </a:p>
        </p:txBody>
      </p:sp>
      <p:sp>
        <p:nvSpPr>
          <p:cNvPr id="72" name="Google Shape;72;p13"/>
          <p:cNvSpPr/>
          <p:nvPr/>
        </p:nvSpPr>
        <p:spPr>
          <a:xfrm>
            <a:off x="727842" y="2149381"/>
            <a:ext cx="1021969" cy="1021969"/>
          </a:xfrm>
          <a:prstGeom prst="roundRect">
            <a:avLst>
              <a:gd name="adj" fmla="val 16667"/>
            </a:avLst>
          </a:prstGeom>
          <a:solidFill>
            <a:srgbClr val="2189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73" name="Google Shape;73;p13"/>
          <p:cNvSpPr/>
          <p:nvPr/>
        </p:nvSpPr>
        <p:spPr>
          <a:xfrm>
            <a:off x="727842" y="3686540"/>
            <a:ext cx="1021969" cy="1021969"/>
          </a:xfrm>
          <a:prstGeom prst="roundRect">
            <a:avLst>
              <a:gd name="adj" fmla="val 16667"/>
            </a:avLst>
          </a:prstGeom>
          <a:solidFill>
            <a:srgbClr val="2189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74" name="Google Shape;74;p13"/>
          <p:cNvSpPr/>
          <p:nvPr/>
        </p:nvSpPr>
        <p:spPr>
          <a:xfrm>
            <a:off x="727842" y="5223699"/>
            <a:ext cx="1021969" cy="1021969"/>
          </a:xfrm>
          <a:prstGeom prst="roundRect">
            <a:avLst>
              <a:gd name="adj" fmla="val 16667"/>
            </a:avLst>
          </a:prstGeom>
          <a:solidFill>
            <a:srgbClr val="2189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75" name="Google Shape;75;p13"/>
          <p:cNvSpPr/>
          <p:nvPr/>
        </p:nvSpPr>
        <p:spPr>
          <a:xfrm>
            <a:off x="6185354" y="2149381"/>
            <a:ext cx="1021969" cy="1021969"/>
          </a:xfrm>
          <a:prstGeom prst="roundRect">
            <a:avLst>
              <a:gd name="adj" fmla="val 16667"/>
            </a:avLst>
          </a:prstGeom>
          <a:solidFill>
            <a:srgbClr val="2189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76" name="Google Shape;76;p13"/>
          <p:cNvSpPr/>
          <p:nvPr/>
        </p:nvSpPr>
        <p:spPr>
          <a:xfrm>
            <a:off x="6185354" y="3686540"/>
            <a:ext cx="1021969" cy="1021969"/>
          </a:xfrm>
          <a:prstGeom prst="roundRect">
            <a:avLst>
              <a:gd name="adj" fmla="val 16667"/>
            </a:avLst>
          </a:prstGeom>
          <a:solidFill>
            <a:srgbClr val="2189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77" name="Google Shape;77;p13"/>
          <p:cNvSpPr/>
          <p:nvPr/>
        </p:nvSpPr>
        <p:spPr>
          <a:xfrm>
            <a:off x="6185354" y="5223699"/>
            <a:ext cx="1021969" cy="1021969"/>
          </a:xfrm>
          <a:prstGeom prst="roundRect">
            <a:avLst>
              <a:gd name="adj" fmla="val 16667"/>
            </a:avLst>
          </a:prstGeom>
          <a:solidFill>
            <a:srgbClr val="2189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Meiryo UI" panose="020B0604030504040204" pitchFamily="50" charset="-128"/>
              <a:ea typeface="Meiryo UI" panose="020B0604030504040204" pitchFamily="50" charset="-128"/>
              <a:sym typeface="Arial"/>
            </a:endParaRPr>
          </a:p>
        </p:txBody>
      </p:sp>
      <p:pic>
        <p:nvPicPr>
          <p:cNvPr id="78" name="Google Shape;78;p13"/>
          <p:cNvPicPr preferRelativeResize="0"/>
          <p:nvPr/>
        </p:nvPicPr>
        <p:blipFill rotWithShape="1">
          <a:blip r:embed="rId3">
            <a:alphaModFix/>
          </a:blip>
          <a:srcRect/>
          <a:stretch/>
        </p:blipFill>
        <p:spPr>
          <a:xfrm>
            <a:off x="6277238" y="2339621"/>
            <a:ext cx="838200" cy="609600"/>
          </a:xfrm>
          <a:prstGeom prst="rect">
            <a:avLst/>
          </a:prstGeom>
          <a:noFill/>
          <a:ln>
            <a:noFill/>
          </a:ln>
        </p:spPr>
      </p:pic>
      <p:grpSp>
        <p:nvGrpSpPr>
          <p:cNvPr id="79" name="Google Shape;79;p13"/>
          <p:cNvGrpSpPr/>
          <p:nvPr/>
        </p:nvGrpSpPr>
        <p:grpSpPr>
          <a:xfrm>
            <a:off x="913027" y="2108907"/>
            <a:ext cx="801996" cy="1011393"/>
            <a:chOff x="4850605" y="7034834"/>
            <a:chExt cx="801996" cy="1011393"/>
          </a:xfrm>
        </p:grpSpPr>
        <p:sp>
          <p:nvSpPr>
            <p:cNvPr id="80" name="Google Shape;80;p13"/>
            <p:cNvSpPr txBox="1"/>
            <p:nvPr/>
          </p:nvSpPr>
          <p:spPr>
            <a:xfrm>
              <a:off x="4914140" y="7034834"/>
              <a:ext cx="52770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4800"/>
                <a:buFont typeface="Arial"/>
                <a:buNone/>
              </a:pPr>
              <a:r>
                <a:rPr lang="en-US" sz="4800" dirty="0">
                  <a:solidFill>
                    <a:srgbClr val="FFFFFF"/>
                  </a:solidFill>
                  <a:latin typeface="Meiryo UI" panose="020B0604030504040204" pitchFamily="50" charset="-128"/>
                  <a:ea typeface="Meiryo UI" panose="020B0604030504040204" pitchFamily="50" charset="-128"/>
                  <a:sym typeface="Arial"/>
                </a:rPr>
                <a:t>8</a:t>
              </a:r>
              <a:endParaRPr sz="4800"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81" name="Google Shape;81;p13"/>
            <p:cNvSpPr txBox="1"/>
            <p:nvPr/>
          </p:nvSpPr>
          <p:spPr>
            <a:xfrm>
              <a:off x="4850605" y="7676936"/>
              <a:ext cx="801996"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Arial"/>
                <a:buNone/>
              </a:pPr>
              <a:r>
                <a:rPr lang="en-US" sz="1800" b="1" dirty="0" smtClean="0">
                  <a:solidFill>
                    <a:srgbClr val="FFFFFF"/>
                  </a:solidFill>
                  <a:latin typeface="Meiryo UI" panose="020B0604030504040204" pitchFamily="50" charset="-128"/>
                  <a:ea typeface="Meiryo UI" panose="020B0604030504040204" pitchFamily="50" charset="-128"/>
                  <a:sym typeface="Arial"/>
                </a:rPr>
                <a:t>Core</a:t>
              </a:r>
              <a:endParaRPr sz="1800" dirty="0">
                <a:solidFill>
                  <a:schemeClr val="dk1"/>
                </a:solidFill>
                <a:latin typeface="Meiryo UI" panose="020B0604030504040204" pitchFamily="50" charset="-128"/>
                <a:ea typeface="Meiryo UI" panose="020B0604030504040204" pitchFamily="50" charset="-128"/>
                <a:sym typeface="Arial"/>
              </a:endParaRPr>
            </a:p>
          </p:txBody>
        </p:sp>
      </p:grpSp>
      <p:pic>
        <p:nvPicPr>
          <p:cNvPr id="82" name="Google Shape;82;p13"/>
          <p:cNvPicPr preferRelativeResize="0"/>
          <p:nvPr/>
        </p:nvPicPr>
        <p:blipFill rotWithShape="1">
          <a:blip r:embed="rId4">
            <a:alphaModFix/>
          </a:blip>
          <a:srcRect/>
          <a:stretch/>
        </p:blipFill>
        <p:spPr>
          <a:xfrm>
            <a:off x="6308430" y="3854906"/>
            <a:ext cx="786199" cy="722796"/>
          </a:xfrm>
          <a:prstGeom prst="rect">
            <a:avLst/>
          </a:prstGeom>
          <a:noFill/>
          <a:ln>
            <a:noFill/>
          </a:ln>
        </p:spPr>
      </p:pic>
      <p:pic>
        <p:nvPicPr>
          <p:cNvPr id="83" name="Google Shape;83;p13"/>
          <p:cNvPicPr preferRelativeResize="0"/>
          <p:nvPr/>
        </p:nvPicPr>
        <p:blipFill rotWithShape="1">
          <a:blip r:embed="rId5">
            <a:alphaModFix/>
          </a:blip>
          <a:srcRect/>
          <a:stretch/>
        </p:blipFill>
        <p:spPr>
          <a:xfrm>
            <a:off x="6323627" y="5487651"/>
            <a:ext cx="771002" cy="529577"/>
          </a:xfrm>
          <a:prstGeom prst="rect">
            <a:avLst/>
          </a:prstGeom>
          <a:noFill/>
          <a:ln>
            <a:noFill/>
          </a:ln>
        </p:spPr>
      </p:pic>
      <p:pic>
        <p:nvPicPr>
          <p:cNvPr id="84" name="Google Shape;84;p13"/>
          <p:cNvPicPr preferRelativeResize="0"/>
          <p:nvPr/>
        </p:nvPicPr>
        <p:blipFill rotWithShape="1">
          <a:blip r:embed="rId6">
            <a:alphaModFix/>
          </a:blip>
          <a:srcRect l="15453" r="15056"/>
          <a:stretch/>
        </p:blipFill>
        <p:spPr>
          <a:xfrm>
            <a:off x="10654458" y="309901"/>
            <a:ext cx="1359579" cy="1223025"/>
          </a:xfrm>
          <a:prstGeom prst="rect">
            <a:avLst/>
          </a:prstGeom>
          <a:noFill/>
          <a:ln>
            <a:noFill/>
          </a:ln>
        </p:spPr>
      </p:pic>
      <p:sp>
        <p:nvSpPr>
          <p:cNvPr id="85" name="Google Shape;85;p13"/>
          <p:cNvSpPr txBox="1"/>
          <p:nvPr/>
        </p:nvSpPr>
        <p:spPr>
          <a:xfrm>
            <a:off x="1898228" y="2549167"/>
            <a:ext cx="4242194"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44546A"/>
                </a:solidFill>
                <a:latin typeface="Meiryo UI" panose="020B0604030504040204" pitchFamily="50" charset="-128"/>
                <a:ea typeface="Meiryo UI" panose="020B0604030504040204" pitchFamily="50" charset="-128"/>
              </a:rPr>
              <a:t>Intel Atom® C5125 2.8GHz 8コアプロセッサとAES-NI暗号化アクセラレーションによるパワフルなパフォーマンス</a:t>
            </a:r>
            <a:endParaRPr sz="1600" dirty="0">
              <a:solidFill>
                <a:srgbClr val="44546A"/>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endParaRPr sz="1600" dirty="0">
              <a:solidFill>
                <a:srgbClr val="44546A"/>
              </a:solidFill>
              <a:latin typeface="Meiryo UI" panose="020B0604030504040204" pitchFamily="50" charset="-128"/>
              <a:ea typeface="Meiryo UI" panose="020B0604030504040204" pitchFamily="50" charset="-128"/>
            </a:endParaRPr>
          </a:p>
        </p:txBody>
      </p:sp>
      <p:sp>
        <p:nvSpPr>
          <p:cNvPr id="86" name="Google Shape;86;p13"/>
          <p:cNvSpPr txBox="1"/>
          <p:nvPr/>
        </p:nvSpPr>
        <p:spPr>
          <a:xfrm>
            <a:off x="1927148" y="4111354"/>
            <a:ext cx="4098096"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44546A"/>
                </a:solidFill>
                <a:latin typeface="Meiryo UI" panose="020B0604030504040204" pitchFamily="50" charset="-128"/>
                <a:ea typeface="Meiryo UI" panose="020B0604030504040204" pitchFamily="50" charset="-128"/>
              </a:rPr>
              <a:t>2つのPCIe Gen3 x2 M.2 2280スロットで、NVMe </a:t>
            </a:r>
            <a:r>
              <a:rPr lang="en-US" sz="1600" dirty="0" err="1">
                <a:solidFill>
                  <a:srgbClr val="44546A"/>
                </a:solidFill>
                <a:latin typeface="Meiryo UI" panose="020B0604030504040204" pitchFamily="50" charset="-128"/>
                <a:ea typeface="Meiryo UI" panose="020B0604030504040204" pitchFamily="50" charset="-128"/>
              </a:rPr>
              <a:t>SSDキャッシ</a:t>
            </a:r>
            <a:r>
              <a:rPr lang="ja-JP" altLang="en-US" sz="1600" dirty="0">
                <a:solidFill>
                  <a:srgbClr val="44546A"/>
                </a:solidFill>
                <a:latin typeface="Meiryo UI" panose="020B0604030504040204" pitchFamily="50" charset="-128"/>
                <a:ea typeface="Meiryo UI" panose="020B0604030504040204" pitchFamily="50" charset="-128"/>
              </a:rPr>
              <a:t>ュ</a:t>
            </a:r>
            <a:r>
              <a:rPr lang="en-US" sz="1600" dirty="0" err="1">
                <a:solidFill>
                  <a:srgbClr val="44546A"/>
                </a:solidFill>
                <a:latin typeface="Meiryo UI" panose="020B0604030504040204" pitchFamily="50" charset="-128"/>
                <a:ea typeface="Meiryo UI" panose="020B0604030504040204" pitchFamily="50" charset="-128"/>
              </a:rPr>
              <a:t>またはQtier</a:t>
            </a:r>
            <a:r>
              <a:rPr lang="en-US" sz="1600" dirty="0">
                <a:solidFill>
                  <a:srgbClr val="44546A"/>
                </a:solidFill>
                <a:latin typeface="Meiryo UI" panose="020B0604030504040204" pitchFamily="50" charset="-128"/>
                <a:ea typeface="Meiryo UI" panose="020B0604030504040204" pitchFamily="50" charset="-128"/>
              </a:rPr>
              <a:t>™️</a:t>
            </a:r>
            <a:r>
              <a:rPr lang="en-US" sz="1600" dirty="0" err="1">
                <a:solidFill>
                  <a:srgbClr val="44546A"/>
                </a:solidFill>
                <a:latin typeface="Meiryo UI" panose="020B0604030504040204" pitchFamily="50" charset="-128"/>
                <a:ea typeface="Meiryo UI" panose="020B0604030504040204" pitchFamily="50" charset="-128"/>
              </a:rPr>
              <a:t>ドライブ</a:t>
            </a:r>
            <a:endParaRPr lang="en-US" sz="1600" dirty="0">
              <a:solidFill>
                <a:srgbClr val="44546A"/>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err="1">
                <a:solidFill>
                  <a:srgbClr val="44546A"/>
                </a:solidFill>
                <a:latin typeface="Meiryo UI" panose="020B0604030504040204" pitchFamily="50" charset="-128"/>
                <a:ea typeface="Meiryo UI" panose="020B0604030504040204" pitchFamily="50" charset="-128"/>
              </a:rPr>
              <a:t>自動階層化の最適な構成を実現</a:t>
            </a:r>
            <a:endParaRPr dirty="0">
              <a:latin typeface="Meiryo UI" panose="020B0604030504040204" pitchFamily="50" charset="-128"/>
              <a:ea typeface="Meiryo UI" panose="020B0604030504040204" pitchFamily="50" charset="-128"/>
            </a:endParaRPr>
          </a:p>
        </p:txBody>
      </p:sp>
      <p:sp>
        <p:nvSpPr>
          <p:cNvPr id="87" name="Google Shape;87;p13"/>
          <p:cNvSpPr txBox="1"/>
          <p:nvPr/>
        </p:nvSpPr>
        <p:spPr>
          <a:xfrm>
            <a:off x="1912118" y="5605483"/>
            <a:ext cx="4267685"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44546A"/>
                </a:solidFill>
                <a:latin typeface="Meiryo UI" panose="020B0604030504040204" pitchFamily="50" charset="-128"/>
                <a:ea typeface="Meiryo UI" panose="020B0604030504040204" pitchFamily="50" charset="-128"/>
              </a:rPr>
              <a:t>プリインストールされた</a:t>
            </a:r>
            <a:r>
              <a:rPr lang="en-US" sz="1600" dirty="0" smtClean="0">
                <a:solidFill>
                  <a:srgbClr val="44546A"/>
                </a:solidFill>
                <a:latin typeface="Meiryo UI" panose="020B0604030504040204" pitchFamily="50" charset="-128"/>
                <a:ea typeface="Meiryo UI" panose="020B0604030504040204" pitchFamily="50" charset="-128"/>
              </a:rPr>
              <a:t>8GB</a:t>
            </a:r>
            <a:r>
              <a:rPr lang="en-US" sz="1600" dirty="0">
                <a:solidFill>
                  <a:srgbClr val="44546A"/>
                </a:solidFill>
                <a:latin typeface="Meiryo UI" panose="020B0604030504040204" pitchFamily="50" charset="-128"/>
                <a:ea typeface="Meiryo UI" panose="020B0604030504040204" pitchFamily="50" charset="-128"/>
              </a:rPr>
              <a:t>の非</a:t>
            </a:r>
            <a:r>
              <a:rPr lang="en-US" sz="1600" dirty="0" smtClean="0">
                <a:solidFill>
                  <a:srgbClr val="44546A"/>
                </a:solidFill>
                <a:latin typeface="Meiryo UI" panose="020B0604030504040204" pitchFamily="50" charset="-128"/>
                <a:ea typeface="Meiryo UI" panose="020B0604030504040204" pitchFamily="50" charset="-128"/>
              </a:rPr>
              <a:t>ECC</a:t>
            </a:r>
            <a:r>
              <a:rPr lang="ja-JP" altLang="en-US" sz="1600" dirty="0">
                <a:solidFill>
                  <a:srgbClr val="44546A"/>
                </a:solidFill>
                <a:latin typeface="Meiryo UI" panose="020B0604030504040204" pitchFamily="50" charset="-128"/>
                <a:ea typeface="Meiryo UI" panose="020B0604030504040204" pitchFamily="50" charset="-128"/>
              </a:rPr>
              <a:t> </a:t>
            </a:r>
            <a:r>
              <a:rPr lang="en-US" sz="1600" dirty="0" smtClean="0">
                <a:solidFill>
                  <a:srgbClr val="44546A"/>
                </a:solidFill>
                <a:latin typeface="Meiryo UI" panose="020B0604030504040204" pitchFamily="50" charset="-128"/>
                <a:ea typeface="Meiryo UI" panose="020B0604030504040204" pitchFamily="50" charset="-128"/>
              </a:rPr>
              <a:t>RAM</a:t>
            </a:r>
            <a:r>
              <a:rPr lang="en-US" sz="1600" dirty="0">
                <a:solidFill>
                  <a:srgbClr val="44546A"/>
                </a:solidFill>
                <a:latin typeface="Meiryo UI" panose="020B0604030504040204" pitchFamily="50" charset="-128"/>
                <a:ea typeface="Meiryo UI" panose="020B0604030504040204" pitchFamily="50" charset="-128"/>
              </a:rPr>
              <a:t>、合計で最大</a:t>
            </a:r>
            <a:r>
              <a:rPr lang="en-US" sz="1600" dirty="0" smtClean="0">
                <a:solidFill>
                  <a:srgbClr val="44546A"/>
                </a:solidFill>
                <a:latin typeface="Meiryo UI" panose="020B0604030504040204" pitchFamily="50" charset="-128"/>
                <a:ea typeface="Meiryo UI" panose="020B0604030504040204" pitchFamily="50" charset="-128"/>
              </a:rPr>
              <a:t>128GB</a:t>
            </a:r>
            <a:r>
              <a:rPr lang="en-US" sz="1600" dirty="0">
                <a:solidFill>
                  <a:srgbClr val="44546A"/>
                </a:solidFill>
                <a:latin typeface="Meiryo UI" panose="020B0604030504040204" pitchFamily="50" charset="-128"/>
                <a:ea typeface="Meiryo UI" panose="020B0604030504040204" pitchFamily="50" charset="-128"/>
              </a:rPr>
              <a:t>の</a:t>
            </a:r>
            <a:r>
              <a:rPr lang="en-US" sz="1600" dirty="0" smtClean="0">
                <a:solidFill>
                  <a:srgbClr val="44546A"/>
                </a:solidFill>
                <a:latin typeface="Meiryo UI" panose="020B0604030504040204" pitchFamily="50" charset="-128"/>
                <a:ea typeface="Meiryo UI" panose="020B0604030504040204" pitchFamily="50" charset="-128"/>
              </a:rPr>
              <a:t>4x </a:t>
            </a:r>
            <a:r>
              <a:rPr lang="en-US" sz="1600" dirty="0">
                <a:solidFill>
                  <a:srgbClr val="44546A"/>
                </a:solidFill>
                <a:latin typeface="Meiryo UI" panose="020B0604030504040204" pitchFamily="50" charset="-128"/>
                <a:ea typeface="Meiryo UI" panose="020B0604030504040204" pitchFamily="50" charset="-128"/>
              </a:rPr>
              <a:t>DDR4 </a:t>
            </a:r>
            <a:r>
              <a:rPr lang="en-US" sz="1600" dirty="0" err="1">
                <a:solidFill>
                  <a:srgbClr val="44546A"/>
                </a:solidFill>
                <a:latin typeface="Meiryo UI" panose="020B0604030504040204" pitchFamily="50" charset="-128"/>
                <a:ea typeface="Meiryo UI" panose="020B0604030504040204" pitchFamily="50" charset="-128"/>
              </a:rPr>
              <a:t>UDIMMスロット</a:t>
            </a:r>
            <a:r>
              <a:rPr lang="en-US" sz="1600" dirty="0">
                <a:solidFill>
                  <a:srgbClr val="44546A"/>
                </a:solidFill>
                <a:latin typeface="Meiryo UI" panose="020B0604030504040204" pitchFamily="50" charset="-128"/>
                <a:ea typeface="Meiryo UI" panose="020B0604030504040204" pitchFamily="50" charset="-128"/>
              </a:rPr>
              <a:t>、</a:t>
            </a:r>
          </a:p>
          <a:p>
            <a:pPr marL="0" marR="0" lvl="0" indent="0" algn="l" rtl="0">
              <a:spcBef>
                <a:spcPts val="0"/>
              </a:spcBef>
              <a:spcAft>
                <a:spcPts val="0"/>
              </a:spcAft>
              <a:buNone/>
            </a:pPr>
            <a:r>
              <a:rPr lang="en-US" sz="1600" dirty="0" err="1" smtClean="0">
                <a:solidFill>
                  <a:srgbClr val="44546A"/>
                </a:solidFill>
                <a:latin typeface="Meiryo UI" panose="020B0604030504040204" pitchFamily="50" charset="-128"/>
                <a:ea typeface="Meiryo UI" panose="020B0604030504040204" pitchFamily="50" charset="-128"/>
              </a:rPr>
              <a:t>およびオプション</a:t>
            </a:r>
            <a:r>
              <a:rPr lang="ja-JP" altLang="en-US" sz="1600" dirty="0" smtClean="0">
                <a:solidFill>
                  <a:srgbClr val="44546A"/>
                </a:solidFill>
                <a:latin typeface="Meiryo UI" panose="020B0604030504040204" pitchFamily="50" charset="-128"/>
                <a:ea typeface="Meiryo UI" panose="020B0604030504040204" pitchFamily="50" charset="-128"/>
              </a:rPr>
              <a:t>で</a:t>
            </a:r>
            <a:r>
              <a:rPr lang="en-US" sz="1600" dirty="0" err="1" smtClean="0">
                <a:solidFill>
                  <a:srgbClr val="44546A"/>
                </a:solidFill>
                <a:latin typeface="Meiryo UI" panose="020B0604030504040204" pitchFamily="50" charset="-128"/>
                <a:ea typeface="Meiryo UI" panose="020B0604030504040204" pitchFamily="50" charset="-128"/>
              </a:rPr>
              <a:t>ECCメモリ</a:t>
            </a:r>
            <a:r>
              <a:rPr lang="ja-JP" altLang="en-US" sz="1600" dirty="0" smtClean="0">
                <a:solidFill>
                  <a:srgbClr val="44546A"/>
                </a:solidFill>
                <a:latin typeface="Meiryo UI" panose="020B0604030504040204" pitchFamily="50" charset="-128"/>
                <a:ea typeface="Meiryo UI" panose="020B0604030504040204" pitchFamily="50" charset="-128"/>
              </a:rPr>
              <a:t>を</a:t>
            </a:r>
            <a:r>
              <a:rPr lang="en-US" sz="1600" dirty="0" err="1" smtClean="0">
                <a:solidFill>
                  <a:srgbClr val="44546A"/>
                </a:solidFill>
                <a:latin typeface="Meiryo UI" panose="020B0604030504040204" pitchFamily="50" charset="-128"/>
                <a:ea typeface="Meiryo UI" panose="020B0604030504040204" pitchFamily="50" charset="-128"/>
              </a:rPr>
              <a:t>サポート</a:t>
            </a:r>
            <a:endParaRPr sz="1600" dirty="0">
              <a:solidFill>
                <a:srgbClr val="44546A"/>
              </a:solidFill>
              <a:latin typeface="Meiryo UI" panose="020B0604030504040204" pitchFamily="50" charset="-128"/>
              <a:ea typeface="Meiryo UI" panose="020B0604030504040204" pitchFamily="50" charset="-128"/>
              <a:sym typeface="Arial"/>
            </a:endParaRPr>
          </a:p>
        </p:txBody>
      </p:sp>
      <p:sp>
        <p:nvSpPr>
          <p:cNvPr id="88" name="Google Shape;88;p13"/>
          <p:cNvSpPr txBox="1"/>
          <p:nvPr/>
        </p:nvSpPr>
        <p:spPr>
          <a:xfrm>
            <a:off x="7331105" y="2524405"/>
            <a:ext cx="4396607"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rgbClr val="44546A"/>
                </a:solidFill>
                <a:latin typeface="Meiryo UI" panose="020B0604030504040204" pitchFamily="50" charset="-128"/>
                <a:ea typeface="Meiryo UI" panose="020B0604030504040204" pitchFamily="50" charset="-128"/>
              </a:rPr>
              <a:t>2.5GbE</a:t>
            </a:r>
            <a:r>
              <a:rPr lang="en-US" sz="1600" dirty="0">
                <a:solidFill>
                  <a:srgbClr val="44546A"/>
                </a:solidFill>
                <a:latin typeface="Meiryo UI" panose="020B0604030504040204" pitchFamily="50" charset="-128"/>
                <a:ea typeface="Meiryo UI" panose="020B0604030504040204" pitchFamily="50" charset="-128"/>
              </a:rPr>
              <a:t>ネットワーク帯域幅により、スムーズなデータ転送を実現</a:t>
            </a:r>
            <a:endParaRPr sz="1600" dirty="0">
              <a:solidFill>
                <a:srgbClr val="44546A"/>
              </a:solidFill>
              <a:latin typeface="Meiryo UI" panose="020B0604030504040204" pitchFamily="50" charset="-128"/>
              <a:ea typeface="Meiryo UI" panose="020B0604030504040204" pitchFamily="50" charset="-128"/>
              <a:sym typeface="Arial"/>
            </a:endParaRPr>
          </a:p>
        </p:txBody>
      </p:sp>
      <p:sp>
        <p:nvSpPr>
          <p:cNvPr id="89" name="Google Shape;89;p13"/>
          <p:cNvSpPr txBox="1"/>
          <p:nvPr/>
        </p:nvSpPr>
        <p:spPr>
          <a:xfrm>
            <a:off x="7330398" y="4054704"/>
            <a:ext cx="4397313"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rgbClr val="44546A"/>
                </a:solidFill>
                <a:latin typeface="Meiryo UI" panose="020B0604030504040204" pitchFamily="50" charset="-128"/>
                <a:ea typeface="Meiryo UI" panose="020B0604030504040204" pitchFamily="50" charset="-128"/>
              </a:rPr>
              <a:t>12x </a:t>
            </a:r>
            <a:r>
              <a:rPr lang="en-US" sz="1600" dirty="0">
                <a:solidFill>
                  <a:srgbClr val="44546A"/>
                </a:solidFill>
                <a:latin typeface="Meiryo UI" panose="020B0604030504040204" pitchFamily="50" charset="-128"/>
                <a:ea typeface="Meiryo UI" panose="020B0604030504040204" pitchFamily="50" charset="-128"/>
              </a:rPr>
              <a:t>3.5インチ/2.5インチSATA HDD + </a:t>
            </a:r>
          </a:p>
          <a:p>
            <a:pPr marL="0" marR="0" lvl="0" indent="0" algn="l" rtl="0">
              <a:spcBef>
                <a:spcPts val="0"/>
              </a:spcBef>
              <a:spcAft>
                <a:spcPts val="0"/>
              </a:spcAft>
              <a:buNone/>
            </a:pPr>
            <a:r>
              <a:rPr lang="en-US" sz="1600" dirty="0" smtClean="0">
                <a:solidFill>
                  <a:srgbClr val="44546A"/>
                </a:solidFill>
                <a:latin typeface="Meiryo UI" panose="020B0604030504040204" pitchFamily="50" charset="-128"/>
                <a:ea typeface="Meiryo UI" panose="020B0604030504040204" pitchFamily="50" charset="-128"/>
              </a:rPr>
              <a:t>4x </a:t>
            </a:r>
            <a:r>
              <a:rPr lang="en-US" sz="1600" dirty="0">
                <a:solidFill>
                  <a:srgbClr val="44546A"/>
                </a:solidFill>
                <a:latin typeface="Meiryo UI" panose="020B0604030504040204" pitchFamily="50" charset="-128"/>
                <a:ea typeface="Meiryo UI" panose="020B0604030504040204" pitchFamily="50" charset="-128"/>
              </a:rPr>
              <a:t>2.5インチSATA </a:t>
            </a:r>
            <a:r>
              <a:rPr lang="en-US" sz="1600" dirty="0" err="1">
                <a:solidFill>
                  <a:srgbClr val="44546A"/>
                </a:solidFill>
                <a:latin typeface="Meiryo UI" panose="020B0604030504040204" pitchFamily="50" charset="-128"/>
                <a:ea typeface="Meiryo UI" panose="020B0604030504040204" pitchFamily="50" charset="-128"/>
              </a:rPr>
              <a:t>SSDは、より</a:t>
            </a:r>
            <a:r>
              <a:rPr lang="ja-JP" altLang="en-US" sz="1600" dirty="0">
                <a:solidFill>
                  <a:srgbClr val="44546A"/>
                </a:solidFill>
                <a:latin typeface="Meiryo UI" panose="020B0604030504040204" pitchFamily="50" charset="-128"/>
                <a:ea typeface="Meiryo UI" panose="020B0604030504040204" pitchFamily="50" charset="-128"/>
              </a:rPr>
              <a:t>大きな</a:t>
            </a:r>
            <a:r>
              <a:rPr lang="en-US" sz="1600" dirty="0" err="1">
                <a:solidFill>
                  <a:srgbClr val="44546A"/>
                </a:solidFill>
                <a:latin typeface="Meiryo UI" panose="020B0604030504040204" pitchFamily="50" charset="-128"/>
                <a:ea typeface="Meiryo UI" panose="020B0604030504040204" pitchFamily="50" charset="-128"/>
              </a:rPr>
              <a:t>容量</a:t>
            </a:r>
            <a:r>
              <a:rPr lang="ja-JP" altLang="en-US" sz="1600" dirty="0">
                <a:solidFill>
                  <a:srgbClr val="44546A"/>
                </a:solidFill>
                <a:latin typeface="Meiryo UI" panose="020B0604030504040204" pitchFamily="50" charset="-128"/>
                <a:ea typeface="Meiryo UI" panose="020B0604030504040204" pitchFamily="50" charset="-128"/>
              </a:rPr>
              <a:t>と</a:t>
            </a:r>
            <a:endParaRPr lang="en-US" altLang="ja-JP" sz="1600" dirty="0">
              <a:solidFill>
                <a:srgbClr val="44546A"/>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ja-JP" altLang="en-US" sz="1600" dirty="0">
                <a:solidFill>
                  <a:srgbClr val="44546A"/>
                </a:solidFill>
                <a:latin typeface="Meiryo UI" panose="020B0604030504040204" pitchFamily="50" charset="-128"/>
                <a:ea typeface="Meiryo UI" panose="020B0604030504040204" pitchFamily="50" charset="-128"/>
              </a:rPr>
              <a:t>高い</a:t>
            </a:r>
            <a:r>
              <a:rPr lang="en-US" sz="1600" dirty="0" err="1">
                <a:solidFill>
                  <a:srgbClr val="44546A"/>
                </a:solidFill>
                <a:latin typeface="Meiryo UI" panose="020B0604030504040204" pitchFamily="50" charset="-128"/>
                <a:ea typeface="Meiryo UI" panose="020B0604030504040204" pitchFamily="50" charset="-128"/>
              </a:rPr>
              <a:t>パフォーマンスを備えたハイブリッドNASを提供</a:t>
            </a:r>
            <a:endParaRPr sz="1600" dirty="0">
              <a:solidFill>
                <a:srgbClr val="44546A"/>
              </a:solidFill>
              <a:latin typeface="Meiryo UI" panose="020B0604030504040204" pitchFamily="50" charset="-128"/>
              <a:ea typeface="Meiryo UI" panose="020B0604030504040204" pitchFamily="50" charset="-128"/>
              <a:sym typeface="Arial"/>
            </a:endParaRPr>
          </a:p>
        </p:txBody>
      </p:sp>
      <p:sp>
        <p:nvSpPr>
          <p:cNvPr id="90" name="Google Shape;90;p13"/>
          <p:cNvSpPr txBox="1"/>
          <p:nvPr/>
        </p:nvSpPr>
        <p:spPr>
          <a:xfrm>
            <a:off x="7371761" y="5605483"/>
            <a:ext cx="417129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rgbClr val="44546A"/>
                </a:solidFill>
                <a:latin typeface="Meiryo UI" panose="020B0604030504040204" pitchFamily="50" charset="-128"/>
                <a:ea typeface="Meiryo UI" panose="020B0604030504040204" pitchFamily="50" charset="-128"/>
              </a:rPr>
              <a:t>10G/25GbEネットワーク、QM2 M.2 SSD、</a:t>
            </a:r>
          </a:p>
          <a:p>
            <a:pPr marL="0" marR="0" lvl="0" indent="0" algn="l" rtl="0">
              <a:spcBef>
                <a:spcPts val="0"/>
              </a:spcBef>
              <a:spcAft>
                <a:spcPts val="0"/>
              </a:spcAft>
              <a:buNone/>
            </a:pPr>
            <a:r>
              <a:rPr lang="en-US" sz="1600" dirty="0" err="1">
                <a:solidFill>
                  <a:srgbClr val="44546A"/>
                </a:solidFill>
                <a:latin typeface="Meiryo UI" panose="020B0604030504040204" pitchFamily="50" charset="-128"/>
                <a:ea typeface="Meiryo UI" panose="020B0604030504040204" pitchFamily="50" charset="-128"/>
              </a:rPr>
              <a:t>ファイバーチャネル</a:t>
            </a:r>
            <a:r>
              <a:rPr lang="en-US" sz="1600" dirty="0">
                <a:solidFill>
                  <a:srgbClr val="44546A"/>
                </a:solidFill>
                <a:latin typeface="Meiryo UI" panose="020B0604030504040204" pitchFamily="50" charset="-128"/>
                <a:ea typeface="Meiryo UI" panose="020B0604030504040204" pitchFamily="50" charset="-128"/>
              </a:rPr>
              <a:t> (FC)</a:t>
            </a:r>
            <a:r>
              <a:rPr lang="ja-JP" altLang="en-US" sz="1600" dirty="0">
                <a:solidFill>
                  <a:srgbClr val="44546A"/>
                </a:solidFill>
                <a:latin typeface="Meiryo UI" panose="020B0604030504040204" pitchFamily="50" charset="-128"/>
                <a:ea typeface="Meiryo UI" panose="020B0604030504040204" pitchFamily="50" charset="-128"/>
              </a:rPr>
              <a:t>などの</a:t>
            </a:r>
            <a:r>
              <a:rPr lang="en-US" sz="1600" dirty="0" err="1">
                <a:solidFill>
                  <a:srgbClr val="44546A"/>
                </a:solidFill>
                <a:latin typeface="Meiryo UI" panose="020B0604030504040204" pitchFamily="50" charset="-128"/>
                <a:ea typeface="Meiryo UI" panose="020B0604030504040204" pitchFamily="50" charset="-128"/>
              </a:rPr>
              <a:t>拡張カードを含む</a:t>
            </a:r>
            <a:endParaRPr lang="en-US" sz="1600" dirty="0">
              <a:solidFill>
                <a:srgbClr val="44546A"/>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err="1">
                <a:solidFill>
                  <a:srgbClr val="44546A"/>
                </a:solidFill>
                <a:latin typeface="Meiryo UI" panose="020B0604030504040204" pitchFamily="50" charset="-128"/>
                <a:ea typeface="Meiryo UI" panose="020B0604030504040204" pitchFamily="50" charset="-128"/>
              </a:rPr>
              <a:t>さまざまな拡張オプション</a:t>
            </a:r>
            <a:endParaRPr sz="1600" dirty="0">
              <a:solidFill>
                <a:srgbClr val="44546A"/>
              </a:solidFill>
              <a:latin typeface="Meiryo UI" panose="020B0604030504040204" pitchFamily="50" charset="-128"/>
              <a:ea typeface="Meiryo UI" panose="020B0604030504040204" pitchFamily="50" charset="-128"/>
              <a:sym typeface="Arial"/>
            </a:endParaRPr>
          </a:p>
        </p:txBody>
      </p:sp>
      <p:grpSp>
        <p:nvGrpSpPr>
          <p:cNvPr id="91" name="Google Shape;91;p13"/>
          <p:cNvGrpSpPr/>
          <p:nvPr/>
        </p:nvGrpSpPr>
        <p:grpSpPr>
          <a:xfrm>
            <a:off x="751803" y="5382202"/>
            <a:ext cx="1175316" cy="604288"/>
            <a:chOff x="751803" y="5382202"/>
            <a:chExt cx="1175316" cy="604288"/>
          </a:xfrm>
        </p:grpSpPr>
        <p:pic>
          <p:nvPicPr>
            <p:cNvPr id="92" name="Google Shape;92;p13"/>
            <p:cNvPicPr preferRelativeResize="0"/>
            <p:nvPr/>
          </p:nvPicPr>
          <p:blipFill rotWithShape="1">
            <a:blip r:embed="rId7">
              <a:alphaModFix/>
            </a:blip>
            <a:srcRect t="42538"/>
            <a:stretch/>
          </p:blipFill>
          <p:spPr>
            <a:xfrm>
              <a:off x="894114" y="5729010"/>
              <a:ext cx="704527" cy="257480"/>
            </a:xfrm>
            <a:prstGeom prst="rect">
              <a:avLst/>
            </a:prstGeom>
            <a:noFill/>
            <a:ln>
              <a:noFill/>
            </a:ln>
          </p:spPr>
        </p:pic>
        <p:sp>
          <p:nvSpPr>
            <p:cNvPr id="93" name="Google Shape;93;p13"/>
            <p:cNvSpPr txBox="1"/>
            <p:nvPr/>
          </p:nvSpPr>
          <p:spPr>
            <a:xfrm>
              <a:off x="751803" y="5382202"/>
              <a:ext cx="11753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lt1"/>
                  </a:solidFill>
                  <a:latin typeface="Meiryo UI" panose="020B0604030504040204" pitchFamily="50" charset="-128"/>
                  <a:ea typeface="Meiryo UI" panose="020B0604030504040204" pitchFamily="50" charset="-128"/>
                  <a:sym typeface="Arial"/>
                </a:rPr>
                <a:t>128</a:t>
              </a:r>
              <a:r>
                <a:rPr lang="en-US" sz="1800" b="1" i="0" u="none" strike="noStrike" cap="none" dirty="0">
                  <a:solidFill>
                    <a:schemeClr val="lt1"/>
                  </a:solidFill>
                  <a:latin typeface="Meiryo UI" panose="020B0604030504040204" pitchFamily="50" charset="-128"/>
                  <a:ea typeface="Meiryo UI" panose="020B0604030504040204" pitchFamily="50" charset="-128"/>
                  <a:sym typeface="Arial"/>
                </a:rPr>
                <a:t> GB </a:t>
              </a:r>
              <a:endParaRPr sz="1800" dirty="0">
                <a:solidFill>
                  <a:schemeClr val="lt1"/>
                </a:solidFill>
                <a:latin typeface="Meiryo UI" panose="020B0604030504040204" pitchFamily="50" charset="-128"/>
                <a:ea typeface="Meiryo UI" panose="020B0604030504040204" pitchFamily="50" charset="-128"/>
                <a:sym typeface="Arial"/>
              </a:endParaRPr>
            </a:p>
          </p:txBody>
        </p:sp>
      </p:grpSp>
      <p:pic>
        <p:nvPicPr>
          <p:cNvPr id="94" name="Google Shape;94;p13"/>
          <p:cNvPicPr preferRelativeResize="0"/>
          <p:nvPr/>
        </p:nvPicPr>
        <p:blipFill rotWithShape="1">
          <a:blip r:embed="rId8">
            <a:alphaModFix/>
          </a:blip>
          <a:srcRect t="59878"/>
          <a:stretch/>
        </p:blipFill>
        <p:spPr>
          <a:xfrm>
            <a:off x="887951" y="4240167"/>
            <a:ext cx="701750" cy="186678"/>
          </a:xfrm>
          <a:prstGeom prst="rect">
            <a:avLst/>
          </a:prstGeom>
          <a:noFill/>
          <a:ln>
            <a:noFill/>
          </a:ln>
        </p:spPr>
      </p:pic>
      <p:pic>
        <p:nvPicPr>
          <p:cNvPr id="95" name="Google Shape;95;p13"/>
          <p:cNvPicPr preferRelativeResize="0"/>
          <p:nvPr/>
        </p:nvPicPr>
        <p:blipFill rotWithShape="1">
          <a:blip r:embed="rId9">
            <a:alphaModFix/>
          </a:blip>
          <a:srcRect/>
          <a:stretch/>
        </p:blipFill>
        <p:spPr>
          <a:xfrm>
            <a:off x="899003" y="3915013"/>
            <a:ext cx="701749" cy="272321"/>
          </a:xfrm>
          <a:prstGeom prst="rect">
            <a:avLst/>
          </a:prstGeom>
          <a:noFill/>
          <a:ln>
            <a:noFill/>
          </a:ln>
        </p:spPr>
      </p:pic>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grpSp>
        <p:nvGrpSpPr>
          <p:cNvPr id="605" name="Google Shape;605;p31"/>
          <p:cNvGrpSpPr/>
          <p:nvPr/>
        </p:nvGrpSpPr>
        <p:grpSpPr>
          <a:xfrm>
            <a:off x="6312030" y="2315227"/>
            <a:ext cx="5980442" cy="4441985"/>
            <a:chOff x="535858" y="2192097"/>
            <a:chExt cx="3078236" cy="4755000"/>
          </a:xfrm>
        </p:grpSpPr>
        <p:pic>
          <p:nvPicPr>
            <p:cNvPr id="606" name="Google Shape;606;p31"/>
            <p:cNvPicPr preferRelativeResize="0"/>
            <p:nvPr/>
          </p:nvPicPr>
          <p:blipFill rotWithShape="1">
            <a:blip r:embed="rId3">
              <a:alphaModFix/>
            </a:blip>
            <a:srcRect/>
            <a:stretch/>
          </p:blipFill>
          <p:spPr>
            <a:xfrm rot="-5400000">
              <a:off x="1214611" y="4262204"/>
              <a:ext cx="4461411" cy="337555"/>
            </a:xfrm>
            <a:prstGeom prst="rect">
              <a:avLst/>
            </a:prstGeom>
            <a:noFill/>
            <a:ln>
              <a:noFill/>
            </a:ln>
          </p:spPr>
        </p:pic>
        <p:sp>
          <p:nvSpPr>
            <p:cNvPr id="607" name="Google Shape;607;p31"/>
            <p:cNvSpPr/>
            <p:nvPr/>
          </p:nvSpPr>
          <p:spPr>
            <a:xfrm>
              <a:off x="535858" y="2192097"/>
              <a:ext cx="2743200" cy="4755000"/>
            </a:xfrm>
            <a:prstGeom prst="rect">
              <a:avLst/>
            </a:prstGeom>
            <a:gradFill>
              <a:gsLst>
                <a:gs pos="0">
                  <a:srgbClr val="FFFFFF">
                    <a:alpha val="83529"/>
                  </a:srgbClr>
                </a:gs>
                <a:gs pos="13000">
                  <a:schemeClr val="lt1"/>
                </a:gs>
                <a:gs pos="93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608" name="Google Shape;608;p31"/>
          <p:cNvSpPr/>
          <p:nvPr/>
        </p:nvSpPr>
        <p:spPr>
          <a:xfrm>
            <a:off x="7101089" y="2316854"/>
            <a:ext cx="3629992" cy="465613"/>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228600" dir="378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nvGrpSpPr>
          <p:cNvPr id="609" name="Google Shape;609;p31"/>
          <p:cNvGrpSpPr/>
          <p:nvPr/>
        </p:nvGrpSpPr>
        <p:grpSpPr>
          <a:xfrm>
            <a:off x="701854" y="2322867"/>
            <a:ext cx="5980442" cy="4439971"/>
            <a:chOff x="535858" y="2192097"/>
            <a:chExt cx="3078236" cy="4755000"/>
          </a:xfrm>
        </p:grpSpPr>
        <p:pic>
          <p:nvPicPr>
            <p:cNvPr id="610" name="Google Shape;610;p31"/>
            <p:cNvPicPr preferRelativeResize="0"/>
            <p:nvPr/>
          </p:nvPicPr>
          <p:blipFill rotWithShape="1">
            <a:blip r:embed="rId3">
              <a:alphaModFix/>
            </a:blip>
            <a:srcRect/>
            <a:stretch/>
          </p:blipFill>
          <p:spPr>
            <a:xfrm rot="-5400000">
              <a:off x="1214611" y="4262204"/>
              <a:ext cx="4461411" cy="337555"/>
            </a:xfrm>
            <a:prstGeom prst="rect">
              <a:avLst/>
            </a:prstGeom>
            <a:noFill/>
            <a:ln>
              <a:noFill/>
            </a:ln>
          </p:spPr>
        </p:pic>
        <p:sp>
          <p:nvSpPr>
            <p:cNvPr id="611" name="Google Shape;611;p31"/>
            <p:cNvSpPr/>
            <p:nvPr/>
          </p:nvSpPr>
          <p:spPr>
            <a:xfrm>
              <a:off x="535858" y="2192097"/>
              <a:ext cx="2743200" cy="4755000"/>
            </a:xfrm>
            <a:prstGeom prst="rect">
              <a:avLst/>
            </a:prstGeom>
            <a:gradFill>
              <a:gsLst>
                <a:gs pos="0">
                  <a:srgbClr val="FFFFFF">
                    <a:alpha val="83529"/>
                  </a:srgbClr>
                </a:gs>
                <a:gs pos="13000">
                  <a:schemeClr val="lt1"/>
                </a:gs>
                <a:gs pos="93000">
                  <a:srgbClr val="F5F5F5"/>
                </a:gs>
                <a:gs pos="100000">
                  <a:srgbClr val="BFBFBF">
                    <a:alpha val="63529"/>
                  </a:srgbClr>
                </a:gs>
              </a:gsLst>
              <a:lin ang="5400012" scaled="0"/>
            </a:gradFill>
            <a:ln>
              <a:noFill/>
            </a:ln>
            <a:effectLst>
              <a:outerShdw blurRad="342900" dist="1778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612" name="Google Shape;612;p31"/>
          <p:cNvSpPr txBox="1">
            <a:spLocks noGrp="1"/>
          </p:cNvSpPr>
          <p:nvPr>
            <p:ph type="title"/>
          </p:nvPr>
        </p:nvSpPr>
        <p:spPr>
          <a:xfrm>
            <a:off x="-14178" y="429332"/>
            <a:ext cx="12186490" cy="1307202"/>
          </a:xfrm>
          <a:prstGeom prst="rect">
            <a:avLst/>
          </a:prstGeom>
          <a:noFill/>
          <a:ln>
            <a:noFill/>
          </a:ln>
        </p:spPr>
        <p:txBody>
          <a:bodyPr spcFirstLastPara="1" wrap="square" lIns="121900" tIns="60950" rIns="121900" bIns="60950" anchor="t" anchorCtr="0">
            <a:noAutofit/>
          </a:bodyPr>
          <a:lstStyle/>
          <a:p>
            <a:pPr marL="0" lvl="0" indent="0" algn="ctr" rtl="0">
              <a:lnSpc>
                <a:spcPct val="90000"/>
              </a:lnSpc>
              <a:spcBef>
                <a:spcPts val="0"/>
              </a:spcBef>
              <a:spcAft>
                <a:spcPts val="0"/>
              </a:spcAft>
              <a:buClr>
                <a:srgbClr val="FFFFFF"/>
              </a:buClr>
              <a:buSzPts val="3600"/>
              <a:buFont typeface="Arial"/>
              <a:buNone/>
            </a:pPr>
            <a:r>
              <a:rPr lang="en-US" sz="3600" b="1" dirty="0" err="1">
                <a:solidFill>
                  <a:srgbClr val="FFFFFF"/>
                </a:solidFill>
              </a:rPr>
              <a:t>リアルタイムディザスタリカバリ</a:t>
            </a:r>
            <a:r>
              <a:rPr lang="ja-JP" altLang="en-US" sz="3600" b="1" dirty="0">
                <a:solidFill>
                  <a:srgbClr val="FFFFFF"/>
                </a:solidFill>
              </a:rPr>
              <a:t>により、</a:t>
            </a:r>
            <a:r>
              <a:rPr lang="en-US" altLang="ja-JP" sz="3600" b="1" dirty="0">
                <a:solidFill>
                  <a:srgbClr val="FFFFFF"/>
                </a:solidFill>
              </a:rPr>
              <a:t> </a:t>
            </a:r>
            <a:r>
              <a:rPr lang="en-US" altLang="ja-JP" sz="3600" b="1" dirty="0" err="1">
                <a:solidFill>
                  <a:srgbClr val="FFFFFF"/>
                </a:solidFill>
              </a:rPr>
              <a:t>リアルタイムのSnapSync</a:t>
            </a:r>
            <a:r>
              <a:rPr lang="ja-JP" altLang="en-US" sz="3600" b="1" dirty="0">
                <a:solidFill>
                  <a:srgbClr val="FFFFFF"/>
                </a:solidFill>
              </a:rPr>
              <a:t>で</a:t>
            </a:r>
            <a:r>
              <a:rPr lang="en-US" sz="3600" b="1" dirty="0" err="1">
                <a:solidFill>
                  <a:srgbClr val="FFFFFF"/>
                </a:solidFill>
              </a:rPr>
              <a:t>RPOを最小限に抑えることができます</a:t>
            </a:r>
            <a:endParaRPr sz="3600" b="1" dirty="0">
              <a:solidFill>
                <a:srgbClr val="FFFFFF"/>
              </a:solidFill>
              <a:sym typeface="Arial"/>
            </a:endParaRPr>
          </a:p>
        </p:txBody>
      </p:sp>
      <p:grpSp>
        <p:nvGrpSpPr>
          <p:cNvPr id="613" name="Google Shape;613;p31"/>
          <p:cNvGrpSpPr/>
          <p:nvPr/>
        </p:nvGrpSpPr>
        <p:grpSpPr>
          <a:xfrm>
            <a:off x="4018825" y="5691876"/>
            <a:ext cx="1782020" cy="341541"/>
            <a:chOff x="4388896" y="4191428"/>
            <a:chExt cx="1165610" cy="223402"/>
          </a:xfrm>
        </p:grpSpPr>
        <p:sp>
          <p:nvSpPr>
            <p:cNvPr id="614" name="Google Shape;614;p31"/>
            <p:cNvSpPr/>
            <p:nvPr/>
          </p:nvSpPr>
          <p:spPr>
            <a:xfrm>
              <a:off x="4390688" y="4193220"/>
              <a:ext cx="1162024" cy="218776"/>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15" name="Google Shape;615;p31"/>
            <p:cNvSpPr/>
            <p:nvPr/>
          </p:nvSpPr>
          <p:spPr>
            <a:xfrm>
              <a:off x="4388896" y="4191428"/>
              <a:ext cx="1165610" cy="222362"/>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16" name="Google Shape;616;p31"/>
            <p:cNvSpPr/>
            <p:nvPr/>
          </p:nvSpPr>
          <p:spPr>
            <a:xfrm>
              <a:off x="4477052" y="4253116"/>
              <a:ext cx="229536" cy="60970"/>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17" name="Google Shape;617;p31"/>
            <p:cNvSpPr/>
            <p:nvPr/>
          </p:nvSpPr>
          <p:spPr>
            <a:xfrm>
              <a:off x="4475259" y="4251358"/>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18" name="Google Shape;618;p31"/>
            <p:cNvSpPr/>
            <p:nvPr/>
          </p:nvSpPr>
          <p:spPr>
            <a:xfrm>
              <a:off x="4672803"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19" name="Google Shape;619;p31"/>
            <p:cNvSpPr/>
            <p:nvPr/>
          </p:nvSpPr>
          <p:spPr>
            <a:xfrm>
              <a:off x="4671010"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20" name="Google Shape;620;p31"/>
            <p:cNvSpPr/>
            <p:nvPr/>
          </p:nvSpPr>
          <p:spPr>
            <a:xfrm>
              <a:off x="4728465" y="4253116"/>
              <a:ext cx="229536" cy="60970"/>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21" name="Google Shape;621;p31"/>
            <p:cNvSpPr/>
            <p:nvPr/>
          </p:nvSpPr>
          <p:spPr>
            <a:xfrm>
              <a:off x="4726672" y="4251358"/>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22" name="Google Shape;622;p31"/>
            <p:cNvSpPr/>
            <p:nvPr/>
          </p:nvSpPr>
          <p:spPr>
            <a:xfrm>
              <a:off x="4924216"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23" name="Google Shape;623;p31"/>
            <p:cNvSpPr/>
            <p:nvPr/>
          </p:nvSpPr>
          <p:spPr>
            <a:xfrm>
              <a:off x="4922423"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24" name="Google Shape;624;p31"/>
            <p:cNvSpPr/>
            <p:nvPr/>
          </p:nvSpPr>
          <p:spPr>
            <a:xfrm>
              <a:off x="4978049" y="4251353"/>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25" name="Google Shape;625;p31"/>
            <p:cNvSpPr/>
            <p:nvPr/>
          </p:nvSpPr>
          <p:spPr>
            <a:xfrm>
              <a:off x="5175629"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26" name="Google Shape;626;p31"/>
            <p:cNvSpPr/>
            <p:nvPr/>
          </p:nvSpPr>
          <p:spPr>
            <a:xfrm>
              <a:off x="5173836"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27" name="Google Shape;627;p31"/>
            <p:cNvSpPr/>
            <p:nvPr/>
          </p:nvSpPr>
          <p:spPr>
            <a:xfrm>
              <a:off x="5229498" y="4251358"/>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28" name="Google Shape;628;p31"/>
            <p:cNvSpPr/>
            <p:nvPr/>
          </p:nvSpPr>
          <p:spPr>
            <a:xfrm>
              <a:off x="5427042"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29" name="Google Shape;629;p31"/>
            <p:cNvSpPr/>
            <p:nvPr/>
          </p:nvSpPr>
          <p:spPr>
            <a:xfrm>
              <a:off x="5425249"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30" name="Google Shape;630;p31"/>
            <p:cNvSpPr/>
            <p:nvPr/>
          </p:nvSpPr>
          <p:spPr>
            <a:xfrm>
              <a:off x="4477052" y="4334314"/>
              <a:ext cx="229536" cy="60970"/>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31" name="Google Shape;631;p31"/>
            <p:cNvSpPr/>
            <p:nvPr/>
          </p:nvSpPr>
          <p:spPr>
            <a:xfrm>
              <a:off x="4475259" y="4332520"/>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32" name="Google Shape;632;p31"/>
            <p:cNvSpPr/>
            <p:nvPr/>
          </p:nvSpPr>
          <p:spPr>
            <a:xfrm>
              <a:off x="4655874"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33" name="Google Shape;633;p31"/>
            <p:cNvSpPr/>
            <p:nvPr/>
          </p:nvSpPr>
          <p:spPr>
            <a:xfrm>
              <a:off x="4672803"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34" name="Google Shape;634;p31"/>
            <p:cNvSpPr/>
            <p:nvPr/>
          </p:nvSpPr>
          <p:spPr>
            <a:xfrm>
              <a:off x="4671010"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35" name="Google Shape;635;p31"/>
            <p:cNvSpPr/>
            <p:nvPr/>
          </p:nvSpPr>
          <p:spPr>
            <a:xfrm>
              <a:off x="4655874"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36" name="Google Shape;636;p31"/>
            <p:cNvSpPr/>
            <p:nvPr/>
          </p:nvSpPr>
          <p:spPr>
            <a:xfrm>
              <a:off x="4906929"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37" name="Google Shape;637;p31"/>
            <p:cNvSpPr/>
            <p:nvPr/>
          </p:nvSpPr>
          <p:spPr>
            <a:xfrm>
              <a:off x="4906929"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38" name="Google Shape;638;p31"/>
            <p:cNvSpPr/>
            <p:nvPr/>
          </p:nvSpPr>
          <p:spPr>
            <a:xfrm>
              <a:off x="5157983"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39" name="Google Shape;639;p31"/>
            <p:cNvSpPr/>
            <p:nvPr/>
          </p:nvSpPr>
          <p:spPr>
            <a:xfrm>
              <a:off x="5157983"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40" name="Google Shape;640;p31"/>
            <p:cNvSpPr/>
            <p:nvPr/>
          </p:nvSpPr>
          <p:spPr>
            <a:xfrm>
              <a:off x="5409038"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41" name="Google Shape;641;p31"/>
            <p:cNvSpPr/>
            <p:nvPr/>
          </p:nvSpPr>
          <p:spPr>
            <a:xfrm>
              <a:off x="5409038"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42" name="Google Shape;642;p31"/>
            <p:cNvSpPr/>
            <p:nvPr/>
          </p:nvSpPr>
          <p:spPr>
            <a:xfrm>
              <a:off x="4726672" y="4332520"/>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43" name="Google Shape;643;p31"/>
            <p:cNvSpPr/>
            <p:nvPr/>
          </p:nvSpPr>
          <p:spPr>
            <a:xfrm>
              <a:off x="4924216"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44" name="Google Shape;644;p31"/>
            <p:cNvSpPr/>
            <p:nvPr/>
          </p:nvSpPr>
          <p:spPr>
            <a:xfrm>
              <a:off x="4922423"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45" name="Google Shape;645;p31"/>
            <p:cNvSpPr/>
            <p:nvPr/>
          </p:nvSpPr>
          <p:spPr>
            <a:xfrm>
              <a:off x="4978049" y="4332520"/>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46" name="Google Shape;646;p31"/>
            <p:cNvSpPr/>
            <p:nvPr/>
          </p:nvSpPr>
          <p:spPr>
            <a:xfrm>
              <a:off x="5175629"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47" name="Google Shape;647;p31"/>
            <p:cNvSpPr/>
            <p:nvPr/>
          </p:nvSpPr>
          <p:spPr>
            <a:xfrm>
              <a:off x="5173836"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48" name="Google Shape;648;p31"/>
            <p:cNvSpPr/>
            <p:nvPr/>
          </p:nvSpPr>
          <p:spPr>
            <a:xfrm>
              <a:off x="5229498" y="4332520"/>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49" name="Google Shape;649;p31"/>
            <p:cNvSpPr/>
            <p:nvPr/>
          </p:nvSpPr>
          <p:spPr>
            <a:xfrm>
              <a:off x="5427042"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50" name="Google Shape;650;p31"/>
            <p:cNvSpPr/>
            <p:nvPr/>
          </p:nvSpPr>
          <p:spPr>
            <a:xfrm>
              <a:off x="5425249"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51" name="Google Shape;651;p31"/>
            <p:cNvSpPr/>
            <p:nvPr/>
          </p:nvSpPr>
          <p:spPr>
            <a:xfrm>
              <a:off x="4479419" y="4210974"/>
              <a:ext cx="93249" cy="10759"/>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adFill>
              <a:gsLst>
                <a:gs pos="0">
                  <a:srgbClr val="274DA5"/>
                </a:gs>
                <a:gs pos="100000">
                  <a:srgbClr val="3965B5"/>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52" name="Google Shape;652;p31"/>
            <p:cNvSpPr/>
            <p:nvPr/>
          </p:nvSpPr>
          <p:spPr>
            <a:xfrm>
              <a:off x="4477016" y="4208500"/>
              <a:ext cx="96835" cy="17932"/>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adFill>
              <a:gsLst>
                <a:gs pos="0">
                  <a:srgbClr val="274DA5"/>
                </a:gs>
                <a:gs pos="100000">
                  <a:srgbClr val="3965B5"/>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53" name="Google Shape;653;p31"/>
            <p:cNvSpPr/>
            <p:nvPr/>
          </p:nvSpPr>
          <p:spPr>
            <a:xfrm>
              <a:off x="4462455" y="4192468"/>
              <a:ext cx="3586" cy="22236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54" name="Google Shape;654;p31"/>
            <p:cNvSpPr/>
            <p:nvPr/>
          </p:nvSpPr>
          <p:spPr>
            <a:xfrm>
              <a:off x="5477432" y="4192468"/>
              <a:ext cx="3586" cy="22236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grpSp>
      <p:cxnSp>
        <p:nvCxnSpPr>
          <p:cNvPr id="655" name="Google Shape;655;p31"/>
          <p:cNvCxnSpPr/>
          <p:nvPr/>
        </p:nvCxnSpPr>
        <p:spPr>
          <a:xfrm>
            <a:off x="1864535" y="4012143"/>
            <a:ext cx="0" cy="865008"/>
          </a:xfrm>
          <a:prstGeom prst="straightConnector1">
            <a:avLst/>
          </a:prstGeom>
          <a:noFill/>
          <a:ln w="19050" cap="flat" cmpd="sng">
            <a:solidFill>
              <a:srgbClr val="00379A"/>
            </a:solidFill>
            <a:prstDash val="solid"/>
            <a:miter lim="800000"/>
            <a:headEnd type="none" w="sm" len="sm"/>
            <a:tailEnd type="triangle" w="med" len="med"/>
          </a:ln>
        </p:spPr>
      </p:cxnSp>
      <p:grpSp>
        <p:nvGrpSpPr>
          <p:cNvPr id="656" name="Google Shape;656;p31"/>
          <p:cNvGrpSpPr/>
          <p:nvPr/>
        </p:nvGrpSpPr>
        <p:grpSpPr>
          <a:xfrm>
            <a:off x="1250183" y="3072252"/>
            <a:ext cx="1209541" cy="939888"/>
            <a:chOff x="-1775124" y="4074892"/>
            <a:chExt cx="620254" cy="492851"/>
          </a:xfrm>
        </p:grpSpPr>
        <p:sp>
          <p:nvSpPr>
            <p:cNvPr id="657" name="Google Shape;657;p31"/>
            <p:cNvSpPr/>
            <p:nvPr/>
          </p:nvSpPr>
          <p:spPr>
            <a:xfrm>
              <a:off x="-1775124" y="4074892"/>
              <a:ext cx="620254" cy="405123"/>
            </a:xfrm>
            <a:custGeom>
              <a:avLst/>
              <a:gdLst/>
              <a:ahLst/>
              <a:cxnLst/>
              <a:rect l="l" t="t" r="r" b="b"/>
              <a:pathLst>
                <a:path w="570007" h="372301" extrusionOk="0">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adFill>
              <a:gsLst>
                <a:gs pos="0">
                  <a:srgbClr val="193093"/>
                </a:gs>
                <a:gs pos="100000">
                  <a:srgbClr val="32599E"/>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58" name="Google Shape;658;p31"/>
            <p:cNvSpPr/>
            <p:nvPr/>
          </p:nvSpPr>
          <p:spPr>
            <a:xfrm>
              <a:off x="-1617128" y="4548185"/>
              <a:ext cx="318508" cy="19558"/>
            </a:xfrm>
            <a:custGeom>
              <a:avLst/>
              <a:gdLst/>
              <a:ahLst/>
              <a:cxnLst/>
              <a:rect l="l" t="t" r="r" b="b"/>
              <a:pathLst>
                <a:path w="292706" h="17973" extrusionOk="0">
                  <a:moveTo>
                    <a:pt x="294093" y="19103"/>
                  </a:moveTo>
                  <a:lnTo>
                    <a:pt x="0" y="19103"/>
                  </a:lnTo>
                  <a:lnTo>
                    <a:pt x="58387" y="0"/>
                  </a:lnTo>
                  <a:lnTo>
                    <a:pt x="147046" y="0"/>
                  </a:lnTo>
                  <a:lnTo>
                    <a:pt x="235654" y="0"/>
                  </a:lnTo>
                  <a:lnTo>
                    <a:pt x="294093" y="19103"/>
                  </a:lnTo>
                  <a:close/>
                </a:path>
              </a:pathLst>
            </a:custGeom>
            <a:gradFill>
              <a:gsLst>
                <a:gs pos="0">
                  <a:srgbClr val="193093"/>
                </a:gs>
                <a:gs pos="100000">
                  <a:srgbClr val="32599E"/>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59" name="Google Shape;659;p31"/>
            <p:cNvSpPr/>
            <p:nvPr/>
          </p:nvSpPr>
          <p:spPr>
            <a:xfrm>
              <a:off x="-1553595" y="4494571"/>
              <a:ext cx="192782" cy="41910"/>
            </a:xfrm>
            <a:custGeom>
              <a:avLst/>
              <a:gdLst/>
              <a:ahLst/>
              <a:cxnLst/>
              <a:rect l="l" t="t" r="r" b="b"/>
              <a:pathLst>
                <a:path w="177164" h="38513" extrusionOk="0">
                  <a:moveTo>
                    <a:pt x="0" y="0"/>
                  </a:moveTo>
                  <a:lnTo>
                    <a:pt x="177267" y="0"/>
                  </a:lnTo>
                  <a:lnTo>
                    <a:pt x="177267" y="39978"/>
                  </a:lnTo>
                  <a:lnTo>
                    <a:pt x="0" y="39978"/>
                  </a:lnTo>
                  <a:close/>
                </a:path>
              </a:pathLst>
            </a:custGeom>
            <a:gradFill>
              <a:gsLst>
                <a:gs pos="0">
                  <a:srgbClr val="193093"/>
                </a:gs>
                <a:gs pos="100000">
                  <a:srgbClr val="32599E"/>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grpSp>
      <p:cxnSp>
        <p:nvCxnSpPr>
          <p:cNvPr id="660" name="Google Shape;660;p31"/>
          <p:cNvCxnSpPr/>
          <p:nvPr/>
        </p:nvCxnSpPr>
        <p:spPr>
          <a:xfrm>
            <a:off x="2684025" y="5844992"/>
            <a:ext cx="1269663" cy="0"/>
          </a:xfrm>
          <a:prstGeom prst="straightConnector1">
            <a:avLst/>
          </a:prstGeom>
          <a:noFill/>
          <a:ln w="19050" cap="flat" cmpd="sng">
            <a:solidFill>
              <a:srgbClr val="00379A"/>
            </a:solidFill>
            <a:prstDash val="solid"/>
            <a:miter lim="800000"/>
            <a:headEnd type="none" w="sm" len="sm"/>
            <a:tailEnd type="triangle" w="med" len="med"/>
          </a:ln>
        </p:spPr>
      </p:cxnSp>
      <p:sp>
        <p:nvSpPr>
          <p:cNvPr id="661" name="Google Shape;661;p31"/>
          <p:cNvSpPr/>
          <p:nvPr/>
        </p:nvSpPr>
        <p:spPr>
          <a:xfrm>
            <a:off x="978272" y="4302858"/>
            <a:ext cx="886259" cy="31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1467" b="1" dirty="0">
                <a:solidFill>
                  <a:srgbClr val="274DA5"/>
                </a:solidFill>
                <a:latin typeface="Meiryo UI" panose="020B0604030504040204" pitchFamily="50" charset="-128"/>
                <a:ea typeface="Meiryo UI" panose="020B0604030504040204" pitchFamily="50" charset="-128"/>
              </a:rPr>
              <a:t>通常</a:t>
            </a:r>
            <a:endParaRPr sz="1467" dirty="0">
              <a:solidFill>
                <a:srgbClr val="274DA5"/>
              </a:solidFill>
              <a:latin typeface="Meiryo UI" panose="020B0604030504040204" pitchFamily="50" charset="-128"/>
              <a:ea typeface="Meiryo UI" panose="020B0604030504040204" pitchFamily="50" charset="-128"/>
              <a:sym typeface="Arial"/>
            </a:endParaRPr>
          </a:p>
        </p:txBody>
      </p:sp>
      <p:sp>
        <p:nvSpPr>
          <p:cNvPr id="662" name="Google Shape;662;p31"/>
          <p:cNvSpPr/>
          <p:nvPr/>
        </p:nvSpPr>
        <p:spPr>
          <a:xfrm>
            <a:off x="904763" y="6291221"/>
            <a:ext cx="1740047" cy="318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67" b="1" dirty="0" err="1">
                <a:solidFill>
                  <a:srgbClr val="1F3F85"/>
                </a:solidFill>
                <a:latin typeface="Meiryo UI" panose="020B0604030504040204" pitchFamily="50" charset="-128"/>
                <a:ea typeface="Meiryo UI" panose="020B0604030504040204" pitchFamily="50" charset="-128"/>
              </a:rPr>
              <a:t>プライマリNAS</a:t>
            </a:r>
            <a:endParaRPr sz="1467" dirty="0">
              <a:solidFill>
                <a:srgbClr val="1F3F85"/>
              </a:solidFill>
              <a:latin typeface="Meiryo UI" panose="020B0604030504040204" pitchFamily="50" charset="-128"/>
              <a:ea typeface="Meiryo UI" panose="020B0604030504040204" pitchFamily="50" charset="-128"/>
              <a:sym typeface="Arial"/>
            </a:endParaRPr>
          </a:p>
        </p:txBody>
      </p:sp>
      <p:sp>
        <p:nvSpPr>
          <p:cNvPr id="663" name="Google Shape;663;p31"/>
          <p:cNvSpPr/>
          <p:nvPr/>
        </p:nvSpPr>
        <p:spPr>
          <a:xfrm>
            <a:off x="4052599" y="6112381"/>
            <a:ext cx="1740047" cy="318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67" b="1" dirty="0" err="1">
                <a:solidFill>
                  <a:srgbClr val="1F3F85"/>
                </a:solidFill>
                <a:latin typeface="Meiryo UI" panose="020B0604030504040204" pitchFamily="50" charset="-128"/>
                <a:ea typeface="Meiryo UI" panose="020B0604030504040204" pitchFamily="50" charset="-128"/>
              </a:rPr>
              <a:t>セカンダリNAS</a:t>
            </a:r>
            <a:endParaRPr sz="1467" dirty="0">
              <a:solidFill>
                <a:srgbClr val="1F3F85"/>
              </a:solidFill>
              <a:latin typeface="Meiryo UI" panose="020B0604030504040204" pitchFamily="50" charset="-128"/>
              <a:ea typeface="Meiryo UI" panose="020B0604030504040204" pitchFamily="50" charset="-128"/>
              <a:sym typeface="Arial"/>
            </a:endParaRPr>
          </a:p>
        </p:txBody>
      </p:sp>
      <p:sp>
        <p:nvSpPr>
          <p:cNvPr id="664" name="Google Shape;664;p31"/>
          <p:cNvSpPr/>
          <p:nvPr/>
        </p:nvSpPr>
        <p:spPr>
          <a:xfrm>
            <a:off x="2440702" y="5542879"/>
            <a:ext cx="1740047" cy="2974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333" b="1" dirty="0" err="1">
                <a:solidFill>
                  <a:srgbClr val="C00000"/>
                </a:solidFill>
                <a:latin typeface="Meiryo UI" panose="020B0604030504040204" pitchFamily="50" charset="-128"/>
                <a:ea typeface="Meiryo UI" panose="020B0604030504040204" pitchFamily="50" charset="-128"/>
              </a:rPr>
              <a:t>スケジュール</a:t>
            </a:r>
            <a:r>
              <a:rPr lang="ja-JP" altLang="en-US" sz="1333" b="1" dirty="0">
                <a:solidFill>
                  <a:srgbClr val="C00000"/>
                </a:solidFill>
                <a:latin typeface="Meiryo UI" panose="020B0604030504040204" pitchFamily="50" charset="-128"/>
                <a:ea typeface="Meiryo UI" panose="020B0604030504040204" pitchFamily="50" charset="-128"/>
              </a:rPr>
              <a:t>による</a:t>
            </a:r>
            <a:endParaRPr sz="1333" dirty="0">
              <a:solidFill>
                <a:srgbClr val="C00000"/>
              </a:solidFill>
              <a:latin typeface="Meiryo UI" panose="020B0604030504040204" pitchFamily="50" charset="-128"/>
              <a:ea typeface="Meiryo UI" panose="020B0604030504040204" pitchFamily="50" charset="-128"/>
              <a:sym typeface="Arial"/>
            </a:endParaRPr>
          </a:p>
        </p:txBody>
      </p:sp>
      <p:sp>
        <p:nvSpPr>
          <p:cNvPr id="665" name="Google Shape;665;p31"/>
          <p:cNvSpPr/>
          <p:nvPr/>
        </p:nvSpPr>
        <p:spPr>
          <a:xfrm>
            <a:off x="2464891" y="5839618"/>
            <a:ext cx="1740047" cy="28732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67" b="1" dirty="0" err="1">
                <a:solidFill>
                  <a:srgbClr val="274DA5"/>
                </a:solidFill>
                <a:latin typeface="Meiryo UI" panose="020B0604030504040204" pitchFamily="50" charset="-128"/>
                <a:ea typeface="Meiryo UI" panose="020B0604030504040204" pitchFamily="50" charset="-128"/>
              </a:rPr>
              <a:t>スナップショット送信</a:t>
            </a:r>
            <a:endParaRPr sz="1267" dirty="0">
              <a:solidFill>
                <a:srgbClr val="274DA5"/>
              </a:solidFill>
              <a:latin typeface="Meiryo UI" panose="020B0604030504040204" pitchFamily="50" charset="-128"/>
              <a:ea typeface="Meiryo UI" panose="020B0604030504040204" pitchFamily="50" charset="-128"/>
              <a:sym typeface="Arial"/>
            </a:endParaRPr>
          </a:p>
        </p:txBody>
      </p:sp>
      <p:grpSp>
        <p:nvGrpSpPr>
          <p:cNvPr id="666" name="Google Shape;666;p31"/>
          <p:cNvGrpSpPr/>
          <p:nvPr/>
        </p:nvGrpSpPr>
        <p:grpSpPr>
          <a:xfrm>
            <a:off x="9653418" y="5680981"/>
            <a:ext cx="1782020" cy="341541"/>
            <a:chOff x="4388896" y="4191428"/>
            <a:chExt cx="1165610" cy="223402"/>
          </a:xfrm>
        </p:grpSpPr>
        <p:sp>
          <p:nvSpPr>
            <p:cNvPr id="667" name="Google Shape;667;p31"/>
            <p:cNvSpPr/>
            <p:nvPr/>
          </p:nvSpPr>
          <p:spPr>
            <a:xfrm>
              <a:off x="4390688" y="4193220"/>
              <a:ext cx="1162024" cy="218776"/>
            </a:xfrm>
            <a:custGeom>
              <a:avLst/>
              <a:gdLst/>
              <a:ahLst/>
              <a:cxnLst/>
              <a:rect l="l" t="t" r="r" b="b"/>
              <a:pathLst>
                <a:path w="3086100" h="581025" extrusionOk="0">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68" name="Google Shape;668;p31"/>
            <p:cNvSpPr/>
            <p:nvPr/>
          </p:nvSpPr>
          <p:spPr>
            <a:xfrm>
              <a:off x="4388896" y="4191428"/>
              <a:ext cx="1165610" cy="222362"/>
            </a:xfrm>
            <a:custGeom>
              <a:avLst/>
              <a:gdLst/>
              <a:ahLst/>
              <a:cxnLst/>
              <a:rect l="l" t="t" r="r" b="b"/>
              <a:pathLst>
                <a:path w="3095625" h="590550" extrusionOk="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69" name="Google Shape;669;p31"/>
            <p:cNvSpPr/>
            <p:nvPr/>
          </p:nvSpPr>
          <p:spPr>
            <a:xfrm>
              <a:off x="4477052" y="4253116"/>
              <a:ext cx="229536" cy="60970"/>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70" name="Google Shape;670;p31"/>
            <p:cNvSpPr/>
            <p:nvPr/>
          </p:nvSpPr>
          <p:spPr>
            <a:xfrm>
              <a:off x="4475259" y="4251358"/>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71" name="Google Shape;671;p31"/>
            <p:cNvSpPr/>
            <p:nvPr/>
          </p:nvSpPr>
          <p:spPr>
            <a:xfrm>
              <a:off x="4672803"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72" name="Google Shape;672;p31"/>
            <p:cNvSpPr/>
            <p:nvPr/>
          </p:nvSpPr>
          <p:spPr>
            <a:xfrm>
              <a:off x="4671010"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73" name="Google Shape;673;p31"/>
            <p:cNvSpPr/>
            <p:nvPr/>
          </p:nvSpPr>
          <p:spPr>
            <a:xfrm>
              <a:off x="4728465" y="4253116"/>
              <a:ext cx="229536" cy="60970"/>
            </a:xfrm>
            <a:custGeom>
              <a:avLst/>
              <a:gdLst/>
              <a:ahLst/>
              <a:cxnLst/>
              <a:rect l="l" t="t" r="r" b="b"/>
              <a:pathLst>
                <a:path w="609600" h="161925" extrusionOk="0">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74" name="Google Shape;674;p31"/>
            <p:cNvSpPr/>
            <p:nvPr/>
          </p:nvSpPr>
          <p:spPr>
            <a:xfrm>
              <a:off x="4726672" y="4251358"/>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75" name="Google Shape;675;p31"/>
            <p:cNvSpPr/>
            <p:nvPr/>
          </p:nvSpPr>
          <p:spPr>
            <a:xfrm>
              <a:off x="4924216"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76" name="Google Shape;676;p31"/>
            <p:cNvSpPr/>
            <p:nvPr/>
          </p:nvSpPr>
          <p:spPr>
            <a:xfrm>
              <a:off x="4922423"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77" name="Google Shape;677;p31"/>
            <p:cNvSpPr/>
            <p:nvPr/>
          </p:nvSpPr>
          <p:spPr>
            <a:xfrm>
              <a:off x="4978049" y="4251353"/>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78" name="Google Shape;678;p31"/>
            <p:cNvSpPr/>
            <p:nvPr/>
          </p:nvSpPr>
          <p:spPr>
            <a:xfrm>
              <a:off x="5175629"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7" y="0"/>
                  </a:lnTo>
                  <a:cubicBezTo>
                    <a:pt x="45339" y="0"/>
                    <a:pt x="45815" y="15929"/>
                    <a:pt x="45815" y="35070"/>
                  </a:cubicBezTo>
                  <a:cubicBezTo>
                    <a:pt x="45815" y="54177"/>
                    <a:pt x="45339" y="70106"/>
                    <a:pt x="44767"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79" name="Google Shape;679;p31"/>
            <p:cNvSpPr/>
            <p:nvPr/>
          </p:nvSpPr>
          <p:spPr>
            <a:xfrm>
              <a:off x="5173836"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80" name="Google Shape;680;p31"/>
            <p:cNvSpPr/>
            <p:nvPr/>
          </p:nvSpPr>
          <p:spPr>
            <a:xfrm>
              <a:off x="5229498" y="4251358"/>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81" name="Google Shape;681;p31"/>
            <p:cNvSpPr/>
            <p:nvPr/>
          </p:nvSpPr>
          <p:spPr>
            <a:xfrm>
              <a:off x="5427042" y="4263480"/>
              <a:ext cx="14346" cy="3586"/>
            </a:xfrm>
            <a:custGeom>
              <a:avLst/>
              <a:gdLst/>
              <a:ahLst/>
              <a:cxnLst/>
              <a:rect l="l" t="t" r="r" b="b"/>
              <a:pathLst>
                <a:path w="38100" h="120000" extrusionOk="0">
                  <a:moveTo>
                    <a:pt x="1048" y="70106"/>
                  </a:moveTo>
                  <a:cubicBezTo>
                    <a:pt x="476" y="70106"/>
                    <a:pt x="0" y="54177"/>
                    <a:pt x="0" y="35070"/>
                  </a:cubicBezTo>
                  <a:cubicBezTo>
                    <a:pt x="0" y="15929"/>
                    <a:pt x="476" y="0"/>
                    <a:pt x="1048" y="0"/>
                  </a:cubicBezTo>
                  <a:lnTo>
                    <a:pt x="44768" y="0"/>
                  </a:lnTo>
                  <a:cubicBezTo>
                    <a:pt x="45339" y="0"/>
                    <a:pt x="45815" y="15929"/>
                    <a:pt x="45815" y="35070"/>
                  </a:cubicBezTo>
                  <a:cubicBezTo>
                    <a:pt x="45815" y="54177"/>
                    <a:pt x="45339" y="70106"/>
                    <a:pt x="44768" y="70106"/>
                  </a:cubicBezTo>
                  <a:lnTo>
                    <a:pt x="1048" y="70106"/>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82" name="Google Shape;682;p31"/>
            <p:cNvSpPr/>
            <p:nvPr/>
          </p:nvSpPr>
          <p:spPr>
            <a:xfrm>
              <a:off x="5425249" y="4261723"/>
              <a:ext cx="17932" cy="3586"/>
            </a:xfrm>
            <a:custGeom>
              <a:avLst/>
              <a:gdLst/>
              <a:ahLst/>
              <a:cxnLst/>
              <a:rect l="l" t="t" r="r" b="b"/>
              <a:pathLst>
                <a:path w="47625" h="9525" extrusionOk="0">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83" name="Google Shape;683;p31"/>
            <p:cNvSpPr/>
            <p:nvPr/>
          </p:nvSpPr>
          <p:spPr>
            <a:xfrm>
              <a:off x="4477052" y="4334314"/>
              <a:ext cx="229536" cy="60970"/>
            </a:xfrm>
            <a:custGeom>
              <a:avLst/>
              <a:gdLst/>
              <a:ahLst/>
              <a:cxnLst/>
              <a:rect l="l" t="t" r="r" b="b"/>
              <a:pathLst>
                <a:path w="609600" h="161925" extrusionOk="0">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84" name="Google Shape;684;p31"/>
            <p:cNvSpPr/>
            <p:nvPr/>
          </p:nvSpPr>
          <p:spPr>
            <a:xfrm>
              <a:off x="4475259" y="4332520"/>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85" name="Google Shape;685;p31"/>
            <p:cNvSpPr/>
            <p:nvPr/>
          </p:nvSpPr>
          <p:spPr>
            <a:xfrm>
              <a:off x="4655874"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86" name="Google Shape;686;p31"/>
            <p:cNvSpPr/>
            <p:nvPr/>
          </p:nvSpPr>
          <p:spPr>
            <a:xfrm>
              <a:off x="4672803"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87" name="Google Shape;687;p31"/>
            <p:cNvSpPr/>
            <p:nvPr/>
          </p:nvSpPr>
          <p:spPr>
            <a:xfrm>
              <a:off x="4671010"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88" name="Google Shape;688;p31"/>
            <p:cNvSpPr/>
            <p:nvPr/>
          </p:nvSpPr>
          <p:spPr>
            <a:xfrm>
              <a:off x="4655874"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89" name="Google Shape;689;p31"/>
            <p:cNvSpPr/>
            <p:nvPr/>
          </p:nvSpPr>
          <p:spPr>
            <a:xfrm>
              <a:off x="4906929"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90" name="Google Shape;690;p31"/>
            <p:cNvSpPr/>
            <p:nvPr/>
          </p:nvSpPr>
          <p:spPr>
            <a:xfrm>
              <a:off x="4906929"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91" name="Google Shape;691;p31"/>
            <p:cNvSpPr/>
            <p:nvPr/>
          </p:nvSpPr>
          <p:spPr>
            <a:xfrm>
              <a:off x="5157983"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92" name="Google Shape;692;p31"/>
            <p:cNvSpPr/>
            <p:nvPr/>
          </p:nvSpPr>
          <p:spPr>
            <a:xfrm>
              <a:off x="5157983"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93" name="Google Shape;693;p31"/>
            <p:cNvSpPr/>
            <p:nvPr/>
          </p:nvSpPr>
          <p:spPr>
            <a:xfrm>
              <a:off x="5409038" y="425132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94" name="Google Shape;694;p31"/>
            <p:cNvSpPr/>
            <p:nvPr/>
          </p:nvSpPr>
          <p:spPr>
            <a:xfrm>
              <a:off x="5409038" y="4333812"/>
              <a:ext cx="3586" cy="64557"/>
            </a:xfrm>
            <a:custGeom>
              <a:avLst/>
              <a:gdLst/>
              <a:ahLst/>
              <a:cxnLst/>
              <a:rect l="l" t="t" r="r" b="b"/>
              <a:pathLst>
                <a:path w="120000" h="171450" extrusionOk="0">
                  <a:moveTo>
                    <a:pt x="0" y="173069"/>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95" name="Google Shape;695;p31"/>
            <p:cNvSpPr/>
            <p:nvPr/>
          </p:nvSpPr>
          <p:spPr>
            <a:xfrm>
              <a:off x="4726672" y="4332520"/>
              <a:ext cx="233122" cy="64557"/>
            </a:xfrm>
            <a:custGeom>
              <a:avLst/>
              <a:gdLst/>
              <a:ahLst/>
              <a:cxnLst/>
              <a:rect l="l" t="t" r="r" b="b"/>
              <a:pathLst>
                <a:path w="619125" h="171450" extrusionOk="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96" name="Google Shape;696;p31"/>
            <p:cNvSpPr/>
            <p:nvPr/>
          </p:nvSpPr>
          <p:spPr>
            <a:xfrm>
              <a:off x="4924216"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97" name="Google Shape;697;p31"/>
            <p:cNvSpPr/>
            <p:nvPr/>
          </p:nvSpPr>
          <p:spPr>
            <a:xfrm>
              <a:off x="4922423"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98" name="Google Shape;698;p31"/>
            <p:cNvSpPr/>
            <p:nvPr/>
          </p:nvSpPr>
          <p:spPr>
            <a:xfrm>
              <a:off x="4978049" y="4332520"/>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699" name="Google Shape;699;p31"/>
            <p:cNvSpPr/>
            <p:nvPr/>
          </p:nvSpPr>
          <p:spPr>
            <a:xfrm>
              <a:off x="5175629"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7" y="0"/>
                  </a:lnTo>
                  <a:cubicBezTo>
                    <a:pt x="45339" y="0"/>
                    <a:pt x="45815" y="15929"/>
                    <a:pt x="45815" y="35070"/>
                  </a:cubicBezTo>
                  <a:cubicBezTo>
                    <a:pt x="45815" y="54177"/>
                    <a:pt x="45339" y="70139"/>
                    <a:pt x="44767"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700" name="Google Shape;700;p31"/>
            <p:cNvSpPr/>
            <p:nvPr/>
          </p:nvSpPr>
          <p:spPr>
            <a:xfrm>
              <a:off x="5173836"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701" name="Google Shape;701;p31"/>
            <p:cNvSpPr/>
            <p:nvPr/>
          </p:nvSpPr>
          <p:spPr>
            <a:xfrm>
              <a:off x="5229498" y="4332520"/>
              <a:ext cx="233122" cy="64557"/>
            </a:xfrm>
            <a:custGeom>
              <a:avLst/>
              <a:gdLst/>
              <a:ahLst/>
              <a:cxnLst/>
              <a:rect l="l" t="t" r="r" b="b"/>
              <a:pathLst>
                <a:path w="619125" h="171450" extrusionOk="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702" name="Google Shape;702;p31"/>
            <p:cNvSpPr/>
            <p:nvPr/>
          </p:nvSpPr>
          <p:spPr>
            <a:xfrm>
              <a:off x="5427042" y="4344678"/>
              <a:ext cx="14346" cy="3586"/>
            </a:xfrm>
            <a:custGeom>
              <a:avLst/>
              <a:gdLst/>
              <a:ahLst/>
              <a:cxnLst/>
              <a:rect l="l" t="t" r="r" b="b"/>
              <a:pathLst>
                <a:path w="38100" h="120000" extrusionOk="0">
                  <a:moveTo>
                    <a:pt x="1048" y="70139"/>
                  </a:moveTo>
                  <a:cubicBezTo>
                    <a:pt x="476" y="70139"/>
                    <a:pt x="0" y="54177"/>
                    <a:pt x="0" y="35070"/>
                  </a:cubicBezTo>
                  <a:cubicBezTo>
                    <a:pt x="0" y="15929"/>
                    <a:pt x="476" y="0"/>
                    <a:pt x="1048" y="0"/>
                  </a:cubicBezTo>
                  <a:lnTo>
                    <a:pt x="44768" y="0"/>
                  </a:lnTo>
                  <a:cubicBezTo>
                    <a:pt x="45339" y="0"/>
                    <a:pt x="45815" y="15929"/>
                    <a:pt x="45815" y="35070"/>
                  </a:cubicBezTo>
                  <a:cubicBezTo>
                    <a:pt x="45815" y="54177"/>
                    <a:pt x="45339" y="70139"/>
                    <a:pt x="44768" y="70139"/>
                  </a:cubicBezTo>
                  <a:lnTo>
                    <a:pt x="1048" y="70139"/>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703" name="Google Shape;703;p31"/>
            <p:cNvSpPr/>
            <p:nvPr/>
          </p:nvSpPr>
          <p:spPr>
            <a:xfrm>
              <a:off x="5425249" y="4342921"/>
              <a:ext cx="17932" cy="3586"/>
            </a:xfrm>
            <a:custGeom>
              <a:avLst/>
              <a:gdLst/>
              <a:ahLst/>
              <a:cxnLst/>
              <a:rect l="l" t="t" r="r" b="b"/>
              <a:pathLst>
                <a:path w="47625" h="9525" extrusionOk="0">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704" name="Google Shape;704;p31"/>
            <p:cNvSpPr/>
            <p:nvPr/>
          </p:nvSpPr>
          <p:spPr>
            <a:xfrm>
              <a:off x="4479419" y="4210974"/>
              <a:ext cx="93249" cy="10759"/>
            </a:xfrm>
            <a:custGeom>
              <a:avLst/>
              <a:gdLst/>
              <a:ahLst/>
              <a:cxnLst/>
              <a:rect l="l" t="t" r="r" b="b"/>
              <a:pathLst>
                <a:path w="247650" h="28575" extrusionOk="0">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adFill>
              <a:gsLst>
                <a:gs pos="0">
                  <a:srgbClr val="274DA5"/>
                </a:gs>
                <a:gs pos="100000">
                  <a:srgbClr val="3965B5"/>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705" name="Google Shape;705;p31"/>
            <p:cNvSpPr/>
            <p:nvPr/>
          </p:nvSpPr>
          <p:spPr>
            <a:xfrm>
              <a:off x="4477016" y="4208500"/>
              <a:ext cx="96835" cy="17932"/>
            </a:xfrm>
            <a:custGeom>
              <a:avLst/>
              <a:gdLst/>
              <a:ahLst/>
              <a:cxnLst/>
              <a:rect l="l" t="t" r="r" b="b"/>
              <a:pathLst>
                <a:path w="257175" h="47625" extrusionOk="0">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adFill>
              <a:gsLst>
                <a:gs pos="0">
                  <a:srgbClr val="274DA5"/>
                </a:gs>
                <a:gs pos="100000">
                  <a:srgbClr val="3965B5"/>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706" name="Google Shape;706;p31"/>
            <p:cNvSpPr/>
            <p:nvPr/>
          </p:nvSpPr>
          <p:spPr>
            <a:xfrm>
              <a:off x="4462455" y="4192468"/>
              <a:ext cx="3586" cy="22236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707" name="Google Shape;707;p31"/>
            <p:cNvSpPr/>
            <p:nvPr/>
          </p:nvSpPr>
          <p:spPr>
            <a:xfrm>
              <a:off x="5477432" y="4192468"/>
              <a:ext cx="3586" cy="222362"/>
            </a:xfrm>
            <a:custGeom>
              <a:avLst/>
              <a:gdLst/>
              <a:ahLst/>
              <a:cxnLst/>
              <a:rect l="l" t="t" r="r" b="b"/>
              <a:pathLst>
                <a:path w="120000" h="590550" extrusionOk="0">
                  <a:moveTo>
                    <a:pt x="0" y="592836"/>
                  </a:moveTo>
                  <a:lnTo>
                    <a:pt x="0" y="0"/>
                  </a:lnTo>
                </a:path>
              </a:pathLst>
            </a:custGeom>
            <a:gradFill>
              <a:gsLst>
                <a:gs pos="0">
                  <a:srgbClr val="274DA5"/>
                </a:gs>
                <a:gs pos="100000">
                  <a:srgbClr val="3965B5"/>
                </a:gs>
              </a:gsLst>
              <a:lin ang="0" scaled="0"/>
            </a:gradFill>
            <a:ln w="9525" cap="flat" cmpd="sng">
              <a:solidFill>
                <a:schemeClr val="lt1"/>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grpSp>
      <p:cxnSp>
        <p:nvCxnSpPr>
          <p:cNvPr id="708" name="Google Shape;708;p31"/>
          <p:cNvCxnSpPr/>
          <p:nvPr/>
        </p:nvCxnSpPr>
        <p:spPr>
          <a:xfrm>
            <a:off x="7402844" y="3844839"/>
            <a:ext cx="0" cy="1032312"/>
          </a:xfrm>
          <a:prstGeom prst="straightConnector1">
            <a:avLst/>
          </a:prstGeom>
          <a:noFill/>
          <a:ln w="19050" cap="flat" cmpd="sng">
            <a:solidFill>
              <a:srgbClr val="00379A"/>
            </a:solidFill>
            <a:prstDash val="solid"/>
            <a:miter lim="800000"/>
            <a:headEnd type="none" w="sm" len="sm"/>
            <a:tailEnd type="triangle" w="med" len="med"/>
          </a:ln>
        </p:spPr>
      </p:cxnSp>
      <p:sp>
        <p:nvSpPr>
          <p:cNvPr id="709" name="Google Shape;709;p31"/>
          <p:cNvSpPr/>
          <p:nvPr/>
        </p:nvSpPr>
        <p:spPr>
          <a:xfrm>
            <a:off x="6527283" y="4243762"/>
            <a:ext cx="933128" cy="31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1467" b="1" dirty="0">
                <a:solidFill>
                  <a:srgbClr val="274DA5"/>
                </a:solidFill>
                <a:latin typeface="Meiryo UI" panose="020B0604030504040204" pitchFamily="50" charset="-128"/>
                <a:ea typeface="Meiryo UI" panose="020B0604030504040204" pitchFamily="50" charset="-128"/>
              </a:rPr>
              <a:t>通常</a:t>
            </a:r>
            <a:endParaRPr sz="1467" dirty="0">
              <a:solidFill>
                <a:srgbClr val="274DA5"/>
              </a:solidFill>
              <a:latin typeface="Meiryo UI" panose="020B0604030504040204" pitchFamily="50" charset="-128"/>
              <a:ea typeface="Meiryo UI" panose="020B0604030504040204" pitchFamily="50" charset="-128"/>
              <a:sym typeface="Arial"/>
            </a:endParaRPr>
          </a:p>
        </p:txBody>
      </p:sp>
      <p:sp>
        <p:nvSpPr>
          <p:cNvPr id="710" name="Google Shape;710;p31"/>
          <p:cNvSpPr/>
          <p:nvPr/>
        </p:nvSpPr>
        <p:spPr>
          <a:xfrm>
            <a:off x="6527284" y="6291714"/>
            <a:ext cx="1740047" cy="318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67" b="1" dirty="0" err="1">
                <a:solidFill>
                  <a:srgbClr val="1F3F85"/>
                </a:solidFill>
                <a:latin typeface="Meiryo UI" panose="020B0604030504040204" pitchFamily="50" charset="-128"/>
                <a:ea typeface="Meiryo UI" panose="020B0604030504040204" pitchFamily="50" charset="-128"/>
              </a:rPr>
              <a:t>プライマリNAS</a:t>
            </a:r>
            <a:endParaRPr sz="1467" dirty="0">
              <a:solidFill>
                <a:srgbClr val="1F3F85"/>
              </a:solidFill>
              <a:latin typeface="Meiryo UI" panose="020B0604030504040204" pitchFamily="50" charset="-128"/>
              <a:ea typeface="Meiryo UI" panose="020B0604030504040204" pitchFamily="50" charset="-128"/>
              <a:sym typeface="Arial"/>
            </a:endParaRPr>
          </a:p>
        </p:txBody>
      </p:sp>
      <p:sp>
        <p:nvSpPr>
          <p:cNvPr id="711" name="Google Shape;711;p31"/>
          <p:cNvSpPr/>
          <p:nvPr/>
        </p:nvSpPr>
        <p:spPr>
          <a:xfrm>
            <a:off x="9675120" y="6112874"/>
            <a:ext cx="1740047" cy="318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67" b="1" dirty="0" err="1">
                <a:solidFill>
                  <a:srgbClr val="1F3F85"/>
                </a:solidFill>
                <a:latin typeface="Meiryo UI" panose="020B0604030504040204" pitchFamily="50" charset="-128"/>
                <a:ea typeface="Meiryo UI" panose="020B0604030504040204" pitchFamily="50" charset="-128"/>
              </a:rPr>
              <a:t>セカンダリNAS</a:t>
            </a:r>
            <a:endParaRPr sz="1467" dirty="0">
              <a:solidFill>
                <a:srgbClr val="1F3F85"/>
              </a:solidFill>
              <a:latin typeface="Meiryo UI" panose="020B0604030504040204" pitchFamily="50" charset="-128"/>
              <a:ea typeface="Meiryo UI" panose="020B0604030504040204" pitchFamily="50" charset="-128"/>
              <a:sym typeface="Arial"/>
            </a:endParaRPr>
          </a:p>
        </p:txBody>
      </p:sp>
      <p:cxnSp>
        <p:nvCxnSpPr>
          <p:cNvPr id="712" name="Google Shape;712;p31"/>
          <p:cNvCxnSpPr/>
          <p:nvPr/>
        </p:nvCxnSpPr>
        <p:spPr>
          <a:xfrm>
            <a:off x="8318634" y="5842333"/>
            <a:ext cx="1269663" cy="0"/>
          </a:xfrm>
          <a:prstGeom prst="straightConnector1">
            <a:avLst/>
          </a:prstGeom>
          <a:noFill/>
          <a:ln w="19050" cap="flat" cmpd="sng">
            <a:solidFill>
              <a:srgbClr val="00379A"/>
            </a:solidFill>
            <a:prstDash val="solid"/>
            <a:miter lim="800000"/>
            <a:headEnd type="none" w="sm" len="sm"/>
            <a:tailEnd type="triangle" w="med" len="med"/>
          </a:ln>
        </p:spPr>
      </p:cxnSp>
      <p:sp>
        <p:nvSpPr>
          <p:cNvPr id="713" name="Google Shape;713;p31"/>
          <p:cNvSpPr/>
          <p:nvPr/>
        </p:nvSpPr>
        <p:spPr>
          <a:xfrm>
            <a:off x="8066790" y="5803828"/>
            <a:ext cx="1740047" cy="50257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333" b="1" dirty="0" err="1">
                <a:solidFill>
                  <a:srgbClr val="C00000"/>
                </a:solidFill>
                <a:latin typeface="Meiryo UI" panose="020B0604030504040204" pitchFamily="50" charset="-128"/>
                <a:ea typeface="Meiryo UI" panose="020B0604030504040204" pitchFamily="50" charset="-128"/>
              </a:rPr>
              <a:t>リアルタイム</a:t>
            </a:r>
            <a:endParaRPr lang="en-US" sz="1333" b="1" dirty="0">
              <a:solidFill>
                <a:srgbClr val="C00000"/>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333" b="1" dirty="0" err="1">
                <a:solidFill>
                  <a:srgbClr val="C00000"/>
                </a:solidFill>
                <a:latin typeface="Meiryo UI" panose="020B0604030504040204" pitchFamily="50" charset="-128"/>
                <a:ea typeface="Meiryo UI" panose="020B0604030504040204" pitchFamily="50" charset="-128"/>
              </a:rPr>
              <a:t>スナップショット</a:t>
            </a:r>
            <a:endParaRPr sz="1333" dirty="0">
              <a:solidFill>
                <a:srgbClr val="C00000"/>
              </a:solidFill>
              <a:latin typeface="Meiryo UI" panose="020B0604030504040204" pitchFamily="50" charset="-128"/>
              <a:ea typeface="Meiryo UI" panose="020B0604030504040204" pitchFamily="50" charset="-128"/>
              <a:sym typeface="Arial"/>
            </a:endParaRPr>
          </a:p>
        </p:txBody>
      </p:sp>
      <p:cxnSp>
        <p:nvCxnSpPr>
          <p:cNvPr id="714" name="Google Shape;714;p31"/>
          <p:cNvCxnSpPr/>
          <p:nvPr/>
        </p:nvCxnSpPr>
        <p:spPr>
          <a:xfrm>
            <a:off x="7812018" y="3872597"/>
            <a:ext cx="1728768" cy="1706947"/>
          </a:xfrm>
          <a:prstGeom prst="straightConnector1">
            <a:avLst/>
          </a:prstGeom>
          <a:noFill/>
          <a:ln w="19050" cap="rnd" cmpd="sng">
            <a:solidFill>
              <a:srgbClr val="00379A"/>
            </a:solidFill>
            <a:prstDash val="dash"/>
            <a:round/>
            <a:headEnd type="none" w="sm" len="sm"/>
            <a:tailEnd type="triangle" w="med" len="med"/>
          </a:ln>
        </p:spPr>
      </p:cxnSp>
      <p:sp>
        <p:nvSpPr>
          <p:cNvPr id="715" name="Google Shape;715;p31"/>
          <p:cNvSpPr/>
          <p:nvPr/>
        </p:nvSpPr>
        <p:spPr>
          <a:xfrm>
            <a:off x="8826487" y="4486728"/>
            <a:ext cx="2626040" cy="318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1467" b="1" dirty="0">
                <a:solidFill>
                  <a:srgbClr val="274DA5"/>
                </a:solidFill>
                <a:latin typeface="Meiryo UI" panose="020B0604030504040204" pitchFamily="50" charset="-128"/>
                <a:ea typeface="Meiryo UI" panose="020B0604030504040204" pitchFamily="50" charset="-128"/>
              </a:rPr>
              <a:t>ディザスタリカバリ</a:t>
            </a:r>
            <a:r>
              <a:rPr lang="en-US" sz="1467" b="1" dirty="0">
                <a:solidFill>
                  <a:srgbClr val="274DA5"/>
                </a:solidFill>
                <a:latin typeface="Meiryo UI" panose="020B0604030504040204" pitchFamily="50" charset="-128"/>
                <a:ea typeface="Meiryo UI" panose="020B0604030504040204" pitchFamily="50" charset="-128"/>
              </a:rPr>
              <a:t> (RPO=0)</a:t>
            </a:r>
            <a:endParaRPr sz="1467" dirty="0">
              <a:solidFill>
                <a:srgbClr val="274DA5"/>
              </a:solidFill>
              <a:latin typeface="Meiryo UI" panose="020B0604030504040204" pitchFamily="50" charset="-128"/>
              <a:ea typeface="Meiryo UI" panose="020B0604030504040204" pitchFamily="50" charset="-128"/>
              <a:sym typeface="Arial"/>
            </a:endParaRPr>
          </a:p>
        </p:txBody>
      </p:sp>
      <p:sp>
        <p:nvSpPr>
          <p:cNvPr id="716" name="Google Shape;716;p31"/>
          <p:cNvSpPr/>
          <p:nvPr/>
        </p:nvSpPr>
        <p:spPr>
          <a:xfrm>
            <a:off x="8155067" y="6399756"/>
            <a:ext cx="2486578" cy="2923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00" b="1" dirty="0">
                <a:solidFill>
                  <a:schemeClr val="dk1"/>
                </a:solidFill>
                <a:latin typeface="Meiryo UI" panose="020B0604030504040204" pitchFamily="50" charset="-128"/>
                <a:ea typeface="Meiryo UI" panose="020B0604030504040204" pitchFamily="50" charset="-128"/>
              </a:rPr>
              <a:t>(</a:t>
            </a:r>
            <a:r>
              <a:rPr lang="en-US" sz="1300" b="1" dirty="0" err="1">
                <a:solidFill>
                  <a:schemeClr val="dk1"/>
                </a:solidFill>
                <a:latin typeface="Meiryo UI" panose="020B0604030504040204" pitchFamily="50" charset="-128"/>
                <a:ea typeface="Meiryo UI" panose="020B0604030504040204" pitchFamily="50" charset="-128"/>
              </a:rPr>
              <a:t>往復遅延</a:t>
            </a:r>
            <a:r>
              <a:rPr lang="en-US" sz="1300" b="1" dirty="0">
                <a:solidFill>
                  <a:schemeClr val="dk1"/>
                </a:solidFill>
                <a:latin typeface="Meiryo UI" panose="020B0604030504040204" pitchFamily="50" charset="-128"/>
                <a:ea typeface="Meiryo UI" panose="020B0604030504040204" pitchFamily="50" charset="-128"/>
              </a:rPr>
              <a:t> &lt; 10ms)</a:t>
            </a:r>
            <a:endParaRPr sz="1300" dirty="0">
              <a:solidFill>
                <a:schemeClr val="dk1"/>
              </a:solidFill>
              <a:latin typeface="Meiryo UI" panose="020B0604030504040204" pitchFamily="50" charset="-128"/>
              <a:ea typeface="Meiryo UI" panose="020B0604030504040204" pitchFamily="50" charset="-128"/>
              <a:sym typeface="Arial"/>
            </a:endParaRPr>
          </a:p>
        </p:txBody>
      </p:sp>
      <p:grpSp>
        <p:nvGrpSpPr>
          <p:cNvPr id="717" name="Google Shape;717;p31"/>
          <p:cNvGrpSpPr/>
          <p:nvPr/>
        </p:nvGrpSpPr>
        <p:grpSpPr>
          <a:xfrm>
            <a:off x="4638149" y="5205727"/>
            <a:ext cx="579995" cy="579995"/>
            <a:chOff x="4435908" y="4889651"/>
            <a:chExt cx="759453" cy="759453"/>
          </a:xfrm>
        </p:grpSpPr>
        <p:sp>
          <p:nvSpPr>
            <p:cNvPr id="718" name="Google Shape;718;p31"/>
            <p:cNvSpPr/>
            <p:nvPr/>
          </p:nvSpPr>
          <p:spPr>
            <a:xfrm>
              <a:off x="4435908" y="4889651"/>
              <a:ext cx="759453" cy="759453"/>
            </a:xfrm>
            <a:custGeom>
              <a:avLst/>
              <a:gdLst/>
              <a:ahLst/>
              <a:cxnLst/>
              <a:rect l="l" t="t" r="r" b="b"/>
              <a:pathLst>
                <a:path w="685481" h="687590" extrusionOk="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0"/>
            </a:gradFill>
            <a:ln w="19050" cap="flat" cmpd="sng">
              <a:solidFill>
                <a:srgbClr val="F2F2F2"/>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pic>
          <p:nvPicPr>
            <p:cNvPr id="719" name="Google Shape;719;p31"/>
            <p:cNvPicPr preferRelativeResize="0"/>
            <p:nvPr/>
          </p:nvPicPr>
          <p:blipFill rotWithShape="1">
            <a:blip r:embed="rId4">
              <a:alphaModFix/>
            </a:blip>
            <a:srcRect/>
            <a:stretch/>
          </p:blipFill>
          <p:spPr>
            <a:xfrm>
              <a:off x="4545942" y="5052140"/>
              <a:ext cx="542227" cy="408344"/>
            </a:xfrm>
            <a:prstGeom prst="rect">
              <a:avLst/>
            </a:prstGeom>
            <a:noFill/>
            <a:ln>
              <a:noFill/>
            </a:ln>
            <a:effectLst>
              <a:outerShdw blurRad="50800" dist="38100" dir="2700000" algn="tl" rotWithShape="0">
                <a:srgbClr val="000000">
                  <a:alpha val="40000"/>
                </a:srgbClr>
              </a:outerShdw>
            </a:effectLst>
          </p:spPr>
        </p:pic>
      </p:grpSp>
      <p:sp>
        <p:nvSpPr>
          <p:cNvPr id="720" name="Google Shape;720;p31"/>
          <p:cNvSpPr txBox="1"/>
          <p:nvPr/>
        </p:nvSpPr>
        <p:spPr>
          <a:xfrm>
            <a:off x="446917" y="1670425"/>
            <a:ext cx="11264300"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ブロックレベルレプリケーションをリアルタイムで使用して、ローカルNASから別のQNAP</a:t>
            </a:r>
            <a:r>
              <a:rPr lang="en-US" sz="1800" dirty="0">
                <a:solidFill>
                  <a:schemeClr val="lt1"/>
                </a:solidFill>
                <a:latin typeface="Meiryo UI" panose="020B0604030504040204" pitchFamily="50" charset="-128"/>
                <a:ea typeface="Meiryo UI" panose="020B0604030504040204" pitchFamily="50" charset="-128"/>
              </a:rPr>
              <a:t> </a:t>
            </a:r>
            <a:r>
              <a:rPr lang="en-US" sz="1800" dirty="0" err="1">
                <a:solidFill>
                  <a:schemeClr val="lt1"/>
                </a:solidFill>
                <a:latin typeface="Meiryo UI" panose="020B0604030504040204" pitchFamily="50" charset="-128"/>
                <a:ea typeface="Meiryo UI" panose="020B0604030504040204" pitchFamily="50" charset="-128"/>
              </a:rPr>
              <a:t>NASにデータをバックアップします</a:t>
            </a:r>
            <a:r>
              <a:rPr lang="en-US" sz="1800"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grpSp>
        <p:nvGrpSpPr>
          <p:cNvPr id="721" name="Google Shape;721;p31"/>
          <p:cNvGrpSpPr/>
          <p:nvPr/>
        </p:nvGrpSpPr>
        <p:grpSpPr>
          <a:xfrm>
            <a:off x="6773795" y="2893763"/>
            <a:ext cx="1209541" cy="939888"/>
            <a:chOff x="-1775124" y="4074892"/>
            <a:chExt cx="620254" cy="492851"/>
          </a:xfrm>
        </p:grpSpPr>
        <p:sp>
          <p:nvSpPr>
            <p:cNvPr id="722" name="Google Shape;722;p31"/>
            <p:cNvSpPr/>
            <p:nvPr/>
          </p:nvSpPr>
          <p:spPr>
            <a:xfrm>
              <a:off x="-1775124" y="4074892"/>
              <a:ext cx="620254" cy="405123"/>
            </a:xfrm>
            <a:custGeom>
              <a:avLst/>
              <a:gdLst/>
              <a:ahLst/>
              <a:cxnLst/>
              <a:rect l="l" t="t" r="r" b="b"/>
              <a:pathLst>
                <a:path w="570007" h="372301" extrusionOk="0">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adFill>
              <a:gsLst>
                <a:gs pos="0">
                  <a:srgbClr val="193093"/>
                </a:gs>
                <a:gs pos="100000">
                  <a:srgbClr val="32599E"/>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723" name="Google Shape;723;p31"/>
            <p:cNvSpPr/>
            <p:nvPr/>
          </p:nvSpPr>
          <p:spPr>
            <a:xfrm>
              <a:off x="-1617128" y="4548185"/>
              <a:ext cx="318508" cy="19558"/>
            </a:xfrm>
            <a:custGeom>
              <a:avLst/>
              <a:gdLst/>
              <a:ahLst/>
              <a:cxnLst/>
              <a:rect l="l" t="t" r="r" b="b"/>
              <a:pathLst>
                <a:path w="292706" h="17973" extrusionOk="0">
                  <a:moveTo>
                    <a:pt x="294093" y="19103"/>
                  </a:moveTo>
                  <a:lnTo>
                    <a:pt x="0" y="19103"/>
                  </a:lnTo>
                  <a:lnTo>
                    <a:pt x="58387" y="0"/>
                  </a:lnTo>
                  <a:lnTo>
                    <a:pt x="147046" y="0"/>
                  </a:lnTo>
                  <a:lnTo>
                    <a:pt x="235654" y="0"/>
                  </a:lnTo>
                  <a:lnTo>
                    <a:pt x="294093" y="19103"/>
                  </a:lnTo>
                  <a:close/>
                </a:path>
              </a:pathLst>
            </a:custGeom>
            <a:gradFill>
              <a:gsLst>
                <a:gs pos="0">
                  <a:srgbClr val="193093"/>
                </a:gs>
                <a:gs pos="100000">
                  <a:srgbClr val="32599E"/>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724" name="Google Shape;724;p31"/>
            <p:cNvSpPr/>
            <p:nvPr/>
          </p:nvSpPr>
          <p:spPr>
            <a:xfrm>
              <a:off x="-1553595" y="4494571"/>
              <a:ext cx="192782" cy="41910"/>
            </a:xfrm>
            <a:custGeom>
              <a:avLst/>
              <a:gdLst/>
              <a:ahLst/>
              <a:cxnLst/>
              <a:rect l="l" t="t" r="r" b="b"/>
              <a:pathLst>
                <a:path w="177164" h="38513" extrusionOk="0">
                  <a:moveTo>
                    <a:pt x="0" y="0"/>
                  </a:moveTo>
                  <a:lnTo>
                    <a:pt x="177267" y="0"/>
                  </a:lnTo>
                  <a:lnTo>
                    <a:pt x="177267" y="39978"/>
                  </a:lnTo>
                  <a:lnTo>
                    <a:pt x="0" y="39978"/>
                  </a:lnTo>
                  <a:close/>
                </a:path>
              </a:pathLst>
            </a:custGeom>
            <a:gradFill>
              <a:gsLst>
                <a:gs pos="0">
                  <a:srgbClr val="193093"/>
                </a:gs>
                <a:gs pos="100000">
                  <a:srgbClr val="32599E"/>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grpSp>
      <p:sp>
        <p:nvSpPr>
          <p:cNvPr id="725" name="Google Shape;725;p31"/>
          <p:cNvSpPr/>
          <p:nvPr/>
        </p:nvSpPr>
        <p:spPr>
          <a:xfrm>
            <a:off x="1513927" y="2316854"/>
            <a:ext cx="3629992" cy="465613"/>
          </a:xfrm>
          <a:prstGeom prst="roundRect">
            <a:avLst>
              <a:gd name="adj" fmla="val 2352"/>
            </a:avLst>
          </a:prstGeom>
          <a:gradFill>
            <a:gsLst>
              <a:gs pos="0">
                <a:srgbClr val="0D3A7E"/>
              </a:gs>
              <a:gs pos="8000">
                <a:srgbClr val="0D3A7E"/>
              </a:gs>
              <a:gs pos="100000">
                <a:srgbClr val="599AD5"/>
              </a:gs>
            </a:gsLst>
            <a:lin ang="0" scaled="0"/>
          </a:gradFill>
          <a:ln>
            <a:noFill/>
          </a:ln>
          <a:effectLst>
            <a:outerShdw blurRad="431800" dist="228600" dir="378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726" name="Google Shape;726;p31"/>
          <p:cNvSpPr txBox="1"/>
          <p:nvPr/>
        </p:nvSpPr>
        <p:spPr>
          <a:xfrm>
            <a:off x="1021918" y="2356980"/>
            <a:ext cx="4679047"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スナップショットレプリカ</a:t>
            </a:r>
            <a:endParaRPr sz="1800" b="1" dirty="0">
              <a:solidFill>
                <a:schemeClr val="lt1"/>
              </a:solidFill>
              <a:latin typeface="Meiryo UI" panose="020B0604030504040204" pitchFamily="50" charset="-128"/>
              <a:ea typeface="Meiryo UI" panose="020B0604030504040204" pitchFamily="50" charset="-128"/>
              <a:sym typeface="Arial"/>
            </a:endParaRPr>
          </a:p>
        </p:txBody>
      </p:sp>
      <p:sp>
        <p:nvSpPr>
          <p:cNvPr id="727" name="Google Shape;727;p31"/>
          <p:cNvSpPr txBox="1"/>
          <p:nvPr/>
        </p:nvSpPr>
        <p:spPr>
          <a:xfrm>
            <a:off x="7151502" y="2379051"/>
            <a:ext cx="3507321"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rgbClr val="FFFFFF"/>
                </a:solidFill>
                <a:latin typeface="Meiryo UI" panose="020B0604030504040204" pitchFamily="50" charset="-128"/>
                <a:ea typeface="Meiryo UI" panose="020B0604030504040204" pitchFamily="50" charset="-128"/>
              </a:rPr>
              <a:t>リアルタイムスナップ同期</a:t>
            </a:r>
            <a:r>
              <a:rPr lang="en-US" sz="1600" b="1" dirty="0">
                <a:solidFill>
                  <a:srgbClr val="FFFFFF"/>
                </a:solidFill>
                <a:latin typeface="Meiryo UI" panose="020B0604030504040204" pitchFamily="50" charset="-128"/>
                <a:ea typeface="Meiryo UI" panose="020B0604030504040204" pitchFamily="50" charset="-128"/>
              </a:rPr>
              <a:t>: RPO=0</a:t>
            </a:r>
            <a:endParaRPr dirty="0">
              <a:latin typeface="Meiryo UI" panose="020B0604030504040204" pitchFamily="50" charset="-128"/>
              <a:ea typeface="Meiryo UI" panose="020B0604030504040204" pitchFamily="50" charset="-128"/>
            </a:endParaRPr>
          </a:p>
        </p:txBody>
      </p:sp>
      <p:pic>
        <p:nvPicPr>
          <p:cNvPr id="728" name="Google Shape;728;p31"/>
          <p:cNvPicPr preferRelativeResize="0"/>
          <p:nvPr/>
        </p:nvPicPr>
        <p:blipFill rotWithShape="1">
          <a:blip r:embed="rId5">
            <a:alphaModFix/>
          </a:blip>
          <a:srcRect/>
          <a:stretch/>
        </p:blipFill>
        <p:spPr>
          <a:xfrm rot="10800000" flipH="1">
            <a:off x="893368" y="6116494"/>
            <a:ext cx="1762835" cy="288436"/>
          </a:xfrm>
          <a:prstGeom prst="rect">
            <a:avLst/>
          </a:prstGeom>
          <a:noFill/>
          <a:ln>
            <a:noFill/>
          </a:ln>
        </p:spPr>
      </p:pic>
      <p:grpSp>
        <p:nvGrpSpPr>
          <p:cNvPr id="729" name="Google Shape;729;p31"/>
          <p:cNvGrpSpPr/>
          <p:nvPr/>
        </p:nvGrpSpPr>
        <p:grpSpPr>
          <a:xfrm>
            <a:off x="2369188" y="4671381"/>
            <a:ext cx="579995" cy="579995"/>
            <a:chOff x="1633663" y="4907432"/>
            <a:chExt cx="759453" cy="759453"/>
          </a:xfrm>
        </p:grpSpPr>
        <p:sp>
          <p:nvSpPr>
            <p:cNvPr id="730" name="Google Shape;730;p31"/>
            <p:cNvSpPr/>
            <p:nvPr/>
          </p:nvSpPr>
          <p:spPr>
            <a:xfrm>
              <a:off x="1633663" y="4907432"/>
              <a:ext cx="759453" cy="759453"/>
            </a:xfrm>
            <a:custGeom>
              <a:avLst/>
              <a:gdLst/>
              <a:ahLst/>
              <a:cxnLst/>
              <a:rect l="l" t="t" r="r" b="b"/>
              <a:pathLst>
                <a:path w="685481" h="687590" extrusionOk="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0"/>
            </a:gradFill>
            <a:ln w="19050" cap="flat" cmpd="sng">
              <a:solidFill>
                <a:srgbClr val="F2F2F2"/>
              </a:solidFill>
              <a:prstDash val="solid"/>
              <a:miter lim="8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pic>
          <p:nvPicPr>
            <p:cNvPr id="731" name="Google Shape;731;p31"/>
            <p:cNvPicPr preferRelativeResize="0"/>
            <p:nvPr/>
          </p:nvPicPr>
          <p:blipFill rotWithShape="1">
            <a:blip r:embed="rId4">
              <a:alphaModFix/>
            </a:blip>
            <a:srcRect/>
            <a:stretch/>
          </p:blipFill>
          <p:spPr>
            <a:xfrm>
              <a:off x="1743697" y="5069921"/>
              <a:ext cx="542227" cy="408344"/>
            </a:xfrm>
            <a:prstGeom prst="rect">
              <a:avLst/>
            </a:prstGeom>
            <a:noFill/>
            <a:ln>
              <a:noFill/>
            </a:ln>
            <a:effectLst>
              <a:outerShdw blurRad="50800" dist="38100" dir="2700000" algn="tl" rotWithShape="0">
                <a:srgbClr val="000000">
                  <a:alpha val="40000"/>
                </a:srgbClr>
              </a:outerShdw>
            </a:effectLst>
          </p:spPr>
        </p:pic>
      </p:grpSp>
      <p:pic>
        <p:nvPicPr>
          <p:cNvPr id="732" name="Google Shape;732;p31"/>
          <p:cNvPicPr preferRelativeResize="0"/>
          <p:nvPr/>
        </p:nvPicPr>
        <p:blipFill rotWithShape="1">
          <a:blip r:embed="rId5">
            <a:alphaModFix/>
          </a:blip>
          <a:srcRect/>
          <a:stretch/>
        </p:blipFill>
        <p:spPr>
          <a:xfrm rot="10800000" flipH="1">
            <a:off x="6446812" y="6103011"/>
            <a:ext cx="1762835" cy="288436"/>
          </a:xfrm>
          <a:prstGeom prst="rect">
            <a:avLst/>
          </a:prstGeom>
          <a:noFill/>
          <a:ln>
            <a:noFill/>
          </a:ln>
        </p:spPr>
      </p:pic>
      <p:pic>
        <p:nvPicPr>
          <p:cNvPr id="733" name="Google Shape;733;p31" descr="一張含有 文字, 電子用品, 電腦 的圖片&#10;&#10;自動產生的描述"/>
          <p:cNvPicPr preferRelativeResize="0"/>
          <p:nvPr/>
        </p:nvPicPr>
        <p:blipFill rotWithShape="1">
          <a:blip r:embed="rId6">
            <a:alphaModFix/>
          </a:blip>
          <a:srcRect l="15453" r="15056"/>
          <a:stretch/>
        </p:blipFill>
        <p:spPr>
          <a:xfrm>
            <a:off x="1064494" y="4985235"/>
            <a:ext cx="1418755" cy="1274216"/>
          </a:xfrm>
          <a:prstGeom prst="rect">
            <a:avLst/>
          </a:prstGeom>
          <a:noFill/>
          <a:ln>
            <a:noFill/>
          </a:ln>
        </p:spPr>
      </p:pic>
      <p:pic>
        <p:nvPicPr>
          <p:cNvPr id="734" name="Google Shape;734;p31" descr="一張含有 文字, 電子用品, 電腦 的圖片&#10;&#10;自動產生的描述"/>
          <p:cNvPicPr preferRelativeResize="0"/>
          <p:nvPr/>
        </p:nvPicPr>
        <p:blipFill rotWithShape="1">
          <a:blip r:embed="rId6">
            <a:alphaModFix/>
          </a:blip>
          <a:srcRect l="15453" r="15056"/>
          <a:stretch/>
        </p:blipFill>
        <p:spPr>
          <a:xfrm>
            <a:off x="6693514" y="4977999"/>
            <a:ext cx="1418755" cy="127421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32"/>
          <p:cNvSpPr txBox="1">
            <a:spLocks noGrp="1"/>
          </p:cNvSpPr>
          <p:nvPr>
            <p:ph type="title"/>
          </p:nvPr>
        </p:nvSpPr>
        <p:spPr>
          <a:xfrm>
            <a:off x="560088" y="365125"/>
            <a:ext cx="1132711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Arial"/>
              <a:buNone/>
            </a:pPr>
            <a:r>
              <a:rPr lang="en-US" sz="3600" b="1" dirty="0"/>
              <a:t>Hyper Data </a:t>
            </a:r>
            <a:r>
              <a:rPr lang="en-US" sz="3600" b="1" dirty="0" err="1"/>
              <a:t>Protectorは、ライセンス不要の</a:t>
            </a:r>
            <a:r>
              <a:rPr lang="en-US" sz="3600" b="1" dirty="0"/>
              <a:t/>
            </a:r>
            <a:br>
              <a:rPr lang="en-US" sz="3600" b="1" dirty="0"/>
            </a:br>
            <a:r>
              <a:rPr lang="ja-JP" altLang="en-US" sz="3600" b="1" dirty="0"/>
              <a:t>仮想マシン用</a:t>
            </a:r>
            <a:r>
              <a:rPr lang="en-US" sz="3600" b="1" dirty="0" err="1"/>
              <a:t>オールインワンバックアップソリューションです</a:t>
            </a:r>
            <a:r>
              <a:rPr lang="en-US" sz="3600" b="1" dirty="0"/>
              <a:t>。</a:t>
            </a:r>
            <a:endParaRPr sz="3600" b="1" dirty="0">
              <a:sym typeface="Arial"/>
            </a:endParaRPr>
          </a:p>
        </p:txBody>
      </p:sp>
      <p:sp>
        <p:nvSpPr>
          <p:cNvPr id="741" name="Google Shape;741;p32"/>
          <p:cNvSpPr txBox="1"/>
          <p:nvPr/>
        </p:nvSpPr>
        <p:spPr>
          <a:xfrm>
            <a:off x="304800" y="1551558"/>
            <a:ext cx="7513674" cy="2405545"/>
          </a:xfrm>
          <a:prstGeom prst="rect">
            <a:avLst/>
          </a:prstGeom>
          <a:noFill/>
          <a:ln>
            <a:noFill/>
          </a:ln>
        </p:spPr>
        <p:txBody>
          <a:bodyPr spcFirstLastPara="1" wrap="square" lIns="121900" tIns="121900" rIns="121900" bIns="121900" anchor="t" anchorCtr="0">
            <a:noAutofit/>
          </a:bodyPr>
          <a:lstStyle/>
          <a:p>
            <a:pPr marL="541337" marR="0" lvl="0" indent="-388937" algn="l" rtl="0">
              <a:lnSpc>
                <a:spcPct val="144458"/>
              </a:lnSpc>
              <a:spcBef>
                <a:spcPts val="0"/>
              </a:spcBef>
              <a:spcAft>
                <a:spcPts val="0"/>
              </a:spcAft>
              <a:buClr>
                <a:schemeClr val="lt1"/>
              </a:buClr>
              <a:buSzPts val="1920"/>
              <a:buFont typeface="Arial"/>
              <a:buChar char="•"/>
            </a:pPr>
            <a:r>
              <a:rPr lang="en-US" sz="2400" dirty="0" err="1">
                <a:solidFill>
                  <a:schemeClr val="lt1"/>
                </a:solidFill>
                <a:latin typeface="Meiryo UI" panose="020B0604030504040204" pitchFamily="50" charset="-128"/>
                <a:ea typeface="Meiryo UI" panose="020B0604030504040204" pitchFamily="50" charset="-128"/>
              </a:rPr>
              <a:t>VMwareⓇとMicrosoft</a:t>
            </a:r>
            <a:r>
              <a:rPr lang="en-US" sz="2400" dirty="0">
                <a:solidFill>
                  <a:schemeClr val="lt1"/>
                </a:solidFill>
                <a:latin typeface="Meiryo UI" panose="020B0604030504040204" pitchFamily="50" charset="-128"/>
                <a:ea typeface="Meiryo UI" panose="020B0604030504040204" pitchFamily="50" charset="-128"/>
              </a:rPr>
              <a:t> Hyper-</a:t>
            </a:r>
            <a:r>
              <a:rPr lang="en-US" sz="2400" dirty="0" err="1">
                <a:solidFill>
                  <a:schemeClr val="lt1"/>
                </a:solidFill>
                <a:latin typeface="Meiryo UI" panose="020B0604030504040204" pitchFamily="50" charset="-128"/>
                <a:ea typeface="Meiryo UI" panose="020B0604030504040204" pitchFamily="50" charset="-128"/>
              </a:rPr>
              <a:t>Vに対応</a:t>
            </a:r>
            <a:endParaRPr sz="2400" dirty="0">
              <a:solidFill>
                <a:schemeClr val="lt1"/>
              </a:solidFill>
              <a:latin typeface="Meiryo UI" panose="020B0604030504040204" pitchFamily="50" charset="-128"/>
              <a:ea typeface="Meiryo UI" panose="020B0604030504040204" pitchFamily="50" charset="-128"/>
            </a:endParaRPr>
          </a:p>
          <a:p>
            <a:pPr marL="541337" marR="0" lvl="0" indent="-388937" algn="l" rtl="0">
              <a:lnSpc>
                <a:spcPct val="144458"/>
              </a:lnSpc>
              <a:spcBef>
                <a:spcPts val="0"/>
              </a:spcBef>
              <a:spcAft>
                <a:spcPts val="0"/>
              </a:spcAft>
              <a:buClr>
                <a:schemeClr val="lt1"/>
              </a:buClr>
              <a:buSzPts val="1920"/>
              <a:buFont typeface="Arial"/>
              <a:buChar char="•"/>
            </a:pPr>
            <a:r>
              <a:rPr lang="en-US" sz="2400" dirty="0" err="1">
                <a:solidFill>
                  <a:schemeClr val="lt1"/>
                </a:solidFill>
                <a:latin typeface="Meiryo UI" panose="020B0604030504040204" pitchFamily="50" charset="-128"/>
                <a:ea typeface="Meiryo UI" panose="020B0604030504040204" pitchFamily="50" charset="-128"/>
              </a:rPr>
              <a:t>無制限のVMバックアップ</a:t>
            </a:r>
            <a:r>
              <a:rPr lang="ja-JP" altLang="en-US" sz="2400" dirty="0">
                <a:solidFill>
                  <a:schemeClr val="lt1"/>
                </a:solidFill>
                <a:latin typeface="Meiryo UI" panose="020B0604030504040204" pitchFamily="50" charset="-128"/>
                <a:ea typeface="Meiryo UI" panose="020B0604030504040204" pitchFamily="50" charset="-128"/>
              </a:rPr>
              <a:t>で</a:t>
            </a:r>
            <a:r>
              <a:rPr lang="en-US" sz="2400" dirty="0" err="1">
                <a:solidFill>
                  <a:schemeClr val="lt1"/>
                </a:solidFill>
                <a:latin typeface="Meiryo UI" panose="020B0604030504040204" pitchFamily="50" charset="-128"/>
                <a:ea typeface="Meiryo UI" panose="020B0604030504040204" pitchFamily="50" charset="-128"/>
              </a:rPr>
              <a:t>ライセンス</a:t>
            </a:r>
            <a:r>
              <a:rPr lang="ja-JP" altLang="en-US" sz="2400" dirty="0">
                <a:solidFill>
                  <a:schemeClr val="lt1"/>
                </a:solidFill>
                <a:latin typeface="Meiryo UI" panose="020B0604030504040204" pitchFamily="50" charset="-128"/>
                <a:ea typeface="Meiryo UI" panose="020B0604030504040204" pitchFamily="50" charset="-128"/>
              </a:rPr>
              <a:t>フリー</a:t>
            </a:r>
            <a:endParaRPr sz="2400" dirty="0">
              <a:solidFill>
                <a:schemeClr val="lt1"/>
              </a:solidFill>
              <a:latin typeface="Meiryo UI" panose="020B0604030504040204" pitchFamily="50" charset="-128"/>
              <a:ea typeface="Meiryo UI" panose="020B0604030504040204" pitchFamily="50" charset="-128"/>
            </a:endParaRPr>
          </a:p>
          <a:p>
            <a:pPr marL="541337" marR="0" lvl="0" indent="-388937" algn="l" rtl="0">
              <a:lnSpc>
                <a:spcPct val="144458"/>
              </a:lnSpc>
              <a:spcBef>
                <a:spcPts val="0"/>
              </a:spcBef>
              <a:spcAft>
                <a:spcPts val="0"/>
              </a:spcAft>
              <a:buClr>
                <a:schemeClr val="lt1"/>
              </a:buClr>
              <a:buSzPts val="1920"/>
              <a:buFont typeface="Arial"/>
              <a:buChar char="•"/>
            </a:pPr>
            <a:r>
              <a:rPr lang="en-US" sz="2400" dirty="0" err="1">
                <a:solidFill>
                  <a:schemeClr val="lt1"/>
                </a:solidFill>
                <a:latin typeface="Meiryo UI" panose="020B0604030504040204" pitchFamily="50" charset="-128"/>
                <a:ea typeface="Meiryo UI" panose="020B0604030504040204" pitchFamily="50" charset="-128"/>
              </a:rPr>
              <a:t>アクティブバックアップソリューション</a:t>
            </a:r>
            <a:endParaRPr sz="2400" dirty="0">
              <a:solidFill>
                <a:schemeClr val="lt1"/>
              </a:solidFill>
              <a:latin typeface="Meiryo UI" panose="020B0604030504040204" pitchFamily="50" charset="-128"/>
              <a:ea typeface="Meiryo UI" panose="020B0604030504040204" pitchFamily="50" charset="-128"/>
            </a:endParaRPr>
          </a:p>
          <a:p>
            <a:pPr marL="541337" marR="0" lvl="0" indent="-388937" algn="l" rtl="0">
              <a:lnSpc>
                <a:spcPct val="144458"/>
              </a:lnSpc>
              <a:spcBef>
                <a:spcPts val="0"/>
              </a:spcBef>
              <a:spcAft>
                <a:spcPts val="0"/>
              </a:spcAft>
              <a:buClr>
                <a:schemeClr val="lt1"/>
              </a:buClr>
              <a:buSzPts val="1920"/>
              <a:buFont typeface="Arial"/>
              <a:buChar char="•"/>
            </a:pPr>
            <a:r>
              <a:rPr lang="ja-JP" altLang="en-US" sz="2400" dirty="0">
                <a:solidFill>
                  <a:schemeClr val="lt1"/>
                </a:solidFill>
                <a:latin typeface="Meiryo UI" panose="020B0604030504040204" pitchFamily="50" charset="-128"/>
                <a:ea typeface="Meiryo UI" panose="020B0604030504040204" pitchFamily="50" charset="-128"/>
              </a:rPr>
              <a:t>指定した時点のデータに</a:t>
            </a:r>
            <a:r>
              <a:rPr lang="en-US" sz="2400" dirty="0" err="1">
                <a:solidFill>
                  <a:schemeClr val="lt1"/>
                </a:solidFill>
                <a:latin typeface="Meiryo UI" panose="020B0604030504040204" pitchFamily="50" charset="-128"/>
                <a:ea typeface="Meiryo UI" panose="020B0604030504040204" pitchFamily="50" charset="-128"/>
              </a:rPr>
              <a:t>復元</a:t>
            </a:r>
            <a:endParaRPr sz="2400" dirty="0">
              <a:solidFill>
                <a:schemeClr val="lt1"/>
              </a:solidFill>
              <a:latin typeface="Meiryo UI" panose="020B0604030504040204" pitchFamily="50" charset="-128"/>
              <a:ea typeface="Meiryo UI" panose="020B0604030504040204" pitchFamily="50" charset="-128"/>
            </a:endParaRPr>
          </a:p>
          <a:p>
            <a:pPr marL="541338" marR="0" lvl="0" indent="-388938" algn="l" rtl="0">
              <a:lnSpc>
                <a:spcPct val="144458"/>
              </a:lnSpc>
              <a:spcBef>
                <a:spcPts val="0"/>
              </a:spcBef>
              <a:spcAft>
                <a:spcPts val="0"/>
              </a:spcAft>
              <a:buClr>
                <a:schemeClr val="lt1"/>
              </a:buClr>
              <a:buSzPts val="1920"/>
              <a:buFont typeface="Arial"/>
              <a:buChar char="•"/>
            </a:pPr>
            <a:r>
              <a:rPr lang="en-US" sz="2400" dirty="0">
                <a:solidFill>
                  <a:schemeClr val="lt1"/>
                </a:solidFill>
                <a:latin typeface="Meiryo UI" panose="020B0604030504040204" pitchFamily="50" charset="-128"/>
                <a:ea typeface="Meiryo UI" panose="020B0604030504040204" pitchFamily="50" charset="-128"/>
              </a:rPr>
              <a:t>常</a:t>
            </a:r>
            <a:r>
              <a:rPr lang="ja-JP" altLang="en-US" sz="2400" dirty="0">
                <a:solidFill>
                  <a:schemeClr val="lt1"/>
                </a:solidFill>
                <a:latin typeface="Meiryo UI" panose="020B0604030504040204" pitchFamily="50" charset="-128"/>
                <a:ea typeface="Meiryo UI" panose="020B0604030504040204" pitchFamily="50" charset="-128"/>
              </a:rPr>
              <a:t>に</a:t>
            </a:r>
            <a:r>
              <a:rPr lang="en-US" sz="2400" dirty="0" err="1">
                <a:solidFill>
                  <a:schemeClr val="lt1"/>
                </a:solidFill>
                <a:latin typeface="Meiryo UI" panose="020B0604030504040204" pitchFamily="50" charset="-128"/>
                <a:ea typeface="Meiryo UI" panose="020B0604030504040204" pitchFamily="50" charset="-128"/>
              </a:rPr>
              <a:t>監視</a:t>
            </a:r>
            <a:endParaRPr sz="2400" dirty="0">
              <a:solidFill>
                <a:schemeClr val="lt1"/>
              </a:solidFill>
              <a:latin typeface="Meiryo UI" panose="020B0604030504040204" pitchFamily="50" charset="-128"/>
              <a:ea typeface="Meiryo UI" panose="020B0604030504040204" pitchFamily="50" charset="-128"/>
            </a:endParaRPr>
          </a:p>
        </p:txBody>
      </p:sp>
      <p:grpSp>
        <p:nvGrpSpPr>
          <p:cNvPr id="742" name="Google Shape;742;p32"/>
          <p:cNvGrpSpPr/>
          <p:nvPr/>
        </p:nvGrpSpPr>
        <p:grpSpPr>
          <a:xfrm>
            <a:off x="2090862" y="4330858"/>
            <a:ext cx="2372796" cy="2262166"/>
            <a:chOff x="717588" y="2231078"/>
            <a:chExt cx="2416342" cy="2303682"/>
          </a:xfrm>
        </p:grpSpPr>
        <p:pic>
          <p:nvPicPr>
            <p:cNvPr id="743" name="Google Shape;743;p32"/>
            <p:cNvPicPr preferRelativeResize="0"/>
            <p:nvPr/>
          </p:nvPicPr>
          <p:blipFill rotWithShape="1">
            <a:blip r:embed="rId3">
              <a:alphaModFix/>
            </a:blip>
            <a:srcRect/>
            <a:stretch/>
          </p:blipFill>
          <p:spPr>
            <a:xfrm>
              <a:off x="717588" y="2231078"/>
              <a:ext cx="2416342" cy="2303682"/>
            </a:xfrm>
            <a:prstGeom prst="rect">
              <a:avLst/>
            </a:prstGeom>
            <a:noFill/>
            <a:ln>
              <a:noFill/>
            </a:ln>
          </p:spPr>
        </p:pic>
        <p:pic>
          <p:nvPicPr>
            <p:cNvPr id="744" name="Google Shape;744;p32"/>
            <p:cNvPicPr preferRelativeResize="0"/>
            <p:nvPr/>
          </p:nvPicPr>
          <p:blipFill rotWithShape="1">
            <a:blip r:embed="rId4">
              <a:alphaModFix/>
            </a:blip>
            <a:srcRect/>
            <a:stretch/>
          </p:blipFill>
          <p:spPr>
            <a:xfrm>
              <a:off x="2178867" y="2485642"/>
              <a:ext cx="772857" cy="772857"/>
            </a:xfrm>
            <a:prstGeom prst="rect">
              <a:avLst/>
            </a:prstGeom>
            <a:noFill/>
            <a:ln>
              <a:noFill/>
            </a:ln>
          </p:spPr>
        </p:pic>
      </p:grpSp>
      <p:pic>
        <p:nvPicPr>
          <p:cNvPr id="745" name="Google Shape;745;p32"/>
          <p:cNvPicPr preferRelativeResize="0"/>
          <p:nvPr/>
        </p:nvPicPr>
        <p:blipFill rotWithShape="1">
          <a:blip r:embed="rId3">
            <a:alphaModFix/>
          </a:blip>
          <a:srcRect/>
          <a:stretch/>
        </p:blipFill>
        <p:spPr>
          <a:xfrm>
            <a:off x="8532276" y="4330859"/>
            <a:ext cx="2372795" cy="2262166"/>
          </a:xfrm>
          <a:prstGeom prst="rect">
            <a:avLst/>
          </a:prstGeom>
          <a:noFill/>
          <a:ln>
            <a:noFill/>
          </a:ln>
        </p:spPr>
      </p:pic>
      <p:pic>
        <p:nvPicPr>
          <p:cNvPr id="746" name="Google Shape;746;p32"/>
          <p:cNvPicPr preferRelativeResize="0"/>
          <p:nvPr/>
        </p:nvPicPr>
        <p:blipFill rotWithShape="1">
          <a:blip r:embed="rId5">
            <a:alphaModFix/>
          </a:blip>
          <a:srcRect r="56132"/>
          <a:stretch/>
        </p:blipFill>
        <p:spPr>
          <a:xfrm>
            <a:off x="9966049" y="4629640"/>
            <a:ext cx="704658" cy="661315"/>
          </a:xfrm>
          <a:prstGeom prst="rect">
            <a:avLst/>
          </a:prstGeom>
          <a:noFill/>
          <a:ln>
            <a:noFill/>
          </a:ln>
        </p:spPr>
      </p:pic>
      <p:pic>
        <p:nvPicPr>
          <p:cNvPr id="747" name="Google Shape;747;p32"/>
          <p:cNvPicPr preferRelativeResize="0"/>
          <p:nvPr/>
        </p:nvPicPr>
        <p:blipFill rotWithShape="1">
          <a:blip r:embed="rId6">
            <a:alphaModFix/>
          </a:blip>
          <a:srcRect/>
          <a:stretch/>
        </p:blipFill>
        <p:spPr>
          <a:xfrm>
            <a:off x="4841009" y="3934611"/>
            <a:ext cx="2689684" cy="2689684"/>
          </a:xfrm>
          <a:prstGeom prst="rect">
            <a:avLst/>
          </a:prstGeom>
          <a:noFill/>
          <a:ln>
            <a:noFill/>
          </a:ln>
        </p:spPr>
      </p:pic>
      <p:pic>
        <p:nvPicPr>
          <p:cNvPr id="748" name="Google Shape;748;p32" descr="一張含有 畫畫, 傘 的圖片&#10;&#10;自動產生的描述"/>
          <p:cNvPicPr preferRelativeResize="0"/>
          <p:nvPr/>
        </p:nvPicPr>
        <p:blipFill rotWithShape="1">
          <a:blip r:embed="rId7">
            <a:alphaModFix/>
          </a:blip>
          <a:srcRect/>
          <a:stretch/>
        </p:blipFill>
        <p:spPr>
          <a:xfrm>
            <a:off x="6731585" y="3508611"/>
            <a:ext cx="1023374" cy="1023374"/>
          </a:xfrm>
          <a:prstGeom prst="rect">
            <a:avLst/>
          </a:prstGeom>
          <a:noFill/>
          <a:ln>
            <a:noFill/>
          </a:ln>
          <a:effectLst>
            <a:outerShdw blurRad="431800" dist="368300" dir="5760000" sx="106000" sy="106000" algn="ctr" rotWithShape="0">
              <a:srgbClr val="000000">
                <a:alpha val="33725"/>
              </a:srgbClr>
            </a:outerShdw>
          </a:effectLst>
        </p:spPr>
      </p:pic>
      <p:sp>
        <p:nvSpPr>
          <p:cNvPr id="749" name="Google Shape;749;p32"/>
          <p:cNvSpPr/>
          <p:nvPr/>
        </p:nvSpPr>
        <p:spPr>
          <a:xfrm>
            <a:off x="3525806" y="5677642"/>
            <a:ext cx="1224309" cy="532789"/>
          </a:xfrm>
          <a:custGeom>
            <a:avLst/>
            <a:gdLst/>
            <a:ahLst/>
            <a:cxnLst/>
            <a:rect l="l" t="t" r="r" b="b"/>
            <a:pathLst>
              <a:path w="1062403" h="462332" extrusionOk="0">
                <a:moveTo>
                  <a:pt x="862200" y="115583"/>
                </a:moveTo>
                <a:lnTo>
                  <a:pt x="661997" y="0"/>
                </a:lnTo>
                <a:lnTo>
                  <a:pt x="661997" y="125099"/>
                </a:lnTo>
                <a:lnTo>
                  <a:pt x="0" y="125099"/>
                </a:lnTo>
                <a:lnTo>
                  <a:pt x="0" y="337253"/>
                </a:lnTo>
                <a:lnTo>
                  <a:pt x="661997" y="337253"/>
                </a:lnTo>
                <a:lnTo>
                  <a:pt x="661997" y="462333"/>
                </a:lnTo>
                <a:lnTo>
                  <a:pt x="862200" y="346750"/>
                </a:lnTo>
                <a:lnTo>
                  <a:pt x="1062403" y="231166"/>
                </a:lnTo>
                <a:close/>
              </a:path>
            </a:pathLst>
          </a:custGeom>
          <a:gradFill>
            <a:gsLst>
              <a:gs pos="0">
                <a:srgbClr val="F2F2F2">
                  <a:alpha val="0"/>
                </a:srgbClr>
              </a:gs>
              <a:gs pos="65000">
                <a:srgbClr val="F2F2F2"/>
              </a:gs>
              <a:gs pos="100000">
                <a:schemeClr val="lt1"/>
              </a:gs>
            </a:gsLst>
            <a:lin ang="0" scaled="0"/>
          </a:gradFill>
          <a:ln>
            <a:noFill/>
          </a:ln>
        </p:spPr>
        <p:txBody>
          <a:bodyPr spcFirstLastPara="1" wrap="square" lIns="121900" tIns="60950" rIns="121900" bIns="6095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sp>
        <p:nvSpPr>
          <p:cNvPr id="750" name="Google Shape;750;p32"/>
          <p:cNvSpPr/>
          <p:nvPr/>
        </p:nvSpPr>
        <p:spPr>
          <a:xfrm rot="10800000">
            <a:off x="7592568" y="5677642"/>
            <a:ext cx="1224309" cy="532789"/>
          </a:xfrm>
          <a:custGeom>
            <a:avLst/>
            <a:gdLst/>
            <a:ahLst/>
            <a:cxnLst/>
            <a:rect l="l" t="t" r="r" b="b"/>
            <a:pathLst>
              <a:path w="1062403" h="462332" extrusionOk="0">
                <a:moveTo>
                  <a:pt x="862200" y="115583"/>
                </a:moveTo>
                <a:lnTo>
                  <a:pt x="661997" y="0"/>
                </a:lnTo>
                <a:lnTo>
                  <a:pt x="661997" y="125099"/>
                </a:lnTo>
                <a:lnTo>
                  <a:pt x="0" y="125099"/>
                </a:lnTo>
                <a:lnTo>
                  <a:pt x="0" y="337253"/>
                </a:lnTo>
                <a:lnTo>
                  <a:pt x="661997" y="337253"/>
                </a:lnTo>
                <a:lnTo>
                  <a:pt x="661997" y="462333"/>
                </a:lnTo>
                <a:lnTo>
                  <a:pt x="862200" y="346750"/>
                </a:lnTo>
                <a:lnTo>
                  <a:pt x="1062403" y="231166"/>
                </a:lnTo>
                <a:close/>
              </a:path>
            </a:pathLst>
          </a:custGeom>
          <a:gradFill>
            <a:gsLst>
              <a:gs pos="0">
                <a:srgbClr val="F2F2F2">
                  <a:alpha val="0"/>
                </a:srgbClr>
              </a:gs>
              <a:gs pos="65000">
                <a:srgbClr val="F2F2F2"/>
              </a:gs>
              <a:gs pos="100000">
                <a:schemeClr val="lt1"/>
              </a:gs>
            </a:gsLst>
            <a:lin ang="0" scaled="0"/>
          </a:gradFill>
          <a:ln>
            <a:noFill/>
          </a:ln>
        </p:spPr>
        <p:txBody>
          <a:bodyPr spcFirstLastPara="1" wrap="square" lIns="121900" tIns="60950" rIns="121900" bIns="60950" anchor="ctr" anchorCtr="0">
            <a:noAutofit/>
          </a:bodyPr>
          <a:lstStyle/>
          <a:p>
            <a:pPr marL="0" marR="0" lvl="0" indent="0" algn="l" rtl="0">
              <a:spcBef>
                <a:spcPts val="0"/>
              </a:spcBef>
              <a:spcAft>
                <a:spcPts val="0"/>
              </a:spcAft>
              <a:buNone/>
            </a:pPr>
            <a:endParaRPr sz="1867" dirty="0">
              <a:solidFill>
                <a:srgbClr val="000000"/>
              </a:solidFill>
              <a:latin typeface="Meiryo UI" panose="020B0604030504040204" pitchFamily="50" charset="-128"/>
              <a:ea typeface="Meiryo UI" panose="020B0604030504040204" pitchFamily="50" charset="-128"/>
              <a:sym typeface="Arial"/>
            </a:endParaRPr>
          </a:p>
        </p:txBody>
      </p:sp>
      <p:pic>
        <p:nvPicPr>
          <p:cNvPr id="751" name="Google Shape;751;p32"/>
          <p:cNvPicPr preferRelativeResize="0"/>
          <p:nvPr/>
        </p:nvPicPr>
        <p:blipFill rotWithShape="1">
          <a:blip r:embed="rId8">
            <a:alphaModFix/>
          </a:blip>
          <a:srcRect/>
          <a:stretch/>
        </p:blipFill>
        <p:spPr>
          <a:xfrm>
            <a:off x="3657951" y="4070055"/>
            <a:ext cx="1092164" cy="183727"/>
          </a:xfrm>
          <a:prstGeom prst="rect">
            <a:avLst/>
          </a:prstGeom>
          <a:noFill/>
          <a:ln>
            <a:noFill/>
          </a:ln>
        </p:spPr>
      </p:pic>
      <p:sp>
        <p:nvSpPr>
          <p:cNvPr id="752" name="Google Shape;752;p32"/>
          <p:cNvSpPr txBox="1"/>
          <p:nvPr/>
        </p:nvSpPr>
        <p:spPr>
          <a:xfrm>
            <a:off x="9333339" y="3812164"/>
            <a:ext cx="2372795" cy="379656"/>
          </a:xfrm>
          <a:prstGeom prst="rect">
            <a:avLst/>
          </a:prstGeom>
          <a:noFill/>
          <a:ln>
            <a:noFill/>
          </a:ln>
        </p:spPr>
        <p:txBody>
          <a:bodyPr spcFirstLastPara="1" wrap="square" lIns="91425" tIns="45700" rIns="91425" bIns="45700" anchor="t" anchorCtr="0">
            <a:noAutofit/>
          </a:bodyPr>
          <a:lstStyle/>
          <a:p>
            <a:pPr defTabSz="1219170">
              <a:buClr>
                <a:srgbClr val="000000"/>
              </a:buClr>
            </a:pPr>
            <a:r>
              <a:rPr kumimoji="1" lang="en-US" altLang="zh-TW" sz="1867" kern="0" dirty="0">
                <a:solidFill>
                  <a:schemeClr val="bg1"/>
                </a:solidFill>
                <a:latin typeface="Meiryo UI" panose="020B0604030504040204" pitchFamily="50" charset="-128"/>
                <a:ea typeface="Meiryo UI" panose="020B0604030504040204" pitchFamily="50" charset="-128"/>
                <a:cs typeface="+mn-ea"/>
                <a:sym typeface="+mn-lt"/>
              </a:rPr>
              <a:t>Microsoft Hyper-V</a:t>
            </a:r>
            <a:endParaRPr kumimoji="1" lang="zh-TW" altLang="en-US" sz="1867" kern="0" dirty="0">
              <a:solidFill>
                <a:schemeClr val="bg1"/>
              </a:solidFill>
              <a:latin typeface="Meiryo UI" panose="020B0604030504040204" pitchFamily="50" charset="-128"/>
              <a:ea typeface="Meiryo UI" panose="020B0604030504040204" pitchFamily="50" charset="-128"/>
              <a:cs typeface="+mn-ea"/>
              <a:sym typeface="+mn-lt"/>
            </a:endParaRPr>
          </a:p>
        </p:txBody>
      </p:sp>
      <p:sp>
        <p:nvSpPr>
          <p:cNvPr id="753" name="Google Shape;753;p32"/>
          <p:cNvSpPr txBox="1"/>
          <p:nvPr/>
        </p:nvSpPr>
        <p:spPr>
          <a:xfrm>
            <a:off x="6043983" y="3031571"/>
            <a:ext cx="2950929" cy="379656"/>
          </a:xfrm>
          <a:prstGeom prst="rect">
            <a:avLst/>
          </a:prstGeom>
          <a:noFill/>
          <a:ln>
            <a:noFill/>
          </a:ln>
        </p:spPr>
        <p:txBody>
          <a:bodyPr spcFirstLastPara="1" wrap="square" lIns="91425" tIns="45700" rIns="91425" bIns="45700" anchor="t" anchorCtr="0">
            <a:noAutofit/>
          </a:bodyPr>
          <a:lstStyle/>
          <a:p>
            <a:pPr defTabSz="1219170">
              <a:buClr>
                <a:srgbClr val="000000"/>
              </a:buClr>
            </a:pPr>
            <a:r>
              <a:rPr kumimoji="1" lang="en-US" altLang="zh-TW" sz="1867" b="1" kern="0" dirty="0">
                <a:solidFill>
                  <a:schemeClr val="bg1"/>
                </a:solidFill>
                <a:latin typeface="Meiryo UI" panose="020B0604030504040204" pitchFamily="50" charset="-128"/>
                <a:ea typeface="Meiryo UI" panose="020B0604030504040204" pitchFamily="50" charset="-128"/>
                <a:cs typeface="+mn-ea"/>
                <a:sym typeface="+mn-lt"/>
              </a:rPr>
              <a:t>Hyper Data Protector</a:t>
            </a:r>
            <a:endParaRPr kumimoji="1" lang="zh-TW" altLang="en-US" sz="1867" b="1" kern="0" dirty="0">
              <a:solidFill>
                <a:schemeClr val="bg1"/>
              </a:solidFill>
              <a:latin typeface="Meiryo UI" panose="020B0604030504040204" pitchFamily="50" charset="-128"/>
              <a:ea typeface="Meiryo UI" panose="020B0604030504040204" pitchFamily="50" charset="-128"/>
              <a:cs typeface="+mn-ea"/>
              <a:sym typeface="+mn-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33"/>
          <p:cNvSpPr/>
          <p:nvPr/>
        </p:nvSpPr>
        <p:spPr>
          <a:xfrm rot="10800000">
            <a:off x="637975" y="2851364"/>
            <a:ext cx="11234860" cy="4099768"/>
          </a:xfrm>
          <a:prstGeom prst="roundRect">
            <a:avLst>
              <a:gd name="adj" fmla="val 1491"/>
            </a:avLst>
          </a:prstGeom>
          <a:gradFill>
            <a:gsLst>
              <a:gs pos="0">
                <a:srgbClr val="FFFFFF">
                  <a:alpha val="48627"/>
                </a:srgbClr>
              </a:gs>
              <a:gs pos="75200">
                <a:srgbClr val="F5F5F5"/>
              </a:gs>
              <a:gs pos="100000">
                <a:schemeClr val="lt1"/>
              </a:gs>
            </a:gsLst>
            <a:lin ang="5400000" scaled="0"/>
          </a:gradFill>
          <a:ln w="9525" cap="flat" cmpd="sng">
            <a:solidFill>
              <a:schemeClr val="lt1"/>
            </a:solidFill>
            <a:prstDash val="solid"/>
            <a:miter lim="800000"/>
            <a:headEnd type="none" w="sm" len="sm"/>
            <a:tailEnd type="none" w="sm" len="sm"/>
          </a:ln>
          <a:effectLst>
            <a:outerShdw blurRad="279400" dist="292100" dir="7980000" algn="t" rotWithShape="0">
              <a:srgbClr val="000000">
                <a:alpha val="2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sp>
        <p:nvSpPr>
          <p:cNvPr id="760" name="Google Shape;760;p33"/>
          <p:cNvSpPr txBox="1">
            <a:spLocks noGrp="1"/>
          </p:cNvSpPr>
          <p:nvPr>
            <p:ph type="title"/>
          </p:nvPr>
        </p:nvSpPr>
        <p:spPr>
          <a:xfrm>
            <a:off x="411125" y="262796"/>
            <a:ext cx="11461709"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Arial"/>
              <a:buNone/>
            </a:pPr>
            <a:r>
              <a:rPr lang="en-US" sz="3600" b="1" dirty="0"/>
              <a:t>Google™ </a:t>
            </a:r>
            <a:r>
              <a:rPr lang="en-US" sz="3600" b="1" dirty="0" err="1"/>
              <a:t>WorkspaceおよびMicrosoft</a:t>
            </a:r>
            <a:r>
              <a:rPr lang="en-US" sz="3600" b="1" dirty="0"/>
              <a:t> 365®</a:t>
            </a:r>
            <a:r>
              <a:rPr lang="ja-JP" altLang="en-US" sz="3600" b="1" dirty="0"/>
              <a:t>対応</a:t>
            </a:r>
            <a:r>
              <a:rPr lang="en-US" sz="3600" b="1" dirty="0" err="1"/>
              <a:t>Boxafeバックアップ</a:t>
            </a:r>
            <a:r>
              <a:rPr lang="en-US" sz="3600" b="1" dirty="0"/>
              <a:t>/</a:t>
            </a:r>
            <a:r>
              <a:rPr lang="en-US" sz="3600" b="1" dirty="0" err="1"/>
              <a:t>リカバリソリューション</a:t>
            </a:r>
            <a:r>
              <a:rPr lang="ja-JP" altLang="en-US" sz="3600" b="1" dirty="0"/>
              <a:t>によって</a:t>
            </a:r>
            <a:r>
              <a:rPr lang="en-US" altLang="ja-JP" sz="3600" b="1" dirty="0"/>
              <a:t/>
            </a:r>
            <a:br>
              <a:rPr lang="en-US" altLang="ja-JP" sz="3600" b="1" dirty="0"/>
            </a:br>
            <a:r>
              <a:rPr lang="en-US" sz="3600" b="1" dirty="0" err="1"/>
              <a:t>エンタープライズSaaSデータを保護します</a:t>
            </a:r>
            <a:endParaRPr sz="3600" b="1" baseline="30000" dirty="0">
              <a:sym typeface="Arial"/>
            </a:endParaRPr>
          </a:p>
        </p:txBody>
      </p:sp>
      <p:sp>
        <p:nvSpPr>
          <p:cNvPr id="761" name="Google Shape;761;p33"/>
          <p:cNvSpPr/>
          <p:nvPr/>
        </p:nvSpPr>
        <p:spPr>
          <a:xfrm>
            <a:off x="2150654" y="1715709"/>
            <a:ext cx="9203146" cy="1015663"/>
          </a:xfrm>
          <a:prstGeom prst="rect">
            <a:avLst/>
          </a:prstGeom>
          <a:noFill/>
          <a:ln>
            <a:noFill/>
          </a:ln>
        </p:spPr>
        <p:txBody>
          <a:bodyPr spcFirstLastPara="1" wrap="square" lIns="91425" tIns="45700" rIns="91425" bIns="45700" anchor="t" anchorCtr="0">
            <a:noAutofit/>
          </a:bodyPr>
          <a:lstStyle/>
          <a:p>
            <a:pPr marL="180975" marR="0" lvl="0" indent="-180975" algn="l" rtl="0">
              <a:lnSpc>
                <a:spcPct val="142124"/>
              </a:lnSpc>
              <a:spcBef>
                <a:spcPts val="0"/>
              </a:spcBef>
              <a:spcAft>
                <a:spcPts val="0"/>
              </a:spcAft>
              <a:buClr>
                <a:schemeClr val="lt1"/>
              </a:buClr>
              <a:buSzPts val="1900"/>
              <a:buFont typeface="Arial"/>
              <a:buChar char="•"/>
            </a:pPr>
            <a:r>
              <a:rPr lang="en-US" sz="2533" dirty="0" err="1">
                <a:solidFill>
                  <a:schemeClr val="lt1"/>
                </a:solidFill>
                <a:latin typeface="Meiryo UI" panose="020B0604030504040204" pitchFamily="50" charset="-128"/>
                <a:ea typeface="Meiryo UI" panose="020B0604030504040204" pitchFamily="50" charset="-128"/>
              </a:rPr>
              <a:t>大切なデータを手元に</a:t>
            </a:r>
            <a:endParaRPr sz="2533" dirty="0">
              <a:solidFill>
                <a:schemeClr val="lt1"/>
              </a:solidFill>
              <a:latin typeface="Meiryo UI" panose="020B0604030504040204" pitchFamily="50" charset="-128"/>
              <a:ea typeface="Meiryo UI" panose="020B0604030504040204" pitchFamily="50" charset="-128"/>
            </a:endParaRPr>
          </a:p>
          <a:p>
            <a:pPr marL="180975" marR="0" lvl="0" indent="-180975" algn="l" rtl="0">
              <a:lnSpc>
                <a:spcPct val="142123"/>
              </a:lnSpc>
              <a:spcBef>
                <a:spcPts val="0"/>
              </a:spcBef>
              <a:spcAft>
                <a:spcPts val="0"/>
              </a:spcAft>
              <a:buClr>
                <a:schemeClr val="lt1"/>
              </a:buClr>
              <a:buSzPts val="1900"/>
              <a:buFont typeface="Arial"/>
              <a:buChar char="•"/>
            </a:pPr>
            <a:r>
              <a:rPr lang="en-US" sz="2533" dirty="0" err="1">
                <a:solidFill>
                  <a:schemeClr val="lt1"/>
                </a:solidFill>
                <a:latin typeface="Meiryo UI" panose="020B0604030504040204" pitchFamily="50" charset="-128"/>
                <a:ea typeface="Meiryo UI" panose="020B0604030504040204" pitchFamily="50" charset="-128"/>
              </a:rPr>
              <a:t>古いデータをクラウドから移動してコストを削減</a:t>
            </a:r>
            <a:endParaRPr sz="2533" dirty="0">
              <a:solidFill>
                <a:schemeClr val="lt1"/>
              </a:solidFill>
              <a:latin typeface="Meiryo UI" panose="020B0604030504040204" pitchFamily="50" charset="-128"/>
              <a:ea typeface="Meiryo UI" panose="020B0604030504040204" pitchFamily="50" charset="-128"/>
            </a:endParaRPr>
          </a:p>
        </p:txBody>
      </p:sp>
      <p:pic>
        <p:nvPicPr>
          <p:cNvPr id="762" name="Google Shape;762;p33" descr="A picture containing shirt&#10;&#10;Description automatically generated"/>
          <p:cNvPicPr preferRelativeResize="0"/>
          <p:nvPr/>
        </p:nvPicPr>
        <p:blipFill rotWithShape="1">
          <a:blip r:embed="rId3">
            <a:alphaModFix/>
          </a:blip>
          <a:srcRect/>
          <a:stretch/>
        </p:blipFill>
        <p:spPr>
          <a:xfrm>
            <a:off x="961180" y="1717573"/>
            <a:ext cx="1027475" cy="1027472"/>
          </a:xfrm>
          <a:prstGeom prst="rect">
            <a:avLst/>
          </a:prstGeom>
          <a:noFill/>
          <a:ln>
            <a:noFill/>
          </a:ln>
          <a:effectLst>
            <a:outerShdw blurRad="431800" dist="368300" dir="5760000" algn="tl" rotWithShape="0">
              <a:srgbClr val="000000">
                <a:alpha val="33725"/>
              </a:srgbClr>
            </a:outerShdw>
          </a:effectLst>
        </p:spPr>
      </p:pic>
      <p:pic>
        <p:nvPicPr>
          <p:cNvPr id="763" name="Google Shape;763;p33"/>
          <p:cNvPicPr preferRelativeResize="0"/>
          <p:nvPr/>
        </p:nvPicPr>
        <p:blipFill rotWithShape="1">
          <a:blip r:embed="rId4">
            <a:alphaModFix/>
          </a:blip>
          <a:srcRect/>
          <a:stretch/>
        </p:blipFill>
        <p:spPr>
          <a:xfrm>
            <a:off x="6303779" y="3603595"/>
            <a:ext cx="776573" cy="603555"/>
          </a:xfrm>
          <a:prstGeom prst="rect">
            <a:avLst/>
          </a:prstGeom>
          <a:noFill/>
          <a:ln>
            <a:noFill/>
          </a:ln>
          <a:effectLst>
            <a:outerShdw blurRad="431800" dist="368300" dir="5760000" algn="t" rotWithShape="0">
              <a:srgbClr val="000000">
                <a:alpha val="33725"/>
              </a:srgbClr>
            </a:outerShdw>
          </a:effectLst>
        </p:spPr>
      </p:pic>
      <p:pic>
        <p:nvPicPr>
          <p:cNvPr id="764" name="Google Shape;764;p33"/>
          <p:cNvPicPr preferRelativeResize="0"/>
          <p:nvPr/>
        </p:nvPicPr>
        <p:blipFill rotWithShape="1">
          <a:blip r:embed="rId5">
            <a:alphaModFix/>
          </a:blip>
          <a:srcRect/>
          <a:stretch/>
        </p:blipFill>
        <p:spPr>
          <a:xfrm>
            <a:off x="6303779" y="4360101"/>
            <a:ext cx="776573" cy="603555"/>
          </a:xfrm>
          <a:prstGeom prst="rect">
            <a:avLst/>
          </a:prstGeom>
          <a:noFill/>
          <a:ln>
            <a:noFill/>
          </a:ln>
          <a:effectLst>
            <a:outerShdw blurRad="431800" dist="368300" dir="5760000" algn="t" rotWithShape="0">
              <a:srgbClr val="000000">
                <a:alpha val="33725"/>
              </a:srgbClr>
            </a:outerShdw>
          </a:effectLst>
        </p:spPr>
      </p:pic>
      <p:pic>
        <p:nvPicPr>
          <p:cNvPr id="765" name="Google Shape;765;p33"/>
          <p:cNvPicPr preferRelativeResize="0"/>
          <p:nvPr/>
        </p:nvPicPr>
        <p:blipFill rotWithShape="1">
          <a:blip r:embed="rId6">
            <a:alphaModFix/>
          </a:blip>
          <a:srcRect/>
          <a:stretch/>
        </p:blipFill>
        <p:spPr>
          <a:xfrm>
            <a:off x="6303779" y="5123382"/>
            <a:ext cx="776573" cy="603555"/>
          </a:xfrm>
          <a:prstGeom prst="rect">
            <a:avLst/>
          </a:prstGeom>
          <a:noFill/>
          <a:ln>
            <a:noFill/>
          </a:ln>
          <a:effectLst>
            <a:outerShdw blurRad="431800" dist="368300" dir="5760000" algn="t" rotWithShape="0">
              <a:srgbClr val="000000">
                <a:alpha val="33725"/>
              </a:srgbClr>
            </a:outerShdw>
          </a:effectLst>
        </p:spPr>
      </p:pic>
      <p:pic>
        <p:nvPicPr>
          <p:cNvPr id="766" name="Google Shape;766;p33"/>
          <p:cNvPicPr preferRelativeResize="0"/>
          <p:nvPr/>
        </p:nvPicPr>
        <p:blipFill rotWithShape="1">
          <a:blip r:embed="rId7">
            <a:alphaModFix/>
          </a:blip>
          <a:srcRect/>
          <a:stretch/>
        </p:blipFill>
        <p:spPr>
          <a:xfrm>
            <a:off x="6303779" y="5991649"/>
            <a:ext cx="776573" cy="603555"/>
          </a:xfrm>
          <a:prstGeom prst="rect">
            <a:avLst/>
          </a:prstGeom>
          <a:noFill/>
          <a:ln>
            <a:noFill/>
          </a:ln>
          <a:effectLst>
            <a:outerShdw blurRad="431800" dist="368300" dir="5760000" algn="t" rotWithShape="0">
              <a:srgbClr val="000000">
                <a:alpha val="33725"/>
              </a:srgbClr>
            </a:outerShdw>
          </a:effectLst>
        </p:spPr>
      </p:pic>
      <p:sp>
        <p:nvSpPr>
          <p:cNvPr id="767" name="Google Shape;767;p33"/>
          <p:cNvSpPr/>
          <p:nvPr/>
        </p:nvSpPr>
        <p:spPr>
          <a:xfrm flipH="1">
            <a:off x="873086" y="2963898"/>
            <a:ext cx="3129060" cy="543157"/>
          </a:xfrm>
          <a:prstGeom prst="snip2DiagRect">
            <a:avLst>
              <a:gd name="adj1" fmla="val 0"/>
              <a:gd name="adj2" fmla="val 16667"/>
            </a:avLst>
          </a:prstGeom>
          <a:gradFill>
            <a:gsLst>
              <a:gs pos="0">
                <a:srgbClr val="6787B0"/>
              </a:gs>
              <a:gs pos="100000">
                <a:srgbClr val="293952"/>
              </a:gs>
            </a:gsLst>
            <a:lin ang="0" scaled="0"/>
          </a:gradFill>
          <a:ln>
            <a:noFill/>
          </a:ln>
          <a:effectLst>
            <a:outerShdw blurRad="431800" dist="355600" dir="1740000" algn="tl" rotWithShape="0">
              <a:srgbClr val="000000">
                <a:alpha val="22745"/>
              </a:srgbClr>
            </a:outerShdw>
          </a:effectLst>
        </p:spPr>
        <p:txBody>
          <a:bodyPr spcFirstLastPara="1" wrap="square" lIns="91425" tIns="45700" rIns="91425" bIns="45700" anchor="ctr" anchorCtr="0">
            <a:noAutofit/>
          </a:bodyPr>
          <a:lstStyle/>
          <a:p>
            <a:pPr marL="380953" marR="0" lvl="0" indent="-380953" algn="l" rtl="0">
              <a:spcBef>
                <a:spcPts val="0"/>
              </a:spcBef>
              <a:spcAft>
                <a:spcPts val="0"/>
              </a:spcAft>
              <a:buNone/>
            </a:pPr>
            <a:endParaRPr sz="2133" b="1" dirty="0">
              <a:solidFill>
                <a:srgbClr val="000000"/>
              </a:solidFill>
              <a:latin typeface="Meiryo UI" panose="020B0604030504040204" pitchFamily="50" charset="-128"/>
              <a:ea typeface="Meiryo UI" panose="020B0604030504040204" pitchFamily="50" charset="-128"/>
              <a:sym typeface="Arial"/>
            </a:endParaRPr>
          </a:p>
        </p:txBody>
      </p:sp>
      <p:sp>
        <p:nvSpPr>
          <p:cNvPr id="768" name="Google Shape;768;p33"/>
          <p:cNvSpPr/>
          <p:nvPr/>
        </p:nvSpPr>
        <p:spPr>
          <a:xfrm>
            <a:off x="805871" y="3018727"/>
            <a:ext cx="3298196" cy="4205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33" b="1" dirty="0">
                <a:solidFill>
                  <a:srgbClr val="FFFFFF"/>
                </a:solidFill>
                <a:latin typeface="Meiryo UI" panose="020B0604030504040204" pitchFamily="50" charset="-128"/>
                <a:ea typeface="Meiryo UI" panose="020B0604030504040204" pitchFamily="50" charset="-128"/>
              </a:rPr>
              <a:t>Google™ Workspace</a:t>
            </a:r>
            <a:endParaRPr dirty="0">
              <a:latin typeface="Meiryo UI" panose="020B0604030504040204" pitchFamily="50" charset="-128"/>
              <a:ea typeface="Meiryo UI" panose="020B0604030504040204" pitchFamily="50" charset="-128"/>
            </a:endParaRPr>
          </a:p>
        </p:txBody>
      </p:sp>
      <p:sp>
        <p:nvSpPr>
          <p:cNvPr id="769" name="Google Shape;769;p33"/>
          <p:cNvSpPr/>
          <p:nvPr/>
        </p:nvSpPr>
        <p:spPr>
          <a:xfrm flipH="1">
            <a:off x="6255409" y="2963898"/>
            <a:ext cx="2662548" cy="543157"/>
          </a:xfrm>
          <a:prstGeom prst="snip2DiagRect">
            <a:avLst>
              <a:gd name="adj1" fmla="val 0"/>
              <a:gd name="adj2" fmla="val 16667"/>
            </a:avLst>
          </a:prstGeom>
          <a:gradFill>
            <a:gsLst>
              <a:gs pos="0">
                <a:srgbClr val="6787B0"/>
              </a:gs>
              <a:gs pos="100000">
                <a:srgbClr val="293952"/>
              </a:gs>
            </a:gsLst>
            <a:lin ang="0" scaled="0"/>
          </a:gradFill>
          <a:ln>
            <a:noFill/>
          </a:ln>
          <a:effectLst>
            <a:outerShdw blurRad="431800" dist="355600" dir="1740000" algn="tl" rotWithShape="0">
              <a:srgbClr val="000000">
                <a:alpha val="22745"/>
              </a:srgbClr>
            </a:outerShdw>
          </a:effectLst>
        </p:spPr>
        <p:txBody>
          <a:bodyPr spcFirstLastPara="1" wrap="square" lIns="91425" tIns="45700" rIns="91425" bIns="45700" anchor="ctr" anchorCtr="0">
            <a:noAutofit/>
          </a:bodyPr>
          <a:lstStyle/>
          <a:p>
            <a:pPr marL="380953" marR="0" lvl="0" indent="-380953" algn="l" rtl="0">
              <a:spcBef>
                <a:spcPts val="0"/>
              </a:spcBef>
              <a:spcAft>
                <a:spcPts val="0"/>
              </a:spcAft>
              <a:buNone/>
            </a:pPr>
            <a:endParaRPr sz="2133" b="1" dirty="0">
              <a:solidFill>
                <a:srgbClr val="000000"/>
              </a:solidFill>
              <a:latin typeface="Meiryo UI" panose="020B0604030504040204" pitchFamily="50" charset="-128"/>
              <a:ea typeface="Meiryo UI" panose="020B0604030504040204" pitchFamily="50" charset="-128"/>
              <a:sym typeface="Arial"/>
            </a:endParaRPr>
          </a:p>
        </p:txBody>
      </p:sp>
      <p:sp>
        <p:nvSpPr>
          <p:cNvPr id="770" name="Google Shape;770;p33"/>
          <p:cNvSpPr/>
          <p:nvPr/>
        </p:nvSpPr>
        <p:spPr>
          <a:xfrm>
            <a:off x="6257936" y="3018727"/>
            <a:ext cx="2662548" cy="42056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133" b="1" dirty="0">
                <a:solidFill>
                  <a:srgbClr val="FFFFFF"/>
                </a:solidFill>
                <a:latin typeface="Meiryo UI" panose="020B0604030504040204" pitchFamily="50" charset="-128"/>
                <a:ea typeface="Meiryo UI" panose="020B0604030504040204" pitchFamily="50" charset="-128"/>
              </a:rPr>
              <a:t>Microsoft 365®</a:t>
            </a:r>
            <a:endParaRPr dirty="0">
              <a:latin typeface="Meiryo UI" panose="020B0604030504040204" pitchFamily="50" charset="-128"/>
              <a:ea typeface="Meiryo UI" panose="020B0604030504040204" pitchFamily="50" charset="-128"/>
            </a:endParaRPr>
          </a:p>
        </p:txBody>
      </p:sp>
      <p:pic>
        <p:nvPicPr>
          <p:cNvPr id="771" name="Google Shape;771;p33"/>
          <p:cNvPicPr preferRelativeResize="0"/>
          <p:nvPr/>
        </p:nvPicPr>
        <p:blipFill rotWithShape="1">
          <a:blip r:embed="rId8">
            <a:alphaModFix/>
          </a:blip>
          <a:srcRect/>
          <a:stretch/>
        </p:blipFill>
        <p:spPr>
          <a:xfrm>
            <a:off x="944171" y="6039124"/>
            <a:ext cx="624000" cy="624000"/>
          </a:xfrm>
          <a:prstGeom prst="rect">
            <a:avLst/>
          </a:prstGeom>
          <a:noFill/>
          <a:ln>
            <a:noFill/>
          </a:ln>
          <a:effectLst>
            <a:outerShdw blurRad="431800" dist="368300" dir="5760000" algn="t" rotWithShape="0">
              <a:srgbClr val="000000">
                <a:alpha val="33725"/>
              </a:srgbClr>
            </a:outerShdw>
          </a:effectLst>
        </p:spPr>
      </p:pic>
      <p:pic>
        <p:nvPicPr>
          <p:cNvPr id="772" name="Google Shape;772;p33"/>
          <p:cNvPicPr preferRelativeResize="0"/>
          <p:nvPr/>
        </p:nvPicPr>
        <p:blipFill rotWithShape="1">
          <a:blip r:embed="rId9">
            <a:alphaModFix/>
          </a:blip>
          <a:srcRect/>
          <a:stretch/>
        </p:blipFill>
        <p:spPr>
          <a:xfrm>
            <a:off x="951465" y="3611976"/>
            <a:ext cx="624000" cy="624000"/>
          </a:xfrm>
          <a:prstGeom prst="rect">
            <a:avLst/>
          </a:prstGeom>
          <a:noFill/>
          <a:ln>
            <a:noFill/>
          </a:ln>
          <a:effectLst>
            <a:outerShdw blurRad="431800" dist="368300" dir="5760000" algn="t" rotWithShape="0">
              <a:srgbClr val="000000">
                <a:alpha val="33725"/>
              </a:srgbClr>
            </a:outerShdw>
          </a:effectLst>
        </p:spPr>
      </p:pic>
      <p:pic>
        <p:nvPicPr>
          <p:cNvPr id="773" name="Google Shape;773;p33"/>
          <p:cNvPicPr preferRelativeResize="0"/>
          <p:nvPr/>
        </p:nvPicPr>
        <p:blipFill rotWithShape="1">
          <a:blip r:embed="rId10">
            <a:alphaModFix/>
          </a:blip>
          <a:srcRect/>
          <a:stretch/>
        </p:blipFill>
        <p:spPr>
          <a:xfrm>
            <a:off x="948529" y="4396672"/>
            <a:ext cx="624000" cy="624000"/>
          </a:xfrm>
          <a:prstGeom prst="rect">
            <a:avLst/>
          </a:prstGeom>
          <a:noFill/>
          <a:ln>
            <a:noFill/>
          </a:ln>
          <a:effectLst>
            <a:outerShdw blurRad="431800" dist="368300" dir="5760000" algn="t" rotWithShape="0">
              <a:srgbClr val="000000">
                <a:alpha val="33725"/>
              </a:srgbClr>
            </a:outerShdw>
          </a:effectLst>
        </p:spPr>
      </p:pic>
      <p:pic>
        <p:nvPicPr>
          <p:cNvPr id="774" name="Google Shape;774;p33"/>
          <p:cNvPicPr preferRelativeResize="0"/>
          <p:nvPr/>
        </p:nvPicPr>
        <p:blipFill rotWithShape="1">
          <a:blip r:embed="rId11">
            <a:alphaModFix/>
          </a:blip>
          <a:srcRect/>
          <a:stretch/>
        </p:blipFill>
        <p:spPr>
          <a:xfrm>
            <a:off x="944171" y="5244868"/>
            <a:ext cx="624000" cy="624000"/>
          </a:xfrm>
          <a:prstGeom prst="rect">
            <a:avLst/>
          </a:prstGeom>
          <a:noFill/>
          <a:ln>
            <a:noFill/>
          </a:ln>
          <a:effectLst>
            <a:outerShdw blurRad="431800" dist="368300" dir="5760000" algn="t" rotWithShape="0">
              <a:srgbClr val="000000">
                <a:alpha val="33725"/>
              </a:srgbClr>
            </a:outerShdw>
          </a:effectLst>
        </p:spPr>
      </p:pic>
      <p:sp>
        <p:nvSpPr>
          <p:cNvPr id="775" name="Google Shape;775;p33"/>
          <p:cNvSpPr/>
          <p:nvPr/>
        </p:nvSpPr>
        <p:spPr>
          <a:xfrm>
            <a:off x="1615463" y="3568147"/>
            <a:ext cx="4480537"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Gmail</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err="1">
                <a:solidFill>
                  <a:schemeClr val="dk1"/>
                </a:solidFill>
                <a:latin typeface="Meiryo UI" panose="020B0604030504040204" pitchFamily="50" charset="-128"/>
                <a:ea typeface="Meiryo UI" panose="020B0604030504040204" pitchFamily="50" charset="-128"/>
              </a:rPr>
              <a:t>Gmailのすべてのメールと添付ファイルをバックアップ</a:t>
            </a:r>
            <a:endParaRPr dirty="0">
              <a:solidFill>
                <a:schemeClr val="dk1"/>
              </a:solidFill>
              <a:latin typeface="Meiryo UI" panose="020B0604030504040204" pitchFamily="50" charset="-128"/>
              <a:ea typeface="Meiryo UI" panose="020B0604030504040204" pitchFamily="50" charset="-128"/>
            </a:endParaRPr>
          </a:p>
        </p:txBody>
      </p:sp>
      <p:sp>
        <p:nvSpPr>
          <p:cNvPr id="776" name="Google Shape;776;p33"/>
          <p:cNvSpPr/>
          <p:nvPr/>
        </p:nvSpPr>
        <p:spPr>
          <a:xfrm>
            <a:off x="1615463" y="4262488"/>
            <a:ext cx="4463604" cy="800219"/>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Google Drive</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err="1">
                <a:solidFill>
                  <a:schemeClr val="dk1"/>
                </a:solidFill>
                <a:latin typeface="Meiryo UI" panose="020B0604030504040204" pitchFamily="50" charset="-128"/>
                <a:ea typeface="Meiryo UI" panose="020B0604030504040204" pitchFamily="50" charset="-128"/>
              </a:rPr>
              <a:t>すべてのファイルバージョンをGoogleドライブにバックアップし、マイドライブと共有ドライブをサポート</a:t>
            </a:r>
            <a:r>
              <a:rPr lang="ja-JP" altLang="en-US" dirty="0">
                <a:solidFill>
                  <a:schemeClr val="dk1"/>
                </a:solidFill>
                <a:latin typeface="Meiryo UI" panose="020B0604030504040204" pitchFamily="50" charset="-128"/>
                <a:ea typeface="Meiryo UI" panose="020B0604030504040204" pitchFamily="50" charset="-128"/>
              </a:rPr>
              <a:t>する</a:t>
            </a:r>
            <a:endParaRPr dirty="0">
              <a:solidFill>
                <a:schemeClr val="dk1"/>
              </a:solidFill>
              <a:latin typeface="Meiryo UI" panose="020B0604030504040204" pitchFamily="50" charset="-128"/>
              <a:ea typeface="Meiryo UI" panose="020B0604030504040204" pitchFamily="50" charset="-128"/>
            </a:endParaRPr>
          </a:p>
        </p:txBody>
      </p:sp>
      <p:sp>
        <p:nvSpPr>
          <p:cNvPr id="777" name="Google Shape;777;p33"/>
          <p:cNvSpPr/>
          <p:nvPr/>
        </p:nvSpPr>
        <p:spPr>
          <a:xfrm>
            <a:off x="1598530" y="5253602"/>
            <a:ext cx="4831089"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Contacts</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Google </a:t>
            </a:r>
            <a:r>
              <a:rPr lang="en-US" dirty="0" err="1">
                <a:solidFill>
                  <a:schemeClr val="dk1"/>
                </a:solidFill>
                <a:latin typeface="Meiryo UI" panose="020B0604030504040204" pitchFamily="50" charset="-128"/>
                <a:ea typeface="Meiryo UI" panose="020B0604030504040204" pitchFamily="50" charset="-128"/>
              </a:rPr>
              <a:t>Contactsのすべての連絡先をバックアップ</a:t>
            </a:r>
            <a:endParaRPr dirty="0">
              <a:solidFill>
                <a:schemeClr val="dk1"/>
              </a:solidFill>
              <a:latin typeface="Meiryo UI" panose="020B0604030504040204" pitchFamily="50" charset="-128"/>
              <a:ea typeface="Meiryo UI" panose="020B0604030504040204" pitchFamily="50" charset="-128"/>
            </a:endParaRPr>
          </a:p>
        </p:txBody>
      </p:sp>
      <p:sp>
        <p:nvSpPr>
          <p:cNvPr id="778" name="Google Shape;778;p33"/>
          <p:cNvSpPr/>
          <p:nvPr/>
        </p:nvSpPr>
        <p:spPr>
          <a:xfrm>
            <a:off x="1598529" y="6020211"/>
            <a:ext cx="470525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err="1">
                <a:solidFill>
                  <a:schemeClr val="dk1"/>
                </a:solidFill>
                <a:latin typeface="Meiryo UI" panose="020B0604030504040204" pitchFamily="50" charset="-128"/>
                <a:ea typeface="Meiryo UI" panose="020B0604030504040204" pitchFamily="50" charset="-128"/>
              </a:rPr>
              <a:t>Calender</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Google </a:t>
            </a:r>
            <a:r>
              <a:rPr lang="en-US" dirty="0" err="1">
                <a:solidFill>
                  <a:schemeClr val="dk1"/>
                </a:solidFill>
                <a:latin typeface="Meiryo UI" panose="020B0604030504040204" pitchFamily="50" charset="-128"/>
                <a:ea typeface="Meiryo UI" panose="020B0604030504040204" pitchFamily="50" charset="-128"/>
              </a:rPr>
              <a:t>Calenderのすべてのイベントと添付ファイルを</a:t>
            </a:r>
            <a:endParaRPr lang="en-US"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err="1">
                <a:solidFill>
                  <a:schemeClr val="dk1"/>
                </a:solidFill>
                <a:latin typeface="Meiryo UI" panose="020B0604030504040204" pitchFamily="50" charset="-128"/>
                <a:ea typeface="Meiryo UI" panose="020B0604030504040204" pitchFamily="50" charset="-128"/>
              </a:rPr>
              <a:t>バックアップ</a:t>
            </a:r>
            <a:endParaRPr dirty="0">
              <a:solidFill>
                <a:schemeClr val="dk1"/>
              </a:solidFill>
              <a:latin typeface="Meiryo UI" panose="020B0604030504040204" pitchFamily="50" charset="-128"/>
              <a:ea typeface="Meiryo UI" panose="020B0604030504040204" pitchFamily="50" charset="-128"/>
            </a:endParaRPr>
          </a:p>
        </p:txBody>
      </p:sp>
      <p:sp>
        <p:nvSpPr>
          <p:cNvPr id="779" name="Google Shape;779;p33"/>
          <p:cNvSpPr/>
          <p:nvPr/>
        </p:nvSpPr>
        <p:spPr>
          <a:xfrm>
            <a:off x="7123143" y="3595240"/>
            <a:ext cx="4117392"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Outlook</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err="1">
                <a:solidFill>
                  <a:schemeClr val="dk1"/>
                </a:solidFill>
                <a:latin typeface="Meiryo UI" panose="020B0604030504040204" pitchFamily="50" charset="-128"/>
                <a:ea typeface="Meiryo UI" panose="020B0604030504040204" pitchFamily="50" charset="-128"/>
              </a:rPr>
              <a:t>Outlookですべてのメールと添付ファイルをバックアップ</a:t>
            </a:r>
            <a:endParaRPr dirty="0">
              <a:solidFill>
                <a:schemeClr val="dk1"/>
              </a:solidFill>
              <a:latin typeface="Meiryo UI" panose="020B0604030504040204" pitchFamily="50" charset="-128"/>
              <a:ea typeface="Meiryo UI" panose="020B0604030504040204" pitchFamily="50" charset="-128"/>
            </a:endParaRPr>
          </a:p>
        </p:txBody>
      </p:sp>
      <p:sp>
        <p:nvSpPr>
          <p:cNvPr id="780" name="Google Shape;780;p33"/>
          <p:cNvSpPr/>
          <p:nvPr/>
        </p:nvSpPr>
        <p:spPr>
          <a:xfrm>
            <a:off x="7123143" y="4344311"/>
            <a:ext cx="3710213"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Contacts (People)</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Outlook </a:t>
            </a:r>
            <a:r>
              <a:rPr lang="en-US" dirty="0" err="1">
                <a:solidFill>
                  <a:schemeClr val="dk1"/>
                </a:solidFill>
                <a:latin typeface="Meiryo UI" panose="020B0604030504040204" pitchFamily="50" charset="-128"/>
                <a:ea typeface="Meiryo UI" panose="020B0604030504040204" pitchFamily="50" charset="-128"/>
              </a:rPr>
              <a:t>Peopleのすべての連絡先をバックアップ</a:t>
            </a:r>
            <a:endParaRPr dirty="0">
              <a:solidFill>
                <a:schemeClr val="dk1"/>
              </a:solidFill>
              <a:latin typeface="Meiryo UI" panose="020B0604030504040204" pitchFamily="50" charset="-128"/>
              <a:ea typeface="Meiryo UI" panose="020B0604030504040204" pitchFamily="50" charset="-128"/>
            </a:endParaRPr>
          </a:p>
        </p:txBody>
      </p:sp>
      <p:sp>
        <p:nvSpPr>
          <p:cNvPr id="781" name="Google Shape;781;p33"/>
          <p:cNvSpPr/>
          <p:nvPr/>
        </p:nvSpPr>
        <p:spPr>
          <a:xfrm>
            <a:off x="7123143" y="5086327"/>
            <a:ext cx="4831088"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err="1">
                <a:solidFill>
                  <a:schemeClr val="dk1"/>
                </a:solidFill>
                <a:latin typeface="Meiryo UI" panose="020B0604030504040204" pitchFamily="50" charset="-128"/>
                <a:ea typeface="Meiryo UI" panose="020B0604030504040204" pitchFamily="50" charset="-128"/>
              </a:rPr>
              <a:t>Calender</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Outlook </a:t>
            </a:r>
            <a:r>
              <a:rPr lang="en-US" dirty="0" err="1">
                <a:solidFill>
                  <a:schemeClr val="dk1"/>
                </a:solidFill>
                <a:latin typeface="Meiryo UI" panose="020B0604030504040204" pitchFamily="50" charset="-128"/>
                <a:ea typeface="Meiryo UI" panose="020B0604030504040204" pitchFamily="50" charset="-128"/>
              </a:rPr>
              <a:t>Calenderのすべてのイベントと添付ファイルをバックアップ</a:t>
            </a:r>
            <a:endParaRPr dirty="0">
              <a:solidFill>
                <a:schemeClr val="dk1"/>
              </a:solidFill>
              <a:latin typeface="Meiryo UI" panose="020B0604030504040204" pitchFamily="50" charset="-128"/>
              <a:ea typeface="Meiryo UI" panose="020B0604030504040204" pitchFamily="50" charset="-128"/>
            </a:endParaRPr>
          </a:p>
        </p:txBody>
      </p:sp>
      <p:sp>
        <p:nvSpPr>
          <p:cNvPr id="782" name="Google Shape;782;p33"/>
          <p:cNvSpPr/>
          <p:nvPr/>
        </p:nvSpPr>
        <p:spPr>
          <a:xfrm>
            <a:off x="7123143" y="5931521"/>
            <a:ext cx="4589492" cy="553998"/>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OneDrive</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err="1">
                <a:solidFill>
                  <a:schemeClr val="dk1"/>
                </a:solidFill>
                <a:latin typeface="Meiryo UI" panose="020B0604030504040204" pitchFamily="50" charset="-128"/>
                <a:ea typeface="Meiryo UI" panose="020B0604030504040204" pitchFamily="50" charset="-128"/>
              </a:rPr>
              <a:t>すべてのファイルをOneDriveにバックアップし、SharePointをサポート</a:t>
            </a:r>
            <a:r>
              <a:rPr lang="ja-JP" altLang="en-US" dirty="0">
                <a:solidFill>
                  <a:schemeClr val="dk1"/>
                </a:solidFill>
                <a:latin typeface="Meiryo UI" panose="020B0604030504040204" pitchFamily="50" charset="-128"/>
                <a:ea typeface="Meiryo UI" panose="020B0604030504040204" pitchFamily="50" charset="-128"/>
              </a:rPr>
              <a:t>する</a:t>
            </a:r>
            <a:endParaRPr dirty="0">
              <a:solidFill>
                <a:schemeClr val="dk1"/>
              </a:solidFill>
              <a:latin typeface="Meiryo UI" panose="020B0604030504040204" pitchFamily="50" charset="-128"/>
              <a:ea typeface="Meiryo UI" panose="020B0604030504040204" pitchFamily="50"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34"/>
          <p:cNvSpPr/>
          <p:nvPr/>
        </p:nvSpPr>
        <p:spPr>
          <a:xfrm rot="10800000">
            <a:off x="536283" y="2499152"/>
            <a:ext cx="4851967" cy="3353009"/>
          </a:xfrm>
          <a:prstGeom prst="roundRect">
            <a:avLst>
              <a:gd name="adj" fmla="val 1491"/>
            </a:avLst>
          </a:prstGeom>
          <a:gradFill>
            <a:gsLst>
              <a:gs pos="0">
                <a:srgbClr val="FFFFFF">
                  <a:alpha val="48627"/>
                </a:srgbClr>
              </a:gs>
              <a:gs pos="75200">
                <a:srgbClr val="F5F5F5"/>
              </a:gs>
              <a:gs pos="100000">
                <a:schemeClr val="lt1"/>
              </a:gs>
            </a:gsLst>
            <a:lin ang="5400000" scaled="0"/>
          </a:gradFill>
          <a:ln w="9525" cap="flat" cmpd="sng">
            <a:solidFill>
              <a:schemeClr val="lt1"/>
            </a:solidFill>
            <a:prstDash val="solid"/>
            <a:miter lim="800000"/>
            <a:headEnd type="none" w="sm" len="sm"/>
            <a:tailEnd type="none" w="sm" len="sm"/>
          </a:ln>
          <a:effectLst>
            <a:outerShdw blurRad="279400" dist="292100" dir="7980000" algn="t" rotWithShape="0">
              <a:srgbClr val="000000">
                <a:alpha val="2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sp>
        <p:nvSpPr>
          <p:cNvPr id="789" name="Google Shape;789;p34"/>
          <p:cNvSpPr txBox="1">
            <a:spLocks noGrp="1"/>
          </p:cNvSpPr>
          <p:nvPr>
            <p:ph type="title"/>
          </p:nvPr>
        </p:nvSpPr>
        <p:spPr>
          <a:xfrm>
            <a:off x="347330" y="365125"/>
            <a:ext cx="1100647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sz="3600" b="1" dirty="0" err="1"/>
              <a:t>メールを簡単にバックアップ</a:t>
            </a:r>
            <a:r>
              <a:rPr lang="en-US" sz="3600" b="1" dirty="0"/>
              <a:t>/</a:t>
            </a:r>
            <a:r>
              <a:rPr lang="en-US" sz="3600" b="1" dirty="0" err="1"/>
              <a:t>復元し</a:t>
            </a:r>
            <a:r>
              <a:rPr lang="en-US" sz="3600" b="1" dirty="0"/>
              <a:t>、</a:t>
            </a:r>
            <a:br>
              <a:rPr lang="en-US" sz="3600" b="1" dirty="0"/>
            </a:br>
            <a:r>
              <a:rPr lang="en-US" sz="3600" b="1" dirty="0" err="1"/>
              <a:t>QmailAgentで複数のメールアカウントを効率的に管理</a:t>
            </a:r>
            <a:endParaRPr sz="3600" b="1" dirty="0">
              <a:sym typeface="Arial"/>
            </a:endParaRPr>
          </a:p>
        </p:txBody>
      </p:sp>
      <p:pic>
        <p:nvPicPr>
          <p:cNvPr id="790" name="Google Shape;790;p34"/>
          <p:cNvPicPr preferRelativeResize="0"/>
          <p:nvPr/>
        </p:nvPicPr>
        <p:blipFill rotWithShape="1">
          <a:blip r:embed="rId3">
            <a:alphaModFix/>
          </a:blip>
          <a:srcRect/>
          <a:stretch/>
        </p:blipFill>
        <p:spPr>
          <a:xfrm>
            <a:off x="5579188" y="2458584"/>
            <a:ext cx="6301429" cy="3640625"/>
          </a:xfrm>
          <a:prstGeom prst="rect">
            <a:avLst/>
          </a:prstGeom>
          <a:noFill/>
          <a:ln>
            <a:noFill/>
          </a:ln>
          <a:effectLst>
            <a:outerShdw blurRad="393700" dist="177800" dir="3960000" sx="105000" sy="105000" algn="tl" rotWithShape="0">
              <a:srgbClr val="000000">
                <a:alpha val="23921"/>
              </a:srgbClr>
            </a:outerShdw>
          </a:effectLst>
        </p:spPr>
      </p:pic>
      <p:sp>
        <p:nvSpPr>
          <p:cNvPr id="791" name="Google Shape;791;p34"/>
          <p:cNvSpPr/>
          <p:nvPr/>
        </p:nvSpPr>
        <p:spPr>
          <a:xfrm>
            <a:off x="595906" y="2757370"/>
            <a:ext cx="4752403" cy="2427011"/>
          </a:xfrm>
          <a:prstGeom prst="rect">
            <a:avLst/>
          </a:prstGeom>
          <a:noFill/>
          <a:ln>
            <a:noFill/>
          </a:ln>
        </p:spPr>
        <p:txBody>
          <a:bodyPr spcFirstLastPara="1" wrap="square" lIns="91425" tIns="45700" rIns="91425" bIns="45700" anchor="t" anchorCtr="0">
            <a:noAutofit/>
          </a:bodyPr>
          <a:lstStyle/>
          <a:p>
            <a:pPr marL="177800" marR="0" lvl="0" indent="-177800" algn="l" rtl="0">
              <a:lnSpc>
                <a:spcPct val="100000"/>
              </a:lnSpc>
              <a:spcBef>
                <a:spcPts val="500"/>
              </a:spcBef>
              <a:spcAft>
                <a:spcPts val="0"/>
              </a:spcAft>
              <a:buClr>
                <a:schemeClr val="dk1"/>
              </a:buClr>
              <a:buSzPts val="1800"/>
              <a:buFont typeface="Arial"/>
              <a:buChar char="•"/>
            </a:pPr>
            <a:r>
              <a:rPr lang="en-US" sz="1800" dirty="0" err="1">
                <a:solidFill>
                  <a:schemeClr val="dk1"/>
                </a:solidFill>
                <a:latin typeface="Meiryo UI" panose="020B0604030504040204" pitchFamily="50" charset="-128"/>
                <a:ea typeface="Meiryo UI" panose="020B0604030504040204" pitchFamily="50" charset="-128"/>
              </a:rPr>
              <a:t>個人用メールとビジネス用メールをまとめて管理およびバックアップします</a:t>
            </a:r>
            <a:r>
              <a:rPr lang="en-US" sz="1800" dirty="0">
                <a:solidFill>
                  <a:schemeClr val="dk1"/>
                </a:solidFill>
                <a:latin typeface="Meiryo UI" panose="020B0604030504040204" pitchFamily="50" charset="-128"/>
                <a:ea typeface="Meiryo UI" panose="020B0604030504040204" pitchFamily="50" charset="-128"/>
              </a:rPr>
              <a:t>。</a:t>
            </a:r>
            <a:endParaRPr sz="1800" dirty="0">
              <a:solidFill>
                <a:schemeClr val="dk1"/>
              </a:solidFill>
              <a:latin typeface="Meiryo UI" panose="020B0604030504040204" pitchFamily="50" charset="-128"/>
              <a:ea typeface="Meiryo UI" panose="020B0604030504040204" pitchFamily="50" charset="-128"/>
            </a:endParaRPr>
          </a:p>
          <a:p>
            <a:pPr marL="177800" marR="0" lvl="0" indent="-177800" algn="l" rtl="0">
              <a:lnSpc>
                <a:spcPct val="100000"/>
              </a:lnSpc>
              <a:spcBef>
                <a:spcPts val="500"/>
              </a:spcBef>
              <a:spcAft>
                <a:spcPts val="0"/>
              </a:spcAft>
              <a:buClr>
                <a:schemeClr val="dk1"/>
              </a:buClr>
              <a:buSzPts val="1800"/>
              <a:buFont typeface="Arial"/>
              <a:buChar char="•"/>
            </a:pPr>
            <a:r>
              <a:rPr lang="en-US" sz="1800" dirty="0" err="1">
                <a:solidFill>
                  <a:schemeClr val="dk1"/>
                </a:solidFill>
                <a:latin typeface="Meiryo UI" panose="020B0604030504040204" pitchFamily="50" charset="-128"/>
                <a:ea typeface="Meiryo UI" panose="020B0604030504040204" pitchFamily="50" charset="-128"/>
              </a:rPr>
              <a:t>すべてのメールと添付ファイルを簡単に自動バックアップします</a:t>
            </a:r>
            <a:r>
              <a:rPr lang="en-US" sz="1800" dirty="0">
                <a:solidFill>
                  <a:schemeClr val="dk1"/>
                </a:solidFill>
                <a:latin typeface="Meiryo UI" panose="020B0604030504040204" pitchFamily="50" charset="-128"/>
                <a:ea typeface="Meiryo UI" panose="020B0604030504040204" pitchFamily="50" charset="-128"/>
              </a:rPr>
              <a:t>。</a:t>
            </a:r>
            <a:endParaRPr sz="1800" dirty="0">
              <a:solidFill>
                <a:schemeClr val="dk1"/>
              </a:solidFill>
              <a:latin typeface="Meiryo UI" panose="020B0604030504040204" pitchFamily="50" charset="-128"/>
              <a:ea typeface="Meiryo UI" panose="020B0604030504040204" pitchFamily="50" charset="-128"/>
            </a:endParaRPr>
          </a:p>
          <a:p>
            <a:pPr marL="177800" marR="0" lvl="0" indent="-177800" algn="l" rtl="0">
              <a:lnSpc>
                <a:spcPct val="100000"/>
              </a:lnSpc>
              <a:spcBef>
                <a:spcPts val="500"/>
              </a:spcBef>
              <a:spcAft>
                <a:spcPts val="0"/>
              </a:spcAft>
              <a:buClr>
                <a:schemeClr val="dk1"/>
              </a:buClr>
              <a:buSzPts val="1800"/>
              <a:buFont typeface="Arial"/>
              <a:buChar char="•"/>
            </a:pPr>
            <a:r>
              <a:rPr lang="en-US" sz="1800" dirty="0" err="1">
                <a:solidFill>
                  <a:schemeClr val="dk1"/>
                </a:solidFill>
                <a:latin typeface="Meiryo UI" panose="020B0604030504040204" pitchFamily="50" charset="-128"/>
                <a:ea typeface="Meiryo UI" panose="020B0604030504040204" pitchFamily="50" charset="-128"/>
              </a:rPr>
              <a:t>特定のメッセージをすばやく検索してアクセスできます</a:t>
            </a:r>
            <a:r>
              <a:rPr lang="en-US" sz="1800" dirty="0">
                <a:solidFill>
                  <a:schemeClr val="dk1"/>
                </a:solidFill>
                <a:latin typeface="Meiryo UI" panose="020B0604030504040204" pitchFamily="50" charset="-128"/>
                <a:ea typeface="Meiryo UI" panose="020B0604030504040204" pitchFamily="50" charset="-128"/>
              </a:rPr>
              <a:t>。</a:t>
            </a:r>
            <a:endParaRPr sz="1800" dirty="0">
              <a:solidFill>
                <a:schemeClr val="dk1"/>
              </a:solidFill>
              <a:latin typeface="Meiryo UI" panose="020B0604030504040204" pitchFamily="50" charset="-128"/>
              <a:ea typeface="Meiryo UI" panose="020B0604030504040204" pitchFamily="50" charset="-128"/>
            </a:endParaRPr>
          </a:p>
          <a:p>
            <a:pPr marL="177800" marR="0" lvl="0" indent="-177800" algn="l" rtl="0">
              <a:lnSpc>
                <a:spcPct val="100000"/>
              </a:lnSpc>
              <a:spcBef>
                <a:spcPts val="500"/>
              </a:spcBef>
              <a:spcAft>
                <a:spcPts val="0"/>
              </a:spcAft>
              <a:buClr>
                <a:schemeClr val="dk1"/>
              </a:buClr>
              <a:buSzPts val="1800"/>
              <a:buFont typeface="Arial"/>
              <a:buChar char="•"/>
            </a:pPr>
            <a:r>
              <a:rPr lang="en-US" sz="1800" dirty="0" err="1">
                <a:solidFill>
                  <a:schemeClr val="dk1"/>
                </a:solidFill>
                <a:latin typeface="Meiryo UI" panose="020B0604030504040204" pitchFamily="50" charset="-128"/>
                <a:ea typeface="Meiryo UI" panose="020B0604030504040204" pitchFamily="50" charset="-128"/>
              </a:rPr>
              <a:t>ディザスタリカバリのためにメールをバックアップします</a:t>
            </a:r>
            <a:r>
              <a:rPr lang="en-US" sz="1800" dirty="0">
                <a:solidFill>
                  <a:schemeClr val="dk1"/>
                </a:solidFill>
                <a:latin typeface="Meiryo UI" panose="020B0604030504040204" pitchFamily="50" charset="-128"/>
                <a:ea typeface="Meiryo UI" panose="020B0604030504040204" pitchFamily="50" charset="-128"/>
              </a:rPr>
              <a:t>。</a:t>
            </a:r>
            <a:endParaRPr sz="1800" dirty="0">
              <a:solidFill>
                <a:schemeClr val="dk1"/>
              </a:solidFill>
              <a:latin typeface="Meiryo UI" panose="020B0604030504040204" pitchFamily="50" charset="-128"/>
              <a:ea typeface="Meiryo UI" panose="020B0604030504040204" pitchFamily="50" charset="-128"/>
            </a:endParaRPr>
          </a:p>
          <a:p>
            <a:pPr marL="177800" marR="0" lvl="0" indent="-177800" algn="l" rtl="0">
              <a:lnSpc>
                <a:spcPct val="100000"/>
              </a:lnSpc>
              <a:spcBef>
                <a:spcPts val="500"/>
              </a:spcBef>
              <a:spcAft>
                <a:spcPts val="0"/>
              </a:spcAft>
              <a:buClr>
                <a:schemeClr val="dk1"/>
              </a:buClr>
              <a:buSzPts val="1800"/>
              <a:buFont typeface="Arial"/>
              <a:buChar char="•"/>
            </a:pPr>
            <a:r>
              <a:rPr lang="en-US" sz="1800" dirty="0" err="1">
                <a:solidFill>
                  <a:schemeClr val="dk1"/>
                </a:solidFill>
                <a:latin typeface="Meiryo UI" panose="020B0604030504040204" pitchFamily="50" charset="-128"/>
                <a:ea typeface="Meiryo UI" panose="020B0604030504040204" pitchFamily="50" charset="-128"/>
              </a:rPr>
              <a:t>暗号化サービス</a:t>
            </a:r>
            <a:r>
              <a:rPr lang="ja-JP" altLang="en-US" sz="1800" dirty="0">
                <a:solidFill>
                  <a:schemeClr val="dk1"/>
                </a:solidFill>
                <a:latin typeface="Meiryo UI" panose="020B0604030504040204" pitchFamily="50" charset="-128"/>
                <a:ea typeface="Meiryo UI" panose="020B0604030504040204" pitchFamily="50" charset="-128"/>
              </a:rPr>
              <a:t>で</a:t>
            </a:r>
            <a:r>
              <a:rPr lang="en-US" sz="1800" dirty="0" err="1">
                <a:solidFill>
                  <a:schemeClr val="dk1"/>
                </a:solidFill>
                <a:latin typeface="Meiryo UI" panose="020B0604030504040204" pitchFamily="50" charset="-128"/>
                <a:ea typeface="Meiryo UI" panose="020B0604030504040204" pitchFamily="50" charset="-128"/>
              </a:rPr>
              <a:t>バックアップされたプライベートメールを保護します</a:t>
            </a:r>
            <a:r>
              <a:rPr lang="en-US" sz="1800" dirty="0">
                <a:solidFill>
                  <a:schemeClr val="dk1"/>
                </a:solidFill>
                <a:latin typeface="Meiryo UI" panose="020B0604030504040204" pitchFamily="50" charset="-128"/>
                <a:ea typeface="Meiryo UI" panose="020B0604030504040204" pitchFamily="50" charset="-128"/>
              </a:rPr>
              <a:t>。</a:t>
            </a:r>
            <a:endParaRPr sz="1800" dirty="0">
              <a:solidFill>
                <a:schemeClr val="dk1"/>
              </a:solidFill>
              <a:latin typeface="Meiryo UI" panose="020B0604030504040204" pitchFamily="50" charset="-128"/>
              <a:ea typeface="Meiryo UI" panose="020B0604030504040204" pitchFamily="50" charset="-128"/>
            </a:endParaRPr>
          </a:p>
        </p:txBody>
      </p:sp>
      <p:pic>
        <p:nvPicPr>
          <p:cNvPr id="792" name="Google Shape;792;p34"/>
          <p:cNvPicPr preferRelativeResize="0"/>
          <p:nvPr/>
        </p:nvPicPr>
        <p:blipFill rotWithShape="1">
          <a:blip r:embed="rId4">
            <a:alphaModFix/>
          </a:blip>
          <a:srcRect l="21868" r="36921" b="61427"/>
          <a:stretch/>
        </p:blipFill>
        <p:spPr>
          <a:xfrm>
            <a:off x="536278" y="2183796"/>
            <a:ext cx="4851966" cy="704233"/>
          </a:xfrm>
          <a:prstGeom prst="rect">
            <a:avLst/>
          </a:prstGeom>
          <a:noFill/>
          <a:ln>
            <a:noFill/>
          </a:ln>
          <a:effectLst>
            <a:outerShdw blurRad="431800" dist="355600" dir="1740000" algn="ctr" rotWithShape="0">
              <a:srgbClr val="000000">
                <a:alpha val="22745"/>
              </a:srgbClr>
            </a:outerShdw>
          </a:effectLst>
        </p:spPr>
      </p:pic>
      <p:sp>
        <p:nvSpPr>
          <p:cNvPr id="793" name="Google Shape;793;p34"/>
          <p:cNvSpPr txBox="1"/>
          <p:nvPr/>
        </p:nvSpPr>
        <p:spPr>
          <a:xfrm>
            <a:off x="536275" y="2309747"/>
            <a:ext cx="4851968"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err="1">
                <a:solidFill>
                  <a:schemeClr val="lt1"/>
                </a:solidFill>
                <a:latin typeface="Meiryo UI" panose="020B0604030504040204" pitchFamily="50" charset="-128"/>
                <a:ea typeface="Meiryo UI" panose="020B0604030504040204" pitchFamily="50" charset="-128"/>
              </a:rPr>
              <a:t>最高のメール</a:t>
            </a:r>
            <a:r>
              <a:rPr lang="ja-JP" altLang="en-US" sz="2000" b="1" dirty="0">
                <a:solidFill>
                  <a:schemeClr val="lt1"/>
                </a:solidFill>
                <a:latin typeface="Meiryo UI" panose="020B0604030504040204" pitchFamily="50" charset="-128"/>
                <a:ea typeface="Meiryo UI" panose="020B0604030504040204" pitchFamily="50" charset="-128"/>
              </a:rPr>
              <a:t>保存</a:t>
            </a:r>
            <a:r>
              <a:rPr lang="en-US" sz="2000" b="1" dirty="0" err="1">
                <a:solidFill>
                  <a:schemeClr val="lt1"/>
                </a:solidFill>
                <a:latin typeface="Meiryo UI" panose="020B0604030504040204" pitchFamily="50" charset="-128"/>
                <a:ea typeface="Meiryo UI" panose="020B0604030504040204" pitchFamily="50" charset="-128"/>
              </a:rPr>
              <a:t>ソリューション</a:t>
            </a:r>
            <a:endParaRPr dirty="0">
              <a:latin typeface="Meiryo UI" panose="020B0604030504040204" pitchFamily="50" charset="-128"/>
              <a:ea typeface="Meiryo UI" panose="020B0604030504040204" pitchFamily="50" charset="-128"/>
            </a:endParaRPr>
          </a:p>
        </p:txBody>
      </p:sp>
      <p:pic>
        <p:nvPicPr>
          <p:cNvPr id="794" name="Google Shape;794;p34"/>
          <p:cNvPicPr preferRelativeResize="0"/>
          <p:nvPr/>
        </p:nvPicPr>
        <p:blipFill rotWithShape="1">
          <a:blip r:embed="rId5">
            <a:alphaModFix/>
          </a:blip>
          <a:srcRect/>
          <a:stretch/>
        </p:blipFill>
        <p:spPr>
          <a:xfrm>
            <a:off x="9728211" y="4410377"/>
            <a:ext cx="1309630" cy="1309630"/>
          </a:xfrm>
          <a:prstGeom prst="rect">
            <a:avLst/>
          </a:prstGeom>
          <a:noFill/>
          <a:ln>
            <a:noFill/>
          </a:ln>
        </p:spPr>
      </p:pic>
      <p:sp>
        <p:nvSpPr>
          <p:cNvPr id="795" name="Google Shape;795;p34"/>
          <p:cNvSpPr txBox="1"/>
          <p:nvPr/>
        </p:nvSpPr>
        <p:spPr>
          <a:xfrm>
            <a:off x="9996625" y="5030407"/>
            <a:ext cx="927750" cy="45445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dirty="0" err="1">
                <a:solidFill>
                  <a:schemeClr val="lt1"/>
                </a:solidFill>
                <a:latin typeface="Meiryo UI" panose="020B0604030504040204" pitchFamily="50" charset="-128"/>
                <a:ea typeface="Meiryo UI" panose="020B0604030504040204" pitchFamily="50" charset="-128"/>
              </a:rPr>
              <a:t>同期</a:t>
            </a:r>
            <a:endParaRPr sz="2000" dirty="0">
              <a:solidFill>
                <a:schemeClr val="lt1"/>
              </a:solidFill>
              <a:latin typeface="Meiryo UI" panose="020B0604030504040204" pitchFamily="50" charset="-128"/>
              <a:ea typeface="Meiryo UI" panose="020B0604030504040204" pitchFamily="50" charset="-128"/>
              <a:sym typeface="Arial"/>
            </a:endParaRPr>
          </a:p>
        </p:txBody>
      </p:sp>
      <p:pic>
        <p:nvPicPr>
          <p:cNvPr id="796" name="Google Shape;796;p34"/>
          <p:cNvPicPr preferRelativeResize="0"/>
          <p:nvPr/>
        </p:nvPicPr>
        <p:blipFill rotWithShape="1">
          <a:blip r:embed="rId5">
            <a:alphaModFix/>
          </a:blip>
          <a:srcRect/>
          <a:stretch/>
        </p:blipFill>
        <p:spPr>
          <a:xfrm flipH="1">
            <a:off x="5985799" y="4410377"/>
            <a:ext cx="1377755" cy="1309630"/>
          </a:xfrm>
          <a:prstGeom prst="rect">
            <a:avLst/>
          </a:prstGeom>
          <a:noFill/>
          <a:ln>
            <a:noFill/>
          </a:ln>
        </p:spPr>
      </p:pic>
      <p:sp>
        <p:nvSpPr>
          <p:cNvPr id="797" name="Google Shape;797;p34"/>
          <p:cNvSpPr txBox="1"/>
          <p:nvPr/>
        </p:nvSpPr>
        <p:spPr>
          <a:xfrm>
            <a:off x="6210801" y="5014786"/>
            <a:ext cx="927750" cy="454456"/>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2000"/>
              <a:buFont typeface="Arial"/>
              <a:buNone/>
            </a:pPr>
            <a:r>
              <a:rPr lang="en-US" sz="2000" dirty="0" err="1">
                <a:solidFill>
                  <a:schemeClr val="lt1"/>
                </a:solidFill>
                <a:latin typeface="Meiryo UI" panose="020B0604030504040204" pitchFamily="50" charset="-128"/>
                <a:ea typeface="Meiryo UI" panose="020B0604030504040204" pitchFamily="50" charset="-128"/>
              </a:rPr>
              <a:t>同期</a:t>
            </a:r>
            <a:endParaRPr sz="20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35"/>
          <p:cNvSpPr/>
          <p:nvPr/>
        </p:nvSpPr>
        <p:spPr>
          <a:xfrm>
            <a:off x="290199" y="4720120"/>
            <a:ext cx="9159380" cy="20709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804" name="Google Shape;804;p35"/>
          <p:cNvPicPr preferRelativeResize="0"/>
          <p:nvPr/>
        </p:nvPicPr>
        <p:blipFill rotWithShape="1">
          <a:blip r:embed="rId3">
            <a:alphaModFix/>
          </a:blip>
          <a:srcRect l="21868" r="36921" b="61427"/>
          <a:stretch/>
        </p:blipFill>
        <p:spPr>
          <a:xfrm>
            <a:off x="2654609" y="1817808"/>
            <a:ext cx="3257646" cy="686524"/>
          </a:xfrm>
          <a:prstGeom prst="rect">
            <a:avLst/>
          </a:prstGeom>
          <a:noFill/>
          <a:ln>
            <a:noFill/>
          </a:ln>
          <a:effectLst>
            <a:outerShdw blurRad="431800" dist="355600" dir="1740000" algn="ctr" rotWithShape="0">
              <a:srgbClr val="000000">
                <a:alpha val="22745"/>
              </a:srgbClr>
            </a:outerShdw>
          </a:effectLst>
        </p:spPr>
      </p:pic>
      <p:sp>
        <p:nvSpPr>
          <p:cNvPr id="805" name="Google Shape;805;p35"/>
          <p:cNvSpPr txBox="1">
            <a:spLocks noGrp="1"/>
          </p:cNvSpPr>
          <p:nvPr>
            <p:ph type="title"/>
          </p:nvPr>
        </p:nvSpPr>
        <p:spPr>
          <a:xfrm>
            <a:off x="838200" y="280480"/>
            <a:ext cx="1112181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Arial"/>
              <a:buNone/>
            </a:pPr>
            <a:r>
              <a:rPr lang="en-US" sz="3600" b="1" dirty="0" err="1"/>
              <a:t>HybridMount</a:t>
            </a:r>
            <a:r>
              <a:rPr lang="ja-JP" altLang="en-US" sz="3600" b="1" dirty="0"/>
              <a:t>によって</a:t>
            </a:r>
            <a:r>
              <a:rPr lang="en-US" sz="3600" b="1" dirty="0" err="1"/>
              <a:t>クラウドストレージと</a:t>
            </a:r>
            <a:r>
              <a:rPr lang="en-US" sz="3600" b="1" dirty="0"/>
              <a:t/>
            </a:r>
            <a:br>
              <a:rPr lang="en-US" sz="3600" b="1" dirty="0"/>
            </a:br>
            <a:r>
              <a:rPr lang="en-US" sz="3600" b="1" dirty="0" err="1"/>
              <a:t>ファイルサーバーをマウントし、より大きなストレージと</a:t>
            </a:r>
            <a:r>
              <a:rPr lang="en-US" sz="3600" b="1" dirty="0"/>
              <a:t/>
            </a:r>
            <a:br>
              <a:rPr lang="en-US" sz="3600" b="1" dirty="0"/>
            </a:br>
            <a:r>
              <a:rPr lang="en-US" sz="3600" b="1" dirty="0" err="1"/>
              <a:t>より高速なアクセスを実現</a:t>
            </a:r>
            <a:endParaRPr sz="3600" b="1" dirty="0">
              <a:sym typeface="Arial"/>
            </a:endParaRPr>
          </a:p>
        </p:txBody>
      </p:sp>
      <p:sp>
        <p:nvSpPr>
          <p:cNvPr id="806" name="Google Shape;806;p35"/>
          <p:cNvSpPr/>
          <p:nvPr/>
        </p:nvSpPr>
        <p:spPr>
          <a:xfrm>
            <a:off x="10050882" y="1874754"/>
            <a:ext cx="2127703" cy="630942"/>
          </a:xfrm>
          <a:prstGeom prst="rect">
            <a:avLst/>
          </a:prstGeom>
          <a:noFill/>
          <a:ln>
            <a:noFill/>
          </a:ln>
        </p:spPr>
        <p:txBody>
          <a:bodyPr spcFirstLastPara="1" wrap="square" lIns="91425" tIns="45700" rIns="91425" bIns="45700" anchor="t" anchorCtr="0">
            <a:noAutofit/>
          </a:bodyPr>
          <a:lstStyle/>
          <a:p>
            <a:pPr marL="118530" marR="0" lvl="0" indent="-118530" algn="l" rtl="0">
              <a:lnSpc>
                <a:spcPct val="152357"/>
              </a:lnSpc>
              <a:spcBef>
                <a:spcPts val="0"/>
              </a:spcBef>
              <a:spcAft>
                <a:spcPts val="0"/>
              </a:spcAft>
              <a:buClr>
                <a:schemeClr val="lt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オンラインコラボレーション</a:t>
            </a:r>
            <a:endParaRPr dirty="0">
              <a:solidFill>
                <a:schemeClr val="lt1"/>
              </a:solidFill>
              <a:latin typeface="Meiryo UI" panose="020B0604030504040204" pitchFamily="50" charset="-128"/>
              <a:ea typeface="Meiryo UI" panose="020B0604030504040204" pitchFamily="50" charset="-128"/>
            </a:endParaRPr>
          </a:p>
          <a:p>
            <a:pPr marL="118530" marR="0" lvl="0" indent="-118530" algn="l" rtl="0">
              <a:lnSpc>
                <a:spcPct val="152357"/>
              </a:lnSpc>
              <a:spcBef>
                <a:spcPts val="0"/>
              </a:spcBef>
              <a:spcAft>
                <a:spcPts val="0"/>
              </a:spcAft>
              <a:buClr>
                <a:schemeClr val="lt1"/>
              </a:buClr>
              <a:buSzPts val="1400"/>
              <a:buFont typeface="Arial"/>
              <a:buChar char="•"/>
            </a:pPr>
            <a:r>
              <a:rPr lang="en-US" dirty="0" err="1">
                <a:solidFill>
                  <a:schemeClr val="lt1"/>
                </a:solidFill>
                <a:latin typeface="Meiryo UI" panose="020B0604030504040204" pitchFamily="50" charset="-128"/>
                <a:ea typeface="Meiryo UI" panose="020B0604030504040204" pitchFamily="50" charset="-128"/>
              </a:rPr>
              <a:t>ファイルデータ分析</a:t>
            </a:r>
            <a:endParaRPr dirty="0">
              <a:solidFill>
                <a:schemeClr val="lt1"/>
              </a:solidFill>
              <a:latin typeface="Meiryo UI" panose="020B0604030504040204" pitchFamily="50" charset="-128"/>
              <a:ea typeface="Meiryo UI" panose="020B0604030504040204" pitchFamily="50" charset="-128"/>
            </a:endParaRPr>
          </a:p>
        </p:txBody>
      </p:sp>
      <p:pic>
        <p:nvPicPr>
          <p:cNvPr id="807" name="Google Shape;807;p35"/>
          <p:cNvPicPr preferRelativeResize="0"/>
          <p:nvPr/>
        </p:nvPicPr>
        <p:blipFill rotWithShape="1">
          <a:blip r:embed="rId4">
            <a:alphaModFix amt="30000"/>
          </a:blip>
          <a:srcRect/>
          <a:stretch/>
        </p:blipFill>
        <p:spPr>
          <a:xfrm rot="5400000">
            <a:off x="333323" y="3873093"/>
            <a:ext cx="4276236" cy="362552"/>
          </a:xfrm>
          <a:prstGeom prst="rect">
            <a:avLst/>
          </a:prstGeom>
          <a:noFill/>
          <a:ln>
            <a:noFill/>
          </a:ln>
        </p:spPr>
      </p:pic>
      <p:pic>
        <p:nvPicPr>
          <p:cNvPr id="808" name="Google Shape;808;p35"/>
          <p:cNvPicPr preferRelativeResize="0"/>
          <p:nvPr/>
        </p:nvPicPr>
        <p:blipFill rotWithShape="1">
          <a:blip r:embed="rId4">
            <a:alphaModFix amt="30000"/>
          </a:blip>
          <a:srcRect/>
          <a:stretch/>
        </p:blipFill>
        <p:spPr>
          <a:xfrm rot="5400000">
            <a:off x="3629167" y="3870684"/>
            <a:ext cx="4276236" cy="362552"/>
          </a:xfrm>
          <a:prstGeom prst="rect">
            <a:avLst/>
          </a:prstGeom>
          <a:noFill/>
          <a:ln>
            <a:noFill/>
          </a:ln>
        </p:spPr>
      </p:pic>
      <p:pic>
        <p:nvPicPr>
          <p:cNvPr id="809" name="Google Shape;809;p35"/>
          <p:cNvPicPr preferRelativeResize="0"/>
          <p:nvPr/>
        </p:nvPicPr>
        <p:blipFill rotWithShape="1">
          <a:blip r:embed="rId3">
            <a:alphaModFix/>
          </a:blip>
          <a:srcRect l="21868" r="36921" b="61427"/>
          <a:stretch/>
        </p:blipFill>
        <p:spPr>
          <a:xfrm>
            <a:off x="5973259" y="1819172"/>
            <a:ext cx="3257646" cy="686524"/>
          </a:xfrm>
          <a:prstGeom prst="rect">
            <a:avLst/>
          </a:prstGeom>
          <a:noFill/>
          <a:ln>
            <a:noFill/>
          </a:ln>
          <a:effectLst>
            <a:outerShdw blurRad="431800" dist="355600" dir="1740000" algn="ctr" rotWithShape="0">
              <a:srgbClr val="000000">
                <a:alpha val="22745"/>
              </a:srgbClr>
            </a:outerShdw>
          </a:effectLst>
        </p:spPr>
      </p:pic>
      <p:pic>
        <p:nvPicPr>
          <p:cNvPr id="810" name="Google Shape;810;p35"/>
          <p:cNvPicPr preferRelativeResize="0"/>
          <p:nvPr/>
        </p:nvPicPr>
        <p:blipFill rotWithShape="1">
          <a:blip r:embed="rId5">
            <a:alphaModFix/>
          </a:blip>
          <a:srcRect/>
          <a:stretch/>
        </p:blipFill>
        <p:spPr>
          <a:xfrm>
            <a:off x="8707484" y="1466490"/>
            <a:ext cx="967488" cy="967488"/>
          </a:xfrm>
          <a:prstGeom prst="rect">
            <a:avLst/>
          </a:prstGeom>
          <a:noFill/>
          <a:ln>
            <a:noFill/>
          </a:ln>
          <a:effectLst>
            <a:outerShdw blurRad="431800" dist="368300" dir="5760000" sx="106000" sy="106000" algn="ctr" rotWithShape="0">
              <a:srgbClr val="000000">
                <a:alpha val="33725"/>
              </a:srgbClr>
            </a:outerShdw>
          </a:effectLst>
        </p:spPr>
      </p:pic>
      <p:graphicFrame>
        <p:nvGraphicFramePr>
          <p:cNvPr id="811" name="Google Shape;811;p35"/>
          <p:cNvGraphicFramePr/>
          <p:nvPr>
            <p:extLst>
              <p:ext uri="{D42A27DB-BD31-4B8C-83A1-F6EECF244321}">
                <p14:modId xmlns:p14="http://schemas.microsoft.com/office/powerpoint/2010/main" val="1799356623"/>
              </p:ext>
            </p:extLst>
          </p:nvPr>
        </p:nvGraphicFramePr>
        <p:xfrm>
          <a:off x="288435" y="1817808"/>
          <a:ext cx="9155925" cy="4655145"/>
        </p:xfrm>
        <a:graphic>
          <a:graphicData uri="http://schemas.openxmlformats.org/drawingml/2006/table">
            <a:tbl>
              <a:tblPr firstRow="1" bandRow="1">
                <a:noFill/>
                <a:tableStyleId>{2798F6E4-2D5A-4007-9CCD-6A6F6267ABBA}</a:tableStyleId>
              </a:tblPr>
              <a:tblGrid>
                <a:gridCol w="2358575">
                  <a:extLst>
                    <a:ext uri="{9D8B030D-6E8A-4147-A177-3AD203B41FA5}">
                      <a16:colId xmlns:a16="http://schemas.microsoft.com/office/drawing/2014/main" val="20000"/>
                    </a:ext>
                  </a:extLst>
                </a:gridCol>
                <a:gridCol w="3296575">
                  <a:extLst>
                    <a:ext uri="{9D8B030D-6E8A-4147-A177-3AD203B41FA5}">
                      <a16:colId xmlns:a16="http://schemas.microsoft.com/office/drawing/2014/main" val="20001"/>
                    </a:ext>
                  </a:extLst>
                </a:gridCol>
                <a:gridCol w="3500775">
                  <a:extLst>
                    <a:ext uri="{9D8B030D-6E8A-4147-A177-3AD203B41FA5}">
                      <a16:colId xmlns:a16="http://schemas.microsoft.com/office/drawing/2014/main" val="20002"/>
                    </a:ext>
                  </a:extLst>
                </a:gridCol>
              </a:tblGrid>
              <a:tr h="629275">
                <a:tc>
                  <a:txBody>
                    <a:bodyPr/>
                    <a:lstStyle/>
                    <a:p>
                      <a:pPr marL="0" marR="0" lvl="0" indent="0" algn="ctr" rtl="0">
                        <a:spcBef>
                          <a:spcPts val="0"/>
                        </a:spcBef>
                        <a:spcAft>
                          <a:spcPts val="0"/>
                        </a:spcAft>
                        <a:buClr>
                          <a:schemeClr val="dk1"/>
                        </a:buClr>
                        <a:buSzPts val="1400"/>
                        <a:buFont typeface="Arial"/>
                        <a:buNone/>
                      </a:pPr>
                      <a:endParaRPr sz="1400" b="1" dirty="0">
                        <a:solidFill>
                          <a:schemeClr val="lt1"/>
                        </a:solidFill>
                        <a:latin typeface="Meiryo UI" panose="020B0604030504040204" pitchFamily="50" charset="-128"/>
                        <a:ea typeface="Meiryo UI" panose="020B0604030504040204" pitchFamily="50" charset="-128"/>
                        <a:cs typeface="Arial"/>
                        <a:sym typeface="Arial"/>
                      </a:endParaRPr>
                    </a:p>
                  </a:txBody>
                  <a:tcPr marL="121925" marR="121925" marT="60975" marB="6097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FFFFFF"/>
                        </a:buClr>
                        <a:buSzPts val="1800"/>
                        <a:buFont typeface="Arial"/>
                        <a:buNone/>
                      </a:pPr>
                      <a:r>
                        <a:rPr lang="ja-JP" altLang="en-US" sz="1800" b="1" i="0" u="none" strike="noStrike" dirty="0">
                          <a:solidFill>
                            <a:srgbClr val="FFFFFF"/>
                          </a:solidFill>
                          <a:latin typeface="Meiryo UI" panose="020B0604030504040204" pitchFamily="50" charset="-128"/>
                          <a:ea typeface="Meiryo UI" panose="020B0604030504040204" pitchFamily="50" charset="-128"/>
                          <a:cs typeface="Arial"/>
                          <a:sym typeface="Arial"/>
                        </a:rPr>
                        <a:t>ネットワークドライブマウント</a:t>
                      </a:r>
                      <a:endParaRPr sz="1800" dirty="0">
                        <a:latin typeface="Meiryo UI" panose="020B0604030504040204" pitchFamily="50" charset="-128"/>
                        <a:ea typeface="Meiryo UI" panose="020B0604030504040204" pitchFamily="50" charset="-128"/>
                        <a:cs typeface="Arial"/>
                        <a:sym typeface="Arial"/>
                      </a:endParaRPr>
                    </a:p>
                  </a:txBody>
                  <a:tcPr marL="85575" marR="85575" marT="45725" marB="45725"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FFFFFF"/>
                        </a:buClr>
                        <a:buSzPts val="1800"/>
                        <a:buFont typeface="Arial"/>
                        <a:buNone/>
                      </a:pPr>
                      <a:r>
                        <a:rPr lang="ja-JP" altLang="en-US" sz="1800" b="1" i="0" u="none" strike="noStrike" dirty="0">
                          <a:solidFill>
                            <a:srgbClr val="FFFFFF"/>
                          </a:solidFill>
                          <a:latin typeface="Meiryo UI" panose="020B0604030504040204" pitchFamily="50" charset="-128"/>
                          <a:ea typeface="Meiryo UI" panose="020B0604030504040204" pitchFamily="50" charset="-128"/>
                          <a:cs typeface="Arial"/>
                          <a:sym typeface="Arial"/>
                        </a:rPr>
                        <a:t>ファイルクラウドゲートウェイ</a:t>
                      </a:r>
                      <a:endParaRPr sz="1800" dirty="0">
                        <a:latin typeface="Meiryo UI" panose="020B0604030504040204" pitchFamily="50" charset="-128"/>
                        <a:ea typeface="Meiryo UI" panose="020B0604030504040204" pitchFamily="50" charset="-128"/>
                        <a:cs typeface="Arial"/>
                        <a:sym typeface="Arial"/>
                      </a:endParaRPr>
                    </a:p>
                  </a:txBody>
                  <a:tcPr marL="89125" marR="89125" marT="190500" marB="1905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46425">
                <a:tc>
                  <a:txBody>
                    <a:bodyPr/>
                    <a:lstStyle/>
                    <a:p>
                      <a:pPr marL="0" marR="0" lvl="0" indent="0" algn="ctr" rtl="0">
                        <a:lnSpc>
                          <a:spcPct val="100000"/>
                        </a:lnSpc>
                        <a:spcBef>
                          <a:spcPts val="0"/>
                        </a:spcBef>
                        <a:spcAft>
                          <a:spcPts val="0"/>
                        </a:spcAft>
                        <a:buClr>
                          <a:schemeClr val="dk1"/>
                        </a:buClr>
                        <a:buSzPts val="1500"/>
                        <a:buFont typeface="Arial"/>
                        <a:buNone/>
                      </a:pPr>
                      <a:r>
                        <a:rPr lang="ja-JP" altLang="en-US" sz="1500" b="1" i="0" u="none" strike="noStrike" dirty="0">
                          <a:latin typeface="Meiryo UI" panose="020B0604030504040204" pitchFamily="50" charset="-128"/>
                          <a:ea typeface="Meiryo UI" panose="020B0604030504040204" pitchFamily="50" charset="-128"/>
                          <a:cs typeface="Arial"/>
                          <a:sym typeface="Arial"/>
                        </a:rPr>
                        <a:t>セットアップ方法</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BDBDB"/>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ja-JP" altLang="en-US" sz="1500" b="0" i="0" u="none" strike="noStrike" dirty="0">
                          <a:solidFill>
                            <a:srgbClr val="000000"/>
                          </a:solidFill>
                          <a:latin typeface="Meiryo UI" panose="020B0604030504040204" pitchFamily="50" charset="-128"/>
                          <a:ea typeface="Meiryo UI" panose="020B0604030504040204" pitchFamily="50" charset="-128"/>
                          <a:cs typeface="Arial"/>
                          <a:sym typeface="Arial"/>
                        </a:rPr>
                        <a:t>クラウドドライブをマウント</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BDBDB"/>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ja-JP" altLang="en-US" sz="1500" b="0" i="0" u="none" strike="noStrike" dirty="0">
                          <a:solidFill>
                            <a:srgbClr val="000000"/>
                          </a:solidFill>
                          <a:latin typeface="Meiryo UI" panose="020B0604030504040204" pitchFamily="50" charset="-128"/>
                          <a:ea typeface="Meiryo UI" panose="020B0604030504040204" pitchFamily="50" charset="-128"/>
                          <a:cs typeface="Arial"/>
                          <a:sym typeface="Arial"/>
                        </a:rPr>
                        <a:t>ファイルクラウドゲートウェイモードを選択し、専用キャッシュスペースを作成</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BDBDB"/>
                    </a:solidFill>
                  </a:tcPr>
                </a:tc>
                <a:extLst>
                  <a:ext uri="{0D108BD9-81ED-4DB2-BD59-A6C34878D82A}">
                    <a16:rowId xmlns:a16="http://schemas.microsoft.com/office/drawing/2014/main" val="10001"/>
                  </a:ext>
                </a:extLst>
              </a:tr>
              <a:tr h="646425">
                <a:tc>
                  <a:txBody>
                    <a:bodyPr/>
                    <a:lstStyle/>
                    <a:p>
                      <a:pPr marL="0" marR="0" lvl="0" indent="0" algn="ctr" rtl="0">
                        <a:lnSpc>
                          <a:spcPct val="100000"/>
                        </a:lnSpc>
                        <a:spcBef>
                          <a:spcPts val="0"/>
                        </a:spcBef>
                        <a:spcAft>
                          <a:spcPts val="0"/>
                        </a:spcAft>
                        <a:buClr>
                          <a:srgbClr val="000000"/>
                        </a:buClr>
                        <a:buSzPts val="1500"/>
                        <a:buFont typeface="Arial"/>
                        <a:buNone/>
                      </a:pPr>
                      <a:r>
                        <a:rPr lang="ja-JP" altLang="en-US" sz="1500" b="1" i="0" u="none" strike="noStrike" dirty="0">
                          <a:solidFill>
                            <a:srgbClr val="000000"/>
                          </a:solidFill>
                          <a:latin typeface="Meiryo UI" panose="020B0604030504040204" pitchFamily="50" charset="-128"/>
                          <a:ea typeface="Meiryo UI" panose="020B0604030504040204" pitchFamily="50" charset="-128"/>
                          <a:cs typeface="Arial"/>
                          <a:sym typeface="Arial"/>
                        </a:rPr>
                        <a:t>接続</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EEEEE"/>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ja-JP" altLang="en-US" sz="1500" b="0" i="0" u="none" strike="noStrike" dirty="0">
                          <a:solidFill>
                            <a:srgbClr val="000000"/>
                          </a:solidFill>
                          <a:latin typeface="Meiryo UI" panose="020B0604030504040204" pitchFamily="50" charset="-128"/>
                          <a:ea typeface="Meiryo UI" panose="020B0604030504040204" pitchFamily="50" charset="-128"/>
                          <a:cs typeface="Arial"/>
                          <a:sym typeface="Arial"/>
                        </a:rPr>
                        <a:t>無制限</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EEEEE"/>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dirty="0">
                          <a:solidFill>
                            <a:srgbClr val="000000"/>
                          </a:solidFill>
                          <a:latin typeface="Meiryo UI" panose="020B0604030504040204" pitchFamily="50" charset="-128"/>
                          <a:ea typeface="Meiryo UI" panose="020B0604030504040204" pitchFamily="50" charset="-128"/>
                          <a:cs typeface="Arial"/>
                          <a:sym typeface="Arial"/>
                        </a:rPr>
                        <a:t>2</a:t>
                      </a:r>
                      <a:r>
                        <a:rPr lang="ja-JP" altLang="en-US" sz="1500" b="0" i="0" u="none" strike="noStrike" dirty="0">
                          <a:solidFill>
                            <a:srgbClr val="000000"/>
                          </a:solidFill>
                          <a:latin typeface="Meiryo UI" panose="020B0604030504040204" pitchFamily="50" charset="-128"/>
                          <a:ea typeface="Meiryo UI" panose="020B0604030504040204" pitchFamily="50" charset="-128"/>
                          <a:cs typeface="Arial"/>
                          <a:sym typeface="Arial"/>
                        </a:rPr>
                        <a:t>つの無料かつ永続的な接続</a:t>
                      </a:r>
                      <a:r>
                        <a:rPr lang="en-US" sz="1500" b="0" i="0" u="none" strike="noStrike" dirty="0">
                          <a:solidFill>
                            <a:srgbClr val="000000"/>
                          </a:solidFill>
                          <a:latin typeface="Meiryo UI" panose="020B0604030504040204" pitchFamily="50" charset="-128"/>
                          <a:ea typeface="Meiryo UI" panose="020B0604030504040204" pitchFamily="50" charset="-128"/>
                          <a:cs typeface="Arial"/>
                          <a:sym typeface="Arial"/>
                        </a:rPr>
                        <a:t> </a:t>
                      </a:r>
                    </a:p>
                    <a:p>
                      <a:pPr marL="0" marR="0" lvl="0" indent="0" algn="ctr" rtl="0">
                        <a:lnSpc>
                          <a:spcPct val="100000"/>
                        </a:lnSpc>
                        <a:spcBef>
                          <a:spcPts val="0"/>
                        </a:spcBef>
                        <a:spcAft>
                          <a:spcPts val="0"/>
                        </a:spcAft>
                        <a:buClr>
                          <a:srgbClr val="000000"/>
                        </a:buClr>
                        <a:buSzPts val="1500"/>
                        <a:buFont typeface="Arial"/>
                        <a:buNone/>
                      </a:pPr>
                      <a:r>
                        <a:rPr lang="ja-JP" altLang="en-US" sz="1500" b="0" i="0" u="none" strike="noStrike" dirty="0">
                          <a:solidFill>
                            <a:srgbClr val="000000"/>
                          </a:solidFill>
                          <a:latin typeface="Meiryo UI" panose="020B0604030504040204" pitchFamily="50" charset="-128"/>
                          <a:ea typeface="Meiryo UI" panose="020B0604030504040204" pitchFamily="50" charset="-128"/>
                          <a:cs typeface="Arial"/>
                          <a:sym typeface="Arial"/>
                        </a:rPr>
                        <a:t>さらなる接続にはライセンスの購入が必要</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EEEEE"/>
                    </a:solidFill>
                  </a:tcPr>
                </a:tc>
                <a:extLst>
                  <a:ext uri="{0D108BD9-81ED-4DB2-BD59-A6C34878D82A}">
                    <a16:rowId xmlns:a16="http://schemas.microsoft.com/office/drawing/2014/main" val="10002"/>
                  </a:ext>
                </a:extLst>
              </a:tr>
              <a:tr h="426925">
                <a:tc>
                  <a:txBody>
                    <a:bodyPr/>
                    <a:lstStyle/>
                    <a:p>
                      <a:pPr marL="0" marR="0" lvl="0" indent="0" algn="ctr" rtl="0">
                        <a:lnSpc>
                          <a:spcPct val="100000"/>
                        </a:lnSpc>
                        <a:spcBef>
                          <a:spcPts val="0"/>
                        </a:spcBef>
                        <a:spcAft>
                          <a:spcPts val="0"/>
                        </a:spcAft>
                        <a:buClr>
                          <a:srgbClr val="000000"/>
                        </a:buClr>
                        <a:buSzPts val="1500"/>
                        <a:buFont typeface="Arial"/>
                        <a:buNone/>
                      </a:pPr>
                      <a:r>
                        <a:rPr lang="ja-JP" altLang="en-US" sz="1500" b="1" i="0" u="none" strike="noStrike" dirty="0">
                          <a:solidFill>
                            <a:srgbClr val="000000"/>
                          </a:solidFill>
                          <a:latin typeface="Meiryo UI" panose="020B0604030504040204" pitchFamily="50" charset="-128"/>
                          <a:ea typeface="Meiryo UI" panose="020B0604030504040204" pitchFamily="50" charset="-128"/>
                          <a:cs typeface="Arial"/>
                          <a:sym typeface="Arial"/>
                        </a:rPr>
                        <a:t>アクセス性能</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BDBDB"/>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ja-JP" altLang="en-US" sz="1500" b="0" i="0" u="none" strike="noStrike" dirty="0">
                          <a:solidFill>
                            <a:srgbClr val="000000"/>
                          </a:solidFill>
                          <a:latin typeface="Meiryo UI" panose="020B0604030504040204" pitchFamily="50" charset="-128"/>
                          <a:ea typeface="Meiryo UI" panose="020B0604030504040204" pitchFamily="50" charset="-128"/>
                          <a:cs typeface="Arial"/>
                          <a:sym typeface="Arial"/>
                        </a:rPr>
                        <a:t>ネットワーク速度に依存</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BDBDB"/>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ja-JP" altLang="en-US" sz="1500" b="0" i="0" u="none" strike="noStrike" dirty="0">
                          <a:solidFill>
                            <a:srgbClr val="000000"/>
                          </a:solidFill>
                          <a:latin typeface="Meiryo UI" panose="020B0604030504040204" pitchFamily="50" charset="-128"/>
                          <a:ea typeface="Meiryo UI" panose="020B0604030504040204" pitchFamily="50" charset="-128"/>
                          <a:cs typeface="Arial"/>
                          <a:sym typeface="Arial"/>
                        </a:rPr>
                        <a:t>キャッシュにより高性能を実現</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BDBDB"/>
                    </a:solidFill>
                  </a:tcPr>
                </a:tc>
                <a:extLst>
                  <a:ext uri="{0D108BD9-81ED-4DB2-BD59-A6C34878D82A}">
                    <a16:rowId xmlns:a16="http://schemas.microsoft.com/office/drawing/2014/main" val="10003"/>
                  </a:ext>
                </a:extLst>
              </a:tr>
              <a:tr h="426925">
                <a:tc>
                  <a:txBody>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dirty="0">
                          <a:solidFill>
                            <a:srgbClr val="000000"/>
                          </a:solidFill>
                          <a:latin typeface="Meiryo UI" panose="020B0604030504040204" pitchFamily="50" charset="-128"/>
                          <a:ea typeface="Meiryo UI" panose="020B0604030504040204" pitchFamily="50" charset="-128"/>
                          <a:cs typeface="Arial"/>
                          <a:sym typeface="Arial"/>
                        </a:rPr>
                        <a:t>File Station</a:t>
                      </a:r>
                      <a:r>
                        <a:rPr lang="ja-JP" altLang="en-US" sz="1500" b="1" i="0" u="none" strike="noStrike" dirty="0">
                          <a:solidFill>
                            <a:srgbClr val="000000"/>
                          </a:solidFill>
                          <a:latin typeface="Meiryo UI" panose="020B0604030504040204" pitchFamily="50" charset="-128"/>
                          <a:ea typeface="Meiryo UI" panose="020B0604030504040204" pitchFamily="50" charset="-128"/>
                          <a:cs typeface="Arial"/>
                          <a:sym typeface="Arial"/>
                        </a:rPr>
                        <a:t>でのアクセス</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EEEEE"/>
                    </a:solidFill>
                  </a:tcPr>
                </a:tc>
                <a:tc>
                  <a:txBody>
                    <a:bodyPr/>
                    <a:lstStyle/>
                    <a:p>
                      <a:pPr marL="0" marR="0" lvl="0" indent="0" algn="ctr" rtl="0">
                        <a:spcBef>
                          <a:spcPts val="0"/>
                        </a:spcBef>
                        <a:spcAft>
                          <a:spcPts val="0"/>
                        </a:spcAft>
                        <a:buNone/>
                      </a:pPr>
                      <a:r>
                        <a:rPr lang="ja-JP" altLang="en-US" sz="1500" b="0" dirty="0">
                          <a:solidFill>
                            <a:schemeClr val="dk1"/>
                          </a:solidFill>
                          <a:latin typeface="Meiryo UI" panose="020B0604030504040204" pitchFamily="50" charset="-128"/>
                          <a:ea typeface="Meiryo UI" panose="020B0604030504040204" pitchFamily="50" charset="-128"/>
                          <a:cs typeface="Arial"/>
                          <a:sym typeface="Arial"/>
                        </a:rPr>
                        <a:t>対応</a:t>
                      </a:r>
                      <a:endParaRPr dirty="0"/>
                    </a:p>
                  </a:txBody>
                  <a:tcPr marL="89125" marR="89125" marT="108000" marB="1080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EEEEE"/>
                    </a:solidFill>
                  </a:tcPr>
                </a:tc>
                <a:tc>
                  <a:txBody>
                    <a:bodyPr/>
                    <a:lstStyle/>
                    <a:p>
                      <a:pPr marL="0" marR="0" lvl="0" indent="0" algn="ctr" rtl="0">
                        <a:spcBef>
                          <a:spcPts val="0"/>
                        </a:spcBef>
                        <a:spcAft>
                          <a:spcPts val="0"/>
                        </a:spcAft>
                        <a:buNone/>
                      </a:pPr>
                      <a:r>
                        <a:rPr lang="ja-JP" altLang="en-US" sz="1500" b="0" dirty="0">
                          <a:solidFill>
                            <a:schemeClr val="dk1"/>
                          </a:solidFill>
                          <a:latin typeface="Meiryo UI" panose="020B0604030504040204" pitchFamily="50" charset="-128"/>
                          <a:ea typeface="Meiryo UI" panose="020B0604030504040204" pitchFamily="50" charset="-128"/>
                          <a:cs typeface="Arial"/>
                          <a:sym typeface="Arial"/>
                        </a:rPr>
                        <a:t>対応</a:t>
                      </a:r>
                      <a:endParaRPr dirty="0"/>
                    </a:p>
                  </a:txBody>
                  <a:tcPr marL="89125" marR="89125" marT="108000" marB="1080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EEEEE"/>
                    </a:solidFill>
                  </a:tcPr>
                </a:tc>
                <a:extLst>
                  <a:ext uri="{0D108BD9-81ED-4DB2-BD59-A6C34878D82A}">
                    <a16:rowId xmlns:a16="http://schemas.microsoft.com/office/drawing/2014/main" val="10004"/>
                  </a:ext>
                </a:extLst>
              </a:tr>
              <a:tr h="646425">
                <a:tc>
                  <a:txBody>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dirty="0">
                          <a:solidFill>
                            <a:srgbClr val="000000"/>
                          </a:solidFill>
                          <a:latin typeface="Meiryo UI" panose="020B0604030504040204" pitchFamily="50" charset="-128"/>
                          <a:ea typeface="Meiryo UI" panose="020B0604030504040204" pitchFamily="50" charset="-128"/>
                          <a:cs typeface="Arial"/>
                          <a:sym typeface="Arial"/>
                        </a:rPr>
                        <a:t>SMB/NFS/AFP</a:t>
                      </a:r>
                      <a:r>
                        <a:rPr lang="ja-JP" altLang="en-US" sz="1500" b="1" i="0" u="none" strike="noStrike" dirty="0">
                          <a:solidFill>
                            <a:srgbClr val="000000"/>
                          </a:solidFill>
                          <a:latin typeface="Meiryo UI" panose="020B0604030504040204" pitchFamily="50" charset="-128"/>
                          <a:ea typeface="Meiryo UI" panose="020B0604030504040204" pitchFamily="50" charset="-128"/>
                          <a:cs typeface="Arial"/>
                          <a:sym typeface="Arial"/>
                        </a:rPr>
                        <a:t>経由の</a:t>
                      </a:r>
                      <a:endParaRPr lang="en-US" altLang="ja-JP" sz="1500" b="1" i="0" u="none" strike="noStrike" dirty="0">
                        <a:solidFill>
                          <a:srgbClr val="000000"/>
                        </a:solidFill>
                        <a:latin typeface="Meiryo UI" panose="020B0604030504040204" pitchFamily="50" charset="-128"/>
                        <a:ea typeface="Meiryo UI" panose="020B0604030504040204" pitchFamily="50" charset="-128"/>
                        <a:cs typeface="Arial"/>
                        <a:sym typeface="Arial"/>
                      </a:endParaRPr>
                    </a:p>
                    <a:p>
                      <a:pPr marL="0" marR="0" lvl="0" indent="0" algn="ctr" rtl="0">
                        <a:lnSpc>
                          <a:spcPct val="100000"/>
                        </a:lnSpc>
                        <a:spcBef>
                          <a:spcPts val="0"/>
                        </a:spcBef>
                        <a:spcAft>
                          <a:spcPts val="0"/>
                        </a:spcAft>
                        <a:buClr>
                          <a:srgbClr val="000000"/>
                        </a:buClr>
                        <a:buSzPts val="1500"/>
                        <a:buFont typeface="Arial"/>
                        <a:buNone/>
                      </a:pPr>
                      <a:r>
                        <a:rPr lang="ja-JP" altLang="en-US" sz="1500" b="1" i="0" u="none" strike="noStrike" dirty="0">
                          <a:solidFill>
                            <a:srgbClr val="000000"/>
                          </a:solidFill>
                          <a:latin typeface="Meiryo UI" panose="020B0604030504040204" pitchFamily="50" charset="-128"/>
                          <a:ea typeface="Meiryo UI" panose="020B0604030504040204" pitchFamily="50" charset="-128"/>
                          <a:cs typeface="Arial"/>
                          <a:sym typeface="Arial"/>
                        </a:rPr>
                        <a:t>アクセス</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BDBDB"/>
                    </a:solidFill>
                  </a:tcPr>
                </a:tc>
                <a:tc>
                  <a:txBody>
                    <a:bodyPr/>
                    <a:lstStyle/>
                    <a:p>
                      <a:pPr marL="0" marR="0" lvl="0" indent="0" algn="ctr" rtl="0">
                        <a:spcBef>
                          <a:spcPts val="0"/>
                        </a:spcBef>
                        <a:spcAft>
                          <a:spcPts val="0"/>
                        </a:spcAft>
                        <a:buNone/>
                      </a:pPr>
                      <a:r>
                        <a:rPr lang="ja-JP" altLang="en-US" sz="1500" b="0" dirty="0">
                          <a:solidFill>
                            <a:schemeClr val="dk1"/>
                          </a:solidFill>
                          <a:latin typeface="Meiryo UI" panose="020B0604030504040204" pitchFamily="50" charset="-128"/>
                          <a:ea typeface="Meiryo UI" panose="020B0604030504040204" pitchFamily="50" charset="-128"/>
                          <a:cs typeface="Arial"/>
                          <a:sym typeface="Arial"/>
                        </a:rPr>
                        <a:t>非対応</a:t>
                      </a:r>
                      <a:endParaRPr dirty="0"/>
                    </a:p>
                  </a:txBody>
                  <a:tcPr marL="89125" marR="89125" marT="108000" marB="1080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BDBDB"/>
                    </a:solidFill>
                  </a:tcPr>
                </a:tc>
                <a:tc>
                  <a:txBody>
                    <a:bodyPr/>
                    <a:lstStyle/>
                    <a:p>
                      <a:pPr marL="0" marR="0" lvl="0" indent="0" algn="ctr" rtl="0">
                        <a:spcBef>
                          <a:spcPts val="0"/>
                        </a:spcBef>
                        <a:spcAft>
                          <a:spcPts val="0"/>
                        </a:spcAft>
                        <a:buNone/>
                      </a:pPr>
                      <a:r>
                        <a:rPr lang="ja-JP" altLang="en-US" sz="1500" b="0" dirty="0">
                          <a:solidFill>
                            <a:schemeClr val="dk1"/>
                          </a:solidFill>
                          <a:latin typeface="Meiryo UI" panose="020B0604030504040204" pitchFamily="50" charset="-128"/>
                          <a:ea typeface="Meiryo UI" panose="020B0604030504040204" pitchFamily="50" charset="-128"/>
                          <a:cs typeface="Arial"/>
                          <a:sym typeface="Arial"/>
                        </a:rPr>
                        <a:t>対応</a:t>
                      </a:r>
                      <a:endParaRPr dirty="0"/>
                    </a:p>
                  </a:txBody>
                  <a:tcPr marL="89125" marR="89125" marT="108000" marB="1080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BDBDB"/>
                    </a:solidFill>
                  </a:tcPr>
                </a:tc>
                <a:extLst>
                  <a:ext uri="{0D108BD9-81ED-4DB2-BD59-A6C34878D82A}">
                    <a16:rowId xmlns:a16="http://schemas.microsoft.com/office/drawing/2014/main" val="10005"/>
                  </a:ext>
                </a:extLst>
              </a:tr>
              <a:tr h="426925">
                <a:tc>
                  <a:txBody>
                    <a:bodyPr/>
                    <a:lstStyle/>
                    <a:p>
                      <a:pPr marL="0" marR="0" lvl="0" indent="0" algn="ctr" rtl="0">
                        <a:lnSpc>
                          <a:spcPct val="100000"/>
                        </a:lnSpc>
                        <a:spcBef>
                          <a:spcPts val="0"/>
                        </a:spcBef>
                        <a:spcAft>
                          <a:spcPts val="0"/>
                        </a:spcAft>
                        <a:buClr>
                          <a:srgbClr val="000000"/>
                        </a:buClr>
                        <a:buSzPts val="1500"/>
                        <a:buFont typeface="Arial"/>
                        <a:buNone/>
                      </a:pPr>
                      <a:r>
                        <a:rPr lang="ja-JP" altLang="en-US" sz="1500" b="1" i="0" u="none" strike="noStrike" dirty="0">
                          <a:solidFill>
                            <a:srgbClr val="000000"/>
                          </a:solidFill>
                          <a:latin typeface="Meiryo UI" panose="020B0604030504040204" pitchFamily="50" charset="-128"/>
                          <a:ea typeface="Meiryo UI" panose="020B0604030504040204" pitchFamily="50" charset="-128"/>
                          <a:cs typeface="Arial"/>
                          <a:sym typeface="Arial"/>
                        </a:rPr>
                        <a:t>クラウド同期</a:t>
                      </a:r>
                      <a:endParaRPr sz="1800" dirty="0">
                        <a:latin typeface="Meiryo UI" panose="020B0604030504040204" pitchFamily="50" charset="-128"/>
                        <a:ea typeface="Meiryo UI" panose="020B0604030504040204" pitchFamily="50" charset="-128"/>
                        <a:cs typeface="Arial"/>
                        <a:sym typeface="Arial"/>
                      </a:endParaRPr>
                    </a:p>
                  </a:txBody>
                  <a:tcPr marL="89125" marR="89125" marT="108000" marB="1080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EEEEE"/>
                    </a:solidFill>
                  </a:tcPr>
                </a:tc>
                <a:tc>
                  <a:txBody>
                    <a:bodyPr/>
                    <a:lstStyle/>
                    <a:p>
                      <a:pPr marL="0" marR="0" lvl="0" indent="0" algn="ctr" rtl="0">
                        <a:spcBef>
                          <a:spcPts val="0"/>
                        </a:spcBef>
                        <a:spcAft>
                          <a:spcPts val="0"/>
                        </a:spcAft>
                        <a:buNone/>
                      </a:pPr>
                      <a:r>
                        <a:rPr lang="ja-JP" altLang="en-US" sz="1500" b="0" dirty="0">
                          <a:solidFill>
                            <a:schemeClr val="dk1"/>
                          </a:solidFill>
                          <a:latin typeface="Meiryo UI" panose="020B0604030504040204" pitchFamily="50" charset="-128"/>
                          <a:ea typeface="Meiryo UI" panose="020B0604030504040204" pitchFamily="50" charset="-128"/>
                          <a:cs typeface="Arial"/>
                          <a:sym typeface="Arial"/>
                        </a:rPr>
                        <a:t>閲覧時のみ同期</a:t>
                      </a:r>
                      <a:endParaRPr dirty="0"/>
                    </a:p>
                  </a:txBody>
                  <a:tcPr marL="89125" marR="89125" marT="108000" marB="1080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EEEEE"/>
                    </a:solidFill>
                  </a:tcPr>
                </a:tc>
                <a:tc>
                  <a:txBody>
                    <a:bodyPr/>
                    <a:lstStyle/>
                    <a:p>
                      <a:pPr marL="0" marR="0" lvl="0" indent="0" algn="ctr" rtl="0">
                        <a:spcBef>
                          <a:spcPts val="0"/>
                        </a:spcBef>
                        <a:spcAft>
                          <a:spcPts val="0"/>
                        </a:spcAft>
                        <a:buNone/>
                      </a:pPr>
                      <a:r>
                        <a:rPr lang="ja-JP" altLang="en-US" sz="1500" b="0" dirty="0">
                          <a:solidFill>
                            <a:schemeClr val="dk1"/>
                          </a:solidFill>
                          <a:latin typeface="Meiryo UI" panose="020B0604030504040204" pitchFamily="50" charset="-128"/>
                          <a:ea typeface="Meiryo UI" panose="020B0604030504040204" pitchFamily="50" charset="-128"/>
                          <a:cs typeface="Arial"/>
                          <a:sym typeface="Arial"/>
                        </a:rPr>
                        <a:t>常に同期してクイックアクセスを実現</a:t>
                      </a:r>
                      <a:endParaRPr dirty="0"/>
                    </a:p>
                  </a:txBody>
                  <a:tcPr marL="89125" marR="89125" marT="108000" marB="1080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EEEEE"/>
                    </a:solidFill>
                  </a:tcPr>
                </a:tc>
                <a:extLst>
                  <a:ext uri="{0D108BD9-81ED-4DB2-BD59-A6C34878D82A}">
                    <a16:rowId xmlns:a16="http://schemas.microsoft.com/office/drawing/2014/main" val="10006"/>
                  </a:ext>
                </a:extLst>
              </a:tr>
              <a:tr h="646425">
                <a:tc>
                  <a:txBody>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dirty="0">
                          <a:solidFill>
                            <a:srgbClr val="000000"/>
                          </a:solidFill>
                          <a:latin typeface="Meiryo UI" panose="020B0604030504040204" pitchFamily="50" charset="-128"/>
                          <a:ea typeface="Meiryo UI" panose="020B0604030504040204" pitchFamily="50" charset="-128"/>
                          <a:cs typeface="Arial"/>
                          <a:sym typeface="Arial"/>
                        </a:rPr>
                        <a:t>QTS</a:t>
                      </a:r>
                      <a:r>
                        <a:rPr lang="ja-JP" altLang="en-US" sz="1500" b="1" i="0" u="none" strike="noStrike" dirty="0">
                          <a:solidFill>
                            <a:srgbClr val="000000"/>
                          </a:solidFill>
                          <a:latin typeface="Meiryo UI" panose="020B0604030504040204" pitchFamily="50" charset="-128"/>
                          <a:ea typeface="Meiryo UI" panose="020B0604030504040204" pitchFamily="50" charset="-128"/>
                          <a:cs typeface="Arial"/>
                          <a:sym typeface="Arial"/>
                        </a:rPr>
                        <a:t>アプリとの統合</a:t>
                      </a:r>
                      <a:endParaRPr lang="en-US" sz="1500" b="1" i="0" u="none" strike="noStrike" dirty="0">
                        <a:solidFill>
                          <a:srgbClr val="000000"/>
                        </a:solidFill>
                        <a:latin typeface="Meiryo UI" panose="020B0604030504040204" pitchFamily="50" charset="-128"/>
                        <a:ea typeface="Meiryo UI" panose="020B0604030504040204" pitchFamily="50" charset="-128"/>
                        <a:cs typeface="Arial"/>
                        <a:sym typeface="Arial"/>
                      </a:endParaRPr>
                    </a:p>
                  </a:txBody>
                  <a:tcPr marL="89125" marR="89125" marT="108000" marB="1080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BDBDB"/>
                    </a:solidFill>
                  </a:tcPr>
                </a:tc>
                <a:tc>
                  <a:txBody>
                    <a:bodyPr/>
                    <a:lstStyle/>
                    <a:p>
                      <a:pPr marL="0" marR="0" lvl="0" indent="0" algn="ctr" rtl="0">
                        <a:spcBef>
                          <a:spcPts val="0"/>
                        </a:spcBef>
                        <a:spcAft>
                          <a:spcPts val="0"/>
                        </a:spcAft>
                        <a:buClr>
                          <a:schemeClr val="dk1"/>
                        </a:buClr>
                        <a:buSzPts val="1500"/>
                        <a:buFont typeface="Arial"/>
                        <a:buNone/>
                      </a:pPr>
                      <a:r>
                        <a:rPr lang="ja-JP" altLang="en-US" sz="1500" b="0" dirty="0">
                          <a:solidFill>
                            <a:schemeClr val="dk1"/>
                          </a:solidFill>
                          <a:latin typeface="Meiryo UI" panose="020B0604030504040204" pitchFamily="50" charset="-128"/>
                          <a:ea typeface="Meiryo UI" panose="020B0604030504040204" pitchFamily="50" charset="-128"/>
                          <a:cs typeface="Arial"/>
                          <a:sym typeface="Arial"/>
                        </a:rPr>
                        <a:t>非対応</a:t>
                      </a:r>
                      <a:endParaRPr dirty="0"/>
                    </a:p>
                  </a:txBody>
                  <a:tcPr marL="89125" marR="89125" marT="108000" marB="1080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BDBDB"/>
                    </a:solidFill>
                  </a:tcPr>
                </a:tc>
                <a:tc>
                  <a:txBody>
                    <a:bodyPr/>
                    <a:lstStyle/>
                    <a:p>
                      <a:pPr marL="0" marR="0" lvl="0" indent="0" algn="l" rtl="0">
                        <a:spcBef>
                          <a:spcPts val="0"/>
                        </a:spcBef>
                        <a:spcAft>
                          <a:spcPts val="0"/>
                        </a:spcAft>
                        <a:buClr>
                          <a:schemeClr val="dk1"/>
                        </a:buClr>
                        <a:buSzPts val="1500"/>
                        <a:buFont typeface="Arial"/>
                        <a:buNone/>
                      </a:pPr>
                      <a:r>
                        <a:rPr lang="en-US" sz="1500" b="0" dirty="0">
                          <a:solidFill>
                            <a:schemeClr val="dk1"/>
                          </a:solidFill>
                          <a:latin typeface="Meiryo UI" panose="020B0604030504040204" pitchFamily="50" charset="-128"/>
                          <a:ea typeface="Meiryo UI" panose="020B0604030504040204" pitchFamily="50" charset="-128"/>
                          <a:cs typeface="Arial"/>
                          <a:sym typeface="Arial"/>
                        </a:rPr>
                        <a:t>   </a:t>
                      </a:r>
                      <a:r>
                        <a:rPr lang="ja-JP" altLang="en-US" sz="1500" b="0" dirty="0">
                          <a:solidFill>
                            <a:schemeClr val="dk1"/>
                          </a:solidFill>
                          <a:latin typeface="Meiryo UI" panose="020B0604030504040204" pitchFamily="50" charset="-128"/>
                          <a:ea typeface="Meiryo UI" panose="020B0604030504040204" pitchFamily="50" charset="-128"/>
                          <a:cs typeface="Arial"/>
                          <a:sym typeface="Arial"/>
                        </a:rPr>
                        <a:t>対応</a:t>
                      </a:r>
                      <a:r>
                        <a:rPr lang="en-US" sz="1500" b="0" dirty="0">
                          <a:solidFill>
                            <a:schemeClr val="dk1"/>
                          </a:solidFill>
                          <a:latin typeface="Meiryo UI" panose="020B0604030504040204" pitchFamily="50" charset="-128"/>
                          <a:ea typeface="Meiryo UI" panose="020B0604030504040204" pitchFamily="50" charset="-128"/>
                          <a:cs typeface="Arial"/>
                          <a:sym typeface="Arial"/>
                        </a:rPr>
                        <a:t>                                         </a:t>
                      </a:r>
                      <a:endParaRPr dirty="0"/>
                    </a:p>
                  </a:txBody>
                  <a:tcPr marL="89125" marR="89125" marT="108000" marB="10800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BDBDB"/>
                    </a:solidFill>
                  </a:tcPr>
                </a:tc>
                <a:extLst>
                  <a:ext uri="{0D108BD9-81ED-4DB2-BD59-A6C34878D82A}">
                    <a16:rowId xmlns:a16="http://schemas.microsoft.com/office/drawing/2014/main" val="10007"/>
                  </a:ext>
                </a:extLst>
              </a:tr>
            </a:tbl>
          </a:graphicData>
        </a:graphic>
      </p:graphicFrame>
      <p:grpSp>
        <p:nvGrpSpPr>
          <p:cNvPr id="812" name="Google Shape;812;p35"/>
          <p:cNvGrpSpPr/>
          <p:nvPr/>
        </p:nvGrpSpPr>
        <p:grpSpPr>
          <a:xfrm>
            <a:off x="7302824" y="5891038"/>
            <a:ext cx="1776260" cy="360000"/>
            <a:chOff x="5163359" y="4334937"/>
            <a:chExt cx="1332195" cy="270000"/>
          </a:xfrm>
        </p:grpSpPr>
        <p:pic>
          <p:nvPicPr>
            <p:cNvPr id="813" name="Google Shape;813;p35" descr="https://lh4.googleusercontent.com/ETlYkxMtNwBhq_pF5u1Y0xJwnaq7RXkdBxqpC3lVyjcob8rGPOWaXiTlFupURIDJ0HJjjiUV9J85QzE7q_rLvINO7Ow9ShVw_x_KIq7Mfm-4ukuNjXC_AnFPBN4-2jjw7GL0pN0LihM"/>
            <p:cNvPicPr preferRelativeResize="0"/>
            <p:nvPr/>
          </p:nvPicPr>
          <p:blipFill rotWithShape="1">
            <a:blip r:embed="rId6">
              <a:alphaModFix/>
            </a:blip>
            <a:srcRect/>
            <a:stretch/>
          </p:blipFill>
          <p:spPr>
            <a:xfrm>
              <a:off x="6225554" y="4334937"/>
              <a:ext cx="270000" cy="270000"/>
            </a:xfrm>
            <a:prstGeom prst="rect">
              <a:avLst/>
            </a:prstGeom>
            <a:noFill/>
            <a:ln>
              <a:noFill/>
            </a:ln>
            <a:effectLst>
              <a:outerShdw blurRad="50800" dist="38100" dir="2700000" algn="tl" rotWithShape="0">
                <a:srgbClr val="000000">
                  <a:alpha val="40000"/>
                </a:srgbClr>
              </a:outerShdw>
            </a:effectLst>
          </p:spPr>
        </p:pic>
        <p:pic>
          <p:nvPicPr>
            <p:cNvPr id="814" name="Google Shape;814;p35" descr="https://lh3.googleusercontent.com/-NG0S4Pwe25TCICHnKWyvCv5tMwZQO4HmP1zJ8VIaAY2muB5NPdEhMsO7o3dAh04YrJwLxVE18ona_WuHYZ-pY4HnfTbOIjEhgKUWAxuOT-lfh14fMdFHPjdg1b6fdTOQIgUIO9wjn0"/>
            <p:cNvPicPr preferRelativeResize="0"/>
            <p:nvPr/>
          </p:nvPicPr>
          <p:blipFill rotWithShape="1">
            <a:blip r:embed="rId7">
              <a:alphaModFix/>
            </a:blip>
            <a:srcRect/>
            <a:stretch/>
          </p:blipFill>
          <p:spPr>
            <a:xfrm>
              <a:off x="5871489" y="4334937"/>
              <a:ext cx="270000" cy="270000"/>
            </a:xfrm>
            <a:prstGeom prst="rect">
              <a:avLst/>
            </a:prstGeom>
            <a:noFill/>
            <a:ln>
              <a:noFill/>
            </a:ln>
            <a:effectLst>
              <a:outerShdw blurRad="50800" dist="38100" dir="2700000" algn="tl" rotWithShape="0">
                <a:srgbClr val="000000">
                  <a:alpha val="40000"/>
                </a:srgbClr>
              </a:outerShdw>
            </a:effectLst>
          </p:spPr>
        </p:pic>
        <p:pic>
          <p:nvPicPr>
            <p:cNvPr id="815" name="Google Shape;815;p35"/>
            <p:cNvPicPr preferRelativeResize="0"/>
            <p:nvPr/>
          </p:nvPicPr>
          <p:blipFill rotWithShape="1">
            <a:blip r:embed="rId8">
              <a:alphaModFix/>
            </a:blip>
            <a:srcRect/>
            <a:stretch/>
          </p:blipFill>
          <p:spPr>
            <a:xfrm>
              <a:off x="5517424" y="4334937"/>
              <a:ext cx="270000" cy="270000"/>
            </a:xfrm>
            <a:prstGeom prst="rect">
              <a:avLst/>
            </a:prstGeom>
            <a:noFill/>
            <a:ln>
              <a:noFill/>
            </a:ln>
            <a:effectLst>
              <a:outerShdw blurRad="50800" dist="38100" dir="2700000" algn="tl" rotWithShape="0">
                <a:srgbClr val="000000">
                  <a:alpha val="40000"/>
                </a:srgbClr>
              </a:outerShdw>
            </a:effectLst>
          </p:spPr>
        </p:pic>
        <p:pic>
          <p:nvPicPr>
            <p:cNvPr id="816" name="Google Shape;816;p35" descr="一張含有 時鐘 的圖片&#10;&#10;自動產生的描述"/>
            <p:cNvPicPr preferRelativeResize="0"/>
            <p:nvPr/>
          </p:nvPicPr>
          <p:blipFill rotWithShape="1">
            <a:blip r:embed="rId9">
              <a:alphaModFix/>
            </a:blip>
            <a:srcRect/>
            <a:stretch/>
          </p:blipFill>
          <p:spPr>
            <a:xfrm>
              <a:off x="5163359" y="4334937"/>
              <a:ext cx="270000" cy="270000"/>
            </a:xfrm>
            <a:prstGeom prst="rect">
              <a:avLst/>
            </a:prstGeom>
            <a:noFill/>
            <a:ln>
              <a:noFill/>
            </a:ln>
            <a:effectLst>
              <a:outerShdw blurRad="50800" dist="38100" dir="2700000" algn="tl" rotWithShape="0">
                <a:srgbClr val="000000">
                  <a:alpha val="40000"/>
                </a:srgbClr>
              </a:outerShdw>
            </a:effectLst>
          </p:spPr>
        </p:pic>
      </p:grpSp>
      <p:pic>
        <p:nvPicPr>
          <p:cNvPr id="817" name="Google Shape;817;p35"/>
          <p:cNvPicPr preferRelativeResize="0"/>
          <p:nvPr/>
        </p:nvPicPr>
        <p:blipFill rotWithShape="1">
          <a:blip r:embed="rId10">
            <a:alphaModFix/>
          </a:blip>
          <a:srcRect/>
          <a:stretch/>
        </p:blipFill>
        <p:spPr>
          <a:xfrm rot="358397">
            <a:off x="3539846" y="6267695"/>
            <a:ext cx="512057" cy="512057"/>
          </a:xfrm>
          <a:prstGeom prst="rect">
            <a:avLst/>
          </a:prstGeom>
          <a:noFill/>
          <a:ln>
            <a:noFill/>
          </a:ln>
          <a:effectLst>
            <a:outerShdw blurRad="50800" dist="38100" dir="2700000" algn="tl" rotWithShape="0">
              <a:srgbClr val="000000">
                <a:alpha val="40000"/>
              </a:srgbClr>
            </a:outerShdw>
          </a:effectLst>
        </p:spPr>
      </p:pic>
      <p:pic>
        <p:nvPicPr>
          <p:cNvPr id="818" name="Google Shape;818;p35"/>
          <p:cNvPicPr preferRelativeResize="0"/>
          <p:nvPr/>
        </p:nvPicPr>
        <p:blipFill rotWithShape="1">
          <a:blip r:embed="rId11">
            <a:alphaModFix/>
          </a:blip>
          <a:srcRect/>
          <a:stretch/>
        </p:blipFill>
        <p:spPr>
          <a:xfrm rot="-996821">
            <a:off x="4148523" y="6411289"/>
            <a:ext cx="381687" cy="355315"/>
          </a:xfrm>
          <a:prstGeom prst="rect">
            <a:avLst/>
          </a:prstGeom>
          <a:noFill/>
          <a:ln>
            <a:noFill/>
          </a:ln>
          <a:effectLst>
            <a:outerShdw blurRad="50800" dist="38100" dir="2700000" algn="tl" rotWithShape="0">
              <a:srgbClr val="000000">
                <a:alpha val="40000"/>
              </a:srgbClr>
            </a:outerShdw>
          </a:effectLst>
        </p:spPr>
      </p:pic>
      <p:pic>
        <p:nvPicPr>
          <p:cNvPr id="819" name="Google Shape;819;p35"/>
          <p:cNvPicPr preferRelativeResize="0"/>
          <p:nvPr/>
        </p:nvPicPr>
        <p:blipFill rotWithShape="1">
          <a:blip r:embed="rId12">
            <a:alphaModFix/>
          </a:blip>
          <a:srcRect/>
          <a:stretch/>
        </p:blipFill>
        <p:spPr>
          <a:xfrm>
            <a:off x="2004756" y="6423071"/>
            <a:ext cx="335901" cy="240197"/>
          </a:xfrm>
          <a:prstGeom prst="rect">
            <a:avLst/>
          </a:prstGeom>
          <a:noFill/>
          <a:ln>
            <a:noFill/>
          </a:ln>
          <a:effectLst>
            <a:outerShdw blurRad="50800" dist="38100" dir="2700000" algn="tl" rotWithShape="0">
              <a:srgbClr val="000000">
                <a:alpha val="40000"/>
              </a:srgbClr>
            </a:outerShdw>
          </a:effectLst>
        </p:spPr>
      </p:pic>
      <p:pic>
        <p:nvPicPr>
          <p:cNvPr id="820" name="Google Shape;820;p35"/>
          <p:cNvPicPr preferRelativeResize="0"/>
          <p:nvPr/>
        </p:nvPicPr>
        <p:blipFill rotWithShape="1">
          <a:blip r:embed="rId13">
            <a:alphaModFix/>
          </a:blip>
          <a:srcRect/>
          <a:stretch/>
        </p:blipFill>
        <p:spPr>
          <a:xfrm>
            <a:off x="1472498" y="6367518"/>
            <a:ext cx="391841" cy="391841"/>
          </a:xfrm>
          <a:prstGeom prst="rect">
            <a:avLst/>
          </a:prstGeom>
          <a:noFill/>
          <a:ln>
            <a:noFill/>
          </a:ln>
          <a:effectLst>
            <a:outerShdw blurRad="50800" dist="38100" dir="2700000" algn="tl" rotWithShape="0">
              <a:srgbClr val="000000">
                <a:alpha val="40000"/>
              </a:srgbClr>
            </a:outerShdw>
          </a:effectLst>
        </p:spPr>
      </p:pic>
      <p:pic>
        <p:nvPicPr>
          <p:cNvPr id="821" name="Google Shape;821;p35" descr="一張含有 物件 的圖片&#10;&#10;自動產生的描述"/>
          <p:cNvPicPr preferRelativeResize="0"/>
          <p:nvPr/>
        </p:nvPicPr>
        <p:blipFill rotWithShape="1">
          <a:blip r:embed="rId14">
            <a:alphaModFix/>
          </a:blip>
          <a:srcRect/>
          <a:stretch/>
        </p:blipFill>
        <p:spPr>
          <a:xfrm rot="-712306">
            <a:off x="983969" y="6353421"/>
            <a:ext cx="406139" cy="305347"/>
          </a:xfrm>
          <a:prstGeom prst="rect">
            <a:avLst/>
          </a:prstGeom>
          <a:noFill/>
          <a:ln>
            <a:noFill/>
          </a:ln>
          <a:effectLst>
            <a:outerShdw blurRad="50800" dist="38100" dir="2700000" algn="tl" rotWithShape="0">
              <a:srgbClr val="000000">
                <a:alpha val="40000"/>
              </a:srgbClr>
            </a:outerShdw>
          </a:effectLst>
        </p:spPr>
      </p:pic>
      <p:pic>
        <p:nvPicPr>
          <p:cNvPr id="822" name="Google Shape;822;p35"/>
          <p:cNvPicPr preferRelativeResize="0"/>
          <p:nvPr/>
        </p:nvPicPr>
        <p:blipFill rotWithShape="1">
          <a:blip r:embed="rId15">
            <a:alphaModFix/>
          </a:blip>
          <a:srcRect/>
          <a:stretch/>
        </p:blipFill>
        <p:spPr>
          <a:xfrm rot="-302112">
            <a:off x="310403" y="6310685"/>
            <a:ext cx="534355" cy="397092"/>
          </a:xfrm>
          <a:prstGeom prst="rect">
            <a:avLst/>
          </a:prstGeom>
          <a:noFill/>
          <a:ln>
            <a:noFill/>
          </a:ln>
          <a:effectLst>
            <a:outerShdw blurRad="50800" dist="38100" dir="2700000" algn="tl" rotWithShape="0">
              <a:srgbClr val="000000">
                <a:alpha val="40000"/>
              </a:srgbClr>
            </a:outerShdw>
          </a:effectLst>
        </p:spPr>
      </p:pic>
      <p:pic>
        <p:nvPicPr>
          <p:cNvPr id="823" name="Google Shape;823;p35"/>
          <p:cNvPicPr preferRelativeResize="0"/>
          <p:nvPr/>
        </p:nvPicPr>
        <p:blipFill rotWithShape="1">
          <a:blip r:embed="rId16">
            <a:alphaModFix/>
          </a:blip>
          <a:srcRect/>
          <a:stretch/>
        </p:blipFill>
        <p:spPr>
          <a:xfrm rot="558526">
            <a:off x="3031509" y="6360861"/>
            <a:ext cx="422063" cy="422063"/>
          </a:xfrm>
          <a:prstGeom prst="rect">
            <a:avLst/>
          </a:prstGeom>
          <a:noFill/>
          <a:ln>
            <a:noFill/>
          </a:ln>
          <a:effectLst>
            <a:outerShdw blurRad="50800" dist="38100" dir="2700000" algn="tl" rotWithShape="0">
              <a:srgbClr val="000000">
                <a:alpha val="40000"/>
              </a:srgbClr>
            </a:outerShdw>
          </a:effectLst>
        </p:spPr>
      </p:pic>
      <p:pic>
        <p:nvPicPr>
          <p:cNvPr id="824" name="Google Shape;824;p35"/>
          <p:cNvPicPr preferRelativeResize="0"/>
          <p:nvPr/>
        </p:nvPicPr>
        <p:blipFill rotWithShape="1">
          <a:blip r:embed="rId17">
            <a:alphaModFix/>
          </a:blip>
          <a:srcRect/>
          <a:stretch/>
        </p:blipFill>
        <p:spPr>
          <a:xfrm>
            <a:off x="2550424" y="6304373"/>
            <a:ext cx="350040" cy="359881"/>
          </a:xfrm>
          <a:prstGeom prst="rect">
            <a:avLst/>
          </a:prstGeom>
          <a:noFill/>
          <a:ln>
            <a:noFill/>
          </a:ln>
          <a:effectLst>
            <a:outerShdw blurRad="50800" dist="38100" dir="2700000" algn="tl" rotWithShape="0">
              <a:srgbClr val="000000">
                <a:alpha val="40000"/>
              </a:srgbClr>
            </a:outerShdw>
          </a:effectLst>
        </p:spPr>
      </p:pic>
      <p:pic>
        <p:nvPicPr>
          <p:cNvPr id="825" name="Google Shape;825;p35"/>
          <p:cNvPicPr preferRelativeResize="0"/>
          <p:nvPr/>
        </p:nvPicPr>
        <p:blipFill rotWithShape="1">
          <a:blip r:embed="rId18">
            <a:alphaModFix/>
          </a:blip>
          <a:srcRect/>
          <a:stretch/>
        </p:blipFill>
        <p:spPr>
          <a:xfrm rot="-787948">
            <a:off x="6083101" y="6280015"/>
            <a:ext cx="361199" cy="361199"/>
          </a:xfrm>
          <a:prstGeom prst="rect">
            <a:avLst/>
          </a:prstGeom>
          <a:noFill/>
          <a:ln>
            <a:noFill/>
          </a:ln>
          <a:effectLst>
            <a:outerShdw blurRad="50800" dist="38100" dir="2700000" algn="tl" rotWithShape="0">
              <a:srgbClr val="000000">
                <a:alpha val="40000"/>
              </a:srgbClr>
            </a:outerShdw>
          </a:effectLst>
        </p:spPr>
      </p:pic>
      <p:pic>
        <p:nvPicPr>
          <p:cNvPr id="826" name="Google Shape;826;p35"/>
          <p:cNvPicPr preferRelativeResize="0"/>
          <p:nvPr/>
        </p:nvPicPr>
        <p:blipFill rotWithShape="1">
          <a:blip r:embed="rId19">
            <a:alphaModFix/>
          </a:blip>
          <a:srcRect/>
          <a:stretch/>
        </p:blipFill>
        <p:spPr>
          <a:xfrm rot="573835">
            <a:off x="7268586" y="6239062"/>
            <a:ext cx="511807" cy="511807"/>
          </a:xfrm>
          <a:prstGeom prst="rect">
            <a:avLst/>
          </a:prstGeom>
          <a:noFill/>
          <a:ln>
            <a:noFill/>
          </a:ln>
          <a:effectLst>
            <a:outerShdw blurRad="50800" dist="38100" dir="2700000" algn="tl" rotWithShape="0">
              <a:srgbClr val="000000">
                <a:alpha val="40000"/>
              </a:srgbClr>
            </a:outerShdw>
          </a:effectLst>
        </p:spPr>
      </p:pic>
      <p:pic>
        <p:nvPicPr>
          <p:cNvPr id="827" name="Google Shape;827;p35"/>
          <p:cNvPicPr preferRelativeResize="0"/>
          <p:nvPr/>
        </p:nvPicPr>
        <p:blipFill rotWithShape="1">
          <a:blip r:embed="rId20">
            <a:alphaModFix/>
          </a:blip>
          <a:srcRect/>
          <a:stretch/>
        </p:blipFill>
        <p:spPr>
          <a:xfrm rot="1417122">
            <a:off x="8521197" y="6357395"/>
            <a:ext cx="370932" cy="370932"/>
          </a:xfrm>
          <a:prstGeom prst="rect">
            <a:avLst/>
          </a:prstGeom>
          <a:noFill/>
          <a:ln>
            <a:noFill/>
          </a:ln>
          <a:effectLst>
            <a:outerShdw blurRad="50800" dist="38100" dir="2700000" algn="tl" rotWithShape="0">
              <a:srgbClr val="000000">
                <a:alpha val="40000"/>
              </a:srgbClr>
            </a:outerShdw>
          </a:effectLst>
        </p:spPr>
      </p:pic>
      <p:pic>
        <p:nvPicPr>
          <p:cNvPr id="828" name="Google Shape;828;p35"/>
          <p:cNvPicPr preferRelativeResize="0"/>
          <p:nvPr/>
        </p:nvPicPr>
        <p:blipFill rotWithShape="1">
          <a:blip r:embed="rId21">
            <a:alphaModFix/>
          </a:blip>
          <a:srcRect/>
          <a:stretch/>
        </p:blipFill>
        <p:spPr>
          <a:xfrm>
            <a:off x="5544982" y="6303388"/>
            <a:ext cx="358805" cy="359881"/>
          </a:xfrm>
          <a:prstGeom prst="rect">
            <a:avLst/>
          </a:prstGeom>
          <a:noFill/>
          <a:ln>
            <a:noFill/>
          </a:ln>
          <a:effectLst>
            <a:outerShdw blurRad="50800" dist="38100" dir="2700000" algn="tl" rotWithShape="0">
              <a:srgbClr val="000000">
                <a:alpha val="40000"/>
              </a:srgbClr>
            </a:outerShdw>
          </a:effectLst>
        </p:spPr>
      </p:pic>
      <p:pic>
        <p:nvPicPr>
          <p:cNvPr id="829" name="Google Shape;829;p35"/>
          <p:cNvPicPr preferRelativeResize="0"/>
          <p:nvPr/>
        </p:nvPicPr>
        <p:blipFill rotWithShape="1">
          <a:blip r:embed="rId22">
            <a:alphaModFix/>
          </a:blip>
          <a:srcRect/>
          <a:stretch/>
        </p:blipFill>
        <p:spPr>
          <a:xfrm rot="-603150">
            <a:off x="7886608" y="6369754"/>
            <a:ext cx="430037" cy="227145"/>
          </a:xfrm>
          <a:prstGeom prst="rect">
            <a:avLst/>
          </a:prstGeom>
          <a:noFill/>
          <a:ln>
            <a:noFill/>
          </a:ln>
          <a:effectLst>
            <a:outerShdw blurRad="50800" dist="38100" dir="2700000" algn="tl" rotWithShape="0">
              <a:srgbClr val="000000">
                <a:alpha val="40000"/>
              </a:srgbClr>
            </a:outerShdw>
          </a:effectLst>
        </p:spPr>
      </p:pic>
      <p:pic>
        <p:nvPicPr>
          <p:cNvPr id="830" name="Google Shape;830;p35"/>
          <p:cNvPicPr preferRelativeResize="0"/>
          <p:nvPr/>
        </p:nvPicPr>
        <p:blipFill rotWithShape="1">
          <a:blip r:embed="rId23">
            <a:alphaModFix/>
          </a:blip>
          <a:srcRect/>
          <a:stretch/>
        </p:blipFill>
        <p:spPr>
          <a:xfrm rot="1417122">
            <a:off x="6646420" y="6311440"/>
            <a:ext cx="458625" cy="395579"/>
          </a:xfrm>
          <a:prstGeom prst="rect">
            <a:avLst/>
          </a:prstGeom>
          <a:noFill/>
          <a:ln>
            <a:noFill/>
          </a:ln>
          <a:effectLst>
            <a:outerShdw blurRad="50800" dist="38100" dir="2700000" algn="tl" rotWithShape="0">
              <a:srgbClr val="000000">
                <a:alpha val="40000"/>
              </a:srgbClr>
            </a:outerShdw>
          </a:effectLst>
        </p:spPr>
      </p:pic>
      <p:pic>
        <p:nvPicPr>
          <p:cNvPr id="831" name="Google Shape;831;p35"/>
          <p:cNvPicPr preferRelativeResize="0"/>
          <p:nvPr/>
        </p:nvPicPr>
        <p:blipFill rotWithShape="1">
          <a:blip r:embed="rId24">
            <a:alphaModFix/>
          </a:blip>
          <a:srcRect/>
          <a:stretch/>
        </p:blipFill>
        <p:spPr>
          <a:xfrm rot="-787948">
            <a:off x="4757576" y="6318279"/>
            <a:ext cx="590941" cy="231944"/>
          </a:xfrm>
          <a:prstGeom prst="rect">
            <a:avLst/>
          </a:prstGeom>
          <a:noFill/>
          <a:ln>
            <a:noFill/>
          </a:ln>
          <a:effectLst>
            <a:outerShdw blurRad="50800" dist="38100" dir="2700000" algn="tl" rotWithShape="0">
              <a:srgbClr val="000000">
                <a:alpha val="40000"/>
              </a:srgbClr>
            </a:outerShdw>
          </a:effectLst>
        </p:spPr>
      </p:pic>
      <p:pic>
        <p:nvPicPr>
          <p:cNvPr id="832" name="Google Shape;832;p35"/>
          <p:cNvPicPr preferRelativeResize="0"/>
          <p:nvPr/>
        </p:nvPicPr>
        <p:blipFill rotWithShape="1">
          <a:blip r:embed="rId25">
            <a:alphaModFix/>
          </a:blip>
          <a:srcRect/>
          <a:stretch/>
        </p:blipFill>
        <p:spPr>
          <a:xfrm rot="181714">
            <a:off x="9095451" y="6382581"/>
            <a:ext cx="350040" cy="339321"/>
          </a:xfrm>
          <a:prstGeom prst="rect">
            <a:avLst/>
          </a:prstGeom>
          <a:noFill/>
          <a:ln>
            <a:noFill/>
          </a:ln>
          <a:effectLst>
            <a:outerShdw blurRad="50800" dist="38100" dir="2700000" algn="tl" rotWithShape="0">
              <a:srgbClr val="000000">
                <a:alpha val="40000"/>
              </a:srgbClr>
            </a:outerShdw>
          </a:effectLst>
        </p:spPr>
      </p:pic>
      <p:grpSp>
        <p:nvGrpSpPr>
          <p:cNvPr id="833" name="Google Shape;833;p35"/>
          <p:cNvGrpSpPr/>
          <p:nvPr/>
        </p:nvGrpSpPr>
        <p:grpSpPr>
          <a:xfrm>
            <a:off x="9888858" y="2699986"/>
            <a:ext cx="2347057" cy="3500964"/>
            <a:chOff x="9960014" y="1888151"/>
            <a:chExt cx="2347057" cy="3500964"/>
          </a:xfrm>
        </p:grpSpPr>
        <p:sp>
          <p:nvSpPr>
            <p:cNvPr id="834" name="Google Shape;834;p35"/>
            <p:cNvSpPr/>
            <p:nvPr/>
          </p:nvSpPr>
          <p:spPr>
            <a:xfrm>
              <a:off x="10211811" y="2886974"/>
              <a:ext cx="1279701" cy="1205666"/>
            </a:xfrm>
            <a:prstGeom prst="rect">
              <a:avLst/>
            </a:prstGeom>
            <a:solidFill>
              <a:schemeClr val="lt1"/>
            </a:solidFill>
            <a:ln w="28575" cap="flat" cmpd="sng">
              <a:solidFill>
                <a:srgbClr val="31213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dirty="0">
                <a:solidFill>
                  <a:srgbClr val="FFFFFF"/>
                </a:solidFill>
                <a:latin typeface="Meiryo UI" panose="020B0604030504040204" pitchFamily="50" charset="-128"/>
                <a:ea typeface="Meiryo UI" panose="020B0604030504040204" pitchFamily="50" charset="-128"/>
                <a:sym typeface="Arial"/>
              </a:endParaRPr>
            </a:p>
          </p:txBody>
        </p:sp>
        <p:sp>
          <p:nvSpPr>
            <p:cNvPr id="835" name="Google Shape;835;p35"/>
            <p:cNvSpPr txBox="1"/>
            <p:nvPr/>
          </p:nvSpPr>
          <p:spPr>
            <a:xfrm>
              <a:off x="11467574" y="3205476"/>
              <a:ext cx="839497" cy="4154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50" b="1" dirty="0">
                  <a:solidFill>
                    <a:schemeClr val="lt1"/>
                  </a:solidFill>
                  <a:latin typeface="Meiryo UI" panose="020B0604030504040204" pitchFamily="50" charset="-128"/>
                  <a:ea typeface="Meiryo UI" panose="020B0604030504040204" pitchFamily="50" charset="-128"/>
                  <a:sym typeface="Arial"/>
                </a:rPr>
                <a:t>NAS </a:t>
              </a:r>
              <a:endParaRPr sz="1051" b="1" dirty="0">
                <a:solidFill>
                  <a:schemeClr val="lt1"/>
                </a:solidFill>
                <a:latin typeface="Meiryo UI" panose="020B0604030504040204" pitchFamily="50" charset="-128"/>
                <a:ea typeface="Meiryo UI" panose="020B0604030504040204" pitchFamily="50" charset="-128"/>
                <a:sym typeface="Arial"/>
              </a:endParaRPr>
            </a:p>
            <a:p>
              <a:pPr marL="0" marR="0" lvl="0" indent="0" algn="l" rtl="0">
                <a:spcBef>
                  <a:spcPts val="0"/>
                </a:spcBef>
                <a:spcAft>
                  <a:spcPts val="0"/>
                </a:spcAft>
                <a:buNone/>
              </a:pPr>
              <a:r>
                <a:rPr lang="ja-JP" altLang="en-US" sz="1050" b="1" dirty="0">
                  <a:solidFill>
                    <a:schemeClr val="lt1"/>
                  </a:solidFill>
                  <a:latin typeface="Meiryo UI" panose="020B0604030504040204" pitchFamily="50" charset="-128"/>
                  <a:ea typeface="Meiryo UI" panose="020B0604030504040204" pitchFamily="50" charset="-128"/>
                </a:rPr>
                <a:t>キャッシュ</a:t>
              </a:r>
              <a:endParaRPr dirty="0">
                <a:latin typeface="Meiryo UI" panose="020B0604030504040204" pitchFamily="50" charset="-128"/>
                <a:ea typeface="Meiryo UI" panose="020B0604030504040204" pitchFamily="50" charset="-128"/>
              </a:endParaRPr>
            </a:p>
          </p:txBody>
        </p:sp>
        <p:cxnSp>
          <p:nvCxnSpPr>
            <p:cNvPr id="836" name="Google Shape;836;p35"/>
            <p:cNvCxnSpPr/>
            <p:nvPr/>
          </p:nvCxnSpPr>
          <p:spPr>
            <a:xfrm>
              <a:off x="10561209" y="2339266"/>
              <a:ext cx="0" cy="1318283"/>
            </a:xfrm>
            <a:prstGeom prst="straightConnector1">
              <a:avLst/>
            </a:prstGeom>
            <a:noFill/>
            <a:ln w="25400" cap="flat" cmpd="sng">
              <a:solidFill>
                <a:srgbClr val="00B050"/>
              </a:solidFill>
              <a:prstDash val="dash"/>
              <a:miter lim="800000"/>
              <a:headEnd type="none" w="sm" len="sm"/>
              <a:tailEnd type="triangle" w="med" len="med"/>
            </a:ln>
          </p:spPr>
        </p:cxnSp>
        <p:pic>
          <p:nvPicPr>
            <p:cNvPr id="837" name="Google Shape;837;p35"/>
            <p:cNvPicPr preferRelativeResize="0"/>
            <p:nvPr/>
          </p:nvPicPr>
          <p:blipFill rotWithShape="1">
            <a:blip r:embed="rId26">
              <a:alphaModFix/>
            </a:blip>
            <a:srcRect/>
            <a:stretch/>
          </p:blipFill>
          <p:spPr>
            <a:xfrm>
              <a:off x="11376775" y="3620974"/>
              <a:ext cx="555275" cy="555275"/>
            </a:xfrm>
            <a:prstGeom prst="rect">
              <a:avLst/>
            </a:prstGeom>
            <a:noFill/>
            <a:ln>
              <a:noFill/>
            </a:ln>
          </p:spPr>
        </p:pic>
        <p:cxnSp>
          <p:nvCxnSpPr>
            <p:cNvPr id="838" name="Google Shape;838;p35"/>
            <p:cNvCxnSpPr/>
            <p:nvPr/>
          </p:nvCxnSpPr>
          <p:spPr>
            <a:xfrm>
              <a:off x="10852368" y="2339266"/>
              <a:ext cx="0" cy="1318283"/>
            </a:xfrm>
            <a:prstGeom prst="straightConnector1">
              <a:avLst/>
            </a:prstGeom>
            <a:noFill/>
            <a:ln w="25400" cap="flat" cmpd="sng">
              <a:solidFill>
                <a:srgbClr val="077AE8"/>
              </a:solidFill>
              <a:prstDash val="dash"/>
              <a:miter lim="800000"/>
              <a:headEnd type="none" w="sm" len="sm"/>
              <a:tailEnd type="triangle" w="med" len="med"/>
            </a:ln>
          </p:spPr>
        </p:cxnSp>
        <p:cxnSp>
          <p:nvCxnSpPr>
            <p:cNvPr id="839" name="Google Shape;839;p35"/>
            <p:cNvCxnSpPr/>
            <p:nvPr/>
          </p:nvCxnSpPr>
          <p:spPr>
            <a:xfrm>
              <a:off x="11151396" y="2517325"/>
              <a:ext cx="0" cy="1140225"/>
            </a:xfrm>
            <a:prstGeom prst="straightConnector1">
              <a:avLst/>
            </a:prstGeom>
            <a:noFill/>
            <a:ln w="25400" cap="flat" cmpd="sng">
              <a:solidFill>
                <a:srgbClr val="AD10C2"/>
              </a:solidFill>
              <a:prstDash val="dash"/>
              <a:miter lim="800000"/>
              <a:headEnd type="triangle" w="med" len="med"/>
              <a:tailEnd type="none" w="sm" len="sm"/>
            </a:ln>
          </p:spPr>
        </p:cxnSp>
        <p:pic>
          <p:nvPicPr>
            <p:cNvPr id="840" name="Google Shape;840;p35"/>
            <p:cNvPicPr preferRelativeResize="0"/>
            <p:nvPr/>
          </p:nvPicPr>
          <p:blipFill rotWithShape="1">
            <a:blip r:embed="rId27">
              <a:alphaModFix/>
            </a:blip>
            <a:srcRect/>
            <a:stretch/>
          </p:blipFill>
          <p:spPr>
            <a:xfrm>
              <a:off x="10326547" y="1888151"/>
              <a:ext cx="1050229" cy="629174"/>
            </a:xfrm>
            <a:prstGeom prst="rect">
              <a:avLst/>
            </a:prstGeom>
            <a:noFill/>
            <a:ln>
              <a:noFill/>
            </a:ln>
            <a:effectLst>
              <a:outerShdw blurRad="50800" dist="38100" dir="2700000" algn="tl" rotWithShape="0">
                <a:srgbClr val="000000">
                  <a:alpha val="40000"/>
                </a:srgbClr>
              </a:outerShdw>
            </a:effectLst>
          </p:spPr>
        </p:pic>
        <p:grpSp>
          <p:nvGrpSpPr>
            <p:cNvPr id="841" name="Google Shape;841;p35"/>
            <p:cNvGrpSpPr/>
            <p:nvPr/>
          </p:nvGrpSpPr>
          <p:grpSpPr>
            <a:xfrm>
              <a:off x="10401839" y="3675164"/>
              <a:ext cx="344966" cy="320265"/>
              <a:chOff x="3597555" y="5275450"/>
              <a:chExt cx="818434" cy="759827"/>
            </a:xfrm>
          </p:grpSpPr>
          <p:pic>
            <p:nvPicPr>
              <p:cNvPr id="842" name="Google Shape;842;p35" descr="Image result for file icon green"/>
              <p:cNvPicPr preferRelativeResize="0"/>
              <p:nvPr/>
            </p:nvPicPr>
            <p:blipFill rotWithShape="1">
              <a:blip r:embed="rId28">
                <a:alphaModFix/>
              </a:blip>
              <a:srcRect/>
              <a:stretch/>
            </p:blipFill>
            <p:spPr>
              <a:xfrm>
                <a:off x="3682260" y="5275450"/>
                <a:ext cx="649014" cy="649014"/>
              </a:xfrm>
              <a:prstGeom prst="rect">
                <a:avLst/>
              </a:prstGeom>
              <a:noFill/>
              <a:ln>
                <a:noFill/>
              </a:ln>
            </p:spPr>
          </p:pic>
          <p:sp>
            <p:nvSpPr>
              <p:cNvPr id="843" name="Google Shape;843;p35"/>
              <p:cNvSpPr/>
              <p:nvPr/>
            </p:nvSpPr>
            <p:spPr>
              <a:xfrm>
                <a:off x="3597555" y="5487020"/>
                <a:ext cx="818434" cy="54825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51" dirty="0">
                    <a:solidFill>
                      <a:srgbClr val="FFFFFF"/>
                    </a:solidFill>
                    <a:latin typeface="Meiryo UI" panose="020B0604030504040204" pitchFamily="50" charset="-128"/>
                    <a:ea typeface="Meiryo UI" panose="020B0604030504040204" pitchFamily="50" charset="-128"/>
                    <a:sym typeface="Arial"/>
                  </a:rPr>
                  <a:t>META</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451" dirty="0">
                    <a:solidFill>
                      <a:srgbClr val="FFFFFF"/>
                    </a:solidFill>
                    <a:latin typeface="Meiryo UI" panose="020B0604030504040204" pitchFamily="50" charset="-128"/>
                    <a:ea typeface="Meiryo UI" panose="020B0604030504040204" pitchFamily="50" charset="-128"/>
                    <a:sym typeface="Arial"/>
                  </a:rPr>
                  <a:t>DATA</a:t>
                </a:r>
                <a:endParaRPr sz="451" dirty="0">
                  <a:solidFill>
                    <a:srgbClr val="FFFFFF"/>
                  </a:solidFill>
                  <a:latin typeface="Meiryo UI" panose="020B0604030504040204" pitchFamily="50" charset="-128"/>
                  <a:ea typeface="Meiryo UI" panose="020B0604030504040204" pitchFamily="50" charset="-128"/>
                  <a:sym typeface="Arial"/>
                </a:endParaRPr>
              </a:p>
            </p:txBody>
          </p:sp>
        </p:grpSp>
        <p:pic>
          <p:nvPicPr>
            <p:cNvPr id="844" name="Google Shape;844;p35" descr="Related image"/>
            <p:cNvPicPr preferRelativeResize="0"/>
            <p:nvPr/>
          </p:nvPicPr>
          <p:blipFill rotWithShape="1">
            <a:blip r:embed="rId29">
              <a:alphaModFix/>
            </a:blip>
            <a:srcRect/>
            <a:stretch/>
          </p:blipFill>
          <p:spPr>
            <a:xfrm>
              <a:off x="10717974" y="3684472"/>
              <a:ext cx="274495" cy="274495"/>
            </a:xfrm>
            <a:prstGeom prst="rect">
              <a:avLst/>
            </a:prstGeom>
            <a:noFill/>
            <a:ln>
              <a:noFill/>
            </a:ln>
          </p:spPr>
        </p:pic>
        <p:pic>
          <p:nvPicPr>
            <p:cNvPr id="845" name="Google Shape;845;p35" descr="Related image"/>
            <p:cNvPicPr preferRelativeResize="0"/>
            <p:nvPr/>
          </p:nvPicPr>
          <p:blipFill rotWithShape="1">
            <a:blip r:embed="rId30">
              <a:alphaModFix/>
            </a:blip>
            <a:srcRect/>
            <a:stretch/>
          </p:blipFill>
          <p:spPr>
            <a:xfrm>
              <a:off x="11021428" y="3689951"/>
              <a:ext cx="274495" cy="274495"/>
            </a:xfrm>
            <a:prstGeom prst="rect">
              <a:avLst/>
            </a:prstGeom>
            <a:noFill/>
            <a:ln>
              <a:noFill/>
            </a:ln>
          </p:spPr>
        </p:pic>
        <p:pic>
          <p:nvPicPr>
            <p:cNvPr id="846" name="Google Shape;846;p35"/>
            <p:cNvPicPr preferRelativeResize="0"/>
            <p:nvPr/>
          </p:nvPicPr>
          <p:blipFill rotWithShape="1">
            <a:blip r:embed="rId31">
              <a:alphaModFix/>
            </a:blip>
            <a:srcRect/>
            <a:stretch/>
          </p:blipFill>
          <p:spPr>
            <a:xfrm>
              <a:off x="10211811" y="4613684"/>
              <a:ext cx="1276229" cy="775431"/>
            </a:xfrm>
            <a:prstGeom prst="rect">
              <a:avLst/>
            </a:prstGeom>
            <a:noFill/>
            <a:ln>
              <a:noFill/>
            </a:ln>
          </p:spPr>
        </p:pic>
        <p:cxnSp>
          <p:nvCxnSpPr>
            <p:cNvPr id="847" name="Google Shape;847;p35"/>
            <p:cNvCxnSpPr/>
            <p:nvPr/>
          </p:nvCxnSpPr>
          <p:spPr>
            <a:xfrm>
              <a:off x="10851661" y="4037554"/>
              <a:ext cx="0" cy="493472"/>
            </a:xfrm>
            <a:prstGeom prst="straightConnector1">
              <a:avLst/>
            </a:prstGeom>
            <a:noFill/>
            <a:ln w="76200" cap="flat" cmpd="sng">
              <a:solidFill>
                <a:srgbClr val="077AE8"/>
              </a:solidFill>
              <a:prstDash val="solid"/>
              <a:miter lim="800000"/>
              <a:headEnd type="none" w="sm" len="sm"/>
              <a:tailEnd type="triangle" w="med" len="med"/>
            </a:ln>
          </p:spPr>
        </p:cxnSp>
        <p:cxnSp>
          <p:nvCxnSpPr>
            <p:cNvPr id="848" name="Google Shape;848;p35"/>
            <p:cNvCxnSpPr/>
            <p:nvPr/>
          </p:nvCxnSpPr>
          <p:spPr>
            <a:xfrm>
              <a:off x="11151396" y="4019531"/>
              <a:ext cx="0" cy="503626"/>
            </a:xfrm>
            <a:prstGeom prst="straightConnector1">
              <a:avLst/>
            </a:prstGeom>
            <a:noFill/>
            <a:ln w="76200" cap="flat" cmpd="sng">
              <a:solidFill>
                <a:srgbClr val="AD10C2"/>
              </a:solidFill>
              <a:prstDash val="solid"/>
              <a:miter lim="800000"/>
              <a:headEnd type="triangle" w="med" len="med"/>
              <a:tailEnd type="none" w="sm" len="sm"/>
            </a:ln>
          </p:spPr>
        </p:cxnSp>
        <p:sp>
          <p:nvSpPr>
            <p:cNvPr id="849" name="Google Shape;849;p35"/>
            <p:cNvSpPr/>
            <p:nvPr/>
          </p:nvSpPr>
          <p:spPr>
            <a:xfrm>
              <a:off x="11067373" y="2585036"/>
              <a:ext cx="1115215" cy="31852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ja-JP" altLang="en-US" sz="1200" b="1" dirty="0">
                  <a:solidFill>
                    <a:schemeClr val="lt1"/>
                  </a:solidFill>
                  <a:latin typeface="Meiryo UI" panose="020B0604030504040204" pitchFamily="50" charset="-128"/>
                  <a:ea typeface="Meiryo UI" panose="020B0604030504040204" pitchFamily="50" charset="-128"/>
                  <a:sym typeface="Arial"/>
                </a:rPr>
                <a:t>インターネット</a:t>
              </a:r>
              <a:endParaRPr dirty="0">
                <a:latin typeface="Meiryo UI" panose="020B0604030504040204" pitchFamily="50" charset="-128"/>
                <a:ea typeface="Meiryo UI" panose="020B0604030504040204" pitchFamily="50" charset="-128"/>
              </a:endParaRPr>
            </a:p>
          </p:txBody>
        </p:sp>
        <p:sp>
          <p:nvSpPr>
            <p:cNvPr id="850" name="Google Shape;850;p35"/>
            <p:cNvSpPr/>
            <p:nvPr/>
          </p:nvSpPr>
          <p:spPr>
            <a:xfrm>
              <a:off x="11280342" y="2364591"/>
              <a:ext cx="750830" cy="220471"/>
            </a:xfrm>
            <a:prstGeom prst="roundRect">
              <a:avLst>
                <a:gd name="adj" fmla="val 50000"/>
              </a:avLst>
            </a:prstGeom>
            <a:solidFill>
              <a:srgbClr val="0800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050" b="1" dirty="0">
                  <a:solidFill>
                    <a:schemeClr val="lt1"/>
                  </a:solidFill>
                  <a:latin typeface="Meiryo UI" panose="020B0604030504040204" pitchFamily="50" charset="-128"/>
                  <a:ea typeface="Meiryo UI" panose="020B0604030504040204" pitchFamily="50" charset="-128"/>
                  <a:sym typeface="Arial"/>
                </a:rPr>
                <a:t>低速</a:t>
              </a:r>
              <a:endParaRPr dirty="0">
                <a:latin typeface="Meiryo UI" panose="020B0604030504040204" pitchFamily="50" charset="-128"/>
                <a:ea typeface="Meiryo UI" panose="020B0604030504040204" pitchFamily="50" charset="-128"/>
              </a:endParaRPr>
            </a:p>
          </p:txBody>
        </p:sp>
        <p:sp>
          <p:nvSpPr>
            <p:cNvPr id="851" name="Google Shape;851;p35"/>
            <p:cNvSpPr txBox="1"/>
            <p:nvPr/>
          </p:nvSpPr>
          <p:spPr>
            <a:xfrm>
              <a:off x="11111279" y="4273506"/>
              <a:ext cx="919887"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lt1"/>
                  </a:solidFill>
                  <a:latin typeface="Meiryo UI" panose="020B0604030504040204" pitchFamily="50" charset="-128"/>
                  <a:ea typeface="Meiryo UI" panose="020B0604030504040204" pitchFamily="50" charset="-128"/>
                  <a:sym typeface="Arial"/>
                </a:rPr>
                <a:t>LAN</a:t>
              </a:r>
              <a:endParaRPr dirty="0">
                <a:latin typeface="Meiryo UI" panose="020B0604030504040204" pitchFamily="50" charset="-128"/>
                <a:ea typeface="Meiryo UI" panose="020B0604030504040204" pitchFamily="50" charset="-128"/>
              </a:endParaRPr>
            </a:p>
          </p:txBody>
        </p:sp>
        <p:sp>
          <p:nvSpPr>
            <p:cNvPr id="852" name="Google Shape;852;p35"/>
            <p:cNvSpPr/>
            <p:nvPr/>
          </p:nvSpPr>
          <p:spPr>
            <a:xfrm>
              <a:off x="11295923" y="4528274"/>
              <a:ext cx="739074" cy="209775"/>
            </a:xfrm>
            <a:prstGeom prst="roundRect">
              <a:avLst>
                <a:gd name="adj" fmla="val 50000"/>
              </a:avLst>
            </a:prstGeom>
            <a:solidFill>
              <a:srgbClr val="0800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050" b="1" dirty="0">
                  <a:solidFill>
                    <a:schemeClr val="lt1"/>
                  </a:solidFill>
                  <a:latin typeface="Meiryo UI" panose="020B0604030504040204" pitchFamily="50" charset="-128"/>
                  <a:ea typeface="Meiryo UI" panose="020B0604030504040204" pitchFamily="50" charset="-128"/>
                  <a:sym typeface="Arial"/>
                </a:rPr>
                <a:t>高速</a:t>
              </a:r>
              <a:endParaRPr dirty="0">
                <a:latin typeface="Meiryo UI" panose="020B0604030504040204" pitchFamily="50" charset="-128"/>
                <a:ea typeface="Meiryo UI" panose="020B0604030504040204" pitchFamily="50" charset="-128"/>
              </a:endParaRPr>
            </a:p>
          </p:txBody>
        </p:sp>
        <p:pic>
          <p:nvPicPr>
            <p:cNvPr id="853" name="Google Shape;853;p35"/>
            <p:cNvPicPr preferRelativeResize="0"/>
            <p:nvPr/>
          </p:nvPicPr>
          <p:blipFill rotWithShape="1">
            <a:blip r:embed="rId32">
              <a:alphaModFix/>
            </a:blip>
            <a:srcRect/>
            <a:stretch/>
          </p:blipFill>
          <p:spPr>
            <a:xfrm>
              <a:off x="9960014" y="4243480"/>
              <a:ext cx="670891" cy="670891"/>
            </a:xfrm>
            <a:prstGeom prst="ellipse">
              <a:avLst/>
            </a:prstGeom>
            <a:noFill/>
            <a:ln w="19050" cap="flat" cmpd="sng">
              <a:solidFill>
                <a:srgbClr val="31213C"/>
              </a:solidFill>
              <a:prstDash val="solid"/>
              <a:round/>
              <a:headEnd type="none" w="sm" len="sm"/>
              <a:tailEnd type="none" w="sm" len="sm"/>
            </a:ln>
            <a:effectLst>
              <a:outerShdw blurRad="50800" dist="38100" dir="2700000" algn="tl" rotWithShape="0">
                <a:srgbClr val="000000">
                  <a:alpha val="40000"/>
                </a:srgbClr>
              </a:outerShdw>
            </a:effectLst>
          </p:spPr>
        </p:pic>
        <p:sp>
          <p:nvSpPr>
            <p:cNvPr id="854" name="Google Shape;854;p35"/>
            <p:cNvSpPr/>
            <p:nvPr/>
          </p:nvSpPr>
          <p:spPr>
            <a:xfrm>
              <a:off x="10365893"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13" dirty="0">
                  <a:solidFill>
                    <a:srgbClr val="FFFFFF"/>
                  </a:solidFill>
                  <a:latin typeface="Meiryo UI" panose="020B0604030504040204" pitchFamily="50" charset="-128"/>
                  <a:ea typeface="Meiryo UI" panose="020B0604030504040204" pitchFamily="50" charset="-128"/>
                  <a:sym typeface="Arial"/>
                </a:rPr>
                <a:t>1</a:t>
              </a:r>
              <a:endParaRPr dirty="0">
                <a:latin typeface="Meiryo UI" panose="020B0604030504040204" pitchFamily="50" charset="-128"/>
                <a:ea typeface="Meiryo UI" panose="020B0604030504040204" pitchFamily="50" charset="-128"/>
              </a:endParaRPr>
            </a:p>
          </p:txBody>
        </p:sp>
        <p:sp>
          <p:nvSpPr>
            <p:cNvPr id="855" name="Google Shape;855;p35"/>
            <p:cNvSpPr/>
            <p:nvPr/>
          </p:nvSpPr>
          <p:spPr>
            <a:xfrm>
              <a:off x="10657052"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13" dirty="0">
                  <a:solidFill>
                    <a:srgbClr val="FFFFFF"/>
                  </a:solidFill>
                  <a:latin typeface="Meiryo UI" panose="020B0604030504040204" pitchFamily="50" charset="-128"/>
                  <a:ea typeface="Meiryo UI" panose="020B0604030504040204" pitchFamily="50" charset="-128"/>
                  <a:sym typeface="Arial"/>
                </a:rPr>
                <a:t>2</a:t>
              </a:r>
              <a:endParaRPr dirty="0">
                <a:latin typeface="Meiryo UI" panose="020B0604030504040204" pitchFamily="50" charset="-128"/>
                <a:ea typeface="Meiryo UI" panose="020B0604030504040204" pitchFamily="50" charset="-128"/>
              </a:endParaRPr>
            </a:p>
          </p:txBody>
        </p:sp>
        <p:sp>
          <p:nvSpPr>
            <p:cNvPr id="856" name="Google Shape;856;p35"/>
            <p:cNvSpPr/>
            <p:nvPr/>
          </p:nvSpPr>
          <p:spPr>
            <a:xfrm>
              <a:off x="11003295"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13" dirty="0">
                  <a:solidFill>
                    <a:srgbClr val="FFFFFF"/>
                  </a:solidFill>
                  <a:latin typeface="Meiryo UI" panose="020B0604030504040204" pitchFamily="50" charset="-128"/>
                  <a:ea typeface="Meiryo UI" panose="020B0604030504040204" pitchFamily="50" charset="-128"/>
                  <a:sym typeface="Arial"/>
                </a:rPr>
                <a:t>3</a:t>
              </a:r>
              <a:endParaRPr dirty="0">
                <a:latin typeface="Meiryo UI" panose="020B0604030504040204" pitchFamily="50" charset="-128"/>
                <a:ea typeface="Meiryo UI" panose="020B0604030504040204" pitchFamily="50" charset="-128"/>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36"/>
          <p:cNvSpPr txBox="1"/>
          <p:nvPr/>
        </p:nvSpPr>
        <p:spPr>
          <a:xfrm>
            <a:off x="1062082" y="1893564"/>
            <a:ext cx="6397781" cy="3831900"/>
          </a:xfrm>
          <a:prstGeom prst="rect">
            <a:avLst/>
          </a:prstGeom>
          <a:noFill/>
          <a:ln>
            <a:noFill/>
          </a:ln>
        </p:spPr>
        <p:txBody>
          <a:bodyPr spcFirstLastPara="1" wrap="square" lIns="121900" tIns="121900" rIns="121900" bIns="121900" anchor="t" anchorCtr="0">
            <a:normAutofit/>
          </a:bodyPr>
          <a:lstStyle/>
          <a:p>
            <a:pPr marL="0" marR="0" lvl="0" indent="0" algn="l" rtl="0">
              <a:lnSpc>
                <a:spcPct val="160000"/>
              </a:lnSpc>
              <a:spcBef>
                <a:spcPts val="1600"/>
              </a:spcBef>
              <a:spcAft>
                <a:spcPts val="0"/>
              </a:spcAft>
              <a:buClr>
                <a:srgbClr val="F66616"/>
              </a:buClr>
              <a:buSzPts val="1680"/>
              <a:buFont typeface="Arial"/>
              <a:buNone/>
            </a:pPr>
            <a:endParaRPr sz="2400" dirty="0">
              <a:solidFill>
                <a:schemeClr val="dk1"/>
              </a:solidFill>
              <a:latin typeface="Meiryo UI" panose="020B0604030504040204" pitchFamily="50" charset="-128"/>
              <a:ea typeface="Meiryo UI" panose="020B0604030504040204" pitchFamily="50" charset="-128"/>
              <a:sym typeface="Arial"/>
            </a:endParaRPr>
          </a:p>
        </p:txBody>
      </p:sp>
      <p:pic>
        <p:nvPicPr>
          <p:cNvPr id="862" name="Google Shape;862;p36"/>
          <p:cNvPicPr preferRelativeResize="0"/>
          <p:nvPr/>
        </p:nvPicPr>
        <p:blipFill rotWithShape="1">
          <a:blip r:embed="rId3">
            <a:alphaModFix/>
          </a:blip>
          <a:srcRect/>
          <a:stretch/>
        </p:blipFill>
        <p:spPr>
          <a:xfrm>
            <a:off x="0" y="2776572"/>
            <a:ext cx="8997586" cy="4081428"/>
          </a:xfrm>
          <a:prstGeom prst="roundRect">
            <a:avLst>
              <a:gd name="adj" fmla="val 0"/>
            </a:avLst>
          </a:prstGeom>
          <a:noFill/>
          <a:ln>
            <a:noFill/>
          </a:ln>
          <a:effectLst>
            <a:outerShdw blurRad="431800" dist="317500" dir="2340000" sx="106000" sy="106000" algn="tr" rotWithShape="0">
              <a:srgbClr val="09000C">
                <a:alpha val="33725"/>
              </a:srgbClr>
            </a:outerShdw>
          </a:effectLst>
        </p:spPr>
      </p:pic>
      <p:sp>
        <p:nvSpPr>
          <p:cNvPr id="863" name="Google Shape;863;p36"/>
          <p:cNvSpPr/>
          <p:nvPr/>
        </p:nvSpPr>
        <p:spPr>
          <a:xfrm>
            <a:off x="282742" y="1666232"/>
            <a:ext cx="11626515" cy="612988"/>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Windows® 10/ Windows Server® 2016 (</a:t>
            </a:r>
            <a:r>
              <a:rPr lang="en-US" sz="1600" dirty="0" err="1">
                <a:solidFill>
                  <a:schemeClr val="lt1"/>
                </a:solidFill>
                <a:latin typeface="Meiryo UI" panose="020B0604030504040204" pitchFamily="50" charset="-128"/>
                <a:ea typeface="Meiryo UI" panose="020B0604030504040204" pitchFamily="50" charset="-128"/>
              </a:rPr>
              <a:t>またはそれ以降</a:t>
            </a:r>
            <a:r>
              <a:rPr lang="ja-JP" altLang="en-US" sz="1600" dirty="0">
                <a:solidFill>
                  <a:schemeClr val="lt1"/>
                </a:solidFill>
                <a:latin typeface="Meiryo UI" panose="020B0604030504040204" pitchFamily="50" charset="-128"/>
                <a:ea typeface="Meiryo UI" panose="020B0604030504040204" pitchFamily="50" charset="-128"/>
              </a:rPr>
              <a:t>のバージョン</a:t>
            </a:r>
            <a:r>
              <a:rPr lang="en-US" sz="1600" dirty="0">
                <a:solidFill>
                  <a:schemeClr val="lt1"/>
                </a:solidFill>
                <a:latin typeface="Meiryo UI" panose="020B0604030504040204" pitchFamily="50" charset="-128"/>
                <a:ea typeface="Meiryo UI" panose="020B0604030504040204" pitchFamily="50" charset="-128"/>
              </a:rPr>
              <a:t>) のユーザーは、SMBドライブがNASにマウントされている場合、Windows®経由でNAS共有フォルダを簡単に検索できます。時間、ファイルの種類、またはサイズによる高度なファイル検索がサポートされており、利便性が向上しています。</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864" name="Google Shape;864;p36"/>
          <p:cNvSpPr txBox="1"/>
          <p:nvPr/>
        </p:nvSpPr>
        <p:spPr>
          <a:xfrm>
            <a:off x="9292720" y="3809514"/>
            <a:ext cx="2696350"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最適化された全文検索エクスペリエンスのために、</a:t>
            </a:r>
            <a:r>
              <a:rPr lang="en-US" dirty="0" err="1">
                <a:solidFill>
                  <a:srgbClr val="FFFF00"/>
                </a:solidFill>
                <a:latin typeface="Meiryo UI" panose="020B0604030504040204" pitchFamily="50" charset="-128"/>
                <a:ea typeface="Meiryo UI" panose="020B0604030504040204" pitchFamily="50" charset="-128"/>
              </a:rPr>
              <a:t>Qsirch</a:t>
            </a:r>
            <a:r>
              <a:rPr lang="en-US" dirty="0">
                <a:solidFill>
                  <a:srgbClr val="FFFF00"/>
                </a:solidFill>
                <a:latin typeface="Meiryo UI" panose="020B0604030504040204" pitchFamily="50" charset="-128"/>
                <a:ea typeface="Meiryo UI" panose="020B0604030504040204" pitchFamily="50" charset="-128"/>
              </a:rPr>
              <a:t> PC </a:t>
            </a:r>
            <a:r>
              <a:rPr lang="en-US" dirty="0" err="1">
                <a:solidFill>
                  <a:srgbClr val="FFFF00"/>
                </a:solidFill>
                <a:latin typeface="Meiryo UI" panose="020B0604030504040204" pitchFamily="50" charset="-128"/>
                <a:ea typeface="Meiryo UI" panose="020B0604030504040204" pitchFamily="50" charset="-128"/>
              </a:rPr>
              <a:t>Edition</a:t>
            </a:r>
            <a:r>
              <a:rPr lang="en-US" dirty="0" err="1">
                <a:solidFill>
                  <a:schemeClr val="lt1"/>
                </a:solidFill>
                <a:latin typeface="Meiryo UI" panose="020B0604030504040204" pitchFamily="50" charset="-128"/>
                <a:ea typeface="Meiryo UI" panose="020B0604030504040204" pitchFamily="50" charset="-128"/>
              </a:rPr>
              <a:t>をお勧めします</a:t>
            </a:r>
            <a:r>
              <a:rPr lang="en-US" dirty="0">
                <a:solidFill>
                  <a:schemeClr val="lt1"/>
                </a:solidFill>
                <a:latin typeface="Meiryo UI" panose="020B0604030504040204" pitchFamily="50" charset="-128"/>
                <a:ea typeface="Meiryo UI" panose="020B0604030504040204" pitchFamily="50" charset="-128"/>
              </a:rPr>
              <a:t>!</a:t>
            </a:r>
            <a:endParaRPr sz="1400" dirty="0">
              <a:solidFill>
                <a:schemeClr val="lt1"/>
              </a:solidFill>
              <a:latin typeface="Meiryo UI" panose="020B0604030504040204" pitchFamily="50" charset="-128"/>
              <a:ea typeface="Meiryo UI" panose="020B0604030504040204" pitchFamily="50" charset="-128"/>
              <a:sym typeface="Arial"/>
            </a:endParaRPr>
          </a:p>
        </p:txBody>
      </p:sp>
      <p:pic>
        <p:nvPicPr>
          <p:cNvPr id="865" name="Google Shape;865;p36"/>
          <p:cNvPicPr preferRelativeResize="0"/>
          <p:nvPr/>
        </p:nvPicPr>
        <p:blipFill rotWithShape="1">
          <a:blip r:embed="rId4">
            <a:alphaModFix/>
          </a:blip>
          <a:srcRect/>
          <a:stretch/>
        </p:blipFill>
        <p:spPr>
          <a:xfrm>
            <a:off x="9525595" y="2569704"/>
            <a:ext cx="955470" cy="955470"/>
          </a:xfrm>
          <a:prstGeom prst="roundRect">
            <a:avLst>
              <a:gd name="adj" fmla="val 0"/>
            </a:avLst>
          </a:prstGeom>
          <a:noFill/>
          <a:ln>
            <a:noFill/>
          </a:ln>
          <a:effectLst>
            <a:outerShdw blurRad="254000" dist="190500" dir="8100000" algn="tr" rotWithShape="0">
              <a:srgbClr val="09000C">
                <a:alpha val="74901"/>
              </a:srgbClr>
            </a:outerShdw>
          </a:effectLst>
        </p:spPr>
      </p:pic>
      <p:sp>
        <p:nvSpPr>
          <p:cNvPr id="866" name="Google Shape;866;p36"/>
          <p:cNvSpPr txBox="1"/>
          <p:nvPr/>
        </p:nvSpPr>
        <p:spPr>
          <a:xfrm>
            <a:off x="9292720" y="4726521"/>
            <a:ext cx="2565728"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NASおよびPCローカル検索と統合する最も強力な検索エンジン</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867" name="Google Shape;867;p36"/>
          <p:cNvSpPr txBox="1">
            <a:spLocks noGrp="1"/>
          </p:cNvSpPr>
          <p:nvPr>
            <p:ph type="title"/>
          </p:nvPr>
        </p:nvSpPr>
        <p:spPr>
          <a:xfrm>
            <a:off x="838200" y="254659"/>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Arial"/>
              <a:buNone/>
            </a:pPr>
            <a:r>
              <a:rPr lang="en-US" sz="3600" b="1" dirty="0"/>
              <a:t>NAS </a:t>
            </a:r>
            <a:r>
              <a:rPr lang="en-US" sz="3600" b="1" dirty="0" err="1"/>
              <a:t>共有フォルダのWindows</a:t>
            </a:r>
            <a:r>
              <a:rPr lang="en-US" sz="3600" b="1" dirty="0"/>
              <a:t>® Search Protocol (WSP)</a:t>
            </a:r>
            <a:r>
              <a:rPr lang="en-US" sz="3600" b="1" dirty="0" err="1"/>
              <a:t>サポートによる便利なファイル検索</a:t>
            </a:r>
            <a:endParaRPr sz="3600" b="1" dirty="0">
              <a:sym typeface="Arial"/>
            </a:endParaRPr>
          </a:p>
        </p:txBody>
      </p:sp>
    </p:spTree>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37"/>
          <p:cNvSpPr txBox="1">
            <a:spLocks noGrp="1"/>
          </p:cNvSpPr>
          <p:nvPr>
            <p:ph type="title"/>
          </p:nvPr>
        </p:nvSpPr>
        <p:spPr>
          <a:xfrm>
            <a:off x="488804" y="233056"/>
            <a:ext cx="1116914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sz="3600" b="1" dirty="0" err="1"/>
              <a:t>仮想マシンとコンテナ化されたアプリをホストするための</a:t>
            </a:r>
            <a:r>
              <a:rPr lang="en-US" sz="3600" b="1" dirty="0"/>
              <a:t/>
            </a:r>
            <a:br>
              <a:rPr lang="en-US" sz="3600" b="1" dirty="0"/>
            </a:br>
            <a:r>
              <a:rPr lang="en-US" sz="3600" b="1" dirty="0" err="1"/>
              <a:t>オールインワンソリューション</a:t>
            </a:r>
            <a:endParaRPr sz="3600" b="1" dirty="0">
              <a:sym typeface="Arial"/>
            </a:endParaRPr>
          </a:p>
        </p:txBody>
      </p:sp>
      <p:grpSp>
        <p:nvGrpSpPr>
          <p:cNvPr id="874" name="Google Shape;874;p37"/>
          <p:cNvGrpSpPr/>
          <p:nvPr/>
        </p:nvGrpSpPr>
        <p:grpSpPr>
          <a:xfrm>
            <a:off x="990810" y="4538118"/>
            <a:ext cx="4010215" cy="937391"/>
            <a:chOff x="1360608" y="1631084"/>
            <a:chExt cx="3007661" cy="703043"/>
          </a:xfrm>
        </p:grpSpPr>
        <p:grpSp>
          <p:nvGrpSpPr>
            <p:cNvPr id="875" name="Google Shape;875;p37"/>
            <p:cNvGrpSpPr/>
            <p:nvPr/>
          </p:nvGrpSpPr>
          <p:grpSpPr>
            <a:xfrm>
              <a:off x="1360608" y="1631084"/>
              <a:ext cx="3007661" cy="703043"/>
              <a:chOff x="1360608" y="1631084"/>
              <a:chExt cx="3007661" cy="703043"/>
            </a:xfrm>
          </p:grpSpPr>
          <p:sp>
            <p:nvSpPr>
              <p:cNvPr id="876" name="Google Shape;876;p37"/>
              <p:cNvSpPr/>
              <p:nvPr/>
            </p:nvSpPr>
            <p:spPr>
              <a:xfrm>
                <a:off x="1360608" y="1631084"/>
                <a:ext cx="703043" cy="703043"/>
              </a:xfrm>
              <a:prstGeom prst="ellipse">
                <a:avLst/>
              </a:prstGeom>
              <a:solidFill>
                <a:srgbClr val="EE6D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sp>
            <p:nvSpPr>
              <p:cNvPr id="877" name="Google Shape;877;p37"/>
              <p:cNvSpPr/>
              <p:nvPr/>
            </p:nvSpPr>
            <p:spPr>
              <a:xfrm>
                <a:off x="2128814" y="1631084"/>
                <a:ext cx="703043" cy="703043"/>
              </a:xfrm>
              <a:prstGeom prst="ellipse">
                <a:avLst/>
              </a:prstGeom>
              <a:solidFill>
                <a:srgbClr val="EE6D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sp>
            <p:nvSpPr>
              <p:cNvPr id="878" name="Google Shape;878;p37"/>
              <p:cNvSpPr/>
              <p:nvPr/>
            </p:nvSpPr>
            <p:spPr>
              <a:xfrm>
                <a:off x="2897020" y="1631084"/>
                <a:ext cx="703043" cy="703043"/>
              </a:xfrm>
              <a:prstGeom prst="ellipse">
                <a:avLst/>
              </a:prstGeom>
              <a:solidFill>
                <a:srgbClr val="EE6D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sp>
            <p:nvSpPr>
              <p:cNvPr id="879" name="Google Shape;879;p37"/>
              <p:cNvSpPr/>
              <p:nvPr/>
            </p:nvSpPr>
            <p:spPr>
              <a:xfrm>
                <a:off x="3665226" y="1631084"/>
                <a:ext cx="703043" cy="703043"/>
              </a:xfrm>
              <a:prstGeom prst="ellipse">
                <a:avLst/>
              </a:prstGeom>
              <a:solidFill>
                <a:srgbClr val="EE6D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grpSp>
        <p:pic>
          <p:nvPicPr>
            <p:cNvPr id="880" name="Google Shape;880;p37"/>
            <p:cNvPicPr preferRelativeResize="0"/>
            <p:nvPr/>
          </p:nvPicPr>
          <p:blipFill rotWithShape="1">
            <a:blip r:embed="rId3">
              <a:alphaModFix/>
            </a:blip>
            <a:srcRect/>
            <a:stretch/>
          </p:blipFill>
          <p:spPr>
            <a:xfrm>
              <a:off x="3829009" y="1755314"/>
              <a:ext cx="375475" cy="444014"/>
            </a:xfrm>
            <a:prstGeom prst="rect">
              <a:avLst/>
            </a:prstGeom>
            <a:noFill/>
            <a:ln>
              <a:noFill/>
            </a:ln>
          </p:spPr>
        </p:pic>
        <p:pic>
          <p:nvPicPr>
            <p:cNvPr id="881" name="Google Shape;881;p37"/>
            <p:cNvPicPr preferRelativeResize="0"/>
            <p:nvPr/>
          </p:nvPicPr>
          <p:blipFill rotWithShape="1">
            <a:blip r:embed="rId4">
              <a:alphaModFix/>
            </a:blip>
            <a:srcRect/>
            <a:stretch/>
          </p:blipFill>
          <p:spPr>
            <a:xfrm>
              <a:off x="2271378" y="1748573"/>
              <a:ext cx="377479" cy="444014"/>
            </a:xfrm>
            <a:prstGeom prst="rect">
              <a:avLst/>
            </a:prstGeom>
            <a:noFill/>
            <a:ln>
              <a:noFill/>
            </a:ln>
          </p:spPr>
        </p:pic>
        <p:pic>
          <p:nvPicPr>
            <p:cNvPr id="882" name="Google Shape;882;p37"/>
            <p:cNvPicPr preferRelativeResize="0"/>
            <p:nvPr/>
          </p:nvPicPr>
          <p:blipFill rotWithShape="1">
            <a:blip r:embed="rId5">
              <a:alphaModFix/>
            </a:blip>
            <a:srcRect/>
            <a:stretch/>
          </p:blipFill>
          <p:spPr>
            <a:xfrm>
              <a:off x="2976425" y="1889078"/>
              <a:ext cx="559910" cy="161824"/>
            </a:xfrm>
            <a:prstGeom prst="rect">
              <a:avLst/>
            </a:prstGeom>
            <a:noFill/>
            <a:ln>
              <a:noFill/>
            </a:ln>
          </p:spPr>
        </p:pic>
        <p:pic>
          <p:nvPicPr>
            <p:cNvPr id="883" name="Google Shape;883;p37"/>
            <p:cNvPicPr preferRelativeResize="0"/>
            <p:nvPr/>
          </p:nvPicPr>
          <p:blipFill rotWithShape="1">
            <a:blip r:embed="rId6">
              <a:alphaModFix/>
            </a:blip>
            <a:srcRect/>
            <a:stretch/>
          </p:blipFill>
          <p:spPr>
            <a:xfrm>
              <a:off x="1488031" y="1779103"/>
              <a:ext cx="452027" cy="399363"/>
            </a:xfrm>
            <a:prstGeom prst="rect">
              <a:avLst/>
            </a:prstGeom>
            <a:noFill/>
            <a:ln>
              <a:noFill/>
            </a:ln>
          </p:spPr>
        </p:pic>
      </p:grpSp>
      <p:sp>
        <p:nvSpPr>
          <p:cNvPr id="884" name="Google Shape;884;p37"/>
          <p:cNvSpPr/>
          <p:nvPr/>
        </p:nvSpPr>
        <p:spPr>
          <a:xfrm>
            <a:off x="6460680" y="4493656"/>
            <a:ext cx="1211699" cy="1286257"/>
          </a:xfrm>
          <a:prstGeom prst="rect">
            <a:avLst/>
          </a:prstGeom>
          <a:solidFill>
            <a:srgbClr val="E0E9F4"/>
          </a:solidFill>
          <a:ln>
            <a:noFill/>
          </a:ln>
          <a:effectLst>
            <a:outerShdw blurRad="431800" dist="1270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sp>
        <p:nvSpPr>
          <p:cNvPr id="885" name="Google Shape;885;p37"/>
          <p:cNvSpPr/>
          <p:nvPr/>
        </p:nvSpPr>
        <p:spPr>
          <a:xfrm>
            <a:off x="7749357" y="4493656"/>
            <a:ext cx="3731903" cy="1286257"/>
          </a:xfrm>
          <a:prstGeom prst="rect">
            <a:avLst/>
          </a:prstGeom>
          <a:noFill/>
          <a:ln w="12700" cap="flat" cmpd="sng">
            <a:solidFill>
              <a:srgbClr val="E0E9F4"/>
            </a:solidFill>
            <a:prstDash val="dash"/>
            <a:miter lim="800000"/>
            <a:headEnd type="none" w="sm" len="sm"/>
            <a:tailEnd type="none" w="sm" len="sm"/>
          </a:ln>
          <a:effectLst>
            <a:outerShdw blurRad="431800" dist="1270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sp>
        <p:nvSpPr>
          <p:cNvPr id="903" name="Google Shape;903;p37"/>
          <p:cNvSpPr/>
          <p:nvPr/>
        </p:nvSpPr>
        <p:spPr>
          <a:xfrm>
            <a:off x="6537017" y="2966197"/>
            <a:ext cx="5204537" cy="1345112"/>
          </a:xfrm>
          <a:prstGeom prst="rect">
            <a:avLst/>
          </a:prstGeom>
          <a:noFill/>
          <a:ln>
            <a:noFill/>
          </a:ln>
        </p:spPr>
        <p:txBody>
          <a:bodyPr spcFirstLastPara="1" wrap="square" lIns="91425" tIns="45700" rIns="91425" bIns="45700" anchor="t" anchorCtr="0">
            <a:noAutofit/>
          </a:bodyPr>
          <a:lstStyle/>
          <a:p>
            <a:pPr marL="0" marR="0" lvl="0" indent="0" algn="l" rtl="0">
              <a:lnSpc>
                <a:spcPct val="140625"/>
              </a:lnSpc>
              <a:spcBef>
                <a:spcPts val="0"/>
              </a:spcBef>
              <a:spcAft>
                <a:spcPts val="0"/>
              </a:spcAft>
              <a:buNone/>
            </a:pPr>
            <a:r>
              <a:rPr lang="en-US" sz="1600" b="1" dirty="0" err="1">
                <a:solidFill>
                  <a:schemeClr val="dk1"/>
                </a:solidFill>
                <a:latin typeface="Meiryo UI" panose="020B0604030504040204" pitchFamily="50" charset="-128"/>
                <a:ea typeface="Meiryo UI" panose="020B0604030504040204" pitchFamily="50" charset="-128"/>
              </a:rPr>
              <a:t>LXDとDocker®の軽量仮想化テクノロジーを</a:t>
            </a:r>
            <a:r>
              <a:rPr lang="ja-JP" altLang="en-US" sz="1600" b="1" dirty="0">
                <a:solidFill>
                  <a:schemeClr val="dk1"/>
                </a:solidFill>
                <a:latin typeface="Meiryo UI" panose="020B0604030504040204" pitchFamily="50" charset="-128"/>
                <a:ea typeface="Meiryo UI" panose="020B0604030504040204" pitchFamily="50" charset="-128"/>
              </a:rPr>
              <a:t>体験するため、</a:t>
            </a:r>
            <a:r>
              <a:rPr lang="en-US" sz="1600" b="1" dirty="0">
                <a:solidFill>
                  <a:schemeClr val="dk1"/>
                </a:solidFill>
                <a:latin typeface="Meiryo UI" panose="020B0604030504040204" pitchFamily="50" charset="-128"/>
                <a:ea typeface="Meiryo UI" panose="020B0604030504040204" pitchFamily="50" charset="-128"/>
              </a:rPr>
              <a:t>Docker Hub </a:t>
            </a:r>
            <a:r>
              <a:rPr lang="en-US" sz="1600" b="1" dirty="0" err="1">
                <a:solidFill>
                  <a:schemeClr val="dk1"/>
                </a:solidFill>
                <a:latin typeface="Meiryo UI" panose="020B0604030504040204" pitchFamily="50" charset="-128"/>
                <a:ea typeface="Meiryo UI" panose="020B0604030504040204" pitchFamily="50" charset="-128"/>
              </a:rPr>
              <a:t>Registry®からアプリをダウンロードし</a:t>
            </a:r>
            <a:r>
              <a:rPr lang="en-US" sz="1600" b="1" dirty="0">
                <a:solidFill>
                  <a:schemeClr val="dk1"/>
                </a:solidFill>
                <a:latin typeface="Meiryo UI" panose="020B0604030504040204" pitchFamily="50" charset="-128"/>
                <a:ea typeface="Meiryo UI" panose="020B0604030504040204" pitchFamily="50" charset="-128"/>
              </a:rPr>
              <a:t>、</a:t>
            </a:r>
            <a:endParaRPr lang="ja-JP" altLang="en-US" sz="1600" b="1" dirty="0">
              <a:solidFill>
                <a:schemeClr val="dk1"/>
              </a:solidFill>
              <a:latin typeface="Meiryo UI" panose="020B0604030504040204" pitchFamily="50" charset="-128"/>
              <a:ea typeface="Meiryo UI" panose="020B0604030504040204" pitchFamily="50" charset="-128"/>
            </a:endParaRPr>
          </a:p>
          <a:p>
            <a:pPr marL="0" marR="0" lvl="0" indent="0" algn="l" rtl="0">
              <a:lnSpc>
                <a:spcPct val="140625"/>
              </a:lnSpc>
              <a:spcBef>
                <a:spcPts val="0"/>
              </a:spcBef>
              <a:spcAft>
                <a:spcPts val="0"/>
              </a:spcAft>
              <a:buNone/>
            </a:pPr>
            <a:r>
              <a:rPr lang="ja-JP" altLang="en-US" sz="1600" b="1" dirty="0">
                <a:solidFill>
                  <a:schemeClr val="dk1"/>
                </a:solidFill>
                <a:latin typeface="Meiryo UI" panose="020B0604030504040204" pitchFamily="50" charset="-128"/>
                <a:ea typeface="Meiryo UI" panose="020B0604030504040204" pitchFamily="50" charset="-128"/>
              </a:rPr>
              <a:t>コンテナをインポート</a:t>
            </a:r>
            <a:r>
              <a:rPr lang="en-US" altLang="ja-JP" sz="1600" b="1" dirty="0">
                <a:solidFill>
                  <a:schemeClr val="dk1"/>
                </a:solidFill>
                <a:latin typeface="Meiryo UI" panose="020B0604030504040204" pitchFamily="50" charset="-128"/>
                <a:ea typeface="Meiryo UI" panose="020B0604030504040204" pitchFamily="50" charset="-128"/>
              </a:rPr>
              <a:t>/</a:t>
            </a:r>
            <a:r>
              <a:rPr lang="ja-JP" altLang="en-US" sz="1600" b="1" dirty="0">
                <a:solidFill>
                  <a:schemeClr val="dk1"/>
                </a:solidFill>
                <a:latin typeface="Meiryo UI" panose="020B0604030504040204" pitchFamily="50" charset="-128"/>
                <a:ea typeface="Meiryo UI" panose="020B0604030504040204" pitchFamily="50" charset="-128"/>
              </a:rPr>
              <a:t>エクスポートして豊富なマイクロサービスを作成しましょう。</a:t>
            </a:r>
          </a:p>
          <a:p>
            <a:pPr marL="0" marR="0" lvl="0" indent="0" algn="l" rtl="0">
              <a:lnSpc>
                <a:spcPct val="140625"/>
              </a:lnSpc>
              <a:spcBef>
                <a:spcPts val="0"/>
              </a:spcBef>
              <a:spcAft>
                <a:spcPts val="0"/>
              </a:spcAft>
              <a:buNone/>
            </a:pPr>
            <a:endParaRPr sz="1600" b="1" dirty="0">
              <a:solidFill>
                <a:schemeClr val="dk1"/>
              </a:solidFill>
              <a:latin typeface="Meiryo UI" panose="020B0604030504040204" pitchFamily="50" charset="-128"/>
              <a:ea typeface="Meiryo UI" panose="020B0604030504040204" pitchFamily="50" charset="-128"/>
            </a:endParaRPr>
          </a:p>
        </p:txBody>
      </p:sp>
      <p:sp>
        <p:nvSpPr>
          <p:cNvPr id="886" name="Google Shape;886;p37"/>
          <p:cNvSpPr txBox="1"/>
          <p:nvPr/>
        </p:nvSpPr>
        <p:spPr>
          <a:xfrm>
            <a:off x="7771981" y="4528517"/>
            <a:ext cx="1255739" cy="307777"/>
          </a:xfrm>
          <a:prstGeom prst="rect">
            <a:avLst/>
          </a:prstGeom>
          <a:noFill/>
          <a:ln>
            <a:noFill/>
          </a:ln>
          <a:effectLst>
            <a:outerShdw blurRad="431800" dist="127000" dir="5760000" sx="106000" sy="106000" algn="ctr" rotWithShape="0">
              <a:srgbClr val="000000">
                <a:alpha val="33725"/>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1400" b="1" dirty="0">
                <a:solidFill>
                  <a:srgbClr val="1167A7"/>
                </a:solidFill>
                <a:latin typeface="Meiryo UI" panose="020B0604030504040204" pitchFamily="50" charset="-128"/>
                <a:ea typeface="Meiryo UI" panose="020B0604030504040204" pitchFamily="50" charset="-128"/>
                <a:sym typeface="Arial"/>
              </a:rPr>
              <a:t>コンテナ</a:t>
            </a:r>
            <a:endParaRPr sz="1400" b="1" dirty="0">
              <a:solidFill>
                <a:srgbClr val="1167A7"/>
              </a:solidFill>
              <a:latin typeface="Meiryo UI" panose="020B0604030504040204" pitchFamily="50" charset="-128"/>
              <a:ea typeface="Meiryo UI" panose="020B0604030504040204" pitchFamily="50" charset="-128"/>
              <a:sym typeface="Arial"/>
            </a:endParaRPr>
          </a:p>
        </p:txBody>
      </p:sp>
      <p:sp>
        <p:nvSpPr>
          <p:cNvPr id="887" name="Google Shape;887;p37"/>
          <p:cNvSpPr/>
          <p:nvPr/>
        </p:nvSpPr>
        <p:spPr>
          <a:xfrm>
            <a:off x="7837416" y="4884690"/>
            <a:ext cx="1123712" cy="340497"/>
          </a:xfrm>
          <a:prstGeom prst="rect">
            <a:avLst/>
          </a:prstGeom>
          <a:solidFill>
            <a:srgbClr val="AFC8EB"/>
          </a:solidFill>
          <a:ln w="12700" cap="flat" cmpd="sng">
            <a:solidFill>
              <a:srgbClr val="B3C6E7"/>
            </a:solidFill>
            <a:prstDash val="solid"/>
            <a:miter lim="800000"/>
            <a:headEnd type="none" w="sm" len="sm"/>
            <a:tailEnd type="none" w="sm" len="sm"/>
          </a:ln>
          <a:effectLst>
            <a:outerShdw blurRad="431800" dist="1270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267" b="1" dirty="0">
                <a:solidFill>
                  <a:srgbClr val="323231"/>
                </a:solidFill>
                <a:latin typeface="Meiryo UI" panose="020B0604030504040204" pitchFamily="50" charset="-128"/>
                <a:ea typeface="Meiryo UI" panose="020B0604030504040204" pitchFamily="50" charset="-128"/>
              </a:rPr>
              <a:t>アプリ</a:t>
            </a:r>
            <a:endParaRPr sz="1267" b="1" dirty="0">
              <a:solidFill>
                <a:srgbClr val="323231"/>
              </a:solidFill>
              <a:latin typeface="Meiryo UI" panose="020B0604030504040204" pitchFamily="50" charset="-128"/>
              <a:ea typeface="Meiryo UI" panose="020B0604030504040204" pitchFamily="50" charset="-128"/>
              <a:sym typeface="Arial"/>
            </a:endParaRPr>
          </a:p>
        </p:txBody>
      </p:sp>
      <p:sp>
        <p:nvSpPr>
          <p:cNvPr id="888" name="Google Shape;888;p37"/>
          <p:cNvSpPr/>
          <p:nvPr/>
        </p:nvSpPr>
        <p:spPr>
          <a:xfrm>
            <a:off x="9049188" y="4884690"/>
            <a:ext cx="1123712" cy="340497"/>
          </a:xfrm>
          <a:prstGeom prst="rect">
            <a:avLst/>
          </a:prstGeom>
          <a:solidFill>
            <a:srgbClr val="AFC8EB"/>
          </a:solidFill>
          <a:ln w="12700" cap="flat" cmpd="sng">
            <a:solidFill>
              <a:srgbClr val="B3C6E7"/>
            </a:solidFill>
            <a:prstDash val="solid"/>
            <a:miter lim="800000"/>
            <a:headEnd type="none" w="sm" len="sm"/>
            <a:tailEnd type="none" w="sm" len="sm"/>
          </a:ln>
          <a:effectLst>
            <a:outerShdw blurRad="431800" dist="1270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267" b="1" dirty="0">
                <a:solidFill>
                  <a:srgbClr val="323231"/>
                </a:solidFill>
                <a:latin typeface="Meiryo UI" panose="020B0604030504040204" pitchFamily="50" charset="-128"/>
                <a:ea typeface="Meiryo UI" panose="020B0604030504040204" pitchFamily="50" charset="-128"/>
              </a:rPr>
              <a:t>アプリ</a:t>
            </a:r>
            <a:endParaRPr sz="1267" b="1" dirty="0">
              <a:solidFill>
                <a:srgbClr val="323231"/>
              </a:solidFill>
              <a:latin typeface="Meiryo UI" panose="020B0604030504040204" pitchFamily="50" charset="-128"/>
              <a:ea typeface="Meiryo UI" panose="020B0604030504040204" pitchFamily="50" charset="-128"/>
              <a:sym typeface="Arial"/>
            </a:endParaRPr>
          </a:p>
        </p:txBody>
      </p:sp>
      <p:sp>
        <p:nvSpPr>
          <p:cNvPr id="889" name="Google Shape;889;p37"/>
          <p:cNvSpPr/>
          <p:nvPr/>
        </p:nvSpPr>
        <p:spPr>
          <a:xfrm>
            <a:off x="10246052" y="4884690"/>
            <a:ext cx="1123712" cy="340497"/>
          </a:xfrm>
          <a:prstGeom prst="rect">
            <a:avLst/>
          </a:prstGeom>
          <a:solidFill>
            <a:srgbClr val="AFC8EB"/>
          </a:solidFill>
          <a:ln w="12700" cap="flat" cmpd="sng">
            <a:solidFill>
              <a:srgbClr val="B3C6E7"/>
            </a:solidFill>
            <a:prstDash val="solid"/>
            <a:miter lim="800000"/>
            <a:headEnd type="none" w="sm" len="sm"/>
            <a:tailEnd type="none" w="sm" len="sm"/>
          </a:ln>
          <a:effectLst>
            <a:outerShdw blurRad="431800" dist="1270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267" b="1" dirty="0">
                <a:solidFill>
                  <a:srgbClr val="323231"/>
                </a:solidFill>
                <a:latin typeface="Meiryo UI" panose="020B0604030504040204" pitchFamily="50" charset="-128"/>
                <a:ea typeface="Meiryo UI" panose="020B0604030504040204" pitchFamily="50" charset="-128"/>
              </a:rPr>
              <a:t>アプリ</a:t>
            </a:r>
            <a:endParaRPr sz="1267" b="1" dirty="0">
              <a:solidFill>
                <a:srgbClr val="323231"/>
              </a:solidFill>
              <a:latin typeface="Meiryo UI" panose="020B0604030504040204" pitchFamily="50" charset="-128"/>
              <a:ea typeface="Meiryo UI" panose="020B0604030504040204" pitchFamily="50" charset="-128"/>
              <a:sym typeface="Arial"/>
            </a:endParaRPr>
          </a:p>
        </p:txBody>
      </p:sp>
      <p:sp>
        <p:nvSpPr>
          <p:cNvPr id="890" name="Google Shape;890;p37"/>
          <p:cNvSpPr/>
          <p:nvPr/>
        </p:nvSpPr>
        <p:spPr>
          <a:xfrm>
            <a:off x="7837416" y="5303505"/>
            <a:ext cx="1123712" cy="340497"/>
          </a:xfrm>
          <a:prstGeom prst="rect">
            <a:avLst/>
          </a:prstGeom>
          <a:solidFill>
            <a:srgbClr val="84C8DE"/>
          </a:solidFill>
          <a:ln w="12700" cap="flat" cmpd="sng">
            <a:solidFill>
              <a:srgbClr val="9CC2E5"/>
            </a:solidFill>
            <a:prstDash val="solid"/>
            <a:miter lim="800000"/>
            <a:headEnd type="none" w="sm" len="sm"/>
            <a:tailEnd type="none" w="sm" len="sm"/>
          </a:ln>
          <a:effectLst>
            <a:outerShdw blurRad="431800" dist="1270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67" b="1" dirty="0" err="1">
                <a:solidFill>
                  <a:srgbClr val="323231"/>
                </a:solidFill>
                <a:latin typeface="Meiryo UI" panose="020B0604030504040204" pitchFamily="50" charset="-128"/>
                <a:ea typeface="Meiryo UI" panose="020B0604030504040204" pitchFamily="50" charset="-128"/>
              </a:rPr>
              <a:t>ファイルシステム</a:t>
            </a:r>
            <a:endParaRPr sz="1267" b="1" dirty="0">
              <a:solidFill>
                <a:srgbClr val="323231"/>
              </a:solidFill>
              <a:latin typeface="Meiryo UI" panose="020B0604030504040204" pitchFamily="50" charset="-128"/>
              <a:ea typeface="Meiryo UI" panose="020B0604030504040204" pitchFamily="50" charset="-128"/>
              <a:sym typeface="Arial"/>
            </a:endParaRPr>
          </a:p>
        </p:txBody>
      </p:sp>
      <p:sp>
        <p:nvSpPr>
          <p:cNvPr id="891" name="Google Shape;891;p37"/>
          <p:cNvSpPr/>
          <p:nvPr/>
        </p:nvSpPr>
        <p:spPr>
          <a:xfrm>
            <a:off x="9049188" y="5303505"/>
            <a:ext cx="1123712" cy="340497"/>
          </a:xfrm>
          <a:prstGeom prst="rect">
            <a:avLst/>
          </a:prstGeom>
          <a:solidFill>
            <a:srgbClr val="84C8DE"/>
          </a:solidFill>
          <a:ln w="12700" cap="flat" cmpd="sng">
            <a:solidFill>
              <a:srgbClr val="9CC2E5"/>
            </a:solidFill>
            <a:prstDash val="solid"/>
            <a:miter lim="800000"/>
            <a:headEnd type="none" w="sm" len="sm"/>
            <a:tailEnd type="none" w="sm" len="sm"/>
          </a:ln>
          <a:effectLst>
            <a:outerShdw blurRad="431800" dist="1270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67" b="1" dirty="0" err="1">
                <a:solidFill>
                  <a:srgbClr val="323231"/>
                </a:solidFill>
                <a:latin typeface="Meiryo UI" panose="020B0604030504040204" pitchFamily="50" charset="-128"/>
                <a:ea typeface="Meiryo UI" panose="020B0604030504040204" pitchFamily="50" charset="-128"/>
              </a:rPr>
              <a:t>ファイルシステム</a:t>
            </a:r>
            <a:endParaRPr sz="1267" b="1" dirty="0">
              <a:solidFill>
                <a:srgbClr val="323231"/>
              </a:solidFill>
              <a:latin typeface="Meiryo UI" panose="020B0604030504040204" pitchFamily="50" charset="-128"/>
              <a:ea typeface="Meiryo UI" panose="020B0604030504040204" pitchFamily="50" charset="-128"/>
              <a:sym typeface="Arial"/>
            </a:endParaRPr>
          </a:p>
        </p:txBody>
      </p:sp>
      <p:sp>
        <p:nvSpPr>
          <p:cNvPr id="892" name="Google Shape;892;p37"/>
          <p:cNvSpPr/>
          <p:nvPr/>
        </p:nvSpPr>
        <p:spPr>
          <a:xfrm>
            <a:off x="10246052" y="5303505"/>
            <a:ext cx="1123712" cy="340497"/>
          </a:xfrm>
          <a:prstGeom prst="rect">
            <a:avLst/>
          </a:prstGeom>
          <a:solidFill>
            <a:srgbClr val="84C8DE"/>
          </a:solidFill>
          <a:ln w="12700" cap="flat" cmpd="sng">
            <a:solidFill>
              <a:srgbClr val="9CC2E5"/>
            </a:solidFill>
            <a:prstDash val="solid"/>
            <a:miter lim="800000"/>
            <a:headEnd type="none" w="sm" len="sm"/>
            <a:tailEnd type="none" w="sm" len="sm"/>
          </a:ln>
          <a:effectLst>
            <a:outerShdw blurRad="431800" dist="1270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67" b="1" dirty="0" err="1">
                <a:solidFill>
                  <a:srgbClr val="323231"/>
                </a:solidFill>
                <a:latin typeface="Meiryo UI" panose="020B0604030504040204" pitchFamily="50" charset="-128"/>
                <a:ea typeface="Meiryo UI" panose="020B0604030504040204" pitchFamily="50" charset="-128"/>
              </a:rPr>
              <a:t>ファイルシステム</a:t>
            </a:r>
            <a:endParaRPr sz="1267" b="1" dirty="0">
              <a:solidFill>
                <a:srgbClr val="323231"/>
              </a:solidFill>
              <a:latin typeface="Meiryo UI" panose="020B0604030504040204" pitchFamily="50" charset="-128"/>
              <a:ea typeface="Meiryo UI" panose="020B0604030504040204" pitchFamily="50" charset="-128"/>
              <a:sym typeface="Arial"/>
            </a:endParaRPr>
          </a:p>
        </p:txBody>
      </p:sp>
      <p:pic>
        <p:nvPicPr>
          <p:cNvPr id="894" name="Google Shape;894;p37"/>
          <p:cNvPicPr preferRelativeResize="0"/>
          <p:nvPr/>
        </p:nvPicPr>
        <p:blipFill rotWithShape="1">
          <a:blip r:embed="rId7">
            <a:alphaModFix/>
          </a:blip>
          <a:srcRect/>
          <a:stretch/>
        </p:blipFill>
        <p:spPr>
          <a:xfrm>
            <a:off x="6579622" y="5190695"/>
            <a:ext cx="497927" cy="438500"/>
          </a:xfrm>
          <a:prstGeom prst="rect">
            <a:avLst/>
          </a:prstGeom>
          <a:noFill/>
          <a:ln>
            <a:noFill/>
          </a:ln>
          <a:effectLst>
            <a:outerShdw blurRad="431800" dist="127000" dir="5760000" sx="106000" sy="106000" algn="ctr" rotWithShape="0">
              <a:srgbClr val="000000">
                <a:alpha val="33725"/>
              </a:srgbClr>
            </a:outerShdw>
          </a:effectLst>
        </p:spPr>
      </p:pic>
      <p:pic>
        <p:nvPicPr>
          <p:cNvPr id="895" name="Google Shape;895;p37" descr="一張含有 標誌, 時鐘 的圖片&#10;&#10;自動產生的描述"/>
          <p:cNvPicPr preferRelativeResize="0"/>
          <p:nvPr/>
        </p:nvPicPr>
        <p:blipFill rotWithShape="1">
          <a:blip r:embed="rId8">
            <a:alphaModFix/>
          </a:blip>
          <a:srcRect/>
          <a:stretch/>
        </p:blipFill>
        <p:spPr>
          <a:xfrm>
            <a:off x="7077549" y="5257777"/>
            <a:ext cx="529248" cy="371419"/>
          </a:xfrm>
          <a:prstGeom prst="rect">
            <a:avLst/>
          </a:prstGeom>
          <a:noFill/>
          <a:ln>
            <a:noFill/>
          </a:ln>
          <a:effectLst>
            <a:outerShdw blurRad="431800" dist="127000" dir="5760000" sx="106000" sy="106000" algn="ctr" rotWithShape="0">
              <a:srgbClr val="000000">
                <a:alpha val="33725"/>
              </a:srgbClr>
            </a:outerShdw>
          </a:effectLst>
        </p:spPr>
      </p:pic>
      <p:sp>
        <p:nvSpPr>
          <p:cNvPr id="896" name="Google Shape;896;p37"/>
          <p:cNvSpPr/>
          <p:nvPr/>
        </p:nvSpPr>
        <p:spPr>
          <a:xfrm>
            <a:off x="6460680" y="5914753"/>
            <a:ext cx="5020579" cy="340499"/>
          </a:xfrm>
          <a:prstGeom prst="rect">
            <a:avLst/>
          </a:prstGeom>
          <a:solidFill>
            <a:srgbClr val="FFB880"/>
          </a:solidFill>
          <a:ln w="12700" cap="flat" cmpd="sng">
            <a:solidFill>
              <a:srgbClr val="A8D08C"/>
            </a:solidFill>
            <a:prstDash val="solid"/>
            <a:miter lim="800000"/>
            <a:headEnd type="none" w="sm" len="sm"/>
            <a:tailEnd type="none" w="sm" len="sm"/>
          </a:ln>
          <a:effectLst>
            <a:outerShdw blurRad="431800" dist="1270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33" b="1" dirty="0" err="1">
                <a:solidFill>
                  <a:srgbClr val="323231"/>
                </a:solidFill>
                <a:latin typeface="Meiryo UI" panose="020B0604030504040204" pitchFamily="50" charset="-128"/>
                <a:ea typeface="Meiryo UI" panose="020B0604030504040204" pitchFamily="50" charset="-128"/>
              </a:rPr>
              <a:t>ホストOS</a:t>
            </a:r>
            <a:endParaRPr sz="1333" b="1" dirty="0">
              <a:solidFill>
                <a:srgbClr val="323231"/>
              </a:solidFill>
              <a:latin typeface="Meiryo UI" panose="020B0604030504040204" pitchFamily="50" charset="-128"/>
              <a:ea typeface="Meiryo UI" panose="020B0604030504040204" pitchFamily="50" charset="-128"/>
              <a:sym typeface="Arial"/>
            </a:endParaRPr>
          </a:p>
        </p:txBody>
      </p:sp>
      <p:sp>
        <p:nvSpPr>
          <p:cNvPr id="897" name="Google Shape;897;p37"/>
          <p:cNvSpPr/>
          <p:nvPr/>
        </p:nvSpPr>
        <p:spPr>
          <a:xfrm>
            <a:off x="6460680" y="6341697"/>
            <a:ext cx="5020579" cy="403660"/>
          </a:xfrm>
          <a:prstGeom prst="rect">
            <a:avLst/>
          </a:prstGeom>
          <a:solidFill>
            <a:srgbClr val="BBD48C"/>
          </a:solidFill>
          <a:ln w="12700" cap="flat" cmpd="sng">
            <a:solidFill>
              <a:srgbClr val="C9C9C9"/>
            </a:solidFill>
            <a:prstDash val="solid"/>
            <a:miter lim="800000"/>
            <a:headEnd type="none" w="sm" len="sm"/>
            <a:tailEnd type="none" w="sm" len="sm"/>
          </a:ln>
          <a:effectLst>
            <a:outerShdw blurRad="431800" dist="1270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333" b="1" dirty="0" err="1">
                <a:solidFill>
                  <a:srgbClr val="323231"/>
                </a:solidFill>
                <a:latin typeface="Meiryo UI" panose="020B0604030504040204" pitchFamily="50" charset="-128"/>
                <a:ea typeface="Meiryo UI" panose="020B0604030504040204" pitchFamily="50" charset="-128"/>
              </a:rPr>
              <a:t>ハードウェア</a:t>
            </a:r>
            <a:endParaRPr sz="1333" b="1" dirty="0">
              <a:solidFill>
                <a:srgbClr val="323231"/>
              </a:solidFill>
              <a:latin typeface="Meiryo UI" panose="020B0604030504040204" pitchFamily="50" charset="-128"/>
              <a:ea typeface="Meiryo UI" panose="020B0604030504040204" pitchFamily="50" charset="-128"/>
              <a:sym typeface="Arial"/>
            </a:endParaRPr>
          </a:p>
        </p:txBody>
      </p:sp>
      <p:sp>
        <p:nvSpPr>
          <p:cNvPr id="898" name="Google Shape;898;p37"/>
          <p:cNvSpPr/>
          <p:nvPr/>
        </p:nvSpPr>
        <p:spPr>
          <a:xfrm>
            <a:off x="569975" y="1690060"/>
            <a:ext cx="5173594" cy="1088159"/>
          </a:xfrm>
          <a:prstGeom prst="roundRect">
            <a:avLst>
              <a:gd name="adj" fmla="val 2352"/>
            </a:avLst>
          </a:prstGeom>
          <a:gradFill>
            <a:gsLst>
              <a:gs pos="0">
                <a:srgbClr val="1167A7"/>
              </a:gs>
              <a:gs pos="8000">
                <a:srgbClr val="1167A7"/>
              </a:gs>
              <a:gs pos="100000">
                <a:srgbClr val="599AD5"/>
              </a:gs>
            </a:gsLst>
            <a:lin ang="0" scaled="0"/>
          </a:gradFill>
          <a:ln>
            <a:noFill/>
          </a:ln>
          <a:effectLst>
            <a:outerShdw blurRad="431800" dist="228600" dir="378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899" name="Google Shape;899;p37"/>
          <p:cNvPicPr preferRelativeResize="0"/>
          <p:nvPr/>
        </p:nvPicPr>
        <p:blipFill rotWithShape="1">
          <a:blip r:embed="rId9">
            <a:alphaModFix/>
          </a:blip>
          <a:srcRect/>
          <a:stretch/>
        </p:blipFill>
        <p:spPr>
          <a:xfrm>
            <a:off x="215487" y="1645064"/>
            <a:ext cx="1200000" cy="1200000"/>
          </a:xfrm>
          <a:prstGeom prst="rect">
            <a:avLst/>
          </a:prstGeom>
          <a:noFill/>
          <a:ln>
            <a:noFill/>
          </a:ln>
          <a:effectLst>
            <a:outerShdw blurRad="431800" dist="368300" dir="5760000" sx="106000" sy="106000" algn="tl" rotWithShape="0">
              <a:srgbClr val="000000">
                <a:alpha val="33725"/>
              </a:srgbClr>
            </a:outerShdw>
          </a:effectLst>
        </p:spPr>
      </p:pic>
      <p:sp>
        <p:nvSpPr>
          <p:cNvPr id="900" name="Google Shape;900;p37"/>
          <p:cNvSpPr/>
          <p:nvPr/>
        </p:nvSpPr>
        <p:spPr>
          <a:xfrm>
            <a:off x="6402199" y="1691055"/>
            <a:ext cx="5182060" cy="1088159"/>
          </a:xfrm>
          <a:prstGeom prst="roundRect">
            <a:avLst>
              <a:gd name="adj" fmla="val 2352"/>
            </a:avLst>
          </a:prstGeom>
          <a:gradFill>
            <a:gsLst>
              <a:gs pos="0">
                <a:srgbClr val="1167A7"/>
              </a:gs>
              <a:gs pos="8000">
                <a:srgbClr val="1167A7"/>
              </a:gs>
              <a:gs pos="100000">
                <a:srgbClr val="599AD5"/>
              </a:gs>
            </a:gsLst>
            <a:lin ang="0" scaled="0"/>
          </a:gradFill>
          <a:ln>
            <a:noFill/>
          </a:ln>
          <a:effectLst>
            <a:outerShdw blurRad="431800" dist="228600" dir="378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901" name="Google Shape;901;p37"/>
          <p:cNvPicPr preferRelativeResize="0"/>
          <p:nvPr/>
        </p:nvPicPr>
        <p:blipFill rotWithShape="1">
          <a:blip r:embed="rId10">
            <a:alphaModFix/>
          </a:blip>
          <a:srcRect/>
          <a:stretch/>
        </p:blipFill>
        <p:spPr>
          <a:xfrm>
            <a:off x="6073623" y="1632745"/>
            <a:ext cx="1198123" cy="1200000"/>
          </a:xfrm>
          <a:prstGeom prst="rect">
            <a:avLst/>
          </a:prstGeom>
          <a:noFill/>
          <a:ln>
            <a:noFill/>
          </a:ln>
          <a:effectLst>
            <a:outerShdw blurRad="431800" dist="368300" dir="5760000" sx="106000" sy="106000" algn="tl" rotWithShape="0">
              <a:srgbClr val="000000">
                <a:alpha val="33725"/>
              </a:srgbClr>
            </a:outerShdw>
          </a:effectLst>
        </p:spPr>
      </p:pic>
      <p:sp>
        <p:nvSpPr>
          <p:cNvPr id="902" name="Google Shape;902;p37"/>
          <p:cNvSpPr/>
          <p:nvPr/>
        </p:nvSpPr>
        <p:spPr>
          <a:xfrm>
            <a:off x="742766" y="3019990"/>
            <a:ext cx="5143219" cy="1146981"/>
          </a:xfrm>
          <a:prstGeom prst="rect">
            <a:avLst/>
          </a:prstGeom>
          <a:noFill/>
          <a:ln>
            <a:noFill/>
          </a:ln>
        </p:spPr>
        <p:txBody>
          <a:bodyPr spcFirstLastPara="1" wrap="square" lIns="91425" tIns="45700" rIns="91425" bIns="45700" anchor="t" anchorCtr="0">
            <a:noAutofit/>
          </a:bodyPr>
          <a:lstStyle/>
          <a:p>
            <a:pPr marL="0" marR="0" lvl="0" indent="0" algn="l" rtl="0">
              <a:lnSpc>
                <a:spcPct val="175000"/>
              </a:lnSpc>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Virtualization </a:t>
            </a:r>
            <a:r>
              <a:rPr lang="en-US" sz="1600" b="1" dirty="0" err="1">
                <a:solidFill>
                  <a:schemeClr val="dk1"/>
                </a:solidFill>
                <a:latin typeface="Meiryo UI" panose="020B0604030504040204" pitchFamily="50" charset="-128"/>
                <a:ea typeface="Meiryo UI" panose="020B0604030504040204" pitchFamily="50" charset="-128"/>
              </a:rPr>
              <a:t>Stationを使用すると、Windows</a:t>
            </a:r>
            <a:r>
              <a:rPr lang="en-US" sz="1600" b="1" dirty="0">
                <a:solidFill>
                  <a:schemeClr val="dk1"/>
                </a:solidFill>
                <a:latin typeface="Meiryo UI" panose="020B0604030504040204" pitchFamily="50" charset="-128"/>
                <a:ea typeface="Meiryo UI" panose="020B0604030504040204" pitchFamily="50" charset="-128"/>
              </a:rPr>
              <a:t>®、</a:t>
            </a:r>
            <a:r>
              <a:rPr lang="en-US" sz="1600" b="1" dirty="0" err="1">
                <a:solidFill>
                  <a:schemeClr val="dk1"/>
                </a:solidFill>
                <a:latin typeface="Meiryo UI" panose="020B0604030504040204" pitchFamily="50" charset="-128"/>
                <a:ea typeface="Meiryo UI" panose="020B0604030504040204" pitchFamily="50" charset="-128"/>
              </a:rPr>
              <a:t>Linux®オペレーティングシステムをサポートする</a:t>
            </a:r>
            <a:endParaRPr lang="en-US" sz="1600" b="1" dirty="0">
              <a:solidFill>
                <a:schemeClr val="dk1"/>
              </a:solidFill>
              <a:latin typeface="Meiryo UI" panose="020B0604030504040204" pitchFamily="50" charset="-128"/>
              <a:ea typeface="Meiryo UI" panose="020B0604030504040204" pitchFamily="50" charset="-128"/>
            </a:endParaRPr>
          </a:p>
          <a:p>
            <a:pPr marL="0" marR="0" lvl="0" indent="0" algn="l" rtl="0">
              <a:lnSpc>
                <a:spcPct val="175000"/>
              </a:lnSpc>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Turbo </a:t>
            </a:r>
            <a:r>
              <a:rPr lang="en-US" sz="1600" b="1" dirty="0" err="1">
                <a:solidFill>
                  <a:schemeClr val="dk1"/>
                </a:solidFill>
                <a:latin typeface="Meiryo UI" panose="020B0604030504040204" pitchFamily="50" charset="-128"/>
                <a:ea typeface="Meiryo UI" panose="020B0604030504040204" pitchFamily="50" charset="-128"/>
              </a:rPr>
              <a:t>NAS上に仮想マシン</a:t>
            </a:r>
            <a:r>
              <a:rPr lang="en-US" sz="1600" b="1" dirty="0">
                <a:solidFill>
                  <a:schemeClr val="dk1"/>
                </a:solidFill>
                <a:latin typeface="Meiryo UI" panose="020B0604030504040204" pitchFamily="50" charset="-128"/>
                <a:ea typeface="Meiryo UI" panose="020B0604030504040204" pitchFamily="50" charset="-128"/>
              </a:rPr>
              <a:t>(VM)</a:t>
            </a:r>
            <a:r>
              <a:rPr lang="en-US" sz="1600" b="1" dirty="0" err="1">
                <a:solidFill>
                  <a:schemeClr val="dk1"/>
                </a:solidFill>
                <a:latin typeface="Meiryo UI" panose="020B0604030504040204" pitchFamily="50" charset="-128"/>
                <a:ea typeface="Meiryo UI" panose="020B0604030504040204" pitchFamily="50" charset="-128"/>
              </a:rPr>
              <a:t>を作成できます</a:t>
            </a:r>
            <a:r>
              <a:rPr lang="en-US" sz="1600" b="1" dirty="0">
                <a:solidFill>
                  <a:schemeClr val="dk1"/>
                </a:solidFill>
                <a:latin typeface="Meiryo UI" panose="020B0604030504040204" pitchFamily="50" charset="-128"/>
                <a:ea typeface="Meiryo UI" panose="020B0604030504040204" pitchFamily="50" charset="-128"/>
              </a:rPr>
              <a:t>。</a:t>
            </a:r>
            <a:endParaRPr sz="1600" b="1" dirty="0">
              <a:solidFill>
                <a:schemeClr val="dk1"/>
              </a:solidFill>
              <a:latin typeface="Meiryo UI" panose="020B0604030504040204" pitchFamily="50" charset="-128"/>
              <a:ea typeface="Meiryo UI" panose="020B0604030504040204" pitchFamily="50" charset="-128"/>
            </a:endParaRPr>
          </a:p>
          <a:p>
            <a:pPr marL="0" marR="0" lvl="0" indent="0" algn="l" rtl="0">
              <a:lnSpc>
                <a:spcPct val="175000"/>
              </a:lnSpc>
              <a:spcBef>
                <a:spcPts val="0"/>
              </a:spcBef>
              <a:spcAft>
                <a:spcPts val="0"/>
              </a:spcAft>
              <a:buNone/>
            </a:pPr>
            <a:endParaRPr sz="1600" b="1" dirty="0">
              <a:solidFill>
                <a:schemeClr val="dk1"/>
              </a:solidFill>
              <a:latin typeface="Meiryo UI" panose="020B0604030504040204" pitchFamily="50" charset="-128"/>
              <a:ea typeface="Meiryo UI" panose="020B0604030504040204" pitchFamily="50" charset="-128"/>
            </a:endParaRPr>
          </a:p>
        </p:txBody>
      </p:sp>
      <p:sp>
        <p:nvSpPr>
          <p:cNvPr id="904" name="Google Shape;904;p37"/>
          <p:cNvSpPr/>
          <p:nvPr/>
        </p:nvSpPr>
        <p:spPr>
          <a:xfrm>
            <a:off x="1525680" y="2011148"/>
            <a:ext cx="3969413" cy="4770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500" b="1" dirty="0">
                <a:solidFill>
                  <a:schemeClr val="lt1"/>
                </a:solidFill>
                <a:latin typeface="Meiryo UI" panose="020B0604030504040204" pitchFamily="50" charset="-128"/>
                <a:ea typeface="Meiryo UI" panose="020B0604030504040204" pitchFamily="50" charset="-128"/>
                <a:sym typeface="Arial"/>
              </a:rPr>
              <a:t>Virtualization Station</a:t>
            </a:r>
            <a:endParaRPr sz="2500" dirty="0">
              <a:solidFill>
                <a:schemeClr val="dk1"/>
              </a:solidFill>
              <a:latin typeface="Meiryo UI" panose="020B0604030504040204" pitchFamily="50" charset="-128"/>
              <a:ea typeface="Meiryo UI" panose="020B0604030504040204" pitchFamily="50" charset="-128"/>
              <a:sym typeface="Arial"/>
            </a:endParaRPr>
          </a:p>
        </p:txBody>
      </p:sp>
      <p:sp>
        <p:nvSpPr>
          <p:cNvPr id="905" name="Google Shape;905;p37"/>
          <p:cNvSpPr/>
          <p:nvPr/>
        </p:nvSpPr>
        <p:spPr>
          <a:xfrm>
            <a:off x="7653130" y="2011149"/>
            <a:ext cx="3390710" cy="4770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500" b="1" dirty="0">
                <a:solidFill>
                  <a:schemeClr val="lt1"/>
                </a:solidFill>
                <a:latin typeface="Meiryo UI" panose="020B0604030504040204" pitchFamily="50" charset="-128"/>
                <a:ea typeface="Meiryo UI" panose="020B0604030504040204" pitchFamily="50" charset="-128"/>
              </a:rPr>
              <a:t>Container Station</a:t>
            </a:r>
            <a:endParaRPr sz="2500" dirty="0">
              <a:solidFill>
                <a:schemeClr val="dk1"/>
              </a:solidFill>
              <a:latin typeface="Meiryo UI" panose="020B0604030504040204" pitchFamily="50" charset="-128"/>
              <a:ea typeface="Meiryo UI" panose="020B0604030504040204" pitchFamily="50" charset="-128"/>
              <a:sym typeface="Arial"/>
            </a:endParaRPr>
          </a:p>
        </p:txBody>
      </p:sp>
      <p:sp>
        <p:nvSpPr>
          <p:cNvPr id="893" name="Google Shape;893;p37"/>
          <p:cNvSpPr txBox="1"/>
          <p:nvPr/>
        </p:nvSpPr>
        <p:spPr>
          <a:xfrm>
            <a:off x="6460681" y="4575788"/>
            <a:ext cx="1211700" cy="523220"/>
          </a:xfrm>
          <a:prstGeom prst="rect">
            <a:avLst/>
          </a:prstGeom>
          <a:noFill/>
          <a:ln>
            <a:noFill/>
          </a:ln>
          <a:effectLst>
            <a:outerShdw blurRad="431800" dist="127000" dir="5760000" sx="106000" sy="106000" algn="ctr" rotWithShape="0">
              <a:srgbClr val="000000">
                <a:alpha val="33725"/>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a:solidFill>
                  <a:srgbClr val="323231"/>
                </a:solidFill>
                <a:latin typeface="Meiryo UI" panose="020B0604030504040204" pitchFamily="50" charset="-128"/>
                <a:ea typeface="Meiryo UI" panose="020B0604030504040204" pitchFamily="50" charset="-128"/>
              </a:rPr>
              <a:t>Container</a:t>
            </a:r>
          </a:p>
          <a:p>
            <a:pPr marL="0" marR="0" lvl="0" indent="0" algn="ctr" rtl="0">
              <a:spcBef>
                <a:spcPts val="0"/>
              </a:spcBef>
              <a:spcAft>
                <a:spcPts val="0"/>
              </a:spcAft>
              <a:buNone/>
            </a:pPr>
            <a:r>
              <a:rPr lang="en-US" sz="1400" b="1" dirty="0">
                <a:solidFill>
                  <a:srgbClr val="323231"/>
                </a:solidFill>
                <a:latin typeface="Meiryo UI" panose="020B0604030504040204" pitchFamily="50" charset="-128"/>
                <a:ea typeface="Meiryo UI" panose="020B0604030504040204" pitchFamily="50" charset="-128"/>
                <a:sym typeface="Arial"/>
              </a:rPr>
              <a:t>Station</a:t>
            </a:r>
            <a:endParaRPr sz="1400" b="1" dirty="0">
              <a:solidFill>
                <a:srgbClr val="32323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38"/>
          <p:cNvSpPr txBox="1">
            <a:spLocks noGrp="1"/>
          </p:cNvSpPr>
          <p:nvPr>
            <p:ph type="title"/>
          </p:nvPr>
        </p:nvSpPr>
        <p:spPr>
          <a:xfrm>
            <a:off x="742362" y="364022"/>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sz="3600" b="1" dirty="0"/>
              <a:t>TS-1655、QVR Pro/</a:t>
            </a:r>
            <a:r>
              <a:rPr lang="en-US" sz="3600" b="1" dirty="0" err="1"/>
              <a:t>Elite、IPカメラで</a:t>
            </a:r>
            <a:r>
              <a:rPr lang="en-US" sz="3600" b="1" dirty="0"/>
              <a:t/>
            </a:r>
            <a:br>
              <a:rPr lang="en-US" sz="3600" b="1" dirty="0"/>
            </a:br>
            <a:r>
              <a:rPr lang="en-US" sz="3600" b="1" dirty="0" err="1"/>
              <a:t>包括的な監視システムを構築</a:t>
            </a:r>
            <a:endParaRPr sz="3600" b="1" dirty="0">
              <a:sym typeface="Arial"/>
            </a:endParaRPr>
          </a:p>
        </p:txBody>
      </p:sp>
      <p:sp>
        <p:nvSpPr>
          <p:cNvPr id="911" name="Google Shape;911;p38"/>
          <p:cNvSpPr txBox="1"/>
          <p:nvPr/>
        </p:nvSpPr>
        <p:spPr>
          <a:xfrm>
            <a:off x="3609672" y="2318189"/>
            <a:ext cx="2608247"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dirty="0">
                <a:solidFill>
                  <a:schemeClr val="dk1"/>
                </a:solidFill>
                <a:latin typeface="Meiryo UI" panose="020B0604030504040204" pitchFamily="50" charset="-128"/>
                <a:ea typeface="Meiryo UI" panose="020B0604030504040204" pitchFamily="50" charset="-128"/>
              </a:rPr>
              <a:t>QVR Pro</a:t>
            </a:r>
            <a:endParaRPr sz="2800" b="1" dirty="0">
              <a:solidFill>
                <a:schemeClr val="dk1"/>
              </a:solidFill>
              <a:latin typeface="Meiryo UI" panose="020B0604030504040204" pitchFamily="50" charset="-128"/>
              <a:ea typeface="Meiryo UI" panose="020B0604030504040204" pitchFamily="50" charset="-128"/>
              <a:sym typeface="Arial"/>
            </a:endParaRPr>
          </a:p>
        </p:txBody>
      </p:sp>
      <p:grpSp>
        <p:nvGrpSpPr>
          <p:cNvPr id="912" name="Google Shape;912;p38"/>
          <p:cNvGrpSpPr/>
          <p:nvPr/>
        </p:nvGrpSpPr>
        <p:grpSpPr>
          <a:xfrm>
            <a:off x="-399981" y="2256247"/>
            <a:ext cx="3968785" cy="4116101"/>
            <a:chOff x="176428" y="1393386"/>
            <a:chExt cx="3614920" cy="3749101"/>
          </a:xfrm>
        </p:grpSpPr>
        <p:pic>
          <p:nvPicPr>
            <p:cNvPr id="913" name="Google Shape;913;p38"/>
            <p:cNvPicPr preferRelativeResize="0"/>
            <p:nvPr/>
          </p:nvPicPr>
          <p:blipFill rotWithShape="1">
            <a:blip r:embed="rId3">
              <a:alphaModFix/>
            </a:blip>
            <a:srcRect/>
            <a:stretch/>
          </p:blipFill>
          <p:spPr>
            <a:xfrm>
              <a:off x="176428" y="1393386"/>
              <a:ext cx="3476174" cy="3749101"/>
            </a:xfrm>
            <a:prstGeom prst="rect">
              <a:avLst/>
            </a:prstGeom>
            <a:noFill/>
            <a:ln>
              <a:noFill/>
            </a:ln>
          </p:spPr>
        </p:pic>
        <p:pic>
          <p:nvPicPr>
            <p:cNvPr id="914" name="Google Shape;914;p38" descr="003.png"/>
            <p:cNvPicPr preferRelativeResize="0"/>
            <p:nvPr/>
          </p:nvPicPr>
          <p:blipFill rotWithShape="1">
            <a:blip r:embed="rId4">
              <a:alphaModFix/>
            </a:blip>
            <a:srcRect/>
            <a:stretch/>
          </p:blipFill>
          <p:spPr>
            <a:xfrm>
              <a:off x="2839523" y="1459304"/>
              <a:ext cx="951825" cy="950011"/>
            </a:xfrm>
            <a:prstGeom prst="rect">
              <a:avLst/>
            </a:prstGeom>
            <a:noFill/>
            <a:ln>
              <a:noFill/>
            </a:ln>
            <a:effectLst>
              <a:outerShdw blurRad="50800" dist="38100" dir="8100000" algn="tr" rotWithShape="0">
                <a:srgbClr val="000000">
                  <a:alpha val="40000"/>
                </a:srgbClr>
              </a:outerShdw>
            </a:effectLst>
          </p:spPr>
        </p:pic>
      </p:grpSp>
      <p:sp>
        <p:nvSpPr>
          <p:cNvPr id="915" name="Google Shape;915;p38"/>
          <p:cNvSpPr/>
          <p:nvPr/>
        </p:nvSpPr>
        <p:spPr>
          <a:xfrm>
            <a:off x="3609672" y="3177898"/>
            <a:ext cx="3644773" cy="369332"/>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Meiryo UI" panose="020B0604030504040204" pitchFamily="50" charset="-128"/>
                <a:ea typeface="Meiryo UI" panose="020B0604030504040204" pitchFamily="50" charset="-128"/>
              </a:rPr>
              <a:t>6,000以上のカメラ</a:t>
            </a:r>
            <a:r>
              <a:rPr lang="ja-JP" altLang="en-US" sz="1800" dirty="0">
                <a:solidFill>
                  <a:schemeClr val="dk1"/>
                </a:solidFill>
                <a:latin typeface="Meiryo UI" panose="020B0604030504040204" pitchFamily="50" charset="-128"/>
                <a:ea typeface="Meiryo UI" panose="020B0604030504040204" pitchFamily="50" charset="-128"/>
              </a:rPr>
              <a:t>と互換</a:t>
            </a:r>
            <a:endParaRPr dirty="0">
              <a:latin typeface="Meiryo UI" panose="020B0604030504040204" pitchFamily="50" charset="-128"/>
              <a:ea typeface="Meiryo UI" panose="020B0604030504040204" pitchFamily="50" charset="-128"/>
            </a:endParaRPr>
          </a:p>
        </p:txBody>
      </p:sp>
      <p:sp>
        <p:nvSpPr>
          <p:cNvPr id="916" name="Google Shape;916;p38"/>
          <p:cNvSpPr/>
          <p:nvPr/>
        </p:nvSpPr>
        <p:spPr>
          <a:xfrm>
            <a:off x="3609672" y="3681529"/>
            <a:ext cx="3928812" cy="369332"/>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Meiryo UI" panose="020B0604030504040204" pitchFamily="50" charset="-128"/>
                <a:ea typeface="Meiryo UI" panose="020B0604030504040204" pitchFamily="50" charset="-128"/>
              </a:rPr>
              <a:t>8つの組み込み</a:t>
            </a:r>
            <a:r>
              <a:rPr lang="ja-JP" altLang="en-US" sz="1800" dirty="0">
                <a:solidFill>
                  <a:schemeClr val="dk1"/>
                </a:solidFill>
                <a:latin typeface="Meiryo UI" panose="020B0604030504040204" pitchFamily="50" charset="-128"/>
                <a:ea typeface="Meiryo UI" panose="020B0604030504040204" pitchFamily="50" charset="-128"/>
              </a:rPr>
              <a:t>監視</a:t>
            </a:r>
            <a:r>
              <a:rPr lang="en-US" sz="1800" dirty="0" err="1">
                <a:solidFill>
                  <a:schemeClr val="dk1"/>
                </a:solidFill>
                <a:latin typeface="Meiryo UI" panose="020B0604030504040204" pitchFamily="50" charset="-128"/>
                <a:ea typeface="Meiryo UI" panose="020B0604030504040204" pitchFamily="50" charset="-128"/>
              </a:rPr>
              <a:t>チャネル</a:t>
            </a: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917" name="Google Shape;917;p38"/>
          <p:cNvSpPr/>
          <p:nvPr/>
        </p:nvSpPr>
        <p:spPr>
          <a:xfrm>
            <a:off x="3609672" y="4143531"/>
            <a:ext cx="4130621" cy="646331"/>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Meiryo UI" panose="020B0604030504040204" pitchFamily="50" charset="-128"/>
                <a:ea typeface="Meiryo UI" panose="020B0604030504040204" pitchFamily="50" charset="-128"/>
              </a:rPr>
              <a:t>QVR Pro ライセンスを購入して最大100チャネルまで拡張</a:t>
            </a:r>
            <a:r>
              <a:rPr lang="ja-JP" altLang="en-US" sz="1800" dirty="0">
                <a:solidFill>
                  <a:schemeClr val="dk1"/>
                </a:solidFill>
                <a:latin typeface="Meiryo UI" panose="020B0604030504040204" pitchFamily="50" charset="-128"/>
                <a:ea typeface="Meiryo UI" panose="020B0604030504040204" pitchFamily="50" charset="-128"/>
              </a:rPr>
              <a:t>可能</a:t>
            </a:r>
            <a:r>
              <a:rPr lang="en-US" sz="1800" dirty="0">
                <a:solidFill>
                  <a:schemeClr val="dk1"/>
                </a:solidFill>
                <a:latin typeface="Meiryo UI" panose="020B0604030504040204" pitchFamily="50" charset="-128"/>
                <a:ea typeface="Meiryo UI" panose="020B0604030504040204" pitchFamily="50" charset="-128"/>
              </a:rPr>
              <a:t>*</a:t>
            </a: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918" name="Google Shape;918;p38"/>
          <p:cNvSpPr/>
          <p:nvPr/>
        </p:nvSpPr>
        <p:spPr>
          <a:xfrm>
            <a:off x="3609672" y="4840826"/>
            <a:ext cx="3213963" cy="646331"/>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Meiryo UI" panose="020B0604030504040204" pitchFamily="50" charset="-128"/>
                <a:ea typeface="Meiryo UI" panose="020B0604030504040204" pitchFamily="50" charset="-128"/>
              </a:rPr>
              <a:t>QUSBCam2</a:t>
            </a:r>
            <a:r>
              <a:rPr lang="ja-JP" altLang="en-US" sz="1800" dirty="0">
                <a:solidFill>
                  <a:schemeClr val="dk1"/>
                </a:solidFill>
                <a:latin typeface="Meiryo UI" panose="020B0604030504040204" pitchFamily="50" charset="-128"/>
                <a:ea typeface="Meiryo UI" panose="020B0604030504040204" pitchFamily="50" charset="-128"/>
              </a:rPr>
              <a:t>で</a:t>
            </a:r>
            <a:r>
              <a:rPr lang="en-US" sz="1800" dirty="0" err="1">
                <a:solidFill>
                  <a:schemeClr val="dk1"/>
                </a:solidFill>
                <a:latin typeface="Meiryo UI" panose="020B0604030504040204" pitchFamily="50" charset="-128"/>
                <a:ea typeface="Meiryo UI" panose="020B0604030504040204" pitchFamily="50" charset="-128"/>
              </a:rPr>
              <a:t>USBカメラの画像を表示する</a:t>
            </a: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919" name="Google Shape;919;p38"/>
          <p:cNvSpPr/>
          <p:nvPr/>
        </p:nvSpPr>
        <p:spPr>
          <a:xfrm>
            <a:off x="7699424" y="2309145"/>
            <a:ext cx="3501477" cy="3286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dirty="0">
                <a:solidFill>
                  <a:schemeClr val="dk1"/>
                </a:solidFill>
                <a:latin typeface="Meiryo UI" panose="020B0604030504040204" pitchFamily="50" charset="-128"/>
                <a:ea typeface="Meiryo UI" panose="020B0604030504040204" pitchFamily="50" charset="-128"/>
              </a:rPr>
              <a:t>QVR Pro Client</a:t>
            </a:r>
            <a:endParaRPr sz="3600" dirty="0">
              <a:solidFill>
                <a:schemeClr val="dk1"/>
              </a:solidFill>
              <a:latin typeface="Meiryo UI" panose="020B0604030504040204" pitchFamily="50" charset="-128"/>
              <a:ea typeface="Meiryo UI" panose="020B0604030504040204" pitchFamily="50" charset="-128"/>
              <a:sym typeface="Arial"/>
            </a:endParaRPr>
          </a:p>
        </p:txBody>
      </p:sp>
      <p:grpSp>
        <p:nvGrpSpPr>
          <p:cNvPr id="920" name="Google Shape;920;p38"/>
          <p:cNvGrpSpPr/>
          <p:nvPr/>
        </p:nvGrpSpPr>
        <p:grpSpPr>
          <a:xfrm>
            <a:off x="6718821" y="2283386"/>
            <a:ext cx="4539141" cy="2557440"/>
            <a:chOff x="6765353" y="1843162"/>
            <a:chExt cx="4079383" cy="2298403"/>
          </a:xfrm>
        </p:grpSpPr>
        <p:pic>
          <p:nvPicPr>
            <p:cNvPr id="921" name="Google Shape;921;p38"/>
            <p:cNvPicPr preferRelativeResize="0"/>
            <p:nvPr/>
          </p:nvPicPr>
          <p:blipFill rotWithShape="1">
            <a:blip r:embed="rId5">
              <a:alphaModFix/>
            </a:blip>
            <a:srcRect/>
            <a:stretch/>
          </p:blipFill>
          <p:spPr>
            <a:xfrm>
              <a:off x="8193980" y="2539127"/>
              <a:ext cx="2650756" cy="1537446"/>
            </a:xfrm>
            <a:prstGeom prst="rect">
              <a:avLst/>
            </a:prstGeom>
            <a:noFill/>
            <a:ln>
              <a:noFill/>
            </a:ln>
          </p:spPr>
        </p:pic>
        <p:pic>
          <p:nvPicPr>
            <p:cNvPr id="922" name="Google Shape;922;p38"/>
            <p:cNvPicPr preferRelativeResize="0"/>
            <p:nvPr/>
          </p:nvPicPr>
          <p:blipFill rotWithShape="1">
            <a:blip r:embed="rId6">
              <a:alphaModFix/>
            </a:blip>
            <a:srcRect/>
            <a:stretch/>
          </p:blipFill>
          <p:spPr>
            <a:xfrm>
              <a:off x="7420353" y="2207888"/>
              <a:ext cx="1156876" cy="1933677"/>
            </a:xfrm>
            <a:prstGeom prst="rect">
              <a:avLst/>
            </a:prstGeom>
            <a:noFill/>
            <a:ln>
              <a:noFill/>
            </a:ln>
          </p:spPr>
        </p:pic>
        <p:pic>
          <p:nvPicPr>
            <p:cNvPr id="923" name="Google Shape;923;p38"/>
            <p:cNvPicPr preferRelativeResize="0"/>
            <p:nvPr/>
          </p:nvPicPr>
          <p:blipFill rotWithShape="1">
            <a:blip r:embed="rId7">
              <a:alphaModFix/>
            </a:blip>
            <a:srcRect/>
            <a:stretch/>
          </p:blipFill>
          <p:spPr>
            <a:xfrm>
              <a:off x="6765353" y="1843162"/>
              <a:ext cx="867826" cy="867826"/>
            </a:xfrm>
            <a:prstGeom prst="rect">
              <a:avLst/>
            </a:prstGeom>
            <a:noFill/>
            <a:ln>
              <a:noFill/>
            </a:ln>
            <a:effectLst>
              <a:outerShdw blurRad="50800" dist="38100" dir="2700000" algn="tl" rotWithShape="0">
                <a:srgbClr val="000000">
                  <a:alpha val="40000"/>
                </a:srgbClr>
              </a:outerShdw>
            </a:effectLst>
          </p:spPr>
        </p:pic>
      </p:grpSp>
      <p:sp>
        <p:nvSpPr>
          <p:cNvPr id="924" name="Google Shape;924;p38"/>
          <p:cNvSpPr/>
          <p:nvPr/>
        </p:nvSpPr>
        <p:spPr>
          <a:xfrm>
            <a:off x="7384545" y="4916036"/>
            <a:ext cx="4523920" cy="338554"/>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600"/>
              <a:buFont typeface="Arial"/>
              <a:buChar char="•"/>
            </a:pPr>
            <a:r>
              <a:rPr lang="en-US" sz="1600" dirty="0" err="1">
                <a:solidFill>
                  <a:schemeClr val="dk1"/>
                </a:solidFill>
                <a:latin typeface="Meiryo UI" panose="020B0604030504040204" pitchFamily="50" charset="-128"/>
                <a:ea typeface="Meiryo UI" panose="020B0604030504040204" pitchFamily="50" charset="-128"/>
              </a:rPr>
              <a:t>iOSおよびAndroidモバイルデバイス</a:t>
            </a:r>
            <a:endParaRPr dirty="0">
              <a:latin typeface="Meiryo UI" panose="020B0604030504040204" pitchFamily="50" charset="-128"/>
              <a:ea typeface="Meiryo UI" panose="020B0604030504040204" pitchFamily="50" charset="-128"/>
            </a:endParaRPr>
          </a:p>
        </p:txBody>
      </p:sp>
      <p:sp>
        <p:nvSpPr>
          <p:cNvPr id="925" name="Google Shape;925;p38"/>
          <p:cNvSpPr/>
          <p:nvPr/>
        </p:nvSpPr>
        <p:spPr>
          <a:xfrm>
            <a:off x="7393509" y="5381290"/>
            <a:ext cx="3969255" cy="584775"/>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600"/>
              <a:buFont typeface="Arial"/>
              <a:buChar char="•"/>
            </a:pPr>
            <a:r>
              <a:rPr lang="en-US" sz="1600" dirty="0" err="1">
                <a:solidFill>
                  <a:schemeClr val="dk1"/>
                </a:solidFill>
                <a:latin typeface="Meiryo UI" panose="020B0604030504040204" pitchFamily="50" charset="-128"/>
                <a:ea typeface="Meiryo UI" panose="020B0604030504040204" pitchFamily="50" charset="-128"/>
              </a:rPr>
              <a:t>クロスプラットフォーム</a:t>
            </a:r>
            <a:r>
              <a:rPr lang="ja-JP" altLang="en-US" sz="1600" dirty="0">
                <a:solidFill>
                  <a:schemeClr val="dk1"/>
                </a:solidFill>
                <a:latin typeface="Meiryo UI" panose="020B0604030504040204" pitchFamily="50" charset="-128"/>
                <a:ea typeface="Meiryo UI" panose="020B0604030504040204" pitchFamily="50" charset="-128"/>
              </a:rPr>
              <a:t>対応</a:t>
            </a:r>
            <a:r>
              <a:rPr lang="en-US" sz="1600" dirty="0">
                <a:solidFill>
                  <a:schemeClr val="dk1"/>
                </a:solidFill>
                <a:latin typeface="Meiryo UI" panose="020B0604030504040204" pitchFamily="50" charset="-128"/>
                <a:ea typeface="Meiryo UI" panose="020B0604030504040204" pitchFamily="50" charset="-128"/>
              </a:rPr>
              <a:t>: </a:t>
            </a:r>
            <a:br>
              <a:rPr lang="en-US" sz="1600" dirty="0">
                <a:solidFill>
                  <a:schemeClr val="dk1"/>
                </a:solidFill>
                <a:latin typeface="Meiryo UI" panose="020B0604030504040204" pitchFamily="50" charset="-128"/>
                <a:ea typeface="Meiryo UI" panose="020B0604030504040204" pitchFamily="50" charset="-128"/>
              </a:rPr>
            </a:br>
            <a:r>
              <a:rPr lang="en-US" sz="1600" dirty="0">
                <a:solidFill>
                  <a:schemeClr val="dk1"/>
                </a:solidFill>
                <a:latin typeface="Meiryo UI" panose="020B0604030504040204" pitchFamily="50" charset="-128"/>
                <a:ea typeface="Meiryo UI" panose="020B0604030504040204" pitchFamily="50" charset="-128"/>
              </a:rPr>
              <a:t>Windows</a:t>
            </a:r>
            <a:r>
              <a:rPr lang="ja-JP" altLang="en-US" sz="1600" dirty="0">
                <a:solidFill>
                  <a:schemeClr val="dk1"/>
                </a:solidFill>
                <a:latin typeface="Meiryo UI" panose="020B0604030504040204" pitchFamily="50" charset="-128"/>
                <a:ea typeface="Meiryo UI" panose="020B0604030504040204" pitchFamily="50" charset="-128"/>
              </a:rPr>
              <a:t>、</a:t>
            </a:r>
            <a:r>
              <a:rPr lang="en-US" sz="1600" dirty="0">
                <a:solidFill>
                  <a:schemeClr val="dk1"/>
                </a:solidFill>
                <a:latin typeface="Meiryo UI" panose="020B0604030504040204" pitchFamily="50" charset="-128"/>
                <a:ea typeface="Meiryo UI" panose="020B0604030504040204" pitchFamily="50" charset="-128"/>
              </a:rPr>
              <a:t>Mac</a:t>
            </a:r>
            <a:r>
              <a:rPr lang="ja-JP" altLang="en-US" sz="1600" dirty="0">
                <a:solidFill>
                  <a:schemeClr val="dk1"/>
                </a:solidFill>
                <a:latin typeface="Meiryo UI" panose="020B0604030504040204" pitchFamily="50" charset="-128"/>
                <a:ea typeface="Meiryo UI" panose="020B0604030504040204" pitchFamily="50" charset="-128"/>
              </a:rPr>
              <a:t>、</a:t>
            </a:r>
            <a:r>
              <a:rPr lang="en-US" sz="1600" dirty="0">
                <a:solidFill>
                  <a:schemeClr val="dk1"/>
                </a:solidFill>
                <a:latin typeface="Meiryo UI" panose="020B0604030504040204" pitchFamily="50" charset="-128"/>
                <a:ea typeface="Meiryo UI" panose="020B0604030504040204" pitchFamily="50" charset="-128"/>
              </a:rPr>
              <a:t>Ubuntu</a:t>
            </a:r>
            <a:endParaRPr dirty="0">
              <a:latin typeface="Meiryo UI" panose="020B0604030504040204" pitchFamily="50" charset="-128"/>
              <a:ea typeface="Meiryo UI" panose="020B0604030504040204" pitchFamily="50" charset="-128"/>
            </a:endParaRPr>
          </a:p>
        </p:txBody>
      </p:sp>
      <p:sp>
        <p:nvSpPr>
          <p:cNvPr id="926" name="Google Shape;926;p38"/>
          <p:cNvSpPr/>
          <p:nvPr/>
        </p:nvSpPr>
        <p:spPr>
          <a:xfrm>
            <a:off x="7366615" y="6005219"/>
            <a:ext cx="3969255" cy="830997"/>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600"/>
              <a:buFont typeface="Arial"/>
              <a:buChar char="•"/>
            </a:pPr>
            <a:r>
              <a:rPr lang="en-US" sz="1600" dirty="0" err="1">
                <a:solidFill>
                  <a:schemeClr val="dk1"/>
                </a:solidFill>
                <a:latin typeface="Meiryo UI" panose="020B0604030504040204" pitchFamily="50" charset="-128"/>
                <a:ea typeface="Meiryo UI" panose="020B0604030504040204" pitchFamily="50" charset="-128"/>
              </a:rPr>
              <a:t>HDMI出力</a:t>
            </a:r>
            <a:r>
              <a:rPr lang="ja-JP" altLang="en-US" sz="1600" dirty="0">
                <a:solidFill>
                  <a:schemeClr val="dk1"/>
                </a:solidFill>
                <a:latin typeface="Meiryo UI" panose="020B0604030504040204" pitchFamily="50" charset="-128"/>
                <a:ea typeface="Meiryo UI" panose="020B0604030504040204" pitchFamily="50" charset="-128"/>
              </a:rPr>
              <a:t>、</a:t>
            </a:r>
            <a:r>
              <a:rPr lang="en-US" sz="1600" dirty="0" err="1">
                <a:solidFill>
                  <a:schemeClr val="dk1"/>
                </a:solidFill>
                <a:latin typeface="Meiryo UI" panose="020B0604030504040204" pitchFamily="50" charset="-128"/>
                <a:ea typeface="Meiryo UI" panose="020B0604030504040204" pitchFamily="50" charset="-128"/>
              </a:rPr>
              <a:t>USBキーボード</a:t>
            </a:r>
            <a:r>
              <a:rPr lang="ja-JP" altLang="en-US" sz="1600" dirty="0">
                <a:solidFill>
                  <a:schemeClr val="dk1"/>
                </a:solidFill>
                <a:latin typeface="Meiryo UI" panose="020B0604030504040204" pitchFamily="50" charset="-128"/>
                <a:ea typeface="Meiryo UI" panose="020B0604030504040204" pitchFamily="50" charset="-128"/>
              </a:rPr>
              <a:t>、</a:t>
            </a:r>
            <a:r>
              <a:rPr lang="en-US" sz="1600" dirty="0" err="1">
                <a:solidFill>
                  <a:schemeClr val="dk1"/>
                </a:solidFill>
                <a:latin typeface="Meiryo UI" panose="020B0604030504040204" pitchFamily="50" charset="-128"/>
                <a:ea typeface="Meiryo UI" panose="020B0604030504040204" pitchFamily="50" charset="-128"/>
              </a:rPr>
              <a:t>マウス</a:t>
            </a:r>
            <a:r>
              <a:rPr lang="ja-JP" altLang="en-US" sz="1600" dirty="0">
                <a:solidFill>
                  <a:schemeClr val="dk1"/>
                </a:solidFill>
                <a:latin typeface="Meiryo UI" panose="020B0604030504040204" pitchFamily="50" charset="-128"/>
                <a:ea typeface="Meiryo UI" panose="020B0604030504040204" pitchFamily="50" charset="-128"/>
              </a:rPr>
              <a:t>を使用し、</a:t>
            </a:r>
            <a:r>
              <a:rPr lang="en-US" sz="1600" dirty="0" err="1">
                <a:solidFill>
                  <a:schemeClr val="dk1"/>
                </a:solidFill>
                <a:latin typeface="Meiryo UI" panose="020B0604030504040204" pitchFamily="50" charset="-128"/>
                <a:ea typeface="Meiryo UI" panose="020B0604030504040204" pitchFamily="50" charset="-128"/>
              </a:rPr>
              <a:t>グラフィックカードを取り付けてNASを制御します</a:t>
            </a:r>
            <a:endParaRPr sz="1600" dirty="0">
              <a:solidFill>
                <a:schemeClr val="dk1"/>
              </a:solidFill>
              <a:latin typeface="Meiryo UI" panose="020B0604030504040204" pitchFamily="50" charset="-128"/>
              <a:ea typeface="Meiryo UI" panose="020B0604030504040204" pitchFamily="50" charset="-128"/>
              <a:sym typeface="Arial"/>
            </a:endParaRPr>
          </a:p>
        </p:txBody>
      </p:sp>
      <p:sp>
        <p:nvSpPr>
          <p:cNvPr id="927" name="Google Shape;927;p38"/>
          <p:cNvSpPr txBox="1"/>
          <p:nvPr/>
        </p:nvSpPr>
        <p:spPr>
          <a:xfrm>
            <a:off x="623637" y="6418847"/>
            <a:ext cx="2410186" cy="2616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dirty="0">
                <a:solidFill>
                  <a:schemeClr val="dk1"/>
                </a:solidFill>
                <a:latin typeface="Meiryo UI" panose="020B0604030504040204" pitchFamily="50" charset="-128"/>
                <a:ea typeface="Meiryo UI" panose="020B0604030504040204" pitchFamily="50" charset="-128"/>
              </a:rPr>
              <a:t>*16GBメモリ搭載のTS-1655。</a:t>
            </a:r>
            <a:endParaRPr sz="1100" dirty="0">
              <a:solidFill>
                <a:schemeClr val="dk1"/>
              </a:solidFill>
              <a:latin typeface="Meiryo UI" panose="020B0604030504040204" pitchFamily="50" charset="-128"/>
              <a:ea typeface="Meiryo UI" panose="020B0604030504040204" pitchFamily="50" charset="-128"/>
              <a:sym typeface="Arial"/>
            </a:endParaRPr>
          </a:p>
        </p:txBody>
      </p:sp>
      <p:pic>
        <p:nvPicPr>
          <p:cNvPr id="928" name="Google Shape;928;p38" descr="一張含有 文字, 時鐘 的圖片&#10;&#10;自動產生的描述"/>
          <p:cNvPicPr preferRelativeResize="0"/>
          <p:nvPr/>
        </p:nvPicPr>
        <p:blipFill rotWithShape="1">
          <a:blip r:embed="rId8">
            <a:alphaModFix/>
          </a:blip>
          <a:srcRect/>
          <a:stretch/>
        </p:blipFill>
        <p:spPr>
          <a:xfrm>
            <a:off x="2649454" y="5672138"/>
            <a:ext cx="1238250" cy="1228725"/>
          </a:xfrm>
          <a:prstGeom prst="rect">
            <a:avLst/>
          </a:prstGeom>
          <a:noFill/>
          <a:ln>
            <a:noFill/>
          </a:ln>
        </p:spPr>
      </p:pic>
      <p:sp>
        <p:nvSpPr>
          <p:cNvPr id="929" name="Google Shape;929;p38"/>
          <p:cNvSpPr txBox="1"/>
          <p:nvPr/>
        </p:nvSpPr>
        <p:spPr>
          <a:xfrm>
            <a:off x="3761874" y="6067927"/>
            <a:ext cx="3605463"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err="1">
                <a:solidFill>
                  <a:schemeClr val="dk1"/>
                </a:solidFill>
                <a:latin typeface="Meiryo UI" panose="020B0604030504040204" pitchFamily="50" charset="-128"/>
                <a:ea typeface="Meiryo UI" panose="020B0604030504040204" pitchFamily="50" charset="-128"/>
                <a:cs typeface="Roboto"/>
                <a:sym typeface="Roboto"/>
              </a:rPr>
              <a:t>柔軟なサブスクリプションQVR</a:t>
            </a:r>
            <a:r>
              <a:rPr lang="en-US" dirty="0">
                <a:solidFill>
                  <a:schemeClr val="dk1"/>
                </a:solidFill>
                <a:latin typeface="Meiryo UI" panose="020B0604030504040204" pitchFamily="50" charset="-128"/>
                <a:ea typeface="Meiryo UI" panose="020B0604030504040204" pitchFamily="50" charset="-128"/>
                <a:cs typeface="Roboto"/>
                <a:sym typeface="Roboto"/>
              </a:rPr>
              <a:t> </a:t>
            </a:r>
            <a:r>
              <a:rPr lang="en-US" dirty="0" err="1">
                <a:solidFill>
                  <a:schemeClr val="dk1"/>
                </a:solidFill>
                <a:latin typeface="Meiryo UI" panose="020B0604030504040204" pitchFamily="50" charset="-128"/>
                <a:ea typeface="Meiryo UI" panose="020B0604030504040204" pitchFamily="50" charset="-128"/>
                <a:cs typeface="Roboto"/>
                <a:sym typeface="Roboto"/>
              </a:rPr>
              <a:t>Eliteは</a:t>
            </a:r>
            <a:r>
              <a:rPr lang="en-US" dirty="0">
                <a:solidFill>
                  <a:schemeClr val="dk1"/>
                </a:solidFill>
                <a:latin typeface="Meiryo UI" panose="020B0604030504040204" pitchFamily="50" charset="-128"/>
                <a:ea typeface="Meiryo UI" panose="020B0604030504040204" pitchFamily="50" charset="-128"/>
                <a:cs typeface="Roboto"/>
                <a:sym typeface="Roboto"/>
              </a:rPr>
              <a:t>、</a:t>
            </a:r>
          </a:p>
          <a:p>
            <a:pPr marL="0" marR="0" lvl="0" indent="0" algn="l" rtl="0">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cs typeface="Roboto"/>
                <a:sym typeface="Roboto"/>
              </a:rPr>
              <a:t>ライセンスを購入することで最大120チャネルまで拡張できます*</a:t>
            </a: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930" name="Google Shape;930;p38"/>
          <p:cNvSpPr txBox="1"/>
          <p:nvPr/>
        </p:nvSpPr>
        <p:spPr>
          <a:xfrm>
            <a:off x="3761874" y="5777163"/>
            <a:ext cx="27432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rPr>
              <a:t>QVR Elite</a:t>
            </a:r>
            <a:endParaRPr sz="1800"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39"/>
          <p:cNvSpPr txBox="1">
            <a:spLocks noGrp="1"/>
          </p:cNvSpPr>
          <p:nvPr>
            <p:ph type="title"/>
          </p:nvPr>
        </p:nvSpPr>
        <p:spPr>
          <a:xfrm>
            <a:off x="339592" y="35332"/>
            <a:ext cx="11653933"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Arial"/>
              <a:buNone/>
            </a:pPr>
            <a:r>
              <a:rPr lang="en-US" sz="3600" b="1" dirty="0"/>
              <a:t>PC/Mac QVR Pro </a:t>
            </a:r>
            <a:r>
              <a:rPr lang="en-US" altLang="ja-JP" sz="3600" b="1" dirty="0" err="1"/>
              <a:t>Client</a:t>
            </a:r>
            <a:r>
              <a:rPr lang="en-US" sz="3600" b="1" dirty="0" err="1"/>
              <a:t>またはモバイルデバイス</a:t>
            </a:r>
            <a:r>
              <a:rPr lang="ja-JP" altLang="en-US" sz="3600" b="1" dirty="0"/>
              <a:t>で</a:t>
            </a:r>
            <a:r>
              <a:rPr lang="en-US" altLang="ja-JP" sz="3600" b="1" dirty="0"/>
              <a:t/>
            </a:r>
            <a:br>
              <a:rPr lang="en-US" altLang="ja-JP" sz="3600" b="1" dirty="0"/>
            </a:br>
            <a:r>
              <a:rPr lang="en-US" sz="3600" b="1" dirty="0" err="1"/>
              <a:t>どこでもライブビューと再生を行うための統合インターフェ</a:t>
            </a:r>
            <a:r>
              <a:rPr lang="ja-JP" altLang="en-US" sz="3600" b="1" dirty="0"/>
              <a:t>ー</a:t>
            </a:r>
            <a:r>
              <a:rPr lang="en-US" sz="3600" b="1" dirty="0"/>
              <a:t>ス</a:t>
            </a:r>
            <a:endParaRPr sz="3600" b="1" dirty="0">
              <a:sym typeface="Arial"/>
            </a:endParaRPr>
          </a:p>
        </p:txBody>
      </p:sp>
      <p:sp>
        <p:nvSpPr>
          <p:cNvPr id="936" name="Google Shape;936;p39"/>
          <p:cNvSpPr txBox="1"/>
          <p:nvPr/>
        </p:nvSpPr>
        <p:spPr>
          <a:xfrm>
            <a:off x="855671" y="1144170"/>
            <a:ext cx="10359067" cy="553957"/>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2000" dirty="0">
                <a:solidFill>
                  <a:srgbClr val="F3F3F3"/>
                </a:solidFill>
                <a:latin typeface="Meiryo UI" panose="020B0604030504040204" pitchFamily="50" charset="-128"/>
                <a:ea typeface="Meiryo UI" panose="020B0604030504040204" pitchFamily="50" charset="-128"/>
              </a:rPr>
              <a:t>複数のチャンネルのライブビューを監視し、1つのインターフェ</a:t>
            </a:r>
            <a:r>
              <a:rPr lang="ja-JP" altLang="en-US" sz="2000" dirty="0">
                <a:solidFill>
                  <a:srgbClr val="F3F3F3"/>
                </a:solidFill>
                <a:latin typeface="Meiryo UI" panose="020B0604030504040204" pitchFamily="50" charset="-128"/>
                <a:ea typeface="Meiryo UI" panose="020B0604030504040204" pitchFamily="50" charset="-128"/>
              </a:rPr>
              <a:t>ー</a:t>
            </a:r>
            <a:r>
              <a:rPr lang="en-US" sz="2000" dirty="0" err="1">
                <a:solidFill>
                  <a:srgbClr val="F3F3F3"/>
                </a:solidFill>
                <a:latin typeface="Meiryo UI" panose="020B0604030504040204" pitchFamily="50" charset="-128"/>
                <a:ea typeface="Meiryo UI" panose="020B0604030504040204" pitchFamily="50" charset="-128"/>
              </a:rPr>
              <a:t>スで再生します</a:t>
            </a:r>
            <a:r>
              <a:rPr lang="en-US" sz="2000" dirty="0">
                <a:solidFill>
                  <a:srgbClr val="F3F3F3"/>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pic>
        <p:nvPicPr>
          <p:cNvPr id="937" name="Google Shape;937;p39"/>
          <p:cNvPicPr preferRelativeResize="0"/>
          <p:nvPr/>
        </p:nvPicPr>
        <p:blipFill rotWithShape="1">
          <a:blip r:embed="rId3">
            <a:alphaModFix/>
          </a:blip>
          <a:srcRect/>
          <a:stretch/>
        </p:blipFill>
        <p:spPr>
          <a:xfrm>
            <a:off x="417566" y="1787242"/>
            <a:ext cx="7132697" cy="3631133"/>
          </a:xfrm>
          <a:prstGeom prst="rect">
            <a:avLst/>
          </a:prstGeom>
          <a:noFill/>
          <a:ln>
            <a:noFill/>
          </a:ln>
          <a:effectLst>
            <a:outerShdw blurRad="431800" dist="368300" dir="5760000" sx="106000" sy="106000" algn="ctr" rotWithShape="0">
              <a:srgbClr val="000000">
                <a:alpha val="33725"/>
              </a:srgbClr>
            </a:outerShdw>
          </a:effectLst>
        </p:spPr>
      </p:pic>
      <p:pic>
        <p:nvPicPr>
          <p:cNvPr id="938" name="Google Shape;938;p39"/>
          <p:cNvPicPr preferRelativeResize="0"/>
          <p:nvPr/>
        </p:nvPicPr>
        <p:blipFill rotWithShape="1">
          <a:blip r:embed="rId4">
            <a:alphaModFix/>
          </a:blip>
          <a:srcRect/>
          <a:stretch/>
        </p:blipFill>
        <p:spPr>
          <a:xfrm>
            <a:off x="1433471" y="4864463"/>
            <a:ext cx="5246876" cy="1009346"/>
          </a:xfrm>
          <a:prstGeom prst="rect">
            <a:avLst/>
          </a:prstGeom>
          <a:noFill/>
          <a:ln>
            <a:noFill/>
          </a:ln>
          <a:effectLst>
            <a:outerShdw blurRad="57150" dist="19050" dir="5400000" algn="bl" rotWithShape="0">
              <a:srgbClr val="000000">
                <a:alpha val="49803"/>
              </a:srgbClr>
            </a:outerShdw>
          </a:effectLst>
        </p:spPr>
      </p:pic>
      <p:sp>
        <p:nvSpPr>
          <p:cNvPr id="939" name="Google Shape;939;p39"/>
          <p:cNvSpPr/>
          <p:nvPr/>
        </p:nvSpPr>
        <p:spPr>
          <a:xfrm>
            <a:off x="1340824" y="4809347"/>
            <a:ext cx="1691510" cy="385432"/>
          </a:xfrm>
          <a:prstGeom prst="rect">
            <a:avLst/>
          </a:prstGeom>
          <a:noFill/>
          <a:ln w="28575" cap="flat" cmpd="sng">
            <a:solidFill>
              <a:srgbClr val="92D05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940" name="Google Shape;940;p39"/>
          <p:cNvSpPr/>
          <p:nvPr/>
        </p:nvSpPr>
        <p:spPr>
          <a:xfrm>
            <a:off x="3159155" y="5347414"/>
            <a:ext cx="3170515" cy="598436"/>
          </a:xfrm>
          <a:prstGeom prst="rect">
            <a:avLst/>
          </a:prstGeom>
          <a:noFill/>
          <a:ln w="28575" cap="flat" cmpd="sng">
            <a:solidFill>
              <a:srgbClr val="80FC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cxnSp>
        <p:nvCxnSpPr>
          <p:cNvPr id="941" name="Google Shape;941;p39"/>
          <p:cNvCxnSpPr>
            <a:stCxn id="942" idx="3"/>
            <a:endCxn id="943" idx="1"/>
          </p:cNvCxnSpPr>
          <p:nvPr/>
        </p:nvCxnSpPr>
        <p:spPr>
          <a:xfrm rot="10800000" flipH="1">
            <a:off x="3619935" y="2737062"/>
            <a:ext cx="4076400" cy="2265000"/>
          </a:xfrm>
          <a:prstGeom prst="bentConnector3">
            <a:avLst>
              <a:gd name="adj1" fmla="val 49999"/>
            </a:avLst>
          </a:prstGeom>
          <a:noFill/>
          <a:ln w="19050" cap="flat" cmpd="sng">
            <a:solidFill>
              <a:srgbClr val="FF00FF"/>
            </a:solidFill>
            <a:prstDash val="solid"/>
            <a:round/>
            <a:headEnd type="none" w="sm" len="sm"/>
            <a:tailEnd type="oval" w="med" len="med"/>
          </a:ln>
        </p:spPr>
      </p:cxnSp>
      <p:sp>
        <p:nvSpPr>
          <p:cNvPr id="942" name="Google Shape;942;p39"/>
          <p:cNvSpPr/>
          <p:nvPr/>
        </p:nvSpPr>
        <p:spPr>
          <a:xfrm>
            <a:off x="3115145" y="4809346"/>
            <a:ext cx="504790" cy="385432"/>
          </a:xfrm>
          <a:prstGeom prst="rect">
            <a:avLst/>
          </a:prstGeom>
          <a:noFill/>
          <a:ln w="28575" cap="flat" cmpd="sng">
            <a:solidFill>
              <a:srgbClr val="FF00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944" name="Google Shape;944;p39"/>
          <p:cNvSpPr/>
          <p:nvPr/>
        </p:nvSpPr>
        <p:spPr>
          <a:xfrm>
            <a:off x="1433471" y="2882122"/>
            <a:ext cx="2171145" cy="1132312"/>
          </a:xfrm>
          <a:prstGeom prst="rect">
            <a:avLst/>
          </a:prstGeom>
          <a:noFill/>
          <a:ln w="28575" cap="flat" cmpd="sng">
            <a:solidFill>
              <a:srgbClr val="80FC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943" name="Google Shape;943;p39"/>
          <p:cNvPicPr preferRelativeResize="0"/>
          <p:nvPr/>
        </p:nvPicPr>
        <p:blipFill rotWithShape="1">
          <a:blip r:embed="rId5">
            <a:alphaModFix/>
          </a:blip>
          <a:srcRect/>
          <a:stretch/>
        </p:blipFill>
        <p:spPr>
          <a:xfrm>
            <a:off x="7696249" y="1801151"/>
            <a:ext cx="3366197" cy="1871655"/>
          </a:xfrm>
          <a:prstGeom prst="rect">
            <a:avLst/>
          </a:prstGeom>
          <a:noFill/>
          <a:ln w="28575" cap="flat" cmpd="sng">
            <a:solidFill>
              <a:srgbClr val="FF00FF"/>
            </a:solidFill>
            <a:prstDash val="solid"/>
            <a:round/>
            <a:headEnd type="none" w="sm" len="sm"/>
            <a:tailEnd type="none" w="sm" len="sm"/>
          </a:ln>
          <a:effectLst>
            <a:outerShdw blurRad="431800" dist="368300" dir="5760000" sx="106000" sy="106000" algn="ctr" rotWithShape="0">
              <a:srgbClr val="000000">
                <a:alpha val="33725"/>
              </a:srgbClr>
            </a:outerShdw>
          </a:effectLst>
        </p:spPr>
      </p:pic>
      <p:pic>
        <p:nvPicPr>
          <p:cNvPr id="945" name="Google Shape;945;p39"/>
          <p:cNvPicPr preferRelativeResize="0"/>
          <p:nvPr/>
        </p:nvPicPr>
        <p:blipFill rotWithShape="1">
          <a:blip r:embed="rId6">
            <a:alphaModFix/>
          </a:blip>
          <a:srcRect/>
          <a:stretch/>
        </p:blipFill>
        <p:spPr>
          <a:xfrm>
            <a:off x="8913334" y="2270972"/>
            <a:ext cx="932026" cy="932026"/>
          </a:xfrm>
          <a:prstGeom prst="rect">
            <a:avLst/>
          </a:prstGeom>
          <a:noFill/>
          <a:ln>
            <a:noFill/>
          </a:ln>
        </p:spPr>
      </p:pic>
      <p:cxnSp>
        <p:nvCxnSpPr>
          <p:cNvPr id="946" name="Google Shape;946;p39"/>
          <p:cNvCxnSpPr>
            <a:stCxn id="944" idx="3"/>
            <a:endCxn id="940" idx="0"/>
          </p:cNvCxnSpPr>
          <p:nvPr/>
        </p:nvCxnSpPr>
        <p:spPr>
          <a:xfrm>
            <a:off x="3604616" y="3448278"/>
            <a:ext cx="1139700" cy="1899000"/>
          </a:xfrm>
          <a:prstGeom prst="bentConnector2">
            <a:avLst/>
          </a:prstGeom>
          <a:noFill/>
          <a:ln w="19050" cap="flat" cmpd="sng">
            <a:solidFill>
              <a:srgbClr val="80FCFF"/>
            </a:solidFill>
            <a:prstDash val="solid"/>
            <a:round/>
            <a:headEnd type="none" w="sm" len="sm"/>
            <a:tailEnd type="oval" w="sm" len="sm"/>
          </a:ln>
        </p:spPr>
      </p:cxnSp>
      <p:sp>
        <p:nvSpPr>
          <p:cNvPr id="947" name="Google Shape;947;p39"/>
          <p:cNvSpPr txBox="1"/>
          <p:nvPr/>
        </p:nvSpPr>
        <p:spPr>
          <a:xfrm>
            <a:off x="7757271" y="5500607"/>
            <a:ext cx="4170483"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1クリックで前の再生時間にジャンプ</a:t>
            </a:r>
            <a:endParaRPr dirty="0">
              <a:latin typeface="Meiryo UI" panose="020B0604030504040204" pitchFamily="50" charset="-128"/>
              <a:ea typeface="Meiryo UI" panose="020B0604030504040204" pitchFamily="50" charset="-128"/>
            </a:endParaRPr>
          </a:p>
        </p:txBody>
      </p:sp>
      <p:cxnSp>
        <p:nvCxnSpPr>
          <p:cNvPr id="948" name="Google Shape;948;p39"/>
          <p:cNvCxnSpPr/>
          <p:nvPr/>
        </p:nvCxnSpPr>
        <p:spPr>
          <a:xfrm>
            <a:off x="6319792" y="5664492"/>
            <a:ext cx="1320420" cy="4256"/>
          </a:xfrm>
          <a:prstGeom prst="straightConnector1">
            <a:avLst/>
          </a:prstGeom>
          <a:noFill/>
          <a:ln w="19050" cap="flat" cmpd="sng">
            <a:solidFill>
              <a:srgbClr val="80FCFF"/>
            </a:solidFill>
            <a:prstDash val="solid"/>
            <a:round/>
            <a:headEnd type="none" w="sm" len="sm"/>
            <a:tailEnd type="oval" w="sm" len="sm"/>
          </a:ln>
        </p:spPr>
      </p:cxnSp>
      <p:sp>
        <p:nvSpPr>
          <p:cNvPr id="949" name="Google Shape;949;p39"/>
          <p:cNvSpPr txBox="1"/>
          <p:nvPr/>
        </p:nvSpPr>
        <p:spPr>
          <a:xfrm>
            <a:off x="7757271" y="4109936"/>
            <a:ext cx="417048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ワンクリックですべての動画再生を同期</a:t>
            </a:r>
            <a:endParaRPr dirty="0">
              <a:latin typeface="Meiryo UI" panose="020B0604030504040204" pitchFamily="50" charset="-128"/>
              <a:ea typeface="Meiryo UI" panose="020B0604030504040204" pitchFamily="50" charset="-128"/>
            </a:endParaRPr>
          </a:p>
        </p:txBody>
      </p:sp>
      <p:cxnSp>
        <p:nvCxnSpPr>
          <p:cNvPr id="950" name="Google Shape;950;p39"/>
          <p:cNvCxnSpPr>
            <a:stCxn id="943" idx="2"/>
          </p:cNvCxnSpPr>
          <p:nvPr/>
        </p:nvCxnSpPr>
        <p:spPr>
          <a:xfrm>
            <a:off x="9379348" y="3672806"/>
            <a:ext cx="0" cy="328500"/>
          </a:xfrm>
          <a:prstGeom prst="straightConnector1">
            <a:avLst/>
          </a:prstGeom>
          <a:noFill/>
          <a:ln w="19050" cap="flat" cmpd="sng">
            <a:solidFill>
              <a:srgbClr val="FF00FF"/>
            </a:solidFill>
            <a:prstDash val="solid"/>
            <a:round/>
            <a:headEnd type="none" w="sm" len="sm"/>
            <a:tailEnd type="oval" w="med" len="med"/>
          </a:ln>
        </p:spPr>
      </p:cxnSp>
      <p:sp>
        <p:nvSpPr>
          <p:cNvPr id="951" name="Google Shape;951;p39"/>
          <p:cNvSpPr txBox="1"/>
          <p:nvPr/>
        </p:nvSpPr>
        <p:spPr>
          <a:xfrm>
            <a:off x="897217" y="6199970"/>
            <a:ext cx="665304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1クリックでライブと再生を切り替え</a:t>
            </a:r>
            <a:endParaRPr dirty="0">
              <a:latin typeface="Meiryo UI" panose="020B0604030504040204" pitchFamily="50" charset="-128"/>
              <a:ea typeface="Meiryo UI" panose="020B0604030504040204" pitchFamily="50" charset="-128"/>
            </a:endParaRPr>
          </a:p>
        </p:txBody>
      </p:sp>
      <p:cxnSp>
        <p:nvCxnSpPr>
          <p:cNvPr id="952" name="Google Shape;952;p39"/>
          <p:cNvCxnSpPr>
            <a:stCxn id="939" idx="2"/>
          </p:cNvCxnSpPr>
          <p:nvPr/>
        </p:nvCxnSpPr>
        <p:spPr>
          <a:xfrm>
            <a:off x="2186579" y="5194779"/>
            <a:ext cx="0" cy="886500"/>
          </a:xfrm>
          <a:prstGeom prst="straightConnector1">
            <a:avLst/>
          </a:prstGeom>
          <a:noFill/>
          <a:ln w="19050" cap="flat" cmpd="sng">
            <a:solidFill>
              <a:srgbClr val="92D050"/>
            </a:solidFill>
            <a:prstDash val="solid"/>
            <a:round/>
            <a:headEnd type="none" w="sm" len="sm"/>
            <a:tailEnd type="oval" w="sm" len="sm"/>
          </a:ln>
        </p:spPr>
      </p:cxnSp>
    </p:spTree>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40"/>
          <p:cNvSpPr/>
          <p:nvPr/>
        </p:nvSpPr>
        <p:spPr>
          <a:xfrm>
            <a:off x="689955" y="3607724"/>
            <a:ext cx="10403834" cy="310064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958" name="Google Shape;958;p40"/>
          <p:cNvSpPr txBox="1">
            <a:spLocks noGrp="1"/>
          </p:cNvSpPr>
          <p:nvPr>
            <p:ph type="title"/>
          </p:nvPr>
        </p:nvSpPr>
        <p:spPr>
          <a:xfrm>
            <a:off x="606942" y="365525"/>
            <a:ext cx="10978116"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Arial"/>
              <a:buNone/>
            </a:pPr>
            <a:r>
              <a:rPr lang="en-US" sz="3600" b="1" dirty="0"/>
              <a:t>264TBの物理容量を備えた</a:t>
            </a:r>
            <a:r>
              <a:rPr lang="en-US" altLang="ja-JP" sz="3600" b="1" dirty="0"/>
              <a:t>1台のNASで</a:t>
            </a:r>
            <a:br>
              <a:rPr lang="en-US" altLang="ja-JP" sz="3600" b="1" dirty="0"/>
            </a:br>
            <a:r>
              <a:rPr lang="en-US" sz="3600" b="1" dirty="0"/>
              <a:t>1年以上の継続的な監視録画ストレージ</a:t>
            </a:r>
            <a:r>
              <a:rPr lang="ja-JP" altLang="en-US" sz="3600" b="1" dirty="0"/>
              <a:t>を実現</a:t>
            </a:r>
            <a:endParaRPr sz="3600" b="1" dirty="0">
              <a:sym typeface="Arial"/>
            </a:endParaRPr>
          </a:p>
        </p:txBody>
      </p:sp>
      <p:pic>
        <p:nvPicPr>
          <p:cNvPr id="959" name="Google Shape;959;p40"/>
          <p:cNvPicPr preferRelativeResize="0"/>
          <p:nvPr/>
        </p:nvPicPr>
        <p:blipFill rotWithShape="1">
          <a:blip r:embed="rId3">
            <a:alphaModFix/>
          </a:blip>
          <a:srcRect/>
          <a:stretch/>
        </p:blipFill>
        <p:spPr>
          <a:xfrm>
            <a:off x="1048753" y="2245701"/>
            <a:ext cx="849468" cy="1148173"/>
          </a:xfrm>
          <a:prstGeom prst="rect">
            <a:avLst/>
          </a:prstGeom>
          <a:noFill/>
          <a:ln>
            <a:noFill/>
          </a:ln>
        </p:spPr>
      </p:pic>
      <p:sp>
        <p:nvSpPr>
          <p:cNvPr id="960" name="Google Shape;960;p40"/>
          <p:cNvSpPr txBox="1"/>
          <p:nvPr/>
        </p:nvSpPr>
        <p:spPr>
          <a:xfrm>
            <a:off x="838200" y="5447681"/>
            <a:ext cx="10515600"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a:solidFill>
                  <a:schemeClr val="dk1"/>
                </a:solidFill>
                <a:latin typeface="Meiryo UI" panose="020B0604030504040204" pitchFamily="50" charset="-128"/>
                <a:ea typeface="Meiryo UI" panose="020B0604030504040204" pitchFamily="50" charset="-128"/>
              </a:rPr>
              <a:t>8チャンネル、</a:t>
            </a:r>
            <a:r>
              <a:rPr lang="en-US" sz="3600" b="1" dirty="0">
                <a:solidFill>
                  <a:srgbClr val="5F779C"/>
                </a:solidFill>
                <a:latin typeface="Meiryo UI" panose="020B0604030504040204" pitchFamily="50" charset="-128"/>
                <a:ea typeface="Meiryo UI" panose="020B0604030504040204" pitchFamily="50" charset="-128"/>
              </a:rPr>
              <a:t>映像を365日以上保存</a:t>
            </a:r>
            <a:endParaRPr sz="3600" b="1" dirty="0">
              <a:solidFill>
                <a:srgbClr val="5F779C"/>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dirty="0">
                <a:solidFill>
                  <a:schemeClr val="dk1"/>
                </a:solidFill>
                <a:latin typeface="Meiryo UI" panose="020B0604030504040204" pitchFamily="50" charset="-128"/>
                <a:ea typeface="Meiryo UI" panose="020B0604030504040204" pitchFamily="50" charset="-128"/>
              </a:rPr>
              <a:t>8台のカメラ; 365</a:t>
            </a:r>
            <a:r>
              <a:rPr lang="ja-JP" altLang="en-US" sz="1800" dirty="0">
                <a:solidFill>
                  <a:schemeClr val="dk1"/>
                </a:solidFill>
                <a:latin typeface="Meiryo UI" panose="020B0604030504040204" pitchFamily="50" charset="-128"/>
                <a:ea typeface="Meiryo UI" panose="020B0604030504040204" pitchFamily="50" charset="-128"/>
              </a:rPr>
              <a:t>日保存されます</a:t>
            </a:r>
            <a:r>
              <a:rPr lang="en-US" altLang="ja-JP" sz="1800" dirty="0">
                <a:solidFill>
                  <a:schemeClr val="dk1"/>
                </a:solidFill>
                <a:latin typeface="Meiryo UI" panose="020B0604030504040204" pitchFamily="50" charset="-128"/>
                <a:ea typeface="Meiryo UI" panose="020B0604030504040204" pitchFamily="50" charset="-128"/>
              </a:rPr>
              <a:t>;</a:t>
            </a:r>
            <a:r>
              <a:rPr lang="en-US" sz="1800" dirty="0">
                <a:solidFill>
                  <a:schemeClr val="dk1"/>
                </a:solidFill>
                <a:latin typeface="Meiryo UI" panose="020B0604030504040204" pitchFamily="50" charset="-128"/>
                <a:ea typeface="Meiryo UI" panose="020B0604030504040204" pitchFamily="50" charset="-128"/>
              </a:rPr>
              <a:t> 1920x1080(h.264/中画質;30FPS); 合計182TBが必要</a:t>
            </a:r>
            <a:r>
              <a:rPr lang="ja-JP" altLang="en-US" sz="1800" dirty="0">
                <a:solidFill>
                  <a:schemeClr val="dk1"/>
                </a:solidFill>
                <a:latin typeface="Meiryo UI" panose="020B0604030504040204" pitchFamily="50" charset="-128"/>
                <a:ea typeface="Meiryo UI" panose="020B0604030504040204" pitchFamily="50" charset="-128"/>
              </a:rPr>
              <a:t>です</a:t>
            </a:r>
            <a:endParaRPr sz="1800" dirty="0">
              <a:solidFill>
                <a:schemeClr val="dk1"/>
              </a:solidFill>
              <a:latin typeface="Meiryo UI" panose="020B0604030504040204" pitchFamily="50" charset="-128"/>
              <a:ea typeface="Meiryo UI" panose="020B0604030504040204" pitchFamily="50" charset="-128"/>
            </a:endParaRPr>
          </a:p>
        </p:txBody>
      </p:sp>
      <p:sp>
        <p:nvSpPr>
          <p:cNvPr id="961" name="Google Shape;961;p40"/>
          <p:cNvSpPr txBox="1"/>
          <p:nvPr/>
        </p:nvSpPr>
        <p:spPr>
          <a:xfrm>
            <a:off x="2222003" y="2435066"/>
            <a:ext cx="8590597"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a:solidFill>
                  <a:schemeClr val="dk1"/>
                </a:solidFill>
                <a:latin typeface="Meiryo UI" panose="020B0604030504040204" pitchFamily="50" charset="-128"/>
                <a:ea typeface="Meiryo UI" panose="020B0604030504040204" pitchFamily="50" charset="-128"/>
              </a:rPr>
              <a:t>22TB x 12 = </a:t>
            </a:r>
            <a:r>
              <a:rPr lang="en-US" sz="4400" b="1" dirty="0">
                <a:solidFill>
                  <a:srgbClr val="5F779C"/>
                </a:solidFill>
                <a:latin typeface="Meiryo UI" panose="020B0604030504040204" pitchFamily="50" charset="-128"/>
                <a:ea typeface="Meiryo UI" panose="020B0604030504040204" pitchFamily="50" charset="-128"/>
              </a:rPr>
              <a:t>264TB</a:t>
            </a:r>
            <a:r>
              <a:rPr lang="en-US" sz="2800" b="1" dirty="0">
                <a:solidFill>
                  <a:srgbClr val="5F779C"/>
                </a:solidFill>
                <a:latin typeface="Meiryo UI" panose="020B0604030504040204" pitchFamily="50" charset="-128"/>
                <a:ea typeface="Meiryo UI" panose="020B0604030504040204" pitchFamily="50" charset="-128"/>
              </a:rPr>
              <a:t>の物理容量</a:t>
            </a:r>
            <a:endParaRPr sz="2800" dirty="0">
              <a:solidFill>
                <a:srgbClr val="5F779C"/>
              </a:solidFill>
              <a:latin typeface="Meiryo UI" panose="020B0604030504040204" pitchFamily="50" charset="-128"/>
              <a:ea typeface="Meiryo UI" panose="020B0604030504040204" pitchFamily="50" charset="-128"/>
              <a:sym typeface="Arial"/>
            </a:endParaRPr>
          </a:p>
        </p:txBody>
      </p:sp>
      <p:pic>
        <p:nvPicPr>
          <p:cNvPr id="962" name="Google Shape;962;p40"/>
          <p:cNvPicPr preferRelativeResize="0"/>
          <p:nvPr/>
        </p:nvPicPr>
        <p:blipFill rotWithShape="1">
          <a:blip r:embed="rId4">
            <a:alphaModFix/>
          </a:blip>
          <a:srcRect/>
          <a:stretch/>
        </p:blipFill>
        <p:spPr>
          <a:xfrm>
            <a:off x="6997856" y="3978827"/>
            <a:ext cx="1198800" cy="1198800"/>
          </a:xfrm>
          <a:prstGeom prst="rect">
            <a:avLst/>
          </a:prstGeom>
          <a:noFill/>
          <a:ln>
            <a:noFill/>
          </a:ln>
        </p:spPr>
      </p:pic>
      <p:sp>
        <p:nvSpPr>
          <p:cNvPr id="963" name="Google Shape;963;p40"/>
          <p:cNvSpPr txBox="1"/>
          <p:nvPr/>
        </p:nvSpPr>
        <p:spPr>
          <a:xfrm>
            <a:off x="8308887" y="3977298"/>
            <a:ext cx="2672671"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chemeClr val="dk1"/>
                </a:solidFill>
                <a:latin typeface="Meiryo UI" panose="020B0604030504040204" pitchFamily="50" charset="-128"/>
                <a:ea typeface="Meiryo UI" panose="020B0604030504040204" pitchFamily="50" charset="-128"/>
              </a:rPr>
              <a:t>QVR Pro</a:t>
            </a:r>
          </a:p>
          <a:p>
            <a:pPr marL="0" marR="0" lvl="0" indent="0" algn="l" rtl="0">
              <a:spcBef>
                <a:spcPts val="0"/>
              </a:spcBef>
              <a:spcAft>
                <a:spcPts val="0"/>
              </a:spcAft>
              <a:buNone/>
            </a:pPr>
            <a:r>
              <a:rPr lang="en-US" sz="1800" dirty="0">
                <a:solidFill>
                  <a:schemeClr val="dk1"/>
                </a:solidFill>
                <a:latin typeface="Meiryo UI" panose="020B0604030504040204" pitchFamily="50" charset="-128"/>
                <a:ea typeface="Meiryo UI" panose="020B0604030504040204" pitchFamily="50" charset="-128"/>
              </a:rPr>
              <a:t>8チャネル</a:t>
            </a:r>
            <a:r>
              <a:rPr lang="ja-JP" altLang="en-US" sz="1800" dirty="0">
                <a:solidFill>
                  <a:schemeClr val="dk1"/>
                </a:solidFill>
                <a:latin typeface="Meiryo UI" panose="020B0604030504040204" pitchFamily="50" charset="-128"/>
                <a:ea typeface="Meiryo UI" panose="020B0604030504040204" pitchFamily="50" charset="-128"/>
              </a:rPr>
              <a:t>を含む</a:t>
            </a:r>
            <a:endParaRPr sz="1800"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dirty="0">
                <a:solidFill>
                  <a:schemeClr val="dk1"/>
                </a:solidFill>
                <a:latin typeface="Meiryo UI" panose="020B0604030504040204" pitchFamily="50" charset="-128"/>
                <a:ea typeface="Meiryo UI" panose="020B0604030504040204" pitchFamily="50" charset="-128"/>
              </a:rPr>
              <a:t>最大100ch対応</a:t>
            </a:r>
            <a:r>
              <a:rPr lang="en-US" altLang="zh-TW" sz="1800" dirty="0">
                <a:latin typeface="Meiryo UI" panose="020B0604030504040204" pitchFamily="50" charset="-128"/>
                <a:ea typeface="微軟正黑體"/>
              </a:rPr>
              <a:t>*</a:t>
            </a:r>
            <a:endParaRPr sz="1800" dirty="0">
              <a:solidFill>
                <a:schemeClr val="dk1"/>
              </a:solidFill>
              <a:latin typeface="Meiryo UI" panose="020B0604030504040204" pitchFamily="50" charset="-128"/>
              <a:ea typeface="Meiryo UI" panose="020B0604030504040204" pitchFamily="50" charset="-128"/>
            </a:endParaRPr>
          </a:p>
        </p:txBody>
      </p:sp>
      <p:pic>
        <p:nvPicPr>
          <p:cNvPr id="964" name="Google Shape;964;p40"/>
          <p:cNvPicPr preferRelativeResize="0"/>
          <p:nvPr/>
        </p:nvPicPr>
        <p:blipFill rotWithShape="1">
          <a:blip r:embed="rId5">
            <a:alphaModFix/>
          </a:blip>
          <a:srcRect/>
          <a:stretch/>
        </p:blipFill>
        <p:spPr>
          <a:xfrm>
            <a:off x="4893083" y="3707244"/>
            <a:ext cx="1792259" cy="1792259"/>
          </a:xfrm>
          <a:prstGeom prst="rect">
            <a:avLst/>
          </a:prstGeom>
          <a:noFill/>
          <a:ln>
            <a:noFill/>
          </a:ln>
        </p:spPr>
      </p:pic>
      <p:grpSp>
        <p:nvGrpSpPr>
          <p:cNvPr id="965" name="Google Shape;965;p40"/>
          <p:cNvGrpSpPr/>
          <p:nvPr/>
        </p:nvGrpSpPr>
        <p:grpSpPr>
          <a:xfrm>
            <a:off x="838722" y="3788561"/>
            <a:ext cx="3704781" cy="1498696"/>
            <a:chOff x="838722" y="3788561"/>
            <a:chExt cx="3704781" cy="1498696"/>
          </a:xfrm>
        </p:grpSpPr>
        <p:pic>
          <p:nvPicPr>
            <p:cNvPr id="966" name="Google Shape;966;p40" descr="一張含有 光, 引擎, 投影機 的圖片&#10;&#10;自動產生的描述"/>
            <p:cNvPicPr preferRelativeResize="0"/>
            <p:nvPr/>
          </p:nvPicPr>
          <p:blipFill rotWithShape="1">
            <a:blip r:embed="rId6">
              <a:alphaModFix/>
            </a:blip>
            <a:srcRect b="1458"/>
            <a:stretch/>
          </p:blipFill>
          <p:spPr>
            <a:xfrm>
              <a:off x="838722" y="3793757"/>
              <a:ext cx="890125" cy="709480"/>
            </a:xfrm>
            <a:prstGeom prst="rect">
              <a:avLst/>
            </a:prstGeom>
            <a:noFill/>
            <a:ln>
              <a:noFill/>
            </a:ln>
          </p:spPr>
        </p:pic>
        <p:pic>
          <p:nvPicPr>
            <p:cNvPr id="967" name="Google Shape;967;p40" descr="一張含有 光, 引擎, 投影機 的圖片&#10;&#10;自動產生的描述"/>
            <p:cNvPicPr preferRelativeResize="0"/>
            <p:nvPr/>
          </p:nvPicPr>
          <p:blipFill rotWithShape="1">
            <a:blip r:embed="rId6">
              <a:alphaModFix/>
            </a:blip>
            <a:srcRect b="1458"/>
            <a:stretch/>
          </p:blipFill>
          <p:spPr>
            <a:xfrm>
              <a:off x="1776941" y="3793757"/>
              <a:ext cx="890125" cy="709480"/>
            </a:xfrm>
            <a:prstGeom prst="rect">
              <a:avLst/>
            </a:prstGeom>
            <a:noFill/>
            <a:ln>
              <a:noFill/>
            </a:ln>
          </p:spPr>
        </p:pic>
        <p:pic>
          <p:nvPicPr>
            <p:cNvPr id="968" name="Google Shape;968;p40" descr="一張含有 光, 引擎, 投影機 的圖片&#10;&#10;自動產生的描述"/>
            <p:cNvPicPr preferRelativeResize="0"/>
            <p:nvPr/>
          </p:nvPicPr>
          <p:blipFill rotWithShape="1">
            <a:blip r:embed="rId6">
              <a:alphaModFix/>
            </a:blip>
            <a:srcRect b="1458"/>
            <a:stretch/>
          </p:blipFill>
          <p:spPr>
            <a:xfrm>
              <a:off x="2715160" y="3788561"/>
              <a:ext cx="890125" cy="709480"/>
            </a:xfrm>
            <a:prstGeom prst="rect">
              <a:avLst/>
            </a:prstGeom>
            <a:noFill/>
            <a:ln>
              <a:noFill/>
            </a:ln>
          </p:spPr>
        </p:pic>
        <p:pic>
          <p:nvPicPr>
            <p:cNvPr id="969" name="Google Shape;969;p40" descr="一張含有 光, 引擎, 投影機 的圖片&#10;&#10;自動產生的描述"/>
            <p:cNvPicPr preferRelativeResize="0"/>
            <p:nvPr/>
          </p:nvPicPr>
          <p:blipFill rotWithShape="1">
            <a:blip r:embed="rId6">
              <a:alphaModFix/>
            </a:blip>
            <a:srcRect b="1458"/>
            <a:stretch/>
          </p:blipFill>
          <p:spPr>
            <a:xfrm>
              <a:off x="3653378" y="3788561"/>
              <a:ext cx="890125" cy="709480"/>
            </a:xfrm>
            <a:prstGeom prst="rect">
              <a:avLst/>
            </a:prstGeom>
            <a:noFill/>
            <a:ln>
              <a:noFill/>
            </a:ln>
          </p:spPr>
        </p:pic>
        <p:pic>
          <p:nvPicPr>
            <p:cNvPr id="970" name="Google Shape;970;p40" descr="一張含有 光, 引擎, 投影機 的圖片&#10;&#10;自動產生的描述"/>
            <p:cNvPicPr preferRelativeResize="0"/>
            <p:nvPr/>
          </p:nvPicPr>
          <p:blipFill rotWithShape="1">
            <a:blip r:embed="rId6">
              <a:alphaModFix/>
            </a:blip>
            <a:srcRect b="1458"/>
            <a:stretch/>
          </p:blipFill>
          <p:spPr>
            <a:xfrm>
              <a:off x="838722" y="4577777"/>
              <a:ext cx="890125" cy="709480"/>
            </a:xfrm>
            <a:prstGeom prst="rect">
              <a:avLst/>
            </a:prstGeom>
            <a:noFill/>
            <a:ln>
              <a:noFill/>
            </a:ln>
          </p:spPr>
        </p:pic>
        <p:pic>
          <p:nvPicPr>
            <p:cNvPr id="971" name="Google Shape;971;p40" descr="一張含有 光, 引擎, 投影機 的圖片&#10;&#10;自動產生的描述"/>
            <p:cNvPicPr preferRelativeResize="0"/>
            <p:nvPr/>
          </p:nvPicPr>
          <p:blipFill rotWithShape="1">
            <a:blip r:embed="rId6">
              <a:alphaModFix/>
            </a:blip>
            <a:srcRect b="1458"/>
            <a:stretch/>
          </p:blipFill>
          <p:spPr>
            <a:xfrm>
              <a:off x="1776941" y="4577777"/>
              <a:ext cx="890125" cy="709480"/>
            </a:xfrm>
            <a:prstGeom prst="rect">
              <a:avLst/>
            </a:prstGeom>
            <a:noFill/>
            <a:ln>
              <a:noFill/>
            </a:ln>
          </p:spPr>
        </p:pic>
        <p:pic>
          <p:nvPicPr>
            <p:cNvPr id="972" name="Google Shape;972;p40" descr="一張含有 光, 引擎, 投影機 的圖片&#10;&#10;自動產生的描述"/>
            <p:cNvPicPr preferRelativeResize="0"/>
            <p:nvPr/>
          </p:nvPicPr>
          <p:blipFill rotWithShape="1">
            <a:blip r:embed="rId6">
              <a:alphaModFix/>
            </a:blip>
            <a:srcRect b="1458"/>
            <a:stretch/>
          </p:blipFill>
          <p:spPr>
            <a:xfrm>
              <a:off x="2715160" y="4572581"/>
              <a:ext cx="890125" cy="709480"/>
            </a:xfrm>
            <a:prstGeom prst="rect">
              <a:avLst/>
            </a:prstGeom>
            <a:noFill/>
            <a:ln>
              <a:noFill/>
            </a:ln>
          </p:spPr>
        </p:pic>
        <p:pic>
          <p:nvPicPr>
            <p:cNvPr id="973" name="Google Shape;973;p40" descr="一張含有 光, 引擎, 投影機 的圖片&#10;&#10;自動產生的描述"/>
            <p:cNvPicPr preferRelativeResize="0"/>
            <p:nvPr/>
          </p:nvPicPr>
          <p:blipFill rotWithShape="1">
            <a:blip r:embed="rId6">
              <a:alphaModFix/>
            </a:blip>
            <a:srcRect b="1458"/>
            <a:stretch/>
          </p:blipFill>
          <p:spPr>
            <a:xfrm>
              <a:off x="3653378" y="4572581"/>
              <a:ext cx="890125" cy="709480"/>
            </a:xfrm>
            <a:prstGeom prst="rect">
              <a:avLst/>
            </a:prstGeom>
            <a:noFill/>
            <a:ln>
              <a:noFill/>
            </a:ln>
          </p:spPr>
        </p:pic>
      </p:grpSp>
      <p:sp>
        <p:nvSpPr>
          <p:cNvPr id="974" name="Google Shape;974;p40"/>
          <p:cNvSpPr/>
          <p:nvPr/>
        </p:nvSpPr>
        <p:spPr>
          <a:xfrm>
            <a:off x="8308886" y="4972455"/>
            <a:ext cx="2316043" cy="29055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dirty="0">
                <a:solidFill>
                  <a:schemeClr val="dk1"/>
                </a:solidFill>
                <a:latin typeface="Meiryo UI" panose="020B0604030504040204" pitchFamily="50" charset="-128"/>
                <a:ea typeface="Meiryo UI" panose="020B0604030504040204" pitchFamily="50" charset="-128"/>
              </a:rPr>
              <a:t>*16GBメモリを搭載したTS-1655</a:t>
            </a:r>
            <a:endParaRPr sz="1100"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4"/>
          <p:cNvSpPr/>
          <p:nvPr/>
        </p:nvSpPr>
        <p:spPr>
          <a:xfrm>
            <a:off x="4241799" y="2736024"/>
            <a:ext cx="3928534" cy="287227"/>
          </a:xfrm>
          <a:prstGeom prst="round2SameRect">
            <a:avLst>
              <a:gd name="adj1" fmla="val 9935"/>
              <a:gd name="adj2" fmla="val 0"/>
            </a:avLst>
          </a:prstGeom>
          <a:solidFill>
            <a:srgbClr val="6D5EDB"/>
          </a:solidFill>
          <a:ln w="12700" cap="flat" cmpd="sng">
            <a:solidFill>
              <a:srgbClr val="F5F7FC">
                <a:alpha val="68627"/>
              </a:srgbClr>
            </a:solidFill>
            <a:prstDash val="solid"/>
            <a:miter lim="800000"/>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sp>
        <p:nvSpPr>
          <p:cNvPr id="102" name="Google Shape;102;p14"/>
          <p:cNvSpPr/>
          <p:nvPr/>
        </p:nvSpPr>
        <p:spPr>
          <a:xfrm>
            <a:off x="8238065" y="2736024"/>
            <a:ext cx="3557695" cy="287227"/>
          </a:xfrm>
          <a:prstGeom prst="round2SameRect">
            <a:avLst>
              <a:gd name="adj1" fmla="val 9935"/>
              <a:gd name="adj2" fmla="val 0"/>
            </a:avLst>
          </a:prstGeom>
          <a:solidFill>
            <a:srgbClr val="33CCCC"/>
          </a:solidFill>
          <a:ln w="12700" cap="flat" cmpd="sng">
            <a:solidFill>
              <a:srgbClr val="F5F7FC">
                <a:alpha val="68627"/>
              </a:srgbClr>
            </a:solidFill>
            <a:prstDash val="solid"/>
            <a:miter lim="800000"/>
            <a:headEnd type="none" w="sm" len="sm"/>
            <a:tailEnd type="none" w="sm" len="sm"/>
          </a:ln>
          <a:effectLst>
            <a:outerShdw blurRad="431800" dist="215900" dir="4140000" algn="ctr" rotWithShape="0">
              <a:srgbClr val="000000">
                <a:alpha val="2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dirty="0">
              <a:solidFill>
                <a:schemeClr val="lt1"/>
              </a:solidFill>
              <a:latin typeface="Meiryo UI" panose="020B0604030504040204" pitchFamily="50" charset="-128"/>
              <a:ea typeface="Meiryo UI" panose="020B0604030504040204" pitchFamily="50" charset="-128"/>
              <a:sym typeface="Arial"/>
            </a:endParaRPr>
          </a:p>
        </p:txBody>
      </p:sp>
      <p:graphicFrame>
        <p:nvGraphicFramePr>
          <p:cNvPr id="103" name="Google Shape;103;p14"/>
          <p:cNvGraphicFramePr/>
          <p:nvPr>
            <p:extLst>
              <p:ext uri="{D42A27DB-BD31-4B8C-83A1-F6EECF244321}">
                <p14:modId xmlns:p14="http://schemas.microsoft.com/office/powerpoint/2010/main" val="2664711188"/>
              </p:ext>
            </p:extLst>
          </p:nvPr>
        </p:nvGraphicFramePr>
        <p:xfrm>
          <a:off x="396240" y="2750213"/>
          <a:ext cx="11407150" cy="3668225"/>
        </p:xfrm>
        <a:graphic>
          <a:graphicData uri="http://schemas.openxmlformats.org/drawingml/2006/table">
            <a:tbl>
              <a:tblPr>
                <a:noFill/>
                <a:tableStyleId>{2798F6E4-2D5A-4007-9CCD-6A6F6267ABBA}</a:tableStyleId>
              </a:tblPr>
              <a:tblGrid>
                <a:gridCol w="3922900">
                  <a:extLst>
                    <a:ext uri="{9D8B030D-6E8A-4147-A177-3AD203B41FA5}">
                      <a16:colId xmlns:a16="http://schemas.microsoft.com/office/drawing/2014/main" val="20000"/>
                    </a:ext>
                  </a:extLst>
                </a:gridCol>
                <a:gridCol w="4029975">
                  <a:extLst>
                    <a:ext uri="{9D8B030D-6E8A-4147-A177-3AD203B41FA5}">
                      <a16:colId xmlns:a16="http://schemas.microsoft.com/office/drawing/2014/main" val="20001"/>
                    </a:ext>
                  </a:extLst>
                </a:gridCol>
                <a:gridCol w="3454275">
                  <a:extLst>
                    <a:ext uri="{9D8B030D-6E8A-4147-A177-3AD203B41FA5}">
                      <a16:colId xmlns:a16="http://schemas.microsoft.com/office/drawing/2014/main" val="20002"/>
                    </a:ext>
                  </a:extLst>
                </a:gridCol>
              </a:tblGrid>
              <a:tr h="341650">
                <a:tc>
                  <a:txBody>
                    <a:bodyPr/>
                    <a:lstStyle/>
                    <a:p>
                      <a:pPr marL="0" marR="0" lvl="0" indent="0" algn="ctr" rtl="0">
                        <a:spcBef>
                          <a:spcPts val="0"/>
                        </a:spcBef>
                        <a:spcAft>
                          <a:spcPts val="0"/>
                        </a:spcAft>
                        <a:buNone/>
                      </a:pPr>
                      <a:endParaRPr sz="900" b="1" u="none" strike="noStrike" cap="none" dirty="0">
                        <a:latin typeface="Meiryo UI" panose="020B0604030504040204" pitchFamily="50" charset="-128"/>
                        <a:ea typeface="Meiryo UI" panose="020B0604030504040204" pitchFamily="50" charset="-128"/>
                        <a:cs typeface="Arial"/>
                        <a:sym typeface="Arial"/>
                      </a:endParaRPr>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1" u="none" strike="noStrike" cap="none" dirty="0" err="1">
                          <a:solidFill>
                            <a:schemeClr val="lt1"/>
                          </a:solidFill>
                          <a:latin typeface="Meiryo UI" panose="020B0604030504040204" pitchFamily="50" charset="-128"/>
                          <a:ea typeface="Meiryo UI" panose="020B0604030504040204" pitchFamily="50" charset="-128"/>
                          <a:cs typeface="Arial"/>
                          <a:sym typeface="Arial"/>
                        </a:rPr>
                        <a:t>QuTS</a:t>
                      </a:r>
                      <a:r>
                        <a:rPr lang="en-US" sz="1200" b="1" u="none" strike="noStrike" cap="none" dirty="0">
                          <a:solidFill>
                            <a:schemeClr val="lt1"/>
                          </a:solidFill>
                          <a:latin typeface="Meiryo UI" panose="020B0604030504040204" pitchFamily="50" charset="-128"/>
                          <a:ea typeface="Meiryo UI" panose="020B0604030504040204" pitchFamily="50" charset="-128"/>
                          <a:cs typeface="Arial"/>
                          <a:sym typeface="Arial"/>
                        </a:rPr>
                        <a:t> hero</a:t>
                      </a:r>
                      <a:endParaRPr dirty="0"/>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1" u="none" strike="noStrike" cap="none" dirty="0">
                          <a:solidFill>
                            <a:schemeClr val="lt1"/>
                          </a:solidFill>
                          <a:latin typeface="Meiryo UI" panose="020B0604030504040204" pitchFamily="50" charset="-128"/>
                          <a:ea typeface="Meiryo UI" panose="020B0604030504040204" pitchFamily="50" charset="-128"/>
                          <a:cs typeface="Arial"/>
                          <a:sym typeface="Arial"/>
                        </a:rPr>
                        <a:t>QTS</a:t>
                      </a:r>
                      <a:endParaRPr dirty="0"/>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24775">
                <a:tc>
                  <a:txBody>
                    <a:bodyPr/>
                    <a:lstStyle/>
                    <a:p>
                      <a:pPr marL="0" marR="0" lvl="0" indent="0" algn="ctr" rtl="0">
                        <a:spcBef>
                          <a:spcPts val="0"/>
                        </a:spcBef>
                        <a:spcAft>
                          <a:spcPts val="0"/>
                        </a:spcAft>
                        <a:buNone/>
                      </a:pPr>
                      <a:r>
                        <a:rPr lang="ja-JP" altLang="en-US" sz="1000" b="1" u="none" strike="noStrike" cap="none" dirty="0">
                          <a:solidFill>
                            <a:srgbClr val="000000"/>
                          </a:solidFill>
                          <a:latin typeface="Meiryo UI" panose="020B0604030504040204" pitchFamily="50" charset="-128"/>
                          <a:ea typeface="Meiryo UI" panose="020B0604030504040204" pitchFamily="50" charset="-128"/>
                          <a:cs typeface="Arial"/>
                          <a:sym typeface="Arial"/>
                        </a:rPr>
                        <a:t>ファイルシステム</a:t>
                      </a:r>
                      <a:endParaRPr sz="1000" b="1"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CF0F3"/>
                    </a:solidFill>
                  </a:tcPr>
                </a:tc>
                <a:tc>
                  <a:txBody>
                    <a:bodyPr/>
                    <a:lstStyle/>
                    <a:p>
                      <a:pPr marL="0" marR="0" lvl="0" indent="0" algn="ctr" rtl="0">
                        <a:spcBef>
                          <a:spcPts val="0"/>
                        </a:spcBef>
                        <a:spcAft>
                          <a:spcPts val="0"/>
                        </a:spcAft>
                        <a:buNone/>
                      </a:pPr>
                      <a:r>
                        <a:rPr lang="en-US" sz="950" b="0" u="none" strike="noStrike" cap="none" dirty="0">
                          <a:latin typeface="Meiryo UI" panose="020B0604030504040204" pitchFamily="50" charset="-128"/>
                          <a:ea typeface="Meiryo UI" panose="020B0604030504040204" pitchFamily="50" charset="-128"/>
                          <a:cs typeface="Arial"/>
                          <a:sym typeface="Arial"/>
                        </a:rPr>
                        <a:t>ZFS</a:t>
                      </a:r>
                      <a:endParaRPr dirty="0"/>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CF0F3"/>
                    </a:solidFill>
                  </a:tcPr>
                </a:tc>
                <a:tc>
                  <a:txBody>
                    <a:bodyPr/>
                    <a:lstStyle/>
                    <a:p>
                      <a:pPr marL="0" marR="0" lvl="0" indent="0" algn="ctr" rtl="0">
                        <a:spcBef>
                          <a:spcPts val="0"/>
                        </a:spcBef>
                        <a:spcAft>
                          <a:spcPts val="0"/>
                        </a:spcAft>
                        <a:buNone/>
                      </a:pPr>
                      <a:r>
                        <a:rPr lang="en-US" sz="950" b="0" u="none" strike="noStrike" cap="none" dirty="0">
                          <a:latin typeface="Meiryo UI" panose="020B0604030504040204" pitchFamily="50" charset="-128"/>
                          <a:ea typeface="Meiryo UI" panose="020B0604030504040204" pitchFamily="50" charset="-128"/>
                          <a:cs typeface="Arial"/>
                          <a:sym typeface="Arial"/>
                        </a:rPr>
                        <a:t>Ext4</a:t>
                      </a:r>
                      <a:endParaRPr dirty="0"/>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CF0F3"/>
                    </a:solidFill>
                  </a:tcPr>
                </a:tc>
                <a:extLst>
                  <a:ext uri="{0D108BD9-81ED-4DB2-BD59-A6C34878D82A}">
                    <a16:rowId xmlns:a16="http://schemas.microsoft.com/office/drawing/2014/main" val="10001"/>
                  </a:ext>
                </a:extLst>
              </a:tr>
              <a:tr h="557425">
                <a:tc>
                  <a:txBody>
                    <a:bodyPr/>
                    <a:lstStyle/>
                    <a:p>
                      <a:pPr marL="0" marR="0" lvl="0" indent="0" algn="ctr" rtl="0">
                        <a:spcBef>
                          <a:spcPts val="0"/>
                        </a:spcBef>
                        <a:spcAft>
                          <a:spcPts val="0"/>
                        </a:spcAft>
                        <a:buNone/>
                      </a:pPr>
                      <a:r>
                        <a:rPr lang="en-US" sz="1000" b="1" u="none" strike="noStrike" cap="none" dirty="0">
                          <a:solidFill>
                            <a:srgbClr val="000000"/>
                          </a:solidFill>
                          <a:latin typeface="Meiryo UI" panose="020B0604030504040204" pitchFamily="50" charset="-128"/>
                          <a:ea typeface="Meiryo UI" panose="020B0604030504040204" pitchFamily="50" charset="-128"/>
                          <a:cs typeface="Arial"/>
                          <a:sym typeface="Arial"/>
                        </a:rPr>
                        <a:t>SSD</a:t>
                      </a:r>
                      <a:r>
                        <a:rPr lang="ja-JP" altLang="en-US" sz="1000" b="1" u="none" strike="noStrike" cap="none" dirty="0">
                          <a:solidFill>
                            <a:srgbClr val="000000"/>
                          </a:solidFill>
                          <a:latin typeface="Meiryo UI" panose="020B0604030504040204" pitchFamily="50" charset="-128"/>
                          <a:ea typeface="Meiryo UI" panose="020B0604030504040204" pitchFamily="50" charset="-128"/>
                          <a:cs typeface="Arial"/>
                          <a:sym typeface="Arial"/>
                        </a:rPr>
                        <a:t>キャッシュ</a:t>
                      </a:r>
                      <a:endParaRPr sz="1000" b="1" u="none" strike="noStrike" cap="none" dirty="0">
                        <a:solidFill>
                          <a:srgbClr val="000000"/>
                        </a:solidFill>
                        <a:latin typeface="Meiryo UI" panose="020B0604030504040204" pitchFamily="50" charset="-128"/>
                        <a:ea typeface="Meiryo UI" panose="020B0604030504040204" pitchFamily="50" charset="-128"/>
                        <a:cs typeface="Arial"/>
                        <a:sym typeface="Arial"/>
                      </a:endParaRPr>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E1E7"/>
                    </a:solidFill>
                  </a:tcPr>
                </a:tc>
                <a:tc>
                  <a:txBody>
                    <a:bodyPr/>
                    <a:lstStyle/>
                    <a:p>
                      <a:pPr marL="0" marR="0" lvl="0" indent="0" algn="ctr" rtl="0">
                        <a:spcBef>
                          <a:spcPts val="0"/>
                        </a:spcBef>
                        <a:spcAft>
                          <a:spcPts val="0"/>
                        </a:spcAft>
                        <a:buNone/>
                      </a:pPr>
                      <a:r>
                        <a:rPr lang="ja-JP" altLang="en-US" sz="950" b="0" u="none" strike="noStrike" cap="none" dirty="0">
                          <a:latin typeface="Meiryo UI" panose="020B0604030504040204" pitchFamily="50" charset="-128"/>
                          <a:ea typeface="Meiryo UI" panose="020B0604030504040204" pitchFamily="50" charset="-128"/>
                          <a:cs typeface="Arial"/>
                          <a:sym typeface="Arial"/>
                        </a:rPr>
                        <a:t>読み取りキャッシュ</a:t>
                      </a:r>
                      <a:endParaRPr dirty="0"/>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E1E7"/>
                    </a:solidFill>
                  </a:tcPr>
                </a:tc>
                <a:tc>
                  <a:txBody>
                    <a:bodyPr/>
                    <a:lstStyle/>
                    <a:p>
                      <a:pPr marL="0" marR="0" lvl="0" indent="0" algn="ctr" rtl="0">
                        <a:spcBef>
                          <a:spcPts val="0"/>
                        </a:spcBef>
                        <a:spcAft>
                          <a:spcPts val="0"/>
                        </a:spcAft>
                        <a:buNone/>
                      </a:pPr>
                      <a:r>
                        <a:rPr lang="ja-JP" altLang="en-US" sz="950" b="0" u="none" strike="noStrike" cap="none" dirty="0">
                          <a:latin typeface="Meiryo UI" panose="020B0604030504040204" pitchFamily="50" charset="-128"/>
                          <a:ea typeface="Meiryo UI" panose="020B0604030504040204" pitchFamily="50" charset="-128"/>
                          <a:cs typeface="Arial"/>
                          <a:sym typeface="Arial"/>
                        </a:rPr>
                        <a:t>読み取り</a:t>
                      </a:r>
                      <a:r>
                        <a:rPr lang="en-US" altLang="ja-JP" sz="950" b="0" u="none" strike="noStrike" cap="none" dirty="0">
                          <a:latin typeface="Meiryo UI" panose="020B0604030504040204" pitchFamily="50" charset="-128"/>
                          <a:ea typeface="Meiryo UI" panose="020B0604030504040204" pitchFamily="50" charset="-128"/>
                          <a:cs typeface="Arial"/>
                          <a:sym typeface="Arial"/>
                        </a:rPr>
                        <a:t>/</a:t>
                      </a:r>
                      <a:r>
                        <a:rPr lang="ja-JP" altLang="en-US" sz="950" b="0" u="none" strike="noStrike" cap="none" dirty="0">
                          <a:latin typeface="Meiryo UI" panose="020B0604030504040204" pitchFamily="50" charset="-128"/>
                          <a:ea typeface="Meiryo UI" panose="020B0604030504040204" pitchFamily="50" charset="-128"/>
                          <a:cs typeface="Arial"/>
                          <a:sym typeface="Arial"/>
                        </a:rPr>
                        <a:t>書き込みキャッシュ</a:t>
                      </a:r>
                      <a:r>
                        <a:rPr lang="en-US" sz="950" b="0" u="none" strike="noStrike" cap="none" dirty="0">
                          <a:latin typeface="Meiryo UI" panose="020B0604030504040204" pitchFamily="50" charset="-128"/>
                          <a:ea typeface="Meiryo UI" panose="020B0604030504040204" pitchFamily="50" charset="-128"/>
                          <a:cs typeface="Arial"/>
                          <a:sym typeface="Arial"/>
                        </a:rPr>
                        <a:t/>
                      </a:r>
                      <a:br>
                        <a:rPr lang="en-US" sz="950" b="0" u="none" strike="noStrike" cap="none" dirty="0">
                          <a:latin typeface="Meiryo UI" panose="020B0604030504040204" pitchFamily="50" charset="-128"/>
                          <a:ea typeface="Meiryo UI" panose="020B0604030504040204" pitchFamily="50" charset="-128"/>
                          <a:cs typeface="Arial"/>
                          <a:sym typeface="Arial"/>
                        </a:rPr>
                      </a:br>
                      <a:r>
                        <a:rPr lang="ja-JP" altLang="en-US" sz="950" b="0" u="none" strike="noStrike" cap="none" dirty="0">
                          <a:latin typeface="Meiryo UI" panose="020B0604030504040204" pitchFamily="50" charset="-128"/>
                          <a:ea typeface="Meiryo UI" panose="020B0604030504040204" pitchFamily="50" charset="-128"/>
                          <a:cs typeface="Arial"/>
                          <a:sym typeface="Arial"/>
                        </a:rPr>
                        <a:t>読み取りキャッシュ</a:t>
                      </a:r>
                      <a:r>
                        <a:rPr lang="en-US" sz="950" b="0" u="none" strike="noStrike" cap="none" dirty="0">
                          <a:latin typeface="Meiryo UI" panose="020B0604030504040204" pitchFamily="50" charset="-128"/>
                          <a:ea typeface="Meiryo UI" panose="020B0604030504040204" pitchFamily="50" charset="-128"/>
                          <a:cs typeface="Arial"/>
                          <a:sym typeface="Arial"/>
                        </a:rPr>
                        <a:t/>
                      </a:r>
                      <a:br>
                        <a:rPr lang="en-US" sz="950" b="0" u="none" strike="noStrike" cap="none" dirty="0">
                          <a:latin typeface="Meiryo UI" panose="020B0604030504040204" pitchFamily="50" charset="-128"/>
                          <a:ea typeface="Meiryo UI" panose="020B0604030504040204" pitchFamily="50" charset="-128"/>
                          <a:cs typeface="Arial"/>
                          <a:sym typeface="Arial"/>
                        </a:rPr>
                      </a:br>
                      <a:r>
                        <a:rPr lang="ja-JP" altLang="en-US" sz="950" b="0" u="none" strike="noStrike" cap="none" dirty="0">
                          <a:latin typeface="Meiryo UI" panose="020B0604030504040204" pitchFamily="50" charset="-128"/>
                          <a:ea typeface="Meiryo UI" panose="020B0604030504040204" pitchFamily="50" charset="-128"/>
                          <a:cs typeface="Arial"/>
                          <a:sym typeface="Arial"/>
                        </a:rPr>
                        <a:t>書き込みキャッシュ</a:t>
                      </a:r>
                      <a:endParaRPr dirty="0"/>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E1E7"/>
                    </a:solidFill>
                  </a:tcPr>
                </a:tc>
                <a:extLst>
                  <a:ext uri="{0D108BD9-81ED-4DB2-BD59-A6C34878D82A}">
                    <a16:rowId xmlns:a16="http://schemas.microsoft.com/office/drawing/2014/main" val="10002"/>
                  </a:ext>
                </a:extLst>
              </a:tr>
              <a:tr h="404575">
                <a:tc>
                  <a:txBody>
                    <a:bodyPr/>
                    <a:lstStyle/>
                    <a:p>
                      <a:pPr marL="0" marR="0" lvl="0" indent="0" algn="ctr" rtl="0">
                        <a:spcBef>
                          <a:spcPts val="0"/>
                        </a:spcBef>
                        <a:spcAft>
                          <a:spcPts val="0"/>
                        </a:spcAft>
                        <a:buNone/>
                      </a:pPr>
                      <a:r>
                        <a:rPr lang="ja-JP" altLang="en-US" sz="1000" b="1" u="none" strike="noStrike" cap="none" dirty="0">
                          <a:solidFill>
                            <a:srgbClr val="000000"/>
                          </a:solidFill>
                          <a:latin typeface="Meiryo UI" panose="020B0604030504040204" pitchFamily="50" charset="-128"/>
                          <a:ea typeface="Meiryo UI" panose="020B0604030504040204" pitchFamily="50" charset="-128"/>
                          <a:cs typeface="Arial"/>
                          <a:sym typeface="Arial"/>
                        </a:rPr>
                        <a:t>インライン圧縮</a:t>
                      </a:r>
                      <a:endParaRPr dirty="0"/>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CF0F3"/>
                    </a:solidFill>
                  </a:tcPr>
                </a:tc>
                <a:tc>
                  <a:txBody>
                    <a:bodyPr/>
                    <a:lstStyle/>
                    <a:p>
                      <a:pPr marL="0" marR="0" lvl="0" indent="0" algn="ctr" rtl="0">
                        <a:spcBef>
                          <a:spcPts val="0"/>
                        </a:spcBef>
                        <a:spcAft>
                          <a:spcPts val="0"/>
                        </a:spcAft>
                        <a:buNone/>
                      </a:pPr>
                      <a:r>
                        <a:rPr lang="ja-JP" altLang="en-US" sz="950" b="0" u="none" strike="noStrike" cap="none" dirty="0">
                          <a:solidFill>
                            <a:srgbClr val="6666FF"/>
                          </a:solidFill>
                          <a:latin typeface="Meiryo UI" panose="020B0604030504040204" pitchFamily="50" charset="-128"/>
                          <a:ea typeface="Meiryo UI" panose="020B0604030504040204" pitchFamily="50" charset="-128"/>
                          <a:cs typeface="Arial"/>
                          <a:sym typeface="Arial"/>
                        </a:rPr>
                        <a:t>対応</a:t>
                      </a:r>
                      <a:r>
                        <a:rPr lang="en-US" sz="950" b="0" u="none" strike="noStrike" cap="none" dirty="0">
                          <a:solidFill>
                            <a:srgbClr val="6666FF"/>
                          </a:solidFill>
                          <a:latin typeface="Meiryo UI" panose="020B0604030504040204" pitchFamily="50" charset="-128"/>
                          <a:ea typeface="Meiryo UI" panose="020B0604030504040204" pitchFamily="50" charset="-128"/>
                          <a:cs typeface="Arial"/>
                          <a:sym typeface="Arial"/>
                        </a:rPr>
                        <a:t/>
                      </a:r>
                      <a:br>
                        <a:rPr lang="en-US" sz="950" b="0" u="none" strike="noStrike" cap="none" dirty="0">
                          <a:solidFill>
                            <a:srgbClr val="6666FF"/>
                          </a:solidFill>
                          <a:latin typeface="Meiryo UI" panose="020B0604030504040204" pitchFamily="50" charset="-128"/>
                          <a:ea typeface="Meiryo UI" panose="020B0604030504040204" pitchFamily="50" charset="-128"/>
                          <a:cs typeface="Arial"/>
                          <a:sym typeface="Arial"/>
                        </a:rPr>
                      </a:br>
                      <a:r>
                        <a:rPr lang="en-US" sz="950" b="0" u="none" strike="noStrike" cap="none" dirty="0">
                          <a:solidFill>
                            <a:srgbClr val="6666FF"/>
                          </a:solidFill>
                          <a:latin typeface="Meiryo UI" panose="020B0604030504040204" pitchFamily="50" charset="-128"/>
                          <a:ea typeface="Meiryo UI" panose="020B0604030504040204" pitchFamily="50" charset="-128"/>
                          <a:cs typeface="Arial"/>
                          <a:sym typeface="Arial"/>
                        </a:rPr>
                        <a:t>(LZ4</a:t>
                      </a:r>
                      <a:r>
                        <a:rPr lang="ja-JP" altLang="en-US" sz="950" b="0" u="none" strike="noStrike" cap="none" dirty="0">
                          <a:solidFill>
                            <a:srgbClr val="6666FF"/>
                          </a:solidFill>
                          <a:latin typeface="Meiryo UI" panose="020B0604030504040204" pitchFamily="50" charset="-128"/>
                          <a:ea typeface="Meiryo UI" panose="020B0604030504040204" pitchFamily="50" charset="-128"/>
                          <a:cs typeface="Arial"/>
                          <a:sym typeface="Arial"/>
                        </a:rPr>
                        <a:t>圧縮、</a:t>
                      </a:r>
                      <a:r>
                        <a:rPr lang="en-US" altLang="ja-JP" sz="950" b="0" u="none" strike="noStrike" cap="none" dirty="0">
                          <a:solidFill>
                            <a:srgbClr val="6666FF"/>
                          </a:solidFill>
                          <a:latin typeface="Meiryo UI" panose="020B0604030504040204" pitchFamily="50" charset="-128"/>
                          <a:ea typeface="Meiryo UI" panose="020B0604030504040204" pitchFamily="50" charset="-128"/>
                          <a:cs typeface="Arial"/>
                          <a:sym typeface="Arial"/>
                        </a:rPr>
                        <a:t>RAW</a:t>
                      </a:r>
                      <a:r>
                        <a:rPr lang="ja-JP" altLang="en-US" sz="950" b="0" u="none" strike="noStrike" cap="none" dirty="0">
                          <a:solidFill>
                            <a:srgbClr val="6666FF"/>
                          </a:solidFill>
                          <a:latin typeface="Meiryo UI" panose="020B0604030504040204" pitchFamily="50" charset="-128"/>
                          <a:ea typeface="Meiryo UI" panose="020B0604030504040204" pitchFamily="50" charset="-128"/>
                          <a:cs typeface="Arial"/>
                          <a:sym typeface="Arial"/>
                        </a:rPr>
                        <a:t>ファイルとドキュメントファイルに理想的</a:t>
                      </a:r>
                      <a:r>
                        <a:rPr lang="en-US" sz="950" b="0" u="none" strike="noStrike" cap="none" dirty="0">
                          <a:solidFill>
                            <a:srgbClr val="6666FF"/>
                          </a:solidFill>
                          <a:latin typeface="Meiryo UI" panose="020B0604030504040204" pitchFamily="50" charset="-128"/>
                          <a:ea typeface="Meiryo UI" panose="020B0604030504040204" pitchFamily="50" charset="-128"/>
                          <a:cs typeface="Arial"/>
                          <a:sym typeface="Arial"/>
                        </a:rPr>
                        <a:t>)</a:t>
                      </a:r>
                      <a:endParaRPr dirty="0"/>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CF0F3"/>
                    </a:solidFill>
                  </a:tcPr>
                </a:tc>
                <a:tc>
                  <a:txBody>
                    <a:bodyPr/>
                    <a:lstStyle/>
                    <a:p>
                      <a:pPr marL="0" marR="0" lvl="0" indent="0" algn="ctr" rtl="0">
                        <a:spcBef>
                          <a:spcPts val="0"/>
                        </a:spcBef>
                        <a:spcAft>
                          <a:spcPts val="0"/>
                        </a:spcAft>
                        <a:buNone/>
                      </a:pPr>
                      <a:r>
                        <a:rPr lang="ja-JP" altLang="en-US" sz="950" b="0" u="none" strike="noStrike" cap="none" dirty="0">
                          <a:latin typeface="Meiryo UI" panose="020B0604030504040204" pitchFamily="50" charset="-128"/>
                          <a:ea typeface="Meiryo UI" panose="020B0604030504040204" pitchFamily="50" charset="-128"/>
                          <a:cs typeface="Arial"/>
                          <a:sym typeface="Arial"/>
                        </a:rPr>
                        <a:t>非対応</a:t>
                      </a:r>
                      <a:endParaRPr sz="950" b="0" u="none" strike="noStrike" cap="none" dirty="0">
                        <a:latin typeface="Meiryo UI" panose="020B0604030504040204" pitchFamily="50" charset="-128"/>
                        <a:ea typeface="Meiryo UI" panose="020B0604030504040204" pitchFamily="50" charset="-128"/>
                        <a:cs typeface="Arial"/>
                        <a:sym typeface="Arial"/>
                      </a:endParaRPr>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CF0F3"/>
                    </a:solidFill>
                  </a:tcPr>
                </a:tc>
                <a:extLst>
                  <a:ext uri="{0D108BD9-81ED-4DB2-BD59-A6C34878D82A}">
                    <a16:rowId xmlns:a16="http://schemas.microsoft.com/office/drawing/2014/main" val="10003"/>
                  </a:ext>
                </a:extLst>
              </a:tr>
              <a:tr h="404575">
                <a:tc>
                  <a:txBody>
                    <a:bodyPr/>
                    <a:lstStyle/>
                    <a:p>
                      <a:pPr marL="0" marR="0" lvl="0" indent="0" algn="ctr" rtl="0">
                        <a:spcBef>
                          <a:spcPts val="0"/>
                        </a:spcBef>
                        <a:spcAft>
                          <a:spcPts val="0"/>
                        </a:spcAft>
                        <a:buNone/>
                      </a:pPr>
                      <a:r>
                        <a:rPr lang="ja-JP" altLang="en-US" sz="1000" b="1" u="none" strike="noStrike" cap="none" dirty="0">
                          <a:solidFill>
                            <a:srgbClr val="000000"/>
                          </a:solidFill>
                          <a:latin typeface="Meiryo UI" panose="020B0604030504040204" pitchFamily="50" charset="-128"/>
                          <a:ea typeface="Meiryo UI" panose="020B0604030504040204" pitchFamily="50" charset="-128"/>
                          <a:cs typeface="Arial"/>
                          <a:sym typeface="Arial"/>
                        </a:rPr>
                        <a:t>インライン重複排除</a:t>
                      </a:r>
                      <a:endParaRPr dirty="0"/>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E1E7"/>
                    </a:solidFill>
                  </a:tcPr>
                </a:tc>
                <a:tc>
                  <a:txBody>
                    <a:bodyPr/>
                    <a:lstStyle/>
                    <a:p>
                      <a:pPr marL="0" marR="0" lvl="0" indent="0" algn="ctr" rtl="0">
                        <a:spcBef>
                          <a:spcPts val="0"/>
                        </a:spcBef>
                        <a:spcAft>
                          <a:spcPts val="0"/>
                        </a:spcAft>
                        <a:buNone/>
                      </a:pPr>
                      <a:r>
                        <a:rPr lang="ja-JP" altLang="en-US" sz="950" b="0" u="none" strike="noStrike" cap="none" dirty="0">
                          <a:solidFill>
                            <a:srgbClr val="6666FF"/>
                          </a:solidFill>
                          <a:latin typeface="Meiryo UI" panose="020B0604030504040204" pitchFamily="50" charset="-128"/>
                          <a:ea typeface="Meiryo UI" panose="020B0604030504040204" pitchFamily="50" charset="-128"/>
                          <a:cs typeface="Arial"/>
                          <a:sym typeface="Arial"/>
                        </a:rPr>
                        <a:t>対応</a:t>
                      </a:r>
                      <a:r>
                        <a:rPr lang="en-US" sz="950" b="0" u="none" strike="noStrike" cap="none" dirty="0">
                          <a:solidFill>
                            <a:srgbClr val="6666FF"/>
                          </a:solidFill>
                          <a:latin typeface="Meiryo UI" panose="020B0604030504040204" pitchFamily="50" charset="-128"/>
                          <a:ea typeface="Meiryo UI" panose="020B0604030504040204" pitchFamily="50" charset="-128"/>
                          <a:cs typeface="Arial"/>
                          <a:sym typeface="Arial"/>
                        </a:rPr>
                        <a:t/>
                      </a:r>
                      <a:br>
                        <a:rPr lang="en-US" sz="950" b="0" u="none" strike="noStrike" cap="none" dirty="0">
                          <a:solidFill>
                            <a:srgbClr val="6666FF"/>
                          </a:solidFill>
                          <a:latin typeface="Meiryo UI" panose="020B0604030504040204" pitchFamily="50" charset="-128"/>
                          <a:ea typeface="Meiryo UI" panose="020B0604030504040204" pitchFamily="50" charset="-128"/>
                          <a:cs typeface="Arial"/>
                          <a:sym typeface="Arial"/>
                        </a:rPr>
                      </a:br>
                      <a:r>
                        <a:rPr lang="en-US" sz="950" b="0" u="none" strike="noStrike" cap="none" dirty="0">
                          <a:solidFill>
                            <a:srgbClr val="6666FF"/>
                          </a:solidFill>
                          <a:latin typeface="Meiryo UI" panose="020B0604030504040204" pitchFamily="50" charset="-128"/>
                          <a:ea typeface="Meiryo UI" panose="020B0604030504040204" pitchFamily="50" charset="-128"/>
                          <a:cs typeface="Arial"/>
                          <a:sym typeface="Arial"/>
                        </a:rPr>
                        <a:t>(At least 16 GB RAM required)</a:t>
                      </a:r>
                      <a:endParaRPr dirty="0"/>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E1E7"/>
                    </a:solidFill>
                  </a:tcPr>
                </a:tc>
                <a:tc>
                  <a:txBody>
                    <a:bodyPr/>
                    <a:lstStyle/>
                    <a:p>
                      <a:pPr marL="0" marR="0" lvl="0" indent="0" algn="ctr" rtl="0">
                        <a:spcBef>
                          <a:spcPts val="0"/>
                        </a:spcBef>
                        <a:spcAft>
                          <a:spcPts val="0"/>
                        </a:spcAft>
                        <a:buNone/>
                      </a:pPr>
                      <a:r>
                        <a:rPr lang="ja-JP" altLang="en-US" sz="950" b="0" u="none" strike="noStrike" cap="none" dirty="0">
                          <a:latin typeface="Meiryo UI" panose="020B0604030504040204" pitchFamily="50" charset="-128"/>
                          <a:ea typeface="Meiryo UI" panose="020B0604030504040204" pitchFamily="50" charset="-128"/>
                          <a:cs typeface="Arial"/>
                          <a:sym typeface="Arial"/>
                        </a:rPr>
                        <a:t>非対応</a:t>
                      </a:r>
                      <a:endParaRPr sz="950" b="0" u="none" strike="noStrike" cap="none" dirty="0">
                        <a:latin typeface="Meiryo UI" panose="020B0604030504040204" pitchFamily="50" charset="-128"/>
                        <a:ea typeface="Meiryo UI" panose="020B0604030504040204" pitchFamily="50" charset="-128"/>
                        <a:cs typeface="Arial"/>
                        <a:sym typeface="Arial"/>
                      </a:endParaRPr>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E1E7"/>
                    </a:solidFill>
                  </a:tcPr>
                </a:tc>
                <a:extLst>
                  <a:ext uri="{0D108BD9-81ED-4DB2-BD59-A6C34878D82A}">
                    <a16:rowId xmlns:a16="http://schemas.microsoft.com/office/drawing/2014/main" val="10004"/>
                  </a:ext>
                </a:extLst>
              </a:tr>
              <a:tr h="224775">
                <a:tc>
                  <a:txBody>
                    <a:bodyPr/>
                    <a:lstStyle/>
                    <a:p>
                      <a:pPr marL="0" marR="0" lvl="0" indent="0" algn="ctr" rtl="0">
                        <a:spcBef>
                          <a:spcPts val="0"/>
                        </a:spcBef>
                        <a:spcAft>
                          <a:spcPts val="0"/>
                        </a:spcAft>
                        <a:buNone/>
                      </a:pPr>
                      <a:r>
                        <a:rPr lang="en-US" altLang="ja-JP" sz="1000" b="1" u="none" strike="noStrike" cap="none" dirty="0" err="1">
                          <a:solidFill>
                            <a:srgbClr val="000000"/>
                          </a:solidFill>
                          <a:latin typeface="Meiryo UI" panose="020B0604030504040204" pitchFamily="50" charset="-128"/>
                          <a:ea typeface="Meiryo UI" panose="020B0604030504040204" pitchFamily="50" charset="-128"/>
                          <a:cs typeface="Arial"/>
                          <a:sym typeface="Arial"/>
                        </a:rPr>
                        <a:t>QuDedup</a:t>
                      </a:r>
                      <a:r>
                        <a:rPr lang="ja-JP" altLang="en-US" sz="1000" b="1" u="none" strike="noStrike" cap="none" dirty="0">
                          <a:solidFill>
                            <a:srgbClr val="000000"/>
                          </a:solidFill>
                          <a:latin typeface="Meiryo UI" panose="020B0604030504040204" pitchFamily="50" charset="-128"/>
                          <a:ea typeface="Meiryo UI" panose="020B0604030504040204" pitchFamily="50" charset="-128"/>
                          <a:cs typeface="Arial"/>
                          <a:sym typeface="Arial"/>
                        </a:rPr>
                        <a:t>と</a:t>
                      </a:r>
                      <a:r>
                        <a:rPr lang="en-US" sz="1000" b="1" u="none" strike="noStrike" cap="none" dirty="0">
                          <a:solidFill>
                            <a:srgbClr val="000000"/>
                          </a:solidFill>
                          <a:latin typeface="Meiryo UI" panose="020B0604030504040204" pitchFamily="50" charset="-128"/>
                          <a:ea typeface="Meiryo UI" panose="020B0604030504040204" pitchFamily="50" charset="-128"/>
                          <a:cs typeface="Arial"/>
                          <a:sym typeface="Arial"/>
                        </a:rPr>
                        <a:t>HBS</a:t>
                      </a:r>
                      <a:r>
                        <a:rPr lang="ja-JP" altLang="en-US" sz="1000" b="1" u="none" strike="noStrike" cap="none" dirty="0">
                          <a:solidFill>
                            <a:srgbClr val="000000"/>
                          </a:solidFill>
                          <a:latin typeface="Meiryo UI" panose="020B0604030504040204" pitchFamily="50" charset="-128"/>
                          <a:ea typeface="Meiryo UI" panose="020B0604030504040204" pitchFamily="50" charset="-128"/>
                          <a:cs typeface="Arial"/>
                          <a:sym typeface="Arial"/>
                        </a:rPr>
                        <a:t>によるリモートバックアップ</a:t>
                      </a:r>
                      <a:endParaRPr dirty="0"/>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CF0F3"/>
                    </a:solidFill>
                  </a:tcPr>
                </a:tc>
                <a:tc>
                  <a:txBody>
                    <a:bodyPr/>
                    <a:lstStyle/>
                    <a:p>
                      <a:pPr marL="0" marR="0" lvl="0" indent="0" algn="ctr" rtl="0">
                        <a:spcBef>
                          <a:spcPts val="0"/>
                        </a:spcBef>
                        <a:spcAft>
                          <a:spcPts val="0"/>
                        </a:spcAft>
                        <a:buNone/>
                      </a:pPr>
                      <a:r>
                        <a:rPr lang="ja-JP" altLang="en-US" sz="950" b="0" u="none" strike="noStrike" cap="none" dirty="0">
                          <a:latin typeface="Meiryo UI" panose="020B0604030504040204" pitchFamily="50" charset="-128"/>
                          <a:ea typeface="Meiryo UI" panose="020B0604030504040204" pitchFamily="50" charset="-128"/>
                          <a:cs typeface="Arial"/>
                          <a:sym typeface="Arial"/>
                        </a:rPr>
                        <a:t>対応</a:t>
                      </a:r>
                      <a:endParaRPr sz="950" b="0" u="none" strike="noStrike" cap="none" dirty="0">
                        <a:latin typeface="Meiryo UI" panose="020B0604030504040204" pitchFamily="50" charset="-128"/>
                        <a:ea typeface="Meiryo UI" panose="020B0604030504040204" pitchFamily="50" charset="-128"/>
                        <a:cs typeface="Arial"/>
                        <a:sym typeface="Arial"/>
                      </a:endParaRPr>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CF0F3"/>
                    </a:solidFill>
                  </a:tcPr>
                </a:tc>
                <a:tc>
                  <a:txBody>
                    <a:bodyPr/>
                    <a:lstStyle/>
                    <a:p>
                      <a:pPr marL="0" marR="0" lvl="0" indent="0" algn="ctr" rtl="0">
                        <a:spcBef>
                          <a:spcPts val="0"/>
                        </a:spcBef>
                        <a:spcAft>
                          <a:spcPts val="0"/>
                        </a:spcAft>
                        <a:buNone/>
                      </a:pPr>
                      <a:r>
                        <a:rPr lang="ja-JP" altLang="en-US" sz="950" b="0" u="none" strike="noStrike" cap="none" dirty="0">
                          <a:latin typeface="Meiryo UI" panose="020B0604030504040204" pitchFamily="50" charset="-128"/>
                          <a:ea typeface="Meiryo UI" panose="020B0604030504040204" pitchFamily="50" charset="-128"/>
                          <a:cs typeface="Arial"/>
                          <a:sym typeface="Arial"/>
                        </a:rPr>
                        <a:t>対応</a:t>
                      </a:r>
                      <a:endParaRPr sz="950" b="0" u="none" strike="noStrike" cap="none" dirty="0">
                        <a:latin typeface="Meiryo UI" panose="020B0604030504040204" pitchFamily="50" charset="-128"/>
                        <a:ea typeface="Meiryo UI" panose="020B0604030504040204" pitchFamily="50" charset="-128"/>
                        <a:cs typeface="Arial"/>
                        <a:sym typeface="Arial"/>
                      </a:endParaRPr>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CF0F3"/>
                    </a:solidFill>
                  </a:tcPr>
                </a:tc>
                <a:extLst>
                  <a:ext uri="{0D108BD9-81ED-4DB2-BD59-A6C34878D82A}">
                    <a16:rowId xmlns:a16="http://schemas.microsoft.com/office/drawing/2014/main" val="10005"/>
                  </a:ext>
                </a:extLst>
              </a:tr>
              <a:tr h="557425">
                <a:tc>
                  <a:txBody>
                    <a:bodyPr/>
                    <a:lstStyle/>
                    <a:p>
                      <a:pPr marL="0" marR="0" lvl="0" indent="0" algn="ctr" rtl="0">
                        <a:spcBef>
                          <a:spcPts val="0"/>
                        </a:spcBef>
                        <a:spcAft>
                          <a:spcPts val="0"/>
                        </a:spcAft>
                        <a:buNone/>
                      </a:pPr>
                      <a:r>
                        <a:rPr lang="ja-JP" altLang="en-US" sz="1000" b="1" u="none" strike="noStrike" cap="none" dirty="0">
                          <a:solidFill>
                            <a:srgbClr val="000000"/>
                          </a:solidFill>
                          <a:latin typeface="Meiryo UI" panose="020B0604030504040204" pitchFamily="50" charset="-128"/>
                          <a:ea typeface="Meiryo UI" panose="020B0604030504040204" pitchFamily="50" charset="-128"/>
                          <a:cs typeface="Arial"/>
                          <a:sym typeface="Arial"/>
                        </a:rPr>
                        <a:t>電源喪失保護</a:t>
                      </a:r>
                      <a:r>
                        <a:rPr lang="en-US" sz="1000" b="1" u="none" strike="noStrike" cap="none" dirty="0">
                          <a:solidFill>
                            <a:srgbClr val="000000"/>
                          </a:solidFill>
                          <a:latin typeface="Meiryo UI" panose="020B0604030504040204" pitchFamily="50" charset="-128"/>
                          <a:ea typeface="Meiryo UI" panose="020B0604030504040204" pitchFamily="50" charset="-128"/>
                          <a:cs typeface="Arial"/>
                          <a:sym typeface="Arial"/>
                        </a:rPr>
                        <a:t>(</a:t>
                      </a:r>
                      <a:r>
                        <a:rPr lang="ja-JP" altLang="en-US" sz="1000" b="1" u="none" strike="noStrike" cap="none" dirty="0">
                          <a:solidFill>
                            <a:srgbClr val="000000"/>
                          </a:solidFill>
                          <a:latin typeface="Meiryo UI" panose="020B0604030504040204" pitchFamily="50" charset="-128"/>
                          <a:ea typeface="Meiryo UI" panose="020B0604030504040204" pitchFamily="50" charset="-128"/>
                          <a:cs typeface="Arial"/>
                          <a:sym typeface="Arial"/>
                        </a:rPr>
                        <a:t>ソフトウェア</a:t>
                      </a:r>
                      <a:r>
                        <a:rPr lang="en-US" sz="1000" b="1" u="none" strike="noStrike" cap="none" dirty="0">
                          <a:solidFill>
                            <a:srgbClr val="000000"/>
                          </a:solidFill>
                          <a:latin typeface="Meiryo UI" panose="020B0604030504040204" pitchFamily="50" charset="-128"/>
                          <a:ea typeface="Meiryo UI" panose="020B0604030504040204" pitchFamily="50" charset="-128"/>
                          <a:cs typeface="Arial"/>
                          <a:sym typeface="Arial"/>
                        </a:rPr>
                        <a:t>)</a:t>
                      </a:r>
                      <a:endParaRPr dirty="0"/>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E1E7"/>
                    </a:solidFill>
                  </a:tcPr>
                </a:tc>
                <a:tc>
                  <a:txBody>
                    <a:bodyPr/>
                    <a:lstStyle/>
                    <a:p>
                      <a:pPr marL="0" marR="0" lvl="0" indent="0" algn="ctr" rtl="0">
                        <a:spcBef>
                          <a:spcPts val="0"/>
                        </a:spcBef>
                        <a:spcAft>
                          <a:spcPts val="0"/>
                        </a:spcAft>
                        <a:buNone/>
                      </a:pPr>
                      <a:r>
                        <a:rPr lang="en-US" sz="950" b="0" u="none" strike="noStrike" cap="none" dirty="0">
                          <a:latin typeface="Meiryo UI" panose="020B0604030504040204" pitchFamily="50" charset="-128"/>
                          <a:ea typeface="Meiryo UI" panose="020B0604030504040204" pitchFamily="50" charset="-128"/>
                          <a:cs typeface="Arial"/>
                          <a:sym typeface="Arial"/>
                        </a:rPr>
                        <a:t>ZIL</a:t>
                      </a:r>
                      <a:br>
                        <a:rPr lang="en-US" sz="950" b="0" u="none" strike="noStrike" cap="none" dirty="0">
                          <a:latin typeface="Meiryo UI" panose="020B0604030504040204" pitchFamily="50" charset="-128"/>
                          <a:ea typeface="Meiryo UI" panose="020B0604030504040204" pitchFamily="50" charset="-128"/>
                          <a:cs typeface="Arial"/>
                          <a:sym typeface="Arial"/>
                        </a:rPr>
                      </a:br>
                      <a:r>
                        <a:rPr lang="en-US" sz="950" b="0" u="none" strike="noStrike" cap="none" dirty="0">
                          <a:latin typeface="Meiryo UI" panose="020B0604030504040204" pitchFamily="50" charset="-128"/>
                          <a:ea typeface="Meiryo UI" panose="020B0604030504040204" pitchFamily="50" charset="-128"/>
                          <a:cs typeface="Arial"/>
                          <a:sym typeface="Arial"/>
                        </a:rPr>
                        <a:t>Copy-on-Write</a:t>
                      </a:r>
                      <a:endParaRPr sz="950" b="0" u="none" strike="noStrike" cap="none" dirty="0">
                        <a:latin typeface="Meiryo UI" panose="020B0604030504040204" pitchFamily="50" charset="-128"/>
                        <a:ea typeface="Meiryo UI" panose="020B0604030504040204" pitchFamily="50" charset="-128"/>
                        <a:cs typeface="Arial"/>
                        <a:sym typeface="Arial"/>
                      </a:endParaRPr>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E1E7"/>
                    </a:solidFill>
                  </a:tcPr>
                </a:tc>
                <a:tc>
                  <a:txBody>
                    <a:bodyPr/>
                    <a:lstStyle/>
                    <a:p>
                      <a:pPr marL="0" marR="0" lvl="0" indent="0" algn="ctr" rtl="0">
                        <a:spcBef>
                          <a:spcPts val="0"/>
                        </a:spcBef>
                        <a:spcAft>
                          <a:spcPts val="0"/>
                        </a:spcAft>
                        <a:buNone/>
                      </a:pPr>
                      <a:r>
                        <a:rPr lang="ja-JP" altLang="en-US" sz="950" dirty="0">
                          <a:latin typeface="Meiryo UI" panose="020B0604030504040204" pitchFamily="50" charset="-128"/>
                          <a:ea typeface="Meiryo UI" panose="020B0604030504040204" pitchFamily="50" charset="-128"/>
                        </a:rPr>
                        <a:t>非対応</a:t>
                      </a:r>
                      <a:endParaRPr sz="950" dirty="0"/>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E1E7"/>
                    </a:solidFill>
                  </a:tcPr>
                </a:tc>
                <a:extLst>
                  <a:ext uri="{0D108BD9-81ED-4DB2-BD59-A6C34878D82A}">
                    <a16:rowId xmlns:a16="http://schemas.microsoft.com/office/drawing/2014/main" val="10006"/>
                  </a:ext>
                </a:extLst>
              </a:tr>
              <a:tr h="224775">
                <a:tc>
                  <a:txBody>
                    <a:bodyPr/>
                    <a:lstStyle/>
                    <a:p>
                      <a:pPr marL="0" marR="0" lvl="0" indent="0" algn="ctr" rtl="0">
                        <a:spcBef>
                          <a:spcPts val="0"/>
                        </a:spcBef>
                        <a:spcAft>
                          <a:spcPts val="0"/>
                        </a:spcAft>
                        <a:buNone/>
                      </a:pPr>
                      <a:r>
                        <a:rPr lang="ja-JP" altLang="en-US" sz="1000" b="1" u="none" strike="noStrike" cap="none" dirty="0">
                          <a:solidFill>
                            <a:srgbClr val="000000"/>
                          </a:solidFill>
                          <a:latin typeface="Meiryo UI" panose="020B0604030504040204" pitchFamily="50" charset="-128"/>
                          <a:ea typeface="Meiryo UI" panose="020B0604030504040204" pitchFamily="50" charset="-128"/>
                          <a:cs typeface="Arial"/>
                          <a:sym typeface="Arial"/>
                        </a:rPr>
                        <a:t>権限管理</a:t>
                      </a:r>
                      <a:endParaRPr dirty="0"/>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CF0F3"/>
                    </a:solidFill>
                  </a:tcPr>
                </a:tc>
                <a:tc>
                  <a:txBody>
                    <a:bodyPr/>
                    <a:lstStyle/>
                    <a:p>
                      <a:pPr marL="0" marR="0" lvl="0" indent="0" algn="ctr" rtl="0">
                        <a:spcBef>
                          <a:spcPts val="0"/>
                        </a:spcBef>
                        <a:spcAft>
                          <a:spcPts val="0"/>
                        </a:spcAft>
                        <a:buNone/>
                      </a:pPr>
                      <a:r>
                        <a:rPr lang="ja-JP" altLang="en-US" sz="950" b="0" u="none" strike="noStrike" cap="none" dirty="0">
                          <a:latin typeface="Meiryo UI" panose="020B0604030504040204" pitchFamily="50" charset="-128"/>
                          <a:ea typeface="Meiryo UI" panose="020B0604030504040204" pitchFamily="50" charset="-128"/>
                          <a:cs typeface="Arial"/>
                          <a:sym typeface="Arial"/>
                        </a:rPr>
                        <a:t>十分な</a:t>
                      </a:r>
                      <a:r>
                        <a:rPr lang="en-US" sz="950" b="0" u="none" strike="noStrike" cap="none" dirty="0">
                          <a:latin typeface="Meiryo UI" panose="020B0604030504040204" pitchFamily="50" charset="-128"/>
                          <a:ea typeface="Meiryo UI" panose="020B0604030504040204" pitchFamily="50" charset="-128"/>
                          <a:cs typeface="Arial"/>
                          <a:sym typeface="Arial"/>
                        </a:rPr>
                        <a:t>ACL (14</a:t>
                      </a:r>
                      <a:r>
                        <a:rPr lang="ja-JP" altLang="en-US" sz="950" b="0" u="none" strike="noStrike" cap="none" dirty="0">
                          <a:latin typeface="Meiryo UI" panose="020B0604030504040204" pitchFamily="50" charset="-128"/>
                          <a:ea typeface="Meiryo UI" panose="020B0604030504040204" pitchFamily="50" charset="-128"/>
                          <a:cs typeface="Arial"/>
                          <a:sym typeface="Arial"/>
                        </a:rPr>
                        <a:t>種類</a:t>
                      </a:r>
                      <a:r>
                        <a:rPr lang="en-US" sz="950" b="0" u="none" strike="noStrike" cap="none" dirty="0">
                          <a:latin typeface="Meiryo UI" panose="020B0604030504040204" pitchFamily="50" charset="-128"/>
                          <a:ea typeface="Meiryo UI" panose="020B0604030504040204" pitchFamily="50" charset="-128"/>
                          <a:cs typeface="Arial"/>
                          <a:sym typeface="Arial"/>
                        </a:rPr>
                        <a:t>)</a:t>
                      </a:r>
                      <a:endParaRPr dirty="0"/>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CF0F3"/>
                    </a:solidFill>
                  </a:tcPr>
                </a:tc>
                <a:tc>
                  <a:txBody>
                    <a:bodyPr/>
                    <a:lstStyle/>
                    <a:p>
                      <a:pPr marL="0" marR="0" lvl="0" indent="0" algn="ctr" rtl="0">
                        <a:spcBef>
                          <a:spcPts val="0"/>
                        </a:spcBef>
                        <a:spcAft>
                          <a:spcPts val="0"/>
                        </a:spcAft>
                        <a:buNone/>
                      </a:pPr>
                      <a:r>
                        <a:rPr lang="en-US" sz="900" u="none" strike="noStrike" cap="none" dirty="0">
                          <a:latin typeface="Meiryo UI" panose="020B0604030504040204" pitchFamily="50" charset="-128"/>
                          <a:ea typeface="Meiryo UI" panose="020B0604030504040204" pitchFamily="50" charset="-128"/>
                          <a:cs typeface="Arial"/>
                          <a:sym typeface="Arial"/>
                        </a:rPr>
                        <a:t>POSIX ACL (3</a:t>
                      </a:r>
                      <a:r>
                        <a:rPr lang="ja-JP" altLang="en-US" sz="900" u="none" strike="noStrike" cap="none" dirty="0">
                          <a:latin typeface="Meiryo UI" panose="020B0604030504040204" pitchFamily="50" charset="-128"/>
                          <a:ea typeface="Meiryo UI" panose="020B0604030504040204" pitchFamily="50" charset="-128"/>
                          <a:cs typeface="Arial"/>
                          <a:sym typeface="Arial"/>
                        </a:rPr>
                        <a:t>種類</a:t>
                      </a:r>
                      <a:r>
                        <a:rPr lang="en-US" sz="900" u="none" strike="noStrike" cap="none" dirty="0">
                          <a:latin typeface="Meiryo UI" panose="020B0604030504040204" pitchFamily="50" charset="-128"/>
                          <a:ea typeface="Meiryo UI" panose="020B0604030504040204" pitchFamily="50" charset="-128"/>
                          <a:cs typeface="Arial"/>
                          <a:sym typeface="Arial"/>
                        </a:rPr>
                        <a:t>) + </a:t>
                      </a:r>
                      <a:r>
                        <a:rPr lang="ja-JP" altLang="en-US" sz="900" u="none" strike="noStrike" cap="none" dirty="0">
                          <a:latin typeface="Meiryo UI" panose="020B0604030504040204" pitchFamily="50" charset="-128"/>
                          <a:ea typeface="Meiryo UI" panose="020B0604030504040204" pitchFamily="50" charset="-128"/>
                          <a:cs typeface="Arial"/>
                          <a:sym typeface="Arial"/>
                        </a:rPr>
                        <a:t>特定の特別権限</a:t>
                      </a:r>
                      <a:endParaRPr sz="900" b="0" u="none" strike="noStrike" cap="none" dirty="0">
                        <a:latin typeface="Meiryo UI" panose="020B0604030504040204" pitchFamily="50" charset="-128"/>
                        <a:ea typeface="Meiryo UI" panose="020B0604030504040204" pitchFamily="50" charset="-128"/>
                        <a:cs typeface="Arial"/>
                        <a:sym typeface="Arial"/>
                      </a:endParaRPr>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CF0F3"/>
                    </a:solidFill>
                  </a:tcPr>
                </a:tc>
                <a:extLst>
                  <a:ext uri="{0D108BD9-81ED-4DB2-BD59-A6C34878D82A}">
                    <a16:rowId xmlns:a16="http://schemas.microsoft.com/office/drawing/2014/main" val="10007"/>
                  </a:ext>
                </a:extLst>
              </a:tr>
              <a:tr h="728250">
                <a:tc>
                  <a:txBody>
                    <a:bodyPr/>
                    <a:lstStyle/>
                    <a:p>
                      <a:pPr marL="0" marR="0" lvl="0" indent="0" algn="ctr" rtl="0">
                        <a:spcBef>
                          <a:spcPts val="0"/>
                        </a:spcBef>
                        <a:spcAft>
                          <a:spcPts val="0"/>
                        </a:spcAft>
                        <a:buNone/>
                      </a:pPr>
                      <a:r>
                        <a:rPr lang="ja-JP" altLang="en-US" sz="1000" b="1" u="none" strike="noStrike" cap="none" dirty="0">
                          <a:solidFill>
                            <a:srgbClr val="000000"/>
                          </a:solidFill>
                          <a:latin typeface="Meiryo UI" panose="020B0604030504040204" pitchFamily="50" charset="-128"/>
                          <a:ea typeface="Meiryo UI" panose="020B0604030504040204" pitchFamily="50" charset="-128"/>
                          <a:cs typeface="Arial"/>
                          <a:sym typeface="Arial"/>
                        </a:rPr>
                        <a:t>容量拡張</a:t>
                      </a:r>
                      <a:endParaRPr dirty="0"/>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E1E7"/>
                    </a:solidFill>
                  </a:tcPr>
                </a:tc>
                <a:tc>
                  <a:txBody>
                    <a:bodyPr/>
                    <a:lstStyle/>
                    <a:p>
                      <a:pPr marL="0" marR="0" lvl="0" indent="0" algn="ctr" rtl="0">
                        <a:spcBef>
                          <a:spcPts val="0"/>
                        </a:spcBef>
                        <a:spcAft>
                          <a:spcPts val="0"/>
                        </a:spcAft>
                        <a:buNone/>
                      </a:pPr>
                      <a:r>
                        <a:rPr lang="en-US" sz="950" b="0" u="none" strike="noStrike" cap="none" dirty="0">
                          <a:latin typeface="Meiryo UI" panose="020B0604030504040204" pitchFamily="50" charset="-128"/>
                          <a:ea typeface="Meiryo UI" panose="020B0604030504040204" pitchFamily="50" charset="-128"/>
                          <a:cs typeface="Arial"/>
                          <a:sym typeface="Arial"/>
                        </a:rPr>
                        <a:t>RAID</a:t>
                      </a:r>
                      <a:r>
                        <a:rPr lang="ja-JP" altLang="en-US" sz="950" b="0" u="none" strike="noStrike" cap="none" dirty="0">
                          <a:latin typeface="Meiryo UI" panose="020B0604030504040204" pitchFamily="50" charset="-128"/>
                          <a:ea typeface="Meiryo UI" panose="020B0604030504040204" pitchFamily="50" charset="-128"/>
                          <a:cs typeface="Arial"/>
                          <a:sym typeface="Arial"/>
                        </a:rPr>
                        <a:t>容量のアップグレード</a:t>
                      </a:r>
                      <a:r>
                        <a:rPr lang="en-US" sz="950" b="0" u="none" strike="noStrike" cap="none" dirty="0">
                          <a:latin typeface="Meiryo UI" panose="020B0604030504040204" pitchFamily="50" charset="-128"/>
                          <a:ea typeface="Meiryo UI" panose="020B0604030504040204" pitchFamily="50" charset="-128"/>
                          <a:cs typeface="Arial"/>
                          <a:sym typeface="Arial"/>
                        </a:rPr>
                        <a:t/>
                      </a:r>
                      <a:br>
                        <a:rPr lang="en-US" sz="950" b="0" u="none" strike="noStrike" cap="none" dirty="0">
                          <a:latin typeface="Meiryo UI" panose="020B0604030504040204" pitchFamily="50" charset="-128"/>
                          <a:ea typeface="Meiryo UI" panose="020B0604030504040204" pitchFamily="50" charset="-128"/>
                          <a:cs typeface="Arial"/>
                          <a:sym typeface="Arial"/>
                        </a:rPr>
                      </a:br>
                      <a:r>
                        <a:rPr lang="ja-JP" altLang="en-US" sz="950" b="0" u="none" strike="noStrike" cap="none" dirty="0">
                          <a:latin typeface="Meiryo UI" panose="020B0604030504040204" pitchFamily="50" charset="-128"/>
                          <a:ea typeface="Meiryo UI" panose="020B0604030504040204" pitchFamily="50" charset="-128"/>
                          <a:cs typeface="Arial"/>
                          <a:sym typeface="Arial"/>
                        </a:rPr>
                        <a:t>より大きな容量のディスクドライブへ変更</a:t>
                      </a:r>
                      <a:r>
                        <a:rPr lang="en-US" sz="950" b="0" u="none" strike="noStrike" cap="none" dirty="0">
                          <a:latin typeface="Meiryo UI" panose="020B0604030504040204" pitchFamily="50" charset="-128"/>
                          <a:ea typeface="Meiryo UI" panose="020B0604030504040204" pitchFamily="50" charset="-128"/>
                          <a:cs typeface="Arial"/>
                          <a:sym typeface="Arial"/>
                        </a:rPr>
                        <a:t/>
                      </a:r>
                      <a:br>
                        <a:rPr lang="en-US" sz="950" b="0" u="none" strike="noStrike" cap="none" dirty="0">
                          <a:latin typeface="Meiryo UI" panose="020B0604030504040204" pitchFamily="50" charset="-128"/>
                          <a:ea typeface="Meiryo UI" panose="020B0604030504040204" pitchFamily="50" charset="-128"/>
                          <a:cs typeface="Arial"/>
                          <a:sym typeface="Arial"/>
                        </a:rPr>
                      </a:br>
                      <a:r>
                        <a:rPr lang="ja-JP" altLang="en-US" sz="950" b="0" u="none" strike="noStrike" cap="none" dirty="0">
                          <a:latin typeface="Meiryo UI" panose="020B0604030504040204" pitchFamily="50" charset="-128"/>
                          <a:ea typeface="Meiryo UI" panose="020B0604030504040204" pitchFamily="50" charset="-128"/>
                          <a:cs typeface="Arial"/>
                          <a:sym typeface="Arial"/>
                        </a:rPr>
                        <a:t>拡張エンクロージャ</a:t>
                      </a:r>
                      <a:r>
                        <a:rPr lang="en-US" sz="950" b="0" u="none" strike="noStrike" cap="none" dirty="0">
                          <a:latin typeface="Meiryo UI" panose="020B0604030504040204" pitchFamily="50" charset="-128"/>
                          <a:ea typeface="Meiryo UI" panose="020B0604030504040204" pitchFamily="50" charset="-128"/>
                          <a:cs typeface="Arial"/>
                          <a:sym typeface="Arial"/>
                        </a:rPr>
                        <a:t>/JBODs</a:t>
                      </a:r>
                      <a:r>
                        <a:rPr lang="ja-JP" altLang="en-US" sz="950" b="0" u="none" strike="noStrike" cap="none" dirty="0">
                          <a:latin typeface="Meiryo UI" panose="020B0604030504040204" pitchFamily="50" charset="-128"/>
                          <a:ea typeface="Meiryo UI" panose="020B0604030504040204" pitchFamily="50" charset="-128"/>
                          <a:cs typeface="Arial"/>
                          <a:sym typeface="Arial"/>
                        </a:rPr>
                        <a:t>の取り付け</a:t>
                      </a:r>
                      <a:endParaRPr dirty="0"/>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E1E7"/>
                    </a:solidFill>
                  </a:tcPr>
                </a:tc>
                <a:tc>
                  <a:txBody>
                    <a:bodyPr/>
                    <a:lstStyle/>
                    <a:p>
                      <a:pPr marL="0" marR="0" lvl="0" indent="0" algn="ctr" rtl="0">
                        <a:spcBef>
                          <a:spcPts val="0"/>
                        </a:spcBef>
                        <a:spcAft>
                          <a:spcPts val="0"/>
                        </a:spcAft>
                        <a:buNone/>
                      </a:pPr>
                      <a:r>
                        <a:rPr lang="en-US" sz="900" u="none" strike="noStrike" cap="none" dirty="0">
                          <a:latin typeface="Meiryo UI" panose="020B0604030504040204" pitchFamily="50" charset="-128"/>
                          <a:ea typeface="Meiryo UI" panose="020B0604030504040204" pitchFamily="50" charset="-128"/>
                          <a:cs typeface="Arial"/>
                          <a:sym typeface="Arial"/>
                        </a:rPr>
                        <a:t>RAID</a:t>
                      </a:r>
                      <a:r>
                        <a:rPr lang="ja-JP" altLang="en-US" sz="900" u="none" strike="noStrike" cap="none" dirty="0">
                          <a:latin typeface="Meiryo UI" panose="020B0604030504040204" pitchFamily="50" charset="-128"/>
                          <a:ea typeface="Meiryo UI" panose="020B0604030504040204" pitchFamily="50" charset="-128"/>
                          <a:cs typeface="Arial"/>
                          <a:sym typeface="Arial"/>
                        </a:rPr>
                        <a:t>グループにディスクドライブを追加</a:t>
                      </a:r>
                      <a:r>
                        <a:rPr lang="en-US" sz="900" u="none" strike="noStrike" cap="none" dirty="0">
                          <a:latin typeface="Meiryo UI" panose="020B0604030504040204" pitchFamily="50" charset="-128"/>
                          <a:ea typeface="Meiryo UI" panose="020B0604030504040204" pitchFamily="50" charset="-128"/>
                          <a:cs typeface="Arial"/>
                          <a:sym typeface="Arial"/>
                        </a:rPr>
                        <a:t/>
                      </a:r>
                      <a:br>
                        <a:rPr lang="en-US" sz="900" u="none" strike="noStrike" cap="none" dirty="0">
                          <a:latin typeface="Meiryo UI" panose="020B0604030504040204" pitchFamily="50" charset="-128"/>
                          <a:ea typeface="Meiryo UI" panose="020B0604030504040204" pitchFamily="50" charset="-128"/>
                          <a:cs typeface="Arial"/>
                          <a:sym typeface="Arial"/>
                        </a:rPr>
                      </a:br>
                      <a:r>
                        <a:rPr lang="en-US" altLang="ja-JP" sz="900" b="0" u="none" strike="noStrike" cap="none" dirty="0">
                          <a:latin typeface="Meiryo UI" panose="020B0604030504040204" pitchFamily="50" charset="-128"/>
                          <a:ea typeface="Meiryo UI" panose="020B0604030504040204" pitchFamily="50" charset="-128"/>
                          <a:cs typeface="Arial"/>
                          <a:sym typeface="Arial"/>
                        </a:rPr>
                        <a:t>RAID</a:t>
                      </a:r>
                      <a:r>
                        <a:rPr lang="ja-JP" altLang="en-US" sz="900" b="0" u="none" strike="noStrike" cap="none" dirty="0">
                          <a:latin typeface="Meiryo UI" panose="020B0604030504040204" pitchFamily="50" charset="-128"/>
                          <a:ea typeface="Meiryo UI" panose="020B0604030504040204" pitchFamily="50" charset="-128"/>
                          <a:cs typeface="Arial"/>
                          <a:sym typeface="Arial"/>
                        </a:rPr>
                        <a:t>容量のアップグレード</a:t>
                      </a:r>
                      <a:r>
                        <a:rPr lang="en-US" sz="900" u="none" strike="noStrike" cap="none" dirty="0">
                          <a:latin typeface="Meiryo UI" panose="020B0604030504040204" pitchFamily="50" charset="-128"/>
                          <a:ea typeface="Meiryo UI" panose="020B0604030504040204" pitchFamily="50" charset="-128"/>
                          <a:cs typeface="Arial"/>
                          <a:sym typeface="Arial"/>
                        </a:rPr>
                        <a:t/>
                      </a:r>
                      <a:br>
                        <a:rPr lang="en-US" sz="900" u="none" strike="noStrike" cap="none" dirty="0">
                          <a:latin typeface="Meiryo UI" panose="020B0604030504040204" pitchFamily="50" charset="-128"/>
                          <a:ea typeface="Meiryo UI" panose="020B0604030504040204" pitchFamily="50" charset="-128"/>
                          <a:cs typeface="Arial"/>
                          <a:sym typeface="Arial"/>
                        </a:rPr>
                      </a:br>
                      <a:r>
                        <a:rPr lang="ja-JP" altLang="en-US" sz="900" b="0" u="none" strike="noStrike" cap="none" dirty="0">
                          <a:latin typeface="Meiryo UI" panose="020B0604030504040204" pitchFamily="50" charset="-128"/>
                          <a:ea typeface="Meiryo UI" panose="020B0604030504040204" pitchFamily="50" charset="-128"/>
                          <a:cs typeface="Arial"/>
                          <a:sym typeface="Arial"/>
                        </a:rPr>
                        <a:t>より大きな容量のディスクドライブへ変更</a:t>
                      </a:r>
                      <a:r>
                        <a:rPr lang="en-US" sz="900" u="none" strike="noStrike" cap="none" dirty="0">
                          <a:latin typeface="Meiryo UI" panose="020B0604030504040204" pitchFamily="50" charset="-128"/>
                          <a:ea typeface="Meiryo UI" panose="020B0604030504040204" pitchFamily="50" charset="-128"/>
                          <a:cs typeface="Arial"/>
                          <a:sym typeface="Arial"/>
                        </a:rPr>
                        <a:t/>
                      </a:r>
                      <a:br>
                        <a:rPr lang="en-US" sz="900" u="none" strike="noStrike" cap="none" dirty="0">
                          <a:latin typeface="Meiryo UI" panose="020B0604030504040204" pitchFamily="50" charset="-128"/>
                          <a:ea typeface="Meiryo UI" panose="020B0604030504040204" pitchFamily="50" charset="-128"/>
                          <a:cs typeface="Arial"/>
                          <a:sym typeface="Arial"/>
                        </a:rPr>
                      </a:br>
                      <a:r>
                        <a:rPr lang="ja-JP" altLang="en-US" sz="900" b="0" u="none" strike="noStrike" cap="none" dirty="0">
                          <a:latin typeface="Meiryo UI" panose="020B0604030504040204" pitchFamily="50" charset="-128"/>
                          <a:ea typeface="Meiryo UI" panose="020B0604030504040204" pitchFamily="50" charset="-128"/>
                          <a:cs typeface="Arial"/>
                          <a:sym typeface="Arial"/>
                        </a:rPr>
                        <a:t>拡張エンクロージャ</a:t>
                      </a:r>
                      <a:r>
                        <a:rPr lang="en-US" altLang="ja-JP" sz="900" b="0" u="none" strike="noStrike" cap="none" dirty="0">
                          <a:latin typeface="Meiryo UI" panose="020B0604030504040204" pitchFamily="50" charset="-128"/>
                          <a:ea typeface="Meiryo UI" panose="020B0604030504040204" pitchFamily="50" charset="-128"/>
                          <a:cs typeface="Arial"/>
                          <a:sym typeface="Arial"/>
                        </a:rPr>
                        <a:t>/JBODs</a:t>
                      </a:r>
                      <a:r>
                        <a:rPr lang="ja-JP" altLang="en-US" sz="900" b="0" u="none" strike="noStrike" cap="none" dirty="0">
                          <a:latin typeface="Meiryo UI" panose="020B0604030504040204" pitchFamily="50" charset="-128"/>
                          <a:ea typeface="Meiryo UI" panose="020B0604030504040204" pitchFamily="50" charset="-128"/>
                          <a:cs typeface="Arial"/>
                          <a:sym typeface="Arial"/>
                        </a:rPr>
                        <a:t>の取り付け</a:t>
                      </a:r>
                      <a:endParaRPr sz="900" b="0" u="none" strike="noStrike" cap="none" dirty="0">
                        <a:latin typeface="Meiryo UI" panose="020B0604030504040204" pitchFamily="50" charset="-128"/>
                        <a:ea typeface="Meiryo UI" panose="020B0604030504040204" pitchFamily="50" charset="-128"/>
                        <a:cs typeface="Arial"/>
                        <a:sym typeface="Arial"/>
                      </a:endParaRPr>
                    </a:p>
                  </a:txBody>
                  <a:tcPr marL="33875" marR="33875" marT="16925" marB="16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9E1E7"/>
                    </a:solidFill>
                  </a:tcPr>
                </a:tc>
                <a:extLst>
                  <a:ext uri="{0D108BD9-81ED-4DB2-BD59-A6C34878D82A}">
                    <a16:rowId xmlns:a16="http://schemas.microsoft.com/office/drawing/2014/main" val="10008"/>
                  </a:ext>
                </a:extLst>
              </a:tr>
            </a:tbl>
          </a:graphicData>
        </a:graphic>
      </p:graphicFrame>
      <p:grpSp>
        <p:nvGrpSpPr>
          <p:cNvPr id="104" name="Google Shape;104;p14"/>
          <p:cNvGrpSpPr/>
          <p:nvPr/>
        </p:nvGrpSpPr>
        <p:grpSpPr>
          <a:xfrm>
            <a:off x="3902593" y="2966641"/>
            <a:ext cx="4335852" cy="3487950"/>
            <a:chOff x="3902593" y="2711997"/>
            <a:chExt cx="4344816" cy="4060641"/>
          </a:xfrm>
        </p:grpSpPr>
        <p:pic>
          <p:nvPicPr>
            <p:cNvPr id="105" name="Google Shape;105;p14"/>
            <p:cNvPicPr preferRelativeResize="0"/>
            <p:nvPr/>
          </p:nvPicPr>
          <p:blipFill rotWithShape="1">
            <a:blip r:embed="rId3">
              <a:alphaModFix/>
            </a:blip>
            <a:srcRect t="76775"/>
            <a:stretch/>
          </p:blipFill>
          <p:spPr>
            <a:xfrm rot="5400000">
              <a:off x="2058231" y="4556359"/>
              <a:ext cx="4031771" cy="343047"/>
            </a:xfrm>
            <a:prstGeom prst="rect">
              <a:avLst/>
            </a:prstGeom>
            <a:noFill/>
            <a:ln>
              <a:noFill/>
            </a:ln>
          </p:spPr>
        </p:pic>
        <p:pic>
          <p:nvPicPr>
            <p:cNvPr id="106" name="Google Shape;106;p14"/>
            <p:cNvPicPr preferRelativeResize="0"/>
            <p:nvPr/>
          </p:nvPicPr>
          <p:blipFill rotWithShape="1">
            <a:blip r:embed="rId3">
              <a:alphaModFix/>
            </a:blip>
            <a:srcRect t="76775"/>
            <a:stretch/>
          </p:blipFill>
          <p:spPr>
            <a:xfrm rot="5400000">
              <a:off x="6060000" y="4585229"/>
              <a:ext cx="4031771" cy="343047"/>
            </a:xfrm>
            <a:prstGeom prst="rect">
              <a:avLst/>
            </a:prstGeom>
            <a:noFill/>
            <a:ln>
              <a:noFill/>
            </a:ln>
          </p:spPr>
        </p:pic>
      </p:grpSp>
      <p:sp>
        <p:nvSpPr>
          <p:cNvPr id="107" name="Google Shape;107;p14"/>
          <p:cNvSpPr txBox="1"/>
          <p:nvPr/>
        </p:nvSpPr>
        <p:spPr>
          <a:xfrm>
            <a:off x="613410" y="2076537"/>
            <a:ext cx="10965180" cy="623312"/>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TS-1655 </a:t>
            </a:r>
            <a:r>
              <a:rPr lang="en-US" dirty="0" err="1">
                <a:solidFill>
                  <a:schemeClr val="dk1"/>
                </a:solidFill>
                <a:latin typeface="Meiryo UI" panose="020B0604030504040204" pitchFamily="50" charset="-128"/>
                <a:ea typeface="Meiryo UI" panose="020B0604030504040204" pitchFamily="50" charset="-128"/>
              </a:rPr>
              <a:t>には、強力なデータ転送パフォーマンスとより効率的なメモリ使用を備えたQTS</a:t>
            </a:r>
            <a:r>
              <a:rPr lang="en-US" dirty="0" err="1" smtClean="0">
                <a:solidFill>
                  <a:schemeClr val="dk1"/>
                </a:solidFill>
                <a:latin typeface="Meiryo UI" panose="020B0604030504040204" pitchFamily="50" charset="-128"/>
                <a:ea typeface="Meiryo UI" panose="020B0604030504040204" pitchFamily="50" charset="-128"/>
              </a:rPr>
              <a:t>オペレーティングシステム</a:t>
            </a:r>
            <a:r>
              <a:rPr lang="ja-JP" altLang="en-US" dirty="0" smtClean="0">
                <a:solidFill>
                  <a:schemeClr val="dk1"/>
                </a:solidFill>
                <a:latin typeface="Meiryo UI" panose="020B0604030504040204" pitchFamily="50" charset="-128"/>
                <a:ea typeface="Meiryo UI" panose="020B0604030504040204" pitchFamily="50" charset="-128"/>
              </a:rPr>
              <a:t>を標準で搭載。</a:t>
            </a:r>
            <a:endParaRPr lang="en-US" dirty="0">
              <a:solidFill>
                <a:schemeClr val="dk1"/>
              </a:solidFill>
              <a:latin typeface="Meiryo UI" panose="020B0604030504040204" pitchFamily="50" charset="-128"/>
              <a:ea typeface="Meiryo UI" panose="020B0604030504040204" pitchFamily="50" charset="-128"/>
            </a:endParaRPr>
          </a:p>
          <a:p>
            <a:pPr marL="0" marR="0" lvl="0" indent="0" algn="l" rtl="0">
              <a:lnSpc>
                <a:spcPct val="130000"/>
              </a:lnSpc>
              <a:spcBef>
                <a:spcPts val="0"/>
              </a:spcBef>
              <a:spcAft>
                <a:spcPts val="0"/>
              </a:spcAft>
              <a:buNone/>
            </a:pPr>
            <a:r>
              <a:rPr lang="en-US" dirty="0" err="1">
                <a:solidFill>
                  <a:schemeClr val="dk1"/>
                </a:solidFill>
                <a:latin typeface="Meiryo UI" panose="020B0604030504040204" pitchFamily="50" charset="-128"/>
                <a:ea typeface="Meiryo UI" panose="020B0604030504040204" pitchFamily="50" charset="-128"/>
              </a:rPr>
              <a:t>Qtier自動階層型ストレージ機能を利用できます</a:t>
            </a:r>
            <a:r>
              <a:rPr lang="en-US" dirty="0" smtClean="0">
                <a:solidFill>
                  <a:schemeClr val="dk1"/>
                </a:solidFill>
                <a:latin typeface="Meiryo UI" panose="020B0604030504040204" pitchFamily="50" charset="-128"/>
                <a:ea typeface="Meiryo UI" panose="020B0604030504040204" pitchFamily="50" charset="-128"/>
              </a:rPr>
              <a:t>。</a:t>
            </a:r>
            <a:r>
              <a:rPr lang="ja-JP" altLang="en-US" dirty="0" smtClean="0">
                <a:solidFill>
                  <a:schemeClr val="dk1"/>
                </a:solidFill>
                <a:latin typeface="Meiryo UI" panose="020B0604030504040204" pitchFamily="50" charset="-128"/>
                <a:ea typeface="Meiryo UI" panose="020B0604030504040204" pitchFamily="50" charset="-128"/>
              </a:rPr>
              <a:t>また、利用用途に</a:t>
            </a:r>
            <a:r>
              <a:rPr lang="en-US" dirty="0" err="1" smtClean="0">
                <a:solidFill>
                  <a:schemeClr val="dk1"/>
                </a:solidFill>
                <a:latin typeface="Meiryo UI" panose="020B0604030504040204" pitchFamily="50" charset="-128"/>
                <a:ea typeface="Meiryo UI" panose="020B0604030504040204" pitchFamily="50" charset="-128"/>
              </a:rPr>
              <a:t>応じて</a:t>
            </a:r>
            <a:r>
              <a:rPr lang="en-US" dirty="0" err="1">
                <a:solidFill>
                  <a:schemeClr val="dk1"/>
                </a:solidFill>
                <a:latin typeface="Meiryo UI" panose="020B0604030504040204" pitchFamily="50" charset="-128"/>
                <a:ea typeface="Meiryo UI" panose="020B0604030504040204" pitchFamily="50" charset="-128"/>
              </a:rPr>
              <a:t>QuTS</a:t>
            </a:r>
            <a:r>
              <a:rPr lang="en-US" dirty="0">
                <a:solidFill>
                  <a:schemeClr val="dk1"/>
                </a:solidFill>
                <a:latin typeface="Meiryo UI" panose="020B0604030504040204" pitchFamily="50" charset="-128"/>
                <a:ea typeface="Meiryo UI" panose="020B0604030504040204" pitchFamily="50" charset="-128"/>
              </a:rPr>
              <a:t> </a:t>
            </a:r>
            <a:r>
              <a:rPr lang="en-US" dirty="0" err="1">
                <a:solidFill>
                  <a:schemeClr val="dk1"/>
                </a:solidFill>
                <a:latin typeface="Meiryo UI" panose="020B0604030504040204" pitchFamily="50" charset="-128"/>
                <a:ea typeface="Meiryo UI" panose="020B0604030504040204" pitchFamily="50" charset="-128"/>
              </a:rPr>
              <a:t>heroオペレーティングシステムに変更することもできます</a:t>
            </a:r>
            <a:r>
              <a:rPr lang="en-US" dirty="0">
                <a:solidFill>
                  <a:schemeClr val="dk1"/>
                </a:solidFill>
                <a:latin typeface="Meiryo UI" panose="020B0604030504040204" pitchFamily="50" charset="-128"/>
                <a:ea typeface="Meiryo UI" panose="020B0604030504040204" pitchFamily="50" charset="-128"/>
              </a:rPr>
              <a:t>。</a:t>
            </a:r>
            <a:endParaRPr sz="1400" dirty="0">
              <a:solidFill>
                <a:schemeClr val="dk1"/>
              </a:solidFill>
              <a:latin typeface="Meiryo UI" panose="020B0604030504040204" pitchFamily="50" charset="-128"/>
              <a:ea typeface="Meiryo UI" panose="020B0604030504040204" pitchFamily="50" charset="-128"/>
              <a:sym typeface="Arial"/>
            </a:endParaRPr>
          </a:p>
        </p:txBody>
      </p:sp>
      <p:sp>
        <p:nvSpPr>
          <p:cNvPr id="108" name="Google Shape;108;p14"/>
          <p:cNvSpPr txBox="1">
            <a:spLocks noGrp="1"/>
          </p:cNvSpPr>
          <p:nvPr>
            <p:ph type="title"/>
          </p:nvPr>
        </p:nvSpPr>
        <p:spPr>
          <a:xfrm>
            <a:off x="457200" y="365125"/>
            <a:ext cx="11121390" cy="1325563"/>
          </a:xfrm>
          <a:prstGeom prst="rect">
            <a:avLst/>
          </a:prstGeom>
          <a:noFill/>
          <a:ln>
            <a:noFill/>
          </a:ln>
        </p:spPr>
        <p:txBody>
          <a:bodyPr spcFirstLastPara="1" wrap="square" lIns="91425" tIns="45700" rIns="91425" bIns="45700" anchor="ctr" anchorCtr="0">
            <a:noAutofit/>
          </a:bodyPr>
          <a:lstStyle/>
          <a:p>
            <a:pPr marL="0" lvl="0" indent="0" algn="l" rtl="0">
              <a:lnSpc>
                <a:spcPct val="133333"/>
              </a:lnSpc>
              <a:spcBef>
                <a:spcPts val="0"/>
              </a:spcBef>
              <a:spcAft>
                <a:spcPts val="0"/>
              </a:spcAft>
              <a:buClr>
                <a:schemeClr val="lt1"/>
              </a:buClr>
              <a:buSzPts val="3600"/>
              <a:buFont typeface="Arial"/>
              <a:buNone/>
            </a:pPr>
            <a:r>
              <a:rPr lang="en-US" sz="3600" b="1" dirty="0" err="1"/>
              <a:t>QTSまたはQuTS</a:t>
            </a:r>
            <a:r>
              <a:rPr lang="en-US" sz="3600" b="1" dirty="0"/>
              <a:t> </a:t>
            </a:r>
            <a:r>
              <a:rPr lang="en-US" sz="3600" b="1" dirty="0" err="1"/>
              <a:t>heroオペレーティングシステムに</a:t>
            </a:r>
            <a:r>
              <a:rPr lang="ja-JP" altLang="en-US" sz="3600" b="1" dirty="0"/>
              <a:t>よっ</a:t>
            </a:r>
            <a:r>
              <a:rPr lang="en-US" sz="3600" b="1" dirty="0" err="1"/>
              <a:t>て、最適なデータの整合性と信頼性を実現</a:t>
            </a:r>
            <a:endParaRPr sz="3600" b="1" dirty="0">
              <a:sym typeface="Arial"/>
            </a:endParaRPr>
          </a:p>
        </p:txBody>
      </p:sp>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41"/>
          <p:cNvSpPr txBox="1">
            <a:spLocks noGrp="1"/>
          </p:cNvSpPr>
          <p:nvPr>
            <p:ph type="title"/>
          </p:nvPr>
        </p:nvSpPr>
        <p:spPr>
          <a:xfrm>
            <a:off x="838200" y="30738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sz="3600" b="1" dirty="0" err="1"/>
              <a:t>膨大な数のカメラモデルとカメラ機能に対応</a:t>
            </a:r>
            <a:endParaRPr sz="3600" b="1" dirty="0">
              <a:sym typeface="Arial"/>
            </a:endParaRPr>
          </a:p>
        </p:txBody>
      </p:sp>
      <p:sp>
        <p:nvSpPr>
          <p:cNvPr id="980" name="Google Shape;980;p41"/>
          <p:cNvSpPr/>
          <p:nvPr/>
        </p:nvSpPr>
        <p:spPr>
          <a:xfrm>
            <a:off x="4245505" y="2398729"/>
            <a:ext cx="3600800" cy="3740800"/>
          </a:xfrm>
          <a:prstGeom prst="rect">
            <a:avLst/>
          </a:prstGeom>
          <a:solidFill>
            <a:schemeClr val="lt1"/>
          </a:solidFill>
          <a:ln w="28575" cap="flat" cmpd="sng">
            <a:solidFill>
              <a:srgbClr val="00FF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981" name="Google Shape;981;p41" descr="PLC Based Industrial Automation in Bangladesh - PLC Bangladesh"/>
          <p:cNvPicPr preferRelativeResize="0"/>
          <p:nvPr/>
        </p:nvPicPr>
        <p:blipFill rotWithShape="1">
          <a:blip r:embed="rId3">
            <a:alphaModFix/>
          </a:blip>
          <a:srcRect/>
          <a:stretch/>
        </p:blipFill>
        <p:spPr>
          <a:xfrm>
            <a:off x="4324596" y="3668811"/>
            <a:ext cx="3442675" cy="2415232"/>
          </a:xfrm>
          <a:prstGeom prst="rect">
            <a:avLst/>
          </a:prstGeom>
          <a:noFill/>
          <a:ln>
            <a:noFill/>
          </a:ln>
        </p:spPr>
      </p:pic>
      <p:sp>
        <p:nvSpPr>
          <p:cNvPr id="982" name="Google Shape;982;p41"/>
          <p:cNvSpPr/>
          <p:nvPr/>
        </p:nvSpPr>
        <p:spPr>
          <a:xfrm>
            <a:off x="281197" y="2398729"/>
            <a:ext cx="3688000" cy="3740800"/>
          </a:xfrm>
          <a:prstGeom prst="rect">
            <a:avLst/>
          </a:prstGeom>
          <a:solidFill>
            <a:schemeClr val="lt1"/>
          </a:solidFill>
          <a:ln w="28575" cap="flat" cmpd="sng">
            <a:solidFill>
              <a:srgbClr val="00FF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983" name="Google Shape;983;p41"/>
          <p:cNvSpPr/>
          <p:nvPr/>
        </p:nvSpPr>
        <p:spPr>
          <a:xfrm>
            <a:off x="281165" y="1882497"/>
            <a:ext cx="3688000" cy="532400"/>
          </a:xfrm>
          <a:prstGeom prst="rect">
            <a:avLst/>
          </a:prstGeom>
          <a:solidFill>
            <a:srgbClr val="00FFCC"/>
          </a:solidFill>
          <a:ln w="38100" cap="flat" cmpd="sng">
            <a:solidFill>
              <a:srgbClr val="00FF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3200" b="1" dirty="0">
                <a:solidFill>
                  <a:srgbClr val="010203"/>
                </a:solidFill>
                <a:latin typeface="Meiryo UI" panose="020B0604030504040204" pitchFamily="50" charset="-128"/>
                <a:ea typeface="Meiryo UI" panose="020B0604030504040204" pitchFamily="50" charset="-128"/>
              </a:rPr>
              <a:t>190</a:t>
            </a:r>
            <a:r>
              <a:rPr lang="en-US" sz="1733" b="1" dirty="0">
                <a:solidFill>
                  <a:srgbClr val="010203"/>
                </a:solidFill>
                <a:latin typeface="Meiryo UI" panose="020B0604030504040204" pitchFamily="50" charset="-128"/>
                <a:ea typeface="Meiryo UI" panose="020B0604030504040204" pitchFamily="50" charset="-128"/>
              </a:rPr>
              <a:t>以上の</a:t>
            </a:r>
            <a:r>
              <a:rPr lang="en-US" sz="3200" b="1" dirty="0">
                <a:solidFill>
                  <a:srgbClr val="010203"/>
                </a:solidFill>
                <a:latin typeface="Meiryo UI" panose="020B0604030504040204" pitchFamily="50" charset="-128"/>
                <a:ea typeface="Meiryo UI" panose="020B0604030504040204" pitchFamily="50" charset="-128"/>
              </a:rPr>
              <a:t>ブランド</a:t>
            </a:r>
            <a:endParaRPr sz="3200" b="1" i="0" u="none" strike="noStrike" cap="none" dirty="0">
              <a:solidFill>
                <a:srgbClr val="010203"/>
              </a:solidFill>
              <a:latin typeface="Meiryo UI" panose="020B0604030504040204" pitchFamily="50" charset="-128"/>
              <a:ea typeface="Meiryo UI" panose="020B0604030504040204" pitchFamily="50" charset="-128"/>
              <a:sym typeface="Arial"/>
            </a:endParaRPr>
          </a:p>
        </p:txBody>
      </p:sp>
      <p:pic>
        <p:nvPicPr>
          <p:cNvPr id="984" name="Google Shape;984;p41"/>
          <p:cNvPicPr preferRelativeResize="0"/>
          <p:nvPr/>
        </p:nvPicPr>
        <p:blipFill rotWithShape="1">
          <a:blip r:embed="rId4">
            <a:alphaModFix/>
          </a:blip>
          <a:srcRect/>
          <a:stretch/>
        </p:blipFill>
        <p:spPr>
          <a:xfrm>
            <a:off x="4735134" y="2418379"/>
            <a:ext cx="2919201" cy="1115135"/>
          </a:xfrm>
          <a:prstGeom prst="rect">
            <a:avLst/>
          </a:prstGeom>
          <a:noFill/>
          <a:ln>
            <a:noFill/>
          </a:ln>
        </p:spPr>
      </p:pic>
      <p:pic>
        <p:nvPicPr>
          <p:cNvPr id="985" name="Google Shape;985;p41"/>
          <p:cNvPicPr preferRelativeResize="0"/>
          <p:nvPr/>
        </p:nvPicPr>
        <p:blipFill rotWithShape="1">
          <a:blip r:embed="rId5">
            <a:alphaModFix/>
          </a:blip>
          <a:srcRect/>
          <a:stretch/>
        </p:blipFill>
        <p:spPr>
          <a:xfrm>
            <a:off x="2448786" y="3373777"/>
            <a:ext cx="992068" cy="405215"/>
          </a:xfrm>
          <a:prstGeom prst="rect">
            <a:avLst/>
          </a:prstGeom>
          <a:noFill/>
          <a:ln>
            <a:noFill/>
          </a:ln>
        </p:spPr>
      </p:pic>
      <p:pic>
        <p:nvPicPr>
          <p:cNvPr id="986" name="Google Shape;986;p41"/>
          <p:cNvPicPr preferRelativeResize="0"/>
          <p:nvPr/>
        </p:nvPicPr>
        <p:blipFill rotWithShape="1">
          <a:blip r:embed="rId6">
            <a:alphaModFix/>
          </a:blip>
          <a:srcRect/>
          <a:stretch/>
        </p:blipFill>
        <p:spPr>
          <a:xfrm>
            <a:off x="636595" y="4787623"/>
            <a:ext cx="1315400" cy="263080"/>
          </a:xfrm>
          <a:prstGeom prst="rect">
            <a:avLst/>
          </a:prstGeom>
          <a:noFill/>
          <a:ln>
            <a:noFill/>
          </a:ln>
        </p:spPr>
      </p:pic>
      <p:pic>
        <p:nvPicPr>
          <p:cNvPr id="987" name="Google Shape;987;p41"/>
          <p:cNvPicPr preferRelativeResize="0"/>
          <p:nvPr/>
        </p:nvPicPr>
        <p:blipFill rotWithShape="1">
          <a:blip r:embed="rId7">
            <a:alphaModFix/>
          </a:blip>
          <a:srcRect/>
          <a:stretch/>
        </p:blipFill>
        <p:spPr>
          <a:xfrm>
            <a:off x="2423826" y="4777727"/>
            <a:ext cx="1041991" cy="409972"/>
          </a:xfrm>
          <a:prstGeom prst="rect">
            <a:avLst/>
          </a:prstGeom>
          <a:noFill/>
          <a:ln>
            <a:noFill/>
          </a:ln>
        </p:spPr>
      </p:pic>
      <p:pic>
        <p:nvPicPr>
          <p:cNvPr id="988" name="Google Shape;988;p41"/>
          <p:cNvPicPr preferRelativeResize="0"/>
          <p:nvPr/>
        </p:nvPicPr>
        <p:blipFill rotWithShape="1">
          <a:blip r:embed="rId8">
            <a:alphaModFix/>
          </a:blip>
          <a:srcRect/>
          <a:stretch/>
        </p:blipFill>
        <p:spPr>
          <a:xfrm>
            <a:off x="2423826" y="4128881"/>
            <a:ext cx="1041989" cy="298955"/>
          </a:xfrm>
          <a:prstGeom prst="rect">
            <a:avLst/>
          </a:prstGeom>
          <a:noFill/>
          <a:ln>
            <a:noFill/>
          </a:ln>
        </p:spPr>
      </p:pic>
      <p:pic>
        <p:nvPicPr>
          <p:cNvPr id="989" name="Google Shape;989;p41"/>
          <p:cNvPicPr preferRelativeResize="0"/>
          <p:nvPr/>
        </p:nvPicPr>
        <p:blipFill rotWithShape="1">
          <a:blip r:embed="rId9">
            <a:alphaModFix/>
          </a:blip>
          <a:srcRect/>
          <a:stretch/>
        </p:blipFill>
        <p:spPr>
          <a:xfrm>
            <a:off x="636595" y="3398562"/>
            <a:ext cx="1342797" cy="268644"/>
          </a:xfrm>
          <a:prstGeom prst="rect">
            <a:avLst/>
          </a:prstGeom>
          <a:noFill/>
          <a:ln>
            <a:noFill/>
          </a:ln>
        </p:spPr>
      </p:pic>
      <p:pic>
        <p:nvPicPr>
          <p:cNvPr id="990" name="Google Shape;990;p41"/>
          <p:cNvPicPr preferRelativeResize="0"/>
          <p:nvPr/>
        </p:nvPicPr>
        <p:blipFill rotWithShape="1">
          <a:blip r:embed="rId10">
            <a:alphaModFix/>
          </a:blip>
          <a:srcRect/>
          <a:stretch/>
        </p:blipFill>
        <p:spPr>
          <a:xfrm>
            <a:off x="703360" y="2631321"/>
            <a:ext cx="1260481" cy="306752"/>
          </a:xfrm>
          <a:prstGeom prst="rect">
            <a:avLst/>
          </a:prstGeom>
          <a:noFill/>
          <a:ln>
            <a:noFill/>
          </a:ln>
        </p:spPr>
      </p:pic>
      <p:pic>
        <p:nvPicPr>
          <p:cNvPr id="991" name="Google Shape;991;p41"/>
          <p:cNvPicPr preferRelativeResize="0"/>
          <p:nvPr/>
        </p:nvPicPr>
        <p:blipFill rotWithShape="1">
          <a:blip r:embed="rId11">
            <a:alphaModFix/>
          </a:blip>
          <a:srcRect/>
          <a:stretch/>
        </p:blipFill>
        <p:spPr>
          <a:xfrm>
            <a:off x="657318" y="4127694"/>
            <a:ext cx="1320489" cy="199441"/>
          </a:xfrm>
          <a:prstGeom prst="rect">
            <a:avLst/>
          </a:prstGeom>
          <a:noFill/>
          <a:ln>
            <a:noFill/>
          </a:ln>
        </p:spPr>
      </p:pic>
      <p:pic>
        <p:nvPicPr>
          <p:cNvPr id="992" name="Google Shape;992;p41"/>
          <p:cNvPicPr preferRelativeResize="0"/>
          <p:nvPr/>
        </p:nvPicPr>
        <p:blipFill rotWithShape="1">
          <a:blip r:embed="rId12">
            <a:alphaModFix/>
          </a:blip>
          <a:srcRect/>
          <a:stretch/>
        </p:blipFill>
        <p:spPr>
          <a:xfrm>
            <a:off x="371547" y="5511193"/>
            <a:ext cx="1845488" cy="368492"/>
          </a:xfrm>
          <a:prstGeom prst="rect">
            <a:avLst/>
          </a:prstGeom>
          <a:noFill/>
          <a:ln>
            <a:noFill/>
          </a:ln>
        </p:spPr>
      </p:pic>
      <p:pic>
        <p:nvPicPr>
          <p:cNvPr id="993" name="Google Shape;993;p41"/>
          <p:cNvPicPr preferRelativeResize="0"/>
          <p:nvPr/>
        </p:nvPicPr>
        <p:blipFill rotWithShape="1">
          <a:blip r:embed="rId13">
            <a:alphaModFix/>
          </a:blip>
          <a:srcRect/>
          <a:stretch/>
        </p:blipFill>
        <p:spPr>
          <a:xfrm>
            <a:off x="2308452" y="2545509"/>
            <a:ext cx="1366789" cy="478377"/>
          </a:xfrm>
          <a:prstGeom prst="rect">
            <a:avLst/>
          </a:prstGeom>
          <a:noFill/>
          <a:ln>
            <a:noFill/>
          </a:ln>
        </p:spPr>
      </p:pic>
      <p:pic>
        <p:nvPicPr>
          <p:cNvPr id="994" name="Google Shape;994;p41" descr="Brickcom - deltalink"/>
          <p:cNvPicPr preferRelativeResize="0"/>
          <p:nvPr/>
        </p:nvPicPr>
        <p:blipFill rotWithShape="1">
          <a:blip r:embed="rId14">
            <a:alphaModFix/>
          </a:blip>
          <a:srcRect t="24883" b="22653"/>
          <a:stretch/>
        </p:blipFill>
        <p:spPr>
          <a:xfrm>
            <a:off x="2262436" y="5537592"/>
            <a:ext cx="1364765" cy="324472"/>
          </a:xfrm>
          <a:prstGeom prst="rect">
            <a:avLst/>
          </a:prstGeom>
          <a:noFill/>
          <a:ln>
            <a:noFill/>
          </a:ln>
        </p:spPr>
      </p:pic>
      <p:sp>
        <p:nvSpPr>
          <p:cNvPr id="995" name="Google Shape;995;p41"/>
          <p:cNvSpPr/>
          <p:nvPr/>
        </p:nvSpPr>
        <p:spPr>
          <a:xfrm>
            <a:off x="4245472" y="1882497"/>
            <a:ext cx="3600800" cy="532400"/>
          </a:xfrm>
          <a:prstGeom prst="rect">
            <a:avLst/>
          </a:prstGeom>
          <a:solidFill>
            <a:srgbClr val="00FFCC"/>
          </a:solidFill>
          <a:ln w="38100" cap="flat" cmpd="sng">
            <a:solidFill>
              <a:srgbClr val="00FF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3200" b="1" dirty="0">
                <a:solidFill>
                  <a:srgbClr val="010203"/>
                </a:solidFill>
                <a:latin typeface="Meiryo UI" panose="020B0604030504040204" pitchFamily="50" charset="-128"/>
                <a:ea typeface="Meiryo UI" panose="020B0604030504040204" pitchFamily="50" charset="-128"/>
              </a:rPr>
              <a:t>6000</a:t>
            </a:r>
            <a:r>
              <a:rPr lang="en-US" sz="1733" b="1" dirty="0">
                <a:solidFill>
                  <a:srgbClr val="010203"/>
                </a:solidFill>
                <a:latin typeface="Meiryo UI" panose="020B0604030504040204" pitchFamily="50" charset="-128"/>
                <a:ea typeface="Meiryo UI" panose="020B0604030504040204" pitchFamily="50" charset="-128"/>
              </a:rPr>
              <a:t>以上の</a:t>
            </a:r>
            <a:r>
              <a:rPr lang="en-US" sz="3200" b="1" dirty="0">
                <a:solidFill>
                  <a:srgbClr val="010203"/>
                </a:solidFill>
                <a:latin typeface="Meiryo UI" panose="020B0604030504040204" pitchFamily="50" charset="-128"/>
                <a:ea typeface="Meiryo UI" panose="020B0604030504040204" pitchFamily="50" charset="-128"/>
              </a:rPr>
              <a:t>モデル</a:t>
            </a:r>
            <a:endParaRPr sz="3200" b="1" i="0" u="none" strike="noStrike" cap="none" dirty="0">
              <a:solidFill>
                <a:srgbClr val="010203"/>
              </a:solidFill>
              <a:latin typeface="Meiryo UI" panose="020B0604030504040204" pitchFamily="50" charset="-128"/>
              <a:ea typeface="Meiryo UI" panose="020B0604030504040204" pitchFamily="50" charset="-128"/>
              <a:sym typeface="Arial"/>
            </a:endParaRPr>
          </a:p>
        </p:txBody>
      </p:sp>
      <p:sp>
        <p:nvSpPr>
          <p:cNvPr id="996" name="Google Shape;996;p41"/>
          <p:cNvSpPr/>
          <p:nvPr/>
        </p:nvSpPr>
        <p:spPr>
          <a:xfrm>
            <a:off x="8110995" y="2398729"/>
            <a:ext cx="3873600" cy="3740800"/>
          </a:xfrm>
          <a:prstGeom prst="rect">
            <a:avLst/>
          </a:prstGeom>
          <a:solidFill>
            <a:schemeClr val="lt1"/>
          </a:solidFill>
          <a:ln w="28575" cap="flat" cmpd="sng">
            <a:solidFill>
              <a:srgbClr val="00FF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997" name="Google Shape;997;p41"/>
          <p:cNvSpPr/>
          <p:nvPr/>
        </p:nvSpPr>
        <p:spPr>
          <a:xfrm>
            <a:off x="8110960" y="1882497"/>
            <a:ext cx="3873600" cy="532400"/>
          </a:xfrm>
          <a:prstGeom prst="rect">
            <a:avLst/>
          </a:prstGeom>
          <a:solidFill>
            <a:srgbClr val="00FFCC"/>
          </a:solidFill>
          <a:ln w="38100" cap="flat" cmpd="sng">
            <a:solidFill>
              <a:srgbClr val="00FF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en-US" sz="2400" b="1" dirty="0" err="1">
                <a:solidFill>
                  <a:srgbClr val="010203"/>
                </a:solidFill>
                <a:latin typeface="Meiryo UI" panose="020B0604030504040204" pitchFamily="50" charset="-128"/>
                <a:ea typeface="Meiryo UI" panose="020B0604030504040204" pitchFamily="50" charset="-128"/>
              </a:rPr>
              <a:t>ONVIFプロファイル対応</a:t>
            </a:r>
            <a:endParaRPr sz="2400" b="1" i="0" u="none" strike="noStrike" cap="none" dirty="0">
              <a:solidFill>
                <a:srgbClr val="010203"/>
              </a:solidFill>
              <a:latin typeface="Meiryo UI" panose="020B0604030504040204" pitchFamily="50" charset="-128"/>
              <a:ea typeface="Meiryo UI" panose="020B0604030504040204" pitchFamily="50" charset="-128"/>
              <a:sym typeface="Arial"/>
            </a:endParaRPr>
          </a:p>
        </p:txBody>
      </p:sp>
      <p:pic>
        <p:nvPicPr>
          <p:cNvPr id="998" name="Google Shape;998;p41" descr="一張含有 文字, 美工圖案 的圖片&#10;&#10;自動產生的描述"/>
          <p:cNvPicPr preferRelativeResize="0"/>
          <p:nvPr/>
        </p:nvPicPr>
        <p:blipFill rotWithShape="1">
          <a:blip r:embed="rId15">
            <a:alphaModFix/>
          </a:blip>
          <a:srcRect/>
          <a:stretch/>
        </p:blipFill>
        <p:spPr>
          <a:xfrm>
            <a:off x="8416540" y="2787564"/>
            <a:ext cx="3253867" cy="650773"/>
          </a:xfrm>
          <a:prstGeom prst="rect">
            <a:avLst/>
          </a:prstGeom>
          <a:noFill/>
          <a:ln>
            <a:noFill/>
          </a:ln>
        </p:spPr>
      </p:pic>
      <p:sp>
        <p:nvSpPr>
          <p:cNvPr id="999" name="Google Shape;999;p41"/>
          <p:cNvSpPr txBox="1"/>
          <p:nvPr/>
        </p:nvSpPr>
        <p:spPr>
          <a:xfrm>
            <a:off x="8692446" y="3737651"/>
            <a:ext cx="2822221" cy="861774"/>
          </a:xfrm>
          <a:prstGeom prst="rect">
            <a:avLst/>
          </a:prstGeom>
          <a:solidFill>
            <a:srgbClr val="00FFCC"/>
          </a:solid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2400" b="1" dirty="0" err="1">
                <a:solidFill>
                  <a:schemeClr val="dk1"/>
                </a:solidFill>
                <a:latin typeface="Meiryo UI" panose="020B0604030504040204" pitchFamily="50" charset="-128"/>
                <a:ea typeface="Meiryo UI" panose="020B0604030504040204" pitchFamily="50" charset="-128"/>
              </a:rPr>
              <a:t>RTSPストリーム</a:t>
            </a:r>
            <a:endParaRPr sz="2400" b="1"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2400" b="1" dirty="0" err="1">
                <a:solidFill>
                  <a:schemeClr val="dk1"/>
                </a:solidFill>
                <a:latin typeface="Meiryo UI" panose="020B0604030504040204" pitchFamily="50" charset="-128"/>
                <a:ea typeface="Meiryo UI" panose="020B0604030504040204" pitchFamily="50" charset="-128"/>
              </a:rPr>
              <a:t>入出力</a:t>
            </a:r>
            <a:endParaRPr sz="2400" b="1" dirty="0">
              <a:solidFill>
                <a:schemeClr val="dk1"/>
              </a:solidFill>
              <a:latin typeface="Meiryo UI" panose="020B0604030504040204" pitchFamily="50" charset="-128"/>
              <a:ea typeface="Meiryo UI" panose="020B0604030504040204" pitchFamily="50" charset="-128"/>
            </a:endParaRPr>
          </a:p>
        </p:txBody>
      </p:sp>
      <p:sp>
        <p:nvSpPr>
          <p:cNvPr id="1000" name="Google Shape;1000;p41"/>
          <p:cNvSpPr txBox="1"/>
          <p:nvPr/>
        </p:nvSpPr>
        <p:spPr>
          <a:xfrm>
            <a:off x="8692446" y="4761091"/>
            <a:ext cx="2822221" cy="861774"/>
          </a:xfrm>
          <a:prstGeom prst="rect">
            <a:avLst/>
          </a:prstGeom>
          <a:solidFill>
            <a:srgbClr val="00FFCC"/>
          </a:solidFill>
          <a:ln>
            <a:noFill/>
          </a:ln>
        </p:spPr>
        <p:txBody>
          <a:bodyPr spcFirstLastPara="1" wrap="square" lIns="121900" tIns="60950" rIns="121900" bIns="60950" anchor="t" anchorCtr="0">
            <a:noAutofit/>
          </a:bodyPr>
          <a:lstStyle/>
          <a:p>
            <a:pPr marL="0" marR="0" lvl="0" indent="0" algn="ctr" rtl="0">
              <a:spcBef>
                <a:spcPts val="0"/>
              </a:spcBef>
              <a:spcAft>
                <a:spcPts val="0"/>
              </a:spcAft>
              <a:buNone/>
            </a:pPr>
            <a:r>
              <a:rPr lang="en-US" sz="2400" b="1" dirty="0" err="1">
                <a:solidFill>
                  <a:schemeClr val="dk1"/>
                </a:solidFill>
                <a:latin typeface="Meiryo UI" panose="020B0604030504040204" pitchFamily="50" charset="-128"/>
                <a:ea typeface="Meiryo UI" panose="020B0604030504040204" pitchFamily="50" charset="-128"/>
              </a:rPr>
              <a:t>RTMPストリーム</a:t>
            </a:r>
            <a:endParaRPr sz="2400" b="1"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2400" b="1" dirty="0" err="1">
                <a:solidFill>
                  <a:schemeClr val="dk1"/>
                </a:solidFill>
                <a:latin typeface="Meiryo UI" panose="020B0604030504040204" pitchFamily="50" charset="-128"/>
                <a:ea typeface="Meiryo UI" panose="020B0604030504040204" pitchFamily="50" charset="-128"/>
              </a:rPr>
              <a:t>入力</a:t>
            </a:r>
            <a:endParaRPr sz="2400" b="1" dirty="0">
              <a:solidFill>
                <a:schemeClr val="dk1"/>
              </a:solidFill>
              <a:latin typeface="Meiryo UI" panose="020B0604030504040204" pitchFamily="50" charset="-128"/>
              <a:ea typeface="Meiryo UI" panose="020B0604030504040204" pitchFamily="50" charset="-128"/>
            </a:endParaRPr>
          </a:p>
        </p:txBody>
      </p:sp>
      <p:sp>
        <p:nvSpPr>
          <p:cNvPr id="1001" name="Google Shape;1001;p41">
            <a:hlinkClick r:id="rId16"/>
          </p:cNvPr>
          <p:cNvSpPr txBox="1"/>
          <p:nvPr/>
        </p:nvSpPr>
        <p:spPr>
          <a:xfrm>
            <a:off x="2485556" y="6215918"/>
            <a:ext cx="7220888" cy="48382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None/>
            </a:pPr>
            <a:r>
              <a:rPr lang="en-US" sz="1333" u="sng" dirty="0">
                <a:solidFill>
                  <a:schemeClr val="lt1"/>
                </a:solidFill>
                <a:latin typeface="Meiryo UI" panose="020B0604030504040204" pitchFamily="50" charset="-128"/>
                <a:ea typeface="Meiryo UI" panose="020B0604030504040204" pitchFamily="50" charset="-128"/>
              </a:rPr>
              <a:t>https://www.qnap.com/en/compatibility-qvr-pro</a:t>
            </a:r>
            <a:endParaRPr dirty="0">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42"/>
          <p:cNvSpPr txBox="1"/>
          <p:nvPr/>
        </p:nvSpPr>
        <p:spPr>
          <a:xfrm>
            <a:off x="0" y="6078279"/>
            <a:ext cx="12191998" cy="646331"/>
          </a:xfrm>
          <a:prstGeom prst="rect">
            <a:avLst/>
          </a:prstGeom>
          <a:noFill/>
          <a:ln>
            <a:noFill/>
          </a:ln>
        </p:spPr>
        <p:txBody>
          <a:bodyPr spcFirstLastPara="1" wrap="square" lIns="91425" tIns="45700" rIns="91425" bIns="45700" anchor="t" anchorCtr="0">
            <a:noAutofit/>
          </a:bodyPr>
          <a:lstStyle/>
          <a:p>
            <a:pPr marL="285750" marR="0" lvl="0" indent="-285750" algn="ctr" rtl="0">
              <a:spcBef>
                <a:spcPts val="0"/>
              </a:spcBef>
              <a:spcAft>
                <a:spcPts val="0"/>
              </a:spcAft>
              <a:buClr>
                <a:schemeClr val="lt1"/>
              </a:buClr>
              <a:buSzPts val="1800"/>
              <a:buFont typeface="Arial"/>
              <a:buChar char="•"/>
            </a:pPr>
            <a:r>
              <a:rPr lang="en-US" sz="1800" b="1" dirty="0">
                <a:solidFill>
                  <a:schemeClr val="lt1"/>
                </a:solidFill>
                <a:latin typeface="Meiryo UI" panose="020B0604030504040204" pitchFamily="50" charset="-128"/>
                <a:ea typeface="Meiryo UI" panose="020B0604030504040204" pitchFamily="50" charset="-128"/>
              </a:rPr>
              <a:t>HBS 3</a:t>
            </a:r>
            <a:r>
              <a:rPr lang="ja-JP" altLang="en-US" sz="1800" b="1" dirty="0">
                <a:solidFill>
                  <a:schemeClr val="lt1"/>
                </a:solidFill>
                <a:latin typeface="Meiryo UI" panose="020B0604030504040204" pitchFamily="50" charset="-128"/>
                <a:ea typeface="Meiryo UI" panose="020B0604030504040204" pitchFamily="50" charset="-128"/>
              </a:rPr>
              <a:t>の</a:t>
            </a:r>
            <a:r>
              <a:rPr lang="en-US" sz="1800" b="1" dirty="0" err="1">
                <a:solidFill>
                  <a:schemeClr val="lt1"/>
                </a:solidFill>
                <a:latin typeface="Meiryo UI" panose="020B0604030504040204" pitchFamily="50" charset="-128"/>
                <a:ea typeface="Meiryo UI" panose="020B0604030504040204" pitchFamily="50" charset="-128"/>
              </a:rPr>
              <a:t>共有Time</a:t>
            </a:r>
            <a:r>
              <a:rPr lang="en-US" sz="1800" b="1" dirty="0">
                <a:solidFill>
                  <a:schemeClr val="lt1"/>
                </a:solidFill>
                <a:latin typeface="Meiryo UI" panose="020B0604030504040204" pitchFamily="50" charset="-128"/>
                <a:ea typeface="Meiryo UI" panose="020B0604030504040204" pitchFamily="50" charset="-128"/>
              </a:rPr>
              <a:t> </a:t>
            </a:r>
            <a:r>
              <a:rPr lang="en-US" sz="1800" b="1" dirty="0" err="1">
                <a:solidFill>
                  <a:schemeClr val="lt1"/>
                </a:solidFill>
                <a:latin typeface="Meiryo UI" panose="020B0604030504040204" pitchFamily="50" charset="-128"/>
                <a:ea typeface="Meiryo UI" panose="020B0604030504040204" pitchFamily="50" charset="-128"/>
              </a:rPr>
              <a:t>Machineアカウントを使用してMacをバックアップ</a:t>
            </a:r>
            <a:endParaRPr sz="1800" b="1" dirty="0">
              <a:solidFill>
                <a:schemeClr val="lt1"/>
              </a:solidFill>
              <a:latin typeface="Meiryo UI" panose="020B0604030504040204" pitchFamily="50" charset="-128"/>
              <a:ea typeface="Meiryo UI" panose="020B0604030504040204" pitchFamily="50" charset="-128"/>
            </a:endParaRPr>
          </a:p>
          <a:p>
            <a:pPr marL="285750" marR="0" lvl="0" indent="-285750" algn="ctr" rtl="0">
              <a:spcBef>
                <a:spcPts val="0"/>
              </a:spcBef>
              <a:spcAft>
                <a:spcPts val="0"/>
              </a:spcAft>
              <a:buClr>
                <a:schemeClr val="lt1"/>
              </a:buClr>
              <a:buSzPts val="1800"/>
              <a:buFont typeface="Arial"/>
              <a:buChar char="•"/>
            </a:pPr>
            <a:r>
              <a:rPr lang="en-US" sz="1800" b="1" dirty="0">
                <a:solidFill>
                  <a:schemeClr val="lt1"/>
                </a:solidFill>
                <a:latin typeface="Meiryo UI" panose="020B0604030504040204" pitchFamily="50" charset="-128"/>
                <a:ea typeface="Meiryo UI" panose="020B0604030504040204" pitchFamily="50" charset="-128"/>
              </a:rPr>
              <a:t>Virtualization </a:t>
            </a:r>
            <a:r>
              <a:rPr lang="en-US" sz="1800" b="1" dirty="0" err="1">
                <a:solidFill>
                  <a:schemeClr val="lt1"/>
                </a:solidFill>
                <a:latin typeface="Meiryo UI" panose="020B0604030504040204" pitchFamily="50" charset="-128"/>
                <a:ea typeface="Meiryo UI" panose="020B0604030504040204" pitchFamily="50" charset="-128"/>
              </a:rPr>
              <a:t>StationでVMを作成</a:t>
            </a:r>
            <a:endParaRPr sz="1800" b="1" dirty="0">
              <a:solidFill>
                <a:schemeClr val="lt1"/>
              </a:solidFill>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43"/>
          <p:cNvSpPr txBox="1">
            <a:spLocks noGrp="1"/>
          </p:cNvSpPr>
          <p:nvPr>
            <p:ph type="title"/>
          </p:nvPr>
        </p:nvSpPr>
        <p:spPr>
          <a:xfrm>
            <a:off x="845289" y="1453317"/>
            <a:ext cx="4779907" cy="430244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800"/>
              <a:buFont typeface="Arial"/>
              <a:buNone/>
            </a:pPr>
            <a:r>
              <a:rPr lang="en-US" sz="4800" b="1" dirty="0" err="1"/>
              <a:t>複数のアクセサリとストレージ拡張</a:t>
            </a:r>
            <a:r>
              <a:rPr lang="en-US" sz="4800" b="1" dirty="0"/>
              <a:t/>
            </a:r>
            <a:br>
              <a:rPr lang="en-US" sz="4800" b="1" dirty="0"/>
            </a:br>
            <a:r>
              <a:rPr lang="en-US" sz="4800" b="1" dirty="0" err="1"/>
              <a:t>ソリューション</a:t>
            </a:r>
            <a:endParaRPr sz="4800" b="1" dirty="0">
              <a:sym typeface="Arial"/>
            </a:endParaRPr>
          </a:p>
        </p:txBody>
      </p:sp>
    </p:spTree>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0">
            <a:extLst>
              <a:ext uri="{FF2B5EF4-FFF2-40B4-BE49-F238E27FC236}">
                <a16:creationId xmlns:a16="http://schemas.microsoft.com/office/drawing/2014/main" id="{3F8997B6-BDF5-8A32-2116-4029C011F2D2}"/>
              </a:ext>
            </a:extLst>
          </p:cNvPr>
          <p:cNvPicPr>
            <a:picLocks noChangeAspect="1"/>
          </p:cNvPicPr>
          <p:nvPr/>
        </p:nvPicPr>
        <p:blipFill>
          <a:blip r:embed="rId3"/>
          <a:stretch>
            <a:fillRect/>
          </a:stretch>
        </p:blipFill>
        <p:spPr>
          <a:xfrm>
            <a:off x="5165557" y="5721614"/>
            <a:ext cx="3896226" cy="1380430"/>
          </a:xfrm>
          <a:prstGeom prst="rect">
            <a:avLst/>
          </a:prstGeom>
        </p:spPr>
      </p:pic>
      <p:pic>
        <p:nvPicPr>
          <p:cNvPr id="11" name="圖片 10">
            <a:extLst>
              <a:ext uri="{FF2B5EF4-FFF2-40B4-BE49-F238E27FC236}">
                <a16:creationId xmlns:a16="http://schemas.microsoft.com/office/drawing/2014/main" id="{06107266-98FB-1148-6627-A41A2C9F6DC8}"/>
              </a:ext>
            </a:extLst>
          </p:cNvPr>
          <p:cNvPicPr>
            <a:picLocks noChangeAspect="1"/>
          </p:cNvPicPr>
          <p:nvPr/>
        </p:nvPicPr>
        <p:blipFill>
          <a:blip r:embed="rId3"/>
          <a:stretch>
            <a:fillRect/>
          </a:stretch>
        </p:blipFill>
        <p:spPr>
          <a:xfrm>
            <a:off x="5165557" y="4969639"/>
            <a:ext cx="3896226" cy="1380430"/>
          </a:xfrm>
          <a:prstGeom prst="rect">
            <a:avLst/>
          </a:prstGeom>
        </p:spPr>
      </p:pic>
      <p:pic>
        <p:nvPicPr>
          <p:cNvPr id="10" name="圖片 10">
            <a:extLst>
              <a:ext uri="{FF2B5EF4-FFF2-40B4-BE49-F238E27FC236}">
                <a16:creationId xmlns:a16="http://schemas.microsoft.com/office/drawing/2014/main" id="{748F00DF-85BD-8DE3-1A50-2A951041C202}"/>
              </a:ext>
            </a:extLst>
          </p:cNvPr>
          <p:cNvPicPr>
            <a:picLocks noChangeAspect="1"/>
          </p:cNvPicPr>
          <p:nvPr/>
        </p:nvPicPr>
        <p:blipFill>
          <a:blip r:embed="rId3"/>
          <a:stretch>
            <a:fillRect/>
          </a:stretch>
        </p:blipFill>
        <p:spPr>
          <a:xfrm>
            <a:off x="5165557" y="4237719"/>
            <a:ext cx="3896226" cy="1380430"/>
          </a:xfrm>
          <a:prstGeom prst="rect">
            <a:avLst/>
          </a:prstGeom>
        </p:spPr>
      </p:pic>
      <p:sp>
        <p:nvSpPr>
          <p:cNvPr id="3" name="標題 2">
            <a:extLst>
              <a:ext uri="{FF2B5EF4-FFF2-40B4-BE49-F238E27FC236}">
                <a16:creationId xmlns:a16="http://schemas.microsoft.com/office/drawing/2014/main" id="{1CD69CDB-0304-4154-AFAF-A179DC9A11DA}"/>
              </a:ext>
            </a:extLst>
          </p:cNvPr>
          <p:cNvSpPr>
            <a:spLocks noGrp="1"/>
          </p:cNvSpPr>
          <p:nvPr>
            <p:ph type="title"/>
          </p:nvPr>
        </p:nvSpPr>
        <p:spPr/>
        <p:txBody>
          <a:bodyPr>
            <a:noAutofit/>
          </a:bodyPr>
          <a:lstStyle/>
          <a:p>
            <a:pPr algn="ctr"/>
            <a:r>
              <a:rPr lang="en-US" altLang="ja-JP" sz="3600" b="1" dirty="0"/>
              <a:t>QNAP 16/32Gb</a:t>
            </a:r>
            <a:r>
              <a:rPr lang="ja-JP" altLang="en-US" sz="3600" b="1" dirty="0"/>
              <a:t>ファイバーチャネル</a:t>
            </a:r>
            <a:r>
              <a:rPr lang="en-US" altLang="ja-JP" sz="3600" b="1" dirty="0" err="1"/>
              <a:t>カードは</a:t>
            </a:r>
            <a:r>
              <a:rPr lang="en-US" altLang="ja-JP" sz="3600" b="1" dirty="0"/>
              <a:t>、</a:t>
            </a:r>
            <a:br>
              <a:rPr lang="en-US" altLang="ja-JP" sz="3600" b="1" dirty="0"/>
            </a:br>
            <a:r>
              <a:rPr lang="en-US" altLang="ja-JP" sz="3600" b="1" dirty="0" err="1"/>
              <a:t>信頼性が高く、スケーラブルで、予算に優しい</a:t>
            </a:r>
            <a:r>
              <a:rPr lang="en-US" altLang="ja-JP" sz="3600" b="1" dirty="0"/>
              <a:t/>
            </a:r>
            <a:br>
              <a:rPr lang="en-US" altLang="ja-JP" sz="3600" b="1" dirty="0"/>
            </a:br>
            <a:r>
              <a:rPr lang="en-US" altLang="ja-JP" sz="3600" b="1" dirty="0"/>
              <a:t>FC </a:t>
            </a:r>
            <a:r>
              <a:rPr lang="en-US" altLang="ja-JP" sz="3600" b="1" dirty="0" err="1"/>
              <a:t>SANストレージソリューションです</a:t>
            </a:r>
            <a:r>
              <a:rPr lang="en-US" altLang="ja-JP" sz="3600" b="1" dirty="0"/>
              <a:t>。</a:t>
            </a:r>
            <a:endParaRPr lang="zh-TW" altLang="en-US" sz="3600" b="1" dirty="0">
              <a:ea typeface="+mn-ea"/>
              <a:cs typeface="+mn-ea"/>
              <a:sym typeface="+mn-lt"/>
            </a:endParaRPr>
          </a:p>
        </p:txBody>
      </p:sp>
      <p:cxnSp>
        <p:nvCxnSpPr>
          <p:cNvPr id="25" name="直線接點 24">
            <a:extLst>
              <a:ext uri="{FF2B5EF4-FFF2-40B4-BE49-F238E27FC236}">
                <a16:creationId xmlns:a16="http://schemas.microsoft.com/office/drawing/2014/main" id="{B0D07614-B1E0-128B-0570-5FDAE835648B}"/>
              </a:ext>
            </a:extLst>
          </p:cNvPr>
          <p:cNvCxnSpPr>
            <a:cxnSpLocks/>
          </p:cNvCxnSpPr>
          <p:nvPr/>
        </p:nvCxnSpPr>
        <p:spPr>
          <a:xfrm>
            <a:off x="3343790" y="3145341"/>
            <a:ext cx="3064998" cy="0"/>
          </a:xfrm>
          <a:prstGeom prst="line">
            <a:avLst/>
          </a:prstGeom>
          <a:ln w="76200">
            <a:gradFill>
              <a:gsLst>
                <a:gs pos="0">
                  <a:srgbClr val="1FB3F2"/>
                </a:gs>
                <a:gs pos="100000">
                  <a:srgbClr val="E9E9E9">
                    <a:alpha val="0"/>
                  </a:srgbClr>
                </a:gs>
                <a:gs pos="67000">
                  <a:schemeClr val="accent1">
                    <a:lumMod val="30000"/>
                    <a:lumOff val="70000"/>
                    <a:alpha val="8000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圖片 5">
            <a:extLst>
              <a:ext uri="{FF2B5EF4-FFF2-40B4-BE49-F238E27FC236}">
                <a16:creationId xmlns:a16="http://schemas.microsoft.com/office/drawing/2014/main" id="{4459B220-DFD4-4B25-AD93-6ABA936AAB4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7908" y="1850600"/>
            <a:ext cx="3282104" cy="2798634"/>
          </a:xfrm>
          <a:prstGeom prst="rect">
            <a:avLst/>
          </a:prstGeom>
          <a:effectLst>
            <a:reflection blurRad="6350" stA="52000" endA="300" endPos="35000" dir="5400000" sy="-100000" algn="bl" rotWithShape="0"/>
          </a:effectLst>
        </p:spPr>
      </p:pic>
      <p:grpSp>
        <p:nvGrpSpPr>
          <p:cNvPr id="27" name="群組 26">
            <a:extLst>
              <a:ext uri="{FF2B5EF4-FFF2-40B4-BE49-F238E27FC236}">
                <a16:creationId xmlns:a16="http://schemas.microsoft.com/office/drawing/2014/main" id="{B2FA3052-CFC7-B59F-47BA-A4628BE89AC2}"/>
              </a:ext>
            </a:extLst>
          </p:cNvPr>
          <p:cNvGrpSpPr/>
          <p:nvPr/>
        </p:nvGrpSpPr>
        <p:grpSpPr>
          <a:xfrm>
            <a:off x="6340530" y="2152430"/>
            <a:ext cx="5450418" cy="1762528"/>
            <a:chOff x="5281398" y="2130931"/>
            <a:chExt cx="5815446" cy="1873802"/>
          </a:xfrm>
        </p:grpSpPr>
        <p:sp>
          <p:nvSpPr>
            <p:cNvPr id="32" name="矩形: 圓角 15">
              <a:extLst>
                <a:ext uri="{FF2B5EF4-FFF2-40B4-BE49-F238E27FC236}">
                  <a16:creationId xmlns:a16="http://schemas.microsoft.com/office/drawing/2014/main" id="{0D1C2F3F-96D7-8E50-95DE-FF610D646750}"/>
                </a:ext>
              </a:extLst>
            </p:cNvPr>
            <p:cNvSpPr/>
            <p:nvPr/>
          </p:nvSpPr>
          <p:spPr>
            <a:xfrm>
              <a:off x="5281399" y="2130932"/>
              <a:ext cx="5715152" cy="1873801"/>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dirty="0">
                <a:latin typeface="Meiryo UI" panose="020B0604030504040204" pitchFamily="50" charset="-128"/>
                <a:cs typeface="+mn-ea"/>
                <a:sym typeface="+mn-lt"/>
              </a:endParaRPr>
            </a:p>
          </p:txBody>
        </p:sp>
        <p:pic>
          <p:nvPicPr>
            <p:cNvPr id="33" name="圖片 32">
              <a:extLst>
                <a:ext uri="{FF2B5EF4-FFF2-40B4-BE49-F238E27FC236}">
                  <a16:creationId xmlns:a16="http://schemas.microsoft.com/office/drawing/2014/main" id="{9A5EDC08-CD92-E7A9-43F3-C6934BFFA9A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30000"/>
                      </a14:imgEffect>
                    </a14:imgLayer>
                  </a14:imgProps>
                </a:ext>
                <a:ext uri="{28A0092B-C50C-407E-A947-70E740481C1C}">
                  <a14:useLocalDpi xmlns:a14="http://schemas.microsoft.com/office/drawing/2010/main"/>
                </a:ext>
              </a:extLst>
            </a:blip>
            <a:srcRect r="96634"/>
            <a:stretch/>
          </p:blipFill>
          <p:spPr>
            <a:xfrm>
              <a:off x="5281398" y="2130931"/>
              <a:ext cx="200587" cy="1873801"/>
            </a:xfrm>
            <a:prstGeom prst="rect">
              <a:avLst/>
            </a:prstGeom>
            <a:effectLst>
              <a:outerShdw blurRad="50800" dist="38100" dir="2700000" algn="tl" rotWithShape="0">
                <a:prstClr val="black">
                  <a:alpha val="40000"/>
                </a:prstClr>
              </a:outerShdw>
            </a:effectLst>
          </p:spPr>
        </p:pic>
        <p:pic>
          <p:nvPicPr>
            <p:cNvPr id="34" name="圖片 33">
              <a:extLst>
                <a:ext uri="{FF2B5EF4-FFF2-40B4-BE49-F238E27FC236}">
                  <a16:creationId xmlns:a16="http://schemas.microsoft.com/office/drawing/2014/main" id="{A4BF79C4-DA25-08A3-06F8-BE1947A6FCF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30000"/>
                      </a14:imgEffect>
                    </a14:imgLayer>
                  </a14:imgProps>
                </a:ext>
                <a:ext uri="{28A0092B-C50C-407E-A947-70E740481C1C}">
                  <a14:useLocalDpi xmlns:a14="http://schemas.microsoft.com/office/drawing/2010/main"/>
                </a:ext>
              </a:extLst>
            </a:blip>
            <a:srcRect r="96634"/>
            <a:stretch/>
          </p:blipFill>
          <p:spPr>
            <a:xfrm flipH="1">
              <a:off x="10896257" y="2130931"/>
              <a:ext cx="200587" cy="1873801"/>
            </a:xfrm>
            <a:prstGeom prst="rect">
              <a:avLst/>
            </a:prstGeom>
            <a:effectLst>
              <a:outerShdw blurRad="50800" dist="38100" dir="2700000" algn="tl" rotWithShape="0">
                <a:prstClr val="black">
                  <a:alpha val="40000"/>
                </a:prstClr>
              </a:outerShdw>
            </a:effectLst>
          </p:spPr>
        </p:pic>
      </p:grpSp>
      <p:sp>
        <p:nvSpPr>
          <p:cNvPr id="22" name="內容版面配置區 2">
            <a:extLst>
              <a:ext uri="{FF2B5EF4-FFF2-40B4-BE49-F238E27FC236}">
                <a16:creationId xmlns:a16="http://schemas.microsoft.com/office/drawing/2014/main" id="{DCE56A41-4EE9-434C-9EE6-E73AF8ABA2D0}"/>
              </a:ext>
            </a:extLst>
          </p:cNvPr>
          <p:cNvSpPr txBox="1">
            <a:spLocks/>
          </p:cNvSpPr>
          <p:nvPr/>
        </p:nvSpPr>
        <p:spPr>
          <a:xfrm>
            <a:off x="683984" y="1761423"/>
            <a:ext cx="10722147" cy="1565270"/>
          </a:xfrm>
          <a:prstGeom prst="rect">
            <a:avLst/>
          </a:prstGeom>
        </p:spPr>
        <p:txBody>
          <a:bodyPr vert="horz" lIns="121920" tIns="60960" rIns="121920" bIns="6096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38749" indent="-238749" defTabSz="1625519">
              <a:lnSpc>
                <a:spcPts val="3200"/>
              </a:lnSpc>
              <a:spcBef>
                <a:spcPts val="1200"/>
              </a:spcBef>
              <a:buClr>
                <a:srgbClr val="F70F78"/>
              </a:buClr>
            </a:pPr>
            <a:endParaRPr lang="zh-CN" altLang="en-US" b="1" dirty="0">
              <a:solidFill>
                <a:prstClr val="black"/>
              </a:solidFill>
              <a:latin typeface="Meiryo UI" panose="020B0604030504040204" pitchFamily="50" charset="-128"/>
              <a:cs typeface="+mn-ea"/>
              <a:sym typeface="+mn-lt"/>
            </a:endParaRPr>
          </a:p>
        </p:txBody>
      </p:sp>
      <p:sp>
        <p:nvSpPr>
          <p:cNvPr id="26" name="文本框 17">
            <a:extLst>
              <a:ext uri="{FF2B5EF4-FFF2-40B4-BE49-F238E27FC236}">
                <a16:creationId xmlns:a16="http://schemas.microsoft.com/office/drawing/2014/main" id="{39D15044-A839-5747-AB2F-96CCCF1B3348}"/>
              </a:ext>
            </a:extLst>
          </p:cNvPr>
          <p:cNvSpPr txBox="1"/>
          <p:nvPr/>
        </p:nvSpPr>
        <p:spPr>
          <a:xfrm>
            <a:off x="3709978" y="1821827"/>
            <a:ext cx="2527514" cy="1231106"/>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625519">
              <a:buClr>
                <a:srgbClr val="000000"/>
              </a:buClr>
            </a:pPr>
            <a:r>
              <a:rPr lang="en-US" altLang="zh-CN" sz="2000" b="1" dirty="0">
                <a:solidFill>
                  <a:schemeClr val="bg1"/>
                </a:solidFill>
                <a:latin typeface="Meiryo UI" panose="020B0604030504040204" pitchFamily="50" charset="-128"/>
                <a:cs typeface="+mn-ea"/>
                <a:sym typeface="+mn-lt"/>
              </a:rPr>
              <a:t>QXP-16G2FC</a:t>
            </a:r>
          </a:p>
          <a:p>
            <a:pPr defTabSz="1625519">
              <a:buClr>
                <a:srgbClr val="000000"/>
              </a:buClr>
            </a:pPr>
            <a:r>
              <a:rPr lang="ja-JP" altLang="en-US" sz="1600" dirty="0">
                <a:solidFill>
                  <a:schemeClr val="bg1"/>
                </a:solidFill>
                <a:latin typeface="Meiryo UI" panose="020B0604030504040204" pitchFamily="50" charset="-128"/>
                <a:cs typeface="+mn-ea"/>
                <a:sym typeface="+mn-lt"/>
              </a:rPr>
              <a:t>デュアルポート</a:t>
            </a:r>
            <a:r>
              <a:rPr lang="en-US" altLang="zh-CN" sz="1600" dirty="0">
                <a:solidFill>
                  <a:schemeClr val="bg1"/>
                </a:solidFill>
                <a:latin typeface="Meiryo UI" panose="020B0604030504040204" pitchFamily="50" charset="-128"/>
                <a:cs typeface="+mn-ea"/>
                <a:sym typeface="+mn-lt"/>
              </a:rPr>
              <a:t>6Gbps </a:t>
            </a:r>
          </a:p>
          <a:p>
            <a:pPr defTabSz="1625519">
              <a:buClr>
                <a:srgbClr val="000000"/>
              </a:buClr>
            </a:pPr>
            <a:r>
              <a:rPr lang="en-US" altLang="zh-CN" sz="2000" b="1" dirty="0">
                <a:solidFill>
                  <a:schemeClr val="bg1"/>
                </a:solidFill>
                <a:latin typeface="Meiryo UI" panose="020B0604030504040204" pitchFamily="50" charset="-128"/>
                <a:cs typeface="+mn-ea"/>
                <a:sym typeface="+mn-lt"/>
              </a:rPr>
              <a:t>QXP-32G2FC</a:t>
            </a:r>
          </a:p>
          <a:p>
            <a:pPr defTabSz="1625519">
              <a:buClr>
                <a:srgbClr val="000000"/>
              </a:buClr>
            </a:pPr>
            <a:r>
              <a:rPr lang="ja-JP" altLang="en-US" sz="1600" dirty="0">
                <a:solidFill>
                  <a:schemeClr val="bg1"/>
                </a:solidFill>
                <a:latin typeface="Meiryo UI" panose="020B0604030504040204" pitchFamily="50" charset="-128"/>
                <a:cs typeface="+mn-ea"/>
                <a:sym typeface="+mn-lt"/>
              </a:rPr>
              <a:t>デュアルポート</a:t>
            </a:r>
            <a:r>
              <a:rPr lang="en-US" altLang="zh-TW" sz="1600" dirty="0">
                <a:solidFill>
                  <a:schemeClr val="bg1"/>
                </a:solidFill>
                <a:latin typeface="Meiryo UI" panose="020B0604030504040204" pitchFamily="50" charset="-128"/>
                <a:cs typeface="+mn-ea"/>
                <a:sym typeface="+mn-lt"/>
              </a:rPr>
              <a:t>32</a:t>
            </a:r>
            <a:r>
              <a:rPr lang="en-US" altLang="zh-CN" sz="1600" dirty="0">
                <a:solidFill>
                  <a:schemeClr val="bg1"/>
                </a:solidFill>
                <a:latin typeface="Meiryo UI" panose="020B0604030504040204" pitchFamily="50" charset="-128"/>
                <a:cs typeface="+mn-ea"/>
                <a:sym typeface="+mn-lt"/>
              </a:rPr>
              <a:t>Gbps </a:t>
            </a:r>
          </a:p>
        </p:txBody>
      </p:sp>
      <p:sp>
        <p:nvSpPr>
          <p:cNvPr id="20" name="內容版面配置區 2">
            <a:extLst>
              <a:ext uri="{FF2B5EF4-FFF2-40B4-BE49-F238E27FC236}">
                <a16:creationId xmlns:a16="http://schemas.microsoft.com/office/drawing/2014/main" id="{89AE339A-D600-405E-BEED-129D8329505D}"/>
              </a:ext>
            </a:extLst>
          </p:cNvPr>
          <p:cNvSpPr txBox="1">
            <a:spLocks/>
          </p:cNvSpPr>
          <p:nvPr/>
        </p:nvSpPr>
        <p:spPr>
          <a:xfrm>
            <a:off x="6601947" y="2352566"/>
            <a:ext cx="4980643" cy="1414845"/>
          </a:xfrm>
          <a:prstGeom prst="rect">
            <a:avLst/>
          </a:prstGeom>
        </p:spPr>
        <p:txBody>
          <a:bodyPr vert="horz" lIns="121920" tIns="60960" rIns="121920" bIns="6096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rtl="0">
              <a:spcBef>
                <a:spcPts val="0"/>
              </a:spcBef>
              <a:spcAft>
                <a:spcPts val="0"/>
              </a:spcAft>
              <a:buNone/>
            </a:pPr>
            <a:r>
              <a:rPr lang="en-US" altLang="ja-JP" sz="2400" dirty="0">
                <a:latin typeface="Meiryo UI" panose="020B0604030504040204" pitchFamily="50" charset="-128"/>
                <a:ea typeface="Meiryo UI" panose="020B0604030504040204" pitchFamily="50" charset="-128"/>
              </a:rPr>
              <a:t>QTS/</a:t>
            </a:r>
            <a:r>
              <a:rPr lang="en-US" altLang="ja-JP" sz="2400" dirty="0" err="1">
                <a:latin typeface="Meiryo UI" panose="020B0604030504040204" pitchFamily="50" charset="-128"/>
                <a:ea typeface="Meiryo UI" panose="020B0604030504040204" pitchFamily="50" charset="-128"/>
              </a:rPr>
              <a:t>QuTS</a:t>
            </a:r>
            <a:r>
              <a:rPr lang="ja-JP" altLang="en-US" sz="2400" dirty="0">
                <a:latin typeface="Meiryo UI" panose="020B0604030504040204" pitchFamily="50" charset="-128"/>
                <a:ea typeface="Meiryo UI" panose="020B0604030504040204" pitchFamily="50" charset="-128"/>
              </a:rPr>
              <a:t> </a:t>
            </a:r>
            <a:r>
              <a:rPr lang="en-US" altLang="ja-JP" sz="2400" dirty="0">
                <a:latin typeface="Meiryo UI" panose="020B0604030504040204" pitchFamily="50" charset="-128"/>
                <a:ea typeface="Meiryo UI" panose="020B0604030504040204" pitchFamily="50" charset="-128"/>
              </a:rPr>
              <a:t>hero iSCSI</a:t>
            </a:r>
            <a:r>
              <a:rPr lang="ja-JP" altLang="en-US" sz="2400" dirty="0">
                <a:latin typeface="Meiryo UI" panose="020B0604030504040204" pitchFamily="50" charset="-128"/>
                <a:ea typeface="Meiryo UI" panose="020B0604030504040204" pitchFamily="50" charset="-128"/>
              </a:rPr>
              <a:t>および</a:t>
            </a:r>
            <a:endParaRPr lang="en-US" altLang="ja-JP" sz="2400" dirty="0">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ja-JP" altLang="en-US" sz="2400" dirty="0">
                <a:latin typeface="Meiryo UI" panose="020B0604030504040204" pitchFamily="50" charset="-128"/>
                <a:ea typeface="Meiryo UI" panose="020B0604030504040204" pitchFamily="50" charset="-128"/>
              </a:rPr>
              <a:t>ファイバーチャネル</a:t>
            </a:r>
            <a:r>
              <a:rPr lang="en-US" altLang="ja-JP" sz="2400" dirty="0">
                <a:latin typeface="Meiryo UI" panose="020B0604030504040204" pitchFamily="50" charset="-128"/>
                <a:ea typeface="Meiryo UI" panose="020B0604030504040204" pitchFamily="50" charset="-128"/>
              </a:rPr>
              <a:t>NAS</a:t>
            </a:r>
            <a:r>
              <a:rPr lang="ja-JP" altLang="en-US" sz="2400" dirty="0">
                <a:latin typeface="Meiryo UI" panose="020B0604030504040204" pitchFamily="50" charset="-128"/>
                <a:ea typeface="Meiryo UI" panose="020B0604030504040204" pitchFamily="50" charset="-128"/>
              </a:rPr>
              <a:t>アプリケーションを使用してファイバーチャネル接続を管理</a:t>
            </a:r>
          </a:p>
          <a:p>
            <a:pPr marL="0" marR="0" lvl="0" indent="0" algn="l" rtl="0">
              <a:spcBef>
                <a:spcPts val="0"/>
              </a:spcBef>
              <a:spcAft>
                <a:spcPts val="0"/>
              </a:spcAft>
              <a:buNone/>
            </a:pPr>
            <a:endParaRPr lang="ja-JP" altLang="en-US" sz="2400" dirty="0">
              <a:latin typeface="Meiryo UI" panose="020B0604030504040204" pitchFamily="50" charset="-128"/>
              <a:ea typeface="Meiryo UI" panose="020B0604030504040204" pitchFamily="50" charset="-128"/>
            </a:endParaRPr>
          </a:p>
        </p:txBody>
      </p:sp>
      <p:sp>
        <p:nvSpPr>
          <p:cNvPr id="40" name="文本框 17">
            <a:extLst>
              <a:ext uri="{FF2B5EF4-FFF2-40B4-BE49-F238E27FC236}">
                <a16:creationId xmlns:a16="http://schemas.microsoft.com/office/drawing/2014/main" id="{624877F9-755B-1424-E91E-53200C46EB77}"/>
              </a:ext>
            </a:extLst>
          </p:cNvPr>
          <p:cNvSpPr txBox="1"/>
          <p:nvPr/>
        </p:nvSpPr>
        <p:spPr>
          <a:xfrm>
            <a:off x="3797961" y="3283870"/>
            <a:ext cx="2527514" cy="985078"/>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625519">
              <a:buClr>
                <a:srgbClr val="000000"/>
              </a:buClr>
            </a:pPr>
            <a:r>
              <a:rPr lang="en-US" altLang="zh-CN" sz="1867" dirty="0">
                <a:solidFill>
                  <a:schemeClr val="bg1"/>
                </a:solidFill>
                <a:latin typeface="Meiryo UI" panose="020B0604030504040204" pitchFamily="50" charset="-128"/>
                <a:ea typeface="Meiryo UI" panose="020B0604030504040204" pitchFamily="50" charset="-128"/>
                <a:cs typeface="+mn-ea"/>
                <a:sym typeface="+mn-lt"/>
              </a:rPr>
              <a:t>FC HBA</a:t>
            </a:r>
          </a:p>
          <a:p>
            <a:pPr defTabSz="1625519">
              <a:buClr>
                <a:srgbClr val="000000"/>
              </a:buClr>
            </a:pPr>
            <a:r>
              <a:rPr lang="en-US" altLang="zh-CN" sz="1867" dirty="0">
                <a:solidFill>
                  <a:schemeClr val="bg1"/>
                </a:solidFill>
                <a:latin typeface="Meiryo UI" panose="020B0604030504040204" pitchFamily="50" charset="-128"/>
                <a:ea typeface="Meiryo UI" panose="020B0604030504040204" pitchFamily="50" charset="-128"/>
                <a:cs typeface="+mn-ea"/>
                <a:sym typeface="+mn-lt"/>
              </a:rPr>
              <a:t>16/32Gb </a:t>
            </a:r>
          </a:p>
          <a:p>
            <a:pPr defTabSz="1625519">
              <a:buClr>
                <a:srgbClr val="000000"/>
              </a:buClr>
            </a:pPr>
            <a:r>
              <a:rPr lang="en-US" altLang="zh-CN" sz="1867" dirty="0">
                <a:solidFill>
                  <a:schemeClr val="bg1"/>
                </a:solidFill>
                <a:latin typeface="Meiryo UI" panose="020B0604030504040204" pitchFamily="50" charset="-128"/>
                <a:ea typeface="Meiryo UI" panose="020B0604030504040204" pitchFamily="50" charset="-128"/>
                <a:cs typeface="+mn-ea"/>
                <a:sym typeface="+mn-lt"/>
              </a:rPr>
              <a:t>FC</a:t>
            </a:r>
            <a:r>
              <a:rPr lang="ja-JP" altLang="en-US" sz="1867" dirty="0">
                <a:solidFill>
                  <a:schemeClr val="bg1"/>
                </a:solidFill>
                <a:latin typeface="Meiryo UI" panose="020B0604030504040204" pitchFamily="50" charset="-128"/>
                <a:ea typeface="Meiryo UI" panose="020B0604030504040204" pitchFamily="50" charset="-128"/>
                <a:cs typeface="+mn-ea"/>
                <a:sym typeface="+mn-lt"/>
              </a:rPr>
              <a:t>トランシーバー付属</a:t>
            </a:r>
            <a:endParaRPr lang="en-US" altLang="zh-CN" sz="1867" dirty="0">
              <a:solidFill>
                <a:schemeClr val="bg1"/>
              </a:solidFill>
              <a:latin typeface="Meiryo UI" panose="020B0604030504040204" pitchFamily="50" charset="-128"/>
              <a:ea typeface="Meiryo UI" panose="020B0604030504040204" pitchFamily="50" charset="-128"/>
              <a:cs typeface="+mn-ea"/>
              <a:sym typeface="+mn-lt"/>
            </a:endParaRPr>
          </a:p>
        </p:txBody>
      </p:sp>
      <p:pic>
        <p:nvPicPr>
          <p:cNvPr id="2" name="圖片 1" descr="一張含有 文字, 電子用品 的圖片&#10;&#10;自動產生的描述">
            <a:extLst>
              <a:ext uri="{FF2B5EF4-FFF2-40B4-BE49-F238E27FC236}">
                <a16:creationId xmlns:a16="http://schemas.microsoft.com/office/drawing/2014/main" id="{D9B76356-1A17-F93C-A932-6D8A252286ED}"/>
              </a:ext>
            </a:extLst>
          </p:cNvPr>
          <p:cNvPicPr>
            <a:picLocks noChangeAspect="1"/>
          </p:cNvPicPr>
          <p:nvPr/>
        </p:nvPicPr>
        <p:blipFill>
          <a:blip r:embed="rId7"/>
          <a:stretch>
            <a:fillRect/>
          </a:stretch>
        </p:blipFill>
        <p:spPr>
          <a:xfrm>
            <a:off x="8534400" y="4393253"/>
            <a:ext cx="1421607" cy="881369"/>
          </a:xfrm>
          <a:prstGeom prst="rect">
            <a:avLst/>
          </a:prstGeom>
          <a:ln>
            <a:noFill/>
          </a:ln>
          <a:effectLst>
            <a:outerShdw blurRad="292100" dist="139700" dir="2700000" algn="tl" rotWithShape="0">
              <a:srgbClr val="333333">
                <a:alpha val="65000"/>
              </a:srgbClr>
            </a:outerShdw>
          </a:effectLst>
        </p:spPr>
      </p:pic>
      <p:pic>
        <p:nvPicPr>
          <p:cNvPr id="4" name="圖片 3" descr="一張含有 文字, 螢幕擷取畫面 的圖片&#10;&#10;自動產生的描述">
            <a:extLst>
              <a:ext uri="{FF2B5EF4-FFF2-40B4-BE49-F238E27FC236}">
                <a16:creationId xmlns:a16="http://schemas.microsoft.com/office/drawing/2014/main" id="{19E052AB-5099-E0FF-C3B4-EDE9A9B48CAD}"/>
              </a:ext>
            </a:extLst>
          </p:cNvPr>
          <p:cNvPicPr>
            <a:picLocks noChangeAspect="1"/>
          </p:cNvPicPr>
          <p:nvPr/>
        </p:nvPicPr>
        <p:blipFill>
          <a:blip r:embed="rId8"/>
          <a:stretch>
            <a:fillRect/>
          </a:stretch>
        </p:blipFill>
        <p:spPr>
          <a:xfrm>
            <a:off x="8641556" y="5190973"/>
            <a:ext cx="1385889" cy="833744"/>
          </a:xfrm>
          <a:prstGeom prst="rect">
            <a:avLst/>
          </a:prstGeom>
          <a:ln>
            <a:noFill/>
          </a:ln>
          <a:effectLst>
            <a:outerShdw blurRad="292100" dist="139700" dir="2700000" algn="tl" rotWithShape="0">
              <a:srgbClr val="333333">
                <a:alpha val="65000"/>
              </a:srgbClr>
            </a:outerShdw>
          </a:effectLst>
        </p:spPr>
      </p:pic>
      <p:pic>
        <p:nvPicPr>
          <p:cNvPr id="5" name="圖片 4">
            <a:extLst>
              <a:ext uri="{FF2B5EF4-FFF2-40B4-BE49-F238E27FC236}">
                <a16:creationId xmlns:a16="http://schemas.microsoft.com/office/drawing/2014/main" id="{D163D412-E0ED-9798-84F7-DAF7312A5CF9}"/>
              </a:ext>
            </a:extLst>
          </p:cNvPr>
          <p:cNvPicPr>
            <a:picLocks noChangeAspect="1"/>
          </p:cNvPicPr>
          <p:nvPr/>
        </p:nvPicPr>
        <p:blipFill>
          <a:blip r:embed="rId9"/>
          <a:stretch>
            <a:fillRect/>
          </a:stretch>
        </p:blipFill>
        <p:spPr>
          <a:xfrm>
            <a:off x="8689181" y="5893441"/>
            <a:ext cx="1385888" cy="833743"/>
          </a:xfrm>
          <a:prstGeom prst="rect">
            <a:avLst/>
          </a:prstGeom>
          <a:ln>
            <a:noFill/>
          </a:ln>
          <a:effectLst>
            <a:outerShdw blurRad="292100" dist="139700" dir="2700000" algn="tl" rotWithShape="0">
              <a:srgbClr val="333333">
                <a:alpha val="65000"/>
              </a:srgbClr>
            </a:outerShdw>
          </a:effectLst>
        </p:spPr>
      </p:pic>
      <p:sp>
        <p:nvSpPr>
          <p:cNvPr id="7" name="文字方塊 4">
            <a:extLst>
              <a:ext uri="{FF2B5EF4-FFF2-40B4-BE49-F238E27FC236}">
                <a16:creationId xmlns:a16="http://schemas.microsoft.com/office/drawing/2014/main" id="{1CB2FDDB-071E-69C6-F2EE-EB24A9BAA0E5}"/>
              </a:ext>
            </a:extLst>
          </p:cNvPr>
          <p:cNvSpPr txBox="1"/>
          <p:nvPr/>
        </p:nvSpPr>
        <p:spPr>
          <a:xfrm>
            <a:off x="5248626" y="4474369"/>
            <a:ext cx="2966978" cy="89255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000" b="1" dirty="0">
                <a:solidFill>
                  <a:schemeClr val="bg1"/>
                </a:solidFill>
                <a:latin typeface="Meiryo UI" panose="020B0604030504040204" pitchFamily="50" charset="-128"/>
                <a:ea typeface="Meiryo UI" panose="020B0604030504040204" pitchFamily="50" charset="-128"/>
              </a:rPr>
              <a:t>QXG-10G2TB</a:t>
            </a:r>
          </a:p>
          <a:p>
            <a:pPr algn="ctr"/>
            <a:r>
              <a:rPr lang="en-US" sz="1600" i="1" dirty="0">
                <a:solidFill>
                  <a:schemeClr val="bg1"/>
                </a:solidFill>
                <a:latin typeface="Meiryo UI" panose="020B0604030504040204" pitchFamily="50" charset="-128"/>
                <a:ea typeface="Meiryo UI" panose="020B0604030504040204" pitchFamily="50" charset="-128"/>
              </a:rPr>
              <a:t>2x 10G/5G/2.5G/1G/100M</a:t>
            </a:r>
            <a:r>
              <a:rPr lang="en-US" altLang="zh-TW" sz="1600" i="1" dirty="0">
                <a:solidFill>
                  <a:schemeClr val="bg1"/>
                </a:solidFill>
                <a:latin typeface="Meiryo UI" panose="020B0604030504040204" pitchFamily="50" charset="-128"/>
                <a:ea typeface="Meiryo UI" panose="020B0604030504040204" pitchFamily="50" charset="-128"/>
              </a:rPr>
              <a:t> </a:t>
            </a:r>
            <a:endParaRPr lang="zh-TW" sz="1600" i="1" dirty="0">
              <a:solidFill>
                <a:schemeClr val="bg1"/>
              </a:solidFill>
              <a:latin typeface="Meiryo UI" panose="020B0604030504040204" pitchFamily="50" charset="-128"/>
              <a:ea typeface="Meiryo UI" panose="020B0604030504040204" pitchFamily="50" charset="-128"/>
              <a:cs typeface="+mn-lt"/>
            </a:endParaRPr>
          </a:p>
          <a:p>
            <a:pPr algn="ctr"/>
            <a:endParaRPr lang="zh-TW" sz="1600" i="1" dirty="0">
              <a:solidFill>
                <a:schemeClr val="bg1"/>
              </a:solidFill>
              <a:latin typeface="Meiryo UI" panose="020B0604030504040204" pitchFamily="50" charset="-128"/>
              <a:ea typeface="Meiryo UI" panose="020B0604030504040204" pitchFamily="50" charset="-128"/>
              <a:cs typeface="Arial"/>
            </a:endParaRPr>
          </a:p>
        </p:txBody>
      </p:sp>
      <p:sp>
        <p:nvSpPr>
          <p:cNvPr id="8" name="文字方塊 5">
            <a:extLst>
              <a:ext uri="{FF2B5EF4-FFF2-40B4-BE49-F238E27FC236}">
                <a16:creationId xmlns:a16="http://schemas.microsoft.com/office/drawing/2014/main" id="{E4334F61-F006-19E4-DF46-FE04E94C6E32}"/>
              </a:ext>
            </a:extLst>
          </p:cNvPr>
          <p:cNvSpPr txBox="1"/>
          <p:nvPr/>
        </p:nvSpPr>
        <p:spPr>
          <a:xfrm>
            <a:off x="5225675" y="5188744"/>
            <a:ext cx="301288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Meiryo UI" panose="020B0604030504040204" pitchFamily="50" charset="-128"/>
                <a:ea typeface="Meiryo UI" panose="020B0604030504040204" pitchFamily="50" charset="-128"/>
              </a:rPr>
              <a:t>QXG-10G2T-X710</a:t>
            </a:r>
            <a:endParaRPr lang="zh-TW" altLang="en-US" dirty="0">
              <a:solidFill>
                <a:schemeClr val="bg1"/>
              </a:solidFill>
              <a:latin typeface="Meiryo UI" panose="020B0604030504040204" pitchFamily="50" charset="-128"/>
              <a:ea typeface="Meiryo UI" panose="020B0604030504040204" pitchFamily="50" charset="-128"/>
            </a:endParaRPr>
          </a:p>
          <a:p>
            <a:pPr algn="ctr"/>
            <a:r>
              <a:rPr lang="en-US" sz="1600" i="1" dirty="0">
                <a:solidFill>
                  <a:schemeClr val="bg1"/>
                </a:solidFill>
                <a:latin typeface="Meiryo UI" panose="020B0604030504040204" pitchFamily="50" charset="-128"/>
                <a:ea typeface="Meiryo UI" panose="020B0604030504040204" pitchFamily="50" charset="-128"/>
              </a:rPr>
              <a:t>2x 10G/5G/2.5G/1G/100M </a:t>
            </a:r>
            <a:endParaRPr lang="zh-TW" sz="1600" i="1" dirty="0">
              <a:solidFill>
                <a:schemeClr val="bg1"/>
              </a:solidFill>
              <a:latin typeface="Meiryo UI" panose="020B0604030504040204" pitchFamily="50" charset="-128"/>
              <a:ea typeface="Meiryo UI" panose="020B0604030504040204" pitchFamily="50" charset="-128"/>
            </a:endParaRPr>
          </a:p>
        </p:txBody>
      </p:sp>
      <p:sp>
        <p:nvSpPr>
          <p:cNvPr id="9" name="文字方塊 6">
            <a:extLst>
              <a:ext uri="{FF2B5EF4-FFF2-40B4-BE49-F238E27FC236}">
                <a16:creationId xmlns:a16="http://schemas.microsoft.com/office/drawing/2014/main" id="{22E4933F-CE2A-79E4-C2FF-05C027FD4CD3}"/>
              </a:ext>
            </a:extLst>
          </p:cNvPr>
          <p:cNvSpPr txBox="1"/>
          <p:nvPr/>
        </p:nvSpPr>
        <p:spPr>
          <a:xfrm>
            <a:off x="5271219" y="5951370"/>
            <a:ext cx="292179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bg1"/>
                </a:solidFill>
                <a:latin typeface="Meiryo UI" panose="020B0604030504040204" pitchFamily="50" charset="-128"/>
                <a:ea typeface="Meiryo UI" panose="020B0604030504040204" pitchFamily="50" charset="-128"/>
              </a:rPr>
              <a:t> QXG-25G2SF-CX6 </a:t>
            </a:r>
            <a:endParaRPr lang="zh-TW" altLang="en-US" dirty="0">
              <a:solidFill>
                <a:schemeClr val="bg1"/>
              </a:solidFill>
              <a:latin typeface="Meiryo UI" panose="020B0604030504040204" pitchFamily="50" charset="-128"/>
              <a:ea typeface="Meiryo UI" panose="020B0604030504040204" pitchFamily="50" charset="-128"/>
            </a:endParaRPr>
          </a:p>
          <a:p>
            <a:pPr algn="ctr"/>
            <a:r>
              <a:rPr lang="en-US" altLang="zh-TW" sz="1600" i="1" dirty="0">
                <a:solidFill>
                  <a:schemeClr val="bg1"/>
                </a:solidFill>
                <a:latin typeface="Meiryo UI" panose="020B0604030504040204" pitchFamily="50" charset="-128"/>
                <a:ea typeface="Meiryo UI" panose="020B0604030504040204" pitchFamily="50" charset="-128"/>
              </a:rPr>
              <a:t>2x 25G SFP28 </a:t>
            </a:r>
            <a:endParaRPr lang="zh-TW" sz="1600" i="1" dirty="0">
              <a:solidFill>
                <a:schemeClr val="bg1"/>
              </a:solidFill>
              <a:latin typeface="Meiryo UI" panose="020B0604030504040204" pitchFamily="50" charset="-128"/>
              <a:ea typeface="Meiryo UI" panose="020B0604030504040204" pitchFamily="50" charset="-128"/>
              <a:cs typeface="Arial"/>
            </a:endParaRPr>
          </a:p>
        </p:txBody>
      </p:sp>
    </p:spTree>
    <p:extLst>
      <p:ext uri="{BB962C8B-B14F-4D97-AF65-F5344CB8AC3E}">
        <p14:creationId xmlns:p14="http://schemas.microsoft.com/office/powerpoint/2010/main" val="9354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45"/>
          <p:cNvSpPr/>
          <p:nvPr/>
        </p:nvSpPr>
        <p:spPr>
          <a:xfrm rot="10800000">
            <a:off x="685299" y="4774293"/>
            <a:ext cx="10783508" cy="1733477"/>
          </a:xfrm>
          <a:prstGeom prst="roundRect">
            <a:avLst>
              <a:gd name="adj" fmla="val 1491"/>
            </a:avLst>
          </a:prstGeom>
          <a:gradFill>
            <a:gsLst>
              <a:gs pos="0">
                <a:srgbClr val="FFFFFF">
                  <a:alpha val="48627"/>
                </a:srgbClr>
              </a:gs>
              <a:gs pos="46774">
                <a:schemeClr val="lt1"/>
              </a:gs>
              <a:gs pos="75200">
                <a:srgbClr val="E3E3E3"/>
              </a:gs>
              <a:gs pos="100000">
                <a:schemeClr val="lt1"/>
              </a:gs>
            </a:gsLst>
            <a:lin ang="5400000" scaled="0"/>
          </a:gradFill>
          <a:ln w="9525" cap="flat" cmpd="sng">
            <a:solidFill>
              <a:schemeClr val="lt1"/>
            </a:solidFill>
            <a:prstDash val="solid"/>
            <a:miter lim="800000"/>
            <a:headEnd type="none" w="sm" len="sm"/>
            <a:tailEnd type="none" w="sm" len="sm"/>
          </a:ln>
          <a:effectLst>
            <a:outerShdw blurRad="279400" dist="292100" dir="7980000" algn="t" rotWithShape="0">
              <a:srgbClr val="000000">
                <a:alpha val="2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sp>
        <p:nvSpPr>
          <p:cNvPr id="1044" name="Google Shape;1044;p45"/>
          <p:cNvSpPr/>
          <p:nvPr/>
        </p:nvSpPr>
        <p:spPr>
          <a:xfrm rot="10800000">
            <a:off x="705212" y="1637303"/>
            <a:ext cx="7129751" cy="2977902"/>
          </a:xfrm>
          <a:prstGeom prst="roundRect">
            <a:avLst>
              <a:gd name="adj" fmla="val 1491"/>
            </a:avLst>
          </a:prstGeom>
          <a:gradFill>
            <a:gsLst>
              <a:gs pos="0">
                <a:srgbClr val="FFFFFF">
                  <a:alpha val="48627"/>
                </a:srgbClr>
              </a:gs>
              <a:gs pos="46774">
                <a:schemeClr val="lt1"/>
              </a:gs>
              <a:gs pos="75200">
                <a:srgbClr val="E3E3E3"/>
              </a:gs>
              <a:gs pos="100000">
                <a:schemeClr val="lt1"/>
              </a:gs>
            </a:gsLst>
            <a:lin ang="5400000" scaled="0"/>
          </a:gradFill>
          <a:ln w="9525" cap="flat" cmpd="sng">
            <a:solidFill>
              <a:schemeClr val="lt1"/>
            </a:solidFill>
            <a:prstDash val="solid"/>
            <a:miter lim="800000"/>
            <a:headEnd type="none" w="sm" len="sm"/>
            <a:tailEnd type="none" w="sm" len="sm"/>
          </a:ln>
          <a:effectLst>
            <a:outerShdw blurRad="279400" dist="292100" dir="7980000" algn="t" rotWithShape="0">
              <a:srgbClr val="000000">
                <a:alpha val="2196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67" dirty="0">
              <a:solidFill>
                <a:srgbClr val="FFFFFF"/>
              </a:solidFill>
              <a:latin typeface="Meiryo UI" panose="020B0604030504040204" pitchFamily="50" charset="-128"/>
              <a:ea typeface="Meiryo UI" panose="020B0604030504040204" pitchFamily="50" charset="-128"/>
              <a:sym typeface="Arial"/>
            </a:endParaRPr>
          </a:p>
        </p:txBody>
      </p:sp>
      <p:sp>
        <p:nvSpPr>
          <p:cNvPr id="1045" name="Google Shape;1045;p45"/>
          <p:cNvSpPr txBox="1">
            <a:spLocks noGrp="1"/>
          </p:cNvSpPr>
          <p:nvPr>
            <p:ph type="title"/>
          </p:nvPr>
        </p:nvSpPr>
        <p:spPr>
          <a:xfrm>
            <a:off x="361506" y="89771"/>
            <a:ext cx="11830493" cy="1378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Arial"/>
              <a:buNone/>
            </a:pPr>
            <a:r>
              <a:rPr lang="en-US" sz="3600" dirty="0">
                <a:solidFill>
                  <a:schemeClr val="dk1"/>
                </a:solidFill>
                <a:latin typeface="Meiryo UI" panose="020B0604030504040204" pitchFamily="50" charset="-128"/>
                <a:ea typeface="Meiryo UI" panose="020B0604030504040204" pitchFamily="50" charset="-128"/>
                <a:cs typeface="Arial"/>
                <a:sym typeface="Arial"/>
              </a:rPr>
              <a:t>2つのJBODユニットで最大24台のHDDをサポートし、</a:t>
            </a:r>
            <a:br>
              <a:rPr lang="en-US" sz="3600" dirty="0">
                <a:solidFill>
                  <a:schemeClr val="dk1"/>
                </a:solidFill>
                <a:latin typeface="Meiryo UI" panose="020B0604030504040204" pitchFamily="50" charset="-128"/>
                <a:ea typeface="Meiryo UI" panose="020B0604030504040204" pitchFamily="50" charset="-128"/>
                <a:cs typeface="Arial"/>
                <a:sym typeface="Arial"/>
              </a:rPr>
            </a:br>
            <a:r>
              <a:rPr lang="en-US" sz="3600" dirty="0">
                <a:solidFill>
                  <a:schemeClr val="dk1"/>
                </a:solidFill>
                <a:latin typeface="Meiryo UI" panose="020B0604030504040204" pitchFamily="50" charset="-128"/>
                <a:ea typeface="Meiryo UI" panose="020B0604030504040204" pitchFamily="50" charset="-128"/>
                <a:cs typeface="Arial"/>
                <a:sym typeface="Arial"/>
              </a:rPr>
              <a:t>約500TB(24 x 22TB)</a:t>
            </a:r>
            <a:r>
              <a:rPr lang="en-US" sz="3600" dirty="0" err="1">
                <a:solidFill>
                  <a:schemeClr val="dk1"/>
                </a:solidFill>
                <a:latin typeface="Meiryo UI" panose="020B0604030504040204" pitchFamily="50" charset="-128"/>
                <a:ea typeface="Meiryo UI" panose="020B0604030504040204" pitchFamily="50" charset="-128"/>
                <a:cs typeface="Arial"/>
                <a:sym typeface="Arial"/>
              </a:rPr>
              <a:t>のストレージ容量を追加</a:t>
            </a:r>
            <a:endParaRPr sz="3600" dirty="0">
              <a:solidFill>
                <a:schemeClr val="dk1"/>
              </a:solidFill>
              <a:latin typeface="Meiryo UI" panose="020B0604030504040204" pitchFamily="50" charset="-128"/>
              <a:ea typeface="Meiryo UI" panose="020B0604030504040204" pitchFamily="50" charset="-128"/>
              <a:cs typeface="Arial"/>
              <a:sym typeface="Arial"/>
            </a:endParaRPr>
          </a:p>
        </p:txBody>
      </p:sp>
      <p:sp>
        <p:nvSpPr>
          <p:cNvPr id="1046" name="Google Shape;1046;p45"/>
          <p:cNvSpPr txBox="1"/>
          <p:nvPr/>
        </p:nvSpPr>
        <p:spPr>
          <a:xfrm>
            <a:off x="2341724" y="2914645"/>
            <a:ext cx="1053337" cy="3231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500" b="1" dirty="0">
                <a:solidFill>
                  <a:srgbClr val="0070C0"/>
                </a:solidFill>
                <a:latin typeface="Meiryo UI" panose="020B0604030504040204" pitchFamily="50" charset="-128"/>
                <a:ea typeface="Meiryo UI" panose="020B0604030504040204" pitchFamily="50" charset="-128"/>
              </a:rPr>
              <a:t>TR-002</a:t>
            </a:r>
            <a:endParaRPr dirty="0">
              <a:latin typeface="Meiryo UI" panose="020B0604030504040204" pitchFamily="50" charset="-128"/>
              <a:ea typeface="Meiryo UI" panose="020B0604030504040204" pitchFamily="50" charset="-128"/>
            </a:endParaRPr>
          </a:p>
        </p:txBody>
      </p:sp>
      <p:pic>
        <p:nvPicPr>
          <p:cNvPr id="1047" name="Google Shape;1047;p45"/>
          <p:cNvPicPr preferRelativeResize="0"/>
          <p:nvPr/>
        </p:nvPicPr>
        <p:blipFill rotWithShape="1">
          <a:blip r:embed="rId3">
            <a:alphaModFix/>
          </a:blip>
          <a:srcRect/>
          <a:stretch/>
        </p:blipFill>
        <p:spPr>
          <a:xfrm>
            <a:off x="4909754" y="3527566"/>
            <a:ext cx="2322170" cy="578325"/>
          </a:xfrm>
          <a:prstGeom prst="roundRect">
            <a:avLst>
              <a:gd name="adj" fmla="val 0"/>
            </a:avLst>
          </a:prstGeom>
          <a:noFill/>
          <a:ln>
            <a:noFill/>
          </a:ln>
          <a:effectLst>
            <a:outerShdw blurRad="50800" dist="38100" dir="5400000" algn="t" rotWithShape="0">
              <a:srgbClr val="000000">
                <a:alpha val="40000"/>
              </a:srgbClr>
            </a:outerShdw>
          </a:effectLst>
        </p:spPr>
      </p:pic>
      <p:pic>
        <p:nvPicPr>
          <p:cNvPr id="1048" name="Google Shape;1048;p45" descr="一張含有 室內, 電子用品, 黑色 的圖片&#10;&#10;自動產生的描述"/>
          <p:cNvPicPr preferRelativeResize="0"/>
          <p:nvPr/>
        </p:nvPicPr>
        <p:blipFill rotWithShape="1">
          <a:blip r:embed="rId4">
            <a:alphaModFix/>
          </a:blip>
          <a:srcRect/>
          <a:stretch/>
        </p:blipFill>
        <p:spPr>
          <a:xfrm>
            <a:off x="3614349" y="1924637"/>
            <a:ext cx="1450611" cy="906632"/>
          </a:xfrm>
          <a:prstGeom prst="rect">
            <a:avLst/>
          </a:prstGeom>
          <a:noFill/>
          <a:ln>
            <a:noFill/>
          </a:ln>
          <a:effectLst>
            <a:outerShdw blurRad="50800" dist="38100" dir="5400000" algn="t" rotWithShape="0">
              <a:srgbClr val="000000">
                <a:alpha val="40000"/>
              </a:srgbClr>
            </a:outerShdw>
          </a:effectLst>
        </p:spPr>
      </p:pic>
      <p:pic>
        <p:nvPicPr>
          <p:cNvPr id="1049" name="Google Shape;1049;p45" descr="一張含有 黑色, 電子用品 的圖片&#10;&#10;自動產生的描述"/>
          <p:cNvPicPr preferRelativeResize="0"/>
          <p:nvPr/>
        </p:nvPicPr>
        <p:blipFill rotWithShape="1">
          <a:blip r:embed="rId5">
            <a:alphaModFix/>
          </a:blip>
          <a:srcRect/>
          <a:stretch/>
        </p:blipFill>
        <p:spPr>
          <a:xfrm>
            <a:off x="1975371" y="1924637"/>
            <a:ext cx="1477778" cy="923611"/>
          </a:xfrm>
          <a:prstGeom prst="rect">
            <a:avLst/>
          </a:prstGeom>
          <a:noFill/>
          <a:ln>
            <a:noFill/>
          </a:ln>
          <a:effectLst>
            <a:outerShdw blurRad="50800" dist="38100" dir="5400000" algn="t" rotWithShape="0">
              <a:srgbClr val="000000">
                <a:alpha val="40000"/>
              </a:srgbClr>
            </a:outerShdw>
          </a:effectLst>
        </p:spPr>
      </p:pic>
      <p:pic>
        <p:nvPicPr>
          <p:cNvPr id="1050" name="Google Shape;1050;p45"/>
          <p:cNvPicPr preferRelativeResize="0"/>
          <p:nvPr/>
        </p:nvPicPr>
        <p:blipFill rotWithShape="1">
          <a:blip r:embed="rId6">
            <a:alphaModFix/>
          </a:blip>
          <a:srcRect/>
          <a:stretch/>
        </p:blipFill>
        <p:spPr>
          <a:xfrm>
            <a:off x="1969791" y="3681422"/>
            <a:ext cx="2126297" cy="394696"/>
          </a:xfrm>
          <a:prstGeom prst="rect">
            <a:avLst/>
          </a:prstGeom>
          <a:noFill/>
          <a:ln>
            <a:noFill/>
          </a:ln>
          <a:effectLst>
            <a:outerShdw blurRad="50800" dist="38100" dir="5400000" algn="t" rotWithShape="0">
              <a:srgbClr val="000000">
                <a:alpha val="40000"/>
              </a:srgbClr>
            </a:outerShdw>
          </a:effectLst>
        </p:spPr>
      </p:pic>
      <p:pic>
        <p:nvPicPr>
          <p:cNvPr id="1051" name="Google Shape;1051;p45" descr="一張含有 文字, 室內, 電子用品, 電腦 的圖片&#10;&#10;自動產生的描述"/>
          <p:cNvPicPr preferRelativeResize="0"/>
          <p:nvPr/>
        </p:nvPicPr>
        <p:blipFill rotWithShape="1">
          <a:blip r:embed="rId7">
            <a:alphaModFix/>
          </a:blip>
          <a:srcRect/>
          <a:stretch/>
        </p:blipFill>
        <p:spPr>
          <a:xfrm>
            <a:off x="5815049" y="1766453"/>
            <a:ext cx="1956800" cy="1223001"/>
          </a:xfrm>
          <a:prstGeom prst="rect">
            <a:avLst/>
          </a:prstGeom>
          <a:noFill/>
          <a:ln>
            <a:noFill/>
          </a:ln>
          <a:effectLst>
            <a:outerShdw blurRad="50800" dist="38100" dir="5400000" algn="t" rotWithShape="0">
              <a:srgbClr val="000000">
                <a:alpha val="40000"/>
              </a:srgbClr>
            </a:outerShdw>
          </a:effectLst>
        </p:spPr>
      </p:pic>
      <p:sp>
        <p:nvSpPr>
          <p:cNvPr id="1052" name="Google Shape;1052;p45"/>
          <p:cNvSpPr txBox="1"/>
          <p:nvPr/>
        </p:nvSpPr>
        <p:spPr>
          <a:xfrm>
            <a:off x="2549473" y="4116340"/>
            <a:ext cx="1267153" cy="3231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500" b="1" dirty="0">
                <a:solidFill>
                  <a:srgbClr val="0070C0"/>
                </a:solidFill>
                <a:latin typeface="Meiryo UI" panose="020B0604030504040204" pitchFamily="50" charset="-128"/>
                <a:ea typeface="Meiryo UI" panose="020B0604030504040204" pitchFamily="50" charset="-128"/>
              </a:rPr>
              <a:t>TR-004U</a:t>
            </a:r>
            <a:endParaRPr dirty="0">
              <a:latin typeface="Meiryo UI" panose="020B0604030504040204" pitchFamily="50" charset="-128"/>
              <a:ea typeface="Meiryo UI" panose="020B0604030504040204" pitchFamily="50" charset="-128"/>
            </a:endParaRPr>
          </a:p>
        </p:txBody>
      </p:sp>
      <p:sp>
        <p:nvSpPr>
          <p:cNvPr id="1053" name="Google Shape;1053;p45"/>
          <p:cNvSpPr txBox="1"/>
          <p:nvPr/>
        </p:nvSpPr>
        <p:spPr>
          <a:xfrm>
            <a:off x="4119503" y="2907904"/>
            <a:ext cx="995808" cy="3231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500" b="1" dirty="0">
                <a:solidFill>
                  <a:srgbClr val="0070C0"/>
                </a:solidFill>
                <a:latin typeface="Meiryo UI" panose="020B0604030504040204" pitchFamily="50" charset="-128"/>
                <a:ea typeface="Meiryo UI" panose="020B0604030504040204" pitchFamily="50" charset="-128"/>
              </a:rPr>
              <a:t>TR-004</a:t>
            </a:r>
            <a:endParaRPr dirty="0">
              <a:latin typeface="Meiryo UI" panose="020B0604030504040204" pitchFamily="50" charset="-128"/>
              <a:ea typeface="Meiryo UI" panose="020B0604030504040204" pitchFamily="50" charset="-128"/>
            </a:endParaRPr>
          </a:p>
        </p:txBody>
      </p:sp>
      <p:sp>
        <p:nvSpPr>
          <p:cNvPr id="1054" name="Google Shape;1054;p45"/>
          <p:cNvSpPr txBox="1"/>
          <p:nvPr/>
        </p:nvSpPr>
        <p:spPr>
          <a:xfrm>
            <a:off x="5115311" y="4115467"/>
            <a:ext cx="1782446" cy="3231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500" b="1" dirty="0">
                <a:solidFill>
                  <a:srgbClr val="0070C0"/>
                </a:solidFill>
                <a:latin typeface="Meiryo UI" panose="020B0604030504040204" pitchFamily="50" charset="-128"/>
                <a:ea typeface="Meiryo UI" panose="020B0604030504040204" pitchFamily="50" charset="-128"/>
              </a:rPr>
              <a:t>TL-R1200C-RP</a:t>
            </a:r>
            <a:endParaRPr dirty="0">
              <a:latin typeface="Meiryo UI" panose="020B0604030504040204" pitchFamily="50" charset="-128"/>
              <a:ea typeface="Meiryo UI" panose="020B0604030504040204" pitchFamily="50" charset="-128"/>
            </a:endParaRPr>
          </a:p>
        </p:txBody>
      </p:sp>
      <p:sp>
        <p:nvSpPr>
          <p:cNvPr id="1055" name="Google Shape;1055;p45"/>
          <p:cNvSpPr txBox="1"/>
          <p:nvPr/>
        </p:nvSpPr>
        <p:spPr>
          <a:xfrm>
            <a:off x="6026570" y="2881914"/>
            <a:ext cx="1205354" cy="3231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500" b="1" dirty="0">
                <a:solidFill>
                  <a:srgbClr val="0070C0"/>
                </a:solidFill>
                <a:latin typeface="Meiryo UI" panose="020B0604030504040204" pitchFamily="50" charset="-128"/>
                <a:ea typeface="Meiryo UI" panose="020B0604030504040204" pitchFamily="50" charset="-128"/>
              </a:rPr>
              <a:t>TL-D800C</a:t>
            </a:r>
            <a:endParaRPr dirty="0">
              <a:latin typeface="Meiryo UI" panose="020B0604030504040204" pitchFamily="50" charset="-128"/>
              <a:ea typeface="Meiryo UI" panose="020B0604030504040204" pitchFamily="50" charset="-128"/>
            </a:endParaRPr>
          </a:p>
        </p:txBody>
      </p:sp>
      <p:pic>
        <p:nvPicPr>
          <p:cNvPr id="1056" name="Google Shape;1056;p45"/>
          <p:cNvPicPr preferRelativeResize="0"/>
          <p:nvPr/>
        </p:nvPicPr>
        <p:blipFill rotWithShape="1">
          <a:blip r:embed="rId8">
            <a:alphaModFix/>
          </a:blip>
          <a:srcRect/>
          <a:stretch/>
        </p:blipFill>
        <p:spPr>
          <a:xfrm>
            <a:off x="2761147" y="5257697"/>
            <a:ext cx="1666050" cy="1041466"/>
          </a:xfrm>
          <a:prstGeom prst="rect">
            <a:avLst/>
          </a:prstGeom>
          <a:noFill/>
          <a:ln>
            <a:noFill/>
          </a:ln>
          <a:effectLst>
            <a:outerShdw blurRad="50800" dist="38100" dir="5400000" algn="t" rotWithShape="0">
              <a:srgbClr val="000000">
                <a:alpha val="40000"/>
              </a:srgbClr>
            </a:outerShdw>
          </a:effectLst>
        </p:spPr>
      </p:pic>
      <p:pic>
        <p:nvPicPr>
          <p:cNvPr id="1057" name="Google Shape;1057;p45"/>
          <p:cNvPicPr preferRelativeResize="0"/>
          <p:nvPr/>
        </p:nvPicPr>
        <p:blipFill rotWithShape="1">
          <a:blip r:embed="rId9">
            <a:alphaModFix/>
          </a:blip>
          <a:srcRect/>
          <a:stretch/>
        </p:blipFill>
        <p:spPr>
          <a:xfrm>
            <a:off x="889796" y="5318104"/>
            <a:ext cx="1429071" cy="893328"/>
          </a:xfrm>
          <a:prstGeom prst="rect">
            <a:avLst/>
          </a:prstGeom>
          <a:noFill/>
          <a:ln>
            <a:noFill/>
          </a:ln>
          <a:effectLst>
            <a:outerShdw blurRad="50800" dist="38100" dir="5400000" algn="t" rotWithShape="0">
              <a:srgbClr val="000000">
                <a:alpha val="40000"/>
              </a:srgbClr>
            </a:outerShdw>
          </a:effectLst>
        </p:spPr>
      </p:pic>
      <p:pic>
        <p:nvPicPr>
          <p:cNvPr id="1058" name="Google Shape;1058;p45"/>
          <p:cNvPicPr preferRelativeResize="0"/>
          <p:nvPr/>
        </p:nvPicPr>
        <p:blipFill rotWithShape="1">
          <a:blip r:embed="rId10">
            <a:alphaModFix/>
          </a:blip>
          <a:srcRect/>
          <a:stretch/>
        </p:blipFill>
        <p:spPr>
          <a:xfrm>
            <a:off x="5028979" y="5238138"/>
            <a:ext cx="1537817" cy="961306"/>
          </a:xfrm>
          <a:prstGeom prst="rect">
            <a:avLst/>
          </a:prstGeom>
          <a:noFill/>
          <a:ln>
            <a:noFill/>
          </a:ln>
          <a:effectLst>
            <a:outerShdw blurRad="50800" dist="38100" dir="5400000" algn="t" rotWithShape="0">
              <a:srgbClr val="000000">
                <a:alpha val="40000"/>
              </a:srgbClr>
            </a:outerShdw>
          </a:effectLst>
        </p:spPr>
      </p:pic>
      <p:pic>
        <p:nvPicPr>
          <p:cNvPr id="1059" name="Google Shape;1059;p45"/>
          <p:cNvPicPr preferRelativeResize="0"/>
          <p:nvPr/>
        </p:nvPicPr>
        <p:blipFill rotWithShape="1">
          <a:blip r:embed="rId11">
            <a:alphaModFix/>
          </a:blip>
          <a:srcRect/>
          <a:stretch/>
        </p:blipFill>
        <p:spPr>
          <a:xfrm>
            <a:off x="7217776" y="5182920"/>
            <a:ext cx="1674937" cy="1047022"/>
          </a:xfrm>
          <a:prstGeom prst="rect">
            <a:avLst/>
          </a:prstGeom>
          <a:noFill/>
          <a:ln>
            <a:noFill/>
          </a:ln>
          <a:effectLst>
            <a:outerShdw blurRad="50800" dist="38100" dir="5400000" algn="t" rotWithShape="0">
              <a:srgbClr val="000000">
                <a:alpha val="40000"/>
              </a:srgbClr>
            </a:outerShdw>
          </a:effectLst>
        </p:spPr>
      </p:pic>
      <p:pic>
        <p:nvPicPr>
          <p:cNvPr id="1060" name="Google Shape;1060;p45"/>
          <p:cNvPicPr preferRelativeResize="0"/>
          <p:nvPr/>
        </p:nvPicPr>
        <p:blipFill rotWithShape="1">
          <a:blip r:embed="rId12">
            <a:alphaModFix/>
          </a:blip>
          <a:srcRect/>
          <a:stretch/>
        </p:blipFill>
        <p:spPr>
          <a:xfrm>
            <a:off x="9550144" y="5165237"/>
            <a:ext cx="1467774" cy="917522"/>
          </a:xfrm>
          <a:prstGeom prst="rect">
            <a:avLst/>
          </a:prstGeom>
          <a:noFill/>
          <a:ln>
            <a:noFill/>
          </a:ln>
          <a:effectLst>
            <a:outerShdw blurRad="50800" dist="38100" dir="5400000" algn="t" rotWithShape="0">
              <a:srgbClr val="000000">
                <a:alpha val="40000"/>
              </a:srgbClr>
            </a:outerShdw>
          </a:effectLst>
        </p:spPr>
      </p:pic>
      <p:sp>
        <p:nvSpPr>
          <p:cNvPr id="1061" name="Google Shape;1061;p45"/>
          <p:cNvSpPr txBox="1"/>
          <p:nvPr/>
        </p:nvSpPr>
        <p:spPr>
          <a:xfrm>
            <a:off x="7455373" y="6183892"/>
            <a:ext cx="1437339" cy="3231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500" b="1" dirty="0">
                <a:solidFill>
                  <a:srgbClr val="0070C0"/>
                </a:solidFill>
                <a:latin typeface="Meiryo UI" panose="020B0604030504040204" pitchFamily="50" charset="-128"/>
                <a:ea typeface="Meiryo UI" panose="020B0604030504040204" pitchFamily="50" charset="-128"/>
              </a:rPr>
              <a:t>TL-R400S</a:t>
            </a:r>
            <a:endParaRPr dirty="0">
              <a:latin typeface="Meiryo UI" panose="020B0604030504040204" pitchFamily="50" charset="-128"/>
              <a:ea typeface="Meiryo UI" panose="020B0604030504040204" pitchFamily="50" charset="-128"/>
            </a:endParaRPr>
          </a:p>
        </p:txBody>
      </p:sp>
      <p:sp>
        <p:nvSpPr>
          <p:cNvPr id="1062" name="Google Shape;1062;p45"/>
          <p:cNvSpPr txBox="1"/>
          <p:nvPr/>
        </p:nvSpPr>
        <p:spPr>
          <a:xfrm>
            <a:off x="3138818" y="6211432"/>
            <a:ext cx="1468442" cy="3231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500" b="1" dirty="0">
                <a:solidFill>
                  <a:srgbClr val="0070C0"/>
                </a:solidFill>
                <a:latin typeface="Meiryo UI" panose="020B0604030504040204" pitchFamily="50" charset="-128"/>
                <a:ea typeface="Meiryo UI" panose="020B0604030504040204" pitchFamily="50" charset="-128"/>
              </a:rPr>
              <a:t>TL-D800S</a:t>
            </a:r>
            <a:endParaRPr dirty="0">
              <a:latin typeface="Meiryo UI" panose="020B0604030504040204" pitchFamily="50" charset="-128"/>
              <a:ea typeface="Meiryo UI" panose="020B0604030504040204" pitchFamily="50" charset="-128"/>
            </a:endParaRPr>
          </a:p>
        </p:txBody>
      </p:sp>
      <p:sp>
        <p:nvSpPr>
          <p:cNvPr id="1063" name="Google Shape;1063;p45"/>
          <p:cNvSpPr txBox="1"/>
          <p:nvPr/>
        </p:nvSpPr>
        <p:spPr>
          <a:xfrm>
            <a:off x="5266577" y="6211432"/>
            <a:ext cx="1444790" cy="3231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500" b="1" dirty="0">
                <a:solidFill>
                  <a:srgbClr val="0070C0"/>
                </a:solidFill>
                <a:latin typeface="Meiryo UI" panose="020B0604030504040204" pitchFamily="50" charset="-128"/>
                <a:ea typeface="Meiryo UI" panose="020B0604030504040204" pitchFamily="50" charset="-128"/>
              </a:rPr>
              <a:t>TL-D1600S</a:t>
            </a:r>
            <a:endParaRPr dirty="0">
              <a:latin typeface="Meiryo UI" panose="020B0604030504040204" pitchFamily="50" charset="-128"/>
              <a:ea typeface="Meiryo UI" panose="020B0604030504040204" pitchFamily="50" charset="-128"/>
            </a:endParaRPr>
          </a:p>
        </p:txBody>
      </p:sp>
      <p:sp>
        <p:nvSpPr>
          <p:cNvPr id="1064" name="Google Shape;1064;p45"/>
          <p:cNvSpPr txBox="1"/>
          <p:nvPr/>
        </p:nvSpPr>
        <p:spPr>
          <a:xfrm>
            <a:off x="1111191" y="6200022"/>
            <a:ext cx="1469893" cy="3231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500" b="1" dirty="0">
                <a:solidFill>
                  <a:srgbClr val="0070C0"/>
                </a:solidFill>
                <a:latin typeface="Meiryo UI" panose="020B0604030504040204" pitchFamily="50" charset="-128"/>
                <a:ea typeface="Meiryo UI" panose="020B0604030504040204" pitchFamily="50" charset="-128"/>
              </a:rPr>
              <a:t>TL-D400S</a:t>
            </a:r>
            <a:endParaRPr dirty="0">
              <a:latin typeface="Meiryo UI" panose="020B0604030504040204" pitchFamily="50" charset="-128"/>
              <a:ea typeface="Meiryo UI" panose="020B0604030504040204" pitchFamily="50" charset="-128"/>
            </a:endParaRPr>
          </a:p>
        </p:txBody>
      </p:sp>
      <p:sp>
        <p:nvSpPr>
          <p:cNvPr id="1065" name="Google Shape;1065;p45"/>
          <p:cNvSpPr txBox="1"/>
          <p:nvPr/>
        </p:nvSpPr>
        <p:spPr>
          <a:xfrm>
            <a:off x="9399121" y="6183758"/>
            <a:ext cx="1740615" cy="3231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500" b="1" dirty="0">
                <a:solidFill>
                  <a:srgbClr val="0070C0"/>
                </a:solidFill>
                <a:latin typeface="Meiryo UI" panose="020B0604030504040204" pitchFamily="50" charset="-128"/>
                <a:ea typeface="Meiryo UI" panose="020B0604030504040204" pitchFamily="50" charset="-128"/>
              </a:rPr>
              <a:t>TL-R1200S-RP</a:t>
            </a:r>
            <a:endParaRPr dirty="0">
              <a:latin typeface="Meiryo UI" panose="020B0604030504040204" pitchFamily="50" charset="-128"/>
              <a:ea typeface="Meiryo UI" panose="020B0604030504040204" pitchFamily="50" charset="-128"/>
            </a:endParaRPr>
          </a:p>
        </p:txBody>
      </p:sp>
      <p:sp>
        <p:nvSpPr>
          <p:cNvPr id="1066" name="Google Shape;1066;p45"/>
          <p:cNvSpPr txBox="1"/>
          <p:nvPr/>
        </p:nvSpPr>
        <p:spPr>
          <a:xfrm>
            <a:off x="785724" y="1681582"/>
            <a:ext cx="798617"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latin typeface="Meiryo UI" panose="020B0604030504040204" pitchFamily="50" charset="-128"/>
                <a:ea typeface="Meiryo UI" panose="020B0604030504040204" pitchFamily="50" charset="-128"/>
              </a:rPr>
              <a:t>USB</a:t>
            </a:r>
            <a:endParaRPr sz="2000" b="1" dirty="0">
              <a:solidFill>
                <a:srgbClr val="000000"/>
              </a:solidFill>
              <a:latin typeface="Meiryo UI" panose="020B0604030504040204" pitchFamily="50" charset="-128"/>
              <a:ea typeface="Meiryo UI" panose="020B0604030504040204" pitchFamily="50" charset="-128"/>
              <a:sym typeface="Arial"/>
            </a:endParaRPr>
          </a:p>
        </p:txBody>
      </p:sp>
      <p:sp>
        <p:nvSpPr>
          <p:cNvPr id="1067" name="Google Shape;1067;p45"/>
          <p:cNvSpPr txBox="1"/>
          <p:nvPr/>
        </p:nvSpPr>
        <p:spPr>
          <a:xfrm>
            <a:off x="769660" y="4821243"/>
            <a:ext cx="825867"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latin typeface="Meiryo UI" panose="020B0604030504040204" pitchFamily="50" charset="-128"/>
                <a:ea typeface="Meiryo UI" panose="020B0604030504040204" pitchFamily="50" charset="-128"/>
              </a:rPr>
              <a:t>PCIe</a:t>
            </a:r>
            <a:endParaRPr sz="2000" b="1" dirty="0">
              <a:solidFill>
                <a:srgbClr val="000000"/>
              </a:solidFill>
              <a:latin typeface="Meiryo UI" panose="020B0604030504040204" pitchFamily="50" charset="-128"/>
              <a:ea typeface="Meiryo UI" panose="020B0604030504040204" pitchFamily="50" charset="-128"/>
              <a:sym typeface="Arial"/>
            </a:endParaRPr>
          </a:p>
        </p:txBody>
      </p:sp>
      <p:graphicFrame>
        <p:nvGraphicFramePr>
          <p:cNvPr id="1068" name="Google Shape;1068;p45"/>
          <p:cNvGraphicFramePr/>
          <p:nvPr>
            <p:extLst>
              <p:ext uri="{D42A27DB-BD31-4B8C-83A1-F6EECF244321}">
                <p14:modId xmlns:p14="http://schemas.microsoft.com/office/powerpoint/2010/main" val="4050204166"/>
              </p:ext>
            </p:extLst>
          </p:nvPr>
        </p:nvGraphicFramePr>
        <p:xfrm>
          <a:off x="8114669" y="1634662"/>
          <a:ext cx="3362325" cy="3031270"/>
        </p:xfrm>
        <a:graphic>
          <a:graphicData uri="http://schemas.openxmlformats.org/drawingml/2006/table">
            <a:tbl>
              <a:tblPr firstRow="1" bandRow="1">
                <a:noFill/>
                <a:tableStyleId>{6C2C5DDD-4DFC-42A3-979C-ABEAA7F67301}</a:tableStyleId>
              </a:tblPr>
              <a:tblGrid>
                <a:gridCol w="2238375">
                  <a:extLst>
                    <a:ext uri="{9D8B030D-6E8A-4147-A177-3AD203B41FA5}">
                      <a16:colId xmlns:a16="http://schemas.microsoft.com/office/drawing/2014/main" val="20000"/>
                    </a:ext>
                  </a:extLst>
                </a:gridCol>
                <a:gridCol w="1123950">
                  <a:extLst>
                    <a:ext uri="{9D8B030D-6E8A-4147-A177-3AD203B41FA5}">
                      <a16:colId xmlns:a16="http://schemas.microsoft.com/office/drawing/2014/main" val="20001"/>
                    </a:ext>
                  </a:extLst>
                </a:gridCol>
              </a:tblGrid>
              <a:tr h="293775">
                <a:tc gridSpan="2">
                  <a:txBody>
                    <a:bodyPr/>
                    <a:lstStyle/>
                    <a:p>
                      <a:pPr marL="0" marR="0" lvl="0" indent="0" algn="ctr" rtl="0">
                        <a:lnSpc>
                          <a:spcPct val="100000"/>
                        </a:lnSpc>
                        <a:spcBef>
                          <a:spcPts val="0"/>
                        </a:spcBef>
                        <a:spcAft>
                          <a:spcPts val="0"/>
                        </a:spcAft>
                        <a:buClr>
                          <a:schemeClr val="lt1"/>
                        </a:buClr>
                        <a:buSzPts val="1050"/>
                        <a:buFont typeface="Arial"/>
                        <a:buNone/>
                      </a:pPr>
                      <a:r>
                        <a:rPr lang="en-US" sz="1050" b="1" u="none" strike="noStrike" cap="none" dirty="0">
                          <a:solidFill>
                            <a:schemeClr val="lt1"/>
                          </a:solidFill>
                          <a:latin typeface="Meiryo UI" panose="020B0604030504040204" pitchFamily="50" charset="-128"/>
                          <a:ea typeface="Meiryo UI" panose="020B0604030504040204" pitchFamily="50" charset="-128"/>
                          <a:cs typeface="Arial"/>
                          <a:sym typeface="Arial"/>
                        </a:rPr>
                        <a:t>JBOD / RAID</a:t>
                      </a:r>
                      <a:r>
                        <a:rPr lang="ja-JP" altLang="en-US" sz="1050" b="1" u="none" strike="noStrike" cap="none" dirty="0">
                          <a:solidFill>
                            <a:schemeClr val="lt1"/>
                          </a:solidFill>
                          <a:latin typeface="Meiryo UI" panose="020B0604030504040204" pitchFamily="50" charset="-128"/>
                          <a:ea typeface="Meiryo UI" panose="020B0604030504040204" pitchFamily="50" charset="-128"/>
                          <a:cs typeface="Arial"/>
                          <a:sym typeface="Arial"/>
                        </a:rPr>
                        <a:t>拡張エンクロージャの最大数</a:t>
                      </a:r>
                      <a:endParaRPr sz="1800" b="1" dirty="0">
                        <a:solidFill>
                          <a:srgbClr val="FFFFFF"/>
                        </a:solidFill>
                      </a:endParaRPr>
                    </a:p>
                  </a:txBody>
                  <a:tcPr marL="91450" marR="91450" marT="45725" marB="45725"/>
                </a:tc>
                <a:tc hMerge="1">
                  <a:txBody>
                    <a:bodyPr/>
                    <a:lstStyle/>
                    <a:p>
                      <a:endParaRPr lang="ja-JP"/>
                    </a:p>
                  </a:txBody>
                  <a:tcPr/>
                </a:tc>
                <a:extLst>
                  <a:ext uri="{0D108BD9-81ED-4DB2-BD59-A6C34878D82A}">
                    <a16:rowId xmlns:a16="http://schemas.microsoft.com/office/drawing/2014/main" val="10000"/>
                  </a:ext>
                </a:extLst>
              </a:tr>
              <a:tr h="276225">
                <a:tc>
                  <a:txBody>
                    <a:bodyPr/>
                    <a:lstStyle/>
                    <a:p>
                      <a:pPr marL="0" marR="0" lvl="0" indent="0" algn="l" rtl="0">
                        <a:spcBef>
                          <a:spcPts val="0"/>
                        </a:spcBef>
                        <a:spcAft>
                          <a:spcPts val="0"/>
                        </a:spcAft>
                        <a:buNone/>
                      </a:pPr>
                      <a:r>
                        <a:rPr lang="en-US" sz="1050" dirty="0">
                          <a:latin typeface="Meiryo UI" panose="020B0604030504040204" pitchFamily="50" charset="-128"/>
                          <a:ea typeface="Meiryo UI" panose="020B0604030504040204" pitchFamily="50" charset="-128"/>
                        </a:rPr>
                        <a:t>TR-002​</a:t>
                      </a:r>
                      <a:endParaRPr sz="1800" dirty="0"/>
                    </a:p>
                  </a:txBody>
                  <a:tcPr marL="91450" marR="91450" marT="45725" marB="45725"/>
                </a:tc>
                <a:tc>
                  <a:txBody>
                    <a:bodyPr/>
                    <a:lstStyle/>
                    <a:p>
                      <a:pPr marL="0" marR="0" lvl="0" indent="0" algn="l" rtl="0">
                        <a:spcBef>
                          <a:spcPts val="0"/>
                        </a:spcBef>
                        <a:spcAft>
                          <a:spcPts val="0"/>
                        </a:spcAft>
                        <a:buNone/>
                      </a:pPr>
                      <a:r>
                        <a:rPr lang="en-US" sz="1050" dirty="0">
                          <a:latin typeface="Meiryo UI" panose="020B0604030504040204" pitchFamily="50" charset="-128"/>
                          <a:ea typeface="Meiryo UI" panose="020B0604030504040204" pitchFamily="50" charset="-128"/>
                        </a:rPr>
                        <a:t>2​</a:t>
                      </a:r>
                      <a:endParaRPr sz="1800" dirty="0"/>
                    </a:p>
                  </a:txBody>
                  <a:tcPr marL="91450" marR="91450" marT="45725" marB="45725"/>
                </a:tc>
                <a:extLst>
                  <a:ext uri="{0D108BD9-81ED-4DB2-BD59-A6C34878D82A}">
                    <a16:rowId xmlns:a16="http://schemas.microsoft.com/office/drawing/2014/main" val="10001"/>
                  </a:ext>
                </a:extLst>
              </a:tr>
              <a:tr h="276225">
                <a:tc>
                  <a:txBody>
                    <a:bodyPr/>
                    <a:lstStyle/>
                    <a:p>
                      <a:pPr marL="0" marR="0" lvl="0" indent="0" algn="l" rtl="0">
                        <a:spcBef>
                          <a:spcPts val="0"/>
                        </a:spcBef>
                        <a:spcAft>
                          <a:spcPts val="0"/>
                        </a:spcAft>
                        <a:buNone/>
                      </a:pPr>
                      <a:r>
                        <a:rPr lang="en-US" sz="1050" dirty="0">
                          <a:latin typeface="Meiryo UI" panose="020B0604030504040204" pitchFamily="50" charset="-128"/>
                          <a:ea typeface="Meiryo UI" panose="020B0604030504040204" pitchFamily="50" charset="-128"/>
                        </a:rPr>
                        <a:t>TR-004​</a:t>
                      </a:r>
                      <a:endParaRPr sz="1800" dirty="0"/>
                    </a:p>
                  </a:txBody>
                  <a:tcPr marL="91450" marR="91450" marT="45725" marB="45725"/>
                </a:tc>
                <a:tc>
                  <a:txBody>
                    <a:bodyPr/>
                    <a:lstStyle/>
                    <a:p>
                      <a:pPr marL="0" marR="0" lvl="0" indent="0" algn="l" rtl="0">
                        <a:spcBef>
                          <a:spcPts val="0"/>
                        </a:spcBef>
                        <a:spcAft>
                          <a:spcPts val="0"/>
                        </a:spcAft>
                        <a:buNone/>
                      </a:pPr>
                      <a:r>
                        <a:rPr lang="en-US" sz="1050" dirty="0">
                          <a:latin typeface="Meiryo UI" panose="020B0604030504040204" pitchFamily="50" charset="-128"/>
                          <a:ea typeface="Meiryo UI" panose="020B0604030504040204" pitchFamily="50" charset="-128"/>
                        </a:rPr>
                        <a:t>2​</a:t>
                      </a:r>
                      <a:endParaRPr sz="1800" dirty="0"/>
                    </a:p>
                  </a:txBody>
                  <a:tcPr marL="91450" marR="91450" marT="45725" marB="45725"/>
                </a:tc>
                <a:extLst>
                  <a:ext uri="{0D108BD9-81ED-4DB2-BD59-A6C34878D82A}">
                    <a16:rowId xmlns:a16="http://schemas.microsoft.com/office/drawing/2014/main" val="10002"/>
                  </a:ext>
                </a:extLst>
              </a:tr>
              <a:tr h="276225">
                <a:tc>
                  <a:txBody>
                    <a:bodyPr/>
                    <a:lstStyle/>
                    <a:p>
                      <a:pPr marL="0" marR="0" lvl="0" indent="0" algn="l" rtl="0">
                        <a:spcBef>
                          <a:spcPts val="0"/>
                        </a:spcBef>
                        <a:spcAft>
                          <a:spcPts val="0"/>
                        </a:spcAft>
                        <a:buNone/>
                      </a:pPr>
                      <a:r>
                        <a:rPr lang="en-US" sz="1050" dirty="0">
                          <a:latin typeface="Meiryo UI" panose="020B0604030504040204" pitchFamily="50" charset="-128"/>
                          <a:ea typeface="Meiryo UI" panose="020B0604030504040204" pitchFamily="50" charset="-128"/>
                        </a:rPr>
                        <a:t>TR-004U​</a:t>
                      </a:r>
                      <a:endParaRPr sz="1800" dirty="0"/>
                    </a:p>
                  </a:txBody>
                  <a:tcPr marL="91450" marR="91450" marT="45725" marB="45725"/>
                </a:tc>
                <a:tc>
                  <a:txBody>
                    <a:bodyPr/>
                    <a:lstStyle/>
                    <a:p>
                      <a:pPr marL="0" marR="0" lvl="0" indent="0" algn="l" rtl="0">
                        <a:spcBef>
                          <a:spcPts val="0"/>
                        </a:spcBef>
                        <a:spcAft>
                          <a:spcPts val="0"/>
                        </a:spcAft>
                        <a:buNone/>
                      </a:pPr>
                      <a:r>
                        <a:rPr lang="en-US" sz="1050" dirty="0">
                          <a:latin typeface="Meiryo UI" panose="020B0604030504040204" pitchFamily="50" charset="-128"/>
                          <a:ea typeface="Meiryo UI" panose="020B0604030504040204" pitchFamily="50" charset="-128"/>
                        </a:rPr>
                        <a:t>2​</a:t>
                      </a:r>
                      <a:endParaRPr sz="1800" dirty="0"/>
                    </a:p>
                  </a:txBody>
                  <a:tcPr marL="91450" marR="91450" marT="45725" marB="45725"/>
                </a:tc>
                <a:extLst>
                  <a:ext uri="{0D108BD9-81ED-4DB2-BD59-A6C34878D82A}">
                    <a16:rowId xmlns:a16="http://schemas.microsoft.com/office/drawing/2014/main" val="10003"/>
                  </a:ext>
                </a:extLst>
              </a:tr>
              <a:tr h="276225">
                <a:tc>
                  <a:txBody>
                    <a:bodyPr/>
                    <a:lstStyle/>
                    <a:p>
                      <a:pPr marL="0" marR="0" lvl="0" indent="0" algn="l" rtl="0">
                        <a:spcBef>
                          <a:spcPts val="0"/>
                        </a:spcBef>
                        <a:spcAft>
                          <a:spcPts val="0"/>
                        </a:spcAft>
                        <a:buNone/>
                      </a:pPr>
                      <a:r>
                        <a:rPr lang="en-US" sz="1050" dirty="0">
                          <a:latin typeface="Meiryo UI" panose="020B0604030504040204" pitchFamily="50" charset="-128"/>
                          <a:ea typeface="Meiryo UI" panose="020B0604030504040204" pitchFamily="50" charset="-128"/>
                        </a:rPr>
                        <a:t>TL-D800C​</a:t>
                      </a:r>
                      <a:endParaRPr sz="1800" dirty="0"/>
                    </a:p>
                  </a:txBody>
                  <a:tcPr marL="91450" marR="91450" marT="45725" marB="45725"/>
                </a:tc>
                <a:tc>
                  <a:txBody>
                    <a:bodyPr/>
                    <a:lstStyle/>
                    <a:p>
                      <a:pPr marL="0" marR="0" lvl="0" indent="0" algn="l" rtl="0">
                        <a:spcBef>
                          <a:spcPts val="0"/>
                        </a:spcBef>
                        <a:spcAft>
                          <a:spcPts val="0"/>
                        </a:spcAft>
                        <a:buNone/>
                      </a:pPr>
                      <a:r>
                        <a:rPr lang="en-US" sz="1050" dirty="0">
                          <a:latin typeface="Meiryo UI" panose="020B0604030504040204" pitchFamily="50" charset="-128"/>
                          <a:ea typeface="Meiryo UI" panose="020B0604030504040204" pitchFamily="50" charset="-128"/>
                        </a:rPr>
                        <a:t>1</a:t>
                      </a:r>
                      <a:endParaRPr dirty="0"/>
                    </a:p>
                  </a:txBody>
                  <a:tcPr marL="91450" marR="91450" marT="45725" marB="45725"/>
                </a:tc>
                <a:extLst>
                  <a:ext uri="{0D108BD9-81ED-4DB2-BD59-A6C34878D82A}">
                    <a16:rowId xmlns:a16="http://schemas.microsoft.com/office/drawing/2014/main" val="10004"/>
                  </a:ext>
                </a:extLst>
              </a:tr>
              <a:tr h="276225">
                <a:tc>
                  <a:txBody>
                    <a:bodyPr/>
                    <a:lstStyle/>
                    <a:p>
                      <a:pPr marL="0" marR="0" lvl="0" indent="0" algn="l" rtl="0">
                        <a:spcBef>
                          <a:spcPts val="0"/>
                        </a:spcBef>
                        <a:spcAft>
                          <a:spcPts val="0"/>
                        </a:spcAft>
                        <a:buNone/>
                      </a:pPr>
                      <a:r>
                        <a:rPr lang="en-US" sz="1050" dirty="0">
                          <a:latin typeface="Meiryo UI" panose="020B0604030504040204" pitchFamily="50" charset="-128"/>
                          <a:ea typeface="Meiryo UI" panose="020B0604030504040204" pitchFamily="50" charset="-128"/>
                        </a:rPr>
                        <a:t>TL-R1200C-RP​</a:t>
                      </a:r>
                      <a:endParaRPr sz="1800" dirty="0"/>
                    </a:p>
                  </a:txBody>
                  <a:tcPr marL="91450" marR="91450" marT="45725" marB="45725"/>
                </a:tc>
                <a:tc>
                  <a:txBody>
                    <a:bodyPr/>
                    <a:lstStyle/>
                    <a:p>
                      <a:pPr marL="0" marR="0" lvl="0" indent="0" algn="l" rtl="0">
                        <a:spcBef>
                          <a:spcPts val="0"/>
                        </a:spcBef>
                        <a:spcAft>
                          <a:spcPts val="0"/>
                        </a:spcAft>
                        <a:buNone/>
                      </a:pPr>
                      <a:r>
                        <a:rPr lang="en-US" sz="1050" dirty="0">
                          <a:latin typeface="Meiryo UI" panose="020B0604030504040204" pitchFamily="50" charset="-128"/>
                          <a:ea typeface="Meiryo UI" panose="020B0604030504040204" pitchFamily="50" charset="-128"/>
                        </a:rPr>
                        <a:t>1</a:t>
                      </a:r>
                      <a:endParaRPr dirty="0"/>
                    </a:p>
                  </a:txBody>
                  <a:tcPr marL="91450" marR="91450" marT="45725" marB="45725"/>
                </a:tc>
                <a:extLst>
                  <a:ext uri="{0D108BD9-81ED-4DB2-BD59-A6C34878D82A}">
                    <a16:rowId xmlns:a16="http://schemas.microsoft.com/office/drawing/2014/main" val="10005"/>
                  </a:ext>
                </a:extLst>
              </a:tr>
              <a:tr h="276225">
                <a:tc>
                  <a:txBody>
                    <a:bodyPr/>
                    <a:lstStyle/>
                    <a:p>
                      <a:pPr marL="0" marR="0" lvl="0" indent="0" algn="l" rtl="0">
                        <a:spcBef>
                          <a:spcPts val="0"/>
                        </a:spcBef>
                        <a:spcAft>
                          <a:spcPts val="0"/>
                        </a:spcAft>
                        <a:buNone/>
                      </a:pPr>
                      <a:r>
                        <a:rPr lang="en-US" sz="1050" dirty="0">
                          <a:latin typeface="Meiryo UI" panose="020B0604030504040204" pitchFamily="50" charset="-128"/>
                          <a:ea typeface="Meiryo UI" panose="020B0604030504040204" pitchFamily="50" charset="-128"/>
                        </a:rPr>
                        <a:t>TL-D400S​</a:t>
                      </a:r>
                      <a:endParaRPr sz="1800" dirty="0"/>
                    </a:p>
                  </a:txBody>
                  <a:tcPr marL="91450" marR="91450" marT="45725" marB="45725"/>
                </a:tc>
                <a:tc>
                  <a:txBody>
                    <a:bodyPr/>
                    <a:lstStyle/>
                    <a:p>
                      <a:pPr marL="0" marR="0" lvl="0" indent="0" algn="l" rtl="0">
                        <a:spcBef>
                          <a:spcPts val="0"/>
                        </a:spcBef>
                        <a:spcAft>
                          <a:spcPts val="0"/>
                        </a:spcAft>
                        <a:buNone/>
                      </a:pPr>
                      <a:r>
                        <a:rPr lang="en-US" sz="1050" dirty="0">
                          <a:latin typeface="Meiryo UI" panose="020B0604030504040204" pitchFamily="50" charset="-128"/>
                          <a:ea typeface="Meiryo UI" panose="020B0604030504040204" pitchFamily="50" charset="-128"/>
                        </a:rPr>
                        <a:t>2</a:t>
                      </a:r>
                      <a:endParaRPr dirty="0"/>
                    </a:p>
                  </a:txBody>
                  <a:tcPr marL="91450" marR="91450" marT="45725" marB="45725"/>
                </a:tc>
                <a:extLst>
                  <a:ext uri="{0D108BD9-81ED-4DB2-BD59-A6C34878D82A}">
                    <a16:rowId xmlns:a16="http://schemas.microsoft.com/office/drawing/2014/main" val="10006"/>
                  </a:ext>
                </a:extLst>
              </a:tr>
              <a:tr h="276225">
                <a:tc>
                  <a:txBody>
                    <a:bodyPr/>
                    <a:lstStyle/>
                    <a:p>
                      <a:pPr marL="0" marR="0" lvl="0" indent="0" algn="l" rtl="0">
                        <a:spcBef>
                          <a:spcPts val="0"/>
                        </a:spcBef>
                        <a:spcAft>
                          <a:spcPts val="0"/>
                        </a:spcAft>
                        <a:buNone/>
                      </a:pPr>
                      <a:r>
                        <a:rPr lang="en-US" sz="1050" dirty="0">
                          <a:latin typeface="Meiryo UI" panose="020B0604030504040204" pitchFamily="50" charset="-128"/>
                          <a:ea typeface="Meiryo UI" panose="020B0604030504040204" pitchFamily="50" charset="-128"/>
                        </a:rPr>
                        <a:t>TL-D800S​</a:t>
                      </a:r>
                      <a:endParaRPr sz="1800" dirty="0"/>
                    </a:p>
                  </a:txBody>
                  <a:tcPr marL="91450" marR="91450" marT="45725" marB="45725"/>
                </a:tc>
                <a:tc>
                  <a:txBody>
                    <a:bodyPr/>
                    <a:lstStyle/>
                    <a:p>
                      <a:pPr marL="0" marR="0" lvl="0" indent="0" algn="l" rtl="0">
                        <a:spcBef>
                          <a:spcPts val="0"/>
                        </a:spcBef>
                        <a:spcAft>
                          <a:spcPts val="0"/>
                        </a:spcAft>
                        <a:buNone/>
                      </a:pPr>
                      <a:r>
                        <a:rPr lang="en-US" sz="1050" dirty="0">
                          <a:latin typeface="Meiryo UI" panose="020B0604030504040204" pitchFamily="50" charset="-128"/>
                          <a:ea typeface="Meiryo UI" panose="020B0604030504040204" pitchFamily="50" charset="-128"/>
                        </a:rPr>
                        <a:t>2</a:t>
                      </a:r>
                      <a:endParaRPr dirty="0"/>
                    </a:p>
                  </a:txBody>
                  <a:tcPr marL="91450" marR="91450" marT="45725" marB="45725"/>
                </a:tc>
                <a:extLst>
                  <a:ext uri="{0D108BD9-81ED-4DB2-BD59-A6C34878D82A}">
                    <a16:rowId xmlns:a16="http://schemas.microsoft.com/office/drawing/2014/main" val="10007"/>
                  </a:ext>
                </a:extLst>
              </a:tr>
              <a:tr h="276225">
                <a:tc>
                  <a:txBody>
                    <a:bodyPr/>
                    <a:lstStyle/>
                    <a:p>
                      <a:pPr marL="0" marR="0" lvl="0" indent="0" algn="l" rtl="0">
                        <a:spcBef>
                          <a:spcPts val="0"/>
                        </a:spcBef>
                        <a:spcAft>
                          <a:spcPts val="0"/>
                        </a:spcAft>
                        <a:buNone/>
                      </a:pPr>
                      <a:r>
                        <a:rPr lang="en-US" sz="1050" dirty="0">
                          <a:latin typeface="Meiryo UI" panose="020B0604030504040204" pitchFamily="50" charset="-128"/>
                          <a:ea typeface="Meiryo UI" panose="020B0604030504040204" pitchFamily="50" charset="-128"/>
                        </a:rPr>
                        <a:t>TL-D1600S​</a:t>
                      </a:r>
                      <a:endParaRPr sz="1800" dirty="0"/>
                    </a:p>
                  </a:txBody>
                  <a:tcPr marL="91450" marR="91450" marT="45725" marB="45725"/>
                </a:tc>
                <a:tc>
                  <a:txBody>
                    <a:bodyPr/>
                    <a:lstStyle/>
                    <a:p>
                      <a:pPr marL="0" marR="0" lvl="0" indent="0" algn="l" rtl="0">
                        <a:spcBef>
                          <a:spcPts val="0"/>
                        </a:spcBef>
                        <a:spcAft>
                          <a:spcPts val="0"/>
                        </a:spcAft>
                        <a:buNone/>
                      </a:pPr>
                      <a:r>
                        <a:rPr lang="en-US" sz="1050" dirty="0">
                          <a:latin typeface="Meiryo UI" panose="020B0604030504040204" pitchFamily="50" charset="-128"/>
                          <a:ea typeface="Meiryo UI" panose="020B0604030504040204" pitchFamily="50" charset="-128"/>
                        </a:rPr>
                        <a:t>2</a:t>
                      </a:r>
                      <a:endParaRPr sz="1050" dirty="0"/>
                    </a:p>
                  </a:txBody>
                  <a:tcPr marL="91450" marR="91450" marT="45725" marB="45725"/>
                </a:tc>
                <a:extLst>
                  <a:ext uri="{0D108BD9-81ED-4DB2-BD59-A6C34878D82A}">
                    <a16:rowId xmlns:a16="http://schemas.microsoft.com/office/drawing/2014/main" val="10008"/>
                  </a:ext>
                </a:extLst>
              </a:tr>
              <a:tr h="276225">
                <a:tc>
                  <a:txBody>
                    <a:bodyPr/>
                    <a:lstStyle/>
                    <a:p>
                      <a:pPr marL="0" marR="0" lvl="0" indent="0" algn="l" rtl="0">
                        <a:spcBef>
                          <a:spcPts val="0"/>
                        </a:spcBef>
                        <a:spcAft>
                          <a:spcPts val="0"/>
                        </a:spcAft>
                        <a:buNone/>
                      </a:pPr>
                      <a:r>
                        <a:rPr lang="en-US" sz="1050" dirty="0">
                          <a:latin typeface="Meiryo UI" panose="020B0604030504040204" pitchFamily="50" charset="-128"/>
                          <a:ea typeface="Meiryo UI" panose="020B0604030504040204" pitchFamily="50" charset="-128"/>
                        </a:rPr>
                        <a:t>TL-R400S​</a:t>
                      </a:r>
                      <a:endParaRPr sz="1800" dirty="0"/>
                    </a:p>
                  </a:txBody>
                  <a:tcPr marL="91450" marR="91450" marT="45725" marB="45725"/>
                </a:tc>
                <a:tc>
                  <a:txBody>
                    <a:bodyPr/>
                    <a:lstStyle/>
                    <a:p>
                      <a:pPr marL="0" marR="0" lvl="0" indent="0" algn="l" rtl="0">
                        <a:spcBef>
                          <a:spcPts val="0"/>
                        </a:spcBef>
                        <a:spcAft>
                          <a:spcPts val="0"/>
                        </a:spcAft>
                        <a:buNone/>
                      </a:pPr>
                      <a:r>
                        <a:rPr lang="en-US" sz="1050" dirty="0">
                          <a:latin typeface="Meiryo UI" panose="020B0604030504040204" pitchFamily="50" charset="-128"/>
                          <a:ea typeface="Meiryo UI" panose="020B0604030504040204" pitchFamily="50" charset="-128"/>
                        </a:rPr>
                        <a:t>2</a:t>
                      </a:r>
                      <a:endParaRPr dirty="0"/>
                    </a:p>
                  </a:txBody>
                  <a:tcPr marL="91450" marR="91450" marT="45725" marB="45725"/>
                </a:tc>
                <a:extLst>
                  <a:ext uri="{0D108BD9-81ED-4DB2-BD59-A6C34878D82A}">
                    <a16:rowId xmlns:a16="http://schemas.microsoft.com/office/drawing/2014/main" val="10009"/>
                  </a:ext>
                </a:extLst>
              </a:tr>
              <a:tr h="133350">
                <a:tc>
                  <a:txBody>
                    <a:bodyPr/>
                    <a:lstStyle/>
                    <a:p>
                      <a:pPr marL="0" marR="0" lvl="0" indent="0" algn="l" rtl="0">
                        <a:spcBef>
                          <a:spcPts val="0"/>
                        </a:spcBef>
                        <a:spcAft>
                          <a:spcPts val="0"/>
                        </a:spcAft>
                        <a:buNone/>
                      </a:pPr>
                      <a:r>
                        <a:rPr lang="en-US" sz="1050" dirty="0">
                          <a:latin typeface="Meiryo UI" panose="020B0604030504040204" pitchFamily="50" charset="-128"/>
                          <a:ea typeface="Meiryo UI" panose="020B0604030504040204" pitchFamily="50" charset="-128"/>
                        </a:rPr>
                        <a:t>TL-R1200S-RP​</a:t>
                      </a:r>
                      <a:endParaRPr sz="1800" dirty="0"/>
                    </a:p>
                  </a:txBody>
                  <a:tcPr marL="91450" marR="91450" marT="45725" marB="45725"/>
                </a:tc>
                <a:tc>
                  <a:txBody>
                    <a:bodyPr/>
                    <a:lstStyle/>
                    <a:p>
                      <a:pPr marL="0" marR="0" lvl="0" indent="0" algn="l" rtl="0">
                        <a:spcBef>
                          <a:spcPts val="0"/>
                        </a:spcBef>
                        <a:spcAft>
                          <a:spcPts val="0"/>
                        </a:spcAft>
                        <a:buNone/>
                      </a:pPr>
                      <a:r>
                        <a:rPr lang="en-US" sz="1050" dirty="0">
                          <a:latin typeface="Meiryo UI" panose="020B0604030504040204" pitchFamily="50" charset="-128"/>
                          <a:ea typeface="Meiryo UI" panose="020B0604030504040204" pitchFamily="50" charset="-128"/>
                        </a:rPr>
                        <a:t>2</a:t>
                      </a:r>
                      <a:endParaRPr dirty="0"/>
                    </a:p>
                  </a:txBody>
                  <a:tcPr marL="91450" marR="91450" marT="45725" marB="45725"/>
                </a:tc>
                <a:extLst>
                  <a:ext uri="{0D108BD9-81ED-4DB2-BD59-A6C34878D82A}">
                    <a16:rowId xmlns:a16="http://schemas.microsoft.com/office/drawing/2014/main" val="10010"/>
                  </a:ext>
                </a:extLst>
              </a:tr>
            </a:tbl>
          </a:graphicData>
        </a:graphic>
      </p:graphicFrame>
      <p:pic>
        <p:nvPicPr>
          <p:cNvPr id="1069" name="Google Shape;1069;p45"/>
          <p:cNvPicPr preferRelativeResize="0"/>
          <p:nvPr/>
        </p:nvPicPr>
        <p:blipFill rotWithShape="1">
          <a:blip r:embed="rId13">
            <a:alphaModFix/>
          </a:blip>
          <a:srcRect t="76775"/>
          <a:stretch/>
        </p:blipFill>
        <p:spPr>
          <a:xfrm rot="5400000">
            <a:off x="8602956" y="3072224"/>
            <a:ext cx="3038805" cy="457140"/>
          </a:xfrm>
          <a:prstGeom prst="rect">
            <a:avLst/>
          </a:prstGeom>
          <a:noFill/>
          <a:ln>
            <a:noFill/>
          </a:ln>
        </p:spPr>
      </p:pic>
      <p:sp>
        <p:nvSpPr>
          <p:cNvPr id="1070" name="Google Shape;1070;p45"/>
          <p:cNvSpPr txBox="1"/>
          <p:nvPr/>
        </p:nvSpPr>
        <p:spPr>
          <a:xfrm>
            <a:off x="210544" y="6575126"/>
            <a:ext cx="10700530" cy="215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dirty="0">
                <a:solidFill>
                  <a:schemeClr val="lt1"/>
                </a:solidFill>
                <a:latin typeface="Meiryo UI" panose="020B0604030504040204" pitchFamily="50" charset="-128"/>
                <a:ea typeface="Meiryo UI" panose="020B0604030504040204" pitchFamily="50" charset="-128"/>
              </a:rPr>
              <a:t>注: </a:t>
            </a:r>
            <a:r>
              <a:rPr lang="en-US" sz="800" dirty="0" err="1">
                <a:solidFill>
                  <a:schemeClr val="lt1"/>
                </a:solidFill>
                <a:latin typeface="Meiryo UI" panose="020B0604030504040204" pitchFamily="50" charset="-128"/>
                <a:ea typeface="Meiryo UI" panose="020B0604030504040204" pitchFamily="50" charset="-128"/>
              </a:rPr>
              <a:t>これらの拡張ユニットは、NAS上の個別のストレージプールまたはボリュームとしてのみ使用できます</a:t>
            </a:r>
            <a:r>
              <a:rPr lang="en-US" sz="800" dirty="0">
                <a:solidFill>
                  <a:schemeClr val="lt1"/>
                </a:solidFill>
                <a:latin typeface="Meiryo UI" panose="020B0604030504040204" pitchFamily="50" charset="-128"/>
                <a:ea typeface="Meiryo UI" panose="020B0604030504040204" pitchFamily="50" charset="-128"/>
              </a:rPr>
              <a:t>。</a:t>
            </a:r>
            <a:r>
              <a:rPr lang="ja-JP" altLang="en-US" sz="800" dirty="0">
                <a:solidFill>
                  <a:schemeClr val="lt1"/>
                </a:solidFill>
                <a:latin typeface="Meiryo UI" panose="020B0604030504040204" pitchFamily="50" charset="-128"/>
                <a:ea typeface="Meiryo UI" panose="020B0604030504040204" pitchFamily="50" charset="-128"/>
              </a:rPr>
              <a:t>こ</a:t>
            </a:r>
            <a:r>
              <a:rPr lang="en-US" sz="800" dirty="0" err="1">
                <a:solidFill>
                  <a:schemeClr val="lt1"/>
                </a:solidFill>
                <a:latin typeface="Meiryo UI" panose="020B0604030504040204" pitchFamily="50" charset="-128"/>
                <a:ea typeface="Meiryo UI" panose="020B0604030504040204" pitchFamily="50" charset="-128"/>
              </a:rPr>
              <a:t>れらのストレージプールまたはボリュームは、接続されたNAS</a:t>
            </a:r>
            <a:r>
              <a:rPr lang="ja-JP" altLang="en-US" sz="800" dirty="0">
                <a:solidFill>
                  <a:schemeClr val="lt1"/>
                </a:solidFill>
                <a:latin typeface="Meiryo UI" panose="020B0604030504040204" pitchFamily="50" charset="-128"/>
                <a:ea typeface="Meiryo UI" panose="020B0604030504040204" pitchFamily="50" charset="-128"/>
              </a:rPr>
              <a:t>への統合、また</a:t>
            </a:r>
            <a:r>
              <a:rPr lang="en-US" sz="800" dirty="0" err="1">
                <a:solidFill>
                  <a:schemeClr val="lt1"/>
                </a:solidFill>
                <a:latin typeface="Meiryo UI" panose="020B0604030504040204" pitchFamily="50" charset="-128"/>
                <a:ea typeface="Meiryo UI" panose="020B0604030504040204" pitchFamily="50" charset="-128"/>
              </a:rPr>
              <a:t>NASアプリケーション</a:t>
            </a:r>
            <a:r>
              <a:rPr lang="ja-JP" altLang="en-US" sz="800" dirty="0">
                <a:solidFill>
                  <a:schemeClr val="lt1"/>
                </a:solidFill>
                <a:latin typeface="Meiryo UI" panose="020B0604030504040204" pitchFamily="50" charset="-128"/>
                <a:ea typeface="Meiryo UI" panose="020B0604030504040204" pitchFamily="50" charset="-128"/>
              </a:rPr>
              <a:t>の</a:t>
            </a:r>
            <a:r>
              <a:rPr lang="en-US" sz="800" dirty="0" err="1">
                <a:solidFill>
                  <a:schemeClr val="lt1"/>
                </a:solidFill>
                <a:latin typeface="Meiryo UI" panose="020B0604030504040204" pitchFamily="50" charset="-128"/>
                <a:ea typeface="Meiryo UI" panose="020B0604030504040204" pitchFamily="50" charset="-128"/>
              </a:rPr>
              <a:t>インスト</a:t>
            </a:r>
            <a:r>
              <a:rPr lang="en-US" sz="800" dirty="0">
                <a:solidFill>
                  <a:schemeClr val="lt1"/>
                </a:solidFill>
                <a:latin typeface="Meiryo UI" panose="020B0604030504040204" pitchFamily="50" charset="-128"/>
                <a:ea typeface="Meiryo UI" panose="020B0604030504040204" pitchFamily="50" charset="-128"/>
              </a:rPr>
              <a:t>ー</a:t>
            </a:r>
            <a:r>
              <a:rPr lang="ja-JP" altLang="en-US" sz="800" dirty="0">
                <a:solidFill>
                  <a:schemeClr val="lt1"/>
                </a:solidFill>
                <a:latin typeface="Meiryo UI" panose="020B0604030504040204" pitchFamily="50" charset="-128"/>
                <a:ea typeface="Meiryo UI" panose="020B0604030504040204" pitchFamily="50" charset="-128"/>
              </a:rPr>
              <a:t>ルが</a:t>
            </a:r>
            <a:r>
              <a:rPr lang="en-US" sz="800" dirty="0" err="1">
                <a:solidFill>
                  <a:schemeClr val="lt1"/>
                </a:solidFill>
                <a:latin typeface="Meiryo UI" panose="020B0604030504040204" pitchFamily="50" charset="-128"/>
                <a:ea typeface="Meiryo UI" panose="020B0604030504040204" pitchFamily="50" charset="-128"/>
              </a:rPr>
              <a:t>できません</a:t>
            </a:r>
            <a:r>
              <a:rPr lang="en-US" sz="800"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46"/>
          <p:cNvSpPr txBox="1"/>
          <p:nvPr/>
        </p:nvSpPr>
        <p:spPr>
          <a:xfrm>
            <a:off x="729360" y="2175320"/>
            <a:ext cx="5067353" cy="3655809"/>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TS-1655には、3年間の無料ハードウェア保証が付いています。 </a:t>
            </a:r>
            <a:r>
              <a:rPr lang="en-US" sz="1800" dirty="0" err="1">
                <a:solidFill>
                  <a:schemeClr val="lt1"/>
                </a:solidFill>
                <a:latin typeface="Meiryo UI" panose="020B0604030504040204" pitchFamily="50" charset="-128"/>
                <a:ea typeface="Meiryo UI" panose="020B0604030504040204" pitchFamily="50" charset="-128"/>
              </a:rPr>
              <a:t>QNAPは保証サービスを提供して、お客様の組織が業務を継続し、顧客に中断</a:t>
            </a:r>
            <a:r>
              <a:rPr lang="ja-JP" altLang="en-US" sz="1800" dirty="0">
                <a:solidFill>
                  <a:schemeClr val="lt1"/>
                </a:solidFill>
                <a:latin typeface="Meiryo UI" panose="020B0604030504040204" pitchFamily="50" charset="-128"/>
                <a:ea typeface="Meiryo UI" panose="020B0604030504040204" pitchFamily="50" charset="-128"/>
              </a:rPr>
              <a:t>することのない</a:t>
            </a:r>
            <a:r>
              <a:rPr lang="en-US" sz="1800" dirty="0" err="1">
                <a:solidFill>
                  <a:schemeClr val="lt1"/>
                </a:solidFill>
                <a:latin typeface="Meiryo UI" panose="020B0604030504040204" pitchFamily="50" charset="-128"/>
                <a:ea typeface="Meiryo UI" panose="020B0604030504040204" pitchFamily="50" charset="-128"/>
              </a:rPr>
              <a:t>サービスを提供できるようにします</a:t>
            </a:r>
            <a:r>
              <a:rPr lang="en-US" sz="1800" dirty="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endParaRPr>
          </a:p>
          <a:p>
            <a:pPr marL="0" marR="0" lvl="0" indent="0" algn="l" rtl="0">
              <a:lnSpc>
                <a:spcPct val="130000"/>
              </a:lnSpc>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より長い保証期間が必要な場合は、QNAP延長保証サービス</a:t>
            </a:r>
            <a:r>
              <a:rPr lang="en-US" sz="1800" dirty="0">
                <a:solidFill>
                  <a:schemeClr val="lt1"/>
                </a:solidFill>
                <a:latin typeface="Meiryo UI" panose="020B0604030504040204" pitchFamily="50" charset="-128"/>
                <a:ea typeface="Meiryo UI" panose="020B0604030504040204" pitchFamily="50" charset="-128"/>
              </a:rPr>
              <a:t>(追加の2年間</a:t>
            </a:r>
            <a:r>
              <a:rPr lang="ja-JP" altLang="en-US" sz="1800" dirty="0">
                <a:solidFill>
                  <a:schemeClr val="lt1"/>
                </a:solidFill>
                <a:latin typeface="Meiryo UI" panose="020B0604030504040204" pitchFamily="50" charset="-128"/>
                <a:ea typeface="Meiryo UI" panose="020B0604030504040204" pitchFamily="50" charset="-128"/>
              </a:rPr>
              <a:t>延長保証</a:t>
            </a:r>
            <a:r>
              <a:rPr lang="en-US" sz="1800" b="1" u="sng" dirty="0">
                <a:solidFill>
                  <a:schemeClr val="lt1"/>
                </a:solidFill>
                <a:latin typeface="Meiryo UI" panose="020B0604030504040204" pitchFamily="50" charset="-128"/>
                <a:ea typeface="Meiryo UI" panose="020B0604030504040204" pitchFamily="50" charset="-128"/>
              </a:rPr>
              <a:t>EXTW-BROWN-2Y</a:t>
            </a:r>
            <a:r>
              <a:rPr lang="en-US" sz="1800" dirty="0">
                <a:solidFill>
                  <a:schemeClr val="lt1"/>
                </a:solidFill>
                <a:latin typeface="Meiryo UI" panose="020B0604030504040204" pitchFamily="50" charset="-128"/>
                <a:ea typeface="Meiryo UI" panose="020B0604030504040204" pitchFamily="50" charset="-128"/>
              </a:rPr>
              <a:t>)を購入して、最大5年間の製品保証を</a:t>
            </a:r>
            <a:r>
              <a:rPr lang="ja-JP" altLang="en-US" sz="1800" dirty="0">
                <a:solidFill>
                  <a:schemeClr val="lt1"/>
                </a:solidFill>
                <a:latin typeface="Meiryo UI" panose="020B0604030504040204" pitchFamily="50" charset="-128"/>
                <a:ea typeface="Meiryo UI" panose="020B0604030504040204" pitchFamily="50" charset="-128"/>
              </a:rPr>
              <a:t>受けることが</a:t>
            </a:r>
            <a:r>
              <a:rPr lang="en-US" sz="1800" dirty="0" err="1">
                <a:solidFill>
                  <a:schemeClr val="lt1"/>
                </a:solidFill>
                <a:latin typeface="Meiryo UI" panose="020B0604030504040204" pitchFamily="50" charset="-128"/>
                <a:ea typeface="Meiryo UI" panose="020B0604030504040204" pitchFamily="50" charset="-128"/>
              </a:rPr>
              <a:t>できます</a:t>
            </a:r>
            <a:r>
              <a:rPr lang="en-US" sz="1800" dirty="0">
                <a:solidFill>
                  <a:schemeClr val="lt1"/>
                </a:solidFill>
                <a:latin typeface="Meiryo UI" panose="020B0604030504040204" pitchFamily="50" charset="-128"/>
                <a:ea typeface="Meiryo UI" panose="020B0604030504040204" pitchFamily="50" charset="-128"/>
              </a:rPr>
              <a:t>。</a:t>
            </a:r>
            <a:endParaRPr sz="1800" dirty="0">
              <a:solidFill>
                <a:schemeClr val="lt1"/>
              </a:solidFill>
              <a:latin typeface="Meiryo UI" panose="020B0604030504040204" pitchFamily="50" charset="-128"/>
              <a:ea typeface="Meiryo UI" panose="020B0604030504040204" pitchFamily="50" charset="-128"/>
            </a:endParaRPr>
          </a:p>
        </p:txBody>
      </p:sp>
      <p:grpSp>
        <p:nvGrpSpPr>
          <p:cNvPr id="1077" name="Google Shape;1077;p46"/>
          <p:cNvGrpSpPr/>
          <p:nvPr/>
        </p:nvGrpSpPr>
        <p:grpSpPr>
          <a:xfrm>
            <a:off x="6128735" y="1735666"/>
            <a:ext cx="5399847" cy="4926175"/>
            <a:chOff x="1654630" y="1550126"/>
            <a:chExt cx="2233748" cy="2037805"/>
          </a:xfrm>
        </p:grpSpPr>
        <p:sp>
          <p:nvSpPr>
            <p:cNvPr id="1078" name="Google Shape;1078;p46"/>
            <p:cNvSpPr/>
            <p:nvPr/>
          </p:nvSpPr>
          <p:spPr>
            <a:xfrm>
              <a:off x="1654630" y="1550126"/>
              <a:ext cx="2233748" cy="2037805"/>
            </a:xfrm>
            <a:prstGeom prst="rect">
              <a:avLst/>
            </a:prstGeom>
            <a:solidFill>
              <a:schemeClr val="dk1"/>
            </a:solidFill>
            <a:ln w="12700" cap="flat" cmpd="sng">
              <a:solidFill>
                <a:schemeClr val="dk1"/>
              </a:solidFill>
              <a:prstDash val="solid"/>
              <a:miter lim="800000"/>
              <a:headEnd type="none" w="sm" len="sm"/>
              <a:tailEnd type="none" w="sm" len="sm"/>
            </a:ln>
            <a:effectLst>
              <a:outerShdw blurRad="431800" dist="368300" dir="5760000" sx="106000" sy="106000" algn="c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079" name="Google Shape;1079;p46"/>
            <p:cNvPicPr preferRelativeResize="0"/>
            <p:nvPr/>
          </p:nvPicPr>
          <p:blipFill rotWithShape="1">
            <a:blip r:embed="rId3">
              <a:alphaModFix/>
            </a:blip>
            <a:srcRect/>
            <a:stretch/>
          </p:blipFill>
          <p:spPr>
            <a:xfrm>
              <a:off x="1757843" y="1596124"/>
              <a:ext cx="2038686" cy="1832876"/>
            </a:xfrm>
            <a:prstGeom prst="rect">
              <a:avLst/>
            </a:prstGeom>
            <a:noFill/>
            <a:ln>
              <a:noFill/>
            </a:ln>
          </p:spPr>
        </p:pic>
      </p:grpSp>
      <p:sp>
        <p:nvSpPr>
          <p:cNvPr id="1080" name="Google Shape;1080;p46"/>
          <p:cNvSpPr txBox="1"/>
          <p:nvPr/>
        </p:nvSpPr>
        <p:spPr>
          <a:xfrm>
            <a:off x="255182" y="187263"/>
            <a:ext cx="11561924" cy="108952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3600" b="1" dirty="0">
                <a:solidFill>
                  <a:schemeClr val="dk1"/>
                </a:solidFill>
                <a:latin typeface="Meiryo UI" panose="020B0604030504040204" pitchFamily="50" charset="-128"/>
                <a:ea typeface="Meiryo UI" panose="020B0604030504040204" pitchFamily="50" charset="-128"/>
              </a:rPr>
              <a:t>3年間の標準保証と、オプション</a:t>
            </a:r>
            <a:r>
              <a:rPr lang="ja-JP" altLang="en-US" sz="3600" b="1" dirty="0">
                <a:solidFill>
                  <a:schemeClr val="dk1"/>
                </a:solidFill>
                <a:latin typeface="Meiryo UI" panose="020B0604030504040204" pitchFamily="50" charset="-128"/>
                <a:ea typeface="Meiryo UI" panose="020B0604030504040204" pitchFamily="50" charset="-128"/>
              </a:rPr>
              <a:t>の</a:t>
            </a:r>
            <a:r>
              <a:rPr lang="en-US" altLang="ja-JP" sz="3600" b="1" dirty="0">
                <a:solidFill>
                  <a:schemeClr val="dk1"/>
                </a:solidFill>
                <a:latin typeface="Meiryo UI" panose="020B0604030504040204" pitchFamily="50" charset="-128"/>
                <a:ea typeface="Meiryo UI" panose="020B0604030504040204" pitchFamily="50" charset="-128"/>
              </a:rPr>
              <a:t>2年間</a:t>
            </a:r>
            <a:r>
              <a:rPr lang="ja-JP" altLang="en-US" sz="3600" b="1" dirty="0">
                <a:solidFill>
                  <a:schemeClr val="dk1"/>
                </a:solidFill>
                <a:latin typeface="Meiryo UI" panose="020B0604030504040204" pitchFamily="50" charset="-128"/>
                <a:ea typeface="Meiryo UI" panose="020B0604030504040204" pitchFamily="50" charset="-128"/>
              </a:rPr>
              <a:t>の保証</a:t>
            </a:r>
            <a:r>
              <a:rPr lang="en-US" altLang="ja-JP" sz="3600" b="1" dirty="0" err="1">
                <a:solidFill>
                  <a:schemeClr val="dk1"/>
                </a:solidFill>
                <a:latin typeface="Meiryo UI" panose="020B0604030504040204" pitchFamily="50" charset="-128"/>
                <a:ea typeface="Meiryo UI" panose="020B0604030504040204" pitchFamily="50" charset="-128"/>
              </a:rPr>
              <a:t>延長</a:t>
            </a:r>
            <a:r>
              <a:rPr lang="ja-JP" altLang="en-US" sz="3600" b="1" dirty="0">
                <a:solidFill>
                  <a:schemeClr val="dk1"/>
                </a:solidFill>
                <a:latin typeface="Meiryo UI" panose="020B0604030504040204" pitchFamily="50" charset="-128"/>
                <a:ea typeface="Meiryo UI" panose="020B0604030504040204" pitchFamily="50" charset="-128"/>
              </a:rPr>
              <a:t>による</a:t>
            </a:r>
            <a:endParaRPr lang="en-US" altLang="ja-JP" sz="3600" b="1" dirty="0">
              <a:solidFill>
                <a:schemeClr val="dk1"/>
              </a:solidFill>
              <a:latin typeface="Meiryo UI" panose="020B0604030504040204" pitchFamily="50" charset="-128"/>
              <a:ea typeface="Meiryo UI" panose="020B0604030504040204" pitchFamily="50" charset="-128"/>
            </a:endParaRPr>
          </a:p>
          <a:p>
            <a:pPr marL="0" marR="0" lvl="0" indent="0" algn="ctr" rtl="0">
              <a:lnSpc>
                <a:spcPct val="90000"/>
              </a:lnSpc>
              <a:spcBef>
                <a:spcPts val="0"/>
              </a:spcBef>
              <a:spcAft>
                <a:spcPts val="0"/>
              </a:spcAft>
              <a:buNone/>
            </a:pPr>
            <a:r>
              <a:rPr lang="ja-JP" altLang="en-US" sz="3600" b="1" dirty="0">
                <a:solidFill>
                  <a:schemeClr val="dk1"/>
                </a:solidFill>
                <a:latin typeface="Meiryo UI" panose="020B0604030504040204" pitchFamily="50" charset="-128"/>
                <a:ea typeface="Meiryo UI" panose="020B0604030504040204" pitchFamily="50" charset="-128"/>
              </a:rPr>
              <a:t>安心な</a:t>
            </a:r>
            <a:r>
              <a:rPr lang="en-US" sz="3600" b="1" dirty="0">
                <a:solidFill>
                  <a:schemeClr val="dk1"/>
                </a:solidFill>
                <a:latin typeface="Meiryo UI" panose="020B0604030504040204" pitchFamily="50" charset="-128"/>
                <a:ea typeface="Meiryo UI" panose="020B0604030504040204" pitchFamily="50" charset="-128"/>
              </a:rPr>
              <a:t>最長5年間</a:t>
            </a:r>
            <a:r>
              <a:rPr lang="ja-JP" altLang="en-US" sz="3600" b="1" dirty="0">
                <a:solidFill>
                  <a:schemeClr val="dk1"/>
                </a:solidFill>
                <a:latin typeface="Meiryo UI" panose="020B0604030504040204" pitchFamily="50" charset="-128"/>
                <a:ea typeface="Meiryo UI" panose="020B0604030504040204" pitchFamily="50" charset="-128"/>
              </a:rPr>
              <a:t>の</a:t>
            </a:r>
            <a:r>
              <a:rPr lang="en-US" sz="3600" b="1" dirty="0" err="1">
                <a:solidFill>
                  <a:schemeClr val="dk1"/>
                </a:solidFill>
                <a:latin typeface="Meiryo UI" panose="020B0604030504040204" pitchFamily="50" charset="-128"/>
                <a:ea typeface="Meiryo UI" panose="020B0604030504040204" pitchFamily="50" charset="-128"/>
              </a:rPr>
              <a:t>保証</a:t>
            </a:r>
            <a:endParaRPr sz="1600" b="1" dirty="0">
              <a:solidFill>
                <a:schemeClr val="dk1"/>
              </a:solidFill>
              <a:latin typeface="Meiryo UI" panose="020B0604030504040204" pitchFamily="50" charset="-128"/>
              <a:ea typeface="Meiryo UI" panose="020B0604030504040204" pitchFamily="50" charset="-128"/>
              <a:sym typeface="Arial"/>
            </a:endParaRPr>
          </a:p>
        </p:txBody>
      </p:sp>
      <p:sp>
        <p:nvSpPr>
          <p:cNvPr id="1081" name="Google Shape;1081;p46"/>
          <p:cNvSpPr txBox="1"/>
          <p:nvPr/>
        </p:nvSpPr>
        <p:spPr>
          <a:xfrm>
            <a:off x="713034" y="5165207"/>
            <a:ext cx="5026549" cy="1059264"/>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1600" dirty="0" err="1">
                <a:solidFill>
                  <a:srgbClr val="FFFF00"/>
                </a:solidFill>
                <a:latin typeface="Meiryo UI" panose="020B0604030504040204" pitchFamily="50" charset="-128"/>
                <a:ea typeface="Meiryo UI" panose="020B0604030504040204" pitchFamily="50" charset="-128"/>
              </a:rPr>
              <a:t>NAS注文品番</a:t>
            </a:r>
            <a:r>
              <a:rPr lang="en-US" sz="1600" dirty="0">
                <a:solidFill>
                  <a:srgbClr val="FFFF00"/>
                </a:solidFill>
                <a:latin typeface="Meiryo UI" panose="020B0604030504040204" pitchFamily="50" charset="-128"/>
                <a:ea typeface="Meiryo UI" panose="020B0604030504040204" pitchFamily="50" charset="-128"/>
              </a:rPr>
              <a:t>: </a:t>
            </a:r>
            <a:r>
              <a:rPr lang="en-US" sz="1600" b="1" dirty="0">
                <a:solidFill>
                  <a:srgbClr val="FFFF00"/>
                </a:solidFill>
                <a:latin typeface="Meiryo UI" panose="020B0604030504040204" pitchFamily="50" charset="-128"/>
                <a:ea typeface="Meiryo UI" panose="020B0604030504040204" pitchFamily="50" charset="-128"/>
              </a:rPr>
              <a:t>TS-1655-8G</a:t>
            </a:r>
            <a:endParaRPr sz="1600" b="1" dirty="0">
              <a:solidFill>
                <a:srgbClr val="FFFF00"/>
              </a:solidFill>
              <a:latin typeface="Meiryo UI" panose="020B0604030504040204" pitchFamily="50" charset="-128"/>
              <a:ea typeface="Meiryo UI" panose="020B0604030504040204" pitchFamily="50" charset="-128"/>
            </a:endParaRPr>
          </a:p>
          <a:p>
            <a:pPr marL="0" marR="0" lvl="0" indent="0" algn="l" rtl="0">
              <a:lnSpc>
                <a:spcPct val="130000"/>
              </a:lnSpc>
              <a:spcBef>
                <a:spcPts val="0"/>
              </a:spcBef>
              <a:spcAft>
                <a:spcPts val="0"/>
              </a:spcAft>
              <a:buNone/>
            </a:pPr>
            <a:r>
              <a:rPr lang="en-US" sz="1600" dirty="0">
                <a:solidFill>
                  <a:srgbClr val="FFFF00"/>
                </a:solidFill>
                <a:latin typeface="Meiryo UI" panose="020B0604030504040204" pitchFamily="50" charset="-128"/>
                <a:ea typeface="Meiryo UI" panose="020B0604030504040204" pitchFamily="50" charset="-128"/>
              </a:rPr>
              <a:t>Intel Atom® C5125 8コア 2.8 GHz CPU、8GB UDIMM DDR4(1 x 8 GB </a:t>
            </a:r>
            <a:r>
              <a:rPr lang="en-US" sz="1600" dirty="0" err="1">
                <a:solidFill>
                  <a:srgbClr val="FFFF00"/>
                </a:solidFill>
                <a:latin typeface="Meiryo UI" panose="020B0604030504040204" pitchFamily="50" charset="-128"/>
                <a:ea typeface="Meiryo UI" panose="020B0604030504040204" pitchFamily="50" charset="-128"/>
              </a:rPr>
              <a:t>非ECC</a:t>
            </a:r>
            <a:r>
              <a:rPr lang="en-US" sz="1600" dirty="0">
                <a:solidFill>
                  <a:srgbClr val="FFFF00"/>
                </a:solidFill>
                <a:latin typeface="Meiryo UI" panose="020B0604030504040204" pitchFamily="50" charset="-128"/>
                <a:ea typeface="Meiryo UI" panose="020B0604030504040204" pitchFamily="50" charset="-128"/>
              </a:rPr>
              <a:t> RAM)</a:t>
            </a:r>
            <a:endParaRPr sz="1600" dirty="0">
              <a:solidFill>
                <a:srgbClr val="FFFF00"/>
              </a:solidFill>
              <a:latin typeface="Meiryo UI" panose="020B0604030504040204" pitchFamily="50" charset="-128"/>
              <a:ea typeface="Meiryo UI" panose="020B0604030504040204" pitchFamily="50"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Google Shape;1087;p47"/>
          <p:cNvSpPr/>
          <p:nvPr/>
        </p:nvSpPr>
        <p:spPr>
          <a:xfrm>
            <a:off x="3987087" y="2720383"/>
            <a:ext cx="4470738" cy="1824496"/>
          </a:xfrm>
          <a:prstGeom prst="roundRect">
            <a:avLst>
              <a:gd name="adj" fmla="val 9951"/>
            </a:avLst>
          </a:prstGeom>
          <a:solidFill>
            <a:schemeClr val="lt1"/>
          </a:solidFill>
          <a:ln>
            <a:noFill/>
          </a:ln>
          <a:effectLst>
            <a:outerShdw blurRad="228600" dist="88900" dir="8100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088" name="Google Shape;1088;p47"/>
          <p:cNvSpPr/>
          <p:nvPr/>
        </p:nvSpPr>
        <p:spPr>
          <a:xfrm>
            <a:off x="5600391" y="345636"/>
            <a:ext cx="2873776" cy="2262408"/>
          </a:xfrm>
          <a:prstGeom prst="roundRect">
            <a:avLst>
              <a:gd name="adj" fmla="val 8543"/>
            </a:avLst>
          </a:prstGeom>
          <a:solidFill>
            <a:schemeClr val="lt1"/>
          </a:solidFill>
          <a:ln>
            <a:noFill/>
          </a:ln>
          <a:effectLst>
            <a:outerShdw blurRad="228600" dist="88900" dir="8100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089" name="Google Shape;1089;p47"/>
          <p:cNvSpPr/>
          <p:nvPr/>
        </p:nvSpPr>
        <p:spPr>
          <a:xfrm>
            <a:off x="2292729" y="1498509"/>
            <a:ext cx="1565633" cy="3022341"/>
          </a:xfrm>
          <a:prstGeom prst="roundRect">
            <a:avLst>
              <a:gd name="adj" fmla="val 10241"/>
            </a:avLst>
          </a:prstGeom>
          <a:solidFill>
            <a:schemeClr val="lt1"/>
          </a:solidFill>
          <a:ln>
            <a:noFill/>
          </a:ln>
          <a:effectLst>
            <a:outerShdw blurRad="228600" dist="88900" dir="8100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090" name="Google Shape;1090;p47"/>
          <p:cNvSpPr/>
          <p:nvPr/>
        </p:nvSpPr>
        <p:spPr>
          <a:xfrm>
            <a:off x="6474691" y="4691876"/>
            <a:ext cx="1983133" cy="1862145"/>
          </a:xfrm>
          <a:prstGeom prst="roundRect">
            <a:avLst>
              <a:gd name="adj" fmla="val 7620"/>
            </a:avLst>
          </a:prstGeom>
          <a:solidFill>
            <a:schemeClr val="lt1"/>
          </a:solidFill>
          <a:ln>
            <a:noFill/>
          </a:ln>
          <a:effectLst>
            <a:outerShdw blurRad="228600" dist="88900" dir="8100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091" name="Google Shape;1091;p47"/>
          <p:cNvSpPr/>
          <p:nvPr/>
        </p:nvSpPr>
        <p:spPr>
          <a:xfrm>
            <a:off x="4030286" y="4691875"/>
            <a:ext cx="2315680" cy="857106"/>
          </a:xfrm>
          <a:prstGeom prst="roundRect">
            <a:avLst>
              <a:gd name="adj" fmla="val 16667"/>
            </a:avLst>
          </a:prstGeom>
          <a:solidFill>
            <a:schemeClr val="lt1"/>
          </a:solidFill>
          <a:ln>
            <a:noFill/>
          </a:ln>
          <a:effectLst>
            <a:outerShdw blurRad="228600" dist="88900" dir="8100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092" name="Google Shape;1092;p47"/>
          <p:cNvSpPr/>
          <p:nvPr/>
        </p:nvSpPr>
        <p:spPr>
          <a:xfrm>
            <a:off x="3987087" y="364309"/>
            <a:ext cx="1478255" cy="2262408"/>
          </a:xfrm>
          <a:prstGeom prst="roundRect">
            <a:avLst>
              <a:gd name="adj" fmla="val 13002"/>
            </a:avLst>
          </a:prstGeom>
          <a:solidFill>
            <a:schemeClr val="lt1"/>
          </a:solidFill>
          <a:ln>
            <a:noFill/>
          </a:ln>
          <a:effectLst>
            <a:outerShdw blurRad="228600" dist="88900" dir="8100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093" name="Google Shape;1093;p47"/>
          <p:cNvSpPr/>
          <p:nvPr/>
        </p:nvSpPr>
        <p:spPr>
          <a:xfrm>
            <a:off x="9966399" y="1836563"/>
            <a:ext cx="1983133" cy="1880514"/>
          </a:xfrm>
          <a:prstGeom prst="roundRect">
            <a:avLst>
              <a:gd name="adj" fmla="val 9410"/>
            </a:avLst>
          </a:prstGeom>
          <a:solidFill>
            <a:schemeClr val="lt1"/>
          </a:solidFill>
          <a:ln>
            <a:noFill/>
          </a:ln>
          <a:effectLst>
            <a:outerShdw blurRad="228600" dist="88900" dir="8100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094" name="Google Shape;1094;p47"/>
          <p:cNvSpPr/>
          <p:nvPr/>
        </p:nvSpPr>
        <p:spPr>
          <a:xfrm>
            <a:off x="4030286" y="5642649"/>
            <a:ext cx="2315680" cy="902912"/>
          </a:xfrm>
          <a:prstGeom prst="roundRect">
            <a:avLst>
              <a:gd name="adj" fmla="val 16667"/>
            </a:avLst>
          </a:prstGeom>
          <a:solidFill>
            <a:schemeClr val="lt1"/>
          </a:solidFill>
          <a:ln>
            <a:noFill/>
          </a:ln>
          <a:effectLst>
            <a:outerShdw blurRad="228600" dist="88900" dir="8100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095" name="Google Shape;1095;p47"/>
          <p:cNvSpPr/>
          <p:nvPr/>
        </p:nvSpPr>
        <p:spPr>
          <a:xfrm>
            <a:off x="8609216" y="364309"/>
            <a:ext cx="3362983" cy="1378587"/>
          </a:xfrm>
          <a:prstGeom prst="roundRect">
            <a:avLst>
              <a:gd name="adj" fmla="val 11668"/>
            </a:avLst>
          </a:prstGeom>
          <a:solidFill>
            <a:schemeClr val="lt1"/>
          </a:solidFill>
          <a:ln>
            <a:noFill/>
          </a:ln>
          <a:effectLst>
            <a:outerShdw blurRad="228600" dist="88900" dir="8100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chemeClr val="dk1"/>
              </a:solidFill>
              <a:latin typeface="Meiryo UI" panose="020B0604030504040204" pitchFamily="50" charset="-128"/>
              <a:ea typeface="Meiryo UI" panose="020B0604030504040204" pitchFamily="50" charset="-128"/>
              <a:sym typeface="Arial"/>
            </a:endParaRPr>
          </a:p>
        </p:txBody>
      </p:sp>
      <p:sp>
        <p:nvSpPr>
          <p:cNvPr id="1096" name="Google Shape;1096;p47"/>
          <p:cNvSpPr/>
          <p:nvPr/>
        </p:nvSpPr>
        <p:spPr>
          <a:xfrm>
            <a:off x="8586548" y="3801676"/>
            <a:ext cx="3362982" cy="780550"/>
          </a:xfrm>
          <a:prstGeom prst="roundRect">
            <a:avLst>
              <a:gd name="adj" fmla="val 16667"/>
            </a:avLst>
          </a:prstGeom>
          <a:solidFill>
            <a:schemeClr val="lt1"/>
          </a:solidFill>
          <a:ln>
            <a:noFill/>
          </a:ln>
          <a:effectLst>
            <a:outerShdw blurRad="228600" dist="88900" dir="8100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097" name="Google Shape;1097;p47"/>
          <p:cNvSpPr/>
          <p:nvPr/>
        </p:nvSpPr>
        <p:spPr>
          <a:xfrm>
            <a:off x="8586548" y="4691874"/>
            <a:ext cx="2125033" cy="1112876"/>
          </a:xfrm>
          <a:prstGeom prst="roundRect">
            <a:avLst>
              <a:gd name="adj" fmla="val 16667"/>
            </a:avLst>
          </a:prstGeom>
          <a:solidFill>
            <a:schemeClr val="lt1"/>
          </a:solidFill>
          <a:ln>
            <a:noFill/>
          </a:ln>
          <a:effectLst>
            <a:outerShdw blurRad="228600" dist="88900" dir="8100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098" name="Google Shape;1098;p47"/>
          <p:cNvSpPr/>
          <p:nvPr/>
        </p:nvSpPr>
        <p:spPr>
          <a:xfrm>
            <a:off x="10824262" y="4691874"/>
            <a:ext cx="1125270" cy="1853685"/>
          </a:xfrm>
          <a:prstGeom prst="roundRect">
            <a:avLst>
              <a:gd name="adj" fmla="val 16667"/>
            </a:avLst>
          </a:prstGeom>
          <a:solidFill>
            <a:schemeClr val="lt1"/>
          </a:solidFill>
          <a:ln>
            <a:noFill/>
          </a:ln>
          <a:effectLst>
            <a:outerShdw blurRad="228600" dist="88900" dir="8100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800" b="1" dirty="0">
              <a:solidFill>
                <a:schemeClr val="dk1"/>
              </a:solidFill>
              <a:latin typeface="Meiryo UI" panose="020B0604030504040204" pitchFamily="50" charset="-128"/>
              <a:ea typeface="Meiryo UI" panose="020B0604030504040204" pitchFamily="50" charset="-128"/>
              <a:sym typeface="Arial"/>
            </a:endParaRPr>
          </a:p>
        </p:txBody>
      </p:sp>
      <p:sp>
        <p:nvSpPr>
          <p:cNvPr id="1099" name="Google Shape;1099;p47"/>
          <p:cNvSpPr/>
          <p:nvPr/>
        </p:nvSpPr>
        <p:spPr>
          <a:xfrm>
            <a:off x="253882" y="4691874"/>
            <a:ext cx="3625013" cy="1853685"/>
          </a:xfrm>
          <a:prstGeom prst="roundRect">
            <a:avLst>
              <a:gd name="adj" fmla="val 9231"/>
            </a:avLst>
          </a:prstGeom>
          <a:solidFill>
            <a:schemeClr val="lt1"/>
          </a:solidFill>
          <a:ln>
            <a:noFill/>
          </a:ln>
          <a:effectLst>
            <a:outerShdw blurRad="228600" dist="88900" dir="8100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8000" b="1" dirty="0">
              <a:solidFill>
                <a:schemeClr val="dk1"/>
              </a:solidFill>
              <a:latin typeface="Meiryo UI" panose="020B0604030504040204" pitchFamily="50" charset="-128"/>
              <a:ea typeface="Meiryo UI" panose="020B0604030504040204" pitchFamily="50" charset="-128"/>
              <a:sym typeface="Arial"/>
            </a:endParaRPr>
          </a:p>
        </p:txBody>
      </p:sp>
      <p:sp>
        <p:nvSpPr>
          <p:cNvPr id="1100" name="Google Shape;1100;p47"/>
          <p:cNvSpPr/>
          <p:nvPr/>
        </p:nvSpPr>
        <p:spPr>
          <a:xfrm>
            <a:off x="253882" y="2720383"/>
            <a:ext cx="1934426" cy="1800466"/>
          </a:xfrm>
          <a:prstGeom prst="roundRect">
            <a:avLst>
              <a:gd name="adj" fmla="val 9236"/>
            </a:avLst>
          </a:prstGeom>
          <a:solidFill>
            <a:schemeClr val="lt1"/>
          </a:solidFill>
          <a:ln>
            <a:noFill/>
          </a:ln>
          <a:effectLst>
            <a:outerShdw blurRad="228600" dist="88900" dir="8100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101" name="Google Shape;1101;p47"/>
          <p:cNvSpPr/>
          <p:nvPr/>
        </p:nvSpPr>
        <p:spPr>
          <a:xfrm>
            <a:off x="247558" y="1506970"/>
            <a:ext cx="1934426" cy="1088573"/>
          </a:xfrm>
          <a:prstGeom prst="roundRect">
            <a:avLst>
              <a:gd name="adj" fmla="val 16667"/>
            </a:avLst>
          </a:prstGeom>
          <a:solidFill>
            <a:schemeClr val="lt1"/>
          </a:solidFill>
          <a:ln>
            <a:noFill/>
          </a:ln>
          <a:effectLst>
            <a:outerShdw blurRad="228600" dist="88900" dir="8100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102" name="Google Shape;1102;p47"/>
          <p:cNvSpPr/>
          <p:nvPr/>
        </p:nvSpPr>
        <p:spPr>
          <a:xfrm>
            <a:off x="253882" y="364309"/>
            <a:ext cx="3604480" cy="1017821"/>
          </a:xfrm>
          <a:prstGeom prst="roundRect">
            <a:avLst>
              <a:gd name="adj" fmla="val 16667"/>
            </a:avLst>
          </a:prstGeom>
          <a:solidFill>
            <a:schemeClr val="lt1"/>
          </a:solidFill>
          <a:ln>
            <a:noFill/>
          </a:ln>
          <a:effectLst>
            <a:outerShdw blurRad="228600" dist="88900" dir="8100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pic>
        <p:nvPicPr>
          <p:cNvPr id="1103" name="Google Shape;1103;p47"/>
          <p:cNvPicPr preferRelativeResize="0"/>
          <p:nvPr/>
        </p:nvPicPr>
        <p:blipFill rotWithShape="1">
          <a:blip r:embed="rId3">
            <a:alphaModFix/>
          </a:blip>
          <a:srcRect/>
          <a:stretch/>
        </p:blipFill>
        <p:spPr>
          <a:xfrm>
            <a:off x="8044817" y="5528621"/>
            <a:ext cx="3060543" cy="1527086"/>
          </a:xfrm>
          <a:prstGeom prst="rect">
            <a:avLst/>
          </a:prstGeom>
          <a:noFill/>
          <a:ln>
            <a:noFill/>
          </a:ln>
          <a:effectLst>
            <a:outerShdw blurRad="292100" dist="279400" dir="8100000" algn="tr" rotWithShape="0">
              <a:srgbClr val="000000">
                <a:alpha val="40000"/>
              </a:srgbClr>
            </a:outerShdw>
          </a:effectLst>
        </p:spPr>
      </p:pic>
      <p:pic>
        <p:nvPicPr>
          <p:cNvPr id="1104" name="Google Shape;1104;p47"/>
          <p:cNvPicPr preferRelativeResize="0"/>
          <p:nvPr/>
        </p:nvPicPr>
        <p:blipFill rotWithShape="1">
          <a:blip r:embed="rId4">
            <a:alphaModFix/>
          </a:blip>
          <a:srcRect l="-48409" t="-7710" r="5091" b="43737"/>
          <a:stretch/>
        </p:blipFill>
        <p:spPr>
          <a:xfrm>
            <a:off x="247442" y="364310"/>
            <a:ext cx="3617477" cy="1009360"/>
          </a:xfrm>
          <a:prstGeom prst="roundRect">
            <a:avLst>
              <a:gd name="adj" fmla="val 16667"/>
            </a:avLst>
          </a:prstGeom>
          <a:noFill/>
          <a:ln>
            <a:noFill/>
          </a:ln>
          <a:effectLst>
            <a:outerShdw blurRad="292100" dist="279400" dir="8100000" algn="tr" rotWithShape="0">
              <a:srgbClr val="000000">
                <a:alpha val="40000"/>
              </a:srgbClr>
            </a:outerShdw>
          </a:effectLst>
        </p:spPr>
      </p:pic>
      <p:grpSp>
        <p:nvGrpSpPr>
          <p:cNvPr id="1105" name="Google Shape;1105;p47"/>
          <p:cNvGrpSpPr/>
          <p:nvPr/>
        </p:nvGrpSpPr>
        <p:grpSpPr>
          <a:xfrm>
            <a:off x="253998" y="355848"/>
            <a:ext cx="11724640" cy="6181251"/>
            <a:chOff x="160929" y="182507"/>
            <a:chExt cx="11942159" cy="6362806"/>
          </a:xfrm>
        </p:grpSpPr>
        <p:sp>
          <p:nvSpPr>
            <p:cNvPr id="1106" name="Google Shape;1106;p47"/>
            <p:cNvSpPr/>
            <p:nvPr/>
          </p:nvSpPr>
          <p:spPr>
            <a:xfrm>
              <a:off x="5613069" y="191217"/>
              <a:ext cx="2927091" cy="695100"/>
            </a:xfrm>
            <a:prstGeom prst="roundRect">
              <a:avLst>
                <a:gd name="adj" fmla="val 8543"/>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800" b="1" dirty="0">
                  <a:solidFill>
                    <a:schemeClr val="dk1"/>
                  </a:solidFill>
                  <a:latin typeface="Meiryo UI" panose="020B0604030504040204" pitchFamily="50" charset="-128"/>
                  <a:ea typeface="Meiryo UI" panose="020B0604030504040204" pitchFamily="50" charset="-128"/>
                  <a:sym typeface="Arial"/>
                </a:rPr>
                <a:t>ハイブリッドストレージ</a:t>
              </a:r>
              <a:endParaRPr sz="2000" b="1" dirty="0">
                <a:solidFill>
                  <a:schemeClr val="dk1"/>
                </a:solidFill>
                <a:latin typeface="Meiryo UI" panose="020B0604030504040204" pitchFamily="50" charset="-128"/>
                <a:ea typeface="Meiryo UI" panose="020B0604030504040204" pitchFamily="50" charset="-128"/>
                <a:sym typeface="Arial"/>
              </a:endParaRPr>
            </a:p>
          </p:txBody>
        </p:sp>
        <p:sp>
          <p:nvSpPr>
            <p:cNvPr id="1107" name="Google Shape;1107;p47"/>
            <p:cNvSpPr/>
            <p:nvPr/>
          </p:nvSpPr>
          <p:spPr>
            <a:xfrm>
              <a:off x="2175301" y="2990009"/>
              <a:ext cx="1714037" cy="1114954"/>
            </a:xfrm>
            <a:prstGeom prst="roundRect">
              <a:avLst>
                <a:gd name="adj" fmla="val 10241"/>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C5125 2.8 GHz</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3200" b="1" dirty="0">
                  <a:solidFill>
                    <a:srgbClr val="00B0F0"/>
                  </a:solidFill>
                  <a:latin typeface="Meiryo UI" panose="020B0604030504040204" pitchFamily="50" charset="-128"/>
                  <a:ea typeface="Meiryo UI" panose="020B0604030504040204" pitchFamily="50" charset="-128"/>
                  <a:sym typeface="Arial"/>
                </a:rPr>
                <a:t>8-core</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sym typeface="Arial"/>
                </a:rPr>
                <a:t>CPU</a:t>
              </a:r>
              <a:endParaRPr sz="1800" b="1" dirty="0">
                <a:solidFill>
                  <a:schemeClr val="dk1"/>
                </a:solidFill>
                <a:latin typeface="Meiryo UI" panose="020B0604030504040204" pitchFamily="50" charset="-128"/>
                <a:ea typeface="Meiryo UI" panose="020B0604030504040204" pitchFamily="50" charset="-128"/>
                <a:sym typeface="Arial"/>
              </a:endParaRPr>
            </a:p>
          </p:txBody>
        </p:sp>
        <p:sp>
          <p:nvSpPr>
            <p:cNvPr id="1108" name="Google Shape;1108;p47"/>
            <p:cNvSpPr/>
            <p:nvPr/>
          </p:nvSpPr>
          <p:spPr>
            <a:xfrm>
              <a:off x="3940075" y="4637182"/>
              <a:ext cx="1613490" cy="88228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rgbClr val="00B0F0"/>
                  </a:solidFill>
                  <a:latin typeface="Meiryo UI" panose="020B0604030504040204" pitchFamily="50" charset="-128"/>
                  <a:ea typeface="Meiryo UI" panose="020B0604030504040204" pitchFamily="50" charset="-128"/>
                  <a:sym typeface="Arial"/>
                </a:rPr>
                <a:t>128GB</a:t>
              </a:r>
              <a:endParaRPr sz="2800" b="1" dirty="0">
                <a:solidFill>
                  <a:srgbClr val="00B0F0"/>
                </a:solidFill>
                <a:latin typeface="Meiryo UI" panose="020B0604030504040204" pitchFamily="50" charset="-128"/>
                <a:ea typeface="Meiryo UI" panose="020B0604030504040204" pitchFamily="50" charset="-128"/>
                <a:sym typeface="Arial"/>
              </a:endParaRPr>
            </a:p>
          </p:txBody>
        </p:sp>
        <p:sp>
          <p:nvSpPr>
            <p:cNvPr id="1109" name="Google Shape;1109;p47"/>
            <p:cNvSpPr/>
            <p:nvPr/>
          </p:nvSpPr>
          <p:spPr>
            <a:xfrm>
              <a:off x="3969835" y="182507"/>
              <a:ext cx="1505680" cy="2328859"/>
            </a:xfrm>
            <a:prstGeom prst="roundRect">
              <a:avLst>
                <a:gd name="adj" fmla="val 13002"/>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dirty="0">
                  <a:solidFill>
                    <a:srgbClr val="00B0F0"/>
                  </a:solidFill>
                  <a:latin typeface="Meiryo UI" panose="020B0604030504040204" pitchFamily="50" charset="-128"/>
                  <a:ea typeface="Meiryo UI" panose="020B0604030504040204" pitchFamily="50" charset="-128"/>
                  <a:sym typeface="Arial"/>
                </a:rPr>
                <a:t> </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sym typeface="Arial"/>
                </a:rPr>
                <a:t>TB</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ja-JP" altLang="en-US" sz="1400" b="1" dirty="0">
                  <a:solidFill>
                    <a:schemeClr val="dk1"/>
                  </a:solidFill>
                  <a:latin typeface="Meiryo UI" panose="020B0604030504040204" pitchFamily="50" charset="-128"/>
                  <a:ea typeface="Meiryo UI" panose="020B0604030504040204" pitchFamily="50" charset="-128"/>
                  <a:sym typeface="Arial"/>
                </a:rPr>
                <a:t>物理容量</a:t>
              </a:r>
              <a:endParaRPr sz="1400" b="1" dirty="0">
                <a:solidFill>
                  <a:schemeClr val="dk1"/>
                </a:solidFill>
                <a:latin typeface="Meiryo UI" panose="020B0604030504040204" pitchFamily="50" charset="-128"/>
                <a:ea typeface="Meiryo UI" panose="020B0604030504040204" pitchFamily="50" charset="-128"/>
                <a:sym typeface="Arial"/>
              </a:endParaRPr>
            </a:p>
          </p:txBody>
        </p:sp>
        <p:sp>
          <p:nvSpPr>
            <p:cNvPr id="1110" name="Google Shape;1110;p47"/>
            <p:cNvSpPr/>
            <p:nvPr/>
          </p:nvSpPr>
          <p:spPr>
            <a:xfrm>
              <a:off x="4875704" y="5615881"/>
              <a:ext cx="1378800" cy="929432"/>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sym typeface="Arial"/>
                </a:rPr>
                <a:t>QVR Pro</a:t>
              </a:r>
            </a:p>
            <a:p>
              <a:pPr marL="0" marR="0" lvl="0" indent="0" algn="l" rtl="0">
                <a:spcBef>
                  <a:spcPts val="0"/>
                </a:spcBef>
                <a:spcAft>
                  <a:spcPts val="0"/>
                </a:spcAft>
                <a:buNone/>
              </a:pPr>
              <a:r>
                <a:rPr lang="ja-JP" altLang="en-US" sz="1400" dirty="0">
                  <a:solidFill>
                    <a:schemeClr val="dk1"/>
                  </a:solidFill>
                  <a:latin typeface="Meiryo UI" panose="020B0604030504040204" pitchFamily="50" charset="-128"/>
                  <a:ea typeface="Meiryo UI" panose="020B0604030504040204" pitchFamily="50" charset="-128"/>
                  <a:sym typeface="Arial"/>
                </a:rPr>
                <a:t>監視</a:t>
              </a:r>
              <a:endParaRPr lang="en-US" altLang="ja-JP" sz="1400" dirty="0">
                <a:solidFill>
                  <a:schemeClr val="dk1"/>
                </a:solidFill>
                <a:latin typeface="Meiryo UI" panose="020B0604030504040204" pitchFamily="50" charset="-128"/>
                <a:ea typeface="Meiryo UI" panose="020B0604030504040204" pitchFamily="50" charset="-128"/>
                <a:sym typeface="Arial"/>
              </a:endParaRPr>
            </a:p>
            <a:p>
              <a:pPr marL="0" marR="0" lvl="0" indent="0" algn="l" rtl="0">
                <a:spcBef>
                  <a:spcPts val="0"/>
                </a:spcBef>
                <a:spcAft>
                  <a:spcPts val="0"/>
                </a:spcAft>
                <a:buNone/>
              </a:pPr>
              <a:r>
                <a:rPr lang="ja-JP" altLang="en-US" sz="1400" dirty="0">
                  <a:solidFill>
                    <a:schemeClr val="dk1"/>
                  </a:solidFill>
                  <a:latin typeface="Meiryo UI" panose="020B0604030504040204" pitchFamily="50" charset="-128"/>
                  <a:ea typeface="Meiryo UI" panose="020B0604030504040204" pitchFamily="50" charset="-128"/>
                  <a:sym typeface="Arial"/>
                </a:rPr>
                <a:t>ソリューション</a:t>
              </a:r>
              <a:endParaRPr lang="en-US" sz="1400" dirty="0">
                <a:solidFill>
                  <a:schemeClr val="dk1"/>
                </a:solidFill>
                <a:latin typeface="Meiryo UI" panose="020B0604030504040204" pitchFamily="50" charset="-128"/>
                <a:ea typeface="Meiryo UI" panose="020B0604030504040204" pitchFamily="50" charset="-128"/>
                <a:sym typeface="Arial"/>
              </a:endParaRPr>
            </a:p>
          </p:txBody>
        </p:sp>
        <p:sp>
          <p:nvSpPr>
            <p:cNvPr id="1111" name="Google Shape;1111;p47"/>
            <p:cNvSpPr/>
            <p:nvPr/>
          </p:nvSpPr>
          <p:spPr>
            <a:xfrm>
              <a:off x="8677714" y="247465"/>
              <a:ext cx="3425374" cy="969972"/>
            </a:xfrm>
            <a:prstGeom prst="roundRect">
              <a:avLst>
                <a:gd name="adj" fmla="val 11668"/>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000" b="1" dirty="0">
                  <a:solidFill>
                    <a:schemeClr val="dk1"/>
                  </a:solidFill>
                  <a:latin typeface="Meiryo UI" panose="020B0604030504040204" pitchFamily="50" charset="-128"/>
                  <a:ea typeface="Meiryo UI" panose="020B0604030504040204" pitchFamily="50" charset="-128"/>
                  <a:sym typeface="Arial"/>
                </a:rPr>
                <a:t>以下に対応</a:t>
              </a:r>
              <a:endParaRPr lang="en-US"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2800" b="1" dirty="0">
                  <a:solidFill>
                    <a:schemeClr val="dk1"/>
                  </a:solidFill>
                  <a:latin typeface="Meiryo UI" panose="020B0604030504040204" pitchFamily="50" charset="-128"/>
                  <a:ea typeface="Meiryo UI" panose="020B0604030504040204" pitchFamily="50" charset="-128"/>
                  <a:sym typeface="Arial"/>
                </a:rPr>
                <a:t> </a:t>
              </a:r>
              <a:endParaRPr lang="en-US" sz="1800" b="1" dirty="0">
                <a:solidFill>
                  <a:schemeClr val="dk1"/>
                </a:solidFill>
                <a:latin typeface="Meiryo UI" panose="020B0604030504040204" pitchFamily="50" charset="-128"/>
                <a:ea typeface="Meiryo UI" panose="020B0604030504040204" pitchFamily="50" charset="-128"/>
                <a:sym typeface="Arial"/>
              </a:endParaRPr>
            </a:p>
          </p:txBody>
        </p:sp>
        <p:sp>
          <p:nvSpPr>
            <p:cNvPr id="1112" name="Google Shape;1112;p47"/>
            <p:cNvSpPr/>
            <p:nvPr/>
          </p:nvSpPr>
          <p:spPr>
            <a:xfrm>
              <a:off x="8725155" y="5324406"/>
              <a:ext cx="2023401" cy="363383"/>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sym typeface="Arial"/>
                </a:rPr>
                <a:t>PCIe Gen3 x2 </a:t>
              </a: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113" name="Google Shape;1113;p47"/>
            <p:cNvSpPr/>
            <p:nvPr/>
          </p:nvSpPr>
          <p:spPr>
            <a:xfrm>
              <a:off x="8677714" y="5940570"/>
              <a:ext cx="2164457" cy="573367"/>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chemeClr val="lt1"/>
                  </a:solidFill>
                  <a:latin typeface="Meiryo UI" panose="020B0604030504040204" pitchFamily="50" charset="-128"/>
                  <a:ea typeface="Meiryo UI" panose="020B0604030504040204" pitchFamily="50" charset="-128"/>
                  <a:sym typeface="Arial"/>
                </a:rPr>
                <a:t>SR-IOV</a:t>
              </a:r>
              <a:endParaRPr sz="3200" b="1" dirty="0">
                <a:solidFill>
                  <a:schemeClr val="lt1"/>
                </a:solidFill>
                <a:latin typeface="Meiryo UI" panose="020B0604030504040204" pitchFamily="50" charset="-128"/>
                <a:ea typeface="Meiryo UI" panose="020B0604030504040204" pitchFamily="50" charset="-128"/>
                <a:sym typeface="Arial"/>
              </a:endParaRPr>
            </a:p>
          </p:txBody>
        </p:sp>
        <p:sp>
          <p:nvSpPr>
            <p:cNvPr id="1114" name="Google Shape;1114;p47"/>
            <p:cNvSpPr/>
            <p:nvPr/>
          </p:nvSpPr>
          <p:spPr>
            <a:xfrm>
              <a:off x="10933854" y="4637181"/>
              <a:ext cx="1146146" cy="1908131"/>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rgbClr val="00B0F0"/>
                  </a:solidFill>
                  <a:latin typeface="Meiryo UI" panose="020B0604030504040204" pitchFamily="50" charset="-128"/>
                  <a:ea typeface="Meiryo UI" panose="020B0604030504040204" pitchFamily="50" charset="-128"/>
                  <a:sym typeface="Arial"/>
                </a:rPr>
                <a:t>GPU</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200" b="1" dirty="0">
                  <a:solidFill>
                    <a:schemeClr val="dk1"/>
                  </a:solidFill>
                  <a:latin typeface="Meiryo UI" panose="020B0604030504040204" pitchFamily="50" charset="-128"/>
                  <a:ea typeface="Meiryo UI" panose="020B0604030504040204" pitchFamily="50" charset="-128"/>
                  <a:sym typeface="Arial"/>
                </a:rPr>
                <a:t>PCIe</a:t>
              </a:r>
            </a:p>
            <a:p>
              <a:pPr marL="0" marR="0" lvl="0" indent="0" algn="ctr" rtl="0">
                <a:spcBef>
                  <a:spcPts val="0"/>
                </a:spcBef>
                <a:spcAft>
                  <a:spcPts val="0"/>
                </a:spcAft>
                <a:buNone/>
              </a:pPr>
              <a:r>
                <a:rPr lang="ja-JP" altLang="en-US" sz="1200" b="1" dirty="0">
                  <a:solidFill>
                    <a:schemeClr val="dk1"/>
                  </a:solidFill>
                  <a:latin typeface="Meiryo UI" panose="020B0604030504040204" pitchFamily="50" charset="-128"/>
                  <a:ea typeface="Meiryo UI" panose="020B0604030504040204" pitchFamily="50" charset="-128"/>
                  <a:sym typeface="Arial"/>
                </a:rPr>
                <a:t>グラフィック</a:t>
              </a:r>
              <a:endParaRPr lang="en-US" altLang="ja-JP" sz="1200" b="1" dirty="0">
                <a:solidFill>
                  <a:schemeClr val="dk1"/>
                </a:solidFill>
                <a:latin typeface="Meiryo UI" panose="020B0604030504040204" pitchFamily="50" charset="-128"/>
                <a:ea typeface="Meiryo UI" panose="020B0604030504040204" pitchFamily="50" charset="-128"/>
                <a:sym typeface="Arial"/>
              </a:endParaRPr>
            </a:p>
            <a:p>
              <a:pPr marL="0" marR="0" lvl="0" indent="0" algn="ctr" rtl="0">
                <a:spcBef>
                  <a:spcPts val="0"/>
                </a:spcBef>
                <a:spcAft>
                  <a:spcPts val="0"/>
                </a:spcAft>
                <a:buNone/>
              </a:pPr>
              <a:r>
                <a:rPr lang="ja-JP" altLang="en-US" sz="1200" b="1" dirty="0">
                  <a:solidFill>
                    <a:schemeClr val="dk1"/>
                  </a:solidFill>
                  <a:latin typeface="Meiryo UI" panose="020B0604030504040204" pitchFamily="50" charset="-128"/>
                  <a:ea typeface="Meiryo UI" panose="020B0604030504040204" pitchFamily="50" charset="-128"/>
                  <a:sym typeface="Arial"/>
                </a:rPr>
                <a:t>カード</a:t>
              </a:r>
              <a:endParaRPr lang="en-US" altLang="ja-JP" sz="1200" b="1" dirty="0">
                <a:solidFill>
                  <a:schemeClr val="dk1"/>
                </a:solidFill>
                <a:latin typeface="Meiryo UI" panose="020B0604030504040204" pitchFamily="50" charset="-128"/>
                <a:ea typeface="Meiryo UI" panose="020B0604030504040204" pitchFamily="50" charset="-128"/>
                <a:sym typeface="Arial"/>
              </a:endParaRPr>
            </a:p>
            <a:p>
              <a:pPr marL="0" marR="0" lvl="0" indent="0" algn="ctr" rtl="0">
                <a:spcBef>
                  <a:spcPts val="0"/>
                </a:spcBef>
                <a:spcAft>
                  <a:spcPts val="0"/>
                </a:spcAft>
                <a:buNone/>
              </a:pPr>
              <a:r>
                <a:rPr lang="ja-JP" altLang="en-US" sz="1200" b="1" dirty="0">
                  <a:solidFill>
                    <a:schemeClr val="dk1"/>
                  </a:solidFill>
                  <a:latin typeface="Meiryo UI" panose="020B0604030504040204" pitchFamily="50" charset="-128"/>
                  <a:ea typeface="Meiryo UI" panose="020B0604030504040204" pitchFamily="50" charset="-128"/>
                  <a:sym typeface="Arial"/>
                </a:rPr>
                <a:t>対応</a:t>
              </a:r>
              <a:endParaRPr sz="1200" b="1" dirty="0">
                <a:solidFill>
                  <a:schemeClr val="dk1"/>
                </a:solidFill>
                <a:latin typeface="Meiryo UI" panose="020B0604030504040204" pitchFamily="50" charset="-128"/>
                <a:ea typeface="Meiryo UI" panose="020B0604030504040204" pitchFamily="50" charset="-128"/>
                <a:sym typeface="Arial"/>
              </a:endParaRPr>
            </a:p>
          </p:txBody>
        </p:sp>
        <p:sp>
          <p:nvSpPr>
            <p:cNvPr id="1115" name="Google Shape;1115;p47"/>
            <p:cNvSpPr/>
            <p:nvPr/>
          </p:nvSpPr>
          <p:spPr>
            <a:xfrm>
              <a:off x="167370" y="4637181"/>
              <a:ext cx="3692265" cy="1908131"/>
            </a:xfrm>
            <a:prstGeom prst="roundRect">
              <a:avLst>
                <a:gd name="adj" fmla="val 9231"/>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800" b="1" dirty="0">
                  <a:solidFill>
                    <a:schemeClr val="dk1"/>
                  </a:solidFill>
                  <a:latin typeface="Meiryo UI" panose="020B0604030504040204" pitchFamily="50" charset="-128"/>
                  <a:ea typeface="Meiryo UI" panose="020B0604030504040204" pitchFamily="50" charset="-128"/>
                  <a:sym typeface="Arial"/>
                </a:rPr>
                <a:t>最短でも以下の期間で利用可能</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116" name="Google Shape;1116;p47"/>
            <p:cNvSpPr/>
            <p:nvPr/>
          </p:nvSpPr>
          <p:spPr>
            <a:xfrm>
              <a:off x="167370" y="2607783"/>
              <a:ext cx="1970314" cy="1853349"/>
            </a:xfrm>
            <a:prstGeom prst="roundRect">
              <a:avLst>
                <a:gd name="adj" fmla="val 9236"/>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dirty="0">
                  <a:solidFill>
                    <a:schemeClr val="dk1"/>
                  </a:solidFill>
                  <a:latin typeface="Meiryo UI" panose="020B0604030504040204" pitchFamily="50" charset="-128"/>
                  <a:ea typeface="Meiryo UI" panose="020B0604030504040204" pitchFamily="50" charset="-128"/>
                  <a:sym typeface="Arial"/>
                </a:rPr>
                <a:t> </a:t>
              </a:r>
              <a:r>
                <a:rPr lang="en-US" sz="1800" dirty="0">
                  <a:solidFill>
                    <a:schemeClr val="dk1"/>
                  </a:solidFill>
                  <a:latin typeface="Meiryo UI" panose="020B0604030504040204" pitchFamily="50" charset="-128"/>
                  <a:ea typeface="Meiryo UI" panose="020B0604030504040204" pitchFamily="50" charset="-128"/>
                  <a:sym typeface="Arial"/>
                </a:rPr>
                <a:t> </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ja-JP" altLang="en-US" sz="1600" b="1" dirty="0">
                  <a:solidFill>
                    <a:schemeClr val="dk1"/>
                  </a:solidFill>
                  <a:latin typeface="Meiryo UI" panose="020B0604030504040204" pitchFamily="50" charset="-128"/>
                  <a:ea typeface="Meiryo UI" panose="020B0604030504040204" pitchFamily="50" charset="-128"/>
                  <a:sym typeface="Arial"/>
                </a:rPr>
                <a:t>直接</a:t>
              </a:r>
              <a:r>
                <a:rPr lang="ja-JP" altLang="en-US" sz="1600" b="1" dirty="0">
                  <a:solidFill>
                    <a:schemeClr val="dk1"/>
                  </a:solidFill>
                  <a:latin typeface="Meiryo UI" panose="020B0604030504040204" pitchFamily="50" charset="-128"/>
                  <a:ea typeface="Meiryo UI" panose="020B0604030504040204" pitchFamily="50" charset="-128"/>
                </a:rPr>
                <a:t>接続</a:t>
              </a:r>
              <a:endParaRPr lang="en-US" altLang="ja-JP" sz="1600" b="1"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sym typeface="Arial"/>
                </a:rPr>
                <a:t>2.5GbE</a:t>
              </a:r>
              <a:endParaRPr sz="1600" b="1" dirty="0">
                <a:solidFill>
                  <a:schemeClr val="dk1"/>
                </a:solidFill>
                <a:latin typeface="Meiryo UI" panose="020B0604030504040204" pitchFamily="50" charset="-128"/>
                <a:ea typeface="Meiryo UI" panose="020B0604030504040204" pitchFamily="50" charset="-128"/>
                <a:sym typeface="Arial"/>
              </a:endParaRPr>
            </a:p>
          </p:txBody>
        </p:sp>
        <p:sp>
          <p:nvSpPr>
            <p:cNvPr id="1117" name="Google Shape;1117;p47"/>
            <p:cNvSpPr/>
            <p:nvPr/>
          </p:nvSpPr>
          <p:spPr>
            <a:xfrm>
              <a:off x="160929" y="1358730"/>
              <a:ext cx="1988596" cy="112054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600" b="1" dirty="0">
                  <a:solidFill>
                    <a:schemeClr val="dk1"/>
                  </a:solidFill>
                  <a:latin typeface="Meiryo UI" panose="020B0604030504040204" pitchFamily="50" charset="-128"/>
                  <a:ea typeface="Meiryo UI" panose="020B0604030504040204" pitchFamily="50" charset="-128"/>
                  <a:sym typeface="Arial"/>
                </a:rPr>
                <a:t>複数の</a:t>
              </a:r>
              <a:endParaRPr lang="en-US" altLang="ja-JP" sz="1600" b="1" dirty="0">
                <a:solidFill>
                  <a:schemeClr val="dk1"/>
                </a:solidFill>
                <a:latin typeface="Meiryo UI" panose="020B0604030504040204" pitchFamily="50" charset="-128"/>
                <a:ea typeface="Meiryo UI" panose="020B0604030504040204" pitchFamily="50" charset="-128"/>
                <a:sym typeface="Arial"/>
              </a:endParaRPr>
            </a:p>
            <a:p>
              <a:pPr marL="0" marR="0" lvl="0" indent="0" algn="ctr" rtl="0">
                <a:spcBef>
                  <a:spcPts val="0"/>
                </a:spcBef>
                <a:spcAft>
                  <a:spcPts val="0"/>
                </a:spcAft>
                <a:buNone/>
              </a:pPr>
              <a:r>
                <a:rPr lang="en-US" sz="2800" b="1" dirty="0">
                  <a:solidFill>
                    <a:srgbClr val="00B0F0"/>
                  </a:solidFill>
                  <a:latin typeface="Meiryo UI" panose="020B0604030504040204" pitchFamily="50" charset="-128"/>
                  <a:ea typeface="Meiryo UI" panose="020B0604030504040204" pitchFamily="50" charset="-128"/>
                  <a:sym typeface="Arial"/>
                </a:rPr>
                <a:t>JBOD</a:t>
              </a:r>
            </a:p>
            <a:p>
              <a:pPr marL="0" marR="0" lvl="0" indent="0" algn="ctr" rtl="0">
                <a:spcBef>
                  <a:spcPts val="0"/>
                </a:spcBef>
                <a:spcAft>
                  <a:spcPts val="0"/>
                </a:spcAft>
                <a:buNone/>
              </a:pPr>
              <a:r>
                <a:rPr lang="ja-JP" altLang="en-US" sz="1600" b="1" dirty="0">
                  <a:solidFill>
                    <a:schemeClr val="dk1"/>
                  </a:solidFill>
                  <a:latin typeface="Meiryo UI" panose="020B0604030504040204" pitchFamily="50" charset="-128"/>
                  <a:ea typeface="Meiryo UI" panose="020B0604030504040204" pitchFamily="50" charset="-128"/>
                  <a:sym typeface="Arial"/>
                </a:rPr>
                <a:t>に対応</a:t>
              </a:r>
              <a:endParaRPr lang="en-US" sz="1600" b="1" dirty="0">
                <a:solidFill>
                  <a:srgbClr val="00B0F0"/>
                </a:solidFill>
                <a:latin typeface="Meiryo UI" panose="020B0604030504040204" pitchFamily="50" charset="-128"/>
                <a:ea typeface="Meiryo UI" panose="020B0604030504040204" pitchFamily="50" charset="-128"/>
                <a:sym typeface="Arial"/>
              </a:endParaRPr>
            </a:p>
          </p:txBody>
        </p:sp>
        <p:sp>
          <p:nvSpPr>
            <p:cNvPr id="1118" name="Google Shape;1118;p47"/>
            <p:cNvSpPr/>
            <p:nvPr/>
          </p:nvSpPr>
          <p:spPr>
            <a:xfrm>
              <a:off x="264445" y="230964"/>
              <a:ext cx="1442349" cy="1047716"/>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10/25GbE </a:t>
              </a:r>
              <a:endParaRPr dirty="0">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400" b="1" dirty="0">
                  <a:solidFill>
                    <a:schemeClr val="dk1"/>
                  </a:solidFill>
                  <a:latin typeface="Meiryo UI" panose="020B0604030504040204" pitchFamily="50" charset="-128"/>
                  <a:ea typeface="Meiryo UI" panose="020B0604030504040204" pitchFamily="50" charset="-128"/>
                  <a:sym typeface="Arial"/>
                </a:rPr>
                <a:t>NIC</a:t>
              </a:r>
              <a:r>
                <a:rPr lang="ja-JP" altLang="en-US" sz="1400" b="1" dirty="0">
                  <a:solidFill>
                    <a:schemeClr val="dk1"/>
                  </a:solidFill>
                  <a:latin typeface="Meiryo UI" panose="020B0604030504040204" pitchFamily="50" charset="-128"/>
                  <a:ea typeface="Meiryo UI" panose="020B0604030504040204" pitchFamily="50" charset="-128"/>
                  <a:sym typeface="Arial"/>
                </a:rPr>
                <a:t>に対応</a:t>
              </a:r>
              <a:endParaRPr dirty="0">
                <a:latin typeface="Meiryo UI" panose="020B0604030504040204" pitchFamily="50" charset="-128"/>
                <a:ea typeface="Meiryo UI" panose="020B0604030504040204" pitchFamily="50" charset="-128"/>
              </a:endParaRPr>
            </a:p>
          </p:txBody>
        </p:sp>
      </p:grpSp>
      <p:pic>
        <p:nvPicPr>
          <p:cNvPr id="1119" name="Google Shape;1119;p47"/>
          <p:cNvPicPr preferRelativeResize="0"/>
          <p:nvPr/>
        </p:nvPicPr>
        <p:blipFill rotWithShape="1">
          <a:blip r:embed="rId5">
            <a:alphaModFix/>
          </a:blip>
          <a:srcRect l="3692" t="19070" r="15237" b="36063"/>
          <a:stretch/>
        </p:blipFill>
        <p:spPr>
          <a:xfrm>
            <a:off x="780393" y="5351030"/>
            <a:ext cx="2546132" cy="939411"/>
          </a:xfrm>
          <a:prstGeom prst="rect">
            <a:avLst/>
          </a:prstGeom>
          <a:noFill/>
          <a:ln>
            <a:noFill/>
          </a:ln>
        </p:spPr>
      </p:pic>
      <p:pic>
        <p:nvPicPr>
          <p:cNvPr id="1120" name="Google Shape;1120;p47"/>
          <p:cNvPicPr preferRelativeResize="0"/>
          <p:nvPr/>
        </p:nvPicPr>
        <p:blipFill rotWithShape="1">
          <a:blip r:embed="rId6">
            <a:alphaModFix/>
          </a:blip>
          <a:srcRect l="10091" t="12336" r="21807" b="14267"/>
          <a:stretch/>
        </p:blipFill>
        <p:spPr>
          <a:xfrm>
            <a:off x="770537" y="2973800"/>
            <a:ext cx="1001170" cy="719328"/>
          </a:xfrm>
          <a:prstGeom prst="rect">
            <a:avLst/>
          </a:prstGeom>
          <a:noFill/>
          <a:ln>
            <a:noFill/>
          </a:ln>
        </p:spPr>
      </p:pic>
      <p:pic>
        <p:nvPicPr>
          <p:cNvPr id="1121" name="Google Shape;1121;p47"/>
          <p:cNvPicPr preferRelativeResize="0"/>
          <p:nvPr/>
        </p:nvPicPr>
        <p:blipFill rotWithShape="1">
          <a:blip r:embed="rId7">
            <a:alphaModFix/>
          </a:blip>
          <a:srcRect/>
          <a:stretch/>
        </p:blipFill>
        <p:spPr>
          <a:xfrm>
            <a:off x="4185922" y="5726198"/>
            <a:ext cx="734597" cy="734597"/>
          </a:xfrm>
          <a:prstGeom prst="rect">
            <a:avLst/>
          </a:prstGeom>
          <a:noFill/>
          <a:ln>
            <a:noFill/>
          </a:ln>
        </p:spPr>
      </p:pic>
      <p:pic>
        <p:nvPicPr>
          <p:cNvPr id="1122" name="Google Shape;1122;p47"/>
          <p:cNvPicPr preferRelativeResize="0"/>
          <p:nvPr/>
        </p:nvPicPr>
        <p:blipFill rotWithShape="1">
          <a:blip r:embed="rId8">
            <a:alphaModFix/>
          </a:blip>
          <a:srcRect/>
          <a:stretch/>
        </p:blipFill>
        <p:spPr>
          <a:xfrm>
            <a:off x="2563584" y="1919208"/>
            <a:ext cx="1056806" cy="1056806"/>
          </a:xfrm>
          <a:prstGeom prst="rect">
            <a:avLst/>
          </a:prstGeom>
          <a:noFill/>
          <a:ln>
            <a:noFill/>
          </a:ln>
        </p:spPr>
      </p:pic>
      <p:pic>
        <p:nvPicPr>
          <p:cNvPr id="1123" name="Google Shape;1123;p47" descr="一張含有 文字, 螢幕擷取畫面 的圖片&#10;&#10;自動產生的描述"/>
          <p:cNvPicPr preferRelativeResize="0"/>
          <p:nvPr/>
        </p:nvPicPr>
        <p:blipFill rotWithShape="1">
          <a:blip r:embed="rId9">
            <a:alphaModFix/>
          </a:blip>
          <a:srcRect t="36070" b="36071"/>
          <a:stretch/>
        </p:blipFill>
        <p:spPr>
          <a:xfrm>
            <a:off x="8632295" y="4779736"/>
            <a:ext cx="2050684" cy="571293"/>
          </a:xfrm>
          <a:prstGeom prst="rect">
            <a:avLst/>
          </a:prstGeom>
          <a:noFill/>
          <a:ln>
            <a:noFill/>
          </a:ln>
          <a:effectLst>
            <a:outerShdw blurRad="165100" dist="152400" dir="8100000" algn="tr" rotWithShape="0">
              <a:srgbClr val="000000">
                <a:alpha val="40000"/>
              </a:srgbClr>
            </a:outerShdw>
          </a:effectLst>
        </p:spPr>
      </p:pic>
      <p:sp>
        <p:nvSpPr>
          <p:cNvPr id="1124" name="Google Shape;1124;p47"/>
          <p:cNvSpPr txBox="1"/>
          <p:nvPr/>
        </p:nvSpPr>
        <p:spPr>
          <a:xfrm>
            <a:off x="8862913" y="4878369"/>
            <a:ext cx="1612923"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rgbClr val="A4AAB9"/>
                </a:solidFill>
                <a:latin typeface="Meiryo UI" panose="020B0604030504040204" pitchFamily="50" charset="-128"/>
                <a:ea typeface="Meiryo UI" panose="020B0604030504040204" pitchFamily="50" charset="-128"/>
              </a:rPr>
              <a:t>2×M.2 2280</a:t>
            </a:r>
            <a:endParaRPr sz="1600" b="1" dirty="0">
              <a:solidFill>
                <a:srgbClr val="A4AAB9"/>
              </a:solidFill>
              <a:latin typeface="Meiryo UI" panose="020B0604030504040204" pitchFamily="50" charset="-128"/>
              <a:ea typeface="Meiryo UI" panose="020B0604030504040204" pitchFamily="50" charset="-128"/>
              <a:sym typeface="Arial"/>
            </a:endParaRPr>
          </a:p>
        </p:txBody>
      </p:sp>
      <p:grpSp>
        <p:nvGrpSpPr>
          <p:cNvPr id="1125" name="Google Shape;1125;p47"/>
          <p:cNvGrpSpPr/>
          <p:nvPr/>
        </p:nvGrpSpPr>
        <p:grpSpPr>
          <a:xfrm>
            <a:off x="6474691" y="6053263"/>
            <a:ext cx="1983133" cy="500757"/>
            <a:chOff x="7895488" y="2738761"/>
            <a:chExt cx="2332445" cy="562433"/>
          </a:xfrm>
        </p:grpSpPr>
        <p:pic>
          <p:nvPicPr>
            <p:cNvPr id="1126" name="Google Shape;1126;p47" descr="A picture containing text, appliance, device, fan&#10;&#10;Description automatically generated"/>
            <p:cNvPicPr preferRelativeResize="0"/>
            <p:nvPr/>
          </p:nvPicPr>
          <p:blipFill rotWithShape="1">
            <a:blip r:embed="rId10">
              <a:alphaModFix/>
            </a:blip>
            <a:srcRect l="16336" t="8264" r="49241" b="78316"/>
            <a:stretch/>
          </p:blipFill>
          <p:spPr>
            <a:xfrm>
              <a:off x="7895488" y="2738761"/>
              <a:ext cx="2332445" cy="562433"/>
            </a:xfrm>
            <a:prstGeom prst="roundRect">
              <a:avLst>
                <a:gd name="adj" fmla="val 27699"/>
              </a:avLst>
            </a:prstGeom>
            <a:noFill/>
            <a:ln>
              <a:noFill/>
            </a:ln>
            <a:effectLst>
              <a:outerShdw blurRad="292100" dist="279400" dir="8100000" algn="tr" rotWithShape="0">
                <a:srgbClr val="000000">
                  <a:alpha val="40000"/>
                </a:srgbClr>
              </a:outerShdw>
            </a:effectLst>
          </p:spPr>
        </p:pic>
        <p:sp>
          <p:nvSpPr>
            <p:cNvPr id="1127" name="Google Shape;1127;p47"/>
            <p:cNvSpPr/>
            <p:nvPr/>
          </p:nvSpPr>
          <p:spPr>
            <a:xfrm>
              <a:off x="8968740" y="2865834"/>
              <a:ext cx="1228725" cy="198951"/>
            </a:xfrm>
            <a:prstGeom prst="round1Rect">
              <a:avLst>
                <a:gd name="adj" fmla="val 32799"/>
              </a:avLst>
            </a:prstGeom>
            <a:solidFill>
              <a:srgbClr val="FFFFFF">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grpSp>
      <p:sp>
        <p:nvSpPr>
          <p:cNvPr id="1128" name="Google Shape;1128;p47"/>
          <p:cNvSpPr/>
          <p:nvPr/>
        </p:nvSpPr>
        <p:spPr>
          <a:xfrm>
            <a:off x="10594106" y="1918237"/>
            <a:ext cx="1405028" cy="1650154"/>
          </a:xfrm>
          <a:prstGeom prst="roundRect">
            <a:avLst>
              <a:gd name="adj" fmla="val 0"/>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USB 3.2 Gen1 (5Gbps) &amp; </a:t>
            </a:r>
            <a:r>
              <a:rPr lang="en-US" sz="1600" b="1" dirty="0" err="1">
                <a:solidFill>
                  <a:schemeClr val="dk1"/>
                </a:solidFill>
                <a:latin typeface="Meiryo UI" panose="020B0604030504040204" pitchFamily="50" charset="-128"/>
                <a:ea typeface="Meiryo UI" panose="020B0604030504040204" pitchFamily="50" charset="-128"/>
              </a:rPr>
              <a:t>ワンタッチ</a:t>
            </a:r>
            <a:endParaRPr lang="en-US" sz="16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b="1" dirty="0" err="1">
                <a:solidFill>
                  <a:schemeClr val="dk1"/>
                </a:solidFill>
                <a:latin typeface="Meiryo UI" panose="020B0604030504040204" pitchFamily="50" charset="-128"/>
                <a:ea typeface="Meiryo UI" panose="020B0604030504040204" pitchFamily="50" charset="-128"/>
              </a:rPr>
              <a:t>コピ</a:t>
            </a:r>
            <a:r>
              <a:rPr lang="en-US" sz="1600" b="1" dirty="0">
                <a:solidFill>
                  <a:schemeClr val="dk1"/>
                </a:solidFill>
                <a:latin typeface="Meiryo UI" panose="020B0604030504040204" pitchFamily="50" charset="-128"/>
                <a:ea typeface="Meiryo UI" panose="020B0604030504040204" pitchFamily="50" charset="-128"/>
              </a:rPr>
              <a:t>ー</a:t>
            </a:r>
            <a:endParaRPr sz="1600" b="1" dirty="0">
              <a:solidFill>
                <a:schemeClr val="dk1"/>
              </a:solidFill>
              <a:latin typeface="Meiryo UI" panose="020B0604030504040204" pitchFamily="50" charset="-128"/>
              <a:ea typeface="Meiryo UI" panose="020B0604030504040204" pitchFamily="50" charset="-128"/>
              <a:sym typeface="Arial"/>
            </a:endParaRPr>
          </a:p>
        </p:txBody>
      </p:sp>
      <p:sp>
        <p:nvSpPr>
          <p:cNvPr id="1129" name="Google Shape;1129;p47"/>
          <p:cNvSpPr/>
          <p:nvPr/>
        </p:nvSpPr>
        <p:spPr>
          <a:xfrm>
            <a:off x="6859274" y="4673253"/>
            <a:ext cx="1323698" cy="981572"/>
          </a:xfrm>
          <a:prstGeom prst="roundRect">
            <a:avLst>
              <a:gd name="adj" fmla="val 941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dirty="0">
                <a:solidFill>
                  <a:srgbClr val="00B0F0"/>
                </a:solidFill>
                <a:latin typeface="Meiryo UI" panose="020B0604030504040204" pitchFamily="50" charset="-128"/>
                <a:ea typeface="Meiryo UI" panose="020B0604030504040204" pitchFamily="50" charset="-128"/>
              </a:rPr>
              <a:t>3</a:t>
            </a:r>
            <a:endParaRPr sz="4400" b="1" dirty="0">
              <a:solidFill>
                <a:srgbClr val="00B0F0"/>
              </a:solidFill>
              <a:latin typeface="Meiryo UI" panose="020B0604030504040204" pitchFamily="50" charset="-128"/>
              <a:ea typeface="Meiryo UI" panose="020B0604030504040204" pitchFamily="50" charset="-128"/>
              <a:sym typeface="Arial"/>
            </a:endParaRPr>
          </a:p>
        </p:txBody>
      </p:sp>
      <p:sp>
        <p:nvSpPr>
          <p:cNvPr id="1130" name="Google Shape;1130;p47"/>
          <p:cNvSpPr txBox="1"/>
          <p:nvPr/>
        </p:nvSpPr>
        <p:spPr>
          <a:xfrm>
            <a:off x="6475230" y="5434074"/>
            <a:ext cx="1986595" cy="59363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dk1"/>
                </a:solidFill>
                <a:latin typeface="Meiryo UI" panose="020B0604030504040204" pitchFamily="50" charset="-128"/>
                <a:ea typeface="Meiryo UI" panose="020B0604030504040204" pitchFamily="50" charset="-128"/>
              </a:rPr>
              <a:t>PCIe Gen3 x4</a:t>
            </a:r>
          </a:p>
          <a:p>
            <a:pPr marL="0" marR="0" lvl="0" indent="0" algn="ctr" rtl="0">
              <a:spcBef>
                <a:spcPts val="0"/>
              </a:spcBef>
              <a:spcAft>
                <a:spcPts val="0"/>
              </a:spcAft>
              <a:buNone/>
            </a:pPr>
            <a:r>
              <a:rPr lang="en-US" sz="1600" b="1" dirty="0" err="1">
                <a:solidFill>
                  <a:schemeClr val="dk1"/>
                </a:solidFill>
                <a:latin typeface="Meiryo UI" panose="020B0604030504040204" pitchFamily="50" charset="-128"/>
                <a:ea typeface="Meiryo UI" panose="020B0604030504040204" pitchFamily="50" charset="-128"/>
              </a:rPr>
              <a:t>スロット</a:t>
            </a:r>
            <a:endParaRPr sz="1600" b="1" dirty="0">
              <a:solidFill>
                <a:schemeClr val="dk1"/>
              </a:solidFill>
              <a:latin typeface="Meiryo UI" panose="020B0604030504040204" pitchFamily="50" charset="-128"/>
              <a:ea typeface="Meiryo UI" panose="020B0604030504040204" pitchFamily="50" charset="-128"/>
              <a:sym typeface="Arial"/>
            </a:endParaRPr>
          </a:p>
        </p:txBody>
      </p:sp>
      <p:sp>
        <p:nvSpPr>
          <p:cNvPr id="1131" name="Google Shape;1131;p47"/>
          <p:cNvSpPr txBox="1"/>
          <p:nvPr/>
        </p:nvSpPr>
        <p:spPr>
          <a:xfrm>
            <a:off x="9743374" y="3933082"/>
            <a:ext cx="2206156"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dirty="0">
                <a:solidFill>
                  <a:schemeClr val="dk1"/>
                </a:solidFill>
                <a:latin typeface="Meiryo UI" panose="020B0604030504040204" pitchFamily="50" charset="-128"/>
                <a:ea typeface="Meiryo UI" panose="020B0604030504040204" pitchFamily="50" charset="-128"/>
              </a:rPr>
              <a:t>2.5GbE×2</a:t>
            </a:r>
            <a:endParaRPr sz="2800" b="1" dirty="0">
              <a:solidFill>
                <a:schemeClr val="dk1"/>
              </a:solidFill>
              <a:latin typeface="Meiryo UI" panose="020B0604030504040204" pitchFamily="50" charset="-128"/>
              <a:ea typeface="Meiryo UI" panose="020B0604030504040204" pitchFamily="50" charset="-128"/>
              <a:sym typeface="Arial"/>
            </a:endParaRPr>
          </a:p>
        </p:txBody>
      </p:sp>
      <p:pic>
        <p:nvPicPr>
          <p:cNvPr id="1132" name="Google Shape;1132;p47" descr="A picture containing text, appliance, device, fan&#10;&#10;Description automatically generated"/>
          <p:cNvPicPr preferRelativeResize="0"/>
          <p:nvPr/>
        </p:nvPicPr>
        <p:blipFill rotWithShape="1">
          <a:blip r:embed="rId11">
            <a:alphaModFix/>
          </a:blip>
          <a:srcRect l="28048" t="50251" r="63485" b="39858"/>
          <a:stretch/>
        </p:blipFill>
        <p:spPr>
          <a:xfrm>
            <a:off x="8586507" y="3792127"/>
            <a:ext cx="1093028" cy="789834"/>
          </a:xfrm>
          <a:prstGeom prst="roundRect">
            <a:avLst>
              <a:gd name="adj" fmla="val 16667"/>
            </a:avLst>
          </a:prstGeom>
          <a:noFill/>
          <a:ln>
            <a:noFill/>
          </a:ln>
        </p:spPr>
      </p:pic>
      <p:sp>
        <p:nvSpPr>
          <p:cNvPr id="1133" name="Google Shape;1133;p47"/>
          <p:cNvSpPr txBox="1"/>
          <p:nvPr/>
        </p:nvSpPr>
        <p:spPr>
          <a:xfrm>
            <a:off x="5471260" y="4785493"/>
            <a:ext cx="110520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chemeClr val="dk1"/>
                </a:solidFill>
                <a:latin typeface="Meiryo UI" panose="020B0604030504040204" pitchFamily="50" charset="-128"/>
                <a:ea typeface="Meiryo UI" panose="020B0604030504040204" pitchFamily="50" charset="-128"/>
              </a:rPr>
              <a:t>ECC </a:t>
            </a:r>
          </a:p>
          <a:p>
            <a:pPr marL="0" marR="0" lvl="0" indent="0" algn="l" rtl="0">
              <a:spcBef>
                <a:spcPts val="0"/>
              </a:spcBef>
              <a:spcAft>
                <a:spcPts val="0"/>
              </a:spcAft>
              <a:buNone/>
            </a:pPr>
            <a:r>
              <a:rPr lang="en-US" sz="1800" b="1" dirty="0" err="1">
                <a:solidFill>
                  <a:schemeClr val="dk1"/>
                </a:solidFill>
                <a:latin typeface="Meiryo UI" panose="020B0604030504040204" pitchFamily="50" charset="-128"/>
                <a:ea typeface="Meiryo UI" panose="020B0604030504040204" pitchFamily="50" charset="-128"/>
              </a:rPr>
              <a:t>メモリ</a:t>
            </a: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134" name="Google Shape;1134;p47"/>
          <p:cNvSpPr/>
          <p:nvPr/>
        </p:nvSpPr>
        <p:spPr>
          <a:xfrm>
            <a:off x="8586549" y="1836563"/>
            <a:ext cx="1251125" cy="1880514"/>
          </a:xfrm>
          <a:prstGeom prst="roundRect">
            <a:avLst>
              <a:gd name="adj" fmla="val 14193"/>
            </a:avLst>
          </a:prstGeom>
          <a:solidFill>
            <a:srgbClr val="00B0F0"/>
          </a:solidFill>
          <a:ln>
            <a:noFill/>
          </a:ln>
          <a:effectLst>
            <a:outerShdw blurRad="228600" dist="88900" dir="8100000" algn="tr" rotWithShape="0">
              <a:srgbClr val="000000">
                <a:alpha val="2980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pic>
        <p:nvPicPr>
          <p:cNvPr id="1135" name="Google Shape;1135;p47"/>
          <p:cNvPicPr preferRelativeResize="0"/>
          <p:nvPr/>
        </p:nvPicPr>
        <p:blipFill rotWithShape="1">
          <a:blip r:embed="rId12">
            <a:alphaModFix/>
          </a:blip>
          <a:srcRect/>
          <a:stretch/>
        </p:blipFill>
        <p:spPr>
          <a:xfrm>
            <a:off x="8794799" y="2404374"/>
            <a:ext cx="885230" cy="328800"/>
          </a:xfrm>
          <a:prstGeom prst="rect">
            <a:avLst/>
          </a:prstGeom>
          <a:noFill/>
          <a:ln>
            <a:noFill/>
          </a:ln>
        </p:spPr>
      </p:pic>
      <p:pic>
        <p:nvPicPr>
          <p:cNvPr id="1136" name="Google Shape;1136;p47"/>
          <p:cNvPicPr preferRelativeResize="0"/>
          <p:nvPr/>
        </p:nvPicPr>
        <p:blipFill rotWithShape="1">
          <a:blip r:embed="rId13">
            <a:alphaModFix/>
          </a:blip>
          <a:srcRect/>
          <a:stretch/>
        </p:blipFill>
        <p:spPr>
          <a:xfrm>
            <a:off x="8784558" y="2834113"/>
            <a:ext cx="923925" cy="495300"/>
          </a:xfrm>
          <a:prstGeom prst="rect">
            <a:avLst/>
          </a:prstGeom>
          <a:noFill/>
          <a:ln>
            <a:noFill/>
          </a:ln>
        </p:spPr>
      </p:pic>
      <p:pic>
        <p:nvPicPr>
          <p:cNvPr id="1137" name="Google Shape;1137;p47"/>
          <p:cNvPicPr preferRelativeResize="0"/>
          <p:nvPr/>
        </p:nvPicPr>
        <p:blipFill rotWithShape="1">
          <a:blip r:embed="rId14">
            <a:alphaModFix/>
          </a:blip>
          <a:srcRect/>
          <a:stretch/>
        </p:blipFill>
        <p:spPr>
          <a:xfrm>
            <a:off x="4099420" y="579120"/>
            <a:ext cx="1316631" cy="877754"/>
          </a:xfrm>
          <a:prstGeom prst="rect">
            <a:avLst/>
          </a:prstGeom>
          <a:noFill/>
          <a:ln>
            <a:noFill/>
          </a:ln>
        </p:spPr>
      </p:pic>
      <p:pic>
        <p:nvPicPr>
          <p:cNvPr id="1138" name="Google Shape;1138;p47"/>
          <p:cNvPicPr preferRelativeResize="0"/>
          <p:nvPr/>
        </p:nvPicPr>
        <p:blipFill rotWithShape="1">
          <a:blip r:embed="rId15">
            <a:alphaModFix/>
          </a:blip>
          <a:srcRect/>
          <a:stretch/>
        </p:blipFill>
        <p:spPr>
          <a:xfrm>
            <a:off x="8952288" y="939655"/>
            <a:ext cx="2863025" cy="618413"/>
          </a:xfrm>
          <a:prstGeom prst="rect">
            <a:avLst/>
          </a:prstGeom>
          <a:noFill/>
          <a:ln>
            <a:noFill/>
          </a:ln>
          <a:effectLst>
            <a:outerShdw blurRad="292100" dist="152400" dir="8100000" algn="tr" rotWithShape="0">
              <a:srgbClr val="000000">
                <a:alpha val="40000"/>
              </a:srgbClr>
            </a:outerShdw>
          </a:effectLst>
        </p:spPr>
      </p:pic>
      <p:pic>
        <p:nvPicPr>
          <p:cNvPr id="1139" name="Google Shape;1139;p47"/>
          <p:cNvPicPr preferRelativeResize="0"/>
          <p:nvPr/>
        </p:nvPicPr>
        <p:blipFill rotWithShape="1">
          <a:blip r:embed="rId16">
            <a:alphaModFix/>
          </a:blip>
          <a:srcRect l="68615" t="74833" r="28473" b="14616"/>
          <a:stretch/>
        </p:blipFill>
        <p:spPr>
          <a:xfrm>
            <a:off x="10001827" y="2154492"/>
            <a:ext cx="562561" cy="1274508"/>
          </a:xfrm>
          <a:prstGeom prst="roundRect">
            <a:avLst>
              <a:gd name="adj" fmla="val 16667"/>
            </a:avLst>
          </a:prstGeom>
          <a:noFill/>
          <a:ln>
            <a:noFill/>
          </a:ln>
          <a:effectLst>
            <a:outerShdw blurRad="76200" dist="38100" dir="7800000" algn="tl" rotWithShape="0">
              <a:srgbClr val="000000">
                <a:alpha val="40000"/>
              </a:srgbClr>
            </a:outerShdw>
          </a:effectLst>
        </p:spPr>
      </p:pic>
      <p:grpSp>
        <p:nvGrpSpPr>
          <p:cNvPr id="1140" name="Google Shape;1140;p47"/>
          <p:cNvGrpSpPr/>
          <p:nvPr/>
        </p:nvGrpSpPr>
        <p:grpSpPr>
          <a:xfrm>
            <a:off x="4728394" y="3386894"/>
            <a:ext cx="3124981" cy="1157266"/>
            <a:chOff x="4337919" y="2803694"/>
            <a:chExt cx="3841075" cy="1460228"/>
          </a:xfrm>
        </p:grpSpPr>
        <p:pic>
          <p:nvPicPr>
            <p:cNvPr id="1141" name="Google Shape;1141;p47"/>
            <p:cNvPicPr preferRelativeResize="0"/>
            <p:nvPr/>
          </p:nvPicPr>
          <p:blipFill rotWithShape="1">
            <a:blip r:embed="rId17">
              <a:alphaModFix/>
            </a:blip>
            <a:srcRect l="15762" t="8276" r="15747" b="7420"/>
            <a:stretch/>
          </p:blipFill>
          <p:spPr>
            <a:xfrm>
              <a:off x="4337919" y="2803694"/>
              <a:ext cx="1897746" cy="1460228"/>
            </a:xfrm>
            <a:prstGeom prst="rect">
              <a:avLst/>
            </a:prstGeom>
            <a:noFill/>
            <a:ln>
              <a:noFill/>
            </a:ln>
          </p:spPr>
        </p:pic>
        <p:pic>
          <p:nvPicPr>
            <p:cNvPr id="1142" name="Google Shape;1142;p47" descr="一張含有 文字, 家電用品, 裝置, 風扇 的圖片&#10;&#10;自動產生的描述"/>
            <p:cNvPicPr preferRelativeResize="0"/>
            <p:nvPr/>
          </p:nvPicPr>
          <p:blipFill rotWithShape="1">
            <a:blip r:embed="rId18">
              <a:alphaModFix/>
            </a:blip>
            <a:srcRect l="15762" t="8446" r="15747" b="7552"/>
            <a:stretch/>
          </p:blipFill>
          <p:spPr>
            <a:xfrm>
              <a:off x="6299504" y="2811994"/>
              <a:ext cx="1879490" cy="1441009"/>
            </a:xfrm>
            <a:prstGeom prst="rect">
              <a:avLst/>
            </a:prstGeom>
            <a:noFill/>
            <a:ln>
              <a:noFill/>
            </a:ln>
          </p:spPr>
        </p:pic>
      </p:grpSp>
      <p:sp>
        <p:nvSpPr>
          <p:cNvPr id="1143" name="Google Shape;1143;p47"/>
          <p:cNvSpPr txBox="1"/>
          <p:nvPr/>
        </p:nvSpPr>
        <p:spPr>
          <a:xfrm>
            <a:off x="3983945" y="2729687"/>
            <a:ext cx="4469693"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rgbClr val="00B050"/>
                </a:solidFill>
                <a:latin typeface="Meiryo UI" panose="020B0604030504040204" pitchFamily="50" charset="-128"/>
                <a:ea typeface="Meiryo UI" panose="020B0604030504040204" pitchFamily="50" charset="-128"/>
              </a:rPr>
              <a:t>TS-1655</a:t>
            </a:r>
            <a:endParaRPr sz="4000" b="1" dirty="0">
              <a:solidFill>
                <a:srgbClr val="00B050"/>
              </a:solidFill>
              <a:latin typeface="Meiryo UI" panose="020B0604030504040204" pitchFamily="50" charset="-128"/>
              <a:ea typeface="Meiryo UI" panose="020B0604030504040204" pitchFamily="50" charset="-128"/>
              <a:sym typeface="Arial"/>
            </a:endParaRPr>
          </a:p>
        </p:txBody>
      </p:sp>
      <p:grpSp>
        <p:nvGrpSpPr>
          <p:cNvPr id="1144" name="Google Shape;1144;p47"/>
          <p:cNvGrpSpPr/>
          <p:nvPr/>
        </p:nvGrpSpPr>
        <p:grpSpPr>
          <a:xfrm>
            <a:off x="5878250" y="888814"/>
            <a:ext cx="1142475" cy="1726484"/>
            <a:chOff x="5878250" y="888814"/>
            <a:chExt cx="1142475" cy="1726484"/>
          </a:xfrm>
        </p:grpSpPr>
        <p:pic>
          <p:nvPicPr>
            <p:cNvPr id="1145" name="Google Shape;1145;p47" descr="一張含有 文字, 室外, 電子用品, 標誌 的圖片&#10;&#10;自動產生的描述"/>
            <p:cNvPicPr preferRelativeResize="0"/>
            <p:nvPr/>
          </p:nvPicPr>
          <p:blipFill rotWithShape="1">
            <a:blip r:embed="rId19">
              <a:alphaModFix/>
            </a:blip>
            <a:srcRect r="52399"/>
            <a:stretch/>
          </p:blipFill>
          <p:spPr>
            <a:xfrm>
              <a:off x="5878250" y="888814"/>
              <a:ext cx="1142475" cy="1726484"/>
            </a:xfrm>
            <a:prstGeom prst="rect">
              <a:avLst/>
            </a:prstGeom>
            <a:noFill/>
            <a:ln>
              <a:noFill/>
            </a:ln>
            <a:effectLst>
              <a:outerShdw blurRad="292100" dist="279400" dir="8100000" algn="tr" rotWithShape="0">
                <a:srgbClr val="000000">
                  <a:alpha val="40000"/>
                </a:srgbClr>
              </a:outerShdw>
            </a:effectLst>
          </p:spPr>
        </p:pic>
        <p:sp>
          <p:nvSpPr>
            <p:cNvPr id="1146" name="Google Shape;1146;p47"/>
            <p:cNvSpPr/>
            <p:nvPr/>
          </p:nvSpPr>
          <p:spPr>
            <a:xfrm>
              <a:off x="6021863" y="1194066"/>
              <a:ext cx="769962" cy="1100252"/>
            </a:xfrm>
            <a:prstGeom prst="roundRect">
              <a:avLst>
                <a:gd name="adj" fmla="val 315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sym typeface="Arial"/>
                </a:rPr>
                <a:t>2.5”</a:t>
              </a:r>
              <a:br>
                <a:rPr lang="en-US" sz="1800" dirty="0">
                  <a:solidFill>
                    <a:schemeClr val="lt1"/>
                  </a:solidFill>
                  <a:latin typeface="Meiryo UI" panose="020B0604030504040204" pitchFamily="50" charset="-128"/>
                  <a:ea typeface="Meiryo UI" panose="020B0604030504040204" pitchFamily="50" charset="-128"/>
                  <a:sym typeface="Arial"/>
                </a:rPr>
              </a:br>
              <a:r>
                <a:rPr lang="en-US" sz="1800" dirty="0">
                  <a:solidFill>
                    <a:schemeClr val="lt1"/>
                  </a:solidFill>
                  <a:latin typeface="Meiryo UI" panose="020B0604030504040204" pitchFamily="50" charset="-128"/>
                  <a:ea typeface="Meiryo UI" panose="020B0604030504040204" pitchFamily="50" charset="-128"/>
                  <a:sym typeface="Arial"/>
                </a:rPr>
                <a:t>SSD</a:t>
              </a:r>
              <a:br>
                <a:rPr lang="en-US" sz="1800" dirty="0">
                  <a:solidFill>
                    <a:schemeClr val="lt1"/>
                  </a:solidFill>
                  <a:latin typeface="Meiryo UI" panose="020B0604030504040204" pitchFamily="50" charset="-128"/>
                  <a:ea typeface="Meiryo UI" panose="020B0604030504040204" pitchFamily="50" charset="-128"/>
                  <a:sym typeface="Arial"/>
                </a:rPr>
              </a:br>
              <a:r>
                <a:rPr lang="en-US" sz="1800" dirty="0">
                  <a:solidFill>
                    <a:schemeClr val="lt1"/>
                  </a:solidFill>
                  <a:latin typeface="Meiryo UI" panose="020B0604030504040204" pitchFamily="50" charset="-128"/>
                  <a:ea typeface="Meiryo UI" panose="020B0604030504040204" pitchFamily="50" charset="-128"/>
                  <a:sym typeface="Arial"/>
                </a:rPr>
                <a:t>X4</a:t>
              </a:r>
              <a:endParaRPr sz="1800" dirty="0">
                <a:solidFill>
                  <a:schemeClr val="lt1"/>
                </a:solidFill>
                <a:latin typeface="Meiryo UI" panose="020B0604030504040204" pitchFamily="50" charset="-128"/>
                <a:ea typeface="Meiryo UI" panose="020B0604030504040204" pitchFamily="50" charset="-128"/>
                <a:sym typeface="Arial"/>
              </a:endParaRPr>
            </a:p>
          </p:txBody>
        </p:sp>
      </p:grpSp>
      <p:pic>
        <p:nvPicPr>
          <p:cNvPr id="1147" name="Google Shape;1147;p47"/>
          <p:cNvPicPr preferRelativeResize="0"/>
          <p:nvPr/>
        </p:nvPicPr>
        <p:blipFill rotWithShape="1">
          <a:blip r:embed="rId20">
            <a:alphaModFix/>
          </a:blip>
          <a:srcRect/>
          <a:stretch/>
        </p:blipFill>
        <p:spPr>
          <a:xfrm>
            <a:off x="7128458" y="1004686"/>
            <a:ext cx="1065226" cy="1505212"/>
          </a:xfrm>
          <a:prstGeom prst="rect">
            <a:avLst/>
          </a:prstGeom>
          <a:noFill/>
          <a:ln>
            <a:noFill/>
          </a:ln>
          <a:effectLst>
            <a:outerShdw blurRad="368300" dist="215900" dir="8100000" algn="tr" rotWithShape="0">
              <a:srgbClr val="000000">
                <a:alpha val="40000"/>
              </a:srgbClr>
            </a:outerShdw>
          </a:effectLst>
        </p:spPr>
      </p:pic>
      <p:sp>
        <p:nvSpPr>
          <p:cNvPr id="1148" name="Google Shape;1148;p47"/>
          <p:cNvSpPr/>
          <p:nvPr/>
        </p:nvSpPr>
        <p:spPr>
          <a:xfrm>
            <a:off x="7288465" y="1278743"/>
            <a:ext cx="733282" cy="928306"/>
          </a:xfrm>
          <a:prstGeom prst="roundRect">
            <a:avLst>
              <a:gd name="adj" fmla="val 5403"/>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3.5”HDD×12</a:t>
            </a:r>
            <a:endParaRPr sz="18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48"/>
          <p:cNvSpPr txBox="1"/>
          <p:nvPr/>
        </p:nvSpPr>
        <p:spPr>
          <a:xfrm>
            <a:off x="756120" y="3934763"/>
            <a:ext cx="4717995"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1800" b="1" dirty="0">
                <a:solidFill>
                  <a:schemeClr val="lt1"/>
                </a:solidFill>
                <a:latin typeface="Meiryo UI" panose="020B0604030504040204" pitchFamily="50" charset="-128"/>
                <a:ea typeface="Meiryo UI" panose="020B0604030504040204" pitchFamily="50" charset="-128"/>
              </a:rPr>
              <a:t>より大きな</a:t>
            </a:r>
            <a:r>
              <a:rPr lang="en-US" sz="1800" b="1" dirty="0" err="1">
                <a:solidFill>
                  <a:schemeClr val="lt1"/>
                </a:solidFill>
                <a:latin typeface="Meiryo UI" panose="020B0604030504040204" pitchFamily="50" charset="-128"/>
                <a:ea typeface="Meiryo UI" panose="020B0604030504040204" pitchFamily="50" charset="-128"/>
              </a:rPr>
              <a:t>容量、より多くの機能</a:t>
            </a:r>
            <a:endParaRPr sz="1800"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マルチデバイスのバックアップおよび監視ホストの</a:t>
            </a:r>
            <a:r>
              <a:rPr lang="ja-JP" altLang="en-US" sz="1800" b="1" dirty="0">
                <a:solidFill>
                  <a:schemeClr val="lt1"/>
                </a:solidFill>
                <a:latin typeface="Meiryo UI" panose="020B0604030504040204" pitchFamily="50" charset="-128"/>
                <a:ea typeface="Meiryo UI" panose="020B0604030504040204" pitchFamily="50" charset="-128"/>
              </a:rPr>
              <a:t>最初の</a:t>
            </a:r>
            <a:r>
              <a:rPr lang="en-US" sz="1800" b="1" dirty="0" err="1">
                <a:solidFill>
                  <a:schemeClr val="lt1"/>
                </a:solidFill>
                <a:latin typeface="Meiryo UI" panose="020B0604030504040204" pitchFamily="50" charset="-128"/>
                <a:ea typeface="Meiryo UI" panose="020B0604030504040204" pitchFamily="50" charset="-128"/>
              </a:rPr>
              <a:t>選択肢</a:t>
            </a:r>
            <a:endParaRPr sz="1800" b="1" dirty="0">
              <a:solidFill>
                <a:schemeClr val="lt1"/>
              </a:solidFill>
              <a:latin typeface="Meiryo UI" panose="020B0604030504040204" pitchFamily="50" charset="-128"/>
              <a:ea typeface="Meiryo UI" panose="020B0604030504040204" pitchFamily="50" charset="-128"/>
            </a:endParaRPr>
          </a:p>
        </p:txBody>
      </p:sp>
      <p:sp>
        <p:nvSpPr>
          <p:cNvPr id="1155" name="Google Shape;1155;p48"/>
          <p:cNvSpPr txBox="1"/>
          <p:nvPr/>
        </p:nvSpPr>
        <p:spPr>
          <a:xfrm>
            <a:off x="695979" y="5779882"/>
            <a:ext cx="5798782" cy="55630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700" dirty="0">
                <a:solidFill>
                  <a:schemeClr val="lt1"/>
                </a:solidFill>
                <a:latin typeface="Microsoft JhengHei"/>
                <a:ea typeface="Microsoft JhengHei"/>
                <a:cs typeface="Microsoft JhengHei"/>
                <a:sym typeface="Microsoft JhengHei"/>
              </a:rPr>
              <a:t>Copyright© 2023 QNAP Systems, Inc. </a:t>
            </a:r>
            <a:r>
              <a:rPr lang="en-US" sz="700" dirty="0" err="1">
                <a:solidFill>
                  <a:schemeClr val="lt1"/>
                </a:solidFill>
                <a:latin typeface="Microsoft JhengHei"/>
                <a:ea typeface="Microsoft JhengHei"/>
                <a:cs typeface="Microsoft JhengHei"/>
                <a:sym typeface="Microsoft JhengHei"/>
              </a:rPr>
              <a:t>無断複写・転載を禁じます</a:t>
            </a:r>
            <a:r>
              <a:rPr lang="en-US" sz="700" dirty="0">
                <a:solidFill>
                  <a:schemeClr val="lt1"/>
                </a:solidFill>
                <a:latin typeface="Microsoft JhengHei"/>
                <a:ea typeface="Microsoft JhengHei"/>
                <a:cs typeface="Microsoft JhengHei"/>
                <a:sym typeface="Microsoft JhengHei"/>
              </a:rPr>
              <a:t>。 QNAP® </a:t>
            </a:r>
            <a:r>
              <a:rPr lang="en-US" sz="700" dirty="0" err="1">
                <a:solidFill>
                  <a:schemeClr val="lt1"/>
                </a:solidFill>
                <a:latin typeface="Microsoft JhengHei"/>
                <a:ea typeface="Microsoft JhengHei"/>
                <a:cs typeface="Microsoft JhengHei"/>
                <a:sym typeface="Microsoft JhengHei"/>
              </a:rPr>
              <a:t>およびその他の</a:t>
            </a:r>
            <a:r>
              <a:rPr lang="en-US" sz="700" dirty="0">
                <a:solidFill>
                  <a:schemeClr val="lt1"/>
                </a:solidFill>
                <a:latin typeface="Microsoft JhengHei"/>
                <a:ea typeface="Microsoft JhengHei"/>
                <a:cs typeface="Microsoft JhengHei"/>
                <a:sym typeface="Microsoft JhengHei"/>
              </a:rPr>
              <a:t> QNAP </a:t>
            </a:r>
            <a:r>
              <a:rPr lang="en-US" sz="700" dirty="0" err="1">
                <a:solidFill>
                  <a:schemeClr val="lt1"/>
                </a:solidFill>
                <a:latin typeface="Microsoft JhengHei"/>
                <a:ea typeface="Microsoft JhengHei"/>
                <a:cs typeface="Microsoft JhengHei"/>
                <a:sym typeface="Microsoft JhengHei"/>
              </a:rPr>
              <a:t>製品の名前は、QNAP</a:t>
            </a:r>
            <a:r>
              <a:rPr lang="en-US" sz="700" dirty="0">
                <a:solidFill>
                  <a:schemeClr val="lt1"/>
                </a:solidFill>
                <a:latin typeface="Microsoft JhengHei"/>
                <a:ea typeface="Microsoft JhengHei"/>
                <a:cs typeface="Microsoft JhengHei"/>
                <a:sym typeface="Microsoft JhengHei"/>
              </a:rPr>
              <a:t> Systems, Inc. </a:t>
            </a:r>
            <a:r>
              <a:rPr lang="en-US" sz="700" dirty="0" err="1">
                <a:solidFill>
                  <a:schemeClr val="lt1"/>
                </a:solidFill>
                <a:latin typeface="Microsoft JhengHei"/>
                <a:ea typeface="Microsoft JhengHei"/>
                <a:cs typeface="Microsoft JhengHei"/>
                <a:sym typeface="Microsoft JhengHei"/>
              </a:rPr>
              <a:t>の所有権または登録商標です。ここに記載されているその他の製品および会社名は、それぞれの所有者の商標です</a:t>
            </a:r>
            <a:r>
              <a:rPr lang="en-US" sz="700" dirty="0">
                <a:solidFill>
                  <a:schemeClr val="lt1"/>
                </a:solidFill>
                <a:latin typeface="Microsoft JhengHei"/>
                <a:ea typeface="Microsoft JhengHei"/>
                <a:cs typeface="Microsoft JhengHei"/>
                <a:sym typeface="Microsoft JhengHei"/>
              </a:rPr>
              <a:t>。</a:t>
            </a:r>
            <a:endParaRPr dirty="0">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5"/>
          <p:cNvSpPr txBox="1">
            <a:spLocks noGrp="1"/>
          </p:cNvSpPr>
          <p:nvPr>
            <p:ph type="title"/>
          </p:nvPr>
        </p:nvSpPr>
        <p:spPr>
          <a:xfrm>
            <a:off x="772634" y="1725612"/>
            <a:ext cx="4180366" cy="34067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800"/>
              <a:buFont typeface="Arial"/>
              <a:buNone/>
            </a:pPr>
            <a:r>
              <a:rPr lang="en-US" sz="4800" b="1" dirty="0"/>
              <a:t>TS-1655</a:t>
            </a:r>
            <a:br>
              <a:rPr lang="en-US" sz="4800" b="1" dirty="0"/>
            </a:br>
            <a:r>
              <a:rPr lang="en-US" sz="4800" b="1" dirty="0" err="1"/>
              <a:t>ハードウェアと</a:t>
            </a:r>
            <a:r>
              <a:rPr lang="en-US" sz="4800" b="1" dirty="0"/>
              <a:t/>
            </a:r>
            <a:br>
              <a:rPr lang="en-US" sz="4800" b="1" dirty="0"/>
            </a:br>
            <a:r>
              <a:rPr lang="en-US" sz="4800" b="1" dirty="0" err="1"/>
              <a:t>パフォーマンス</a:t>
            </a:r>
            <a:endParaRPr sz="4800" b="1" dirty="0">
              <a:sym typeface="Arial"/>
            </a:endParaRPr>
          </a:p>
        </p:txBody>
      </p:sp>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6" descr="Graphical user interface&#10;&#10;Description automatically generated"/>
          <p:cNvPicPr preferRelativeResize="0"/>
          <p:nvPr/>
        </p:nvPicPr>
        <p:blipFill rotWithShape="1">
          <a:blip r:embed="rId3">
            <a:alphaModFix/>
          </a:blip>
          <a:srcRect/>
          <a:stretch/>
        </p:blipFill>
        <p:spPr>
          <a:xfrm>
            <a:off x="-384583" y="1452524"/>
            <a:ext cx="8372833" cy="5233950"/>
          </a:xfrm>
          <a:prstGeom prst="rect">
            <a:avLst/>
          </a:prstGeom>
          <a:noFill/>
          <a:ln>
            <a:noFill/>
          </a:ln>
        </p:spPr>
      </p:pic>
      <p:sp>
        <p:nvSpPr>
          <p:cNvPr id="121" name="Google Shape;121;p16"/>
          <p:cNvSpPr/>
          <p:nvPr/>
        </p:nvSpPr>
        <p:spPr>
          <a:xfrm>
            <a:off x="10017235" y="3576374"/>
            <a:ext cx="2053788" cy="2077522"/>
          </a:xfrm>
          <a:prstGeom prst="ellipse">
            <a:avLst/>
          </a:prstGeom>
          <a:gradFill>
            <a:gsLst>
              <a:gs pos="0">
                <a:srgbClr val="CCD7F5"/>
              </a:gs>
              <a:gs pos="6000">
                <a:srgbClr val="CCD7F5"/>
              </a:gs>
              <a:gs pos="44000">
                <a:srgbClr val="6D8BE3">
                  <a:alpha val="24705"/>
                </a:srgbClr>
              </a:gs>
              <a:gs pos="65000">
                <a:srgbClr val="305AD7">
                  <a:alpha val="0"/>
                </a:srgbClr>
              </a:gs>
              <a:gs pos="100000">
                <a:srgbClr val="305AD7">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122" name="Google Shape;122;p16" descr="一張含有 武器 的圖片&#10;&#10;自動產生的描述"/>
          <p:cNvPicPr preferRelativeResize="0"/>
          <p:nvPr/>
        </p:nvPicPr>
        <p:blipFill rotWithShape="1">
          <a:blip r:embed="rId4">
            <a:alphaModFix/>
          </a:blip>
          <a:srcRect/>
          <a:stretch/>
        </p:blipFill>
        <p:spPr>
          <a:xfrm>
            <a:off x="10429458" y="4093198"/>
            <a:ext cx="1229341" cy="1043873"/>
          </a:xfrm>
          <a:prstGeom prst="rect">
            <a:avLst/>
          </a:prstGeom>
          <a:noFill/>
          <a:ln>
            <a:noFill/>
          </a:ln>
        </p:spPr>
      </p:pic>
      <p:sp>
        <p:nvSpPr>
          <p:cNvPr id="123" name="Google Shape;123;p16"/>
          <p:cNvSpPr/>
          <p:nvPr/>
        </p:nvSpPr>
        <p:spPr>
          <a:xfrm>
            <a:off x="7119501" y="5029907"/>
            <a:ext cx="2416681"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電源ボタンと電源LED</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24" name="Google Shape;124;p16"/>
          <p:cNvSpPr/>
          <p:nvPr/>
        </p:nvSpPr>
        <p:spPr>
          <a:xfrm>
            <a:off x="7119501" y="5823435"/>
            <a:ext cx="2979672"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USB 3.2 Gen1ポート</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25" name="Google Shape;125;p16"/>
          <p:cNvSpPr/>
          <p:nvPr/>
        </p:nvSpPr>
        <p:spPr>
          <a:xfrm>
            <a:off x="7119501" y="1923204"/>
            <a:ext cx="4863392" cy="6771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LCMシステムインジケータ</a:t>
            </a:r>
            <a:endParaRPr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a:t>
            </a:r>
            <a:r>
              <a:rPr lang="en-US" dirty="0" err="1">
                <a:solidFill>
                  <a:schemeClr val="lt1"/>
                </a:solidFill>
                <a:latin typeface="Meiryo UI" panose="020B0604030504040204" pitchFamily="50" charset="-128"/>
                <a:ea typeface="Meiryo UI" panose="020B0604030504040204" pitchFamily="50" charset="-128"/>
              </a:rPr>
              <a:t>NAS名、IPアドレスなどの情報を表示し、NASのシャットダウンや再起動を簡単に操作できます</a:t>
            </a:r>
            <a:r>
              <a:rPr lang="en-US" dirty="0">
                <a:solidFill>
                  <a:schemeClr val="lt1"/>
                </a:solidFill>
                <a:latin typeface="Meiryo UI" panose="020B0604030504040204" pitchFamily="50" charset="-128"/>
                <a:ea typeface="Meiryo UI" panose="020B0604030504040204" pitchFamily="50" charset="-128"/>
              </a:rPr>
              <a:t> )</a:t>
            </a:r>
            <a:endParaRPr dirty="0">
              <a:solidFill>
                <a:schemeClr val="lt1"/>
              </a:solidFill>
              <a:latin typeface="Meiryo UI" panose="020B0604030504040204" pitchFamily="50" charset="-128"/>
              <a:ea typeface="Meiryo UI" panose="020B0604030504040204" pitchFamily="50" charset="-128"/>
            </a:endParaRPr>
          </a:p>
        </p:txBody>
      </p:sp>
      <p:sp>
        <p:nvSpPr>
          <p:cNvPr id="126" name="Google Shape;126;p16"/>
          <p:cNvSpPr/>
          <p:nvPr/>
        </p:nvSpPr>
        <p:spPr>
          <a:xfrm>
            <a:off x="7085386" y="2665549"/>
            <a:ext cx="4985637" cy="4924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smtClean="0">
                <a:solidFill>
                  <a:schemeClr val="lt1"/>
                </a:solidFill>
                <a:latin typeface="Meiryo UI" panose="020B0604030504040204" pitchFamily="50" charset="-128"/>
                <a:ea typeface="Meiryo UI" panose="020B0604030504040204" pitchFamily="50" charset="-128"/>
              </a:rPr>
              <a:t>4x </a:t>
            </a:r>
            <a:r>
              <a:rPr lang="en-US" dirty="0">
                <a:solidFill>
                  <a:schemeClr val="lt1"/>
                </a:solidFill>
                <a:latin typeface="Meiryo UI" panose="020B0604030504040204" pitchFamily="50" charset="-128"/>
                <a:ea typeface="Meiryo UI" panose="020B0604030504040204" pitchFamily="50" charset="-128"/>
              </a:rPr>
              <a:t>SATA 6Gbps 2.5</a:t>
            </a:r>
            <a:r>
              <a:rPr lang="ja-JP" altLang="en-US" dirty="0">
                <a:solidFill>
                  <a:schemeClr val="lt1"/>
                </a:solidFill>
                <a:latin typeface="Meiryo UI" panose="020B0604030504040204" pitchFamily="50" charset="-128"/>
                <a:ea typeface="Meiryo UI" panose="020B0604030504040204" pitchFamily="50" charset="-128"/>
              </a:rPr>
              <a:t>インチ</a:t>
            </a:r>
            <a:r>
              <a:rPr lang="en-US" dirty="0" err="1">
                <a:solidFill>
                  <a:schemeClr val="lt1"/>
                </a:solidFill>
                <a:latin typeface="Meiryo UI" panose="020B0604030504040204" pitchFamily="50" charset="-128"/>
                <a:ea typeface="Meiryo UI" panose="020B0604030504040204" pitchFamily="50" charset="-128"/>
              </a:rPr>
              <a:t>SSDベイ</a:t>
            </a:r>
            <a:endParaRPr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a:t>
            </a:r>
            <a:r>
              <a:rPr lang="en-US" dirty="0" err="1">
                <a:solidFill>
                  <a:schemeClr val="lt1"/>
                </a:solidFill>
                <a:latin typeface="Meiryo UI" panose="020B0604030504040204" pitchFamily="50" charset="-128"/>
                <a:ea typeface="Meiryo UI" panose="020B0604030504040204" pitchFamily="50" charset="-128"/>
              </a:rPr>
              <a:t>Qtier</a:t>
            </a:r>
            <a:r>
              <a:rPr lang="en-US" dirty="0">
                <a:solidFill>
                  <a:schemeClr val="lt1"/>
                </a:solidFill>
                <a:latin typeface="Meiryo UI" panose="020B0604030504040204" pitchFamily="50" charset="-128"/>
                <a:ea typeface="Meiryo UI" panose="020B0604030504040204" pitchFamily="50" charset="-128"/>
              </a:rPr>
              <a:t>*</a:t>
            </a:r>
            <a:r>
              <a:rPr lang="en-US" dirty="0" err="1">
                <a:solidFill>
                  <a:schemeClr val="lt1"/>
                </a:solidFill>
                <a:latin typeface="Meiryo UI" panose="020B0604030504040204" pitchFamily="50" charset="-128"/>
                <a:ea typeface="Meiryo UI" panose="020B0604030504040204" pitchFamily="50" charset="-128"/>
              </a:rPr>
              <a:t>またはSSD</a:t>
            </a:r>
            <a:r>
              <a:rPr lang="ja-JP" altLang="en-US" dirty="0">
                <a:solidFill>
                  <a:schemeClr val="lt1"/>
                </a:solidFill>
                <a:latin typeface="Meiryo UI" panose="020B0604030504040204" pitchFamily="50" charset="-128"/>
                <a:ea typeface="Meiryo UI" panose="020B0604030504040204" pitchFamily="50" charset="-128"/>
              </a:rPr>
              <a:t>キャッシュ</a:t>
            </a:r>
            <a:r>
              <a:rPr lang="en-US" dirty="0" err="1">
                <a:solidFill>
                  <a:schemeClr val="lt1"/>
                </a:solidFill>
                <a:latin typeface="Meiryo UI" panose="020B0604030504040204" pitchFamily="50" charset="-128"/>
                <a:ea typeface="Meiryo UI" panose="020B0604030504040204" pitchFamily="50" charset="-128"/>
              </a:rPr>
              <a:t>と併用して、NASの効率を高めることができます</a:t>
            </a:r>
            <a:r>
              <a:rPr lang="en-US" dirty="0">
                <a:solidFill>
                  <a:schemeClr val="lt1"/>
                </a:solidFill>
                <a:latin typeface="Meiryo UI" panose="020B0604030504040204" pitchFamily="50" charset="-128"/>
                <a:ea typeface="Meiryo UI" panose="020B0604030504040204" pitchFamily="50" charset="-128"/>
              </a:rPr>
              <a:t>)</a:t>
            </a:r>
            <a:endParaRPr dirty="0">
              <a:solidFill>
                <a:schemeClr val="lt1"/>
              </a:solidFill>
              <a:latin typeface="Meiryo UI" panose="020B0604030504040204" pitchFamily="50" charset="-128"/>
              <a:ea typeface="Meiryo UI" panose="020B0604030504040204" pitchFamily="50" charset="-128"/>
            </a:endParaRPr>
          </a:p>
        </p:txBody>
      </p:sp>
      <p:sp>
        <p:nvSpPr>
          <p:cNvPr id="127" name="Google Shape;127;p16"/>
          <p:cNvSpPr/>
          <p:nvPr/>
        </p:nvSpPr>
        <p:spPr>
          <a:xfrm>
            <a:off x="7119501" y="5405335"/>
            <a:ext cx="2616927"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USBワンタッチコピーボタン</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28" name="Google Shape;128;p16"/>
          <p:cNvSpPr/>
          <p:nvPr/>
        </p:nvSpPr>
        <p:spPr>
          <a:xfrm>
            <a:off x="7119501" y="3545611"/>
            <a:ext cx="3076483"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HDD/SSD/M.2 SSD </a:t>
            </a:r>
            <a:r>
              <a:rPr lang="en-US" dirty="0" err="1">
                <a:solidFill>
                  <a:schemeClr val="lt1"/>
                </a:solidFill>
                <a:latin typeface="Meiryo UI" panose="020B0604030504040204" pitchFamily="50" charset="-128"/>
                <a:ea typeface="Meiryo UI" panose="020B0604030504040204" pitchFamily="50" charset="-128"/>
              </a:rPr>
              <a:t>LEDインジケータ</a:t>
            </a:r>
            <a:endParaRPr sz="1400" b="1" dirty="0">
              <a:solidFill>
                <a:schemeClr val="lt1"/>
              </a:solidFill>
              <a:latin typeface="Meiryo UI" panose="020B0604030504040204" pitchFamily="50" charset="-128"/>
              <a:ea typeface="Meiryo UI" panose="020B0604030504040204" pitchFamily="50" charset="-128"/>
              <a:sym typeface="Arial"/>
            </a:endParaRPr>
          </a:p>
        </p:txBody>
      </p:sp>
      <p:sp>
        <p:nvSpPr>
          <p:cNvPr id="129" name="Google Shape;129;p16"/>
          <p:cNvSpPr/>
          <p:nvPr/>
        </p:nvSpPr>
        <p:spPr>
          <a:xfrm>
            <a:off x="7066349" y="4429135"/>
            <a:ext cx="2979672"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鍵2本</a:t>
            </a:r>
            <a:r>
              <a:rPr lang="ja-JP" altLang="en-US" dirty="0">
                <a:solidFill>
                  <a:schemeClr val="lt1"/>
                </a:solidFill>
                <a:latin typeface="Meiryo UI" panose="020B0604030504040204" pitchFamily="50" charset="-128"/>
                <a:ea typeface="Meiryo UI" panose="020B0604030504040204" pitchFamily="50" charset="-128"/>
              </a:rPr>
              <a:t>が付属する</a:t>
            </a:r>
            <a:r>
              <a:rPr lang="en-US" dirty="0" err="1">
                <a:solidFill>
                  <a:schemeClr val="lt1"/>
                </a:solidFill>
                <a:latin typeface="Meiryo UI" panose="020B0604030504040204" pitchFamily="50" charset="-128"/>
                <a:ea typeface="Meiryo UI" panose="020B0604030504040204" pitchFamily="50" charset="-128"/>
              </a:rPr>
              <a:t>キーロックトレイ</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30" name="Google Shape;130;p16"/>
          <p:cNvSpPr txBox="1">
            <a:spLocks noGrp="1"/>
          </p:cNvSpPr>
          <p:nvPr>
            <p:ph type="title"/>
          </p:nvPr>
        </p:nvSpPr>
        <p:spPr>
          <a:xfrm>
            <a:off x="838200" y="111088"/>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Arial"/>
              <a:buNone/>
            </a:pPr>
            <a:r>
              <a:rPr lang="en-US" sz="3600" b="1" dirty="0"/>
              <a:t>8コア TS-1655正面図、</a:t>
            </a:r>
            <a:r>
              <a:rPr lang="en-US" sz="3600" b="1" dirty="0" smtClean="0"/>
              <a:t>12x </a:t>
            </a:r>
            <a:r>
              <a:rPr lang="en-US" sz="3600" b="1" dirty="0"/>
              <a:t>3.5インチSATA HDD/SSD + </a:t>
            </a:r>
            <a:r>
              <a:rPr lang="en-US" sz="3600" b="1" dirty="0" smtClean="0"/>
              <a:t>4x </a:t>
            </a:r>
            <a:r>
              <a:rPr lang="en-US" sz="3600" b="1" dirty="0"/>
              <a:t>2.5インチSATA </a:t>
            </a:r>
            <a:r>
              <a:rPr lang="en-US" sz="3600" b="1" dirty="0" err="1"/>
              <a:t>SSDベイ</a:t>
            </a:r>
            <a:endParaRPr sz="3600" b="1" dirty="0">
              <a:sym typeface="Arial"/>
            </a:endParaRPr>
          </a:p>
        </p:txBody>
      </p:sp>
      <p:sp>
        <p:nvSpPr>
          <p:cNvPr id="131" name="Google Shape;131;p16"/>
          <p:cNvSpPr/>
          <p:nvPr/>
        </p:nvSpPr>
        <p:spPr>
          <a:xfrm>
            <a:off x="7097122" y="1402186"/>
            <a:ext cx="4561677" cy="34291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smtClean="0">
                <a:solidFill>
                  <a:schemeClr val="lt1"/>
                </a:solidFill>
                <a:latin typeface="Meiryo UI" panose="020B0604030504040204" pitchFamily="50" charset="-128"/>
                <a:ea typeface="Meiryo UI" panose="020B0604030504040204" pitchFamily="50" charset="-128"/>
              </a:rPr>
              <a:t>12x </a:t>
            </a:r>
            <a:r>
              <a:rPr lang="en-US" dirty="0">
                <a:solidFill>
                  <a:schemeClr val="lt1"/>
                </a:solidFill>
                <a:latin typeface="Meiryo UI" panose="020B0604030504040204" pitchFamily="50" charset="-128"/>
                <a:ea typeface="Meiryo UI" panose="020B0604030504040204" pitchFamily="50" charset="-128"/>
              </a:rPr>
              <a:t>SATA 6Gbps 3.5</a:t>
            </a:r>
            <a:r>
              <a:rPr lang="ja-JP" altLang="en-US" dirty="0">
                <a:solidFill>
                  <a:schemeClr val="lt1"/>
                </a:solidFill>
                <a:latin typeface="Meiryo UI" panose="020B0604030504040204" pitchFamily="50" charset="-128"/>
                <a:ea typeface="Meiryo UI" panose="020B0604030504040204" pitchFamily="50" charset="-128"/>
              </a:rPr>
              <a:t>インチ</a:t>
            </a:r>
            <a:r>
              <a:rPr lang="en-US" dirty="0">
                <a:solidFill>
                  <a:schemeClr val="lt1"/>
                </a:solidFill>
                <a:latin typeface="Meiryo UI" panose="020B0604030504040204" pitchFamily="50" charset="-128"/>
                <a:ea typeface="Meiryo UI" panose="020B0604030504040204" pitchFamily="50" charset="-128"/>
              </a:rPr>
              <a:t>/2.5</a:t>
            </a:r>
            <a:r>
              <a:rPr lang="ja-JP" altLang="en-US" dirty="0">
                <a:solidFill>
                  <a:schemeClr val="lt1"/>
                </a:solidFill>
                <a:latin typeface="Meiryo UI" panose="020B0604030504040204" pitchFamily="50" charset="-128"/>
                <a:ea typeface="Meiryo UI" panose="020B0604030504040204" pitchFamily="50" charset="-128"/>
              </a:rPr>
              <a:t>インチ </a:t>
            </a:r>
            <a:r>
              <a:rPr lang="en-US" dirty="0">
                <a:solidFill>
                  <a:schemeClr val="lt1"/>
                </a:solidFill>
                <a:latin typeface="Meiryo UI" panose="020B0604030504040204" pitchFamily="50" charset="-128"/>
                <a:ea typeface="Meiryo UI" panose="020B0604030504040204" pitchFamily="50" charset="-128"/>
              </a:rPr>
              <a:t>HDD/SSD </a:t>
            </a:r>
            <a:r>
              <a:rPr lang="en-US" dirty="0" err="1">
                <a:solidFill>
                  <a:schemeClr val="lt1"/>
                </a:solidFill>
                <a:latin typeface="Meiryo UI" panose="020B0604030504040204" pitchFamily="50" charset="-128"/>
                <a:ea typeface="Meiryo UI" panose="020B0604030504040204" pitchFamily="50" charset="-128"/>
              </a:rPr>
              <a:t>ベイ</a:t>
            </a:r>
            <a:endParaRPr sz="1400" dirty="0">
              <a:solidFill>
                <a:schemeClr val="lt1"/>
              </a:solidFill>
              <a:latin typeface="Meiryo UI" panose="020B0604030504040204" pitchFamily="50" charset="-128"/>
              <a:ea typeface="Meiryo UI" panose="020B0604030504040204" pitchFamily="50" charset="-128"/>
              <a:sym typeface="Arial"/>
            </a:endParaRPr>
          </a:p>
        </p:txBody>
      </p:sp>
      <p:cxnSp>
        <p:nvCxnSpPr>
          <p:cNvPr id="132" name="Google Shape;132;p16"/>
          <p:cNvCxnSpPr/>
          <p:nvPr/>
        </p:nvCxnSpPr>
        <p:spPr>
          <a:xfrm rot="10800000" flipH="1">
            <a:off x="5705049" y="5211349"/>
            <a:ext cx="1361300" cy="6909"/>
          </a:xfrm>
          <a:prstGeom prst="straightConnector1">
            <a:avLst/>
          </a:prstGeom>
          <a:noFill/>
          <a:ln w="19050" cap="flat" cmpd="sng">
            <a:solidFill>
              <a:srgbClr val="00FFCC"/>
            </a:solidFill>
            <a:prstDash val="solid"/>
            <a:miter lim="800000"/>
            <a:headEnd type="oval" w="med" len="med"/>
            <a:tailEnd type="oval" w="med" len="med"/>
          </a:ln>
        </p:spPr>
      </p:cxnSp>
      <p:cxnSp>
        <p:nvCxnSpPr>
          <p:cNvPr id="133" name="Google Shape;133;p16"/>
          <p:cNvCxnSpPr/>
          <p:nvPr/>
        </p:nvCxnSpPr>
        <p:spPr>
          <a:xfrm rot="10800000" flipH="1">
            <a:off x="5705049" y="5583092"/>
            <a:ext cx="1361300" cy="6909"/>
          </a:xfrm>
          <a:prstGeom prst="straightConnector1">
            <a:avLst/>
          </a:prstGeom>
          <a:noFill/>
          <a:ln w="19050" cap="flat" cmpd="sng">
            <a:solidFill>
              <a:srgbClr val="00FFCC"/>
            </a:solidFill>
            <a:prstDash val="solid"/>
            <a:miter lim="800000"/>
            <a:headEnd type="oval" w="med" len="med"/>
            <a:tailEnd type="oval" w="med" len="med"/>
          </a:ln>
        </p:spPr>
      </p:cxnSp>
      <p:cxnSp>
        <p:nvCxnSpPr>
          <p:cNvPr id="134" name="Google Shape;134;p16"/>
          <p:cNvCxnSpPr/>
          <p:nvPr/>
        </p:nvCxnSpPr>
        <p:spPr>
          <a:xfrm>
            <a:off x="5547360" y="5953576"/>
            <a:ext cx="1518989" cy="0"/>
          </a:xfrm>
          <a:prstGeom prst="straightConnector1">
            <a:avLst/>
          </a:prstGeom>
          <a:noFill/>
          <a:ln w="19050" cap="flat" cmpd="sng">
            <a:solidFill>
              <a:srgbClr val="00FFCC"/>
            </a:solidFill>
            <a:prstDash val="solid"/>
            <a:miter lim="800000"/>
            <a:headEnd type="oval" w="med" len="med"/>
            <a:tailEnd type="oval" w="med" len="med"/>
          </a:ln>
        </p:spPr>
      </p:cxnSp>
      <p:sp>
        <p:nvSpPr>
          <p:cNvPr id="135" name="Google Shape;135;p16"/>
          <p:cNvSpPr/>
          <p:nvPr/>
        </p:nvSpPr>
        <p:spPr>
          <a:xfrm rot="-5400000" flipH="1">
            <a:off x="3420753" y="2562974"/>
            <a:ext cx="1325563" cy="1503020"/>
          </a:xfrm>
          <a:prstGeom prst="rect">
            <a:avLst/>
          </a:prstGeom>
          <a:noFill/>
          <a:ln w="25400" cap="flat" cmpd="sng">
            <a:solidFill>
              <a:srgbClr val="00FF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36" name="Google Shape;136;p16"/>
          <p:cNvSpPr/>
          <p:nvPr/>
        </p:nvSpPr>
        <p:spPr>
          <a:xfrm rot="-5400000" flipH="1">
            <a:off x="4054167" y="1517898"/>
            <a:ext cx="369328" cy="1503020"/>
          </a:xfrm>
          <a:prstGeom prst="rect">
            <a:avLst/>
          </a:prstGeom>
          <a:noFill/>
          <a:ln w="25400" cap="flat" cmpd="sng">
            <a:solidFill>
              <a:srgbClr val="00FF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37" name="Google Shape;137;p16"/>
          <p:cNvSpPr/>
          <p:nvPr/>
        </p:nvSpPr>
        <p:spPr>
          <a:xfrm rot="-5400000" flipH="1">
            <a:off x="2949278" y="2128708"/>
            <a:ext cx="292678" cy="3989793"/>
          </a:xfrm>
          <a:prstGeom prst="rect">
            <a:avLst/>
          </a:prstGeom>
          <a:noFill/>
          <a:ln w="25400" cap="flat" cmpd="sng">
            <a:solidFill>
              <a:srgbClr val="E3FE7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38" name="Google Shape;138;p16"/>
          <p:cNvSpPr/>
          <p:nvPr/>
        </p:nvSpPr>
        <p:spPr>
          <a:xfrm rot="-5400000" flipH="1">
            <a:off x="3654596" y="2308930"/>
            <a:ext cx="173936" cy="508482"/>
          </a:xfrm>
          <a:prstGeom prst="rect">
            <a:avLst/>
          </a:prstGeom>
          <a:noFill/>
          <a:ln w="25400" cap="flat" cmpd="sng">
            <a:solidFill>
              <a:srgbClr val="E3FE7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39" name="Google Shape;139;p16"/>
          <p:cNvSpPr/>
          <p:nvPr/>
        </p:nvSpPr>
        <p:spPr>
          <a:xfrm rot="-5400000" flipH="1">
            <a:off x="2200639" y="3240720"/>
            <a:ext cx="1789959" cy="3989793"/>
          </a:xfrm>
          <a:prstGeom prst="rect">
            <a:avLst/>
          </a:prstGeom>
          <a:noFill/>
          <a:ln w="25400" cap="flat" cmpd="sng">
            <a:solidFill>
              <a:srgbClr val="00FF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40" name="Google Shape;140;p16"/>
          <p:cNvSpPr/>
          <p:nvPr/>
        </p:nvSpPr>
        <p:spPr>
          <a:xfrm rot="-5400000" flipH="1">
            <a:off x="1208608" y="2039824"/>
            <a:ext cx="1789959" cy="2005732"/>
          </a:xfrm>
          <a:prstGeom prst="rect">
            <a:avLst/>
          </a:prstGeom>
          <a:noFill/>
          <a:ln w="25400" cap="flat" cmpd="sng">
            <a:solidFill>
              <a:srgbClr val="00FF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cxnSp>
        <p:nvCxnSpPr>
          <p:cNvPr id="141" name="Google Shape;141;p16"/>
          <p:cNvCxnSpPr/>
          <p:nvPr/>
        </p:nvCxnSpPr>
        <p:spPr>
          <a:xfrm rot="10800000" flipH="1">
            <a:off x="4922520" y="4591548"/>
            <a:ext cx="2143800" cy="801000"/>
          </a:xfrm>
          <a:prstGeom prst="bentConnector3">
            <a:avLst>
              <a:gd name="adj1" fmla="val 239"/>
            </a:avLst>
          </a:prstGeom>
          <a:noFill/>
          <a:ln w="19050" cap="flat" cmpd="sng">
            <a:solidFill>
              <a:srgbClr val="00FFCC"/>
            </a:solidFill>
            <a:prstDash val="solid"/>
            <a:miter lim="800000"/>
            <a:headEnd type="oval" w="med" len="med"/>
            <a:tailEnd type="oval" w="med" len="med"/>
          </a:ln>
        </p:spPr>
      </p:cxnSp>
      <p:cxnSp>
        <p:nvCxnSpPr>
          <p:cNvPr id="142" name="Google Shape;142;p16"/>
          <p:cNvCxnSpPr/>
          <p:nvPr/>
        </p:nvCxnSpPr>
        <p:spPr>
          <a:xfrm>
            <a:off x="5016113" y="2172130"/>
            <a:ext cx="2050236" cy="0"/>
          </a:xfrm>
          <a:prstGeom prst="straightConnector1">
            <a:avLst/>
          </a:prstGeom>
          <a:noFill/>
          <a:ln w="19050" cap="flat" cmpd="sng">
            <a:solidFill>
              <a:srgbClr val="00FFCC"/>
            </a:solidFill>
            <a:prstDash val="solid"/>
            <a:miter lim="800000"/>
            <a:headEnd type="oval" w="med" len="med"/>
            <a:tailEnd type="oval" w="med" len="med"/>
          </a:ln>
        </p:spPr>
      </p:cxnSp>
      <p:cxnSp>
        <p:nvCxnSpPr>
          <p:cNvPr id="143" name="Google Shape;143;p16"/>
          <p:cNvCxnSpPr/>
          <p:nvPr/>
        </p:nvCxnSpPr>
        <p:spPr>
          <a:xfrm rot="10800000" flipH="1">
            <a:off x="4835045" y="3308842"/>
            <a:ext cx="2231303" cy="5642"/>
          </a:xfrm>
          <a:prstGeom prst="straightConnector1">
            <a:avLst/>
          </a:prstGeom>
          <a:noFill/>
          <a:ln w="19050" cap="flat" cmpd="sng">
            <a:solidFill>
              <a:srgbClr val="00FFCC"/>
            </a:solidFill>
            <a:prstDash val="solid"/>
            <a:miter lim="800000"/>
            <a:headEnd type="oval" w="med" len="med"/>
            <a:tailEnd type="oval" w="med" len="med"/>
          </a:ln>
        </p:spPr>
      </p:cxnSp>
      <p:cxnSp>
        <p:nvCxnSpPr>
          <p:cNvPr id="144" name="Google Shape;144;p16"/>
          <p:cNvCxnSpPr>
            <a:endCxn id="128" idx="1"/>
          </p:cNvCxnSpPr>
          <p:nvPr/>
        </p:nvCxnSpPr>
        <p:spPr>
          <a:xfrm>
            <a:off x="4018101" y="2578100"/>
            <a:ext cx="3101400" cy="1121400"/>
          </a:xfrm>
          <a:prstGeom prst="bentConnector3">
            <a:avLst>
              <a:gd name="adj1" fmla="val 50001"/>
            </a:avLst>
          </a:prstGeom>
          <a:noFill/>
          <a:ln w="19050" cap="flat" cmpd="sng">
            <a:solidFill>
              <a:srgbClr val="E3FE7A"/>
            </a:solidFill>
            <a:prstDash val="solid"/>
            <a:miter lim="800000"/>
            <a:headEnd type="oval" w="med" len="med"/>
            <a:tailEnd type="oval" w="med" len="med"/>
          </a:ln>
        </p:spPr>
      </p:cxnSp>
      <p:cxnSp>
        <p:nvCxnSpPr>
          <p:cNvPr id="145" name="Google Shape;145;p16"/>
          <p:cNvCxnSpPr/>
          <p:nvPr/>
        </p:nvCxnSpPr>
        <p:spPr>
          <a:xfrm rot="10800000" flipH="1">
            <a:off x="5090514" y="3697667"/>
            <a:ext cx="1975800" cy="441900"/>
          </a:xfrm>
          <a:prstGeom prst="bentConnector3">
            <a:avLst>
              <a:gd name="adj1" fmla="val 11125"/>
            </a:avLst>
          </a:prstGeom>
          <a:noFill/>
          <a:ln w="19050" cap="flat" cmpd="sng">
            <a:solidFill>
              <a:srgbClr val="E3FE7A"/>
            </a:solidFill>
            <a:prstDash val="solid"/>
            <a:miter lim="800000"/>
            <a:headEnd type="oval" w="med" len="med"/>
            <a:tailEnd type="oval" w="med" len="med"/>
          </a:ln>
        </p:spPr>
      </p:cxnSp>
      <p:cxnSp>
        <p:nvCxnSpPr>
          <p:cNvPr id="146" name="Google Shape;146;p16"/>
          <p:cNvCxnSpPr>
            <a:stCxn id="140" idx="1"/>
          </p:cNvCxnSpPr>
          <p:nvPr/>
        </p:nvCxnSpPr>
        <p:spPr>
          <a:xfrm rot="-5400000">
            <a:off x="4283538" y="-635239"/>
            <a:ext cx="603000" cy="4962900"/>
          </a:xfrm>
          <a:prstGeom prst="bentConnector2">
            <a:avLst/>
          </a:prstGeom>
          <a:noFill/>
          <a:ln w="19050" cap="flat" cmpd="sng">
            <a:solidFill>
              <a:srgbClr val="00FFCC"/>
            </a:solidFill>
            <a:prstDash val="solid"/>
            <a:miter lim="800000"/>
            <a:headEnd type="oval" w="med" len="med"/>
            <a:tailEnd type="oval" w="med" len="med"/>
          </a:ln>
        </p:spPr>
      </p:cxnSp>
      <p:cxnSp>
        <p:nvCxnSpPr>
          <p:cNvPr id="147" name="Google Shape;147;p16"/>
          <p:cNvCxnSpPr>
            <a:stCxn id="139" idx="0"/>
            <a:endCxn id="140" idx="1"/>
          </p:cNvCxnSpPr>
          <p:nvPr/>
        </p:nvCxnSpPr>
        <p:spPr>
          <a:xfrm rot="10800000" flipH="1">
            <a:off x="1100722" y="2147717"/>
            <a:ext cx="1002900" cy="3087900"/>
          </a:xfrm>
          <a:prstGeom prst="bentConnector4">
            <a:avLst>
              <a:gd name="adj1" fmla="val -27232"/>
              <a:gd name="adj2" fmla="val 110897"/>
            </a:avLst>
          </a:prstGeom>
          <a:noFill/>
          <a:ln w="19050" cap="flat" cmpd="sng">
            <a:solidFill>
              <a:srgbClr val="00FFCC"/>
            </a:solidFill>
            <a:prstDash val="solid"/>
            <a:miter lim="800000"/>
            <a:headEnd type="oval" w="med" len="med"/>
            <a:tailEnd type="oval" w="med" len="med"/>
          </a:ln>
        </p:spPr>
      </p:cxnSp>
      <p:sp>
        <p:nvSpPr>
          <p:cNvPr id="148" name="Google Shape;148;p16"/>
          <p:cNvSpPr/>
          <p:nvPr/>
        </p:nvSpPr>
        <p:spPr>
          <a:xfrm>
            <a:off x="7097122" y="3311175"/>
            <a:ext cx="4473482" cy="2616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a:t>
            </a:r>
            <a:r>
              <a:rPr lang="en-US" sz="1050" dirty="0" err="1">
                <a:solidFill>
                  <a:schemeClr val="lt1"/>
                </a:solidFill>
                <a:latin typeface="Meiryo UI" panose="020B0604030504040204" pitchFamily="50" charset="-128"/>
                <a:ea typeface="Meiryo UI" panose="020B0604030504040204" pitchFamily="50" charset="-128"/>
              </a:rPr>
              <a:t>Qtier</a:t>
            </a:r>
            <a:r>
              <a:rPr lang="en-US" sz="1050" dirty="0">
                <a:solidFill>
                  <a:schemeClr val="lt1"/>
                </a:solidFill>
                <a:latin typeface="Meiryo UI" panose="020B0604030504040204" pitchFamily="50" charset="-128"/>
                <a:ea typeface="Meiryo UI" panose="020B0604030504040204" pitchFamily="50" charset="-128"/>
              </a:rPr>
              <a:t>™️ </a:t>
            </a:r>
            <a:r>
              <a:rPr lang="en-US" sz="1050" dirty="0" err="1">
                <a:solidFill>
                  <a:schemeClr val="lt1"/>
                </a:solidFill>
                <a:latin typeface="Meiryo UI" panose="020B0604030504040204" pitchFamily="50" charset="-128"/>
                <a:ea typeface="Meiryo UI" panose="020B0604030504040204" pitchFamily="50" charset="-128"/>
              </a:rPr>
              <a:t>は、QuTS</a:t>
            </a:r>
            <a:r>
              <a:rPr lang="en-US" sz="1050" dirty="0">
                <a:solidFill>
                  <a:schemeClr val="lt1"/>
                </a:solidFill>
                <a:latin typeface="Meiryo UI" panose="020B0604030504040204" pitchFamily="50" charset="-128"/>
                <a:ea typeface="Meiryo UI" panose="020B0604030504040204" pitchFamily="50" charset="-128"/>
              </a:rPr>
              <a:t> </a:t>
            </a:r>
            <a:r>
              <a:rPr lang="en-US" sz="1050" dirty="0" err="1" smtClean="0">
                <a:solidFill>
                  <a:schemeClr val="lt1"/>
                </a:solidFill>
                <a:latin typeface="Meiryo UI" panose="020B0604030504040204" pitchFamily="50" charset="-128"/>
                <a:ea typeface="Meiryo UI" panose="020B0604030504040204" pitchFamily="50" charset="-128"/>
              </a:rPr>
              <a:t>heroではサポートされていません</a:t>
            </a:r>
            <a:r>
              <a:rPr lang="en-US" sz="1050" dirty="0">
                <a:solidFill>
                  <a:schemeClr val="lt1"/>
                </a:solidFill>
                <a:latin typeface="Meiryo UI" panose="020B0604030504040204" pitchFamily="50" charset="-128"/>
                <a:ea typeface="Meiryo UI" panose="020B0604030504040204" pitchFamily="50" charset="-128"/>
              </a:rPr>
              <a:t>。</a:t>
            </a:r>
            <a:endParaRPr sz="1000" dirty="0">
              <a:solidFill>
                <a:schemeClr val="lt1"/>
              </a:solidFill>
              <a:latin typeface="Meiryo UI" panose="020B0604030504040204" pitchFamily="50" charset="-128"/>
              <a:ea typeface="Meiryo UI" panose="020B0604030504040204" pitchFamily="50" charset="-128"/>
              <a:sym typeface="Arial"/>
            </a:endParaRPr>
          </a:p>
        </p:txBody>
      </p:sp>
      <p:sp>
        <p:nvSpPr>
          <p:cNvPr id="149" name="Google Shape;149;p16"/>
          <p:cNvSpPr/>
          <p:nvPr/>
        </p:nvSpPr>
        <p:spPr>
          <a:xfrm>
            <a:off x="2536111" y="6398494"/>
            <a:ext cx="2554403"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err="1">
                <a:solidFill>
                  <a:srgbClr val="FFFF00"/>
                </a:solidFill>
                <a:latin typeface="Meiryo UI" panose="020B0604030504040204" pitchFamily="50" charset="-128"/>
                <a:ea typeface="Meiryo UI" panose="020B0604030504040204" pitchFamily="50" charset="-128"/>
              </a:rPr>
              <a:t>注文</a:t>
            </a:r>
            <a:r>
              <a:rPr lang="en-US" b="1" dirty="0">
                <a:solidFill>
                  <a:srgbClr val="FFFF00"/>
                </a:solidFill>
                <a:latin typeface="Meiryo UI" panose="020B0604030504040204" pitchFamily="50" charset="-128"/>
                <a:ea typeface="Meiryo UI" panose="020B0604030504040204" pitchFamily="50" charset="-128"/>
              </a:rPr>
              <a:t> SKU: TS-1655-8G</a:t>
            </a:r>
            <a:endParaRPr sz="1400" dirty="0">
              <a:solidFill>
                <a:srgbClr val="FFFF00"/>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17" descr="A picture containing text, appliance, device&#10;&#10;Description automatically generated"/>
          <p:cNvPicPr preferRelativeResize="0"/>
          <p:nvPr/>
        </p:nvPicPr>
        <p:blipFill rotWithShape="1">
          <a:blip r:embed="rId3">
            <a:alphaModFix/>
          </a:blip>
          <a:srcRect/>
          <a:stretch/>
        </p:blipFill>
        <p:spPr>
          <a:xfrm>
            <a:off x="3564836" y="1098015"/>
            <a:ext cx="8960968" cy="5601600"/>
          </a:xfrm>
          <a:prstGeom prst="rect">
            <a:avLst/>
          </a:prstGeom>
          <a:noFill/>
          <a:ln>
            <a:noFill/>
          </a:ln>
        </p:spPr>
      </p:pic>
      <p:sp>
        <p:nvSpPr>
          <p:cNvPr id="156" name="Google Shape;156;p17"/>
          <p:cNvSpPr txBox="1"/>
          <p:nvPr/>
        </p:nvSpPr>
        <p:spPr>
          <a:xfrm>
            <a:off x="-159026" y="4008145"/>
            <a:ext cx="3772604" cy="584775"/>
          </a:xfrm>
          <a:prstGeom prst="rect">
            <a:avLst/>
          </a:prstGeom>
          <a:noFill/>
          <a:ln>
            <a:noFill/>
          </a:ln>
        </p:spPr>
        <p:txBody>
          <a:bodyPr spcFirstLastPara="1" wrap="square" lIns="91425" tIns="45700" rIns="91425" bIns="45700" anchor="t" anchorCtr="0">
            <a:noAutofit/>
          </a:bodyPr>
          <a:lstStyle/>
          <a:p>
            <a:pPr algn="r"/>
            <a:r>
              <a:rPr lang="en-US" altLang="ja-JP" sz="1600" dirty="0">
                <a:solidFill>
                  <a:schemeClr val="lt1"/>
                </a:solidFill>
                <a:latin typeface="Meiryo UI" panose="020B0604030504040204" pitchFamily="50" charset="-128"/>
                <a:ea typeface="Meiryo UI" panose="020B0604030504040204" pitchFamily="50" charset="-128"/>
              </a:rPr>
              <a:t>1GbE/100MbE</a:t>
            </a:r>
            <a:r>
              <a:rPr lang="ja-JP" altLang="en-US" sz="1600" dirty="0">
                <a:solidFill>
                  <a:schemeClr val="lt1"/>
                </a:solidFill>
                <a:latin typeface="Meiryo UI" panose="020B0604030504040204" pitchFamily="50" charset="-128"/>
                <a:ea typeface="Meiryo UI" panose="020B0604030504040204" pitchFamily="50" charset="-128"/>
              </a:rPr>
              <a:t>と互換の</a:t>
            </a:r>
            <a:r>
              <a:rPr lang="en-US" altLang="ja-JP" sz="1600" dirty="0">
                <a:solidFill>
                  <a:schemeClr val="lt1"/>
                </a:solidFill>
                <a:latin typeface="Meiryo UI" panose="020B0604030504040204" pitchFamily="50" charset="-128"/>
                <a:ea typeface="Meiryo UI" panose="020B0604030504040204" pitchFamily="50" charset="-128"/>
              </a:rPr>
              <a:t/>
            </a:r>
            <a:br>
              <a:rPr lang="en-US" altLang="ja-JP" sz="1600" dirty="0">
                <a:solidFill>
                  <a:schemeClr val="lt1"/>
                </a:solidFill>
                <a:latin typeface="Meiryo UI" panose="020B0604030504040204" pitchFamily="50" charset="-128"/>
                <a:ea typeface="Meiryo UI" panose="020B0604030504040204" pitchFamily="50" charset="-128"/>
              </a:rPr>
            </a:br>
            <a:r>
              <a:rPr lang="en-US" sz="1600" dirty="0" smtClean="0">
                <a:solidFill>
                  <a:schemeClr val="lt1"/>
                </a:solidFill>
                <a:latin typeface="Meiryo UI" panose="020B0604030504040204" pitchFamily="50" charset="-128"/>
                <a:ea typeface="Meiryo UI" panose="020B0604030504040204" pitchFamily="50" charset="-128"/>
              </a:rPr>
              <a:t>2x </a:t>
            </a:r>
            <a:r>
              <a:rPr lang="en-US" sz="1600" dirty="0">
                <a:solidFill>
                  <a:schemeClr val="lt1"/>
                </a:solidFill>
                <a:latin typeface="Meiryo UI" panose="020B0604030504040204" pitchFamily="50" charset="-128"/>
                <a:ea typeface="Meiryo UI" panose="020B0604030504040204" pitchFamily="50" charset="-128"/>
              </a:rPr>
              <a:t>2.5ギガビットイーサネットポー</a:t>
            </a:r>
            <a:r>
              <a:rPr lang="ja-JP" altLang="en-US" sz="1600" dirty="0">
                <a:solidFill>
                  <a:schemeClr val="lt1"/>
                </a:solidFill>
                <a:latin typeface="Meiryo UI" panose="020B0604030504040204" pitchFamily="50" charset="-128"/>
                <a:ea typeface="Meiryo UI" panose="020B0604030504040204" pitchFamily="50" charset="-128"/>
              </a:rPr>
              <a:t>ト</a:t>
            </a:r>
            <a:endParaRPr sz="1600" dirty="0">
              <a:solidFill>
                <a:schemeClr val="lt1"/>
              </a:solidFill>
              <a:latin typeface="Meiryo UI" panose="020B0604030504040204" pitchFamily="50" charset="-128"/>
              <a:ea typeface="Meiryo UI" panose="020B0604030504040204" pitchFamily="50" charset="-128"/>
            </a:endParaRPr>
          </a:p>
        </p:txBody>
      </p:sp>
      <p:sp>
        <p:nvSpPr>
          <p:cNvPr id="157" name="Google Shape;157;p17"/>
          <p:cNvSpPr/>
          <p:nvPr/>
        </p:nvSpPr>
        <p:spPr>
          <a:xfrm>
            <a:off x="1058725" y="5422095"/>
            <a:ext cx="2383949"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USB-A 3.2 Gen1ポート</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158" name="Google Shape;158;p17"/>
          <p:cNvSpPr/>
          <p:nvPr/>
        </p:nvSpPr>
        <p:spPr>
          <a:xfrm>
            <a:off x="669036" y="4728572"/>
            <a:ext cx="2776193"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dirty="0" smtClean="0">
                <a:solidFill>
                  <a:schemeClr val="lt1"/>
                </a:solidFill>
                <a:latin typeface="Meiryo UI" panose="020B0604030504040204" pitchFamily="50" charset="-128"/>
                <a:ea typeface="Meiryo UI" panose="020B0604030504040204" pitchFamily="50" charset="-128"/>
              </a:rPr>
              <a:t>2x </a:t>
            </a:r>
            <a:r>
              <a:rPr lang="en-US" sz="1600" dirty="0">
                <a:solidFill>
                  <a:schemeClr val="lt1"/>
                </a:solidFill>
                <a:latin typeface="Meiryo UI" panose="020B0604030504040204" pitchFamily="50" charset="-128"/>
                <a:ea typeface="Meiryo UI" panose="020B0604030504040204" pitchFamily="50" charset="-128"/>
              </a:rPr>
              <a:t>USB-A 3.2 Gen 1ポート</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159" name="Google Shape;159;p17"/>
          <p:cNvSpPr/>
          <p:nvPr/>
        </p:nvSpPr>
        <p:spPr>
          <a:xfrm>
            <a:off x="1313133" y="5117714"/>
            <a:ext cx="2191626"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内部電源</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160" name="Google Shape;160;p17"/>
          <p:cNvSpPr txBox="1"/>
          <p:nvPr/>
        </p:nvSpPr>
        <p:spPr>
          <a:xfrm>
            <a:off x="1209681" y="6215598"/>
            <a:ext cx="2407506" cy="338554"/>
          </a:xfrm>
          <a:prstGeom prst="rect">
            <a:avLst/>
          </a:prstGeom>
          <a:noFill/>
          <a:ln>
            <a:noFill/>
          </a:ln>
        </p:spPr>
        <p:txBody>
          <a:bodyPr spcFirstLastPara="1" wrap="square" lIns="91425" tIns="45700" rIns="91425" bIns="45700" anchor="t" anchorCtr="0">
            <a:noAutofit/>
          </a:bodyPr>
          <a:lstStyle/>
          <a:p>
            <a:pPr algn="r" rtl="0">
              <a:spcBef>
                <a:spcPts val="0"/>
              </a:spcBef>
              <a:spcAft>
                <a:spcPts val="0"/>
              </a:spcAft>
            </a:pPr>
            <a:r>
              <a:rPr lang="en-US" altLang="ja-JP" sz="1600" b="0" i="0" u="none" strike="noStrike" dirty="0">
                <a:solidFill>
                  <a:srgbClr val="FFFFFF"/>
                </a:solidFill>
                <a:effectLst/>
                <a:latin typeface="Meiryo UI" panose="020B0604030504040204" pitchFamily="50" charset="-128"/>
                <a:ea typeface="Meiryo UI" panose="020B0604030504040204" pitchFamily="50" charset="-128"/>
              </a:rPr>
              <a:t>Kensington</a:t>
            </a:r>
            <a:r>
              <a:rPr lang="ja-JP" altLang="en-US" sz="1600" b="0" i="0" u="none" strike="noStrike" dirty="0">
                <a:solidFill>
                  <a:srgbClr val="FFFFFF"/>
                </a:solidFill>
                <a:effectLst/>
                <a:latin typeface="Meiryo UI" panose="020B0604030504040204" pitchFamily="50" charset="-128"/>
                <a:ea typeface="Meiryo UI" panose="020B0604030504040204" pitchFamily="50" charset="-128"/>
              </a:rPr>
              <a:t>ロック</a:t>
            </a:r>
            <a:endParaRPr lang="en-US" altLang="ja-JP" sz="1600" b="0" dirty="0">
              <a:effectLst/>
              <a:latin typeface="Meiryo UI" panose="020B0604030504040204" pitchFamily="50" charset="-128"/>
              <a:ea typeface="Meiryo UI" panose="020B0604030504040204" pitchFamily="50" charset="-128"/>
            </a:endParaRPr>
          </a:p>
        </p:txBody>
      </p:sp>
      <p:cxnSp>
        <p:nvCxnSpPr>
          <p:cNvPr id="161" name="Google Shape;161;p17"/>
          <p:cNvCxnSpPr/>
          <p:nvPr/>
        </p:nvCxnSpPr>
        <p:spPr>
          <a:xfrm>
            <a:off x="3615962" y="1970784"/>
            <a:ext cx="1421725" cy="0"/>
          </a:xfrm>
          <a:prstGeom prst="straightConnector1">
            <a:avLst/>
          </a:prstGeom>
          <a:noFill/>
          <a:ln w="19050" cap="flat" cmpd="sng">
            <a:solidFill>
              <a:srgbClr val="00FFCC"/>
            </a:solidFill>
            <a:prstDash val="solid"/>
            <a:miter lim="800000"/>
            <a:headEnd type="oval" w="med" len="med"/>
            <a:tailEnd type="oval" w="med" len="med"/>
          </a:ln>
        </p:spPr>
      </p:cxnSp>
      <p:cxnSp>
        <p:nvCxnSpPr>
          <p:cNvPr id="162" name="Google Shape;162;p17"/>
          <p:cNvCxnSpPr/>
          <p:nvPr/>
        </p:nvCxnSpPr>
        <p:spPr>
          <a:xfrm>
            <a:off x="3615911" y="5976602"/>
            <a:ext cx="2776813" cy="2207"/>
          </a:xfrm>
          <a:prstGeom prst="straightConnector1">
            <a:avLst/>
          </a:prstGeom>
          <a:noFill/>
          <a:ln w="19050" cap="flat" cmpd="sng">
            <a:solidFill>
              <a:srgbClr val="00FFCC"/>
            </a:solidFill>
            <a:prstDash val="solid"/>
            <a:miter lim="800000"/>
            <a:headEnd type="oval" w="med" len="med"/>
            <a:tailEnd type="oval" w="med" len="med"/>
          </a:ln>
        </p:spPr>
      </p:cxnSp>
      <p:cxnSp>
        <p:nvCxnSpPr>
          <p:cNvPr id="163" name="Google Shape;163;p17"/>
          <p:cNvCxnSpPr/>
          <p:nvPr/>
        </p:nvCxnSpPr>
        <p:spPr>
          <a:xfrm rot="10800000" flipH="1">
            <a:off x="3622320" y="6149746"/>
            <a:ext cx="3102000" cy="211800"/>
          </a:xfrm>
          <a:prstGeom prst="bentConnector3">
            <a:avLst>
              <a:gd name="adj1" fmla="val 100111"/>
            </a:avLst>
          </a:prstGeom>
          <a:noFill/>
          <a:ln w="19050" cap="flat" cmpd="sng">
            <a:solidFill>
              <a:srgbClr val="00FFCC"/>
            </a:solidFill>
            <a:prstDash val="solid"/>
            <a:miter lim="800000"/>
            <a:headEnd type="oval" w="med" len="med"/>
            <a:tailEnd type="oval" w="med" len="med"/>
          </a:ln>
        </p:spPr>
      </p:cxnSp>
      <p:sp>
        <p:nvSpPr>
          <p:cNvPr id="164" name="Google Shape;164;p17"/>
          <p:cNvSpPr txBox="1"/>
          <p:nvPr/>
        </p:nvSpPr>
        <p:spPr>
          <a:xfrm>
            <a:off x="1058725" y="3425668"/>
            <a:ext cx="2510959"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3×9cmスマートファン</a:t>
            </a:r>
            <a:endParaRPr dirty="0">
              <a:latin typeface="Meiryo UI" panose="020B0604030504040204" pitchFamily="50" charset="-128"/>
              <a:ea typeface="Meiryo UI" panose="020B0604030504040204" pitchFamily="50" charset="-128"/>
            </a:endParaRPr>
          </a:p>
        </p:txBody>
      </p:sp>
      <p:sp>
        <p:nvSpPr>
          <p:cNvPr id="165" name="Google Shape;165;p17"/>
          <p:cNvSpPr txBox="1">
            <a:spLocks noGrp="1"/>
          </p:cNvSpPr>
          <p:nvPr>
            <p:ph type="title"/>
          </p:nvPr>
        </p:nvSpPr>
        <p:spPr>
          <a:xfrm>
            <a:off x="277037" y="99786"/>
            <a:ext cx="11908338" cy="1325563"/>
          </a:xfrm>
          <a:prstGeom prst="rect">
            <a:avLst/>
          </a:prstGeom>
          <a:noFill/>
          <a:ln>
            <a:noFill/>
          </a:ln>
        </p:spPr>
        <p:txBody>
          <a:bodyPr spcFirstLastPara="1" wrap="square" lIns="91425" tIns="45700" rIns="91425" bIns="45700" anchor="ctr" anchorCtr="0">
            <a:noAutofit/>
          </a:bodyPr>
          <a:lstStyle/>
          <a:p>
            <a:pPr lvl="0" algn="ctr">
              <a:buSzPts val="3600"/>
            </a:pPr>
            <a:r>
              <a:rPr lang="en-US" altLang="ja-JP" sz="3600" b="1" dirty="0"/>
              <a:t>TS-1655</a:t>
            </a:r>
            <a:r>
              <a:rPr lang="ja-JP" altLang="en-US" sz="3600" b="1" dirty="0"/>
              <a:t>背面図：</a:t>
            </a:r>
            <a:r>
              <a:rPr lang="en-US" altLang="ja-JP" sz="3600" b="1" dirty="0" err="1"/>
              <a:t>PCIe</a:t>
            </a:r>
            <a:r>
              <a:rPr lang="ja-JP" altLang="en-US" sz="3600" b="1" dirty="0"/>
              <a:t>スロット</a:t>
            </a:r>
            <a:r>
              <a:rPr lang="en-US" altLang="ja-JP" sz="3600" b="1" dirty="0"/>
              <a:t>×3</a:t>
            </a:r>
            <a:r>
              <a:rPr lang="ja-JP" altLang="en-US" sz="3600" b="1" dirty="0"/>
              <a:t>、</a:t>
            </a:r>
            <a:r>
              <a:rPr lang="en-US" altLang="ja-JP" sz="3600" b="1" dirty="0"/>
              <a:t>2.5GbE×2</a:t>
            </a:r>
            <a:r>
              <a:rPr lang="ja-JP" altLang="en-US" sz="3600" b="1" dirty="0"/>
              <a:t>、</a:t>
            </a:r>
            <a:r>
              <a:rPr lang="en-US" altLang="ja-JP" sz="3600" b="1" dirty="0"/>
              <a:t>USB-A</a:t>
            </a:r>
            <a:r>
              <a:rPr lang="ja-JP" altLang="en-US" sz="3600" b="1" dirty="0"/>
              <a:t>ポート</a:t>
            </a:r>
            <a:r>
              <a:rPr lang="en-US" altLang="ja-JP" sz="3600" b="1" dirty="0"/>
              <a:t>×3</a:t>
            </a:r>
            <a:r>
              <a:rPr lang="ja-JP" altLang="en-US" sz="3600" b="1" dirty="0"/>
              <a:t>搭載で拡張性バツグン </a:t>
            </a:r>
            <a:endParaRPr dirty="0"/>
          </a:p>
        </p:txBody>
      </p:sp>
      <p:sp>
        <p:nvSpPr>
          <p:cNvPr id="166" name="Google Shape;166;p17"/>
          <p:cNvSpPr txBox="1"/>
          <p:nvPr/>
        </p:nvSpPr>
        <p:spPr>
          <a:xfrm>
            <a:off x="669036" y="1801507"/>
            <a:ext cx="2900648"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dirty="0" smtClean="0">
                <a:solidFill>
                  <a:schemeClr val="lt1"/>
                </a:solidFill>
                <a:latin typeface="Meiryo UI" panose="020B0604030504040204" pitchFamily="50" charset="-128"/>
                <a:ea typeface="Meiryo UI" panose="020B0604030504040204" pitchFamily="50" charset="-128"/>
              </a:rPr>
              <a:t>3x </a:t>
            </a:r>
            <a:r>
              <a:rPr lang="en-US" sz="1600" dirty="0">
                <a:solidFill>
                  <a:schemeClr val="lt1"/>
                </a:solidFill>
                <a:latin typeface="Meiryo UI" panose="020B0604030504040204" pitchFamily="50" charset="-128"/>
                <a:ea typeface="Meiryo UI" panose="020B0604030504040204" pitchFamily="50" charset="-128"/>
              </a:rPr>
              <a:t>PCIe Gen3 x4スロット</a:t>
            </a:r>
            <a:endParaRPr dirty="0">
              <a:latin typeface="Meiryo UI" panose="020B0604030504040204" pitchFamily="50" charset="-128"/>
              <a:ea typeface="Meiryo UI" panose="020B0604030504040204" pitchFamily="50" charset="-128"/>
            </a:endParaRPr>
          </a:p>
        </p:txBody>
      </p:sp>
      <p:cxnSp>
        <p:nvCxnSpPr>
          <p:cNvPr id="167" name="Google Shape;167;p17"/>
          <p:cNvCxnSpPr/>
          <p:nvPr/>
        </p:nvCxnSpPr>
        <p:spPr>
          <a:xfrm>
            <a:off x="3613578" y="3585269"/>
            <a:ext cx="4228269" cy="0"/>
          </a:xfrm>
          <a:prstGeom prst="straightConnector1">
            <a:avLst/>
          </a:prstGeom>
          <a:noFill/>
          <a:ln w="19050" cap="flat" cmpd="sng">
            <a:solidFill>
              <a:srgbClr val="00FFCC"/>
            </a:solidFill>
            <a:prstDash val="solid"/>
            <a:miter lim="800000"/>
            <a:headEnd type="oval" w="med" len="med"/>
            <a:tailEnd type="oval" w="med" len="med"/>
          </a:ln>
        </p:spPr>
      </p:cxnSp>
      <p:sp>
        <p:nvSpPr>
          <p:cNvPr id="168" name="Google Shape;168;p17"/>
          <p:cNvSpPr/>
          <p:nvPr/>
        </p:nvSpPr>
        <p:spPr>
          <a:xfrm>
            <a:off x="673" y="5686405"/>
            <a:ext cx="3612448"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3.5mmCOM</a:t>
            </a:r>
            <a:r>
              <a:rPr lang="en-US" sz="1600" dirty="0" smtClean="0">
                <a:solidFill>
                  <a:schemeClr val="lt1"/>
                </a:solidFill>
                <a:latin typeface="Meiryo UI" panose="020B0604030504040204" pitchFamily="50" charset="-128"/>
                <a:ea typeface="Meiryo UI" panose="020B0604030504040204" pitchFamily="50" charset="-128"/>
              </a:rPr>
              <a:t>ポート(</a:t>
            </a:r>
            <a:r>
              <a:rPr lang="ja-JP" altLang="en-US" sz="1600" dirty="0" smtClean="0">
                <a:solidFill>
                  <a:schemeClr val="lt1"/>
                </a:solidFill>
                <a:latin typeface="Meiryo UI" panose="020B0604030504040204" pitchFamily="50" charset="-128"/>
                <a:ea typeface="Meiryo UI" panose="020B0604030504040204" pitchFamily="50" charset="-128"/>
              </a:rPr>
              <a:t>デバッグ用</a:t>
            </a:r>
            <a:r>
              <a:rPr lang="en-US" altLang="ja-JP" sz="1600" dirty="0" smtClean="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169" name="Google Shape;169;p17"/>
          <p:cNvSpPr/>
          <p:nvPr/>
        </p:nvSpPr>
        <p:spPr>
          <a:xfrm>
            <a:off x="2335696" y="5923556"/>
            <a:ext cx="1070627"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リセット</a:t>
            </a:r>
            <a:endParaRPr sz="1600" dirty="0">
              <a:solidFill>
                <a:schemeClr val="lt1"/>
              </a:solidFill>
              <a:latin typeface="Meiryo UI" panose="020B0604030504040204" pitchFamily="50" charset="-128"/>
              <a:ea typeface="Meiryo UI" panose="020B0604030504040204" pitchFamily="50" charset="-128"/>
              <a:sym typeface="Arial"/>
            </a:endParaRPr>
          </a:p>
        </p:txBody>
      </p:sp>
      <p:cxnSp>
        <p:nvCxnSpPr>
          <p:cNvPr id="170" name="Google Shape;170;p17"/>
          <p:cNvCxnSpPr/>
          <p:nvPr/>
        </p:nvCxnSpPr>
        <p:spPr>
          <a:xfrm rot="10800000" flipH="1">
            <a:off x="3624771" y="5747737"/>
            <a:ext cx="2767952" cy="8860"/>
          </a:xfrm>
          <a:prstGeom prst="straightConnector1">
            <a:avLst/>
          </a:prstGeom>
          <a:noFill/>
          <a:ln w="19050" cap="flat" cmpd="sng">
            <a:solidFill>
              <a:srgbClr val="00FFCC"/>
            </a:solidFill>
            <a:prstDash val="solid"/>
            <a:miter lim="800000"/>
            <a:headEnd type="oval" w="med" len="med"/>
            <a:tailEnd type="oval" w="med" len="med"/>
          </a:ln>
        </p:spPr>
      </p:cxnSp>
      <p:cxnSp>
        <p:nvCxnSpPr>
          <p:cNvPr id="171" name="Google Shape;171;p17"/>
          <p:cNvCxnSpPr/>
          <p:nvPr/>
        </p:nvCxnSpPr>
        <p:spPr>
          <a:xfrm>
            <a:off x="3657823" y="5286991"/>
            <a:ext cx="5724300" cy="364800"/>
          </a:xfrm>
          <a:prstGeom prst="bentConnector3">
            <a:avLst>
              <a:gd name="adj1" fmla="val 99839"/>
            </a:avLst>
          </a:prstGeom>
          <a:noFill/>
          <a:ln w="19050" cap="flat" cmpd="sng">
            <a:solidFill>
              <a:srgbClr val="00FFCC"/>
            </a:solidFill>
            <a:prstDash val="solid"/>
            <a:miter lim="800000"/>
            <a:headEnd type="oval" w="med" len="med"/>
            <a:tailEnd type="oval" w="med" len="med"/>
          </a:ln>
        </p:spPr>
      </p:cxnSp>
      <p:cxnSp>
        <p:nvCxnSpPr>
          <p:cNvPr id="172" name="Google Shape;172;p17"/>
          <p:cNvCxnSpPr/>
          <p:nvPr/>
        </p:nvCxnSpPr>
        <p:spPr>
          <a:xfrm rot="10800000" flipH="1">
            <a:off x="3612448" y="5538210"/>
            <a:ext cx="2753694" cy="8860"/>
          </a:xfrm>
          <a:prstGeom prst="straightConnector1">
            <a:avLst/>
          </a:prstGeom>
          <a:noFill/>
          <a:ln w="19050" cap="flat" cmpd="sng">
            <a:solidFill>
              <a:srgbClr val="00FFCC"/>
            </a:solidFill>
            <a:prstDash val="solid"/>
            <a:miter lim="800000"/>
            <a:headEnd type="oval" w="med" len="med"/>
            <a:tailEnd type="oval" w="med" len="med"/>
          </a:ln>
        </p:spPr>
      </p:cxnSp>
      <p:cxnSp>
        <p:nvCxnSpPr>
          <p:cNvPr id="173" name="Google Shape;173;p17"/>
          <p:cNvCxnSpPr/>
          <p:nvPr/>
        </p:nvCxnSpPr>
        <p:spPr>
          <a:xfrm>
            <a:off x="3614776" y="4853547"/>
            <a:ext cx="2751366" cy="0"/>
          </a:xfrm>
          <a:prstGeom prst="straightConnector1">
            <a:avLst/>
          </a:prstGeom>
          <a:noFill/>
          <a:ln w="19050" cap="flat" cmpd="sng">
            <a:solidFill>
              <a:srgbClr val="00FFCC"/>
            </a:solidFill>
            <a:prstDash val="solid"/>
            <a:miter lim="800000"/>
            <a:headEnd type="oval" w="med" len="med"/>
            <a:tailEnd type="oval" w="med" len="med"/>
          </a:ln>
        </p:spPr>
      </p:cxnSp>
      <p:cxnSp>
        <p:nvCxnSpPr>
          <p:cNvPr id="174" name="Google Shape;174;p17"/>
          <p:cNvCxnSpPr/>
          <p:nvPr/>
        </p:nvCxnSpPr>
        <p:spPr>
          <a:xfrm>
            <a:off x="3624771" y="4177422"/>
            <a:ext cx="2741371" cy="0"/>
          </a:xfrm>
          <a:prstGeom prst="straightConnector1">
            <a:avLst/>
          </a:prstGeom>
          <a:noFill/>
          <a:ln w="19050" cap="flat" cmpd="sng">
            <a:solidFill>
              <a:srgbClr val="00FFCC"/>
            </a:solidFill>
            <a:prstDash val="solid"/>
            <a:miter lim="800000"/>
            <a:headEnd type="oval" w="med" len="med"/>
            <a:tailEnd type="oval" w="med" len="med"/>
          </a:ln>
        </p:spPr>
      </p:cxnSp>
      <p:sp>
        <p:nvSpPr>
          <p:cNvPr id="175" name="Google Shape;175;p17"/>
          <p:cNvSpPr txBox="1"/>
          <p:nvPr/>
        </p:nvSpPr>
        <p:spPr>
          <a:xfrm>
            <a:off x="1288414" y="2176103"/>
            <a:ext cx="3389911"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2×ハーフハイト</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1×フルハイト</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endParaRPr sz="1600" dirty="0">
              <a:solidFill>
                <a:schemeClr val="lt1"/>
              </a:solidFill>
              <a:latin typeface="Meiryo UI" panose="020B0604030504040204" pitchFamily="50" charset="-128"/>
              <a:ea typeface="Meiryo UI" panose="020B0604030504040204" pitchFamily="50" charset="-128"/>
            </a:endParaRPr>
          </a:p>
        </p:txBody>
      </p:sp>
      <p:sp>
        <p:nvSpPr>
          <p:cNvPr id="176" name="Google Shape;176;p17"/>
          <p:cNvSpPr/>
          <p:nvPr/>
        </p:nvSpPr>
        <p:spPr>
          <a:xfrm>
            <a:off x="5069717" y="1717946"/>
            <a:ext cx="1298222" cy="639703"/>
          </a:xfrm>
          <a:prstGeom prst="rect">
            <a:avLst/>
          </a:prstGeom>
          <a:noFill/>
          <a:ln w="28575" cap="flat" cmpd="sng">
            <a:solidFill>
              <a:srgbClr val="00FF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77" name="Google Shape;177;p17"/>
          <p:cNvSpPr/>
          <p:nvPr/>
        </p:nvSpPr>
        <p:spPr>
          <a:xfrm>
            <a:off x="6389106" y="1717946"/>
            <a:ext cx="1674518" cy="301038"/>
          </a:xfrm>
          <a:prstGeom prst="rect">
            <a:avLst/>
          </a:prstGeom>
          <a:noFill/>
          <a:ln w="28575" cap="flat" cmpd="sng">
            <a:solidFill>
              <a:srgbClr val="00FF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8" descr="一張含有 文字, 電子用品 的圖片&#10;&#10;自動產生的描述"/>
          <p:cNvPicPr preferRelativeResize="0"/>
          <p:nvPr/>
        </p:nvPicPr>
        <p:blipFill rotWithShape="1">
          <a:blip r:embed="rId3">
            <a:alphaModFix/>
          </a:blip>
          <a:srcRect/>
          <a:stretch/>
        </p:blipFill>
        <p:spPr>
          <a:xfrm>
            <a:off x="3348589" y="1773547"/>
            <a:ext cx="8005212" cy="5004147"/>
          </a:xfrm>
          <a:prstGeom prst="rect">
            <a:avLst/>
          </a:prstGeom>
          <a:noFill/>
          <a:ln>
            <a:noFill/>
          </a:ln>
        </p:spPr>
      </p:pic>
      <p:sp>
        <p:nvSpPr>
          <p:cNvPr id="184" name="Google Shape;184;p18"/>
          <p:cNvSpPr txBox="1">
            <a:spLocks noGrp="1"/>
          </p:cNvSpPr>
          <p:nvPr>
            <p:ph type="title"/>
          </p:nvPr>
        </p:nvSpPr>
        <p:spPr>
          <a:xfrm>
            <a:off x="367048" y="382846"/>
            <a:ext cx="11636061" cy="1325563"/>
          </a:xfrm>
          <a:prstGeom prst="rect">
            <a:avLst/>
          </a:prstGeom>
          <a:noFill/>
          <a:ln>
            <a:noFill/>
          </a:ln>
        </p:spPr>
        <p:txBody>
          <a:bodyPr spcFirstLastPara="1" wrap="square" lIns="91425" tIns="45700" rIns="91425" bIns="45700" anchor="ctr" anchorCtr="0">
            <a:noAutofit/>
          </a:bodyPr>
          <a:lstStyle/>
          <a:p>
            <a:pPr lvl="0" algn="ctr">
              <a:buSzPts val="3600"/>
            </a:pPr>
            <a:r>
              <a:rPr lang="ja-JP" altLang="en-US" sz="3600" b="1" dirty="0"/>
              <a:t>高性能な</a:t>
            </a:r>
            <a:r>
              <a:rPr lang="en-US" altLang="ja-JP" sz="3600" b="1" dirty="0"/>
              <a:t>TS-1655</a:t>
            </a:r>
            <a:r>
              <a:rPr lang="ja-JP" altLang="en-US" sz="3600" b="1" dirty="0"/>
              <a:t>は、デュアル</a:t>
            </a:r>
            <a:r>
              <a:rPr lang="en-US" altLang="ja-JP" sz="3600" b="1" dirty="0"/>
              <a:t>M.2 </a:t>
            </a:r>
            <a:r>
              <a:rPr lang="en-US" altLang="ja-JP" sz="3600" b="1" dirty="0" err="1"/>
              <a:t>PCIe</a:t>
            </a:r>
            <a:r>
              <a:rPr lang="en-US" altLang="ja-JP" sz="3600" b="1" dirty="0"/>
              <a:t> SSD</a:t>
            </a:r>
            <a:r>
              <a:rPr lang="ja-JP" altLang="en-US" sz="3600" b="1" dirty="0"/>
              <a:t>スロッ</a:t>
            </a:r>
            <a:r>
              <a:rPr lang="ja-JP" altLang="en-US" sz="3600" b="1" dirty="0" smtClean="0"/>
              <a:t>ト</a:t>
            </a:r>
            <a:r>
              <a:rPr lang="en-US" altLang="ja-JP" sz="3600" b="1" dirty="0" smtClean="0"/>
              <a:t/>
            </a:r>
            <a:br>
              <a:rPr lang="en-US" altLang="ja-JP" sz="3600" b="1" dirty="0" smtClean="0"/>
            </a:br>
            <a:r>
              <a:rPr lang="ja-JP" altLang="en-US" sz="3600" b="1" dirty="0" smtClean="0"/>
              <a:t>お</a:t>
            </a:r>
            <a:r>
              <a:rPr lang="ja-JP" altLang="en-US" sz="3600" b="1" dirty="0"/>
              <a:t>よび</a:t>
            </a:r>
            <a:r>
              <a:rPr lang="en-US" altLang="ja-JP" sz="3600" b="1" dirty="0"/>
              <a:t>3 x </a:t>
            </a:r>
            <a:r>
              <a:rPr lang="en-US" altLang="ja-JP" sz="3600" b="1" dirty="0" err="1"/>
              <a:t>PCIe</a:t>
            </a:r>
            <a:r>
              <a:rPr lang="ja-JP" altLang="en-US" sz="3600" b="1" dirty="0"/>
              <a:t>スロットで最大</a:t>
            </a:r>
            <a:r>
              <a:rPr lang="en-US" altLang="ja-JP" sz="3600" b="1" dirty="0"/>
              <a:t>128GB RAM</a:t>
            </a:r>
            <a:r>
              <a:rPr lang="ja-JP" altLang="en-US" sz="3600" b="1" dirty="0"/>
              <a:t>をサポー</a:t>
            </a:r>
            <a:r>
              <a:rPr lang="ja-JP" altLang="en-US" sz="3600" b="1" dirty="0" smtClean="0"/>
              <a:t>ト</a:t>
            </a:r>
            <a:endParaRPr sz="3600" b="1" dirty="0">
              <a:sym typeface="Arial"/>
            </a:endParaRPr>
          </a:p>
        </p:txBody>
      </p:sp>
      <p:sp>
        <p:nvSpPr>
          <p:cNvPr id="185" name="Google Shape;185;p18"/>
          <p:cNvSpPr/>
          <p:nvPr/>
        </p:nvSpPr>
        <p:spPr>
          <a:xfrm>
            <a:off x="935608" y="4152350"/>
            <a:ext cx="1588932"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smtClean="0">
                <a:solidFill>
                  <a:schemeClr val="lt1"/>
                </a:solidFill>
                <a:latin typeface="Meiryo UI" panose="020B0604030504040204" pitchFamily="50" charset="-128"/>
                <a:ea typeface="Meiryo UI" panose="020B0604030504040204" pitchFamily="50" charset="-128"/>
              </a:rPr>
              <a:t>2x </a:t>
            </a:r>
            <a:r>
              <a:rPr lang="ja-JP" altLang="en-US" dirty="0">
                <a:solidFill>
                  <a:schemeClr val="lt1"/>
                </a:solidFill>
                <a:latin typeface="Meiryo UI" panose="020B0604030504040204" pitchFamily="50" charset="-128"/>
                <a:ea typeface="Meiryo UI" panose="020B0604030504040204" pitchFamily="50" charset="-128"/>
              </a:rPr>
              <a:t>内</a:t>
            </a:r>
            <a:r>
              <a:rPr lang="ja-JP" altLang="en-US" dirty="0" smtClean="0">
                <a:solidFill>
                  <a:schemeClr val="lt1"/>
                </a:solidFill>
                <a:latin typeface="Meiryo UI" panose="020B0604030504040204" pitchFamily="50" charset="-128"/>
                <a:ea typeface="Meiryo UI" panose="020B0604030504040204" pitchFamily="50" charset="-128"/>
              </a:rPr>
              <a:t>蔵静音冷却スマートファン</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86" name="Google Shape;186;p18"/>
          <p:cNvSpPr/>
          <p:nvPr/>
        </p:nvSpPr>
        <p:spPr>
          <a:xfrm>
            <a:off x="838199" y="3116863"/>
            <a:ext cx="186589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smtClean="0">
                <a:solidFill>
                  <a:schemeClr val="lt1"/>
                </a:solidFill>
                <a:latin typeface="Meiryo UI" panose="020B0604030504040204" pitchFamily="50" charset="-128"/>
                <a:ea typeface="Meiryo UI" panose="020B0604030504040204" pitchFamily="50" charset="-128"/>
              </a:rPr>
              <a:t>2x </a:t>
            </a:r>
            <a:r>
              <a:rPr lang="en-US" dirty="0">
                <a:solidFill>
                  <a:schemeClr val="lt1"/>
                </a:solidFill>
                <a:latin typeface="Meiryo UI" panose="020B0604030504040204" pitchFamily="50" charset="-128"/>
                <a:ea typeface="Meiryo UI" panose="020B0604030504040204" pitchFamily="50" charset="-128"/>
              </a:rPr>
              <a:t>M.2 2280スロット</a:t>
            </a:r>
            <a:endParaRPr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(PCIe Gen3 x2)</a:t>
            </a:r>
            <a:endParaRPr dirty="0">
              <a:solidFill>
                <a:schemeClr val="lt1"/>
              </a:solidFill>
              <a:latin typeface="Meiryo UI" panose="020B0604030504040204" pitchFamily="50" charset="-128"/>
              <a:ea typeface="Meiryo UI" panose="020B0604030504040204" pitchFamily="50" charset="-128"/>
            </a:endParaRPr>
          </a:p>
        </p:txBody>
      </p:sp>
      <p:sp>
        <p:nvSpPr>
          <p:cNvPr id="187" name="Google Shape;187;p18"/>
          <p:cNvSpPr/>
          <p:nvPr/>
        </p:nvSpPr>
        <p:spPr>
          <a:xfrm rot="-5131252" flipH="1">
            <a:off x="6379205" y="2884021"/>
            <a:ext cx="299484" cy="1087400"/>
          </a:xfrm>
          <a:custGeom>
            <a:avLst/>
            <a:gdLst/>
            <a:ahLst/>
            <a:cxnLst/>
            <a:rect l="l" t="t" r="r" b="b"/>
            <a:pathLst>
              <a:path w="299484" h="1087400" extrusionOk="0">
                <a:moveTo>
                  <a:pt x="2532" y="0"/>
                </a:moveTo>
                <a:lnTo>
                  <a:pt x="299456" y="20257"/>
                </a:lnTo>
                <a:cubicBezTo>
                  <a:pt x="298760" y="362334"/>
                  <a:pt x="299954" y="745323"/>
                  <a:pt x="299258" y="1087400"/>
                </a:cubicBezTo>
                <a:lnTo>
                  <a:pt x="0" y="1064411"/>
                </a:lnTo>
                <a:lnTo>
                  <a:pt x="2532" y="0"/>
                </a:lnTo>
                <a:close/>
              </a:path>
            </a:pathLst>
          </a:custGeom>
          <a:noFill/>
          <a:ln w="19050" cap="flat" cmpd="sng">
            <a:solidFill>
              <a:srgbClr val="00FF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88" name="Google Shape;188;p18"/>
          <p:cNvSpPr/>
          <p:nvPr/>
        </p:nvSpPr>
        <p:spPr>
          <a:xfrm flipH="1">
            <a:off x="6220248" y="3743315"/>
            <a:ext cx="313151" cy="1186790"/>
          </a:xfrm>
          <a:custGeom>
            <a:avLst/>
            <a:gdLst/>
            <a:ahLst/>
            <a:cxnLst/>
            <a:rect l="l" t="t" r="r" b="b"/>
            <a:pathLst>
              <a:path w="313151" h="1186790" extrusionOk="0">
                <a:moveTo>
                  <a:pt x="0" y="35560"/>
                </a:moveTo>
                <a:lnTo>
                  <a:pt x="313151" y="0"/>
                </a:lnTo>
                <a:lnTo>
                  <a:pt x="313151" y="1148690"/>
                </a:lnTo>
                <a:lnTo>
                  <a:pt x="0" y="1186790"/>
                </a:lnTo>
                <a:lnTo>
                  <a:pt x="0" y="35560"/>
                </a:lnTo>
                <a:close/>
              </a:path>
            </a:pathLst>
          </a:custGeom>
          <a:noFill/>
          <a:ln w="19050" cap="flat" cmpd="sng">
            <a:solidFill>
              <a:srgbClr val="00FF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89" name="Google Shape;189;p18"/>
          <p:cNvSpPr/>
          <p:nvPr/>
        </p:nvSpPr>
        <p:spPr>
          <a:xfrm>
            <a:off x="961856" y="2334177"/>
            <a:ext cx="2740595"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smtClean="0">
                <a:solidFill>
                  <a:schemeClr val="lt1"/>
                </a:solidFill>
                <a:latin typeface="Meiryo UI" panose="020B0604030504040204" pitchFamily="50" charset="-128"/>
                <a:ea typeface="Meiryo UI" panose="020B0604030504040204" pitchFamily="50" charset="-128"/>
              </a:rPr>
              <a:t>3x </a:t>
            </a:r>
            <a:r>
              <a:rPr lang="en-US" dirty="0">
                <a:solidFill>
                  <a:schemeClr val="lt1"/>
                </a:solidFill>
                <a:latin typeface="Meiryo UI" panose="020B0604030504040204" pitchFamily="50" charset="-128"/>
                <a:ea typeface="Meiryo UI" panose="020B0604030504040204" pitchFamily="50" charset="-128"/>
              </a:rPr>
              <a:t>PCIe Gen3 x4スロット</a:t>
            </a:r>
            <a:endParaRPr sz="1400" dirty="0">
              <a:solidFill>
                <a:schemeClr val="lt1"/>
              </a:solidFill>
              <a:latin typeface="Meiryo UI" panose="020B0604030504040204" pitchFamily="50" charset="-128"/>
              <a:ea typeface="Meiryo UI" panose="020B0604030504040204" pitchFamily="50" charset="-128"/>
              <a:sym typeface="Arial"/>
            </a:endParaRPr>
          </a:p>
        </p:txBody>
      </p:sp>
      <p:sp>
        <p:nvSpPr>
          <p:cNvPr id="190" name="Google Shape;190;p18"/>
          <p:cNvSpPr/>
          <p:nvPr/>
        </p:nvSpPr>
        <p:spPr>
          <a:xfrm>
            <a:off x="903819" y="4844660"/>
            <a:ext cx="2913269" cy="184665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smtClean="0">
                <a:solidFill>
                  <a:schemeClr val="lt1"/>
                </a:solidFill>
                <a:latin typeface="Meiryo UI" panose="020B0604030504040204" pitchFamily="50" charset="-128"/>
                <a:ea typeface="Meiryo UI" panose="020B0604030504040204" pitchFamily="50" charset="-128"/>
              </a:rPr>
              <a:t>4x </a:t>
            </a:r>
            <a:r>
              <a:rPr lang="en-US" dirty="0" err="1">
                <a:solidFill>
                  <a:schemeClr val="lt1"/>
                </a:solidFill>
                <a:latin typeface="Meiryo UI" panose="020B0604030504040204" pitchFamily="50" charset="-128"/>
                <a:ea typeface="Meiryo UI" panose="020B0604030504040204" pitchFamily="50" charset="-128"/>
              </a:rPr>
              <a:t>UDIMMメモリスロット、最大</a:t>
            </a:r>
            <a:endParaRPr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合計128GB</a:t>
            </a:r>
            <a:r>
              <a:rPr lang="ja-JP" altLang="en-US" dirty="0">
                <a:solidFill>
                  <a:schemeClr val="lt1"/>
                </a:solidFill>
                <a:latin typeface="Meiryo UI" panose="020B0604030504040204" pitchFamily="50" charset="-128"/>
                <a:ea typeface="Meiryo UI" panose="020B0604030504040204" pitchFamily="50" charset="-128"/>
              </a:rPr>
              <a:t>で</a:t>
            </a:r>
            <a:r>
              <a:rPr lang="en-US" dirty="0" err="1">
                <a:solidFill>
                  <a:schemeClr val="lt1"/>
                </a:solidFill>
                <a:latin typeface="Meiryo UI" panose="020B0604030504040204" pitchFamily="50" charset="-128"/>
                <a:ea typeface="Meiryo UI" panose="020B0604030504040204" pitchFamily="50" charset="-128"/>
              </a:rPr>
              <a:t>オプションのECC</a:t>
            </a:r>
            <a:r>
              <a:rPr lang="ja-JP" altLang="en-US" dirty="0">
                <a:solidFill>
                  <a:schemeClr val="lt1"/>
                </a:solidFill>
                <a:latin typeface="Meiryo UI" panose="020B0604030504040204" pitchFamily="50" charset="-128"/>
                <a:ea typeface="Meiryo UI" panose="020B0604030504040204" pitchFamily="50" charset="-128"/>
              </a:rPr>
              <a:t>メモリを</a:t>
            </a:r>
            <a:r>
              <a:rPr lang="en-US" dirty="0" err="1">
                <a:solidFill>
                  <a:schemeClr val="lt1"/>
                </a:solidFill>
                <a:latin typeface="Meiryo UI" panose="020B0604030504040204" pitchFamily="50" charset="-128"/>
                <a:ea typeface="Meiryo UI" panose="020B0604030504040204" pitchFamily="50" charset="-128"/>
              </a:rPr>
              <a:t>サポート</a:t>
            </a:r>
            <a:r>
              <a:rPr lang="en-US" dirty="0">
                <a:solidFill>
                  <a:schemeClr val="lt1"/>
                </a:solidFill>
                <a:latin typeface="Meiryo UI" panose="020B0604030504040204" pitchFamily="50" charset="-128"/>
                <a:ea typeface="Meiryo UI" panose="020B0604030504040204" pitchFamily="50" charset="-128"/>
              </a:rPr>
              <a:t> </a:t>
            </a:r>
            <a:r>
              <a:rPr lang="en-US" sz="1200" dirty="0">
                <a:solidFill>
                  <a:srgbClr val="FFFF00"/>
                </a:solidFill>
                <a:latin typeface="Meiryo UI" panose="020B0604030504040204" pitchFamily="50" charset="-128"/>
                <a:ea typeface="Meiryo UI" panose="020B0604030504040204" pitchFamily="50" charset="-128"/>
              </a:rPr>
              <a:t>(</a:t>
            </a:r>
            <a:r>
              <a:rPr lang="en-US" sz="1200" dirty="0" smtClean="0">
                <a:solidFill>
                  <a:srgbClr val="FFFF00"/>
                </a:solidFill>
                <a:latin typeface="Meiryo UI" panose="020B0604030504040204" pitchFamily="50" charset="-128"/>
                <a:ea typeface="Meiryo UI" panose="020B0604030504040204" pitchFamily="50" charset="-128"/>
              </a:rPr>
              <a:t>1x </a:t>
            </a:r>
            <a:r>
              <a:rPr lang="en-US" sz="1200" dirty="0">
                <a:solidFill>
                  <a:srgbClr val="FFFF00"/>
                </a:solidFill>
                <a:latin typeface="Meiryo UI" panose="020B0604030504040204" pitchFamily="50" charset="-128"/>
                <a:ea typeface="Meiryo UI" panose="020B0604030504040204" pitchFamily="50" charset="-128"/>
              </a:rPr>
              <a:t>8GB</a:t>
            </a:r>
            <a:r>
              <a:rPr lang="en-US" sz="1200" dirty="0" smtClean="0">
                <a:solidFill>
                  <a:srgbClr val="FFFF00"/>
                </a:solidFill>
                <a:latin typeface="Meiryo UI" panose="020B0604030504040204" pitchFamily="50" charset="-128"/>
                <a:ea typeface="Meiryo UI" panose="020B0604030504040204" pitchFamily="50" charset="-128"/>
              </a:rPr>
              <a:t>の非ECC </a:t>
            </a:r>
            <a:r>
              <a:rPr lang="en-US" sz="1200" dirty="0" err="1">
                <a:solidFill>
                  <a:srgbClr val="FFFF00"/>
                </a:solidFill>
                <a:latin typeface="Meiryo UI" panose="020B0604030504040204" pitchFamily="50" charset="-128"/>
                <a:ea typeface="Meiryo UI" panose="020B0604030504040204" pitchFamily="50" charset="-128"/>
              </a:rPr>
              <a:t>RAM</a:t>
            </a:r>
            <a:r>
              <a:rPr lang="en-US" sz="1200" dirty="0" err="1" smtClean="0">
                <a:solidFill>
                  <a:srgbClr val="FFFF00"/>
                </a:solidFill>
                <a:latin typeface="Meiryo UI" panose="020B0604030504040204" pitchFamily="50" charset="-128"/>
                <a:ea typeface="Meiryo UI" panose="020B0604030504040204" pitchFamily="50" charset="-128"/>
              </a:rPr>
              <a:t>モジュールが</a:t>
            </a:r>
            <a:r>
              <a:rPr lang="en-US" sz="1200" dirty="0" smtClean="0">
                <a:solidFill>
                  <a:srgbClr val="FFFF00"/>
                </a:solidFill>
                <a:latin typeface="Meiryo UI" panose="020B0604030504040204" pitchFamily="50" charset="-128"/>
                <a:ea typeface="Meiryo UI" panose="020B0604030504040204" pitchFamily="50" charset="-128"/>
              </a:rPr>
              <a:t>(</a:t>
            </a:r>
            <a:r>
              <a:rPr lang="en-US" altLang="ja-JP" sz="1200" dirty="0" err="1" smtClean="0">
                <a:solidFill>
                  <a:srgbClr val="FFFF00"/>
                </a:solidFill>
                <a:latin typeface="Meiryo UI" panose="020B0604030504040204" pitchFamily="50" charset="-128"/>
                <a:ea typeface="Meiryo UI" panose="020B0604030504040204" pitchFamily="50" charset="-128"/>
              </a:rPr>
              <a:t>注文</a:t>
            </a:r>
            <a:r>
              <a:rPr lang="en-US" altLang="ja-JP" sz="1200" dirty="0" err="1">
                <a:solidFill>
                  <a:srgbClr val="FFFF00"/>
                </a:solidFill>
                <a:latin typeface="Meiryo UI" panose="020B0604030504040204" pitchFamily="50" charset="-128"/>
                <a:ea typeface="Meiryo UI" panose="020B0604030504040204" pitchFamily="50" charset="-128"/>
              </a:rPr>
              <a:t>SKU</a:t>
            </a:r>
            <a:r>
              <a:rPr lang="en-US" altLang="ja-JP" sz="1200" dirty="0">
                <a:solidFill>
                  <a:srgbClr val="FFFF00"/>
                </a:solidFill>
                <a:latin typeface="Meiryo UI" panose="020B0604030504040204" pitchFamily="50" charset="-128"/>
                <a:ea typeface="Meiryo UI" panose="020B0604030504040204" pitchFamily="50" charset="-128"/>
              </a:rPr>
              <a:t> </a:t>
            </a:r>
            <a:r>
              <a:rPr lang="en-US" sz="1200" dirty="0" smtClean="0">
                <a:solidFill>
                  <a:srgbClr val="FFFF00"/>
                </a:solidFill>
                <a:latin typeface="Meiryo UI" panose="020B0604030504040204" pitchFamily="50" charset="-128"/>
                <a:ea typeface="Meiryo UI" panose="020B0604030504040204" pitchFamily="50" charset="-128"/>
              </a:rPr>
              <a:t>TS-1655-8G)</a:t>
            </a:r>
            <a:r>
              <a:rPr lang="en-US" sz="1200" dirty="0" err="1" smtClean="0">
                <a:solidFill>
                  <a:srgbClr val="FFFF00"/>
                </a:solidFill>
                <a:latin typeface="Meiryo UI" panose="020B0604030504040204" pitchFamily="50" charset="-128"/>
                <a:ea typeface="Meiryo UI" panose="020B0604030504040204" pitchFamily="50" charset="-128"/>
              </a:rPr>
              <a:t>にプリインストールされています</a:t>
            </a:r>
            <a:r>
              <a:rPr lang="en-US" sz="1200" dirty="0" err="1">
                <a:solidFill>
                  <a:srgbClr val="FFFF00"/>
                </a:solidFill>
                <a:latin typeface="Meiryo UI" panose="020B0604030504040204" pitchFamily="50" charset="-128"/>
                <a:ea typeface="Meiryo UI" panose="020B0604030504040204" pitchFamily="50" charset="-128"/>
              </a:rPr>
              <a:t>。ECCおよび非ECC</a:t>
            </a:r>
            <a:r>
              <a:rPr lang="en-US" sz="1200" dirty="0">
                <a:solidFill>
                  <a:srgbClr val="FFFF00"/>
                </a:solidFill>
                <a:latin typeface="Meiryo UI" panose="020B0604030504040204" pitchFamily="50" charset="-128"/>
                <a:ea typeface="Meiryo UI" panose="020B0604030504040204" pitchFamily="50" charset="-128"/>
              </a:rPr>
              <a:t> </a:t>
            </a:r>
            <a:r>
              <a:rPr lang="en-US" sz="1200" dirty="0" err="1">
                <a:solidFill>
                  <a:srgbClr val="FFFF00"/>
                </a:solidFill>
                <a:latin typeface="Meiryo UI" panose="020B0604030504040204" pitchFamily="50" charset="-128"/>
                <a:ea typeface="Meiryo UI" panose="020B0604030504040204" pitchFamily="50" charset="-128"/>
              </a:rPr>
              <a:t>RAM</a:t>
            </a:r>
            <a:r>
              <a:rPr lang="en-US" sz="1200" dirty="0" err="1" smtClean="0">
                <a:solidFill>
                  <a:srgbClr val="FFFF00"/>
                </a:solidFill>
                <a:latin typeface="Meiryo UI" panose="020B0604030504040204" pitchFamily="50" charset="-128"/>
                <a:ea typeface="Meiryo UI" panose="020B0604030504040204" pitchFamily="50" charset="-128"/>
              </a:rPr>
              <a:t>モジュールを一緒に</a:t>
            </a:r>
            <a:r>
              <a:rPr lang="ja-JP" altLang="en-US" sz="1200" dirty="0" smtClean="0">
                <a:solidFill>
                  <a:srgbClr val="FFFF00"/>
                </a:solidFill>
                <a:latin typeface="Meiryo UI" panose="020B0604030504040204" pitchFamily="50" charset="-128"/>
                <a:ea typeface="Meiryo UI" panose="020B0604030504040204" pitchFamily="50" charset="-128"/>
              </a:rPr>
              <a:t>使用</a:t>
            </a:r>
            <a:r>
              <a:rPr lang="en-US" sz="1200" dirty="0" err="1" smtClean="0">
                <a:solidFill>
                  <a:srgbClr val="FFFF00"/>
                </a:solidFill>
                <a:latin typeface="Meiryo UI" panose="020B0604030504040204" pitchFamily="50" charset="-128"/>
                <a:ea typeface="Meiryo UI" panose="020B0604030504040204" pitchFamily="50" charset="-128"/>
              </a:rPr>
              <a:t>することはできません</a:t>
            </a:r>
            <a:r>
              <a:rPr lang="en-US" sz="1200" dirty="0" err="1">
                <a:solidFill>
                  <a:srgbClr val="FFFF00"/>
                </a:solidFill>
                <a:latin typeface="Meiryo UI" panose="020B0604030504040204" pitchFamily="50" charset="-128"/>
                <a:ea typeface="Meiryo UI" panose="020B0604030504040204" pitchFamily="50" charset="-128"/>
              </a:rPr>
              <a:t>。互換性のあるRAM</a:t>
            </a:r>
            <a:r>
              <a:rPr lang="en-US" altLang="ja-JP" sz="1200" dirty="0" err="1">
                <a:solidFill>
                  <a:srgbClr val="FFFF00"/>
                </a:solidFill>
                <a:latin typeface="Meiryo UI" panose="020B0604030504040204" pitchFamily="50" charset="-128"/>
                <a:ea typeface="Meiryo UI" panose="020B0604030504040204" pitchFamily="50" charset="-128"/>
              </a:rPr>
              <a:t>モジュール</a:t>
            </a:r>
            <a:r>
              <a:rPr lang="en-US" sz="1200" dirty="0" err="1">
                <a:solidFill>
                  <a:srgbClr val="FFFF00"/>
                </a:solidFill>
                <a:latin typeface="Meiryo UI" panose="020B0604030504040204" pitchFamily="50" charset="-128"/>
                <a:ea typeface="Meiryo UI" panose="020B0604030504040204" pitchFamily="50" charset="-128"/>
              </a:rPr>
              <a:t>については、製品ページを</a:t>
            </a:r>
            <a:r>
              <a:rPr lang="ja-JP" altLang="en-US" sz="1200" dirty="0">
                <a:solidFill>
                  <a:srgbClr val="FFFF00"/>
                </a:solidFill>
                <a:latin typeface="Meiryo UI" panose="020B0604030504040204" pitchFamily="50" charset="-128"/>
                <a:ea typeface="Meiryo UI" panose="020B0604030504040204" pitchFamily="50" charset="-128"/>
              </a:rPr>
              <a:t>ご</a:t>
            </a:r>
            <a:r>
              <a:rPr lang="en-US" sz="1200" dirty="0" err="1">
                <a:solidFill>
                  <a:srgbClr val="FFFF00"/>
                </a:solidFill>
                <a:latin typeface="Meiryo UI" panose="020B0604030504040204" pitchFamily="50" charset="-128"/>
                <a:ea typeface="Meiryo UI" panose="020B0604030504040204" pitchFamily="50" charset="-128"/>
              </a:rPr>
              <a:t>参照ください</a:t>
            </a:r>
            <a:r>
              <a:rPr lang="en-US" sz="1200" dirty="0">
                <a:solidFill>
                  <a:srgbClr val="FFFF00"/>
                </a:solidFill>
                <a:latin typeface="Meiryo UI" panose="020B0604030504040204" pitchFamily="50" charset="-128"/>
                <a:ea typeface="Meiryo UI" panose="020B0604030504040204" pitchFamily="50" charset="-128"/>
              </a:rPr>
              <a:t>。)</a:t>
            </a:r>
            <a:endParaRPr sz="1200" dirty="0">
              <a:solidFill>
                <a:srgbClr val="FFFF00"/>
              </a:solidFill>
              <a:latin typeface="Meiryo UI" panose="020B0604030504040204" pitchFamily="50" charset="-128"/>
              <a:ea typeface="Meiryo UI" panose="020B0604030504040204" pitchFamily="50" charset="-128"/>
            </a:endParaRPr>
          </a:p>
        </p:txBody>
      </p:sp>
      <p:cxnSp>
        <p:nvCxnSpPr>
          <p:cNvPr id="191" name="Google Shape;191;p18"/>
          <p:cNvCxnSpPr>
            <a:cxnSpLocks/>
            <a:stCxn id="186" idx="3"/>
          </p:cNvCxnSpPr>
          <p:nvPr/>
        </p:nvCxnSpPr>
        <p:spPr>
          <a:xfrm>
            <a:off x="2704093" y="3378473"/>
            <a:ext cx="3245100" cy="8400"/>
          </a:xfrm>
          <a:prstGeom prst="straightConnector1">
            <a:avLst/>
          </a:prstGeom>
          <a:noFill/>
          <a:ln w="19050" cap="flat" cmpd="sng">
            <a:solidFill>
              <a:srgbClr val="00FFCC"/>
            </a:solidFill>
            <a:prstDash val="solid"/>
            <a:miter lim="800000"/>
            <a:headEnd type="oval" w="med" len="med"/>
            <a:tailEnd type="oval" w="med" len="med"/>
          </a:ln>
        </p:spPr>
      </p:cxnSp>
      <p:cxnSp>
        <p:nvCxnSpPr>
          <p:cNvPr id="192" name="Google Shape;192;p18"/>
          <p:cNvCxnSpPr/>
          <p:nvPr/>
        </p:nvCxnSpPr>
        <p:spPr>
          <a:xfrm>
            <a:off x="2575775" y="4336710"/>
            <a:ext cx="2229033" cy="0"/>
          </a:xfrm>
          <a:prstGeom prst="straightConnector1">
            <a:avLst/>
          </a:prstGeom>
          <a:noFill/>
          <a:ln w="19050" cap="flat" cmpd="sng">
            <a:solidFill>
              <a:srgbClr val="00FFCC"/>
            </a:solidFill>
            <a:prstDash val="solid"/>
            <a:miter lim="800000"/>
            <a:headEnd type="oval" w="med" len="med"/>
            <a:tailEnd type="oval" w="med" len="med"/>
          </a:ln>
        </p:spPr>
      </p:cxnSp>
      <p:cxnSp>
        <p:nvCxnSpPr>
          <p:cNvPr id="193" name="Google Shape;193;p18"/>
          <p:cNvCxnSpPr/>
          <p:nvPr/>
        </p:nvCxnSpPr>
        <p:spPr>
          <a:xfrm>
            <a:off x="3730956" y="5386014"/>
            <a:ext cx="2798127" cy="0"/>
          </a:xfrm>
          <a:prstGeom prst="straightConnector1">
            <a:avLst/>
          </a:prstGeom>
          <a:noFill/>
          <a:ln w="19050" cap="flat" cmpd="sng">
            <a:solidFill>
              <a:srgbClr val="00FFCC"/>
            </a:solidFill>
            <a:prstDash val="solid"/>
            <a:miter lim="800000"/>
            <a:headEnd type="oval" w="med" len="med"/>
            <a:tailEnd type="oval" w="med" len="med"/>
          </a:ln>
        </p:spPr>
      </p:cxnSp>
      <p:sp>
        <p:nvSpPr>
          <p:cNvPr id="194" name="Google Shape;194;p18"/>
          <p:cNvSpPr/>
          <p:nvPr/>
        </p:nvSpPr>
        <p:spPr>
          <a:xfrm flipH="1">
            <a:off x="6529083" y="3752916"/>
            <a:ext cx="572655" cy="2015424"/>
          </a:xfrm>
          <a:custGeom>
            <a:avLst/>
            <a:gdLst/>
            <a:ahLst/>
            <a:cxnLst/>
            <a:rect l="l" t="t" r="r" b="b"/>
            <a:pathLst>
              <a:path w="572655" h="2015424" extrusionOk="0">
                <a:moveTo>
                  <a:pt x="12825" y="66040"/>
                </a:moveTo>
                <a:lnTo>
                  <a:pt x="572655" y="0"/>
                </a:lnTo>
                <a:lnTo>
                  <a:pt x="565035" y="1946844"/>
                </a:lnTo>
                <a:lnTo>
                  <a:pt x="125" y="2015424"/>
                </a:lnTo>
                <a:cubicBezTo>
                  <a:pt x="-1568" y="1366476"/>
                  <a:pt x="14518" y="714988"/>
                  <a:pt x="12825" y="66040"/>
                </a:cubicBezTo>
                <a:close/>
              </a:path>
            </a:pathLst>
          </a:custGeom>
          <a:noFill/>
          <a:ln w="19050" cap="flat" cmpd="sng">
            <a:solidFill>
              <a:srgbClr val="00FF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cxnSp>
        <p:nvCxnSpPr>
          <p:cNvPr id="195" name="Google Shape;195;p18"/>
          <p:cNvCxnSpPr/>
          <p:nvPr/>
        </p:nvCxnSpPr>
        <p:spPr>
          <a:xfrm>
            <a:off x="3179208" y="2499962"/>
            <a:ext cx="5615700" cy="422700"/>
          </a:xfrm>
          <a:prstGeom prst="bentConnector3">
            <a:avLst>
              <a:gd name="adj1" fmla="val 100206"/>
            </a:avLst>
          </a:prstGeom>
          <a:noFill/>
          <a:ln w="19050" cap="flat" cmpd="sng">
            <a:solidFill>
              <a:srgbClr val="00FFCC"/>
            </a:solidFill>
            <a:prstDash val="solid"/>
            <a:miter lim="800000"/>
            <a:headEnd type="oval" w="med" len="med"/>
            <a:tailEnd type="oval" w="med" len="med"/>
          </a:ln>
        </p:spPr>
      </p:cxnSp>
      <p:cxnSp>
        <p:nvCxnSpPr>
          <p:cNvPr id="196" name="Google Shape;196;p18"/>
          <p:cNvCxnSpPr>
            <a:cxnSpLocks/>
            <a:stCxn id="186" idx="3"/>
          </p:cNvCxnSpPr>
          <p:nvPr/>
        </p:nvCxnSpPr>
        <p:spPr>
          <a:xfrm>
            <a:off x="2704093" y="3378473"/>
            <a:ext cx="3490200" cy="998100"/>
          </a:xfrm>
          <a:prstGeom prst="bentConnector3">
            <a:avLst>
              <a:gd name="adj1" fmla="val 50000"/>
            </a:avLst>
          </a:prstGeom>
          <a:noFill/>
          <a:ln w="19050" cap="flat" cmpd="sng">
            <a:solidFill>
              <a:srgbClr val="00FFCC"/>
            </a:solidFill>
            <a:prstDash val="solid"/>
            <a:miter lim="800000"/>
            <a:headEnd type="oval" w="med" len="med"/>
            <a:tailEnd type="oval" w="med" len="med"/>
          </a:ln>
        </p:spPr>
      </p:cxnSp>
      <p:sp>
        <p:nvSpPr>
          <p:cNvPr id="197" name="Google Shape;197;p18"/>
          <p:cNvSpPr/>
          <p:nvPr/>
        </p:nvSpPr>
        <p:spPr>
          <a:xfrm rot="-1020000">
            <a:off x="8559209" y="2932814"/>
            <a:ext cx="469604" cy="531627"/>
          </a:xfrm>
          <a:prstGeom prst="parallelogram">
            <a:avLst>
              <a:gd name="adj" fmla="val 25000"/>
            </a:avLst>
          </a:prstGeom>
          <a:noFill/>
          <a:ln w="28575" cap="flat" cmpd="sng">
            <a:solidFill>
              <a:srgbClr val="00FF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198" name="Google Shape;198;p18"/>
          <p:cNvSpPr/>
          <p:nvPr/>
        </p:nvSpPr>
        <p:spPr>
          <a:xfrm rot="-1200000">
            <a:off x="8910204" y="2764566"/>
            <a:ext cx="646813" cy="221511"/>
          </a:xfrm>
          <a:prstGeom prst="parallelogram">
            <a:avLst>
              <a:gd name="adj" fmla="val 25000"/>
            </a:avLst>
          </a:prstGeom>
          <a:noFill/>
          <a:ln w="28575" cap="flat" cmpd="sng">
            <a:solidFill>
              <a:srgbClr val="00FF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9"/>
          <p:cNvSpPr txBox="1">
            <a:spLocks noGrp="1"/>
          </p:cNvSpPr>
          <p:nvPr>
            <p:ph type="title"/>
          </p:nvPr>
        </p:nvSpPr>
        <p:spPr>
          <a:xfrm>
            <a:off x="405513" y="243710"/>
            <a:ext cx="11786487"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Arial"/>
              <a:buNone/>
            </a:pPr>
            <a:r>
              <a:rPr lang="en-US" sz="3600" b="1" dirty="0" err="1"/>
              <a:t>オプションのグラフィックカードやIntel</a:t>
            </a:r>
            <a:r>
              <a:rPr lang="en-US" sz="3600" b="1" dirty="0"/>
              <a:t>® QAT &amp; SR-</a:t>
            </a:r>
            <a:r>
              <a:rPr lang="en-US" sz="3600" b="1" dirty="0" err="1"/>
              <a:t>IOVなどの高度な機能で効率を</a:t>
            </a:r>
            <a:r>
              <a:rPr lang="ja-JP" altLang="en-US" sz="3600" b="1" dirty="0"/>
              <a:t>高める</a:t>
            </a:r>
            <a:endParaRPr sz="3600" b="1" dirty="0">
              <a:sym typeface="Arial"/>
            </a:endParaRPr>
          </a:p>
        </p:txBody>
      </p:sp>
      <p:pic>
        <p:nvPicPr>
          <p:cNvPr id="204" name="Google Shape;204;p19" descr="A picture containing text, appliance, device, fan&#10;&#10;Description automatically generated"/>
          <p:cNvPicPr preferRelativeResize="0"/>
          <p:nvPr/>
        </p:nvPicPr>
        <p:blipFill rotWithShape="1">
          <a:blip r:embed="rId3">
            <a:alphaModFix/>
          </a:blip>
          <a:srcRect r="35821" b="43535"/>
          <a:stretch/>
        </p:blipFill>
        <p:spPr>
          <a:xfrm>
            <a:off x="5229655" y="3150751"/>
            <a:ext cx="7165546" cy="3940929"/>
          </a:xfrm>
          <a:prstGeom prst="rect">
            <a:avLst/>
          </a:prstGeom>
          <a:noFill/>
          <a:ln>
            <a:noFill/>
          </a:ln>
          <a:effectLst>
            <a:outerShdw blurRad="749300" dist="660400" dir="8100000" algn="tr" rotWithShape="0">
              <a:srgbClr val="000734">
                <a:alpha val="68627"/>
              </a:srgbClr>
            </a:outerShdw>
          </a:effectLst>
        </p:spPr>
      </p:pic>
      <p:sp>
        <p:nvSpPr>
          <p:cNvPr id="205" name="Google Shape;205;p19"/>
          <p:cNvSpPr txBox="1"/>
          <p:nvPr/>
        </p:nvSpPr>
        <p:spPr>
          <a:xfrm>
            <a:off x="1874271" y="3484804"/>
            <a:ext cx="3751403" cy="587616"/>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70C0"/>
              </a:buClr>
              <a:buSzPts val="1600"/>
              <a:buFont typeface="Lato"/>
              <a:buNone/>
            </a:pPr>
            <a:r>
              <a:rPr lang="en-US" sz="1600" b="1" dirty="0" err="1">
                <a:solidFill>
                  <a:srgbClr val="0070C0"/>
                </a:solidFill>
                <a:latin typeface="Meiryo UI" panose="020B0604030504040204" pitchFamily="50" charset="-128"/>
                <a:ea typeface="Meiryo UI" panose="020B0604030504040204" pitchFamily="50" charset="-128"/>
              </a:rPr>
              <a:t>SR-IOVネットワークI</a:t>
            </a:r>
            <a:r>
              <a:rPr lang="en-US" sz="1600" b="1" dirty="0">
                <a:solidFill>
                  <a:srgbClr val="0070C0"/>
                </a:solidFill>
                <a:latin typeface="Meiryo UI" panose="020B0604030504040204" pitchFamily="50" charset="-128"/>
                <a:ea typeface="Meiryo UI" panose="020B0604030504040204" pitchFamily="50" charset="-128"/>
              </a:rPr>
              <a:t>/</a:t>
            </a:r>
            <a:r>
              <a:rPr lang="en-US" sz="1600" b="1" dirty="0" err="1">
                <a:solidFill>
                  <a:srgbClr val="0070C0"/>
                </a:solidFill>
                <a:latin typeface="Meiryo UI" panose="020B0604030504040204" pitchFamily="50" charset="-128"/>
                <a:ea typeface="Meiryo UI" panose="020B0604030504040204" pitchFamily="50" charset="-128"/>
              </a:rPr>
              <a:t>O仮想化</a:t>
            </a:r>
            <a:endParaRPr sz="1600" b="1" i="0" u="none" strike="noStrike" cap="none" dirty="0">
              <a:solidFill>
                <a:srgbClr val="0070C0"/>
              </a:solidFill>
              <a:latin typeface="Meiryo UI" panose="020B0604030504040204" pitchFamily="50" charset="-128"/>
              <a:ea typeface="Meiryo UI" panose="020B0604030504040204" pitchFamily="50" charset="-128"/>
              <a:sym typeface="Arial"/>
            </a:endParaRPr>
          </a:p>
        </p:txBody>
      </p:sp>
      <p:sp>
        <p:nvSpPr>
          <p:cNvPr id="206" name="Google Shape;206;p19"/>
          <p:cNvSpPr txBox="1"/>
          <p:nvPr/>
        </p:nvSpPr>
        <p:spPr>
          <a:xfrm>
            <a:off x="1933924" y="2182303"/>
            <a:ext cx="5109057"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err="1">
                <a:solidFill>
                  <a:srgbClr val="0070C0"/>
                </a:solidFill>
                <a:latin typeface="Meiryo UI" panose="020B0604030504040204" pitchFamily="50" charset="-128"/>
                <a:ea typeface="Meiryo UI" panose="020B0604030504040204" pitchFamily="50" charset="-128"/>
              </a:rPr>
              <a:t>ディスプレイ</a:t>
            </a:r>
            <a:r>
              <a:rPr lang="en-US" sz="1600" b="1" dirty="0">
                <a:solidFill>
                  <a:srgbClr val="0070C0"/>
                </a:solidFill>
                <a:latin typeface="Meiryo UI" panose="020B0604030504040204" pitchFamily="50" charset="-128"/>
                <a:ea typeface="Meiryo UI" panose="020B0604030504040204" pitchFamily="50" charset="-128"/>
              </a:rPr>
              <a:t>/</a:t>
            </a:r>
            <a:r>
              <a:rPr lang="en-US" sz="1600" b="1" dirty="0" err="1">
                <a:solidFill>
                  <a:srgbClr val="0070C0"/>
                </a:solidFill>
                <a:latin typeface="Meiryo UI" panose="020B0604030504040204" pitchFamily="50" charset="-128"/>
                <a:ea typeface="Meiryo UI" panose="020B0604030504040204" pitchFamily="50" charset="-128"/>
              </a:rPr>
              <a:t>トランスコーディング用のハイエンド</a:t>
            </a:r>
            <a:r>
              <a:rPr lang="en-US" sz="1600" b="1" dirty="0">
                <a:solidFill>
                  <a:srgbClr val="0070C0"/>
                </a:solidFill>
                <a:latin typeface="Meiryo UI" panose="020B0604030504040204" pitchFamily="50" charset="-128"/>
                <a:ea typeface="Meiryo UI" panose="020B0604030504040204" pitchFamily="50" charset="-128"/>
              </a:rPr>
              <a:t> </a:t>
            </a:r>
            <a:r>
              <a:rPr lang="en-US" sz="1600" b="1" dirty="0" err="1">
                <a:solidFill>
                  <a:srgbClr val="0070C0"/>
                </a:solidFill>
                <a:latin typeface="Meiryo UI" panose="020B0604030504040204" pitchFamily="50" charset="-128"/>
                <a:ea typeface="Meiryo UI" panose="020B0604030504040204" pitchFamily="50" charset="-128"/>
              </a:rPr>
              <a:t>GPUカード</a:t>
            </a:r>
            <a:endParaRPr sz="1600" b="1" i="0" u="none" strike="noStrike" cap="none" dirty="0">
              <a:solidFill>
                <a:srgbClr val="0070C0"/>
              </a:solidFill>
              <a:latin typeface="Meiryo UI" panose="020B0604030504040204" pitchFamily="50" charset="-128"/>
              <a:ea typeface="Meiryo UI" panose="020B0604030504040204" pitchFamily="50" charset="-128"/>
              <a:sym typeface="Arial"/>
            </a:endParaRPr>
          </a:p>
        </p:txBody>
      </p:sp>
      <p:sp>
        <p:nvSpPr>
          <p:cNvPr id="207" name="Google Shape;207;p19"/>
          <p:cNvSpPr/>
          <p:nvPr/>
        </p:nvSpPr>
        <p:spPr>
          <a:xfrm>
            <a:off x="727842" y="2149381"/>
            <a:ext cx="1021969" cy="1021969"/>
          </a:xfrm>
          <a:prstGeom prst="roundRect">
            <a:avLst>
              <a:gd name="adj" fmla="val 16667"/>
            </a:avLst>
          </a:prstGeom>
          <a:solidFill>
            <a:srgbClr val="2189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208" name="Google Shape;208;p19"/>
          <p:cNvSpPr/>
          <p:nvPr/>
        </p:nvSpPr>
        <p:spPr>
          <a:xfrm>
            <a:off x="727842" y="3641057"/>
            <a:ext cx="1021969" cy="1021969"/>
          </a:xfrm>
          <a:prstGeom prst="roundRect">
            <a:avLst>
              <a:gd name="adj" fmla="val 16667"/>
            </a:avLst>
          </a:prstGeom>
          <a:solidFill>
            <a:srgbClr val="2189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209" name="Google Shape;209;p19"/>
          <p:cNvSpPr txBox="1"/>
          <p:nvPr/>
        </p:nvSpPr>
        <p:spPr>
          <a:xfrm>
            <a:off x="755133" y="2394170"/>
            <a:ext cx="1039647"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800"/>
              <a:buFont typeface="Arial"/>
              <a:buNone/>
            </a:pPr>
            <a:r>
              <a:rPr lang="en-US" sz="2800" b="1" dirty="0">
                <a:solidFill>
                  <a:srgbClr val="FFFFFF"/>
                </a:solidFill>
                <a:latin typeface="Meiryo UI" panose="020B0604030504040204" pitchFamily="50" charset="-128"/>
                <a:ea typeface="Meiryo UI" panose="020B0604030504040204" pitchFamily="50" charset="-128"/>
              </a:rPr>
              <a:t>GPU</a:t>
            </a:r>
            <a:endParaRPr sz="28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210" name="Google Shape;210;p19"/>
          <p:cNvSpPr txBox="1"/>
          <p:nvPr/>
        </p:nvSpPr>
        <p:spPr>
          <a:xfrm>
            <a:off x="651410" y="3953600"/>
            <a:ext cx="1183203"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000"/>
              <a:buFont typeface="Arial"/>
              <a:buNone/>
            </a:pPr>
            <a:r>
              <a:rPr lang="en-US" sz="2000" b="1" dirty="0">
                <a:solidFill>
                  <a:srgbClr val="FFFFFF"/>
                </a:solidFill>
                <a:latin typeface="Meiryo UI" panose="020B0604030504040204" pitchFamily="50" charset="-128"/>
                <a:ea typeface="Meiryo UI" panose="020B0604030504040204" pitchFamily="50" charset="-128"/>
              </a:rPr>
              <a:t>SR-IOV</a:t>
            </a:r>
            <a:endParaRPr sz="20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211" name="Google Shape;211;p19"/>
          <p:cNvSpPr txBox="1"/>
          <p:nvPr/>
        </p:nvSpPr>
        <p:spPr>
          <a:xfrm>
            <a:off x="1933669" y="3867504"/>
            <a:ext cx="4530927"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err="1">
                <a:solidFill>
                  <a:schemeClr val="dk1"/>
                </a:solidFill>
                <a:latin typeface="Meiryo UI" panose="020B0604030504040204" pitchFamily="50" charset="-128"/>
                <a:ea typeface="Meiryo UI" panose="020B0604030504040204" pitchFamily="50" charset="-128"/>
              </a:rPr>
              <a:t>SR-IOVテクノロジーをサポートする互換</a:t>
            </a:r>
            <a:r>
              <a:rPr lang="ja-JP" altLang="en-US" sz="1200" dirty="0">
                <a:solidFill>
                  <a:schemeClr val="dk1"/>
                </a:solidFill>
                <a:latin typeface="Meiryo UI" panose="020B0604030504040204" pitchFamily="50" charset="-128"/>
                <a:ea typeface="Meiryo UI" panose="020B0604030504040204" pitchFamily="50" charset="-128"/>
              </a:rPr>
              <a:t>の</a:t>
            </a:r>
            <a:r>
              <a:rPr lang="en-US" sz="1200" dirty="0">
                <a:solidFill>
                  <a:schemeClr val="dk1"/>
                </a:solidFill>
                <a:latin typeface="Meiryo UI" panose="020B0604030504040204" pitchFamily="50" charset="-128"/>
                <a:ea typeface="Meiryo UI" panose="020B0604030504040204" pitchFamily="50" charset="-128"/>
              </a:rPr>
              <a:t>PCIe 10GbEまたは 25GbEネットワークカードをインストールし、物理ネットワークカードの帯域幅リソースをQNAP Virtualization </a:t>
            </a:r>
            <a:r>
              <a:rPr lang="en-US" sz="1200" dirty="0" err="1">
                <a:solidFill>
                  <a:schemeClr val="dk1"/>
                </a:solidFill>
                <a:latin typeface="Meiryo UI" panose="020B0604030504040204" pitchFamily="50" charset="-128"/>
                <a:ea typeface="Meiryo UI" panose="020B0604030504040204" pitchFamily="50" charset="-128"/>
              </a:rPr>
              <a:t>Stationの仮想マシンに直接割り当てます</a:t>
            </a:r>
            <a:r>
              <a:rPr lang="en-US" sz="1200" dirty="0">
                <a:solidFill>
                  <a:schemeClr val="dk1"/>
                </a:solidFill>
                <a:latin typeface="Meiryo UI" panose="020B0604030504040204" pitchFamily="50" charset="-128"/>
                <a:ea typeface="Meiryo UI" panose="020B0604030504040204" pitchFamily="50" charset="-128"/>
              </a:rPr>
              <a:t>。</a:t>
            </a:r>
            <a:endParaRPr sz="1200" dirty="0">
              <a:solidFill>
                <a:schemeClr val="dk1"/>
              </a:solidFill>
              <a:latin typeface="Meiryo UI" panose="020B0604030504040204" pitchFamily="50" charset="-128"/>
              <a:ea typeface="Meiryo UI" panose="020B0604030504040204" pitchFamily="50" charset="-128"/>
              <a:sym typeface="Arial"/>
            </a:endParaRPr>
          </a:p>
        </p:txBody>
      </p:sp>
      <p:sp>
        <p:nvSpPr>
          <p:cNvPr id="212" name="Google Shape;212;p19"/>
          <p:cNvSpPr/>
          <p:nvPr/>
        </p:nvSpPr>
        <p:spPr>
          <a:xfrm>
            <a:off x="727842" y="5218645"/>
            <a:ext cx="1021969" cy="1021969"/>
          </a:xfrm>
          <a:prstGeom prst="roundRect">
            <a:avLst>
              <a:gd name="adj" fmla="val 16667"/>
            </a:avLst>
          </a:prstGeom>
          <a:solidFill>
            <a:srgbClr val="2189D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213" name="Google Shape;213;p19"/>
          <p:cNvSpPr txBox="1"/>
          <p:nvPr/>
        </p:nvSpPr>
        <p:spPr>
          <a:xfrm>
            <a:off x="862130" y="5531188"/>
            <a:ext cx="865519"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000"/>
              <a:buFont typeface="Arial"/>
              <a:buNone/>
            </a:pPr>
            <a:r>
              <a:rPr lang="en-US" sz="2000" b="1" dirty="0">
                <a:solidFill>
                  <a:srgbClr val="FFFFFF"/>
                </a:solidFill>
                <a:latin typeface="Meiryo UI" panose="020B0604030504040204" pitchFamily="50" charset="-128"/>
                <a:ea typeface="Meiryo UI" panose="020B0604030504040204" pitchFamily="50" charset="-128"/>
              </a:rPr>
              <a:t>QAT</a:t>
            </a:r>
            <a:endParaRPr sz="20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214" name="Google Shape;214;p19"/>
          <p:cNvSpPr txBox="1"/>
          <p:nvPr/>
        </p:nvSpPr>
        <p:spPr>
          <a:xfrm>
            <a:off x="1874271" y="5052271"/>
            <a:ext cx="4685555" cy="587616"/>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70C0"/>
              </a:buClr>
              <a:buSzPts val="1600"/>
              <a:buFont typeface="Lato"/>
              <a:buNone/>
            </a:pPr>
            <a:r>
              <a:rPr lang="en-US" sz="1600" b="1" dirty="0">
                <a:solidFill>
                  <a:srgbClr val="0070C0"/>
                </a:solidFill>
                <a:latin typeface="Meiryo UI" panose="020B0604030504040204" pitchFamily="50" charset="-128"/>
                <a:ea typeface="Meiryo UI" panose="020B0604030504040204" pitchFamily="50" charset="-128"/>
              </a:rPr>
              <a:t>Intel® </a:t>
            </a:r>
            <a:r>
              <a:rPr lang="en-US" sz="1600" b="1" dirty="0" err="1">
                <a:solidFill>
                  <a:srgbClr val="0070C0"/>
                </a:solidFill>
                <a:latin typeface="Meiryo UI" panose="020B0604030504040204" pitchFamily="50" charset="-128"/>
                <a:ea typeface="Meiryo UI" panose="020B0604030504040204" pitchFamily="50" charset="-128"/>
              </a:rPr>
              <a:t>QATハードウェアアクセラレーション</a:t>
            </a:r>
            <a:endParaRPr sz="1600" b="1" i="0" u="none" strike="noStrike" cap="none" dirty="0">
              <a:solidFill>
                <a:srgbClr val="0070C0"/>
              </a:solidFill>
              <a:latin typeface="Meiryo UI" panose="020B0604030504040204" pitchFamily="50" charset="-128"/>
              <a:ea typeface="Meiryo UI" panose="020B0604030504040204" pitchFamily="50" charset="-128"/>
              <a:sym typeface="Arial"/>
            </a:endParaRPr>
          </a:p>
        </p:txBody>
      </p:sp>
      <p:sp>
        <p:nvSpPr>
          <p:cNvPr id="215" name="Google Shape;215;p19"/>
          <p:cNvSpPr txBox="1"/>
          <p:nvPr/>
        </p:nvSpPr>
        <p:spPr>
          <a:xfrm>
            <a:off x="1933669" y="5411152"/>
            <a:ext cx="4479536"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err="1">
                <a:solidFill>
                  <a:schemeClr val="dk1"/>
                </a:solidFill>
                <a:latin typeface="Meiryo UI" panose="020B0604030504040204" pitchFamily="50" charset="-128"/>
                <a:ea typeface="Meiryo UI" panose="020B0604030504040204" pitchFamily="50" charset="-128"/>
              </a:rPr>
              <a:t>データの圧縮</a:t>
            </a:r>
            <a:r>
              <a:rPr lang="en-US" sz="1200" dirty="0">
                <a:solidFill>
                  <a:schemeClr val="dk1"/>
                </a:solidFill>
                <a:latin typeface="Meiryo UI" panose="020B0604030504040204" pitchFamily="50" charset="-128"/>
                <a:ea typeface="Meiryo UI" panose="020B0604030504040204" pitchFamily="50" charset="-128"/>
              </a:rPr>
              <a:t>/</a:t>
            </a:r>
            <a:r>
              <a:rPr lang="en-US" sz="1200" dirty="0" err="1">
                <a:solidFill>
                  <a:schemeClr val="dk1"/>
                </a:solidFill>
                <a:latin typeface="Meiryo UI" panose="020B0604030504040204" pitchFamily="50" charset="-128"/>
                <a:ea typeface="Meiryo UI" panose="020B0604030504040204" pitchFamily="50" charset="-128"/>
              </a:rPr>
              <a:t>解凍を高速化する最先端のIntel</a:t>
            </a:r>
            <a:r>
              <a:rPr lang="en-US" sz="1200" dirty="0">
                <a:solidFill>
                  <a:schemeClr val="dk1"/>
                </a:solidFill>
                <a:latin typeface="Meiryo UI" panose="020B0604030504040204" pitchFamily="50" charset="-128"/>
                <a:ea typeface="Meiryo UI" panose="020B0604030504040204" pitchFamily="50" charset="-128"/>
              </a:rPr>
              <a:t>® </a:t>
            </a:r>
            <a:r>
              <a:rPr lang="en-US" sz="1200" dirty="0" err="1">
                <a:solidFill>
                  <a:schemeClr val="dk1"/>
                </a:solidFill>
                <a:latin typeface="Meiryo UI" panose="020B0604030504040204" pitchFamily="50" charset="-128"/>
                <a:ea typeface="Meiryo UI" panose="020B0604030504040204" pitchFamily="50" charset="-128"/>
              </a:rPr>
              <a:t>QuickAssistハードウェアアクセラレーションエンジンハードウェア</a:t>
            </a:r>
            <a:r>
              <a:rPr lang="en-US" sz="1200" dirty="0">
                <a:solidFill>
                  <a:schemeClr val="dk1"/>
                </a:solidFill>
                <a:latin typeface="Meiryo UI" panose="020B0604030504040204" pitchFamily="50" charset="-128"/>
                <a:ea typeface="Meiryo UI" panose="020B0604030504040204" pitchFamily="50" charset="-128"/>
              </a:rPr>
              <a:t> (Intel® QAT) </a:t>
            </a:r>
            <a:r>
              <a:rPr lang="en-US" sz="1200" dirty="0" err="1">
                <a:solidFill>
                  <a:schemeClr val="dk1"/>
                </a:solidFill>
                <a:latin typeface="Meiryo UI" panose="020B0604030504040204" pitchFamily="50" charset="-128"/>
                <a:ea typeface="Meiryo UI" panose="020B0604030504040204" pitchFamily="50" charset="-128"/>
              </a:rPr>
              <a:t>を統合し、暗号化および復号化の送信操作のパフォーマンスを大幅に向上させることができます</a:t>
            </a:r>
            <a:r>
              <a:rPr lang="ja-JP" altLang="en-US" sz="1200" dirty="0">
                <a:solidFill>
                  <a:schemeClr val="dk1"/>
                </a:solidFill>
                <a:latin typeface="Meiryo UI" panose="020B0604030504040204" pitchFamily="50" charset="-128"/>
                <a:ea typeface="Meiryo UI" panose="020B0604030504040204" pitchFamily="50" charset="-128"/>
              </a:rPr>
              <a:t>。</a:t>
            </a:r>
            <a:endParaRPr sz="1200" dirty="0">
              <a:solidFill>
                <a:schemeClr val="dk1"/>
              </a:solidFill>
              <a:latin typeface="Meiryo UI" panose="020B0604030504040204" pitchFamily="50" charset="-128"/>
              <a:ea typeface="Meiryo UI" panose="020B0604030504040204" pitchFamily="50" charset="-128"/>
              <a:sym typeface="Arial"/>
            </a:endParaRPr>
          </a:p>
        </p:txBody>
      </p:sp>
      <p:sp>
        <p:nvSpPr>
          <p:cNvPr id="216" name="Google Shape;216;p19"/>
          <p:cNvSpPr/>
          <p:nvPr/>
        </p:nvSpPr>
        <p:spPr>
          <a:xfrm rot="-5400000" flipH="1">
            <a:off x="9535736" y="3030272"/>
            <a:ext cx="392340" cy="2245723"/>
          </a:xfrm>
          <a:prstGeom prst="rect">
            <a:avLst/>
          </a:prstGeom>
          <a:noFill/>
          <a:ln w="25400" cap="flat" cmpd="sng">
            <a:solidFill>
              <a:srgbClr val="00FF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cxnSp>
        <p:nvCxnSpPr>
          <p:cNvPr id="217" name="Google Shape;217;p19"/>
          <p:cNvCxnSpPr/>
          <p:nvPr/>
        </p:nvCxnSpPr>
        <p:spPr>
          <a:xfrm>
            <a:off x="10863946" y="3171350"/>
            <a:ext cx="0" cy="1187293"/>
          </a:xfrm>
          <a:prstGeom prst="straightConnector1">
            <a:avLst/>
          </a:prstGeom>
          <a:noFill/>
          <a:ln w="19050" cap="flat" cmpd="sng">
            <a:solidFill>
              <a:srgbClr val="00FFCC"/>
            </a:solidFill>
            <a:prstDash val="solid"/>
            <a:miter lim="800000"/>
            <a:headEnd type="oval" w="med" len="med"/>
            <a:tailEnd type="oval" w="med" len="med"/>
          </a:ln>
        </p:spPr>
      </p:cxnSp>
      <p:sp>
        <p:nvSpPr>
          <p:cNvPr id="218" name="Google Shape;218;p19"/>
          <p:cNvSpPr txBox="1"/>
          <p:nvPr/>
        </p:nvSpPr>
        <p:spPr>
          <a:xfrm>
            <a:off x="7520034" y="2658122"/>
            <a:ext cx="4446677"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err="1">
                <a:solidFill>
                  <a:schemeClr val="dk1"/>
                </a:solidFill>
                <a:latin typeface="Meiryo UI" panose="020B0604030504040204" pitchFamily="50" charset="-128"/>
                <a:ea typeface="Meiryo UI" panose="020B0604030504040204" pitchFamily="50" charset="-128"/>
              </a:rPr>
              <a:t>フルハイトPCIe</a:t>
            </a:r>
            <a:r>
              <a:rPr lang="en-US" b="1" dirty="0">
                <a:solidFill>
                  <a:schemeClr val="dk1"/>
                </a:solidFill>
                <a:latin typeface="Meiryo UI" panose="020B0604030504040204" pitchFamily="50" charset="-128"/>
                <a:ea typeface="Meiryo UI" panose="020B0604030504040204" pitchFamily="50" charset="-128"/>
              </a:rPr>
              <a:t> Gen3 x4スロット</a:t>
            </a:r>
            <a:endParaRPr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200" dirty="0" err="1">
                <a:solidFill>
                  <a:schemeClr val="dk1"/>
                </a:solidFill>
                <a:latin typeface="Meiryo UI" panose="020B0604030504040204" pitchFamily="50" charset="-128"/>
                <a:ea typeface="Meiryo UI" panose="020B0604030504040204" pitchFamily="50" charset="-128"/>
              </a:rPr>
              <a:t>サイズ</a:t>
            </a:r>
            <a:r>
              <a:rPr lang="en-US" sz="1200" dirty="0">
                <a:solidFill>
                  <a:schemeClr val="dk1"/>
                </a:solidFill>
                <a:latin typeface="Meiryo UI" panose="020B0604030504040204" pitchFamily="50" charset="-128"/>
                <a:ea typeface="Meiryo UI" panose="020B0604030504040204" pitchFamily="50" charset="-128"/>
              </a:rPr>
              <a:t>: 260×111.15×37.52mm (10.25×4.38×1.48インチ)</a:t>
            </a:r>
            <a:endParaRPr sz="1200"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endParaRPr b="1" dirty="0">
              <a:solidFill>
                <a:schemeClr val="dk1"/>
              </a:solidFill>
              <a:latin typeface="Meiryo UI" panose="020B0604030504040204" pitchFamily="50" charset="-128"/>
              <a:ea typeface="Meiryo UI" panose="020B0604030504040204" pitchFamily="50" charset="-128"/>
            </a:endParaRPr>
          </a:p>
        </p:txBody>
      </p:sp>
      <p:sp>
        <p:nvSpPr>
          <p:cNvPr id="219" name="Google Shape;219;p19"/>
          <p:cNvSpPr/>
          <p:nvPr/>
        </p:nvSpPr>
        <p:spPr>
          <a:xfrm rot="-5400000" flipH="1">
            <a:off x="7507739" y="3653866"/>
            <a:ext cx="741208" cy="1365765"/>
          </a:xfrm>
          <a:prstGeom prst="rect">
            <a:avLst/>
          </a:prstGeom>
          <a:noFill/>
          <a:ln w="25400" cap="flat" cmpd="sng">
            <a:solidFill>
              <a:srgbClr val="33CC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cxnSp>
        <p:nvCxnSpPr>
          <p:cNvPr id="220" name="Google Shape;220;p19"/>
          <p:cNvCxnSpPr/>
          <p:nvPr/>
        </p:nvCxnSpPr>
        <p:spPr>
          <a:xfrm>
            <a:off x="7206349" y="2543487"/>
            <a:ext cx="0" cy="1409102"/>
          </a:xfrm>
          <a:prstGeom prst="straightConnector1">
            <a:avLst/>
          </a:prstGeom>
          <a:noFill/>
          <a:ln w="19050" cap="flat" cmpd="sng">
            <a:solidFill>
              <a:srgbClr val="33CCCC"/>
            </a:solidFill>
            <a:prstDash val="solid"/>
            <a:miter lim="800000"/>
            <a:headEnd type="oval" w="med" len="med"/>
            <a:tailEnd type="oval" w="med" len="med"/>
          </a:ln>
        </p:spPr>
      </p:cxnSp>
      <p:sp>
        <p:nvSpPr>
          <p:cNvPr id="221" name="Google Shape;221;p19"/>
          <p:cNvSpPr txBox="1"/>
          <p:nvPr/>
        </p:nvSpPr>
        <p:spPr>
          <a:xfrm>
            <a:off x="7196361" y="2052029"/>
            <a:ext cx="4511935"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err="1">
                <a:solidFill>
                  <a:schemeClr val="dk1"/>
                </a:solidFill>
                <a:latin typeface="Meiryo UI" panose="020B0604030504040204" pitchFamily="50" charset="-128"/>
                <a:ea typeface="Meiryo UI" panose="020B0604030504040204" pitchFamily="50" charset="-128"/>
              </a:rPr>
              <a:t>デュアルハーフハイトPCIe</a:t>
            </a:r>
            <a:r>
              <a:rPr lang="en-US" sz="1200" b="1" dirty="0">
                <a:solidFill>
                  <a:schemeClr val="dk1"/>
                </a:solidFill>
                <a:latin typeface="Meiryo UI" panose="020B0604030504040204" pitchFamily="50" charset="-128"/>
                <a:ea typeface="Meiryo UI" panose="020B0604030504040204" pitchFamily="50" charset="-128"/>
              </a:rPr>
              <a:t> Gen3 x4スロット</a:t>
            </a:r>
            <a:endParaRPr sz="1200" b="1"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200" dirty="0" err="1">
                <a:solidFill>
                  <a:schemeClr val="dk1"/>
                </a:solidFill>
                <a:latin typeface="Meiryo UI" panose="020B0604030504040204" pitchFamily="50" charset="-128"/>
                <a:ea typeface="Meiryo UI" panose="020B0604030504040204" pitchFamily="50" charset="-128"/>
              </a:rPr>
              <a:t>サイズ</a:t>
            </a:r>
            <a:r>
              <a:rPr lang="en-US" sz="1200" dirty="0">
                <a:solidFill>
                  <a:schemeClr val="dk1"/>
                </a:solidFill>
                <a:latin typeface="Meiryo UI" panose="020B0604030504040204" pitchFamily="50" charset="-128"/>
                <a:ea typeface="Meiryo UI" panose="020B0604030504040204" pitchFamily="50" charset="-128"/>
              </a:rPr>
              <a:t>: 150 x 68.9 x 18.76 mm (5.90 x 2.71 x 0.74インチ)</a:t>
            </a:r>
            <a:endParaRPr sz="1200" dirty="0">
              <a:solidFill>
                <a:schemeClr val="dk1"/>
              </a:solidFill>
              <a:latin typeface="Meiryo UI" panose="020B0604030504040204" pitchFamily="50" charset="-128"/>
              <a:ea typeface="Meiryo UI" panose="020B0604030504040204" pitchFamily="50" charset="-128"/>
            </a:endParaRPr>
          </a:p>
        </p:txBody>
      </p:sp>
      <p:sp>
        <p:nvSpPr>
          <p:cNvPr id="222" name="Google Shape;222;p19"/>
          <p:cNvSpPr/>
          <p:nvPr/>
        </p:nvSpPr>
        <p:spPr>
          <a:xfrm rot="-5400000" flipH="1">
            <a:off x="9413598" y="783940"/>
            <a:ext cx="502344" cy="4229832"/>
          </a:xfrm>
          <a:prstGeom prst="rect">
            <a:avLst/>
          </a:prstGeom>
          <a:noFill/>
          <a:ln w="25400" cap="flat" cmpd="sng">
            <a:solidFill>
              <a:srgbClr val="00FF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223" name="Google Shape;223;p19"/>
          <p:cNvSpPr/>
          <p:nvPr/>
        </p:nvSpPr>
        <p:spPr>
          <a:xfrm rot="-5400000" flipH="1">
            <a:off x="9120697" y="105472"/>
            <a:ext cx="533658" cy="4363251"/>
          </a:xfrm>
          <a:prstGeom prst="rect">
            <a:avLst/>
          </a:prstGeom>
          <a:noFill/>
          <a:ln w="25400" cap="flat" cmpd="sng">
            <a:solidFill>
              <a:srgbClr val="33CC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224" name="Google Shape;224;p19"/>
          <p:cNvSpPr txBox="1"/>
          <p:nvPr/>
        </p:nvSpPr>
        <p:spPr>
          <a:xfrm>
            <a:off x="1930399" y="3167641"/>
            <a:ext cx="5430137" cy="1983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100" dirty="0" err="1">
                <a:solidFill>
                  <a:srgbClr val="0070C0"/>
                </a:solidFill>
                <a:latin typeface="Meiryo UI" panose="020B0604030504040204" pitchFamily="50" charset="-128"/>
                <a:ea typeface="Meiryo UI" panose="020B0604030504040204" pitchFamily="50" charset="-128"/>
              </a:rPr>
              <a:t>互換性</a:t>
            </a:r>
            <a:r>
              <a:rPr lang="en-US" sz="1100" dirty="0">
                <a:solidFill>
                  <a:srgbClr val="0070C0"/>
                </a:solidFill>
                <a:latin typeface="Meiryo UI" panose="020B0604030504040204" pitchFamily="50" charset="-128"/>
                <a:ea typeface="Meiryo UI" panose="020B0604030504040204" pitchFamily="50" charset="-128"/>
              </a:rPr>
              <a:t>: https://www.qnap.com/go/compatibility/?model=716&amp;category=25</a:t>
            </a:r>
            <a:endParaRPr sz="1100" dirty="0">
              <a:solidFill>
                <a:srgbClr val="0070C0"/>
              </a:solidFill>
              <a:latin typeface="Meiryo UI" panose="020B0604030504040204" pitchFamily="50" charset="-128"/>
              <a:ea typeface="Meiryo UI" panose="020B0604030504040204" pitchFamily="50" charset="-128"/>
              <a:sym typeface="Arial"/>
            </a:endParaRPr>
          </a:p>
        </p:txBody>
      </p:sp>
      <p:sp>
        <p:nvSpPr>
          <p:cNvPr id="225" name="Google Shape;225;p19"/>
          <p:cNvSpPr txBox="1"/>
          <p:nvPr/>
        </p:nvSpPr>
        <p:spPr>
          <a:xfrm>
            <a:off x="1930400" y="2455383"/>
            <a:ext cx="5121758"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err="1">
                <a:solidFill>
                  <a:schemeClr val="dk1"/>
                </a:solidFill>
                <a:latin typeface="Meiryo UI" panose="020B0604030504040204" pitchFamily="50" charset="-128"/>
                <a:ea typeface="Meiryo UI" panose="020B0604030504040204" pitchFamily="50" charset="-128"/>
              </a:rPr>
              <a:t>追加のグラフィックカードインストール</a:t>
            </a:r>
            <a:r>
              <a:rPr lang="ja-JP" altLang="en-US" sz="1200" dirty="0">
                <a:solidFill>
                  <a:schemeClr val="dk1"/>
                </a:solidFill>
                <a:latin typeface="Meiryo UI" panose="020B0604030504040204" pitchFamily="50" charset="-128"/>
                <a:ea typeface="Meiryo UI" panose="020B0604030504040204" pitchFamily="50" charset="-128"/>
              </a:rPr>
              <a:t>に対応</a:t>
            </a:r>
            <a:r>
              <a:rPr lang="en-US" sz="1200" dirty="0">
                <a:solidFill>
                  <a:schemeClr val="dk1"/>
                </a:solidFill>
                <a:latin typeface="Meiryo UI" panose="020B0604030504040204" pitchFamily="50" charset="-128"/>
                <a:ea typeface="Meiryo UI" panose="020B0604030504040204" pitchFamily="50" charset="-128"/>
              </a:rPr>
              <a:t>します。</a:t>
            </a:r>
            <a:r>
              <a:rPr lang="en-US" sz="1200" dirty="0" smtClean="0">
                <a:solidFill>
                  <a:schemeClr val="dk1"/>
                </a:solidFill>
                <a:latin typeface="Meiryo UI" panose="020B0604030504040204" pitchFamily="50" charset="-128"/>
                <a:ea typeface="Meiryo UI" panose="020B0604030504040204" pitchFamily="50" charset="-128"/>
              </a:rPr>
              <a:t>1x </a:t>
            </a:r>
            <a:r>
              <a:rPr lang="en-US" sz="1200" dirty="0">
                <a:solidFill>
                  <a:schemeClr val="dk1"/>
                </a:solidFill>
                <a:latin typeface="Meiryo UI" panose="020B0604030504040204" pitchFamily="50" charset="-128"/>
                <a:ea typeface="Meiryo UI" panose="020B0604030504040204" pitchFamily="50" charset="-128"/>
              </a:rPr>
              <a:t>8ピンおよび</a:t>
            </a:r>
            <a:r>
              <a:rPr lang="en-US" sz="1200" dirty="0" smtClean="0">
                <a:solidFill>
                  <a:schemeClr val="dk1"/>
                </a:solidFill>
                <a:latin typeface="Meiryo UI" panose="020B0604030504040204" pitchFamily="50" charset="-128"/>
                <a:ea typeface="Meiryo UI" panose="020B0604030504040204" pitchFamily="50" charset="-128"/>
              </a:rPr>
              <a:t>1x </a:t>
            </a:r>
            <a:r>
              <a:rPr lang="en-US" sz="1200" dirty="0">
                <a:solidFill>
                  <a:schemeClr val="dk1"/>
                </a:solidFill>
                <a:latin typeface="Meiryo UI" panose="020B0604030504040204" pitchFamily="50" charset="-128"/>
                <a:ea typeface="Meiryo UI" panose="020B0604030504040204" pitchFamily="50" charset="-128"/>
              </a:rPr>
              <a:t>8ピン(6ピン + 2ピン)</a:t>
            </a:r>
            <a:r>
              <a:rPr lang="en-US" sz="1200" dirty="0" err="1">
                <a:solidFill>
                  <a:schemeClr val="dk1"/>
                </a:solidFill>
                <a:latin typeface="Meiryo UI" panose="020B0604030504040204" pitchFamily="50" charset="-128"/>
                <a:ea typeface="Meiryo UI" panose="020B0604030504040204" pitchFamily="50" charset="-128"/>
              </a:rPr>
              <a:t>グラフィックカード電源ケーブルを備えたPSU</a:t>
            </a:r>
            <a:r>
              <a:rPr lang="en-US" sz="1200" dirty="0">
                <a:solidFill>
                  <a:schemeClr val="dk1"/>
                </a:solidFill>
                <a:latin typeface="Meiryo UI" panose="020B0604030504040204" pitchFamily="50" charset="-128"/>
                <a:ea typeface="Meiryo UI" panose="020B0604030504040204" pitchFamily="50" charset="-128"/>
              </a:rPr>
              <a:t>。</a:t>
            </a:r>
            <a:endParaRPr sz="1200"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ja-JP" altLang="en-US" sz="1200" dirty="0">
                <a:solidFill>
                  <a:schemeClr val="dk1"/>
                </a:solidFill>
                <a:latin typeface="Meiryo UI" panose="020B0604030504040204" pitchFamily="50" charset="-128"/>
                <a:ea typeface="Meiryo UI" panose="020B0604030504040204" pitchFamily="50" charset="-128"/>
              </a:rPr>
              <a:t>対応可能な</a:t>
            </a:r>
            <a:r>
              <a:rPr lang="en-US" sz="1200" dirty="0" err="1">
                <a:solidFill>
                  <a:schemeClr val="dk1"/>
                </a:solidFill>
                <a:latin typeface="Meiryo UI" panose="020B0604030504040204" pitchFamily="50" charset="-128"/>
                <a:ea typeface="Meiryo UI" panose="020B0604030504040204" pitchFamily="50" charset="-128"/>
              </a:rPr>
              <a:t>最大カードサイズ</a:t>
            </a:r>
            <a:r>
              <a:rPr lang="en-US" sz="1200" dirty="0">
                <a:solidFill>
                  <a:schemeClr val="dk1"/>
                </a:solidFill>
                <a:latin typeface="Meiryo UI" panose="020B0604030504040204" pitchFamily="50" charset="-128"/>
                <a:ea typeface="Meiryo UI" panose="020B0604030504040204" pitchFamily="50" charset="-128"/>
              </a:rPr>
              <a:t>:</a:t>
            </a:r>
            <a:endParaRPr sz="1200"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rPr>
              <a:t>260×111.15×37.52mm (10.25×4.38×1.48インチ)</a:t>
            </a:r>
            <a:endParaRPr sz="1200" dirty="0">
              <a:solidFill>
                <a:schemeClr val="dk1"/>
              </a:solidFill>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0"/>
          <p:cNvSpPr txBox="1">
            <a:spLocks noGrp="1"/>
          </p:cNvSpPr>
          <p:nvPr>
            <p:ph type="title"/>
          </p:nvPr>
        </p:nvSpPr>
        <p:spPr>
          <a:xfrm>
            <a:off x="370114" y="373968"/>
            <a:ext cx="11451771"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Arial"/>
              <a:buNone/>
            </a:pPr>
            <a:r>
              <a:rPr lang="en-US" sz="3600" b="1" dirty="0"/>
              <a:t>デュアル</a:t>
            </a:r>
            <a:r>
              <a:rPr lang="en-US" sz="3600" b="1" dirty="0" smtClean="0"/>
              <a:t>2.5GbE</a:t>
            </a:r>
            <a:r>
              <a:rPr lang="en-US" sz="3600" b="1" dirty="0"/>
              <a:t>ポートにより、すぐに必要なパフォーマンスが得られます。クラスをリードする10GbEチャンピオンが登場。</a:t>
            </a:r>
            <a:endParaRPr sz="3959" dirty="0"/>
          </a:p>
        </p:txBody>
      </p:sp>
      <p:sp>
        <p:nvSpPr>
          <p:cNvPr id="231" name="Google Shape;231;p20"/>
          <p:cNvSpPr txBox="1"/>
          <p:nvPr/>
        </p:nvSpPr>
        <p:spPr>
          <a:xfrm>
            <a:off x="1284825" y="2055935"/>
            <a:ext cx="4356505"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b="1" dirty="0">
                <a:solidFill>
                  <a:schemeClr val="dk1"/>
                </a:solidFill>
                <a:latin typeface="Meiryo UI" panose="020B0604030504040204" pitchFamily="50" charset="-128"/>
                <a:ea typeface="Meiryo UI" panose="020B0604030504040204" pitchFamily="50" charset="-128"/>
              </a:rPr>
              <a:t>2 x 2.5GbE Windows</a:t>
            </a:r>
            <a:endParaRPr sz="2200" b="1"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2200" b="1" dirty="0" err="1">
                <a:solidFill>
                  <a:schemeClr val="dk1"/>
                </a:solidFill>
                <a:latin typeface="Meiryo UI" panose="020B0604030504040204" pitchFamily="50" charset="-128"/>
                <a:ea typeface="Meiryo UI" panose="020B0604030504040204" pitchFamily="50" charset="-128"/>
              </a:rPr>
              <a:t>ファイル転送</a:t>
            </a:r>
            <a:endParaRPr sz="2200" b="1" dirty="0">
              <a:solidFill>
                <a:schemeClr val="dk1"/>
              </a:solidFill>
              <a:latin typeface="Meiryo UI" panose="020B0604030504040204" pitchFamily="50" charset="-128"/>
              <a:ea typeface="Meiryo UI" panose="020B0604030504040204" pitchFamily="50" charset="-128"/>
            </a:endParaRPr>
          </a:p>
        </p:txBody>
      </p:sp>
      <p:pic>
        <p:nvPicPr>
          <p:cNvPr id="232" name="Google Shape;232;p20"/>
          <p:cNvPicPr preferRelativeResize="0"/>
          <p:nvPr/>
        </p:nvPicPr>
        <p:blipFill rotWithShape="1">
          <a:blip r:embed="rId3">
            <a:alphaModFix/>
          </a:blip>
          <a:srcRect/>
          <a:stretch/>
        </p:blipFill>
        <p:spPr>
          <a:xfrm>
            <a:off x="899092" y="3030530"/>
            <a:ext cx="4721095" cy="2871173"/>
          </a:xfrm>
          <a:prstGeom prst="rect">
            <a:avLst/>
          </a:prstGeom>
          <a:noFill/>
          <a:ln>
            <a:noFill/>
          </a:ln>
        </p:spPr>
      </p:pic>
      <p:sp>
        <p:nvSpPr>
          <p:cNvPr id="233" name="Google Shape;233;p20"/>
          <p:cNvSpPr/>
          <p:nvPr/>
        </p:nvSpPr>
        <p:spPr>
          <a:xfrm>
            <a:off x="2048840" y="3271644"/>
            <a:ext cx="1121744" cy="306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rgbClr val="C00000"/>
                </a:solidFill>
                <a:latin typeface="Meiryo UI" panose="020B0604030504040204" pitchFamily="50" charset="-128"/>
                <a:ea typeface="Meiryo UI" panose="020B0604030504040204" pitchFamily="50" charset="-128"/>
              </a:rPr>
              <a:t>586 MB/s</a:t>
            </a:r>
            <a:endParaRPr sz="1400" b="1" i="0" u="none" strike="noStrike" cap="none" dirty="0">
              <a:solidFill>
                <a:srgbClr val="C00000"/>
              </a:solidFill>
              <a:latin typeface="Meiryo UI" panose="020B0604030504040204" pitchFamily="50" charset="-128"/>
              <a:ea typeface="Meiryo UI" panose="020B0604030504040204" pitchFamily="50" charset="-128"/>
              <a:sym typeface="Arial"/>
            </a:endParaRPr>
          </a:p>
        </p:txBody>
      </p:sp>
      <p:sp>
        <p:nvSpPr>
          <p:cNvPr id="234" name="Google Shape;234;p20"/>
          <p:cNvSpPr/>
          <p:nvPr/>
        </p:nvSpPr>
        <p:spPr>
          <a:xfrm>
            <a:off x="3910272" y="3492579"/>
            <a:ext cx="1422819" cy="30644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dirty="0">
                <a:solidFill>
                  <a:srgbClr val="C00000"/>
                </a:solidFill>
                <a:latin typeface="Meiryo UI" panose="020B0604030504040204" pitchFamily="50" charset="-128"/>
                <a:ea typeface="Meiryo UI" panose="020B0604030504040204" pitchFamily="50" charset="-128"/>
              </a:rPr>
              <a:t>525 MB/s</a:t>
            </a:r>
            <a:endParaRPr sz="1400" b="1" i="0" u="none" strike="noStrike" cap="none" dirty="0">
              <a:solidFill>
                <a:srgbClr val="C00000"/>
              </a:solidFill>
              <a:latin typeface="Meiryo UI" panose="020B0604030504040204" pitchFamily="50" charset="-128"/>
              <a:ea typeface="Meiryo UI" panose="020B0604030504040204" pitchFamily="50" charset="-128"/>
              <a:sym typeface="Arial"/>
            </a:endParaRPr>
          </a:p>
        </p:txBody>
      </p:sp>
      <p:sp>
        <p:nvSpPr>
          <p:cNvPr id="235" name="Google Shape;235;p20"/>
          <p:cNvSpPr txBox="1"/>
          <p:nvPr/>
        </p:nvSpPr>
        <p:spPr>
          <a:xfrm>
            <a:off x="6514314" y="2055935"/>
            <a:ext cx="4738883"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b="1" dirty="0">
                <a:solidFill>
                  <a:schemeClr val="dk1"/>
                </a:solidFill>
                <a:latin typeface="Meiryo UI" panose="020B0604030504040204" pitchFamily="50" charset="-128"/>
                <a:ea typeface="Meiryo UI" panose="020B0604030504040204" pitchFamily="50" charset="-128"/>
              </a:rPr>
              <a:t>2×10GbE SMB</a:t>
            </a:r>
            <a:endParaRPr sz="2200" b="1" dirty="0">
              <a:solidFill>
                <a:schemeClr val="dk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ja-JP" altLang="en-US" sz="2200" b="1" dirty="0">
                <a:solidFill>
                  <a:schemeClr val="dk1"/>
                </a:solidFill>
                <a:latin typeface="Meiryo UI" panose="020B0604030504040204" pitchFamily="50" charset="-128"/>
                <a:ea typeface="Meiryo UI" panose="020B0604030504040204" pitchFamily="50" charset="-128"/>
              </a:rPr>
              <a:t>シーケンシャル</a:t>
            </a:r>
            <a:r>
              <a:rPr lang="en-US" sz="2200" b="1" dirty="0" err="1">
                <a:solidFill>
                  <a:schemeClr val="dk1"/>
                </a:solidFill>
                <a:latin typeface="Meiryo UI" panose="020B0604030504040204" pitchFamily="50" charset="-128"/>
                <a:ea typeface="Meiryo UI" panose="020B0604030504040204" pitchFamily="50" charset="-128"/>
              </a:rPr>
              <a:t>スループット</a:t>
            </a:r>
            <a:r>
              <a:rPr lang="en-US" sz="2200" b="1" dirty="0">
                <a:solidFill>
                  <a:schemeClr val="dk1"/>
                </a:solidFill>
                <a:latin typeface="Meiryo UI" panose="020B0604030504040204" pitchFamily="50" charset="-128"/>
                <a:ea typeface="Meiryo UI" panose="020B0604030504040204" pitchFamily="50" charset="-128"/>
              </a:rPr>
              <a:t> (1MB)</a:t>
            </a:r>
            <a:endParaRPr sz="2200" b="1" dirty="0">
              <a:solidFill>
                <a:schemeClr val="dk1"/>
              </a:solidFill>
              <a:latin typeface="Meiryo UI" panose="020B0604030504040204" pitchFamily="50" charset="-128"/>
              <a:ea typeface="Meiryo UI" panose="020B0604030504040204" pitchFamily="50" charset="-128"/>
            </a:endParaRPr>
          </a:p>
        </p:txBody>
      </p:sp>
      <p:pic>
        <p:nvPicPr>
          <p:cNvPr id="236" name="Google Shape;236;p20"/>
          <p:cNvPicPr preferRelativeResize="0"/>
          <p:nvPr/>
        </p:nvPicPr>
        <p:blipFill rotWithShape="1">
          <a:blip r:embed="rId4">
            <a:alphaModFix/>
          </a:blip>
          <a:srcRect/>
          <a:stretch/>
        </p:blipFill>
        <p:spPr>
          <a:xfrm>
            <a:off x="6400027" y="3004553"/>
            <a:ext cx="4721095" cy="2871173"/>
          </a:xfrm>
          <a:prstGeom prst="rect">
            <a:avLst/>
          </a:prstGeom>
          <a:noFill/>
          <a:ln>
            <a:noFill/>
          </a:ln>
        </p:spPr>
      </p:pic>
      <p:sp>
        <p:nvSpPr>
          <p:cNvPr id="237" name="Google Shape;237;p20"/>
          <p:cNvSpPr/>
          <p:nvPr/>
        </p:nvSpPr>
        <p:spPr>
          <a:xfrm>
            <a:off x="7521768" y="3366753"/>
            <a:ext cx="1363816" cy="3466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solidFill>
                  <a:srgbClr val="C00000"/>
                </a:solidFill>
                <a:latin typeface="Meiryo UI" panose="020B0604030504040204" pitchFamily="50" charset="-128"/>
                <a:ea typeface="Meiryo UI" panose="020B0604030504040204" pitchFamily="50" charset="-128"/>
              </a:rPr>
              <a:t>1,936 MB/s</a:t>
            </a:r>
            <a:endParaRPr sz="1400" b="1" i="0" u="none" strike="noStrike" cap="none" dirty="0">
              <a:solidFill>
                <a:srgbClr val="C00000"/>
              </a:solidFill>
              <a:latin typeface="Meiryo UI" panose="020B0604030504040204" pitchFamily="50" charset="-128"/>
              <a:ea typeface="Meiryo UI" panose="020B0604030504040204" pitchFamily="50" charset="-128"/>
              <a:sym typeface="Arial"/>
            </a:endParaRPr>
          </a:p>
        </p:txBody>
      </p:sp>
      <p:sp>
        <p:nvSpPr>
          <p:cNvPr id="238" name="Google Shape;238;p20"/>
          <p:cNvSpPr/>
          <p:nvPr/>
        </p:nvSpPr>
        <p:spPr>
          <a:xfrm>
            <a:off x="9377135" y="2993533"/>
            <a:ext cx="1317371" cy="278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b="1" dirty="0">
                <a:solidFill>
                  <a:srgbClr val="C00000"/>
                </a:solidFill>
                <a:latin typeface="Meiryo UI" panose="020B0604030504040204" pitchFamily="50" charset="-128"/>
                <a:ea typeface="Meiryo UI" panose="020B0604030504040204" pitchFamily="50" charset="-128"/>
              </a:rPr>
              <a:t>2,362 MB/s</a:t>
            </a:r>
            <a:endParaRPr sz="1400" b="1" i="0" u="none" strike="noStrike" cap="none" dirty="0">
              <a:solidFill>
                <a:srgbClr val="C00000"/>
              </a:solidFill>
              <a:latin typeface="Meiryo UI" panose="020B0604030504040204" pitchFamily="50" charset="-128"/>
              <a:ea typeface="Meiryo UI" panose="020B0604030504040204" pitchFamily="50" charset="-128"/>
              <a:sym typeface="Arial"/>
            </a:endParaRPr>
          </a:p>
        </p:txBody>
      </p:sp>
      <p:cxnSp>
        <p:nvCxnSpPr>
          <p:cNvPr id="239" name="Google Shape;239;p20"/>
          <p:cNvCxnSpPr/>
          <p:nvPr/>
        </p:nvCxnSpPr>
        <p:spPr>
          <a:xfrm>
            <a:off x="1176267" y="2853146"/>
            <a:ext cx="4465063" cy="0"/>
          </a:xfrm>
          <a:prstGeom prst="straightConnector1">
            <a:avLst/>
          </a:prstGeom>
          <a:noFill/>
          <a:ln w="25400" cap="flat" cmpd="sng">
            <a:solidFill>
              <a:srgbClr val="A37554"/>
            </a:solidFill>
            <a:prstDash val="solid"/>
            <a:round/>
            <a:headEnd type="none" w="sm" len="sm"/>
            <a:tailEnd type="none" w="sm" len="sm"/>
          </a:ln>
        </p:spPr>
      </p:cxnSp>
      <p:cxnSp>
        <p:nvCxnSpPr>
          <p:cNvPr id="240" name="Google Shape;240;p20"/>
          <p:cNvCxnSpPr/>
          <p:nvPr/>
        </p:nvCxnSpPr>
        <p:spPr>
          <a:xfrm>
            <a:off x="6651225" y="2853146"/>
            <a:ext cx="4465063" cy="0"/>
          </a:xfrm>
          <a:prstGeom prst="straightConnector1">
            <a:avLst/>
          </a:prstGeom>
          <a:noFill/>
          <a:ln w="25400" cap="flat" cmpd="sng">
            <a:solidFill>
              <a:srgbClr val="A37554"/>
            </a:solidFill>
            <a:prstDash val="solid"/>
            <a:round/>
            <a:headEnd type="none" w="sm" len="sm"/>
            <a:tailEnd type="none" w="sm" len="sm"/>
          </a:ln>
        </p:spPr>
      </p:cxnSp>
      <p:sp>
        <p:nvSpPr>
          <p:cNvPr id="241" name="Google Shape;241;p20"/>
          <p:cNvSpPr txBox="1"/>
          <p:nvPr/>
        </p:nvSpPr>
        <p:spPr>
          <a:xfrm>
            <a:off x="1133475" y="6048375"/>
            <a:ext cx="8029575"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 dirty="0" err="1">
                <a:solidFill>
                  <a:schemeClr val="dk1"/>
                </a:solidFill>
                <a:latin typeface="Meiryo UI" panose="020B0604030504040204" pitchFamily="50" charset="-128"/>
                <a:ea typeface="Meiryo UI" panose="020B0604030504040204" pitchFamily="50" charset="-128"/>
              </a:rPr>
              <a:t>テスト環境</a:t>
            </a:r>
            <a:r>
              <a:rPr lang="en-US" sz="800" dirty="0">
                <a:solidFill>
                  <a:schemeClr val="dk1"/>
                </a:solidFill>
                <a:latin typeface="Meiryo UI" panose="020B0604030504040204" pitchFamily="50" charset="-128"/>
                <a:ea typeface="Meiryo UI" panose="020B0604030504040204" pitchFamily="50" charset="-128"/>
              </a:rPr>
              <a:t>: </a:t>
            </a:r>
          </a:p>
          <a:p>
            <a:pPr marL="0" marR="0" lvl="0" indent="0" algn="l" rtl="0">
              <a:spcBef>
                <a:spcPts val="0"/>
              </a:spcBef>
              <a:spcAft>
                <a:spcPts val="0"/>
              </a:spcAft>
              <a:buNone/>
            </a:pPr>
            <a:r>
              <a:rPr lang="en-US" sz="800" dirty="0">
                <a:solidFill>
                  <a:schemeClr val="dk1"/>
                </a:solidFill>
                <a:latin typeface="Meiryo UI" panose="020B0604030504040204" pitchFamily="50" charset="-128"/>
                <a:ea typeface="Meiryo UI" panose="020B0604030504040204" pitchFamily="50" charset="-128"/>
              </a:rPr>
              <a:t>NAS: </a:t>
            </a:r>
            <a:r>
              <a:rPr lang="en-US" altLang="ja-JP" sz="800" dirty="0">
                <a:solidFill>
                  <a:schemeClr val="dk1"/>
                </a:solidFill>
                <a:latin typeface="Meiryo UI" panose="020B0604030504040204" pitchFamily="50" charset="-128"/>
                <a:ea typeface="Meiryo UI" panose="020B0604030504040204" pitchFamily="50" charset="-128"/>
              </a:rPr>
              <a:t>QXG-10G2TB</a:t>
            </a:r>
            <a:r>
              <a:rPr lang="ja-JP" altLang="en-US" sz="800" dirty="0">
                <a:solidFill>
                  <a:schemeClr val="dk1"/>
                </a:solidFill>
                <a:latin typeface="Meiryo UI" panose="020B0604030504040204" pitchFamily="50" charset="-128"/>
                <a:ea typeface="Meiryo UI" panose="020B0604030504040204" pitchFamily="50" charset="-128"/>
              </a:rPr>
              <a:t>装備の</a:t>
            </a:r>
            <a:r>
              <a:rPr lang="en-US" sz="800" dirty="0">
                <a:solidFill>
                  <a:schemeClr val="dk1"/>
                </a:solidFill>
                <a:latin typeface="Meiryo UI" panose="020B0604030504040204" pitchFamily="50" charset="-128"/>
                <a:ea typeface="Meiryo UI" panose="020B0604030504040204" pitchFamily="50" charset="-128"/>
              </a:rPr>
              <a:t>TS-1655</a:t>
            </a:r>
          </a:p>
          <a:p>
            <a:pPr marL="0" marR="0" lvl="0" indent="0" algn="l" rtl="0">
              <a:spcBef>
                <a:spcPts val="0"/>
              </a:spcBef>
              <a:spcAft>
                <a:spcPts val="0"/>
              </a:spcAft>
              <a:buNone/>
            </a:pPr>
            <a:r>
              <a:rPr lang="en-US" sz="800" dirty="0">
                <a:solidFill>
                  <a:schemeClr val="dk1"/>
                </a:solidFill>
                <a:latin typeface="Meiryo UI" panose="020B0604030504040204" pitchFamily="50" charset="-128"/>
                <a:ea typeface="Meiryo UI" panose="020B0604030504040204" pitchFamily="50" charset="-128"/>
              </a:rPr>
              <a:t>OS: QTS 5.0.0 </a:t>
            </a:r>
          </a:p>
          <a:p>
            <a:pPr marL="0" marR="0" lvl="0" indent="0" algn="l" rtl="0">
              <a:spcBef>
                <a:spcPts val="0"/>
              </a:spcBef>
              <a:spcAft>
                <a:spcPts val="0"/>
              </a:spcAft>
              <a:buNone/>
            </a:pPr>
            <a:r>
              <a:rPr lang="en-US" sz="800" dirty="0" err="1">
                <a:solidFill>
                  <a:schemeClr val="dk1"/>
                </a:solidFill>
                <a:latin typeface="Meiryo UI" panose="020B0604030504040204" pitchFamily="50" charset="-128"/>
                <a:ea typeface="Meiryo UI" panose="020B0604030504040204" pitchFamily="50" charset="-128"/>
              </a:rPr>
              <a:t>ボリュームタイプ</a:t>
            </a:r>
            <a:r>
              <a:rPr lang="en-US" sz="800" dirty="0">
                <a:solidFill>
                  <a:schemeClr val="dk1"/>
                </a:solidFill>
                <a:latin typeface="Meiryo UI" panose="020B0604030504040204" pitchFamily="50" charset="-128"/>
                <a:ea typeface="Meiryo UI" panose="020B0604030504040204" pitchFamily="50" charset="-128"/>
              </a:rPr>
              <a:t>: RAID 5; 16 x Samsung 860 EVO 1TB</a:t>
            </a:r>
            <a:endParaRPr sz="800"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800" dirty="0" err="1">
                <a:solidFill>
                  <a:schemeClr val="dk1"/>
                </a:solidFill>
                <a:latin typeface="Meiryo UI" panose="020B0604030504040204" pitchFamily="50" charset="-128"/>
                <a:ea typeface="Meiryo UI" panose="020B0604030504040204" pitchFamily="50" charset="-128"/>
              </a:rPr>
              <a:t>クライアントPC</a:t>
            </a:r>
            <a:r>
              <a:rPr lang="en-US" sz="800" dirty="0">
                <a:solidFill>
                  <a:schemeClr val="dk1"/>
                </a:solidFill>
                <a:latin typeface="Meiryo UI" panose="020B0604030504040204" pitchFamily="50" charset="-128"/>
                <a:ea typeface="Meiryo UI" panose="020B0604030504040204" pitchFamily="50" charset="-128"/>
              </a:rPr>
              <a:t>: Windows Server 2016、Intel i7-6700 3.4GHz、64GB RAM、QNAP LAN-10G2T-X550 NIC</a:t>
            </a:r>
            <a:endParaRPr sz="800"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800" dirty="0" err="1">
                <a:solidFill>
                  <a:schemeClr val="dk1"/>
                </a:solidFill>
                <a:latin typeface="Meiryo UI" panose="020B0604030504040204" pitchFamily="50" charset="-128"/>
                <a:ea typeface="Meiryo UI" panose="020B0604030504040204" pitchFamily="50" charset="-128"/>
              </a:rPr>
              <a:t>IOmeter</a:t>
            </a:r>
            <a:r>
              <a:rPr lang="en-US" sz="800" dirty="0">
                <a:solidFill>
                  <a:schemeClr val="dk1"/>
                </a:solidFill>
                <a:latin typeface="Meiryo UI" panose="020B0604030504040204" pitchFamily="50" charset="-128"/>
                <a:ea typeface="Meiryo UI" panose="020B0604030504040204" pitchFamily="50" charset="-128"/>
              </a:rPr>
              <a:t> : RAM*4、ランプアップ時間30秒、</a:t>
            </a:r>
            <a:r>
              <a:rPr lang="ja-JP" altLang="en-US" sz="800" dirty="0">
                <a:solidFill>
                  <a:schemeClr val="dk1"/>
                </a:solidFill>
                <a:latin typeface="Meiryo UI" panose="020B0604030504040204" pitchFamily="50" charset="-128"/>
                <a:ea typeface="Meiryo UI" panose="020B0604030504040204" pitchFamily="50" charset="-128"/>
              </a:rPr>
              <a:t>継続実行時間</a:t>
            </a:r>
            <a:r>
              <a:rPr lang="en-US" sz="800" dirty="0">
                <a:solidFill>
                  <a:schemeClr val="dk1"/>
                </a:solidFill>
                <a:latin typeface="Meiryo UI" panose="020B0604030504040204" pitchFamily="50" charset="-128"/>
                <a:ea typeface="Meiryo UI" panose="020B0604030504040204" pitchFamily="50" charset="-128"/>
              </a:rPr>
              <a:t>3分、1 </a:t>
            </a:r>
            <a:r>
              <a:rPr lang="en-US" sz="800" dirty="0" err="1">
                <a:solidFill>
                  <a:schemeClr val="dk1"/>
                </a:solidFill>
                <a:latin typeface="Meiryo UI" panose="020B0604030504040204" pitchFamily="50" charset="-128"/>
                <a:ea typeface="Meiryo UI" panose="020B0604030504040204" pitchFamily="50" charset="-128"/>
              </a:rPr>
              <a:t>ワーカ</a:t>
            </a:r>
            <a:r>
              <a:rPr lang="en-US" sz="800" dirty="0">
                <a:solidFill>
                  <a:schemeClr val="dk1"/>
                </a:solidFill>
                <a:latin typeface="Meiryo UI" panose="020B0604030504040204" pitchFamily="50" charset="-128"/>
                <a:ea typeface="Meiryo UI" panose="020B0604030504040204" pitchFamily="50" charset="-128"/>
              </a:rPr>
              <a:t>ー、</a:t>
            </a:r>
            <a:r>
              <a:rPr lang="en-US" sz="800" dirty="0" smtClean="0">
                <a:solidFill>
                  <a:schemeClr val="dk1"/>
                </a:solidFill>
                <a:latin typeface="Meiryo UI" panose="020B0604030504040204" pitchFamily="50" charset="-128"/>
                <a:ea typeface="Meiryo UI" panose="020B0604030504040204" pitchFamily="50" charset="-128"/>
              </a:rPr>
              <a:t>32</a:t>
            </a:r>
            <a:r>
              <a:rPr lang="en-US" sz="800" dirty="0" smtClean="0">
                <a:solidFill>
                  <a:schemeClr val="dk1"/>
                </a:solidFill>
                <a:latin typeface="Meiryo UI" panose="020B0604030504040204" pitchFamily="50" charset="-128"/>
                <a:ea typeface="Meiryo UI" panose="020B0604030504040204" pitchFamily="50" charset="-128"/>
              </a:rPr>
              <a:t>-Outstandings</a:t>
            </a:r>
            <a:endParaRPr sz="800" dirty="0">
              <a:solidFill>
                <a:schemeClr val="dk1"/>
              </a:solidFill>
              <a:latin typeface="Meiryo UI" panose="020B0604030504040204" pitchFamily="50" charset="-128"/>
              <a:ea typeface="Meiryo UI" panose="020B0604030504040204" pitchFamily="50" charset="-128"/>
            </a:endParaRPr>
          </a:p>
        </p:txBody>
      </p:sp>
      <p:pic>
        <p:nvPicPr>
          <p:cNvPr id="242" name="Google Shape;242;p20"/>
          <p:cNvPicPr preferRelativeResize="0"/>
          <p:nvPr/>
        </p:nvPicPr>
        <p:blipFill rotWithShape="1">
          <a:blip r:embed="rId5">
            <a:alphaModFix/>
          </a:blip>
          <a:srcRect l="15453" r="15056"/>
          <a:stretch/>
        </p:blipFill>
        <p:spPr>
          <a:xfrm>
            <a:off x="5331847" y="5160376"/>
            <a:ext cx="1418755" cy="1274216"/>
          </a:xfrm>
          <a:prstGeom prst="rect">
            <a:avLst/>
          </a:prstGeom>
          <a:noFill/>
          <a:ln>
            <a:noFill/>
          </a:ln>
        </p:spPr>
      </p:pic>
      <p:sp>
        <p:nvSpPr>
          <p:cNvPr id="243" name="Google Shape;243;p20"/>
          <p:cNvSpPr txBox="1"/>
          <p:nvPr/>
        </p:nvSpPr>
        <p:spPr>
          <a:xfrm>
            <a:off x="6865485" y="5824070"/>
            <a:ext cx="4465063"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dk1"/>
                </a:solidFill>
                <a:latin typeface="Meiryo UI" panose="020B0604030504040204" pitchFamily="50" charset="-128"/>
                <a:ea typeface="Meiryo UI" panose="020B0604030504040204" pitchFamily="50" charset="-128"/>
              </a:rPr>
              <a:t>注: </a:t>
            </a:r>
            <a:r>
              <a:rPr lang="en-US" altLang="ja-JP" sz="1200" dirty="0">
                <a:solidFill>
                  <a:schemeClr val="dk1"/>
                </a:solidFill>
                <a:latin typeface="Meiryo UI" panose="020B0604030504040204" pitchFamily="50" charset="-128"/>
                <a:ea typeface="Meiryo UI" panose="020B0604030504040204" pitchFamily="50" charset="-128"/>
              </a:rPr>
              <a:t>TS-1655 NAS</a:t>
            </a:r>
            <a:r>
              <a:rPr lang="ja-JP" altLang="en-US" sz="1200" dirty="0">
                <a:solidFill>
                  <a:schemeClr val="dk1"/>
                </a:solidFill>
                <a:latin typeface="Meiryo UI" panose="020B0604030504040204" pitchFamily="50" charset="-128"/>
                <a:ea typeface="Meiryo UI" panose="020B0604030504040204" pitchFamily="50" charset="-128"/>
              </a:rPr>
              <a:t>には</a:t>
            </a:r>
            <a:r>
              <a:rPr lang="en-US" sz="1200" dirty="0" err="1">
                <a:solidFill>
                  <a:schemeClr val="dk1"/>
                </a:solidFill>
                <a:latin typeface="Meiryo UI" panose="020B0604030504040204" pitchFamily="50" charset="-128"/>
                <a:ea typeface="Meiryo UI" panose="020B0604030504040204" pitchFamily="50" charset="-128"/>
              </a:rPr>
              <a:t>オプションのQNAP</a:t>
            </a:r>
            <a:r>
              <a:rPr lang="en-US" sz="1200" dirty="0">
                <a:solidFill>
                  <a:schemeClr val="dk1"/>
                </a:solidFill>
                <a:latin typeface="Meiryo UI" panose="020B0604030504040204" pitchFamily="50" charset="-128"/>
                <a:ea typeface="Meiryo UI" panose="020B0604030504040204" pitchFamily="50" charset="-128"/>
              </a:rPr>
              <a:t> QXG-10G2TB 2ポート10GBASE-T </a:t>
            </a:r>
            <a:r>
              <a:rPr lang="en-US" sz="1200" dirty="0" err="1">
                <a:solidFill>
                  <a:schemeClr val="dk1"/>
                </a:solidFill>
                <a:latin typeface="Meiryo UI" panose="020B0604030504040204" pitchFamily="50" charset="-128"/>
                <a:ea typeface="Meiryo UI" panose="020B0604030504040204" pitchFamily="50" charset="-128"/>
              </a:rPr>
              <a:t>NICがインストールされています</a:t>
            </a:r>
            <a:r>
              <a:rPr lang="en-US" sz="1200" dirty="0">
                <a:solidFill>
                  <a:schemeClr val="dk1"/>
                </a:solidFill>
                <a:latin typeface="Meiryo UI" panose="020B0604030504040204" pitchFamily="50" charset="-128"/>
                <a:ea typeface="Meiryo UI" panose="020B0604030504040204" pitchFamily="50" charset="-128"/>
              </a:rPr>
              <a:t>。</a:t>
            </a:r>
            <a:endParaRPr sz="1100" dirty="0">
              <a:solidFill>
                <a:schemeClr val="dk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theme/theme1.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2934</Words>
  <Application>Microsoft Office PowerPoint</Application>
  <PresentationFormat>Widescreen</PresentationFormat>
  <Paragraphs>549</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Microsoft JhengHei</vt:lpstr>
      <vt:lpstr>Lato</vt:lpstr>
      <vt:lpstr>宋体</vt:lpstr>
      <vt:lpstr>ＭＳ Ｐゴシック</vt:lpstr>
      <vt:lpstr>Microsoft JhengHei</vt:lpstr>
      <vt:lpstr>新細明體</vt:lpstr>
      <vt:lpstr>Meiryo UI</vt:lpstr>
      <vt:lpstr>Roboto</vt:lpstr>
      <vt:lpstr>Calibri</vt:lpstr>
      <vt:lpstr>Arial</vt:lpstr>
      <vt:lpstr>Office 佈景主題</vt:lpstr>
      <vt:lpstr>PowerPoint Presentation</vt:lpstr>
      <vt:lpstr>HDD + SSDのハイブリッド・アーキテクチャ、 インテル8コアCPU、2.5GbE、PCIeを搭載、 パフォーマンスと25GbEの拡張性を実現</vt:lpstr>
      <vt:lpstr>QTSまたはQuTS heroオペレーティングシステムによって、最適なデータの整合性と信頼性を実現</vt:lpstr>
      <vt:lpstr>TS-1655 ハードウェアと パフォーマンス</vt:lpstr>
      <vt:lpstr>8コア TS-1655正面図、12x 3.5インチSATA HDD/SSD + 4x 2.5インチSATA SSDベイ</vt:lpstr>
      <vt:lpstr>TS-1655背面図：PCIeスロット×3、2.5GbE×2、USB-Aポート×3搭載で拡張性バツグン </vt:lpstr>
      <vt:lpstr>高性能なTS-1655は、デュアルM.2 PCIe SSDスロット および3 x PCIeスロットで最大128GB RAMをサポート</vt:lpstr>
      <vt:lpstr>オプションのグラフィックカードやIntel® QAT &amp; SR-IOVなどの高度な機能で効率を高める</vt:lpstr>
      <vt:lpstr>デュアル2.5GbEポートにより、すぐに必要なパフォーマンスが得られます。クラスをリードする10GbEチャンピオンが登場。</vt:lpstr>
      <vt:lpstr>25GbE NICで最大3,499 MB/sのパフォーマンスの 可能性を最大限に引き出し、将来のビジネスの成長に備えます</vt:lpstr>
      <vt:lpstr>高性能・大容量の ファイルバックアップ＆監視サーバー</vt:lpstr>
      <vt:lpstr>エンタープライズおよび仮想化の認定を受けた、 データストレージおよび監視用の大容量8コアNAS</vt:lpstr>
      <vt:lpstr>File Station は、Web &amp; iOS/Android ベースの 最高にユーザーフレンドリーなファイルエクスプローラーです</vt:lpstr>
      <vt:lpstr>File Stationは、一般的なオフィスアプリケーションと互換性があり、生産性の高いオンラインマルチユーザーコラボレーションも可能です</vt:lpstr>
      <vt:lpstr>Qsync 5.0 –  個人およびチーム向けのクロスデバイスファイル同期</vt:lpstr>
      <vt:lpstr>完全なデータバックアップ保護を提供する、ライセンス不要の 定期的およびリアルタイムのバックアップソリューション</vt:lpstr>
      <vt:lpstr>重複排除でバックアップ3-2-1ルールを満たす 使いやすいHBS 3.0アプリ</vt:lpstr>
      <vt:lpstr>最大14のクライアントが、オプションのNICを使用して直接2.5GbE LAN接続します。 近距離および遠距離からのマルチデバイスバックアップ</vt:lpstr>
      <vt:lpstr>スナップショットは、ランサムウェアやアクシデントに対抗します。データを保護して復元します。簡単で高速！</vt:lpstr>
      <vt:lpstr>リアルタイムディザスタリカバリにより、 リアルタイムのSnapSyncでRPOを最小限に抑えることができます</vt:lpstr>
      <vt:lpstr>Hyper Data Protectorは、ライセンス不要の 仮想マシン用オールインワンバックアップソリューションです。</vt:lpstr>
      <vt:lpstr>Google™ WorkspaceおよびMicrosoft 365®対応Boxafeバックアップ/リカバリソリューションによって エンタープライズSaaSデータを保護します</vt:lpstr>
      <vt:lpstr>メールを簡単にバックアップ/復元し、 QmailAgentで複数のメールアカウントを効率的に管理</vt:lpstr>
      <vt:lpstr>HybridMountによってクラウドストレージと ファイルサーバーをマウントし、より大きなストレージと より高速なアクセスを実現</vt:lpstr>
      <vt:lpstr>NAS 共有フォルダのWindows® Search Protocol (WSP)サポートによる便利なファイル検索</vt:lpstr>
      <vt:lpstr>仮想マシンとコンテナ化されたアプリをホストするための オールインワンソリューション</vt:lpstr>
      <vt:lpstr>TS-1655、QVR Pro/Elite、IPカメラで 包括的な監視システムを構築</vt:lpstr>
      <vt:lpstr>PC/Mac QVR Pro Clientまたはモバイルデバイスで どこでもライブビューと再生を行うための統合インターフェース</vt:lpstr>
      <vt:lpstr>264TBの物理容量を備えた1台のNASで 1年以上の継続的な監視録画ストレージを実現</vt:lpstr>
      <vt:lpstr>膨大な数のカメラモデルとカメラ機能に対応</vt:lpstr>
      <vt:lpstr>PowerPoint Presentation</vt:lpstr>
      <vt:lpstr>複数のアクセサリとストレージ拡張 ソリューション</vt:lpstr>
      <vt:lpstr>QNAP 16/32Gbファイバーチャネルカードは、 信頼性が高く、スケーラブルで、予算に優しい FC SANストレージソリューションです。</vt:lpstr>
      <vt:lpstr>2つのJBODユニットで最大24台のHDDをサポートし、 約500TB(24 x 22TB)のストレージ容量を追加</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2023-01-18T09:56:33Z</dcterms:modified>
</cp:coreProperties>
</file>