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4"/>
  </p:sldMasterIdLst>
  <p:notesMasterIdLst>
    <p:notesMasterId r:id="rId38"/>
  </p:notesMasterIdLst>
  <p:sldIdLst>
    <p:sldId id="270" r:id="rId5"/>
    <p:sldId id="1532" r:id="rId6"/>
    <p:sldId id="1537" r:id="rId7"/>
    <p:sldId id="1538" r:id="rId8"/>
    <p:sldId id="1488" r:id="rId9"/>
    <p:sldId id="295" r:id="rId10"/>
    <p:sldId id="1490" r:id="rId11"/>
    <p:sldId id="1539" r:id="rId12"/>
    <p:sldId id="263" r:id="rId13"/>
    <p:sldId id="1548" r:id="rId14"/>
    <p:sldId id="1549" r:id="rId15"/>
    <p:sldId id="316" r:id="rId16"/>
    <p:sldId id="276" r:id="rId17"/>
    <p:sldId id="1527" r:id="rId18"/>
    <p:sldId id="287" r:id="rId19"/>
    <p:sldId id="278" r:id="rId20"/>
    <p:sldId id="279" r:id="rId21"/>
    <p:sldId id="280" r:id="rId22"/>
    <p:sldId id="1528" r:id="rId23"/>
    <p:sldId id="1551" r:id="rId24"/>
    <p:sldId id="1529" r:id="rId25"/>
    <p:sldId id="1501" r:id="rId26"/>
    <p:sldId id="1540" r:id="rId27"/>
    <p:sldId id="1543" r:id="rId28"/>
    <p:sldId id="312" r:id="rId29"/>
    <p:sldId id="1544" r:id="rId30"/>
    <p:sldId id="1533" r:id="rId31"/>
    <p:sldId id="1546" r:id="rId32"/>
    <p:sldId id="1535" r:id="rId33"/>
    <p:sldId id="1536" r:id="rId34"/>
    <p:sldId id="277" r:id="rId35"/>
    <p:sldId id="1547" r:id="rId36"/>
    <p:sldId id="155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904EF9-05AF-DA1F-2ACB-A46FF2BBE275}" name="Ricky Ho 何佾龍" initials="RH何" userId="S::rickyho@qnap.com::c645d475-58f8-4554-9c20-ed35686a3d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62"/>
    <a:srgbClr val="00918E"/>
    <a:srgbClr val="31FBD5"/>
    <a:srgbClr val="00B2B2"/>
    <a:srgbClr val="4066F0"/>
    <a:srgbClr val="2CC6ED"/>
    <a:srgbClr val="99E0FD"/>
    <a:srgbClr val="2D0358"/>
    <a:srgbClr val="FF02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B7092A-D985-4BF0-92C3-BD739BF00A40}" v="1" dt="2022-11-07T02:27:05.585"/>
    <p1510:client id="{9CCFFD5F-21C3-4D1D-B0C8-ECEE1008FAFD}" v="117" dt="2022-10-13T02:03:16.6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30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800E8-0BA0-4980-B6FA-71635D37DBB3}" type="datetimeFigureOut">
              <a:rPr lang="zh-TW" altLang="en-US" smtClean="0"/>
              <a:t>2022/11/7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56AA6-637D-4E52-98E0-658E6BD515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02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2429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906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85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85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704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>
              <a:effectLst/>
              <a:latin typeface="Segoe UI" panose="020B0502040204020203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4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64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6966-27BE-214B-877F-19AA98E5CA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21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QSW-M2116PR-2S2T</a:t>
            </a:r>
            <a:r>
              <a:rPr lang="zh-TW" altLang="en-US"/>
              <a:t>才有</a:t>
            </a:r>
            <a:r>
              <a:rPr lang="en-US" altLang="zh-TW"/>
              <a:t>PoE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08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https://www.netgear.com/home/wifi/mesh/rbke963b/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55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5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err="1"/>
              <a:t>Netgear</a:t>
            </a:r>
            <a:endParaRPr lang="en-US" altLang="zh-TW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/>
              <a:t>WAX610 :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AX1800, 2x2+2x2, </a:t>
            </a:r>
            <a:r>
              <a:rPr lang="en-US" altLang="zh-TW" baseline="0"/>
              <a:t>15.5W, 2.5G 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WAX615: AX3000, 2x2+2x2, 21.2W, 2.5G 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WAX620: AX3600, 4x4+4x4, 25.5W, 2.5G port PoE+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WAX630: AX6000, 4x4+4x4+4x4, 30.1W, 2.5G port PoE++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WAX630E:AX7800, 2x2+4x4+2x2, 27.6W, 2.5G port PoE++</a:t>
            </a:r>
            <a:endParaRPr lang="en-US" altLang="zh-TW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Ubiquiti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070707"/>
                </a:solidFill>
                <a:effectLst/>
                <a:latin typeface="Lato" panose="020F0502020204030203" pitchFamily="34" charset="0"/>
              </a:rPr>
              <a:t>U6-Enterprise:AX100000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2x2+4x4+4x4, 22W. 2.5G port PoE+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070707"/>
                </a:solidFill>
                <a:effectLst/>
                <a:latin typeface="Lato" panose="020F0502020204030203" pitchFamily="34" charset="0"/>
              </a:rPr>
              <a:t>U6-Pro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: AX5400 2x2+4x4, 13W. 1G port PoE+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U6-LR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: AX3000 4x4+4x4, 16.5W, 1G port PoE+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RUCKUS</a:t>
            </a: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R850, AX6000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4x4+4x4+4x4, </a:t>
            </a: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31W, 5G port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R760, AX8400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4x4+4x4+4x4 (6E), 36.08W, 10G PoE++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R750, AX 3600 4x4+4x4, 22.34W, 2.5G port, PoE+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R650, AX3000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2x2+4x4, 21.59W, 2.5G port, PoE+</a:t>
            </a: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Aruba</a:t>
            </a:r>
            <a:endParaRPr lang="en-US" altLang="zh-TW" sz="1200" b="0" i="0" kern="1200" baseline="0">
              <a:solidFill>
                <a:srgbClr val="212529"/>
              </a:solidFill>
              <a:effectLst/>
              <a:latin typeface="NunitoSans-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510 series, AX5400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2x2+4x4, </a:t>
            </a: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20.8W, 2.5G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530 series, AX3000 4x4</a:t>
            </a:r>
            <a:r>
              <a:rPr lang="zh-TW" altLang="en-US" b="0" i="0" baseline="0">
                <a:solidFill>
                  <a:srgbClr val="212529"/>
                </a:solidFill>
                <a:effectLst/>
                <a:latin typeface="NunitoSans-Light"/>
              </a:rPr>
              <a:t>＋</a:t>
            </a: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4x4, 26.4W. 5G port PoE++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550 series, AX6000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4x4+4x4+4x4, 38.2W, 5G port, PoE++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630 series, AX4200 2x2+2x2+2x2(6E), 29.4W, 2.5G port PoE++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650 series, AX8400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4x4+4x4+4x4(6E), 46.5W,5G port PoE++</a:t>
            </a: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EA1DF-3650-4FFE-98BC-0FDD845E8C3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752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775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FC390-7742-4D37-8526-C3DEF716E7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182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287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2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" y="446"/>
            <a:ext cx="12190408" cy="68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4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793"/>
            <a:ext cx="12189176" cy="68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3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666"/>
            <a:ext cx="12189628" cy="6856666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C2A6D1B3-8658-B52F-F1F2-F3AB54A9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2119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764" cy="6857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93" y="1030300"/>
            <a:ext cx="5282229" cy="18905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0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6589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5.png"/><Relationship Id="rId7" Type="http://schemas.openxmlformats.org/officeDocument/2006/relationships/image" Target="../media/image79.png"/><Relationship Id="rId12" Type="http://schemas.microsoft.com/office/2007/relationships/hdphoto" Target="../media/hdphoto3.wdp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5" Type="http://schemas.openxmlformats.org/officeDocument/2006/relationships/image" Target="../media/image95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Relationship Id="rId1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11" Type="http://schemas.microsoft.com/office/2007/relationships/hdphoto" Target="../media/hdphoto4.wdp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07.png"/><Relationship Id="rId21" Type="http://schemas.openxmlformats.org/officeDocument/2006/relationships/image" Target="../media/image124.png"/><Relationship Id="rId7" Type="http://schemas.openxmlformats.org/officeDocument/2006/relationships/image" Target="../media/image111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11" Type="http://schemas.openxmlformats.org/officeDocument/2006/relationships/image" Target="../media/image114.png"/><Relationship Id="rId5" Type="http://schemas.openxmlformats.org/officeDocument/2006/relationships/image" Target="../media/image109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8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3" Type="http://schemas.openxmlformats.org/officeDocument/2006/relationships/image" Target="../media/image133.png"/><Relationship Id="rId21" Type="http://schemas.openxmlformats.org/officeDocument/2006/relationships/image" Target="../media/image151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jpeg"/><Relationship Id="rId11" Type="http://schemas.openxmlformats.org/officeDocument/2006/relationships/image" Target="../media/image141.png"/><Relationship Id="rId5" Type="http://schemas.openxmlformats.org/officeDocument/2006/relationships/image" Target="../media/image135.jpeg"/><Relationship Id="rId15" Type="http://schemas.openxmlformats.org/officeDocument/2006/relationships/image" Target="../media/image145.png"/><Relationship Id="rId10" Type="http://schemas.openxmlformats.org/officeDocument/2006/relationships/image" Target="../media/image140.jpeg"/><Relationship Id="rId19" Type="http://schemas.openxmlformats.org/officeDocument/2006/relationships/image" Target="../media/image149.pn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Relationship Id="rId14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2.png"/><Relationship Id="rId7" Type="http://schemas.openxmlformats.org/officeDocument/2006/relationships/image" Target="../media/image156.jpe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5" Type="http://schemas.microsoft.com/office/2007/relationships/hdphoto" Target="../media/hdphoto5.wdp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qnap.com/en/product/qna-tb-10gbe" TargetMode="External"/><Relationship Id="rId5" Type="http://schemas.openxmlformats.org/officeDocument/2006/relationships/image" Target="../media/image166.png"/><Relationship Id="rId4" Type="http://schemas.openxmlformats.org/officeDocument/2006/relationships/hyperlink" Target="https://www.qnap.com/en/product/qna-uc5g1t" TargetMode="External"/><Relationship Id="rId9" Type="http://schemas.openxmlformats.org/officeDocument/2006/relationships/image" Target="../media/image1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>
              <a:ext uri="{FF2B5EF4-FFF2-40B4-BE49-F238E27FC236}">
                <a16:creationId xmlns:a16="http://schemas.microsoft.com/office/drawing/2014/main" id="{A339637A-C9EF-4239-B376-1276AAB320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13806"/>
              </p:ext>
            </p:extLst>
          </p:nvPr>
        </p:nvGraphicFramePr>
        <p:xfrm>
          <a:off x="950421" y="1643207"/>
          <a:ext cx="10291157" cy="49448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62900">
                  <a:extLst>
                    <a:ext uri="{9D8B030D-6E8A-4147-A177-3AD203B41FA5}">
                      <a16:colId xmlns:a16="http://schemas.microsoft.com/office/drawing/2014/main" val="2869850554"/>
                    </a:ext>
                  </a:extLst>
                </a:gridCol>
                <a:gridCol w="4728257">
                  <a:extLst>
                    <a:ext uri="{9D8B030D-6E8A-4147-A177-3AD203B41FA5}">
                      <a16:colId xmlns:a16="http://schemas.microsoft.com/office/drawing/2014/main" val="3050789555"/>
                    </a:ext>
                  </a:extLst>
                </a:gridCol>
              </a:tblGrid>
              <a:tr h="639517">
                <a:tc>
                  <a:txBody>
                    <a:bodyPr/>
                    <a:lstStyle/>
                    <a:p>
                      <a:pPr algn="ctr"/>
                      <a:endParaRPr lang="zh-TW" altLang="en-US" sz="180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>
                          <a:solidFill>
                            <a:schemeClr val="bg1"/>
                          </a:solidFill>
                        </a:rPr>
                        <a:t>QSW-M2106PR-2S2T</a:t>
                      </a:r>
                      <a:endParaRPr lang="zh-TW" altLang="en-US" sz="180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490919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Management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</a:rPr>
                        <a:t>Layer2 Web Managed switch</a:t>
                      </a:r>
                      <a:endParaRPr lang="en-US" altLang="zh-TW" sz="1400" kern="120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5937450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Number of Port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/>
                        <a:t>10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16791"/>
                  </a:ext>
                </a:extLst>
              </a:tr>
              <a:tr h="39514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2.5 GbE RJ45</a:t>
                      </a:r>
                    </a:p>
                    <a:p>
                      <a:pPr algn="ctr"/>
                      <a:r>
                        <a:rPr lang="en-US" altLang="zh-TW" sz="1200" b="0" u="none" strike="noStrike" baseline="0" noProof="0"/>
                        <a:t>(Support 2.5GbE/1GbE/100M</a:t>
                      </a:r>
                      <a:r>
                        <a:rPr lang="en-US" altLang="zh-TW" sz="1200" baseline="0"/>
                        <a:t>)</a:t>
                      </a:r>
                      <a:endParaRPr lang="zh-TW" altLang="en-US" sz="12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/>
                        <a:t>6, support 802.3bt (90W)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571735"/>
                  </a:ext>
                </a:extLst>
              </a:tr>
              <a:tr h="492064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TW" sz="1400" b="1" kern="1200">
                          <a:solidFill>
                            <a:schemeClr val="dk1"/>
                          </a:solidFill>
                        </a:rPr>
                        <a:t>10 GbE RJ45</a:t>
                      </a:r>
                    </a:p>
                    <a:p>
                      <a:pPr algn="ctr"/>
                      <a:r>
                        <a:rPr lang="en-US" altLang="zh-TW" sz="1200" b="0" u="none" strike="noStrike" kern="1200" baseline="0" noProof="0">
                          <a:solidFill>
                            <a:schemeClr val="dk1"/>
                          </a:solidFill>
                        </a:rPr>
                        <a:t>(Support 10GbE/5GbE/2.5GbE/1GbE/100M</a:t>
                      </a:r>
                      <a:r>
                        <a:rPr lang="en-US" altLang="zh-TW" sz="1200" b="0" u="none" strike="noStrike" kern="1200" baseline="0">
                          <a:solidFill>
                            <a:schemeClr val="dk1"/>
                          </a:solidFill>
                        </a:rPr>
                        <a:t>)</a:t>
                      </a:r>
                      <a:endParaRPr lang="zh-TW" altLang="en-US" sz="1200" b="0" i="0" u="none" strike="noStrike" kern="1200" baseline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/>
                        <a:t>2</a:t>
                      </a:r>
                      <a:r>
                        <a:rPr lang="en-US" altLang="zh-TW" sz="1400" kern="1200">
                          <a:solidFill>
                            <a:schemeClr val="dk1"/>
                          </a:solidFill>
                        </a:rPr>
                        <a:t>, support 802.3bt (90W)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9695510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10 GbE SFP+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u="none" strike="noStrike" baseline="0" noProof="0"/>
                        <a:t>(Support 10GbE/1GbE</a:t>
                      </a:r>
                      <a:r>
                        <a:rPr lang="en-US" altLang="zh-TW" sz="1400" baseline="0"/>
                        <a:t>)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/>
                        <a:t>2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481674"/>
                  </a:ext>
                </a:extLst>
              </a:tr>
              <a:tr h="3690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Power budget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/>
                        <a:t>310W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83328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Switch bandwidth</a:t>
                      </a:r>
                      <a:endParaRPr lang="zh-TW" altLang="en-US" sz="1400" b="1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/>
                        <a:t>110Gbps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491818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</a:rPr>
                        <a:t>Packet buffer size​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/>
                        <a:t>12Mbit</a:t>
                      </a:r>
                      <a:endParaRPr lang="en-US" altLang="zh-TW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49681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</a:rPr>
                        <a:t>Jumbo Frame​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</a:rPr>
                        <a:t>9Kbytes</a:t>
                      </a:r>
                      <a:endParaRPr lang="en-US" altLang="zh-TW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47871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</a:rPr>
                        <a:t>MAC table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/>
                        <a:t>16K</a:t>
                      </a:r>
                      <a:endParaRPr lang="en-US" altLang="zh-TW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59073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/>
                        <a:t>Fan design</a:t>
                      </a:r>
                      <a:endParaRPr lang="en-US" altLang="zh-TW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/>
                        <a:t>With fan</a:t>
                      </a:r>
                      <a:endParaRPr lang="en-US" altLang="zh-TW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381929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/>
                        <a:t>Form factor</a:t>
                      </a:r>
                      <a:endParaRPr lang="en-US" altLang="zh-TW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/>
                        <a:t>Half-rackmount</a:t>
                      </a:r>
                      <a:endParaRPr lang="en-US" altLang="zh-TW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751237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F681F51A-CBCB-1207-754C-5375FEA7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QSW-M2106PR-2S2T </a:t>
            </a:r>
            <a:r>
              <a:rPr lang="zh-TW" altLang="en-US"/>
              <a:t>規格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D793A52-6D29-F55D-D701-14FD6FF887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4561" y="1268637"/>
            <a:ext cx="3079898" cy="897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1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C29033A-835D-4A91-B208-9C1EB9480F9E}"/>
              </a:ext>
            </a:extLst>
          </p:cNvPr>
          <p:cNvSpPr/>
          <p:nvPr/>
        </p:nvSpPr>
        <p:spPr>
          <a:xfrm>
            <a:off x="245659" y="1216080"/>
            <a:ext cx="11705336" cy="28053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8C82063-CB9A-9DF2-9F06-4402E45D1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241" y="2670180"/>
            <a:ext cx="6889697" cy="2007975"/>
          </a:xfrm>
          <a:prstGeom prst="rect">
            <a:avLst/>
          </a:prstGeom>
          <a:effectLst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QSW-M2106PR-2S2T </a:t>
            </a:r>
            <a:r>
              <a:rPr lang="zh-TW" altLang="en-US"/>
              <a:t>面板配置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886152D-D342-4F05-AC9B-3FE08E7C43D7}"/>
              </a:ext>
            </a:extLst>
          </p:cNvPr>
          <p:cNvSpPr/>
          <p:nvPr/>
        </p:nvSpPr>
        <p:spPr>
          <a:xfrm>
            <a:off x="9449965" y="3532701"/>
            <a:ext cx="1199607" cy="1025637"/>
          </a:xfrm>
          <a:prstGeom prst="rect">
            <a:avLst/>
          </a:prstGeom>
          <a:solidFill>
            <a:schemeClr val="accent2">
              <a:alpha val="15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833E58F-2ABD-41CE-8DF8-2A24EA6F54E6}"/>
              </a:ext>
            </a:extLst>
          </p:cNvPr>
          <p:cNvSpPr/>
          <p:nvPr/>
        </p:nvSpPr>
        <p:spPr>
          <a:xfrm>
            <a:off x="7656127" y="3532701"/>
            <a:ext cx="1452443" cy="1025637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7F57146-C75A-4DA9-95A5-F4A481981818}"/>
              </a:ext>
            </a:extLst>
          </p:cNvPr>
          <p:cNvSpPr/>
          <p:nvPr/>
        </p:nvSpPr>
        <p:spPr>
          <a:xfrm>
            <a:off x="5740333" y="3429001"/>
            <a:ext cx="1608542" cy="1129338"/>
          </a:xfrm>
          <a:prstGeom prst="rect">
            <a:avLst/>
          </a:prstGeom>
          <a:solidFill>
            <a:srgbClr val="92D050">
              <a:alpha val="15000"/>
            </a:srgbClr>
          </a:solidFill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F5E7B2F7-CB60-455C-9630-F8421E5476E7}"/>
              </a:ext>
            </a:extLst>
          </p:cNvPr>
          <p:cNvSpPr/>
          <p:nvPr/>
        </p:nvSpPr>
        <p:spPr>
          <a:xfrm>
            <a:off x="838200" y="1395931"/>
            <a:ext cx="3093158" cy="64929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獨立風扇狀態燈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023C0DB-4C51-454F-8DFF-F91C29A706E5}"/>
              </a:ext>
            </a:extLst>
          </p:cNvPr>
          <p:cNvSpPr txBox="1"/>
          <p:nvPr/>
        </p:nvSpPr>
        <p:spPr>
          <a:xfrm>
            <a:off x="838200" y="2071984"/>
            <a:ext cx="7748996" cy="8723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5895" indent="-1758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>
                <a:latin typeface="Arial"/>
                <a:ea typeface="微軟正黑體"/>
                <a:cs typeface="Arial"/>
              </a:rPr>
              <a:t>考量</a:t>
            </a:r>
            <a:r>
              <a:rPr lang="en-US" altLang="zh-TW" b="1">
                <a:latin typeface="Arial"/>
                <a:ea typeface="微軟正黑體"/>
                <a:cs typeface="Arial"/>
              </a:rPr>
              <a:t>QSW-M2016PR-2S2T</a:t>
            </a:r>
            <a:r>
              <a:rPr lang="zh-TW" altLang="en-US" b="1">
                <a:latin typeface="Arial"/>
                <a:ea typeface="微軟正黑體"/>
                <a:cs typeface="Arial"/>
              </a:rPr>
              <a:t>會有</a:t>
            </a:r>
            <a:r>
              <a:rPr lang="en-US" altLang="zh-TW" b="1">
                <a:latin typeface="Arial"/>
                <a:ea typeface="微軟正黑體"/>
                <a:cs typeface="Arial"/>
              </a:rPr>
              <a:t>PoE</a:t>
            </a:r>
            <a:r>
              <a:rPr lang="zh-TW" altLang="en-US" b="1">
                <a:latin typeface="Arial"/>
                <a:ea typeface="微軟正黑體"/>
                <a:cs typeface="Arial"/>
              </a:rPr>
              <a:t>供電需求，散熱系統尤其重要</a:t>
            </a:r>
            <a:endParaRPr lang="en-US" altLang="zh-TW" b="1">
              <a:latin typeface="Arial"/>
              <a:ea typeface="微軟正黑體"/>
              <a:cs typeface="Arial"/>
            </a:endParaRPr>
          </a:p>
          <a:p>
            <a:pPr marL="175895" indent="-1758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獨立燈號設計一目瞭然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86868DE-4ECA-4A4F-AE60-482562787241}"/>
              </a:ext>
            </a:extLst>
          </p:cNvPr>
          <p:cNvSpPr txBox="1"/>
          <p:nvPr/>
        </p:nvSpPr>
        <p:spPr>
          <a:xfrm>
            <a:off x="4966285" y="5503784"/>
            <a:ext cx="222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2.5GbE RJ45 with 802.3bt(90W)</a:t>
            </a:r>
            <a:endParaRPr lang="zh-TW" altLang="en-US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5428B36-3ABE-4A3F-BFE3-CED2C6BD3357}"/>
              </a:ext>
            </a:extLst>
          </p:cNvPr>
          <p:cNvSpPr txBox="1"/>
          <p:nvPr/>
        </p:nvSpPr>
        <p:spPr>
          <a:xfrm>
            <a:off x="7273845" y="5506487"/>
            <a:ext cx="222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10GbE RJ45 with 802.3bt(90W)</a:t>
            </a:r>
            <a:endParaRPr lang="zh-TW" altLang="en-US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6FAE802-FA89-4B3C-9821-B2D585E1EE09}"/>
              </a:ext>
            </a:extLst>
          </p:cNvPr>
          <p:cNvSpPr txBox="1"/>
          <p:nvPr/>
        </p:nvSpPr>
        <p:spPr>
          <a:xfrm>
            <a:off x="9658379" y="5503784"/>
            <a:ext cx="222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10GbE SFP+</a:t>
            </a:r>
            <a:endParaRPr lang="zh-TW" alt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56C08B0B-5E10-4D75-A940-AAD83BE807E4}"/>
              </a:ext>
            </a:extLst>
          </p:cNvPr>
          <p:cNvCxnSpPr>
            <a:cxnSpLocks/>
            <a:stCxn id="21" idx="2"/>
            <a:endCxn id="26" idx="0"/>
          </p:cNvCxnSpPr>
          <p:nvPr/>
        </p:nvCxnSpPr>
        <p:spPr>
          <a:xfrm rot="5400000">
            <a:off x="5837803" y="4796982"/>
            <a:ext cx="945445" cy="468159"/>
          </a:xfrm>
          <a:prstGeom prst="bentConnector3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接點: 肘形 30">
            <a:extLst>
              <a:ext uri="{FF2B5EF4-FFF2-40B4-BE49-F238E27FC236}">
                <a16:creationId xmlns:a16="http://schemas.microsoft.com/office/drawing/2014/main" id="{148FAA3A-074C-4E29-B74F-2C88680E1081}"/>
              </a:ext>
            </a:extLst>
          </p:cNvPr>
          <p:cNvCxnSpPr>
            <a:cxnSpLocks/>
            <a:stCxn id="19" idx="2"/>
            <a:endCxn id="28" idx="0"/>
          </p:cNvCxnSpPr>
          <p:nvPr/>
        </p:nvCxnSpPr>
        <p:spPr>
          <a:xfrm rot="16200000" flipH="1">
            <a:off x="7909103" y="5031584"/>
            <a:ext cx="948149" cy="1656"/>
          </a:xfrm>
          <a:prstGeom prst="bentConnector3">
            <a:avLst>
              <a:gd name="adj1" fmla="val 50000"/>
            </a:avLst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9E7E0084-D734-4447-A51C-725D1F8080D3}"/>
              </a:ext>
            </a:extLst>
          </p:cNvPr>
          <p:cNvCxnSpPr>
            <a:cxnSpLocks/>
            <a:stCxn id="16" idx="2"/>
            <a:endCxn id="29" idx="0"/>
          </p:cNvCxnSpPr>
          <p:nvPr/>
        </p:nvCxnSpPr>
        <p:spPr>
          <a:xfrm rot="16200000" flipH="1">
            <a:off x="9936431" y="4671676"/>
            <a:ext cx="945446" cy="718770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3BCD564F-23B7-4BC9-A275-C78352E9DB76}"/>
              </a:ext>
            </a:extLst>
          </p:cNvPr>
          <p:cNvSpPr/>
          <p:nvPr/>
        </p:nvSpPr>
        <p:spPr>
          <a:xfrm>
            <a:off x="4729047" y="4221877"/>
            <a:ext cx="286833" cy="140477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流程圖: 人工作業 52">
            <a:extLst>
              <a:ext uri="{FF2B5EF4-FFF2-40B4-BE49-F238E27FC236}">
                <a16:creationId xmlns:a16="http://schemas.microsoft.com/office/drawing/2014/main" id="{AB93341D-F81F-44D4-A448-8CD2A92305E3}"/>
              </a:ext>
            </a:extLst>
          </p:cNvPr>
          <p:cNvSpPr/>
          <p:nvPr/>
        </p:nvSpPr>
        <p:spPr>
          <a:xfrm rot="18280155">
            <a:off x="3899753" y="3626518"/>
            <a:ext cx="1172636" cy="99285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23"/>
              <a:gd name="connsiteX1" fmla="*/ 10000 w 10000"/>
              <a:gd name="connsiteY1" fmla="*/ 0 h 10123"/>
              <a:gd name="connsiteX2" fmla="*/ 5532 w 10000"/>
              <a:gd name="connsiteY2" fmla="*/ 10123 h 10123"/>
              <a:gd name="connsiteX3" fmla="*/ 2000 w 10000"/>
              <a:gd name="connsiteY3" fmla="*/ 10000 h 10123"/>
              <a:gd name="connsiteX4" fmla="*/ 0 w 10000"/>
              <a:gd name="connsiteY4" fmla="*/ 0 h 10123"/>
              <a:gd name="connsiteX0" fmla="*/ 0 w 10000"/>
              <a:gd name="connsiteY0" fmla="*/ 0 h 11336"/>
              <a:gd name="connsiteX1" fmla="*/ 10000 w 10000"/>
              <a:gd name="connsiteY1" fmla="*/ 0 h 11336"/>
              <a:gd name="connsiteX2" fmla="*/ 5532 w 10000"/>
              <a:gd name="connsiteY2" fmla="*/ 10123 h 11336"/>
              <a:gd name="connsiteX3" fmla="*/ 4321 w 10000"/>
              <a:gd name="connsiteY3" fmla="*/ 11336 h 11336"/>
              <a:gd name="connsiteX4" fmla="*/ 0 w 10000"/>
              <a:gd name="connsiteY4" fmla="*/ 0 h 11336"/>
              <a:gd name="connsiteX0" fmla="*/ 0 w 10000"/>
              <a:gd name="connsiteY0" fmla="*/ 0 h 11336"/>
              <a:gd name="connsiteX1" fmla="*/ 10000 w 10000"/>
              <a:gd name="connsiteY1" fmla="*/ 0 h 11336"/>
              <a:gd name="connsiteX2" fmla="*/ 5518 w 10000"/>
              <a:gd name="connsiteY2" fmla="*/ 10091 h 11336"/>
              <a:gd name="connsiteX3" fmla="*/ 4321 w 10000"/>
              <a:gd name="connsiteY3" fmla="*/ 11336 h 11336"/>
              <a:gd name="connsiteX4" fmla="*/ 0 w 10000"/>
              <a:gd name="connsiteY4" fmla="*/ 0 h 11336"/>
              <a:gd name="connsiteX0" fmla="*/ 0 w 10000"/>
              <a:gd name="connsiteY0" fmla="*/ 0 h 11336"/>
              <a:gd name="connsiteX1" fmla="*/ 10000 w 10000"/>
              <a:gd name="connsiteY1" fmla="*/ 0 h 11336"/>
              <a:gd name="connsiteX2" fmla="*/ 5467 w 10000"/>
              <a:gd name="connsiteY2" fmla="*/ 10029 h 11336"/>
              <a:gd name="connsiteX3" fmla="*/ 4321 w 10000"/>
              <a:gd name="connsiteY3" fmla="*/ 11336 h 11336"/>
              <a:gd name="connsiteX4" fmla="*/ 0 w 10000"/>
              <a:gd name="connsiteY4" fmla="*/ 0 h 11336"/>
              <a:gd name="connsiteX0" fmla="*/ 0 w 9956"/>
              <a:gd name="connsiteY0" fmla="*/ 0 h 11346"/>
              <a:gd name="connsiteX1" fmla="*/ 9956 w 9956"/>
              <a:gd name="connsiteY1" fmla="*/ 10 h 11346"/>
              <a:gd name="connsiteX2" fmla="*/ 5423 w 9956"/>
              <a:gd name="connsiteY2" fmla="*/ 10039 h 11346"/>
              <a:gd name="connsiteX3" fmla="*/ 4277 w 9956"/>
              <a:gd name="connsiteY3" fmla="*/ 11346 h 11346"/>
              <a:gd name="connsiteX4" fmla="*/ 0 w 9956"/>
              <a:gd name="connsiteY4" fmla="*/ 0 h 11346"/>
              <a:gd name="connsiteX0" fmla="*/ 0 w 9927"/>
              <a:gd name="connsiteY0" fmla="*/ 0 h 10000"/>
              <a:gd name="connsiteX1" fmla="*/ 9927 w 9927"/>
              <a:gd name="connsiteY1" fmla="*/ 11 h 10000"/>
              <a:gd name="connsiteX2" fmla="*/ 5447 w 9927"/>
              <a:gd name="connsiteY2" fmla="*/ 8848 h 10000"/>
              <a:gd name="connsiteX3" fmla="*/ 4296 w 9927"/>
              <a:gd name="connsiteY3" fmla="*/ 10000 h 10000"/>
              <a:gd name="connsiteX4" fmla="*/ 0 w 9927"/>
              <a:gd name="connsiteY4" fmla="*/ 0 h 10000"/>
              <a:gd name="connsiteX0" fmla="*/ 0 w 10000"/>
              <a:gd name="connsiteY0" fmla="*/ 0 h 11918"/>
              <a:gd name="connsiteX1" fmla="*/ 10000 w 10000"/>
              <a:gd name="connsiteY1" fmla="*/ 11 h 11918"/>
              <a:gd name="connsiteX2" fmla="*/ 7025 w 10000"/>
              <a:gd name="connsiteY2" fmla="*/ 11918 h 11918"/>
              <a:gd name="connsiteX3" fmla="*/ 4328 w 10000"/>
              <a:gd name="connsiteY3" fmla="*/ 10000 h 11918"/>
              <a:gd name="connsiteX4" fmla="*/ 0 w 10000"/>
              <a:gd name="connsiteY4" fmla="*/ 0 h 11918"/>
              <a:gd name="connsiteX0" fmla="*/ 0 w 10000"/>
              <a:gd name="connsiteY0" fmla="*/ 0 h 11870"/>
              <a:gd name="connsiteX1" fmla="*/ 10000 w 10000"/>
              <a:gd name="connsiteY1" fmla="*/ 11 h 11870"/>
              <a:gd name="connsiteX2" fmla="*/ 6940 w 10000"/>
              <a:gd name="connsiteY2" fmla="*/ 11870 h 11870"/>
              <a:gd name="connsiteX3" fmla="*/ 4328 w 10000"/>
              <a:gd name="connsiteY3" fmla="*/ 10000 h 11870"/>
              <a:gd name="connsiteX4" fmla="*/ 0 w 10000"/>
              <a:gd name="connsiteY4" fmla="*/ 0 h 11870"/>
              <a:gd name="connsiteX0" fmla="*/ 0 w 10000"/>
              <a:gd name="connsiteY0" fmla="*/ 0 h 11929"/>
              <a:gd name="connsiteX1" fmla="*/ 10000 w 10000"/>
              <a:gd name="connsiteY1" fmla="*/ 11 h 11929"/>
              <a:gd name="connsiteX2" fmla="*/ 6969 w 10000"/>
              <a:gd name="connsiteY2" fmla="*/ 11929 h 11929"/>
              <a:gd name="connsiteX3" fmla="*/ 4328 w 10000"/>
              <a:gd name="connsiteY3" fmla="*/ 10000 h 11929"/>
              <a:gd name="connsiteX4" fmla="*/ 0 w 10000"/>
              <a:gd name="connsiteY4" fmla="*/ 0 h 1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929">
                <a:moveTo>
                  <a:pt x="0" y="0"/>
                </a:moveTo>
                <a:lnTo>
                  <a:pt x="10000" y="11"/>
                </a:lnTo>
                <a:lnTo>
                  <a:pt x="6969" y="11929"/>
                </a:lnTo>
                <a:lnTo>
                  <a:pt x="4328" y="10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FFC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0" name="圖片 4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BBB5675-6FE1-4B57-9343-E15339D84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989" y="3019767"/>
            <a:ext cx="1282624" cy="1282624"/>
          </a:xfrm>
          <a:custGeom>
            <a:avLst/>
            <a:gdLst>
              <a:gd name="connsiteX0" fmla="*/ 619626 w 1239252"/>
              <a:gd name="connsiteY0" fmla="*/ 0 h 1239252"/>
              <a:gd name="connsiteX1" fmla="*/ 1239252 w 1239252"/>
              <a:gd name="connsiteY1" fmla="*/ 619626 h 1239252"/>
              <a:gd name="connsiteX2" fmla="*/ 619626 w 1239252"/>
              <a:gd name="connsiteY2" fmla="*/ 1239252 h 1239252"/>
              <a:gd name="connsiteX3" fmla="*/ 0 w 1239252"/>
              <a:gd name="connsiteY3" fmla="*/ 619626 h 1239252"/>
              <a:gd name="connsiteX4" fmla="*/ 619626 w 1239252"/>
              <a:gd name="connsiteY4" fmla="*/ 0 h 123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252" h="1239252">
                <a:moveTo>
                  <a:pt x="619626" y="0"/>
                </a:moveTo>
                <a:cubicBezTo>
                  <a:pt x="961836" y="0"/>
                  <a:pt x="1239252" y="277416"/>
                  <a:pt x="1239252" y="619626"/>
                </a:cubicBezTo>
                <a:cubicBezTo>
                  <a:pt x="1239252" y="961836"/>
                  <a:pt x="961836" y="1239252"/>
                  <a:pt x="619626" y="1239252"/>
                </a:cubicBezTo>
                <a:cubicBezTo>
                  <a:pt x="277416" y="1239252"/>
                  <a:pt x="0" y="961836"/>
                  <a:pt x="0" y="619626"/>
                </a:cubicBezTo>
                <a:cubicBezTo>
                  <a:pt x="0" y="277416"/>
                  <a:pt x="277416" y="0"/>
                  <a:pt x="619626" y="0"/>
                </a:cubicBezTo>
                <a:close/>
              </a:path>
            </a:pathLst>
          </a:custGeom>
          <a:ln w="254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3E9A3E27-D69A-4FF5-9BB3-558DA37E0770}"/>
              </a:ext>
            </a:extLst>
          </p:cNvPr>
          <p:cNvSpPr/>
          <p:nvPr/>
        </p:nvSpPr>
        <p:spPr>
          <a:xfrm>
            <a:off x="3461054" y="3789929"/>
            <a:ext cx="717543" cy="292005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7" name="圖形 66">
            <a:extLst>
              <a:ext uri="{FF2B5EF4-FFF2-40B4-BE49-F238E27FC236}">
                <a16:creationId xmlns:a16="http://schemas.microsoft.com/office/drawing/2014/main" id="{3B45AD2C-5AA6-4F50-BB23-45D7A0B2B4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445" y="1479042"/>
            <a:ext cx="418724" cy="437197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A9FF4022-A7CA-47F6-A647-87F7F61F6BC4}"/>
              </a:ext>
            </a:extLst>
          </p:cNvPr>
          <p:cNvSpPr/>
          <p:nvPr/>
        </p:nvSpPr>
        <p:spPr>
          <a:xfrm>
            <a:off x="1110327" y="4221877"/>
            <a:ext cx="1926056" cy="807323"/>
          </a:xfrm>
          <a:prstGeom prst="roundRect">
            <a:avLst>
              <a:gd name="adj" fmla="val 20294"/>
            </a:avLst>
          </a:prstGeom>
          <a:noFill/>
          <a:ln w="25400" cap="flat" cmpd="sng" algn="ctr">
            <a:gradFill>
              <a:gsLst>
                <a:gs pos="100000">
                  <a:srgbClr val="7030A0"/>
                </a:gs>
                <a:gs pos="0">
                  <a:srgbClr val="C00000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altLang="zh-TW" sz="1600" b="1" err="1">
                <a:gradFill>
                  <a:gsLst>
                    <a:gs pos="100000">
                      <a:srgbClr val="7030A0"/>
                    </a:gs>
                    <a:gs pos="0">
                      <a:srgbClr val="C00000"/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PoE</a:t>
            </a:r>
            <a:r>
              <a:rPr lang="en-US" altLang="zh-TW" sz="1600" b="1" err="1">
                <a:gradFill>
                  <a:gsLst>
                    <a:gs pos="100000">
                      <a:srgbClr val="7030A0"/>
                    </a:gs>
                    <a:gs pos="0">
                      <a:srgbClr val="C00000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總供電量最高</a:t>
            </a:r>
            <a:endParaRPr lang="en-US" altLang="zh-TW" sz="1600" b="1">
              <a:gradFill>
                <a:gsLst>
                  <a:gs pos="100000">
                    <a:srgbClr val="7030A0"/>
                  </a:gs>
                  <a:gs pos="0">
                    <a:srgbClr val="C00000"/>
                  </a:gs>
                </a:gsLst>
                <a:lin ang="5400000" scaled="0"/>
              </a:gra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400" b="1">
                <a:gradFill>
                  <a:gsLst>
                    <a:gs pos="100000">
                      <a:srgbClr val="7030A0"/>
                    </a:gs>
                    <a:gs pos="0">
                      <a:srgbClr val="C00000"/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310W</a:t>
            </a:r>
            <a:endParaRPr lang="zh-TW" altLang="en-US" sz="1600" b="1">
              <a:gradFill>
                <a:gsLst>
                  <a:gs pos="100000">
                    <a:srgbClr val="7030A0"/>
                  </a:gs>
                  <a:gs pos="0">
                    <a:srgbClr val="C00000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80C83AA1-893A-6DEF-7D81-EC25A6E576F1}"/>
              </a:ext>
            </a:extLst>
          </p:cNvPr>
          <p:cNvCxnSpPr>
            <a:cxnSpLocks/>
          </p:cNvCxnSpPr>
          <p:nvPr/>
        </p:nvCxnSpPr>
        <p:spPr>
          <a:xfrm rot="5400000">
            <a:off x="4199206" y="4504157"/>
            <a:ext cx="1110777" cy="888481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0F092B12-48C1-4BA3-4DAD-87D8194EBF56}"/>
              </a:ext>
            </a:extLst>
          </p:cNvPr>
          <p:cNvSpPr/>
          <p:nvPr/>
        </p:nvSpPr>
        <p:spPr>
          <a:xfrm>
            <a:off x="5097420" y="3913662"/>
            <a:ext cx="515920" cy="49608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9D14AA0-BF54-951C-FDEF-4C8F2C7C1500}"/>
              </a:ext>
            </a:extLst>
          </p:cNvPr>
          <p:cNvSpPr txBox="1"/>
          <p:nvPr/>
        </p:nvSpPr>
        <p:spPr>
          <a:xfrm>
            <a:off x="3222675" y="5503784"/>
            <a:ext cx="189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Console port</a:t>
            </a:r>
            <a:endParaRPr lang="zh-TW" altLang="en-US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71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1DBC24C9-23F7-0A6F-864B-7B023A1A4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4183" y="4363321"/>
            <a:ext cx="7486503" cy="1493092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43CB0C3F-ABE1-48F9-987B-F262B5F1E21B}"/>
              </a:ext>
            </a:extLst>
          </p:cNvPr>
          <p:cNvGrpSpPr/>
          <p:nvPr/>
        </p:nvGrpSpPr>
        <p:grpSpPr>
          <a:xfrm flipH="1">
            <a:off x="777917" y="3596844"/>
            <a:ext cx="7815622" cy="815288"/>
            <a:chOff x="3754316" y="1268213"/>
            <a:chExt cx="4165547" cy="92121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7D16A288-A8A8-476E-9E1B-B8254DA1944E}"/>
                </a:ext>
              </a:extLst>
            </p:cNvPr>
            <p:cNvSpPr/>
            <p:nvPr/>
          </p:nvSpPr>
          <p:spPr>
            <a:xfrm>
              <a:off x="3754316" y="1268213"/>
              <a:ext cx="416554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71B90DD2-1D1D-435E-B27E-5C671A6C6845}"/>
                </a:ext>
              </a:extLst>
            </p:cNvPr>
            <p:cNvSpPr/>
            <p:nvPr/>
          </p:nvSpPr>
          <p:spPr>
            <a:xfrm rot="10800000">
              <a:off x="5022406" y="1633681"/>
              <a:ext cx="269361" cy="5557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D0D5FFDC-CE41-4677-8F0C-49830CB084D6}"/>
              </a:ext>
            </a:extLst>
          </p:cNvPr>
          <p:cNvGrpSpPr/>
          <p:nvPr/>
        </p:nvGrpSpPr>
        <p:grpSpPr>
          <a:xfrm>
            <a:off x="7521352" y="1950193"/>
            <a:ext cx="3620107" cy="785806"/>
            <a:chOff x="4251520" y="1172566"/>
            <a:chExt cx="3735498" cy="887903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2B64E8E-3921-420B-86AA-79E89006BAF6}"/>
                </a:ext>
              </a:extLst>
            </p:cNvPr>
            <p:cNvSpPr/>
            <p:nvPr/>
          </p:nvSpPr>
          <p:spPr>
            <a:xfrm>
              <a:off x="4516260" y="1172566"/>
              <a:ext cx="3470758" cy="8879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29B6A69B-B581-422B-A264-E73FB89C6018}"/>
                </a:ext>
              </a:extLst>
            </p:cNvPr>
            <p:cNvSpPr/>
            <p:nvPr/>
          </p:nvSpPr>
          <p:spPr>
            <a:xfrm rot="16200000">
              <a:off x="4224175" y="1338379"/>
              <a:ext cx="615727" cy="561038"/>
            </a:xfrm>
            <a:prstGeom prst="triangle">
              <a:avLst>
                <a:gd name="adj" fmla="val 508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半機櫃設計</a:t>
            </a:r>
            <a:r>
              <a:rPr lang="en-US" altLang="zh-TW"/>
              <a:t>-</a:t>
            </a:r>
            <a:r>
              <a:rPr lang="zh-TW" altLang="en-US"/>
              <a:t>更彈性地空間利用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27787" y="5748875"/>
            <a:ext cx="6316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Note1: QSW-M2106PR-2S2T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Note2: Requires separate 2-in-1U rackmount kit. Please visit https://shop.qnap.com.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882CE33-EEFB-4435-91BD-F93AF2053E6A}"/>
              </a:ext>
            </a:extLst>
          </p:cNvPr>
          <p:cNvSpPr txBox="1"/>
          <p:nvPr/>
        </p:nvSpPr>
        <p:spPr>
          <a:xfrm>
            <a:off x="7887626" y="2019930"/>
            <a:ext cx="3363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單台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QSW-M2106PR-2S2T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裝在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1U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機櫃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B4BDD32-375B-4223-9044-26EC0304524E}"/>
              </a:ext>
            </a:extLst>
          </p:cNvPr>
          <p:cNvSpPr txBox="1"/>
          <p:nvPr/>
        </p:nvSpPr>
        <p:spPr>
          <a:xfrm>
            <a:off x="895500" y="3712120"/>
            <a:ext cx="7698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914400">
              <a:defRPr b="1">
                <a:solidFill>
                  <a:prstClr val="black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混搭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QSW-M2106PR-2S2T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與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QSW-M2106R-2S2T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在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1U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機櫃</a:t>
            </a: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ED92A0F6-18B7-7EEF-D583-91F63C0AC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617" y="1554322"/>
            <a:ext cx="6947735" cy="17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8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6093" y="1030300"/>
            <a:ext cx="5599907" cy="1890554"/>
          </a:xfrm>
        </p:spPr>
        <p:txBody>
          <a:bodyPr>
            <a:noAutofit/>
          </a:bodyPr>
          <a:lstStyle/>
          <a:p>
            <a:r>
              <a:rPr lang="en-US" altLang="zh-TW"/>
              <a:t>QSW-M2106PR-2S2T </a:t>
            </a:r>
            <a:r>
              <a:rPr lang="zh-TW" altLang="en-US"/>
              <a:t>軟體介紹</a:t>
            </a:r>
          </a:p>
        </p:txBody>
      </p:sp>
    </p:spTree>
    <p:extLst>
      <p:ext uri="{BB962C8B-B14F-4D97-AF65-F5344CB8AC3E}">
        <p14:creationId xmlns:p14="http://schemas.microsoft.com/office/powerpoint/2010/main" val="116165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簡單明瞭的介面設計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575562" y="1399124"/>
            <a:ext cx="9972675" cy="14938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簡潔、圖像化</a:t>
            </a:r>
            <a:endParaRPr lang="en-US" altLang="zh-TW" sz="2000" b="1"/>
          </a:p>
          <a:p>
            <a:pPr lvl="0"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設定引導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542293" y="2413984"/>
            <a:ext cx="11211977" cy="4001406"/>
            <a:chOff x="807948" y="2807487"/>
            <a:chExt cx="10357628" cy="369650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807487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444" y="3479047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761" y="4362676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23557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完整掌控</a:t>
            </a:r>
            <a:r>
              <a:rPr lang="en-US" altLang="zh-TW"/>
              <a:t>PoE</a:t>
            </a:r>
            <a:r>
              <a:rPr lang="zh-TW" altLang="en-US"/>
              <a:t>使用狀態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AF568F-9DE7-4084-8607-6A8C6DBD88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8705" y="1451381"/>
            <a:ext cx="4022725" cy="22193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監看PoE的使用情況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用電優先及遠端重啟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設定排程控制供電時間</a:t>
            </a:r>
            <a:endParaRPr lang="en-US" altLang="zh-TW" sz="2000" b="1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769CCF8-7F1B-27A5-D7B3-14954B0683B8}"/>
              </a:ext>
            </a:extLst>
          </p:cNvPr>
          <p:cNvGrpSpPr/>
          <p:nvPr/>
        </p:nvGrpSpPr>
        <p:grpSpPr>
          <a:xfrm>
            <a:off x="6782603" y="1725753"/>
            <a:ext cx="4587052" cy="4399360"/>
            <a:chOff x="6157148" y="1086072"/>
            <a:chExt cx="5822510" cy="558426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3B51BAC-EE5B-4E47-877A-78E016E6A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7148" y="1086072"/>
              <a:ext cx="5822510" cy="5584266"/>
            </a:xfrm>
            <a:prstGeom prst="rect">
              <a:avLst/>
            </a:prstGeom>
          </p:spPr>
        </p:pic>
        <p:pic>
          <p:nvPicPr>
            <p:cNvPr id="14" name="圖片 13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227B63E7-89DD-4019-AC7F-801E48DC7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0108" y="3132127"/>
              <a:ext cx="3094304" cy="19342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0F6205F-A41B-42C8-A881-5270EFA810B1}"/>
                </a:ext>
              </a:extLst>
            </p:cNvPr>
            <p:cNvSpPr txBox="1"/>
            <p:nvPr/>
          </p:nvSpPr>
          <p:spPr>
            <a:xfrm>
              <a:off x="8791362" y="2906324"/>
              <a:ext cx="1436302" cy="820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>
                  <a:ln>
                    <a:noFill/>
                  </a:ln>
                  <a:solidFill>
                    <a:srgbClr val="307185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PoE</a:t>
              </a:r>
              <a:endPara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307185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631BDFAC-5670-45BE-9592-AEECF274A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05215" y="2834569"/>
              <a:ext cx="486146" cy="841196"/>
            </a:xfrm>
            <a:prstGeom prst="rect">
              <a:avLst/>
            </a:prstGeom>
          </p:spPr>
        </p:pic>
      </p:grpSp>
      <p:pic>
        <p:nvPicPr>
          <p:cNvPr id="8" name="Picture 2" descr="影像">
            <a:extLst>
              <a:ext uri="{FF2B5EF4-FFF2-40B4-BE49-F238E27FC236}">
                <a16:creationId xmlns:a16="http://schemas.microsoft.com/office/drawing/2014/main" id="{F86ACDF4-3A11-D89D-401F-759A5C63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706" y="2953366"/>
            <a:ext cx="4243942" cy="20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影像">
            <a:extLst>
              <a:ext uri="{FF2B5EF4-FFF2-40B4-BE49-F238E27FC236}">
                <a16:creationId xmlns:a16="http://schemas.microsoft.com/office/drawing/2014/main" id="{B1495FFC-29A6-77EB-1919-F4F37EB7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857" y="3751612"/>
            <a:ext cx="4280637" cy="20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影像">
            <a:extLst>
              <a:ext uri="{FF2B5EF4-FFF2-40B4-BE49-F238E27FC236}">
                <a16:creationId xmlns:a16="http://schemas.microsoft.com/office/drawing/2014/main" id="{801F16DA-13E8-02F8-2E58-6549B01F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7463" y="4534215"/>
            <a:ext cx="4280637" cy="20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756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明確分割工作室內各別網路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894984" y="1580861"/>
            <a:ext cx="7831138" cy="1411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虛擬區域網路 </a:t>
            </a:r>
            <a:r>
              <a:rPr lang="en-US" altLang="zh-TW" sz="2000" b="1"/>
              <a:t>(VLAN) </a:t>
            </a:r>
            <a:r>
              <a:rPr lang="zh-TW" altLang="en-US" sz="2000" b="1"/>
              <a:t>可以明確獨立出不同的部門網路</a:t>
            </a:r>
            <a:r>
              <a:rPr lang="en-US" altLang="zh-TW" sz="2000" b="1"/>
              <a:t> 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方便管理</a:t>
            </a:r>
            <a:r>
              <a:rPr lang="en-US" altLang="zh-TW" sz="2000" b="1"/>
              <a:t>,</a:t>
            </a:r>
            <a:r>
              <a:rPr lang="zh-TW" altLang="en-US" sz="2000" b="1"/>
              <a:t> 不同網路間可有條件相連</a:t>
            </a:r>
            <a:endParaRPr lang="en-US" altLang="zh-TW" sz="2000" b="1"/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也可分隔員工及來賓網路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D524011-E4E4-4214-9FC1-8B48548D185B}"/>
              </a:ext>
            </a:extLst>
          </p:cNvPr>
          <p:cNvGrpSpPr/>
          <p:nvPr/>
        </p:nvGrpSpPr>
        <p:grpSpPr>
          <a:xfrm>
            <a:off x="1618270" y="1770326"/>
            <a:ext cx="9149347" cy="4403748"/>
            <a:chOff x="888588" y="1388067"/>
            <a:chExt cx="10471074" cy="5039920"/>
          </a:xfrm>
        </p:grpSpPr>
        <p:sp>
          <p:nvSpPr>
            <p:cNvPr id="129" name="流程圖: 接點 128">
              <a:extLst>
                <a:ext uri="{FF2B5EF4-FFF2-40B4-BE49-F238E27FC236}">
                  <a16:creationId xmlns:a16="http://schemas.microsoft.com/office/drawing/2014/main" id="{38147941-D0A1-4F6E-B241-4A7BE6918161}"/>
                </a:ext>
              </a:extLst>
            </p:cNvPr>
            <p:cNvSpPr/>
            <p:nvPr/>
          </p:nvSpPr>
          <p:spPr>
            <a:xfrm>
              <a:off x="888588" y="4333178"/>
              <a:ext cx="3068293" cy="1802922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pic>
          <p:nvPicPr>
            <p:cNvPr id="27" name="圖片 26" descr="一張含有 玩具 的圖片&#10;&#10;自動產生的描述">
              <a:extLst>
                <a:ext uri="{FF2B5EF4-FFF2-40B4-BE49-F238E27FC236}">
                  <a16:creationId xmlns:a16="http://schemas.microsoft.com/office/drawing/2014/main" id="{3049FA66-BC23-4EDE-AA7D-D65D5A2F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954" y="4218516"/>
              <a:ext cx="1945708" cy="2209471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8FBB188-2253-4B02-87D8-57434F1B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8672" y="4215842"/>
              <a:ext cx="2277489" cy="2211248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BFA8D2D-FDC4-426F-9FD6-FB7BFC03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3459" y="1388067"/>
              <a:ext cx="2029249" cy="2211268"/>
            </a:xfrm>
            <a:prstGeom prst="rect">
              <a:avLst/>
            </a:prstGeom>
          </p:spPr>
        </p:pic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DB31945D-5F03-4474-A7D5-475951354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517" y="3402279"/>
              <a:ext cx="4931733" cy="713534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6BAAA19E-B728-4AE3-96D0-93ECA772C9D6}"/>
                </a:ext>
              </a:extLst>
            </p:cNvPr>
            <p:cNvCxnSpPr>
              <a:cxnSpLocks/>
            </p:cNvCxnSpPr>
            <p:nvPr/>
          </p:nvCxnSpPr>
          <p:spPr>
            <a:xfrm>
              <a:off x="8218697" y="5234639"/>
              <a:ext cx="1330883" cy="0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DD3DC10A-6B4E-42FC-96ED-774651DF7496}"/>
                </a:ext>
              </a:extLst>
            </p:cNvPr>
            <p:cNvCxnSpPr>
              <a:cxnSpLocks/>
            </p:cNvCxnSpPr>
            <p:nvPr/>
          </p:nvCxnSpPr>
          <p:spPr>
            <a:xfrm>
              <a:off x="9910875" y="3703147"/>
              <a:ext cx="6530" cy="1113216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1E0700A0-2D5F-4997-8BE1-18C79FF7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839" y="3023227"/>
              <a:ext cx="3130678" cy="2776804"/>
            </a:xfrm>
            <a:prstGeom prst="rect">
              <a:avLst/>
            </a:prstGeom>
          </p:spPr>
        </p:pic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287E33E0-E5F6-4382-B6CD-947F80017F22}"/>
                </a:ext>
              </a:extLst>
            </p:cNvPr>
            <p:cNvSpPr/>
            <p:nvPr/>
          </p:nvSpPr>
          <p:spPr>
            <a:xfrm>
              <a:off x="9584205" y="3929208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83" name="乘號 82">
              <a:extLst>
                <a:ext uri="{FF2B5EF4-FFF2-40B4-BE49-F238E27FC236}">
                  <a16:creationId xmlns:a16="http://schemas.microsoft.com/office/drawing/2014/main" id="{401791EE-6354-42FD-AFE7-E31C4256166B}"/>
                </a:ext>
              </a:extLst>
            </p:cNvPr>
            <p:cNvSpPr/>
            <p:nvPr/>
          </p:nvSpPr>
          <p:spPr>
            <a:xfrm>
              <a:off x="6152361" y="3436624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cxnSp>
          <p:nvCxnSpPr>
            <p:cNvPr id="120" name="直線單箭頭接點 119">
              <a:extLst>
                <a:ext uri="{FF2B5EF4-FFF2-40B4-BE49-F238E27FC236}">
                  <a16:creationId xmlns:a16="http://schemas.microsoft.com/office/drawing/2014/main" id="{4D140CAE-6C8A-401B-8F70-EBE86B4C97A1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4091517" y="4411629"/>
              <a:ext cx="2281715" cy="673652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乘號 124">
              <a:extLst>
                <a:ext uri="{FF2B5EF4-FFF2-40B4-BE49-F238E27FC236}">
                  <a16:creationId xmlns:a16="http://schemas.microsoft.com/office/drawing/2014/main" id="{3450B1C6-7A29-4F8B-A547-47850ADC9D55}"/>
                </a:ext>
              </a:extLst>
            </p:cNvPr>
            <p:cNvSpPr/>
            <p:nvPr/>
          </p:nvSpPr>
          <p:spPr>
            <a:xfrm>
              <a:off x="4882620" y="4393661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C9FE2732-2406-4600-BB2B-B63F6C5CC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711" y="3695325"/>
              <a:ext cx="1181116" cy="1022836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0049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多接條網路線也可以提高網速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56585" y="1773564"/>
            <a:ext cx="11045519" cy="1916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鏈路聚合 </a:t>
            </a:r>
            <a:r>
              <a:rPr lang="en-US" altLang="zh-TW" sz="2000" b="1"/>
              <a:t>(LAG, Link Aggregation) </a:t>
            </a:r>
            <a:r>
              <a:rPr lang="zh-TW" altLang="en-US" sz="2000" b="1"/>
              <a:t>可以讓多條網路線的網速相加， 變成更大的網路頻寬</a:t>
            </a:r>
            <a:endParaRPr lang="en-US" altLang="zh-TW" sz="2000" b="1"/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快速又直接的讓網速更上一層樓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6C4AEB4-6D8D-DACD-00E4-DF3133FAEF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792" y="4257567"/>
            <a:ext cx="5464719" cy="1592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391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048" y="1899946"/>
            <a:ext cx="7166769" cy="411096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準確記錄及配發影音串流給設備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909759" y="2915617"/>
            <a:ext cx="3886200" cy="20796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群組監聽協定 </a:t>
            </a:r>
            <a:r>
              <a:rPr lang="en-US" altLang="zh-TW" sz="2000" b="1"/>
              <a:t>(IGMP snooping) </a:t>
            </a:r>
            <a:r>
              <a:rPr lang="zh-TW" altLang="en-US" sz="2000" b="1"/>
              <a:t>可以準確記錄所有影音串流分配方式</a:t>
            </a:r>
            <a:endParaRPr lang="en-US" altLang="zh-TW" sz="2000" b="1"/>
          </a:p>
          <a:p>
            <a:pPr>
              <a:lnSpc>
                <a:spcPct val="100000"/>
              </a:lnSpc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不會因為誤傳或少傳封包導致影音中斷或品質不佳</a:t>
            </a:r>
          </a:p>
        </p:txBody>
      </p:sp>
    </p:spTree>
    <p:extLst>
      <p:ext uri="{BB962C8B-B14F-4D97-AF65-F5344CB8AC3E}">
        <p14:creationId xmlns:p14="http://schemas.microsoft.com/office/powerpoint/2010/main" val="2096660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隨時優化網路傳輸路徑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40544" y="2753160"/>
            <a:ext cx="4890844" cy="2441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透過生成樹協定 </a:t>
            </a:r>
            <a:br>
              <a:rPr lang="en-US" altLang="zh-TW" sz="2000" b="1"/>
            </a:br>
            <a:r>
              <a:rPr lang="en-US" altLang="zh-TW" sz="2000" b="1"/>
              <a:t>(RSTP, Rapid Spanning Tree Protocol) </a:t>
            </a:r>
            <a:br>
              <a:rPr lang="en-US" altLang="zh-TW" sz="2000" b="1"/>
            </a:br>
            <a:r>
              <a:rPr lang="zh-TW" altLang="en-US" sz="2000" b="1"/>
              <a:t>隨時監控及優化網路傳輸路徑</a:t>
            </a:r>
            <a:endParaRPr lang="en-US" altLang="zh-TW" sz="2000" b="1"/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網路架構再複雜</a:t>
            </a:r>
            <a:r>
              <a:rPr lang="en-US" altLang="zh-TW" sz="2000" b="1"/>
              <a:t>,</a:t>
            </a:r>
            <a:r>
              <a:rPr lang="zh-TW" altLang="en-US" sz="2000" b="1"/>
              <a:t> </a:t>
            </a:r>
            <a:br>
              <a:rPr lang="en-US" altLang="zh-TW" sz="2000" b="1"/>
            </a:br>
            <a:r>
              <a:rPr lang="zh-TW" altLang="en-US" sz="2000" b="1"/>
              <a:t>檔案永遠用最快的路徑來傳輸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CAF2FA-B1A2-4ABD-B601-26EE81650E3E}"/>
              </a:ext>
            </a:extLst>
          </p:cNvPr>
          <p:cNvGrpSpPr/>
          <p:nvPr/>
        </p:nvGrpSpPr>
        <p:grpSpPr>
          <a:xfrm>
            <a:off x="5824329" y="1769038"/>
            <a:ext cx="5655291" cy="4551383"/>
            <a:chOff x="5519624" y="1655603"/>
            <a:chExt cx="6085453" cy="48975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174E693-6832-4721-9FD7-3888EF26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F9A541C-66CB-4FCC-BBAA-5679D49A3790}"/>
                </a:ext>
              </a:extLst>
            </p:cNvPr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25DCB80-E15D-4374-93DD-A834B3BF5A5B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20" name="乘號 19">
                <a:extLst>
                  <a:ext uri="{FF2B5EF4-FFF2-40B4-BE49-F238E27FC236}">
                    <a16:creationId xmlns:a16="http://schemas.microsoft.com/office/drawing/2014/main" id="{F92BF57E-5CFF-4E8F-8267-4FED2965590C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32B74E0-6D8F-4A0C-9C39-46127DEDBB0B}"/>
                </a:ext>
              </a:extLst>
            </p:cNvPr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978A3C9E-A27F-4610-9AE2-2C2DD3DC5D65}"/>
                  </a:ext>
                </a:extLst>
              </p:cNvPr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24C8E2E1-4270-40E4-AF82-1222044D0AF9}"/>
                  </a:ext>
                </a:extLst>
              </p:cNvPr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0035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F9D4958-2B8D-6ACF-EB5C-6D278138B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334" y="5133109"/>
            <a:ext cx="4233250" cy="1364666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9F31C45F-A5A1-42CB-84A2-81501624DEBE}"/>
              </a:ext>
            </a:extLst>
          </p:cNvPr>
          <p:cNvSpPr txBox="1">
            <a:spLocks/>
          </p:cNvSpPr>
          <p:nvPr/>
        </p:nvSpPr>
        <p:spPr>
          <a:xfrm>
            <a:off x="535223" y="1456200"/>
            <a:ext cx="11159654" cy="27147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>
              <a:lnSpc>
                <a:spcPts val="2200"/>
              </a:lnSpc>
            </a:pPr>
            <a:r>
              <a:rPr lang="zh-TW" altLang="en-US" sz="2000">
                <a:sym typeface="+mn-lt"/>
              </a:rPr>
              <a:t>不斷演進的影音格式</a:t>
            </a:r>
            <a:endParaRPr lang="en-US" altLang="zh-TW" sz="2000">
              <a:sym typeface="+mn-lt"/>
            </a:endParaRPr>
          </a:p>
          <a:p>
            <a:pPr lvl="1"/>
            <a:r>
              <a:rPr lang="en-US" altLang="zh-TW" sz="1800"/>
              <a:t>Video format evolution (720p</a:t>
            </a:r>
            <a:r>
              <a:rPr lang="en-US" altLang="zh-TW" sz="1800">
                <a:sym typeface="Wingdings" pitchFamily="2" charset="2"/>
              </a:rPr>
              <a:t>1080p4K </a:t>
            </a:r>
            <a:r>
              <a:rPr lang="en-US" altLang="zh-TW" sz="1800"/>
              <a:t>Ultra HD </a:t>
            </a:r>
            <a:r>
              <a:rPr lang="en-US" altLang="zh-TW" sz="1800">
                <a:sym typeface="Wingdings" pitchFamily="2" charset="2"/>
              </a:rPr>
              <a:t>&gt;8K UHD10K)</a:t>
            </a: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marL="251460" indent="-251460">
              <a:lnSpc>
                <a:spcPts val="2200"/>
              </a:lnSpc>
            </a:pPr>
            <a:r>
              <a:rPr lang="en-US" altLang="zh-TW" sz="2000" err="1"/>
              <a:t>WiFi</a:t>
            </a:r>
            <a:r>
              <a:rPr lang="en-US" altLang="zh-TW" sz="2000"/>
              <a:t>: WiFi5</a:t>
            </a:r>
            <a:r>
              <a:rPr lang="en-US" altLang="zh-TW" sz="2000">
                <a:sym typeface="Wingdings" panose="05000000000000000000" pitchFamily="2" charset="2"/>
              </a:rPr>
              <a:t>WiFi6WiFi6EWiFi7</a:t>
            </a:r>
          </a:p>
          <a:p>
            <a:pPr lvl="1"/>
            <a:r>
              <a:rPr lang="zh-TW" altLang="en-US" sz="1800">
                <a:sym typeface="Wingdings" panose="05000000000000000000" pitchFamily="2" charset="2"/>
              </a:rPr>
              <a:t>隨著無線網路技術的升級</a:t>
            </a:r>
            <a:r>
              <a:rPr lang="en-US" altLang="zh-TW" sz="1800">
                <a:sym typeface="Wingdings" panose="05000000000000000000" pitchFamily="2" charset="2"/>
              </a:rPr>
              <a:t>, </a:t>
            </a:r>
            <a:r>
              <a:rPr lang="zh-TW" altLang="en-US" sz="1800">
                <a:sym typeface="Wingdings" panose="05000000000000000000" pitchFamily="2" charset="2"/>
              </a:rPr>
              <a:t>實體線路速度也必須跟著往上</a:t>
            </a:r>
            <a:r>
              <a:rPr lang="en-US" altLang="zh-TW" sz="1800">
                <a:sym typeface="Wingdings" panose="05000000000000000000" pitchFamily="2" charset="2"/>
              </a:rPr>
              <a:t>, </a:t>
            </a:r>
            <a:r>
              <a:rPr lang="zh-TW" altLang="en-US" sz="1800">
                <a:sym typeface="Wingdings" panose="05000000000000000000" pitchFamily="2" charset="2"/>
              </a:rPr>
              <a:t>要搭配</a:t>
            </a:r>
            <a:r>
              <a:rPr lang="en-US" altLang="zh-TW" sz="1800">
                <a:sym typeface="Wingdings" panose="05000000000000000000" pitchFamily="2" charset="2"/>
              </a:rPr>
              <a:t>2.5GbE port</a:t>
            </a:r>
            <a:r>
              <a:rPr lang="zh-TW" altLang="en-US" sz="1800">
                <a:sym typeface="Wingdings" panose="05000000000000000000" pitchFamily="2" charset="2"/>
              </a:rPr>
              <a:t>甚至</a:t>
            </a:r>
            <a:r>
              <a:rPr lang="en-US" altLang="zh-TW" sz="1800">
                <a:sym typeface="Wingdings" panose="05000000000000000000" pitchFamily="2" charset="2"/>
              </a:rPr>
              <a:t>10GbE port </a:t>
            </a:r>
            <a:endParaRPr lang="zh-TW" altLang="en-US" sz="180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42623A69-AC35-ACC0-460E-CEBFC63A5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2213"/>
              </p:ext>
            </p:extLst>
          </p:nvPr>
        </p:nvGraphicFramePr>
        <p:xfrm>
          <a:off x="1049583" y="2235396"/>
          <a:ext cx="9782315" cy="1010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56463">
                  <a:extLst>
                    <a:ext uri="{9D8B030D-6E8A-4147-A177-3AD203B41FA5}">
                      <a16:colId xmlns:a16="http://schemas.microsoft.com/office/drawing/2014/main" val="35672762"/>
                    </a:ext>
                  </a:extLst>
                </a:gridCol>
                <a:gridCol w="1876418">
                  <a:extLst>
                    <a:ext uri="{9D8B030D-6E8A-4147-A177-3AD203B41FA5}">
                      <a16:colId xmlns:a16="http://schemas.microsoft.com/office/drawing/2014/main" val="4013227530"/>
                    </a:ext>
                  </a:extLst>
                </a:gridCol>
                <a:gridCol w="2036508">
                  <a:extLst>
                    <a:ext uri="{9D8B030D-6E8A-4147-A177-3AD203B41FA5}">
                      <a16:colId xmlns:a16="http://schemas.microsoft.com/office/drawing/2014/main" val="1433746935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67919487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96275683"/>
                    </a:ext>
                  </a:extLst>
                </a:gridCol>
              </a:tblGrid>
              <a:tr h="553217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1080p 60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HQ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</a:t>
                      </a:r>
                      <a:r>
                        <a:rPr lang="en-US" altLang="zh-TW" noProof="0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 HQ</a:t>
                      </a:r>
                      <a:r>
                        <a:rPr lang="zh-TW" altLang="en-US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RAW BMPC 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8K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RedCode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Raw 75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549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File size per hour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223.77GB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318GB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741.6GB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7.29TB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607146"/>
                  </a:ext>
                </a:extLst>
              </a:tr>
            </a:tbl>
          </a:graphicData>
        </a:graphic>
      </p:graphicFrame>
      <p:sp>
        <p:nvSpPr>
          <p:cNvPr id="7" name="文字方塊 17">
            <a:extLst>
              <a:ext uri="{FF2B5EF4-FFF2-40B4-BE49-F238E27FC236}">
                <a16:creationId xmlns:a16="http://schemas.microsoft.com/office/drawing/2014/main" id="{28805E5E-AE8F-5366-65D0-4BD4F04932FF}"/>
              </a:ext>
            </a:extLst>
          </p:cNvPr>
          <p:cNvSpPr txBox="1"/>
          <p:nvPr/>
        </p:nvSpPr>
        <p:spPr>
          <a:xfrm>
            <a:off x="7741239" y="6036110"/>
            <a:ext cx="1799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lang="en-US" altLang="zh-TW" sz="1200" b="1">
                <a:solidFill>
                  <a:prstClr val="black"/>
                </a:solidFill>
                <a:cs typeface="+mn-ea"/>
              </a:rPr>
              <a:t>RBKE963B</a:t>
            </a:r>
          </a:p>
          <a:p>
            <a:pPr algn="ctr">
              <a:defRPr/>
            </a:pPr>
            <a:r>
              <a:rPr lang="en-US" altLang="zh-TW" sz="1200" b="1" err="1">
                <a:solidFill>
                  <a:prstClr val="black"/>
                </a:solidFill>
                <a:cs typeface="+mn-ea"/>
              </a:rPr>
              <a:t>WiFi</a:t>
            </a:r>
            <a:r>
              <a:rPr lang="en-US" altLang="zh-TW" sz="1200" b="1">
                <a:solidFill>
                  <a:prstClr val="black"/>
                </a:solidFill>
                <a:cs typeface="+mn-ea"/>
              </a:rPr>
              <a:t> 6E MESH system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A35710D-D20B-CEAD-6E7B-5BA48D06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越來越龐大的資料傳輸量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越來越快的無線網路</a:t>
            </a:r>
            <a:endParaRPr lang="zh-TW" altLang="en-US"/>
          </a:p>
        </p:txBody>
      </p:sp>
      <p:pic>
        <p:nvPicPr>
          <p:cNvPr id="4" name="圖片 3" descr="一張含有 室內, 廚房電器 的圖片&#10;&#10;自動產生的描述">
            <a:extLst>
              <a:ext uri="{FF2B5EF4-FFF2-40B4-BE49-F238E27FC236}">
                <a16:creationId xmlns:a16="http://schemas.microsoft.com/office/drawing/2014/main" id="{C358A49D-2454-3D83-847B-9ABB0FB80F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994" y="4075295"/>
            <a:ext cx="2314699" cy="2256831"/>
          </a:xfrm>
          <a:prstGeom prst="rect">
            <a:avLst/>
          </a:prstGeom>
        </p:spPr>
      </p:pic>
      <p:pic>
        <p:nvPicPr>
          <p:cNvPr id="14" name="圖片 13" descr="一張含有 室內, 黑色 的圖片&#10;&#10;自動產生的描述">
            <a:extLst>
              <a:ext uri="{FF2B5EF4-FFF2-40B4-BE49-F238E27FC236}">
                <a16:creationId xmlns:a16="http://schemas.microsoft.com/office/drawing/2014/main" id="{B5B2582D-1ED6-FFA8-B8A3-F40145A27E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935" y="4336623"/>
            <a:ext cx="1323731" cy="1830832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D59A791-68BE-CEDE-E565-A8BB9E150421}"/>
              </a:ext>
            </a:extLst>
          </p:cNvPr>
          <p:cNvCxnSpPr>
            <a:cxnSpLocks/>
          </p:cNvCxnSpPr>
          <p:nvPr/>
        </p:nvCxnSpPr>
        <p:spPr>
          <a:xfrm flipH="1">
            <a:off x="5517573" y="5982004"/>
            <a:ext cx="1355001" cy="0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95F6D91-C7A9-27AB-3903-C5292DFDF9B4}"/>
              </a:ext>
            </a:extLst>
          </p:cNvPr>
          <p:cNvSpPr txBox="1"/>
          <p:nvPr/>
        </p:nvSpPr>
        <p:spPr>
          <a:xfrm>
            <a:off x="1615610" y="4688043"/>
            <a:ext cx="10720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rgbClr val="7030A0"/>
                </a:solidFill>
                <a:sym typeface="Wingdings" panose="05000000000000000000" pitchFamily="2" charset="2"/>
              </a:rPr>
              <a:t>10GbE port </a:t>
            </a:r>
            <a:endParaRPr lang="zh-TW" altLang="en-US" sz="1200" b="1">
              <a:solidFill>
                <a:srgbClr val="7030A0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7272298-7EA0-5B81-9750-EEB4E4A79DF4}"/>
              </a:ext>
            </a:extLst>
          </p:cNvPr>
          <p:cNvSpPr txBox="1"/>
          <p:nvPr/>
        </p:nvSpPr>
        <p:spPr>
          <a:xfrm>
            <a:off x="3805818" y="4687850"/>
            <a:ext cx="10720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rgbClr val="7030A0"/>
                </a:solidFill>
                <a:sym typeface="Wingdings" panose="05000000000000000000" pitchFamily="2" charset="2"/>
              </a:rPr>
              <a:t>2.5GbE port </a:t>
            </a:r>
            <a:endParaRPr lang="zh-TW" altLang="en-US" sz="1200" b="1">
              <a:solidFill>
                <a:srgbClr val="7030A0"/>
              </a:solidFill>
            </a:endParaRP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9AB5B30D-FD54-ABEC-BF68-839ED302B9A1}"/>
              </a:ext>
            </a:extLst>
          </p:cNvPr>
          <p:cNvCxnSpPr>
            <a:cxnSpLocks/>
            <a:endCxn id="23" idx="3"/>
          </p:cNvCxnSpPr>
          <p:nvPr/>
        </p:nvCxnSpPr>
        <p:spPr>
          <a:xfrm rot="16200000" flipV="1">
            <a:off x="2446023" y="5068221"/>
            <a:ext cx="988899" cy="505543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18A7DE0C-C4BD-664B-DBE6-75E3737C5EA3}"/>
              </a:ext>
            </a:extLst>
          </p:cNvPr>
          <p:cNvCxnSpPr>
            <a:cxnSpLocks/>
            <a:endCxn id="24" idx="1"/>
          </p:cNvCxnSpPr>
          <p:nvPr/>
        </p:nvCxnSpPr>
        <p:spPr>
          <a:xfrm rot="5400000" flipH="1" flipV="1">
            <a:off x="3195695" y="5205127"/>
            <a:ext cx="988900" cy="231346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73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軔體版本檢查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811632" y="3090484"/>
            <a:ext cx="4600575" cy="172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交換機自動偵測有無新軔體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一鍵自動更新</a:t>
            </a:r>
            <a:endParaRPr lang="en-US" altLang="zh-TW" sz="2000" b="1"/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手動更新</a:t>
            </a:r>
          </a:p>
        </p:txBody>
      </p:sp>
      <p:pic>
        <p:nvPicPr>
          <p:cNvPr id="9" name="圖片 8" descr="一張含有 畫畫, 標誌 的圖片&#10;&#10;自動產生的描述">
            <a:extLst>
              <a:ext uri="{FF2B5EF4-FFF2-40B4-BE49-F238E27FC236}">
                <a16:creationId xmlns:a16="http://schemas.microsoft.com/office/drawing/2014/main" id="{E3D513E4-18D6-4B37-87B1-A4B38A479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34" y="1592394"/>
            <a:ext cx="5217423" cy="489157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3E81CBC-D453-55CD-D5EA-A31F03A106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102" y="2234865"/>
            <a:ext cx="2613059" cy="7615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26749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09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4526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4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當然 </a:t>
            </a:r>
            <a:r>
              <a:rPr lang="en-US" altLang="zh-TW">
                <a:latin typeface="Arial"/>
                <a:ea typeface="微軟正黑體"/>
                <a:cs typeface="Arial"/>
              </a:rPr>
              <a:t>QSW-M2106PR-2S2T </a:t>
            </a:r>
            <a:r>
              <a:rPr lang="zh-TW" altLang="en-US">
                <a:latin typeface="Arial"/>
                <a:ea typeface="微軟正黑體"/>
                <a:cs typeface="Arial"/>
              </a:rPr>
              <a:t>還有很多功能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5593C7-1B5F-49A6-B387-8CE5D83A5208}"/>
              </a:ext>
            </a:extLst>
          </p:cNvPr>
          <p:cNvSpPr txBox="1"/>
          <p:nvPr/>
        </p:nvSpPr>
        <p:spPr>
          <a:xfrm>
            <a:off x="504878" y="1941116"/>
            <a:ext cx="378042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透過流量控制 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(IEEE 802.3x) </a:t>
            </a:r>
            <a:br>
              <a:rPr lang="en-US" altLang="zh-TW" sz="2000" b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軟正黑體"/>
              </a:rPr>
            </a:b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監看網路擁塞情況, 避免掉包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2A0AB9-8BB9-4C6E-BFFC-9BBB11E360DA}"/>
              </a:ext>
            </a:extLst>
          </p:cNvPr>
          <p:cNvSpPr txBox="1"/>
          <p:nvPr/>
        </p:nvSpPr>
        <p:spPr>
          <a:xfrm>
            <a:off x="4536735" y="1941116"/>
            <a:ext cx="311853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spcBef>
                <a:spcPts val="1000"/>
              </a:spcBef>
              <a:buClr>
                <a:srgbClr val="0070C0"/>
              </a:buClr>
              <a:buSzPct val="70000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週邊設備偵測 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(LLDP),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 讓管理者一目了然那些設備連接到交換機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191CC3-2226-4F91-BF49-354EA445E5BD}"/>
              </a:ext>
            </a:extLst>
          </p:cNvPr>
          <p:cNvSpPr txBox="1"/>
          <p:nvPr/>
        </p:nvSpPr>
        <p:spPr>
          <a:xfrm>
            <a:off x="8124870" y="1941116"/>
            <a:ext cx="333015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spcBef>
                <a:spcPts val="1000"/>
              </a:spcBef>
              <a:buClr>
                <a:srgbClr val="0070C0"/>
              </a:buClr>
              <a:buSzPct val="70000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節能設計 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(IEEE 802.3az) 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及風扇轉速控制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,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 減少不必要的電能消耗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4" y="3499656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6" y="3638247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3" y="3712335"/>
            <a:ext cx="3457973" cy="1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7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71B0392-B56A-CE2B-9DD0-C478FD21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QNAP </a:t>
            </a:r>
            <a:r>
              <a:rPr lang="zh-TW" altLang="en-US" sz="3600" b="1">
                <a:solidFill>
                  <a:schemeClr val="bg1"/>
                </a:solidFill>
                <a:cs typeface="+mn-ea"/>
                <a:sym typeface="+mn-lt"/>
              </a:rPr>
              <a:t>提供完整</a:t>
            </a:r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10GbE/2.5GbE</a:t>
            </a:r>
            <a:r>
              <a:rPr lang="zh-TW" altLang="en-US" sz="3600" b="1">
                <a:solidFill>
                  <a:schemeClr val="bg1"/>
                </a:solidFill>
                <a:cs typeface="+mn-ea"/>
                <a:sym typeface="+mn-lt"/>
              </a:rPr>
              <a:t>解決方案</a:t>
            </a:r>
            <a:r>
              <a:rPr lang="zh-TW" altLang="en-US" sz="3600">
                <a:cs typeface="+mn-ea"/>
                <a:sym typeface="+mn-lt"/>
              </a:rPr>
              <a:t>，</a:t>
            </a:r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3600" b="1">
                <a:solidFill>
                  <a:schemeClr val="bg1"/>
                </a:solidFill>
                <a:cs typeface="+mn-ea"/>
                <a:sym typeface="+mn-lt"/>
              </a:rPr>
              <a:t>讓你網路不卡關</a:t>
            </a:r>
            <a:endParaRPr lang="zh-TW" altLang="en-US" sz="3600"/>
          </a:p>
        </p:txBody>
      </p:sp>
    </p:spTree>
    <p:extLst>
      <p:ext uri="{BB962C8B-B14F-4D97-AF65-F5344CB8AC3E}">
        <p14:creationId xmlns:p14="http://schemas.microsoft.com/office/powerpoint/2010/main" val="2080251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EF2758BD-E76B-A56B-0DE0-A33B52711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26" y="1647412"/>
            <a:ext cx="5356840" cy="429846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B98933F-16F3-47DA-AB3E-5728440EC1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1647413"/>
            <a:ext cx="5686364" cy="149184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2338605-0DAC-43C4-BBC3-77991AA86B64}"/>
              </a:ext>
            </a:extLst>
          </p:cNvPr>
          <p:cNvSpPr txBox="1"/>
          <p:nvPr/>
        </p:nvSpPr>
        <p:spPr>
          <a:xfrm>
            <a:off x="9570502" y="2039809"/>
            <a:ext cx="2103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RJ45 (2T)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C4A4B24-2F2E-4DC4-94C8-D2D447E22280}"/>
              </a:ext>
            </a:extLst>
          </p:cNvPr>
          <p:cNvSpPr txBox="1"/>
          <p:nvPr/>
        </p:nvSpPr>
        <p:spPr>
          <a:xfrm>
            <a:off x="3935364" y="2205524"/>
            <a:ext cx="20274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C5875E8-F069-B479-A20A-B983679EB3DA}"/>
              </a:ext>
            </a:extLst>
          </p:cNvPr>
          <p:cNvGrpSpPr/>
          <p:nvPr/>
        </p:nvGrpSpPr>
        <p:grpSpPr>
          <a:xfrm>
            <a:off x="487980" y="2393245"/>
            <a:ext cx="3390079" cy="862883"/>
            <a:chOff x="1029308" y="2107780"/>
            <a:chExt cx="2113877" cy="53804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A885BF4D-FD3E-43DC-A428-545FAB902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308" y="2340366"/>
              <a:ext cx="2103208" cy="305463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B930BDF9-20CB-4376-A669-14603599A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9308" y="2107780"/>
              <a:ext cx="2113877" cy="465173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7077D3D-77A2-BEFA-C9F1-451723E3880A}"/>
              </a:ext>
            </a:extLst>
          </p:cNvPr>
          <p:cNvGrpSpPr/>
          <p:nvPr/>
        </p:nvGrpSpPr>
        <p:grpSpPr>
          <a:xfrm>
            <a:off x="6345636" y="2366819"/>
            <a:ext cx="3441559" cy="1067501"/>
            <a:chOff x="6430055" y="1972666"/>
            <a:chExt cx="2103208" cy="652372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C6275F5-66EC-44BC-A874-C1F6F8211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0055" y="2319575"/>
              <a:ext cx="2103208" cy="305463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93C4CEE-6CBC-4A6F-AA89-A36727360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24" b="89524" l="2717" r="968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2481" y="1972666"/>
              <a:ext cx="1838356" cy="605102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7607FE9-70D5-1347-F5F2-D0BCAC2F8D5E}"/>
              </a:ext>
            </a:extLst>
          </p:cNvPr>
          <p:cNvGrpSpPr/>
          <p:nvPr/>
        </p:nvGrpSpPr>
        <p:grpSpPr>
          <a:xfrm>
            <a:off x="6307659" y="4335394"/>
            <a:ext cx="3441560" cy="1079028"/>
            <a:chOff x="6521167" y="3080930"/>
            <a:chExt cx="2103208" cy="659416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0E47A04E-315A-4458-96A9-B342B9FB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1167" y="3434883"/>
              <a:ext cx="2103208" cy="305463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60416C1-693D-48BC-BA0A-08F485CB0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9" b="89720" l="4458" r="951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2499" y="3080930"/>
              <a:ext cx="1860545" cy="605102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98A47D9-77B7-1AD0-700A-039D427E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>
                <a:solidFill>
                  <a:prstClr val="white"/>
                </a:solidFill>
                <a:cs typeface="+mn-ea"/>
              </a:rPr>
              <a:t>QNAP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 </a:t>
            </a:r>
            <a:r>
              <a:rPr lang="en-US" altLang="zh-TW" sz="4000" b="1">
                <a:solidFill>
                  <a:prstClr val="white"/>
                </a:solidFill>
                <a:cs typeface="+mn-ea"/>
              </a:rPr>
              <a:t>2.5GbE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 非網管型交換器</a:t>
            </a:r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93F05D8-1CA6-1BA6-0FAD-1BAB13ACEC74}"/>
              </a:ext>
            </a:extLst>
          </p:cNvPr>
          <p:cNvSpPr/>
          <p:nvPr/>
        </p:nvSpPr>
        <p:spPr>
          <a:xfrm>
            <a:off x="271975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QSW-1108-8T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F3F561EC-657C-6490-8157-AEBDF49FE58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4138033"/>
            <a:ext cx="5686364" cy="1739601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114D94CB-2BEE-9737-0DBE-5BDAD81BD8E6}"/>
              </a:ext>
            </a:extLst>
          </p:cNvPr>
          <p:cNvSpPr txBox="1"/>
          <p:nvPr/>
        </p:nvSpPr>
        <p:spPr>
          <a:xfrm>
            <a:off x="3935364" y="4675769"/>
            <a:ext cx="2027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5x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4945EB6-B211-EC1F-FAC4-8587DA376D1B}"/>
              </a:ext>
            </a:extLst>
          </p:cNvPr>
          <p:cNvSpPr/>
          <p:nvPr/>
        </p:nvSpPr>
        <p:spPr>
          <a:xfrm>
            <a:off x="271975" y="4252701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QSW-1105-5T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08804E3-7A8F-02CD-7845-C094DFEF1235}"/>
              </a:ext>
            </a:extLst>
          </p:cNvPr>
          <p:cNvSpPr/>
          <p:nvPr/>
        </p:nvSpPr>
        <p:spPr>
          <a:xfrm>
            <a:off x="6312151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QSW-2104-2T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413C1BB-186A-1DCD-5159-7597062F6C2B}"/>
              </a:ext>
            </a:extLst>
          </p:cNvPr>
          <p:cNvSpPr/>
          <p:nvPr/>
        </p:nvSpPr>
        <p:spPr>
          <a:xfrm>
            <a:off x="6312150" y="3801287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QSW-2104-2S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F435DB5-2323-27E6-97F6-7E6A512654FC}"/>
              </a:ext>
            </a:extLst>
          </p:cNvPr>
          <p:cNvSpPr txBox="1"/>
          <p:nvPr/>
        </p:nvSpPr>
        <p:spPr>
          <a:xfrm>
            <a:off x="9570502" y="4155995"/>
            <a:ext cx="2103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 (2S)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C0D2D71-7D7D-1C9C-BCE8-DF50FD38C027}"/>
              </a:ext>
            </a:extLst>
          </p:cNvPr>
          <p:cNvGrpSpPr/>
          <p:nvPr/>
        </p:nvGrpSpPr>
        <p:grpSpPr>
          <a:xfrm>
            <a:off x="640380" y="4839060"/>
            <a:ext cx="3372969" cy="1043503"/>
            <a:chOff x="640380" y="4839060"/>
            <a:chExt cx="3372969" cy="104350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6D1E832-838B-92A4-DDF4-4A0DB4637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380" y="5392684"/>
              <a:ext cx="3372969" cy="489879"/>
            </a:xfrm>
            <a:prstGeom prst="rect">
              <a:avLst/>
            </a:prstGeom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6B224D4B-7B4E-B3E4-0A66-2CE26D9F278B}"/>
                </a:ext>
              </a:extLst>
            </p:cNvPr>
            <p:cNvGrpSpPr/>
            <p:nvPr/>
          </p:nvGrpSpPr>
          <p:grpSpPr>
            <a:xfrm>
              <a:off x="715477" y="4839060"/>
              <a:ext cx="3145472" cy="918601"/>
              <a:chOff x="314810" y="4391191"/>
              <a:chExt cx="3145472" cy="918601"/>
            </a:xfrm>
          </p:grpSpPr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CEE79EA2-4634-4DBF-B99F-A736F2164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810" y="4774803"/>
                <a:ext cx="3145472" cy="456838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961723DF-4A1D-4554-9935-00AD7A7572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7634" y="4391191"/>
                <a:ext cx="2957560" cy="918601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65257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35321965-9A94-B033-29ED-2C1A63C5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5365507"/>
            <a:ext cx="5988014" cy="133973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543E67BB-4DFE-2232-61FC-A107986914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4117648"/>
            <a:ext cx="5988014" cy="151555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17D0F1A-E1B5-3FC4-291A-67875041B2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1397273"/>
            <a:ext cx="5988014" cy="170876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A6E1257-C9EF-D8DD-1961-0C035B7E3A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88" y="4039466"/>
            <a:ext cx="5007108" cy="262876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92DFC7F1-10AC-8CF4-B39A-EAD75EA3B416}"/>
              </a:ext>
            </a:extLst>
          </p:cNvPr>
          <p:cNvSpPr txBox="1"/>
          <p:nvPr/>
        </p:nvSpPr>
        <p:spPr>
          <a:xfrm>
            <a:off x="8687485" y="5517751"/>
            <a:ext cx="2519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and 2 for 1 design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07D1535-0483-75A6-2C24-E799275C599E}"/>
              </a:ext>
            </a:extLst>
          </p:cNvPr>
          <p:cNvSpPr txBox="1"/>
          <p:nvPr/>
        </p:nvSpPr>
        <p:spPr>
          <a:xfrm>
            <a:off x="8705678" y="4162292"/>
            <a:ext cx="3007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16x 2.5GbE RJ45 with 802.3at(30W)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2x 10GbE RJ45 with 802.3 </a:t>
            </a:r>
            <a:r>
              <a:rPr kumimoji="0" lang="en-US" altLang="zh-TW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bt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(90W)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Layer 2 Management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Power budget: 280W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Rackmount design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D67D026-86CA-C742-F284-E6C05048012C}"/>
              </a:ext>
            </a:extLst>
          </p:cNvPr>
          <p:cNvGrpSpPr/>
          <p:nvPr/>
        </p:nvGrpSpPr>
        <p:grpSpPr>
          <a:xfrm>
            <a:off x="490432" y="4567446"/>
            <a:ext cx="2639461" cy="827249"/>
            <a:chOff x="5269895" y="3094680"/>
            <a:chExt cx="1932353" cy="60562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B78B3BC-8E0E-2C0A-C68D-4A5EDCBA0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9895" y="3394846"/>
              <a:ext cx="1932353" cy="305463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293AA539-833F-F22C-0A6F-5B0D7AB2B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5243" y="3094680"/>
              <a:ext cx="1841656" cy="546252"/>
            </a:xfrm>
            <a:prstGeom prst="rect">
              <a:avLst/>
            </a:prstGeom>
          </p:spPr>
        </p:pic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CBC57792-366E-B76F-6B40-D2D91A9C2FDB}"/>
              </a:ext>
            </a:extLst>
          </p:cNvPr>
          <p:cNvGrpSpPr/>
          <p:nvPr/>
        </p:nvGrpSpPr>
        <p:grpSpPr>
          <a:xfrm>
            <a:off x="384697" y="5820257"/>
            <a:ext cx="2872835" cy="821973"/>
            <a:chOff x="5269896" y="3931202"/>
            <a:chExt cx="2103208" cy="601768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B7586ADE-F744-FF71-06B5-51E677A4F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9896" y="4227507"/>
              <a:ext cx="2103208" cy="305463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CBBFD79F-38C8-0C1E-8F96-05354A3CB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792" y="3931202"/>
              <a:ext cx="1847416" cy="546196"/>
            </a:xfrm>
            <a:prstGeom prst="rect">
              <a:avLst/>
            </a:prstGeom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36E55BD5-43CC-3640-C6B6-FB415C39B79A}"/>
              </a:ext>
            </a:extLst>
          </p:cNvPr>
          <p:cNvGrpSpPr/>
          <p:nvPr/>
        </p:nvGrpSpPr>
        <p:grpSpPr>
          <a:xfrm>
            <a:off x="5716582" y="5795446"/>
            <a:ext cx="2911872" cy="909796"/>
            <a:chOff x="7337892" y="5392044"/>
            <a:chExt cx="1953424" cy="610335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274FA9FF-DAA5-1319-C68D-5E62B09A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37892" y="5718670"/>
              <a:ext cx="1953424" cy="283709"/>
            </a:xfrm>
            <a:prstGeom prst="rect">
              <a:avLst/>
            </a:prstGeom>
          </p:spPr>
        </p:pic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B1E30CD5-17BC-B311-8916-A30FC3F0C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5307" y="5392044"/>
              <a:ext cx="1678594" cy="549586"/>
            </a:xfrm>
            <a:prstGeom prst="rect">
              <a:avLst/>
            </a:prstGeom>
            <a:noFill/>
          </p:spPr>
        </p:pic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B277B9DF-5F36-C4EA-A6E2-510C66DD575C}"/>
              </a:ext>
            </a:extLst>
          </p:cNvPr>
          <p:cNvGrpSpPr/>
          <p:nvPr/>
        </p:nvGrpSpPr>
        <p:grpSpPr>
          <a:xfrm>
            <a:off x="5657793" y="4489879"/>
            <a:ext cx="3355768" cy="963726"/>
            <a:chOff x="7248260" y="4383884"/>
            <a:chExt cx="2103208" cy="604009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45193D50-7718-1DF4-EDDE-48871EEEE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8260" y="4661677"/>
              <a:ext cx="2103208" cy="305463"/>
            </a:xfrm>
            <a:prstGeom prst="rect">
              <a:avLst/>
            </a:prstGeom>
          </p:spPr>
        </p:pic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B23D4CAC-0C17-3810-821A-EFBB5CEF9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484" b="90000" l="1294" r="958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0785" y="4383884"/>
              <a:ext cx="1958159" cy="604009"/>
            </a:xfrm>
            <a:prstGeom prst="rect">
              <a:avLst/>
            </a:prstGeom>
          </p:spPr>
        </p:pic>
      </p:grpSp>
      <p:pic>
        <p:nvPicPr>
          <p:cNvPr id="74" name="圖片 73">
            <a:extLst>
              <a:ext uri="{FF2B5EF4-FFF2-40B4-BE49-F238E27FC236}">
                <a16:creationId xmlns:a16="http://schemas.microsoft.com/office/drawing/2014/main" id="{2FDFF1EA-1D99-13D7-F2AA-35F7339874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28" y="1421421"/>
            <a:ext cx="5007108" cy="2628760"/>
          </a:xfrm>
          <a:prstGeom prst="rect">
            <a:avLst/>
          </a:prstGeom>
        </p:spPr>
      </p:pic>
      <p:grpSp>
        <p:nvGrpSpPr>
          <p:cNvPr id="75" name="群組 74">
            <a:extLst>
              <a:ext uri="{FF2B5EF4-FFF2-40B4-BE49-F238E27FC236}">
                <a16:creationId xmlns:a16="http://schemas.microsoft.com/office/drawing/2014/main" id="{49B17EEA-ADFF-ED6C-ACAD-7FD6EA2C0746}"/>
              </a:ext>
            </a:extLst>
          </p:cNvPr>
          <p:cNvGrpSpPr/>
          <p:nvPr/>
        </p:nvGrpSpPr>
        <p:grpSpPr>
          <a:xfrm>
            <a:off x="432250" y="2033777"/>
            <a:ext cx="2739808" cy="671628"/>
            <a:chOff x="470721" y="2450035"/>
            <a:chExt cx="2103208" cy="515575"/>
          </a:xfrm>
        </p:grpSpPr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95B7293F-A7A2-FDF1-5FC5-651ED030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721" y="2660147"/>
              <a:ext cx="2103208" cy="305463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FBE846B6-E052-DDA2-6B1F-757C1AB13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131" y="2450035"/>
              <a:ext cx="1994388" cy="423305"/>
            </a:xfrm>
            <a:prstGeom prst="rect">
              <a:avLst/>
            </a:prstGeom>
            <a:effectLst/>
          </p:spPr>
        </p:pic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CB1FF074-BAFF-BD5F-5429-C7FB999D4232}"/>
              </a:ext>
            </a:extLst>
          </p:cNvPr>
          <p:cNvGrpSpPr/>
          <p:nvPr/>
        </p:nvGrpSpPr>
        <p:grpSpPr>
          <a:xfrm>
            <a:off x="494228" y="3246297"/>
            <a:ext cx="2683415" cy="632257"/>
            <a:chOff x="385774" y="3373100"/>
            <a:chExt cx="2975335" cy="701037"/>
          </a:xfrm>
        </p:grpSpPr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FA36F86C-7C78-5A5E-DEB7-5BCB0FD4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5774" y="3642009"/>
              <a:ext cx="2975335" cy="432128"/>
            </a:xfrm>
            <a:prstGeom prst="rect">
              <a:avLst/>
            </a:prstGeom>
          </p:spPr>
        </p:pic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76177DD8-19B4-06A8-0AC0-8E08413B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003" y="3373100"/>
              <a:ext cx="2850202" cy="5988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1955BAC9-5DFF-D39E-D04C-14DDB9DB2954}"/>
              </a:ext>
            </a:extLst>
          </p:cNvPr>
          <p:cNvSpPr txBox="1"/>
          <p:nvPr/>
        </p:nvSpPr>
        <p:spPr>
          <a:xfrm>
            <a:off x="3327910" y="1759642"/>
            <a:ext cx="2159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SFP+/RJ45 combo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DF82151A-4DBE-57DB-F992-7B7532BE6DF7}"/>
              </a:ext>
            </a:extLst>
          </p:cNvPr>
          <p:cNvSpPr txBox="1"/>
          <p:nvPr/>
        </p:nvSpPr>
        <p:spPr>
          <a:xfrm>
            <a:off x="3327910" y="3059669"/>
            <a:ext cx="2159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7D35AD08-8571-6AEF-B8ED-1241A8BFC74B}"/>
              </a:ext>
            </a:extLst>
          </p:cNvPr>
          <p:cNvSpPr txBox="1"/>
          <p:nvPr/>
        </p:nvSpPr>
        <p:spPr>
          <a:xfrm>
            <a:off x="3327910" y="4393585"/>
            <a:ext cx="2159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SFP+/RJ45 combo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2A910BAF-B900-C174-C155-CD50800BC5A8}"/>
              </a:ext>
            </a:extLst>
          </p:cNvPr>
          <p:cNvSpPr txBox="1"/>
          <p:nvPr/>
        </p:nvSpPr>
        <p:spPr>
          <a:xfrm>
            <a:off x="3327910" y="5693612"/>
            <a:ext cx="2159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300DCD55-797C-619D-295C-0F9870D9696B}"/>
              </a:ext>
            </a:extLst>
          </p:cNvPr>
          <p:cNvSpPr txBox="1"/>
          <p:nvPr/>
        </p:nvSpPr>
        <p:spPr>
          <a:xfrm>
            <a:off x="8703895" y="1492493"/>
            <a:ext cx="2599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and 2 for 1 design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C90BC1AC-6F79-069C-3F2D-36452905AC66}"/>
              </a:ext>
            </a:extLst>
          </p:cNvPr>
          <p:cNvSpPr txBox="1"/>
          <p:nvPr/>
        </p:nvSpPr>
        <p:spPr>
          <a:xfrm>
            <a:off x="8705500" y="2826760"/>
            <a:ext cx="3197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with 802.3bt (90W)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RJ45 with 802.3bt (90W)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200">
                <a:solidFill>
                  <a:prstClr val="black"/>
                </a:solidFill>
                <a:cs typeface="+mn-ea"/>
                <a:sym typeface="+mn-lt"/>
              </a:rPr>
              <a:t>Power budget: 310W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and 2 for 1 design</a:t>
            </a:r>
          </a:p>
        </p:txBody>
      </p: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3EFFFE21-16B5-E032-91B4-48A4440501A1}"/>
              </a:ext>
            </a:extLst>
          </p:cNvPr>
          <p:cNvGrpSpPr/>
          <p:nvPr/>
        </p:nvGrpSpPr>
        <p:grpSpPr>
          <a:xfrm>
            <a:off x="5828342" y="3165651"/>
            <a:ext cx="2663012" cy="808088"/>
            <a:chOff x="5718408" y="3726240"/>
            <a:chExt cx="1953424" cy="592765"/>
          </a:xfrm>
        </p:grpSpPr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3548D73E-77AA-4EF8-2599-23C78492B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8408" y="4035296"/>
              <a:ext cx="1953424" cy="283709"/>
            </a:xfrm>
            <a:prstGeom prst="rect">
              <a:avLst/>
            </a:prstGeom>
          </p:spPr>
        </p:pic>
        <p:pic>
          <p:nvPicPr>
            <p:cNvPr id="90" name="圖片 89">
              <a:extLst>
                <a:ext uri="{FF2B5EF4-FFF2-40B4-BE49-F238E27FC236}">
                  <a16:creationId xmlns:a16="http://schemas.microsoft.com/office/drawing/2014/main" id="{BB07867A-7367-E222-ADB0-6E947892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0270" y="3726240"/>
              <a:ext cx="1809700" cy="527430"/>
            </a:xfrm>
            <a:prstGeom prst="rect">
              <a:avLst/>
            </a:prstGeom>
          </p:spPr>
        </p:pic>
      </p:grp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3505DD7-7819-AD60-4CEB-5ABDF5D1BE4E}"/>
              </a:ext>
            </a:extLst>
          </p:cNvPr>
          <p:cNvSpPr/>
          <p:nvPr/>
        </p:nvSpPr>
        <p:spPr>
          <a:xfrm>
            <a:off x="5821114" y="5378344"/>
            <a:ext cx="211234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QSW-M2108R-2C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689F56-842F-51A9-92D1-EBF914D9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>
                <a:solidFill>
                  <a:prstClr val="white"/>
                </a:solidFill>
                <a:cs typeface="+mn-ea"/>
              </a:rPr>
              <a:t>QNAP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 </a:t>
            </a:r>
            <a:r>
              <a:rPr lang="en-US" altLang="zh-TW" sz="4000" b="1">
                <a:solidFill>
                  <a:prstClr val="white"/>
                </a:solidFill>
                <a:cs typeface="+mn-ea"/>
              </a:rPr>
              <a:t>2.5GbE 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網管型交換器</a:t>
            </a:r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DE2EAC53-153A-7B88-63A8-A25790B41FD7}"/>
              </a:ext>
            </a:extLst>
          </p:cNvPr>
          <p:cNvSpPr/>
          <p:nvPr/>
        </p:nvSpPr>
        <p:spPr>
          <a:xfrm>
            <a:off x="423314" y="1555319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QSW-M2106-4C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430914A-9AA4-E7A8-B8E5-2D1B28EC0363}"/>
              </a:ext>
            </a:extLst>
          </p:cNvPr>
          <p:cNvSpPr/>
          <p:nvPr/>
        </p:nvSpPr>
        <p:spPr>
          <a:xfrm>
            <a:off x="423314" y="2779811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QSW-M2106-4S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D9D431A6-9EFA-9328-BEFA-4E80FDBEC6F5}"/>
              </a:ext>
            </a:extLst>
          </p:cNvPr>
          <p:cNvSpPr/>
          <p:nvPr/>
        </p:nvSpPr>
        <p:spPr>
          <a:xfrm>
            <a:off x="423313" y="4179552"/>
            <a:ext cx="181075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QSW-M2108-2C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D78C1F8B-134D-1110-7C8B-35322DA22CC0}"/>
              </a:ext>
            </a:extLst>
          </p:cNvPr>
          <p:cNvSpPr/>
          <p:nvPr/>
        </p:nvSpPr>
        <p:spPr>
          <a:xfrm>
            <a:off x="423313" y="5439853"/>
            <a:ext cx="181075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QSW-M2108-2S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7B6CEBA4-6E2A-4D48-C640-1F0B020D1776}"/>
              </a:ext>
            </a:extLst>
          </p:cNvPr>
          <p:cNvSpPr/>
          <p:nvPr/>
        </p:nvSpPr>
        <p:spPr>
          <a:xfrm>
            <a:off x="5821114" y="1397273"/>
            <a:ext cx="2811424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QSW-M2106R-2S2T</a:t>
            </a: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FF695D52-F138-465F-84A5-C99E45C3DFBF}"/>
              </a:ext>
            </a:extLst>
          </p:cNvPr>
          <p:cNvSpPr/>
          <p:nvPr/>
        </p:nvSpPr>
        <p:spPr>
          <a:xfrm>
            <a:off x="5821114" y="4070498"/>
            <a:ext cx="211234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QSW-M2116P-2T2S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594F9E4F-D8B1-5E72-EE0A-EE3B3C2CEC05}"/>
              </a:ext>
            </a:extLst>
          </p:cNvPr>
          <p:cNvSpPr/>
          <p:nvPr/>
        </p:nvSpPr>
        <p:spPr>
          <a:xfrm>
            <a:off x="5821114" y="2737592"/>
            <a:ext cx="2811424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QSW-M2106PR-2S2T</a:t>
            </a: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58FE322E-DF42-7B21-BEA8-C4EC4C4730CE}"/>
              </a:ext>
            </a:extLst>
          </p:cNvPr>
          <p:cNvGrpSpPr/>
          <p:nvPr/>
        </p:nvGrpSpPr>
        <p:grpSpPr>
          <a:xfrm>
            <a:off x="5828342" y="1866444"/>
            <a:ext cx="2663012" cy="808088"/>
            <a:chOff x="5718408" y="3726240"/>
            <a:chExt cx="1953424" cy="592765"/>
          </a:xfrm>
        </p:grpSpPr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5206DD05-3C2F-517A-4BCD-4984E09B8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8408" y="4035296"/>
              <a:ext cx="1953424" cy="283709"/>
            </a:xfrm>
            <a:prstGeom prst="rect">
              <a:avLst/>
            </a:prstGeom>
          </p:spPr>
        </p:pic>
        <p:pic>
          <p:nvPicPr>
            <p:cNvPr id="73" name="圖片 72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A4A1532A-BF62-8077-C716-DE95B9487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0270" y="3726240"/>
              <a:ext cx="1809700" cy="527430"/>
            </a:xfrm>
            <a:prstGeom prst="rect">
              <a:avLst/>
            </a:prstGeom>
          </p:spPr>
        </p:pic>
      </p:grpSp>
      <p:pic>
        <p:nvPicPr>
          <p:cNvPr id="86" name="圖片 85">
            <a:extLst>
              <a:ext uri="{FF2B5EF4-FFF2-40B4-BE49-F238E27FC236}">
                <a16:creationId xmlns:a16="http://schemas.microsoft.com/office/drawing/2014/main" id="{27AD7A31-7315-B15E-AEBE-CFDA6755751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547" y="1312319"/>
            <a:ext cx="620559" cy="576000"/>
          </a:xfrm>
          <a:prstGeom prst="rect">
            <a:avLst/>
          </a:prstGeom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EB61DCA7-FC23-2248-8413-44D3E33D7CB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714" y="1472642"/>
            <a:ext cx="606484" cy="562936"/>
          </a:xfrm>
          <a:prstGeom prst="rect">
            <a:avLst/>
          </a:prstGeom>
        </p:spPr>
      </p:pic>
      <p:pic>
        <p:nvPicPr>
          <p:cNvPr id="93" name="圖片 92">
            <a:extLst>
              <a:ext uri="{FF2B5EF4-FFF2-40B4-BE49-F238E27FC236}">
                <a16:creationId xmlns:a16="http://schemas.microsoft.com/office/drawing/2014/main" id="{8F503A72-51A1-BC73-75F3-35CF6F19EB2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714" y="2693426"/>
            <a:ext cx="606484" cy="562936"/>
          </a:xfrm>
          <a:prstGeom prst="rect">
            <a:avLst/>
          </a:prstGeom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76C505C5-7941-B86E-141E-F2E5FDC86CC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547" y="2641434"/>
            <a:ext cx="62055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7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29C603C9-C98A-6694-0311-BA408420B1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323" y="1849810"/>
            <a:ext cx="5297006" cy="2876791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A965920-4937-33EC-590A-9A52FC0F1D1F}"/>
              </a:ext>
            </a:extLst>
          </p:cNvPr>
          <p:cNvSpPr/>
          <p:nvPr/>
        </p:nvSpPr>
        <p:spPr>
          <a:xfrm>
            <a:off x="6192673" y="2032470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QSW-M1204-4C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22CCDB9F-623C-411D-ADEE-89C9C7F3F537}"/>
              </a:ext>
            </a:extLst>
          </p:cNvPr>
          <p:cNvSpPr/>
          <p:nvPr/>
        </p:nvSpPr>
        <p:spPr>
          <a:xfrm>
            <a:off x="6192673" y="3198786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QSW-M1208-8C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/>
              <a:t>如果預算足夠，您也可以選擇全</a:t>
            </a:r>
            <a:r>
              <a:rPr lang="en-US" altLang="zh-TW"/>
              <a:t>10GbE</a:t>
            </a:r>
            <a:r>
              <a:rPr lang="zh-TW" altLang="en-US"/>
              <a:t>交換器</a:t>
            </a:r>
            <a:endParaRPr lang="zh-TW" altLang="en-US">
              <a:sym typeface="+mn-lt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E135723-1404-44B8-A340-177A3C8591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3" y="1849810"/>
            <a:ext cx="5249032" cy="287679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EA8343F-51BC-4E9A-9E8C-3DE3282F4D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77" y="5048802"/>
            <a:ext cx="10930651" cy="1420300"/>
          </a:xfrm>
          <a:prstGeom prst="rect">
            <a:avLst/>
          </a:prstGeom>
        </p:spPr>
      </p:pic>
      <p:sp>
        <p:nvSpPr>
          <p:cNvPr id="29" name="文字方塊 18">
            <a:extLst>
              <a:ext uri="{FF2B5EF4-FFF2-40B4-BE49-F238E27FC236}">
                <a16:creationId xmlns:a16="http://schemas.microsoft.com/office/drawing/2014/main" id="{7DC6B9F1-4EE1-4CEE-A62F-DE46D5D75FF2}"/>
              </a:ext>
            </a:extLst>
          </p:cNvPr>
          <p:cNvSpPr txBox="1"/>
          <p:nvPr/>
        </p:nvSpPr>
        <p:spPr>
          <a:xfrm>
            <a:off x="797325" y="1376276"/>
            <a:ext cx="3996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Managed switches</a:t>
            </a:r>
            <a:endParaRPr kumimoji="0" lang="zh-TW" altLang="zh-TW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084670D-1A75-4BDA-9557-78C1ABC0A091}"/>
              </a:ext>
            </a:extLst>
          </p:cNvPr>
          <p:cNvSpPr txBox="1"/>
          <p:nvPr/>
        </p:nvSpPr>
        <p:spPr>
          <a:xfrm>
            <a:off x="797326" y="4609479"/>
            <a:ext cx="3996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Unmanaged switches</a:t>
            </a:r>
            <a:endParaRPr kumimoji="0" lang="zh-TW" altLang="zh-TW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17F2718E-5010-414D-B1FF-8A671F749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997" y="2810244"/>
            <a:ext cx="2172975" cy="226651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3E215971-51F1-4E6A-A45A-2F12B29A9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858" y="3689837"/>
            <a:ext cx="1704615" cy="17779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AA975600-EC76-4820-B941-214FCD113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553" y="2487766"/>
            <a:ext cx="1778408" cy="185496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88CE7BFC-3382-4A74-A561-FBD4B556A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619" y="3963698"/>
            <a:ext cx="1778408" cy="18549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1576C28-2F47-4BF7-8C2C-744A575B361C}"/>
              </a:ext>
            </a:extLst>
          </p:cNvPr>
          <p:cNvSpPr txBox="1"/>
          <p:nvPr/>
        </p:nvSpPr>
        <p:spPr>
          <a:xfrm>
            <a:off x="3227454" y="3487583"/>
            <a:ext cx="2831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8A2F6D-D906-4F45-A852-9FE5236A74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926" y="3606455"/>
            <a:ext cx="2223334" cy="59927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6AC026-88C4-4033-859C-A82FB1C3D22C}"/>
              </a:ext>
            </a:extLst>
          </p:cNvPr>
          <p:cNvSpPr txBox="1"/>
          <p:nvPr/>
        </p:nvSpPr>
        <p:spPr>
          <a:xfrm>
            <a:off x="9044629" y="2248876"/>
            <a:ext cx="2900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B817886-F47E-4801-A852-AD67EFAF5D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2467451"/>
            <a:ext cx="2271280" cy="55139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1196AB1-797D-437D-9F5A-904397496A36}"/>
              </a:ext>
            </a:extLst>
          </p:cNvPr>
          <p:cNvSpPr txBox="1"/>
          <p:nvPr/>
        </p:nvSpPr>
        <p:spPr>
          <a:xfrm>
            <a:off x="9044629" y="3537642"/>
            <a:ext cx="2963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E56635-E726-4C5A-89B3-E7639A9428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3606455"/>
            <a:ext cx="2223334" cy="54797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5D4-2676-4881-9376-470163D6E7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89623" l="3409" r="94886">
                        <a14:foregroundMark x1="5114" y1="41509" x2="10227" y2="73585"/>
                        <a14:foregroundMark x1="10227" y1="73585" x2="3693" y2="48113"/>
                        <a14:foregroundMark x1="3693" y1="48113" x2="3693" y2="43396"/>
                        <a14:foregroundMark x1="33523" y1="56604" x2="45170" y2="66038"/>
                        <a14:foregroundMark x1="45170" y1="66038" x2="33807" y2="59434"/>
                        <a14:foregroundMark x1="33807" y1="59434" x2="32670" y2="51887"/>
                        <a14:foregroundMark x1="74148" y1="52830" x2="90057" y2="81132"/>
                        <a14:foregroundMark x1="90057" y1="81132" x2="94886" y2="55660"/>
                        <a14:foregroundMark x1="94886" y1="55660" x2="89205" y2="27358"/>
                        <a14:foregroundMark x1="89205" y1="27358" x2="75284" y2="47170"/>
                        <a14:foregroundMark x1="75284" y1="47170" x2="73011" y2="46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355" y="2354671"/>
            <a:ext cx="2228389" cy="67104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4A708-0EB5-493C-892B-8D484FBF397B}"/>
              </a:ext>
            </a:extLst>
          </p:cNvPr>
          <p:cNvSpPr txBox="1"/>
          <p:nvPr/>
        </p:nvSpPr>
        <p:spPr>
          <a:xfrm>
            <a:off x="3228217" y="2033433"/>
            <a:ext cx="277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3 x powers with redundant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4 x10GbE SFP+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8 x10GbE SFP+/RJ45 combo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Rackmount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Fan less 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28C5217F-BE32-4BA6-B418-86F8D5077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166" y="2868224"/>
            <a:ext cx="2172975" cy="226651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536B3D9D-FB52-443F-B01A-C0638F5B8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106" y="4019105"/>
            <a:ext cx="2172975" cy="22665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824E778F-9D5E-499C-89EE-1E565843F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166" y="4003274"/>
            <a:ext cx="2172975" cy="2266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24B4539-8FC3-4D24-BA49-FF01EC4B9733}"/>
              </a:ext>
            </a:extLst>
          </p:cNvPr>
          <p:cNvSpPr txBox="1"/>
          <p:nvPr/>
        </p:nvSpPr>
        <p:spPr>
          <a:xfrm>
            <a:off x="3227454" y="5607193"/>
            <a:ext cx="327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AFE1983-905C-6B23-5B2A-58D95E8ECE6D}"/>
              </a:ext>
            </a:extLst>
          </p:cNvPr>
          <p:cNvGrpSpPr/>
          <p:nvPr/>
        </p:nvGrpSpPr>
        <p:grpSpPr>
          <a:xfrm>
            <a:off x="797325" y="5620645"/>
            <a:ext cx="2480792" cy="669205"/>
            <a:chOff x="648791" y="5570393"/>
            <a:chExt cx="2172975" cy="58617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2BD3AC2-10C0-4636-90C4-06D24615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515" y="5570393"/>
              <a:ext cx="2127527" cy="531805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C37DA7F0-A1BF-45CB-B33E-2D007AB66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791" y="5929912"/>
              <a:ext cx="2172975" cy="226651"/>
            </a:xfrm>
            <a:prstGeom prst="rect">
              <a:avLst/>
            </a:prstGeom>
          </p:spPr>
        </p:pic>
      </p:grp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5D412FA2-CCCA-5DEA-7BDB-D7E5BBE8F693}"/>
              </a:ext>
            </a:extLst>
          </p:cNvPr>
          <p:cNvSpPr/>
          <p:nvPr/>
        </p:nvSpPr>
        <p:spPr>
          <a:xfrm>
            <a:off x="512556" y="2032470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QSW-IM1200-8C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0A95DDEF-C72A-545A-CC6A-AA3BD87C2C5F}"/>
              </a:ext>
            </a:extLst>
          </p:cNvPr>
          <p:cNvSpPr/>
          <p:nvPr/>
        </p:nvSpPr>
        <p:spPr>
          <a:xfrm>
            <a:off x="512556" y="3198786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QSW-M804-4C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548AF2C-7DFC-881D-CC1D-6A52FE44B808}"/>
              </a:ext>
            </a:extLst>
          </p:cNvPr>
          <p:cNvSpPr/>
          <p:nvPr/>
        </p:nvSpPr>
        <p:spPr>
          <a:xfrm>
            <a:off x="512556" y="5139251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QSW-1208-8C</a:t>
            </a:r>
          </a:p>
        </p:txBody>
      </p:sp>
    </p:spTree>
    <p:extLst>
      <p:ext uri="{BB962C8B-B14F-4D97-AF65-F5344CB8AC3E}">
        <p14:creationId xmlns:p14="http://schemas.microsoft.com/office/powerpoint/2010/main" val="4030327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搭配內建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2.5GbE</a:t>
            </a: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桌上型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NAS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BE12BE6-636E-1CE9-D74E-5E179E4E1E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485" y="4086369"/>
            <a:ext cx="6085696" cy="2151019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C998E79-01F0-C85D-0B86-7CA1878462C3}"/>
              </a:ext>
            </a:extLst>
          </p:cNvPr>
          <p:cNvSpPr/>
          <p:nvPr/>
        </p:nvSpPr>
        <p:spPr>
          <a:xfrm>
            <a:off x="7142153" y="3940491"/>
            <a:ext cx="4256099" cy="32617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</a:rPr>
              <a:t>Home/SOHO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B6DEA72-5A10-978F-2239-CDB7FC7D99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92009"/>
            <a:ext cx="3132948" cy="2157823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387CA6F-7E46-A50D-45B4-26AD3BA174E6}"/>
              </a:ext>
            </a:extLst>
          </p:cNvPr>
          <p:cNvSpPr/>
          <p:nvPr/>
        </p:nvSpPr>
        <p:spPr>
          <a:xfrm>
            <a:off x="6813108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Enterprise</a:t>
            </a:r>
            <a:endParaRPr lang="en-US" altLang="zh-TW" sz="1600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144FBE1-7FB5-DAEA-0DC3-5655F67CA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4071107"/>
            <a:ext cx="4845854" cy="2157823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A809AA5A-F897-5B0E-1E94-0342B121B47B}"/>
              </a:ext>
            </a:extLst>
          </p:cNvPr>
          <p:cNvSpPr/>
          <p:nvPr/>
        </p:nvSpPr>
        <p:spPr>
          <a:xfrm>
            <a:off x="1424646" y="3936795"/>
            <a:ext cx="2500173" cy="327835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SMB</a:t>
            </a:r>
            <a:endParaRPr lang="en-US" sz="1600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D2E4D9F5-AF4B-5E8C-A484-7A6C31C463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1692009"/>
            <a:ext cx="5453228" cy="215782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7436AD6-8BD7-B7CC-BFC3-962FF95207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668" y="1692009"/>
            <a:ext cx="2277760" cy="2154598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C89801CD-4412-2646-DA78-7E0B78DCFDD3}"/>
              </a:ext>
            </a:extLst>
          </p:cNvPr>
          <p:cNvSpPr/>
          <p:nvPr/>
        </p:nvSpPr>
        <p:spPr>
          <a:xfrm>
            <a:off x="622811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TS-h886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44978E1-379D-9189-0281-D72E15F0E57C}"/>
              </a:ext>
            </a:extLst>
          </p:cNvPr>
          <p:cNvSpPr/>
          <p:nvPr/>
        </p:nvSpPr>
        <p:spPr>
          <a:xfrm>
            <a:off x="9604323" y="3444976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TVS-675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EB1F5153-FB18-B89D-BC09-22603B13E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856" y="3131132"/>
            <a:ext cx="2472524" cy="359101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DE3A3CE-3528-11F1-E7F5-898880BC8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5874" y="3131132"/>
            <a:ext cx="1932777" cy="359101"/>
          </a:xfrm>
          <a:prstGeom prst="rect">
            <a:avLst/>
          </a:prstGeom>
        </p:spPr>
      </p:pic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2D45D08C-C1E3-10A6-5A63-C902EADA6F95}"/>
              </a:ext>
            </a:extLst>
          </p:cNvPr>
          <p:cNvSpPr/>
          <p:nvPr/>
        </p:nvSpPr>
        <p:spPr>
          <a:xfrm>
            <a:off x="2281896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SMB</a:t>
            </a:r>
            <a:endParaRPr lang="en-US" sz="1600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124CB44-E6A3-D6B3-93E1-244269F16769}"/>
              </a:ext>
            </a:extLst>
          </p:cNvPr>
          <p:cNvSpPr/>
          <p:nvPr/>
        </p:nvSpPr>
        <p:spPr>
          <a:xfrm>
            <a:off x="1044308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TS-873A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C85562C-15E0-11A4-41DC-104EF76D3C99}"/>
              </a:ext>
            </a:extLst>
          </p:cNvPr>
          <p:cNvSpPr/>
          <p:nvPr/>
        </p:nvSpPr>
        <p:spPr>
          <a:xfrm>
            <a:off x="3024452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TS-673A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2BE4DC4-35A6-BB64-7192-FF4663720CAC}"/>
              </a:ext>
            </a:extLst>
          </p:cNvPr>
          <p:cNvSpPr/>
          <p:nvPr/>
        </p:nvSpPr>
        <p:spPr>
          <a:xfrm>
            <a:off x="4572099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5733D4A2-50EA-DB7E-4BE6-837C5C3D4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6854" y="3131132"/>
            <a:ext cx="1414123" cy="35910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E765CCA8-1FB0-37C2-5157-E81AD1FF74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24" y="2133060"/>
            <a:ext cx="2111021" cy="1319623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1FEDB357-E4D9-2ECE-0B2C-67CF5FA13A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3210" y="2134363"/>
            <a:ext cx="2131598" cy="1332485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D2DC7C02-82FD-F5B2-0BE4-F735C9CEF69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7217" y="2145537"/>
            <a:ext cx="2091061" cy="1307146"/>
          </a:xfrm>
          <a:prstGeom prst="rect">
            <a:avLst/>
          </a:prstGeom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BC2E90ED-B6AE-C327-33DC-C8548773E0F4}"/>
              </a:ext>
            </a:extLst>
          </p:cNvPr>
          <p:cNvGrpSpPr/>
          <p:nvPr/>
        </p:nvGrpSpPr>
        <p:grpSpPr>
          <a:xfrm>
            <a:off x="9512157" y="2131924"/>
            <a:ext cx="2127313" cy="1367176"/>
            <a:chOff x="6143302" y="2095897"/>
            <a:chExt cx="2127313" cy="1367176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DE631B17-3876-8802-9C1A-D8BFB28DA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5030" y="3103972"/>
              <a:ext cx="1903856" cy="359101"/>
            </a:xfrm>
            <a:prstGeom prst="rect">
              <a:avLst/>
            </a:prstGeom>
          </p:spPr>
        </p:pic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0C850EF1-5CE0-8F0E-0BB4-5685B875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3302" y="2095897"/>
              <a:ext cx="2127313" cy="1329807"/>
            </a:xfrm>
            <a:prstGeom prst="rect">
              <a:avLst/>
            </a:prstGeom>
          </p:spPr>
        </p:pic>
      </p:grp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2CD67B3F-2FF7-57A7-42DF-E16D45E4EA8C}"/>
              </a:ext>
            </a:extLst>
          </p:cNvPr>
          <p:cNvSpPr/>
          <p:nvPr/>
        </p:nvSpPr>
        <p:spPr>
          <a:xfrm>
            <a:off x="9756793" y="1555841"/>
            <a:ext cx="1638040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SMB</a:t>
            </a:r>
            <a:endParaRPr lang="en-US" sz="1600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</a:endParaRPr>
          </a:p>
        </p:txBody>
      </p: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85330395-EF0E-2014-BFB8-E3F81874C8DE}"/>
              </a:ext>
            </a:extLst>
          </p:cNvPr>
          <p:cNvGrpSpPr/>
          <p:nvPr/>
        </p:nvGrpSpPr>
        <p:grpSpPr>
          <a:xfrm>
            <a:off x="5959768" y="2125089"/>
            <a:ext cx="2091061" cy="1375640"/>
            <a:chOff x="5826525" y="2125089"/>
            <a:chExt cx="2091061" cy="1375640"/>
          </a:xfrm>
        </p:grpSpPr>
        <p:pic>
          <p:nvPicPr>
            <p:cNvPr id="88" name="圖片 87">
              <a:extLst>
                <a:ext uri="{FF2B5EF4-FFF2-40B4-BE49-F238E27FC236}">
                  <a16:creationId xmlns:a16="http://schemas.microsoft.com/office/drawing/2014/main" id="{EC255D97-C03C-4296-0B14-E4D8225AB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0565" y="3141628"/>
              <a:ext cx="1942981" cy="359101"/>
            </a:xfrm>
            <a:prstGeom prst="rect">
              <a:avLst/>
            </a:prstGeom>
          </p:spPr>
        </p:pic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47E69CFE-00E3-09AC-C388-0530D697E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6525" y="2125089"/>
              <a:ext cx="2091061" cy="13071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D92EB9E4-78C3-48ED-7810-6CEBF364173A}"/>
              </a:ext>
            </a:extLst>
          </p:cNvPr>
          <p:cNvSpPr/>
          <p:nvPr/>
        </p:nvSpPr>
        <p:spPr>
          <a:xfrm>
            <a:off x="767539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TS-h686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1ADD87F6-4529-246D-FF42-BD24A99FB160}"/>
              </a:ext>
            </a:extLst>
          </p:cNvPr>
          <p:cNvGrpSpPr/>
          <p:nvPr/>
        </p:nvGrpSpPr>
        <p:grpSpPr>
          <a:xfrm>
            <a:off x="7426575" y="2146269"/>
            <a:ext cx="2052006" cy="1307180"/>
            <a:chOff x="7426575" y="2146269"/>
            <a:chExt cx="2052006" cy="1307180"/>
          </a:xfrm>
        </p:grpSpPr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172DB68B-BD55-F353-4CF7-E4012BE29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6213" y="3188907"/>
              <a:ext cx="1492730" cy="264542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F3A38B07-85E2-D16B-46D9-FD366B3C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6575" y="2146269"/>
              <a:ext cx="2052006" cy="1282731"/>
            </a:xfrm>
            <a:prstGeom prst="rect">
              <a:avLst/>
            </a:prstGeom>
          </p:spPr>
        </p:pic>
      </p:grpSp>
      <p:sp>
        <p:nvSpPr>
          <p:cNvPr id="108" name="矩形 107">
            <a:extLst>
              <a:ext uri="{FF2B5EF4-FFF2-40B4-BE49-F238E27FC236}">
                <a16:creationId xmlns:a16="http://schemas.microsoft.com/office/drawing/2014/main" id="{15643B94-54ED-4396-68E7-59C1050248DD}"/>
              </a:ext>
            </a:extLst>
          </p:cNvPr>
          <p:cNvSpPr/>
          <p:nvPr/>
        </p:nvSpPr>
        <p:spPr>
          <a:xfrm>
            <a:off x="9823508" y="5994703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TS-433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46B35C4B-30F4-2E45-1E43-DE8FAE0D3CC8}"/>
              </a:ext>
            </a:extLst>
          </p:cNvPr>
          <p:cNvSpPr/>
          <p:nvPr/>
        </p:nvSpPr>
        <p:spPr>
          <a:xfrm>
            <a:off x="7250926" y="6089953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TS-462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EAE4F6E0-DF19-500A-5F42-E334EC2E9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214" y="5715447"/>
            <a:ext cx="2080136" cy="359101"/>
          </a:xfrm>
          <a:prstGeom prst="rect">
            <a:avLst/>
          </a:prstGeom>
        </p:spPr>
      </p:pic>
      <p:pic>
        <p:nvPicPr>
          <p:cNvPr id="114" name="圖片 113">
            <a:extLst>
              <a:ext uri="{FF2B5EF4-FFF2-40B4-BE49-F238E27FC236}">
                <a16:creationId xmlns:a16="http://schemas.microsoft.com/office/drawing/2014/main" id="{74057234-C558-47EB-C4B8-C7C6823C259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754" y="5788744"/>
            <a:ext cx="1054653" cy="186906"/>
          </a:xfrm>
          <a:prstGeom prst="rect">
            <a:avLst/>
          </a:prstGeom>
        </p:spPr>
      </p:pic>
      <p:pic>
        <p:nvPicPr>
          <p:cNvPr id="116" name="圖片 115">
            <a:extLst>
              <a:ext uri="{FF2B5EF4-FFF2-40B4-BE49-F238E27FC236}">
                <a16:creationId xmlns:a16="http://schemas.microsoft.com/office/drawing/2014/main" id="{8645D484-75BF-4421-9418-0AB22E731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8633" y="5749926"/>
            <a:ext cx="1492730" cy="264542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51609E91-1659-E757-8414-063722CAC811}"/>
              </a:ext>
            </a:extLst>
          </p:cNvPr>
          <p:cNvSpPr/>
          <p:nvPr/>
        </p:nvSpPr>
        <p:spPr>
          <a:xfrm>
            <a:off x="950753" y="6068924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TBS-464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52B3BB1A-C74F-88C6-2330-45B43CE177D1}"/>
              </a:ext>
            </a:extLst>
          </p:cNvPr>
          <p:cNvSpPr/>
          <p:nvPr/>
        </p:nvSpPr>
        <p:spPr>
          <a:xfrm>
            <a:off x="6095899" y="6133248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TS-364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609849D0-A1F8-D22B-092B-3863789107D4}"/>
              </a:ext>
            </a:extLst>
          </p:cNvPr>
          <p:cNvSpPr/>
          <p:nvPr/>
        </p:nvSpPr>
        <p:spPr>
          <a:xfrm>
            <a:off x="8691377" y="6069542"/>
            <a:ext cx="1333072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TS-262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24" name="圖片 123">
            <a:extLst>
              <a:ext uri="{FF2B5EF4-FFF2-40B4-BE49-F238E27FC236}">
                <a16:creationId xmlns:a16="http://schemas.microsoft.com/office/drawing/2014/main" id="{0B52F03F-7580-AE2A-FC15-790080E6B7F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226" y="5788744"/>
            <a:ext cx="1054653" cy="186906"/>
          </a:xfrm>
          <a:prstGeom prst="rect">
            <a:avLst/>
          </a:prstGeom>
        </p:spPr>
      </p:pic>
      <p:pic>
        <p:nvPicPr>
          <p:cNvPr id="126" name="圖片 125">
            <a:extLst>
              <a:ext uri="{FF2B5EF4-FFF2-40B4-BE49-F238E27FC236}">
                <a16:creationId xmlns:a16="http://schemas.microsoft.com/office/drawing/2014/main" id="{624A0E4C-7125-6244-C076-B2F4E22CD19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892" y="5788744"/>
            <a:ext cx="1054653" cy="186906"/>
          </a:xfrm>
          <a:prstGeom prst="rect">
            <a:avLst/>
          </a:prstGeom>
        </p:spPr>
      </p:pic>
      <p:pic>
        <p:nvPicPr>
          <p:cNvPr id="128" name="圖片 127">
            <a:extLst>
              <a:ext uri="{FF2B5EF4-FFF2-40B4-BE49-F238E27FC236}">
                <a16:creationId xmlns:a16="http://schemas.microsoft.com/office/drawing/2014/main" id="{C9BC3240-B33B-2120-DA7A-F7C4821E4F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101" y="5806521"/>
            <a:ext cx="1314449" cy="264542"/>
          </a:xfrm>
          <a:prstGeom prst="rect">
            <a:avLst/>
          </a:prstGeom>
        </p:spPr>
      </p:pic>
      <p:sp>
        <p:nvSpPr>
          <p:cNvPr id="130" name="矩形 129">
            <a:extLst>
              <a:ext uri="{FF2B5EF4-FFF2-40B4-BE49-F238E27FC236}">
                <a16:creationId xmlns:a16="http://schemas.microsoft.com/office/drawing/2014/main" id="{2FE38BBB-6BB2-7577-2012-D216A3036999}"/>
              </a:ext>
            </a:extLst>
          </p:cNvPr>
          <p:cNvSpPr/>
          <p:nvPr/>
        </p:nvSpPr>
        <p:spPr>
          <a:xfrm>
            <a:off x="2112011" y="6070159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TS-453E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08DFD615-CBAA-1E2E-C482-410A2B6F66C0}"/>
              </a:ext>
            </a:extLst>
          </p:cNvPr>
          <p:cNvSpPr/>
          <p:nvPr/>
        </p:nvSpPr>
        <p:spPr>
          <a:xfrm>
            <a:off x="3429430" y="6090569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TS-253E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34" name="圖片 19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5CBF2209-2D2E-107A-1A6F-4CCE4E2A31C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900" y="4631947"/>
            <a:ext cx="2232314" cy="1403077"/>
          </a:xfrm>
          <a:prstGeom prst="rect">
            <a:avLst/>
          </a:prstGeom>
        </p:spPr>
      </p:pic>
      <p:pic>
        <p:nvPicPr>
          <p:cNvPr id="136" name="圖片 12" descr="一張含有 文字, 電子用品, 室內, 投影機 的圖片&#10;&#10;自動產生的描述">
            <a:extLst>
              <a:ext uri="{FF2B5EF4-FFF2-40B4-BE49-F238E27FC236}">
                <a16:creationId xmlns:a16="http://schemas.microsoft.com/office/drawing/2014/main" id="{9D8146C5-4D85-7485-E24F-7DEE220A1E3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96" y="5244317"/>
            <a:ext cx="1634837" cy="1022078"/>
          </a:xfrm>
          <a:prstGeom prst="rect">
            <a:avLst/>
          </a:prstGeom>
        </p:spPr>
      </p:pic>
      <p:pic>
        <p:nvPicPr>
          <p:cNvPr id="138" name="圖片 137">
            <a:extLst>
              <a:ext uri="{FF2B5EF4-FFF2-40B4-BE49-F238E27FC236}">
                <a16:creationId xmlns:a16="http://schemas.microsoft.com/office/drawing/2014/main" id="{F6D47D94-DB8C-2C07-097E-2A4C58DA9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0114" y="5806521"/>
            <a:ext cx="1070639" cy="264542"/>
          </a:xfrm>
          <a:prstGeom prst="rect">
            <a:avLst/>
          </a:prstGeom>
        </p:spPr>
      </p:pic>
      <p:pic>
        <p:nvPicPr>
          <p:cNvPr id="140" name="圖片 18" descr="一張含有 文字, 黑色, 電子用品 的圖片&#10;&#10;自動產生的描述">
            <a:extLst>
              <a:ext uri="{FF2B5EF4-FFF2-40B4-BE49-F238E27FC236}">
                <a16:creationId xmlns:a16="http://schemas.microsoft.com/office/drawing/2014/main" id="{38808D52-2B7C-487D-A755-570031D9677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178" y="4631946"/>
            <a:ext cx="2249632" cy="1403078"/>
          </a:xfrm>
          <a:prstGeom prst="rect">
            <a:avLst/>
          </a:prstGeom>
        </p:spPr>
      </p:pic>
      <p:pic>
        <p:nvPicPr>
          <p:cNvPr id="142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9E723CC5-8BF8-5402-1B72-828665396B1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72" y="4580216"/>
            <a:ext cx="2248061" cy="1416633"/>
          </a:xfrm>
          <a:prstGeom prst="rect">
            <a:avLst/>
          </a:prstGeom>
        </p:spPr>
      </p:pic>
      <p:pic>
        <p:nvPicPr>
          <p:cNvPr id="144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24DA347C-3087-E24E-7B89-8A88D23E884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847" y="4599982"/>
            <a:ext cx="2223655" cy="1377100"/>
          </a:xfrm>
          <a:prstGeom prst="rect">
            <a:avLst/>
          </a:prstGeom>
        </p:spPr>
      </p:pic>
      <p:pic>
        <p:nvPicPr>
          <p:cNvPr id="14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19087A0F-09EC-993E-48E1-1E1823BFF62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468" y="4586993"/>
            <a:ext cx="2283418" cy="1403078"/>
          </a:xfrm>
          <a:prstGeom prst="rect">
            <a:avLst/>
          </a:prstGeom>
        </p:spPr>
      </p:pic>
      <p:pic>
        <p:nvPicPr>
          <p:cNvPr id="148" name="圖片 16">
            <a:extLst>
              <a:ext uri="{FF2B5EF4-FFF2-40B4-BE49-F238E27FC236}">
                <a16:creationId xmlns:a16="http://schemas.microsoft.com/office/drawing/2014/main" id="{C2EFF55E-E3DD-8AE9-46FD-2EAABB97AC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8568" y="4579411"/>
            <a:ext cx="1265920" cy="141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98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搭配內建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10GbE</a:t>
            </a: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桌上型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NAS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103439D8-36DB-4175-BA7E-D46824E43D01}"/>
              </a:ext>
            </a:extLst>
          </p:cNvPr>
          <p:cNvSpPr/>
          <p:nvPr/>
        </p:nvSpPr>
        <p:spPr>
          <a:xfrm>
            <a:off x="9492820" y="3935847"/>
            <a:ext cx="1413934" cy="368838"/>
          </a:xfrm>
          <a:prstGeom prst="roundRect">
            <a:avLst>
              <a:gd name="adj" fmla="val 16667"/>
            </a:avLst>
          </a:prstGeom>
          <a:gradFill>
            <a:gsLst>
              <a:gs pos="81000">
                <a:srgbClr val="006462"/>
              </a:gs>
              <a:gs pos="0">
                <a:srgbClr val="00B2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7416967-9205-49AE-AC65-4FBF83C2165E}"/>
              </a:ext>
            </a:extLst>
          </p:cNvPr>
          <p:cNvSpPr txBox="1"/>
          <p:nvPr/>
        </p:nvSpPr>
        <p:spPr>
          <a:xfrm>
            <a:off x="9492820" y="3986510"/>
            <a:ext cx="1413934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+ 2.5GbE</a:t>
            </a: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2C5EC61F-E7DC-8F0E-FD9B-3F180F27E7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4562754"/>
            <a:ext cx="3598333" cy="1390851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21ABBA3C-D19C-B925-9055-533147CC93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1889080"/>
            <a:ext cx="10439399" cy="1705682"/>
          </a:xfrm>
          <a:prstGeom prst="rect">
            <a:avLst/>
          </a:prstGeom>
        </p:spPr>
      </p:pic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D437D287-E256-65D2-3552-2CE556FC58EE}"/>
              </a:ext>
            </a:extLst>
          </p:cNvPr>
          <p:cNvSpPr/>
          <p:nvPr/>
        </p:nvSpPr>
        <p:spPr>
          <a:xfrm>
            <a:off x="835917" y="1635832"/>
            <a:ext cx="10583280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prstClr val="white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5560321C-C4D9-66B9-5217-63FF4FE096CB}"/>
              </a:ext>
            </a:extLst>
          </p:cNvPr>
          <p:cNvSpPr/>
          <p:nvPr/>
        </p:nvSpPr>
        <p:spPr>
          <a:xfrm>
            <a:off x="1967148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lang="en-US" altLang="zh-CN" sz="20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10GbE BASE-T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20F26BB5-64B4-CE79-611F-0DB7770294E5}"/>
              </a:ext>
            </a:extLst>
          </p:cNvPr>
          <p:cNvSpPr/>
          <p:nvPr/>
        </p:nvSpPr>
        <p:spPr>
          <a:xfrm>
            <a:off x="7413229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lang="en-US" altLang="zh-CN" sz="20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10GbE SFP+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AA416A69-9A85-1DD6-B669-D39E097B160F}"/>
              </a:ext>
            </a:extLst>
          </p:cNvPr>
          <p:cNvSpPr/>
          <p:nvPr/>
        </p:nvSpPr>
        <p:spPr>
          <a:xfrm>
            <a:off x="5778610" y="1642704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｜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FF5775D9-4786-77DD-A1B6-4A662A2B6B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171" y="2212362"/>
            <a:ext cx="1559136" cy="14030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6" name="圖片 75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548FC55D-597D-88A0-FADF-519B77894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734" y="2326965"/>
            <a:ext cx="2100213" cy="12376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8" name="圖片 77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A1ABC42C-AB4C-E194-AF7F-C8C5126CD1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848" y="2281651"/>
            <a:ext cx="2124921" cy="1328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38938D8D-5CF7-C9AE-7EFA-C455A2C2E8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5522" y="2266451"/>
            <a:ext cx="2124921" cy="1328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810927FF-3225-F2D6-19E9-5B9E021E4CE9}"/>
              </a:ext>
            </a:extLst>
          </p:cNvPr>
          <p:cNvSpPr/>
          <p:nvPr/>
        </p:nvSpPr>
        <p:spPr>
          <a:xfrm>
            <a:off x="6673203" y="3639892"/>
            <a:ext cx="2083565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TS-832PX</a:t>
            </a:r>
            <a:endParaRPr kumimoji="0" lang="zh-TW" altLang="en-US" sz="12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6EAC3A6D-A23E-4344-F4EC-4B06CECF709A}"/>
              </a:ext>
            </a:extLst>
          </p:cNvPr>
          <p:cNvSpPr/>
          <p:nvPr/>
        </p:nvSpPr>
        <p:spPr>
          <a:xfrm>
            <a:off x="1096182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TVS-h1688X /</a:t>
            </a:r>
            <a:endParaRPr kumimoji="0" lang="en-US" altLang="zh-CN" sz="12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TVS-h1288X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232B2879-A826-734D-F09E-1A7A776C09F7}"/>
              </a:ext>
            </a:extLst>
          </p:cNvPr>
          <p:cNvSpPr/>
          <p:nvPr/>
        </p:nvSpPr>
        <p:spPr>
          <a:xfrm>
            <a:off x="3590735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TVS-872XT / TVS-672XT / TVS-472XT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7241C6BE-3B74-EC9A-E276-7DFA46092633}"/>
              </a:ext>
            </a:extLst>
          </p:cNvPr>
          <p:cNvSpPr/>
          <p:nvPr/>
        </p:nvSpPr>
        <p:spPr>
          <a:xfrm>
            <a:off x="9544689" y="3622958"/>
            <a:ext cx="1147992" cy="2846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TS-431X3</a:t>
            </a:r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A22273A9-9960-C74C-7FB4-0BC8BCE4EB42}"/>
              </a:ext>
            </a:extLst>
          </p:cNvPr>
          <p:cNvSpPr/>
          <p:nvPr/>
        </p:nvSpPr>
        <p:spPr>
          <a:xfrm>
            <a:off x="835917" y="4262798"/>
            <a:ext cx="3737803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prstClr val="white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lang="en-US" altLang="zh-CN" sz="20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10GbE BASE-T</a:t>
            </a: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C00F1D6-C5DA-5E3E-621C-D7C4FEC4EFF5}"/>
              </a:ext>
            </a:extLst>
          </p:cNvPr>
          <p:cNvSpPr txBox="1"/>
          <p:nvPr/>
        </p:nvSpPr>
        <p:spPr>
          <a:xfrm>
            <a:off x="9492820" y="3986510"/>
            <a:ext cx="1413934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+ 2.5GbE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498702-9206-6804-7FD1-C5F9F7FACC09}"/>
              </a:ext>
            </a:extLst>
          </p:cNvPr>
          <p:cNvSpPr/>
          <p:nvPr/>
        </p:nvSpPr>
        <p:spPr>
          <a:xfrm>
            <a:off x="835917" y="5832364"/>
            <a:ext cx="3737803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TS-i410X</a:t>
            </a:r>
            <a:endParaRPr kumimoji="0" lang="zh-CN" altLang="en-US" sz="12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2" name="圖片 4" descr="一張含有 電子用品, 投影機 的圖片&#10;&#10;自動產生的描述">
            <a:extLst>
              <a:ext uri="{FF2B5EF4-FFF2-40B4-BE49-F238E27FC236}">
                <a16:creationId xmlns:a16="http://schemas.microsoft.com/office/drawing/2014/main" id="{F5652C2B-1DA7-404D-748C-08122C6A776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031" y="4869978"/>
            <a:ext cx="1724141" cy="1099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4171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5457788-32BE-5DC0-8EB5-C7C11A4C3C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9" y="1948932"/>
            <a:ext cx="7116909" cy="3365137"/>
          </a:xfrm>
          <a:prstGeom prst="rect">
            <a:avLst/>
          </a:prstGeom>
        </p:spPr>
      </p:pic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2E903A86-52F5-2A57-0020-2442D8AA99B6}"/>
              </a:ext>
            </a:extLst>
          </p:cNvPr>
          <p:cNvGrpSpPr/>
          <p:nvPr/>
        </p:nvGrpSpPr>
        <p:grpSpPr>
          <a:xfrm>
            <a:off x="706951" y="2220900"/>
            <a:ext cx="6730578" cy="3538803"/>
            <a:chOff x="886685" y="2220902"/>
            <a:chExt cx="6082607" cy="3198116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E55CCFF-2F28-5CE6-B88A-F51A496E3CF5}"/>
                </a:ext>
              </a:extLst>
            </p:cNvPr>
            <p:cNvSpPr/>
            <p:nvPr/>
          </p:nvSpPr>
          <p:spPr>
            <a:xfrm>
              <a:off x="3188598" y="5142019"/>
              <a:ext cx="1317839" cy="27699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TS-h</a:t>
              </a:r>
              <a:r>
                <a:rPr lang="en-US" altLang="zh-CN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x</a:t>
              </a:r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83XU-RP</a:t>
              </a:r>
              <a:endParaRPr lang="zh-TW" altLang="en-US" sz="1200" b="1">
                <a:solidFill>
                  <a:prstClr val="black"/>
                </a:solidFill>
                <a:latin typeface="Arial" panose="020F0502020204030204"/>
                <a:ea typeface="+mn-lt"/>
                <a:cs typeface="Arial"/>
                <a:sym typeface="+mn-lt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374CF0F-FEC9-5B5D-A3D9-4027324A5F15}"/>
                </a:ext>
              </a:extLst>
            </p:cNvPr>
            <p:cNvSpPr/>
            <p:nvPr/>
          </p:nvSpPr>
          <p:spPr>
            <a:xfrm>
              <a:off x="1001378" y="5142019"/>
              <a:ext cx="1615761" cy="27699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TS-h</a:t>
              </a:r>
              <a:r>
                <a:rPr lang="en-US" altLang="zh-CN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x</a:t>
              </a:r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77XU-RP</a:t>
              </a: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03C6D228-42DC-D3EB-40CF-3C17C2455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7F8FB"/>
                </a:clrFrom>
                <a:clrTo>
                  <a:srgbClr val="F7F8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9828" y="2220902"/>
              <a:ext cx="1804862" cy="795032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A91BF5B5-AF6B-67BA-3029-FBD5A49D3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106"/>
            <a:stretch/>
          </p:blipFill>
          <p:spPr>
            <a:xfrm>
              <a:off x="2936821" y="3095362"/>
              <a:ext cx="1804865" cy="632754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9F102FCF-D9AB-60C3-5DC5-FD22FB8A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035" y="3745327"/>
              <a:ext cx="1804864" cy="425315"/>
            </a:xfrm>
            <a:prstGeom prst="rect">
              <a:avLst/>
            </a:prstGeom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E17FE983-F1DE-6AFA-20BA-0C721F7BD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39648" y="4827651"/>
              <a:ext cx="1815740" cy="249872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D1BC5C80-DAFE-6617-E719-981B6EB26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3351" y="4243611"/>
              <a:ext cx="1788335" cy="430727"/>
            </a:xfrm>
            <a:prstGeom prst="rect">
              <a:avLst/>
            </a:prstGeom>
          </p:spPr>
        </p:pic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EA5F5571-B719-BDAD-52B5-640613CC4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clrChange>
                <a:clrFrom>
                  <a:srgbClr val="F7F8FB"/>
                </a:clrFrom>
                <a:clrTo>
                  <a:srgbClr val="F7F8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612" y="4856820"/>
              <a:ext cx="1793292" cy="220354"/>
            </a:xfrm>
            <a:prstGeom prst="rect">
              <a:avLst/>
            </a:prstGeom>
          </p:spPr>
        </p:pic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9D9B4829-4E02-87ED-2B74-222FBEC72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7F8FB"/>
                </a:clrFrom>
                <a:clrTo>
                  <a:srgbClr val="F7F8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610" y="4212845"/>
              <a:ext cx="1793298" cy="433712"/>
            </a:xfrm>
            <a:prstGeom prst="rect">
              <a:avLst/>
            </a:prstGeom>
          </p:spPr>
        </p:pic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0D6D0053-58C9-70DF-3C40-2C926AEB9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2611" y="3446975"/>
              <a:ext cx="1793296" cy="581930"/>
            </a:xfrm>
            <a:prstGeom prst="rect">
              <a:avLst/>
            </a:prstGeom>
          </p:spPr>
        </p:pic>
        <p:pic>
          <p:nvPicPr>
            <p:cNvPr id="77" name="圖片 76" descr="一張含有 外殼 的圖片&#10;&#10;自動產生的描述">
              <a:extLst>
                <a:ext uri="{FF2B5EF4-FFF2-40B4-BE49-F238E27FC236}">
                  <a16:creationId xmlns:a16="http://schemas.microsoft.com/office/drawing/2014/main" id="{967EA797-31CA-FBA8-4A87-F40D9ABF2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685" y="2371655"/>
              <a:ext cx="1845148" cy="639206"/>
            </a:xfrm>
            <a:prstGeom prst="rect">
              <a:avLst/>
            </a:prstGeom>
          </p:spPr>
        </p:pic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59617574-3070-647A-D310-7BCFC240F12B}"/>
                </a:ext>
              </a:extLst>
            </p:cNvPr>
            <p:cNvSpPr txBox="1"/>
            <p:nvPr/>
          </p:nvSpPr>
          <p:spPr>
            <a:xfrm>
              <a:off x="938701" y="2989205"/>
              <a:ext cx="1741114" cy="19665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5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70C0"/>
                </a:buClr>
                <a:buSzPct val="70000"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5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70C0"/>
                </a:buClr>
                <a:buSzPct val="70000"/>
                <a:buFontTx/>
                <a:buNone/>
                <a:tabLst/>
                <a:defRPr/>
              </a:pPr>
              <a:r>
                <a:rPr kumimoji="0" lang="en" altLang="zh-TW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微軟正黑體"/>
                </a:rPr>
                <a:t>TS-1886XU-RP R2</a:t>
              </a:r>
              <a:endPara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</a:endParaRPr>
            </a:p>
          </p:txBody>
        </p:sp>
        <p:sp>
          <p:nvSpPr>
            <p:cNvPr id="85" name="矩形 53">
              <a:extLst>
                <a:ext uri="{FF2B5EF4-FFF2-40B4-BE49-F238E27FC236}">
                  <a16:creationId xmlns:a16="http://schemas.microsoft.com/office/drawing/2014/main" id="{4B14062D-1F05-2F7D-39AB-835A7EE07E14}"/>
                </a:ext>
              </a:extLst>
            </p:cNvPr>
            <p:cNvSpPr/>
            <p:nvPr/>
          </p:nvSpPr>
          <p:spPr>
            <a:xfrm>
              <a:off x="5134760" y="5142019"/>
              <a:ext cx="1644948" cy="27699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TS-h</a:t>
              </a:r>
              <a:r>
                <a:rPr lang="en-US" altLang="zh-CN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x8</a:t>
              </a:r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7XU-RP</a:t>
              </a:r>
            </a:p>
          </p:txBody>
        </p:sp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8F1C6BF8-E95A-20E5-6BBA-B38140491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58"/>
            <a:stretch/>
          </p:blipFill>
          <p:spPr>
            <a:xfrm>
              <a:off x="4968259" y="4728686"/>
              <a:ext cx="1977951" cy="380428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CC9145EC-2083-7E12-FE36-3580AFAF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8259" y="4081970"/>
              <a:ext cx="1977951" cy="505737"/>
            </a:xfrm>
            <a:prstGeom prst="rect">
              <a:avLst/>
            </a:prstGeom>
          </p:spPr>
        </p:pic>
        <p:pic>
          <p:nvPicPr>
            <p:cNvPr id="97" name="圖片 96" descr="一張含有 文字, 電腦 的圖片&#10;&#10;自動產生的描述">
              <a:extLst>
                <a:ext uri="{FF2B5EF4-FFF2-40B4-BE49-F238E27FC236}">
                  <a16:creationId xmlns:a16="http://schemas.microsoft.com/office/drawing/2014/main" id="{02B7256B-7817-139E-BE6C-6BF9A398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8259" y="3321046"/>
              <a:ext cx="1977951" cy="618322"/>
            </a:xfrm>
            <a:prstGeom prst="rect">
              <a:avLst/>
            </a:prstGeom>
          </p:spPr>
        </p:pic>
        <p:pic>
          <p:nvPicPr>
            <p:cNvPr id="101" name="圖片 100" descr="一張含有 文字, 室內, 電腦, 電子用品 的圖片&#10;&#10;自動產生的描述">
              <a:extLst>
                <a:ext uri="{FF2B5EF4-FFF2-40B4-BE49-F238E27FC236}">
                  <a16:creationId xmlns:a16="http://schemas.microsoft.com/office/drawing/2014/main" id="{18F49DB6-77BB-DF6F-844C-A724F35DC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5176" y="2337709"/>
              <a:ext cx="2024116" cy="882959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搭配機架型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2.5/5/10GbE </a:t>
            </a:r>
            <a:r>
              <a:rPr 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NAS</a:t>
            </a:r>
            <a:endParaRPr lang="en-US" altLang="zh-TW" sz="4000" b="1">
              <a:solidFill>
                <a:prstClr val="whit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矩形: 圓角 2">
            <a:extLst>
              <a:ext uri="{FF2B5EF4-FFF2-40B4-BE49-F238E27FC236}">
                <a16:creationId xmlns:a16="http://schemas.microsoft.com/office/drawing/2014/main" id="{60816A52-803F-A327-FEA9-8B5EB7D970A8}"/>
              </a:ext>
            </a:extLst>
          </p:cNvPr>
          <p:cNvSpPr/>
          <p:nvPr/>
        </p:nvSpPr>
        <p:spPr>
          <a:xfrm>
            <a:off x="8955377" y="6005079"/>
            <a:ext cx="1634066" cy="368838"/>
          </a:xfrm>
          <a:prstGeom prst="roundRect">
            <a:avLst>
              <a:gd name="adj" fmla="val 16667"/>
            </a:avLst>
          </a:prstGeom>
          <a:gradFill>
            <a:gsLst>
              <a:gs pos="81000">
                <a:srgbClr val="006462"/>
              </a:gs>
              <a:gs pos="0">
                <a:srgbClr val="00B2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CB630C2-F0CE-CC6C-4830-C59C85851E4D}"/>
              </a:ext>
            </a:extLst>
          </p:cNvPr>
          <p:cNvSpPr txBox="1"/>
          <p:nvPr/>
        </p:nvSpPr>
        <p:spPr>
          <a:xfrm>
            <a:off x="8955376" y="6055742"/>
            <a:ext cx="1634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+ 2 x 10GbE SFP+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92" name="圖片 91">
            <a:extLst>
              <a:ext uri="{FF2B5EF4-FFF2-40B4-BE49-F238E27FC236}">
                <a16:creationId xmlns:a16="http://schemas.microsoft.com/office/drawing/2014/main" id="{F5D13A30-5E57-7290-A25B-DCA4366CC07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722" y="1913583"/>
            <a:ext cx="3689352" cy="3365137"/>
          </a:xfrm>
          <a:prstGeom prst="rect">
            <a:avLst/>
          </a:prstGeom>
        </p:spPr>
      </p:pic>
      <p:pic>
        <p:nvPicPr>
          <p:cNvPr id="100" name="圖片 4" descr="一張含有 坐, 桌, 大, 房間 的圖片&#10;&#10;自動產生的描述">
            <a:extLst>
              <a:ext uri="{FF2B5EF4-FFF2-40B4-BE49-F238E27FC236}">
                <a16:creationId xmlns:a16="http://schemas.microsoft.com/office/drawing/2014/main" id="{6ACBE5EF-C26E-26F1-8412-C22CDA4AB2B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969" y="2297947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5" descr="一張含有 坐, 桌, 房間, 大 的圖片&#10;&#10;自動產生的描述">
            <a:extLst>
              <a:ext uri="{FF2B5EF4-FFF2-40B4-BE49-F238E27FC236}">
                <a16:creationId xmlns:a16="http://schemas.microsoft.com/office/drawing/2014/main" id="{81D3D289-43F7-3610-84C4-A2C39374B19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052" y="3306614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4" name="圖片 7" descr="一張含有 吉他 的圖片&#10;&#10;自動產生的描述">
            <a:extLst>
              <a:ext uri="{FF2B5EF4-FFF2-40B4-BE49-F238E27FC236}">
                <a16:creationId xmlns:a16="http://schemas.microsoft.com/office/drawing/2014/main" id="{88A5A60F-3EDE-F335-F29D-7D315BF1885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052" y="4416179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6" name="矩形 105">
            <a:extLst>
              <a:ext uri="{FF2B5EF4-FFF2-40B4-BE49-F238E27FC236}">
                <a16:creationId xmlns:a16="http://schemas.microsoft.com/office/drawing/2014/main" id="{2974AABC-D945-E6D4-308E-F5A479AC43EA}"/>
              </a:ext>
            </a:extLst>
          </p:cNvPr>
          <p:cNvSpPr/>
          <p:nvPr/>
        </p:nvSpPr>
        <p:spPr>
          <a:xfrm>
            <a:off x="8307637" y="2714330"/>
            <a:ext cx="2911602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TS-435XeU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79EECA3F-5860-28F1-EA2C-6F8D1BE221D1}"/>
              </a:ext>
            </a:extLst>
          </p:cNvPr>
          <p:cNvSpPr/>
          <p:nvPr/>
        </p:nvSpPr>
        <p:spPr>
          <a:xfrm>
            <a:off x="7885816" y="3644115"/>
            <a:ext cx="3653191" cy="5899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+mn-lt"/>
                <a:cs typeface="Arial"/>
                <a:sym typeface="+mn-lt"/>
              </a:rPr>
              <a:t>TS-873AeU/873AeU-RP/1273AU-RP/1673AU-RP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A030D05A-BF63-2D17-63A5-ADF5FEDFB35D}"/>
              </a:ext>
            </a:extLst>
          </p:cNvPr>
          <p:cNvSpPr/>
          <p:nvPr/>
        </p:nvSpPr>
        <p:spPr>
          <a:xfrm>
            <a:off x="8307637" y="4686431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TS-X64U/X64eU series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AB2A1C04-F801-FF94-4F27-AB792A8DEC27}"/>
              </a:ext>
            </a:extLst>
          </p:cNvPr>
          <p:cNvSpPr/>
          <p:nvPr/>
        </p:nvSpPr>
        <p:spPr>
          <a:xfrm>
            <a:off x="8307637" y="5728080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TS-x32PXU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30" name="矩形: 圓角 129">
            <a:extLst>
              <a:ext uri="{FF2B5EF4-FFF2-40B4-BE49-F238E27FC236}">
                <a16:creationId xmlns:a16="http://schemas.microsoft.com/office/drawing/2014/main" id="{069E6BF6-C854-AB25-6F71-707231D36FF1}"/>
              </a:ext>
            </a:extLst>
          </p:cNvPr>
          <p:cNvSpPr/>
          <p:nvPr/>
        </p:nvSpPr>
        <p:spPr>
          <a:xfrm>
            <a:off x="494223" y="1511791"/>
            <a:ext cx="7167709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prstClr val="white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CD3A0CE6-9D24-F458-290B-8E560BCC32E9}"/>
              </a:ext>
            </a:extLst>
          </p:cNvPr>
          <p:cNvSpPr/>
          <p:nvPr/>
        </p:nvSpPr>
        <p:spPr>
          <a:xfrm>
            <a:off x="690517" y="1523760"/>
            <a:ext cx="6747009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lang="en-US" altLang="zh-CN" sz="20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10GbE BASE-T or SFP+</a:t>
            </a:r>
          </a:p>
        </p:txBody>
      </p:sp>
      <p:sp>
        <p:nvSpPr>
          <p:cNvPr id="134" name="矩形: 圓角 133">
            <a:extLst>
              <a:ext uri="{FF2B5EF4-FFF2-40B4-BE49-F238E27FC236}">
                <a16:creationId xmlns:a16="http://schemas.microsoft.com/office/drawing/2014/main" id="{65EB7226-7ECD-074B-9B7C-C8472554642B}"/>
              </a:ext>
            </a:extLst>
          </p:cNvPr>
          <p:cNvSpPr/>
          <p:nvPr/>
        </p:nvSpPr>
        <p:spPr>
          <a:xfrm>
            <a:off x="7881363" y="1518442"/>
            <a:ext cx="3737803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prstClr val="white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E2A41408-BEA1-9198-FDA2-11BF5C0720CD}"/>
              </a:ext>
            </a:extLst>
          </p:cNvPr>
          <p:cNvSpPr/>
          <p:nvPr/>
        </p:nvSpPr>
        <p:spPr>
          <a:xfrm>
            <a:off x="7937905" y="1530411"/>
            <a:ext cx="3599267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lang="en-US" altLang="zh-CN" sz="20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2.5GbE BASE-T</a:t>
            </a:r>
          </a:p>
        </p:txBody>
      </p:sp>
      <p:pic>
        <p:nvPicPr>
          <p:cNvPr id="142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E05A253-48FB-303C-45A2-628AE1AB8EF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811" y="1516286"/>
            <a:ext cx="2743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2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圖片 81">
            <a:extLst>
              <a:ext uri="{FF2B5EF4-FFF2-40B4-BE49-F238E27FC236}">
                <a16:creationId xmlns:a16="http://schemas.microsoft.com/office/drawing/2014/main" id="{D99978BC-09F8-41A3-A464-B7F44B07D1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596" y="2180577"/>
            <a:ext cx="2446496" cy="1390851"/>
          </a:xfrm>
          <a:prstGeom prst="rect">
            <a:avLst/>
          </a:prstGeom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E125A97B-A0C7-4055-A7BF-C00FD9543BE9}"/>
              </a:ext>
            </a:extLst>
          </p:cNvPr>
          <p:cNvSpPr/>
          <p:nvPr/>
        </p:nvSpPr>
        <p:spPr>
          <a:xfrm>
            <a:off x="8977915" y="1880621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QXG-2.5G Family</a:t>
            </a:r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04968F34-72BA-469A-B38E-F3C7F1C57F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774" y="2192671"/>
            <a:ext cx="2446496" cy="1390851"/>
          </a:xfrm>
          <a:prstGeom prst="rect">
            <a:avLst/>
          </a:prstGeom>
        </p:spPr>
      </p:pic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05CBD628-D231-49FF-9367-7C41EB68EC01}"/>
              </a:ext>
            </a:extLst>
          </p:cNvPr>
          <p:cNvSpPr/>
          <p:nvPr/>
        </p:nvSpPr>
        <p:spPr>
          <a:xfrm>
            <a:off x="6239093" y="1892715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QXG-5G Family</a:t>
            </a:r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AC0D0286-7162-417D-BFEF-CB116935A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60" y="4424945"/>
            <a:ext cx="2446496" cy="1390851"/>
          </a:xfrm>
          <a:prstGeom prst="rect">
            <a:avLst/>
          </a:prstGeom>
        </p:spPr>
      </p:pic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A4FA0051-CB32-4FBF-9164-B4EF99B50975}"/>
              </a:ext>
            </a:extLst>
          </p:cNvPr>
          <p:cNvSpPr/>
          <p:nvPr/>
        </p:nvSpPr>
        <p:spPr>
          <a:xfrm>
            <a:off x="3481079" y="4124989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QXG-10G1TB</a:t>
            </a: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2510E8CC-7579-4A24-8220-176BADB72C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38" y="4437039"/>
            <a:ext cx="2446496" cy="1390851"/>
          </a:xfrm>
          <a:prstGeom prst="rect">
            <a:avLst/>
          </a:prstGeom>
        </p:spPr>
      </p:pic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6BA4FA6B-5AF0-4FA8-AC6D-86D42CB5A5B5}"/>
              </a:ext>
            </a:extLst>
          </p:cNvPr>
          <p:cNvSpPr/>
          <p:nvPr/>
        </p:nvSpPr>
        <p:spPr>
          <a:xfrm>
            <a:off x="742257" y="4137083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QXG-10G2T-X107</a:t>
            </a:r>
          </a:p>
        </p:txBody>
      </p:sp>
      <p:pic>
        <p:nvPicPr>
          <p:cNvPr id="68" name="圖片 67">
            <a:extLst>
              <a:ext uri="{FF2B5EF4-FFF2-40B4-BE49-F238E27FC236}">
                <a16:creationId xmlns:a16="http://schemas.microsoft.com/office/drawing/2014/main" id="{23BA26A5-7E71-4E39-886C-031DC87C96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197" y="2191386"/>
            <a:ext cx="2446496" cy="1390851"/>
          </a:xfrm>
          <a:prstGeom prst="rect">
            <a:avLst/>
          </a:prstGeom>
        </p:spPr>
      </p:pic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44EBBB45-5706-4196-B250-14C711574A9F}"/>
              </a:ext>
            </a:extLst>
          </p:cNvPr>
          <p:cNvSpPr/>
          <p:nvPr/>
        </p:nvSpPr>
        <p:spPr>
          <a:xfrm>
            <a:off x="3482516" y="1891430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QXG-10G2T-X710</a:t>
            </a:r>
            <a:endParaRPr lang="zh-TW" altLang="en-US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A917E8E1-B204-4FA8-B83E-D2A04876F9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75" y="2203480"/>
            <a:ext cx="2446496" cy="1390851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460B0D11-D1C1-461F-B7D9-8EF89FEA7037}"/>
              </a:ext>
            </a:extLst>
          </p:cNvPr>
          <p:cNvSpPr/>
          <p:nvPr/>
        </p:nvSpPr>
        <p:spPr>
          <a:xfrm>
            <a:off x="743694" y="1903524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QXG-10G2TB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網路擴充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豐富的各式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PCIe</a:t>
            </a: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網路擴充卡</a:t>
            </a: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FA1227C2-F8B1-4664-8690-71E4C2BE241E}"/>
              </a:ext>
            </a:extLst>
          </p:cNvPr>
          <p:cNvSpPr txBox="1"/>
          <p:nvPr/>
        </p:nvSpPr>
        <p:spPr>
          <a:xfrm>
            <a:off x="1159230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099EBDE-9A2D-4BAD-ADD1-3A48C84C7C42}"/>
              </a:ext>
            </a:extLst>
          </p:cNvPr>
          <p:cNvSpPr txBox="1"/>
          <p:nvPr/>
        </p:nvSpPr>
        <p:spPr>
          <a:xfrm>
            <a:off x="715200" y="1429180"/>
            <a:ext cx="5245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series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6881C727-BD84-4E93-A0C9-31F22870831E}"/>
              </a:ext>
            </a:extLst>
          </p:cNvPr>
          <p:cNvSpPr txBox="1"/>
          <p:nvPr/>
        </p:nvSpPr>
        <p:spPr>
          <a:xfrm>
            <a:off x="3974938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96" name="群組 95">
            <a:extLst>
              <a:ext uri="{FF2B5EF4-FFF2-40B4-BE49-F238E27FC236}">
                <a16:creationId xmlns:a16="http://schemas.microsoft.com/office/drawing/2014/main" id="{C1A74E60-2FAD-4CD8-9040-DBE08F6339DB}"/>
              </a:ext>
            </a:extLst>
          </p:cNvPr>
          <p:cNvGrpSpPr/>
          <p:nvPr/>
        </p:nvGrpSpPr>
        <p:grpSpPr>
          <a:xfrm>
            <a:off x="3284762" y="3138268"/>
            <a:ext cx="859808" cy="859808"/>
            <a:chOff x="3251424" y="3089371"/>
            <a:chExt cx="859808" cy="859808"/>
          </a:xfrm>
        </p:grpSpPr>
        <p:sp>
          <p:nvSpPr>
            <p:cNvPr id="97" name="橢圓 96">
              <a:extLst>
                <a:ext uri="{FF2B5EF4-FFF2-40B4-BE49-F238E27FC236}">
                  <a16:creationId xmlns:a16="http://schemas.microsoft.com/office/drawing/2014/main" id="{A5C13B18-1B66-43B0-95E1-0AA8B52C5BF2}"/>
                </a:ext>
              </a:extLst>
            </p:cNvPr>
            <p:cNvSpPr/>
            <p:nvPr/>
          </p:nvSpPr>
          <p:spPr>
            <a:xfrm>
              <a:off x="3251424" y="308937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9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8B143234-EE06-4FE3-89B1-30A11FB7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4764" y="3272204"/>
              <a:ext cx="720615" cy="479275"/>
            </a:xfrm>
            <a:prstGeom prst="rect">
              <a:avLst/>
            </a:prstGeom>
          </p:spPr>
        </p:pic>
      </p:grp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F3726512-A12A-439A-BCF2-E2ABE365756B}"/>
              </a:ext>
            </a:extLst>
          </p:cNvPr>
          <p:cNvSpPr txBox="1"/>
          <p:nvPr/>
        </p:nvSpPr>
        <p:spPr>
          <a:xfrm>
            <a:off x="782794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9B78EB9B-BFEB-4265-8B9F-92B05E94886A}"/>
              </a:ext>
            </a:extLst>
          </p:cNvPr>
          <p:cNvSpPr txBox="1"/>
          <p:nvPr/>
        </p:nvSpPr>
        <p:spPr>
          <a:xfrm>
            <a:off x="3532223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12" name="圖片 111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669FFE6E-10A9-4541-9DAA-A1262B393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052" y="4738742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圖片 11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C54D7FE-9F7A-46ED-986A-BF50550997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508" y="4738742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7B05FB6D-53FE-4465-A732-91410E6E5948}"/>
              </a:ext>
            </a:extLst>
          </p:cNvPr>
          <p:cNvGrpSpPr/>
          <p:nvPr/>
        </p:nvGrpSpPr>
        <p:grpSpPr>
          <a:xfrm>
            <a:off x="2917908" y="4823900"/>
            <a:ext cx="859808" cy="859808"/>
            <a:chOff x="2884570" y="4775003"/>
            <a:chExt cx="859808" cy="859808"/>
          </a:xfrm>
        </p:grpSpPr>
        <p:sp>
          <p:nvSpPr>
            <p:cNvPr id="118" name="橢圓 117">
              <a:extLst>
                <a:ext uri="{FF2B5EF4-FFF2-40B4-BE49-F238E27FC236}">
                  <a16:creationId xmlns:a16="http://schemas.microsoft.com/office/drawing/2014/main" id="{4BA726A5-598A-4BF5-8386-465FAEC7FFBC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19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7320BF38-2B87-4322-AE51-718E8EF6F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ED70F406-4E92-420F-B7ED-20E2C93953B6}"/>
              </a:ext>
            </a:extLst>
          </p:cNvPr>
          <p:cNvGrpSpPr/>
          <p:nvPr/>
        </p:nvGrpSpPr>
        <p:grpSpPr>
          <a:xfrm>
            <a:off x="7253069" y="5555994"/>
            <a:ext cx="859808" cy="859808"/>
            <a:chOff x="7057677" y="5592194"/>
            <a:chExt cx="859808" cy="859808"/>
          </a:xfrm>
        </p:grpSpPr>
        <p:sp>
          <p:nvSpPr>
            <p:cNvPr id="147" name="橢圓 146">
              <a:extLst>
                <a:ext uri="{FF2B5EF4-FFF2-40B4-BE49-F238E27FC236}">
                  <a16:creationId xmlns:a16="http://schemas.microsoft.com/office/drawing/2014/main" id="{3DDCCD08-0E90-45EF-8C5C-ABBC0A86DE6B}"/>
                </a:ext>
              </a:extLst>
            </p:cNvPr>
            <p:cNvSpPr/>
            <p:nvPr/>
          </p:nvSpPr>
          <p:spPr>
            <a:xfrm>
              <a:off x="7057677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48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FED0732E-3B79-4B33-A0FF-9A61EAE8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2377" y="5823772"/>
              <a:ext cx="712744" cy="416215"/>
            </a:xfrm>
            <a:prstGeom prst="rect">
              <a:avLst/>
            </a:prstGeom>
          </p:spPr>
        </p:pic>
      </p:grpSp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8F6FE262-D1C3-4A5B-80CD-C2858C04A763}"/>
              </a:ext>
            </a:extLst>
          </p:cNvPr>
          <p:cNvSpPr txBox="1"/>
          <p:nvPr/>
        </p:nvSpPr>
        <p:spPr>
          <a:xfrm>
            <a:off x="6282997" y="1429180"/>
            <a:ext cx="244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5GbE series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53" name="圖片 3">
            <a:extLst>
              <a:ext uri="{FF2B5EF4-FFF2-40B4-BE49-F238E27FC236}">
                <a16:creationId xmlns:a16="http://schemas.microsoft.com/office/drawing/2014/main" id="{8E76FCCB-E046-46F2-9D1F-82F5CAA257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39" y="2561600"/>
            <a:ext cx="1605888" cy="998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4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EC947C07-7D26-4BCE-835C-BF2259F121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45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D71E9CC-68BC-4033-8C89-7079FC6AEB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824" y="470574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C5520CD9-476C-47AC-8E9C-4386CB691AE4}"/>
              </a:ext>
            </a:extLst>
          </p:cNvPr>
          <p:cNvSpPr txBox="1"/>
          <p:nvPr/>
        </p:nvSpPr>
        <p:spPr>
          <a:xfrm>
            <a:off x="7524364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57DE1611-9374-4869-9A93-5D56FB0F55C4}"/>
              </a:ext>
            </a:extLst>
          </p:cNvPr>
          <p:cNvSpPr txBox="1"/>
          <p:nvPr/>
        </p:nvSpPr>
        <p:spPr>
          <a:xfrm>
            <a:off x="7729928" y="3851229"/>
            <a:ext cx="1010796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9013A51F-9296-4DCF-BB8E-06B910A239C2}"/>
              </a:ext>
            </a:extLst>
          </p:cNvPr>
          <p:cNvSpPr txBox="1"/>
          <p:nvPr/>
        </p:nvSpPr>
        <p:spPr>
          <a:xfrm>
            <a:off x="7782426" y="4942313"/>
            <a:ext cx="958297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9" name="文字方塊 168">
            <a:extLst>
              <a:ext uri="{FF2B5EF4-FFF2-40B4-BE49-F238E27FC236}">
                <a16:creationId xmlns:a16="http://schemas.microsoft.com/office/drawing/2014/main" id="{1CD1E3E1-BC65-49EF-B2F3-A92F0993400A}"/>
              </a:ext>
            </a:extLst>
          </p:cNvPr>
          <p:cNvSpPr txBox="1"/>
          <p:nvPr/>
        </p:nvSpPr>
        <p:spPr>
          <a:xfrm>
            <a:off x="9054622" y="1429180"/>
            <a:ext cx="244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2.5GbE series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CBE3FA77-23E8-4827-81B6-17F1171A7FD0}"/>
              </a:ext>
            </a:extLst>
          </p:cNvPr>
          <p:cNvSpPr txBox="1"/>
          <p:nvPr/>
        </p:nvSpPr>
        <p:spPr>
          <a:xfrm>
            <a:off x="10295989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1" name="文字方塊 170">
            <a:extLst>
              <a:ext uri="{FF2B5EF4-FFF2-40B4-BE49-F238E27FC236}">
                <a16:creationId xmlns:a16="http://schemas.microsoft.com/office/drawing/2014/main" id="{BF758046-9EBA-404D-BD9C-4A5683939E1B}"/>
              </a:ext>
            </a:extLst>
          </p:cNvPr>
          <p:cNvSpPr txBox="1"/>
          <p:nvPr/>
        </p:nvSpPr>
        <p:spPr>
          <a:xfrm>
            <a:off x="10295989" y="3855241"/>
            <a:ext cx="1216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2" name="文字方塊 171">
            <a:extLst>
              <a:ext uri="{FF2B5EF4-FFF2-40B4-BE49-F238E27FC236}">
                <a16:creationId xmlns:a16="http://schemas.microsoft.com/office/drawing/2014/main" id="{EEE1E09C-5C82-4A69-B1C6-7F165F11BE8A}"/>
              </a:ext>
            </a:extLst>
          </p:cNvPr>
          <p:cNvSpPr txBox="1"/>
          <p:nvPr/>
        </p:nvSpPr>
        <p:spPr>
          <a:xfrm>
            <a:off x="10424919" y="4942313"/>
            <a:ext cx="1087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73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9353ECE-E9B6-496A-9C8E-47A3BC3C233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689" y="254879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4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D5F8F469-6756-4F92-AA25-70447324E2F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948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5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F506ABB4-626A-4D36-A137-1681CE3F0CD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054" y="4730883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3F2FB1BC-C249-4007-B1C2-59EBD89039D1}"/>
              </a:ext>
            </a:extLst>
          </p:cNvPr>
          <p:cNvGrpSpPr/>
          <p:nvPr/>
        </p:nvGrpSpPr>
        <p:grpSpPr>
          <a:xfrm>
            <a:off x="10024694" y="5555994"/>
            <a:ext cx="859808" cy="859808"/>
            <a:chOff x="9829302" y="5592194"/>
            <a:chExt cx="859808" cy="859808"/>
          </a:xfrm>
        </p:grpSpPr>
        <p:sp>
          <p:nvSpPr>
            <p:cNvPr id="177" name="橢圓 176">
              <a:extLst>
                <a:ext uri="{FF2B5EF4-FFF2-40B4-BE49-F238E27FC236}">
                  <a16:creationId xmlns:a16="http://schemas.microsoft.com/office/drawing/2014/main" id="{1E0CB652-8A6F-4F2D-A75D-29FE030791D8}"/>
                </a:ext>
              </a:extLst>
            </p:cNvPr>
            <p:cNvSpPr/>
            <p:nvPr/>
          </p:nvSpPr>
          <p:spPr>
            <a:xfrm>
              <a:off x="9829302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7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73F8DC6C-4555-4E60-AA25-2EB26F2C7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454" y="5786920"/>
              <a:ext cx="720615" cy="479275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D59576C-629D-430F-8240-EFB15FD1C0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97884" l="0" r="99222">
                        <a14:foregroundMark x1="1946" y1="7937" x2="14397" y2="11111"/>
                        <a14:foregroundMark x1="14397" y1="11111" x2="778" y2="7937"/>
                        <a14:foregroundMark x1="778" y1="7937" x2="778" y2="7937"/>
                        <a14:foregroundMark x1="59533" y1="14815" x2="59144" y2="33333"/>
                        <a14:foregroundMark x1="59144" y1="33333" x2="64202" y2="58730"/>
                        <a14:foregroundMark x1="64202" y1="58730" x2="78599" y2="63492"/>
                        <a14:foregroundMark x1="78599" y1="63492" x2="92607" y2="47619"/>
                        <a14:foregroundMark x1="92607" y1="47619" x2="85992" y2="29101"/>
                        <a14:foregroundMark x1="85992" y1="29101" x2="59533" y2="16402"/>
                        <a14:foregroundMark x1="59533" y1="16402" x2="57198" y2="12698"/>
                        <a14:foregroundMark x1="97958" y1="23320" x2="95720" y2="64021"/>
                        <a14:foregroundMark x1="98070" y1="21279" x2="98028" y2="22034"/>
                        <a14:foregroundMark x1="95720" y1="64021" x2="87938" y2="39153"/>
                        <a14:foregroundMark x1="87938" y1="39153" x2="88622" y2="19908"/>
                        <a14:foregroundMark x1="90021" y1="20111" x2="90661" y2="27513"/>
                        <a14:foregroundMark x1="90661" y1="27513" x2="94691" y2="20789"/>
                        <a14:foregroundMark x1="50973" y1="78836" x2="58755" y2="84127"/>
                        <a14:foregroundMark x1="58755" y1="84127" x2="70039" y2="83598"/>
                        <a14:foregroundMark x1="70039" y1="83598" x2="61479" y2="74603"/>
                        <a14:foregroundMark x1="61479" y1="74603" x2="51751" y2="77778"/>
                        <a14:foregroundMark x1="11955" y1="86057" x2="12062" y2="85185"/>
                        <a14:foregroundMark x1="9339" y1="84127" x2="9252" y2="85156"/>
                        <a14:foregroundMark x1="11608" y1="85941" x2="11673" y2="85714"/>
                        <a14:foregroundMark x1="10371" y1="84829" x2="10117" y2="84656"/>
                        <a14:foregroundMark x1="11673" y1="85714" x2="10380" y2="84835"/>
                        <a14:foregroundMark x1="10506" y1="92063" x2="9339" y2="91005"/>
                        <a14:foregroundMark x1="10895" y1="92063" x2="10506" y2="93651"/>
                        <a14:foregroundMark x1="11673" y1="80423" x2="12062" y2="80952"/>
                        <a14:backgroundMark x1="87938" y1="6349" x2="96498" y2="7407"/>
                        <a14:backgroundMark x1="96498" y1="7407" x2="89105" y2="1587"/>
                        <a14:backgroundMark x1="89105" y1="1587" x2="90661" y2="7407"/>
                        <a14:backgroundMark x1="98444" y1="6349" x2="97276" y2="21164"/>
                        <a14:backgroundMark x1="97276" y1="21164" x2="99222" y2="7407"/>
                        <a14:backgroundMark x1="99222" y1="7407" x2="98444" y2="6878"/>
                        <a14:backgroundMark x1="98444" y1="21693" x2="98444" y2="21164"/>
                        <a14:backgroundMark x1="98444" y1="25397" x2="98444" y2="23810"/>
                        <a14:backgroundMark x1="7782" y1="88360" x2="6226" y2="88360"/>
                        <a14:backgroundMark x1="9728" y1="87831" x2="9188" y2="88197"/>
                        <a14:backgroundMark x1="7985" y1="92548" x2="7004" y2="97884"/>
                        <a14:backgroundMark x1="8644" y1="88966" x2="8284" y2="90921"/>
                        <a14:backgroundMark x1="9339" y1="85185" x2="8927" y2="87428"/>
                        <a14:backgroundMark x1="9193" y1="88211" x2="10117" y2="84127"/>
                        <a14:backgroundMark x1="8553" y1="91039" x2="8871" y2="89633"/>
                        <a14:backgroundMark x1="7004" y1="97884" x2="8191" y2="92638"/>
                        <a14:backgroundMark x1="10117" y1="84127" x2="10117" y2="84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459" y="2474987"/>
            <a:ext cx="1277926" cy="939798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6DF368D8-68A4-467A-BEDB-9BAE8112BCA4}"/>
              </a:ext>
            </a:extLst>
          </p:cNvPr>
          <p:cNvGrpSpPr/>
          <p:nvPr/>
        </p:nvGrpSpPr>
        <p:grpSpPr>
          <a:xfrm>
            <a:off x="469347" y="3117020"/>
            <a:ext cx="859808" cy="859808"/>
            <a:chOff x="2884570" y="4775003"/>
            <a:chExt cx="859808" cy="859808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626BFFDD-9B6E-473A-BC0C-298698D6CF71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55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873394A8-3182-4AA8-AF78-D5DE240DF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CF7500F4-67F3-E3CA-3F01-127D444F832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5385" y="2563235"/>
            <a:ext cx="1365826" cy="853793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463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06">
            <a:extLst>
              <a:ext uri="{FF2B5EF4-FFF2-40B4-BE49-F238E27FC236}">
                <a16:creationId xmlns:a16="http://schemas.microsoft.com/office/drawing/2014/main" id="{61897DB2-7116-3C3F-ED82-408C3C0D1874}"/>
              </a:ext>
            </a:extLst>
          </p:cNvPr>
          <p:cNvSpPr/>
          <p:nvPr/>
        </p:nvSpPr>
        <p:spPr>
          <a:xfrm>
            <a:off x="1908264" y="4145084"/>
            <a:ext cx="41877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A53010">
                  <a:lumMod val="40000"/>
                  <a:lumOff val="60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: 圓角 106">
            <a:extLst>
              <a:ext uri="{FF2B5EF4-FFF2-40B4-BE49-F238E27FC236}">
                <a16:creationId xmlns:a16="http://schemas.microsoft.com/office/drawing/2014/main" id="{836039AF-DBB9-97CC-8B4A-E748A9A046E4}"/>
              </a:ext>
            </a:extLst>
          </p:cNvPr>
          <p:cNvSpPr/>
          <p:nvPr/>
        </p:nvSpPr>
        <p:spPr>
          <a:xfrm>
            <a:off x="1721392" y="5728418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6E84A24F-ADF2-1AEF-8703-089C230B96AD}"/>
              </a:ext>
            </a:extLst>
          </p:cNvPr>
          <p:cNvCxnSpPr>
            <a:cxnSpLocks/>
          </p:cNvCxnSpPr>
          <p:nvPr/>
        </p:nvCxnSpPr>
        <p:spPr>
          <a:xfrm>
            <a:off x="1919356" y="3009618"/>
            <a:ext cx="0" cy="3182557"/>
          </a:xfrm>
          <a:prstGeom prst="straightConnector1">
            <a:avLst/>
          </a:prstGeom>
          <a:noFill/>
          <a:ln w="28575" cap="rnd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B3E97A36-4653-E5E9-017D-6133201B9E85}"/>
              </a:ext>
            </a:extLst>
          </p:cNvPr>
          <p:cNvSpPr/>
          <p:nvPr/>
        </p:nvSpPr>
        <p:spPr>
          <a:xfrm>
            <a:off x="2068422" y="5781090"/>
            <a:ext cx="6792774" cy="387928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1d4h34m38s</a:t>
            </a: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F261D7-E3A4-9AE8-72C9-8248C574F668}"/>
              </a:ext>
            </a:extLst>
          </p:cNvPr>
          <p:cNvSpPr/>
          <p:nvPr/>
        </p:nvSpPr>
        <p:spPr>
          <a:xfrm>
            <a:off x="1749101" y="4193622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1h8m35s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BC0D240-CAEF-6507-A8D1-C5E025694D48}"/>
              </a:ext>
            </a:extLst>
          </p:cNvPr>
          <p:cNvSpPr txBox="1">
            <a:spLocks/>
          </p:cNvSpPr>
          <p:nvPr/>
        </p:nvSpPr>
        <p:spPr>
          <a:xfrm>
            <a:off x="691521" y="4155657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2.5Gbps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D74AD83-37F9-2104-1C38-D6C97A33BA63}"/>
              </a:ext>
            </a:extLst>
          </p:cNvPr>
          <p:cNvSpPr txBox="1">
            <a:spLocks/>
          </p:cNvSpPr>
          <p:nvPr/>
        </p:nvSpPr>
        <p:spPr>
          <a:xfrm>
            <a:off x="703811" y="5775840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100Mbps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ADF124D9-AD2C-622D-BD8D-4990ABA69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2275" y="2517436"/>
            <a:ext cx="1203477" cy="132382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18B799C-9E2A-19EC-B8F1-275D3F8770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7529" y="5159083"/>
            <a:ext cx="1231870" cy="1355057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507F7893-3627-BE02-D54E-0BB0E73107D0}"/>
              </a:ext>
            </a:extLst>
          </p:cNvPr>
          <p:cNvGrpSpPr/>
          <p:nvPr/>
        </p:nvGrpSpPr>
        <p:grpSpPr>
          <a:xfrm flipH="1">
            <a:off x="9922225" y="4671538"/>
            <a:ext cx="1470944" cy="1323826"/>
            <a:chOff x="4924424" y="2376487"/>
            <a:chExt cx="2338959" cy="2105026"/>
          </a:xfrm>
        </p:grpSpPr>
        <p:sp>
          <p:nvSpPr>
            <p:cNvPr id="12" name="圖形 46">
              <a:extLst>
                <a:ext uri="{FF2B5EF4-FFF2-40B4-BE49-F238E27FC236}">
                  <a16:creationId xmlns:a16="http://schemas.microsoft.com/office/drawing/2014/main" id="{DB8E30FA-D449-EF2C-6A33-21B572215E19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3" name="圖形 46">
              <a:extLst>
                <a:ext uri="{FF2B5EF4-FFF2-40B4-BE49-F238E27FC236}">
                  <a16:creationId xmlns:a16="http://schemas.microsoft.com/office/drawing/2014/main" id="{902DCFBF-7223-0266-853C-17646A3C8E57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4" name="圖形 46">
              <a:extLst>
                <a:ext uri="{FF2B5EF4-FFF2-40B4-BE49-F238E27FC236}">
                  <a16:creationId xmlns:a16="http://schemas.microsoft.com/office/drawing/2014/main" id="{964E0EBC-0CCC-A480-EA65-CCD484F1A710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5" name="圖形 46">
              <a:extLst>
                <a:ext uri="{FF2B5EF4-FFF2-40B4-BE49-F238E27FC236}">
                  <a16:creationId xmlns:a16="http://schemas.microsoft.com/office/drawing/2014/main" id="{C4D8DAEC-A94D-AA4A-8CD7-47263521A78C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6" name="圖形 46">
              <a:extLst>
                <a:ext uri="{FF2B5EF4-FFF2-40B4-BE49-F238E27FC236}">
                  <a16:creationId xmlns:a16="http://schemas.microsoft.com/office/drawing/2014/main" id="{1D02E08B-DE76-7FA0-3E98-9D5FC555FE95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9717493-D300-90CE-2A63-BED7C6502A03}"/>
              </a:ext>
            </a:extLst>
          </p:cNvPr>
          <p:cNvGrpSpPr/>
          <p:nvPr/>
        </p:nvGrpSpPr>
        <p:grpSpPr>
          <a:xfrm>
            <a:off x="6462960" y="2347705"/>
            <a:ext cx="1470944" cy="1323826"/>
            <a:chOff x="4297607" y="2044317"/>
            <a:chExt cx="1470944" cy="1323826"/>
          </a:xfrm>
        </p:grpSpPr>
        <p:sp>
          <p:nvSpPr>
            <p:cNvPr id="18" name="圖形 46">
              <a:extLst>
                <a:ext uri="{FF2B5EF4-FFF2-40B4-BE49-F238E27FC236}">
                  <a16:creationId xmlns:a16="http://schemas.microsoft.com/office/drawing/2014/main" id="{556BBE3E-73BF-AC83-3916-BD84C35ADD93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9" name="圖形 60">
              <a:extLst>
                <a:ext uri="{FF2B5EF4-FFF2-40B4-BE49-F238E27FC236}">
                  <a16:creationId xmlns:a16="http://schemas.microsoft.com/office/drawing/2014/main" id="{B4CA74B1-7DFD-3FD1-D38A-A3AF1B8A3013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rgbClr val="A530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20" name="矩形: 圓角 106">
            <a:extLst>
              <a:ext uri="{FF2B5EF4-FFF2-40B4-BE49-F238E27FC236}">
                <a16:creationId xmlns:a16="http://schemas.microsoft.com/office/drawing/2014/main" id="{CCC05486-300D-05C9-FD3A-94CC5AE72E7D}"/>
              </a:ext>
            </a:extLst>
          </p:cNvPr>
          <p:cNvSpPr/>
          <p:nvPr/>
        </p:nvSpPr>
        <p:spPr>
          <a:xfrm>
            <a:off x="1928859" y="4936359"/>
            <a:ext cx="5759212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AAC91">
                  <a:lumMod val="75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92683-2300-1EE4-773E-85283090A88F}"/>
              </a:ext>
            </a:extLst>
          </p:cNvPr>
          <p:cNvSpPr/>
          <p:nvPr/>
        </p:nvSpPr>
        <p:spPr>
          <a:xfrm>
            <a:off x="1757665" y="4984897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2h51m28s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790F9888-08DA-7570-8C72-AD25BAB542B2}"/>
              </a:ext>
            </a:extLst>
          </p:cNvPr>
          <p:cNvSpPr txBox="1">
            <a:spLocks/>
          </p:cNvSpPr>
          <p:nvPr/>
        </p:nvSpPr>
        <p:spPr>
          <a:xfrm>
            <a:off x="700085" y="4946932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24" name="矩形: 圓角 106">
            <a:extLst>
              <a:ext uri="{FF2B5EF4-FFF2-40B4-BE49-F238E27FC236}">
                <a16:creationId xmlns:a16="http://schemas.microsoft.com/office/drawing/2014/main" id="{F90350D0-B235-6F97-ED0D-AE539BE4C014}"/>
              </a:ext>
            </a:extLst>
          </p:cNvPr>
          <p:cNvSpPr/>
          <p:nvPr/>
        </p:nvSpPr>
        <p:spPr>
          <a:xfrm>
            <a:off x="1844054" y="3325738"/>
            <a:ext cx="33112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7DB2EC2-0E32-2C94-496A-DF14AFB32DB4}"/>
              </a:ext>
            </a:extLst>
          </p:cNvPr>
          <p:cNvSpPr/>
          <p:nvPr/>
        </p:nvSpPr>
        <p:spPr>
          <a:xfrm>
            <a:off x="2125147" y="3370714"/>
            <a:ext cx="2947014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17m09s 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71AF99E3-2E2C-F1D6-DD0A-5D2B26559F95}"/>
              </a:ext>
            </a:extLst>
          </p:cNvPr>
          <p:cNvSpPr txBox="1">
            <a:spLocks/>
          </p:cNvSpPr>
          <p:nvPr/>
        </p:nvSpPr>
        <p:spPr>
          <a:xfrm>
            <a:off x="646917" y="3370134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28" name="標題 27">
            <a:extLst>
              <a:ext uri="{FF2B5EF4-FFF2-40B4-BE49-F238E27FC236}">
                <a16:creationId xmlns:a16="http://schemas.microsoft.com/office/drawing/2014/main" id="{FB87F2A8-7A51-1C1C-1FD5-A83F5E84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+mn-lt"/>
              </a:rPr>
              <a:t>想花多少時間等待</a:t>
            </a:r>
            <a:r>
              <a:rPr lang="en-US" altLang="zh-TW">
                <a:sym typeface="+mn-lt"/>
              </a:rPr>
              <a:t>?</a:t>
            </a:r>
            <a:endParaRPr lang="zh-TW" altLang="en-US"/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F3DC9BB5-F85A-07EE-3782-3C509F33B4BB}"/>
              </a:ext>
            </a:extLst>
          </p:cNvPr>
          <p:cNvSpPr txBox="1">
            <a:spLocks/>
          </p:cNvSpPr>
          <p:nvPr/>
        </p:nvSpPr>
        <p:spPr>
          <a:xfrm>
            <a:off x="664144" y="1486405"/>
            <a:ext cx="7488065" cy="1060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備份1 </a:t>
            </a:r>
            <a:r>
              <a:rPr lang="en-US" altLang="zh-TW" sz="2400" b="1" err="1">
                <a:solidFill>
                  <a:schemeClr val="tx1"/>
                </a:solidFill>
              </a:rPr>
              <a:t>TB所需預估時間</a:t>
            </a:r>
            <a:endParaRPr lang="en-US" altLang="zh-TW" sz="2400" b="1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sz="1600" b="1" err="1">
                <a:solidFill>
                  <a:schemeClr val="tx1"/>
                </a:solidFill>
              </a:rPr>
              <a:t>條件</a:t>
            </a:r>
            <a:r>
              <a:rPr lang="en-US" altLang="zh-TW" sz="1600" b="1">
                <a:solidFill>
                  <a:schemeClr val="tx1"/>
                </a:solidFill>
              </a:rPr>
              <a:t> </a:t>
            </a:r>
            <a:r>
              <a:rPr lang="en-US" altLang="zh-TW" sz="1600">
                <a:solidFill>
                  <a:schemeClr val="tx1"/>
                </a:solidFill>
              </a:rPr>
              <a:t>: </a:t>
            </a:r>
            <a:r>
              <a:rPr lang="en-US" sz="1600">
                <a:solidFill>
                  <a:schemeClr val="tx1"/>
                </a:solidFill>
              </a:rPr>
              <a:t>Effective Data Rate 95%, Payload Data Rate (w/ Overhead) 90%</a:t>
            </a:r>
          </a:p>
        </p:txBody>
      </p:sp>
    </p:spTree>
    <p:extLst>
      <p:ext uri="{BB962C8B-B14F-4D97-AF65-F5344CB8AC3E}">
        <p14:creationId xmlns:p14="http://schemas.microsoft.com/office/powerpoint/2010/main" val="297389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2C9BCE6-981F-4F47-BEF1-E14D478CE4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496" y="2201833"/>
            <a:ext cx="4790750" cy="3365137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79440EBF-D2C2-435D-9AB9-C0FC085A1418}"/>
              </a:ext>
            </a:extLst>
          </p:cNvPr>
          <p:cNvSpPr/>
          <p:nvPr/>
        </p:nvSpPr>
        <p:spPr>
          <a:xfrm>
            <a:off x="6296695" y="1778450"/>
            <a:ext cx="4828251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0EAB9CD-41F0-4488-A4F4-DE45CD2B9B3C}"/>
              </a:ext>
            </a:extLst>
          </p:cNvPr>
          <p:cNvSpPr/>
          <p:nvPr/>
        </p:nvSpPr>
        <p:spPr>
          <a:xfrm>
            <a:off x="6492989" y="1790419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QNA-T310G1T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A8A3FA7-C8F4-453F-A6B7-D8897D3919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95" y="2213802"/>
            <a:ext cx="4790750" cy="3365137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250C250-3353-4D62-A906-99B10073E5E7}"/>
              </a:ext>
            </a:extLst>
          </p:cNvPr>
          <p:cNvSpPr/>
          <p:nvPr/>
        </p:nvSpPr>
        <p:spPr>
          <a:xfrm>
            <a:off x="870694" y="1790419"/>
            <a:ext cx="4828251" cy="461327"/>
          </a:xfrm>
          <a:prstGeom prst="roundRect">
            <a:avLst>
              <a:gd name="adj" fmla="val 1516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07D9C6E-2FEC-4583-8F74-FEB5C800A1A5}"/>
              </a:ext>
            </a:extLst>
          </p:cNvPr>
          <p:cNvSpPr/>
          <p:nvPr/>
        </p:nvSpPr>
        <p:spPr>
          <a:xfrm>
            <a:off x="1066988" y="1802388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QNA-UC5G1T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>
                <a:sym typeface="+mn-lt"/>
              </a:rPr>
              <a:t>網路擴充：豐富的各式攜帶式網路擴充卡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E97D3990-7C73-4507-BAE6-4BB191848D03}"/>
              </a:ext>
            </a:extLst>
          </p:cNvPr>
          <p:cNvSpPr txBox="1"/>
          <p:nvPr/>
        </p:nvSpPr>
        <p:spPr>
          <a:xfrm>
            <a:off x="1122549" y="4065311"/>
            <a:ext cx="2898952" cy="6496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RJ45 NBASE-T</a:t>
            </a:r>
          </a:p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速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677B24C7-5E5A-4C43-863C-529E6110FE4B}"/>
              </a:ext>
            </a:extLst>
          </p:cNvPr>
          <p:cNvSpPr txBox="1"/>
          <p:nvPr/>
        </p:nvSpPr>
        <p:spPr>
          <a:xfrm>
            <a:off x="1122549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USB 3.2 Gen 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3D66E900-B8D9-46CA-9093-3DC310D0EEDE}"/>
              </a:ext>
            </a:extLst>
          </p:cNvPr>
          <p:cNvCxnSpPr>
            <a:cxnSpLocks/>
          </p:cNvCxnSpPr>
          <p:nvPr/>
        </p:nvCxnSpPr>
        <p:spPr>
          <a:xfrm>
            <a:off x="1122549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5CE701C-DB24-429F-BA63-A192F4D5E795}"/>
              </a:ext>
            </a:extLst>
          </p:cNvPr>
          <p:cNvSpPr txBox="1"/>
          <p:nvPr/>
        </p:nvSpPr>
        <p:spPr>
          <a:xfrm>
            <a:off x="866138" y="5513808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9744B052-C7E6-4050-8A25-B803F277C090}"/>
              </a:ext>
            </a:extLst>
          </p:cNvPr>
          <p:cNvSpPr/>
          <p:nvPr/>
        </p:nvSpPr>
        <p:spPr>
          <a:xfrm>
            <a:off x="4048510" y="3815660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94F0902D-3A4C-4B93-9317-5BBCDE3E0296}"/>
              </a:ext>
            </a:extLst>
          </p:cNvPr>
          <p:cNvSpPr txBox="1"/>
          <p:nvPr/>
        </p:nvSpPr>
        <p:spPr>
          <a:xfrm>
            <a:off x="4174756" y="4213982"/>
            <a:ext cx="1491841" cy="1118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50"/>
              </a:lnSpc>
              <a:defRPr/>
            </a:pPr>
            <a:r>
              <a:rPr lang="zh-TW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透過隨插即用的USB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為你的筆記型電腦或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升級成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的高速網路</a:t>
            </a:r>
          </a:p>
        </p:txBody>
      </p:sp>
      <p:pic>
        <p:nvPicPr>
          <p:cNvPr id="40" name="圖片 34">
            <a:extLst>
              <a:ext uri="{FF2B5EF4-FFF2-40B4-BE49-F238E27FC236}">
                <a16:creationId xmlns:a16="http://schemas.microsoft.com/office/drawing/2014/main" id="{6147827E-E5F6-43EA-BA92-2F96F1BCAE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097" y="217685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7">
            <a:extLst>
              <a:ext uri="{FF2B5EF4-FFF2-40B4-BE49-F238E27FC236}">
                <a16:creationId xmlns:a16="http://schemas.microsoft.com/office/drawing/2014/main" id="{3288F1C9-035C-40C2-B0DF-E1C474986139}"/>
              </a:ext>
            </a:extLst>
          </p:cNvPr>
          <p:cNvSpPr txBox="1"/>
          <p:nvPr/>
        </p:nvSpPr>
        <p:spPr>
          <a:xfrm>
            <a:off x="6473253" y="4065311"/>
            <a:ext cx="329972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NBASE-T port</a:t>
            </a:r>
          </a:p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5 </a:t>
            </a:r>
            <a:r>
              <a:rPr lang="zh-TW" altLang="en-US" sz="1400" b="1">
                <a:solidFill>
                  <a:prstClr val="black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速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: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10G/5G/2.5G/1G/100M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938D3512-64FD-43C2-AF26-5F4674A47449}"/>
              </a:ext>
            </a:extLst>
          </p:cNvPr>
          <p:cNvSpPr txBox="1"/>
          <p:nvPr/>
        </p:nvSpPr>
        <p:spPr>
          <a:xfrm>
            <a:off x="6473254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Thunderbolt 3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9654C40C-2196-49FE-AE4A-12FC2862DE9D}"/>
              </a:ext>
            </a:extLst>
          </p:cNvPr>
          <p:cNvCxnSpPr>
            <a:cxnSpLocks/>
          </p:cNvCxnSpPr>
          <p:nvPr/>
        </p:nvCxnSpPr>
        <p:spPr>
          <a:xfrm>
            <a:off x="6435706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0AB55FD-08A4-4B53-9922-7EE252F30410}"/>
              </a:ext>
            </a:extLst>
          </p:cNvPr>
          <p:cNvSpPr txBox="1"/>
          <p:nvPr/>
        </p:nvSpPr>
        <p:spPr>
          <a:xfrm>
            <a:off x="6474920" y="5841703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https://www.qnap.com/en/product/qna-t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b-10gbe</a:t>
            </a:r>
            <a:endParaRPr kumimoji="0" lang="zh-TW" altLang="zh-TW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61" name="圖形 60">
            <a:extLst>
              <a:ext uri="{FF2B5EF4-FFF2-40B4-BE49-F238E27FC236}">
                <a16:creationId xmlns:a16="http://schemas.microsoft.com/office/drawing/2014/main" id="{B2EC7AAB-DD93-4E16-8009-74090D5B6C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6697" y="2681038"/>
            <a:ext cx="633870" cy="770253"/>
          </a:xfrm>
          <a:prstGeom prst="rect">
            <a:avLst/>
          </a:prstGeom>
          <a:effectLst/>
        </p:spPr>
      </p:pic>
      <p:sp>
        <p:nvSpPr>
          <p:cNvPr id="30" name="橢圓 29">
            <a:extLst>
              <a:ext uri="{FF2B5EF4-FFF2-40B4-BE49-F238E27FC236}">
                <a16:creationId xmlns:a16="http://schemas.microsoft.com/office/drawing/2014/main" id="{78A51184-D2CA-417B-86D4-2E781E1DF0A7}"/>
              </a:ext>
            </a:extLst>
          </p:cNvPr>
          <p:cNvSpPr/>
          <p:nvPr/>
        </p:nvSpPr>
        <p:spPr>
          <a:xfrm>
            <a:off x="9358494" y="3803691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60" name="TextBox 2">
            <a:extLst>
              <a:ext uri="{FF2B5EF4-FFF2-40B4-BE49-F238E27FC236}">
                <a16:creationId xmlns:a16="http://schemas.microsoft.com/office/drawing/2014/main" id="{9DDBE1A6-F940-4D81-BF62-D86F511A4462}"/>
              </a:ext>
            </a:extLst>
          </p:cNvPr>
          <p:cNvSpPr txBox="1"/>
          <p:nvPr/>
        </p:nvSpPr>
        <p:spPr>
          <a:xfrm>
            <a:off x="9450568" y="4210239"/>
            <a:ext cx="1610196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 3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快速將你的筆記型電腦或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升級到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的高速網路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2" name="圖片 14">
            <a:extLst>
              <a:ext uri="{FF2B5EF4-FFF2-40B4-BE49-F238E27FC236}">
                <a16:creationId xmlns:a16="http://schemas.microsoft.com/office/drawing/2014/main" id="{CDEDBD29-420A-47BD-88F6-BBF4963710E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7417" y="2342074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文字方塊 3">
            <a:extLst>
              <a:ext uri="{FF2B5EF4-FFF2-40B4-BE49-F238E27FC236}">
                <a16:creationId xmlns:a16="http://schemas.microsoft.com/office/drawing/2014/main" id="{9AFCE6E8-BA87-913F-B1ED-67BDCCEE90AB}"/>
              </a:ext>
            </a:extLst>
          </p:cNvPr>
          <p:cNvSpPr txBox="1"/>
          <p:nvPr/>
        </p:nvSpPr>
        <p:spPr>
          <a:xfrm>
            <a:off x="927845" y="5821961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636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2663677-D207-497B-93AF-E54C7EF1C282}"/>
              </a:ext>
            </a:extLst>
          </p:cNvPr>
          <p:cNvSpPr txBox="1"/>
          <p:nvPr/>
        </p:nvSpPr>
        <p:spPr>
          <a:xfrm>
            <a:off x="400383" y="4035169"/>
            <a:ext cx="5433887" cy="395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00" b="0" i="0" u="none" strike="noStrike" kern="1200" cap="none" spc="1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©2022</a:t>
            </a:r>
            <a:r>
              <a:rPr kumimoji="0" lang="zh-TW" altLang="en-US" sz="700" b="0" i="0" u="none" strike="noStrike" kern="1200" cap="none" spc="1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78FF182-A52C-4DF0-B2F4-6BE2CE50A8C3}"/>
              </a:ext>
            </a:extLst>
          </p:cNvPr>
          <p:cNvCxnSpPr>
            <a:cxnSpLocks/>
          </p:cNvCxnSpPr>
          <p:nvPr/>
        </p:nvCxnSpPr>
        <p:spPr>
          <a:xfrm>
            <a:off x="473169" y="3972143"/>
            <a:ext cx="53611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1019CE-FB9F-48B9-A5E8-893BE36C8A09}"/>
              </a:ext>
            </a:extLst>
          </p:cNvPr>
          <p:cNvSpPr txBox="1"/>
          <p:nvPr/>
        </p:nvSpPr>
        <p:spPr>
          <a:xfrm>
            <a:off x="400383" y="3169478"/>
            <a:ext cx="550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>
                <a:solidFill>
                  <a:prstClr val="white"/>
                </a:solidFill>
                <a:cs typeface="+mn-ea"/>
                <a:sym typeface="+mn-lt"/>
              </a:rPr>
              <a:t>是您最好的選擇！</a:t>
            </a:r>
            <a:endParaRPr kumimoji="0" lang="zh-TW" alt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8A2B08E-2210-3E17-5DB8-B3DB4772AF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769" y="2440904"/>
            <a:ext cx="5421069" cy="697171"/>
          </a:xfrm>
          <a:prstGeom prst="rect">
            <a:avLst/>
          </a:prstGeom>
        </p:spPr>
      </p:pic>
      <p:pic>
        <p:nvPicPr>
          <p:cNvPr id="9" name="圖片 8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146AE96-3A19-0B58-988D-9C9C67566B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52" y="732956"/>
            <a:ext cx="1399681" cy="25582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49AF2AD-AFB6-0148-4134-3D9384073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501" y="1714072"/>
            <a:ext cx="2569728" cy="4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12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89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78FF182-A52C-4DF0-B2F4-6BE2CE50A8C3}"/>
              </a:ext>
            </a:extLst>
          </p:cNvPr>
          <p:cNvCxnSpPr>
            <a:cxnSpLocks/>
          </p:cNvCxnSpPr>
          <p:nvPr/>
        </p:nvCxnSpPr>
        <p:spPr>
          <a:xfrm>
            <a:off x="473169" y="3972143"/>
            <a:ext cx="53611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1019CE-FB9F-48B9-A5E8-893BE36C8A09}"/>
              </a:ext>
            </a:extLst>
          </p:cNvPr>
          <p:cNvSpPr txBox="1"/>
          <p:nvPr/>
        </p:nvSpPr>
        <p:spPr>
          <a:xfrm>
            <a:off x="486769" y="3169477"/>
            <a:ext cx="5334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400">
              <a:defRPr/>
            </a:pPr>
            <a:r>
              <a:rPr kumimoji="0" lang="en-US" altLang="zh-TW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ea"/>
                <a:sym typeface="+mn-lt"/>
              </a:rPr>
              <a:t>is your best choice !</a:t>
            </a:r>
            <a:endParaRPr kumimoji="0" lang="zh-TW" alt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+mn-ea"/>
              <a:sym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8A2B08E-2210-3E17-5DB8-B3DB4772AF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769" y="2440904"/>
            <a:ext cx="5421069" cy="697171"/>
          </a:xfrm>
          <a:prstGeom prst="rect">
            <a:avLst/>
          </a:prstGeom>
        </p:spPr>
      </p:pic>
      <p:pic>
        <p:nvPicPr>
          <p:cNvPr id="9" name="圖片 8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146AE96-3A19-0B58-988D-9C9C67566B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52" y="732956"/>
            <a:ext cx="1399681" cy="25582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22F5A62-2283-A4FA-4F66-87161DFCDD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501" y="1714071"/>
            <a:ext cx="2615490" cy="48141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9E949E4-26CE-D688-CE36-8F70834566B5}"/>
              </a:ext>
            </a:extLst>
          </p:cNvPr>
          <p:cNvSpPr txBox="1"/>
          <p:nvPr/>
        </p:nvSpPr>
        <p:spPr>
          <a:xfrm>
            <a:off x="424916" y="4066924"/>
            <a:ext cx="54576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0000"/>
              </a:lnSpc>
            </a:pPr>
            <a:r>
              <a:rPr lang="en-US" altLang="zh-TW" sz="650">
                <a:solidFill>
                  <a:schemeClr val="bg1"/>
                </a:solidFill>
              </a:rPr>
              <a:t>Copyright© 2022 QNAP Systems, Inc. All rights reserved. QNAP® and other names of QNAP Products are proprietary marks or registered trademarks of QNAP Systems, Inc. Other products and company names mentioned herein are trademarks of their respective holders.​</a:t>
            </a:r>
          </a:p>
        </p:txBody>
      </p:sp>
    </p:spTree>
    <p:extLst>
      <p:ext uri="{BB962C8B-B14F-4D97-AF65-F5344CB8AC3E}">
        <p14:creationId xmlns:p14="http://schemas.microsoft.com/office/powerpoint/2010/main" val="234413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F029A9A-AC1B-363E-49FB-E130F9C7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真的需要全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10GbE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交換器嗎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?</a:t>
            </a:r>
            <a:endParaRPr lang="zh-TW" altLang="en-US"/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94972B05-0D10-2CBE-21BC-9B3D89BD5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4135" y="3513237"/>
            <a:ext cx="1833064" cy="159096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6262707C-3BEE-1291-B9C8-D98422E05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4284" y="3823534"/>
            <a:ext cx="2201982" cy="1198984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0BDCFC6-7368-68D4-1DA9-AEBA6A690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091" y="2406628"/>
            <a:ext cx="4750062" cy="274825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BAD3A6D-C922-66D5-45E4-8607DBA19915}"/>
              </a:ext>
            </a:extLst>
          </p:cNvPr>
          <p:cNvSpPr txBox="1"/>
          <p:nvPr/>
        </p:nvSpPr>
        <p:spPr>
          <a:xfrm>
            <a:off x="2054030" y="5162700"/>
            <a:ext cx="183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/>
              <a:t>Smart TV</a:t>
            </a:r>
            <a:endParaRPr lang="zh-TW" altLang="en-US" sz="1600" b="1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C753C26-C78F-0970-72AA-9AD396F72C5D}"/>
              </a:ext>
            </a:extLst>
          </p:cNvPr>
          <p:cNvSpPr/>
          <p:nvPr/>
        </p:nvSpPr>
        <p:spPr>
          <a:xfrm>
            <a:off x="3537709" y="5090811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1Gbps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97269F-2F7E-1393-7186-1B2E015759E2}"/>
              </a:ext>
            </a:extLst>
          </p:cNvPr>
          <p:cNvSpPr txBox="1"/>
          <p:nvPr/>
        </p:nvSpPr>
        <p:spPr>
          <a:xfrm>
            <a:off x="5606897" y="5086277"/>
            <a:ext cx="183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/>
              <a:t>PC</a:t>
            </a:r>
            <a:endParaRPr lang="zh-TW" altLang="en-US" sz="1600" b="1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0985140-773C-A3AA-3A28-CECA039A0E81}"/>
              </a:ext>
            </a:extLst>
          </p:cNvPr>
          <p:cNvSpPr/>
          <p:nvPr/>
        </p:nvSpPr>
        <p:spPr>
          <a:xfrm>
            <a:off x="6775636" y="5014387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2.5Gbps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8AD25DF-FB28-57FD-95EF-90A291439DC9}"/>
              </a:ext>
            </a:extLst>
          </p:cNvPr>
          <p:cNvSpPr txBox="1"/>
          <p:nvPr/>
        </p:nvSpPr>
        <p:spPr>
          <a:xfrm>
            <a:off x="8874284" y="5094408"/>
            <a:ext cx="137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/>
              <a:t>Notebook</a:t>
            </a:r>
            <a:endParaRPr lang="zh-TW" altLang="en-US" sz="1600" b="1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DBF7EE46-14C2-023D-837B-125002ABA4D2}"/>
              </a:ext>
            </a:extLst>
          </p:cNvPr>
          <p:cNvSpPr/>
          <p:nvPr/>
        </p:nvSpPr>
        <p:spPr>
          <a:xfrm>
            <a:off x="10146788" y="5022519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1Gbps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49EBB4-A996-4093-D570-94939BE30D3C}"/>
              </a:ext>
            </a:extLst>
          </p:cNvPr>
          <p:cNvSpPr txBox="1"/>
          <p:nvPr/>
        </p:nvSpPr>
        <p:spPr>
          <a:xfrm>
            <a:off x="567090" y="1587057"/>
            <a:ext cx="822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/>
              <a:t>雖然</a:t>
            </a:r>
            <a:r>
              <a:rPr lang="en-US" altLang="zh-TW" sz="2400"/>
              <a:t>10GbE</a:t>
            </a:r>
            <a:r>
              <a:rPr lang="zh-TW" altLang="en-US" sz="2400"/>
              <a:t>很快</a:t>
            </a:r>
            <a:r>
              <a:rPr lang="en-US" altLang="zh-TW" sz="2400"/>
              <a:t>, </a:t>
            </a:r>
            <a:r>
              <a:rPr lang="zh-TW" altLang="en-US" sz="2400"/>
              <a:t>但還是有其他機器不是</a:t>
            </a:r>
            <a:r>
              <a:rPr lang="en-US" altLang="zh-TW" sz="2400"/>
              <a:t>10GbE…..</a:t>
            </a:r>
          </a:p>
        </p:txBody>
      </p:sp>
    </p:spTree>
    <p:extLst>
      <p:ext uri="{BB962C8B-B14F-4D97-AF65-F5344CB8AC3E}">
        <p14:creationId xmlns:p14="http://schemas.microsoft.com/office/powerpoint/2010/main" val="394438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33">
            <a:extLst>
              <a:ext uri="{FF2B5EF4-FFF2-40B4-BE49-F238E27FC236}">
                <a16:creationId xmlns:a16="http://schemas.microsoft.com/office/drawing/2014/main" id="{2F1346E9-23BB-49D4-BDF9-68FA787681BC}"/>
              </a:ext>
            </a:extLst>
          </p:cNvPr>
          <p:cNvSpPr txBox="1"/>
          <p:nvPr/>
        </p:nvSpPr>
        <p:spPr>
          <a:xfrm>
            <a:off x="875321" y="6226425"/>
            <a:ext cx="2520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Gigabyte Z490 AORUS MASTER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9" name="圖片 28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B7C3EFF8-ADE1-4D3B-9335-71F28E9F7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867" y="4354991"/>
            <a:ext cx="2445856" cy="1902885"/>
          </a:xfrm>
          <a:prstGeom prst="rect">
            <a:avLst/>
          </a:prstGeom>
        </p:spPr>
      </p:pic>
      <p:sp>
        <p:nvSpPr>
          <p:cNvPr id="30" name="文字方塊 34">
            <a:extLst>
              <a:ext uri="{FF2B5EF4-FFF2-40B4-BE49-F238E27FC236}">
                <a16:creationId xmlns:a16="http://schemas.microsoft.com/office/drawing/2014/main" id="{A3790692-1275-42B5-A2D8-286E73EFFBBE}"/>
              </a:ext>
            </a:extLst>
          </p:cNvPr>
          <p:cNvSpPr txBox="1"/>
          <p:nvPr/>
        </p:nvSpPr>
        <p:spPr>
          <a:xfrm>
            <a:off x="6539287" y="6226425"/>
            <a:ext cx="1574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Asrock</a:t>
            </a: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Z490 </a:t>
            </a: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Taichi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1" name="圖片 30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2237F021-5549-40CB-975C-224F2FE6C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330" y="4472339"/>
            <a:ext cx="2214163" cy="1845136"/>
          </a:xfrm>
          <a:prstGeom prst="rect">
            <a:avLst/>
          </a:prstGeom>
        </p:spPr>
      </p:pic>
      <p:sp>
        <p:nvSpPr>
          <p:cNvPr id="32" name="文字方塊 17">
            <a:extLst>
              <a:ext uri="{FF2B5EF4-FFF2-40B4-BE49-F238E27FC236}">
                <a16:creationId xmlns:a16="http://schemas.microsoft.com/office/drawing/2014/main" id="{99CF46E2-74A5-48D1-A014-40F313D527D6}"/>
              </a:ext>
            </a:extLst>
          </p:cNvPr>
          <p:cNvSpPr txBox="1"/>
          <p:nvPr/>
        </p:nvSpPr>
        <p:spPr>
          <a:xfrm>
            <a:off x="4151419" y="6226425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Apple MacBook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3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AE04532C-62FC-4510-9E6B-19EE6CA5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641" y="4787415"/>
            <a:ext cx="2074760" cy="13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17">
            <a:extLst>
              <a:ext uri="{FF2B5EF4-FFF2-40B4-BE49-F238E27FC236}">
                <a16:creationId xmlns:a16="http://schemas.microsoft.com/office/drawing/2014/main" id="{597B0623-F4EF-4883-8B69-DC4178A7190E}"/>
              </a:ext>
            </a:extLst>
          </p:cNvPr>
          <p:cNvSpPr txBox="1"/>
          <p:nvPr/>
        </p:nvSpPr>
        <p:spPr>
          <a:xfrm>
            <a:off x="4040319" y="4115685"/>
            <a:ext cx="1448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lang="en-US" altLang="zh-TW" sz="1200" b="1">
                <a:solidFill>
                  <a:prstClr val="black"/>
                </a:solidFill>
                <a:cs typeface="+mn-ea"/>
              </a:rPr>
              <a:t>AXE7800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CC2339C-6CC0-4242-9DEE-9949FE76D934}"/>
              </a:ext>
            </a:extLst>
          </p:cNvPr>
          <p:cNvSpPr txBox="1"/>
          <p:nvPr/>
        </p:nvSpPr>
        <p:spPr>
          <a:xfrm>
            <a:off x="6351431" y="4207736"/>
            <a:ext cx="187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TP-Link Archer AX6000</a:t>
            </a:r>
          </a:p>
        </p:txBody>
      </p:sp>
      <p:sp>
        <p:nvSpPr>
          <p:cNvPr id="38" name="文字方塊 6">
            <a:extLst>
              <a:ext uri="{FF2B5EF4-FFF2-40B4-BE49-F238E27FC236}">
                <a16:creationId xmlns:a16="http://schemas.microsoft.com/office/drawing/2014/main" id="{7D871AE9-218A-4655-8972-5D59BAAA9ACC}"/>
              </a:ext>
            </a:extLst>
          </p:cNvPr>
          <p:cNvSpPr txBox="1"/>
          <p:nvPr/>
        </p:nvSpPr>
        <p:spPr>
          <a:xfrm>
            <a:off x="8795734" y="6227680"/>
            <a:ext cx="152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QNAP TS-431P3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C8A1406-D8D6-4352-8297-B527F513FCD8}"/>
              </a:ext>
            </a:extLst>
          </p:cNvPr>
          <p:cNvSpPr txBox="1"/>
          <p:nvPr/>
        </p:nvSpPr>
        <p:spPr>
          <a:xfrm>
            <a:off x="10114453" y="6227680"/>
            <a:ext cx="1624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QNAP TS-231P3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0" name="圖片 39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CA301442-6693-4FB5-9F59-E17D6F15D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5734" y="4484735"/>
            <a:ext cx="2564067" cy="193100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8835D4-3ECC-4E91-91B5-8FC0E7CAFF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74" y="1907136"/>
            <a:ext cx="2411007" cy="24110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E3A47C4-2A65-2DCE-FB1A-DF2606012C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319" y="2475364"/>
            <a:ext cx="1250199" cy="159454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DE75B96B-FBF4-0384-A114-DF5B841223BF}"/>
              </a:ext>
            </a:extLst>
          </p:cNvPr>
          <p:cNvSpPr txBox="1"/>
          <p:nvPr/>
        </p:nvSpPr>
        <p:spPr>
          <a:xfrm>
            <a:off x="8941006" y="4171451"/>
            <a:ext cx="1717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TP-Link Archer GX90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E3D4AE8-5BD0-0ACC-7A1A-9235AE7C9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1914" y="2501494"/>
            <a:ext cx="1985937" cy="165381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7F14BC-8E75-7C9B-DFB8-09C4B257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1GbE</a:t>
            </a:r>
            <a:r>
              <a:rPr lang="zh-TW" altLang="en-US"/>
              <a:t>目前夠用，</a:t>
            </a:r>
            <a:r>
              <a:rPr lang="en-US" altLang="zh-TW"/>
              <a:t> </a:t>
            </a:r>
            <a:r>
              <a:rPr lang="zh-TW" altLang="en-US"/>
              <a:t>以後呢</a:t>
            </a:r>
            <a:r>
              <a:rPr lang="en-US" altLang="zh-TW"/>
              <a:t>?</a:t>
            </a:r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BEC9D3B-1FEF-5D44-518C-E25FCB607B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695" y="2489772"/>
            <a:ext cx="1666961" cy="1580139"/>
          </a:xfrm>
          <a:prstGeom prst="rect">
            <a:avLst/>
          </a:prstGeom>
        </p:spPr>
      </p:pic>
      <p:sp>
        <p:nvSpPr>
          <p:cNvPr id="23" name="文字方塊 17">
            <a:extLst>
              <a:ext uri="{FF2B5EF4-FFF2-40B4-BE49-F238E27FC236}">
                <a16:creationId xmlns:a16="http://schemas.microsoft.com/office/drawing/2014/main" id="{53983291-593F-EB2F-AD1C-35C8C9874E46}"/>
              </a:ext>
            </a:extLst>
          </p:cNvPr>
          <p:cNvSpPr txBox="1"/>
          <p:nvPr/>
        </p:nvSpPr>
        <p:spPr>
          <a:xfrm>
            <a:off x="1035863" y="4115682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TP-Link EAP670</a:t>
            </a:r>
            <a:endParaRPr lang="en-US" altLang="zh-TW" sz="1200" b="1">
              <a:solidFill>
                <a:prstClr val="black"/>
              </a:solidFill>
              <a:cs typeface="+mn-ea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929B5BF-7F11-F55A-C189-203A654EE109}"/>
              </a:ext>
            </a:extLst>
          </p:cNvPr>
          <p:cNvSpPr txBox="1">
            <a:spLocks/>
          </p:cNvSpPr>
          <p:nvPr/>
        </p:nvSpPr>
        <p:spPr>
          <a:xfrm>
            <a:off x="1163628" y="1371983"/>
            <a:ext cx="8046088" cy="93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/>
              <a:t>越來越多設備配備</a:t>
            </a:r>
            <a:r>
              <a:rPr lang="en-US" altLang="zh-TW"/>
              <a:t>2.5GbE</a:t>
            </a:r>
          </a:p>
          <a:p>
            <a:pPr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/>
              <a:t>購買交換器，與其之後受限，</a:t>
            </a:r>
            <a:r>
              <a:rPr lang="en-US" altLang="zh-TW"/>
              <a:t> </a:t>
            </a:r>
            <a:r>
              <a:rPr lang="zh-TW" altLang="en-US"/>
              <a:t>不如一次到位</a:t>
            </a:r>
            <a:r>
              <a:rPr lang="en-US" altLang="zh-TW"/>
              <a:t>2.5GbE</a:t>
            </a:r>
          </a:p>
        </p:txBody>
      </p:sp>
    </p:spTree>
    <p:extLst>
      <p:ext uri="{BB962C8B-B14F-4D97-AF65-F5344CB8AC3E}">
        <p14:creationId xmlns:p14="http://schemas.microsoft.com/office/powerpoint/2010/main" val="303370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C039CE05-CCFA-A7EE-948E-2E4EB710F781}"/>
              </a:ext>
            </a:extLst>
          </p:cNvPr>
          <p:cNvGrpSpPr/>
          <p:nvPr/>
        </p:nvGrpSpPr>
        <p:grpSpPr>
          <a:xfrm>
            <a:off x="1114847" y="1512614"/>
            <a:ext cx="9798812" cy="4914051"/>
            <a:chOff x="1537929" y="1512615"/>
            <a:chExt cx="9068460" cy="4547785"/>
          </a:xfrm>
        </p:grpSpPr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B07BFF43-376A-41BF-90FF-05CBC8348336}"/>
                </a:ext>
              </a:extLst>
            </p:cNvPr>
            <p:cNvGrpSpPr/>
            <p:nvPr/>
          </p:nvGrpSpPr>
          <p:grpSpPr>
            <a:xfrm flipH="1">
              <a:off x="6232777" y="2181977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116" name="接點: 肘形 115">
                <a:extLst>
                  <a:ext uri="{FF2B5EF4-FFF2-40B4-BE49-F238E27FC236}">
                    <a16:creationId xmlns:a16="http://schemas.microsoft.com/office/drawing/2014/main" id="{3B738C5D-1E15-40FF-A846-B289075C6B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接點: 肘形 116">
                <a:extLst>
                  <a:ext uri="{FF2B5EF4-FFF2-40B4-BE49-F238E27FC236}">
                    <a16:creationId xmlns:a16="http://schemas.microsoft.com/office/drawing/2014/main" id="{B23CFB66-F9EB-4DBA-B220-E88585B051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D2A24A3B-9CD0-4164-B770-BF1EF86E03E2}"/>
                </a:ext>
              </a:extLst>
            </p:cNvPr>
            <p:cNvGrpSpPr/>
            <p:nvPr/>
          </p:nvGrpSpPr>
          <p:grpSpPr>
            <a:xfrm>
              <a:off x="2931147" y="3057238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22" name="接點: 肘形 21">
                <a:extLst>
                  <a:ext uri="{FF2B5EF4-FFF2-40B4-BE49-F238E27FC236}">
                    <a16:creationId xmlns:a16="http://schemas.microsoft.com/office/drawing/2014/main" id="{31D96218-3AF2-42B9-986B-56A1DB54DB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接點: 肘形 59">
                <a:extLst>
                  <a:ext uri="{FF2B5EF4-FFF2-40B4-BE49-F238E27FC236}">
                    <a16:creationId xmlns:a16="http://schemas.microsoft.com/office/drawing/2014/main" id="{65709B0A-7A1E-4557-936A-18B52DB78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B247888-F6A9-49D9-8B51-BC220D7B2A44}"/>
                </a:ext>
              </a:extLst>
            </p:cNvPr>
            <p:cNvGrpSpPr/>
            <p:nvPr/>
          </p:nvGrpSpPr>
          <p:grpSpPr>
            <a:xfrm>
              <a:off x="2701345" y="2675172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24" name="群組 23">
                <a:extLst>
                  <a:ext uri="{FF2B5EF4-FFF2-40B4-BE49-F238E27FC236}">
                    <a16:creationId xmlns:a16="http://schemas.microsoft.com/office/drawing/2014/main" id="{23AF5C02-C1F8-42A3-8C2A-37DCEF301F6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26" name="矩形: 圓角 25">
                  <a:extLst>
                    <a:ext uri="{FF2B5EF4-FFF2-40B4-BE49-F238E27FC236}">
                      <a16:creationId xmlns:a16="http://schemas.microsoft.com/office/drawing/2014/main" id="{3C0BDDE4-33E0-40CA-A213-7212AEB6DDAA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矩形: 圓角 26">
                  <a:extLst>
                    <a:ext uri="{FF2B5EF4-FFF2-40B4-BE49-F238E27FC236}">
                      <a16:creationId xmlns:a16="http://schemas.microsoft.com/office/drawing/2014/main" id="{699A0D60-A446-451A-B180-DB667CA1586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25" name="圖形 7">
                <a:extLst>
                  <a:ext uri="{FF2B5EF4-FFF2-40B4-BE49-F238E27FC236}">
                    <a16:creationId xmlns:a16="http://schemas.microsoft.com/office/drawing/2014/main" id="{519F84ED-DD4B-49DE-ACFA-C3A8A40F2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CB7205ED-999F-49E1-AB9E-6D1BA8FF67D9}"/>
                </a:ext>
              </a:extLst>
            </p:cNvPr>
            <p:cNvGrpSpPr/>
            <p:nvPr/>
          </p:nvGrpSpPr>
          <p:grpSpPr>
            <a:xfrm>
              <a:off x="2701344" y="531816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5E52DFF5-7DED-4C3F-88E6-D7578B4E8F02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36" name="矩形: 圓角 35">
                  <a:extLst>
                    <a:ext uri="{FF2B5EF4-FFF2-40B4-BE49-F238E27FC236}">
                      <a16:creationId xmlns:a16="http://schemas.microsoft.com/office/drawing/2014/main" id="{9A3161EF-8AED-497C-9AC4-973AD37B1DA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矩形: 圓角 36">
                  <a:extLst>
                    <a:ext uri="{FF2B5EF4-FFF2-40B4-BE49-F238E27FC236}">
                      <a16:creationId xmlns:a16="http://schemas.microsoft.com/office/drawing/2014/main" id="{EBAD2B62-2A4B-4910-A5D5-EEB836B74C3F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35" name="圖形 7">
                <a:extLst>
                  <a:ext uri="{FF2B5EF4-FFF2-40B4-BE49-F238E27FC236}">
                    <a16:creationId xmlns:a16="http://schemas.microsoft.com/office/drawing/2014/main" id="{9B33A9E4-0743-4E93-9054-5A068886E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621525F5-BC6A-4059-A8AE-63A7C8163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7929" y="2126821"/>
              <a:ext cx="1644292" cy="2187623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pic>
          <p:nvPicPr>
            <p:cNvPr id="183" name="圖形 182">
              <a:extLst>
                <a:ext uri="{FF2B5EF4-FFF2-40B4-BE49-F238E27FC236}">
                  <a16:creationId xmlns:a16="http://schemas.microsoft.com/office/drawing/2014/main" id="{0DA3F8D6-83B9-4C3B-BCC5-AA29C54ED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38192" y="4542083"/>
              <a:ext cx="1387584" cy="143383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1054FDB7-2D23-4EB7-8BAD-7B70433EDCA5}"/>
                </a:ext>
              </a:extLst>
            </p:cNvPr>
            <p:cNvGrpSpPr/>
            <p:nvPr/>
          </p:nvGrpSpPr>
          <p:grpSpPr>
            <a:xfrm>
              <a:off x="7737138" y="179991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55" name="群組 54">
                <a:extLst>
                  <a:ext uri="{FF2B5EF4-FFF2-40B4-BE49-F238E27FC236}">
                    <a16:creationId xmlns:a16="http://schemas.microsoft.com/office/drawing/2014/main" id="{B9ED8CB0-8DE4-4646-8CE9-0185578C12CF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57" name="矩形: 圓角 56">
                  <a:extLst>
                    <a:ext uri="{FF2B5EF4-FFF2-40B4-BE49-F238E27FC236}">
                      <a16:creationId xmlns:a16="http://schemas.microsoft.com/office/drawing/2014/main" id="{7D60FF04-D1D4-41AD-BED9-450527B1B1F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矩形: 圓角 57">
                  <a:extLst>
                    <a:ext uri="{FF2B5EF4-FFF2-40B4-BE49-F238E27FC236}">
                      <a16:creationId xmlns:a16="http://schemas.microsoft.com/office/drawing/2014/main" id="{F784FC81-49E3-433C-B5C5-8398A4B7F55C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56" name="圖形 7">
                <a:extLst>
                  <a:ext uri="{FF2B5EF4-FFF2-40B4-BE49-F238E27FC236}">
                    <a16:creationId xmlns:a16="http://schemas.microsoft.com/office/drawing/2014/main" id="{5BCA41AE-697E-4974-A76A-14171FA24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ADCF2690-631D-490F-919E-343DC183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46454" y="1512615"/>
              <a:ext cx="1659935" cy="98969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75" name="圖形 73">
              <a:extLst>
                <a:ext uri="{FF2B5EF4-FFF2-40B4-BE49-F238E27FC236}">
                  <a16:creationId xmlns:a16="http://schemas.microsoft.com/office/drawing/2014/main" id="{EBC5B7B0-FCCE-439F-9007-0AFBE347BBA0}"/>
                </a:ext>
              </a:extLst>
            </p:cNvPr>
            <p:cNvGrpSpPr/>
            <p:nvPr/>
          </p:nvGrpSpPr>
          <p:grpSpPr>
            <a:xfrm>
              <a:off x="4311754" y="3428364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7DD1AEC8-BCF9-44C3-BAE5-CC0765FB81F1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71153D7A-7AA2-4892-B786-49B78E05B2D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E9E72CAA-7C32-48CF-8DEA-4AA6046FE124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0" name="圖形 73">
              <a:extLst>
                <a:ext uri="{FF2B5EF4-FFF2-40B4-BE49-F238E27FC236}">
                  <a16:creationId xmlns:a16="http://schemas.microsoft.com/office/drawing/2014/main" id="{BA3EC026-BAD2-4E2C-AA67-E8A24AA95A3D}"/>
                </a:ext>
              </a:extLst>
            </p:cNvPr>
            <p:cNvGrpSpPr/>
            <p:nvPr/>
          </p:nvGrpSpPr>
          <p:grpSpPr>
            <a:xfrm>
              <a:off x="4311754" y="46979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73E7CA7F-7E05-414F-8AB7-82D9666959D6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C1A7B3CC-3E8F-4A56-ACC8-7823A5F846FB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96A5E894-DFFA-4C68-BFA2-DC62DCAC3B66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4" name="圖形 73">
              <a:extLst>
                <a:ext uri="{FF2B5EF4-FFF2-40B4-BE49-F238E27FC236}">
                  <a16:creationId xmlns:a16="http://schemas.microsoft.com/office/drawing/2014/main" id="{169A6FB2-710A-4C8C-AD67-E244D8921330}"/>
                </a:ext>
              </a:extLst>
            </p:cNvPr>
            <p:cNvGrpSpPr/>
            <p:nvPr/>
          </p:nvGrpSpPr>
          <p:grpSpPr>
            <a:xfrm>
              <a:off x="7050669" y="25531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EB26B224-D81C-4893-B90C-FBD4296E0BCC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3A225545-59AD-4F27-BB17-3B17F519FD4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6975B2F6-E853-4E7F-817D-9C95C2F0AF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8" name="圖形 73">
              <a:extLst>
                <a:ext uri="{FF2B5EF4-FFF2-40B4-BE49-F238E27FC236}">
                  <a16:creationId xmlns:a16="http://schemas.microsoft.com/office/drawing/2014/main" id="{0980B16D-B7B5-4BA1-94DC-3C25778FD22C}"/>
                </a:ext>
              </a:extLst>
            </p:cNvPr>
            <p:cNvGrpSpPr/>
            <p:nvPr/>
          </p:nvGrpSpPr>
          <p:grpSpPr>
            <a:xfrm>
              <a:off x="7050669" y="3822642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BC1F4AEB-4A1C-4ED4-A287-FE919D9160F0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F755516F-D07C-42FC-894E-E1ADC24F05FE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89E37BE2-A2EE-465D-A78B-749808B1DC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92" name="群組 91">
              <a:extLst>
                <a:ext uri="{FF2B5EF4-FFF2-40B4-BE49-F238E27FC236}">
                  <a16:creationId xmlns:a16="http://schemas.microsoft.com/office/drawing/2014/main" id="{7EAC4A54-ABC3-4C12-B498-A5F5FA4830A2}"/>
                </a:ext>
              </a:extLst>
            </p:cNvPr>
            <p:cNvGrpSpPr/>
            <p:nvPr/>
          </p:nvGrpSpPr>
          <p:grpSpPr>
            <a:xfrm>
              <a:off x="7737137" y="437274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93" name="群組 92">
                <a:extLst>
                  <a:ext uri="{FF2B5EF4-FFF2-40B4-BE49-F238E27FC236}">
                    <a16:creationId xmlns:a16="http://schemas.microsoft.com/office/drawing/2014/main" id="{3C4459A2-D5E7-405E-B89B-6C6FA26A96E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95" name="矩形: 圓角 94">
                  <a:extLst>
                    <a:ext uri="{FF2B5EF4-FFF2-40B4-BE49-F238E27FC236}">
                      <a16:creationId xmlns:a16="http://schemas.microsoft.com/office/drawing/2014/main" id="{059D648E-DED6-47BD-8C95-53B53B8248EE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矩形: 圓角 95">
                  <a:extLst>
                    <a:ext uri="{FF2B5EF4-FFF2-40B4-BE49-F238E27FC236}">
                      <a16:creationId xmlns:a16="http://schemas.microsoft.com/office/drawing/2014/main" id="{D951164A-5128-4242-AD67-40437CD045D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94" name="圖形 7">
                <a:extLst>
                  <a:ext uri="{FF2B5EF4-FFF2-40B4-BE49-F238E27FC236}">
                    <a16:creationId xmlns:a16="http://schemas.microsoft.com/office/drawing/2014/main" id="{F945A412-C7F7-4D7F-BA56-7DA85D492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EFE6B5FD-F17D-4134-9277-1B077EC77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82076" y="3093900"/>
              <a:ext cx="1600048" cy="1742710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B5AA61D8-CD34-4C16-A940-F32C0ED804D1}"/>
                </a:ext>
              </a:extLst>
            </p:cNvPr>
            <p:cNvGrpSpPr/>
            <p:nvPr/>
          </p:nvGrpSpPr>
          <p:grpSpPr>
            <a:xfrm>
              <a:off x="5310954" y="3217705"/>
              <a:ext cx="1359593" cy="1197139"/>
              <a:chOff x="5426591" y="1771119"/>
              <a:chExt cx="1449821" cy="1276586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9" name="橢圓 78">
                <a:extLst>
                  <a:ext uri="{FF2B5EF4-FFF2-40B4-BE49-F238E27FC236}">
                    <a16:creationId xmlns:a16="http://schemas.microsoft.com/office/drawing/2014/main" id="{0038EB01-EE15-4E22-9147-42D7D00DE5E0}"/>
                  </a:ext>
                </a:extLst>
              </p:cNvPr>
              <p:cNvSpPr/>
              <p:nvPr/>
            </p:nvSpPr>
            <p:spPr>
              <a:xfrm>
                <a:off x="5521060" y="1771119"/>
                <a:ext cx="1276586" cy="1276586"/>
              </a:xfrm>
              <a:prstGeom prst="ellipse">
                <a:avLst/>
              </a:prstGeom>
              <a:solidFill>
                <a:schemeClr val="bg1"/>
              </a:solidFill>
              <a:ln w="130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文字方塊 108">
                <a:extLst>
                  <a:ext uri="{FF2B5EF4-FFF2-40B4-BE49-F238E27FC236}">
                    <a16:creationId xmlns:a16="http://schemas.microsoft.com/office/drawing/2014/main" id="{F60DE1EB-1C36-4763-BBFD-6E5F03CF6529}"/>
                  </a:ext>
                </a:extLst>
              </p:cNvPr>
              <p:cNvSpPr txBox="1"/>
              <p:nvPr/>
            </p:nvSpPr>
            <p:spPr>
              <a:xfrm>
                <a:off x="5426591" y="2161001"/>
                <a:ext cx="1449821" cy="623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1GbE </a:t>
                </a:r>
                <a:endParaRPr kumimoji="0" lang="zh-TW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13B9277B-455B-945F-F2A1-1348CE55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+mn-lt"/>
                <a:ea typeface="+mn-ea"/>
                <a:cs typeface="+mn-ea"/>
              </a:rPr>
              <a:t>別讓交換器成為網路瓶頸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47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C809335A-2A62-4530-B0FF-A5AC88CBCF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634" y="2401779"/>
            <a:ext cx="7600366" cy="3633261"/>
          </a:xfrm>
          <a:prstGeom prst="rect">
            <a:avLst/>
          </a:prstGeom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1750DD1-FD31-3668-C94E-97764267ED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02" y="2713366"/>
            <a:ext cx="9139712" cy="2707624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D35833A6-B82A-4D28-B82C-3BD37F8800DE}"/>
              </a:ext>
            </a:extLst>
          </p:cNvPr>
          <p:cNvSpPr txBox="1">
            <a:spLocks/>
          </p:cNvSpPr>
          <p:nvPr/>
        </p:nvSpPr>
        <p:spPr>
          <a:xfrm>
            <a:off x="603842" y="1707203"/>
            <a:ext cx="10015538" cy="784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/>
              <a:t>省去重新拉線佈線的麻煩</a:t>
            </a:r>
            <a:endParaRPr lang="en-US" altLang="zh-TW" sz="2400"/>
          </a:p>
        </p:txBody>
      </p:sp>
      <p:pic>
        <p:nvPicPr>
          <p:cNvPr id="30" name="圖片 29" descr="一張含有 纜線, 連接器 的圖片&#10;&#10;自動產生的描述">
            <a:extLst>
              <a:ext uri="{FF2B5EF4-FFF2-40B4-BE49-F238E27FC236}">
                <a16:creationId xmlns:a16="http://schemas.microsoft.com/office/drawing/2014/main" id="{097DBD84-1D53-4D9A-846A-248CA9B2A4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220" y="4067178"/>
            <a:ext cx="2882798" cy="279082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F7810FC-D3C2-9228-39E7-4F31E407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>
                <a:solidFill>
                  <a:prstClr val="white"/>
                </a:solidFill>
                <a:cs typeface="+mn-ea"/>
              </a:rPr>
              <a:t>2.5GbE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可以直接使用原本</a:t>
            </a:r>
            <a:r>
              <a:rPr lang="en-US" altLang="zh-TW" sz="4000" b="1">
                <a:solidFill>
                  <a:prstClr val="white"/>
                </a:solidFill>
                <a:cs typeface="+mn-ea"/>
              </a:rPr>
              <a:t>Cat5e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的網路線</a:t>
            </a:r>
            <a:endParaRPr lang="zh-TW" altLang="en-US"/>
          </a:p>
        </p:txBody>
      </p:sp>
      <p:graphicFrame>
        <p:nvGraphicFramePr>
          <p:cNvPr id="5" name="Shape 253">
            <a:extLst>
              <a:ext uri="{FF2B5EF4-FFF2-40B4-BE49-F238E27FC236}">
                <a16:creationId xmlns:a16="http://schemas.microsoft.com/office/drawing/2014/main" id="{0252B379-7101-09CC-2B0D-6DE4FF3BB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150610"/>
              </p:ext>
            </p:extLst>
          </p:nvPr>
        </p:nvGraphicFramePr>
        <p:xfrm>
          <a:off x="590836" y="2447499"/>
          <a:ext cx="4619151" cy="28861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1211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sym typeface="+mn-lt"/>
                        </a:rPr>
                        <a:t>CAT 5e</a:t>
                      </a:r>
                      <a:endParaRPr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sym typeface="+mn-lt"/>
                        </a:rPr>
                        <a:t>CAT 6</a:t>
                      </a:r>
                      <a:endParaRPr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sym typeface="+mn-lt"/>
                        </a:rPr>
                        <a:t>CAT 6A</a:t>
                      </a:r>
                      <a:endParaRPr lang="en-US" altLang="zh-TW"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89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形 30">
            <a:extLst>
              <a:ext uri="{FF2B5EF4-FFF2-40B4-BE49-F238E27FC236}">
                <a16:creationId xmlns:a16="http://schemas.microsoft.com/office/drawing/2014/main" id="{4B533E44-651C-E289-EEB5-D301227AF0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395144" y="1216135"/>
            <a:ext cx="6544656" cy="237159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3632A381-C486-5355-6F37-460653EF90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036" y="4416161"/>
            <a:ext cx="6326612" cy="2292583"/>
          </a:xfrm>
          <a:prstGeom prst="rect">
            <a:avLst/>
          </a:prstGeom>
        </p:spPr>
      </p:pic>
      <p:sp>
        <p:nvSpPr>
          <p:cNvPr id="43" name="內容版面配置區 4">
            <a:extLst>
              <a:ext uri="{FF2B5EF4-FFF2-40B4-BE49-F238E27FC236}">
                <a16:creationId xmlns:a16="http://schemas.microsoft.com/office/drawing/2014/main" id="{E6839052-8DFF-1550-93FA-CC6DB5DF24A8}"/>
              </a:ext>
            </a:extLst>
          </p:cNvPr>
          <p:cNvSpPr txBox="1">
            <a:spLocks/>
          </p:cNvSpPr>
          <p:nvPr/>
        </p:nvSpPr>
        <p:spPr>
          <a:xfrm>
            <a:off x="589056" y="2020932"/>
            <a:ext cx="6237203" cy="912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400"/>
              <a:t>如果現有網路設備只有</a:t>
            </a:r>
            <a:r>
              <a:rPr lang="en-US" altLang="zh-TW" sz="2400"/>
              <a:t>1GbE</a:t>
            </a:r>
            <a:r>
              <a:rPr lang="zh-TW" altLang="en-US" sz="2400"/>
              <a:t>或甚至</a:t>
            </a:r>
            <a:r>
              <a:rPr lang="en-US" altLang="zh-TW" sz="2400"/>
              <a:t>100MbE</a:t>
            </a:r>
            <a:r>
              <a:rPr lang="zh-TW" altLang="en-US" sz="2400"/>
              <a:t>，</a:t>
            </a:r>
            <a:endParaRPr lang="en-US" altLang="zh-TW" sz="2400"/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400"/>
              <a:t>一樣可以無痛直連</a:t>
            </a:r>
            <a:endParaRPr lang="en-US" altLang="zh-TW" sz="240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DF4FA0-032D-4A6C-A7D1-8773409C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prstClr val="white"/>
                </a:solidFill>
                <a:latin typeface="Arial" panose="020F0502020204030204"/>
                <a:ea typeface="微軟正黑體"/>
                <a:cs typeface="+mn-ea"/>
              </a:rPr>
              <a:t>自由搭配現有網速的設備</a:t>
            </a:r>
            <a:endParaRPr lang="zh-TW" altLang="en-US"/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62F649F-48B8-4F51-3F8F-03C1288E43F6}"/>
              </a:ext>
            </a:extLst>
          </p:cNvPr>
          <p:cNvCxnSpPr>
            <a:cxnSpLocks/>
          </p:cNvCxnSpPr>
          <p:nvPr/>
        </p:nvCxnSpPr>
        <p:spPr>
          <a:xfrm>
            <a:off x="2274565" y="4264232"/>
            <a:ext cx="3124090" cy="0"/>
          </a:xfrm>
          <a:prstGeom prst="line">
            <a:avLst/>
          </a:prstGeom>
          <a:ln w="57150">
            <a:solidFill>
              <a:srgbClr val="31F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75CAC1FB-6222-5743-6931-3879A16D7BFF}"/>
              </a:ext>
            </a:extLst>
          </p:cNvPr>
          <p:cNvCxnSpPr>
            <a:cxnSpLocks/>
          </p:cNvCxnSpPr>
          <p:nvPr/>
        </p:nvCxnSpPr>
        <p:spPr>
          <a:xfrm>
            <a:off x="6588648" y="4209344"/>
            <a:ext cx="3538135" cy="1353746"/>
          </a:xfrm>
          <a:prstGeom prst="bentConnector3">
            <a:avLst>
              <a:gd name="adj1" fmla="val 50000"/>
            </a:avLst>
          </a:prstGeom>
          <a:ln w="57150">
            <a:solidFill>
              <a:srgbClr val="31F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0CF5BA73-920D-BF3F-7435-371D1423DEAD}"/>
              </a:ext>
            </a:extLst>
          </p:cNvPr>
          <p:cNvCxnSpPr>
            <a:cxnSpLocks/>
          </p:cNvCxnSpPr>
          <p:nvPr/>
        </p:nvCxnSpPr>
        <p:spPr>
          <a:xfrm flipV="1">
            <a:off x="6637523" y="2958806"/>
            <a:ext cx="3436103" cy="1066298"/>
          </a:xfrm>
          <a:prstGeom prst="bentConnector3">
            <a:avLst>
              <a:gd name="adj1" fmla="val 50000"/>
            </a:avLst>
          </a:prstGeom>
          <a:ln w="57150">
            <a:solidFill>
              <a:srgbClr val="31F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形 43">
            <a:extLst>
              <a:ext uri="{FF2B5EF4-FFF2-40B4-BE49-F238E27FC236}">
                <a16:creationId xmlns:a16="http://schemas.microsoft.com/office/drawing/2014/main" id="{61886F1C-069A-BBD9-C508-C296E18E1C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056" y="3506670"/>
            <a:ext cx="2088510" cy="1485289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7C7F6161-99B1-AF7E-1570-CBE3215FC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85520" y="1829832"/>
            <a:ext cx="1997940" cy="2098150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82F6C25C-D519-C25C-4911-2B7F28E2C2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46399" y="3834035"/>
            <a:ext cx="2376476" cy="2575864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973276F1-4685-2606-90CB-071A57264E28}"/>
              </a:ext>
            </a:extLst>
          </p:cNvPr>
          <p:cNvSpPr/>
          <p:nvPr/>
        </p:nvSpPr>
        <p:spPr>
          <a:xfrm>
            <a:off x="2897264" y="3974713"/>
            <a:ext cx="1473440" cy="50891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100MbE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8CDA5D5-E8FF-8E3D-8D4C-D5CB1D872915}"/>
              </a:ext>
            </a:extLst>
          </p:cNvPr>
          <p:cNvSpPr/>
          <p:nvPr/>
        </p:nvSpPr>
        <p:spPr>
          <a:xfrm>
            <a:off x="7595705" y="2732812"/>
            <a:ext cx="1265738" cy="461813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2.5GbE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879CAEDD-1B3F-3AEC-E3FD-E29DC23F2BE0}"/>
              </a:ext>
            </a:extLst>
          </p:cNvPr>
          <p:cNvSpPr/>
          <p:nvPr/>
        </p:nvSpPr>
        <p:spPr>
          <a:xfrm>
            <a:off x="7595705" y="5222840"/>
            <a:ext cx="1265738" cy="461813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1GbE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3FE5949-4373-4FE7-0413-6ADABAC3A03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115" y="3506670"/>
            <a:ext cx="3454430" cy="1006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54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CF3314A6-97FE-4512-987B-67D72C992CFA}"/>
              </a:ext>
            </a:extLst>
          </p:cNvPr>
          <p:cNvSpPr/>
          <p:nvPr/>
        </p:nvSpPr>
        <p:spPr>
          <a:xfrm>
            <a:off x="8097018" y="3369881"/>
            <a:ext cx="3620129" cy="3200350"/>
          </a:xfrm>
          <a:prstGeom prst="roundRect">
            <a:avLst>
              <a:gd name="adj" fmla="val 3873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31FBD5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只是</a:t>
            </a:r>
            <a:r>
              <a:rPr lang="en-US" altLang="zh-TW">
                <a:latin typeface="Arial"/>
                <a:ea typeface="微軟正黑體"/>
                <a:cs typeface="Arial"/>
              </a:rPr>
              <a:t>802.3at</a:t>
            </a:r>
            <a:r>
              <a:rPr lang="zh-TW" altLang="en-US">
                <a:latin typeface="Arial"/>
                <a:ea typeface="微軟正黑體"/>
                <a:cs typeface="Arial"/>
              </a:rPr>
              <a:t>足夠嗎</a:t>
            </a:r>
            <a:r>
              <a:rPr lang="en-US" altLang="zh-TW">
                <a:latin typeface="Arial"/>
                <a:ea typeface="微軟正黑體"/>
                <a:cs typeface="Arial"/>
              </a:rPr>
              <a:t>?</a:t>
            </a:r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F8C5274-89A9-4918-AAF8-B92971B697B8}"/>
              </a:ext>
            </a:extLst>
          </p:cNvPr>
          <p:cNvSpPr/>
          <p:nvPr/>
        </p:nvSpPr>
        <p:spPr>
          <a:xfrm>
            <a:off x="8098397" y="5787364"/>
            <a:ext cx="3620129" cy="78286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FF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Demand of PoE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also getting higher</a:t>
            </a:r>
          </a:p>
        </p:txBody>
      </p:sp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CAF7F91A-AA52-4961-9BDE-926D814C4FE2}"/>
              </a:ext>
            </a:extLst>
          </p:cNvPr>
          <p:cNvSpPr/>
          <p:nvPr/>
        </p:nvSpPr>
        <p:spPr>
          <a:xfrm rot="10800000">
            <a:off x="9365661" y="2393172"/>
            <a:ext cx="1082842" cy="2439986"/>
          </a:xfrm>
          <a:prstGeom prst="downArrow">
            <a:avLst/>
          </a:prstGeom>
          <a:gradFill>
            <a:gsLst>
              <a:gs pos="49600">
                <a:srgbClr val="31FBD5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646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1E15F67-B8F4-445A-A923-680EAA481A54}"/>
              </a:ext>
            </a:extLst>
          </p:cNvPr>
          <p:cNvSpPr/>
          <p:nvPr/>
        </p:nvSpPr>
        <p:spPr>
          <a:xfrm>
            <a:off x="8105155" y="5198450"/>
            <a:ext cx="3620129" cy="524551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Wingdings" panose="05000000000000000000" pitchFamily="2" charset="2"/>
              </a:rPr>
              <a:t>802.3at(30W)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D1C1C5A-870B-4535-AE4A-FA4CCB061B21}"/>
              </a:ext>
            </a:extLst>
          </p:cNvPr>
          <p:cNvSpPr/>
          <p:nvPr/>
        </p:nvSpPr>
        <p:spPr>
          <a:xfrm>
            <a:off x="8239909" y="1813531"/>
            <a:ext cx="3620129" cy="524551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Wingdings" panose="05000000000000000000" pitchFamily="2" charset="2"/>
              </a:rPr>
              <a:t>802.3bt(60/90W)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129436"/>
              </p:ext>
            </p:extLst>
          </p:nvPr>
        </p:nvGraphicFramePr>
        <p:xfrm>
          <a:off x="331962" y="1352776"/>
          <a:ext cx="7204620" cy="51866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362084">
                  <a:extLst>
                    <a:ext uri="{9D8B030D-6E8A-4147-A177-3AD203B41FA5}">
                      <a16:colId xmlns:a16="http://schemas.microsoft.com/office/drawing/2014/main" val="1628768818"/>
                    </a:ext>
                  </a:extLst>
                </a:gridCol>
                <a:gridCol w="2242687">
                  <a:extLst>
                    <a:ext uri="{9D8B030D-6E8A-4147-A177-3AD203B41FA5}">
                      <a16:colId xmlns:a16="http://schemas.microsoft.com/office/drawing/2014/main" val="2732611370"/>
                    </a:ext>
                  </a:extLst>
                </a:gridCol>
                <a:gridCol w="3599849">
                  <a:extLst>
                    <a:ext uri="{9D8B030D-6E8A-4147-A177-3AD203B41FA5}">
                      <a16:colId xmlns:a16="http://schemas.microsoft.com/office/drawing/2014/main" val="1552683246"/>
                    </a:ext>
                  </a:extLst>
                </a:gridCol>
              </a:tblGrid>
              <a:tr h="316532">
                <a:tc>
                  <a:txBody>
                    <a:bodyPr/>
                    <a:lstStyle/>
                    <a:p>
                      <a:r>
                        <a:rPr lang="en-US" altLang="zh-TW" err="1"/>
                        <a:t>WiFi</a:t>
                      </a:r>
                      <a:r>
                        <a:rPr lang="en-US" altLang="zh-TW"/>
                        <a:t> spec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Band &amp; Model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PoE Power Consumption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121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AX8400</a:t>
                      </a:r>
                      <a:r>
                        <a:rPr lang="zh-TW" altLang="en-US" baseline="0"/>
                        <a:t>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650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46.5W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47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AX6000</a:t>
                      </a:r>
                      <a:r>
                        <a:rPr lang="zh-TW" altLang="en-US" baseline="0"/>
                        <a:t>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50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38.2W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996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AX8400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R760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36.08W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77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AX6000</a:t>
                      </a:r>
                      <a:r>
                        <a:rPr lang="zh-TW" altLang="en-US" baseline="0"/>
                        <a:t>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R850 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31W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96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AX6000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err="1"/>
                        <a:t>Netgear</a:t>
                      </a:r>
                      <a:r>
                        <a:rPr lang="en-US" altLang="zh-TW"/>
                        <a:t>, WAX630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30.1W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07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AX4200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630 Series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29.4W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899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AX7800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Netgear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, WAX630E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27.6W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74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AX6000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30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26.4W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0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AX3600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err="1"/>
                        <a:t>Netgear</a:t>
                      </a:r>
                      <a:r>
                        <a:rPr lang="en-US" altLang="zh-TW"/>
                        <a:t>, WAX620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25.5W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34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AX3600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R750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22.34W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027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AX3000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R650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21.59W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94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AX5400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Aruba,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10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20.8W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908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AX1800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err="1"/>
                        <a:t>Netgear</a:t>
                      </a:r>
                      <a:r>
                        <a:rPr lang="en-US" altLang="zh-TW"/>
                        <a:t>, WAX610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15.3W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338151"/>
                  </a:ext>
                </a:extLst>
              </a:tr>
            </a:tbl>
          </a:graphicData>
        </a:graphic>
      </p:graphicFrame>
      <p:cxnSp>
        <p:nvCxnSpPr>
          <p:cNvPr id="22" name="直線接點 21"/>
          <p:cNvCxnSpPr/>
          <p:nvPr/>
        </p:nvCxnSpPr>
        <p:spPr>
          <a:xfrm>
            <a:off x="318459" y="4694274"/>
            <a:ext cx="1116235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850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13" ma:contentTypeDescription="建立新的文件。" ma:contentTypeScope="" ma:versionID="63148b1697032560d15f24a78993bd89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211776a63d99d10b8013641215ad2968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527C73-229C-4DAD-B99F-A656C65581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311BA1-6BE9-46C4-8C65-85BC64B92736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3CB448A-8CD8-49C6-8A04-71CF45BC4413}">
  <ds:schemaRefs>
    <ds:schemaRef ds:uri="http://purl.org/dc/elements/1.1/"/>
    <ds:schemaRef ds:uri="http://schemas.microsoft.com/office/2006/metadata/properties"/>
    <ds:schemaRef ds:uri="dcbbd555-b457-42c6-b2a2-eaac61238ccd"/>
    <ds:schemaRef ds:uri="ddefd5bb-6d8d-4f06-9742-d3da6e9c2d1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1952</Words>
  <Application>Microsoft Office PowerPoint</Application>
  <PresentationFormat>寬螢幕</PresentationFormat>
  <Paragraphs>431</Paragraphs>
  <Slides>33</Slides>
  <Notes>17</Notes>
  <HiddenSlides>2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2" baseType="lpstr">
      <vt:lpstr>NunitoSans-Light</vt:lpstr>
      <vt:lpstr>微軟正黑體</vt:lpstr>
      <vt:lpstr>Arial</vt:lpstr>
      <vt:lpstr>Calibri</vt:lpstr>
      <vt:lpstr>Corbel</vt:lpstr>
      <vt:lpstr>Lato</vt:lpstr>
      <vt:lpstr>Segoe UI</vt:lpstr>
      <vt:lpstr>Wingdings</vt:lpstr>
      <vt:lpstr>Office 佈景主題</vt:lpstr>
      <vt:lpstr>PowerPoint 簡報</vt:lpstr>
      <vt:lpstr>越來越龐大的資料傳輸量, 越來越快的無線網路</vt:lpstr>
      <vt:lpstr>想花多少時間等待?</vt:lpstr>
      <vt:lpstr>真的需要全10GbE交換器嗎?</vt:lpstr>
      <vt:lpstr>1GbE目前夠用， 以後呢?</vt:lpstr>
      <vt:lpstr>別讓交換器成為網路瓶頸</vt:lpstr>
      <vt:lpstr>2.5GbE可以直接使用原本Cat5e的網路線</vt:lpstr>
      <vt:lpstr>自由搭配現有網速的設備</vt:lpstr>
      <vt:lpstr>只是802.3at足夠嗎?</vt:lpstr>
      <vt:lpstr>QSW-M2106PR-2S2T 規格</vt:lpstr>
      <vt:lpstr>QSW-M2106PR-2S2T 面板配置</vt:lpstr>
      <vt:lpstr>半機櫃設計-更彈性地空間利用</vt:lpstr>
      <vt:lpstr>QSW-M2106PR-2S2T 軟體介紹</vt:lpstr>
      <vt:lpstr>簡單明瞭的介面設計</vt:lpstr>
      <vt:lpstr>完整掌控PoE使用狀態</vt:lpstr>
      <vt:lpstr>明確分割工作室內各別網路</vt:lpstr>
      <vt:lpstr>多接條網路線也可以提高網速</vt:lpstr>
      <vt:lpstr>準確記錄及配發影音串流給設備</vt:lpstr>
      <vt:lpstr>隨時優化網路傳輸路徑</vt:lpstr>
      <vt:lpstr>軔體版本檢查</vt:lpstr>
      <vt:lpstr>當然 QSW-M2106PR-2S2T 還有很多功能</vt:lpstr>
      <vt:lpstr>QNAP 提供完整10GbE/2.5GbE解決方案， 讓你網路不卡關</vt:lpstr>
      <vt:lpstr>QNAP 2.5GbE 非網管型交換器</vt:lpstr>
      <vt:lpstr>QNAP 2.5GbE 網管型交換器</vt:lpstr>
      <vt:lpstr>如果預算足夠，您也可以選擇全10GbE交換器</vt:lpstr>
      <vt:lpstr>搭配內建2.5GbE桌上型NAS</vt:lpstr>
      <vt:lpstr>搭配內建10GbE桌上型NAS</vt:lpstr>
      <vt:lpstr>搭配機架型2.5/5/10GbE NAS</vt:lpstr>
      <vt:lpstr>網路擴充: 豐富的各式PCIe網路擴充卡</vt:lpstr>
      <vt:lpstr>網路擴充：豐富的各式攜帶式網路擴充卡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trains for switch product line</dc:title>
  <dc:creator>Ricky Ho 何佾龍</dc:creator>
  <cp:lastModifiedBy>Yvonne Tsai 蔡亞彣</cp:lastModifiedBy>
  <cp:revision>2</cp:revision>
  <dcterms:created xsi:type="dcterms:W3CDTF">2021-07-28T03:09:53Z</dcterms:created>
  <dcterms:modified xsi:type="dcterms:W3CDTF">2022-11-07T02:27:06Z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