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4"/>
  </p:sldMasterIdLst>
  <p:notesMasterIdLst>
    <p:notesMasterId r:id="rId34"/>
  </p:notesMasterIdLst>
  <p:sldIdLst>
    <p:sldId id="1547" r:id="rId5"/>
    <p:sldId id="1532" r:id="rId6"/>
    <p:sldId id="1537" r:id="rId7"/>
    <p:sldId id="1538" r:id="rId8"/>
    <p:sldId id="1488" r:id="rId9"/>
    <p:sldId id="295" r:id="rId10"/>
    <p:sldId id="1490" r:id="rId11"/>
    <p:sldId id="1539" r:id="rId12"/>
    <p:sldId id="1548" r:id="rId13"/>
    <p:sldId id="314" r:id="rId14"/>
    <p:sldId id="316" r:id="rId15"/>
    <p:sldId id="276" r:id="rId16"/>
    <p:sldId id="1527" r:id="rId17"/>
    <p:sldId id="278" r:id="rId18"/>
    <p:sldId id="279" r:id="rId19"/>
    <p:sldId id="280" r:id="rId20"/>
    <p:sldId id="1528" r:id="rId21"/>
    <p:sldId id="281" r:id="rId22"/>
    <p:sldId id="1529" r:id="rId23"/>
    <p:sldId id="1501" r:id="rId24"/>
    <p:sldId id="1540" r:id="rId25"/>
    <p:sldId id="1543" r:id="rId26"/>
    <p:sldId id="312" r:id="rId27"/>
    <p:sldId id="1551" r:id="rId28"/>
    <p:sldId id="1552" r:id="rId29"/>
    <p:sldId id="1553" r:id="rId30"/>
    <p:sldId id="1535" r:id="rId31"/>
    <p:sldId id="1550" r:id="rId32"/>
    <p:sldId id="1549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F904EF9-05AF-DA1F-2ACB-A46FF2BBE275}" name="Ricky Ho 何佾龍" initials="RH何" userId="S::rickyho@qnap.com::c645d475-58f8-4554-9c20-ed35686a3d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66F0"/>
    <a:srgbClr val="99E0FD"/>
    <a:srgbClr val="2CC6ED"/>
    <a:srgbClr val="2D0358"/>
    <a:srgbClr val="FF02FF"/>
    <a:srgbClr val="00B2B2"/>
    <a:srgbClr val="0000FF"/>
    <a:srgbClr val="00918E"/>
    <a:srgbClr val="B43300"/>
    <a:srgbClr val="2FC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CDC3AC-71C8-427E-B8CF-9A85CAA334E9}" v="6" vWet="8" dt="2022-09-15T06:53:01.517"/>
    <p1510:client id="{6BF2BE22-A50B-45AB-AA9E-9ACEDE4BF1A5}" v="16" dt="2022-09-15T07:01:56.8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中等深淺樣式 2 - 輔色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FD0F851-EC5A-4D38-B0AD-8093EC10F338}" styleName="淺色樣式 1 - 輔色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淺色樣式 1 - 輔色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034E78-7F5D-4C2E-B375-FC64B27BC917}" styleName="深色樣式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0A15C55-8517-42AA-B614-E9B94910E393}" styleName="中等深淺樣式 2 - 輔色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中等深淺樣式 2 - 輔色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中等深淺樣式 3 - 輔色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中等深淺樣式 3 - 輔色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中等深淺樣式 3 - 輔色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E171933-4619-4E11-9A3F-F7608DF75F80}" styleName="中等深淺樣式 1 - 輔色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5AB1C69-6EDB-4FF4-983F-18BD219EF322}" styleName="中等深淺樣式 2 - 輔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中等深淺樣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18" autoAdjust="0"/>
  </p:normalViewPr>
  <p:slideViewPr>
    <p:cSldViewPr snapToGrid="0">
      <p:cViewPr varScale="1">
        <p:scale>
          <a:sx n="105" d="100"/>
          <a:sy n="105" d="100"/>
        </p:scale>
        <p:origin x="303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800E8-0BA0-4980-B6FA-71635D37DBB3}" type="datetimeFigureOut">
              <a:rPr lang="zh-TW" altLang="en-US" smtClean="0"/>
              <a:t>2022/9/15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56AA6-637D-4E52-98E0-658E6BD51552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55022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QSW-M2116PR-2S2T</a:t>
            </a:r>
            <a:r>
              <a:rPr lang="zh-TW" altLang="en-US"/>
              <a:t>才有</a:t>
            </a:r>
            <a:r>
              <a:rPr lang="en-US" altLang="zh-TW"/>
              <a:t>PoE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208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https://www.netgear.com/home/wifi/mesh/rbke963b/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54556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0359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9851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14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4488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5775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FFC390-7742-4D37-8526-C3DEF716E70F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31827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094398-990D-4E43-91E7-031E77300CB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23212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9066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068D1C2-080A-4C20-AC00-2EDB36CCFF4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48855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39857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57045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altLang="zh-TW">
              <a:effectLst/>
              <a:latin typeface="Segoe UI" panose="020B0502040204020203" pitchFamily="34" charset="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084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094398-990D-4E43-91E7-031E77300CB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864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QSW-308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D86966-27BE-214B-877F-19AA98E5CA7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52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5107F205-C73B-47D4-AC4F-B89AE416DB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" y="446"/>
            <a:ext cx="12190410" cy="685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0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5107F205-C73B-47D4-AC4F-B89AE416DB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10" y="793"/>
            <a:ext cx="12189178" cy="685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07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B968DEA-EDD2-4048-B0B0-F97082FD3B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85" y="666"/>
            <a:ext cx="12189630" cy="6856666"/>
          </a:xfrm>
          <a:prstGeom prst="rect">
            <a:avLst/>
          </a:prstGeom>
        </p:spPr>
      </p:pic>
      <p:sp>
        <p:nvSpPr>
          <p:cNvPr id="5" name="標題 1">
            <a:extLst>
              <a:ext uri="{FF2B5EF4-FFF2-40B4-BE49-F238E27FC236}">
                <a16:creationId xmlns:a16="http://schemas.microsoft.com/office/drawing/2014/main" id="{C2A6D1B3-8658-B52F-F1F2-F3AB54A93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4243"/>
            <a:ext cx="11685563" cy="1312830"/>
          </a:xfrm>
          <a:prstGeom prst="rect">
            <a:avLst/>
          </a:prstGeom>
        </p:spPr>
        <p:txBody>
          <a:bodyPr anchor="ctr"/>
          <a:lstStyle>
            <a:lvl1pPr algn="ctr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52414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DFD67ED2-43BA-41A9-9EEB-4F617D4498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0765" cy="68573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093" y="1030300"/>
            <a:ext cx="5282229" cy="189055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defRPr sz="4000" b="1" cap="none">
                <a:solidFill>
                  <a:schemeClr val="bg1"/>
                </a:solidFill>
              </a:defRPr>
            </a:lvl1pPr>
          </a:lstStyle>
          <a:p>
            <a:r>
              <a:rPr lang="zh-TW" altLang="en-US" dirty="0"/>
              <a:t>按一下以編輯母片標題樣式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23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</p:spTree>
    <p:extLst>
      <p:ext uri="{BB962C8B-B14F-4D97-AF65-F5344CB8AC3E}">
        <p14:creationId xmlns:p14="http://schemas.microsoft.com/office/powerpoint/2010/main" val="1865898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61" r:id="rId2"/>
    <p:sldLayoutId id="2147483958" r:id="rId3"/>
    <p:sldLayoutId id="214748395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j-cs"/>
        </a:defRPr>
      </a:lvl1pPr>
    </p:titleStyle>
    <p:bodyStyle>
      <a:lvl1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Relationship Id="rId6" Type="http://schemas.microsoft.com/office/2007/relationships/hdphoto" Target="../media/hdphoto1.wdp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6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5.png"/><Relationship Id="rId3" Type="http://schemas.openxmlformats.org/officeDocument/2006/relationships/image" Target="../media/image63.png"/><Relationship Id="rId7" Type="http://schemas.openxmlformats.org/officeDocument/2006/relationships/image" Target="../media/image71.png"/><Relationship Id="rId12" Type="http://schemas.openxmlformats.org/officeDocument/2006/relationships/image" Target="../media/image7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0.png"/><Relationship Id="rId11" Type="http://schemas.openxmlformats.org/officeDocument/2006/relationships/image" Target="../media/image73.png"/><Relationship Id="rId5" Type="http://schemas.openxmlformats.org/officeDocument/2006/relationships/image" Target="../media/image69.png"/><Relationship Id="rId15" Type="http://schemas.openxmlformats.org/officeDocument/2006/relationships/image" Target="../media/image77.png"/><Relationship Id="rId10" Type="http://schemas.openxmlformats.org/officeDocument/2006/relationships/image" Target="../media/image46.png"/><Relationship Id="rId4" Type="http://schemas.openxmlformats.org/officeDocument/2006/relationships/image" Target="../media/image64.png"/><Relationship Id="rId9" Type="http://schemas.microsoft.com/office/2007/relationships/hdphoto" Target="../media/hdphoto3.wdp"/><Relationship Id="rId14" Type="http://schemas.openxmlformats.org/officeDocument/2006/relationships/image" Target="../media/image7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63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10" Type="http://schemas.openxmlformats.org/officeDocument/2006/relationships/image" Target="../media/image82.png"/><Relationship Id="rId4" Type="http://schemas.openxmlformats.org/officeDocument/2006/relationships/image" Target="../media/image64.png"/><Relationship Id="rId9" Type="http://schemas.microsoft.com/office/2007/relationships/hdphoto" Target="../media/hdphoto4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17" Type="http://schemas.openxmlformats.org/officeDocument/2006/relationships/image" Target="../media/image94.png"/><Relationship Id="rId2" Type="http://schemas.openxmlformats.org/officeDocument/2006/relationships/slideLayout" Target="../slideLayouts/slideLayout3.xml"/><Relationship Id="rId16" Type="http://schemas.openxmlformats.org/officeDocument/2006/relationships/image" Target="../media/image93.png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64.png"/><Relationship Id="rId15" Type="http://schemas.openxmlformats.org/officeDocument/2006/relationships/image" Target="../media/image92.png"/><Relationship Id="rId10" Type="http://schemas.openxmlformats.org/officeDocument/2006/relationships/image" Target="../media/image87.png"/><Relationship Id="rId4" Type="http://schemas.openxmlformats.org/officeDocument/2006/relationships/image" Target="../media/image63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63.pn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13" Type="http://schemas.openxmlformats.org/officeDocument/2006/relationships/image" Target="../media/image110.png"/><Relationship Id="rId18" Type="http://schemas.openxmlformats.org/officeDocument/2006/relationships/image" Target="../media/image115.png"/><Relationship Id="rId3" Type="http://schemas.openxmlformats.org/officeDocument/2006/relationships/image" Target="../media/image63.png"/><Relationship Id="rId7" Type="http://schemas.openxmlformats.org/officeDocument/2006/relationships/image" Target="../media/image104.png"/><Relationship Id="rId12" Type="http://schemas.openxmlformats.org/officeDocument/2006/relationships/image" Target="../media/image109.png"/><Relationship Id="rId17" Type="http://schemas.openxmlformats.org/officeDocument/2006/relationships/image" Target="../media/image114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13.png"/><Relationship Id="rId20" Type="http://schemas.openxmlformats.org/officeDocument/2006/relationships/image" Target="../media/image11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3.png"/><Relationship Id="rId11" Type="http://schemas.openxmlformats.org/officeDocument/2006/relationships/image" Target="../media/image108.png"/><Relationship Id="rId5" Type="http://schemas.openxmlformats.org/officeDocument/2006/relationships/image" Target="../media/image102.png"/><Relationship Id="rId15" Type="http://schemas.openxmlformats.org/officeDocument/2006/relationships/image" Target="../media/image112.png"/><Relationship Id="rId10" Type="http://schemas.openxmlformats.org/officeDocument/2006/relationships/image" Target="../media/image107.png"/><Relationship Id="rId19" Type="http://schemas.openxmlformats.org/officeDocument/2006/relationships/image" Target="../media/image116.png"/><Relationship Id="rId4" Type="http://schemas.openxmlformats.org/officeDocument/2006/relationships/image" Target="../media/image101.png"/><Relationship Id="rId9" Type="http://schemas.openxmlformats.org/officeDocument/2006/relationships/image" Target="../media/image106.png"/><Relationship Id="rId14" Type="http://schemas.openxmlformats.org/officeDocument/2006/relationships/image" Target="../media/image1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13" Type="http://schemas.openxmlformats.org/officeDocument/2006/relationships/image" Target="../media/image127.png"/><Relationship Id="rId3" Type="http://schemas.openxmlformats.org/officeDocument/2006/relationships/image" Target="../media/image63.png"/><Relationship Id="rId7" Type="http://schemas.openxmlformats.org/officeDocument/2006/relationships/image" Target="../media/image121.jpeg"/><Relationship Id="rId12" Type="http://schemas.openxmlformats.org/officeDocument/2006/relationships/image" Target="../media/image126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2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0.png"/><Relationship Id="rId11" Type="http://schemas.openxmlformats.org/officeDocument/2006/relationships/image" Target="../media/image125.png"/><Relationship Id="rId5" Type="http://schemas.openxmlformats.org/officeDocument/2006/relationships/image" Target="../media/image119.png"/><Relationship Id="rId15" Type="http://schemas.microsoft.com/office/2007/relationships/hdphoto" Target="../media/hdphoto5.wdp"/><Relationship Id="rId10" Type="http://schemas.openxmlformats.org/officeDocument/2006/relationships/image" Target="../media/image124.png"/><Relationship Id="rId4" Type="http://schemas.openxmlformats.org/officeDocument/2006/relationships/image" Target="../media/image118.png"/><Relationship Id="rId9" Type="http://schemas.openxmlformats.org/officeDocument/2006/relationships/image" Target="../media/image123.png"/><Relationship Id="rId14" Type="http://schemas.openxmlformats.org/officeDocument/2006/relationships/image" Target="../media/image128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svg"/><Relationship Id="rId3" Type="http://schemas.openxmlformats.org/officeDocument/2006/relationships/image" Target="../media/image63.png"/><Relationship Id="rId7" Type="http://schemas.openxmlformats.org/officeDocument/2006/relationships/image" Target="../media/image1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qnap.com/en/product/qna-tb-10gbe" TargetMode="External"/><Relationship Id="rId5" Type="http://schemas.openxmlformats.org/officeDocument/2006/relationships/image" Target="../media/image130.png"/><Relationship Id="rId4" Type="http://schemas.openxmlformats.org/officeDocument/2006/relationships/hyperlink" Target="https://www.qnap.com/en/product/qna-uc5g1t" TargetMode="External"/><Relationship Id="rId9" Type="http://schemas.openxmlformats.org/officeDocument/2006/relationships/image" Target="../media/image1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68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>
            <a:extLst>
              <a:ext uri="{FF2B5EF4-FFF2-40B4-BE49-F238E27FC236}">
                <a16:creationId xmlns:a16="http://schemas.microsoft.com/office/drawing/2014/main" id="{AF9D4958-2B8D-6ACF-EB5C-6D278138BC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3" t="72359" r="53408" b="12667"/>
          <a:stretch/>
        </p:blipFill>
        <p:spPr>
          <a:xfrm>
            <a:off x="1841334" y="5133109"/>
            <a:ext cx="4233250" cy="1364666"/>
          </a:xfrm>
          <a:prstGeom prst="rect">
            <a:avLst/>
          </a:prstGeom>
        </p:spPr>
      </p:pic>
      <p:sp>
        <p:nvSpPr>
          <p:cNvPr id="27" name="內容版面配置區 2">
            <a:extLst>
              <a:ext uri="{FF2B5EF4-FFF2-40B4-BE49-F238E27FC236}">
                <a16:creationId xmlns:a16="http://schemas.microsoft.com/office/drawing/2014/main" id="{9F31C45F-A5A1-42CB-84A2-81501624DEBE}"/>
              </a:ext>
            </a:extLst>
          </p:cNvPr>
          <p:cNvSpPr txBox="1">
            <a:spLocks/>
          </p:cNvSpPr>
          <p:nvPr/>
        </p:nvSpPr>
        <p:spPr>
          <a:xfrm>
            <a:off x="535223" y="1456200"/>
            <a:ext cx="11159654" cy="271477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1460" indent="-251460">
              <a:lnSpc>
                <a:spcPts val="2200"/>
              </a:lnSpc>
            </a:pPr>
            <a:r>
              <a:rPr lang="en-US" altLang="zh-TW" sz="2000" dirty="0"/>
              <a:t>Video file/streaming </a:t>
            </a:r>
            <a:endParaRPr lang="en-US" altLang="zh-TW" sz="2000" dirty="0">
              <a:sym typeface="+mn-lt"/>
            </a:endParaRPr>
          </a:p>
          <a:p>
            <a:pPr lvl="1"/>
            <a:r>
              <a:rPr lang="en-US" altLang="zh-TW" sz="1800" dirty="0"/>
              <a:t>Video format evolution (720p</a:t>
            </a:r>
            <a:r>
              <a:rPr lang="en-US" altLang="zh-TW" sz="1800" dirty="0">
                <a:sym typeface="Wingdings" pitchFamily="2" charset="2"/>
              </a:rPr>
              <a:t>1080p4K </a:t>
            </a:r>
            <a:r>
              <a:rPr lang="en-US" altLang="zh-TW" sz="1800" dirty="0"/>
              <a:t>Ultra HD </a:t>
            </a:r>
            <a:r>
              <a:rPr lang="en-US" altLang="zh-TW" sz="1800" dirty="0">
                <a:sym typeface="Wingdings" pitchFamily="2" charset="2"/>
              </a:rPr>
              <a:t>&gt;8K UHD10K)</a:t>
            </a:r>
          </a:p>
          <a:p>
            <a:pPr lvl="1"/>
            <a:endParaRPr lang="en-US" altLang="zh-TW" sz="1800" dirty="0">
              <a:sym typeface="Wingdings" pitchFamily="2" charset="2"/>
            </a:endParaRPr>
          </a:p>
          <a:p>
            <a:pPr lvl="1"/>
            <a:endParaRPr lang="en-US" altLang="zh-TW" sz="1800" dirty="0">
              <a:sym typeface="Wingdings" pitchFamily="2" charset="2"/>
            </a:endParaRPr>
          </a:p>
          <a:p>
            <a:pPr lvl="1"/>
            <a:endParaRPr lang="en-US" altLang="zh-TW" sz="1800" dirty="0">
              <a:sym typeface="Wingdings" pitchFamily="2" charset="2"/>
            </a:endParaRPr>
          </a:p>
          <a:p>
            <a:pPr lvl="1"/>
            <a:endParaRPr lang="en-US" altLang="zh-TW" sz="1800" dirty="0">
              <a:sym typeface="Wingdings" pitchFamily="2" charset="2"/>
            </a:endParaRPr>
          </a:p>
          <a:p>
            <a:pPr marL="251460" indent="-251460">
              <a:lnSpc>
                <a:spcPts val="2200"/>
              </a:lnSpc>
            </a:pPr>
            <a:r>
              <a:rPr lang="en-US" altLang="zh-TW" sz="2000" dirty="0" err="1"/>
              <a:t>WiFi</a:t>
            </a:r>
            <a:r>
              <a:rPr lang="en-US" altLang="zh-TW" sz="2000" dirty="0"/>
              <a:t>: WiFi5</a:t>
            </a:r>
            <a:r>
              <a:rPr lang="en-US" altLang="zh-TW" sz="2000" dirty="0">
                <a:sym typeface="Wingdings" panose="05000000000000000000" pitchFamily="2" charset="2"/>
              </a:rPr>
              <a:t>WiFi6WiFi6EWiFi7</a:t>
            </a:r>
          </a:p>
          <a:p>
            <a:pPr lvl="1"/>
            <a:r>
              <a:rPr lang="en-US" altLang="zh-TW" sz="1800" dirty="0">
                <a:sym typeface="Wingdings" panose="05000000000000000000" pitchFamily="2" charset="2"/>
              </a:rPr>
              <a:t>As </a:t>
            </a:r>
            <a:r>
              <a:rPr lang="en-US" altLang="zh-TW" sz="1800" dirty="0" err="1">
                <a:sym typeface="Wingdings" panose="05000000000000000000" pitchFamily="2" charset="2"/>
              </a:rPr>
              <a:t>WiFi</a:t>
            </a:r>
            <a:r>
              <a:rPr lang="en-US" altLang="zh-TW" sz="1800" dirty="0">
                <a:sym typeface="Wingdings" panose="05000000000000000000" pitchFamily="2" charset="2"/>
              </a:rPr>
              <a:t> technology evolving, wired speed needs to be upgraded too. There are some WiFi6/6E devices equipped with 2.5GbE port even 10GbE port.</a:t>
            </a:r>
            <a:endParaRPr lang="zh-TW" altLang="en-US" sz="1800" dirty="0"/>
          </a:p>
        </p:txBody>
      </p:sp>
      <p:graphicFrame>
        <p:nvGraphicFramePr>
          <p:cNvPr id="17" name="表格 16">
            <a:extLst>
              <a:ext uri="{FF2B5EF4-FFF2-40B4-BE49-F238E27FC236}">
                <a16:creationId xmlns:a16="http://schemas.microsoft.com/office/drawing/2014/main" id="{42623A69-AC35-ACC0-460E-CEBFC63A5B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82213"/>
              </p:ext>
            </p:extLst>
          </p:nvPr>
        </p:nvGraphicFramePr>
        <p:xfrm>
          <a:off x="1049583" y="2235396"/>
          <a:ext cx="9782315" cy="10109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956463">
                  <a:extLst>
                    <a:ext uri="{9D8B030D-6E8A-4147-A177-3AD203B41FA5}">
                      <a16:colId xmlns:a16="http://schemas.microsoft.com/office/drawing/2014/main" val="35672762"/>
                    </a:ext>
                  </a:extLst>
                </a:gridCol>
                <a:gridCol w="1876418">
                  <a:extLst>
                    <a:ext uri="{9D8B030D-6E8A-4147-A177-3AD203B41FA5}">
                      <a16:colId xmlns:a16="http://schemas.microsoft.com/office/drawing/2014/main" val="4013227530"/>
                    </a:ext>
                  </a:extLst>
                </a:gridCol>
                <a:gridCol w="2036508">
                  <a:extLst>
                    <a:ext uri="{9D8B030D-6E8A-4147-A177-3AD203B41FA5}">
                      <a16:colId xmlns:a16="http://schemas.microsoft.com/office/drawing/2014/main" val="1433746935"/>
                    </a:ext>
                  </a:extLst>
                </a:gridCol>
                <a:gridCol w="1956463">
                  <a:extLst>
                    <a:ext uri="{9D8B030D-6E8A-4147-A177-3AD203B41FA5}">
                      <a16:colId xmlns:a16="http://schemas.microsoft.com/office/drawing/2014/main" val="1967919487"/>
                    </a:ext>
                  </a:extLst>
                </a:gridCol>
                <a:gridCol w="1956463">
                  <a:extLst>
                    <a:ext uri="{9D8B030D-6E8A-4147-A177-3AD203B41FA5}">
                      <a16:colId xmlns:a16="http://schemas.microsoft.com/office/drawing/2014/main" val="1996275683"/>
                    </a:ext>
                  </a:extLst>
                </a:gridCol>
              </a:tblGrid>
              <a:tr h="553217">
                <a:tc>
                  <a:txBody>
                    <a:bodyPr/>
                    <a:lstStyle/>
                    <a:p>
                      <a:pPr algn="ctr"/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1080p 60 </a:t>
                      </a:r>
                      <a:r>
                        <a:rPr lang="en-US" altLang="zh-TW" err="1">
                          <a:solidFill>
                            <a:schemeClr val="tx1"/>
                          </a:solidFill>
                        </a:rPr>
                        <a:t>ProRes</a:t>
                      </a: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 HQ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4K </a:t>
                      </a:r>
                      <a:r>
                        <a:rPr lang="en-US" altLang="zh-TW" noProof="0" err="1">
                          <a:solidFill>
                            <a:schemeClr val="tx1"/>
                          </a:solidFill>
                        </a:rPr>
                        <a:t>ProRes</a:t>
                      </a: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 HQ</a:t>
                      </a:r>
                      <a:r>
                        <a:rPr lang="zh-TW" altLang="en-US" noProof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4K RAW BMPC 24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8K </a:t>
                      </a:r>
                      <a:r>
                        <a:rPr lang="en-US" altLang="zh-TW" err="1">
                          <a:solidFill>
                            <a:schemeClr val="tx1"/>
                          </a:solidFill>
                        </a:rPr>
                        <a:t>RedCode</a:t>
                      </a: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 Raw 75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1549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File size per hour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223.77GB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318GB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741.6GB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7.29TB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607146"/>
                  </a:ext>
                </a:extLst>
              </a:tr>
            </a:tbl>
          </a:graphicData>
        </a:graphic>
      </p:graphicFrame>
      <p:sp>
        <p:nvSpPr>
          <p:cNvPr id="7" name="文字方塊 17">
            <a:extLst>
              <a:ext uri="{FF2B5EF4-FFF2-40B4-BE49-F238E27FC236}">
                <a16:creationId xmlns:a16="http://schemas.microsoft.com/office/drawing/2014/main" id="{28805E5E-AE8F-5366-65D0-4BD4F04932FF}"/>
              </a:ext>
            </a:extLst>
          </p:cNvPr>
          <p:cNvSpPr txBox="1"/>
          <p:nvPr/>
        </p:nvSpPr>
        <p:spPr>
          <a:xfrm>
            <a:off x="7741239" y="6036110"/>
            <a:ext cx="1799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kumimoji="0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Netgear</a:t>
            </a: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lang="en-US" altLang="zh-TW" sz="1200" b="1">
                <a:solidFill>
                  <a:prstClr val="black"/>
                </a:solidFill>
                <a:cs typeface="+mn-ea"/>
              </a:rPr>
              <a:t>RBKE963B</a:t>
            </a:r>
          </a:p>
          <a:p>
            <a:pPr algn="ctr">
              <a:defRPr/>
            </a:pPr>
            <a:r>
              <a:rPr lang="en-US" altLang="zh-TW" sz="1200" b="1" err="1">
                <a:solidFill>
                  <a:prstClr val="black"/>
                </a:solidFill>
                <a:cs typeface="+mn-ea"/>
              </a:rPr>
              <a:t>WiFi</a:t>
            </a:r>
            <a:r>
              <a:rPr lang="en-US" altLang="zh-TW" sz="1200" b="1">
                <a:solidFill>
                  <a:prstClr val="black"/>
                </a:solidFill>
                <a:cs typeface="+mn-ea"/>
              </a:rPr>
              <a:t> 6E MESH system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FA35710D-D20B-CEAD-6E7B-5BA48D061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>
                <a:latin typeface="+mj-lt"/>
                <a:ea typeface="+mn-ea"/>
                <a:cs typeface="+mn-ea"/>
                <a:sym typeface="+mn-lt"/>
              </a:rPr>
              <a:t>Increasing data size. Growing </a:t>
            </a:r>
            <a:r>
              <a:rPr lang="en-US" altLang="zh-TW" dirty="0" err="1">
                <a:latin typeface="+mj-lt"/>
                <a:ea typeface="+mn-ea"/>
                <a:cs typeface="+mn-ea"/>
                <a:sym typeface="+mn-lt"/>
              </a:rPr>
              <a:t>WiFi</a:t>
            </a:r>
            <a:r>
              <a:rPr lang="en-US" altLang="zh-TW" dirty="0">
                <a:latin typeface="+mj-lt"/>
                <a:ea typeface="+mn-ea"/>
                <a:cs typeface="+mn-ea"/>
                <a:sym typeface="+mn-lt"/>
              </a:rPr>
              <a:t> speed</a:t>
            </a:r>
            <a:endParaRPr lang="zh-TW" altLang="en-US" dirty="0">
              <a:latin typeface="+mj-lt"/>
            </a:endParaRPr>
          </a:p>
        </p:txBody>
      </p:sp>
      <p:pic>
        <p:nvPicPr>
          <p:cNvPr id="4" name="圖片 3" descr="一張含有 室內, 廚房電器 的圖片&#10;&#10;自動產生的描述">
            <a:extLst>
              <a:ext uri="{FF2B5EF4-FFF2-40B4-BE49-F238E27FC236}">
                <a16:creationId xmlns:a16="http://schemas.microsoft.com/office/drawing/2014/main" id="{C358A49D-2454-3D83-847B-9ABB0FB80F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994" y="4075295"/>
            <a:ext cx="2314699" cy="2256831"/>
          </a:xfrm>
          <a:prstGeom prst="rect">
            <a:avLst/>
          </a:prstGeom>
        </p:spPr>
      </p:pic>
      <p:pic>
        <p:nvPicPr>
          <p:cNvPr id="14" name="圖片 13" descr="一張含有 室內, 黑色 的圖片&#10;&#10;自動產生的描述">
            <a:extLst>
              <a:ext uri="{FF2B5EF4-FFF2-40B4-BE49-F238E27FC236}">
                <a16:creationId xmlns:a16="http://schemas.microsoft.com/office/drawing/2014/main" id="{B5B2582D-1ED6-FFA8-B8A3-F40145A27E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935" y="4336623"/>
            <a:ext cx="1323731" cy="1830832"/>
          </a:xfrm>
          <a:prstGeom prst="rect">
            <a:avLst/>
          </a:prstGeom>
        </p:spPr>
      </p:pic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7D59A791-68BE-CEDE-E565-A8BB9E150421}"/>
              </a:ext>
            </a:extLst>
          </p:cNvPr>
          <p:cNvCxnSpPr>
            <a:cxnSpLocks/>
          </p:cNvCxnSpPr>
          <p:nvPr/>
        </p:nvCxnSpPr>
        <p:spPr>
          <a:xfrm flipH="1">
            <a:off x="5517573" y="5982004"/>
            <a:ext cx="1355001" cy="0"/>
          </a:xfrm>
          <a:prstGeom prst="straightConnector1">
            <a:avLst/>
          </a:prstGeom>
          <a:ln w="38100">
            <a:solidFill>
              <a:srgbClr val="FFC000"/>
            </a:solidFill>
            <a:headEnd type="oval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095F6D91-C7A9-27AB-3903-C5292DFDF9B4}"/>
              </a:ext>
            </a:extLst>
          </p:cNvPr>
          <p:cNvSpPr txBox="1"/>
          <p:nvPr/>
        </p:nvSpPr>
        <p:spPr>
          <a:xfrm>
            <a:off x="1615610" y="4688043"/>
            <a:ext cx="107209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solidFill>
                  <a:srgbClr val="7030A0"/>
                </a:solidFill>
                <a:sym typeface="Wingdings" panose="05000000000000000000" pitchFamily="2" charset="2"/>
              </a:rPr>
              <a:t>10GbE port </a:t>
            </a:r>
            <a:endParaRPr lang="zh-TW" altLang="en-US" sz="1200" b="1">
              <a:solidFill>
                <a:srgbClr val="7030A0"/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37272298-7EA0-5B81-9750-EEB4E4A79DF4}"/>
              </a:ext>
            </a:extLst>
          </p:cNvPr>
          <p:cNvSpPr txBox="1"/>
          <p:nvPr/>
        </p:nvSpPr>
        <p:spPr>
          <a:xfrm>
            <a:off x="3805818" y="4687850"/>
            <a:ext cx="107209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solidFill>
                  <a:srgbClr val="7030A0"/>
                </a:solidFill>
                <a:sym typeface="Wingdings" panose="05000000000000000000" pitchFamily="2" charset="2"/>
              </a:rPr>
              <a:t>2.5GbE port </a:t>
            </a:r>
            <a:endParaRPr lang="zh-TW" altLang="en-US" sz="1200" b="1">
              <a:solidFill>
                <a:srgbClr val="7030A0"/>
              </a:solidFill>
            </a:endParaRPr>
          </a:p>
        </p:txBody>
      </p:sp>
      <p:cxnSp>
        <p:nvCxnSpPr>
          <p:cNvPr id="25" name="接點: 肘形 24">
            <a:extLst>
              <a:ext uri="{FF2B5EF4-FFF2-40B4-BE49-F238E27FC236}">
                <a16:creationId xmlns:a16="http://schemas.microsoft.com/office/drawing/2014/main" id="{9AB5B30D-FD54-ABEC-BF68-839ED302B9A1}"/>
              </a:ext>
            </a:extLst>
          </p:cNvPr>
          <p:cNvCxnSpPr>
            <a:cxnSpLocks/>
            <a:endCxn id="23" idx="3"/>
          </p:cNvCxnSpPr>
          <p:nvPr/>
        </p:nvCxnSpPr>
        <p:spPr>
          <a:xfrm rot="16200000" flipV="1">
            <a:off x="2446023" y="5068221"/>
            <a:ext cx="988899" cy="505543"/>
          </a:xfrm>
          <a:prstGeom prst="bentConnector2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9" name="接點: 肘形 28">
            <a:extLst>
              <a:ext uri="{FF2B5EF4-FFF2-40B4-BE49-F238E27FC236}">
                <a16:creationId xmlns:a16="http://schemas.microsoft.com/office/drawing/2014/main" id="{18A7DE0C-C4BD-664B-DBE6-75E3737C5EA3}"/>
              </a:ext>
            </a:extLst>
          </p:cNvPr>
          <p:cNvCxnSpPr>
            <a:cxnSpLocks/>
            <a:endCxn id="24" idx="1"/>
          </p:cNvCxnSpPr>
          <p:nvPr/>
        </p:nvCxnSpPr>
        <p:spPr>
          <a:xfrm rot="5400000" flipH="1" flipV="1">
            <a:off x="3195695" y="5205127"/>
            <a:ext cx="988900" cy="231346"/>
          </a:xfrm>
          <a:prstGeom prst="bentConnector2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733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: 圓角 106">
            <a:extLst>
              <a:ext uri="{FF2B5EF4-FFF2-40B4-BE49-F238E27FC236}">
                <a16:creationId xmlns:a16="http://schemas.microsoft.com/office/drawing/2014/main" id="{61897DB2-7116-3C3F-ED82-408C3C0D1874}"/>
              </a:ext>
            </a:extLst>
          </p:cNvPr>
          <p:cNvSpPr/>
          <p:nvPr/>
        </p:nvSpPr>
        <p:spPr>
          <a:xfrm>
            <a:off x="1908264" y="4145084"/>
            <a:ext cx="4187736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A53010">
                  <a:lumMod val="40000"/>
                  <a:lumOff val="60000"/>
                </a:srgb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" name="矩形: 圓角 106">
            <a:extLst>
              <a:ext uri="{FF2B5EF4-FFF2-40B4-BE49-F238E27FC236}">
                <a16:creationId xmlns:a16="http://schemas.microsoft.com/office/drawing/2014/main" id="{836039AF-DBB9-97CC-8B4A-E748A9A046E4}"/>
              </a:ext>
            </a:extLst>
          </p:cNvPr>
          <p:cNvSpPr/>
          <p:nvPr/>
        </p:nvSpPr>
        <p:spPr>
          <a:xfrm>
            <a:off x="1721392" y="5728418"/>
            <a:ext cx="7329053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70C0"/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cxnSp>
        <p:nvCxnSpPr>
          <p:cNvPr id="4" name="直線單箭頭接點 3">
            <a:extLst>
              <a:ext uri="{FF2B5EF4-FFF2-40B4-BE49-F238E27FC236}">
                <a16:creationId xmlns:a16="http://schemas.microsoft.com/office/drawing/2014/main" id="{6E84A24F-ADF2-1AEF-8703-089C230B96AD}"/>
              </a:ext>
            </a:extLst>
          </p:cNvPr>
          <p:cNvCxnSpPr>
            <a:cxnSpLocks/>
          </p:cNvCxnSpPr>
          <p:nvPr/>
        </p:nvCxnSpPr>
        <p:spPr>
          <a:xfrm>
            <a:off x="1919356" y="3009618"/>
            <a:ext cx="0" cy="3182557"/>
          </a:xfrm>
          <a:prstGeom prst="straightConnector1">
            <a:avLst/>
          </a:prstGeom>
          <a:noFill/>
          <a:ln w="28575" cap="rnd" cmpd="sng" algn="ctr">
            <a:solidFill>
              <a:srgbClr val="7030A0"/>
            </a:solidFill>
            <a:prstDash val="solid"/>
          </a:ln>
          <a:effectLst/>
        </p:spPr>
      </p:cxnSp>
      <p:sp>
        <p:nvSpPr>
          <p:cNvPr id="5" name="矩形 4">
            <a:extLst>
              <a:ext uri="{FF2B5EF4-FFF2-40B4-BE49-F238E27FC236}">
                <a16:creationId xmlns:a16="http://schemas.microsoft.com/office/drawing/2014/main" id="{B3E97A36-4653-E5E9-017D-6133201B9E85}"/>
              </a:ext>
            </a:extLst>
          </p:cNvPr>
          <p:cNvSpPr/>
          <p:nvPr/>
        </p:nvSpPr>
        <p:spPr>
          <a:xfrm>
            <a:off x="2068422" y="5781090"/>
            <a:ext cx="6792774" cy="387928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1d4h34m38s</a:t>
            </a:r>
            <a:endParaRPr kumimoji="0" lang="zh-TW" altLang="zh-TW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lt"/>
              <a:cs typeface="Arial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BF261D7-E3A4-9AE8-72C9-8248C574F668}"/>
              </a:ext>
            </a:extLst>
          </p:cNvPr>
          <p:cNvSpPr/>
          <p:nvPr/>
        </p:nvSpPr>
        <p:spPr>
          <a:xfrm>
            <a:off x="1749101" y="4193622"/>
            <a:ext cx="5597235" cy="401783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1h8m35s</a:t>
            </a:r>
            <a:endParaRPr kumimoji="0" lang="zh-TW" altLang="en-US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1BC0D240-CAEF-6507-A8D1-C5E025694D48}"/>
              </a:ext>
            </a:extLst>
          </p:cNvPr>
          <p:cNvSpPr txBox="1">
            <a:spLocks/>
          </p:cNvSpPr>
          <p:nvPr/>
        </p:nvSpPr>
        <p:spPr>
          <a:xfrm>
            <a:off x="646917" y="4155657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2.5Gbps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BD74AD83-37F9-2104-1C38-D6C97A33BA63}"/>
              </a:ext>
            </a:extLst>
          </p:cNvPr>
          <p:cNvSpPr txBox="1">
            <a:spLocks/>
          </p:cNvSpPr>
          <p:nvPr/>
        </p:nvSpPr>
        <p:spPr>
          <a:xfrm>
            <a:off x="646917" y="5775840"/>
            <a:ext cx="1287808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100Mbps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ADF124D9-AD2C-622D-BD8D-4990ABA690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2275" y="2517436"/>
            <a:ext cx="1203477" cy="1323825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718B799C-9E2A-19EC-B8F1-275D3F87709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47529" y="5159083"/>
            <a:ext cx="1231870" cy="1355057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507F7893-3627-BE02-D54E-0BB0E73107D0}"/>
              </a:ext>
            </a:extLst>
          </p:cNvPr>
          <p:cNvGrpSpPr/>
          <p:nvPr/>
        </p:nvGrpSpPr>
        <p:grpSpPr>
          <a:xfrm flipH="1">
            <a:off x="9922225" y="4671538"/>
            <a:ext cx="1470944" cy="1323826"/>
            <a:chOff x="4924424" y="2376487"/>
            <a:chExt cx="2338959" cy="2105026"/>
          </a:xfrm>
        </p:grpSpPr>
        <p:sp>
          <p:nvSpPr>
            <p:cNvPr id="12" name="圖形 46">
              <a:extLst>
                <a:ext uri="{FF2B5EF4-FFF2-40B4-BE49-F238E27FC236}">
                  <a16:creationId xmlns:a16="http://schemas.microsoft.com/office/drawing/2014/main" id="{DB8E30FA-D449-EF2C-6A33-21B572215E19}"/>
                </a:ext>
              </a:extLst>
            </p:cNvPr>
            <p:cNvSpPr/>
            <p:nvPr/>
          </p:nvSpPr>
          <p:spPr>
            <a:xfrm>
              <a:off x="4924424" y="2376487"/>
              <a:ext cx="2338959" cy="2105026"/>
            </a:xfrm>
            <a:custGeom>
              <a:avLst/>
              <a:gdLst>
                <a:gd name="connsiteX0" fmla="*/ 1710488 w 2338959"/>
                <a:gd name="connsiteY0" fmla="*/ 1873756 h 2105026"/>
                <a:gd name="connsiteX1" fmla="*/ 1055549 w 2338959"/>
                <a:gd name="connsiteY1" fmla="*/ 2102356 h 2105026"/>
                <a:gd name="connsiteX2" fmla="*/ 3036 w 2338959"/>
                <a:gd name="connsiteY2" fmla="*/ 1049844 h 2105026"/>
                <a:gd name="connsiteX3" fmla="*/ 1055549 w 2338959"/>
                <a:gd name="connsiteY3" fmla="*/ -2669 h 2105026"/>
                <a:gd name="connsiteX4" fmla="*/ 2108061 w 2338959"/>
                <a:gd name="connsiteY4" fmla="*/ 1049844 h 2105026"/>
                <a:gd name="connsiteX5" fmla="*/ 2039577 w 2338959"/>
                <a:gd name="connsiteY5" fmla="*/ 1423986 h 2105026"/>
                <a:gd name="connsiteX6" fmla="*/ 2341996 w 2338959"/>
                <a:gd name="connsiteY6" fmla="*/ 1877947 h 2105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959" h="2105026">
                  <a:moveTo>
                    <a:pt x="1710488" y="1873756"/>
                  </a:moveTo>
                  <a:cubicBezTo>
                    <a:pt x="1524464" y="2022156"/>
                    <a:pt x="1293483" y="2102737"/>
                    <a:pt x="1055549" y="2102356"/>
                  </a:cubicBezTo>
                  <a:cubicBezTo>
                    <a:pt x="474237" y="2102356"/>
                    <a:pt x="3036" y="1631155"/>
                    <a:pt x="3036" y="1049844"/>
                  </a:cubicBezTo>
                  <a:cubicBezTo>
                    <a:pt x="3036" y="468532"/>
                    <a:pt x="474237" y="-2669"/>
                    <a:pt x="1055549" y="-2669"/>
                  </a:cubicBezTo>
                  <a:cubicBezTo>
                    <a:pt x="1636860" y="-2669"/>
                    <a:pt x="2108061" y="468532"/>
                    <a:pt x="2108061" y="1049844"/>
                  </a:cubicBezTo>
                  <a:cubicBezTo>
                    <a:pt x="2108252" y="1177668"/>
                    <a:pt x="2085011" y="1304447"/>
                    <a:pt x="2039577" y="1423986"/>
                  </a:cubicBezTo>
                  <a:lnTo>
                    <a:pt x="2341996" y="1877947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 w="28575" cap="rnd">
              <a:solidFill>
                <a:srgbClr val="FFFFFF"/>
              </a:solidFill>
              <a:prstDash val="solid"/>
              <a:round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3" name="圖形 46">
              <a:extLst>
                <a:ext uri="{FF2B5EF4-FFF2-40B4-BE49-F238E27FC236}">
                  <a16:creationId xmlns:a16="http://schemas.microsoft.com/office/drawing/2014/main" id="{902DCFBF-7223-0266-853C-17646A3C8E57}"/>
                </a:ext>
              </a:extLst>
            </p:cNvPr>
            <p:cNvSpPr/>
            <p:nvPr/>
          </p:nvSpPr>
          <p:spPr>
            <a:xfrm>
              <a:off x="518159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4" name="圖形 46">
              <a:extLst>
                <a:ext uri="{FF2B5EF4-FFF2-40B4-BE49-F238E27FC236}">
                  <a16:creationId xmlns:a16="http://schemas.microsoft.com/office/drawing/2014/main" id="{964E0EBC-0CCC-A480-EA65-CCD484F1A710}"/>
                </a:ext>
              </a:extLst>
            </p:cNvPr>
            <p:cNvSpPr/>
            <p:nvPr/>
          </p:nvSpPr>
          <p:spPr>
            <a:xfrm>
              <a:off x="561974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5" name="圖形 46">
              <a:extLst>
                <a:ext uri="{FF2B5EF4-FFF2-40B4-BE49-F238E27FC236}">
                  <a16:creationId xmlns:a16="http://schemas.microsoft.com/office/drawing/2014/main" id="{C4D8DAEC-A94D-AA4A-8CD7-47263521A78C}"/>
                </a:ext>
              </a:extLst>
            </p:cNvPr>
            <p:cNvSpPr/>
            <p:nvPr/>
          </p:nvSpPr>
          <p:spPr>
            <a:xfrm>
              <a:off x="605789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6" name="圖形 46">
              <a:extLst>
                <a:ext uri="{FF2B5EF4-FFF2-40B4-BE49-F238E27FC236}">
                  <a16:creationId xmlns:a16="http://schemas.microsoft.com/office/drawing/2014/main" id="{1D02E08B-DE76-7FA0-3E98-9D5FC555FE95}"/>
                </a:ext>
              </a:extLst>
            </p:cNvPr>
            <p:cNvSpPr/>
            <p:nvPr/>
          </p:nvSpPr>
          <p:spPr>
            <a:xfrm>
              <a:off x="649604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</p:grp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A9717493-D300-90CE-2A63-BED7C6502A03}"/>
              </a:ext>
            </a:extLst>
          </p:cNvPr>
          <p:cNvGrpSpPr/>
          <p:nvPr/>
        </p:nvGrpSpPr>
        <p:grpSpPr>
          <a:xfrm>
            <a:off x="6462960" y="2347705"/>
            <a:ext cx="1470944" cy="1323826"/>
            <a:chOff x="4297607" y="2044317"/>
            <a:chExt cx="1470944" cy="1323826"/>
          </a:xfrm>
        </p:grpSpPr>
        <p:sp>
          <p:nvSpPr>
            <p:cNvPr id="18" name="圖形 46">
              <a:extLst>
                <a:ext uri="{FF2B5EF4-FFF2-40B4-BE49-F238E27FC236}">
                  <a16:creationId xmlns:a16="http://schemas.microsoft.com/office/drawing/2014/main" id="{556BBE3E-73BF-AC83-3916-BD84C35ADD93}"/>
                </a:ext>
              </a:extLst>
            </p:cNvPr>
            <p:cNvSpPr/>
            <p:nvPr/>
          </p:nvSpPr>
          <p:spPr>
            <a:xfrm flipH="1">
              <a:off x="4297607" y="2044317"/>
              <a:ext cx="1470944" cy="1323826"/>
            </a:xfrm>
            <a:custGeom>
              <a:avLst/>
              <a:gdLst>
                <a:gd name="connsiteX0" fmla="*/ 1710488 w 2338959"/>
                <a:gd name="connsiteY0" fmla="*/ 1873756 h 2105026"/>
                <a:gd name="connsiteX1" fmla="*/ 1055549 w 2338959"/>
                <a:gd name="connsiteY1" fmla="*/ 2102356 h 2105026"/>
                <a:gd name="connsiteX2" fmla="*/ 3036 w 2338959"/>
                <a:gd name="connsiteY2" fmla="*/ 1049844 h 2105026"/>
                <a:gd name="connsiteX3" fmla="*/ 1055549 w 2338959"/>
                <a:gd name="connsiteY3" fmla="*/ -2669 h 2105026"/>
                <a:gd name="connsiteX4" fmla="*/ 2108061 w 2338959"/>
                <a:gd name="connsiteY4" fmla="*/ 1049844 h 2105026"/>
                <a:gd name="connsiteX5" fmla="*/ 2039577 w 2338959"/>
                <a:gd name="connsiteY5" fmla="*/ 1423986 h 2105026"/>
                <a:gd name="connsiteX6" fmla="*/ 2341996 w 2338959"/>
                <a:gd name="connsiteY6" fmla="*/ 1877947 h 2105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959" h="2105026">
                  <a:moveTo>
                    <a:pt x="1710488" y="1873756"/>
                  </a:moveTo>
                  <a:cubicBezTo>
                    <a:pt x="1524464" y="2022156"/>
                    <a:pt x="1293483" y="2102737"/>
                    <a:pt x="1055549" y="2102356"/>
                  </a:cubicBezTo>
                  <a:cubicBezTo>
                    <a:pt x="474237" y="2102356"/>
                    <a:pt x="3036" y="1631155"/>
                    <a:pt x="3036" y="1049844"/>
                  </a:cubicBezTo>
                  <a:cubicBezTo>
                    <a:pt x="3036" y="468532"/>
                    <a:pt x="474237" y="-2669"/>
                    <a:pt x="1055549" y="-2669"/>
                  </a:cubicBezTo>
                  <a:cubicBezTo>
                    <a:pt x="1636860" y="-2669"/>
                    <a:pt x="2108061" y="468532"/>
                    <a:pt x="2108061" y="1049844"/>
                  </a:cubicBezTo>
                  <a:cubicBezTo>
                    <a:pt x="2108252" y="1177668"/>
                    <a:pt x="2085011" y="1304447"/>
                    <a:pt x="2039577" y="1423986"/>
                  </a:cubicBezTo>
                  <a:lnTo>
                    <a:pt x="2341996" y="1877947"/>
                  </a:lnTo>
                  <a:close/>
                </a:path>
              </a:pathLst>
            </a:custGeom>
            <a:solidFill>
              <a:srgbClr val="FFC000"/>
            </a:solidFill>
            <a:ln w="28575" cap="rnd">
              <a:solidFill>
                <a:srgbClr val="FFFFFF"/>
              </a:solidFill>
              <a:prstDash val="solid"/>
              <a:round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9" name="圖形 60">
              <a:extLst>
                <a:ext uri="{FF2B5EF4-FFF2-40B4-BE49-F238E27FC236}">
                  <a16:creationId xmlns:a16="http://schemas.microsoft.com/office/drawing/2014/main" id="{B4CA74B1-7DFD-3FD1-D38A-A3AF1B8A3013}"/>
                </a:ext>
              </a:extLst>
            </p:cNvPr>
            <p:cNvSpPr/>
            <p:nvPr/>
          </p:nvSpPr>
          <p:spPr>
            <a:xfrm>
              <a:off x="4779818" y="2361549"/>
              <a:ext cx="626935" cy="670080"/>
            </a:xfrm>
            <a:custGeom>
              <a:avLst/>
              <a:gdLst>
                <a:gd name="connsiteX0" fmla="*/ 0 w 731457"/>
                <a:gd name="connsiteY0" fmla="*/ 342823 h 781795"/>
                <a:gd name="connsiteX1" fmla="*/ 253079 w 731457"/>
                <a:gd name="connsiteY1" fmla="*/ 781795 h 781795"/>
                <a:gd name="connsiteX2" fmla="*/ 731458 w 731457"/>
                <a:gd name="connsiteY2" fmla="*/ 0 h 781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31457" h="781795">
                  <a:moveTo>
                    <a:pt x="0" y="342823"/>
                  </a:moveTo>
                  <a:lnTo>
                    <a:pt x="253079" y="781795"/>
                  </a:lnTo>
                  <a:lnTo>
                    <a:pt x="731458" y="0"/>
                  </a:lnTo>
                </a:path>
              </a:pathLst>
            </a:custGeom>
            <a:noFill/>
            <a:ln w="57150" cap="flat">
              <a:solidFill>
                <a:srgbClr val="A5301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</p:grpSp>
      <p:sp>
        <p:nvSpPr>
          <p:cNvPr id="20" name="矩形: 圓角 106">
            <a:extLst>
              <a:ext uri="{FF2B5EF4-FFF2-40B4-BE49-F238E27FC236}">
                <a16:creationId xmlns:a16="http://schemas.microsoft.com/office/drawing/2014/main" id="{CCC05486-300D-05C9-FD3A-94CC5AE72E7D}"/>
              </a:ext>
            </a:extLst>
          </p:cNvPr>
          <p:cNvSpPr/>
          <p:nvPr/>
        </p:nvSpPr>
        <p:spPr>
          <a:xfrm>
            <a:off x="1928859" y="4936359"/>
            <a:ext cx="5759212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6AAC91">
                  <a:lumMod val="75000"/>
                </a:srgb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FCD92683-2300-1EE4-773E-85283090A88F}"/>
              </a:ext>
            </a:extLst>
          </p:cNvPr>
          <p:cNvSpPr/>
          <p:nvPr/>
        </p:nvSpPr>
        <p:spPr>
          <a:xfrm>
            <a:off x="1757665" y="4984897"/>
            <a:ext cx="5597235" cy="401783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2h51m28s</a:t>
            </a:r>
            <a:endParaRPr kumimoji="0" lang="zh-TW" altLang="en-US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790F9888-08DA-7570-8C72-AD25BAB542B2}"/>
              </a:ext>
            </a:extLst>
          </p:cNvPr>
          <p:cNvSpPr txBox="1">
            <a:spLocks/>
          </p:cNvSpPr>
          <p:nvPr/>
        </p:nvSpPr>
        <p:spPr>
          <a:xfrm>
            <a:off x="646917" y="4946932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23" name="內容版面配置區 2">
            <a:extLst>
              <a:ext uri="{FF2B5EF4-FFF2-40B4-BE49-F238E27FC236}">
                <a16:creationId xmlns:a16="http://schemas.microsoft.com/office/drawing/2014/main" id="{CB73C969-7516-2BD0-C464-489FEB0AA1C2}"/>
              </a:ext>
            </a:extLst>
          </p:cNvPr>
          <p:cNvSpPr txBox="1">
            <a:spLocks/>
          </p:cNvSpPr>
          <p:nvPr/>
        </p:nvSpPr>
        <p:spPr>
          <a:xfrm>
            <a:off x="664144" y="1486405"/>
            <a:ext cx="7488065" cy="10603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altLang="zh-TW" sz="2400" b="1" dirty="0">
                <a:solidFill>
                  <a:schemeClr val="tx1"/>
                </a:solidFill>
                <a:latin typeface="+mn-lt"/>
              </a:rPr>
              <a:t>The estimated time to backup 1TB file</a:t>
            </a:r>
          </a:p>
          <a:p>
            <a:pPr marL="0" indent="0">
              <a:buNone/>
              <a:defRPr/>
            </a:pPr>
            <a:r>
              <a:rPr lang="en-US" altLang="zh-TW" sz="1600" dirty="0">
                <a:solidFill>
                  <a:schemeClr val="tx1"/>
                </a:solidFill>
                <a:latin typeface="+mn-lt"/>
              </a:rPr>
              <a:t>Condition: Effective Data Rate 95%, Payload Data Rate (w/ Overhead) 90%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24" name="矩形: 圓角 106">
            <a:extLst>
              <a:ext uri="{FF2B5EF4-FFF2-40B4-BE49-F238E27FC236}">
                <a16:creationId xmlns:a16="http://schemas.microsoft.com/office/drawing/2014/main" id="{F90350D0-B235-6F97-ED0D-AE539BE4C014}"/>
              </a:ext>
            </a:extLst>
          </p:cNvPr>
          <p:cNvSpPr/>
          <p:nvPr/>
        </p:nvSpPr>
        <p:spPr>
          <a:xfrm>
            <a:off x="1844054" y="3325738"/>
            <a:ext cx="3311236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67DB2EC2-0E32-2C94-496A-DF14AFB32DB4}"/>
              </a:ext>
            </a:extLst>
          </p:cNvPr>
          <p:cNvSpPr/>
          <p:nvPr/>
        </p:nvSpPr>
        <p:spPr>
          <a:xfrm>
            <a:off x="2125147" y="3370714"/>
            <a:ext cx="2947014" cy="4017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17m09s 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6" name="內容版面配置區 2">
            <a:extLst>
              <a:ext uri="{FF2B5EF4-FFF2-40B4-BE49-F238E27FC236}">
                <a16:creationId xmlns:a16="http://schemas.microsoft.com/office/drawing/2014/main" id="{71AF99E3-2E2C-F1D6-DD0A-5D2B26559F95}"/>
              </a:ext>
            </a:extLst>
          </p:cNvPr>
          <p:cNvSpPr txBox="1">
            <a:spLocks/>
          </p:cNvSpPr>
          <p:nvPr/>
        </p:nvSpPr>
        <p:spPr>
          <a:xfrm>
            <a:off x="646917" y="3370134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10Gbps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28" name="標題 27">
            <a:extLst>
              <a:ext uri="{FF2B5EF4-FFF2-40B4-BE49-F238E27FC236}">
                <a16:creationId xmlns:a16="http://schemas.microsoft.com/office/drawing/2014/main" id="{FB87F2A8-7A51-1C1C-1FD5-A83F5E84E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+mj-lt"/>
                <a:ea typeface="+mn-ea"/>
                <a:cs typeface="+mn-ea"/>
                <a:sym typeface="+mn-lt"/>
              </a:rPr>
              <a:t>How long do you want to wait?</a:t>
            </a:r>
            <a:endParaRPr lang="zh-TW" altLang="en-US" dirty="0">
              <a:latin typeface="+mj-lt"/>
              <a:ea typeface="+mn-ea"/>
              <a:cs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97389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CFC9F4D-8EE8-2E3A-3A23-A208509B4E65}"/>
              </a:ext>
            </a:extLst>
          </p:cNvPr>
          <p:cNvSpPr txBox="1"/>
          <p:nvPr/>
        </p:nvSpPr>
        <p:spPr>
          <a:xfrm>
            <a:off x="567090" y="1587057"/>
            <a:ext cx="94259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b="1" dirty="0"/>
              <a:t>10GbE is fast, but there are still some non-10GbE clients… </a:t>
            </a: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AF029A9A-AC1B-363E-49FB-E130F9C7B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+mj-lt"/>
                <a:ea typeface="+mn-ea"/>
                <a:cs typeface="+mn-ea"/>
                <a:sym typeface="+mn-lt"/>
              </a:rPr>
              <a:t>Do you really need all 10GbE</a:t>
            </a:r>
            <a:r>
              <a:rPr lang="zh-TW" altLang="en-US" dirty="0">
                <a:latin typeface="+mj-lt"/>
                <a:ea typeface="+mn-ea"/>
                <a:cs typeface="+mn-ea"/>
                <a:sym typeface="+mn-lt"/>
              </a:rPr>
              <a:t> </a:t>
            </a:r>
            <a:r>
              <a:rPr lang="en-US" altLang="zh-TW" dirty="0">
                <a:latin typeface="+mj-lt"/>
                <a:ea typeface="+mn-ea"/>
                <a:cs typeface="+mn-ea"/>
                <a:sym typeface="+mn-lt"/>
              </a:rPr>
              <a:t>switches?</a:t>
            </a:r>
            <a:endParaRPr lang="zh-TW" altLang="en-US" dirty="0">
              <a:latin typeface="+mj-lt"/>
              <a:ea typeface="+mn-ea"/>
              <a:cs typeface="+mn-ea"/>
            </a:endParaRPr>
          </a:p>
        </p:txBody>
      </p:sp>
      <p:pic>
        <p:nvPicPr>
          <p:cNvPr id="13" name="圖形 12">
            <a:extLst>
              <a:ext uri="{FF2B5EF4-FFF2-40B4-BE49-F238E27FC236}">
                <a16:creationId xmlns:a16="http://schemas.microsoft.com/office/drawing/2014/main" id="{94972B05-0D10-2CBE-21BC-9B3D89BD53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4135" y="3513237"/>
            <a:ext cx="1833064" cy="1590961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6262707C-3BEE-1291-B9C8-D98422E05D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74284" y="3823534"/>
            <a:ext cx="2201982" cy="1198984"/>
          </a:xfrm>
          <a:prstGeom prst="rect">
            <a:avLst/>
          </a:prstGeom>
        </p:spPr>
      </p:pic>
      <p:pic>
        <p:nvPicPr>
          <p:cNvPr id="17" name="圖形 16">
            <a:extLst>
              <a:ext uri="{FF2B5EF4-FFF2-40B4-BE49-F238E27FC236}">
                <a16:creationId xmlns:a16="http://schemas.microsoft.com/office/drawing/2014/main" id="{50BDCFC6-7368-68D4-1DA9-AEBA6A690B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7091" y="2406628"/>
            <a:ext cx="4750062" cy="2748250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6BAD3A6D-C922-66D5-45E4-8607DBA19915}"/>
              </a:ext>
            </a:extLst>
          </p:cNvPr>
          <p:cNvSpPr txBox="1"/>
          <p:nvPr/>
        </p:nvSpPr>
        <p:spPr>
          <a:xfrm>
            <a:off x="2054030" y="5162700"/>
            <a:ext cx="1833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Smart TV</a:t>
            </a:r>
            <a:endParaRPr lang="zh-TW" altLang="en-US" sz="1600" b="1"/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1C753C26-C78F-0970-72AA-9AD396F72C5D}"/>
              </a:ext>
            </a:extLst>
          </p:cNvPr>
          <p:cNvSpPr/>
          <p:nvPr/>
        </p:nvSpPr>
        <p:spPr>
          <a:xfrm>
            <a:off x="3537709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1Gbps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297269F-2F7E-1393-7186-1B2E015759E2}"/>
              </a:ext>
            </a:extLst>
          </p:cNvPr>
          <p:cNvSpPr txBox="1"/>
          <p:nvPr/>
        </p:nvSpPr>
        <p:spPr>
          <a:xfrm>
            <a:off x="5606897" y="5162700"/>
            <a:ext cx="1833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PC</a:t>
            </a:r>
            <a:endParaRPr lang="zh-TW" altLang="en-US" sz="1600" b="1"/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80985140-773C-A3AA-3A28-CECA039A0E81}"/>
              </a:ext>
            </a:extLst>
          </p:cNvPr>
          <p:cNvSpPr/>
          <p:nvPr/>
        </p:nvSpPr>
        <p:spPr>
          <a:xfrm>
            <a:off x="6775636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2.5Gbps</a:t>
            </a: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18AD25DF-FB28-57FD-95EF-90A291439DC9}"/>
              </a:ext>
            </a:extLst>
          </p:cNvPr>
          <p:cNvSpPr txBox="1"/>
          <p:nvPr/>
        </p:nvSpPr>
        <p:spPr>
          <a:xfrm>
            <a:off x="8874284" y="5162700"/>
            <a:ext cx="13707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Notebook</a:t>
            </a:r>
            <a:endParaRPr lang="zh-TW" altLang="en-US" sz="1600" b="1"/>
          </a:p>
        </p:txBody>
      </p:sp>
      <p:sp>
        <p:nvSpPr>
          <p:cNvPr id="24" name="矩形: 圓角 23">
            <a:extLst>
              <a:ext uri="{FF2B5EF4-FFF2-40B4-BE49-F238E27FC236}">
                <a16:creationId xmlns:a16="http://schemas.microsoft.com/office/drawing/2014/main" id="{DBF7EE46-14C2-023D-837B-125002ABA4D2}"/>
              </a:ext>
            </a:extLst>
          </p:cNvPr>
          <p:cNvSpPr/>
          <p:nvPr/>
        </p:nvSpPr>
        <p:spPr>
          <a:xfrm>
            <a:off x="10146788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1Gbps</a:t>
            </a:r>
          </a:p>
        </p:txBody>
      </p:sp>
    </p:spTree>
    <p:extLst>
      <p:ext uri="{BB962C8B-B14F-4D97-AF65-F5344CB8AC3E}">
        <p14:creationId xmlns:p14="http://schemas.microsoft.com/office/powerpoint/2010/main" val="3944389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文字方塊 33">
            <a:extLst>
              <a:ext uri="{FF2B5EF4-FFF2-40B4-BE49-F238E27FC236}">
                <a16:creationId xmlns:a16="http://schemas.microsoft.com/office/drawing/2014/main" id="{2F1346E9-23BB-49D4-BDF9-68FA787681BC}"/>
              </a:ext>
            </a:extLst>
          </p:cNvPr>
          <p:cNvSpPr txBox="1"/>
          <p:nvPr/>
        </p:nvSpPr>
        <p:spPr>
          <a:xfrm>
            <a:off x="875321" y="6226425"/>
            <a:ext cx="25209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Gigabyte Z490 AORUS MASTER</a:t>
            </a:r>
            <a:endParaRPr kumimoji="1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29" name="圖片 28" descr="一張含有 坐, 書, 貨車, 桌 的圖片&#10;&#10;自動產生的描述">
            <a:extLst>
              <a:ext uri="{FF2B5EF4-FFF2-40B4-BE49-F238E27FC236}">
                <a16:creationId xmlns:a16="http://schemas.microsoft.com/office/drawing/2014/main" id="{B7C3EFF8-ADE1-4D3B-9335-71F28E9F72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916" b="9283"/>
          <a:stretch/>
        </p:blipFill>
        <p:spPr>
          <a:xfrm>
            <a:off x="912867" y="4354991"/>
            <a:ext cx="2445856" cy="1902885"/>
          </a:xfrm>
          <a:prstGeom prst="rect">
            <a:avLst/>
          </a:prstGeom>
        </p:spPr>
      </p:pic>
      <p:sp>
        <p:nvSpPr>
          <p:cNvPr id="30" name="文字方塊 34">
            <a:extLst>
              <a:ext uri="{FF2B5EF4-FFF2-40B4-BE49-F238E27FC236}">
                <a16:creationId xmlns:a16="http://schemas.microsoft.com/office/drawing/2014/main" id="{A3790692-1275-42B5-A2D8-286E73EFFBBE}"/>
              </a:ext>
            </a:extLst>
          </p:cNvPr>
          <p:cNvSpPr txBox="1"/>
          <p:nvPr/>
        </p:nvSpPr>
        <p:spPr>
          <a:xfrm>
            <a:off x="6539287" y="6226425"/>
            <a:ext cx="15742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Asrock</a:t>
            </a:r>
            <a:r>
              <a:rPr kumimoji="1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Z490 </a:t>
            </a:r>
            <a:r>
              <a:rPr kumimoji="1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Taichi</a:t>
            </a:r>
            <a:endParaRPr kumimoji="1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31" name="圖片 30" descr="一張含有 室內, 黑色, 相機, 坐 的圖片&#10;&#10;自動產生的描述">
            <a:extLst>
              <a:ext uri="{FF2B5EF4-FFF2-40B4-BE49-F238E27FC236}">
                <a16:creationId xmlns:a16="http://schemas.microsoft.com/office/drawing/2014/main" id="{2237F021-5549-40CB-975C-224F2FE6CFA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43330" y="4472339"/>
            <a:ext cx="2214163" cy="1845136"/>
          </a:xfrm>
          <a:prstGeom prst="rect">
            <a:avLst/>
          </a:prstGeom>
        </p:spPr>
      </p:pic>
      <p:sp>
        <p:nvSpPr>
          <p:cNvPr id="32" name="文字方塊 17">
            <a:extLst>
              <a:ext uri="{FF2B5EF4-FFF2-40B4-BE49-F238E27FC236}">
                <a16:creationId xmlns:a16="http://schemas.microsoft.com/office/drawing/2014/main" id="{99CF46E2-74A5-48D1-A014-40F313D527D6}"/>
              </a:ext>
            </a:extLst>
          </p:cNvPr>
          <p:cNvSpPr txBox="1"/>
          <p:nvPr/>
        </p:nvSpPr>
        <p:spPr>
          <a:xfrm>
            <a:off x="4151419" y="6226425"/>
            <a:ext cx="13388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Apple MacBook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33" name="Picture 2" descr="Apple MREC2X/A MacBook Air 13&quot; Retina 1.6GHz Core i5 256GB Silver ...">
            <a:extLst>
              <a:ext uri="{FF2B5EF4-FFF2-40B4-BE49-F238E27FC236}">
                <a16:creationId xmlns:a16="http://schemas.microsoft.com/office/drawing/2014/main" id="{AE04532C-62FC-4510-9E6B-19EE6CA5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24641" y="4787415"/>
            <a:ext cx="2074760" cy="135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文字方塊 17">
            <a:extLst>
              <a:ext uri="{FF2B5EF4-FFF2-40B4-BE49-F238E27FC236}">
                <a16:creationId xmlns:a16="http://schemas.microsoft.com/office/drawing/2014/main" id="{597B0623-F4EF-4883-8B69-DC4178A7190E}"/>
              </a:ext>
            </a:extLst>
          </p:cNvPr>
          <p:cNvSpPr txBox="1"/>
          <p:nvPr/>
        </p:nvSpPr>
        <p:spPr>
          <a:xfrm>
            <a:off x="3672967" y="4115685"/>
            <a:ext cx="14485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US" altLang="zh-TW" sz="1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Netgear</a:t>
            </a: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lang="en-US" altLang="zh-TW" sz="1200" b="1" dirty="0">
                <a:solidFill>
                  <a:prstClr val="black"/>
                </a:solidFill>
                <a:cs typeface="+mn-ea"/>
              </a:rPr>
              <a:t>AXE7800</a:t>
            </a: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ACC2339C-6CC0-4242-9DEE-9949FE76D934}"/>
              </a:ext>
            </a:extLst>
          </p:cNvPr>
          <p:cNvSpPr txBox="1"/>
          <p:nvPr/>
        </p:nvSpPr>
        <p:spPr>
          <a:xfrm>
            <a:off x="6027463" y="4207736"/>
            <a:ext cx="18724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Archer AX6000</a:t>
            </a:r>
          </a:p>
        </p:txBody>
      </p:sp>
      <p:sp>
        <p:nvSpPr>
          <p:cNvPr id="38" name="文字方塊 6">
            <a:extLst>
              <a:ext uri="{FF2B5EF4-FFF2-40B4-BE49-F238E27FC236}">
                <a16:creationId xmlns:a16="http://schemas.microsoft.com/office/drawing/2014/main" id="{7D871AE9-218A-4655-8972-5D59BAAA9ACC}"/>
              </a:ext>
            </a:extLst>
          </p:cNvPr>
          <p:cNvSpPr txBox="1"/>
          <p:nvPr/>
        </p:nvSpPr>
        <p:spPr>
          <a:xfrm>
            <a:off x="8795734" y="6227680"/>
            <a:ext cx="152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QNAP TS-431P3</a:t>
            </a: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7C8A1406-D8D6-4352-8297-B527F513FCD8}"/>
              </a:ext>
            </a:extLst>
          </p:cNvPr>
          <p:cNvSpPr txBox="1"/>
          <p:nvPr/>
        </p:nvSpPr>
        <p:spPr>
          <a:xfrm>
            <a:off x="10114453" y="6227680"/>
            <a:ext cx="16245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QNAP TS-231P3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40" name="圖片 39" descr="一張含有 室內, 白色, 電腦, 差異 的圖片&#10;&#10;自動產生的描述">
            <a:extLst>
              <a:ext uri="{FF2B5EF4-FFF2-40B4-BE49-F238E27FC236}">
                <a16:creationId xmlns:a16="http://schemas.microsoft.com/office/drawing/2014/main" id="{CA301442-6693-4FB5-9F59-E17D6F15D30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535" r="20910"/>
          <a:stretch/>
        </p:blipFill>
        <p:spPr>
          <a:xfrm>
            <a:off x="8795734" y="4484735"/>
            <a:ext cx="2564067" cy="1931003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2E8835D4-3ECC-4E91-91B5-8FC0E7CAFF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206" y="1907136"/>
            <a:ext cx="2411007" cy="241100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DE3A47C4-2A65-2DCE-FB1A-DF2606012C3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2137" y="2475364"/>
            <a:ext cx="1250199" cy="1594547"/>
          </a:xfrm>
          <a:prstGeom prst="rect">
            <a:avLst/>
          </a:prstGeom>
        </p:spPr>
      </p:pic>
      <p:sp>
        <p:nvSpPr>
          <p:cNvPr id="19" name="文字方塊 18">
            <a:extLst>
              <a:ext uri="{FF2B5EF4-FFF2-40B4-BE49-F238E27FC236}">
                <a16:creationId xmlns:a16="http://schemas.microsoft.com/office/drawing/2014/main" id="{DE75B96B-FBF4-0384-A114-DF5B841223BF}"/>
              </a:ext>
            </a:extLst>
          </p:cNvPr>
          <p:cNvSpPr txBox="1"/>
          <p:nvPr/>
        </p:nvSpPr>
        <p:spPr>
          <a:xfrm>
            <a:off x="8804528" y="4171451"/>
            <a:ext cx="17178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Archer GX90</a:t>
            </a: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1E3D4AE8-5BD0-0ACC-7A1A-9235AE7C9B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15436" y="2501494"/>
            <a:ext cx="1985937" cy="1653818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387F14BC-8E75-7C9B-DFB8-09C4B2571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 dirty="0">
                <a:latin typeface="+mj-lt"/>
                <a:ea typeface="+mn-ea"/>
                <a:cs typeface="+mn-ea"/>
              </a:rPr>
              <a:t>1GbE is enough now, how about in the future?</a:t>
            </a:r>
            <a:endParaRPr lang="zh-TW" altLang="en-US" dirty="0">
              <a:latin typeface="+mj-lt"/>
              <a:ea typeface="+mn-ea"/>
              <a:cs typeface="+mn-ea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CBEC9D3B-1FEF-5D44-518C-E25FCB607B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7779" y="2489772"/>
            <a:ext cx="1666961" cy="1580139"/>
          </a:xfrm>
          <a:prstGeom prst="rect">
            <a:avLst/>
          </a:prstGeom>
        </p:spPr>
      </p:pic>
      <p:sp>
        <p:nvSpPr>
          <p:cNvPr id="23" name="文字方塊 17">
            <a:extLst>
              <a:ext uri="{FF2B5EF4-FFF2-40B4-BE49-F238E27FC236}">
                <a16:creationId xmlns:a16="http://schemas.microsoft.com/office/drawing/2014/main" id="{53983291-593F-EB2F-AD1C-35C8C9874E46}"/>
              </a:ext>
            </a:extLst>
          </p:cNvPr>
          <p:cNvSpPr txBox="1"/>
          <p:nvPr/>
        </p:nvSpPr>
        <p:spPr>
          <a:xfrm>
            <a:off x="1229021" y="4115682"/>
            <a:ext cx="1364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EAP670</a:t>
            </a:r>
            <a:endParaRPr lang="en-US" altLang="zh-TW" sz="1200" b="1" dirty="0">
              <a:solidFill>
                <a:prstClr val="black"/>
              </a:solidFill>
              <a:cs typeface="+mn-ea"/>
            </a:endParaRPr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DE2A85F5-7C3A-E8E5-062D-439C8EF90621}"/>
              </a:ext>
            </a:extLst>
          </p:cNvPr>
          <p:cNvSpPr txBox="1">
            <a:spLocks/>
          </p:cNvSpPr>
          <p:nvPr/>
        </p:nvSpPr>
        <p:spPr>
          <a:xfrm>
            <a:off x="557117" y="1489424"/>
            <a:ext cx="11077765" cy="816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1460" indent="-251460"/>
            <a:r>
              <a:rPr lang="en-US" altLang="zh-TW" sz="1800" dirty="0"/>
              <a:t>2.5GbE is taking off and becoming increasingly available in new computers and networked devices! </a:t>
            </a:r>
          </a:p>
          <a:p>
            <a:pPr marL="251460" indent="-251460"/>
            <a:r>
              <a:rPr lang="en-US" altLang="zh-TW" sz="1800" dirty="0"/>
              <a:t>Upgrade to a 2.5GbE switch now to futureproof your network for these devices.</a:t>
            </a:r>
          </a:p>
        </p:txBody>
      </p:sp>
    </p:spTree>
    <p:extLst>
      <p:ext uri="{BB962C8B-B14F-4D97-AF65-F5344CB8AC3E}">
        <p14:creationId xmlns:p14="http://schemas.microsoft.com/office/powerpoint/2010/main" val="3033706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群組 1">
            <a:extLst>
              <a:ext uri="{FF2B5EF4-FFF2-40B4-BE49-F238E27FC236}">
                <a16:creationId xmlns:a16="http://schemas.microsoft.com/office/drawing/2014/main" id="{C039CE05-CCFA-A7EE-948E-2E4EB710F781}"/>
              </a:ext>
            </a:extLst>
          </p:cNvPr>
          <p:cNvGrpSpPr/>
          <p:nvPr/>
        </p:nvGrpSpPr>
        <p:grpSpPr>
          <a:xfrm>
            <a:off x="1114847" y="1512614"/>
            <a:ext cx="9798812" cy="4914051"/>
            <a:chOff x="1537929" y="1512615"/>
            <a:chExt cx="9068460" cy="4547785"/>
          </a:xfrm>
        </p:grpSpPr>
        <p:grpSp>
          <p:nvGrpSpPr>
            <p:cNvPr id="115" name="群組 114">
              <a:extLst>
                <a:ext uri="{FF2B5EF4-FFF2-40B4-BE49-F238E27FC236}">
                  <a16:creationId xmlns:a16="http://schemas.microsoft.com/office/drawing/2014/main" id="{B07BFF43-376A-41BF-90FF-05CBC8348336}"/>
                </a:ext>
              </a:extLst>
            </p:cNvPr>
            <p:cNvGrpSpPr/>
            <p:nvPr/>
          </p:nvGrpSpPr>
          <p:grpSpPr>
            <a:xfrm flipH="1">
              <a:off x="6232777" y="2181977"/>
              <a:ext cx="2713677" cy="2631004"/>
              <a:chOff x="2512171" y="2457482"/>
              <a:chExt cx="3255774" cy="315658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cxnSp>
            <p:nvCxnSpPr>
              <p:cNvPr id="116" name="接點: 肘形 115">
                <a:extLst>
                  <a:ext uri="{FF2B5EF4-FFF2-40B4-BE49-F238E27FC236}">
                    <a16:creationId xmlns:a16="http://schemas.microsoft.com/office/drawing/2014/main" id="{3B738C5D-1E15-40FF-A846-B289075C6BC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12171" y="3864482"/>
                <a:ext cx="3255774" cy="1749585"/>
              </a:xfrm>
              <a:prstGeom prst="bentConnector3">
                <a:avLst>
                  <a:gd name="adj1" fmla="val 60372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接點: 肘形 116">
                <a:extLst>
                  <a:ext uri="{FF2B5EF4-FFF2-40B4-BE49-F238E27FC236}">
                    <a16:creationId xmlns:a16="http://schemas.microsoft.com/office/drawing/2014/main" id="{B23CFB66-F9EB-4DBA-B220-E88585B051A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0232" y="2457482"/>
                <a:ext cx="1480262" cy="1398784"/>
              </a:xfrm>
              <a:prstGeom prst="bentConnector3">
                <a:avLst>
                  <a:gd name="adj1" fmla="val 100190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群組 51">
              <a:extLst>
                <a:ext uri="{FF2B5EF4-FFF2-40B4-BE49-F238E27FC236}">
                  <a16:creationId xmlns:a16="http://schemas.microsoft.com/office/drawing/2014/main" id="{D2A24A3B-9CD0-4164-B770-BF1EF86E03E2}"/>
                </a:ext>
              </a:extLst>
            </p:cNvPr>
            <p:cNvGrpSpPr/>
            <p:nvPr/>
          </p:nvGrpSpPr>
          <p:grpSpPr>
            <a:xfrm>
              <a:off x="2931147" y="3057238"/>
              <a:ext cx="2713677" cy="2631004"/>
              <a:chOff x="2512171" y="2457482"/>
              <a:chExt cx="3255774" cy="315658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cxnSp>
            <p:nvCxnSpPr>
              <p:cNvPr id="22" name="接點: 肘形 21">
                <a:extLst>
                  <a:ext uri="{FF2B5EF4-FFF2-40B4-BE49-F238E27FC236}">
                    <a16:creationId xmlns:a16="http://schemas.microsoft.com/office/drawing/2014/main" id="{31D96218-3AF2-42B9-986B-56A1DB54DB1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12171" y="3864482"/>
                <a:ext cx="3255774" cy="1749585"/>
              </a:xfrm>
              <a:prstGeom prst="bentConnector3">
                <a:avLst>
                  <a:gd name="adj1" fmla="val 60372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接點: 肘形 59">
                <a:extLst>
                  <a:ext uri="{FF2B5EF4-FFF2-40B4-BE49-F238E27FC236}">
                    <a16:creationId xmlns:a16="http://schemas.microsoft.com/office/drawing/2014/main" id="{65709B0A-7A1E-4557-936A-18B52DB7874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0232" y="2457482"/>
                <a:ext cx="1480262" cy="1398784"/>
              </a:xfrm>
              <a:prstGeom prst="bentConnector3">
                <a:avLst>
                  <a:gd name="adj1" fmla="val 100190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AB247888-F6A9-49D9-8B51-BC220D7B2A44}"/>
                </a:ext>
              </a:extLst>
            </p:cNvPr>
            <p:cNvGrpSpPr/>
            <p:nvPr/>
          </p:nvGrpSpPr>
          <p:grpSpPr>
            <a:xfrm>
              <a:off x="2701345" y="2675172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24" name="群組 23">
                <a:extLst>
                  <a:ext uri="{FF2B5EF4-FFF2-40B4-BE49-F238E27FC236}">
                    <a16:creationId xmlns:a16="http://schemas.microsoft.com/office/drawing/2014/main" id="{23AF5C02-C1F8-42A3-8C2A-37DCEF301F65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26" name="矩形: 圓角 25">
                  <a:extLst>
                    <a:ext uri="{FF2B5EF4-FFF2-40B4-BE49-F238E27FC236}">
                      <a16:creationId xmlns:a16="http://schemas.microsoft.com/office/drawing/2014/main" id="{3C0BDDE4-33E0-40CA-A213-7212AEB6DDAA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27" name="矩形: 圓角 26">
                  <a:extLst>
                    <a:ext uri="{FF2B5EF4-FFF2-40B4-BE49-F238E27FC236}">
                      <a16:creationId xmlns:a16="http://schemas.microsoft.com/office/drawing/2014/main" id="{699A0D60-A446-451A-B180-DB667CA15869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25" name="圖形 7">
                <a:extLst>
                  <a:ext uri="{FF2B5EF4-FFF2-40B4-BE49-F238E27FC236}">
                    <a16:creationId xmlns:a16="http://schemas.microsoft.com/office/drawing/2014/main" id="{519F84ED-DD4B-49DE-ACFA-C3A8A40F28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grpSp>
          <p:nvGrpSpPr>
            <p:cNvPr id="33" name="群組 32">
              <a:extLst>
                <a:ext uri="{FF2B5EF4-FFF2-40B4-BE49-F238E27FC236}">
                  <a16:creationId xmlns:a16="http://schemas.microsoft.com/office/drawing/2014/main" id="{CB7205ED-999F-49E1-AB9E-6D1BA8FF67D9}"/>
                </a:ext>
              </a:extLst>
            </p:cNvPr>
            <p:cNvGrpSpPr/>
            <p:nvPr/>
          </p:nvGrpSpPr>
          <p:grpSpPr>
            <a:xfrm>
              <a:off x="2701344" y="531816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34" name="群組 33">
                <a:extLst>
                  <a:ext uri="{FF2B5EF4-FFF2-40B4-BE49-F238E27FC236}">
                    <a16:creationId xmlns:a16="http://schemas.microsoft.com/office/drawing/2014/main" id="{5E52DFF5-7DED-4C3F-88E6-D7578B4E8F02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36" name="矩形: 圓角 35">
                  <a:extLst>
                    <a:ext uri="{FF2B5EF4-FFF2-40B4-BE49-F238E27FC236}">
                      <a16:creationId xmlns:a16="http://schemas.microsoft.com/office/drawing/2014/main" id="{9A3161EF-8AED-497C-9AC4-973AD37B1DAF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37" name="矩形: 圓角 36">
                  <a:extLst>
                    <a:ext uri="{FF2B5EF4-FFF2-40B4-BE49-F238E27FC236}">
                      <a16:creationId xmlns:a16="http://schemas.microsoft.com/office/drawing/2014/main" id="{EBAD2B62-2A4B-4910-A5D5-EEB836B74C3F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35" name="圖形 7">
                <a:extLst>
                  <a:ext uri="{FF2B5EF4-FFF2-40B4-BE49-F238E27FC236}">
                    <a16:creationId xmlns:a16="http://schemas.microsoft.com/office/drawing/2014/main" id="{9B33A9E4-0743-4E93-9054-5A068886EB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9" name="圖形 8">
              <a:extLst>
                <a:ext uri="{FF2B5EF4-FFF2-40B4-BE49-F238E27FC236}">
                  <a16:creationId xmlns:a16="http://schemas.microsoft.com/office/drawing/2014/main" id="{621525F5-BC6A-4059-A8AE-63A7C81635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537929" y="2126821"/>
              <a:ext cx="1644292" cy="2187623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pic>
          <p:nvPicPr>
            <p:cNvPr id="183" name="圖形 182">
              <a:extLst>
                <a:ext uri="{FF2B5EF4-FFF2-40B4-BE49-F238E27FC236}">
                  <a16:creationId xmlns:a16="http://schemas.microsoft.com/office/drawing/2014/main" id="{0DA3F8D6-83B9-4C3B-BCC5-AA29C54ED8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538192" y="4542083"/>
              <a:ext cx="1387584" cy="1433837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54" name="群組 53">
              <a:extLst>
                <a:ext uri="{FF2B5EF4-FFF2-40B4-BE49-F238E27FC236}">
                  <a16:creationId xmlns:a16="http://schemas.microsoft.com/office/drawing/2014/main" id="{1054FDB7-2D23-4EB7-8BAD-7B70433EDCA5}"/>
                </a:ext>
              </a:extLst>
            </p:cNvPr>
            <p:cNvGrpSpPr/>
            <p:nvPr/>
          </p:nvGrpSpPr>
          <p:grpSpPr>
            <a:xfrm>
              <a:off x="7737138" y="179991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55" name="群組 54">
                <a:extLst>
                  <a:ext uri="{FF2B5EF4-FFF2-40B4-BE49-F238E27FC236}">
                    <a16:creationId xmlns:a16="http://schemas.microsoft.com/office/drawing/2014/main" id="{B9ED8CB0-8DE4-4646-8CE9-0185578C12CF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57" name="矩形: 圓角 56">
                  <a:extLst>
                    <a:ext uri="{FF2B5EF4-FFF2-40B4-BE49-F238E27FC236}">
                      <a16:creationId xmlns:a16="http://schemas.microsoft.com/office/drawing/2014/main" id="{7D60FF04-D1D4-41AD-BED9-450527B1B1FF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58" name="矩形: 圓角 57">
                  <a:extLst>
                    <a:ext uri="{FF2B5EF4-FFF2-40B4-BE49-F238E27FC236}">
                      <a16:creationId xmlns:a16="http://schemas.microsoft.com/office/drawing/2014/main" id="{F784FC81-49E3-433C-B5C5-8398A4B7F55C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56" name="圖形 7">
                <a:extLst>
                  <a:ext uri="{FF2B5EF4-FFF2-40B4-BE49-F238E27FC236}">
                    <a16:creationId xmlns:a16="http://schemas.microsoft.com/office/drawing/2014/main" id="{5BCA41AE-697E-4974-A76A-14171FA241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72" name="圖形 71">
              <a:extLst>
                <a:ext uri="{FF2B5EF4-FFF2-40B4-BE49-F238E27FC236}">
                  <a16:creationId xmlns:a16="http://schemas.microsoft.com/office/drawing/2014/main" id="{ADCF2690-631D-490F-919E-343DC183E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946454" y="1512615"/>
              <a:ext cx="1659935" cy="989697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75" name="圖形 73">
              <a:extLst>
                <a:ext uri="{FF2B5EF4-FFF2-40B4-BE49-F238E27FC236}">
                  <a16:creationId xmlns:a16="http://schemas.microsoft.com/office/drawing/2014/main" id="{EBC5B7B0-FCCE-439F-9007-0AFBE347BBA0}"/>
                </a:ext>
              </a:extLst>
            </p:cNvPr>
            <p:cNvGrpSpPr/>
            <p:nvPr/>
          </p:nvGrpSpPr>
          <p:grpSpPr>
            <a:xfrm>
              <a:off x="4311754" y="3428364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76" name="手繪多邊形: 圖案 75">
                <a:extLst>
                  <a:ext uri="{FF2B5EF4-FFF2-40B4-BE49-F238E27FC236}">
                    <a16:creationId xmlns:a16="http://schemas.microsoft.com/office/drawing/2014/main" id="{7DD1AEC8-BCF9-44C3-BAE5-CC0765FB81F1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7" name="手繪多邊形: 圖案 76">
                <a:extLst>
                  <a:ext uri="{FF2B5EF4-FFF2-40B4-BE49-F238E27FC236}">
                    <a16:creationId xmlns:a16="http://schemas.microsoft.com/office/drawing/2014/main" id="{71153D7A-7AA2-4892-B786-49B78E05B2DA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8" name="手繪多邊形: 圖案 77">
                <a:extLst>
                  <a:ext uri="{FF2B5EF4-FFF2-40B4-BE49-F238E27FC236}">
                    <a16:creationId xmlns:a16="http://schemas.microsoft.com/office/drawing/2014/main" id="{E9E72CAA-7C32-48CF-8DEA-4AA6046FE124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0" name="圖形 73">
              <a:extLst>
                <a:ext uri="{FF2B5EF4-FFF2-40B4-BE49-F238E27FC236}">
                  <a16:creationId xmlns:a16="http://schemas.microsoft.com/office/drawing/2014/main" id="{BA3EC026-BAD2-4E2C-AA67-E8A24AA95A3D}"/>
                </a:ext>
              </a:extLst>
            </p:cNvPr>
            <p:cNvGrpSpPr/>
            <p:nvPr/>
          </p:nvGrpSpPr>
          <p:grpSpPr>
            <a:xfrm>
              <a:off x="4311754" y="4697903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1" name="手繪多邊形: 圖案 80">
                <a:extLst>
                  <a:ext uri="{FF2B5EF4-FFF2-40B4-BE49-F238E27FC236}">
                    <a16:creationId xmlns:a16="http://schemas.microsoft.com/office/drawing/2014/main" id="{73E7CA7F-7E05-414F-8AB7-82D9666959D6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2" name="手繪多邊形: 圖案 81">
                <a:extLst>
                  <a:ext uri="{FF2B5EF4-FFF2-40B4-BE49-F238E27FC236}">
                    <a16:creationId xmlns:a16="http://schemas.microsoft.com/office/drawing/2014/main" id="{C1A7B3CC-3E8F-4A56-ACC8-7823A5F846FB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3" name="手繪多邊形: 圖案 82">
                <a:extLst>
                  <a:ext uri="{FF2B5EF4-FFF2-40B4-BE49-F238E27FC236}">
                    <a16:creationId xmlns:a16="http://schemas.microsoft.com/office/drawing/2014/main" id="{96A5E894-DFFA-4C68-BFA2-DC62DCAC3B66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4" name="圖形 73">
              <a:extLst>
                <a:ext uri="{FF2B5EF4-FFF2-40B4-BE49-F238E27FC236}">
                  <a16:creationId xmlns:a16="http://schemas.microsoft.com/office/drawing/2014/main" id="{169A6FB2-710A-4C8C-AD67-E244D8921330}"/>
                </a:ext>
              </a:extLst>
            </p:cNvPr>
            <p:cNvGrpSpPr/>
            <p:nvPr/>
          </p:nvGrpSpPr>
          <p:grpSpPr>
            <a:xfrm>
              <a:off x="7050669" y="2553103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5" name="手繪多邊形: 圖案 84">
                <a:extLst>
                  <a:ext uri="{FF2B5EF4-FFF2-40B4-BE49-F238E27FC236}">
                    <a16:creationId xmlns:a16="http://schemas.microsoft.com/office/drawing/2014/main" id="{EB26B224-D81C-4893-B90C-FBD4296E0BCC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6" name="手繪多邊形: 圖案 85">
                <a:extLst>
                  <a:ext uri="{FF2B5EF4-FFF2-40B4-BE49-F238E27FC236}">
                    <a16:creationId xmlns:a16="http://schemas.microsoft.com/office/drawing/2014/main" id="{3A225545-59AD-4F27-BB17-3B17F519FD4A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7" name="手繪多邊形: 圖案 86">
                <a:extLst>
                  <a:ext uri="{FF2B5EF4-FFF2-40B4-BE49-F238E27FC236}">
                    <a16:creationId xmlns:a16="http://schemas.microsoft.com/office/drawing/2014/main" id="{6975B2F6-E853-4E7F-817D-9C95C2F0AFB3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8" name="圖形 73">
              <a:extLst>
                <a:ext uri="{FF2B5EF4-FFF2-40B4-BE49-F238E27FC236}">
                  <a16:creationId xmlns:a16="http://schemas.microsoft.com/office/drawing/2014/main" id="{0980B16D-B7B5-4BA1-94DC-3C25778FD22C}"/>
                </a:ext>
              </a:extLst>
            </p:cNvPr>
            <p:cNvGrpSpPr/>
            <p:nvPr/>
          </p:nvGrpSpPr>
          <p:grpSpPr>
            <a:xfrm>
              <a:off x="7050669" y="3822642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9" name="手繪多邊形: 圖案 88">
                <a:extLst>
                  <a:ext uri="{FF2B5EF4-FFF2-40B4-BE49-F238E27FC236}">
                    <a16:creationId xmlns:a16="http://schemas.microsoft.com/office/drawing/2014/main" id="{BC1F4AEB-4A1C-4ED4-A287-FE919D9160F0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0" name="手繪多邊形: 圖案 89">
                <a:extLst>
                  <a:ext uri="{FF2B5EF4-FFF2-40B4-BE49-F238E27FC236}">
                    <a16:creationId xmlns:a16="http://schemas.microsoft.com/office/drawing/2014/main" id="{F755516F-D07C-42FC-894E-E1ADC24F05FE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1" name="手繪多邊形: 圖案 90">
                <a:extLst>
                  <a:ext uri="{FF2B5EF4-FFF2-40B4-BE49-F238E27FC236}">
                    <a16:creationId xmlns:a16="http://schemas.microsoft.com/office/drawing/2014/main" id="{89E37BE2-A2EE-465D-A78B-749808B1DCB3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92" name="群組 91">
              <a:extLst>
                <a:ext uri="{FF2B5EF4-FFF2-40B4-BE49-F238E27FC236}">
                  <a16:creationId xmlns:a16="http://schemas.microsoft.com/office/drawing/2014/main" id="{7EAC4A54-ABC3-4C12-B498-A5F5FA4830A2}"/>
                </a:ext>
              </a:extLst>
            </p:cNvPr>
            <p:cNvGrpSpPr/>
            <p:nvPr/>
          </p:nvGrpSpPr>
          <p:grpSpPr>
            <a:xfrm>
              <a:off x="7737137" y="437274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93" name="群組 92">
                <a:extLst>
                  <a:ext uri="{FF2B5EF4-FFF2-40B4-BE49-F238E27FC236}">
                    <a16:creationId xmlns:a16="http://schemas.microsoft.com/office/drawing/2014/main" id="{3C4459A2-D5E7-405E-B89B-6C6FA26A96E5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95" name="矩形: 圓角 94">
                  <a:extLst>
                    <a:ext uri="{FF2B5EF4-FFF2-40B4-BE49-F238E27FC236}">
                      <a16:creationId xmlns:a16="http://schemas.microsoft.com/office/drawing/2014/main" id="{059D648E-DED6-47BD-8C95-53B53B8248EE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96" name="矩形: 圓角 95">
                  <a:extLst>
                    <a:ext uri="{FF2B5EF4-FFF2-40B4-BE49-F238E27FC236}">
                      <a16:creationId xmlns:a16="http://schemas.microsoft.com/office/drawing/2014/main" id="{D951164A-5128-4242-AD67-40437CD045D9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94" name="圖形 7">
                <a:extLst>
                  <a:ext uri="{FF2B5EF4-FFF2-40B4-BE49-F238E27FC236}">
                    <a16:creationId xmlns:a16="http://schemas.microsoft.com/office/drawing/2014/main" id="{F945A412-C7F7-4D7F-BA56-7DA85D492E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10" name="圖形 9">
              <a:extLst>
                <a:ext uri="{FF2B5EF4-FFF2-40B4-BE49-F238E27FC236}">
                  <a16:creationId xmlns:a16="http://schemas.microsoft.com/office/drawing/2014/main" id="{EFE6B5FD-F17D-4134-9277-1B077EC771E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882076" y="3093900"/>
              <a:ext cx="1600048" cy="1742710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113" name="群組 112">
              <a:extLst>
                <a:ext uri="{FF2B5EF4-FFF2-40B4-BE49-F238E27FC236}">
                  <a16:creationId xmlns:a16="http://schemas.microsoft.com/office/drawing/2014/main" id="{B5AA61D8-CD34-4C16-A940-F32C0ED804D1}"/>
                </a:ext>
              </a:extLst>
            </p:cNvPr>
            <p:cNvGrpSpPr/>
            <p:nvPr/>
          </p:nvGrpSpPr>
          <p:grpSpPr>
            <a:xfrm>
              <a:off x="5310954" y="3217705"/>
              <a:ext cx="1359593" cy="1197139"/>
              <a:chOff x="5426591" y="1771119"/>
              <a:chExt cx="1449821" cy="1276586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79" name="橢圓 78">
                <a:extLst>
                  <a:ext uri="{FF2B5EF4-FFF2-40B4-BE49-F238E27FC236}">
                    <a16:creationId xmlns:a16="http://schemas.microsoft.com/office/drawing/2014/main" id="{0038EB01-EE15-4E22-9147-42D7D00DE5E0}"/>
                  </a:ext>
                </a:extLst>
              </p:cNvPr>
              <p:cNvSpPr/>
              <p:nvPr/>
            </p:nvSpPr>
            <p:spPr>
              <a:xfrm>
                <a:off x="5521060" y="1771119"/>
                <a:ext cx="1276586" cy="1276586"/>
              </a:xfrm>
              <a:prstGeom prst="ellipse">
                <a:avLst/>
              </a:prstGeom>
              <a:solidFill>
                <a:schemeClr val="bg1"/>
              </a:solidFill>
              <a:ln w="130175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9" name="文字方塊 108">
                <a:extLst>
                  <a:ext uri="{FF2B5EF4-FFF2-40B4-BE49-F238E27FC236}">
                    <a16:creationId xmlns:a16="http://schemas.microsoft.com/office/drawing/2014/main" id="{F60DE1EB-1C36-4763-BBFD-6E5F03CF6529}"/>
                  </a:ext>
                </a:extLst>
              </p:cNvPr>
              <p:cNvSpPr txBox="1"/>
              <p:nvPr/>
            </p:nvSpPr>
            <p:spPr>
              <a:xfrm>
                <a:off x="5426591" y="2161001"/>
                <a:ext cx="1449821" cy="623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TW" sz="32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cs typeface="+mn-ea"/>
                    <a:sym typeface="+mn-lt"/>
                  </a:rPr>
                  <a:t>1GbE </a:t>
                </a:r>
                <a:endParaRPr kumimoji="0" lang="zh-TW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sp>
        <p:nvSpPr>
          <p:cNvPr id="4" name="標題 3">
            <a:extLst>
              <a:ext uri="{FF2B5EF4-FFF2-40B4-BE49-F238E27FC236}">
                <a16:creationId xmlns:a16="http://schemas.microsoft.com/office/drawing/2014/main" id="{13B9277B-455B-945F-F2A1-1348CE55D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 sz="3600" dirty="0">
                <a:latin typeface="+mj-lt"/>
                <a:ea typeface="+mn-ea"/>
                <a:cs typeface="+mn-ea"/>
              </a:rPr>
              <a:t>Don’t let the switch become a network bottleneck</a:t>
            </a:r>
            <a:endParaRPr lang="zh-TW" altLang="en-US" sz="3600" dirty="0">
              <a:latin typeface="+mj-lt"/>
              <a:ea typeface="+mn-ea"/>
              <a:cs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09479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:a16="http://schemas.microsoft.com/office/drawing/2014/main" id="{C809335A-2A62-4530-B0FF-A5AC88CBCF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91634" y="1980067"/>
            <a:ext cx="7600366" cy="3633261"/>
          </a:xfrm>
          <a:prstGeom prst="rect">
            <a:avLst/>
          </a:prstGeom>
        </p:spPr>
      </p:pic>
      <p:pic>
        <p:nvPicPr>
          <p:cNvPr id="4" name="圖片 3" descr="一張含有 文字, 電子用品 的圖片&#10;&#10;自動產生的描述">
            <a:extLst>
              <a:ext uri="{FF2B5EF4-FFF2-40B4-BE49-F238E27FC236}">
                <a16:creationId xmlns:a16="http://schemas.microsoft.com/office/drawing/2014/main" id="{FBCE0FC4-A3DA-F99C-F609-00F96DBA15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12888" y="2842259"/>
            <a:ext cx="9405989" cy="2543034"/>
          </a:xfrm>
          <a:prstGeom prst="rect">
            <a:avLst/>
          </a:prstGeom>
        </p:spPr>
      </p:pic>
      <p:sp>
        <p:nvSpPr>
          <p:cNvPr id="27" name="內容版面配置區 2">
            <a:extLst>
              <a:ext uri="{FF2B5EF4-FFF2-40B4-BE49-F238E27FC236}">
                <a16:creationId xmlns:a16="http://schemas.microsoft.com/office/drawing/2014/main" id="{D35833A6-B82A-4D28-B82C-3BD37F8800DE}"/>
              </a:ext>
            </a:extLst>
          </p:cNvPr>
          <p:cNvSpPr txBox="1">
            <a:spLocks/>
          </p:cNvSpPr>
          <p:nvPr/>
        </p:nvSpPr>
        <p:spPr>
          <a:xfrm>
            <a:off x="531054" y="1771007"/>
            <a:ext cx="5020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342900" indent="-342900">
              <a:buFont typeface="Arial" panose="020B0604020202020204" pitchFamily="34" charset="0"/>
              <a:buChar char="•"/>
              <a:defRPr sz="2400"/>
            </a:lvl1pPr>
            <a:lvl2pPr marL="685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altLang="zh-TW" sz="2000" b="1" dirty="0"/>
              <a:t>Don’t need to re-deploy the cables</a:t>
            </a:r>
          </a:p>
        </p:txBody>
      </p:sp>
      <p:pic>
        <p:nvPicPr>
          <p:cNvPr id="30" name="圖片 29" descr="一張含有 纜線, 連接器 的圖片&#10;&#10;自動產生的描述">
            <a:extLst>
              <a:ext uri="{FF2B5EF4-FFF2-40B4-BE49-F238E27FC236}">
                <a16:creationId xmlns:a16="http://schemas.microsoft.com/office/drawing/2014/main" id="{097DBD84-1D53-4D9A-846A-248CA9B2A4B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3470" y="4271749"/>
            <a:ext cx="2521110" cy="2440673"/>
          </a:xfrm>
          <a:prstGeom prst="rect">
            <a:avLst/>
          </a:prstGeom>
        </p:spPr>
      </p:pic>
      <p:graphicFrame>
        <p:nvGraphicFramePr>
          <p:cNvPr id="9" name="Shape 253">
            <a:extLst>
              <a:ext uri="{FF2B5EF4-FFF2-40B4-BE49-F238E27FC236}">
                <a16:creationId xmlns:a16="http://schemas.microsoft.com/office/drawing/2014/main" id="{AE051B7B-333B-406D-A355-F7E1AA62E1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7483409"/>
              </p:ext>
            </p:extLst>
          </p:nvPr>
        </p:nvGraphicFramePr>
        <p:xfrm>
          <a:off x="590836" y="2447499"/>
          <a:ext cx="4619151" cy="288613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12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64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68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33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1211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Arial" panose="020B0604020202020204" pitchFamily="34" charset="0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>
                          <a:solidFill>
                            <a:schemeClr val="bg1"/>
                          </a:solidFill>
                          <a:sym typeface="+mn-lt"/>
                        </a:rPr>
                        <a:t>CAT 5e</a:t>
                      </a:r>
                      <a:endParaRPr sz="18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>
                          <a:solidFill>
                            <a:schemeClr val="bg1"/>
                          </a:solidFill>
                          <a:sym typeface="+mn-lt"/>
                        </a:rPr>
                        <a:t>CAT 6</a:t>
                      </a:r>
                      <a:endParaRPr sz="18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 dirty="0">
                          <a:solidFill>
                            <a:schemeClr val="bg1"/>
                          </a:solidFill>
                          <a:sym typeface="+mn-lt"/>
                        </a:rPr>
                        <a:t>CAT 6A</a:t>
                      </a:r>
                      <a:endParaRPr lang="en-US" altLang="zh-TW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354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100M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1G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2.5G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5G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252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 dirty="0">
                          <a:sym typeface="+mn-lt"/>
                        </a:rPr>
                        <a:t>10G</a:t>
                      </a:r>
                      <a:endParaRPr sz="19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X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✔(55m)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 dirty="0">
                          <a:sym typeface="+mn-lt"/>
                        </a:rPr>
                        <a:t>✔</a:t>
                      </a:r>
                      <a:endParaRPr sz="19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標題 1">
            <a:extLst>
              <a:ext uri="{FF2B5EF4-FFF2-40B4-BE49-F238E27FC236}">
                <a16:creationId xmlns:a16="http://schemas.microsoft.com/office/drawing/2014/main" id="{EF7810FC-D3C2-9228-39E7-4F31E4072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2.5GbE can be used with original Cat5e cables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19890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圖形 30">
            <a:extLst>
              <a:ext uri="{FF2B5EF4-FFF2-40B4-BE49-F238E27FC236}">
                <a16:creationId xmlns:a16="http://schemas.microsoft.com/office/drawing/2014/main" id="{4B533E44-651C-E289-EEB5-D301227AF0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394303" y="1215158"/>
            <a:ext cx="6544656" cy="2371596"/>
          </a:xfrm>
          <a:prstGeom prst="rect">
            <a:avLst/>
          </a:prstGeom>
        </p:spPr>
      </p:pic>
      <p:pic>
        <p:nvPicPr>
          <p:cNvPr id="38" name="圖形 37">
            <a:extLst>
              <a:ext uri="{FF2B5EF4-FFF2-40B4-BE49-F238E27FC236}">
                <a16:creationId xmlns:a16="http://schemas.microsoft.com/office/drawing/2014/main" id="{3632A381-C486-5355-6F37-460653EF90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5658" y="4335008"/>
            <a:ext cx="6544656" cy="2371596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00DF4FA0-032D-4A6C-A7D1-8773409C5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Connect your current devices directly</a:t>
            </a:r>
            <a:endParaRPr lang="zh-TW" altLang="en-US" dirty="0"/>
          </a:p>
        </p:txBody>
      </p: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C62F649F-48B8-4F51-3F8F-03C1288E43F6}"/>
              </a:ext>
            </a:extLst>
          </p:cNvPr>
          <p:cNvCxnSpPr/>
          <p:nvPr/>
        </p:nvCxnSpPr>
        <p:spPr>
          <a:xfrm>
            <a:off x="2233999" y="4249315"/>
            <a:ext cx="3124090" cy="0"/>
          </a:xfrm>
          <a:prstGeom prst="line">
            <a:avLst/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接點: 肘形 40">
            <a:extLst>
              <a:ext uri="{FF2B5EF4-FFF2-40B4-BE49-F238E27FC236}">
                <a16:creationId xmlns:a16="http://schemas.microsoft.com/office/drawing/2014/main" id="{75CAC1FB-6222-5743-6931-3879A16D7BFF}"/>
              </a:ext>
            </a:extLst>
          </p:cNvPr>
          <p:cNvCxnSpPr>
            <a:cxnSpLocks/>
          </p:cNvCxnSpPr>
          <p:nvPr/>
        </p:nvCxnSpPr>
        <p:spPr>
          <a:xfrm>
            <a:off x="6548082" y="4174032"/>
            <a:ext cx="3538135" cy="1353746"/>
          </a:xfrm>
          <a:prstGeom prst="bentConnector3">
            <a:avLst>
              <a:gd name="adj1" fmla="val 50000"/>
            </a:avLst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接點: 肘形 41">
            <a:extLst>
              <a:ext uri="{FF2B5EF4-FFF2-40B4-BE49-F238E27FC236}">
                <a16:creationId xmlns:a16="http://schemas.microsoft.com/office/drawing/2014/main" id="{0CF5BA73-920D-BF3F-7435-371D1423DEAD}"/>
              </a:ext>
            </a:extLst>
          </p:cNvPr>
          <p:cNvCxnSpPr>
            <a:cxnSpLocks/>
          </p:cNvCxnSpPr>
          <p:nvPr/>
        </p:nvCxnSpPr>
        <p:spPr>
          <a:xfrm flipV="1">
            <a:off x="6568783" y="2899965"/>
            <a:ext cx="3484978" cy="1167585"/>
          </a:xfrm>
          <a:prstGeom prst="bentConnector3">
            <a:avLst>
              <a:gd name="adj1" fmla="val 50000"/>
            </a:avLst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圖形 43">
            <a:extLst>
              <a:ext uri="{FF2B5EF4-FFF2-40B4-BE49-F238E27FC236}">
                <a16:creationId xmlns:a16="http://schemas.microsoft.com/office/drawing/2014/main" id="{61886F1C-069A-BBD9-C508-C296E18E1C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9056" y="3506670"/>
            <a:ext cx="2088510" cy="1485289"/>
          </a:xfrm>
          <a:prstGeom prst="rect">
            <a:avLst/>
          </a:prstGeom>
        </p:spPr>
      </p:pic>
      <p:pic>
        <p:nvPicPr>
          <p:cNvPr id="46" name="圖形 45">
            <a:extLst>
              <a:ext uri="{FF2B5EF4-FFF2-40B4-BE49-F238E27FC236}">
                <a16:creationId xmlns:a16="http://schemas.microsoft.com/office/drawing/2014/main" id="{7C7F6161-99B1-AF7E-1570-CBE3215FCC4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285520" y="1829832"/>
            <a:ext cx="1997940" cy="2098150"/>
          </a:xfrm>
          <a:prstGeom prst="rect">
            <a:avLst/>
          </a:prstGeom>
        </p:spPr>
      </p:pic>
      <p:pic>
        <p:nvPicPr>
          <p:cNvPr id="47" name="圖形 46">
            <a:extLst>
              <a:ext uri="{FF2B5EF4-FFF2-40B4-BE49-F238E27FC236}">
                <a16:creationId xmlns:a16="http://schemas.microsoft.com/office/drawing/2014/main" id="{82F6C25C-D519-C25C-4911-2B7F28E2C2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346399" y="3834035"/>
            <a:ext cx="2376476" cy="2575864"/>
          </a:xfrm>
          <a:prstGeom prst="rect">
            <a:avLst/>
          </a:prstGeom>
        </p:spPr>
      </p:pic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973276F1-4685-2606-90CB-071A57264E28}"/>
              </a:ext>
            </a:extLst>
          </p:cNvPr>
          <p:cNvSpPr/>
          <p:nvPr/>
        </p:nvSpPr>
        <p:spPr>
          <a:xfrm>
            <a:off x="2897264" y="3974713"/>
            <a:ext cx="1473440" cy="50891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100MbE</a:t>
            </a:r>
          </a:p>
        </p:txBody>
      </p: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D8CDA5D5-E8FF-8E3D-8D4C-D5CB1D872915}"/>
              </a:ext>
            </a:extLst>
          </p:cNvPr>
          <p:cNvSpPr/>
          <p:nvPr/>
        </p:nvSpPr>
        <p:spPr>
          <a:xfrm>
            <a:off x="7595705" y="2732812"/>
            <a:ext cx="1265738" cy="461813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2.5GbE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879CAEDD-1B3F-3AEC-E3FD-E29DC23F2BE0}"/>
              </a:ext>
            </a:extLst>
          </p:cNvPr>
          <p:cNvSpPr/>
          <p:nvPr/>
        </p:nvSpPr>
        <p:spPr>
          <a:xfrm>
            <a:off x="7595705" y="5222840"/>
            <a:ext cx="1265738" cy="461813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1GbE</a:t>
            </a:r>
          </a:p>
        </p:txBody>
      </p:sp>
      <p:pic>
        <p:nvPicPr>
          <p:cNvPr id="17" name="圖片 16" descr="一張含有 文字, 電子用品 的圖片&#10;&#10;自動產生的描述">
            <a:extLst>
              <a:ext uri="{FF2B5EF4-FFF2-40B4-BE49-F238E27FC236}">
                <a16:creationId xmlns:a16="http://schemas.microsoft.com/office/drawing/2014/main" id="{33FE5949-4373-4FE7-0413-6ADABAC3A03A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4575115" y="3506670"/>
            <a:ext cx="3454430" cy="10067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內容版面配置區 4">
            <a:extLst>
              <a:ext uri="{FF2B5EF4-FFF2-40B4-BE49-F238E27FC236}">
                <a16:creationId xmlns:a16="http://schemas.microsoft.com/office/drawing/2014/main" id="{3FE098F5-ADDF-A851-D551-099A549B11DB}"/>
              </a:ext>
            </a:extLst>
          </p:cNvPr>
          <p:cNvSpPr txBox="1">
            <a:spLocks/>
          </p:cNvSpPr>
          <p:nvPr/>
        </p:nvSpPr>
        <p:spPr>
          <a:xfrm>
            <a:off x="567191" y="1932680"/>
            <a:ext cx="5920926" cy="10164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TW" sz="2000" dirty="0"/>
              <a:t>If the existing devices only have 1GbE or even 100MbE, it can still be connected directly and used without any problem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zh-TW" sz="2000" dirty="0"/>
          </a:p>
        </p:txBody>
      </p:sp>
    </p:spTree>
    <p:extLst>
      <p:ext uri="{BB962C8B-B14F-4D97-AF65-F5344CB8AC3E}">
        <p14:creationId xmlns:p14="http://schemas.microsoft.com/office/powerpoint/2010/main" val="1426549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內容版面配置區 3">
            <a:extLst>
              <a:ext uri="{FF2B5EF4-FFF2-40B4-BE49-F238E27FC236}">
                <a16:creationId xmlns:a16="http://schemas.microsoft.com/office/drawing/2014/main" id="{A339637A-C9EF-4239-B376-1276AAB320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4018207"/>
              </p:ext>
            </p:extLst>
          </p:nvPr>
        </p:nvGraphicFramePr>
        <p:xfrm>
          <a:off x="881869" y="2106510"/>
          <a:ext cx="10040889" cy="439008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427616">
                  <a:extLst>
                    <a:ext uri="{9D8B030D-6E8A-4147-A177-3AD203B41FA5}">
                      <a16:colId xmlns:a16="http://schemas.microsoft.com/office/drawing/2014/main" val="2869850554"/>
                    </a:ext>
                  </a:extLst>
                </a:gridCol>
                <a:gridCol w="4613273">
                  <a:extLst>
                    <a:ext uri="{9D8B030D-6E8A-4147-A177-3AD203B41FA5}">
                      <a16:colId xmlns:a16="http://schemas.microsoft.com/office/drawing/2014/main" val="3050789555"/>
                    </a:ext>
                  </a:extLst>
                </a:gridCol>
              </a:tblGrid>
              <a:tr h="639517">
                <a:tc>
                  <a:txBody>
                    <a:bodyPr/>
                    <a:lstStyle/>
                    <a:p>
                      <a:pPr algn="ctr"/>
                      <a:endParaRPr lang="zh-TW" altLang="en-US" sz="1800" dirty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dirty="0">
                          <a:solidFill>
                            <a:schemeClr val="bg1"/>
                          </a:solidFill>
                        </a:rPr>
                        <a:t>QSW-M2106R-2S2T</a:t>
                      </a:r>
                      <a:endParaRPr lang="zh-TW" altLang="en-US" sz="1800" dirty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6490919"/>
                  </a:ext>
                </a:extLst>
              </a:tr>
              <a:tr h="272126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Management</a:t>
                      </a:r>
                      <a:endParaRPr lang="zh-TW" altLang="en-US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kern="1200" dirty="0">
                          <a:solidFill>
                            <a:schemeClr val="dk1"/>
                          </a:solidFill>
                        </a:rPr>
                        <a:t>Layer</a:t>
                      </a:r>
                      <a:r>
                        <a:rPr lang="zh-TW" altLang="en-US" sz="1400" kern="12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-US" altLang="zh-TW" sz="1400" kern="1200">
                          <a:solidFill>
                            <a:schemeClr val="dk1"/>
                          </a:solidFill>
                        </a:rPr>
                        <a:t>2 </a:t>
                      </a:r>
                      <a:r>
                        <a:rPr lang="en-US" altLang="zh-TW" sz="1400" kern="1200" dirty="0">
                          <a:solidFill>
                            <a:schemeClr val="dk1"/>
                          </a:solidFill>
                        </a:rPr>
                        <a:t>Web Managed switch</a:t>
                      </a:r>
                      <a:endParaRPr lang="en-US" altLang="zh-TW" sz="1400" kern="120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5937450"/>
                  </a:ext>
                </a:extLst>
              </a:tr>
              <a:tr h="272126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Number of Port</a:t>
                      </a:r>
                      <a:endParaRPr lang="zh-TW" altLang="en-US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10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5316791"/>
                  </a:ext>
                </a:extLst>
              </a:tr>
              <a:tr h="39514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/>
                        <a:t>2.5 GbE RJ45</a:t>
                      </a:r>
                      <a:r>
                        <a:rPr lang="zh-TW" altLang="en-US" sz="1400" b="1" dirty="0"/>
                        <a:t> </a:t>
                      </a:r>
                      <a:r>
                        <a:rPr lang="en-US" altLang="zh-TW" sz="1200" b="0" u="none" strike="noStrike" baseline="0" noProof="0" dirty="0"/>
                        <a:t>(Support 2.5GbE/1GbE/100M</a:t>
                      </a:r>
                      <a:r>
                        <a:rPr lang="en-US" altLang="zh-TW" sz="1200" baseline="0" dirty="0"/>
                        <a:t>)</a:t>
                      </a:r>
                      <a:endParaRPr lang="zh-TW" altLang="en-US" sz="1200" b="1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6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2571735"/>
                  </a:ext>
                </a:extLst>
              </a:tr>
              <a:tr h="492064"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US" altLang="zh-TW" sz="1400" b="1" kern="1200" dirty="0">
                          <a:solidFill>
                            <a:schemeClr val="dk1"/>
                          </a:solidFill>
                        </a:rPr>
                        <a:t>10 GbE RJ45</a:t>
                      </a:r>
                      <a:r>
                        <a:rPr lang="zh-TW" altLang="en-US" sz="1400" b="1" kern="1200" dirty="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-US" altLang="zh-TW" sz="1200" b="0" u="none" strike="noStrike" kern="1200" baseline="0" noProof="0" dirty="0">
                          <a:solidFill>
                            <a:schemeClr val="dk1"/>
                          </a:solidFill>
                        </a:rPr>
                        <a:t>(Support 10GbE/5GbE/2.5GbE/1GbE/100M</a:t>
                      </a:r>
                      <a:r>
                        <a:rPr lang="en-US" altLang="zh-TW" sz="1200" b="0" u="none" strike="noStrike" kern="1200" baseline="0" dirty="0">
                          <a:solidFill>
                            <a:schemeClr val="dk1"/>
                          </a:solidFill>
                        </a:rPr>
                        <a:t>)</a:t>
                      </a:r>
                      <a:endParaRPr lang="zh-TW" altLang="en-US" sz="1200" b="0" i="0" u="none" strike="noStrike" kern="1200" baseline="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2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89695510"/>
                  </a:ext>
                </a:extLst>
              </a:tr>
              <a:tr h="424964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/>
                        <a:t>10 GbE SFP+</a:t>
                      </a:r>
                      <a:r>
                        <a:rPr lang="zh-TW" altLang="en-US" sz="1400" b="1" dirty="0"/>
                        <a:t> </a:t>
                      </a:r>
                      <a:r>
                        <a:rPr lang="en-US" altLang="zh-TW" sz="1400" b="0" u="none" strike="noStrike" baseline="0" noProof="0" dirty="0"/>
                        <a:t>(Support 10GbE/1GbE</a:t>
                      </a:r>
                      <a:r>
                        <a:rPr lang="en-US" altLang="zh-TW" sz="1400" baseline="0" dirty="0"/>
                        <a:t>)</a:t>
                      </a:r>
                      <a:endParaRPr lang="zh-TW" altLang="en-US" sz="1400" b="1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2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7481674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Switch bandwidth</a:t>
                      </a:r>
                      <a:endParaRPr lang="zh-TW" altLang="en-US" sz="1400" b="1"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110Gbps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97491818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Packet buffer size​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/>
                        <a:t>12Mbit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049681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Jumbo Frame​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kern="1200">
                          <a:solidFill>
                            <a:schemeClr val="dk1"/>
                          </a:solidFill>
                        </a:rPr>
                        <a:t>9Kbytes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478717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MAC table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/>
                        <a:t>16K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7590737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/>
                        <a:t>Fan design</a:t>
                      </a:r>
                      <a:endParaRPr lang="en-US" altLang="zh-TW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3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/>
                        <a:t>With fan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4381929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/>
                        <a:t>Form factor</a:t>
                      </a:r>
                      <a:endParaRPr lang="en-US" altLang="zh-TW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dirty="0"/>
                        <a:t>Half-rackmount</a:t>
                      </a:r>
                      <a:endParaRPr lang="en-US" altLang="zh-TW" sz="1400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3751237"/>
                  </a:ext>
                </a:extLst>
              </a:tr>
            </a:tbl>
          </a:graphicData>
        </a:graphic>
      </p:graphicFrame>
      <p:sp>
        <p:nvSpPr>
          <p:cNvPr id="3" name="標題 2">
            <a:extLst>
              <a:ext uri="{FF2B5EF4-FFF2-40B4-BE49-F238E27FC236}">
                <a16:creationId xmlns:a16="http://schemas.microsoft.com/office/drawing/2014/main" id="{F681F51A-CBCB-1207-754C-5375FEA7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solidFill>
                  <a:prstClr val="white"/>
                </a:solidFill>
                <a:latin typeface="Arial"/>
              </a:rPr>
              <a:t>QSW-M2106R-2S2T Spec</a:t>
            </a:r>
            <a:endParaRPr lang="zh-TW" altLang="en-US" dirty="0">
              <a:solidFill>
                <a:prstClr val="white"/>
              </a:solidFill>
              <a:latin typeface="Arial"/>
            </a:endParaRPr>
          </a:p>
        </p:txBody>
      </p:sp>
      <p:pic>
        <p:nvPicPr>
          <p:cNvPr id="12" name="圖片 11" descr="一張含有 文字, 電子用品 的圖片&#10;&#10;自動產生的描述">
            <a:extLst>
              <a:ext uri="{FF2B5EF4-FFF2-40B4-BE49-F238E27FC236}">
                <a16:creationId xmlns:a16="http://schemas.microsoft.com/office/drawing/2014/main" id="{B743FACB-58EA-A8E3-70AA-A096E54505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1687892" y="1383861"/>
            <a:ext cx="4130604" cy="12038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01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圖片 24" descr="一張含有 文字, 電子用品 的圖片&#10;&#10;自動產生的描述">
            <a:extLst>
              <a:ext uri="{FF2B5EF4-FFF2-40B4-BE49-F238E27FC236}">
                <a16:creationId xmlns:a16="http://schemas.microsoft.com/office/drawing/2014/main" id="{8206A392-E43B-ADB7-D057-8459712E33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1208314" y="3319492"/>
            <a:ext cx="9775371" cy="2848991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 dirty="0">
                <a:solidFill>
                  <a:prstClr val="white"/>
                </a:solidFill>
                <a:latin typeface="Arial"/>
              </a:rPr>
              <a:t>QSW-M2106R-2S2T Interface</a:t>
            </a:r>
            <a:endParaRPr lang="zh-TW" altLang="en-US" dirty="0">
              <a:solidFill>
                <a:prstClr val="white"/>
              </a:solidFill>
              <a:latin typeface="Arial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4B0101D9-DC5F-46E5-BB1A-AC8D756ACE9B}"/>
              </a:ext>
            </a:extLst>
          </p:cNvPr>
          <p:cNvSpPr txBox="1"/>
          <p:nvPr/>
        </p:nvSpPr>
        <p:spPr>
          <a:xfrm>
            <a:off x="5568157" y="2568584"/>
            <a:ext cx="2694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>
              <a:defRPr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 x 10GbE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 RJ45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8ADA7024-5CAD-48DC-A959-52724208CC75}"/>
              </a:ext>
            </a:extLst>
          </p:cNvPr>
          <p:cNvSpPr txBox="1"/>
          <p:nvPr/>
        </p:nvSpPr>
        <p:spPr>
          <a:xfrm>
            <a:off x="2905518" y="1964381"/>
            <a:ext cx="2694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6 x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2.5GbE RJ45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ECD087D0-9B68-4E70-A42B-BA8AD88C9D90}"/>
              </a:ext>
            </a:extLst>
          </p:cNvPr>
          <p:cNvSpPr txBox="1"/>
          <p:nvPr/>
        </p:nvSpPr>
        <p:spPr>
          <a:xfrm>
            <a:off x="1752600" y="2568584"/>
            <a:ext cx="16872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Console port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009C47ED-8870-4D01-9AB7-3FEF8AD195B4}"/>
              </a:ext>
            </a:extLst>
          </p:cNvPr>
          <p:cNvSpPr/>
          <p:nvPr/>
        </p:nvSpPr>
        <p:spPr>
          <a:xfrm>
            <a:off x="3140111" y="4390160"/>
            <a:ext cx="2225347" cy="166159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1D2ABAE2-D814-46DC-AE3F-A79DEA886FE4}"/>
              </a:ext>
            </a:extLst>
          </p:cNvPr>
          <p:cNvSpPr/>
          <p:nvPr/>
        </p:nvSpPr>
        <p:spPr>
          <a:xfrm>
            <a:off x="5785905" y="4921719"/>
            <a:ext cx="2259037" cy="111623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cxnSp>
        <p:nvCxnSpPr>
          <p:cNvPr id="21" name="直線單箭頭接點 20">
            <a:extLst>
              <a:ext uri="{FF2B5EF4-FFF2-40B4-BE49-F238E27FC236}">
                <a16:creationId xmlns:a16="http://schemas.microsoft.com/office/drawing/2014/main" id="{BED633E6-8DCB-4566-A0ED-81B40483ACCA}"/>
              </a:ext>
            </a:extLst>
          </p:cNvPr>
          <p:cNvCxnSpPr>
            <a:cxnSpLocks/>
          </p:cNvCxnSpPr>
          <p:nvPr/>
        </p:nvCxnSpPr>
        <p:spPr>
          <a:xfrm>
            <a:off x="2595197" y="3048000"/>
            <a:ext cx="0" cy="2188191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單箭頭接點 21">
            <a:extLst>
              <a:ext uri="{FF2B5EF4-FFF2-40B4-BE49-F238E27FC236}">
                <a16:creationId xmlns:a16="http://schemas.microsoft.com/office/drawing/2014/main" id="{3453D614-A1A0-46DC-B9FD-9F08725C8EB1}"/>
              </a:ext>
            </a:extLst>
          </p:cNvPr>
          <p:cNvCxnSpPr>
            <a:cxnSpLocks/>
          </p:cNvCxnSpPr>
          <p:nvPr/>
        </p:nvCxnSpPr>
        <p:spPr>
          <a:xfrm>
            <a:off x="6915423" y="3048000"/>
            <a:ext cx="0" cy="1873719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單箭頭接點 19">
            <a:extLst>
              <a:ext uri="{FF2B5EF4-FFF2-40B4-BE49-F238E27FC236}">
                <a16:creationId xmlns:a16="http://schemas.microsoft.com/office/drawing/2014/main" id="{D730AF91-A441-426D-9ACF-6E064020C679}"/>
              </a:ext>
            </a:extLst>
          </p:cNvPr>
          <p:cNvCxnSpPr>
            <a:cxnSpLocks/>
            <a:endCxn id="18" idx="0"/>
          </p:cNvCxnSpPr>
          <p:nvPr/>
        </p:nvCxnSpPr>
        <p:spPr>
          <a:xfrm>
            <a:off x="4252784" y="2467840"/>
            <a:ext cx="1" cy="1922320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單箭頭接點 16">
            <a:extLst>
              <a:ext uri="{FF2B5EF4-FFF2-40B4-BE49-F238E27FC236}">
                <a16:creationId xmlns:a16="http://schemas.microsoft.com/office/drawing/2014/main" id="{11CB4DE4-C327-9C0E-856B-3BA0A70FFBDF}"/>
              </a:ext>
            </a:extLst>
          </p:cNvPr>
          <p:cNvCxnSpPr>
            <a:cxnSpLocks/>
            <a:endCxn id="19" idx="0"/>
          </p:cNvCxnSpPr>
          <p:nvPr/>
        </p:nvCxnSpPr>
        <p:spPr>
          <a:xfrm>
            <a:off x="9263733" y="2467840"/>
            <a:ext cx="0" cy="2467676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>
            <a:extLst>
              <a:ext uri="{FF2B5EF4-FFF2-40B4-BE49-F238E27FC236}">
                <a16:creationId xmlns:a16="http://schemas.microsoft.com/office/drawing/2014/main" id="{6BB3B4B0-A174-1338-12EF-A533EC7ADE64}"/>
              </a:ext>
            </a:extLst>
          </p:cNvPr>
          <p:cNvSpPr/>
          <p:nvPr/>
        </p:nvSpPr>
        <p:spPr>
          <a:xfrm>
            <a:off x="8372079" y="4935516"/>
            <a:ext cx="1783308" cy="111623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17DA8E8E-2334-E612-1AF1-248B45A3169D}"/>
              </a:ext>
            </a:extLst>
          </p:cNvPr>
          <p:cNvSpPr txBox="1"/>
          <p:nvPr/>
        </p:nvSpPr>
        <p:spPr>
          <a:xfrm>
            <a:off x="7965388" y="1964381"/>
            <a:ext cx="25966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>
              <a:defRPr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 x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10GbE SFP+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</a:p>
        </p:txBody>
      </p:sp>
    </p:spTree>
    <p:extLst>
      <p:ext uri="{BB962C8B-B14F-4D97-AF65-F5344CB8AC3E}">
        <p14:creationId xmlns:p14="http://schemas.microsoft.com/office/powerpoint/2010/main" val="1651153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群組 12">
            <a:extLst>
              <a:ext uri="{FF2B5EF4-FFF2-40B4-BE49-F238E27FC236}">
                <a16:creationId xmlns:a16="http://schemas.microsoft.com/office/drawing/2014/main" id="{43CB0C3F-ABE1-48F9-987B-F262B5F1E21B}"/>
              </a:ext>
            </a:extLst>
          </p:cNvPr>
          <p:cNvGrpSpPr/>
          <p:nvPr/>
        </p:nvGrpSpPr>
        <p:grpSpPr>
          <a:xfrm flipH="1">
            <a:off x="777917" y="3596844"/>
            <a:ext cx="7815622" cy="815288"/>
            <a:chOff x="3754316" y="1268213"/>
            <a:chExt cx="4165547" cy="921215"/>
          </a:xfrm>
        </p:grpSpPr>
        <p:sp>
          <p:nvSpPr>
            <p:cNvPr id="14" name="矩形: 圓角 13">
              <a:extLst>
                <a:ext uri="{FF2B5EF4-FFF2-40B4-BE49-F238E27FC236}">
                  <a16:creationId xmlns:a16="http://schemas.microsoft.com/office/drawing/2014/main" id="{7D16A288-A8A8-476E-9E1B-B8254DA1944E}"/>
                </a:ext>
              </a:extLst>
            </p:cNvPr>
            <p:cNvSpPr/>
            <p:nvPr/>
          </p:nvSpPr>
          <p:spPr>
            <a:xfrm>
              <a:off x="3754316" y="1268213"/>
              <a:ext cx="4165547" cy="666713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5" name="等腰三角形 14">
              <a:extLst>
                <a:ext uri="{FF2B5EF4-FFF2-40B4-BE49-F238E27FC236}">
                  <a16:creationId xmlns:a16="http://schemas.microsoft.com/office/drawing/2014/main" id="{71B90DD2-1D1D-435E-B27E-5C671A6C6845}"/>
                </a:ext>
              </a:extLst>
            </p:cNvPr>
            <p:cNvSpPr/>
            <p:nvPr/>
          </p:nvSpPr>
          <p:spPr>
            <a:xfrm rot="10800000">
              <a:off x="5022406" y="1633681"/>
              <a:ext cx="269361" cy="555747"/>
            </a:xfrm>
            <a:prstGeom prst="triangl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  <p:grpSp>
        <p:nvGrpSpPr>
          <p:cNvPr id="9" name="群組 8">
            <a:extLst>
              <a:ext uri="{FF2B5EF4-FFF2-40B4-BE49-F238E27FC236}">
                <a16:creationId xmlns:a16="http://schemas.microsoft.com/office/drawing/2014/main" id="{D0D5FFDC-CE41-4677-8F0C-49830CB084D6}"/>
              </a:ext>
            </a:extLst>
          </p:cNvPr>
          <p:cNvGrpSpPr/>
          <p:nvPr/>
        </p:nvGrpSpPr>
        <p:grpSpPr>
          <a:xfrm>
            <a:off x="6977645" y="1989949"/>
            <a:ext cx="4433923" cy="785806"/>
            <a:chOff x="4251520" y="1172566"/>
            <a:chExt cx="3735498" cy="887903"/>
          </a:xfrm>
        </p:grpSpPr>
        <p:sp>
          <p:nvSpPr>
            <p:cNvPr id="10" name="矩形: 圓角 9">
              <a:extLst>
                <a:ext uri="{FF2B5EF4-FFF2-40B4-BE49-F238E27FC236}">
                  <a16:creationId xmlns:a16="http://schemas.microsoft.com/office/drawing/2014/main" id="{82B64E8E-3921-420B-86AA-79E89006BAF6}"/>
                </a:ext>
              </a:extLst>
            </p:cNvPr>
            <p:cNvSpPr/>
            <p:nvPr/>
          </p:nvSpPr>
          <p:spPr>
            <a:xfrm>
              <a:off x="4516260" y="1172566"/>
              <a:ext cx="3470758" cy="887903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1" name="等腰三角形 10">
              <a:extLst>
                <a:ext uri="{FF2B5EF4-FFF2-40B4-BE49-F238E27FC236}">
                  <a16:creationId xmlns:a16="http://schemas.microsoft.com/office/drawing/2014/main" id="{29B6A69B-B581-422B-A264-E73FB89C6018}"/>
                </a:ext>
              </a:extLst>
            </p:cNvPr>
            <p:cNvSpPr/>
            <p:nvPr/>
          </p:nvSpPr>
          <p:spPr>
            <a:xfrm rot="16200000">
              <a:off x="4224175" y="1338379"/>
              <a:ext cx="615727" cy="561038"/>
            </a:xfrm>
            <a:prstGeom prst="triangle">
              <a:avLst>
                <a:gd name="adj" fmla="val 50835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>
                <a:solidFill>
                  <a:prstClr val="white"/>
                </a:solidFill>
                <a:latin typeface="Arial"/>
              </a:rPr>
              <a:t>Half</a:t>
            </a:r>
            <a:r>
              <a:rPr lang="zh-TW" altLang="en-US">
                <a:solidFill>
                  <a:prstClr val="white"/>
                </a:solidFill>
                <a:latin typeface="Arial"/>
              </a:rPr>
              <a:t> </a:t>
            </a:r>
            <a:r>
              <a:rPr lang="en-US" altLang="zh-TW" dirty="0">
                <a:solidFill>
                  <a:prstClr val="white"/>
                </a:solidFill>
                <a:latin typeface="Arial"/>
              </a:rPr>
              <a:t>rackmount design</a:t>
            </a:r>
            <a:endParaRPr lang="zh-TW" altLang="en-US" dirty="0">
              <a:solidFill>
                <a:prstClr val="white"/>
              </a:solidFill>
              <a:latin typeface="Arial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727787" y="5748875"/>
            <a:ext cx="6316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R="0" lvl="0" indent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1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rPr>
              <a:t>Note1: QSW-M2106R-2S2T only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rPr>
              <a:t>Note2: Requires separate 2-in-1U rackmount kit. Please visit https://shop.qnap.com.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1882CE33-EEFB-4435-91BD-F93AF2053E6A}"/>
              </a:ext>
            </a:extLst>
          </p:cNvPr>
          <p:cNvSpPr txBox="1"/>
          <p:nvPr/>
        </p:nvSpPr>
        <p:spPr>
          <a:xfrm>
            <a:off x="7343918" y="2059686"/>
            <a:ext cx="41513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b="1" dirty="0">
                <a:solidFill>
                  <a:prstClr val="black"/>
                </a:solidFill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Install Single</a:t>
            </a:r>
            <a:r>
              <a:rPr kumimoji="0" lang="en-US" altLang="zh-TW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QSW-M2106R-2S2T</a:t>
            </a:r>
            <a:r>
              <a:rPr kumimoji="0" lang="zh-TW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TW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in 1U space of rack</a:t>
            </a:r>
            <a:endParaRPr kumimoji="0" lang="zh-TW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DB4BDD32-375B-4223-9044-26EC0304524E}"/>
              </a:ext>
            </a:extLst>
          </p:cNvPr>
          <p:cNvSpPr txBox="1"/>
          <p:nvPr/>
        </p:nvSpPr>
        <p:spPr>
          <a:xfrm>
            <a:off x="895500" y="3712120"/>
            <a:ext cx="76980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defTabSz="914400">
              <a:defRPr b="1">
                <a:solidFill>
                  <a:prstClr val="black"/>
                </a:solidFill>
                <a:latin typeface="+mj-lt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>
                <a:latin typeface="Arial"/>
              </a:rPr>
              <a:t>Install</a:t>
            </a:r>
            <a:r>
              <a:rPr kumimoji="0" lang="en-US" altLang="zh-TW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QSW-M2106R-2S2T</a:t>
            </a:r>
            <a:r>
              <a:rPr kumimoji="0" lang="zh-TW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TW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and</a:t>
            </a:r>
            <a:r>
              <a:rPr kumimoji="0" lang="zh-TW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TW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QSW-M2108R-2C in 1U space of rack</a:t>
            </a:r>
            <a:endParaRPr kumimoji="0" lang="zh-TW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圖片 5">
            <a:extLst>
              <a:ext uri="{FF2B5EF4-FFF2-40B4-BE49-F238E27FC236}">
                <a16:creationId xmlns:a16="http://schemas.microsoft.com/office/drawing/2014/main" id="{61581AE5-363D-EF0B-FDFB-B4535B73C6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7935" y="4400251"/>
            <a:ext cx="7353633" cy="1516673"/>
          </a:xfrm>
          <a:prstGeom prst="rect">
            <a:avLst/>
          </a:prstGeom>
        </p:spPr>
      </p:pic>
      <p:pic>
        <p:nvPicPr>
          <p:cNvPr id="6" name="圖片 6">
            <a:extLst>
              <a:ext uri="{FF2B5EF4-FFF2-40B4-BE49-F238E27FC236}">
                <a16:creationId xmlns:a16="http://schemas.microsoft.com/office/drawing/2014/main" id="{04F9C2EC-C88D-EE98-0E9C-E4556FCA915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5953" y="1754650"/>
            <a:ext cx="6447987" cy="137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8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TW" dirty="0">
                <a:solidFill>
                  <a:prstClr val="white"/>
                </a:solidFill>
                <a:latin typeface="Arial"/>
              </a:rPr>
              <a:t>QSW-M2106R-2S2</a:t>
            </a:r>
            <a:r>
              <a:rPr lang="en-US" altLang="zh-TW" dirty="0"/>
              <a:t>T </a:t>
            </a: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Software highlights</a:t>
            </a:r>
            <a:r>
              <a:rPr lang="en-US" altLang="zh-TW" dirty="0"/>
              <a:t> 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61654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>
                <a:latin typeface="+mj-lt"/>
              </a:rPr>
              <a:t>Easy </a:t>
            </a:r>
            <a:r>
              <a:rPr lang="en-US" altLang="zh-TW" dirty="0">
                <a:latin typeface="+mj-lt"/>
                <a:ea typeface="+mj-lt"/>
              </a:rPr>
              <a:t>to</a:t>
            </a:r>
            <a:r>
              <a:rPr lang="zh-TW" altLang="zh-TW" dirty="0">
                <a:latin typeface="+mj-lt"/>
              </a:rPr>
              <a:t> use </a:t>
            </a:r>
            <a:r>
              <a:rPr lang="en-US" altLang="zh-TW" dirty="0">
                <a:latin typeface="+mj-lt"/>
                <a:ea typeface="+mj-lt"/>
              </a:rPr>
              <a:t>GUI </a:t>
            </a:r>
            <a:r>
              <a:rPr lang="zh-TW" altLang="zh-TW" dirty="0">
                <a:latin typeface="+mj-lt"/>
              </a:rPr>
              <a:t>design</a:t>
            </a:r>
            <a:endParaRPr lang="zh-TW" altLang="en-US" dirty="0">
              <a:latin typeface="+mj-lt"/>
            </a:endParaRPr>
          </a:p>
        </p:txBody>
      </p:sp>
      <p:sp>
        <p:nvSpPr>
          <p:cNvPr id="5" name="內容版面配置區 4"/>
          <p:cNvSpPr>
            <a:spLocks noGrp="1"/>
          </p:cNvSpPr>
          <p:nvPr>
            <p:ph idx="4294967295"/>
          </p:nvPr>
        </p:nvSpPr>
        <p:spPr>
          <a:xfrm>
            <a:off x="542292" y="1443038"/>
            <a:ext cx="9973307" cy="14938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77800" indent="-177800">
              <a:buSzPct val="100000"/>
            </a:pPr>
            <a:r>
              <a:rPr lang="zh-TW" altLang="zh-TW" sz="2000" b="1" dirty="0">
                <a:latin typeface="+mj-lt"/>
                <a:ea typeface="+mn-lt"/>
                <a:cs typeface="+mn-lt"/>
              </a:rPr>
              <a:t>Rich functions and easy </a:t>
            </a:r>
            <a:r>
              <a:rPr lang="en-US" altLang="zh-TW" sz="2000" b="1" dirty="0">
                <a:latin typeface="+mj-lt"/>
                <a:ea typeface="+mn-lt"/>
                <a:cs typeface="+mn-lt"/>
              </a:rPr>
              <a:t>to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 use</a:t>
            </a:r>
            <a:endParaRPr lang="en-US" altLang="zh-TW" sz="2000" b="1" dirty="0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en-US" altLang="zh-TW" sz="2000" b="1" dirty="0">
                <a:latin typeface="+mj-lt"/>
                <a:ea typeface="+mn-lt"/>
                <a:cs typeface="+mn-lt"/>
              </a:rPr>
              <a:t>S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traightforward web design let</a:t>
            </a:r>
            <a:r>
              <a:rPr lang="en-US" altLang="zh-TW" sz="2000" b="1" dirty="0">
                <a:latin typeface="+mj-lt"/>
                <a:ea typeface="+mn-lt"/>
                <a:cs typeface="+mn-lt"/>
              </a:rPr>
              <a:t>s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 user realize the setup logic quickly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470E2A98-AD10-4828-9779-B22FE5A34BAB}"/>
              </a:ext>
            </a:extLst>
          </p:cNvPr>
          <p:cNvGrpSpPr/>
          <p:nvPr/>
        </p:nvGrpSpPr>
        <p:grpSpPr>
          <a:xfrm>
            <a:off x="542293" y="2413984"/>
            <a:ext cx="11211977" cy="4001406"/>
            <a:chOff x="807948" y="2807487"/>
            <a:chExt cx="10357628" cy="3696501"/>
          </a:xfrm>
        </p:grpSpPr>
        <p:pic>
          <p:nvPicPr>
            <p:cNvPr id="6" name="圖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07948" y="2807487"/>
              <a:ext cx="4714819" cy="2141313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" name="圖片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32444" y="3479047"/>
              <a:ext cx="4743831" cy="2141313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13500000" algn="b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" name="圖片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50761" y="4362676"/>
              <a:ext cx="4714815" cy="2141312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13500000" algn="br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123557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Split office network into different area</a:t>
            </a:r>
            <a:endParaRPr lang="zh-TW" altLang="en-US" dirty="0"/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1D524011-E4E4-4214-9FC1-8B48548D185B}"/>
              </a:ext>
            </a:extLst>
          </p:cNvPr>
          <p:cNvGrpSpPr/>
          <p:nvPr/>
        </p:nvGrpSpPr>
        <p:grpSpPr>
          <a:xfrm>
            <a:off x="1618270" y="1770326"/>
            <a:ext cx="9149347" cy="4403748"/>
            <a:chOff x="888588" y="1388067"/>
            <a:chExt cx="10471074" cy="5039920"/>
          </a:xfrm>
        </p:grpSpPr>
        <p:sp>
          <p:nvSpPr>
            <p:cNvPr id="129" name="流程圖: 接點 128">
              <a:extLst>
                <a:ext uri="{FF2B5EF4-FFF2-40B4-BE49-F238E27FC236}">
                  <a16:creationId xmlns:a16="http://schemas.microsoft.com/office/drawing/2014/main" id="{38147941-D0A1-4F6E-B241-4A7BE6918161}"/>
                </a:ext>
              </a:extLst>
            </p:cNvPr>
            <p:cNvSpPr/>
            <p:nvPr/>
          </p:nvSpPr>
          <p:spPr>
            <a:xfrm>
              <a:off x="888588" y="4333178"/>
              <a:ext cx="3068293" cy="1802922"/>
            </a:xfrm>
            <a:prstGeom prst="flowChartConnector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pic>
          <p:nvPicPr>
            <p:cNvPr id="27" name="圖片 26" descr="一張含有 玩具 的圖片&#10;&#10;自動產生的描述">
              <a:extLst>
                <a:ext uri="{FF2B5EF4-FFF2-40B4-BE49-F238E27FC236}">
                  <a16:creationId xmlns:a16="http://schemas.microsoft.com/office/drawing/2014/main" id="{3049FA66-BC23-4EDE-AA7D-D65D5A2F26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413954" y="4218516"/>
              <a:ext cx="1945708" cy="2209471"/>
            </a:xfrm>
            <a:prstGeom prst="rect">
              <a:avLst/>
            </a:prstGeom>
          </p:spPr>
        </p:pic>
        <p:pic>
          <p:nvPicPr>
            <p:cNvPr id="28" name="圖片 27">
              <a:extLst>
                <a:ext uri="{FF2B5EF4-FFF2-40B4-BE49-F238E27FC236}">
                  <a16:creationId xmlns:a16="http://schemas.microsoft.com/office/drawing/2014/main" id="{78FBB188-2253-4B02-87D8-57434F1B2D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108672" y="4215842"/>
              <a:ext cx="2277489" cy="2211248"/>
            </a:xfrm>
            <a:prstGeom prst="rect">
              <a:avLst/>
            </a:prstGeom>
          </p:spPr>
        </p:pic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2BFA8D2D-FDC4-426F-9FD6-FB7BFC0311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123459" y="1388067"/>
              <a:ext cx="2029249" cy="2211268"/>
            </a:xfrm>
            <a:prstGeom prst="rect">
              <a:avLst/>
            </a:prstGeom>
          </p:spPr>
        </p:pic>
        <p:cxnSp>
          <p:nvCxnSpPr>
            <p:cNvPr id="35" name="直線單箭頭接點 34">
              <a:extLst>
                <a:ext uri="{FF2B5EF4-FFF2-40B4-BE49-F238E27FC236}">
                  <a16:creationId xmlns:a16="http://schemas.microsoft.com/office/drawing/2014/main" id="{DB31945D-5F03-4474-A7D5-47595135467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091517" y="3402279"/>
              <a:ext cx="4931733" cy="713534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線單箭頭接點 41">
              <a:extLst>
                <a:ext uri="{FF2B5EF4-FFF2-40B4-BE49-F238E27FC236}">
                  <a16:creationId xmlns:a16="http://schemas.microsoft.com/office/drawing/2014/main" id="{6BAAA19E-B728-4AE3-96D0-93ECA772C9D6}"/>
                </a:ext>
              </a:extLst>
            </p:cNvPr>
            <p:cNvCxnSpPr>
              <a:cxnSpLocks/>
            </p:cNvCxnSpPr>
            <p:nvPr/>
          </p:nvCxnSpPr>
          <p:spPr>
            <a:xfrm>
              <a:off x="8218697" y="5234639"/>
              <a:ext cx="1330883" cy="0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線單箭頭接點 51">
              <a:extLst>
                <a:ext uri="{FF2B5EF4-FFF2-40B4-BE49-F238E27FC236}">
                  <a16:creationId xmlns:a16="http://schemas.microsoft.com/office/drawing/2014/main" id="{DD3DC10A-6B4E-42FC-96ED-774651DF7496}"/>
                </a:ext>
              </a:extLst>
            </p:cNvPr>
            <p:cNvCxnSpPr>
              <a:cxnSpLocks/>
            </p:cNvCxnSpPr>
            <p:nvPr/>
          </p:nvCxnSpPr>
          <p:spPr>
            <a:xfrm>
              <a:off x="9910875" y="3703147"/>
              <a:ext cx="6530" cy="1113216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8" name="圖片 77">
              <a:extLst>
                <a:ext uri="{FF2B5EF4-FFF2-40B4-BE49-F238E27FC236}">
                  <a16:creationId xmlns:a16="http://schemas.microsoft.com/office/drawing/2014/main" id="{1E0700A0-2D5F-4997-8BE1-18C79FF7B1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60839" y="3023227"/>
              <a:ext cx="3130678" cy="2776804"/>
            </a:xfrm>
            <a:prstGeom prst="rect">
              <a:avLst/>
            </a:prstGeom>
          </p:spPr>
        </p:pic>
        <p:sp>
          <p:nvSpPr>
            <p:cNvPr id="82" name="乘號 81">
              <a:extLst>
                <a:ext uri="{FF2B5EF4-FFF2-40B4-BE49-F238E27FC236}">
                  <a16:creationId xmlns:a16="http://schemas.microsoft.com/office/drawing/2014/main" id="{287E33E0-E5F6-4382-B6CD-947F80017F22}"/>
                </a:ext>
              </a:extLst>
            </p:cNvPr>
            <p:cNvSpPr/>
            <p:nvPr/>
          </p:nvSpPr>
          <p:spPr>
            <a:xfrm>
              <a:off x="9584205" y="3929208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83" name="乘號 82">
              <a:extLst>
                <a:ext uri="{FF2B5EF4-FFF2-40B4-BE49-F238E27FC236}">
                  <a16:creationId xmlns:a16="http://schemas.microsoft.com/office/drawing/2014/main" id="{401791EE-6354-42FD-AFE7-E31C4256166B}"/>
                </a:ext>
              </a:extLst>
            </p:cNvPr>
            <p:cNvSpPr/>
            <p:nvPr/>
          </p:nvSpPr>
          <p:spPr>
            <a:xfrm>
              <a:off x="6152361" y="3436624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cxnSp>
          <p:nvCxnSpPr>
            <p:cNvPr id="120" name="直線單箭頭接點 119">
              <a:extLst>
                <a:ext uri="{FF2B5EF4-FFF2-40B4-BE49-F238E27FC236}">
                  <a16:creationId xmlns:a16="http://schemas.microsoft.com/office/drawing/2014/main" id="{4D140CAE-6C8A-401B-8F70-EBE86B4C97A1}"/>
                </a:ext>
              </a:extLst>
            </p:cNvPr>
            <p:cNvCxnSpPr>
              <a:cxnSpLocks/>
              <a:stCxn id="78" idx="3"/>
            </p:cNvCxnSpPr>
            <p:nvPr/>
          </p:nvCxnSpPr>
          <p:spPr>
            <a:xfrm>
              <a:off x="4091517" y="4411629"/>
              <a:ext cx="2281715" cy="673652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5" name="乘號 124">
              <a:extLst>
                <a:ext uri="{FF2B5EF4-FFF2-40B4-BE49-F238E27FC236}">
                  <a16:creationId xmlns:a16="http://schemas.microsoft.com/office/drawing/2014/main" id="{3450B1C6-7A29-4F8B-A547-47850ADC9D55}"/>
                </a:ext>
              </a:extLst>
            </p:cNvPr>
            <p:cNvSpPr/>
            <p:nvPr/>
          </p:nvSpPr>
          <p:spPr>
            <a:xfrm>
              <a:off x="4882620" y="4393661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cxnSp>
          <p:nvCxnSpPr>
            <p:cNvPr id="132" name="直線單箭頭接點 131">
              <a:extLst>
                <a:ext uri="{FF2B5EF4-FFF2-40B4-BE49-F238E27FC236}">
                  <a16:creationId xmlns:a16="http://schemas.microsoft.com/office/drawing/2014/main" id="{C9FE2732-2406-4600-BB2B-B63F6C5CCB6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24711" y="3695325"/>
              <a:ext cx="1181116" cy="1022836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內容版面配置區 2">
            <a:extLst>
              <a:ext uri="{FF2B5EF4-FFF2-40B4-BE49-F238E27FC236}">
                <a16:creationId xmlns:a16="http://schemas.microsoft.com/office/drawing/2014/main" id="{F570A4B8-C522-ADBF-675D-81414AC9A9F7}"/>
              </a:ext>
            </a:extLst>
          </p:cNvPr>
          <p:cNvSpPr txBox="1">
            <a:spLocks/>
          </p:cNvSpPr>
          <p:nvPr/>
        </p:nvSpPr>
        <p:spPr>
          <a:xfrm>
            <a:off x="564107" y="1658559"/>
            <a:ext cx="8838714" cy="141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SzPct val="100000"/>
            </a:pPr>
            <a:r>
              <a:rPr lang="zh-TW" altLang="zh-TW" sz="2000" b="1">
                <a:latin typeface="+mj-lt"/>
                <a:ea typeface="+mn-lt"/>
                <a:cs typeface="+mn-lt"/>
              </a:rPr>
              <a:t>Virtual network 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(VLAN) can split office network </a:t>
            </a:r>
          </a:p>
          <a:p>
            <a:pPr marL="177800" indent="-177800">
              <a:buSzPct val="100000"/>
            </a:pPr>
            <a:r>
              <a:rPr lang="zh-TW" altLang="zh-TW" sz="2000" b="1">
                <a:latin typeface="+mj-lt"/>
                <a:ea typeface="+mn-lt"/>
                <a:cs typeface="+mn-lt"/>
              </a:rPr>
              <a:t>Easy 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to </a:t>
            </a:r>
            <a:r>
              <a:rPr lang="zh-TW" altLang="zh-TW" sz="2000" b="1">
                <a:latin typeface="+mj-lt"/>
                <a:ea typeface="+mn-lt"/>
                <a:cs typeface="+mn-lt"/>
              </a:rPr>
              <a:t>manage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,</a:t>
            </a:r>
            <a:r>
              <a:rPr lang="zh-TW" altLang="zh-TW" sz="2000" b="1">
                <a:latin typeface="+mj-lt"/>
                <a:ea typeface="+mn-lt"/>
                <a:cs typeface="+mn-lt"/>
              </a:rPr>
              <a:t> can set up rout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ing to connect different networks</a:t>
            </a:r>
          </a:p>
          <a:p>
            <a:pPr marL="177800" indent="-177800">
              <a:buSzPct val="100000"/>
            </a:pPr>
            <a:r>
              <a:rPr lang="zh-TW" altLang="zh-TW" sz="2000" b="1">
                <a:latin typeface="+mj-lt"/>
                <a:ea typeface="+mn-lt"/>
                <a:cs typeface="+mn-lt"/>
              </a:rPr>
              <a:t>Separate 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employee</a:t>
            </a:r>
            <a:r>
              <a:rPr lang="zh-TW" altLang="zh-TW" sz="2000" b="1">
                <a:latin typeface="+mj-lt"/>
                <a:ea typeface="+mn-lt"/>
                <a:cs typeface="+mn-lt"/>
              </a:rPr>
              <a:t> and guest network</a:t>
            </a:r>
            <a:endParaRPr lang="en-US" altLang="zh-TW" sz="2000" b="1">
              <a:latin typeface="+mj-l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50049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圖片 22" descr="一張含有 汽車, 蛋糕, 坐, 玩具 的圖片&#10;&#10;自動產生的描述">
            <a:extLst>
              <a:ext uri="{FF2B5EF4-FFF2-40B4-BE49-F238E27FC236}">
                <a16:creationId xmlns:a16="http://schemas.microsoft.com/office/drawing/2014/main" id="{A53B9F7C-9655-472D-9382-F4EA95F2A87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080622"/>
            <a:ext cx="7881287" cy="6315281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Raise</a:t>
            </a:r>
            <a:r>
              <a:rPr kumimoji="0" lang="zh-TW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 </a:t>
            </a:r>
            <a:r>
              <a:rPr kumimoji="0" lang="en-US" altLang="zh-TW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network speed with multiple network cable</a:t>
            </a:r>
            <a:endParaRPr lang="zh-TW" altLang="en-US" dirty="0"/>
          </a:p>
        </p:txBody>
      </p:sp>
      <p:pic>
        <p:nvPicPr>
          <p:cNvPr id="4" name="圖片 3" descr="一張含有 文字, 電子用品 的圖片&#10;&#10;自動產生的描述">
            <a:extLst>
              <a:ext uri="{FF2B5EF4-FFF2-40B4-BE49-F238E27FC236}">
                <a16:creationId xmlns:a16="http://schemas.microsoft.com/office/drawing/2014/main" id="{C6E7E181-C589-DF8B-7833-3DDA1B3BC3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5495615" y="4096155"/>
            <a:ext cx="5891105" cy="17169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內容版面配置區 2">
            <a:extLst>
              <a:ext uri="{FF2B5EF4-FFF2-40B4-BE49-F238E27FC236}">
                <a16:creationId xmlns:a16="http://schemas.microsoft.com/office/drawing/2014/main" id="{B6A0E84B-61D8-AD46-4B44-EFF3AF2D69EA}"/>
              </a:ext>
            </a:extLst>
          </p:cNvPr>
          <p:cNvSpPr txBox="1">
            <a:spLocks/>
          </p:cNvSpPr>
          <p:nvPr/>
        </p:nvSpPr>
        <p:spPr>
          <a:xfrm>
            <a:off x="3216321" y="1826270"/>
            <a:ext cx="8093123" cy="1915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SzPct val="100000"/>
            </a:pPr>
            <a:r>
              <a:rPr lang="en-US" altLang="zh-TW" sz="2000" b="1" dirty="0">
                <a:latin typeface="+mj-lt"/>
                <a:ea typeface="+mn-lt"/>
                <a:cs typeface="+mn-lt"/>
              </a:rPr>
              <a:t>Link Aggregation</a:t>
            </a:r>
            <a:r>
              <a:rPr lang="zh-TW" altLang="en-US" sz="2000" b="1" dirty="0">
                <a:latin typeface="+mj-lt"/>
                <a:ea typeface="+mn-lt"/>
                <a:cs typeface="+mn-lt"/>
              </a:rPr>
              <a:t> </a:t>
            </a:r>
            <a:r>
              <a:rPr lang="en-US" altLang="zh-TW" sz="2000" b="1" dirty="0">
                <a:latin typeface="+mj-lt"/>
                <a:ea typeface="+mn-lt"/>
                <a:cs typeface="+mn-lt"/>
              </a:rPr>
              <a:t>(LACP) 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can aggregate multiple network cable into a single logical network</a:t>
            </a:r>
            <a:endParaRPr lang="en-US" altLang="zh-TW" sz="2000" b="1" dirty="0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en-US" altLang="zh-TW" sz="2000" b="1" dirty="0">
                <a:latin typeface="+mj-lt"/>
                <a:ea typeface="+mn-lt"/>
                <a:cs typeface="+mn-lt"/>
              </a:rPr>
              <a:t>Quick and direct to have a network more than 10GbE</a:t>
            </a:r>
            <a:endParaRPr lang="zh-TW" altLang="en-US" sz="2000" b="1" dirty="0">
              <a:latin typeface="+mj-l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9391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一張含有 文字, 地圖, 標誌 的圖片&#10;&#10;自動產生的描述">
            <a:extLst>
              <a:ext uri="{FF2B5EF4-FFF2-40B4-BE49-F238E27FC236}">
                <a16:creationId xmlns:a16="http://schemas.microsoft.com/office/drawing/2014/main" id="{EF433C95-137E-4971-86A4-C17F2958A8A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8048" y="1899946"/>
            <a:ext cx="7166769" cy="4110969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Deliver streaming to dedicate device specifically</a:t>
            </a:r>
            <a:endParaRPr lang="zh-TW" altLang="en-US" dirty="0"/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BF28DEDC-18F9-395A-EEF3-7D439FDA6E26}"/>
              </a:ext>
            </a:extLst>
          </p:cNvPr>
          <p:cNvSpPr txBox="1">
            <a:spLocks/>
          </p:cNvSpPr>
          <p:nvPr/>
        </p:nvSpPr>
        <p:spPr>
          <a:xfrm>
            <a:off x="426486" y="2915617"/>
            <a:ext cx="4268669" cy="2079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SzPct val="100000"/>
            </a:pPr>
            <a:r>
              <a:rPr lang="en-US" altLang="zh-TW" sz="2000" b="1" dirty="0">
                <a:latin typeface="+mj-lt"/>
                <a:ea typeface="+mn-lt"/>
                <a:cs typeface="+mn-lt"/>
              </a:rPr>
              <a:t>IGMP snooping can record streaming request for each end point device</a:t>
            </a:r>
            <a:endParaRPr lang="zh-TW" altLang="en-US" sz="2000" b="1" dirty="0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en-US" altLang="zh-TW" sz="2000" b="1" dirty="0">
                <a:latin typeface="+mj-lt"/>
                <a:ea typeface="+mn-lt"/>
                <a:cs typeface="+mn-lt"/>
              </a:rPr>
              <a:t>Avoid</a:t>
            </a:r>
            <a:r>
              <a:rPr lang="zh-TW" altLang="en-US" sz="2000" b="1" dirty="0">
                <a:latin typeface="+mj-lt"/>
                <a:ea typeface="+mn-lt"/>
                <a:cs typeface="+mn-lt"/>
              </a:rPr>
              <a:t> 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packet lost or wrong stream br</a:t>
            </a:r>
            <a:r>
              <a:rPr lang="en-US" altLang="zh-TW" sz="2000" b="1" dirty="0">
                <a:latin typeface="+mj-lt"/>
                <a:ea typeface="+mn-lt"/>
                <a:cs typeface="+mn-lt"/>
              </a:rPr>
              <a:t>o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a</a:t>
            </a:r>
            <a:r>
              <a:rPr lang="en-US" altLang="zh-TW" sz="2000" b="1" dirty="0">
                <a:latin typeface="+mj-lt"/>
                <a:ea typeface="+mn-lt"/>
                <a:cs typeface="+mn-lt"/>
              </a:rPr>
              <a:t>d</a:t>
            </a:r>
            <a:r>
              <a:rPr lang="zh-TW" altLang="zh-TW" sz="2000" b="1" dirty="0">
                <a:latin typeface="+mj-lt"/>
                <a:ea typeface="+mn-lt"/>
                <a:cs typeface="+mn-lt"/>
              </a:rPr>
              <a:t>cast</a:t>
            </a:r>
            <a:endParaRPr lang="zh-TW" altLang="en-US" sz="2000" b="1" dirty="0">
              <a:latin typeface="+mj-l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966607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Always looking for best routing</a:t>
            </a:r>
            <a:endParaRPr lang="zh-TW" altLang="en-US" dirty="0"/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4ECAF2FA-B1A2-4ABD-B601-26EE81650E3E}"/>
              </a:ext>
            </a:extLst>
          </p:cNvPr>
          <p:cNvGrpSpPr/>
          <p:nvPr/>
        </p:nvGrpSpPr>
        <p:grpSpPr>
          <a:xfrm>
            <a:off x="5638664" y="1648356"/>
            <a:ext cx="5655291" cy="4551383"/>
            <a:chOff x="5519624" y="1655603"/>
            <a:chExt cx="6085453" cy="4897577"/>
          </a:xfrm>
        </p:grpSpPr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C174E693-6832-4721-9FD7-3888EF26A1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519624" y="1655603"/>
              <a:ext cx="6085453" cy="4897577"/>
            </a:xfrm>
            <a:prstGeom prst="rect">
              <a:avLst/>
            </a:prstGeom>
          </p:spPr>
        </p:pic>
        <p:grpSp>
          <p:nvGrpSpPr>
            <p:cNvPr id="12" name="群組 11">
              <a:extLst>
                <a:ext uri="{FF2B5EF4-FFF2-40B4-BE49-F238E27FC236}">
                  <a16:creationId xmlns:a16="http://schemas.microsoft.com/office/drawing/2014/main" id="{EF9A541C-66CB-4FCC-BBAA-5679D49A3790}"/>
                </a:ext>
              </a:extLst>
            </p:cNvPr>
            <p:cNvGrpSpPr/>
            <p:nvPr/>
          </p:nvGrpSpPr>
          <p:grpSpPr>
            <a:xfrm>
              <a:off x="6076950" y="1877277"/>
              <a:ext cx="722189" cy="722189"/>
              <a:chOff x="6095999" y="1813681"/>
              <a:chExt cx="722189" cy="722189"/>
            </a:xfrm>
          </p:grpSpPr>
          <p:sp>
            <p:nvSpPr>
              <p:cNvPr id="11" name="橢圓 10">
                <a:extLst>
                  <a:ext uri="{FF2B5EF4-FFF2-40B4-BE49-F238E27FC236}">
                    <a16:creationId xmlns:a16="http://schemas.microsoft.com/office/drawing/2014/main" id="{B25DCB80-E15D-4374-93DD-A834B3BF5A5B}"/>
                  </a:ext>
                </a:extLst>
              </p:cNvPr>
              <p:cNvSpPr/>
              <p:nvPr/>
            </p:nvSpPr>
            <p:spPr>
              <a:xfrm>
                <a:off x="6095999" y="1813681"/>
                <a:ext cx="722189" cy="722189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  <p:sp>
            <p:nvSpPr>
              <p:cNvPr id="20" name="乘號 19">
                <a:extLst>
                  <a:ext uri="{FF2B5EF4-FFF2-40B4-BE49-F238E27FC236}">
                    <a16:creationId xmlns:a16="http://schemas.microsoft.com/office/drawing/2014/main" id="{F92BF57E-5CFF-4E8F-8267-4FED2965590C}"/>
                  </a:ext>
                </a:extLst>
              </p:cNvPr>
              <p:cNvSpPr/>
              <p:nvPr/>
            </p:nvSpPr>
            <p:spPr>
              <a:xfrm>
                <a:off x="6095999" y="1813681"/>
                <a:ext cx="722189" cy="722189"/>
              </a:xfrm>
              <a:prstGeom prst="mathMultiply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</p:grpSp>
        <p:grpSp>
          <p:nvGrpSpPr>
            <p:cNvPr id="14" name="群組 13">
              <a:extLst>
                <a:ext uri="{FF2B5EF4-FFF2-40B4-BE49-F238E27FC236}">
                  <a16:creationId xmlns:a16="http://schemas.microsoft.com/office/drawing/2014/main" id="{332B74E0-6D8F-4A0C-9C39-46127DEDBB0B}"/>
                </a:ext>
              </a:extLst>
            </p:cNvPr>
            <p:cNvGrpSpPr/>
            <p:nvPr/>
          </p:nvGrpSpPr>
          <p:grpSpPr>
            <a:xfrm>
              <a:off x="10299632" y="5247976"/>
              <a:ext cx="722189" cy="722189"/>
              <a:chOff x="10318682" y="5252206"/>
              <a:chExt cx="722189" cy="722189"/>
            </a:xfrm>
          </p:grpSpPr>
          <p:sp>
            <p:nvSpPr>
              <p:cNvPr id="13" name="橢圓 12">
                <a:extLst>
                  <a:ext uri="{FF2B5EF4-FFF2-40B4-BE49-F238E27FC236}">
                    <a16:creationId xmlns:a16="http://schemas.microsoft.com/office/drawing/2014/main" id="{978A3C9E-A27F-4610-9AE2-2C2DD3DC5D65}"/>
                  </a:ext>
                </a:extLst>
              </p:cNvPr>
              <p:cNvSpPr/>
              <p:nvPr/>
            </p:nvSpPr>
            <p:spPr>
              <a:xfrm>
                <a:off x="10318682" y="5252206"/>
                <a:ext cx="722189" cy="722189"/>
              </a:xfrm>
              <a:prstGeom prst="ellipse">
                <a:avLst/>
              </a:prstGeom>
              <a:solidFill>
                <a:srgbClr val="00B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  <p:sp>
            <p:nvSpPr>
              <p:cNvPr id="4" name="橢圓 3">
                <a:extLst>
                  <a:ext uri="{FF2B5EF4-FFF2-40B4-BE49-F238E27FC236}">
                    <a16:creationId xmlns:a16="http://schemas.microsoft.com/office/drawing/2014/main" id="{24C8E2E1-4270-40E4-AF82-1222044D0AF9}"/>
                  </a:ext>
                </a:extLst>
              </p:cNvPr>
              <p:cNvSpPr/>
              <p:nvPr/>
            </p:nvSpPr>
            <p:spPr>
              <a:xfrm>
                <a:off x="10434117" y="5367641"/>
                <a:ext cx="491319" cy="491319"/>
              </a:xfrm>
              <a:prstGeom prst="ellipse">
                <a:avLst/>
              </a:prstGeom>
              <a:noFill/>
              <a:ln w="825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</p:grpSp>
      </p:grp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CCE4ADB0-CADC-6DD9-517D-661F20E12254}"/>
              </a:ext>
            </a:extLst>
          </p:cNvPr>
          <p:cNvSpPr txBox="1">
            <a:spLocks/>
          </p:cNvSpPr>
          <p:nvPr/>
        </p:nvSpPr>
        <p:spPr>
          <a:xfrm>
            <a:off x="574321" y="3003005"/>
            <a:ext cx="4862037" cy="24415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SzPct val="100000"/>
            </a:pPr>
            <a:r>
              <a:rPr lang="en-US" altLang="zh-TW" sz="2000" b="1">
                <a:latin typeface="+mj-lt"/>
                <a:ea typeface="+mn-lt"/>
                <a:cs typeface="+mn-lt"/>
              </a:rPr>
              <a:t>Rapid Spanning Tree Protocol</a:t>
            </a:r>
            <a:r>
              <a:rPr lang="zh-TW" altLang="en-US" sz="2000" b="1">
                <a:latin typeface="+mj-lt"/>
                <a:ea typeface="+mn-lt"/>
                <a:cs typeface="+mn-lt"/>
              </a:rPr>
              <a:t> </a:t>
            </a:r>
            <a:r>
              <a:rPr lang="en-US" altLang="zh-TW" sz="2000" b="1">
                <a:latin typeface="+mj-lt"/>
                <a:ea typeface="+mn-lt"/>
                <a:cs typeface="+mn-lt"/>
              </a:rPr>
              <a:t>(RSTP) </a:t>
            </a:r>
            <a:r>
              <a:rPr lang="zh-TW" altLang="zh-TW" sz="2000" b="1">
                <a:latin typeface="+mj-lt"/>
                <a:ea typeface="+mn-lt"/>
                <a:cs typeface="+mn-lt"/>
              </a:rPr>
              <a:t>live check best networking route</a:t>
            </a:r>
            <a:endParaRPr lang="en-US" altLang="zh-TW" sz="2000" b="1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en-US" altLang="zh-TW" sz="2000" b="1">
                <a:latin typeface="+mj-lt"/>
                <a:ea typeface="+mn-lt"/>
                <a:cs typeface="+mn-lt"/>
              </a:rPr>
              <a:t>Always using most effective route for data transfer</a:t>
            </a:r>
            <a:endParaRPr lang="zh-TW" altLang="en-US" sz="2000" b="1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endParaRPr lang="zh-TW" altLang="en-US" sz="2000" b="1" dirty="0">
              <a:latin typeface="+mj-l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50035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 dirty="0">
                <a:solidFill>
                  <a:prstClr val="white"/>
                </a:solidFill>
                <a:latin typeface="Arial"/>
              </a:rPr>
              <a:t>Firmware version live check</a:t>
            </a:r>
            <a:endParaRPr lang="zh-TW" altLang="en-US" dirty="0">
              <a:solidFill>
                <a:prstClr val="white"/>
              </a:solidFill>
              <a:latin typeface="Arial"/>
            </a:endParaRPr>
          </a:p>
        </p:txBody>
      </p:sp>
      <p:pic>
        <p:nvPicPr>
          <p:cNvPr id="9" name="圖片 8" descr="一張含有 畫畫, 標誌 的圖片&#10;&#10;自動產生的描述">
            <a:extLst>
              <a:ext uri="{FF2B5EF4-FFF2-40B4-BE49-F238E27FC236}">
                <a16:creationId xmlns:a16="http://schemas.microsoft.com/office/drawing/2014/main" id="{E3D513E4-18D6-4B37-87B1-A4B38A479E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3734" y="1592394"/>
            <a:ext cx="5217423" cy="4891573"/>
          </a:xfrm>
          <a:prstGeom prst="rect">
            <a:avLst/>
          </a:prstGeom>
        </p:spPr>
      </p:pic>
      <p:pic>
        <p:nvPicPr>
          <p:cNvPr id="7" name="圖片 6" descr="一張含有 文字, 電子用品 的圖片&#10;&#10;自動產生的描述">
            <a:extLst>
              <a:ext uri="{FF2B5EF4-FFF2-40B4-BE49-F238E27FC236}">
                <a16:creationId xmlns:a16="http://schemas.microsoft.com/office/drawing/2014/main" id="{CCD14FE5-726A-8F23-0B78-C7483FCD63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3278224" y="2231539"/>
            <a:ext cx="2613059" cy="761565"/>
          </a:xfrm>
          <a:prstGeom prst="rect">
            <a:avLst/>
          </a:prstGeom>
        </p:spPr>
      </p:pic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ED7A9667-911F-2DCB-0839-EFC9E9FB8645}"/>
              </a:ext>
            </a:extLst>
          </p:cNvPr>
          <p:cNvSpPr txBox="1">
            <a:spLocks/>
          </p:cNvSpPr>
          <p:nvPr/>
        </p:nvSpPr>
        <p:spPr>
          <a:xfrm>
            <a:off x="6990924" y="3136900"/>
            <a:ext cx="4600575" cy="1725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SzPct val="100000"/>
            </a:pPr>
            <a:r>
              <a:rPr lang="zh-TW" altLang="zh-TW" sz="2000" b="1">
                <a:latin typeface="+mj-lt"/>
                <a:ea typeface="+mn-lt"/>
                <a:cs typeface="+mn-lt"/>
              </a:rPr>
              <a:t>One-click update</a:t>
            </a:r>
            <a:endParaRPr lang="en-US" altLang="zh-TW" sz="2000" b="1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zh-TW" altLang="zh-TW" sz="2000" b="1">
                <a:latin typeface="+mj-lt"/>
                <a:ea typeface="+mn-lt"/>
                <a:cs typeface="+mn-lt"/>
              </a:rPr>
              <a:t>Firmware version auto detect</a:t>
            </a:r>
            <a:endParaRPr lang="en-US" altLang="zh-TW" sz="2000" b="1">
              <a:latin typeface="+mj-lt"/>
              <a:ea typeface="+mn-lt"/>
              <a:cs typeface="+mn-lt"/>
            </a:endParaRPr>
          </a:p>
          <a:p>
            <a:pPr marL="177800" indent="-177800">
              <a:buSzPct val="100000"/>
            </a:pPr>
            <a:r>
              <a:rPr lang="en-US" altLang="zh-TW" sz="2000" b="1">
                <a:latin typeface="+mj-lt"/>
                <a:ea typeface="+mn-lt"/>
                <a:cs typeface="+mn-lt"/>
              </a:rPr>
              <a:t>Manual update</a:t>
            </a:r>
          </a:p>
          <a:p>
            <a:pPr marL="177800" indent="-177800">
              <a:buSzPct val="100000"/>
            </a:pPr>
            <a:endParaRPr lang="zh-TW" altLang="en-US" sz="2000" b="1" dirty="0">
              <a:latin typeface="+mj-l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520233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A05EBD94-7BDA-4980-AC5F-E0D8D3F84E8B}"/>
              </a:ext>
            </a:extLst>
          </p:cNvPr>
          <p:cNvSpPr/>
          <p:nvPr/>
        </p:nvSpPr>
        <p:spPr>
          <a:xfrm>
            <a:off x="4264909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0C325E15-DB63-4611-8893-2CA2F67D0DF1}"/>
              </a:ext>
            </a:extLst>
          </p:cNvPr>
          <p:cNvSpPr/>
          <p:nvPr/>
        </p:nvSpPr>
        <p:spPr>
          <a:xfrm>
            <a:off x="8145268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3DBBF7E6-038E-4A92-A87C-87EC802E1D14}"/>
              </a:ext>
            </a:extLst>
          </p:cNvPr>
          <p:cNvSpPr/>
          <p:nvPr/>
        </p:nvSpPr>
        <p:spPr>
          <a:xfrm>
            <a:off x="404948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ctr"/>
          <a:lstStyle/>
          <a:p>
            <a:r>
              <a:rPr lang="en-US" altLang="zh-TW" dirty="0">
                <a:latin typeface="Arial"/>
                <a:ea typeface="微軟正黑體"/>
                <a:cs typeface="Arial"/>
              </a:rPr>
              <a:t>QSW-M2106 have more</a:t>
            </a:r>
            <a:endParaRPr lang="zh-TW" altLang="en-US" dirty="0">
              <a:latin typeface="Arial"/>
              <a:ea typeface="微軟正黑體"/>
              <a:cs typeface="Arial"/>
            </a:endParaRPr>
          </a:p>
        </p:txBody>
      </p:sp>
      <p:pic>
        <p:nvPicPr>
          <p:cNvPr id="13" name="圖片 12" descr="一張含有 螢幕擷取畫面 的圖片&#10;&#10;自動產生的描述">
            <a:extLst>
              <a:ext uri="{FF2B5EF4-FFF2-40B4-BE49-F238E27FC236}">
                <a16:creationId xmlns:a16="http://schemas.microsoft.com/office/drawing/2014/main" id="{92B0C403-4E37-401C-AF75-52896A96CC3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414" y="3499656"/>
            <a:ext cx="3468319" cy="1771839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7DDE2716-8B9F-49CC-9634-89C36265F1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62336" y="3638247"/>
            <a:ext cx="3483486" cy="1494656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E742DCD9-EFCC-493D-8DFD-C615DE89A06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42543" y="3712335"/>
            <a:ext cx="3457973" cy="1346481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BF165230-CECD-D410-17FF-DEAE21C7FC4F}"/>
              </a:ext>
            </a:extLst>
          </p:cNvPr>
          <p:cNvSpPr txBox="1"/>
          <p:nvPr/>
        </p:nvSpPr>
        <p:spPr>
          <a:xfrm>
            <a:off x="414830" y="1941116"/>
            <a:ext cx="3409355" cy="1015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7800" indent="-177800" defTabSz="914400">
              <a:lnSpc>
                <a:spcPct val="100000"/>
              </a:lnSpc>
              <a:spcBef>
                <a:spcPts val="600"/>
              </a:spcBef>
              <a:buSzPct val="100000"/>
              <a:buFont typeface="Arial" panose="020B0604020202020204" pitchFamily="34" charset="0"/>
              <a:buChar char="•"/>
              <a:defRPr sz="2000" b="1">
                <a:latin typeface="+mj-lt"/>
                <a:ea typeface="+mn-lt"/>
                <a:cs typeface="+mn-lt"/>
              </a:defRPr>
            </a:lvl1pPr>
            <a:lvl2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2pPr>
            <a:lvl3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3pPr>
            <a:lvl4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4pPr>
            <a:lvl5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177800" marR="0" lvl="0" indent="-1778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Ethernet flow control (IEEE 802.3x) managing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packet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transfer,</a:t>
            </a:r>
            <a:r>
              <a:rPr kumimoji="0" lang="zh-TW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 avoid packet lost</a:t>
            </a:r>
            <a:endParaRPr kumimoji="0" lang="en-US" altLang="zh-TW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5B5E712-B376-F9B4-50E4-009F75CFB638}"/>
              </a:ext>
            </a:extLst>
          </p:cNvPr>
          <p:cNvSpPr txBox="1"/>
          <p:nvPr/>
        </p:nvSpPr>
        <p:spPr>
          <a:xfrm>
            <a:off x="4216262" y="1941116"/>
            <a:ext cx="3678340" cy="1323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177800" indent="-177800" defTabSz="914400">
              <a:lnSpc>
                <a:spcPct val="100000"/>
              </a:lnSpc>
              <a:spcBef>
                <a:spcPts val="600"/>
              </a:spcBef>
              <a:buSzPct val="100000"/>
              <a:buFont typeface="Arial" panose="020B0604020202020204" pitchFamily="34" charset="0"/>
              <a:buChar char="•"/>
              <a:defRPr sz="2000" b="1">
                <a:latin typeface="+mj-lt"/>
                <a:ea typeface="+mn-lt"/>
                <a:cs typeface="+mn-lt"/>
              </a:defRPr>
            </a:lvl1pPr>
            <a:lvl2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2pPr>
            <a:lvl3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3pPr>
            <a:lvl4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4pPr>
            <a:lvl5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177800" marR="0" lvl="0" indent="-1778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Link Layer Discovery Protocol (LLDP),</a:t>
            </a:r>
            <a:r>
              <a:rPr kumimoji="0" lang="zh-TW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 easy to know which devices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are </a:t>
            </a:r>
            <a:r>
              <a:rPr kumimoji="0" lang="zh-TW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conneted</a:t>
            </a:r>
            <a:endParaRPr kumimoji="0" lang="en-US" altLang="zh-TW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3083E91-547A-60F9-BE9E-6FB1C9DB4803}"/>
              </a:ext>
            </a:extLst>
          </p:cNvPr>
          <p:cNvSpPr txBox="1"/>
          <p:nvPr/>
        </p:nvSpPr>
        <p:spPr>
          <a:xfrm>
            <a:off x="8124870" y="1941116"/>
            <a:ext cx="3652300" cy="1323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177800" indent="-177800" defTabSz="914400">
              <a:lnSpc>
                <a:spcPct val="100000"/>
              </a:lnSpc>
              <a:spcBef>
                <a:spcPts val="600"/>
              </a:spcBef>
              <a:buSzPct val="100000"/>
              <a:buFont typeface="Arial" panose="020B0604020202020204" pitchFamily="34" charset="0"/>
              <a:buChar char="•"/>
              <a:defRPr sz="2000" b="1">
                <a:latin typeface="+mj-lt"/>
                <a:ea typeface="+mn-lt"/>
                <a:cs typeface="+mn-lt"/>
              </a:defRPr>
            </a:lvl1pPr>
            <a:lvl2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2pPr>
            <a:lvl3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3pPr>
            <a:lvl4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4pPr>
            <a:lvl5pPr marL="252000" indent="-252000" defTabSz="9144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177800" marR="0" lvl="0" indent="-1778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Energy-Efficient Ethernet (IEEE 802.3az) and fan speed control,</a:t>
            </a:r>
            <a:r>
              <a:rPr kumimoji="0" lang="zh-TW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 managing power consum</a:t>
            </a:r>
            <a:r>
              <a:rPr kumimoji="0" lang="en-US" altLang="zh-TW" sz="1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ption</a:t>
            </a:r>
            <a:endParaRPr kumimoji="0" lang="en-US" altLang="zh-TW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7687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標題 3">
            <a:extLst>
              <a:ext uri="{FF2B5EF4-FFF2-40B4-BE49-F238E27FC236}">
                <a16:creationId xmlns:a16="http://schemas.microsoft.com/office/drawing/2014/main" id="{5BAD2502-AC0D-324E-D752-F3166085A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26" y="1171802"/>
            <a:ext cx="6482443" cy="1890712"/>
          </a:xfrm>
        </p:spPr>
        <p:txBody>
          <a:bodyPr>
            <a:noAutofit/>
          </a:bodyPr>
          <a:lstStyle/>
          <a:p>
            <a:pPr algn="l"/>
            <a:r>
              <a:rPr lang="en-US" altLang="zh-TW" sz="3600" b="1" dirty="0">
                <a:solidFill>
                  <a:schemeClr val="bg1"/>
                </a:solidFill>
                <a:latin typeface="+mj-lt"/>
                <a:cs typeface="+mn-ea"/>
                <a:sym typeface="+mn-lt"/>
              </a:rPr>
              <a:t>QNAP provide 10GbE/2.5GbE total solution to unleash your network</a:t>
            </a:r>
            <a:endParaRPr lang="zh-TW" altLang="en-US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80251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圖片 19">
            <a:extLst>
              <a:ext uri="{FF2B5EF4-FFF2-40B4-BE49-F238E27FC236}">
                <a16:creationId xmlns:a16="http://schemas.microsoft.com/office/drawing/2014/main" id="{EF2758BD-E76B-A56B-0DE0-A33B52711A5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0126" y="1647412"/>
            <a:ext cx="5356840" cy="4298461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5B98933F-16F3-47DA-AB3E-5728440EC1C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247" y="1647413"/>
            <a:ext cx="5686364" cy="1491842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A2338605-0DAC-43C4-BBC3-77991AA86B64}"/>
              </a:ext>
            </a:extLst>
          </p:cNvPr>
          <p:cNvSpPr txBox="1"/>
          <p:nvPr/>
        </p:nvSpPr>
        <p:spPr>
          <a:xfrm>
            <a:off x="9570502" y="2039809"/>
            <a:ext cx="2103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2.5GbE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 (2T)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4C4A4B24-2F2E-4DC4-94C8-D2D447E22280}"/>
              </a:ext>
            </a:extLst>
          </p:cNvPr>
          <p:cNvSpPr txBox="1"/>
          <p:nvPr/>
        </p:nvSpPr>
        <p:spPr>
          <a:xfrm>
            <a:off x="3935364" y="2205524"/>
            <a:ext cx="202743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6C5875E8-F069-B479-A20A-B983679EB3DA}"/>
              </a:ext>
            </a:extLst>
          </p:cNvPr>
          <p:cNvGrpSpPr/>
          <p:nvPr/>
        </p:nvGrpSpPr>
        <p:grpSpPr>
          <a:xfrm>
            <a:off x="487980" y="2393245"/>
            <a:ext cx="3390079" cy="862883"/>
            <a:chOff x="1029308" y="2107780"/>
            <a:chExt cx="2113877" cy="538049"/>
          </a:xfrm>
        </p:grpSpPr>
        <p:pic>
          <p:nvPicPr>
            <p:cNvPr id="38" name="圖片 37">
              <a:extLst>
                <a:ext uri="{FF2B5EF4-FFF2-40B4-BE49-F238E27FC236}">
                  <a16:creationId xmlns:a16="http://schemas.microsoft.com/office/drawing/2014/main" id="{A885BF4D-FD3E-43DC-A428-545FAB9028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9308" y="2340366"/>
              <a:ext cx="2103208" cy="305463"/>
            </a:xfrm>
            <a:prstGeom prst="rect">
              <a:avLst/>
            </a:prstGeom>
          </p:spPr>
        </p:pic>
        <p:pic>
          <p:nvPicPr>
            <p:cNvPr id="25" name="圖片 24">
              <a:extLst>
                <a:ext uri="{FF2B5EF4-FFF2-40B4-BE49-F238E27FC236}">
                  <a16:creationId xmlns:a16="http://schemas.microsoft.com/office/drawing/2014/main" id="{B930BDF9-20CB-4376-A669-14603599A3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0702" b="34095"/>
            <a:stretch/>
          </p:blipFill>
          <p:spPr>
            <a:xfrm>
              <a:off x="1029308" y="2107780"/>
              <a:ext cx="2113877" cy="465173"/>
            </a:xfrm>
            <a:prstGeom prst="rect">
              <a:avLst/>
            </a:prstGeom>
          </p:spPr>
        </p:pic>
      </p:grpSp>
      <p:grpSp>
        <p:nvGrpSpPr>
          <p:cNvPr id="12" name="群組 11">
            <a:extLst>
              <a:ext uri="{FF2B5EF4-FFF2-40B4-BE49-F238E27FC236}">
                <a16:creationId xmlns:a16="http://schemas.microsoft.com/office/drawing/2014/main" id="{27077D3D-77A2-BEFA-C9F1-451723E3880A}"/>
              </a:ext>
            </a:extLst>
          </p:cNvPr>
          <p:cNvGrpSpPr/>
          <p:nvPr/>
        </p:nvGrpSpPr>
        <p:grpSpPr>
          <a:xfrm>
            <a:off x="6345636" y="2366819"/>
            <a:ext cx="3441559" cy="1067501"/>
            <a:chOff x="6430055" y="1972666"/>
            <a:chExt cx="2103208" cy="652372"/>
          </a:xfrm>
        </p:grpSpPr>
        <p:pic>
          <p:nvPicPr>
            <p:cNvPr id="40" name="圖片 39">
              <a:extLst>
                <a:ext uri="{FF2B5EF4-FFF2-40B4-BE49-F238E27FC236}">
                  <a16:creationId xmlns:a16="http://schemas.microsoft.com/office/drawing/2014/main" id="{3C6275F5-66EC-44BC-A874-C1F6F82119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30055" y="2319575"/>
              <a:ext cx="2103208" cy="305463"/>
            </a:xfrm>
            <a:prstGeom prst="rect">
              <a:avLst/>
            </a:prstGeom>
          </p:spPr>
        </p:pic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293C4CEE-6CBC-4A6F-AA89-A367273607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524" b="89524" l="2717" r="968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62481" y="1972666"/>
              <a:ext cx="1838356" cy="605102"/>
            </a:xfrm>
            <a:prstGeom prst="rect">
              <a:avLst/>
            </a:prstGeom>
          </p:spPr>
        </p:pic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C7607FE9-70D5-1347-F5F2-D0BCAC2F8D5E}"/>
              </a:ext>
            </a:extLst>
          </p:cNvPr>
          <p:cNvGrpSpPr/>
          <p:nvPr/>
        </p:nvGrpSpPr>
        <p:grpSpPr>
          <a:xfrm>
            <a:off x="6307659" y="4335394"/>
            <a:ext cx="3441560" cy="1079028"/>
            <a:chOff x="6521167" y="3080930"/>
            <a:chExt cx="2103208" cy="659416"/>
          </a:xfrm>
        </p:grpSpPr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id="{0E47A04E-315A-4458-96A9-B342B9FB2F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21167" y="3434883"/>
              <a:ext cx="2103208" cy="305463"/>
            </a:xfrm>
            <a:prstGeom prst="rect">
              <a:avLst/>
            </a:prstGeom>
          </p:spPr>
        </p:pic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260416C1-693D-48BC-BA0A-08F485CB0C0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969" b="89720" l="4458" r="9513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42499" y="3080930"/>
              <a:ext cx="1860545" cy="605102"/>
            </a:xfrm>
            <a:prstGeom prst="rect">
              <a:avLst/>
            </a:prstGeom>
          </p:spPr>
        </p:pic>
      </p:grpSp>
      <p:sp>
        <p:nvSpPr>
          <p:cNvPr id="2" name="標題 1">
            <a:extLst>
              <a:ext uri="{FF2B5EF4-FFF2-40B4-BE49-F238E27FC236}">
                <a16:creationId xmlns:a16="http://schemas.microsoft.com/office/drawing/2014/main" id="{598A47D9-77B7-1AD0-700A-039D427E0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QNAP</a:t>
            </a:r>
            <a:r>
              <a:rPr kumimoji="0" lang="zh-TW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 </a:t>
            </a: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2.5GbE</a:t>
            </a:r>
            <a:r>
              <a:rPr kumimoji="0" lang="zh-TW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 </a:t>
            </a: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unmanaged switches</a:t>
            </a:r>
            <a:endParaRPr lang="zh-TW" altLang="en-US" dirty="0"/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493F05D8-1CA6-1BA6-0FAD-1BAB13ACEC74}"/>
              </a:ext>
            </a:extLst>
          </p:cNvPr>
          <p:cNvSpPr/>
          <p:nvPr/>
        </p:nvSpPr>
        <p:spPr>
          <a:xfrm>
            <a:off x="271975" y="1787499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QSW-1108-8T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F3F561EC-657C-6490-8157-AEBDF49FE58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247" y="4138033"/>
            <a:ext cx="5686364" cy="1739601"/>
          </a:xfrm>
          <a:prstGeom prst="rect">
            <a:avLst/>
          </a:prstGeom>
        </p:spPr>
      </p:pic>
      <p:sp>
        <p:nvSpPr>
          <p:cNvPr id="29" name="文字方塊 28">
            <a:extLst>
              <a:ext uri="{FF2B5EF4-FFF2-40B4-BE49-F238E27FC236}">
                <a16:creationId xmlns:a16="http://schemas.microsoft.com/office/drawing/2014/main" id="{114D94CB-2BEE-9737-0DBE-5BDAD81BD8E6}"/>
              </a:ext>
            </a:extLst>
          </p:cNvPr>
          <p:cNvSpPr txBox="1"/>
          <p:nvPr/>
        </p:nvSpPr>
        <p:spPr>
          <a:xfrm>
            <a:off x="3935364" y="4675769"/>
            <a:ext cx="20274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5x 2.5GbE RJ45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B4945EB6-B211-EC1F-FAC4-8587DA376D1B}"/>
              </a:ext>
            </a:extLst>
          </p:cNvPr>
          <p:cNvSpPr/>
          <p:nvPr/>
        </p:nvSpPr>
        <p:spPr>
          <a:xfrm>
            <a:off x="271975" y="4252701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QSW-1105-5T</a:t>
            </a: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708804E3-7A8F-02CD-7845-C094DFEF1235}"/>
              </a:ext>
            </a:extLst>
          </p:cNvPr>
          <p:cNvSpPr/>
          <p:nvPr/>
        </p:nvSpPr>
        <p:spPr>
          <a:xfrm>
            <a:off x="6312151" y="1787499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QSW-2104-2T</a:t>
            </a:r>
          </a:p>
        </p:txBody>
      </p:sp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2413C1BB-186A-1DCD-5159-7597062F6C2B}"/>
              </a:ext>
            </a:extLst>
          </p:cNvPr>
          <p:cNvSpPr/>
          <p:nvPr/>
        </p:nvSpPr>
        <p:spPr>
          <a:xfrm>
            <a:off x="6312150" y="3801287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QSW-2104-2S</a:t>
            </a: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4F435DB5-2323-27E6-97F6-7E6A512654FC}"/>
              </a:ext>
            </a:extLst>
          </p:cNvPr>
          <p:cNvSpPr txBox="1"/>
          <p:nvPr/>
        </p:nvSpPr>
        <p:spPr>
          <a:xfrm>
            <a:off x="9570502" y="4155995"/>
            <a:ext cx="2103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2.5GbE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 (2S)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07D1574C-A775-BA5A-11E1-9D808C24D7C5}"/>
              </a:ext>
            </a:extLst>
          </p:cNvPr>
          <p:cNvGrpSpPr/>
          <p:nvPr/>
        </p:nvGrpSpPr>
        <p:grpSpPr>
          <a:xfrm>
            <a:off x="640380" y="4839060"/>
            <a:ext cx="3372969" cy="1043503"/>
            <a:chOff x="640380" y="4839060"/>
            <a:chExt cx="3372969" cy="1043503"/>
          </a:xfrm>
        </p:grpSpPr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2ED5CE17-34E2-BEF9-7ACC-4CAD299939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0380" y="5392684"/>
              <a:ext cx="3372969" cy="489879"/>
            </a:xfrm>
            <a:prstGeom prst="rect">
              <a:avLst/>
            </a:prstGeom>
          </p:spPr>
        </p:pic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59477C10-1B5D-EEBA-BC09-4AB764D99483}"/>
                </a:ext>
              </a:extLst>
            </p:cNvPr>
            <p:cNvGrpSpPr/>
            <p:nvPr/>
          </p:nvGrpSpPr>
          <p:grpSpPr>
            <a:xfrm>
              <a:off x="715477" y="4839060"/>
              <a:ext cx="3145472" cy="918601"/>
              <a:chOff x="314810" y="4391191"/>
              <a:chExt cx="3145472" cy="918601"/>
            </a:xfrm>
          </p:grpSpPr>
          <p:pic>
            <p:nvPicPr>
              <p:cNvPr id="14" name="圖片 13">
                <a:extLst>
                  <a:ext uri="{FF2B5EF4-FFF2-40B4-BE49-F238E27FC236}">
                    <a16:creationId xmlns:a16="http://schemas.microsoft.com/office/drawing/2014/main" id="{65081E7D-50D6-F668-66BE-F49D30B9BA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4810" y="4774803"/>
                <a:ext cx="3145472" cy="456838"/>
              </a:xfrm>
              <a:prstGeom prst="rect">
                <a:avLst/>
              </a:prstGeom>
            </p:spPr>
          </p:pic>
          <p:pic>
            <p:nvPicPr>
              <p:cNvPr id="15" name="圖片 14">
                <a:extLst>
                  <a:ext uri="{FF2B5EF4-FFF2-40B4-BE49-F238E27FC236}">
                    <a16:creationId xmlns:a16="http://schemas.microsoft.com/office/drawing/2014/main" id="{1C8A4966-F947-CBF6-D6AF-4DD8D3C1DC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77634" y="4391191"/>
                <a:ext cx="2957560" cy="918601"/>
              </a:xfrm>
              <a:prstGeom prst="rect">
                <a:avLst/>
              </a:prstGeom>
              <a:noFill/>
            </p:spPr>
          </p:pic>
        </p:grpSp>
      </p:grpSp>
    </p:spTree>
    <p:extLst>
      <p:ext uri="{BB962C8B-B14F-4D97-AF65-F5344CB8AC3E}">
        <p14:creationId xmlns:p14="http://schemas.microsoft.com/office/powerpoint/2010/main" val="1652577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圖片 65">
            <a:extLst>
              <a:ext uri="{FF2B5EF4-FFF2-40B4-BE49-F238E27FC236}">
                <a16:creationId xmlns:a16="http://schemas.microsoft.com/office/drawing/2014/main" id="{E281A559-212A-6B5E-E93C-129CEBB8EDA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5365507"/>
            <a:ext cx="5988014" cy="1339735"/>
          </a:xfrm>
          <a:prstGeom prst="rect">
            <a:avLst/>
          </a:prstGeom>
        </p:spPr>
      </p:pic>
      <p:sp>
        <p:nvSpPr>
          <p:cNvPr id="67" name="矩形: 圓角 66">
            <a:extLst>
              <a:ext uri="{FF2B5EF4-FFF2-40B4-BE49-F238E27FC236}">
                <a16:creationId xmlns:a16="http://schemas.microsoft.com/office/drawing/2014/main" id="{53505DD7-7819-AD60-4CEB-5ABDF5D1BE4E}"/>
              </a:ext>
            </a:extLst>
          </p:cNvPr>
          <p:cNvSpPr/>
          <p:nvPr/>
        </p:nvSpPr>
        <p:spPr>
          <a:xfrm>
            <a:off x="5679930" y="5468123"/>
            <a:ext cx="2240547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QSW-M2108R-2C</a:t>
            </a:r>
          </a:p>
        </p:txBody>
      </p:sp>
      <p:pic>
        <p:nvPicPr>
          <p:cNvPr id="60" name="圖片 59">
            <a:extLst>
              <a:ext uri="{FF2B5EF4-FFF2-40B4-BE49-F238E27FC236}">
                <a16:creationId xmlns:a16="http://schemas.microsoft.com/office/drawing/2014/main" id="{186071CE-3BD5-B692-76E9-BB34C52F66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4117648"/>
            <a:ext cx="5988014" cy="1515552"/>
          </a:xfrm>
          <a:prstGeom prst="rect">
            <a:avLst/>
          </a:prstGeom>
        </p:spPr>
      </p:pic>
      <p:pic>
        <p:nvPicPr>
          <p:cNvPr id="57" name="圖片 56">
            <a:extLst>
              <a:ext uri="{FF2B5EF4-FFF2-40B4-BE49-F238E27FC236}">
                <a16:creationId xmlns:a16="http://schemas.microsoft.com/office/drawing/2014/main" id="{2906C4AF-AA0E-62A7-03A1-464CC20082E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1397273"/>
            <a:ext cx="5988014" cy="1708763"/>
          </a:xfrm>
          <a:prstGeom prst="rect">
            <a:avLst/>
          </a:prstGeom>
        </p:spPr>
      </p:pic>
      <p:pic>
        <p:nvPicPr>
          <p:cNvPr id="50" name="圖片 49">
            <a:extLst>
              <a:ext uri="{FF2B5EF4-FFF2-40B4-BE49-F238E27FC236}">
                <a16:creationId xmlns:a16="http://schemas.microsoft.com/office/drawing/2014/main" id="{808215E2-EFE2-9536-D1A4-D67C3409143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088" y="4039466"/>
            <a:ext cx="5007108" cy="2628760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A67CDE90-C857-42CA-BB88-FDEF36AB8CC4}"/>
              </a:ext>
            </a:extLst>
          </p:cNvPr>
          <p:cNvSpPr txBox="1"/>
          <p:nvPr/>
        </p:nvSpPr>
        <p:spPr>
          <a:xfrm>
            <a:off x="8687485" y="5517751"/>
            <a:ext cx="25197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68353D2-7FF3-4FF9-A47D-723703DBD9ED}"/>
              </a:ext>
            </a:extLst>
          </p:cNvPr>
          <p:cNvSpPr txBox="1"/>
          <p:nvPr/>
        </p:nvSpPr>
        <p:spPr>
          <a:xfrm>
            <a:off x="8705678" y="4162292"/>
            <a:ext cx="30074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285750" marR="0" lvl="0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285750" marR="0" lvl="1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16x 2.5GbE RJ45 with 802.3at(30W)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2x 10GbE RJ45 with 802.3 </a:t>
            </a:r>
            <a:r>
              <a:rPr kumimoji="0" lang="en-US" altLang="zh-TW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bt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(90W)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2x 10GbE SFP+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Layer 2 Management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Power budget: 280W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Rackmount design</a:t>
            </a: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58A71400-E420-C781-E00C-D565271B6AE7}"/>
              </a:ext>
            </a:extLst>
          </p:cNvPr>
          <p:cNvGrpSpPr/>
          <p:nvPr/>
        </p:nvGrpSpPr>
        <p:grpSpPr>
          <a:xfrm>
            <a:off x="490432" y="4567441"/>
            <a:ext cx="2639461" cy="827248"/>
            <a:chOff x="5269895" y="3094680"/>
            <a:chExt cx="1932353" cy="605629"/>
          </a:xfrm>
        </p:grpSpPr>
        <p:pic>
          <p:nvPicPr>
            <p:cNvPr id="32" name="圖片 31">
              <a:extLst>
                <a:ext uri="{FF2B5EF4-FFF2-40B4-BE49-F238E27FC236}">
                  <a16:creationId xmlns:a16="http://schemas.microsoft.com/office/drawing/2014/main" id="{CF9CAB98-F23C-4A36-89B8-ED393740B69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69895" y="3394846"/>
              <a:ext cx="1932353" cy="305463"/>
            </a:xfrm>
            <a:prstGeom prst="rect">
              <a:avLst/>
            </a:prstGeom>
          </p:spPr>
        </p:pic>
        <p:pic>
          <p:nvPicPr>
            <p:cNvPr id="12" name="圖片 11">
              <a:extLst>
                <a:ext uri="{FF2B5EF4-FFF2-40B4-BE49-F238E27FC236}">
                  <a16:creationId xmlns:a16="http://schemas.microsoft.com/office/drawing/2014/main" id="{3684E172-C595-4ED3-9677-EAD77EEAB5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15243" y="3094680"/>
              <a:ext cx="1841656" cy="546252"/>
            </a:xfrm>
            <a:prstGeom prst="rect">
              <a:avLst/>
            </a:prstGeom>
          </p:spPr>
        </p:pic>
      </p:grpSp>
      <p:grpSp>
        <p:nvGrpSpPr>
          <p:cNvPr id="5" name="群組 4">
            <a:extLst>
              <a:ext uri="{FF2B5EF4-FFF2-40B4-BE49-F238E27FC236}">
                <a16:creationId xmlns:a16="http://schemas.microsoft.com/office/drawing/2014/main" id="{4AE91E60-C2A5-8706-9AA5-9129AB57C464}"/>
              </a:ext>
            </a:extLst>
          </p:cNvPr>
          <p:cNvGrpSpPr/>
          <p:nvPr/>
        </p:nvGrpSpPr>
        <p:grpSpPr>
          <a:xfrm>
            <a:off x="384697" y="5820257"/>
            <a:ext cx="2872835" cy="821973"/>
            <a:chOff x="5269896" y="3931202"/>
            <a:chExt cx="2103208" cy="601768"/>
          </a:xfrm>
        </p:grpSpPr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E6F5E5DE-B5FA-4DFC-B510-20E1604B95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69896" y="4227507"/>
              <a:ext cx="2103208" cy="305463"/>
            </a:xfrm>
            <a:prstGeom prst="rect">
              <a:avLst/>
            </a:prstGeom>
          </p:spPr>
        </p:pic>
        <p:pic>
          <p:nvPicPr>
            <p:cNvPr id="13" name="圖片 12">
              <a:extLst>
                <a:ext uri="{FF2B5EF4-FFF2-40B4-BE49-F238E27FC236}">
                  <a16:creationId xmlns:a16="http://schemas.microsoft.com/office/drawing/2014/main" id="{B663DE80-1991-4075-B731-0DA6F247BB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97792" y="3931202"/>
              <a:ext cx="1847416" cy="546196"/>
            </a:xfrm>
            <a:prstGeom prst="rect">
              <a:avLst/>
            </a:prstGeom>
          </p:spPr>
        </p:pic>
      </p:grpSp>
      <p:grpSp>
        <p:nvGrpSpPr>
          <p:cNvPr id="10" name="群組 9">
            <a:extLst>
              <a:ext uri="{FF2B5EF4-FFF2-40B4-BE49-F238E27FC236}">
                <a16:creationId xmlns:a16="http://schemas.microsoft.com/office/drawing/2014/main" id="{2847FFCB-688D-6E78-A81F-92042045258F}"/>
              </a:ext>
            </a:extLst>
          </p:cNvPr>
          <p:cNvGrpSpPr/>
          <p:nvPr/>
        </p:nvGrpSpPr>
        <p:grpSpPr>
          <a:xfrm>
            <a:off x="5716582" y="5795446"/>
            <a:ext cx="2911872" cy="909796"/>
            <a:chOff x="7337892" y="5392044"/>
            <a:chExt cx="1953424" cy="610335"/>
          </a:xfrm>
        </p:grpSpPr>
        <p:pic>
          <p:nvPicPr>
            <p:cNvPr id="37" name="圖片 36">
              <a:extLst>
                <a:ext uri="{FF2B5EF4-FFF2-40B4-BE49-F238E27FC236}">
                  <a16:creationId xmlns:a16="http://schemas.microsoft.com/office/drawing/2014/main" id="{4C2A1E05-F448-4873-8643-B62C1B42E4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37892" y="5718670"/>
              <a:ext cx="1953424" cy="283709"/>
            </a:xfrm>
            <a:prstGeom prst="rect">
              <a:avLst/>
            </a:prstGeom>
          </p:spPr>
        </p:pic>
        <p:pic>
          <p:nvPicPr>
            <p:cNvPr id="15" name="圖片 14">
              <a:extLst>
                <a:ext uri="{FF2B5EF4-FFF2-40B4-BE49-F238E27FC236}">
                  <a16:creationId xmlns:a16="http://schemas.microsoft.com/office/drawing/2014/main" id="{BDF817A2-5C79-4720-A3B8-569900DCD9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475307" y="5392044"/>
              <a:ext cx="1678594" cy="549586"/>
            </a:xfrm>
            <a:prstGeom prst="rect">
              <a:avLst/>
            </a:prstGeom>
            <a:noFill/>
          </p:spPr>
        </p:pic>
      </p:grpSp>
      <p:grpSp>
        <p:nvGrpSpPr>
          <p:cNvPr id="9" name="群組 8">
            <a:extLst>
              <a:ext uri="{FF2B5EF4-FFF2-40B4-BE49-F238E27FC236}">
                <a16:creationId xmlns:a16="http://schemas.microsoft.com/office/drawing/2014/main" id="{B2D509E4-8A64-029A-2945-8A951A4F0509}"/>
              </a:ext>
            </a:extLst>
          </p:cNvPr>
          <p:cNvGrpSpPr/>
          <p:nvPr/>
        </p:nvGrpSpPr>
        <p:grpSpPr>
          <a:xfrm>
            <a:off x="5657793" y="4489872"/>
            <a:ext cx="3355768" cy="963725"/>
            <a:chOff x="7248260" y="4383884"/>
            <a:chExt cx="2103208" cy="604009"/>
          </a:xfrm>
        </p:grpSpPr>
        <p:pic>
          <p:nvPicPr>
            <p:cNvPr id="36" name="圖片 35">
              <a:extLst>
                <a:ext uri="{FF2B5EF4-FFF2-40B4-BE49-F238E27FC236}">
                  <a16:creationId xmlns:a16="http://schemas.microsoft.com/office/drawing/2014/main" id="{2EE1827A-9F2C-4C89-A795-DA33BE956DB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48260" y="4661677"/>
              <a:ext cx="2103208" cy="305463"/>
            </a:xfrm>
            <a:prstGeom prst="rect">
              <a:avLst/>
            </a:prstGeom>
          </p:spPr>
        </p:pic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2B0241A0-9CB1-438C-8DC8-AE9EC2C01C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5484" b="90000" l="1294" r="9582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20785" y="4383884"/>
              <a:ext cx="1958159" cy="604009"/>
            </a:xfrm>
            <a:prstGeom prst="rect">
              <a:avLst/>
            </a:prstGeom>
          </p:spPr>
        </p:pic>
      </p:grpSp>
      <p:sp>
        <p:nvSpPr>
          <p:cNvPr id="2" name="標題 1">
            <a:extLst>
              <a:ext uri="{FF2B5EF4-FFF2-40B4-BE49-F238E27FC236}">
                <a16:creationId xmlns:a16="http://schemas.microsoft.com/office/drawing/2014/main" id="{A8689F56-842F-51A9-92D1-EBF914D92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QNAP</a:t>
            </a:r>
            <a:r>
              <a:rPr kumimoji="0" lang="zh-TW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 </a:t>
            </a: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ea"/>
              </a:rPr>
              <a:t>2.5GbE managed switches</a:t>
            </a:r>
            <a:endParaRPr lang="zh-TW" altLang="en-US" dirty="0"/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CAB3596E-E901-E3E6-A313-06F09F5F1082}"/>
              </a:ext>
            </a:extLst>
          </p:cNvPr>
          <p:cNvGrpSpPr/>
          <p:nvPr/>
        </p:nvGrpSpPr>
        <p:grpSpPr>
          <a:xfrm>
            <a:off x="5828342" y="1866451"/>
            <a:ext cx="2663012" cy="808089"/>
            <a:chOff x="5718408" y="3726240"/>
            <a:chExt cx="1953424" cy="592765"/>
          </a:xfrm>
        </p:grpSpPr>
        <p:pic>
          <p:nvPicPr>
            <p:cNvPr id="54" name="圖片 53">
              <a:extLst>
                <a:ext uri="{FF2B5EF4-FFF2-40B4-BE49-F238E27FC236}">
                  <a16:creationId xmlns:a16="http://schemas.microsoft.com/office/drawing/2014/main" id="{963A1C72-F1A1-6634-07D1-B8EB11A46D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18408" y="4035296"/>
              <a:ext cx="1953424" cy="283709"/>
            </a:xfrm>
            <a:prstGeom prst="rect">
              <a:avLst/>
            </a:prstGeom>
          </p:spPr>
        </p:pic>
        <p:pic>
          <p:nvPicPr>
            <p:cNvPr id="31" name="圖片 30" descr="一張含有 文字, 電子用品 的圖片&#10;&#10;自動產生的描述">
              <a:extLst>
                <a:ext uri="{FF2B5EF4-FFF2-40B4-BE49-F238E27FC236}">
                  <a16:creationId xmlns:a16="http://schemas.microsoft.com/office/drawing/2014/main" id="{EEA16C2C-DCAD-6BCF-1DC0-E70290BD0A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6799" b="26578"/>
            <a:stretch/>
          </p:blipFill>
          <p:spPr>
            <a:xfrm>
              <a:off x="5790270" y="3726240"/>
              <a:ext cx="1809700" cy="527430"/>
            </a:xfrm>
            <a:prstGeom prst="rect">
              <a:avLst/>
            </a:prstGeom>
          </p:spPr>
        </p:pic>
      </p:grpSp>
      <p:pic>
        <p:nvPicPr>
          <p:cNvPr id="33" name="圖片 32">
            <a:extLst>
              <a:ext uri="{FF2B5EF4-FFF2-40B4-BE49-F238E27FC236}">
                <a16:creationId xmlns:a16="http://schemas.microsoft.com/office/drawing/2014/main" id="{F5BF45D3-88C2-7EA0-FD10-771B41F842B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228" y="1421421"/>
            <a:ext cx="5007108" cy="2628760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FB9F4A40-8571-B604-8811-3D74CE7521FC}"/>
              </a:ext>
            </a:extLst>
          </p:cNvPr>
          <p:cNvGrpSpPr/>
          <p:nvPr/>
        </p:nvGrpSpPr>
        <p:grpSpPr>
          <a:xfrm>
            <a:off x="432250" y="2033782"/>
            <a:ext cx="2739808" cy="671629"/>
            <a:chOff x="470721" y="2450035"/>
            <a:chExt cx="2103208" cy="515575"/>
          </a:xfrm>
        </p:grpSpPr>
        <p:pic>
          <p:nvPicPr>
            <p:cNvPr id="49" name="圖片 48">
              <a:extLst>
                <a:ext uri="{FF2B5EF4-FFF2-40B4-BE49-F238E27FC236}">
                  <a16:creationId xmlns:a16="http://schemas.microsoft.com/office/drawing/2014/main" id="{FF7AA96C-493F-1F24-FAC0-B16A45E3BD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70721" y="2660147"/>
              <a:ext cx="2103208" cy="305463"/>
            </a:xfrm>
            <a:prstGeom prst="rect">
              <a:avLst/>
            </a:prstGeom>
          </p:spPr>
        </p:pic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C5DC6EBF-C86B-AB03-6EED-196381508B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25131" y="2450035"/>
              <a:ext cx="1994388" cy="423305"/>
            </a:xfrm>
            <a:prstGeom prst="rect">
              <a:avLst/>
            </a:prstGeom>
            <a:effectLst/>
          </p:spPr>
        </p:pic>
      </p:grpSp>
      <p:grpSp>
        <p:nvGrpSpPr>
          <p:cNvPr id="4" name="群組 3">
            <a:extLst>
              <a:ext uri="{FF2B5EF4-FFF2-40B4-BE49-F238E27FC236}">
                <a16:creationId xmlns:a16="http://schemas.microsoft.com/office/drawing/2014/main" id="{0F6035FB-96F0-4345-E9FE-F84966CFB269}"/>
              </a:ext>
            </a:extLst>
          </p:cNvPr>
          <p:cNvGrpSpPr/>
          <p:nvPr/>
        </p:nvGrpSpPr>
        <p:grpSpPr>
          <a:xfrm>
            <a:off x="494228" y="3246293"/>
            <a:ext cx="2683415" cy="632256"/>
            <a:chOff x="385774" y="3373100"/>
            <a:chExt cx="2975335" cy="701037"/>
          </a:xfrm>
        </p:grpSpPr>
        <p:pic>
          <p:nvPicPr>
            <p:cNvPr id="51" name="圖片 50">
              <a:extLst>
                <a:ext uri="{FF2B5EF4-FFF2-40B4-BE49-F238E27FC236}">
                  <a16:creationId xmlns:a16="http://schemas.microsoft.com/office/drawing/2014/main" id="{3243C5D7-BB34-5E16-F0C6-7ABA75CBD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5774" y="3642009"/>
              <a:ext cx="2975335" cy="432128"/>
            </a:xfrm>
            <a:prstGeom prst="rect">
              <a:avLst/>
            </a:prstGeom>
          </p:spPr>
        </p:pic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8AB82702-92ED-BD88-7030-1576701808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0003" y="3373100"/>
              <a:ext cx="2850202" cy="59883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E64623D2-F5E0-E387-4938-68EE66E7A7E6}"/>
              </a:ext>
            </a:extLst>
          </p:cNvPr>
          <p:cNvSpPr txBox="1"/>
          <p:nvPr/>
        </p:nvSpPr>
        <p:spPr>
          <a:xfrm>
            <a:off x="3327910" y="1759642"/>
            <a:ext cx="21590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SFP+/RJ45 combo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41" name="矩形: 圓角 40">
            <a:extLst>
              <a:ext uri="{FF2B5EF4-FFF2-40B4-BE49-F238E27FC236}">
                <a16:creationId xmlns:a16="http://schemas.microsoft.com/office/drawing/2014/main" id="{DE2EAC53-153A-7B88-63A8-A25790B41FD7}"/>
              </a:ext>
            </a:extLst>
          </p:cNvPr>
          <p:cNvSpPr/>
          <p:nvPr/>
        </p:nvSpPr>
        <p:spPr>
          <a:xfrm>
            <a:off x="345817" y="1555319"/>
            <a:ext cx="2542800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QSW-M2106-4C</a:t>
            </a:r>
          </a:p>
        </p:txBody>
      </p:sp>
      <p:sp>
        <p:nvSpPr>
          <p:cNvPr id="46" name="矩形: 圓角 45">
            <a:extLst>
              <a:ext uri="{FF2B5EF4-FFF2-40B4-BE49-F238E27FC236}">
                <a16:creationId xmlns:a16="http://schemas.microsoft.com/office/drawing/2014/main" id="{6430914A-9AA4-E7A8-B8E5-2D1B28EC0363}"/>
              </a:ext>
            </a:extLst>
          </p:cNvPr>
          <p:cNvSpPr/>
          <p:nvPr/>
        </p:nvSpPr>
        <p:spPr>
          <a:xfrm>
            <a:off x="345817" y="2779811"/>
            <a:ext cx="2542800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QSW-M2106-4S</a:t>
            </a:r>
          </a:p>
        </p:txBody>
      </p: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4A593FBF-978D-A07A-B3B0-80CB1FCD438F}"/>
              </a:ext>
            </a:extLst>
          </p:cNvPr>
          <p:cNvSpPr txBox="1"/>
          <p:nvPr/>
        </p:nvSpPr>
        <p:spPr>
          <a:xfrm>
            <a:off x="3327910" y="3059669"/>
            <a:ext cx="2159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2" name="矩形: 圓角 51">
            <a:extLst>
              <a:ext uri="{FF2B5EF4-FFF2-40B4-BE49-F238E27FC236}">
                <a16:creationId xmlns:a16="http://schemas.microsoft.com/office/drawing/2014/main" id="{D9D431A6-9EFA-9328-BEFA-4E80FDBEC6F5}"/>
              </a:ext>
            </a:extLst>
          </p:cNvPr>
          <p:cNvSpPr/>
          <p:nvPr/>
        </p:nvSpPr>
        <p:spPr>
          <a:xfrm>
            <a:off x="345816" y="4179552"/>
            <a:ext cx="1810756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QSW-M2108-2C</a:t>
            </a:r>
          </a:p>
        </p:txBody>
      </p:sp>
      <p:sp>
        <p:nvSpPr>
          <p:cNvPr id="53" name="矩形: 圓角 52">
            <a:extLst>
              <a:ext uri="{FF2B5EF4-FFF2-40B4-BE49-F238E27FC236}">
                <a16:creationId xmlns:a16="http://schemas.microsoft.com/office/drawing/2014/main" id="{D78C1F8B-134D-1110-7C8B-35322DA22CC0}"/>
              </a:ext>
            </a:extLst>
          </p:cNvPr>
          <p:cNvSpPr/>
          <p:nvPr/>
        </p:nvSpPr>
        <p:spPr>
          <a:xfrm>
            <a:off x="345816" y="5439853"/>
            <a:ext cx="1810756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QSW-M2108-2S</a:t>
            </a:r>
          </a:p>
        </p:txBody>
      </p: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9CB36A2A-BCAA-9755-8D36-F579E449DBE9}"/>
              </a:ext>
            </a:extLst>
          </p:cNvPr>
          <p:cNvSpPr txBox="1"/>
          <p:nvPr/>
        </p:nvSpPr>
        <p:spPr>
          <a:xfrm>
            <a:off x="3327910" y="4393585"/>
            <a:ext cx="21590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SFP+/RJ45 combo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B470B982-9973-63AF-CE31-FC1DC0287015}"/>
              </a:ext>
            </a:extLst>
          </p:cNvPr>
          <p:cNvSpPr txBox="1"/>
          <p:nvPr/>
        </p:nvSpPr>
        <p:spPr>
          <a:xfrm>
            <a:off x="3327910" y="5693612"/>
            <a:ext cx="2159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6B35CF56-1170-23F6-D95A-020B9E4F5C25}"/>
              </a:ext>
            </a:extLst>
          </p:cNvPr>
          <p:cNvSpPr txBox="1"/>
          <p:nvPr/>
        </p:nvSpPr>
        <p:spPr>
          <a:xfrm>
            <a:off x="8703895" y="1492493"/>
            <a:ext cx="25998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59" name="矩形: 圓角 58">
            <a:extLst>
              <a:ext uri="{FF2B5EF4-FFF2-40B4-BE49-F238E27FC236}">
                <a16:creationId xmlns:a16="http://schemas.microsoft.com/office/drawing/2014/main" id="{7B6CEBA4-6E2A-4D48-C640-1F0B020D1776}"/>
              </a:ext>
            </a:extLst>
          </p:cNvPr>
          <p:cNvSpPr/>
          <p:nvPr/>
        </p:nvSpPr>
        <p:spPr>
          <a:xfrm>
            <a:off x="5679931" y="1397273"/>
            <a:ext cx="2811424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QSW-M2106R-2S2T</a:t>
            </a:r>
          </a:p>
        </p:txBody>
      </p:sp>
      <p:sp>
        <p:nvSpPr>
          <p:cNvPr id="65" name="矩形: 圓角 64">
            <a:extLst>
              <a:ext uri="{FF2B5EF4-FFF2-40B4-BE49-F238E27FC236}">
                <a16:creationId xmlns:a16="http://schemas.microsoft.com/office/drawing/2014/main" id="{FF695D52-F138-465F-84A5-C99E45C3DFBF}"/>
              </a:ext>
            </a:extLst>
          </p:cNvPr>
          <p:cNvSpPr/>
          <p:nvPr/>
        </p:nvSpPr>
        <p:spPr>
          <a:xfrm>
            <a:off x="5679930" y="4211244"/>
            <a:ext cx="2240547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QSW-M2116P-2T2S</a:t>
            </a:r>
          </a:p>
        </p:txBody>
      </p:sp>
      <p:pic>
        <p:nvPicPr>
          <p:cNvPr id="48" name="圖片 47">
            <a:extLst>
              <a:ext uri="{FF2B5EF4-FFF2-40B4-BE49-F238E27FC236}">
                <a16:creationId xmlns:a16="http://schemas.microsoft.com/office/drawing/2014/main" id="{E8D1D7F4-D426-4FBE-AE1B-3A4A6C6B393A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231" y="1312319"/>
            <a:ext cx="620559" cy="576000"/>
          </a:xfrm>
          <a:prstGeom prst="rect">
            <a:avLst/>
          </a:prstGeom>
        </p:spPr>
      </p:pic>
      <p:sp>
        <p:nvSpPr>
          <p:cNvPr id="69" name="文字方塊 68">
            <a:extLst>
              <a:ext uri="{FF2B5EF4-FFF2-40B4-BE49-F238E27FC236}">
                <a16:creationId xmlns:a16="http://schemas.microsoft.com/office/drawing/2014/main" id="{80EE49A4-5C98-291D-9E44-E1648E31623B}"/>
              </a:ext>
            </a:extLst>
          </p:cNvPr>
          <p:cNvSpPr txBox="1"/>
          <p:nvPr/>
        </p:nvSpPr>
        <p:spPr>
          <a:xfrm>
            <a:off x="8705500" y="2826760"/>
            <a:ext cx="31974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with 802.3bt (90W)</a:t>
            </a:r>
          </a:p>
          <a:p>
            <a:pPr marL="285750" indent="-285750" defTabSz="914400">
              <a:buFont typeface="Arial" panose="020B0604020202020204" pitchFamily="34" charset="0"/>
              <a:buChar char="•"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 with 802.3bt (90W)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TW" sz="1200" dirty="0">
                <a:solidFill>
                  <a:prstClr val="black"/>
                </a:solidFill>
                <a:cs typeface="+mn-ea"/>
                <a:sym typeface="+mn-lt"/>
              </a:rPr>
              <a:t>Power budget: 310W</a:t>
            </a:r>
            <a:endParaRPr kumimoji="0" lang="en-US" altLang="zh-TW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70" name="矩形: 圓角 69">
            <a:extLst>
              <a:ext uri="{FF2B5EF4-FFF2-40B4-BE49-F238E27FC236}">
                <a16:creationId xmlns:a16="http://schemas.microsoft.com/office/drawing/2014/main" id="{594F9E4F-D8B1-5E72-EE0A-EE3B3C2CEC05}"/>
              </a:ext>
            </a:extLst>
          </p:cNvPr>
          <p:cNvSpPr/>
          <p:nvPr/>
        </p:nvSpPr>
        <p:spPr>
          <a:xfrm>
            <a:off x="5679931" y="2737592"/>
            <a:ext cx="2811424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QSW-M2106PR-2S2T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538BF140-5A4D-D73B-2AE4-5BFD5A17AD17}"/>
              </a:ext>
            </a:extLst>
          </p:cNvPr>
          <p:cNvGrpSpPr/>
          <p:nvPr/>
        </p:nvGrpSpPr>
        <p:grpSpPr>
          <a:xfrm>
            <a:off x="5828342" y="3165658"/>
            <a:ext cx="2663012" cy="808089"/>
            <a:chOff x="5718408" y="3726240"/>
            <a:chExt cx="1953424" cy="592765"/>
          </a:xfrm>
        </p:grpSpPr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6C782060-4329-F5F7-AAD5-BD7CCEB72F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18408" y="4035296"/>
              <a:ext cx="1953424" cy="283709"/>
            </a:xfrm>
            <a:prstGeom prst="rect">
              <a:avLst/>
            </a:prstGeom>
          </p:spPr>
        </p:pic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id="{E11E7BAD-6316-0899-7147-CD99382251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688" b="26688"/>
            <a:stretch/>
          </p:blipFill>
          <p:spPr>
            <a:xfrm>
              <a:off x="5790270" y="3726240"/>
              <a:ext cx="1809700" cy="527430"/>
            </a:xfrm>
            <a:prstGeom prst="rect">
              <a:avLst/>
            </a:prstGeom>
          </p:spPr>
        </p:pic>
      </p:grpSp>
      <p:pic>
        <p:nvPicPr>
          <p:cNvPr id="18" name="圖片 17">
            <a:extLst>
              <a:ext uri="{FF2B5EF4-FFF2-40B4-BE49-F238E27FC236}">
                <a16:creationId xmlns:a16="http://schemas.microsoft.com/office/drawing/2014/main" id="{62BA6150-8358-4E77-EE90-5BF8DC8FB4B5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27526" y="2650532"/>
            <a:ext cx="619264" cy="576000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F5CA2D23-C3BF-D537-0FD0-81BF42984794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714" y="1472642"/>
            <a:ext cx="606484" cy="562936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E34E0AB4-2740-5C68-60C3-C7CE649CC6AF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714" y="2693426"/>
            <a:ext cx="606484" cy="56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74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圖片 32">
            <a:extLst>
              <a:ext uri="{FF2B5EF4-FFF2-40B4-BE49-F238E27FC236}">
                <a16:creationId xmlns:a16="http://schemas.microsoft.com/office/drawing/2014/main" id="{29C603C9-C98A-6694-0311-BA408420B1E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7323" y="1849810"/>
            <a:ext cx="5297006" cy="2876791"/>
          </a:xfrm>
          <a:prstGeom prst="rect">
            <a:avLst/>
          </a:prstGeom>
        </p:spPr>
      </p:pic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7A965920-4937-33EC-590A-9A52FC0F1D1F}"/>
              </a:ext>
            </a:extLst>
          </p:cNvPr>
          <p:cNvSpPr/>
          <p:nvPr/>
        </p:nvSpPr>
        <p:spPr>
          <a:xfrm>
            <a:off x="6192673" y="2032470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QSW-M1204-4C</a:t>
            </a:r>
          </a:p>
        </p:txBody>
      </p:sp>
      <p:sp>
        <p:nvSpPr>
          <p:cNvPr id="35" name="矩形: 圓角 34">
            <a:extLst>
              <a:ext uri="{FF2B5EF4-FFF2-40B4-BE49-F238E27FC236}">
                <a16:creationId xmlns:a16="http://schemas.microsoft.com/office/drawing/2014/main" id="{22CCDB9F-623C-411D-ADEE-89C9C7F3F537}"/>
              </a:ext>
            </a:extLst>
          </p:cNvPr>
          <p:cNvSpPr/>
          <p:nvPr/>
        </p:nvSpPr>
        <p:spPr>
          <a:xfrm>
            <a:off x="6192673" y="3198786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QSW-M1208-8C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E9CF2DD-1B03-4547-BA41-4293AED73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j-cs"/>
              </a:rPr>
              <a:t>If more budget and all 10GbE needed</a:t>
            </a:r>
            <a:endParaRPr lang="zh-TW" altLang="en-US" dirty="0">
              <a:sym typeface="+mn-lt"/>
            </a:endParaRPr>
          </a:p>
        </p:txBody>
      </p:sp>
      <p:pic>
        <p:nvPicPr>
          <p:cNvPr id="23" name="圖片 22">
            <a:extLst>
              <a:ext uri="{FF2B5EF4-FFF2-40B4-BE49-F238E27FC236}">
                <a16:creationId xmlns:a16="http://schemas.microsoft.com/office/drawing/2014/main" id="{9E135723-1404-44B8-A340-177A3C8591D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853" y="1849810"/>
            <a:ext cx="5249032" cy="2876791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CEA8343F-51BC-4E9A-9E8C-3DE3282F4D5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677" y="5048802"/>
            <a:ext cx="10930651" cy="1420300"/>
          </a:xfrm>
          <a:prstGeom prst="rect">
            <a:avLst/>
          </a:prstGeom>
        </p:spPr>
      </p:pic>
      <p:sp>
        <p:nvSpPr>
          <p:cNvPr id="29" name="文字方塊 18">
            <a:extLst>
              <a:ext uri="{FF2B5EF4-FFF2-40B4-BE49-F238E27FC236}">
                <a16:creationId xmlns:a16="http://schemas.microsoft.com/office/drawing/2014/main" id="{7DC6B9F1-4EE1-4CEE-A62F-DE46D5D75FF2}"/>
              </a:ext>
            </a:extLst>
          </p:cNvPr>
          <p:cNvSpPr txBox="1"/>
          <p:nvPr/>
        </p:nvSpPr>
        <p:spPr>
          <a:xfrm>
            <a:off x="797325" y="1376276"/>
            <a:ext cx="39961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>
              <a:defRPr sz="2400" b="1">
                <a:latin typeface="微軟正黑體" panose="020B0604030504040204" pitchFamily="34" charset="-120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Managed switches</a:t>
            </a:r>
            <a:endParaRPr kumimoji="0" lang="zh-TW" altLang="zh-TW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9084670D-1A75-4BDA-9557-78C1ABC0A091}"/>
              </a:ext>
            </a:extLst>
          </p:cNvPr>
          <p:cNvSpPr txBox="1"/>
          <p:nvPr/>
        </p:nvSpPr>
        <p:spPr>
          <a:xfrm>
            <a:off x="797326" y="4609479"/>
            <a:ext cx="39961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>
              <a:defRPr sz="2400" b="1">
                <a:latin typeface="微軟正黑體" panose="020B0604030504040204" pitchFamily="34" charset="-120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Unmanaged switches</a:t>
            </a:r>
            <a:endParaRPr kumimoji="0" lang="zh-TW" altLang="zh-TW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17F2718E-5010-414D-B1FF-8A671F749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997" y="2810244"/>
            <a:ext cx="2172975" cy="226651"/>
          </a:xfrm>
          <a:prstGeom prst="rect">
            <a:avLst/>
          </a:prstGeom>
        </p:spPr>
      </p:pic>
      <p:pic>
        <p:nvPicPr>
          <p:cNvPr id="44" name="圖片 43">
            <a:extLst>
              <a:ext uri="{FF2B5EF4-FFF2-40B4-BE49-F238E27FC236}">
                <a16:creationId xmlns:a16="http://schemas.microsoft.com/office/drawing/2014/main" id="{3E215971-51F1-4E6A-A45A-2F12B29A91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858" y="3689837"/>
            <a:ext cx="1704615" cy="177799"/>
          </a:xfrm>
          <a:prstGeom prst="rect">
            <a:avLst/>
          </a:prstGeom>
        </p:spPr>
      </p:pic>
      <p:pic>
        <p:nvPicPr>
          <p:cNvPr id="45" name="圖片 44">
            <a:extLst>
              <a:ext uri="{FF2B5EF4-FFF2-40B4-BE49-F238E27FC236}">
                <a16:creationId xmlns:a16="http://schemas.microsoft.com/office/drawing/2014/main" id="{AA975600-EC76-4820-B941-214FCD113D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9553" y="2487766"/>
            <a:ext cx="1778408" cy="185496"/>
          </a:xfrm>
          <a:prstGeom prst="rect">
            <a:avLst/>
          </a:prstGeom>
        </p:spPr>
      </p:pic>
      <p:pic>
        <p:nvPicPr>
          <p:cNvPr id="46" name="圖片 45">
            <a:extLst>
              <a:ext uri="{FF2B5EF4-FFF2-40B4-BE49-F238E27FC236}">
                <a16:creationId xmlns:a16="http://schemas.microsoft.com/office/drawing/2014/main" id="{88CE7BFC-3382-4A74-A561-FBD4B556A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619" y="3963698"/>
            <a:ext cx="1778408" cy="185496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21576C28-2F47-4BF7-8C2C-744A575B361C}"/>
              </a:ext>
            </a:extLst>
          </p:cNvPr>
          <p:cNvSpPr txBox="1"/>
          <p:nvPr/>
        </p:nvSpPr>
        <p:spPr>
          <a:xfrm>
            <a:off x="3227454" y="3487583"/>
            <a:ext cx="28313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18A2F6D-D906-4F45-A852-9FE5236A741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0926" y="3606455"/>
            <a:ext cx="2223334" cy="599276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3A6AC026-88C4-4033-859C-A82FB1C3D22C}"/>
              </a:ext>
            </a:extLst>
          </p:cNvPr>
          <p:cNvSpPr txBox="1"/>
          <p:nvPr/>
        </p:nvSpPr>
        <p:spPr>
          <a:xfrm>
            <a:off x="9044629" y="2248876"/>
            <a:ext cx="29009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EB817886-F47E-4801-A852-AD67EFAF5D7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96777" y="2467451"/>
            <a:ext cx="2271280" cy="551396"/>
          </a:xfrm>
          <a:prstGeom prst="rect">
            <a:avLst/>
          </a:prstGeom>
        </p:spPr>
      </p:pic>
      <p:sp>
        <p:nvSpPr>
          <p:cNvPr id="15" name="文字方塊 14">
            <a:extLst>
              <a:ext uri="{FF2B5EF4-FFF2-40B4-BE49-F238E27FC236}">
                <a16:creationId xmlns:a16="http://schemas.microsoft.com/office/drawing/2014/main" id="{B1196AB1-797D-437D-9F5A-904397496A36}"/>
              </a:ext>
            </a:extLst>
          </p:cNvPr>
          <p:cNvSpPr txBox="1"/>
          <p:nvPr/>
        </p:nvSpPr>
        <p:spPr>
          <a:xfrm>
            <a:off x="9044629" y="3537642"/>
            <a:ext cx="2963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22E56635-E726-4C5A-89B3-E7639A94284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96777" y="3606455"/>
            <a:ext cx="2223334" cy="547973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6C4235D4-2676-4881-9376-470163D6E7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434" b="89623" l="3409" r="94886">
                        <a14:foregroundMark x1="5114" y1="41509" x2="10227" y2="73585"/>
                        <a14:foregroundMark x1="10227" y1="73585" x2="3693" y2="48113"/>
                        <a14:foregroundMark x1="3693" y1="48113" x2="3693" y2="43396"/>
                        <a14:foregroundMark x1="33523" y1="56604" x2="45170" y2="66038"/>
                        <a14:foregroundMark x1="45170" y1="66038" x2="33807" y2="59434"/>
                        <a14:foregroundMark x1="33807" y1="59434" x2="32670" y2="51887"/>
                        <a14:foregroundMark x1="74148" y1="52830" x2="90057" y2="81132"/>
                        <a14:foregroundMark x1="90057" y1="81132" x2="94886" y2="55660"/>
                        <a14:foregroundMark x1="94886" y1="55660" x2="89205" y2="27358"/>
                        <a14:foregroundMark x1="89205" y1="27358" x2="75284" y2="47170"/>
                        <a14:foregroundMark x1="75284" y1="47170" x2="73011" y2="462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2355" y="2354671"/>
            <a:ext cx="2228389" cy="671049"/>
          </a:xfrm>
          <a:prstGeom prst="rect">
            <a:avLst/>
          </a:prstGeom>
        </p:spPr>
      </p:pic>
      <p:sp>
        <p:nvSpPr>
          <p:cNvPr id="21" name="文字方塊 20">
            <a:extLst>
              <a:ext uri="{FF2B5EF4-FFF2-40B4-BE49-F238E27FC236}">
                <a16:creationId xmlns:a16="http://schemas.microsoft.com/office/drawing/2014/main" id="{C484A708-0EB5-493C-892B-8D484FBF397B}"/>
              </a:ext>
            </a:extLst>
          </p:cNvPr>
          <p:cNvSpPr txBox="1"/>
          <p:nvPr/>
        </p:nvSpPr>
        <p:spPr>
          <a:xfrm>
            <a:off x="3228217" y="2033433"/>
            <a:ext cx="2771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285750" marR="0" lvl="0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285750" marR="0" lvl="1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 x powers with redundant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4 x10GbE SFP+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 x10GbE SFP+/RJ45 combo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Rackmount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Fan less </a:t>
            </a:r>
          </a:p>
        </p:txBody>
      </p:sp>
      <p:pic>
        <p:nvPicPr>
          <p:cNvPr id="47" name="圖片 46">
            <a:extLst>
              <a:ext uri="{FF2B5EF4-FFF2-40B4-BE49-F238E27FC236}">
                <a16:creationId xmlns:a16="http://schemas.microsoft.com/office/drawing/2014/main" id="{28C5217F-BE32-4BA6-B418-86F8D50773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166" y="2868224"/>
            <a:ext cx="2172975" cy="226651"/>
          </a:xfrm>
          <a:prstGeom prst="rect">
            <a:avLst/>
          </a:prstGeom>
        </p:spPr>
      </p:pic>
      <p:pic>
        <p:nvPicPr>
          <p:cNvPr id="48" name="圖片 47">
            <a:extLst>
              <a:ext uri="{FF2B5EF4-FFF2-40B4-BE49-F238E27FC236}">
                <a16:creationId xmlns:a16="http://schemas.microsoft.com/office/drawing/2014/main" id="{536B3D9D-FB52-443F-B01A-C0638F5B8A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06" y="4019105"/>
            <a:ext cx="2172975" cy="226651"/>
          </a:xfrm>
          <a:prstGeom prst="rect">
            <a:avLst/>
          </a:prstGeom>
        </p:spPr>
      </p:pic>
      <p:pic>
        <p:nvPicPr>
          <p:cNvPr id="49" name="圖片 48">
            <a:extLst>
              <a:ext uri="{FF2B5EF4-FFF2-40B4-BE49-F238E27FC236}">
                <a16:creationId xmlns:a16="http://schemas.microsoft.com/office/drawing/2014/main" id="{824E778F-9D5E-499C-89EE-1E565843F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166" y="4003274"/>
            <a:ext cx="2172975" cy="226651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F24B4539-8FC3-4D24-BA49-FF01EC4B9733}"/>
              </a:ext>
            </a:extLst>
          </p:cNvPr>
          <p:cNvSpPr txBox="1"/>
          <p:nvPr/>
        </p:nvSpPr>
        <p:spPr>
          <a:xfrm>
            <a:off x="3227454" y="5607193"/>
            <a:ext cx="3271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9AFE1983-905C-6B23-5B2A-58D95E8ECE6D}"/>
              </a:ext>
            </a:extLst>
          </p:cNvPr>
          <p:cNvGrpSpPr/>
          <p:nvPr/>
        </p:nvGrpSpPr>
        <p:grpSpPr>
          <a:xfrm>
            <a:off x="797325" y="5620645"/>
            <a:ext cx="2480792" cy="669205"/>
            <a:chOff x="648791" y="5570393"/>
            <a:chExt cx="2172975" cy="586170"/>
          </a:xfrm>
        </p:grpSpPr>
        <p:pic>
          <p:nvPicPr>
            <p:cNvPr id="14" name="圖片 13">
              <a:extLst>
                <a:ext uri="{FF2B5EF4-FFF2-40B4-BE49-F238E27FC236}">
                  <a16:creationId xmlns:a16="http://schemas.microsoft.com/office/drawing/2014/main" id="{92BD3AC2-10C0-4636-90C4-06D246150E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71515" y="5570393"/>
              <a:ext cx="2127527" cy="531805"/>
            </a:xfrm>
            <a:prstGeom prst="rect">
              <a:avLst/>
            </a:prstGeom>
          </p:spPr>
        </p:pic>
        <p:pic>
          <p:nvPicPr>
            <p:cNvPr id="50" name="圖片 49">
              <a:extLst>
                <a:ext uri="{FF2B5EF4-FFF2-40B4-BE49-F238E27FC236}">
                  <a16:creationId xmlns:a16="http://schemas.microsoft.com/office/drawing/2014/main" id="{C37DA7F0-A1BF-45CB-B33E-2D007AB66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8791" y="5929912"/>
              <a:ext cx="2172975" cy="226651"/>
            </a:xfrm>
            <a:prstGeom prst="rect">
              <a:avLst/>
            </a:prstGeom>
          </p:spPr>
        </p:pic>
      </p:grpSp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5D412FA2-CCCA-5DEA-7BDB-D7E5BBE8F693}"/>
              </a:ext>
            </a:extLst>
          </p:cNvPr>
          <p:cNvSpPr/>
          <p:nvPr/>
        </p:nvSpPr>
        <p:spPr>
          <a:xfrm>
            <a:off x="512556" y="2032470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QSW-IM1200-8C</a:t>
            </a: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0A95DDEF-C72A-545A-CC6A-AA3BD87C2C5F}"/>
              </a:ext>
            </a:extLst>
          </p:cNvPr>
          <p:cNvSpPr/>
          <p:nvPr/>
        </p:nvSpPr>
        <p:spPr>
          <a:xfrm>
            <a:off x="512556" y="3198786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QSW-M804-4C</a:t>
            </a:r>
          </a:p>
        </p:txBody>
      </p:sp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E548AF2C-7DFC-881D-CC1D-6A52FE44B808}"/>
              </a:ext>
            </a:extLst>
          </p:cNvPr>
          <p:cNvSpPr/>
          <p:nvPr/>
        </p:nvSpPr>
        <p:spPr>
          <a:xfrm>
            <a:off x="512556" y="5139251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QSW-1208-8C</a:t>
            </a:r>
          </a:p>
        </p:txBody>
      </p:sp>
    </p:spTree>
    <p:extLst>
      <p:ext uri="{BB962C8B-B14F-4D97-AF65-F5344CB8AC3E}">
        <p14:creationId xmlns:p14="http://schemas.microsoft.com/office/powerpoint/2010/main" val="40303278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altLang="zh-TW">
                <a:latin typeface="Arial"/>
                <a:ea typeface="微軟正黑體"/>
                <a:cs typeface="+mn-ea"/>
                <a:sym typeface="+mn-lt"/>
              </a:rPr>
              <a:t>Tower</a:t>
            </a:r>
            <a:r>
              <a:rPr kumimoji="0" lang="en-US" altLang="zh-TW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NAS with embedded 2.5GbE</a:t>
            </a:r>
            <a:endParaRPr lang="en-US" altLang="zh-TW" sz="4000" b="1">
              <a:latin typeface="+mn-lt"/>
              <a:ea typeface="+mn-ea"/>
              <a:cs typeface="+mn-ea"/>
            </a:endParaRP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64E0704F-B231-35ED-DB45-7B30831BD3F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7485" y="4086369"/>
            <a:ext cx="6085696" cy="2151019"/>
          </a:xfrm>
          <a:prstGeom prst="rect">
            <a:avLst/>
          </a:prstGeom>
        </p:spPr>
      </p:pic>
      <p:sp>
        <p:nvSpPr>
          <p:cNvPr id="24" name="矩形: 圓角 23">
            <a:extLst>
              <a:ext uri="{FF2B5EF4-FFF2-40B4-BE49-F238E27FC236}">
                <a16:creationId xmlns:a16="http://schemas.microsoft.com/office/drawing/2014/main" id="{83B7AC93-B0FE-4164-8FC9-CED3CBF7539C}"/>
              </a:ext>
            </a:extLst>
          </p:cNvPr>
          <p:cNvSpPr/>
          <p:nvPr/>
        </p:nvSpPr>
        <p:spPr>
          <a:xfrm>
            <a:off x="7142153" y="3940491"/>
            <a:ext cx="4256099" cy="32617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rPr>
              <a:t>Home/SOHO</a:t>
            </a:r>
          </a:p>
        </p:txBody>
      </p:sp>
      <p:pic>
        <p:nvPicPr>
          <p:cNvPr id="25" name="圖片 24">
            <a:extLst>
              <a:ext uri="{FF2B5EF4-FFF2-40B4-BE49-F238E27FC236}">
                <a16:creationId xmlns:a16="http://schemas.microsoft.com/office/drawing/2014/main" id="{52C80068-348A-6026-0F60-590502FEF12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692009"/>
            <a:ext cx="3132948" cy="2157823"/>
          </a:xfrm>
          <a:prstGeom prst="rect">
            <a:avLst/>
          </a:prstGeom>
        </p:spPr>
      </p:pic>
      <p:sp>
        <p:nvSpPr>
          <p:cNvPr id="26" name="矩形: 圓角 25">
            <a:extLst>
              <a:ext uri="{FF2B5EF4-FFF2-40B4-BE49-F238E27FC236}">
                <a16:creationId xmlns:a16="http://schemas.microsoft.com/office/drawing/2014/main" id="{C1F0E067-036E-B8BD-92F1-B8F1A70634B2}"/>
              </a:ext>
            </a:extLst>
          </p:cNvPr>
          <p:cNvSpPr/>
          <p:nvPr/>
        </p:nvSpPr>
        <p:spPr>
          <a:xfrm>
            <a:off x="6813108" y="1553320"/>
            <a:ext cx="1724566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Enterprise</a:t>
            </a:r>
            <a:endParaRPr kumimoji="0" lang="en-US" altLang="zh-TW" sz="16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001E51C5-3E6C-F24C-98DA-F196E326AE5E}"/>
              </a:ext>
            </a:extLst>
          </p:cNvPr>
          <p:cNvSpPr/>
          <p:nvPr/>
        </p:nvSpPr>
        <p:spPr>
          <a:xfrm>
            <a:off x="9823508" y="5994703"/>
            <a:ext cx="19429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TS-433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BB472FAD-2F7B-287D-D2EE-D39BAD73611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139" y="4071107"/>
            <a:ext cx="4845854" cy="2157823"/>
          </a:xfrm>
          <a:prstGeom prst="rect">
            <a:avLst/>
          </a:prstGeom>
        </p:spPr>
      </p:pic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0A28D39E-E47F-2973-8966-C574D21557CF}"/>
              </a:ext>
            </a:extLst>
          </p:cNvPr>
          <p:cNvSpPr/>
          <p:nvPr/>
        </p:nvSpPr>
        <p:spPr>
          <a:xfrm>
            <a:off x="1424646" y="3936795"/>
            <a:ext cx="2500173" cy="327835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30" name="圖片 29">
            <a:extLst>
              <a:ext uri="{FF2B5EF4-FFF2-40B4-BE49-F238E27FC236}">
                <a16:creationId xmlns:a16="http://schemas.microsoft.com/office/drawing/2014/main" id="{C48BC5BF-72BE-1994-58D5-3CB8AC49CD9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139" y="1692009"/>
            <a:ext cx="5453228" cy="2157823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DE8F775F-F852-320C-F59B-22F2BD2A1B4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48668" y="1692009"/>
            <a:ext cx="2277760" cy="2154598"/>
          </a:xfrm>
          <a:prstGeom prst="rect">
            <a:avLst/>
          </a:prstGeom>
        </p:spPr>
      </p:pic>
      <p:sp>
        <p:nvSpPr>
          <p:cNvPr id="32" name="矩形 31">
            <a:extLst>
              <a:ext uri="{FF2B5EF4-FFF2-40B4-BE49-F238E27FC236}">
                <a16:creationId xmlns:a16="http://schemas.microsoft.com/office/drawing/2014/main" id="{18484D16-51E9-DEF7-42D1-C175AA8DE31D}"/>
              </a:ext>
            </a:extLst>
          </p:cNvPr>
          <p:cNvSpPr/>
          <p:nvPr/>
        </p:nvSpPr>
        <p:spPr>
          <a:xfrm>
            <a:off x="6228111" y="3444976"/>
            <a:ext cx="1554374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TS-h886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B49AF85C-9835-D22C-D964-DF0A047370F1}"/>
              </a:ext>
            </a:extLst>
          </p:cNvPr>
          <p:cNvSpPr/>
          <p:nvPr/>
        </p:nvSpPr>
        <p:spPr>
          <a:xfrm>
            <a:off x="7250926" y="6089953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TS-462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34" name="矩形 33">
            <a:extLst>
              <a:ext uri="{FF2B5EF4-FFF2-40B4-BE49-F238E27FC236}">
                <a16:creationId xmlns:a16="http://schemas.microsoft.com/office/drawing/2014/main" id="{C845DD5C-251E-B2D2-C892-211BFBFE2A44}"/>
              </a:ext>
            </a:extLst>
          </p:cNvPr>
          <p:cNvSpPr/>
          <p:nvPr/>
        </p:nvSpPr>
        <p:spPr>
          <a:xfrm>
            <a:off x="9604323" y="3444976"/>
            <a:ext cx="19429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TVS-675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35" name="圖片 34">
            <a:extLst>
              <a:ext uri="{FF2B5EF4-FFF2-40B4-BE49-F238E27FC236}">
                <a16:creationId xmlns:a16="http://schemas.microsoft.com/office/drawing/2014/main" id="{ABE48161-0766-6690-4E01-D29D221E95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856" y="3131132"/>
            <a:ext cx="2472524" cy="359101"/>
          </a:xfrm>
          <a:prstGeom prst="rect">
            <a:avLst/>
          </a:prstGeom>
        </p:spPr>
      </p:pic>
      <p:pic>
        <p:nvPicPr>
          <p:cNvPr id="36" name="圖片 35">
            <a:extLst>
              <a:ext uri="{FF2B5EF4-FFF2-40B4-BE49-F238E27FC236}">
                <a16:creationId xmlns:a16="http://schemas.microsoft.com/office/drawing/2014/main" id="{E27918B4-D171-DA6C-D3EC-01B8CF517C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74" y="3131132"/>
            <a:ext cx="1932777" cy="359101"/>
          </a:xfrm>
          <a:prstGeom prst="rect">
            <a:avLst/>
          </a:prstGeom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4A976328-BB79-3FF8-2F50-3EEB9B2432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14" y="5715447"/>
            <a:ext cx="2080136" cy="359101"/>
          </a:xfrm>
          <a:prstGeom prst="rect">
            <a:avLst/>
          </a:prstGeom>
        </p:spPr>
      </p:pic>
      <p:pic>
        <p:nvPicPr>
          <p:cNvPr id="38" name="圖片 37">
            <a:extLst>
              <a:ext uri="{FF2B5EF4-FFF2-40B4-BE49-F238E27FC236}">
                <a16:creationId xmlns:a16="http://schemas.microsoft.com/office/drawing/2014/main" id="{FE348A89-7609-FFC7-6038-68AB8C423A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5754" y="5788744"/>
            <a:ext cx="1054653" cy="186906"/>
          </a:xfrm>
          <a:prstGeom prst="rect">
            <a:avLst/>
          </a:prstGeom>
        </p:spPr>
      </p:pic>
      <p:pic>
        <p:nvPicPr>
          <p:cNvPr id="43" name="圖片 42">
            <a:extLst>
              <a:ext uri="{FF2B5EF4-FFF2-40B4-BE49-F238E27FC236}">
                <a16:creationId xmlns:a16="http://schemas.microsoft.com/office/drawing/2014/main" id="{33D2DF4F-F2B8-E45C-AE2C-3CE6732D7C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8633" y="5749926"/>
            <a:ext cx="1492730" cy="264542"/>
          </a:xfrm>
          <a:prstGeom prst="rect">
            <a:avLst/>
          </a:prstGeom>
        </p:spPr>
      </p:pic>
      <p:sp>
        <p:nvSpPr>
          <p:cNvPr id="48" name="矩形: 圓角 47">
            <a:extLst>
              <a:ext uri="{FF2B5EF4-FFF2-40B4-BE49-F238E27FC236}">
                <a16:creationId xmlns:a16="http://schemas.microsoft.com/office/drawing/2014/main" id="{A701077C-CF7C-6B77-9668-0BD055EA2C41}"/>
              </a:ext>
            </a:extLst>
          </p:cNvPr>
          <p:cNvSpPr/>
          <p:nvPr/>
        </p:nvSpPr>
        <p:spPr>
          <a:xfrm>
            <a:off x="2281896" y="1553320"/>
            <a:ext cx="1724566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FC940E54-7850-3743-37AA-F273A781D27F}"/>
              </a:ext>
            </a:extLst>
          </p:cNvPr>
          <p:cNvSpPr/>
          <p:nvPr/>
        </p:nvSpPr>
        <p:spPr>
          <a:xfrm>
            <a:off x="1044308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TS-873A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50" name="矩形 49">
            <a:extLst>
              <a:ext uri="{FF2B5EF4-FFF2-40B4-BE49-F238E27FC236}">
                <a16:creationId xmlns:a16="http://schemas.microsoft.com/office/drawing/2014/main" id="{F365677F-F895-EB6F-4483-1EB9ECBF470D}"/>
              </a:ext>
            </a:extLst>
          </p:cNvPr>
          <p:cNvSpPr/>
          <p:nvPr/>
        </p:nvSpPr>
        <p:spPr>
          <a:xfrm>
            <a:off x="3024452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TS-673A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51" name="矩形 50">
            <a:extLst>
              <a:ext uri="{FF2B5EF4-FFF2-40B4-BE49-F238E27FC236}">
                <a16:creationId xmlns:a16="http://schemas.microsoft.com/office/drawing/2014/main" id="{3C0860EC-B645-ED6F-EC41-B8775B3E2150}"/>
              </a:ext>
            </a:extLst>
          </p:cNvPr>
          <p:cNvSpPr/>
          <p:nvPr/>
        </p:nvSpPr>
        <p:spPr>
          <a:xfrm>
            <a:off x="4572099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52" name="圖片 51">
            <a:extLst>
              <a:ext uri="{FF2B5EF4-FFF2-40B4-BE49-F238E27FC236}">
                <a16:creationId xmlns:a16="http://schemas.microsoft.com/office/drawing/2014/main" id="{5BE64183-9FAE-F659-A406-DC172F1A2C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6854" y="3131132"/>
            <a:ext cx="1414123" cy="359101"/>
          </a:xfrm>
          <a:prstGeom prst="rect">
            <a:avLst/>
          </a:prstGeom>
        </p:spPr>
      </p:pic>
      <p:pic>
        <p:nvPicPr>
          <p:cNvPr id="53" name="圖片 52">
            <a:extLst>
              <a:ext uri="{FF2B5EF4-FFF2-40B4-BE49-F238E27FC236}">
                <a16:creationId xmlns:a16="http://schemas.microsoft.com/office/drawing/2014/main" id="{A27296E5-A3A7-E2E2-A1A7-613888C674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824" y="2133060"/>
            <a:ext cx="2111021" cy="1319623"/>
          </a:xfrm>
          <a:prstGeom prst="rect">
            <a:avLst/>
          </a:prstGeom>
        </p:spPr>
      </p:pic>
      <p:pic>
        <p:nvPicPr>
          <p:cNvPr id="56" name="圖片 55">
            <a:extLst>
              <a:ext uri="{FF2B5EF4-FFF2-40B4-BE49-F238E27FC236}">
                <a16:creationId xmlns:a16="http://schemas.microsoft.com/office/drawing/2014/main" id="{04CA41D3-A808-40D9-DAAF-C0142B71CA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3210" y="2134363"/>
            <a:ext cx="2131598" cy="1332485"/>
          </a:xfrm>
          <a:prstGeom prst="rect">
            <a:avLst/>
          </a:prstGeom>
        </p:spPr>
      </p:pic>
      <p:pic>
        <p:nvPicPr>
          <p:cNvPr id="58" name="圖片 57">
            <a:extLst>
              <a:ext uri="{FF2B5EF4-FFF2-40B4-BE49-F238E27FC236}">
                <a16:creationId xmlns:a16="http://schemas.microsoft.com/office/drawing/2014/main" id="{5CFB87BB-B346-9053-F36C-6B01C31C5A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27217" y="2145537"/>
            <a:ext cx="2091061" cy="1307146"/>
          </a:xfrm>
          <a:prstGeom prst="rect">
            <a:avLst/>
          </a:prstGeom>
        </p:spPr>
      </p:pic>
      <p:grpSp>
        <p:nvGrpSpPr>
          <p:cNvPr id="63" name="群組 62">
            <a:extLst>
              <a:ext uri="{FF2B5EF4-FFF2-40B4-BE49-F238E27FC236}">
                <a16:creationId xmlns:a16="http://schemas.microsoft.com/office/drawing/2014/main" id="{F9342E41-94C2-38EB-8A0A-53C74000C136}"/>
              </a:ext>
            </a:extLst>
          </p:cNvPr>
          <p:cNvGrpSpPr/>
          <p:nvPr/>
        </p:nvGrpSpPr>
        <p:grpSpPr>
          <a:xfrm>
            <a:off x="9512157" y="2131924"/>
            <a:ext cx="2127313" cy="1367176"/>
            <a:chOff x="6143302" y="2095897"/>
            <a:chExt cx="2127313" cy="1367176"/>
          </a:xfrm>
        </p:grpSpPr>
        <p:pic>
          <p:nvPicPr>
            <p:cNvPr id="64" name="圖片 63">
              <a:extLst>
                <a:ext uri="{FF2B5EF4-FFF2-40B4-BE49-F238E27FC236}">
                  <a16:creationId xmlns:a16="http://schemas.microsoft.com/office/drawing/2014/main" id="{8DA0CEA6-3E82-8657-4454-41BE59D804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55030" y="3103972"/>
              <a:ext cx="1903856" cy="359101"/>
            </a:xfrm>
            <a:prstGeom prst="rect">
              <a:avLst/>
            </a:prstGeom>
          </p:spPr>
        </p:pic>
        <p:pic>
          <p:nvPicPr>
            <p:cNvPr id="70" name="圖片 69">
              <a:extLst>
                <a:ext uri="{FF2B5EF4-FFF2-40B4-BE49-F238E27FC236}">
                  <a16:creationId xmlns:a16="http://schemas.microsoft.com/office/drawing/2014/main" id="{206B2892-8A46-A121-8192-D7CC3A3A4E7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143302" y="2095897"/>
              <a:ext cx="2127313" cy="1329807"/>
            </a:xfrm>
            <a:prstGeom prst="rect">
              <a:avLst/>
            </a:prstGeom>
          </p:spPr>
        </p:pic>
      </p:grpSp>
      <p:sp>
        <p:nvSpPr>
          <p:cNvPr id="72" name="矩形 71">
            <a:extLst>
              <a:ext uri="{FF2B5EF4-FFF2-40B4-BE49-F238E27FC236}">
                <a16:creationId xmlns:a16="http://schemas.microsoft.com/office/drawing/2014/main" id="{38150375-E678-7272-EC63-417E4D46BA26}"/>
              </a:ext>
            </a:extLst>
          </p:cNvPr>
          <p:cNvSpPr/>
          <p:nvPr/>
        </p:nvSpPr>
        <p:spPr>
          <a:xfrm>
            <a:off x="950753" y="6068924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TBS-464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75" name="矩形 74">
            <a:extLst>
              <a:ext uri="{FF2B5EF4-FFF2-40B4-BE49-F238E27FC236}">
                <a16:creationId xmlns:a16="http://schemas.microsoft.com/office/drawing/2014/main" id="{617233D3-1587-F11E-249D-509957556792}"/>
              </a:ext>
            </a:extLst>
          </p:cNvPr>
          <p:cNvSpPr/>
          <p:nvPr/>
        </p:nvSpPr>
        <p:spPr>
          <a:xfrm>
            <a:off x="6095899" y="6133248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TS-364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77" name="矩形: 圓角 76">
            <a:extLst>
              <a:ext uri="{FF2B5EF4-FFF2-40B4-BE49-F238E27FC236}">
                <a16:creationId xmlns:a16="http://schemas.microsoft.com/office/drawing/2014/main" id="{D1B6B2DD-D30D-024F-D396-2EF77CD214EB}"/>
              </a:ext>
            </a:extLst>
          </p:cNvPr>
          <p:cNvSpPr/>
          <p:nvPr/>
        </p:nvSpPr>
        <p:spPr>
          <a:xfrm>
            <a:off x="9756793" y="1555841"/>
            <a:ext cx="1638040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grpSp>
        <p:nvGrpSpPr>
          <p:cNvPr id="79" name="群組 78">
            <a:extLst>
              <a:ext uri="{FF2B5EF4-FFF2-40B4-BE49-F238E27FC236}">
                <a16:creationId xmlns:a16="http://schemas.microsoft.com/office/drawing/2014/main" id="{A2DF4A8E-7BA4-8439-38A5-C6F61BB8B960}"/>
              </a:ext>
            </a:extLst>
          </p:cNvPr>
          <p:cNvGrpSpPr/>
          <p:nvPr/>
        </p:nvGrpSpPr>
        <p:grpSpPr>
          <a:xfrm>
            <a:off x="5959768" y="2125089"/>
            <a:ext cx="2091061" cy="1375640"/>
            <a:chOff x="5826525" y="2125089"/>
            <a:chExt cx="2091061" cy="1375640"/>
          </a:xfrm>
        </p:grpSpPr>
        <p:pic>
          <p:nvPicPr>
            <p:cNvPr id="80" name="圖片 79">
              <a:extLst>
                <a:ext uri="{FF2B5EF4-FFF2-40B4-BE49-F238E27FC236}">
                  <a16:creationId xmlns:a16="http://schemas.microsoft.com/office/drawing/2014/main" id="{59E24B63-7695-8049-C07A-C1BA9C5917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900565" y="3141628"/>
              <a:ext cx="1942981" cy="359101"/>
            </a:xfrm>
            <a:prstGeom prst="rect">
              <a:avLst/>
            </a:prstGeom>
          </p:spPr>
        </p:pic>
        <p:pic>
          <p:nvPicPr>
            <p:cNvPr id="81" name="圖片 80">
              <a:extLst>
                <a:ext uri="{FF2B5EF4-FFF2-40B4-BE49-F238E27FC236}">
                  <a16:creationId xmlns:a16="http://schemas.microsoft.com/office/drawing/2014/main" id="{9C56D792-ABCF-B32D-47A6-B9A221B848C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26525" y="2125089"/>
              <a:ext cx="2091061" cy="1307145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8" name="矩形 87">
            <a:extLst>
              <a:ext uri="{FF2B5EF4-FFF2-40B4-BE49-F238E27FC236}">
                <a16:creationId xmlns:a16="http://schemas.microsoft.com/office/drawing/2014/main" id="{6E60646D-7426-CDC1-2734-5B0509F4C830}"/>
              </a:ext>
            </a:extLst>
          </p:cNvPr>
          <p:cNvSpPr/>
          <p:nvPr/>
        </p:nvSpPr>
        <p:spPr>
          <a:xfrm>
            <a:off x="7675391" y="3444976"/>
            <a:ext cx="1554374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TS-h686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grpSp>
        <p:nvGrpSpPr>
          <p:cNvPr id="89" name="群組 88">
            <a:extLst>
              <a:ext uri="{FF2B5EF4-FFF2-40B4-BE49-F238E27FC236}">
                <a16:creationId xmlns:a16="http://schemas.microsoft.com/office/drawing/2014/main" id="{E6D97F41-407D-6CEC-3437-7D9F826870BD}"/>
              </a:ext>
            </a:extLst>
          </p:cNvPr>
          <p:cNvGrpSpPr/>
          <p:nvPr/>
        </p:nvGrpSpPr>
        <p:grpSpPr>
          <a:xfrm>
            <a:off x="7426575" y="2146269"/>
            <a:ext cx="2052006" cy="1307180"/>
            <a:chOff x="7426575" y="2146269"/>
            <a:chExt cx="2052006" cy="1307180"/>
          </a:xfrm>
        </p:grpSpPr>
        <p:pic>
          <p:nvPicPr>
            <p:cNvPr id="90" name="圖片 89">
              <a:extLst>
                <a:ext uri="{FF2B5EF4-FFF2-40B4-BE49-F238E27FC236}">
                  <a16:creationId xmlns:a16="http://schemas.microsoft.com/office/drawing/2014/main" id="{92CA0379-2ABB-F487-3E5B-4D2F842B20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06213" y="3188907"/>
              <a:ext cx="1492730" cy="264542"/>
            </a:xfrm>
            <a:prstGeom prst="rect">
              <a:avLst/>
            </a:prstGeom>
          </p:spPr>
        </p:pic>
        <p:pic>
          <p:nvPicPr>
            <p:cNvPr id="91" name="圖片 90">
              <a:extLst>
                <a:ext uri="{FF2B5EF4-FFF2-40B4-BE49-F238E27FC236}">
                  <a16:creationId xmlns:a16="http://schemas.microsoft.com/office/drawing/2014/main" id="{DE130484-18CF-3E57-B3E0-DAE8CC45A8D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26575" y="2146269"/>
              <a:ext cx="2052006" cy="1282731"/>
            </a:xfrm>
            <a:prstGeom prst="rect">
              <a:avLst/>
            </a:prstGeom>
          </p:spPr>
        </p:pic>
      </p:grpSp>
      <p:sp>
        <p:nvSpPr>
          <p:cNvPr id="92" name="矩形 91">
            <a:extLst>
              <a:ext uri="{FF2B5EF4-FFF2-40B4-BE49-F238E27FC236}">
                <a16:creationId xmlns:a16="http://schemas.microsoft.com/office/drawing/2014/main" id="{B0FE53B5-8A70-C407-6C0B-A088E8678A3E}"/>
              </a:ext>
            </a:extLst>
          </p:cNvPr>
          <p:cNvSpPr/>
          <p:nvPr/>
        </p:nvSpPr>
        <p:spPr>
          <a:xfrm>
            <a:off x="8691377" y="6069542"/>
            <a:ext cx="1333072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TS-262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93" name="圖片 92">
            <a:extLst>
              <a:ext uri="{FF2B5EF4-FFF2-40B4-BE49-F238E27FC236}">
                <a16:creationId xmlns:a16="http://schemas.microsoft.com/office/drawing/2014/main" id="{9C77CC4D-DC51-EABC-C1AB-072481473B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8226" y="5788744"/>
            <a:ext cx="1054653" cy="186906"/>
          </a:xfrm>
          <a:prstGeom prst="rect">
            <a:avLst/>
          </a:prstGeom>
        </p:spPr>
      </p:pic>
      <p:pic>
        <p:nvPicPr>
          <p:cNvPr id="94" name="圖片 93">
            <a:extLst>
              <a:ext uri="{FF2B5EF4-FFF2-40B4-BE49-F238E27FC236}">
                <a16:creationId xmlns:a16="http://schemas.microsoft.com/office/drawing/2014/main" id="{1FA728FB-1CBA-3EDC-65FD-6ABA161B9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2892" y="5788744"/>
            <a:ext cx="1054653" cy="186906"/>
          </a:xfrm>
          <a:prstGeom prst="rect">
            <a:avLst/>
          </a:prstGeom>
        </p:spPr>
      </p:pic>
      <p:pic>
        <p:nvPicPr>
          <p:cNvPr id="95" name="圖片 94">
            <a:extLst>
              <a:ext uri="{FF2B5EF4-FFF2-40B4-BE49-F238E27FC236}">
                <a16:creationId xmlns:a16="http://schemas.microsoft.com/office/drawing/2014/main" id="{4D7F60ED-1971-BB72-FB38-9DC4FB289B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0101" y="5806521"/>
            <a:ext cx="1314449" cy="264542"/>
          </a:xfrm>
          <a:prstGeom prst="rect">
            <a:avLst/>
          </a:prstGeom>
        </p:spPr>
      </p:pic>
      <p:sp>
        <p:nvSpPr>
          <p:cNvPr id="96" name="矩形 95">
            <a:extLst>
              <a:ext uri="{FF2B5EF4-FFF2-40B4-BE49-F238E27FC236}">
                <a16:creationId xmlns:a16="http://schemas.microsoft.com/office/drawing/2014/main" id="{2AC2696F-A4C2-7EB6-54F8-D44A6006BFCA}"/>
              </a:ext>
            </a:extLst>
          </p:cNvPr>
          <p:cNvSpPr/>
          <p:nvPr/>
        </p:nvSpPr>
        <p:spPr>
          <a:xfrm>
            <a:off x="2112011" y="6070159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TS-453E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97" name="矩形 96">
            <a:extLst>
              <a:ext uri="{FF2B5EF4-FFF2-40B4-BE49-F238E27FC236}">
                <a16:creationId xmlns:a16="http://schemas.microsoft.com/office/drawing/2014/main" id="{0C82A2D2-7669-DBC7-AC52-A8857798AFF6}"/>
              </a:ext>
            </a:extLst>
          </p:cNvPr>
          <p:cNvSpPr/>
          <p:nvPr/>
        </p:nvSpPr>
        <p:spPr>
          <a:xfrm>
            <a:off x="3429430" y="6090569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TS-253E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98" name="圖片 19" descr="一張含有 文字, 室內, 電子用品 的圖片&#10;&#10;自動產生的描述">
            <a:extLst>
              <a:ext uri="{FF2B5EF4-FFF2-40B4-BE49-F238E27FC236}">
                <a16:creationId xmlns:a16="http://schemas.microsoft.com/office/drawing/2014/main" id="{4C0A6DE1-C620-9984-84A4-4A8E976AAB6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69900" y="4631947"/>
            <a:ext cx="2232314" cy="1403077"/>
          </a:xfrm>
          <a:prstGeom prst="rect">
            <a:avLst/>
          </a:prstGeom>
        </p:spPr>
      </p:pic>
      <p:pic>
        <p:nvPicPr>
          <p:cNvPr id="99" name="圖片 12" descr="一張含有 文字, 電子用品, 室內, 投影機 的圖片&#10;&#10;自動產生的描述">
            <a:extLst>
              <a:ext uri="{FF2B5EF4-FFF2-40B4-BE49-F238E27FC236}">
                <a16:creationId xmlns:a16="http://schemas.microsoft.com/office/drawing/2014/main" id="{CA3E28FD-A93B-2F90-1767-DC28099CF50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0696" y="5244317"/>
            <a:ext cx="1634837" cy="1022078"/>
          </a:xfrm>
          <a:prstGeom prst="rect">
            <a:avLst/>
          </a:prstGeom>
        </p:spPr>
      </p:pic>
      <p:pic>
        <p:nvPicPr>
          <p:cNvPr id="100" name="圖片 99">
            <a:extLst>
              <a:ext uri="{FF2B5EF4-FFF2-40B4-BE49-F238E27FC236}">
                <a16:creationId xmlns:a16="http://schemas.microsoft.com/office/drawing/2014/main" id="{5C44AB7A-D8E6-DB57-D2CC-3D289329B5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0114" y="5806521"/>
            <a:ext cx="1070639" cy="264542"/>
          </a:xfrm>
          <a:prstGeom prst="rect">
            <a:avLst/>
          </a:prstGeom>
        </p:spPr>
      </p:pic>
      <p:pic>
        <p:nvPicPr>
          <p:cNvPr id="101" name="圖片 18" descr="一張含有 文字, 黑色, 電子用品 的圖片&#10;&#10;自動產生的描述">
            <a:extLst>
              <a:ext uri="{FF2B5EF4-FFF2-40B4-BE49-F238E27FC236}">
                <a16:creationId xmlns:a16="http://schemas.microsoft.com/office/drawing/2014/main" id="{5A666525-80EA-32C5-DD6F-4EF8061AA5B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27178" y="4631946"/>
            <a:ext cx="2249632" cy="1403078"/>
          </a:xfrm>
          <a:prstGeom prst="rect">
            <a:avLst/>
          </a:prstGeom>
        </p:spPr>
      </p:pic>
      <p:pic>
        <p:nvPicPr>
          <p:cNvPr id="102" name="圖片 8" descr="一張含有 文字 的圖片&#10;&#10;自動產生的描述">
            <a:extLst>
              <a:ext uri="{FF2B5EF4-FFF2-40B4-BE49-F238E27FC236}">
                <a16:creationId xmlns:a16="http://schemas.microsoft.com/office/drawing/2014/main" id="{9C77D8AC-A111-7C68-D135-B3B534791E8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18372" y="4580216"/>
            <a:ext cx="2248061" cy="1416633"/>
          </a:xfrm>
          <a:prstGeom prst="rect">
            <a:avLst/>
          </a:prstGeom>
        </p:spPr>
      </p:pic>
      <p:pic>
        <p:nvPicPr>
          <p:cNvPr id="103" name="圖片 8" descr="一張含有 文字 的圖片&#10;&#10;自動產生的描述">
            <a:extLst>
              <a:ext uri="{FF2B5EF4-FFF2-40B4-BE49-F238E27FC236}">
                <a16:creationId xmlns:a16="http://schemas.microsoft.com/office/drawing/2014/main" id="{2E76A530-E9EA-DB2F-5547-E80FD250DF7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09847" y="4599982"/>
            <a:ext cx="2223655" cy="1377100"/>
          </a:xfrm>
          <a:prstGeom prst="rect">
            <a:avLst/>
          </a:prstGeom>
        </p:spPr>
      </p:pic>
      <p:pic>
        <p:nvPicPr>
          <p:cNvPr id="104" name="圖片 15" descr="一張含有 文字 的圖片&#10;&#10;自動產生的描述">
            <a:extLst>
              <a:ext uri="{FF2B5EF4-FFF2-40B4-BE49-F238E27FC236}">
                <a16:creationId xmlns:a16="http://schemas.microsoft.com/office/drawing/2014/main" id="{8DDCA4B9-0AE6-AA07-B0E7-32C47BB1C5E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408468" y="4586993"/>
            <a:ext cx="2283418" cy="1403078"/>
          </a:xfrm>
          <a:prstGeom prst="rect">
            <a:avLst/>
          </a:prstGeom>
        </p:spPr>
      </p:pic>
      <p:pic>
        <p:nvPicPr>
          <p:cNvPr id="105" name="圖片 16">
            <a:extLst>
              <a:ext uri="{FF2B5EF4-FFF2-40B4-BE49-F238E27FC236}">
                <a16:creationId xmlns:a16="http://schemas.microsoft.com/office/drawing/2014/main" id="{6322D121-86D9-1DF4-82F5-E56D3B53FF73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22073" r="22073" b="697"/>
          <a:stretch/>
        </p:blipFill>
        <p:spPr>
          <a:xfrm>
            <a:off x="10168568" y="4579411"/>
            <a:ext cx="1265920" cy="141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256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altLang="zh-TW">
                <a:latin typeface="Arial"/>
                <a:ea typeface="微軟正黑體"/>
                <a:cs typeface="+mn-ea"/>
                <a:sym typeface="+mn-lt"/>
              </a:rPr>
              <a:t>Tower NAS</a:t>
            </a:r>
            <a:r>
              <a:rPr kumimoji="0" lang="en-US" altLang="zh-TW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with embedded 10GbE</a:t>
            </a:r>
            <a:endParaRPr lang="en-US" altLang="zh-TW" sz="4000" b="1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F8FC79D-F419-48AB-3088-55B05A27BF5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3597" y="4562754"/>
            <a:ext cx="3598333" cy="1390851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615C88DE-1320-3CB6-1A05-6D6B15C2B26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3597" y="1889080"/>
            <a:ext cx="10439399" cy="1705682"/>
          </a:xfrm>
          <a:prstGeom prst="rect">
            <a:avLst/>
          </a:prstGeom>
        </p:spPr>
      </p:pic>
      <p:sp>
        <p:nvSpPr>
          <p:cNvPr id="10" name="矩形: 圓角 9">
            <a:extLst>
              <a:ext uri="{FF2B5EF4-FFF2-40B4-BE49-F238E27FC236}">
                <a16:creationId xmlns:a16="http://schemas.microsoft.com/office/drawing/2014/main" id="{7E7DADB4-F6C6-89C6-65C7-8D3C52088395}"/>
              </a:ext>
            </a:extLst>
          </p:cNvPr>
          <p:cNvSpPr/>
          <p:nvPr/>
        </p:nvSpPr>
        <p:spPr>
          <a:xfrm>
            <a:off x="835917" y="1635832"/>
            <a:ext cx="10583280" cy="461327"/>
          </a:xfrm>
          <a:prstGeom prst="roundRect">
            <a:avLst>
              <a:gd name="adj" fmla="val 13074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7A9F8704-EBC2-3E33-C6BF-5EBAD23E1669}"/>
              </a:ext>
            </a:extLst>
          </p:cNvPr>
          <p:cNvSpPr/>
          <p:nvPr/>
        </p:nvSpPr>
        <p:spPr>
          <a:xfrm>
            <a:off x="1967148" y="1647801"/>
            <a:ext cx="2837360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BASE-T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D260F5C-D4F1-7002-4FDD-0365C747D5CE}"/>
              </a:ext>
            </a:extLst>
          </p:cNvPr>
          <p:cNvSpPr/>
          <p:nvPr/>
        </p:nvSpPr>
        <p:spPr>
          <a:xfrm>
            <a:off x="7413229" y="1647801"/>
            <a:ext cx="2837360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SFP+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B296CB3E-DBDD-A4F6-2771-D63CDDEB63AE}"/>
              </a:ext>
            </a:extLst>
          </p:cNvPr>
          <p:cNvSpPr/>
          <p:nvPr/>
        </p:nvSpPr>
        <p:spPr>
          <a:xfrm>
            <a:off x="5778610" y="1642704"/>
            <a:ext cx="689372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｜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7CE66019-CA54-0151-CA87-AC8A6761895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53171" y="2212362"/>
            <a:ext cx="1559136" cy="14030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0" name="圖片 19" descr="一張含有 電子用品, 室內, 監視器, 坐 的圖片&#10;&#10;自動產生的描述">
            <a:extLst>
              <a:ext uri="{FF2B5EF4-FFF2-40B4-BE49-F238E27FC236}">
                <a16:creationId xmlns:a16="http://schemas.microsoft.com/office/drawing/2014/main" id="{4E9707CB-66A3-5B7E-9BE3-CA0F2EE0105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90734" y="2326965"/>
            <a:ext cx="2100213" cy="12376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4" name="圖片 23" descr="一張含有 監視器, 電腦, 坐, 顯示 的圖片&#10;&#10;自動產生的描述">
            <a:extLst>
              <a:ext uri="{FF2B5EF4-FFF2-40B4-BE49-F238E27FC236}">
                <a16:creationId xmlns:a16="http://schemas.microsoft.com/office/drawing/2014/main" id="{239F3398-506D-858F-3132-31F25612F9E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31848" y="2281651"/>
            <a:ext cx="2124921" cy="132831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7" name="圖片 26">
            <a:extLst>
              <a:ext uri="{FF2B5EF4-FFF2-40B4-BE49-F238E27FC236}">
                <a16:creationId xmlns:a16="http://schemas.microsoft.com/office/drawing/2014/main" id="{6B3CCAD2-E4FE-10F2-9560-609FF72DF43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25522" y="2266451"/>
            <a:ext cx="2124921" cy="132831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A6406B4E-B4CC-4DD4-67E8-69065E811DD2}"/>
              </a:ext>
            </a:extLst>
          </p:cNvPr>
          <p:cNvSpPr/>
          <p:nvPr/>
        </p:nvSpPr>
        <p:spPr>
          <a:xfrm>
            <a:off x="6673203" y="3639892"/>
            <a:ext cx="2083565" cy="28469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TS-832PX</a:t>
            </a:r>
            <a:endParaRPr kumimoji="0" lang="zh-TW" altLang="en-US" sz="125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1CC89428-0E0D-EF59-EB74-D50F99F50ABC}"/>
              </a:ext>
            </a:extLst>
          </p:cNvPr>
          <p:cNvSpPr/>
          <p:nvPr/>
        </p:nvSpPr>
        <p:spPr>
          <a:xfrm>
            <a:off x="1096182" y="3639892"/>
            <a:ext cx="2058858" cy="4770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TVS-h1688X /</a:t>
            </a:r>
            <a:endParaRPr kumimoji="0" lang="en-US" altLang="zh-CN" sz="125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TVS-h1288X</a:t>
            </a:r>
          </a:p>
        </p:txBody>
      </p:sp>
      <p:sp>
        <p:nvSpPr>
          <p:cNvPr id="44" name="矩形 43">
            <a:extLst>
              <a:ext uri="{FF2B5EF4-FFF2-40B4-BE49-F238E27FC236}">
                <a16:creationId xmlns:a16="http://schemas.microsoft.com/office/drawing/2014/main" id="{E65B83E3-F4A1-927A-F003-9B4C39B786D6}"/>
              </a:ext>
            </a:extLst>
          </p:cNvPr>
          <p:cNvSpPr/>
          <p:nvPr/>
        </p:nvSpPr>
        <p:spPr>
          <a:xfrm>
            <a:off x="3590735" y="3639892"/>
            <a:ext cx="2058858" cy="4770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TVS-872XT / TVS-672XT / TVS-472XT</a:t>
            </a:r>
          </a:p>
        </p:txBody>
      </p:sp>
      <p:sp>
        <p:nvSpPr>
          <p:cNvPr id="47" name="矩形 46">
            <a:extLst>
              <a:ext uri="{FF2B5EF4-FFF2-40B4-BE49-F238E27FC236}">
                <a16:creationId xmlns:a16="http://schemas.microsoft.com/office/drawing/2014/main" id="{79B963C1-609F-324F-FAD5-70625738AF9A}"/>
              </a:ext>
            </a:extLst>
          </p:cNvPr>
          <p:cNvSpPr/>
          <p:nvPr/>
        </p:nvSpPr>
        <p:spPr>
          <a:xfrm>
            <a:off x="9544689" y="3622958"/>
            <a:ext cx="1147992" cy="28469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TS-431X3</a:t>
            </a:r>
          </a:p>
        </p:txBody>
      </p:sp>
      <p:sp>
        <p:nvSpPr>
          <p:cNvPr id="49" name="矩形: 圓角 48">
            <a:extLst>
              <a:ext uri="{FF2B5EF4-FFF2-40B4-BE49-F238E27FC236}">
                <a16:creationId xmlns:a16="http://schemas.microsoft.com/office/drawing/2014/main" id="{EBBBA96D-7930-2349-7B3E-99C2967A1D9F}"/>
              </a:ext>
            </a:extLst>
          </p:cNvPr>
          <p:cNvSpPr/>
          <p:nvPr/>
        </p:nvSpPr>
        <p:spPr>
          <a:xfrm>
            <a:off x="835917" y="4262798"/>
            <a:ext cx="3737803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10GbE BASE-T</a:t>
            </a:r>
          </a:p>
        </p:txBody>
      </p:sp>
      <p:sp>
        <p:nvSpPr>
          <p:cNvPr id="51" name="矩形 50">
            <a:extLst>
              <a:ext uri="{FF2B5EF4-FFF2-40B4-BE49-F238E27FC236}">
                <a16:creationId xmlns:a16="http://schemas.microsoft.com/office/drawing/2014/main" id="{22714D95-B837-854F-12E4-77D0AC313473}"/>
              </a:ext>
            </a:extLst>
          </p:cNvPr>
          <p:cNvSpPr/>
          <p:nvPr/>
        </p:nvSpPr>
        <p:spPr>
          <a:xfrm>
            <a:off x="835917" y="5832364"/>
            <a:ext cx="3737803" cy="28469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TS-i410X</a:t>
            </a:r>
            <a:endParaRPr kumimoji="0" lang="zh-CN" altLang="en-US" sz="125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53" name="矩形: 圓角 52">
            <a:extLst>
              <a:ext uri="{FF2B5EF4-FFF2-40B4-BE49-F238E27FC236}">
                <a16:creationId xmlns:a16="http://schemas.microsoft.com/office/drawing/2014/main" id="{63ADEA9D-068F-D6A7-D3FE-41D05947A90E}"/>
              </a:ext>
            </a:extLst>
          </p:cNvPr>
          <p:cNvSpPr/>
          <p:nvPr/>
        </p:nvSpPr>
        <p:spPr>
          <a:xfrm>
            <a:off x="9492820" y="3935847"/>
            <a:ext cx="1413934" cy="368838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81000">
                <a:schemeClr val="accent5">
                  <a:lumMod val="50000"/>
                </a:schemeClr>
              </a:gs>
              <a:gs pos="0">
                <a:srgbClr val="4066F0"/>
              </a:gs>
            </a:gsLst>
            <a:lin ang="2700000" scaled="1"/>
            <a:tileRect/>
          </a:gradFill>
          <a:ln>
            <a:noFill/>
          </a:ln>
          <a:effectLst>
            <a:outerShdw blurRad="431800" dist="355600" dir="1740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25A38706-7671-6581-3C26-39E2CC6637FF}"/>
              </a:ext>
            </a:extLst>
          </p:cNvPr>
          <p:cNvSpPr txBox="1"/>
          <p:nvPr/>
        </p:nvSpPr>
        <p:spPr>
          <a:xfrm>
            <a:off x="9492820" y="3986510"/>
            <a:ext cx="1413934" cy="284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+ 2.5GbE</a:t>
            </a:r>
          </a:p>
        </p:txBody>
      </p:sp>
      <p:pic>
        <p:nvPicPr>
          <p:cNvPr id="59" name="圖片 4" descr="一張含有 電子用品, 投影機 的圖片&#10;&#10;自動產生的描述">
            <a:extLst>
              <a:ext uri="{FF2B5EF4-FFF2-40B4-BE49-F238E27FC236}">
                <a16:creationId xmlns:a16="http://schemas.microsoft.com/office/drawing/2014/main" id="{4C43DFDF-9FDE-D10D-741F-D99DE61932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46031" y="4869978"/>
            <a:ext cx="1724141" cy="10996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7410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圖片 34">
            <a:extLst>
              <a:ext uri="{FF2B5EF4-FFF2-40B4-BE49-F238E27FC236}">
                <a16:creationId xmlns:a16="http://schemas.microsoft.com/office/drawing/2014/main" id="{74B0FF93-3064-4D30-8F82-27FF523285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5954" y="1913583"/>
            <a:ext cx="3655808" cy="3365137"/>
          </a:xfrm>
          <a:prstGeom prst="rect">
            <a:avLst/>
          </a:prstGeom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id="{05FD0BE9-1D36-4331-A3A9-417899770E8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114" y="1935174"/>
            <a:ext cx="6489699" cy="3365137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altLang="zh-TW">
                <a:latin typeface="Arial"/>
                <a:ea typeface="微軟正黑體"/>
                <a:cs typeface="+mn-ea"/>
                <a:sym typeface="+mn-lt"/>
              </a:rPr>
              <a:t>Rackmount</a:t>
            </a:r>
            <a:r>
              <a:rPr kumimoji="0" lang="en-US" altLang="zh-TW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network NAS with</a:t>
            </a:r>
            <a:r>
              <a:rPr kumimoji="0" lang="zh-TW" altLang="en-US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embedded 2.5/5/10GbE </a:t>
            </a:r>
            <a:endParaRPr lang="en-US" altLang="zh-TW" sz="4000" b="1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8" name="圖片 4" descr="一張含有 坐, 桌, 大, 房間 的圖片&#10;&#10;自動產生的描述">
            <a:extLst>
              <a:ext uri="{FF2B5EF4-FFF2-40B4-BE49-F238E27FC236}">
                <a16:creationId xmlns:a16="http://schemas.microsoft.com/office/drawing/2014/main" id="{3B443D81-0F20-4428-BE87-3A433B3F8C9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7017" y="2297947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9" name="圖片 5" descr="一張含有 坐, 桌, 房間, 大 的圖片&#10;&#10;自動產生的描述">
            <a:extLst>
              <a:ext uri="{FF2B5EF4-FFF2-40B4-BE49-F238E27FC236}">
                <a16:creationId xmlns:a16="http://schemas.microsoft.com/office/drawing/2014/main" id="{D07F7B9C-728C-4E30-B0B6-6D6D518B2B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5100" y="3306614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0" name="圖片 7" descr="一張含有 吉他 的圖片&#10;&#10;自動產生的描述">
            <a:extLst>
              <a:ext uri="{FF2B5EF4-FFF2-40B4-BE49-F238E27FC236}">
                <a16:creationId xmlns:a16="http://schemas.microsoft.com/office/drawing/2014/main" id="{7DAFD541-7380-474D-B388-D374EFCBCAA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5100" y="4416179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BDAD1CD5-0426-475D-B8B6-754F20801AAB}"/>
              </a:ext>
            </a:extLst>
          </p:cNvPr>
          <p:cNvSpPr/>
          <p:nvPr/>
        </p:nvSpPr>
        <p:spPr>
          <a:xfrm>
            <a:off x="7935685" y="2714330"/>
            <a:ext cx="2911602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TS-435XeU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D3812EBF-4C29-4B34-846D-C0774E6873EB}"/>
              </a:ext>
            </a:extLst>
          </p:cNvPr>
          <p:cNvSpPr/>
          <p:nvPr/>
        </p:nvSpPr>
        <p:spPr>
          <a:xfrm>
            <a:off x="7513864" y="3644115"/>
            <a:ext cx="3653191" cy="58990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+mn-lt"/>
                <a:cs typeface="Arial"/>
                <a:sym typeface="+mn-lt"/>
              </a:rPr>
              <a:t>TS-873AeU/873AeU-RP/1273AU-RP/1673AU-RP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lt"/>
              <a:cs typeface="Arial"/>
              <a:sym typeface="+mn-lt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</a:endParaRPr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24FE1582-98F7-4F8E-BE41-A55F89AC786C}"/>
              </a:ext>
            </a:extLst>
          </p:cNvPr>
          <p:cNvSpPr/>
          <p:nvPr/>
        </p:nvSpPr>
        <p:spPr>
          <a:xfrm>
            <a:off x="7935685" y="4686431"/>
            <a:ext cx="2911602" cy="2769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TS-X64U/X64eU series</a:t>
            </a:r>
            <a:endParaRPr kumimoji="0" lang="zh-TW" altLang="zh-TW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64" name="矩形 63">
            <a:extLst>
              <a:ext uri="{FF2B5EF4-FFF2-40B4-BE49-F238E27FC236}">
                <a16:creationId xmlns:a16="http://schemas.microsoft.com/office/drawing/2014/main" id="{A8EFC690-D434-45AC-9949-65F27E719308}"/>
              </a:ext>
            </a:extLst>
          </p:cNvPr>
          <p:cNvSpPr/>
          <p:nvPr/>
        </p:nvSpPr>
        <p:spPr>
          <a:xfrm>
            <a:off x="7935685" y="5728080"/>
            <a:ext cx="2911602" cy="2769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TS-x32PXU</a:t>
            </a:r>
            <a:endParaRPr kumimoji="0" lang="zh-TW" altLang="zh-TW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82F4C9EE-DC5C-403E-A7D8-05A7DB75590C}"/>
              </a:ext>
            </a:extLst>
          </p:cNvPr>
          <p:cNvSpPr/>
          <p:nvPr/>
        </p:nvSpPr>
        <p:spPr>
          <a:xfrm>
            <a:off x="617314" y="1511791"/>
            <a:ext cx="6540499" cy="461327"/>
          </a:xfrm>
          <a:prstGeom prst="roundRect">
            <a:avLst>
              <a:gd name="adj" fmla="val 13074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A3A02FA7-3F5A-4CD3-9556-958986C448E1}"/>
              </a:ext>
            </a:extLst>
          </p:cNvPr>
          <p:cNvSpPr/>
          <p:nvPr/>
        </p:nvSpPr>
        <p:spPr>
          <a:xfrm>
            <a:off x="813608" y="1523760"/>
            <a:ext cx="634420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BASE-T or SFP+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D30A5E5F-2FB0-4225-8A78-EBCD97E707D9}"/>
              </a:ext>
            </a:extLst>
          </p:cNvPr>
          <p:cNvSpPr/>
          <p:nvPr/>
        </p:nvSpPr>
        <p:spPr>
          <a:xfrm>
            <a:off x="7509411" y="1518442"/>
            <a:ext cx="3737803" cy="461327"/>
          </a:xfrm>
          <a:prstGeom prst="roundRect">
            <a:avLst>
              <a:gd name="adj" fmla="val 1098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C5459D73-B2BD-4E1F-AC9D-E8987BE37800}"/>
              </a:ext>
            </a:extLst>
          </p:cNvPr>
          <p:cNvSpPr/>
          <p:nvPr/>
        </p:nvSpPr>
        <p:spPr>
          <a:xfrm>
            <a:off x="7565953" y="1530411"/>
            <a:ext cx="3599267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2.5GbE BASE-T</a:t>
            </a:r>
          </a:p>
        </p:txBody>
      </p:sp>
      <p:sp>
        <p:nvSpPr>
          <p:cNvPr id="38" name="矩形: 圓角 2">
            <a:extLst>
              <a:ext uri="{FF2B5EF4-FFF2-40B4-BE49-F238E27FC236}">
                <a16:creationId xmlns:a16="http://schemas.microsoft.com/office/drawing/2014/main" id="{60816A52-803F-A327-FEA9-8B5EB7D970A8}"/>
              </a:ext>
            </a:extLst>
          </p:cNvPr>
          <p:cNvSpPr/>
          <p:nvPr/>
        </p:nvSpPr>
        <p:spPr>
          <a:xfrm>
            <a:off x="8583425" y="6005079"/>
            <a:ext cx="1634066" cy="368838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81000">
                <a:schemeClr val="accent5">
                  <a:lumMod val="50000"/>
                </a:schemeClr>
              </a:gs>
              <a:gs pos="0">
                <a:srgbClr val="4066F0"/>
              </a:gs>
            </a:gsLst>
            <a:lin ang="2700000" scaled="1"/>
            <a:tileRect/>
          </a:gradFill>
          <a:ln>
            <a:noFill/>
          </a:ln>
          <a:effectLst>
            <a:outerShdw blurRad="431800" dist="355600" dir="1740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6CB630C2-F0CE-CC6C-4830-C59C85851E4D}"/>
              </a:ext>
            </a:extLst>
          </p:cNvPr>
          <p:cNvSpPr txBox="1"/>
          <p:nvPr/>
        </p:nvSpPr>
        <p:spPr>
          <a:xfrm>
            <a:off x="8583424" y="6055742"/>
            <a:ext cx="16340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+ 2 x 10GbE SFP+</a:t>
            </a: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BD98CF3-D07B-AFEA-6E61-87C71CE4C4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2900" y="1551214"/>
            <a:ext cx="2743200" cy="1714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7" name="矩形 66">
            <a:extLst>
              <a:ext uri="{FF2B5EF4-FFF2-40B4-BE49-F238E27FC236}">
                <a16:creationId xmlns:a16="http://schemas.microsoft.com/office/drawing/2014/main" id="{1C508598-D385-33FD-DFEC-16CF2B4B491D}"/>
              </a:ext>
            </a:extLst>
          </p:cNvPr>
          <p:cNvSpPr/>
          <p:nvPr/>
        </p:nvSpPr>
        <p:spPr>
          <a:xfrm>
            <a:off x="3188598" y="5142019"/>
            <a:ext cx="1317839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</a:t>
            </a:r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83XU-RP</a:t>
            </a:r>
            <a:endParaRPr lang="zh-TW" altLang="en-US" sz="1200" b="1">
              <a:solidFill>
                <a:prstClr val="black"/>
              </a:solidFill>
              <a:latin typeface="Arial" panose="020F0502020204030204"/>
              <a:ea typeface="+mn-lt"/>
              <a:cs typeface="Arial"/>
              <a:sym typeface="+mn-lt"/>
            </a:endParaRPr>
          </a:p>
        </p:txBody>
      </p:sp>
      <p:sp>
        <p:nvSpPr>
          <p:cNvPr id="69" name="矩形 68">
            <a:extLst>
              <a:ext uri="{FF2B5EF4-FFF2-40B4-BE49-F238E27FC236}">
                <a16:creationId xmlns:a16="http://schemas.microsoft.com/office/drawing/2014/main" id="{439372AB-D693-0925-D8C0-27D6C9DDD8AB}"/>
              </a:ext>
            </a:extLst>
          </p:cNvPr>
          <p:cNvSpPr/>
          <p:nvPr/>
        </p:nvSpPr>
        <p:spPr>
          <a:xfrm>
            <a:off x="1001378" y="5142019"/>
            <a:ext cx="161576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</a:t>
            </a:r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77XU-RP</a:t>
            </a:r>
          </a:p>
        </p:txBody>
      </p:sp>
      <p:pic>
        <p:nvPicPr>
          <p:cNvPr id="71" name="圖片 70">
            <a:extLst>
              <a:ext uri="{FF2B5EF4-FFF2-40B4-BE49-F238E27FC236}">
                <a16:creationId xmlns:a16="http://schemas.microsoft.com/office/drawing/2014/main" id="{393A223A-F090-24DD-3987-E360E5E1E8A9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19828" y="2220902"/>
            <a:ext cx="1804862" cy="79503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3" name="圖片 72">
            <a:extLst>
              <a:ext uri="{FF2B5EF4-FFF2-40B4-BE49-F238E27FC236}">
                <a16:creationId xmlns:a16="http://schemas.microsoft.com/office/drawing/2014/main" id="{39E29787-05FA-B74A-57E5-58E8CD8BF23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-9106"/>
          <a:stretch/>
        </p:blipFill>
        <p:spPr>
          <a:xfrm>
            <a:off x="2936821" y="3095362"/>
            <a:ext cx="1804865" cy="63275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5" name="圖片 74">
            <a:extLst>
              <a:ext uri="{FF2B5EF4-FFF2-40B4-BE49-F238E27FC236}">
                <a16:creationId xmlns:a16="http://schemas.microsoft.com/office/drawing/2014/main" id="{931D8ECB-0F98-3921-7219-EEC7325B575F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43035" y="3745327"/>
            <a:ext cx="1804864" cy="42531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7" name="圖片 76">
            <a:extLst>
              <a:ext uri="{FF2B5EF4-FFF2-40B4-BE49-F238E27FC236}">
                <a16:creationId xmlns:a16="http://schemas.microsoft.com/office/drawing/2014/main" id="{B117A097-A82E-CB79-B6AC-30694703F372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9648" y="4827651"/>
            <a:ext cx="1815740" cy="24987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9" name="圖片 78">
            <a:extLst>
              <a:ext uri="{FF2B5EF4-FFF2-40B4-BE49-F238E27FC236}">
                <a16:creationId xmlns:a16="http://schemas.microsoft.com/office/drawing/2014/main" id="{392577E0-FD47-E0AA-7C97-65CCBFF64C19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53351" y="4243611"/>
            <a:ext cx="1788335" cy="43072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1" name="圖片 80">
            <a:extLst>
              <a:ext uri="{FF2B5EF4-FFF2-40B4-BE49-F238E27FC236}">
                <a16:creationId xmlns:a16="http://schemas.microsoft.com/office/drawing/2014/main" id="{3BAD80F0-9721-62FA-1087-C916EB1A9749}"/>
              </a:ext>
            </a:extLst>
          </p:cNvPr>
          <p:cNvPicPr>
            <a:picLocks noChangeAspect="1"/>
          </p:cNvPicPr>
          <p:nvPr/>
        </p:nvPicPr>
        <p:blipFill>
          <a:blip r:embed="rId13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2" y="4856820"/>
            <a:ext cx="1793292" cy="22035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3" name="圖片 82">
            <a:extLst>
              <a:ext uri="{FF2B5EF4-FFF2-40B4-BE49-F238E27FC236}">
                <a16:creationId xmlns:a16="http://schemas.microsoft.com/office/drawing/2014/main" id="{1639EFC5-5C23-165E-E17A-AB18C5CEDD1A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0" y="4212845"/>
            <a:ext cx="1793298" cy="43371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5" name="圖片 84">
            <a:extLst>
              <a:ext uri="{FF2B5EF4-FFF2-40B4-BE49-F238E27FC236}">
                <a16:creationId xmlns:a16="http://schemas.microsoft.com/office/drawing/2014/main" id="{F32E4B41-DC51-BCAF-577B-6D43B6624384}"/>
              </a:ext>
            </a:extLst>
          </p:cNvPr>
          <p:cNvPicPr>
            <a:picLocks noChangeAspect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1" y="3446975"/>
            <a:ext cx="1793296" cy="5819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7" name="圖片 86" descr="一張含有 外殼 的圖片&#10;&#10;自動產生的描述">
            <a:extLst>
              <a:ext uri="{FF2B5EF4-FFF2-40B4-BE49-F238E27FC236}">
                <a16:creationId xmlns:a16="http://schemas.microsoft.com/office/drawing/2014/main" id="{9C45722F-CC71-12CF-AC5F-ACA022667880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61" b="22320"/>
          <a:stretch/>
        </p:blipFill>
        <p:spPr>
          <a:xfrm>
            <a:off x="886685" y="2371655"/>
            <a:ext cx="1845148" cy="63920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89" name="文字方塊 88">
            <a:extLst>
              <a:ext uri="{FF2B5EF4-FFF2-40B4-BE49-F238E27FC236}">
                <a16:creationId xmlns:a16="http://schemas.microsoft.com/office/drawing/2014/main" id="{E0490118-F68D-5434-9D65-F0AD4745C6D9}"/>
              </a:ext>
            </a:extLst>
          </p:cNvPr>
          <p:cNvSpPr txBox="1"/>
          <p:nvPr/>
        </p:nvSpPr>
        <p:spPr>
          <a:xfrm>
            <a:off x="938701" y="2989205"/>
            <a:ext cx="1741114" cy="196657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 kumimoji="0" sz="12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</a:rPr>
              <a:t>TS-1886XU-RP R2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</a:endParaRPr>
          </a:p>
        </p:txBody>
      </p:sp>
      <p:sp>
        <p:nvSpPr>
          <p:cNvPr id="91" name="矩形 53">
            <a:extLst>
              <a:ext uri="{FF2B5EF4-FFF2-40B4-BE49-F238E27FC236}">
                <a16:creationId xmlns:a16="http://schemas.microsoft.com/office/drawing/2014/main" id="{6FCD9939-D6DE-ED6B-7D47-1AFDC472EF05}"/>
              </a:ext>
            </a:extLst>
          </p:cNvPr>
          <p:cNvSpPr/>
          <p:nvPr/>
        </p:nvSpPr>
        <p:spPr>
          <a:xfrm>
            <a:off x="5134760" y="5142019"/>
            <a:ext cx="1644948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x8</a:t>
            </a:r>
            <a:r>
              <a:rPr lang="zh-CN" altLang="en-US" sz="1200" b="1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7XU-RP</a:t>
            </a:r>
          </a:p>
        </p:txBody>
      </p:sp>
      <p:pic>
        <p:nvPicPr>
          <p:cNvPr id="93" name="圖片 92">
            <a:extLst>
              <a:ext uri="{FF2B5EF4-FFF2-40B4-BE49-F238E27FC236}">
                <a16:creationId xmlns:a16="http://schemas.microsoft.com/office/drawing/2014/main" id="{C49D0AB7-5BE1-6D12-1630-B7F698466745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7" t="35253" r="257" b="33979"/>
          <a:stretch/>
        </p:blipFill>
        <p:spPr>
          <a:xfrm>
            <a:off x="4968259" y="4728686"/>
            <a:ext cx="1977951" cy="38042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5" name="圖片 94">
            <a:extLst>
              <a:ext uri="{FF2B5EF4-FFF2-40B4-BE49-F238E27FC236}">
                <a16:creationId xmlns:a16="http://schemas.microsoft.com/office/drawing/2014/main" id="{06B4BD0F-3E0F-86D3-817E-47DDF5CCCEEB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9" b="28928"/>
          <a:stretch/>
        </p:blipFill>
        <p:spPr>
          <a:xfrm>
            <a:off x="4968259" y="4081970"/>
            <a:ext cx="1977951" cy="50573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7" name="圖片 96" descr="一張含有 文字, 電腦 的圖片&#10;&#10;自動產生的描述">
            <a:extLst>
              <a:ext uri="{FF2B5EF4-FFF2-40B4-BE49-F238E27FC236}">
                <a16:creationId xmlns:a16="http://schemas.microsoft.com/office/drawing/2014/main" id="{99C6961B-B2A7-C813-DBB0-31DB2B97FA6F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16" b="24875"/>
          <a:stretch/>
        </p:blipFill>
        <p:spPr>
          <a:xfrm>
            <a:off x="4968259" y="3321046"/>
            <a:ext cx="1977951" cy="61832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9" name="圖片 98" descr="一張含有 文字, 室內, 電腦, 電子用品 的圖片&#10;&#10;自動產生的描述">
            <a:extLst>
              <a:ext uri="{FF2B5EF4-FFF2-40B4-BE49-F238E27FC236}">
                <a16:creationId xmlns:a16="http://schemas.microsoft.com/office/drawing/2014/main" id="{CF04C7C9-BA27-1B47-909D-71DE0B5DEA60}"/>
              </a:ext>
            </a:extLst>
          </p:cNvPr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95" b="15423"/>
          <a:stretch/>
        </p:blipFill>
        <p:spPr>
          <a:xfrm>
            <a:off x="4945176" y="2337709"/>
            <a:ext cx="2024116" cy="8829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82700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圖片 81">
            <a:extLst>
              <a:ext uri="{FF2B5EF4-FFF2-40B4-BE49-F238E27FC236}">
                <a16:creationId xmlns:a16="http://schemas.microsoft.com/office/drawing/2014/main" id="{D99978BC-09F8-41A3-A464-B7F44B07D1C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5596" y="2180577"/>
            <a:ext cx="2446496" cy="1390851"/>
          </a:xfrm>
          <a:prstGeom prst="rect">
            <a:avLst/>
          </a:prstGeom>
        </p:spPr>
      </p:pic>
      <p:sp>
        <p:nvSpPr>
          <p:cNvPr id="84" name="矩形: 圓角 83">
            <a:extLst>
              <a:ext uri="{FF2B5EF4-FFF2-40B4-BE49-F238E27FC236}">
                <a16:creationId xmlns:a16="http://schemas.microsoft.com/office/drawing/2014/main" id="{E125A97B-A0C7-4055-A7BF-C00FD9543BE9}"/>
              </a:ext>
            </a:extLst>
          </p:cNvPr>
          <p:cNvSpPr/>
          <p:nvPr/>
        </p:nvSpPr>
        <p:spPr>
          <a:xfrm>
            <a:off x="8977915" y="1880621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zh-TW" altLang="en-US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QXG-2.5G Family</a:t>
            </a:r>
          </a:p>
        </p:txBody>
      </p:sp>
      <p:pic>
        <p:nvPicPr>
          <p:cNvPr id="89" name="圖片 88">
            <a:extLst>
              <a:ext uri="{FF2B5EF4-FFF2-40B4-BE49-F238E27FC236}">
                <a16:creationId xmlns:a16="http://schemas.microsoft.com/office/drawing/2014/main" id="{04968F34-72BA-469A-B38E-F3C7F1C57FF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6774" y="2192671"/>
            <a:ext cx="2446496" cy="1390851"/>
          </a:xfrm>
          <a:prstGeom prst="rect">
            <a:avLst/>
          </a:prstGeom>
        </p:spPr>
      </p:pic>
      <p:sp>
        <p:nvSpPr>
          <p:cNvPr id="90" name="矩形: 圓角 89">
            <a:extLst>
              <a:ext uri="{FF2B5EF4-FFF2-40B4-BE49-F238E27FC236}">
                <a16:creationId xmlns:a16="http://schemas.microsoft.com/office/drawing/2014/main" id="{05CBD628-D231-49FF-9367-7C41EB68EC01}"/>
              </a:ext>
            </a:extLst>
          </p:cNvPr>
          <p:cNvSpPr/>
          <p:nvPr/>
        </p:nvSpPr>
        <p:spPr>
          <a:xfrm>
            <a:off x="6239093" y="1892715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zh-TW" altLang="en-US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QXG-5G Family</a:t>
            </a:r>
          </a:p>
        </p:txBody>
      </p:sp>
      <p:pic>
        <p:nvPicPr>
          <p:cNvPr id="72" name="圖片 71">
            <a:extLst>
              <a:ext uri="{FF2B5EF4-FFF2-40B4-BE49-F238E27FC236}">
                <a16:creationId xmlns:a16="http://schemas.microsoft.com/office/drawing/2014/main" id="{AC0D0286-7162-417D-BFEF-CB116935A64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8760" y="4424945"/>
            <a:ext cx="2446496" cy="1390851"/>
          </a:xfrm>
          <a:prstGeom prst="rect">
            <a:avLst/>
          </a:prstGeom>
        </p:spPr>
      </p:pic>
      <p:sp>
        <p:nvSpPr>
          <p:cNvPr id="73" name="矩形: 圓角 72">
            <a:extLst>
              <a:ext uri="{FF2B5EF4-FFF2-40B4-BE49-F238E27FC236}">
                <a16:creationId xmlns:a16="http://schemas.microsoft.com/office/drawing/2014/main" id="{A4FA0051-CB32-4FBF-9164-B4EF99B50975}"/>
              </a:ext>
            </a:extLst>
          </p:cNvPr>
          <p:cNvSpPr/>
          <p:nvPr/>
        </p:nvSpPr>
        <p:spPr>
          <a:xfrm>
            <a:off x="3481079" y="4124989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QXG-10G1TB</a:t>
            </a:r>
          </a:p>
        </p:txBody>
      </p:sp>
      <p:pic>
        <p:nvPicPr>
          <p:cNvPr id="77" name="圖片 76">
            <a:extLst>
              <a:ext uri="{FF2B5EF4-FFF2-40B4-BE49-F238E27FC236}">
                <a16:creationId xmlns:a16="http://schemas.microsoft.com/office/drawing/2014/main" id="{2510E8CC-7579-4A24-8220-176BADB72C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9938" y="4437039"/>
            <a:ext cx="2446496" cy="1390851"/>
          </a:xfrm>
          <a:prstGeom prst="rect">
            <a:avLst/>
          </a:prstGeom>
        </p:spPr>
      </p:pic>
      <p:sp>
        <p:nvSpPr>
          <p:cNvPr id="79" name="矩形: 圓角 78">
            <a:extLst>
              <a:ext uri="{FF2B5EF4-FFF2-40B4-BE49-F238E27FC236}">
                <a16:creationId xmlns:a16="http://schemas.microsoft.com/office/drawing/2014/main" id="{6BA4FA6B-5AF0-4FA8-AC6D-86D42CB5A5B5}"/>
              </a:ext>
            </a:extLst>
          </p:cNvPr>
          <p:cNvSpPr/>
          <p:nvPr/>
        </p:nvSpPr>
        <p:spPr>
          <a:xfrm>
            <a:off x="742257" y="4137083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QXG-10G2T-X107</a:t>
            </a:r>
          </a:p>
        </p:txBody>
      </p:sp>
      <p:pic>
        <p:nvPicPr>
          <p:cNvPr id="68" name="圖片 67">
            <a:extLst>
              <a:ext uri="{FF2B5EF4-FFF2-40B4-BE49-F238E27FC236}">
                <a16:creationId xmlns:a16="http://schemas.microsoft.com/office/drawing/2014/main" id="{23BA26A5-7E71-4E39-886C-031DC87C96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0197" y="2191386"/>
            <a:ext cx="2446496" cy="1390851"/>
          </a:xfrm>
          <a:prstGeom prst="rect">
            <a:avLst/>
          </a:prstGeom>
        </p:spPr>
      </p:pic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44EBBB45-5706-4196-B250-14C711574A9F}"/>
              </a:ext>
            </a:extLst>
          </p:cNvPr>
          <p:cNvSpPr/>
          <p:nvPr/>
        </p:nvSpPr>
        <p:spPr>
          <a:xfrm>
            <a:off x="3482516" y="1891430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QXG-10G2T-X710</a:t>
            </a:r>
            <a:endParaRPr lang="zh-TW" altLang="en-US" b="1" dirty="0">
              <a:solidFill>
                <a:srgbClr val="99E0FD"/>
              </a:solidFill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66" name="圖片 65">
            <a:extLst>
              <a:ext uri="{FF2B5EF4-FFF2-40B4-BE49-F238E27FC236}">
                <a16:creationId xmlns:a16="http://schemas.microsoft.com/office/drawing/2014/main" id="{A917E8E1-B204-4FA8-B83E-D2A04876F91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375" y="2203480"/>
            <a:ext cx="2446496" cy="1390851"/>
          </a:xfrm>
          <a:prstGeom prst="rect">
            <a:avLst/>
          </a:prstGeom>
        </p:spPr>
      </p:pic>
      <p:sp>
        <p:nvSpPr>
          <p:cNvPr id="67" name="矩形: 圓角 66">
            <a:extLst>
              <a:ext uri="{FF2B5EF4-FFF2-40B4-BE49-F238E27FC236}">
                <a16:creationId xmlns:a16="http://schemas.microsoft.com/office/drawing/2014/main" id="{460B0D11-D1C1-461F-B7D9-8EF89FEA7037}"/>
              </a:ext>
            </a:extLst>
          </p:cNvPr>
          <p:cNvSpPr/>
          <p:nvPr/>
        </p:nvSpPr>
        <p:spPr>
          <a:xfrm>
            <a:off x="743694" y="1903524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QXG-10G2TB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BD1CCAD-7633-48E8-A7A9-A89E305A18DD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kumimoji="0" lang="zh-CN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Network extention：</a:t>
            </a:r>
            <a:b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</a:b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R</a:t>
            </a:r>
            <a:r>
              <a:rPr kumimoji="0" lang="en-US" altLang="zh-TW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ich PCIe network extension card</a:t>
            </a:r>
            <a:endParaRPr lang="zh-TW" altLang="en-US" sz="4000" b="1" dirty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1" name="文字方塊 80">
            <a:extLst>
              <a:ext uri="{FF2B5EF4-FFF2-40B4-BE49-F238E27FC236}">
                <a16:creationId xmlns:a16="http://schemas.microsoft.com/office/drawing/2014/main" id="{FA1227C2-F8B1-4664-8690-71E4C2BE241E}"/>
              </a:ext>
            </a:extLst>
          </p:cNvPr>
          <p:cNvSpPr txBox="1"/>
          <p:nvPr/>
        </p:nvSpPr>
        <p:spPr>
          <a:xfrm>
            <a:off x="1159230" y="3480485"/>
            <a:ext cx="18203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83" name="文字方塊 82">
            <a:extLst>
              <a:ext uri="{FF2B5EF4-FFF2-40B4-BE49-F238E27FC236}">
                <a16:creationId xmlns:a16="http://schemas.microsoft.com/office/drawing/2014/main" id="{3099EBDE-9A2D-4BAD-ADD1-3A48C84C7C42}"/>
              </a:ext>
            </a:extLst>
          </p:cNvPr>
          <p:cNvSpPr txBox="1"/>
          <p:nvPr/>
        </p:nvSpPr>
        <p:spPr>
          <a:xfrm>
            <a:off x="715200" y="1429180"/>
            <a:ext cx="52454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series</a:t>
            </a:r>
          </a:p>
        </p:txBody>
      </p:sp>
      <p:sp>
        <p:nvSpPr>
          <p:cNvPr id="88" name="文字方塊 87">
            <a:extLst>
              <a:ext uri="{FF2B5EF4-FFF2-40B4-BE49-F238E27FC236}">
                <a16:creationId xmlns:a16="http://schemas.microsoft.com/office/drawing/2014/main" id="{6881C727-BD84-4E93-A0C9-31F22870831E}"/>
              </a:ext>
            </a:extLst>
          </p:cNvPr>
          <p:cNvSpPr txBox="1"/>
          <p:nvPr/>
        </p:nvSpPr>
        <p:spPr>
          <a:xfrm>
            <a:off x="3974938" y="3480485"/>
            <a:ext cx="18203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grpSp>
        <p:nvGrpSpPr>
          <p:cNvPr id="96" name="群組 95">
            <a:extLst>
              <a:ext uri="{FF2B5EF4-FFF2-40B4-BE49-F238E27FC236}">
                <a16:creationId xmlns:a16="http://schemas.microsoft.com/office/drawing/2014/main" id="{C1A74E60-2FAD-4CD8-9040-DBE08F6339DB}"/>
              </a:ext>
            </a:extLst>
          </p:cNvPr>
          <p:cNvGrpSpPr/>
          <p:nvPr/>
        </p:nvGrpSpPr>
        <p:grpSpPr>
          <a:xfrm>
            <a:off x="3284762" y="3138268"/>
            <a:ext cx="859808" cy="859808"/>
            <a:chOff x="3251424" y="3089371"/>
            <a:chExt cx="859808" cy="859808"/>
          </a:xfrm>
        </p:grpSpPr>
        <p:sp>
          <p:nvSpPr>
            <p:cNvPr id="97" name="橢圓 96">
              <a:extLst>
                <a:ext uri="{FF2B5EF4-FFF2-40B4-BE49-F238E27FC236}">
                  <a16:creationId xmlns:a16="http://schemas.microsoft.com/office/drawing/2014/main" id="{A5C13B18-1B66-43B0-95E1-0AA8B52C5BF2}"/>
                </a:ext>
              </a:extLst>
            </p:cNvPr>
            <p:cNvSpPr/>
            <p:nvPr/>
          </p:nvSpPr>
          <p:spPr>
            <a:xfrm>
              <a:off x="3251424" y="3089371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98" name="圖片 16" descr="一張含有 盤 的圖片&#10;&#10;自動產生的描述">
              <a:extLst>
                <a:ext uri="{FF2B5EF4-FFF2-40B4-BE49-F238E27FC236}">
                  <a16:creationId xmlns:a16="http://schemas.microsoft.com/office/drawing/2014/main" id="{8B143234-EE06-4FE3-89B1-30A11FB7E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324764" y="3272204"/>
              <a:ext cx="720615" cy="479275"/>
            </a:xfrm>
            <a:prstGeom prst="rect">
              <a:avLst/>
            </a:prstGeom>
          </p:spPr>
        </p:pic>
      </p:grpSp>
      <p:sp>
        <p:nvSpPr>
          <p:cNvPr id="102" name="文字方塊 101">
            <a:extLst>
              <a:ext uri="{FF2B5EF4-FFF2-40B4-BE49-F238E27FC236}">
                <a16:creationId xmlns:a16="http://schemas.microsoft.com/office/drawing/2014/main" id="{F3726512-A12A-439A-BCF2-E2ABE365756B}"/>
              </a:ext>
            </a:extLst>
          </p:cNvPr>
          <p:cNvSpPr txBox="1"/>
          <p:nvPr/>
        </p:nvSpPr>
        <p:spPr>
          <a:xfrm>
            <a:off x="782794" y="5709597"/>
            <a:ext cx="24171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06" name="文字方塊 105">
            <a:extLst>
              <a:ext uri="{FF2B5EF4-FFF2-40B4-BE49-F238E27FC236}">
                <a16:creationId xmlns:a16="http://schemas.microsoft.com/office/drawing/2014/main" id="{9B78EB9B-BFEB-4265-8B9F-92B05E94886A}"/>
              </a:ext>
            </a:extLst>
          </p:cNvPr>
          <p:cNvSpPr txBox="1"/>
          <p:nvPr/>
        </p:nvSpPr>
        <p:spPr>
          <a:xfrm>
            <a:off x="3532223" y="5709597"/>
            <a:ext cx="24171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12" name="圖片 111" descr="一張含有 電子用品, 坐, 電腦, 桌 的圖片&#10;&#10;自動產生的描述">
            <a:extLst>
              <a:ext uri="{FF2B5EF4-FFF2-40B4-BE49-F238E27FC236}">
                <a16:creationId xmlns:a16="http://schemas.microsoft.com/office/drawing/2014/main" id="{669FFE6E-10A9-4541-9DAA-A1262B3931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8052" y="4738742"/>
            <a:ext cx="1616064" cy="9999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14" name="圖片 113" descr="一張含有 電子用品, 電路 的圖片&#10;&#10;自動產生的描述">
            <a:extLst>
              <a:ext uri="{FF2B5EF4-FFF2-40B4-BE49-F238E27FC236}">
                <a16:creationId xmlns:a16="http://schemas.microsoft.com/office/drawing/2014/main" id="{2C54D7FE-9F7A-46ED-986A-BF50550997F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1508" y="4738742"/>
            <a:ext cx="1619703" cy="99411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16" name="群組 115">
            <a:extLst>
              <a:ext uri="{FF2B5EF4-FFF2-40B4-BE49-F238E27FC236}">
                <a16:creationId xmlns:a16="http://schemas.microsoft.com/office/drawing/2014/main" id="{7B05FB6D-53FE-4465-A732-91410E6E5948}"/>
              </a:ext>
            </a:extLst>
          </p:cNvPr>
          <p:cNvGrpSpPr/>
          <p:nvPr/>
        </p:nvGrpSpPr>
        <p:grpSpPr>
          <a:xfrm>
            <a:off x="2917908" y="4823900"/>
            <a:ext cx="859808" cy="859808"/>
            <a:chOff x="2884570" y="4775003"/>
            <a:chExt cx="859808" cy="859808"/>
          </a:xfrm>
        </p:grpSpPr>
        <p:sp>
          <p:nvSpPr>
            <p:cNvPr id="118" name="橢圓 117">
              <a:extLst>
                <a:ext uri="{FF2B5EF4-FFF2-40B4-BE49-F238E27FC236}">
                  <a16:creationId xmlns:a16="http://schemas.microsoft.com/office/drawing/2014/main" id="{4BA726A5-598A-4BF5-8386-465FAEC7FFBC}"/>
                </a:ext>
              </a:extLst>
            </p:cNvPr>
            <p:cNvSpPr/>
            <p:nvPr/>
          </p:nvSpPr>
          <p:spPr>
            <a:xfrm>
              <a:off x="2884570" y="4775003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19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7320BF38-2B87-4322-AE51-718E8EF6FA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2959270" y="5006581"/>
              <a:ext cx="712744" cy="416215"/>
            </a:xfrm>
            <a:prstGeom prst="rect">
              <a:avLst/>
            </a:prstGeom>
          </p:spPr>
        </p:pic>
      </p:grpSp>
      <p:grpSp>
        <p:nvGrpSpPr>
          <p:cNvPr id="146" name="群組 145">
            <a:extLst>
              <a:ext uri="{FF2B5EF4-FFF2-40B4-BE49-F238E27FC236}">
                <a16:creationId xmlns:a16="http://schemas.microsoft.com/office/drawing/2014/main" id="{ED70F406-4E92-420F-B7ED-20E2C93953B6}"/>
              </a:ext>
            </a:extLst>
          </p:cNvPr>
          <p:cNvGrpSpPr/>
          <p:nvPr/>
        </p:nvGrpSpPr>
        <p:grpSpPr>
          <a:xfrm>
            <a:off x="7253069" y="5555994"/>
            <a:ext cx="859808" cy="859808"/>
            <a:chOff x="7057677" y="5592194"/>
            <a:chExt cx="859808" cy="859808"/>
          </a:xfrm>
        </p:grpSpPr>
        <p:sp>
          <p:nvSpPr>
            <p:cNvPr id="147" name="橢圓 146">
              <a:extLst>
                <a:ext uri="{FF2B5EF4-FFF2-40B4-BE49-F238E27FC236}">
                  <a16:creationId xmlns:a16="http://schemas.microsoft.com/office/drawing/2014/main" id="{3DDCCD08-0E90-45EF-8C5C-ABBC0A86DE6B}"/>
                </a:ext>
              </a:extLst>
            </p:cNvPr>
            <p:cNvSpPr/>
            <p:nvPr/>
          </p:nvSpPr>
          <p:spPr>
            <a:xfrm>
              <a:off x="7057677" y="5592194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48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FED0732E-3B79-4B33-A0FF-9A61EAE84EF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7132377" y="5823772"/>
              <a:ext cx="712744" cy="416215"/>
            </a:xfrm>
            <a:prstGeom prst="rect">
              <a:avLst/>
            </a:prstGeom>
          </p:spPr>
        </p:pic>
      </p:grpSp>
      <p:sp>
        <p:nvSpPr>
          <p:cNvPr id="152" name="文字方塊 151">
            <a:extLst>
              <a:ext uri="{FF2B5EF4-FFF2-40B4-BE49-F238E27FC236}">
                <a16:creationId xmlns:a16="http://schemas.microsoft.com/office/drawing/2014/main" id="{8F6FE262-D1C3-4A5B-80CD-C2858C04A763}"/>
              </a:ext>
            </a:extLst>
          </p:cNvPr>
          <p:cNvSpPr txBox="1"/>
          <p:nvPr/>
        </p:nvSpPr>
        <p:spPr>
          <a:xfrm>
            <a:off x="6282997" y="1429180"/>
            <a:ext cx="244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5GbE series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53" name="圖片 3">
            <a:extLst>
              <a:ext uri="{FF2B5EF4-FFF2-40B4-BE49-F238E27FC236}">
                <a16:creationId xmlns:a16="http://schemas.microsoft.com/office/drawing/2014/main" id="{8E76FCCB-E046-46F2-9D1F-82F5CAA2571A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46839" y="2561600"/>
            <a:ext cx="1605888" cy="9982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54" name="圖片 4" descr="一張含有 電腦, 坐, 膝上型電腦, 書桌 的圖片&#10;&#10;自動產生的描述">
            <a:extLst>
              <a:ext uri="{FF2B5EF4-FFF2-40B4-BE49-F238E27FC236}">
                <a16:creationId xmlns:a16="http://schemas.microsoft.com/office/drawing/2014/main" id="{EC947C07-7D26-4BCE-835C-BF2259F1215D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3745" y="3626936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61" name="圖片 5" descr="一張含有 室內, 電腦, 膝上型電腦, 坐 的圖片&#10;&#10;自動產生的描述">
            <a:extLst>
              <a:ext uri="{FF2B5EF4-FFF2-40B4-BE49-F238E27FC236}">
                <a16:creationId xmlns:a16="http://schemas.microsoft.com/office/drawing/2014/main" id="{9D71E9CC-68BC-4033-8C89-7079FC6AEB2D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1824" y="4705748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62" name="文字方塊 161">
            <a:extLst>
              <a:ext uri="{FF2B5EF4-FFF2-40B4-BE49-F238E27FC236}">
                <a16:creationId xmlns:a16="http://schemas.microsoft.com/office/drawing/2014/main" id="{C5520CD9-476C-47AC-8E9C-4386CB691AE4}"/>
              </a:ext>
            </a:extLst>
          </p:cNvPr>
          <p:cNvSpPr txBox="1"/>
          <p:nvPr/>
        </p:nvSpPr>
        <p:spPr>
          <a:xfrm>
            <a:off x="7524364" y="2786986"/>
            <a:ext cx="1216360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3" name="文字方塊 162">
            <a:extLst>
              <a:ext uri="{FF2B5EF4-FFF2-40B4-BE49-F238E27FC236}">
                <a16:creationId xmlns:a16="http://schemas.microsoft.com/office/drawing/2014/main" id="{57DE1611-9374-4869-9A93-5D56FB0F55C4}"/>
              </a:ext>
            </a:extLst>
          </p:cNvPr>
          <p:cNvSpPr txBox="1"/>
          <p:nvPr/>
        </p:nvSpPr>
        <p:spPr>
          <a:xfrm>
            <a:off x="7729928" y="3851229"/>
            <a:ext cx="1010796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4" name="文字方塊 163">
            <a:extLst>
              <a:ext uri="{FF2B5EF4-FFF2-40B4-BE49-F238E27FC236}">
                <a16:creationId xmlns:a16="http://schemas.microsoft.com/office/drawing/2014/main" id="{9013A51F-9296-4DCF-BB8E-06B910A239C2}"/>
              </a:ext>
            </a:extLst>
          </p:cNvPr>
          <p:cNvSpPr txBox="1"/>
          <p:nvPr/>
        </p:nvSpPr>
        <p:spPr>
          <a:xfrm>
            <a:off x="7782426" y="4942313"/>
            <a:ext cx="958297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4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9" name="文字方塊 168">
            <a:extLst>
              <a:ext uri="{FF2B5EF4-FFF2-40B4-BE49-F238E27FC236}">
                <a16:creationId xmlns:a16="http://schemas.microsoft.com/office/drawing/2014/main" id="{1CD1E3E1-BC65-49EF-B2F3-A92F0993400A}"/>
              </a:ext>
            </a:extLst>
          </p:cNvPr>
          <p:cNvSpPr txBox="1"/>
          <p:nvPr/>
        </p:nvSpPr>
        <p:spPr>
          <a:xfrm>
            <a:off x="9054622" y="1429180"/>
            <a:ext cx="244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2.5GbE series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0" name="文字方塊 169">
            <a:extLst>
              <a:ext uri="{FF2B5EF4-FFF2-40B4-BE49-F238E27FC236}">
                <a16:creationId xmlns:a16="http://schemas.microsoft.com/office/drawing/2014/main" id="{CBE3FA77-23E8-4827-81B6-17F1171A7FD0}"/>
              </a:ext>
            </a:extLst>
          </p:cNvPr>
          <p:cNvSpPr txBox="1"/>
          <p:nvPr/>
        </p:nvSpPr>
        <p:spPr>
          <a:xfrm>
            <a:off x="10295989" y="2786986"/>
            <a:ext cx="1216360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1" name="文字方塊 170">
            <a:extLst>
              <a:ext uri="{FF2B5EF4-FFF2-40B4-BE49-F238E27FC236}">
                <a16:creationId xmlns:a16="http://schemas.microsoft.com/office/drawing/2014/main" id="{BF758046-9EBA-404D-BD9C-4A5683939E1B}"/>
              </a:ext>
            </a:extLst>
          </p:cNvPr>
          <p:cNvSpPr txBox="1"/>
          <p:nvPr/>
        </p:nvSpPr>
        <p:spPr>
          <a:xfrm>
            <a:off x="10295989" y="3855241"/>
            <a:ext cx="1216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2" name="文字方塊 171">
            <a:extLst>
              <a:ext uri="{FF2B5EF4-FFF2-40B4-BE49-F238E27FC236}">
                <a16:creationId xmlns:a16="http://schemas.microsoft.com/office/drawing/2014/main" id="{EEE1E09C-5C82-4A69-B1C6-7F165F11BE8A}"/>
              </a:ext>
            </a:extLst>
          </p:cNvPr>
          <p:cNvSpPr txBox="1"/>
          <p:nvPr/>
        </p:nvSpPr>
        <p:spPr>
          <a:xfrm>
            <a:off x="10424919" y="4942313"/>
            <a:ext cx="1087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4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73" name="圖片 7" descr="一張含有 電子用品, 電路 的圖片&#10;&#10;自動產生的描述">
            <a:extLst>
              <a:ext uri="{FF2B5EF4-FFF2-40B4-BE49-F238E27FC236}">
                <a16:creationId xmlns:a16="http://schemas.microsoft.com/office/drawing/2014/main" id="{99353ECE-E9B6-496A-9C8E-47A3BC3C2336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8689" y="2548798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4" name="圖片 9" descr="一張含有 電子用品, 電路 的圖片&#10;&#10;自動產生的描述">
            <a:extLst>
              <a:ext uri="{FF2B5EF4-FFF2-40B4-BE49-F238E27FC236}">
                <a16:creationId xmlns:a16="http://schemas.microsoft.com/office/drawing/2014/main" id="{D5F8F469-6756-4F92-AA25-70447324E2FB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85948" y="3626936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5" name="圖片 10" descr="一張含有 電子用品, 電路 的圖片&#10;&#10;自動產生的描述">
            <a:extLst>
              <a:ext uri="{FF2B5EF4-FFF2-40B4-BE49-F238E27FC236}">
                <a16:creationId xmlns:a16="http://schemas.microsoft.com/office/drawing/2014/main" id="{F506ABB4-626A-4D36-A137-1681CE3F0CD7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6054" y="4730883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76" name="群組 175">
            <a:extLst>
              <a:ext uri="{FF2B5EF4-FFF2-40B4-BE49-F238E27FC236}">
                <a16:creationId xmlns:a16="http://schemas.microsoft.com/office/drawing/2014/main" id="{3F2FB1BC-C249-4007-B1C2-59EBD89039D1}"/>
              </a:ext>
            </a:extLst>
          </p:cNvPr>
          <p:cNvGrpSpPr/>
          <p:nvPr/>
        </p:nvGrpSpPr>
        <p:grpSpPr>
          <a:xfrm>
            <a:off x="10024694" y="5555994"/>
            <a:ext cx="859808" cy="859808"/>
            <a:chOff x="9829302" y="5592194"/>
            <a:chExt cx="859808" cy="859808"/>
          </a:xfrm>
        </p:grpSpPr>
        <p:sp>
          <p:nvSpPr>
            <p:cNvPr id="177" name="橢圓 176">
              <a:extLst>
                <a:ext uri="{FF2B5EF4-FFF2-40B4-BE49-F238E27FC236}">
                  <a16:creationId xmlns:a16="http://schemas.microsoft.com/office/drawing/2014/main" id="{1E0CB652-8A6F-4F2D-A75D-29FE030791D8}"/>
                </a:ext>
              </a:extLst>
            </p:cNvPr>
            <p:cNvSpPr/>
            <p:nvPr/>
          </p:nvSpPr>
          <p:spPr>
            <a:xfrm>
              <a:off x="9829302" y="5592194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78" name="圖片 16" descr="一張含有 盤 的圖片&#10;&#10;自動產生的描述">
              <a:extLst>
                <a:ext uri="{FF2B5EF4-FFF2-40B4-BE49-F238E27FC236}">
                  <a16:creationId xmlns:a16="http://schemas.microsoft.com/office/drawing/2014/main" id="{73F8DC6C-4555-4E60-AA25-2EB26F2C79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895454" y="5786920"/>
              <a:ext cx="720615" cy="479275"/>
            </a:xfrm>
            <a:prstGeom prst="rect">
              <a:avLst/>
            </a:prstGeom>
          </p:spPr>
        </p:pic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8D59576C-629D-430F-8240-EFB15FD1C07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762" b="97884" l="0" r="99222">
                        <a14:foregroundMark x1="1946" y1="7937" x2="14397" y2="11111"/>
                        <a14:foregroundMark x1="14397" y1="11111" x2="778" y2="7937"/>
                        <a14:foregroundMark x1="778" y1="7937" x2="778" y2="7937"/>
                        <a14:foregroundMark x1="59533" y1="14815" x2="59144" y2="33333"/>
                        <a14:foregroundMark x1="59144" y1="33333" x2="64202" y2="58730"/>
                        <a14:foregroundMark x1="64202" y1="58730" x2="78599" y2="63492"/>
                        <a14:foregroundMark x1="78599" y1="63492" x2="92607" y2="47619"/>
                        <a14:foregroundMark x1="92607" y1="47619" x2="85992" y2="29101"/>
                        <a14:foregroundMark x1="85992" y1="29101" x2="59533" y2="16402"/>
                        <a14:foregroundMark x1="59533" y1="16402" x2="57198" y2="12698"/>
                        <a14:foregroundMark x1="97958" y1="23320" x2="95720" y2="64021"/>
                        <a14:foregroundMark x1="98070" y1="21279" x2="98028" y2="22034"/>
                        <a14:foregroundMark x1="95720" y1="64021" x2="87938" y2="39153"/>
                        <a14:foregroundMark x1="87938" y1="39153" x2="88622" y2="19908"/>
                        <a14:foregroundMark x1="90021" y1="20111" x2="90661" y2="27513"/>
                        <a14:foregroundMark x1="90661" y1="27513" x2="94691" y2="20789"/>
                        <a14:foregroundMark x1="50973" y1="78836" x2="58755" y2="84127"/>
                        <a14:foregroundMark x1="58755" y1="84127" x2="70039" y2="83598"/>
                        <a14:foregroundMark x1="70039" y1="83598" x2="61479" y2="74603"/>
                        <a14:foregroundMark x1="61479" y1="74603" x2="51751" y2="77778"/>
                        <a14:foregroundMark x1="11955" y1="86057" x2="12062" y2="85185"/>
                        <a14:foregroundMark x1="9339" y1="84127" x2="9252" y2="85156"/>
                        <a14:foregroundMark x1="11608" y1="85941" x2="11673" y2="85714"/>
                        <a14:foregroundMark x1="10371" y1="84829" x2="10117" y2="84656"/>
                        <a14:foregroundMark x1="11673" y1="85714" x2="10380" y2="84835"/>
                        <a14:foregroundMark x1="10506" y1="92063" x2="9339" y2="91005"/>
                        <a14:foregroundMark x1="10895" y1="92063" x2="10506" y2="93651"/>
                        <a14:foregroundMark x1="11673" y1="80423" x2="12062" y2="80952"/>
                        <a14:backgroundMark x1="87938" y1="6349" x2="96498" y2="7407"/>
                        <a14:backgroundMark x1="96498" y1="7407" x2="89105" y2="1587"/>
                        <a14:backgroundMark x1="89105" y1="1587" x2="90661" y2="7407"/>
                        <a14:backgroundMark x1="98444" y1="6349" x2="97276" y2="21164"/>
                        <a14:backgroundMark x1="97276" y1="21164" x2="99222" y2="7407"/>
                        <a14:backgroundMark x1="99222" y1="7407" x2="98444" y2="6878"/>
                        <a14:backgroundMark x1="98444" y1="21693" x2="98444" y2="21164"/>
                        <a14:backgroundMark x1="98444" y1="25397" x2="98444" y2="23810"/>
                        <a14:backgroundMark x1="7782" y1="88360" x2="6226" y2="88360"/>
                        <a14:backgroundMark x1="9728" y1="87831" x2="9188" y2="88197"/>
                        <a14:backgroundMark x1="7985" y1="92548" x2="7004" y2="97884"/>
                        <a14:backgroundMark x1="8644" y1="88966" x2="8284" y2="90921"/>
                        <a14:backgroundMark x1="9339" y1="85185" x2="8927" y2="87428"/>
                        <a14:backgroundMark x1="9193" y1="88211" x2="10117" y2="84127"/>
                        <a14:backgroundMark x1="8553" y1="91039" x2="8871" y2="89633"/>
                        <a14:backgroundMark x1="7004" y1="97884" x2="8191" y2="92638"/>
                        <a14:backgroundMark x1="10117" y1="84127" x2="10117" y2="84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51459" y="2474987"/>
            <a:ext cx="1277926" cy="939798"/>
          </a:xfrm>
          <a:prstGeom prst="rect">
            <a:avLst/>
          </a:prstGeom>
          <a:effectLst>
            <a:outerShdw blurRad="50800" dist="38100" dir="5400000" algn="ctr" rotWithShape="0">
              <a:srgbClr val="000000">
                <a:alpha val="40000"/>
              </a:srgbClr>
            </a:outerShdw>
          </a:effectLst>
        </p:spPr>
      </p:pic>
      <p:grpSp>
        <p:nvGrpSpPr>
          <p:cNvPr id="53" name="群組 52">
            <a:extLst>
              <a:ext uri="{FF2B5EF4-FFF2-40B4-BE49-F238E27FC236}">
                <a16:creationId xmlns:a16="http://schemas.microsoft.com/office/drawing/2014/main" id="{6DF368D8-68A4-467A-BEDB-9BAE8112BCA4}"/>
              </a:ext>
            </a:extLst>
          </p:cNvPr>
          <p:cNvGrpSpPr/>
          <p:nvPr/>
        </p:nvGrpSpPr>
        <p:grpSpPr>
          <a:xfrm>
            <a:off x="469347" y="3117020"/>
            <a:ext cx="859808" cy="859808"/>
            <a:chOff x="2884570" y="4775003"/>
            <a:chExt cx="859808" cy="859808"/>
          </a:xfrm>
        </p:grpSpPr>
        <p:sp>
          <p:nvSpPr>
            <p:cNvPr id="54" name="橢圓 53">
              <a:extLst>
                <a:ext uri="{FF2B5EF4-FFF2-40B4-BE49-F238E27FC236}">
                  <a16:creationId xmlns:a16="http://schemas.microsoft.com/office/drawing/2014/main" id="{626BFFDD-9B6E-473A-BC0C-298698D6CF71}"/>
                </a:ext>
              </a:extLst>
            </p:cNvPr>
            <p:cNvSpPr/>
            <p:nvPr/>
          </p:nvSpPr>
          <p:spPr>
            <a:xfrm>
              <a:off x="2884570" y="4775003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55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873394A8-3182-4AA8-AF78-D5DE240DF5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2959270" y="5006581"/>
              <a:ext cx="712744" cy="416215"/>
            </a:xfrm>
            <a:prstGeom prst="rect">
              <a:avLst/>
            </a:prstGeom>
          </p:spPr>
        </p:pic>
      </p:grpSp>
      <p:pic>
        <p:nvPicPr>
          <p:cNvPr id="5" name="圖片 4">
            <a:extLst>
              <a:ext uri="{FF2B5EF4-FFF2-40B4-BE49-F238E27FC236}">
                <a16:creationId xmlns:a16="http://schemas.microsoft.com/office/drawing/2014/main" id="{AA1CCC04-DF92-3B64-B9F6-374DF3B526C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95385" y="2563235"/>
            <a:ext cx="1365826" cy="853793"/>
          </a:xfrm>
          <a:prstGeom prst="rect">
            <a:avLst/>
          </a:prstGeom>
          <a:effectLst>
            <a:outerShdw blurRad="50800" dist="38100" dir="5400000" algn="ctr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46311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圖片 24">
            <a:extLst>
              <a:ext uri="{FF2B5EF4-FFF2-40B4-BE49-F238E27FC236}">
                <a16:creationId xmlns:a16="http://schemas.microsoft.com/office/drawing/2014/main" id="{12C9BCE6-981F-4F47-BEF1-E14D478CE45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7496" y="2201833"/>
            <a:ext cx="4790750" cy="3365137"/>
          </a:xfrm>
          <a:prstGeom prst="rect">
            <a:avLst/>
          </a:prstGeom>
        </p:spPr>
      </p:pic>
      <p:sp>
        <p:nvSpPr>
          <p:cNvPr id="26" name="矩形: 圓角 25">
            <a:extLst>
              <a:ext uri="{FF2B5EF4-FFF2-40B4-BE49-F238E27FC236}">
                <a16:creationId xmlns:a16="http://schemas.microsoft.com/office/drawing/2014/main" id="{79440EBF-D2C2-435D-9AB9-C0FC085A1418}"/>
              </a:ext>
            </a:extLst>
          </p:cNvPr>
          <p:cNvSpPr/>
          <p:nvPr/>
        </p:nvSpPr>
        <p:spPr>
          <a:xfrm>
            <a:off x="6296695" y="1778450"/>
            <a:ext cx="4828251" cy="461327"/>
          </a:xfrm>
          <a:prstGeom prst="roundRect">
            <a:avLst>
              <a:gd name="adj" fmla="val 1098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7030A0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C0EAB9CD-41F0-4488-A4F4-DE45CD2B9B3C}"/>
              </a:ext>
            </a:extLst>
          </p:cNvPr>
          <p:cNvSpPr/>
          <p:nvPr/>
        </p:nvSpPr>
        <p:spPr>
          <a:xfrm>
            <a:off x="6492989" y="1790419"/>
            <a:ext cx="468334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QNA-T310G1T</a:t>
            </a: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EA8A3FA7-C8F4-453F-A6B7-D8897D3919E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495" y="2213802"/>
            <a:ext cx="4790750" cy="3365137"/>
          </a:xfrm>
          <a:prstGeom prst="rect">
            <a:avLst/>
          </a:prstGeom>
        </p:spPr>
      </p:pic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0250C250-3353-4D62-A906-99B10073E5E7}"/>
              </a:ext>
            </a:extLst>
          </p:cNvPr>
          <p:cNvSpPr/>
          <p:nvPr/>
        </p:nvSpPr>
        <p:spPr>
          <a:xfrm>
            <a:off x="870694" y="1790419"/>
            <a:ext cx="4828251" cy="461327"/>
          </a:xfrm>
          <a:prstGeom prst="roundRect">
            <a:avLst>
              <a:gd name="adj" fmla="val 15160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7030A0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707D9C6E-2FEC-4583-8F74-FEB5C800A1A5}"/>
              </a:ext>
            </a:extLst>
          </p:cNvPr>
          <p:cNvSpPr/>
          <p:nvPr/>
        </p:nvSpPr>
        <p:spPr>
          <a:xfrm>
            <a:off x="1066988" y="1802388"/>
            <a:ext cx="468334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QNA-UC5G1T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3037A-3731-4E4E-AAE3-FF937BF6F414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altLang="zh-CN" sz="4000" b="1" dirty="0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Network </a:t>
            </a:r>
            <a:r>
              <a:rPr lang="en-US" altLang="zh-CN" sz="4000" b="1" dirty="0" err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extention</a:t>
            </a:r>
            <a:r>
              <a:rPr lang="zh-CN" altLang="en-US" sz="4000" b="1" dirty="0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：</a:t>
            </a:r>
            <a:r>
              <a:rPr lang="zh-TW" altLang="en-US" sz="4000" b="1" dirty="0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hand carry adaptor</a:t>
            </a:r>
            <a:endParaRPr lang="zh-TW" altLang="en-US" dirty="0">
              <a:sym typeface="+mn-lt"/>
            </a:endParaRPr>
          </a:p>
        </p:txBody>
      </p:sp>
      <p:sp>
        <p:nvSpPr>
          <p:cNvPr id="31" name="TextBox 7">
            <a:extLst>
              <a:ext uri="{FF2B5EF4-FFF2-40B4-BE49-F238E27FC236}">
                <a16:creationId xmlns:a16="http://schemas.microsoft.com/office/drawing/2014/main" id="{E97D3990-7C73-4507-BAE6-4BB191848D03}"/>
              </a:ext>
            </a:extLst>
          </p:cNvPr>
          <p:cNvSpPr txBox="1"/>
          <p:nvPr/>
        </p:nvSpPr>
        <p:spPr>
          <a:xfrm>
            <a:off x="1122549" y="4065311"/>
            <a:ext cx="2898952" cy="64960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RJ45 NBASE-T</a:t>
            </a:r>
          </a:p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4 speed:</a:t>
            </a:r>
            <a:r>
              <a:rPr kumimoji="0" lang="zh-TW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5G/2.5G/1G/100M</a:t>
            </a:r>
          </a:p>
        </p:txBody>
      </p:sp>
      <p:sp>
        <p:nvSpPr>
          <p:cNvPr id="32" name="TextBox 1">
            <a:extLst>
              <a:ext uri="{FF2B5EF4-FFF2-40B4-BE49-F238E27FC236}">
                <a16:creationId xmlns:a16="http://schemas.microsoft.com/office/drawing/2014/main" id="{677B24C7-5E5A-4C43-863C-529E6110FE4B}"/>
              </a:ext>
            </a:extLst>
          </p:cNvPr>
          <p:cNvSpPr txBox="1"/>
          <p:nvPr/>
        </p:nvSpPr>
        <p:spPr>
          <a:xfrm>
            <a:off x="1122549" y="3550517"/>
            <a:ext cx="254300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USB 3.2 Gen 1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3D66E900-B8D9-46CA-9093-3DC310D0EEDE}"/>
              </a:ext>
            </a:extLst>
          </p:cNvPr>
          <p:cNvCxnSpPr>
            <a:cxnSpLocks/>
          </p:cNvCxnSpPr>
          <p:nvPr/>
        </p:nvCxnSpPr>
        <p:spPr>
          <a:xfrm>
            <a:off x="1122549" y="4003812"/>
            <a:ext cx="30395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C5CE701C-DB24-429F-BA63-A192F4D5E795}"/>
              </a:ext>
            </a:extLst>
          </p:cNvPr>
          <p:cNvSpPr txBox="1"/>
          <p:nvPr/>
        </p:nvSpPr>
        <p:spPr>
          <a:xfrm>
            <a:off x="866138" y="5513808"/>
            <a:ext cx="509743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https://www.qnap.com/en/product/qna-uc5g1t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7" name="橢圓 36">
            <a:extLst>
              <a:ext uri="{FF2B5EF4-FFF2-40B4-BE49-F238E27FC236}">
                <a16:creationId xmlns:a16="http://schemas.microsoft.com/office/drawing/2014/main" id="{9744B052-C7E6-4050-8A25-B803F277C090}"/>
              </a:ext>
            </a:extLst>
          </p:cNvPr>
          <p:cNvSpPr/>
          <p:nvPr/>
        </p:nvSpPr>
        <p:spPr>
          <a:xfrm>
            <a:off x="4048510" y="3815660"/>
            <a:ext cx="1763279" cy="1763279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25400">
            <a:gradFill>
              <a:gsLst>
                <a:gs pos="0">
                  <a:srgbClr val="7030A0"/>
                </a:gs>
                <a:gs pos="100000">
                  <a:srgbClr val="FFC000"/>
                </a:gs>
              </a:gsLst>
              <a:lin ang="5400000" scaled="0"/>
            </a:gradFill>
          </a:ln>
          <a:effectLst>
            <a:outerShdw blurRad="342900" dist="114300" dir="414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8" name="TextBox 2">
            <a:extLst>
              <a:ext uri="{FF2B5EF4-FFF2-40B4-BE49-F238E27FC236}">
                <a16:creationId xmlns:a16="http://schemas.microsoft.com/office/drawing/2014/main" id="{94F0902D-3A4C-4B93-9317-5BBCDE3E0296}"/>
              </a:ext>
            </a:extLst>
          </p:cNvPr>
          <p:cNvSpPr txBox="1"/>
          <p:nvPr/>
        </p:nvSpPr>
        <p:spPr>
          <a:xfrm>
            <a:off x="4174756" y="4213982"/>
            <a:ext cx="1491841" cy="11182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15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USB P</a:t>
            </a:r>
            <a:r>
              <a:rPr kumimoji="0" lang="zh-TW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lu</a:t>
            </a: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g</a:t>
            </a:r>
            <a:r>
              <a:rPr kumimoji="0" lang="zh-TW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a</a:t>
            </a:r>
            <a:r>
              <a:rPr kumimoji="0" lang="en-US" altLang="zh-TW" sz="1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nd</a:t>
            </a:r>
            <a:r>
              <a:rPr kumimoji="0" lang="zh-TW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play upgrade your PC/Laptop to 10GbE high speed network</a:t>
            </a: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ea"/>
              <a:sym typeface="+mn-lt"/>
            </a:endParaRPr>
          </a:p>
        </p:txBody>
      </p:sp>
      <p:pic>
        <p:nvPicPr>
          <p:cNvPr id="40" name="圖片 34">
            <a:extLst>
              <a:ext uri="{FF2B5EF4-FFF2-40B4-BE49-F238E27FC236}">
                <a16:creationId xmlns:a16="http://schemas.microsoft.com/office/drawing/2014/main" id="{6147827E-E5F6-43EA-BA92-2F96F1BCAEB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9097" y="2176852"/>
            <a:ext cx="3406456" cy="212941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5" name="TextBox 7">
            <a:extLst>
              <a:ext uri="{FF2B5EF4-FFF2-40B4-BE49-F238E27FC236}">
                <a16:creationId xmlns:a16="http://schemas.microsoft.com/office/drawing/2014/main" id="{3288F1C9-035C-40C2-B0DF-E1C474986139}"/>
              </a:ext>
            </a:extLst>
          </p:cNvPr>
          <p:cNvSpPr txBox="1"/>
          <p:nvPr/>
        </p:nvSpPr>
        <p:spPr>
          <a:xfrm>
            <a:off x="6473253" y="4065311"/>
            <a:ext cx="3299725" cy="6493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NBASE-T port</a:t>
            </a:r>
          </a:p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5 speed:</a:t>
            </a:r>
            <a:r>
              <a:rPr kumimoji="0" lang="zh-TW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10G/5G/2.5G/1G/100M</a:t>
            </a:r>
          </a:p>
        </p:txBody>
      </p:sp>
      <p:sp>
        <p:nvSpPr>
          <p:cNvPr id="56" name="TextBox 1">
            <a:extLst>
              <a:ext uri="{FF2B5EF4-FFF2-40B4-BE49-F238E27FC236}">
                <a16:creationId xmlns:a16="http://schemas.microsoft.com/office/drawing/2014/main" id="{938D3512-64FD-43C2-AF26-5F4674A47449}"/>
              </a:ext>
            </a:extLst>
          </p:cNvPr>
          <p:cNvSpPr txBox="1"/>
          <p:nvPr/>
        </p:nvSpPr>
        <p:spPr>
          <a:xfrm>
            <a:off x="6473254" y="3550517"/>
            <a:ext cx="254300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Thunderbolt 3</a:t>
            </a:r>
            <a:endParaRPr kumimoji="0" lang="en-US" altLang="zh-TW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9654C40C-2196-49FE-AE4A-12FC2862DE9D}"/>
              </a:ext>
            </a:extLst>
          </p:cNvPr>
          <p:cNvCxnSpPr>
            <a:cxnSpLocks/>
          </p:cNvCxnSpPr>
          <p:nvPr/>
        </p:nvCxnSpPr>
        <p:spPr>
          <a:xfrm>
            <a:off x="6435706" y="4003812"/>
            <a:ext cx="30395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C0AB55FD-08A4-4B53-9922-7EE252F30410}"/>
              </a:ext>
            </a:extLst>
          </p:cNvPr>
          <p:cNvSpPr txBox="1"/>
          <p:nvPr/>
        </p:nvSpPr>
        <p:spPr>
          <a:xfrm>
            <a:off x="6474920" y="5841703"/>
            <a:ext cx="509743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https://www.qnap.com/en/product/qna-t</a:t>
            </a:r>
            <a:r>
              <a:rPr kumimoji="0" lang="en-US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b-10gbe</a:t>
            </a:r>
            <a:endParaRPr kumimoji="0" lang="zh-TW" altLang="zh-TW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61" name="圖形 60">
            <a:extLst>
              <a:ext uri="{FF2B5EF4-FFF2-40B4-BE49-F238E27FC236}">
                <a16:creationId xmlns:a16="http://schemas.microsoft.com/office/drawing/2014/main" id="{B2EC7AAB-DD93-4E16-8009-74090D5B6C6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56697" y="2681038"/>
            <a:ext cx="633870" cy="770253"/>
          </a:xfrm>
          <a:prstGeom prst="rect">
            <a:avLst/>
          </a:prstGeom>
          <a:effectLst/>
        </p:spPr>
      </p:pic>
      <p:sp>
        <p:nvSpPr>
          <p:cNvPr id="30" name="橢圓 29">
            <a:extLst>
              <a:ext uri="{FF2B5EF4-FFF2-40B4-BE49-F238E27FC236}">
                <a16:creationId xmlns:a16="http://schemas.microsoft.com/office/drawing/2014/main" id="{78A51184-D2CA-417B-86D4-2E781E1DF0A7}"/>
              </a:ext>
            </a:extLst>
          </p:cNvPr>
          <p:cNvSpPr/>
          <p:nvPr/>
        </p:nvSpPr>
        <p:spPr>
          <a:xfrm>
            <a:off x="9358494" y="3803691"/>
            <a:ext cx="1763279" cy="1763279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25400">
            <a:gradFill>
              <a:gsLst>
                <a:gs pos="0">
                  <a:srgbClr val="7030A0"/>
                </a:gs>
                <a:gs pos="100000">
                  <a:srgbClr val="FFC000"/>
                </a:gs>
              </a:gsLst>
              <a:lin ang="5400000" scaled="0"/>
            </a:gradFill>
          </a:ln>
          <a:effectLst>
            <a:outerShdw blurRad="342900" dist="114300" dir="414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60" name="TextBox 2">
            <a:extLst>
              <a:ext uri="{FF2B5EF4-FFF2-40B4-BE49-F238E27FC236}">
                <a16:creationId xmlns:a16="http://schemas.microsoft.com/office/drawing/2014/main" id="{9DDBE1A6-F940-4D81-BF62-D86F511A4462}"/>
              </a:ext>
            </a:extLst>
          </p:cNvPr>
          <p:cNvSpPr txBox="1"/>
          <p:nvPr/>
        </p:nvSpPr>
        <p:spPr>
          <a:xfrm>
            <a:off x="9450568" y="4183863"/>
            <a:ext cx="1610196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USB Plug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and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ea"/>
                <a:sym typeface="+mn-lt"/>
              </a:rPr>
              <a:t>play upgrade your PC/Laptop to 10GbE high speed network, through Thunderbolt</a:t>
            </a:r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ea"/>
              <a:sym typeface="+mn-lt"/>
            </a:endParaRPr>
          </a:p>
        </p:txBody>
      </p:sp>
      <p:pic>
        <p:nvPicPr>
          <p:cNvPr id="62" name="圖片 14">
            <a:extLst>
              <a:ext uri="{FF2B5EF4-FFF2-40B4-BE49-F238E27FC236}">
                <a16:creationId xmlns:a16="http://schemas.microsoft.com/office/drawing/2014/main" id="{CDEDBD29-420A-47BD-88F6-BBF4963710E1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87417" y="2342074"/>
            <a:ext cx="2877838" cy="17989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6" name="文字方塊 3">
            <a:extLst>
              <a:ext uri="{FF2B5EF4-FFF2-40B4-BE49-F238E27FC236}">
                <a16:creationId xmlns:a16="http://schemas.microsoft.com/office/drawing/2014/main" id="{9AFCE6E8-BA87-913F-B1ED-67BDCCEE90AB}"/>
              </a:ext>
            </a:extLst>
          </p:cNvPr>
          <p:cNvSpPr txBox="1"/>
          <p:nvPr/>
        </p:nvSpPr>
        <p:spPr>
          <a:xfrm>
            <a:off x="927845" y="5821961"/>
            <a:ext cx="509743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https://www.qnap.com/en/product/qna-uc5g1t</a:t>
            </a:r>
            <a:endParaRPr kumimoji="0" lang="zh-TW" alt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F0502020204030204"/>
              <a:ea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19393869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05A6666C-F86B-9168-354F-78A7EC83E757}"/>
              </a:ext>
            </a:extLst>
          </p:cNvPr>
          <p:cNvCxnSpPr>
            <a:cxnSpLocks/>
          </p:cNvCxnSpPr>
          <p:nvPr/>
        </p:nvCxnSpPr>
        <p:spPr>
          <a:xfrm>
            <a:off x="586852" y="3821371"/>
            <a:ext cx="521799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4DB6EFCF-4216-9E62-0063-53A5076C793A}"/>
              </a:ext>
            </a:extLst>
          </p:cNvPr>
          <p:cNvSpPr txBox="1"/>
          <p:nvPr/>
        </p:nvSpPr>
        <p:spPr>
          <a:xfrm>
            <a:off x="486769" y="3208818"/>
            <a:ext cx="53180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3200" dirty="0">
                <a:solidFill>
                  <a:prstClr val="white"/>
                </a:solidFill>
                <a:latin typeface="+mj-lt"/>
                <a:cs typeface="+mn-ea"/>
                <a:sym typeface="+mn-lt"/>
              </a:rPr>
              <a:t>Is Your Best Choice!</a:t>
            </a: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4F3E100A-0EC1-517D-CA71-811B566E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69" y="2370162"/>
            <a:ext cx="5421069" cy="838656"/>
          </a:xfrm>
          <a:prstGeom prst="rect">
            <a:avLst/>
          </a:prstGeom>
        </p:spPr>
      </p:pic>
      <p:pic>
        <p:nvPicPr>
          <p:cNvPr id="19" name="圖片 18" descr="一張含有 文字, 美工圖案 的圖片&#10;&#10;自動產生的描述">
            <a:extLst>
              <a:ext uri="{FF2B5EF4-FFF2-40B4-BE49-F238E27FC236}">
                <a16:creationId xmlns:a16="http://schemas.microsoft.com/office/drawing/2014/main" id="{11223C2E-C5F2-62D2-4CDB-5245F7A3D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52" y="732956"/>
            <a:ext cx="1399681" cy="255824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8CA17200-D14F-8AC9-DA22-F9A99617B4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0501" y="1684299"/>
            <a:ext cx="2515737" cy="522604"/>
          </a:xfrm>
          <a:prstGeom prst="rect">
            <a:avLst/>
          </a:prstGeom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00D584BF-2020-A345-27A8-6FEDC61A08E4}"/>
              </a:ext>
            </a:extLst>
          </p:cNvPr>
          <p:cNvSpPr txBox="1"/>
          <p:nvPr/>
        </p:nvSpPr>
        <p:spPr>
          <a:xfrm>
            <a:off x="486769" y="3921634"/>
            <a:ext cx="531807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>
              <a:lnSpc>
                <a:spcPct val="100000"/>
              </a:lnSpc>
            </a:pPr>
            <a:r>
              <a:rPr lang="en-US" altLang="zh-TW" sz="700" dirty="0">
                <a:solidFill>
                  <a:schemeClr val="bg1"/>
                </a:solidFill>
              </a:rPr>
              <a:t>Copyright© 2022 QNAP Systems, Inc. All rights reserved. QNAP® and other names of QNAP Products are proprietary marks or registered trademarks of QNAP Systems, Inc. Other products and company names mentioned herein are trademarks of their respective holders.​</a:t>
            </a:r>
          </a:p>
        </p:txBody>
      </p:sp>
    </p:spTree>
    <p:extLst>
      <p:ext uri="{BB962C8B-B14F-4D97-AF65-F5344CB8AC3E}">
        <p14:creationId xmlns:p14="http://schemas.microsoft.com/office/powerpoint/2010/main" val="2235379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訂 1">
      <a:majorFont>
        <a:latin typeface="Arial"/>
        <a:ea typeface="微軟正黑體"/>
        <a:cs typeface=""/>
      </a:majorFont>
      <a:minorFont>
        <a:latin typeface="Arial"/>
        <a:ea typeface="微軟正黑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件" ma:contentTypeID="0x010100516C237E5AED534FA28A1706C33D2837" ma:contentTypeVersion="13" ma:contentTypeDescription="建立新的文件。" ma:contentTypeScope="" ma:versionID="63148b1697032560d15f24a78993bd89">
  <xsd:schema xmlns:xsd="http://www.w3.org/2001/XMLSchema" xmlns:xs="http://www.w3.org/2001/XMLSchema" xmlns:p="http://schemas.microsoft.com/office/2006/metadata/properties" xmlns:ns3="dcbbd555-b457-42c6-b2a2-eaac61238ccd" xmlns:ns4="ddefd5bb-6d8d-4f06-9742-d3da6e9c2d1a" targetNamespace="http://schemas.microsoft.com/office/2006/metadata/properties" ma:root="true" ma:fieldsID="211776a63d99d10b8013641215ad2968" ns3:_="" ns4:_="">
    <xsd:import namespace="dcbbd555-b457-42c6-b2a2-eaac61238ccd"/>
    <xsd:import namespace="ddefd5bb-6d8d-4f06-9742-d3da6e9c2d1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bbd555-b457-42c6-b2a2-eaac61238c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efd5bb-6d8d-4f06-9742-d3da6e9c2d1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共用對象: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共用詳細資料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共用提示雜湊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內容類型"/>
        <xsd:element ref="dc:title" minOccurs="0" maxOccurs="1" ma:index="4" ma:displayName="標題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311BA1-6BE9-46C4-8C65-85BC64B92736}">
  <ds:schemaRefs>
    <ds:schemaRef ds:uri="dcbbd555-b457-42c6-b2a2-eaac61238ccd"/>
    <ds:schemaRef ds:uri="ddefd5bb-6d8d-4f06-9742-d3da6e9c2d1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3CB448A-8CD8-49C6-8A04-71CF45BC4413}">
  <ds:schemaRefs>
    <ds:schemaRef ds:uri="ddefd5bb-6d8d-4f06-9742-d3da6e9c2d1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dcbbd555-b457-42c6-b2a2-eaac61238c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8527C73-229C-4DAD-B99F-A656C65581F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4676</TotalTime>
  <Words>1478</Words>
  <Application>Microsoft Office PowerPoint</Application>
  <PresentationFormat>寬螢幕</PresentationFormat>
  <Paragraphs>341</Paragraphs>
  <Slides>29</Slides>
  <Notes>16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6" baseType="lpstr">
      <vt:lpstr>微軟正黑體</vt:lpstr>
      <vt:lpstr>Arial</vt:lpstr>
      <vt:lpstr>Calibri</vt:lpstr>
      <vt:lpstr>Corbel</vt:lpstr>
      <vt:lpstr>Segoe UI</vt:lpstr>
      <vt:lpstr>Wingdings</vt:lpstr>
      <vt:lpstr>Office 佈景主題</vt:lpstr>
      <vt:lpstr>PowerPoint 簡報</vt:lpstr>
      <vt:lpstr>Increasing data size. Growing WiFi speed</vt:lpstr>
      <vt:lpstr>How long do you want to wait?</vt:lpstr>
      <vt:lpstr>Do you really need all 10GbE switches?</vt:lpstr>
      <vt:lpstr>1GbE is enough now, how about in the future?</vt:lpstr>
      <vt:lpstr>Don’t let the switch become a network bottleneck</vt:lpstr>
      <vt:lpstr>2.5GbE can be used with original Cat5e cables</vt:lpstr>
      <vt:lpstr>Connect your current devices directly</vt:lpstr>
      <vt:lpstr>QSW-M2106R-2S2T Spec</vt:lpstr>
      <vt:lpstr>QSW-M2106R-2S2T Interface</vt:lpstr>
      <vt:lpstr>Half rackmount design</vt:lpstr>
      <vt:lpstr>QSW-M2106R-2S2T Software highlights </vt:lpstr>
      <vt:lpstr>Easy to use GUI design</vt:lpstr>
      <vt:lpstr>Split office network into different area</vt:lpstr>
      <vt:lpstr>Raise network speed with multiple network cable</vt:lpstr>
      <vt:lpstr>Deliver streaming to dedicate device specifically</vt:lpstr>
      <vt:lpstr>Always looking for best routing</vt:lpstr>
      <vt:lpstr>Firmware version live check</vt:lpstr>
      <vt:lpstr>QSW-M2106 have more</vt:lpstr>
      <vt:lpstr>QNAP provide 10GbE/2.5GbE total solution to unleash your network</vt:lpstr>
      <vt:lpstr>QNAP 2.5GbE unmanaged switches</vt:lpstr>
      <vt:lpstr>QNAP 2.5GbE managed switches</vt:lpstr>
      <vt:lpstr>If more budget and all 10GbE needed</vt:lpstr>
      <vt:lpstr>Tower NAS with embedded 2.5GbE</vt:lpstr>
      <vt:lpstr>Tower NAS with embedded 10GbE</vt:lpstr>
      <vt:lpstr>Rackmount network NAS with embedded 2.5/5/10GbE </vt:lpstr>
      <vt:lpstr>Network extention： Rich PCIe network extension card</vt:lpstr>
      <vt:lpstr>Network extention：hand carry adaptor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Sales trains for switch product line</dc:title>
  <dc:creator>Ricky Ho 何佾龍</dc:creator>
  <cp:lastModifiedBy>Yvonne Tsai 蔡亞彣</cp:lastModifiedBy>
  <cp:revision>5</cp:revision>
  <dcterms:created xsi:type="dcterms:W3CDTF">2021-07-28T03:09:53Z</dcterms:created>
  <dcterms:modified xsi:type="dcterms:W3CDTF">2022-09-15T07:21:05Z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0x010100516C237E5AED534FA28A1706C33D2837</vt:lpwstr>
  </property>
</Properties>
</file>