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</p:sldMasterIdLst>
  <p:notesMasterIdLst>
    <p:notesMasterId r:id="rId24"/>
  </p:notesMasterIdLst>
  <p:sldIdLst>
    <p:sldId id="274" r:id="rId6"/>
    <p:sldId id="275" r:id="rId7"/>
    <p:sldId id="276" r:id="rId8"/>
    <p:sldId id="292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3" r:id="rId22"/>
    <p:sldId id="291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Stanley Huang" initials="QH" lastIdx="19" clrIdx="0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D6B0BE-66B7-B33F-D174-9DF7EF1C97B0}" v="82" vWet="115" dt="2022-09-07T06:00:55.410"/>
    <p1510:client id="{5085A4B9-CF8F-3FB2-B00C-68FBABC85430}" v="142" dt="2022-09-07T08:38:55.080"/>
    <p1510:client id="{9CED4D4A-65AA-4275-989A-F38698BD5F3A}" v="231" vWet="233" dt="2022-09-08T02:38:30.879"/>
    <p1510:client id="{A6A81EDB-E108-F75F-0ACB-597B9321E41B}" v="673" dt="2022-09-08T04:45:28.031"/>
    <p1510:client id="{E19DD94C-EF55-5F0E-72FA-8BEB4F09781E}" v="27" dt="2022-09-07T02:52:17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1B_FB3C6FB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1B_FB3C6FBD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E5-4000-A988-05909BC40E8C}"/>
              </c:ext>
            </c:extLst>
          </c:dPt>
          <c:cat>
            <c:strRef>
              <c:f>工作表1!$A$2:$A$3</c:f>
              <c:strCache>
                <c:ptCount val="2"/>
                <c:pt idx="0">
                  <c:v>Write</c:v>
                </c:pt>
                <c:pt idx="1">
                  <c:v>Read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2344</c:v>
                </c:pt>
                <c:pt idx="1">
                  <c:v>2362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E5-4000-A988-05909BC40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25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4E-4DB2-A532-09874699B5CE}"/>
              </c:ext>
            </c:extLst>
          </c:dPt>
          <c:cat>
            <c:strRef>
              <c:f>工作表1!$A$2:$A$3</c:f>
              <c:strCache>
                <c:ptCount val="2"/>
                <c:pt idx="0">
                  <c:v>Upload</c:v>
                </c:pt>
                <c:pt idx="1">
                  <c:v>Download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1134</c:v>
                </c:pt>
                <c:pt idx="1">
                  <c:v>1144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4E-4DB2-A532-09874699B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12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006DE-C600-49D9-870A-3B19506F4FDB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8DEDF-EA4A-46A6-B58D-16E1D7E900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949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Hello everyone, welcome to today's QNAP livestream, I'm Andy,  product manager at QNAP, </a:t>
            </a:r>
            <a:endParaRPr lang="zh-TW" altLang="en-US">
              <a:ea typeface="新細明體" panose="02020500000000000000" pitchFamily="18" charset="-120"/>
            </a:endParaRPr>
          </a:p>
          <a:p>
            <a:r>
              <a:rPr lang="en-US" altLang="zh-TW">
                <a:ea typeface="新細明體"/>
              </a:rPr>
              <a:t>today I will introduce to you a network expansion card QXG-10G2TB that provides two network ports and supports 5-speed, not only can support QNAP NAS for network expansion, and can also add 10Gbps high-efficiency network environment to your Windows </a:t>
            </a:r>
            <a:r>
              <a:rPr lang="en-US" altLang="zh-TW" err="1">
                <a:ea typeface="新細明體"/>
              </a:rPr>
              <a:t>Ubunto</a:t>
            </a:r>
            <a:r>
              <a:rPr lang="en-US" altLang="zh-TW">
                <a:ea typeface="新細明體"/>
              </a:rPr>
              <a:t> computer </a:t>
            </a:r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8DEDF-EA4A-46A6-B58D-16E1D7E900AA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5431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For QNAP managed 10GbE switch , we have </a:t>
            </a:r>
            <a:r>
              <a:rPr lang="en-US" b="1"/>
              <a:t>QSW-M1208-8C、QSW-M408-4C、QSW-M2116P-2T2S and for more , can be found on our website</a:t>
            </a:r>
            <a:endParaRPr lang="en-US"/>
          </a:p>
          <a:p>
            <a:endParaRPr lang="en-US" b="1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8DEDF-EA4A-46A6-B58D-16E1D7E900AA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6358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QHora-301W supports high-speed Wi-Fi 6 and 10GbE connections, while also providing an enterprise-grade SD-WAN VPN to allow multi-site VPN deployment via the cloud. Combined with a budget-friendly price, the QHora-301W is a solid foundation for building a next-generation network.</a:t>
            </a:r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43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if there is no fiber (SFP+) and (RJ45) interfaces in your device, QNAP also provides accessory to help you build a high-speed network transmission environment</a:t>
            </a:r>
            <a:r>
              <a:rPr lang="en-US" altLang="zh-TW">
                <a:ea typeface="新細明體"/>
              </a:rPr>
              <a:t> 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0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QXG-10G2TB and QNAP switch can provide you with an economical speed-up solution. It can be seen that in the past ,1G environment is built with Cat 5e and 1GbE switch </a:t>
            </a:r>
            <a:endParaRPr lang="zh-TW"/>
          </a:p>
          <a:p>
            <a:endParaRPr lang="en-US" altLang="zh-TW">
              <a:ea typeface="新細明體"/>
              <a:cs typeface="Calibri"/>
            </a:endParaRPr>
          </a:p>
          <a:p>
            <a:r>
              <a:rPr lang="en-US" altLang="zh-TW">
                <a:ea typeface="新細明體"/>
              </a:rPr>
              <a:t>Now with QXG-10G2TB and QSW switch, you can directly upgrade your PC to 5Gbps network transmission environment, and to 10Gbps, you need to use Cat 6 or higher level to create a high-speed network environment and speed up the file Sharing and intensive data transmission to meet high-bandwidth application scenarios.</a:t>
            </a:r>
            <a:endParaRPr lang="zh-TW"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8DEDF-EA4A-46A6-B58D-16E1D7E900AA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0518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>
                <a:ea typeface="新細明體"/>
              </a:rPr>
              <a:t>If </a:t>
            </a:r>
            <a:r>
              <a:rPr lang="en-US" altLang="zh-TW">
                <a:ea typeface="新細明體"/>
              </a:rPr>
              <a:t>there</a:t>
            </a:r>
            <a:r>
              <a:rPr lang="zh-TW">
                <a:ea typeface="新細明體"/>
              </a:rPr>
              <a:t> </a:t>
            </a:r>
            <a:r>
              <a:rPr lang="en-US" altLang="zh-TW">
                <a:ea typeface="新細明體"/>
              </a:rPr>
              <a:t>is</a:t>
            </a:r>
            <a:r>
              <a:rPr lang="zh-TW">
                <a:ea typeface="新細明體"/>
              </a:rPr>
              <a:t> </a:t>
            </a:r>
            <a:r>
              <a:rPr lang="en-US" altLang="zh-TW">
                <a:ea typeface="新細明體"/>
              </a:rPr>
              <a:t>no</a:t>
            </a:r>
            <a:r>
              <a:rPr lang="zh-TW" altLang="en-US">
                <a:ea typeface="新細明體"/>
              </a:rPr>
              <a:t> RJ45 ports in yo</a:t>
            </a:r>
            <a:r>
              <a:rPr lang="en-US" altLang="zh-TW" err="1">
                <a:ea typeface="新細明體"/>
              </a:rPr>
              <a:t>u</a:t>
            </a:r>
            <a:r>
              <a:rPr lang="en-US" altLang="en-US" err="1">
                <a:ea typeface="新細明體"/>
              </a:rPr>
              <a:t>r</a:t>
            </a:r>
            <a:r>
              <a:rPr lang="en-US" altLang="en-US">
                <a:ea typeface="新細明體"/>
              </a:rPr>
              <a:t> device</a:t>
            </a:r>
            <a:r>
              <a:rPr lang="zh-TW">
                <a:ea typeface="新細明體"/>
              </a:rPr>
              <a:t>, QNAP also provides you with corresponding accessories to give you a lightweight speed-up solution. Whether it is Thunderbolt or USB interface, with QNAP QSW switch and NAS, let you enjoy</a:t>
            </a:r>
            <a:r>
              <a:rPr lang="zh-TW" altLang="en-US">
                <a:ea typeface="新細明體"/>
              </a:rPr>
              <a:t> </a:t>
            </a:r>
            <a:r>
              <a:rPr lang="zh-TW">
                <a:ea typeface="新細明體"/>
              </a:rPr>
              <a:t>a high-speed network transmission environment,</a:t>
            </a:r>
            <a:r>
              <a:rPr lang="zh-TW" altLang="en-US">
                <a:ea typeface="新細明體"/>
              </a:rPr>
              <a:t> a</a:t>
            </a:r>
            <a:r>
              <a:rPr lang="en-US" altLang="zh-TW" err="1">
                <a:ea typeface="新細明體"/>
              </a:rPr>
              <a:t>n</a:t>
            </a:r>
            <a:r>
              <a:rPr lang="en-US" altLang="en-US" err="1">
                <a:ea typeface="新細明體"/>
              </a:rPr>
              <a:t>d</a:t>
            </a:r>
            <a:r>
              <a:rPr lang="zh-TW">
                <a:ea typeface="新細明體"/>
              </a:rPr>
              <a:t> reducing your workload. </a:t>
            </a:r>
          </a:p>
          <a:p>
            <a:r>
              <a:rPr lang="zh-TW" altLang="en-US">
                <a:ea typeface="新細明體"/>
                <a:cs typeface="Calibri"/>
              </a:rPr>
              <a:t>For video editing , the editor can easily back up their works to QNAP NAS through 10GbE or 5 GbE network transmission , to ensure data </a:t>
            </a:r>
            <a:r>
              <a:rPr lang="zh-TW">
                <a:ea typeface="新細明體"/>
              </a:rPr>
              <a:t>security</a:t>
            </a:r>
            <a:r>
              <a:rPr lang="zh-TW" altLang="en-US">
                <a:ea typeface="新細明體"/>
              </a:rPr>
              <a:t> and also co-wok with team</a:t>
            </a:r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94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Marvell </a:t>
            </a:r>
            <a:r>
              <a:rPr lang="en-US" b="1" err="1"/>
              <a:t>AQtion</a:t>
            </a:r>
            <a:r>
              <a:rPr lang="en-US" b="1"/>
              <a:t> AQC113C </a:t>
            </a:r>
            <a:r>
              <a:rPr lang="en-US" b="1">
                <a:ea typeface="新細明體"/>
              </a:rPr>
              <a:t> which feature in </a:t>
            </a:r>
            <a:r>
              <a:rPr lang="en-US" altLang="zh-TW">
                <a:ea typeface="新細明體"/>
              </a:rPr>
              <a:t>multi-gigabit Ethernet MAC Controller with a full-reach, low-power, high-performance, multi-gigabit</a:t>
            </a:r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8DEDF-EA4A-46A6-B58D-16E1D7E900AA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089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10GbE is fully popularized , easily create a high-speed application</a:t>
            </a:r>
            <a:endParaRPr lang="zh-TW" altLang="en-US"/>
          </a:p>
          <a:p>
            <a:r>
              <a:rPr lang="en-US" altLang="zh-TW" err="1">
                <a:ea typeface="新細明體"/>
              </a:rPr>
              <a:t>Thi</a:t>
            </a:r>
            <a:r>
              <a:rPr lang="zh-TW">
                <a:ea typeface="新細明體"/>
              </a:rPr>
              <a:t>s </a:t>
            </a:r>
            <a:r>
              <a:rPr lang="en-US" altLang="zh-TW">
                <a:ea typeface="新細明體"/>
              </a:rPr>
              <a:t>page show the features</a:t>
            </a:r>
            <a:r>
              <a:rPr lang="zh-TW">
                <a:ea typeface="新細明體"/>
              </a:rPr>
              <a:t> of this card. First of all, QXG-10G2TB provides two ports and supports five network transmissions</a:t>
            </a:r>
            <a:r>
              <a:rPr lang="en-US" altLang="zh-TW">
                <a:ea typeface="新細明體"/>
              </a:rPr>
              <a:t>, </a:t>
            </a:r>
            <a:r>
              <a:rPr lang="zh-TW">
                <a:ea typeface="新細明體"/>
              </a:rPr>
              <a:t> 10G / 5G /2.5G /1G 100M </a:t>
            </a:r>
            <a:endParaRPr lang="zh-TW"/>
          </a:p>
          <a:p>
            <a:r>
              <a:rPr lang="en-US" altLang="zh-TW">
                <a:ea typeface="新細明體"/>
              </a:rPr>
              <a:t>A</a:t>
            </a:r>
            <a:r>
              <a:rPr lang="zh-TW">
                <a:ea typeface="新細明體"/>
              </a:rPr>
              <a:t>n</a:t>
            </a:r>
            <a:r>
              <a:rPr lang="en-US" altLang="zh-TW">
                <a:ea typeface="新細明體"/>
              </a:rPr>
              <a:t>d</a:t>
            </a:r>
            <a:r>
              <a:rPr lang="zh-TW">
                <a:ea typeface="新細明體"/>
              </a:rPr>
              <a:t> </a:t>
            </a:r>
            <a:r>
              <a:rPr lang="en-US" altLang="zh-TW">
                <a:ea typeface="新細明體"/>
              </a:rPr>
              <a:t>n</a:t>
            </a:r>
            <a:r>
              <a:rPr lang="zh-TW">
                <a:ea typeface="新細明體"/>
              </a:rPr>
              <a:t>ot only supports our NAS models, but also can be used with PCs or workstations with PCIe expansion slots </a:t>
            </a:r>
            <a:endParaRPr lang="zh-TW">
              <a:ea typeface="新細明體"/>
              <a:cs typeface="Calibri"/>
            </a:endParaRPr>
          </a:p>
          <a:p>
            <a:r>
              <a:rPr lang="en-US" altLang="zh-TW">
                <a:ea typeface="新細明體"/>
              </a:rPr>
              <a:t>And</a:t>
            </a:r>
            <a:r>
              <a:rPr lang="zh-TW">
                <a:ea typeface="新細明體"/>
              </a:rPr>
              <a:t> it can also be used with QNAP's 10G switch a</a:t>
            </a:r>
            <a:r>
              <a:rPr lang="en-US" altLang="zh-TW" err="1">
                <a:ea typeface="新細明體"/>
              </a:rPr>
              <a:t>nd</a:t>
            </a:r>
            <a:r>
              <a:rPr lang="zh-TW" altLang="en-US">
                <a:ea typeface="新細明體"/>
              </a:rPr>
              <a:t> </a:t>
            </a:r>
            <a:r>
              <a:rPr lang="en-US" altLang="en-US">
                <a:ea typeface="新細明體"/>
              </a:rPr>
              <a:t>NAS</a:t>
            </a:r>
            <a:r>
              <a:rPr lang="zh-TW">
                <a:ea typeface="新細明體"/>
              </a:rPr>
              <a:t> to establish a high-speed transmission environment, accelerat</a:t>
            </a:r>
            <a:r>
              <a:rPr lang="en-US" altLang="zh-TW">
                <a:ea typeface="新細明體"/>
              </a:rPr>
              <a:t>in</a:t>
            </a:r>
            <a:r>
              <a:rPr lang="zh-TW">
                <a:ea typeface="新細明體"/>
              </a:rPr>
              <a:t>g </a:t>
            </a:r>
            <a:r>
              <a:rPr lang="en-US" altLang="zh-TW">
                <a:ea typeface="新細明體"/>
              </a:rPr>
              <a:t>fi</a:t>
            </a:r>
            <a:r>
              <a:rPr lang="zh-TW">
                <a:ea typeface="新細明體"/>
              </a:rPr>
              <a:t>le sharing and intensive data trans</a:t>
            </a:r>
            <a:r>
              <a:rPr lang="en-US" altLang="zh-TW">
                <a:ea typeface="新細明體"/>
              </a:rPr>
              <a:t>f</a:t>
            </a:r>
            <a:r>
              <a:rPr lang="zh-TW">
                <a:ea typeface="新細明體"/>
              </a:rPr>
              <a:t>e</a:t>
            </a:r>
            <a:r>
              <a:rPr lang="en-US" altLang="zh-TW">
                <a:ea typeface="新細明體"/>
              </a:rPr>
              <a:t>r.</a:t>
            </a:r>
            <a:endParaRPr lang="zh-TW">
              <a:ea typeface="新細明體"/>
            </a:endParaRP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8DEDF-EA4A-46A6-B58D-16E1D7E900A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383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QXG-10G2TB is a </a:t>
            </a:r>
            <a:r>
              <a:rPr lang="en-US" b="1"/>
              <a:t>Dual-port 10GbE BASE-T low profile NIC , two RJ45 ports with 5 speed</a:t>
            </a:r>
            <a:endParaRPr lang="zh-TW"/>
          </a:p>
          <a:p>
            <a:r>
              <a:rPr lang="en-US" altLang="zh-TW">
                <a:ea typeface="新細明體"/>
              </a:rPr>
              <a:t>The controller is equipped with Marvell, the leader in Multi Gig, </a:t>
            </a:r>
            <a:r>
              <a:rPr lang="en-US"/>
              <a:t>powered by Marvell </a:t>
            </a:r>
            <a:r>
              <a:rPr lang="en-US" err="1"/>
              <a:t>AQtion</a:t>
            </a:r>
            <a:r>
              <a:rPr lang="en-US"/>
              <a:t> AQC113C</a:t>
            </a:r>
            <a:endParaRPr lang="zh-TW" altLang="en-US">
              <a:ea typeface="新細明體" panose="02020500000000000000" pitchFamily="18" charset="-120"/>
            </a:endParaRPr>
          </a:p>
          <a:p>
            <a:r>
              <a:rPr lang="en-US" altLang="zh-TW">
                <a:ea typeface="新細明體"/>
              </a:rPr>
              <a:t>, allowing you to quickly add high-speed 10GbE network transmission to QNAP NAS, Window® and Ubuntu® computers/servers according to your needs </a:t>
            </a:r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8DEDF-EA4A-46A6-B58D-16E1D7E900A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939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CN">
                <a:ea typeface="等线"/>
              </a:rPr>
              <a:t>T</a:t>
            </a:r>
            <a:r>
              <a:rPr lang="en-US" altLang="zh-CN">
                <a:ea typeface="等线"/>
              </a:rPr>
              <a:t>his</a:t>
            </a:r>
            <a:r>
              <a:rPr lang="zh-CN" altLang="en-US">
                <a:ea typeface="等线"/>
              </a:rPr>
              <a:t> </a:t>
            </a:r>
            <a:r>
              <a:rPr lang="zh-CN">
                <a:ea typeface="等线"/>
              </a:rPr>
              <a:t>table shows </a:t>
            </a:r>
            <a:r>
              <a:rPr lang="en-US" altLang="zh-CN" err="1">
                <a:ea typeface="等线"/>
              </a:rPr>
              <a:t>th</a:t>
            </a:r>
            <a:r>
              <a:rPr lang="zh-CN">
                <a:ea typeface="等线"/>
              </a:rPr>
              <a:t>e network c</a:t>
            </a:r>
            <a:r>
              <a:rPr lang="en-US" altLang="zh-CN" err="1">
                <a:ea typeface="等线"/>
              </a:rPr>
              <a:t>ables</a:t>
            </a:r>
            <a:r>
              <a:rPr lang="zh-CN">
                <a:ea typeface="等线"/>
              </a:rPr>
              <a:t> and network transmission speed . You can see that the general network cable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CAT5e</a:t>
            </a:r>
            <a:r>
              <a:rPr lang="zh-CN" altLang="en-US">
                <a:ea typeface="等线"/>
              </a:rPr>
              <a:t> </a:t>
            </a:r>
            <a:r>
              <a:rPr lang="zh-CN">
                <a:ea typeface="等线"/>
              </a:rPr>
              <a:t>can support </a:t>
            </a:r>
            <a:r>
              <a:rPr lang="en-US" altLang="zh-CN">
                <a:ea typeface="等线"/>
              </a:rPr>
              <a:t>up to </a:t>
            </a:r>
            <a:r>
              <a:rPr lang="zh-CN">
                <a:ea typeface="等线"/>
              </a:rPr>
              <a:t>5G network transmission, and 10G needs to be matched with cables of CAT 6 or above.</a:t>
            </a:r>
            <a:br>
              <a:rPr lang="zh-CN" altLang="en-US">
                <a:ea typeface="等线"/>
                <a:cs typeface="+mn-lt"/>
              </a:rPr>
            </a:br>
            <a:r>
              <a:rPr lang="en-US" altLang="zh-CN">
                <a:ea typeface="等线"/>
                <a:cs typeface="Calibri"/>
              </a:rPr>
              <a:t>If we want to build a 10G network environment , we also need to prepare a 10GbE switch , and there are several network switch provide by QANP also , we will have a brief later.</a:t>
            </a:r>
            <a:endParaRPr lang="zh-TW" altLang="en-US">
              <a:ea typeface="等线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98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>
                <a:ea typeface="新細明體"/>
              </a:rPr>
              <a:t>This page also provides the appearance configuration diagram of the Q</a:t>
            </a:r>
            <a:r>
              <a:rPr lang="en-US" altLang="zh-TW">
                <a:ea typeface="新細明體"/>
              </a:rPr>
              <a:t>XG-10G2TB</a:t>
            </a:r>
            <a:endParaRPr lang="zh-TW">
              <a:ea typeface="新細明體"/>
            </a:endParaRPr>
          </a:p>
          <a:p>
            <a:r>
              <a:rPr lang="zh-TW">
                <a:ea typeface="新細明體"/>
              </a:rPr>
              <a:t>From the left, there are</a:t>
            </a:r>
            <a:r>
              <a:rPr lang="zh-TW" altLang="en-US">
                <a:ea typeface="新細明體"/>
              </a:rPr>
              <a:t> </a:t>
            </a:r>
            <a:r>
              <a:rPr lang="en-US" altLang="zh-TW">
                <a:ea typeface="新細明體"/>
              </a:rPr>
              <a:t>Dual-</a:t>
            </a:r>
            <a:r>
              <a:rPr lang="zh-TW">
                <a:ea typeface="新細明體"/>
              </a:rPr>
              <a:t>port</a:t>
            </a:r>
            <a:r>
              <a:rPr lang="zh-TW" altLang="en-US">
                <a:ea typeface="新細明體"/>
              </a:rPr>
              <a:t> </a:t>
            </a:r>
            <a:r>
              <a:rPr lang="en-US" altLang="zh-TW">
                <a:ea typeface="新細明體"/>
              </a:rPr>
              <a:t>10GbE</a:t>
            </a:r>
            <a:r>
              <a:rPr lang="zh-TW" altLang="en-US">
                <a:ea typeface="新細明體"/>
              </a:rPr>
              <a:t> </a:t>
            </a:r>
            <a:r>
              <a:rPr lang="en-US" altLang="zh-TW">
                <a:ea typeface="新細明體"/>
              </a:rPr>
              <a:t>(BASE-T)</a:t>
            </a:r>
            <a:r>
              <a:rPr lang="zh-TW" altLang="en-US">
                <a:ea typeface="新細明體"/>
              </a:rPr>
              <a:t> </a:t>
            </a:r>
            <a:r>
              <a:rPr lang="en-US" altLang="zh-TW">
                <a:ea typeface="新細明體"/>
              </a:rPr>
              <a:t>conn</a:t>
            </a:r>
            <a:r>
              <a:rPr lang="zh-TW">
                <a:ea typeface="新細明體"/>
              </a:rPr>
              <a:t>e</a:t>
            </a:r>
            <a:r>
              <a:rPr lang="en-US" altLang="zh-TW">
                <a:ea typeface="新細明體"/>
              </a:rPr>
              <a:t>c</a:t>
            </a:r>
            <a:r>
              <a:rPr lang="zh-TW">
                <a:ea typeface="新細明體"/>
              </a:rPr>
              <a:t>to</a:t>
            </a:r>
            <a:r>
              <a:rPr lang="en-US" altLang="zh-TW">
                <a:ea typeface="新細明體"/>
              </a:rPr>
              <a:t>r support 5 speed(10/5/2.5/1G,100M) </a:t>
            </a:r>
            <a:r>
              <a:rPr lang="zh-TW">
                <a:ea typeface="新細明體"/>
              </a:rPr>
              <a:t>and on the right, you can see </a:t>
            </a:r>
            <a:r>
              <a:rPr lang="en-US" altLang="zh-TW">
                <a:ea typeface="新細明體"/>
              </a:rPr>
              <a:t>A</a:t>
            </a:r>
            <a:r>
              <a:rPr lang="zh-TW">
                <a:ea typeface="新細明體"/>
              </a:rPr>
              <a:t> high-</a:t>
            </a:r>
            <a:r>
              <a:rPr lang="en-US" altLang="zh-TW">
                <a:ea typeface="新細明體"/>
              </a:rPr>
              <a:t>p</a:t>
            </a:r>
            <a:r>
              <a:rPr lang="zh-TW">
                <a:ea typeface="新細明體"/>
              </a:rPr>
              <a:t>e</a:t>
            </a:r>
            <a:r>
              <a:rPr lang="en-US" altLang="zh-TW">
                <a:ea typeface="新細明體"/>
              </a:rPr>
              <a:t>r</a:t>
            </a:r>
            <a:r>
              <a:rPr lang="zh-TW">
                <a:ea typeface="新細明體"/>
              </a:rPr>
              <a:t>f</a:t>
            </a:r>
            <a:r>
              <a:rPr lang="en-US" altLang="zh-TW" err="1">
                <a:ea typeface="新細明體"/>
              </a:rPr>
              <a:t>orma</a:t>
            </a:r>
            <a:r>
              <a:rPr lang="zh-TW">
                <a:ea typeface="新細明體"/>
              </a:rPr>
              <a:t>nc</a:t>
            </a:r>
            <a:r>
              <a:rPr lang="en-US" altLang="zh-TW">
                <a:ea typeface="新細明體"/>
              </a:rPr>
              <a:t>e,</a:t>
            </a:r>
            <a:r>
              <a:rPr lang="zh-TW">
                <a:ea typeface="新細明體"/>
              </a:rPr>
              <a:t> active </a:t>
            </a:r>
            <a:r>
              <a:rPr lang="en-US" altLang="zh-TW" err="1">
                <a:ea typeface="新細明體"/>
              </a:rPr>
              <a:t>cooli</a:t>
            </a:r>
            <a:r>
              <a:rPr lang="zh-TW">
                <a:ea typeface="新細明體"/>
              </a:rPr>
              <a:t>n</a:t>
            </a:r>
            <a:r>
              <a:rPr lang="en-US" altLang="zh-TW">
                <a:ea typeface="新細明體"/>
              </a:rPr>
              <a:t>g</a:t>
            </a:r>
            <a:r>
              <a:rPr lang="zh-TW">
                <a:ea typeface="新細明體"/>
              </a:rPr>
              <a:t> module And this is also the specification that the general network card does not have.</a:t>
            </a:r>
            <a:endParaRPr lang="zh-TW">
              <a:ea typeface="新細明體"/>
              <a:cs typeface="Calibri"/>
            </a:endParaRPr>
          </a:p>
          <a:p>
            <a:r>
              <a:rPr lang="en-US" altLang="zh-TW">
                <a:ea typeface="新細明體"/>
              </a:rPr>
              <a:t>and </a:t>
            </a:r>
            <a:r>
              <a:rPr lang="zh-TW">
                <a:ea typeface="新細明體"/>
              </a:rPr>
              <a:t>PCI Express </a:t>
            </a:r>
            <a:r>
              <a:rPr lang="en-US" altLang="zh-TW">
                <a:ea typeface="新細明體"/>
              </a:rPr>
              <a:t>3</a:t>
            </a:r>
            <a:r>
              <a:rPr lang="zh-TW">
                <a:ea typeface="新細明體"/>
              </a:rPr>
              <a:t>.0 x</a:t>
            </a:r>
            <a:r>
              <a:rPr lang="en-US" altLang="zh-TW">
                <a:ea typeface="新細明體"/>
              </a:rPr>
              <a:t>4</a:t>
            </a:r>
            <a:r>
              <a:rPr lang="zh-TW" altLang="en-US">
                <a:ea typeface="新細明體"/>
              </a:rPr>
              <a:t> </a:t>
            </a:r>
            <a:r>
              <a:rPr lang="en-US" altLang="zh-TW">
                <a:ea typeface="新細明體"/>
              </a:rPr>
              <a:t>interface</a:t>
            </a:r>
            <a:r>
              <a:rPr lang="zh-TW" altLang="en-US">
                <a:ea typeface="新細明體"/>
              </a:rPr>
              <a:t> </a:t>
            </a:r>
            <a:r>
              <a:rPr lang="zh-TW">
                <a:ea typeface="新細明體"/>
              </a:rPr>
              <a:t>can also be seen at the bottom </a:t>
            </a:r>
            <a:endParaRPr lang="zh-TW" altLang="en-US">
              <a:ea typeface="新細明體"/>
              <a:cs typeface="Calibri"/>
            </a:endParaRPr>
          </a:p>
          <a:p>
            <a:endParaRPr lang="zh-TW">
              <a:ea typeface="新細明體"/>
              <a:cs typeface="Calibri"/>
            </a:endParaRPr>
          </a:p>
          <a:p>
            <a:r>
              <a:rPr lang="zh-TW">
                <a:ea typeface="新細明體"/>
              </a:rPr>
              <a:t>The next thing is that our card also comes with a bracket. When it is shipped, a half-height bracket will be pre-installed, and full-height bracket will be included in the package for everyone to replace, so that the chassis is full-height or full-height. It can be installed at half height, and can also be used with Low-profile design to fit most chassis</a:t>
            </a:r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8DEDF-EA4A-46A6-B58D-16E1D7E900AA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9084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QXG-10G2TB supports QNAP operating system , QTS and </a:t>
            </a:r>
            <a:r>
              <a:rPr lang="en-US" err="1">
                <a:cs typeface="Calibri"/>
              </a:rPr>
              <a:t>QuTS</a:t>
            </a:r>
            <a:r>
              <a:rPr lang="en-US">
                <a:cs typeface="Calibri"/>
              </a:rPr>
              <a:t> hero, also windows and </a:t>
            </a:r>
            <a:r>
              <a:rPr lang="en-US" err="1">
                <a:cs typeface="Calibri"/>
              </a:rPr>
              <a:t>linux</a:t>
            </a:r>
            <a:r>
              <a:rPr lang="en-US">
                <a:cs typeface="Calibri"/>
              </a:rPr>
              <a:t> , </a:t>
            </a:r>
            <a:r>
              <a:rPr lang="en-US"/>
              <a:t>allowing you to attain optimal business performance for a wider range of system applications and services.</a:t>
            </a:r>
          </a:p>
          <a:p>
            <a:r>
              <a:rPr lang="en-US">
                <a:cs typeface="Calibri"/>
              </a:rPr>
              <a:t>It supports NAS with PCIe slots and the driver is featured in QTS 4.5.2  and </a:t>
            </a:r>
            <a:r>
              <a:rPr lang="en-US" err="1">
                <a:cs typeface="Calibri"/>
              </a:rPr>
              <a:t>QuTS</a:t>
            </a:r>
            <a:r>
              <a:rPr lang="en-US">
                <a:cs typeface="Calibri"/>
              </a:rPr>
              <a:t> hero h4.5.2 , but we recommend to update to latest version , and it also support PC , workstation with PCIe slots , the driver is required to download and install to your pc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8DEDF-EA4A-46A6-B58D-16E1D7E900AA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0385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等线"/>
                <a:cs typeface="Calibri"/>
              </a:rPr>
              <a:t>And here show some </a:t>
            </a:r>
            <a:r>
              <a:rPr lang="en-US" altLang="zh-CN">
                <a:ea typeface="等线"/>
              </a:rPr>
              <a:t>compatible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QNAP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NAS for QXG-10G2TB , we have </a:t>
            </a:r>
          </a:p>
          <a:p>
            <a:endParaRPr lang="en-US" altLang="zh-CN">
              <a:ea typeface="等线"/>
              <a:cs typeface="Calibri"/>
            </a:endParaRPr>
          </a:p>
          <a:p>
            <a:r>
              <a:rPr lang="en-US" altLang="zh-CN">
                <a:ea typeface="等线"/>
                <a:cs typeface="Calibri"/>
              </a:rPr>
              <a:t>You can also </a:t>
            </a:r>
            <a:r>
              <a:rPr lang="zh-CN" altLang="en-US">
                <a:ea typeface="等线"/>
              </a:rPr>
              <a:t>*</a:t>
            </a:r>
            <a:r>
              <a:rPr lang="en-US" altLang="zh-CN">
                <a:ea typeface="等线"/>
              </a:rPr>
              <a:t>Find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out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supported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QNAP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model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on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our</a:t>
            </a:r>
            <a:r>
              <a:rPr lang="zh-CN" altLang="en-US">
                <a:ea typeface="等线"/>
              </a:rPr>
              <a:t> </a:t>
            </a:r>
            <a:r>
              <a:rPr lang="en-US" altLang="zh-CN">
                <a:ea typeface="等线"/>
              </a:rPr>
              <a:t>Compatibility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list.</a:t>
            </a:r>
            <a:endParaRPr lang="zh-CN" altLang="en-US">
              <a:ea typeface="等线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29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 altLang="zh-CN">
                <a:latin typeface="微軟正黑體"/>
                <a:ea typeface="微軟正黑體"/>
              </a:rPr>
              <a:t>And this page show the performance of the card , provide </a:t>
            </a:r>
            <a:r>
              <a:rPr lang="en-US" b="1"/>
              <a:t>Up to 1000+MB/s Read/Write performance </a:t>
            </a:r>
          </a:p>
          <a:p>
            <a:pPr>
              <a:lnSpc>
                <a:spcPts val="800"/>
              </a:lnSpc>
            </a:pPr>
            <a:r>
              <a:rPr lang="en-US" b="1">
                <a:latin typeface="Calibri"/>
                <a:ea typeface="微軟正黑體"/>
                <a:cs typeface="Calibri"/>
              </a:rPr>
              <a:t>We have </a:t>
            </a:r>
            <a:r>
              <a:rPr lang="en-US" b="1"/>
              <a:t>TS-h686 install QXG-10G2TB  to transfer 10 GB file to PC </a:t>
            </a:r>
            <a:endParaRPr lang="en-US">
              <a:cs typeface="Calibri" panose="020F0502020204030204"/>
            </a:endParaRPr>
          </a:p>
          <a:p>
            <a:pPr>
              <a:lnSpc>
                <a:spcPts val="800"/>
              </a:lnSpc>
            </a:pPr>
            <a:r>
              <a:rPr lang="en-US" b="1">
                <a:latin typeface="Calibri"/>
                <a:ea typeface="微軟正黑體"/>
                <a:cs typeface="Calibri"/>
              </a:rPr>
              <a:t>We can see the result below , 1144 MB per second for download 10GB file and 1132 MB per second for upload 10GB file</a:t>
            </a:r>
          </a:p>
          <a:p>
            <a:pPr>
              <a:lnSpc>
                <a:spcPts val="800"/>
              </a:lnSpc>
            </a:pPr>
            <a:endParaRPr lang="en-US" b="1">
              <a:latin typeface="Calibri"/>
              <a:ea typeface="微軟正黑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48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And next I will do the demo of 10GB file drag and drop via the card,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8DEDF-EA4A-46A6-B58D-16E1D7E900AA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531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AC23-CB95-4AF9-8634-ECF7583D4155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9D37-229B-468F-A697-F9D91EE295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31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AC23-CB95-4AF9-8634-ECF7583D4155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9D37-229B-468F-A697-F9D91EE295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405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AC23-CB95-4AF9-8634-ECF7583D4155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9D37-229B-468F-A697-F9D91EE295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2533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62"/>
            <a:ext cx="12182582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576974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夜空 的圖片&#10;&#10;自動產生的描述">
            <a:extLst>
              <a:ext uri="{FF2B5EF4-FFF2-40B4-BE49-F238E27FC236}">
                <a16:creationId xmlns:a16="http://schemas.microsoft.com/office/drawing/2014/main" id="{66F77A85-A222-4DD9-9BB2-2858DA98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468383"/>
            <a:ext cx="1121410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6029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" y="1462"/>
            <a:ext cx="12173165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14819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626612"/>
            <a:ext cx="5613400" cy="2061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 sz="5400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0197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夜空 的圖片&#10;&#10;自動產生的描述">
            <a:extLst>
              <a:ext uri="{FF2B5EF4-FFF2-40B4-BE49-F238E27FC236}">
                <a16:creationId xmlns:a16="http://schemas.microsoft.com/office/drawing/2014/main" id="{FD172484-7A53-D85A-895D-1C61E3725F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38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 descr="一張含有 電子用品, 室內, 電腦 的圖片&#10;&#10;自動產生的描述">
            <a:extLst>
              <a:ext uri="{FF2B5EF4-FFF2-40B4-BE49-F238E27FC236}">
                <a16:creationId xmlns:a16="http://schemas.microsoft.com/office/drawing/2014/main" id="{7403F856-FDC7-5BB9-0459-6C44F3E659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23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夜空 的圖片&#10;&#10;自動產生的描述">
            <a:extLst>
              <a:ext uri="{FF2B5EF4-FFF2-40B4-BE49-F238E27FC236}">
                <a16:creationId xmlns:a16="http://schemas.microsoft.com/office/drawing/2014/main" id="{FD172484-7A53-D85A-895D-1C61E3725F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AC23-CB95-4AF9-8634-ECF7583D4155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9D37-229B-468F-A697-F9D91EE295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032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AC23-CB95-4AF9-8634-ECF7583D4155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9D37-229B-468F-A697-F9D91EE295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59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AC23-CB95-4AF9-8634-ECF7583D4155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9D37-229B-468F-A697-F9D91EE295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032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AC23-CB95-4AF9-8634-ECF7583D4155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9D37-229B-468F-A697-F9D91EE295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942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AC23-CB95-4AF9-8634-ECF7583D4155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9D37-229B-468F-A697-F9D91EE295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451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AC23-CB95-4AF9-8634-ECF7583D4155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9D37-229B-468F-A697-F9D91EE295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553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AC23-CB95-4AF9-8634-ECF7583D4155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9D37-229B-468F-A697-F9D91EE295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098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AC23-CB95-4AF9-8634-ECF7583D4155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F9D37-229B-468F-A697-F9D91EE295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587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1AC23-CB95-4AF9-8634-ECF7583D4155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F9D37-229B-468F-A697-F9D91EE295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02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7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45D87-5509-43E1-B84B-4B08F5D97B6A}" type="datetimeFigureOut">
              <a:rPr lang="zh-TW" altLang="en-US" smtClean="0"/>
              <a:t>2022/9/7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FC6D2-F429-49CE-B2BB-A4F96C4486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3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8.w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5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3" Type="http://schemas.openxmlformats.org/officeDocument/2006/relationships/image" Target="../media/image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4.jpeg"/><Relationship Id="rId5" Type="http://schemas.openxmlformats.org/officeDocument/2006/relationships/image" Target="../media/image60.png"/><Relationship Id="rId15" Type="http://schemas.openxmlformats.org/officeDocument/2006/relationships/image" Target="../media/image68.tiff"/><Relationship Id="rId10" Type="http://schemas.openxmlformats.org/officeDocument/2006/relationships/image" Target="../media/image63.png"/><Relationship Id="rId4" Type="http://schemas.openxmlformats.org/officeDocument/2006/relationships/image" Target="../media/image9.png"/><Relationship Id="rId9" Type="http://schemas.microsoft.com/office/2007/relationships/hdphoto" Target="../media/hdphoto2.wdp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tiff"/><Relationship Id="rId10" Type="http://schemas.openxmlformats.org/officeDocument/2006/relationships/image" Target="../media/image76.png"/><Relationship Id="rId4" Type="http://schemas.openxmlformats.org/officeDocument/2006/relationships/image" Target="../media/image5.jpe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72501243-23B3-3321-FDE0-4348C3163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1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個人, 男人, 套裝 的圖片&#10;&#10;自動產生的描述">
            <a:extLst>
              <a:ext uri="{FF2B5EF4-FFF2-40B4-BE49-F238E27FC236}">
                <a16:creationId xmlns:a16="http://schemas.microsoft.com/office/drawing/2014/main" id="{A6E7D03D-771F-4D58-5253-0A19AE228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19995" b="20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2303" y="5963147"/>
            <a:ext cx="4267393" cy="771525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71755" algn="ctr">
              <a:buNone/>
            </a:pPr>
            <a:r>
              <a:rPr lang="en-US" altLang="zh-CN">
                <a:latin typeface="Microsoft JhengHei"/>
                <a:ea typeface="Microsoft JhengHei"/>
                <a:cs typeface="Arial"/>
              </a:rPr>
              <a:t>2</a:t>
            </a:r>
            <a:r>
              <a:rPr lang="zh-CN" altLang="en-US"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CN">
                <a:latin typeface="Microsoft JhengHei"/>
                <a:ea typeface="Microsoft JhengHei"/>
                <a:cs typeface="Arial"/>
              </a:rPr>
              <a:t>x</a:t>
            </a:r>
            <a:r>
              <a:rPr lang="zh-CN" altLang="en-US"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CN">
                <a:latin typeface="Microsoft JhengHei"/>
                <a:ea typeface="Microsoft JhengHei"/>
                <a:cs typeface="Arial"/>
              </a:rPr>
              <a:t>10GbE</a:t>
            </a:r>
            <a:r>
              <a:rPr lang="zh-CN" altLang="en-US"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CN">
                <a:latin typeface="Microsoft JhengHei"/>
                <a:ea typeface="Microsoft JhengHei"/>
                <a:cs typeface="Arial"/>
              </a:rPr>
              <a:t>SMB</a:t>
            </a:r>
            <a:r>
              <a:rPr lang="zh-CN" altLang="en-US"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CN">
                <a:latin typeface="Microsoft JhengHei"/>
                <a:ea typeface="Microsoft JhengHei"/>
                <a:cs typeface="Arial"/>
              </a:rPr>
              <a:t>Sequent</a:t>
            </a:r>
            <a:r>
              <a:rPr lang="zh-CN">
                <a:latin typeface="Microsoft JhengHei"/>
                <a:ea typeface="Microsoft JhengHei"/>
                <a:cs typeface="Arial"/>
              </a:rPr>
              <a:t>ia</a:t>
            </a:r>
            <a:r>
              <a:rPr lang="en-US" altLang="zh-CN">
                <a:latin typeface="Microsoft JhengHei"/>
                <a:ea typeface="Microsoft JhengHei"/>
                <a:cs typeface="Arial"/>
              </a:rPr>
              <a:t>l</a:t>
            </a:r>
            <a:r>
              <a:rPr lang="zh-CN" altLang="en-US">
                <a:latin typeface="Microsoft JhengHei"/>
                <a:ea typeface="Microsoft JhengHei"/>
                <a:cs typeface="Arial"/>
              </a:rPr>
              <a:t> </a:t>
            </a:r>
            <a:r>
              <a:rPr lang="en-US" altLang="zh-CN">
                <a:latin typeface="Microsoft JhengHei"/>
                <a:ea typeface="Microsoft JhengHei"/>
                <a:cs typeface="Arial"/>
              </a:rPr>
              <a:t>Th</a:t>
            </a:r>
            <a:r>
              <a:rPr lang="zh-CN">
                <a:latin typeface="Microsoft JhengHei"/>
                <a:ea typeface="Microsoft JhengHei"/>
                <a:cs typeface="Arial"/>
              </a:rPr>
              <a:t>ro</a:t>
            </a:r>
            <a:r>
              <a:rPr lang="en-US" altLang="zh-CN">
                <a:latin typeface="Microsoft JhengHei"/>
                <a:ea typeface="Microsoft JhengHei"/>
                <a:cs typeface="Arial"/>
              </a:rPr>
              <a:t>ugh</a:t>
            </a:r>
            <a:r>
              <a:rPr lang="zh-CN">
                <a:latin typeface="Microsoft JhengHei"/>
                <a:ea typeface="Microsoft JhengHei"/>
                <a:cs typeface="Arial"/>
              </a:rPr>
              <a:t>p</a:t>
            </a:r>
            <a:r>
              <a:rPr lang="en-US" altLang="zh-CN" err="1">
                <a:latin typeface="Microsoft JhengHei"/>
                <a:ea typeface="Microsoft JhengHei"/>
                <a:cs typeface="Arial"/>
              </a:rPr>
              <a:t>ut</a:t>
            </a:r>
            <a:endParaRPr lang="zh-TW" altLang="en-US" err="1">
              <a:cs typeface="Arial"/>
            </a:endParaRPr>
          </a:p>
          <a:p>
            <a:pPr marL="71755" algn="ctr">
              <a:buNone/>
            </a:pPr>
            <a:endParaRPr lang="zh-CN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ED1249E2-5E14-F17F-CC04-74E4023A5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7600" y="5051986"/>
            <a:ext cx="48768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夜空 的圖片&#10;&#10;自動產生的描述">
            <a:extLst>
              <a:ext uri="{FF2B5EF4-FFF2-40B4-BE49-F238E27FC236}">
                <a16:creationId xmlns:a16="http://schemas.microsoft.com/office/drawing/2014/main" id="{BB9016B2-2F78-2065-69C4-53B886C7F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C14DBFB3-80AC-4705-865B-EE8E86BB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90" y="2542634"/>
            <a:ext cx="5516023" cy="2061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44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Create 10 </a:t>
            </a:r>
            <a:r>
              <a:rPr lang="en-US" altLang="zh-CN" sz="4400" b="1" err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GbE</a:t>
            </a:r>
            <a:r>
              <a:rPr lang="en-US" altLang="zh-CN" sz="44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high-speed network environment with QNAP switch</a:t>
            </a:r>
            <a:endParaRPr lang="zh-CN" altLang="en-US" sz="4400" b="1"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2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79554D-7E8F-481B-B645-C48C5115A7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8313"/>
            <a:ext cx="12192000" cy="87153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 managed 10G</a:t>
            </a:r>
            <a:r>
              <a:rPr kumimoji="1"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b</a:t>
            </a:r>
            <a:r>
              <a:rPr kumimoji="1" 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 switch for multi-</a:t>
            </a:r>
            <a:r>
              <a:rPr kumimoji="1"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10GbE</a:t>
            </a:r>
            <a:r>
              <a:rPr kumimoji="1" 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agg</a:t>
            </a:r>
            <a:r>
              <a:rPr kumimoji="1" lang="en-US" altLang="zh-TW" b="1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regat</a:t>
            </a:r>
            <a:r>
              <a:rPr kumimoji="1" 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ed multi-us</a:t>
            </a:r>
            <a:r>
              <a:rPr kumimoji="1"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er</a:t>
            </a:r>
            <a:r>
              <a:rPr kumimoji="1"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kumimoji="1"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coo</a:t>
            </a:r>
            <a:r>
              <a:rPr kumimoji="1" 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perating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25" y="4418303"/>
            <a:ext cx="4646710" cy="290471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4" y="4483168"/>
            <a:ext cx="4406810" cy="2754746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DEEBD5A9-E687-4F43-AC3F-7F04C5195FC9}"/>
              </a:ext>
            </a:extLst>
          </p:cNvPr>
          <p:cNvSpPr/>
          <p:nvPr/>
        </p:nvSpPr>
        <p:spPr>
          <a:xfrm>
            <a:off x="9112814" y="4517598"/>
            <a:ext cx="1801061" cy="584340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313256D-445E-43B7-AD87-4E8EC3B44F86}"/>
              </a:ext>
            </a:extLst>
          </p:cNvPr>
          <p:cNvSpPr/>
          <p:nvPr/>
        </p:nvSpPr>
        <p:spPr>
          <a:xfrm>
            <a:off x="7771487" y="4517598"/>
            <a:ext cx="1212258" cy="584340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B20265F-6F73-460A-B9D1-0F565379B51E}"/>
              </a:ext>
            </a:extLst>
          </p:cNvPr>
          <p:cNvSpPr/>
          <p:nvPr/>
        </p:nvSpPr>
        <p:spPr>
          <a:xfrm>
            <a:off x="3962246" y="4517598"/>
            <a:ext cx="1976929" cy="584340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AA6A8E0-BF20-48D9-9E08-B9CEB70AB030}"/>
              </a:ext>
            </a:extLst>
          </p:cNvPr>
          <p:cNvSpPr/>
          <p:nvPr/>
        </p:nvSpPr>
        <p:spPr>
          <a:xfrm>
            <a:off x="2563344" y="4517598"/>
            <a:ext cx="1324017" cy="584340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922BAB-8F3F-48E2-8C06-4CFAE4BE57FE}"/>
              </a:ext>
            </a:extLst>
          </p:cNvPr>
          <p:cNvSpPr/>
          <p:nvPr/>
        </p:nvSpPr>
        <p:spPr>
          <a:xfrm>
            <a:off x="6465837" y="1906744"/>
            <a:ext cx="3147684" cy="389784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36FB353-09B8-4225-8E24-B6637F8E5794}"/>
              </a:ext>
            </a:extLst>
          </p:cNvPr>
          <p:cNvSpPr/>
          <p:nvPr/>
        </p:nvSpPr>
        <p:spPr>
          <a:xfrm>
            <a:off x="3964431" y="1906744"/>
            <a:ext cx="2117697" cy="389784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7" name="圖片 16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D3E6F258-775B-4EF8-B714-555862DB11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9356" y="2384167"/>
            <a:ext cx="7161541" cy="1805781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A465CC2-A65C-4BC0-8500-C8C1260D9CF9}"/>
              </a:ext>
            </a:extLst>
          </p:cNvPr>
          <p:cNvSpPr/>
          <p:nvPr/>
        </p:nvSpPr>
        <p:spPr>
          <a:xfrm>
            <a:off x="4629120" y="3145935"/>
            <a:ext cx="818730" cy="875318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A63DAA6-2F4E-4DA7-A25B-63D708A81064}"/>
              </a:ext>
            </a:extLst>
          </p:cNvPr>
          <p:cNvCxnSpPr>
            <a:cxnSpLocks/>
          </p:cNvCxnSpPr>
          <p:nvPr/>
        </p:nvCxnSpPr>
        <p:spPr>
          <a:xfrm flipV="1">
            <a:off x="5023280" y="2317302"/>
            <a:ext cx="0" cy="814535"/>
          </a:xfrm>
          <a:prstGeom prst="straightConnector1">
            <a:avLst/>
          </a:prstGeom>
          <a:ln w="38100" cap="rnd">
            <a:solidFill>
              <a:srgbClr val="2FABFF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76D6787-75BA-430D-B5D0-ED5C1127E0F2}"/>
              </a:ext>
            </a:extLst>
          </p:cNvPr>
          <p:cNvSpPr txBox="1"/>
          <p:nvPr/>
        </p:nvSpPr>
        <p:spPr>
          <a:xfrm>
            <a:off x="4082148" y="1971610"/>
            <a:ext cx="188226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4 x</a:t>
            </a:r>
            <a:r>
              <a:rPr lang="zh-TW" altLang="en-GB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10GbE SFP+ ports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A8E06B3-BD6C-42DC-A1A2-2E40D06BCB4A}"/>
              </a:ext>
            </a:extLst>
          </p:cNvPr>
          <p:cNvSpPr/>
          <p:nvPr/>
        </p:nvSpPr>
        <p:spPr>
          <a:xfrm>
            <a:off x="5514935" y="3145935"/>
            <a:ext cx="3415445" cy="875318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04804F7F-AFEF-4E7E-A84E-0DAC021259D5}"/>
              </a:ext>
            </a:extLst>
          </p:cNvPr>
          <p:cNvCxnSpPr>
            <a:cxnSpLocks/>
          </p:cNvCxnSpPr>
          <p:nvPr/>
        </p:nvCxnSpPr>
        <p:spPr>
          <a:xfrm flipV="1">
            <a:off x="7216844" y="2317301"/>
            <a:ext cx="0" cy="828635"/>
          </a:xfrm>
          <a:prstGeom prst="straightConnector1">
            <a:avLst/>
          </a:prstGeom>
          <a:noFill/>
          <a:ln w="38100" cap="rnd" cmpd="sng">
            <a:solidFill>
              <a:srgbClr val="FF3C04"/>
            </a:solidFill>
            <a:prstDash val="solid"/>
            <a:round/>
            <a:headEnd type="none" w="med" len="lg"/>
            <a:tailEnd type="triangle" w="med" len="med"/>
          </a:ln>
        </p:spPr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7C2C6D3-6A9D-4036-88EB-B86E82CE7A3F}"/>
              </a:ext>
            </a:extLst>
          </p:cNvPr>
          <p:cNvSpPr txBox="1"/>
          <p:nvPr/>
        </p:nvSpPr>
        <p:spPr>
          <a:xfrm>
            <a:off x="6465837" y="1971610"/>
            <a:ext cx="313446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8 x</a:t>
            </a:r>
            <a:r>
              <a:rPr lang="zh-TW" altLang="en-GB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10GbE SFP+ &amp;</a:t>
            </a:r>
            <a:r>
              <a:rPr lang="zh-TW" altLang="en-GB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RJ45 Combo ports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6C62583-712A-4E33-B05E-60823777C8AF}"/>
              </a:ext>
            </a:extLst>
          </p:cNvPr>
          <p:cNvSpPr/>
          <p:nvPr/>
        </p:nvSpPr>
        <p:spPr>
          <a:xfrm>
            <a:off x="2640004" y="5713393"/>
            <a:ext cx="2323675" cy="557283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139B56A1-6973-49D7-AA23-5D7B013FAAD9}"/>
              </a:ext>
            </a:extLst>
          </p:cNvPr>
          <p:cNvCxnSpPr>
            <a:cxnSpLocks/>
          </p:cNvCxnSpPr>
          <p:nvPr/>
        </p:nvCxnSpPr>
        <p:spPr>
          <a:xfrm flipV="1">
            <a:off x="2601937" y="5129053"/>
            <a:ext cx="791720" cy="584339"/>
          </a:xfrm>
          <a:prstGeom prst="straightConnector1">
            <a:avLst/>
          </a:prstGeom>
          <a:ln w="38100" cap="rnd">
            <a:solidFill>
              <a:srgbClr val="2FABFF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CE7D643-3751-490C-A71B-F05BE20A5BFE}"/>
              </a:ext>
            </a:extLst>
          </p:cNvPr>
          <p:cNvSpPr txBox="1"/>
          <p:nvPr/>
        </p:nvSpPr>
        <p:spPr>
          <a:xfrm>
            <a:off x="2534942" y="4602281"/>
            <a:ext cx="13842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r>
              <a:rPr 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x 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10GbE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SFP+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ports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6C172D5-991B-4645-B950-F4FD32D7FB71}"/>
              </a:ext>
            </a:extLst>
          </p:cNvPr>
          <p:cNvCxnSpPr>
            <a:cxnSpLocks/>
          </p:cNvCxnSpPr>
          <p:nvPr/>
        </p:nvCxnSpPr>
        <p:spPr>
          <a:xfrm flipV="1">
            <a:off x="4435114" y="5129053"/>
            <a:ext cx="0" cy="584340"/>
          </a:xfrm>
          <a:prstGeom prst="straightConnector1">
            <a:avLst/>
          </a:prstGeom>
          <a:noFill/>
          <a:ln w="38100" cap="rnd" cmpd="sng">
            <a:solidFill>
              <a:srgbClr val="FF3C04"/>
            </a:solidFill>
            <a:prstDash val="solid"/>
            <a:round/>
            <a:headEnd type="none" w="med" len="lg"/>
            <a:tailEnd type="triangle" w="med" len="med"/>
          </a:ln>
        </p:spPr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7FC5632-207E-4FC1-BF69-1D70DF1A27E9}"/>
              </a:ext>
            </a:extLst>
          </p:cNvPr>
          <p:cNvSpPr txBox="1"/>
          <p:nvPr/>
        </p:nvSpPr>
        <p:spPr>
          <a:xfrm>
            <a:off x="3962945" y="4610734"/>
            <a:ext cx="19534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4 x 10GbE SFP+/10GBASE-T combo 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ports</a:t>
            </a:r>
            <a:endParaRPr lang="en-GB" altLang="zh-TW" sz="10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849A4B6-E54F-4DBC-B72B-E2ED096435B4}"/>
              </a:ext>
            </a:extLst>
          </p:cNvPr>
          <p:cNvSpPr/>
          <p:nvPr/>
        </p:nvSpPr>
        <p:spPr>
          <a:xfrm>
            <a:off x="1049275" y="5058241"/>
            <a:ext cx="1715529" cy="432792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QSW-M408-4C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8D27FD5-1737-45D7-A51B-B6845DED7320}"/>
              </a:ext>
            </a:extLst>
          </p:cNvPr>
          <p:cNvSpPr/>
          <p:nvPr/>
        </p:nvSpPr>
        <p:spPr>
          <a:xfrm>
            <a:off x="7005540" y="5713393"/>
            <a:ext cx="2107273" cy="557283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9F0D1AA-2B6B-4CCE-904B-DAE83436DFAF}"/>
              </a:ext>
            </a:extLst>
          </p:cNvPr>
          <p:cNvSpPr/>
          <p:nvPr/>
        </p:nvSpPr>
        <p:spPr>
          <a:xfrm>
            <a:off x="9112814" y="5713393"/>
            <a:ext cx="1433280" cy="557283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E101C33-88A1-42AA-8680-73053EF3CDDE}"/>
              </a:ext>
            </a:extLst>
          </p:cNvPr>
          <p:cNvSpPr txBox="1"/>
          <p:nvPr/>
        </p:nvSpPr>
        <p:spPr>
          <a:xfrm>
            <a:off x="7770615" y="4600696"/>
            <a:ext cx="117619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16 x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2.5GbE 30-watt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PoE+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97EEFE1-08DF-4321-BF58-7B229499FB25}"/>
              </a:ext>
            </a:extLst>
          </p:cNvPr>
          <p:cNvSpPr txBox="1"/>
          <p:nvPr/>
        </p:nvSpPr>
        <p:spPr>
          <a:xfrm>
            <a:off x="8983745" y="4600696"/>
            <a:ext cx="203701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2 x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10GbE </a:t>
            </a:r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90-watt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PoE++</a:t>
            </a:r>
            <a:endParaRPr lang="en-GB" sz="10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/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2 x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10GbE SFP+ </a:t>
            </a:r>
            <a:r>
              <a:rPr lang="en-GB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ports</a:t>
            </a:r>
            <a:endParaRPr lang="en-GB" altLang="zh-TW" sz="10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E5BA25A-F405-4B3C-95B4-865600AF92E5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9643627" y="5117183"/>
            <a:ext cx="1640" cy="596207"/>
          </a:xfrm>
          <a:prstGeom prst="straightConnector1">
            <a:avLst/>
          </a:prstGeom>
          <a:noFill/>
          <a:ln w="38100" cap="rnd" cmpd="sng">
            <a:solidFill>
              <a:srgbClr val="FF3C04"/>
            </a:solidFill>
            <a:prstDash val="solid"/>
            <a:round/>
            <a:headEnd type="none" w="med" len="lg"/>
            <a:tailEnd type="triangle" w="med" len="med"/>
          </a:ln>
        </p:spPr>
      </p:cxn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7F55F5B4-5003-44D6-A0B8-E64645633DF8}"/>
              </a:ext>
            </a:extLst>
          </p:cNvPr>
          <p:cNvSpPr/>
          <p:nvPr/>
        </p:nvSpPr>
        <p:spPr>
          <a:xfrm>
            <a:off x="6472852" y="5025439"/>
            <a:ext cx="1930547" cy="432792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QSW-M2116P-2T2S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D6F960B-5F9D-49A5-9B84-00AC6BAA2F44}"/>
              </a:ext>
            </a:extLst>
          </p:cNvPr>
          <p:cNvSpPr/>
          <p:nvPr/>
        </p:nvSpPr>
        <p:spPr>
          <a:xfrm>
            <a:off x="1560479" y="5713392"/>
            <a:ext cx="1041457" cy="557283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1BBC0C2-7E31-42AE-91B9-B14620559591}"/>
              </a:ext>
            </a:extLst>
          </p:cNvPr>
          <p:cNvSpPr/>
          <p:nvPr/>
        </p:nvSpPr>
        <p:spPr>
          <a:xfrm>
            <a:off x="2981332" y="2266616"/>
            <a:ext cx="1715529" cy="432792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QSW-M1208-8C</a:t>
            </a:r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0A63DAA6-2F4E-4DA7-A25B-63D708A81064}"/>
              </a:ext>
            </a:extLst>
          </p:cNvPr>
          <p:cNvCxnSpPr>
            <a:cxnSpLocks/>
            <a:endCxn id="35" idx="2"/>
          </p:cNvCxnSpPr>
          <p:nvPr/>
        </p:nvCxnSpPr>
        <p:spPr>
          <a:xfrm flipV="1">
            <a:off x="8377616" y="5101939"/>
            <a:ext cx="0" cy="598888"/>
          </a:xfrm>
          <a:prstGeom prst="straightConnector1">
            <a:avLst/>
          </a:prstGeom>
          <a:ln w="38100" cap="rnd">
            <a:solidFill>
              <a:srgbClr val="2FABFF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95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>
            <a:extLst>
              <a:ext uri="{FF2B5EF4-FFF2-40B4-BE49-F238E27FC236}">
                <a16:creationId xmlns:a16="http://schemas.microsoft.com/office/drawing/2014/main" id="{D4B2FD57-4F16-A50A-6A44-F4B486B45726}"/>
              </a:ext>
            </a:extLst>
          </p:cNvPr>
          <p:cNvSpPr/>
          <p:nvPr/>
        </p:nvSpPr>
        <p:spPr>
          <a:xfrm>
            <a:off x="-1" y="-4938"/>
            <a:ext cx="12192001" cy="1657280"/>
          </a:xfrm>
          <a:prstGeom prst="rect">
            <a:avLst/>
          </a:prstGeom>
          <a:gradFill>
            <a:gsLst>
              <a:gs pos="0">
                <a:srgbClr val="FAFF00"/>
              </a:gs>
              <a:gs pos="47000">
                <a:srgbClr val="7BF51A"/>
              </a:gs>
              <a:gs pos="90000">
                <a:srgbClr val="4099F6"/>
              </a:gs>
              <a:gs pos="100000">
                <a:srgbClr val="C2F0F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816753F8-3CA6-4DA3-AE00-CDAFFF11E3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83" y="1703233"/>
            <a:ext cx="11065034" cy="5453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A8572A-ADF1-4B42-864B-455BD109CA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84888"/>
            <a:ext cx="10515600" cy="1325563"/>
          </a:xfrm>
        </p:spPr>
        <p:txBody>
          <a:bodyPr/>
          <a:lstStyle/>
          <a:p>
            <a:pPr algn="ctr"/>
            <a:r>
              <a:rPr lang="zh-TW" b="1">
                <a:latin typeface="Arial"/>
                <a:ea typeface="微軟正黑體"/>
                <a:cs typeface="Arial"/>
              </a:rPr>
              <a:t>Build a high-speed network</a:t>
            </a:r>
            <a:r>
              <a:rPr lang="en-US" altLang="zh-TW" b="1">
                <a:latin typeface="Arial"/>
                <a:ea typeface="微軟正黑體"/>
                <a:cs typeface="Arial"/>
              </a:rPr>
              <a:t> with QHora SD-WAN Router</a:t>
            </a:r>
            <a:endParaRPr lang="zh-TW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6" name="肘形接點 59">
            <a:extLst>
              <a:ext uri="{FF2B5EF4-FFF2-40B4-BE49-F238E27FC236}">
                <a16:creationId xmlns:a16="http://schemas.microsoft.com/office/drawing/2014/main" id="{94BF3FAD-8D8A-3E44-94FD-39BE83B01383}"/>
              </a:ext>
            </a:extLst>
          </p:cNvPr>
          <p:cNvCxnSpPr>
            <a:cxnSpLocks/>
          </p:cNvCxnSpPr>
          <p:nvPr/>
        </p:nvCxnSpPr>
        <p:spPr>
          <a:xfrm>
            <a:off x="7174642" y="4848568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hape 477">
            <a:extLst>
              <a:ext uri="{FF2B5EF4-FFF2-40B4-BE49-F238E27FC236}">
                <a16:creationId xmlns:a16="http://schemas.microsoft.com/office/drawing/2014/main" id="{3D7AA021-4039-6049-B039-FB27FA870B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03079" y="4854288"/>
            <a:ext cx="2034499" cy="530772"/>
          </a:xfrm>
          <a:prstGeom prst="bentConnector3">
            <a:avLst>
              <a:gd name="adj1" fmla="val 102750"/>
            </a:avLst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hape 479">
            <a:extLst>
              <a:ext uri="{FF2B5EF4-FFF2-40B4-BE49-F238E27FC236}">
                <a16:creationId xmlns:a16="http://schemas.microsoft.com/office/drawing/2014/main" id="{C1FE8DD8-25B8-0941-AC91-5AB6CE4C4E3A}"/>
              </a:ext>
            </a:extLst>
          </p:cNvPr>
          <p:cNvSpPr txBox="1"/>
          <p:nvPr/>
        </p:nvSpPr>
        <p:spPr>
          <a:xfrm>
            <a:off x="2131587" y="4248420"/>
            <a:ext cx="1571636" cy="3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11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TW" sz="11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Wi-Fi</a:t>
            </a:r>
            <a:r>
              <a:rPr lang="zh-TW" altLang="en-US" sz="11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 6 </a:t>
            </a:r>
            <a:r>
              <a:rPr lang="en-US" altLang="zh-TW" sz="11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de</a:t>
            </a:r>
            <a:r>
              <a:rPr lang="zh-TW" sz="11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vice</a:t>
            </a:r>
            <a:endParaRPr lang="zh-TW" altLang="en-US">
              <a:solidFill>
                <a:schemeClr val="dk1"/>
              </a:solidFill>
              <a:latin typeface="Arial"/>
              <a:cs typeface="Arial"/>
            </a:endParaRPr>
          </a:p>
        </p:txBody>
      </p:sp>
      <p:cxnSp>
        <p:nvCxnSpPr>
          <p:cNvPr id="10" name="Shape 481">
            <a:extLst>
              <a:ext uri="{FF2B5EF4-FFF2-40B4-BE49-F238E27FC236}">
                <a16:creationId xmlns:a16="http://schemas.microsoft.com/office/drawing/2014/main" id="{4F322C46-D5A4-D140-BFEC-9BCD13142DAB}"/>
              </a:ext>
            </a:extLst>
          </p:cNvPr>
          <p:cNvCxnSpPr/>
          <p:nvPr/>
        </p:nvCxnSpPr>
        <p:spPr>
          <a:xfrm>
            <a:off x="6323806" y="3587146"/>
            <a:ext cx="2143140" cy="1588"/>
          </a:xfrm>
          <a:prstGeom prst="straightConnector1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Shape 483" descr="「wireless icon png」的圖片搜尋結果">
            <a:extLst>
              <a:ext uri="{FF2B5EF4-FFF2-40B4-BE49-F238E27FC236}">
                <a16:creationId xmlns:a16="http://schemas.microsoft.com/office/drawing/2014/main" id="{81FBEEC1-041C-6849-8F09-6C45DBDC7BE1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99991">
            <a:off x="3803202" y="3368909"/>
            <a:ext cx="686282" cy="469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484">
            <a:extLst>
              <a:ext uri="{FF2B5EF4-FFF2-40B4-BE49-F238E27FC236}">
                <a16:creationId xmlns:a16="http://schemas.microsoft.com/office/drawing/2014/main" id="{556A2907-2E38-FC4C-A902-6E29694FB99E}"/>
              </a:ext>
            </a:extLst>
          </p:cNvPr>
          <p:cNvCxnSpPr>
            <a:cxnSpLocks/>
          </p:cNvCxnSpPr>
          <p:nvPr/>
        </p:nvCxnSpPr>
        <p:spPr>
          <a:xfrm>
            <a:off x="4432642" y="3617521"/>
            <a:ext cx="1168880" cy="0"/>
          </a:xfrm>
          <a:prstGeom prst="straightConnector1">
            <a:avLst/>
          </a:prstGeom>
          <a:noFill/>
          <a:ln w="19050" cap="flat" cmpd="sng">
            <a:solidFill>
              <a:srgbClr val="4D93D3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3" name="Shape 486" descr="「notebook icon png」的圖片搜尋結果">
            <a:extLst>
              <a:ext uri="{FF2B5EF4-FFF2-40B4-BE49-F238E27FC236}">
                <a16:creationId xmlns:a16="http://schemas.microsoft.com/office/drawing/2014/main" id="{AC714170-1B9D-8445-A371-5B692FD10832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786" y="3086391"/>
            <a:ext cx="1769092" cy="125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501">
            <a:extLst>
              <a:ext uri="{FF2B5EF4-FFF2-40B4-BE49-F238E27FC236}">
                <a16:creationId xmlns:a16="http://schemas.microsoft.com/office/drawing/2014/main" id="{CE8900A6-DECD-DA47-91B1-41F304AA3186}"/>
              </a:ext>
            </a:extLst>
          </p:cNvPr>
          <p:cNvSpPr txBox="1"/>
          <p:nvPr/>
        </p:nvSpPr>
        <p:spPr>
          <a:xfrm>
            <a:off x="1496577" y="6136246"/>
            <a:ext cx="2786082" cy="36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PC + </a:t>
            </a:r>
            <a:r>
              <a:rPr lang="en-GB" sz="12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QXG-10G2</a:t>
            </a:r>
            <a:r>
              <a:rPr lang="en-US" altLang="zh-TW" sz="12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TB</a:t>
            </a:r>
            <a:endParaRPr lang="en-GB" sz="1200" b="1">
              <a:solidFill>
                <a:srgbClr val="0070C0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6" name="Shape 502">
            <a:extLst>
              <a:ext uri="{FF2B5EF4-FFF2-40B4-BE49-F238E27FC236}">
                <a16:creationId xmlns:a16="http://schemas.microsoft.com/office/drawing/2014/main" id="{B71220AD-E542-4442-86BE-D9A58BCABB8C}"/>
              </a:ext>
            </a:extLst>
          </p:cNvPr>
          <p:cNvSpPr txBox="1"/>
          <p:nvPr/>
        </p:nvSpPr>
        <p:spPr>
          <a:xfrm>
            <a:off x="4210613" y="6123750"/>
            <a:ext cx="120365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 Notebook</a:t>
            </a:r>
          </a:p>
        </p:txBody>
      </p:sp>
      <p:sp>
        <p:nvSpPr>
          <p:cNvPr id="17" name="Shape 503">
            <a:extLst>
              <a:ext uri="{FF2B5EF4-FFF2-40B4-BE49-F238E27FC236}">
                <a16:creationId xmlns:a16="http://schemas.microsoft.com/office/drawing/2014/main" id="{DC19DA72-A32B-224C-8AEB-2B37EDFC7245}"/>
              </a:ext>
            </a:extLst>
          </p:cNvPr>
          <p:cNvSpPr txBox="1"/>
          <p:nvPr/>
        </p:nvSpPr>
        <p:spPr>
          <a:xfrm>
            <a:off x="6688714" y="6127779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 TV</a:t>
            </a:r>
          </a:p>
        </p:txBody>
      </p:sp>
      <p:pic>
        <p:nvPicPr>
          <p:cNvPr id="18" name="Shape 529">
            <a:extLst>
              <a:ext uri="{FF2B5EF4-FFF2-40B4-BE49-F238E27FC236}">
                <a16:creationId xmlns:a16="http://schemas.microsoft.com/office/drawing/2014/main" id="{B2FCF50F-8FF8-774F-B353-025F68975452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659" y="5273996"/>
            <a:ext cx="1517564" cy="9368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肘形接點 59">
            <a:extLst>
              <a:ext uri="{FF2B5EF4-FFF2-40B4-BE49-F238E27FC236}">
                <a16:creationId xmlns:a16="http://schemas.microsoft.com/office/drawing/2014/main" id="{97F784BC-54E0-1A4E-B7AB-8F289FE2117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32199" y="4854288"/>
            <a:ext cx="4648618" cy="519152"/>
          </a:xfrm>
          <a:prstGeom prst="bentConnector2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Shape 492" descr="「smart tv」的圖片搜尋結果">
            <a:extLst>
              <a:ext uri="{FF2B5EF4-FFF2-40B4-BE49-F238E27FC236}">
                <a16:creationId xmlns:a16="http://schemas.microsoft.com/office/drawing/2014/main" id="{88AF0EFB-DE0F-6348-A04F-3B55B5834754}"/>
              </a:ext>
            </a:extLst>
          </p:cNvPr>
          <p:cNvPicPr preferRelativeResize="0"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922" y="5340491"/>
            <a:ext cx="1410582" cy="8765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群組 4">
            <a:extLst>
              <a:ext uri="{FF2B5EF4-FFF2-40B4-BE49-F238E27FC236}">
                <a16:creationId xmlns:a16="http://schemas.microsoft.com/office/drawing/2014/main" id="{327134B0-758B-E74C-9E3B-F7A1E78AF7E4}"/>
              </a:ext>
            </a:extLst>
          </p:cNvPr>
          <p:cNvGrpSpPr/>
          <p:nvPr/>
        </p:nvGrpSpPr>
        <p:grpSpPr>
          <a:xfrm>
            <a:off x="4080426" y="5196270"/>
            <a:ext cx="1303546" cy="1085300"/>
            <a:chOff x="2556566" y="5139024"/>
            <a:chExt cx="1303546" cy="1085300"/>
          </a:xfrm>
        </p:grpSpPr>
        <p:pic>
          <p:nvPicPr>
            <p:cNvPr id="25" name="圖片 6">
              <a:extLst>
                <a:ext uri="{FF2B5EF4-FFF2-40B4-BE49-F238E27FC236}">
                  <a16:creationId xmlns:a16="http://schemas.microsoft.com/office/drawing/2014/main" id="{5E4E871C-64ED-DF47-B6FB-3E6FF2A6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6566" y="5139024"/>
              <a:ext cx="1303546" cy="1085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26" name="物件 81">
              <a:extLst>
                <a:ext uri="{FF2B5EF4-FFF2-40B4-BE49-F238E27FC236}">
                  <a16:creationId xmlns:a16="http://schemas.microsoft.com/office/drawing/2014/main" id="{A3021A81-6575-B24C-A843-712A5FB8B0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58253" y="5316194"/>
            <a:ext cx="900172" cy="56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9" imgW="3631680" imgH="2052000" progId="Photoshop.Image.18">
                    <p:embed/>
                  </p:oleObj>
                </mc:Choice>
                <mc:Fallback>
                  <p:oleObj name="Image" r:id="rId9" imgW="3631680" imgH="2052000" progId="Photoshop.Image.18">
                    <p:embed/>
                    <p:pic>
                      <p:nvPicPr>
                        <p:cNvPr id="26" name="物件 81">
                          <a:extLst>
                            <a:ext uri="{FF2B5EF4-FFF2-40B4-BE49-F238E27FC236}">
                              <a16:creationId xmlns:a16="http://schemas.microsoft.com/office/drawing/2014/main" id="{A3021A81-6575-B24C-A843-712A5FB8B0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758253" y="5316194"/>
                          <a:ext cx="900172" cy="5655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0" name="Shape 488" descr="「TS-253B」的圖片搜尋結果">
            <a:extLst>
              <a:ext uri="{FF2B5EF4-FFF2-40B4-BE49-F238E27FC236}">
                <a16:creationId xmlns:a16="http://schemas.microsoft.com/office/drawing/2014/main" id="{1D288F5D-4F73-B74B-B893-580897E26F67}"/>
              </a:ext>
            </a:extLst>
          </p:cNvPr>
          <p:cNvPicPr preferRelativeResize="0"/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9117" y="5438554"/>
            <a:ext cx="553206" cy="7196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肘形接點 59">
            <a:extLst>
              <a:ext uri="{FF2B5EF4-FFF2-40B4-BE49-F238E27FC236}">
                <a16:creationId xmlns:a16="http://schemas.microsoft.com/office/drawing/2014/main" id="{C1BEE809-2B4B-5E47-BECD-A049B90F6D3E}"/>
              </a:ext>
            </a:extLst>
          </p:cNvPr>
          <p:cNvCxnSpPr>
            <a:cxnSpLocks/>
          </p:cNvCxnSpPr>
          <p:nvPr/>
        </p:nvCxnSpPr>
        <p:spPr>
          <a:xfrm>
            <a:off x="9380817" y="4854288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接點 59">
            <a:extLst>
              <a:ext uri="{FF2B5EF4-FFF2-40B4-BE49-F238E27FC236}">
                <a16:creationId xmlns:a16="http://schemas.microsoft.com/office/drawing/2014/main" id="{B1B8C0B7-0358-DB4E-9938-B46F977F6D7F}"/>
              </a:ext>
            </a:extLst>
          </p:cNvPr>
          <p:cNvCxnSpPr>
            <a:cxnSpLocks/>
          </p:cNvCxnSpPr>
          <p:nvPr/>
        </p:nvCxnSpPr>
        <p:spPr>
          <a:xfrm flipH="1">
            <a:off x="5915906" y="3826042"/>
            <a:ext cx="33810" cy="1033292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圓角 76">
            <a:extLst>
              <a:ext uri="{FF2B5EF4-FFF2-40B4-BE49-F238E27FC236}">
                <a16:creationId xmlns:a16="http://schemas.microsoft.com/office/drawing/2014/main" id="{B478B986-ED67-0140-852F-673806CCD25C}"/>
              </a:ext>
            </a:extLst>
          </p:cNvPr>
          <p:cNvSpPr/>
          <p:nvPr/>
        </p:nvSpPr>
        <p:spPr>
          <a:xfrm>
            <a:off x="8849054" y="4967661"/>
            <a:ext cx="110230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: 圓角 88">
            <a:extLst>
              <a:ext uri="{FF2B5EF4-FFF2-40B4-BE49-F238E27FC236}">
                <a16:creationId xmlns:a16="http://schemas.microsoft.com/office/drawing/2014/main" id="{A858FE10-D40D-DF4F-8CC4-16EE3192AEDA}"/>
              </a:ext>
            </a:extLst>
          </p:cNvPr>
          <p:cNvSpPr/>
          <p:nvPr/>
        </p:nvSpPr>
        <p:spPr>
          <a:xfrm>
            <a:off x="2188232" y="4948711"/>
            <a:ext cx="1123011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: 圓角 89">
            <a:extLst>
              <a:ext uri="{FF2B5EF4-FFF2-40B4-BE49-F238E27FC236}">
                <a16:creationId xmlns:a16="http://schemas.microsoft.com/office/drawing/2014/main" id="{ED4EF890-B3FA-A34E-BEF8-1CD59D43416F}"/>
              </a:ext>
            </a:extLst>
          </p:cNvPr>
          <p:cNvSpPr/>
          <p:nvPr/>
        </p:nvSpPr>
        <p:spPr>
          <a:xfrm>
            <a:off x="6765375" y="4945461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: 圓角 90">
            <a:extLst>
              <a:ext uri="{FF2B5EF4-FFF2-40B4-BE49-F238E27FC236}">
                <a16:creationId xmlns:a16="http://schemas.microsoft.com/office/drawing/2014/main" id="{D54120DE-D043-264E-8677-322A3156EE8B}"/>
              </a:ext>
            </a:extLst>
          </p:cNvPr>
          <p:cNvSpPr/>
          <p:nvPr/>
        </p:nvSpPr>
        <p:spPr>
          <a:xfrm>
            <a:off x="4313318" y="4953927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91">
            <a:extLst>
              <a:ext uri="{FF2B5EF4-FFF2-40B4-BE49-F238E27FC236}">
                <a16:creationId xmlns:a16="http://schemas.microsoft.com/office/drawing/2014/main" id="{2FFA6795-E606-4E4C-9B58-4310F806AAF1}"/>
              </a:ext>
            </a:extLst>
          </p:cNvPr>
          <p:cNvSpPr/>
          <p:nvPr/>
        </p:nvSpPr>
        <p:spPr>
          <a:xfrm>
            <a:off x="4368951" y="4953002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92">
            <a:extLst>
              <a:ext uri="{FF2B5EF4-FFF2-40B4-BE49-F238E27FC236}">
                <a16:creationId xmlns:a16="http://schemas.microsoft.com/office/drawing/2014/main" id="{B5E141DA-DCBD-A247-83DB-52AABDCCEDE0}"/>
              </a:ext>
            </a:extLst>
          </p:cNvPr>
          <p:cNvSpPr/>
          <p:nvPr/>
        </p:nvSpPr>
        <p:spPr>
          <a:xfrm>
            <a:off x="6797625" y="4930163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93">
            <a:extLst>
              <a:ext uri="{FF2B5EF4-FFF2-40B4-BE49-F238E27FC236}">
                <a16:creationId xmlns:a16="http://schemas.microsoft.com/office/drawing/2014/main" id="{9017CF09-8C79-AF4B-91D9-5D255D753746}"/>
              </a:ext>
            </a:extLst>
          </p:cNvPr>
          <p:cNvSpPr/>
          <p:nvPr/>
        </p:nvSpPr>
        <p:spPr>
          <a:xfrm>
            <a:off x="8714058" y="4961469"/>
            <a:ext cx="1165704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10Gbps RJ45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05" y="5588533"/>
            <a:ext cx="915784" cy="572467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31" y="5634400"/>
            <a:ext cx="915784" cy="572467"/>
          </a:xfrm>
          <a:prstGeom prst="rect">
            <a:avLst/>
          </a:prstGeom>
        </p:spPr>
      </p:pic>
      <p:pic>
        <p:nvPicPr>
          <p:cNvPr id="52" name="圖形 40">
            <a:extLst>
              <a:ext uri="{FF2B5EF4-FFF2-40B4-BE49-F238E27FC236}">
                <a16:creationId xmlns:a16="http://schemas.microsoft.com/office/drawing/2014/main" id="{FE71DCDF-EA13-D55B-10B8-AE27DD3271C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98024" y="3073600"/>
            <a:ext cx="1190554" cy="729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文字方塊 135">
            <a:extLst>
              <a:ext uri="{FF2B5EF4-FFF2-40B4-BE49-F238E27FC236}">
                <a16:creationId xmlns:a16="http://schemas.microsoft.com/office/drawing/2014/main" id="{85FDCF57-1A6E-AEB6-41FB-AD18F51DB8BE}"/>
              </a:ext>
            </a:extLst>
          </p:cNvPr>
          <p:cNvSpPr txBox="1"/>
          <p:nvPr/>
        </p:nvSpPr>
        <p:spPr>
          <a:xfrm>
            <a:off x="8466946" y="3366472"/>
            <a:ext cx="105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: 圓角 36">
            <a:extLst>
              <a:ext uri="{FF2B5EF4-FFF2-40B4-BE49-F238E27FC236}">
                <a16:creationId xmlns:a16="http://schemas.microsoft.com/office/drawing/2014/main" id="{ECE6292E-6228-3942-9A86-64026D023E9E}"/>
              </a:ext>
            </a:extLst>
          </p:cNvPr>
          <p:cNvSpPr/>
          <p:nvPr/>
        </p:nvSpPr>
        <p:spPr>
          <a:xfrm>
            <a:off x="4580156" y="3295965"/>
            <a:ext cx="2705310" cy="615407"/>
          </a:xfrm>
          <a:prstGeom prst="roundRect">
            <a:avLst>
              <a:gd name="adj" fmla="val 50000"/>
            </a:avLst>
          </a:prstGeom>
          <a:blipFill dpi="0"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37">
            <a:extLst>
              <a:ext uri="{FF2B5EF4-FFF2-40B4-BE49-F238E27FC236}">
                <a16:creationId xmlns:a16="http://schemas.microsoft.com/office/drawing/2014/main" id="{B180C613-1517-0248-8F98-262C83DB2923}"/>
              </a:ext>
            </a:extLst>
          </p:cNvPr>
          <p:cNvSpPr/>
          <p:nvPr/>
        </p:nvSpPr>
        <p:spPr>
          <a:xfrm>
            <a:off x="4537701" y="3334280"/>
            <a:ext cx="2806984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QHora 301W </a:t>
            </a:r>
          </a:p>
          <a:p>
            <a:pPr algn="ctr"/>
            <a:r>
              <a:rPr lang="en-US" altLang="zh-TW" sz="1400" b="1" err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Wifi</a:t>
            </a:r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 6 Dual port 10GbE Router</a:t>
            </a:r>
            <a:endParaRPr lang="zh-TW" altLang="zh-TW" sz="140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496577" y="1900670"/>
            <a:ext cx="8634012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>
                <a:solidFill>
                  <a:srgbClr val="000000"/>
                </a:solidFill>
                <a:latin typeface="Arial"/>
                <a:ea typeface="新細明體"/>
                <a:cs typeface="Arial"/>
              </a:rPr>
              <a:t>QHora-301W supports high-speed Wi-Fi 6 and 10GbE connections, while also providing an enterprise-grade SD-WAN VPN to allow multi-site VPN deployment via the cloud. Combined with a budget-friendly price, the QHora-301W is a solid foundation for building a next-generation network.</a:t>
            </a:r>
            <a:endParaRPr lang="zh-TW" altLang="en-US">
              <a:latin typeface="Arial"/>
              <a:ea typeface="新細明體"/>
              <a:cs typeface="Arial"/>
            </a:endParaRPr>
          </a:p>
        </p:txBody>
      </p:sp>
      <p:pic>
        <p:nvPicPr>
          <p:cNvPr id="7" name="圖片 13" descr="一張含有 文字 的圖片&#10;&#10;自動產生的描述">
            <a:extLst>
              <a:ext uri="{FF2B5EF4-FFF2-40B4-BE49-F238E27FC236}">
                <a16:creationId xmlns:a16="http://schemas.microsoft.com/office/drawing/2014/main" id="{1EA5B952-2E6E-213C-AEC7-B7402FFB40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55066" y="3263053"/>
            <a:ext cx="2743200" cy="2194560"/>
          </a:xfrm>
          <a:prstGeom prst="rect">
            <a:avLst/>
          </a:prstGeom>
        </p:spPr>
      </p:pic>
      <p:sp>
        <p:nvSpPr>
          <p:cNvPr id="14" name="矩形 93">
            <a:extLst>
              <a:ext uri="{FF2B5EF4-FFF2-40B4-BE49-F238E27FC236}">
                <a16:creationId xmlns:a16="http://schemas.microsoft.com/office/drawing/2014/main" id="{FAFAB497-4A88-A1F5-A444-D062B3867737}"/>
              </a:ext>
            </a:extLst>
          </p:cNvPr>
          <p:cNvSpPr/>
          <p:nvPr/>
        </p:nvSpPr>
        <p:spPr>
          <a:xfrm>
            <a:off x="2067724" y="4944535"/>
            <a:ext cx="1165704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/>
                <a:ea typeface="新細明體"/>
                <a:cs typeface="Arial"/>
              </a:rPr>
              <a:t>10Gbps RJ45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501">
            <a:extLst>
              <a:ext uri="{FF2B5EF4-FFF2-40B4-BE49-F238E27FC236}">
                <a16:creationId xmlns:a16="http://schemas.microsoft.com/office/drawing/2014/main" id="{322CCE91-12D8-2945-EC6D-786C218A5A8F}"/>
              </a:ext>
            </a:extLst>
          </p:cNvPr>
          <p:cNvSpPr txBox="1"/>
          <p:nvPr/>
        </p:nvSpPr>
        <p:spPr>
          <a:xfrm>
            <a:off x="8060167" y="6170881"/>
            <a:ext cx="2786082" cy="36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/>
                <a:ea typeface="微軟正黑體"/>
                <a:cs typeface="Arial"/>
              </a:rPr>
              <a:t>NAS + </a:t>
            </a:r>
            <a:r>
              <a:rPr lang="en-GB" sz="12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QXG-10G2</a:t>
            </a:r>
            <a:r>
              <a:rPr lang="en-US" altLang="zh-TW" sz="12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TB</a:t>
            </a:r>
            <a:endParaRPr lang="en-GB" sz="1200" b="1">
              <a:solidFill>
                <a:srgbClr val="0070C0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924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6D26652E-F0E5-76FC-F00A-FBA3AC0975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8"/>
          <a:stretch/>
        </p:blipFill>
        <p:spPr>
          <a:xfrm>
            <a:off x="-1" y="-54300"/>
            <a:ext cx="12192001" cy="2180576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DE50DD88-E12C-4564-B79F-ADCEF9AA7F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98" y="1344664"/>
            <a:ext cx="4107647" cy="4994587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810C05C-B9C3-488B-A78B-B7DF28321D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098" y="1344664"/>
            <a:ext cx="4107647" cy="4994587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37E116E9-5C10-4C26-98C8-3FB2040C9A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146" y="1344664"/>
            <a:ext cx="4107647" cy="4994587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029186" y="4995953"/>
            <a:ext cx="3161418" cy="853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</a:t>
            </a:r>
            <a:r>
              <a:rPr 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peed: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5G/2.5G/1G/1</a:t>
            </a:r>
            <a:r>
              <a:rPr 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00M</a:t>
            </a:r>
            <a:endParaRPr 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630885" y="1894730"/>
            <a:ext cx="2677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191AD18-39C2-B44B-86D3-6C916F9618CC}"/>
              </a:ext>
            </a:extLst>
          </p:cNvPr>
          <p:cNvSpPr txBox="1"/>
          <p:nvPr/>
        </p:nvSpPr>
        <p:spPr>
          <a:xfrm>
            <a:off x="4423798" y="4995953"/>
            <a:ext cx="353418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NBASE-T port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speed</a:t>
            </a:r>
            <a:r>
              <a:rPr 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: 10G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/5G/2.5G/1G/1</a:t>
            </a:r>
            <a:r>
              <a:rPr 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00M</a:t>
            </a:r>
          </a:p>
        </p:txBody>
      </p:sp>
      <p:sp>
        <p:nvSpPr>
          <p:cNvPr id="11" name="矩形 72">
            <a:extLst>
              <a:ext uri="{FF2B5EF4-FFF2-40B4-BE49-F238E27FC236}">
                <a16:creationId xmlns:a16="http://schemas.microsoft.com/office/drawing/2014/main" id="{1039C3E1-B82C-BB4E-9677-CC85DB2EA43D}"/>
              </a:ext>
            </a:extLst>
          </p:cNvPr>
          <p:cNvSpPr/>
          <p:nvPr/>
        </p:nvSpPr>
        <p:spPr>
          <a:xfrm>
            <a:off x="4268999" y="1894730"/>
            <a:ext cx="2573284" cy="446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QNA-T310G1T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DC884B4B-F110-9645-8B3B-4AD3588B8F0E}"/>
              </a:ext>
            </a:extLst>
          </p:cNvPr>
          <p:cNvSpPr txBox="1"/>
          <p:nvPr/>
        </p:nvSpPr>
        <p:spPr>
          <a:xfrm>
            <a:off x="8235336" y="4995953"/>
            <a:ext cx="3566442" cy="8526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SFP+ Port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Supported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speed:1</a:t>
            </a:r>
            <a:r>
              <a:rPr 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0Gb</a:t>
            </a:r>
            <a:r>
              <a:rPr lang="en-US" altLang="zh-TW" sz="16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ps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/1G</a:t>
            </a:r>
            <a:r>
              <a:rPr 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bps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zh-TW" altLang="en-US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5" name="矩形 80">
            <a:extLst>
              <a:ext uri="{FF2B5EF4-FFF2-40B4-BE49-F238E27FC236}">
                <a16:creationId xmlns:a16="http://schemas.microsoft.com/office/drawing/2014/main" id="{9834ABD7-F552-F64E-BDAE-BBBE3CD0265C}"/>
              </a:ext>
            </a:extLst>
          </p:cNvPr>
          <p:cNvSpPr/>
          <p:nvPr/>
        </p:nvSpPr>
        <p:spPr>
          <a:xfrm>
            <a:off x="8099762" y="1894730"/>
            <a:ext cx="2304621" cy="446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QNA-T310G1S</a:t>
            </a:r>
          </a:p>
        </p:txBody>
      </p:sp>
      <p:pic>
        <p:nvPicPr>
          <p:cNvPr id="16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24FDB137-D9C6-C845-B850-0EAFEBB37F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32" y="2347670"/>
            <a:ext cx="2895630" cy="1809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ADBB70DA-F823-6941-8A66-F5A476A943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079" y="2392614"/>
            <a:ext cx="2878350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91" y="2418855"/>
            <a:ext cx="2328490" cy="1847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515938B-CEA5-3B4D-9445-51149564C2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4773" y="2228718"/>
            <a:ext cx="610471" cy="732565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154220" y="4399271"/>
            <a:ext cx="254300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USB 3.0</a:t>
            </a:r>
            <a:endParaRPr lang="en-US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11CC9AB3-5666-374B-A93D-6FD259F0A807}"/>
              </a:ext>
            </a:extLst>
          </p:cNvPr>
          <p:cNvSpPr txBox="1"/>
          <p:nvPr/>
        </p:nvSpPr>
        <p:spPr>
          <a:xfrm>
            <a:off x="4540840" y="4399271"/>
            <a:ext cx="308991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Thunderbolt 3</a:t>
            </a:r>
            <a:endParaRPr lang="en-US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6" name="TextBox 53">
            <a:extLst>
              <a:ext uri="{FF2B5EF4-FFF2-40B4-BE49-F238E27FC236}">
                <a16:creationId xmlns:a16="http://schemas.microsoft.com/office/drawing/2014/main" id="{040760D9-F0B9-EE4D-9A5F-F590AE5C7A3D}"/>
              </a:ext>
            </a:extLst>
          </p:cNvPr>
          <p:cNvSpPr txBox="1"/>
          <p:nvPr/>
        </p:nvSpPr>
        <p:spPr>
          <a:xfrm>
            <a:off x="8196346" y="4399271"/>
            <a:ext cx="317160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Thunderbolt 3</a:t>
            </a:r>
            <a:endParaRPr lang="en-US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888631" y="4893510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>
            <a:extLst>
              <a:ext uri="{FF2B5EF4-FFF2-40B4-BE49-F238E27FC236}">
                <a16:creationId xmlns:a16="http://schemas.microsoft.com/office/drawing/2014/main" id="{01F293A2-DFF6-477E-B1E2-7629C957CE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9268" y="2228718"/>
            <a:ext cx="610471" cy="732565"/>
          </a:xfrm>
          <a:prstGeom prst="rect">
            <a:avLst/>
          </a:prstGeom>
        </p:spPr>
      </p:pic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A0335A24-513D-4C81-9428-7C096E859B0A}"/>
              </a:ext>
            </a:extLst>
          </p:cNvPr>
          <p:cNvCxnSpPr>
            <a:cxnSpLocks/>
          </p:cNvCxnSpPr>
          <p:nvPr/>
        </p:nvCxnSpPr>
        <p:spPr>
          <a:xfrm>
            <a:off x="4532784" y="4893510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260876CB-85A7-444A-804F-033FA3EC45D3}"/>
              </a:ext>
            </a:extLst>
          </p:cNvPr>
          <p:cNvCxnSpPr>
            <a:cxnSpLocks/>
          </p:cNvCxnSpPr>
          <p:nvPr/>
        </p:nvCxnSpPr>
        <p:spPr>
          <a:xfrm>
            <a:off x="8150043" y="4893510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標題 1">
            <a:extLst>
              <a:ext uri="{FF2B5EF4-FFF2-40B4-BE49-F238E27FC236}">
                <a16:creationId xmlns:a16="http://schemas.microsoft.com/office/drawing/2014/main" id="{0F758AE8-763A-473F-F154-E52AFEFA5AD6}"/>
              </a:ext>
            </a:extLst>
          </p:cNvPr>
          <p:cNvSpPr txBox="1">
            <a:spLocks/>
          </p:cNvSpPr>
          <p:nvPr/>
        </p:nvSpPr>
        <p:spPr>
          <a:xfrm>
            <a:off x="482600" y="468383"/>
            <a:ext cx="1121410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QNA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series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for 10GbE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1E8F2E92-3ECD-6F7B-2BA1-095A0F2A9BDF}"/>
              </a:ext>
            </a:extLst>
          </p:cNvPr>
          <p:cNvSpPr txBox="1"/>
          <p:nvPr/>
        </p:nvSpPr>
        <p:spPr>
          <a:xfrm>
            <a:off x="4559265" y="5910353"/>
            <a:ext cx="3534182" cy="3602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en-US" altLang="zh-TW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2F4A5D64-4AE0-A987-2026-B530AB36C040}"/>
              </a:ext>
            </a:extLst>
          </p:cNvPr>
          <p:cNvSpPr txBox="1"/>
          <p:nvPr/>
        </p:nvSpPr>
        <p:spPr>
          <a:xfrm>
            <a:off x="8270968" y="5825686"/>
            <a:ext cx="3568174" cy="3602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en-US" altLang="zh-TW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A0E2BB79-D804-620C-DCA4-AAC27B5900CC}"/>
              </a:ext>
            </a:extLst>
          </p:cNvPr>
          <p:cNvSpPr txBox="1"/>
          <p:nvPr/>
        </p:nvSpPr>
        <p:spPr>
          <a:xfrm>
            <a:off x="888263" y="5741020"/>
            <a:ext cx="3148086" cy="3602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en-US" altLang="zh-TW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052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夜空 的圖片&#10;&#10;自動產生的描述">
            <a:extLst>
              <a:ext uri="{FF2B5EF4-FFF2-40B4-BE49-F238E27FC236}">
                <a16:creationId xmlns:a16="http://schemas.microsoft.com/office/drawing/2014/main" id="{DF534310-0A9E-DB3C-B62F-9F53A1385B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7"/>
          <a:stretch/>
        </p:blipFill>
        <p:spPr>
          <a:xfrm>
            <a:off x="0" y="1654693"/>
            <a:ext cx="12217530" cy="52273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986B74F-CB17-FB02-54C1-A5CA64806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8"/>
          <a:stretch/>
        </p:blipFill>
        <p:spPr>
          <a:xfrm>
            <a:off x="-1" y="-54300"/>
            <a:ext cx="12192001" cy="1698677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50CF11FF-CF33-2A71-3744-501DEDD51425}"/>
              </a:ext>
            </a:extLst>
          </p:cNvPr>
          <p:cNvSpPr txBox="1">
            <a:spLocks/>
          </p:cNvSpPr>
          <p:nvPr/>
        </p:nvSpPr>
        <p:spPr>
          <a:xfrm>
            <a:off x="482600" y="468383"/>
            <a:ext cx="1121410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PC/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workstation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speed up</a:t>
            </a:r>
          </a:p>
        </p:txBody>
      </p:sp>
      <p:pic>
        <p:nvPicPr>
          <p:cNvPr id="48" name="圖片 47" descr="一張含有 室內 的圖片&#10;&#10;自動產生的描述">
            <a:extLst>
              <a:ext uri="{FF2B5EF4-FFF2-40B4-BE49-F238E27FC236}">
                <a16:creationId xmlns:a16="http://schemas.microsoft.com/office/drawing/2014/main" id="{8B908B74-A693-461C-901D-D871B1AF4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358" y="4910744"/>
            <a:ext cx="2467462" cy="215608"/>
          </a:xfrm>
          <a:prstGeom prst="rect">
            <a:avLst/>
          </a:prstGeom>
        </p:spPr>
      </p:pic>
      <p:pic>
        <p:nvPicPr>
          <p:cNvPr id="49" name="圖片 48" descr="一張含有 室內 的圖片&#10;&#10;自動產生的描述">
            <a:extLst>
              <a:ext uri="{FF2B5EF4-FFF2-40B4-BE49-F238E27FC236}">
                <a16:creationId xmlns:a16="http://schemas.microsoft.com/office/drawing/2014/main" id="{8E9FA43B-A1E5-432E-AEDF-FE28B9F190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358" y="5617385"/>
            <a:ext cx="2467462" cy="215608"/>
          </a:xfrm>
          <a:prstGeom prst="rect">
            <a:avLst/>
          </a:prstGeom>
        </p:spPr>
      </p:pic>
      <p:pic>
        <p:nvPicPr>
          <p:cNvPr id="53" name="圖片 52" descr="一張含有 向量圖形 的圖片&#10;&#10;自動產生的描述">
            <a:extLst>
              <a:ext uri="{FF2B5EF4-FFF2-40B4-BE49-F238E27FC236}">
                <a16:creationId xmlns:a16="http://schemas.microsoft.com/office/drawing/2014/main" id="{4196F3CC-111E-472F-842A-E594463A47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830" y="2887579"/>
            <a:ext cx="1250166" cy="684016"/>
          </a:xfrm>
          <a:prstGeom prst="rect">
            <a:avLst/>
          </a:prstGeom>
        </p:spPr>
      </p:pic>
      <p:pic>
        <p:nvPicPr>
          <p:cNvPr id="51" name="圖片 50" descr="一張含有 向量圖形 的圖片&#10;&#10;自動產生的描述">
            <a:extLst>
              <a:ext uri="{FF2B5EF4-FFF2-40B4-BE49-F238E27FC236}">
                <a16:creationId xmlns:a16="http://schemas.microsoft.com/office/drawing/2014/main" id="{A476F3E0-2706-4B84-B7B7-5ABB3221789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689" y="5224286"/>
            <a:ext cx="1807462" cy="988935"/>
          </a:xfrm>
          <a:prstGeom prst="rect">
            <a:avLst/>
          </a:prstGeom>
        </p:spPr>
      </p:pic>
      <p:pic>
        <p:nvPicPr>
          <p:cNvPr id="18" name="圖片 17" descr="一張含有 向量圖形 的圖片&#10;&#10;自動產生的描述">
            <a:extLst>
              <a:ext uri="{FF2B5EF4-FFF2-40B4-BE49-F238E27FC236}">
                <a16:creationId xmlns:a16="http://schemas.microsoft.com/office/drawing/2014/main" id="{4E6D8F46-D99D-4C6A-8BCA-2CC2A50279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689" y="4563753"/>
            <a:ext cx="1807462" cy="988935"/>
          </a:xfrm>
          <a:prstGeom prst="rect">
            <a:avLst/>
          </a:prstGeom>
        </p:spPr>
      </p:pic>
      <p:pic>
        <p:nvPicPr>
          <p:cNvPr id="46" name="圖片 45" descr="一張含有 室內 的圖片&#10;&#10;自動產生的描述">
            <a:extLst>
              <a:ext uri="{FF2B5EF4-FFF2-40B4-BE49-F238E27FC236}">
                <a16:creationId xmlns:a16="http://schemas.microsoft.com/office/drawing/2014/main" id="{3AE26466-ACFC-48DE-84B8-912D449AED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885" y="4899046"/>
            <a:ext cx="2604992" cy="215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3032AF-6734-D64A-8A98-ECB009C9F62B}"/>
              </a:ext>
            </a:extLst>
          </p:cNvPr>
          <p:cNvSpPr txBox="1"/>
          <p:nvPr/>
        </p:nvSpPr>
        <p:spPr>
          <a:xfrm>
            <a:off x="1481393" y="5904215"/>
            <a:ext cx="1921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QXG-10G2T</a:t>
            </a:r>
            <a:r>
              <a:rPr lang="en-US" altLang="zh-TW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16" descr="交換器.png">
            <a:extLst>
              <a:ext uri="{FF2B5EF4-FFF2-40B4-BE49-F238E27FC236}">
                <a16:creationId xmlns:a16="http://schemas.microsoft.com/office/drawing/2014/main" id="{ADD0673A-9178-194C-B405-DAB3796B09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544" y="3280781"/>
            <a:ext cx="994235" cy="407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Shape 488" descr="「TS-253B」的圖片搜尋結果">
            <a:extLst>
              <a:ext uri="{FF2B5EF4-FFF2-40B4-BE49-F238E27FC236}">
                <a16:creationId xmlns:a16="http://schemas.microsoft.com/office/drawing/2014/main" id="{97821AD8-6098-BC4A-9638-0C80209BBC21}"/>
              </a:ext>
            </a:extLst>
          </p:cNvPr>
          <p:cNvPicPr preferRelativeResize="0"/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9414" y="3111514"/>
            <a:ext cx="762968" cy="9019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B3C1CC-A88B-DB4C-84C1-DF81A473AA36}"/>
              </a:ext>
            </a:extLst>
          </p:cNvPr>
          <p:cNvSpPr txBox="1"/>
          <p:nvPr/>
        </p:nvSpPr>
        <p:spPr>
          <a:xfrm>
            <a:off x="5134469" y="3727950"/>
            <a:ext cx="17054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1GbE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Switch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A7AD-4257-E44F-9284-AFDF1EFD4391}"/>
              </a:ext>
            </a:extLst>
          </p:cNvPr>
          <p:cNvSpPr txBox="1"/>
          <p:nvPr/>
        </p:nvSpPr>
        <p:spPr>
          <a:xfrm>
            <a:off x="3471757" y="3238263"/>
            <a:ext cx="979095" cy="279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FD029-8739-564D-A10D-B0E3A8CAC694}"/>
              </a:ext>
            </a:extLst>
          </p:cNvPr>
          <p:cNvSpPr txBox="1"/>
          <p:nvPr/>
        </p:nvSpPr>
        <p:spPr>
          <a:xfrm>
            <a:off x="6839886" y="3267225"/>
            <a:ext cx="979095" cy="279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8FCA5F-161F-D640-B121-93F8277098EE}"/>
              </a:ext>
            </a:extLst>
          </p:cNvPr>
          <p:cNvSpPr txBox="1"/>
          <p:nvPr/>
        </p:nvSpPr>
        <p:spPr>
          <a:xfrm>
            <a:off x="3218298" y="5429357"/>
            <a:ext cx="9790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CAT 6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AD0BA1-94C0-2B40-8EF5-84F05C220145}"/>
              </a:ext>
            </a:extLst>
          </p:cNvPr>
          <p:cNvSpPr txBox="1"/>
          <p:nvPr/>
        </p:nvSpPr>
        <p:spPr>
          <a:xfrm>
            <a:off x="3218298" y="4680352"/>
            <a:ext cx="979095" cy="27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E4801C-6DAB-8D47-9616-4F64DA8FE2A4}"/>
              </a:ext>
            </a:extLst>
          </p:cNvPr>
          <p:cNvSpPr txBox="1"/>
          <p:nvPr/>
        </p:nvSpPr>
        <p:spPr>
          <a:xfrm>
            <a:off x="7025037" y="4632083"/>
            <a:ext cx="174107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CAT 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C22BC7-43CE-424A-84C6-2CE1C9A032CF}"/>
              </a:ext>
            </a:extLst>
          </p:cNvPr>
          <p:cNvSpPr txBox="1"/>
          <p:nvPr/>
        </p:nvSpPr>
        <p:spPr>
          <a:xfrm>
            <a:off x="7406745" y="5429357"/>
            <a:ext cx="9790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CAT 6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1D631873-ED24-6945-92F5-0C713277644E}"/>
              </a:ext>
            </a:extLst>
          </p:cNvPr>
          <p:cNvSpPr/>
          <p:nvPr/>
        </p:nvSpPr>
        <p:spPr>
          <a:xfrm>
            <a:off x="5467579" y="4065936"/>
            <a:ext cx="584164" cy="517879"/>
          </a:xfrm>
          <a:prstGeom prst="downArrow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4B1D2D-4E47-9C40-A21D-3672859C8FFE}"/>
              </a:ext>
            </a:extLst>
          </p:cNvPr>
          <p:cNvSpPr txBox="1"/>
          <p:nvPr/>
        </p:nvSpPr>
        <p:spPr>
          <a:xfrm>
            <a:off x="5067766" y="6220499"/>
            <a:ext cx="175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QSW-1208-8C</a:t>
            </a:r>
          </a:p>
        </p:txBody>
      </p:sp>
      <p:pic>
        <p:nvPicPr>
          <p:cNvPr id="43" name="圖片 42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B4A72DF3-C17F-47B0-8395-96B79637A66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718" y="2980641"/>
            <a:ext cx="730783" cy="1123482"/>
          </a:xfrm>
          <a:prstGeom prst="rect">
            <a:avLst/>
          </a:prstGeom>
        </p:spPr>
      </p:pic>
      <p:pic>
        <p:nvPicPr>
          <p:cNvPr id="11" name="圖片 10" descr="一張含有 室內 的圖片&#10;&#10;自動產生的描述">
            <a:extLst>
              <a:ext uri="{FF2B5EF4-FFF2-40B4-BE49-F238E27FC236}">
                <a16:creationId xmlns:a16="http://schemas.microsoft.com/office/drawing/2014/main" id="{216D645E-E2DD-41C6-8AF1-C8A70F954A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139" y="3460776"/>
            <a:ext cx="2097195" cy="215608"/>
          </a:xfrm>
          <a:prstGeom prst="rect">
            <a:avLst/>
          </a:prstGeom>
        </p:spPr>
      </p:pic>
      <p:pic>
        <p:nvPicPr>
          <p:cNvPr id="45" name="圖片 44" descr="一張含有 室內 的圖片&#10;&#10;自動產生的描述">
            <a:extLst>
              <a:ext uri="{FF2B5EF4-FFF2-40B4-BE49-F238E27FC236}">
                <a16:creationId xmlns:a16="http://schemas.microsoft.com/office/drawing/2014/main" id="{ECBA841B-92B3-42DA-A4CF-FE8512DE1C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037" y="3469867"/>
            <a:ext cx="2097195" cy="215608"/>
          </a:xfrm>
          <a:prstGeom prst="rect">
            <a:avLst/>
          </a:prstGeom>
        </p:spPr>
      </p:pic>
      <p:pic>
        <p:nvPicPr>
          <p:cNvPr id="47" name="圖片 46" descr="一張含有 室內 的圖片&#10;&#10;自動產生的描述">
            <a:extLst>
              <a:ext uri="{FF2B5EF4-FFF2-40B4-BE49-F238E27FC236}">
                <a16:creationId xmlns:a16="http://schemas.microsoft.com/office/drawing/2014/main" id="{A37D87D6-8206-45A7-9C7A-5470584359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885" y="5617385"/>
            <a:ext cx="2604992" cy="215608"/>
          </a:xfrm>
          <a:prstGeom prst="rect">
            <a:avLst/>
          </a:prstGeom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5B303ECB-5FC0-9F4C-A938-63A1F170AA0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234" y="5074592"/>
            <a:ext cx="2572262" cy="614794"/>
          </a:xfrm>
          <a:prstGeom prst="rect">
            <a:avLst/>
          </a:prstGeom>
        </p:spPr>
      </p:pic>
      <p:sp>
        <p:nvSpPr>
          <p:cNvPr id="50" name="TextBox 13">
            <a:extLst>
              <a:ext uri="{FF2B5EF4-FFF2-40B4-BE49-F238E27FC236}">
                <a16:creationId xmlns:a16="http://schemas.microsoft.com/office/drawing/2014/main" id="{854B0E2C-0A18-48A8-8E30-96954B237F81}"/>
              </a:ext>
            </a:extLst>
          </p:cNvPr>
          <p:cNvSpPr txBox="1"/>
          <p:nvPr/>
        </p:nvSpPr>
        <p:spPr>
          <a:xfrm>
            <a:off x="5261115" y="4805224"/>
            <a:ext cx="129646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000" b="1">
                <a:latin typeface="Arial"/>
                <a:ea typeface="新細明體"/>
                <a:cs typeface="Arial"/>
              </a:rPr>
              <a:t>10Gbps</a:t>
            </a: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2EA13E87-D8C4-40D7-85DB-C11300D54423}"/>
              </a:ext>
            </a:extLst>
          </p:cNvPr>
          <p:cNvSpPr txBox="1"/>
          <p:nvPr/>
        </p:nvSpPr>
        <p:spPr>
          <a:xfrm>
            <a:off x="5404266" y="2956928"/>
            <a:ext cx="97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</a:p>
        </p:txBody>
      </p:sp>
      <p:pic>
        <p:nvPicPr>
          <p:cNvPr id="15" name="圖片 1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8DC9827B-5249-2935-739E-719948DF718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557" y="4683680"/>
            <a:ext cx="730783" cy="1123482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CCCCD89D-D325-8A4D-0822-A1C6309AA7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9692" y="5424655"/>
            <a:ext cx="929761" cy="529463"/>
          </a:xfrm>
          <a:prstGeom prst="rect">
            <a:avLst/>
          </a:prstGeom>
        </p:spPr>
      </p:pic>
      <p:pic>
        <p:nvPicPr>
          <p:cNvPr id="37" name="Picture 10" descr="一張含有 文字, 電子用品 的圖片&#10;&#10;自動產生的描述">
            <a:extLst>
              <a:ext uri="{FF2B5EF4-FFF2-40B4-BE49-F238E27FC236}">
                <a16:creationId xmlns:a16="http://schemas.microsoft.com/office/drawing/2014/main" id="{A0011DAB-4E5D-5C4A-BE53-A61A5FBD6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6932" y="5551543"/>
            <a:ext cx="1259014" cy="715853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圖片 8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EB9829CA-2C4B-9E8C-6FB6-96A8F78B17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68615" y="4627780"/>
            <a:ext cx="1331732" cy="746763"/>
          </a:xfrm>
          <a:prstGeom prst="rect">
            <a:avLst/>
          </a:prstGeom>
        </p:spPr>
      </p:pic>
      <p:sp>
        <p:nvSpPr>
          <p:cNvPr id="54" name="TextBox 34">
            <a:extLst>
              <a:ext uri="{FF2B5EF4-FFF2-40B4-BE49-F238E27FC236}">
                <a16:creationId xmlns:a16="http://schemas.microsoft.com/office/drawing/2014/main" id="{00C0C5F0-31AD-954C-B242-CE70F9C04BBE}"/>
              </a:ext>
            </a:extLst>
          </p:cNvPr>
          <p:cNvSpPr txBox="1"/>
          <p:nvPr/>
        </p:nvSpPr>
        <p:spPr>
          <a:xfrm>
            <a:off x="8971278" y="5284819"/>
            <a:ext cx="11128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TS-x73A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sp>
        <p:nvSpPr>
          <p:cNvPr id="55" name="TextBox 34">
            <a:extLst>
              <a:ext uri="{FF2B5EF4-FFF2-40B4-BE49-F238E27FC236}">
                <a16:creationId xmlns:a16="http://schemas.microsoft.com/office/drawing/2014/main" id="{503477C0-10C7-8B46-FBF4-E4D0154A1785}"/>
              </a:ext>
            </a:extLst>
          </p:cNvPr>
          <p:cNvSpPr txBox="1"/>
          <p:nvPr/>
        </p:nvSpPr>
        <p:spPr>
          <a:xfrm>
            <a:off x="9000310" y="6212402"/>
            <a:ext cx="11128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TS-h686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6" name="圖片 5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B3B84ED3-F6C0-BE4F-8CC3-053990BA67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762" y="4725935"/>
            <a:ext cx="952559" cy="558884"/>
          </a:xfrm>
          <a:prstGeom prst="rect">
            <a:avLst/>
          </a:prstGeom>
        </p:spPr>
      </p:pic>
      <p:pic>
        <p:nvPicPr>
          <p:cNvPr id="57" name="圖片 5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10ABA52A-FC44-E561-6A5F-3D82A9E683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944" y="5616114"/>
            <a:ext cx="952559" cy="55888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2600" y="1772015"/>
            <a:ext cx="11452726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Through QNAP's diverse product line, you can easily upgrade to a 10GbE network environment. It allows you to quickly add high-speed 10GbE network ports to QNAP NAS, Window® and Ubuntu® computers/servers according to your needs, speeding up large-scale sharing and intensive data transfer to meet high-bandwidth application scenarios.</a:t>
            </a:r>
            <a:endParaRPr lang="zh-TW" altLang="en-US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91FCA5BE-75BB-85E9-6851-303A6795E353}"/>
              </a:ext>
            </a:extLst>
          </p:cNvPr>
          <p:cNvSpPr txBox="1"/>
          <p:nvPr/>
        </p:nvSpPr>
        <p:spPr>
          <a:xfrm>
            <a:off x="10192438" y="5202828"/>
            <a:ext cx="1921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QXG-10G2T</a:t>
            </a:r>
            <a:r>
              <a:rPr lang="en-US" altLang="zh-TW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AAA3C51-026B-2C5D-0782-C8D2581A6C80}"/>
              </a:ext>
            </a:extLst>
          </p:cNvPr>
          <p:cNvSpPr txBox="1"/>
          <p:nvPr/>
        </p:nvSpPr>
        <p:spPr>
          <a:xfrm>
            <a:off x="10227075" y="5982147"/>
            <a:ext cx="1921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QXG-10G2T</a:t>
            </a:r>
            <a:r>
              <a:rPr lang="en-US" altLang="zh-TW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94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18BE32F-464B-5591-6F54-1F712AAE20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8"/>
          <a:stretch/>
        </p:blipFill>
        <p:spPr>
          <a:xfrm>
            <a:off x="-1" y="-54300"/>
            <a:ext cx="12192001" cy="1698677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1B9469B2-BC0E-0158-1424-8C9CD85A7046}"/>
              </a:ext>
            </a:extLst>
          </p:cNvPr>
          <p:cNvSpPr txBox="1">
            <a:spLocks/>
          </p:cNvSpPr>
          <p:nvPr/>
        </p:nvSpPr>
        <p:spPr>
          <a:xfrm>
            <a:off x="491067" y="510716"/>
            <a:ext cx="1121410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Mac/Windows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laptop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speed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up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in</a:t>
            </a:r>
            <a:r>
              <a:rPr kumimoji="1" 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stantly</a:t>
            </a:r>
          </a:p>
        </p:txBody>
      </p:sp>
      <p:pic>
        <p:nvPicPr>
          <p:cNvPr id="15" name="圖片 14" descr="一張含有 夜空 的圖片&#10;&#10;自動產生的描述">
            <a:extLst>
              <a:ext uri="{FF2B5EF4-FFF2-40B4-BE49-F238E27FC236}">
                <a16:creationId xmlns:a16="http://schemas.microsoft.com/office/drawing/2014/main" id="{ACE66F83-E34D-4C12-22EF-FFBECF6EA6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7"/>
          <a:stretch/>
        </p:blipFill>
        <p:spPr>
          <a:xfrm>
            <a:off x="-34914" y="1649127"/>
            <a:ext cx="12213265" cy="522206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4595" y="1808031"/>
            <a:ext cx="113805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also provides a diverse product line of accessories. Even if there is no network port in your device, there are corresponding adapters, which can quickly upgrade your network environment to more than 5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With QNAP NAS, video editors and other collaborative teams can enjoy high-speed storage services.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: 圓角 2">
            <a:extLst>
              <a:ext uri="{FF2B5EF4-FFF2-40B4-BE49-F238E27FC236}">
                <a16:creationId xmlns:a16="http://schemas.microsoft.com/office/drawing/2014/main" id="{292931EB-B45A-31CE-E201-D9D7603583EA}"/>
              </a:ext>
            </a:extLst>
          </p:cNvPr>
          <p:cNvSpPr/>
          <p:nvPr/>
        </p:nvSpPr>
        <p:spPr>
          <a:xfrm>
            <a:off x="766961" y="2840590"/>
            <a:ext cx="2085460" cy="3808096"/>
          </a:xfrm>
          <a:prstGeom prst="roundRect">
            <a:avLst>
              <a:gd name="adj" fmla="val 0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2">
            <a:extLst>
              <a:ext uri="{FF2B5EF4-FFF2-40B4-BE49-F238E27FC236}">
                <a16:creationId xmlns:a16="http://schemas.microsoft.com/office/drawing/2014/main" id="{4F39C765-FEE0-ACE2-D342-2C1EB16A030A}"/>
              </a:ext>
            </a:extLst>
          </p:cNvPr>
          <p:cNvSpPr/>
          <p:nvPr/>
        </p:nvSpPr>
        <p:spPr>
          <a:xfrm>
            <a:off x="4374093" y="2820538"/>
            <a:ext cx="2180144" cy="3828148"/>
          </a:xfrm>
          <a:prstGeom prst="roundRect">
            <a:avLst>
              <a:gd name="adj" fmla="val 0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">
            <a:extLst>
              <a:ext uri="{FF2B5EF4-FFF2-40B4-BE49-F238E27FC236}">
                <a16:creationId xmlns:a16="http://schemas.microsoft.com/office/drawing/2014/main" id="{420472F7-00E4-C0DD-0700-C2019B695439}"/>
              </a:ext>
            </a:extLst>
          </p:cNvPr>
          <p:cNvSpPr/>
          <p:nvPr/>
        </p:nvSpPr>
        <p:spPr>
          <a:xfrm>
            <a:off x="763559" y="2820538"/>
            <a:ext cx="2088863" cy="379450"/>
          </a:xfrm>
          <a:prstGeom prst="roundRect">
            <a:avLst>
              <a:gd name="adj" fmla="val 0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Video Editing</a:t>
            </a:r>
            <a:r>
              <a: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zh-CN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workstation</a:t>
            </a:r>
          </a:p>
        </p:txBody>
      </p:sp>
      <p:sp>
        <p:nvSpPr>
          <p:cNvPr id="38" name="矩形: 圓角 2">
            <a:extLst>
              <a:ext uri="{FF2B5EF4-FFF2-40B4-BE49-F238E27FC236}">
                <a16:creationId xmlns:a16="http://schemas.microsoft.com/office/drawing/2014/main" id="{16305B34-8677-97DD-FB46-91EE9218358A}"/>
              </a:ext>
            </a:extLst>
          </p:cNvPr>
          <p:cNvSpPr/>
          <p:nvPr/>
        </p:nvSpPr>
        <p:spPr>
          <a:xfrm>
            <a:off x="9321991" y="2893507"/>
            <a:ext cx="1915625" cy="3761723"/>
          </a:xfrm>
          <a:prstGeom prst="roundRect">
            <a:avLst>
              <a:gd name="adj" fmla="val 0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">
            <a:extLst>
              <a:ext uri="{FF2B5EF4-FFF2-40B4-BE49-F238E27FC236}">
                <a16:creationId xmlns:a16="http://schemas.microsoft.com/office/drawing/2014/main" id="{9ECB05C6-7FFD-C316-F0BB-EFC071862A80}"/>
              </a:ext>
            </a:extLst>
          </p:cNvPr>
          <p:cNvSpPr/>
          <p:nvPr/>
        </p:nvSpPr>
        <p:spPr>
          <a:xfrm>
            <a:off x="9321991" y="2836608"/>
            <a:ext cx="1915625" cy="546964"/>
          </a:xfrm>
          <a:prstGeom prst="roundRect">
            <a:avLst>
              <a:gd name="adj" fmla="val 0"/>
            </a:avLst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zh-TW" sz="1200" b="1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Backup to</a:t>
            </a:r>
            <a:endParaRPr lang="zh-CN" altLang="en-US" sz="1200" b="1">
              <a:solidFill>
                <a:schemeClr val="bg1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  <a:p>
            <a:pPr algn="ctr"/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QNAP</a:t>
            </a:r>
            <a:r>
              <a: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NAS</a:t>
            </a:r>
            <a:endParaRPr lang="zh-CN" altLang="en-US" sz="1200" b="1">
              <a:solidFill>
                <a:schemeClr val="bg1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cxnSp>
        <p:nvCxnSpPr>
          <p:cNvPr id="53" name="直線接點 36">
            <a:extLst>
              <a:ext uri="{FF2B5EF4-FFF2-40B4-BE49-F238E27FC236}">
                <a16:creationId xmlns:a16="http://schemas.microsoft.com/office/drawing/2014/main" id="{74EC6B16-A213-B438-056C-980F347220B8}"/>
              </a:ext>
            </a:extLst>
          </p:cNvPr>
          <p:cNvCxnSpPr>
            <a:cxnSpLocks/>
          </p:cNvCxnSpPr>
          <p:nvPr/>
        </p:nvCxnSpPr>
        <p:spPr>
          <a:xfrm>
            <a:off x="5411153" y="4049516"/>
            <a:ext cx="1837829" cy="2569"/>
          </a:xfrm>
          <a:prstGeom prst="line">
            <a:avLst/>
          </a:prstGeom>
          <a:ln w="38100">
            <a:solidFill>
              <a:srgbClr val="84C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33">
            <a:extLst>
              <a:ext uri="{FF2B5EF4-FFF2-40B4-BE49-F238E27FC236}">
                <a16:creationId xmlns:a16="http://schemas.microsoft.com/office/drawing/2014/main" id="{31CDE859-677B-4C51-42C9-43FB278D5A93}"/>
              </a:ext>
            </a:extLst>
          </p:cNvPr>
          <p:cNvCxnSpPr>
            <a:cxnSpLocks/>
          </p:cNvCxnSpPr>
          <p:nvPr/>
        </p:nvCxnSpPr>
        <p:spPr>
          <a:xfrm>
            <a:off x="2645960" y="4052085"/>
            <a:ext cx="2088863" cy="0"/>
          </a:xfrm>
          <a:prstGeom prst="line">
            <a:avLst/>
          </a:prstGeom>
          <a:ln w="38100">
            <a:solidFill>
              <a:srgbClr val="FE5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接點: 肘形 27">
            <a:extLst>
              <a:ext uri="{FF2B5EF4-FFF2-40B4-BE49-F238E27FC236}">
                <a16:creationId xmlns:a16="http://schemas.microsoft.com/office/drawing/2014/main" id="{1CCDE148-13E8-A1E7-503F-B74F8B2A8D0D}"/>
              </a:ext>
            </a:extLst>
          </p:cNvPr>
          <p:cNvCxnSpPr>
            <a:cxnSpLocks/>
          </p:cNvCxnSpPr>
          <p:nvPr/>
        </p:nvCxnSpPr>
        <p:spPr>
          <a:xfrm>
            <a:off x="7259132" y="4547510"/>
            <a:ext cx="2857437" cy="955284"/>
          </a:xfrm>
          <a:prstGeom prst="bentConnector3">
            <a:avLst>
              <a:gd name="adj1" fmla="val 9721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接點: 肘形 8">
            <a:extLst>
              <a:ext uri="{FF2B5EF4-FFF2-40B4-BE49-F238E27FC236}">
                <a16:creationId xmlns:a16="http://schemas.microsoft.com/office/drawing/2014/main" id="{FE0EF1C9-8BE2-890F-2651-C9A99AB32159}"/>
              </a:ext>
            </a:extLst>
          </p:cNvPr>
          <p:cNvCxnSpPr>
            <a:cxnSpLocks/>
          </p:cNvCxnSpPr>
          <p:nvPr/>
        </p:nvCxnSpPr>
        <p:spPr>
          <a:xfrm flipV="1">
            <a:off x="7262120" y="4208027"/>
            <a:ext cx="2854449" cy="691959"/>
          </a:xfrm>
          <a:prstGeom prst="bentConnector3">
            <a:avLst>
              <a:gd name="adj1" fmla="val 9171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33">
            <a:extLst>
              <a:ext uri="{FF2B5EF4-FFF2-40B4-BE49-F238E27FC236}">
                <a16:creationId xmlns:a16="http://schemas.microsoft.com/office/drawing/2014/main" id="{74C2BCE8-4562-275F-C3AE-2E0F628A0E91}"/>
              </a:ext>
            </a:extLst>
          </p:cNvPr>
          <p:cNvCxnSpPr>
            <a:cxnSpLocks/>
          </p:cNvCxnSpPr>
          <p:nvPr/>
        </p:nvCxnSpPr>
        <p:spPr>
          <a:xfrm>
            <a:off x="2603943" y="5875147"/>
            <a:ext cx="2687817" cy="23508"/>
          </a:xfrm>
          <a:prstGeom prst="line">
            <a:avLst/>
          </a:prstGeom>
          <a:ln w="38100">
            <a:solidFill>
              <a:srgbClr val="FE5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36">
            <a:extLst>
              <a:ext uri="{FF2B5EF4-FFF2-40B4-BE49-F238E27FC236}">
                <a16:creationId xmlns:a16="http://schemas.microsoft.com/office/drawing/2014/main" id="{9036F226-A0B8-EBEA-3087-20038FDC6E0A}"/>
              </a:ext>
            </a:extLst>
          </p:cNvPr>
          <p:cNvCxnSpPr>
            <a:cxnSpLocks/>
          </p:cNvCxnSpPr>
          <p:nvPr/>
        </p:nvCxnSpPr>
        <p:spPr>
          <a:xfrm>
            <a:off x="5739432" y="5939814"/>
            <a:ext cx="1499326" cy="0"/>
          </a:xfrm>
          <a:prstGeom prst="line">
            <a:avLst/>
          </a:prstGeom>
          <a:ln w="38100">
            <a:solidFill>
              <a:srgbClr val="84C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42">
            <a:extLst>
              <a:ext uri="{FF2B5EF4-FFF2-40B4-BE49-F238E27FC236}">
                <a16:creationId xmlns:a16="http://schemas.microsoft.com/office/drawing/2014/main" id="{198BC5A1-E852-D8F4-10F2-942AE9AE169E}"/>
              </a:ext>
            </a:extLst>
          </p:cNvPr>
          <p:cNvCxnSpPr>
            <a:cxnSpLocks/>
          </p:cNvCxnSpPr>
          <p:nvPr/>
        </p:nvCxnSpPr>
        <p:spPr>
          <a:xfrm flipV="1">
            <a:off x="7238758" y="4666522"/>
            <a:ext cx="0" cy="1288219"/>
          </a:xfrm>
          <a:prstGeom prst="straightConnector1">
            <a:avLst/>
          </a:prstGeom>
          <a:ln w="38100">
            <a:solidFill>
              <a:srgbClr val="84C9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39">
            <a:extLst>
              <a:ext uri="{FF2B5EF4-FFF2-40B4-BE49-F238E27FC236}">
                <a16:creationId xmlns:a16="http://schemas.microsoft.com/office/drawing/2014/main" id="{4EA76A2D-4E20-265F-6CD1-9A5312686024}"/>
              </a:ext>
            </a:extLst>
          </p:cNvPr>
          <p:cNvSpPr/>
          <p:nvPr/>
        </p:nvSpPr>
        <p:spPr>
          <a:xfrm>
            <a:off x="6200960" y="5769188"/>
            <a:ext cx="799919" cy="283675"/>
          </a:xfrm>
          <a:prstGeom prst="rect">
            <a:avLst/>
          </a:prstGeom>
          <a:solidFill>
            <a:srgbClr val="84C9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5GbE</a:t>
            </a:r>
          </a:p>
        </p:txBody>
      </p:sp>
      <p:sp>
        <p:nvSpPr>
          <p:cNvPr id="71" name="TextBox 47">
            <a:extLst>
              <a:ext uri="{FF2B5EF4-FFF2-40B4-BE49-F238E27FC236}">
                <a16:creationId xmlns:a16="http://schemas.microsoft.com/office/drawing/2014/main" id="{896CB912-0BE3-383D-D369-0829FD0E9F90}"/>
              </a:ext>
            </a:extLst>
          </p:cNvPr>
          <p:cNvSpPr txBox="1"/>
          <p:nvPr/>
        </p:nvSpPr>
        <p:spPr>
          <a:xfrm>
            <a:off x="9789537" y="6288202"/>
            <a:ext cx="10694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TVS-x73A</a:t>
            </a:r>
            <a:endParaRPr 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2" name="Straight Arrow Connector 42">
            <a:extLst>
              <a:ext uri="{FF2B5EF4-FFF2-40B4-BE49-F238E27FC236}">
                <a16:creationId xmlns:a16="http://schemas.microsoft.com/office/drawing/2014/main" id="{D4019727-4118-1DF8-BA11-C10FDC59FCE4}"/>
              </a:ext>
            </a:extLst>
          </p:cNvPr>
          <p:cNvCxnSpPr>
            <a:cxnSpLocks/>
          </p:cNvCxnSpPr>
          <p:nvPr/>
        </p:nvCxnSpPr>
        <p:spPr>
          <a:xfrm>
            <a:off x="7238758" y="4041945"/>
            <a:ext cx="0" cy="838134"/>
          </a:xfrm>
          <a:prstGeom prst="straightConnector1">
            <a:avLst/>
          </a:prstGeom>
          <a:ln w="38100">
            <a:solidFill>
              <a:srgbClr val="84C9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5">
            <a:extLst>
              <a:ext uri="{FF2B5EF4-FFF2-40B4-BE49-F238E27FC236}">
                <a16:creationId xmlns:a16="http://schemas.microsoft.com/office/drawing/2014/main" id="{4249CCD7-F18B-B66E-52B2-9A46EA559C0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701" y="4342104"/>
            <a:ext cx="2100908" cy="830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 39">
            <a:extLst>
              <a:ext uri="{FF2B5EF4-FFF2-40B4-BE49-F238E27FC236}">
                <a16:creationId xmlns:a16="http://schemas.microsoft.com/office/drawing/2014/main" id="{56B1BECD-3745-33E2-C7FD-F1FCC57425BC}"/>
              </a:ext>
            </a:extLst>
          </p:cNvPr>
          <p:cNvSpPr/>
          <p:nvPr/>
        </p:nvSpPr>
        <p:spPr>
          <a:xfrm>
            <a:off x="6200960" y="3902917"/>
            <a:ext cx="799919" cy="283675"/>
          </a:xfrm>
          <a:prstGeom prst="rect">
            <a:avLst/>
          </a:prstGeom>
          <a:solidFill>
            <a:srgbClr val="84C9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</a:p>
        </p:txBody>
      </p:sp>
      <p:pic>
        <p:nvPicPr>
          <p:cNvPr id="75" name="圖片 43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717A2263-6395-A83B-B512-352630B4D6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482" y="5286778"/>
            <a:ext cx="1220816" cy="1005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矩形 39">
            <a:extLst>
              <a:ext uri="{FF2B5EF4-FFF2-40B4-BE49-F238E27FC236}">
                <a16:creationId xmlns:a16="http://schemas.microsoft.com/office/drawing/2014/main" id="{2E61C38E-7EE4-E353-5B02-D3571FFFB94D}"/>
              </a:ext>
            </a:extLst>
          </p:cNvPr>
          <p:cNvSpPr/>
          <p:nvPr/>
        </p:nvSpPr>
        <p:spPr>
          <a:xfrm>
            <a:off x="3058050" y="3902917"/>
            <a:ext cx="1510844" cy="283675"/>
          </a:xfrm>
          <a:prstGeom prst="rect">
            <a:avLst/>
          </a:prstGeom>
          <a:solidFill>
            <a:srgbClr val="FE54A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 3</a:t>
            </a:r>
          </a:p>
        </p:txBody>
      </p:sp>
      <p:sp>
        <p:nvSpPr>
          <p:cNvPr id="77" name="矩形 39">
            <a:extLst>
              <a:ext uri="{FF2B5EF4-FFF2-40B4-BE49-F238E27FC236}">
                <a16:creationId xmlns:a16="http://schemas.microsoft.com/office/drawing/2014/main" id="{21AB11F6-3E22-5195-9648-6D3A7A88D20B}"/>
              </a:ext>
            </a:extLst>
          </p:cNvPr>
          <p:cNvSpPr/>
          <p:nvPr/>
        </p:nvSpPr>
        <p:spPr>
          <a:xfrm>
            <a:off x="3185068" y="5769187"/>
            <a:ext cx="933460" cy="283675"/>
          </a:xfrm>
          <a:prstGeom prst="rect">
            <a:avLst/>
          </a:prstGeom>
          <a:solidFill>
            <a:srgbClr val="FE54A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/>
                <a:ea typeface="微軟正黑體"/>
              </a:rPr>
              <a:t>USB 3.0</a:t>
            </a:r>
            <a:endParaRPr lang="en-US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8" name="矩形: 圓角 3">
            <a:extLst>
              <a:ext uri="{FF2B5EF4-FFF2-40B4-BE49-F238E27FC236}">
                <a16:creationId xmlns:a16="http://schemas.microsoft.com/office/drawing/2014/main" id="{A76D0594-209F-6AA8-E056-842B6190553F}"/>
              </a:ext>
            </a:extLst>
          </p:cNvPr>
          <p:cNvSpPr/>
          <p:nvPr/>
        </p:nvSpPr>
        <p:spPr>
          <a:xfrm>
            <a:off x="763559" y="4709706"/>
            <a:ext cx="2088862" cy="527541"/>
          </a:xfrm>
          <a:prstGeom prst="roundRect">
            <a:avLst>
              <a:gd name="adj" fmla="val 0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Laptops for cooperation</a:t>
            </a:r>
          </a:p>
        </p:txBody>
      </p:sp>
      <p:pic>
        <p:nvPicPr>
          <p:cNvPr id="79" name="圖片 78" descr="一張含有 膝上型電腦, 電子用品, 室內, 坐 的圖片&#10;&#10;自動產生的描述">
            <a:extLst>
              <a:ext uri="{FF2B5EF4-FFF2-40B4-BE49-F238E27FC236}">
                <a16:creationId xmlns:a16="http://schemas.microsoft.com/office/drawing/2014/main" id="{64E3CC64-67C3-A588-28A3-BD3904087F2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819"/>
          <a:stretch/>
        </p:blipFill>
        <p:spPr>
          <a:xfrm>
            <a:off x="715002" y="5309378"/>
            <a:ext cx="2144554" cy="1437520"/>
          </a:xfrm>
          <a:prstGeom prst="rect">
            <a:avLst/>
          </a:prstGeom>
        </p:spPr>
      </p:pic>
      <p:pic>
        <p:nvPicPr>
          <p:cNvPr id="80" name="Picture 13">
            <a:extLst>
              <a:ext uri="{FF2B5EF4-FFF2-40B4-BE49-F238E27FC236}">
                <a16:creationId xmlns:a16="http://schemas.microsoft.com/office/drawing/2014/main" id="{FC62B02E-A469-118D-00BB-ADA9E4BA0A7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60" y="3199988"/>
            <a:ext cx="2088862" cy="1402985"/>
          </a:xfrm>
          <a:prstGeom prst="rect">
            <a:avLst/>
          </a:prstGeom>
        </p:spPr>
      </p:pic>
      <p:sp>
        <p:nvSpPr>
          <p:cNvPr id="81" name="矩形: 圓角 3">
            <a:extLst>
              <a:ext uri="{FF2B5EF4-FFF2-40B4-BE49-F238E27FC236}">
                <a16:creationId xmlns:a16="http://schemas.microsoft.com/office/drawing/2014/main" id="{18170021-AE91-EACA-FC9C-DB6F1B38A76C}"/>
              </a:ext>
            </a:extLst>
          </p:cNvPr>
          <p:cNvSpPr/>
          <p:nvPr/>
        </p:nvSpPr>
        <p:spPr>
          <a:xfrm>
            <a:off x="4374093" y="2820538"/>
            <a:ext cx="2180144" cy="540876"/>
          </a:xfrm>
          <a:prstGeom prst="roundRect">
            <a:avLst>
              <a:gd name="adj" fmla="val 0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Back-up your masterpiece</a:t>
            </a:r>
          </a:p>
        </p:txBody>
      </p:sp>
      <p:pic>
        <p:nvPicPr>
          <p:cNvPr id="82" name="Picture 5">
            <a:extLst>
              <a:ext uri="{FF2B5EF4-FFF2-40B4-BE49-F238E27FC236}">
                <a16:creationId xmlns:a16="http://schemas.microsoft.com/office/drawing/2014/main" id="{A16EE24A-7A58-716F-6E27-5B2E9350D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1" t="4306" r="7270" b="-60"/>
          <a:stretch/>
        </p:blipFill>
        <p:spPr>
          <a:xfrm>
            <a:off x="4638443" y="3496586"/>
            <a:ext cx="1622713" cy="1126494"/>
          </a:xfrm>
          <a:prstGeom prst="rect">
            <a:avLst/>
          </a:prstGeom>
        </p:spPr>
      </p:pic>
      <p:pic>
        <p:nvPicPr>
          <p:cNvPr id="83" name="圖片 8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9A866331-56BF-B012-3D7D-FD1A44B8B7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83788" y="5217451"/>
            <a:ext cx="1897596" cy="1099334"/>
          </a:xfrm>
          <a:prstGeom prst="rect">
            <a:avLst/>
          </a:prstGeom>
        </p:spPr>
      </p:pic>
      <p:pic>
        <p:nvPicPr>
          <p:cNvPr id="84" name="圖片 8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2551F13B-7FE3-19E1-1D47-F957B5E24A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27" y="5769679"/>
            <a:ext cx="1568176" cy="950332"/>
          </a:xfrm>
          <a:prstGeom prst="rect">
            <a:avLst/>
          </a:prstGeom>
        </p:spPr>
      </p:pic>
      <p:pic>
        <p:nvPicPr>
          <p:cNvPr id="85" name="Picture 10" descr="一張含有 文字, 電子用品 的圖片&#10;&#10;自動產生的描述">
            <a:extLst>
              <a:ext uri="{FF2B5EF4-FFF2-40B4-BE49-F238E27FC236}">
                <a16:creationId xmlns:a16="http://schemas.microsoft.com/office/drawing/2014/main" id="{6C208F6C-214D-851A-37D4-B547D45D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3364" y="3709411"/>
            <a:ext cx="1514073" cy="947354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圖片 8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32F420E7-E13A-7D7A-6C49-9DA66044DE6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52" y="3867383"/>
            <a:ext cx="1568176" cy="950332"/>
          </a:xfrm>
          <a:prstGeom prst="rect">
            <a:avLst/>
          </a:prstGeom>
        </p:spPr>
      </p:pic>
      <p:sp>
        <p:nvSpPr>
          <p:cNvPr id="87" name="TextBox 47">
            <a:extLst>
              <a:ext uri="{FF2B5EF4-FFF2-40B4-BE49-F238E27FC236}">
                <a16:creationId xmlns:a16="http://schemas.microsoft.com/office/drawing/2014/main" id="{D3BFB974-91BB-BF1C-8B41-440DFA967F67}"/>
              </a:ext>
            </a:extLst>
          </p:cNvPr>
          <p:cNvSpPr txBox="1"/>
          <p:nvPr/>
        </p:nvSpPr>
        <p:spPr>
          <a:xfrm>
            <a:off x="9746242" y="4616998"/>
            <a:ext cx="10694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TS-h686</a:t>
            </a:r>
            <a:endParaRPr 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矩形 72">
            <a:extLst>
              <a:ext uri="{FF2B5EF4-FFF2-40B4-BE49-F238E27FC236}">
                <a16:creationId xmlns:a16="http://schemas.microsoft.com/office/drawing/2014/main" id="{98041B75-93BB-3A3C-13C3-78FA3A630A7B}"/>
              </a:ext>
            </a:extLst>
          </p:cNvPr>
          <p:cNvSpPr/>
          <p:nvPr/>
        </p:nvSpPr>
        <p:spPr>
          <a:xfrm>
            <a:off x="4449707" y="4558392"/>
            <a:ext cx="199312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QNA-T310G1T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BD4C8006-2FA2-DBA2-ACC3-4DFE7BBB4F2F}"/>
              </a:ext>
            </a:extLst>
          </p:cNvPr>
          <p:cNvSpPr txBox="1"/>
          <p:nvPr/>
        </p:nvSpPr>
        <p:spPr>
          <a:xfrm>
            <a:off x="4887790" y="6253722"/>
            <a:ext cx="144433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rgbClr val="FFFFFF"/>
                </a:solidFill>
                <a:latin typeface="Arial"/>
                <a:ea typeface="新細明體"/>
              </a:rPr>
              <a:t>QNA-UC5G1T</a:t>
            </a:r>
            <a:endParaRPr lang="zh-TW" altLang="en-US" sz="1400">
              <a:ea typeface="新細明體"/>
            </a:endParaRPr>
          </a:p>
        </p:txBody>
      </p:sp>
      <p:sp>
        <p:nvSpPr>
          <p:cNvPr id="90" name="矩形 72">
            <a:extLst>
              <a:ext uri="{FF2B5EF4-FFF2-40B4-BE49-F238E27FC236}">
                <a16:creationId xmlns:a16="http://schemas.microsoft.com/office/drawing/2014/main" id="{D80ECC12-676C-B99D-4048-4D09D06C18D7}"/>
              </a:ext>
            </a:extLst>
          </p:cNvPr>
          <p:cNvSpPr/>
          <p:nvPr/>
        </p:nvSpPr>
        <p:spPr>
          <a:xfrm>
            <a:off x="7597249" y="5152895"/>
            <a:ext cx="199312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QNAP Switch</a:t>
            </a:r>
            <a:endParaRPr lang="zh-CN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CC621E6-4C27-F8BD-DA3D-A13F97A036AB}"/>
              </a:ext>
            </a:extLst>
          </p:cNvPr>
          <p:cNvSpPr txBox="1"/>
          <p:nvPr/>
        </p:nvSpPr>
        <p:spPr>
          <a:xfrm>
            <a:off x="7419975" y="3581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rgbClr val="FFFF00"/>
                </a:solidFill>
                <a:latin typeface="Arial"/>
                <a:ea typeface="新細明體"/>
              </a:rPr>
              <a:t>QXG-10G2TB</a:t>
            </a:r>
            <a:endParaRPr lang="en-US" altLang="zh-TW" b="1">
              <a:solidFill>
                <a:srgbClr val="FFFF00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260DD40-B429-EA65-44DD-D9EE627B84B1}"/>
              </a:ext>
            </a:extLst>
          </p:cNvPr>
          <p:cNvSpPr txBox="1"/>
          <p:nvPr/>
        </p:nvSpPr>
        <p:spPr>
          <a:xfrm>
            <a:off x="7581900" y="551497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rgbClr val="FFFF00"/>
                </a:solidFill>
                <a:latin typeface="Arial"/>
                <a:ea typeface="新細明體"/>
              </a:rPr>
              <a:t>QXG-10G2TB</a:t>
            </a:r>
            <a:endParaRPr lang="en-US" altLang="zh-TW" b="1">
              <a:solidFill>
                <a:srgbClr val="FFFF00"/>
              </a:solidFill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093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4" hidden="1">
            <a:extLst>
              <a:ext uri="{FF2B5EF4-FFF2-40B4-BE49-F238E27FC236}">
                <a16:creationId xmlns:a16="http://schemas.microsoft.com/office/drawing/2014/main" id="{8CDF6D3C-65DB-3941-85A5-FC875E0827B7}"/>
              </a:ext>
            </a:extLst>
          </p:cNvPr>
          <p:cNvGraphicFramePr>
            <a:graphicFrameLocks noGrp="1"/>
          </p:cNvGraphicFramePr>
          <p:nvPr/>
        </p:nvGraphicFramePr>
        <p:xfrm>
          <a:off x="14342714" y="1581375"/>
          <a:ext cx="6289538" cy="4241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74569">
                  <a:extLst>
                    <a:ext uri="{9D8B030D-6E8A-4147-A177-3AD203B41FA5}">
                      <a16:colId xmlns:a16="http://schemas.microsoft.com/office/drawing/2014/main" val="1614272174"/>
                    </a:ext>
                  </a:extLst>
                </a:gridCol>
                <a:gridCol w="3814969">
                  <a:extLst>
                    <a:ext uri="{9D8B030D-6E8A-4147-A177-3AD203B41FA5}">
                      <a16:colId xmlns:a16="http://schemas.microsoft.com/office/drawing/2014/main" val="3845746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0000"/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QXG-10G2T-X710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30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網路控制晶片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Intel Ethernet Controller 700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7738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傳輸速度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10/5/2.5/1GbE, 100M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377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連接埠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NBAST-T; RJ45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043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埠數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8494668"/>
                  </a:ext>
                </a:extLst>
              </a:tr>
              <a:tr h="55276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QNAP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作業系統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QTS 4.5.2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或之後的版本</a:t>
                      </a:r>
                      <a:endParaRPr lang="en-US" altLang="zh-TW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QuTS hero 4.5.1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或之後的版本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94531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支援其他作業系統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Windows/Windows Server/Linux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52622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PCIe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介面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 Express 3.0 x4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96619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包裝內容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QXG-10G2T-X710</a:t>
                      </a: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QIG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快速安裝指南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)</a:t>
                      </a: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3 x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擋版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(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出貨時預先安裝短擋版於網路擴充卡上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146211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B525880F-7296-0AF7-8CC6-842BA2D46BA3}"/>
              </a:ext>
            </a:extLst>
          </p:cNvPr>
          <p:cNvSpPr txBox="1">
            <a:spLocks/>
          </p:cNvSpPr>
          <p:nvPr/>
        </p:nvSpPr>
        <p:spPr>
          <a:xfrm>
            <a:off x="0" y="101728"/>
            <a:ext cx="12151038" cy="2002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 w="1270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Dual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port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10GbE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PCIe Gen3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Mu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l</a:t>
            </a:r>
            <a:r>
              <a:rPr 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ti-Gig 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Expansion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Car</a:t>
            </a:r>
            <a:r>
              <a:rPr 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d</a:t>
            </a:r>
            <a:r>
              <a:rPr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  </a:t>
            </a:r>
            <a:b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65CA714-CC71-7FA4-8CA2-A5C43D671C50}"/>
              </a:ext>
            </a:extLst>
          </p:cNvPr>
          <p:cNvSpPr/>
          <p:nvPr/>
        </p:nvSpPr>
        <p:spPr>
          <a:xfrm>
            <a:off x="1437839" y="1591102"/>
            <a:ext cx="9441181" cy="5608837"/>
          </a:xfrm>
          <a:prstGeom prst="rect">
            <a:avLst/>
          </a:prstGeom>
          <a:gradFill>
            <a:gsLst>
              <a:gs pos="9735">
                <a:schemeClr val="accent3"/>
              </a:gs>
              <a:gs pos="41000">
                <a:schemeClr val="accent1">
                  <a:lumMod val="50000"/>
                </a:schemeClr>
              </a:gs>
              <a:gs pos="100000">
                <a:srgbClr val="080F23">
                  <a:alpha val="6000"/>
                </a:srgbClr>
              </a:gs>
            </a:gsLst>
            <a:lin ang="5400000" scaled="1"/>
          </a:gradFill>
          <a:ln>
            <a:noFill/>
          </a:ln>
          <a:effectLst>
            <a:outerShdw blurRad="1651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6" name="Shape 253">
            <a:extLst>
              <a:ext uri="{FF2B5EF4-FFF2-40B4-BE49-F238E27FC236}">
                <a16:creationId xmlns:a16="http://schemas.microsoft.com/office/drawing/2014/main" id="{8E08EAD1-BF8F-AE1F-3B4E-FEA164AE12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8303056"/>
              </p:ext>
            </p:extLst>
          </p:nvPr>
        </p:nvGraphicFramePr>
        <p:xfrm>
          <a:off x="1456144" y="1581587"/>
          <a:ext cx="9402045" cy="5026872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222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9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9786">
                  <a:extLst>
                    <a:ext uri="{9D8B030D-6E8A-4147-A177-3AD203B41FA5}">
                      <a16:colId xmlns:a16="http://schemas.microsoft.com/office/drawing/2014/main" val="1411262760"/>
                    </a:ext>
                  </a:extLst>
                </a:gridCol>
              </a:tblGrid>
              <a:tr h="350718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endParaRPr lang="zh-TW" altLang="en-US" sz="1200" b="0">
                        <a:solidFill>
                          <a:schemeClr val="bg1"/>
                        </a:solidFill>
                        <a:latin typeface="Arial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QXG-10G2TB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1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QXG-10G2T-107 ( EOL )</a:t>
                      </a:r>
                      <a:endParaRPr lang="zh-TW" sz="1200" b="1">
                        <a:solidFill>
                          <a:schemeClr val="bg2"/>
                        </a:solidFill>
                        <a:latin typeface="Arial"/>
                        <a:ea typeface="Microsoft JhengHei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995628"/>
                  </a:ext>
                </a:extLst>
              </a:tr>
              <a:tr h="350718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2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Ethernet Controller</a:t>
                      </a:r>
                      <a:endParaRPr lang="zh-TW" altLang="en-US" sz="12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200" b="1" i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Marvell</a:t>
                      </a:r>
                      <a:r>
                        <a:rPr lang="en-US" sz="1200" b="1" i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r>
                        <a:rPr lang="en-US" sz="1200" b="1" i="0" err="1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AQtion</a:t>
                      </a:r>
                      <a:r>
                        <a:rPr lang="en-US" sz="1200" b="1" i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r>
                        <a:rPr lang="en-US" sz="1200" b="1" i="0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AQC113C</a:t>
                      </a:r>
                      <a:r>
                        <a:rPr lang="en-US" altLang="zh-TW" sz="1200" b="1" i="0">
                          <a:solidFill>
                            <a:srgbClr val="FFFF00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​</a:t>
                      </a:r>
                      <a:endParaRPr lang="en-US" altLang="zh-TW" sz="1200" b="1" i="0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chemeClr val="bg2"/>
                          </a:solidFill>
                          <a:latin typeface="Arial"/>
                        </a:rPr>
                        <a:t>Marvell </a:t>
                      </a:r>
                      <a:r>
                        <a:rPr lang="en-US" sz="1200" b="0" i="0" u="none" strike="noStrike" baseline="0" noProof="0" err="1">
                          <a:solidFill>
                            <a:schemeClr val="bg2"/>
                          </a:solidFill>
                          <a:latin typeface="Arial"/>
                        </a:rPr>
                        <a:t>AQtion</a:t>
                      </a:r>
                      <a:r>
                        <a:rPr lang="en-US" sz="1200" b="0" i="0" u="none" strike="noStrike" baseline="0" noProof="0">
                          <a:solidFill>
                            <a:schemeClr val="bg2"/>
                          </a:solidFill>
                          <a:latin typeface="Arial"/>
                        </a:rPr>
                        <a:t> AQC107S</a:t>
                      </a:r>
                      <a:endParaRPr lang="zh-TW" altLang="en-US" sz="1200" b="0">
                        <a:solidFill>
                          <a:schemeClr val="bg2"/>
                        </a:solidFill>
                        <a:latin typeface="Arial"/>
                        <a:ea typeface="Microsoft JhengHei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718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2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Transmission Speed</a:t>
                      </a:r>
                      <a:endParaRPr lang="zh-TW" altLang="en-US" sz="12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2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10/5/2.5/1GbE, 100M</a:t>
                      </a:r>
                      <a:r>
                        <a:rPr lang="en-US" altLang="zh-TW" sz="12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​</a:t>
                      </a:r>
                      <a:endParaRPr lang="en-US" altLang="zh-TW" sz="1200" b="0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0">
                          <a:solidFill>
                            <a:schemeClr val="bg2"/>
                          </a:solidFill>
                          <a:latin typeface="Arial"/>
                          <a:ea typeface="微軟正黑體"/>
                          <a:cs typeface="Arial"/>
                        </a:rPr>
                        <a:t>10/5/2.5/1GbE, 100M</a:t>
                      </a:r>
                      <a:endParaRPr lang="zh-TW" altLang="en-US" sz="1200" b="0">
                        <a:solidFill>
                          <a:schemeClr val="bg2"/>
                        </a:solidFill>
                        <a:latin typeface="Arial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718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2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Connector</a:t>
                      </a:r>
                      <a:endParaRPr lang="zh-TW" altLang="en-US" sz="12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2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NBAST-T</a:t>
                      </a:r>
                      <a:r>
                        <a:rPr lang="en-US" sz="12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; RJ45</a:t>
                      </a:r>
                      <a:r>
                        <a:rPr lang="en-US" altLang="zh-TW" sz="12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​</a:t>
                      </a:r>
                      <a:endParaRPr lang="en-US" altLang="zh-TW" sz="1200" b="0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0">
                          <a:solidFill>
                            <a:schemeClr val="bg2"/>
                          </a:solidFill>
                          <a:latin typeface="Arial"/>
                          <a:ea typeface="微軟正黑體"/>
                          <a:cs typeface="Arial"/>
                        </a:rPr>
                        <a:t>NBASE-T; RJ45</a:t>
                      </a:r>
                      <a:endParaRPr lang="zh-TW" altLang="en-US" sz="1200" b="0">
                        <a:solidFill>
                          <a:schemeClr val="bg2"/>
                        </a:solidFill>
                        <a:latin typeface="Arial"/>
                        <a:ea typeface="Microsoft JhengHei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718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2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Port#</a:t>
                      </a:r>
                      <a:endParaRPr lang="zh-TW" altLang="en-US" sz="12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2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cs typeface="Arial"/>
                          <a:sym typeface="Arial" panose="020B0604020202020204" pitchFamily="34" charset="0"/>
                        </a:rPr>
                        <a:t>2</a:t>
                      </a:r>
                      <a:r>
                        <a:rPr lang="en-US" altLang="zh-TW" sz="12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​</a:t>
                      </a:r>
                      <a:endParaRPr lang="en-US" altLang="zh-TW" sz="1200" b="0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0">
                          <a:solidFill>
                            <a:schemeClr val="bg2"/>
                          </a:solidFill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lang="en-US" altLang="zh-TW" sz="1200" b="0">
                        <a:solidFill>
                          <a:schemeClr val="bg2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2052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2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Support </a:t>
                      </a:r>
                      <a:r>
                        <a:rPr lang="en-US" altLang="zh-TW" sz="12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QNAP</a:t>
                      </a:r>
                      <a:r>
                        <a:rPr lang="zh-TW" altLang="en-US" sz="12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OS</a:t>
                      </a:r>
                      <a:endParaRPr lang="zh-TW" altLang="en-US" sz="12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QTS </a:t>
                      </a: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4.5.4</a:t>
                      </a: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and later</a:t>
                      </a:r>
                      <a:endParaRPr lang="zh-TW" altLang="en-US" sz="1200">
                        <a:latin typeface="Arial"/>
                        <a:sym typeface="Arial" panose="020B0604020202020204" pitchFamily="34" charset="0"/>
                      </a:endParaRPr>
                    </a:p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QuTS</a:t>
                      </a: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hero </a:t>
                      </a: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h4.5.4 and later</a:t>
                      </a:r>
                      <a:endParaRPr lang="zh-TW" altLang="en-US" sz="1200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QTS / </a:t>
                      </a:r>
                      <a:r>
                        <a:rPr lang="en-US" sz="1200" b="0" i="0" u="none" strike="noStrike" noProof="0" err="1">
                          <a:solidFill>
                            <a:schemeClr val="bg2"/>
                          </a:solidFill>
                          <a:latin typeface="Arial"/>
                        </a:rPr>
                        <a:t>QuTS</a:t>
                      </a: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 hero </a:t>
                      </a:r>
                      <a:endParaRPr lang="en-US" sz="1200" b="0">
                        <a:solidFill>
                          <a:schemeClr val="bg2"/>
                        </a:solidFill>
                        <a:latin typeface="Arial"/>
                      </a:endParaRPr>
                    </a:p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(</a:t>
                      </a:r>
                      <a:r>
                        <a:rPr lang="zh-TW" alt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  <a:ea typeface="Microsoft JhengHei"/>
                        </a:rPr>
                        <a:t>latest version recommended</a:t>
                      </a: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)</a:t>
                      </a:r>
                      <a:endParaRPr lang="en-US" sz="1200" b="0">
                        <a:solidFill>
                          <a:schemeClr val="bg2"/>
                        </a:solidFill>
                        <a:latin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190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2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Support 3</a:t>
                      </a:r>
                      <a:r>
                        <a:rPr lang="en-US" altLang="zh-TW" sz="1200" b="1" baseline="300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rd</a:t>
                      </a:r>
                      <a:r>
                        <a:rPr lang="en-US" altLang="zh-TW" sz="12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 party OS</a:t>
                      </a:r>
                      <a:endParaRPr lang="zh-TW" altLang="en-US" sz="12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Arial" panose="020B0604020202020204" pitchFamily="34" charset="0"/>
                        </a:rPr>
                        <a:t>Windows</a:t>
                      </a:r>
                      <a:r>
                        <a:rPr lang="en-US" altLang="zh-TW" sz="1200" b="0" i="0" kern="1200" baseline="30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Arial" panose="020B0604020202020204" pitchFamily="34" charset="0"/>
                        </a:rPr>
                        <a:t>®</a:t>
                      </a:r>
                      <a:r>
                        <a:rPr lang="en-US" altLang="zh-TW" sz="12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Arial" panose="020B0604020202020204" pitchFamily="34" charset="0"/>
                        </a:rPr>
                        <a:t> 10 (</a:t>
                      </a:r>
                      <a:r>
                        <a:rPr lang="en-US" altLang="zh-TW" sz="12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Driver is required </a:t>
                      </a:r>
                      <a:r>
                        <a:rPr lang="en-US" altLang="zh-TW" sz="12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  <a:r>
                        <a:rPr lang="en-US" altLang="zh-TW" sz="12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  <a:r>
                        <a:rPr lang="zh-TW" altLang="zh-TW" sz="12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  <a:endParaRPr lang="en-US" altLang="zh-TW" sz="1200" b="0" i="0" kern="12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17970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2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Arial" panose="020B0604020202020204" pitchFamily="34" charset="0"/>
                        </a:rPr>
                        <a:t>Ubuntu</a:t>
                      </a:r>
                      <a:r>
                        <a:rPr lang="en-US" altLang="zh-TW" sz="1200" b="0" i="0" kern="1200" baseline="30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Arial" panose="020B0604020202020204" pitchFamily="34" charset="0"/>
                        </a:rPr>
                        <a:t>®</a:t>
                      </a:r>
                      <a:r>
                        <a:rPr lang="en-US" altLang="zh-TW" sz="12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20.04 + Marvell 2.5.5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 Driver is required </a:t>
                      </a:r>
                      <a:r>
                        <a:rPr lang="en-US" altLang="zh-TW" sz="12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200" b="0" i="0" kern="12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/>
                        <a:ea typeface="+mn-ea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Windows</a:t>
                      </a:r>
                      <a:r>
                        <a:rPr lang="en-US" sz="1200" b="0" i="0" u="none" strike="noStrike" baseline="30000" noProof="0">
                          <a:solidFill>
                            <a:schemeClr val="bg2"/>
                          </a:solidFill>
                          <a:latin typeface="Arial"/>
                        </a:rPr>
                        <a:t>®</a:t>
                      </a: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 (</a:t>
                      </a:r>
                      <a:r>
                        <a:rPr lang="en-US" altLang="zh-TW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Driver is required</a:t>
                      </a: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)</a:t>
                      </a:r>
                      <a:br>
                        <a:rPr lang="en-US" sz="1200" b="0" i="0" u="none" strike="noStrike" noProof="0">
                          <a:solidFill>
                            <a:srgbClr val="E7E6E6"/>
                          </a:solidFill>
                          <a:latin typeface="Arial"/>
                        </a:rPr>
                      </a:b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Linux</a:t>
                      </a:r>
                      <a:r>
                        <a:rPr lang="en-US" sz="1200" b="0" i="0" u="none" strike="noStrike" baseline="30000" noProof="0">
                          <a:solidFill>
                            <a:schemeClr val="bg2"/>
                          </a:solidFill>
                          <a:latin typeface="Arial"/>
                        </a:rPr>
                        <a:t>®</a:t>
                      </a: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 (</a:t>
                      </a:r>
                      <a:r>
                        <a:rPr lang="en-US" altLang="zh-TW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Driver is required</a:t>
                      </a: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)</a:t>
                      </a:r>
                      <a:endParaRPr lang="en-US" sz="1200" b="0">
                        <a:solidFill>
                          <a:schemeClr val="bg2"/>
                        </a:solidFill>
                        <a:latin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65690"/>
                  </a:ext>
                </a:extLst>
              </a:tr>
              <a:tr h="350718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2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PCIe </a:t>
                      </a:r>
                      <a:r>
                        <a:rPr lang="en-US" altLang="zh-TW" sz="12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interface</a:t>
                      </a:r>
                      <a:endParaRPr lang="zh-TW" altLang="en-US" sz="12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PCI Express 3.0 x4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PCI Express 2.0 x4</a:t>
                      </a:r>
                      <a:endParaRPr lang="zh-TW" altLang="en-US" sz="1200" b="0">
                        <a:solidFill>
                          <a:schemeClr val="bg2"/>
                        </a:solidFill>
                        <a:latin typeface="Arial"/>
                        <a:ea typeface="Microsoft JhengHei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238363"/>
                  </a:ext>
                </a:extLst>
              </a:tr>
              <a:tr h="1089714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2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Package content</a:t>
                      </a:r>
                      <a:endParaRPr lang="zh-TW" altLang="en-US" sz="12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 x QXG-10G2TB</a:t>
                      </a:r>
                    </a:p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 x QIG</a:t>
                      </a:r>
                      <a:r>
                        <a:rPr lang="zh-TW" altLang="en-US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(</a:t>
                      </a: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Quick Installation Guide</a:t>
                      </a: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  <a:endParaRPr lang="en-US" sz="1200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sym typeface="Arial" panose="020B0604020202020204" pitchFamily="34" charset="0"/>
                      </a:endParaRPr>
                    </a:p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3 x </a:t>
                      </a: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brackets </a:t>
                      </a: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(</a:t>
                      </a: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pre-install half-height on NIC when shipping</a:t>
                      </a: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200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1 x QXG-10G2T-107</a:t>
                      </a:r>
                    </a:p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1 x QIG</a:t>
                      </a:r>
                      <a:r>
                        <a:rPr lang="zh-TW" sz="1200" b="0" i="0" u="none" strike="noStrike" noProof="0">
                          <a:solidFill>
                            <a:schemeClr val="bg2"/>
                          </a:solidFill>
                          <a:latin typeface="Arial"/>
                          <a:ea typeface="Microsoft JhengHei"/>
                        </a:rPr>
                        <a:t> </a:t>
                      </a: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(</a:t>
                      </a:r>
                      <a:r>
                        <a:rPr lang="en-US" altLang="zh-TW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Quick Installation Guide</a:t>
                      </a: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)</a:t>
                      </a:r>
                    </a:p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3 x </a:t>
                      </a:r>
                      <a:r>
                        <a:rPr lang="en-US" altLang="zh-TW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brackets </a:t>
                      </a: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(</a:t>
                      </a:r>
                      <a:r>
                        <a:rPr lang="en-US" altLang="zh-TW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pre-install half-height on NIC when shipping</a:t>
                      </a:r>
                      <a:r>
                        <a:rPr lang="en-US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)</a:t>
                      </a:r>
                      <a:endParaRPr lang="en-US" sz="1200">
                        <a:solidFill>
                          <a:schemeClr val="bg2"/>
                        </a:solidFill>
                        <a:latin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448453"/>
                  </a:ext>
                </a:extLst>
              </a:tr>
              <a:tr h="350718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2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warranty</a:t>
                      </a:r>
                      <a:endParaRPr lang="zh-TW" altLang="en-US" sz="12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2 years</a:t>
                      </a:r>
                      <a:endParaRPr lang="zh-TW" altLang="en-US" sz="1200" b="0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200" b="0" i="0" u="none" strike="noStrike" noProof="0">
                          <a:solidFill>
                            <a:schemeClr val="bg2"/>
                          </a:solidFill>
                          <a:latin typeface="Arial"/>
                        </a:rPr>
                        <a:t>2 years</a:t>
                      </a:r>
                      <a:endParaRPr lang="zh-TW" sz="1200">
                        <a:solidFill>
                          <a:schemeClr val="bg2"/>
                        </a:solidFill>
                        <a:latin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805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5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5EE53308-C9E0-3A76-3279-EA8EBBF4BFCF}"/>
              </a:ext>
            </a:extLst>
          </p:cNvPr>
          <p:cNvSpPr txBox="1"/>
          <p:nvPr/>
        </p:nvSpPr>
        <p:spPr>
          <a:xfrm>
            <a:off x="628622" y="5833289"/>
            <a:ext cx="4476038" cy="717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2022 QNAP Systems, Inc. All rights reserved. QNAP® and other names of QNAP Products are proprietary marks or registered trademarks of QNAP Systems, Inc. Other products and company names mentioned herein are trademarks of their respective holders.​​​​​​​​</a:t>
            </a:r>
            <a:endParaRPr lang="zh-TW" altLang="en-US" sz="700" spc="1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ADF2BF6F-E0BD-EE01-A6CF-3239DD883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053" y="2641886"/>
            <a:ext cx="4300330" cy="787114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FE9B54D7-4E5D-A7BB-E7BE-0BFAC4319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9053" y="597647"/>
            <a:ext cx="1736656" cy="31273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58E168E-F417-DCC5-01E5-050F4334C077}"/>
              </a:ext>
            </a:extLst>
          </p:cNvPr>
          <p:cNvSpPr txBox="1"/>
          <p:nvPr/>
        </p:nvSpPr>
        <p:spPr>
          <a:xfrm>
            <a:off x="628623" y="3538015"/>
            <a:ext cx="5685924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微軟正黑體 Light"/>
                <a:ea typeface="微軟正黑體 Light"/>
              </a:rPr>
              <a:t>Dual-port 10 GbE five-speed PCIe Gen3 Muti-Gig network expansion card, the best choice for your high-speed network environment !</a:t>
            </a:r>
            <a:endParaRPr lang="zh-TW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62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CB3D2398-30E9-ECE0-4D87-16200C7A3AA0}"/>
              </a:ext>
            </a:extLst>
          </p:cNvPr>
          <p:cNvGrpSpPr/>
          <p:nvPr/>
        </p:nvGrpSpPr>
        <p:grpSpPr>
          <a:xfrm>
            <a:off x="0" y="42333"/>
            <a:ext cx="12284766" cy="6858000"/>
            <a:chOff x="-1" y="113510"/>
            <a:chExt cx="12284766" cy="6744490"/>
          </a:xfrm>
        </p:grpSpPr>
        <p:pic>
          <p:nvPicPr>
            <p:cNvPr id="7" name="圖片 6" descr="一張含有 文字, 外殼 的圖片&#10;&#10;自動產生的描述">
              <a:extLst>
                <a:ext uri="{FF2B5EF4-FFF2-40B4-BE49-F238E27FC236}">
                  <a16:creationId xmlns:a16="http://schemas.microsoft.com/office/drawing/2014/main" id="{1D8EDE08-B058-10CE-3F77-288D11DC0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7956"/>
            <a:stretch/>
          </p:blipFill>
          <p:spPr>
            <a:xfrm flipH="1">
              <a:off x="-1" y="113510"/>
              <a:ext cx="5039139" cy="6744489"/>
            </a:xfrm>
            <a:prstGeom prst="rect">
              <a:avLst/>
            </a:prstGeom>
          </p:spPr>
        </p:pic>
        <p:pic>
          <p:nvPicPr>
            <p:cNvPr id="5" name="圖片 4" descr="一張含有 文字, 外殼 的圖片&#10;&#10;自動產生的描述">
              <a:extLst>
                <a:ext uri="{FF2B5EF4-FFF2-40B4-BE49-F238E27FC236}">
                  <a16:creationId xmlns:a16="http://schemas.microsoft.com/office/drawing/2014/main" id="{635ABFC4-6569-6DFF-BE6F-B517BA045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69"/>
            <a:stretch/>
          </p:blipFill>
          <p:spPr>
            <a:xfrm>
              <a:off x="4947603" y="113511"/>
              <a:ext cx="7337162" cy="6744489"/>
            </a:xfrm>
            <a:prstGeom prst="rect">
              <a:avLst/>
            </a:prstGeom>
          </p:spPr>
        </p:pic>
      </p:grp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6149D46-C870-46B0-B2D8-A3BBC27362D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1176" y="454150"/>
            <a:ext cx="7337551" cy="2087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7655" indent="-287655">
              <a:lnSpc>
                <a:spcPct val="110000"/>
              </a:lnSpc>
            </a:pPr>
            <a:r>
              <a:rPr lang="zh-CN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Dual port </a:t>
            </a:r>
            <a:r>
              <a:rPr 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10GbE PCIe Gen3 </a:t>
            </a:r>
            <a:r>
              <a:rPr lang="en-US" altLang="zh-CN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Multi-Gig</a:t>
            </a:r>
            <a:r>
              <a:rPr lang="zh-CN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CN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Expansion</a:t>
            </a:r>
            <a:r>
              <a:rPr lang="zh-CN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CN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Card</a:t>
            </a:r>
            <a:r>
              <a:rPr lang="zh-CN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</a:t>
            </a:r>
            <a:endParaRPr lang="en-US" altLang="zh-CN" sz="20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7655" indent="-287655">
              <a:lnSpc>
                <a:spcPct val="110000"/>
              </a:lnSpc>
            </a:pPr>
            <a:r>
              <a:rPr 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PCIe 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supported</a:t>
            </a:r>
            <a:r>
              <a:rPr 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NAS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、</a:t>
            </a:r>
            <a:r>
              <a:rPr 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PC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/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Workstation</a:t>
            </a:r>
            <a:endParaRPr lang="en-US" sz="2000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pPr marL="287655" indent="-287655">
              <a:lnSpc>
                <a:spcPct val="110000"/>
              </a:lnSpc>
            </a:pPr>
            <a:r>
              <a:rPr 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Build a high-speed network environment with QNAP 10GbE switches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0FC872C-7CA4-6706-2F06-02CEDA182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4156"/>
            <a:ext cx="12286238" cy="107420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B58ACFC-811A-02B9-56D2-ACE70F8C27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428999"/>
            <a:ext cx="5282549" cy="33021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8850" y="2384203"/>
            <a:ext cx="6660798" cy="95410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2800" b="1">
                <a:latin typeface="Arial" panose="020B0604020202020204" pitchFamily="34" charset="0"/>
                <a:cs typeface="Arial" panose="020B0604020202020204" pitchFamily="34" charset="0"/>
              </a:rPr>
              <a:t>10GbE is fully popularized , </a:t>
            </a:r>
          </a:p>
          <a:p>
            <a:r>
              <a:rPr lang="en-US" altLang="zh-TW" sz="2800" b="1">
                <a:latin typeface="Arial"/>
                <a:ea typeface="新細明體"/>
                <a:cs typeface="Arial"/>
              </a:rPr>
              <a:t>easily create a high-speed application</a:t>
            </a:r>
            <a:endParaRPr lang="zh-TW" alt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75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E92B7095-976C-A232-D0FD-CBABFBBFA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70"/>
          <a:stretch/>
        </p:blipFill>
        <p:spPr>
          <a:xfrm>
            <a:off x="1154" y="1713392"/>
            <a:ext cx="12192001" cy="514675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A4D6C12-75E6-7648-0BC6-509CA57E3354}"/>
              </a:ext>
            </a:extLst>
          </p:cNvPr>
          <p:cNvSpPr/>
          <p:nvPr/>
        </p:nvSpPr>
        <p:spPr>
          <a:xfrm rot="16200000">
            <a:off x="3874281" y="-3874284"/>
            <a:ext cx="1743308" cy="949187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080F23">
                  <a:alpha val="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9B806-1186-CE48-A058-B4717270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20" y="481413"/>
            <a:ext cx="11450952" cy="870892"/>
          </a:xfrm>
        </p:spPr>
        <p:txBody>
          <a:bodyPr>
            <a:noAutofit/>
          </a:bodyPr>
          <a:lstStyle/>
          <a:p>
            <a:r>
              <a:rPr 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 New</a:t>
            </a:r>
            <a:r>
              <a:rPr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10GbE Network Interface</a:t>
            </a:r>
            <a:r>
              <a:rPr lang="en-US" altLang="zh-CN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Card</a:t>
            </a:r>
            <a:br>
              <a:rPr lang="en-US" b="1">
                <a:latin typeface="Arial"/>
                <a:ea typeface="微軟正黑體" panose="020B0604030504040204" pitchFamily="34" charset="-120"/>
                <a:cs typeface="Arial"/>
              </a:rPr>
            </a:br>
            <a:r>
              <a:rPr 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QXG-10G2TB</a:t>
            </a:r>
            <a:endParaRPr lang="zh-TW" b="1">
              <a:latin typeface="Arial"/>
              <a:ea typeface="微軟正黑體"/>
              <a:cs typeface="Arial"/>
            </a:endParaRP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44392124-5ECB-4F9F-8206-EAD8A133463C}"/>
              </a:ext>
            </a:extLst>
          </p:cNvPr>
          <p:cNvSpPr txBox="1"/>
          <p:nvPr/>
        </p:nvSpPr>
        <p:spPr>
          <a:xfrm>
            <a:off x="861781" y="2327875"/>
            <a:ext cx="518280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QXG-10G2TB</a:t>
            </a:r>
            <a:endParaRPr lang="en-US" sz="2000" b="1">
              <a:latin typeface="Arial"/>
              <a:ea typeface="微軟正黑體"/>
              <a:cs typeface="Arial"/>
            </a:endParaRPr>
          </a:p>
          <a:p>
            <a:r>
              <a:rPr lang="en-US" altLang="zh-TW" sz="2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Dual-port </a:t>
            </a:r>
            <a:r>
              <a:rPr lang="en-US" sz="2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10GbE</a:t>
            </a:r>
            <a:r>
              <a:rPr lang="en-US" altLang="zh-TW" sz="2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sz="2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BASE-T</a:t>
            </a:r>
            <a:r>
              <a:rPr lang="en-US" altLang="zh-TW" sz="2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low profile NIC</a:t>
            </a:r>
            <a:endParaRPr lang="zh-TW" sz="2000">
              <a:ea typeface="微軟正黑體"/>
              <a:cs typeface="Calibri" panose="020F0502020204030204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59A66587-F8CE-4202-B617-CDB53EAD1EC3}"/>
              </a:ext>
            </a:extLst>
          </p:cNvPr>
          <p:cNvSpPr txBox="1"/>
          <p:nvPr/>
        </p:nvSpPr>
        <p:spPr>
          <a:xfrm>
            <a:off x="861781" y="3148385"/>
            <a:ext cx="373633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rgbClr val="0000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2 x RJ45 10GBASE-T</a:t>
            </a:r>
            <a:endParaRPr lang="en-US" altLang="zh-TW" sz="1600">
              <a:solidFill>
                <a:srgbClr val="000000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rgbClr val="0000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5-speed; </a:t>
            </a:r>
            <a:r>
              <a:rPr lang="en-US" sz="1600">
                <a:solidFill>
                  <a:srgbClr val="000000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10/5/2.5/1GbE, 100M</a:t>
            </a:r>
            <a:endParaRPr lang="zh-TW"/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5575C246-ED86-42A2-BB52-30119B7B6524}"/>
              </a:ext>
            </a:extLst>
          </p:cNvPr>
          <p:cNvSpPr txBox="1"/>
          <p:nvPr/>
        </p:nvSpPr>
        <p:spPr>
          <a:xfrm>
            <a:off x="6491219" y="2613835"/>
            <a:ext cx="542088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Marvell </a:t>
            </a:r>
            <a:r>
              <a:rPr lang="en-US" sz="2000" b="1" err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AQtion</a:t>
            </a:r>
            <a:r>
              <a:rPr lang="en-US" sz="2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AQC113C </a:t>
            </a:r>
            <a:endParaRPr lang="en-US" sz="2000" b="1"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77E51316-E417-4460-9079-CBE5DA79F671}"/>
              </a:ext>
            </a:extLst>
          </p:cNvPr>
          <p:cNvSpPr txBox="1"/>
          <p:nvPr/>
        </p:nvSpPr>
        <p:spPr>
          <a:xfrm>
            <a:off x="6465819" y="2952640"/>
            <a:ext cx="529976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Multi-Gig Leading solution 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1600">
                <a:latin typeface="微軟正黑體"/>
                <a:ea typeface="微軟正黑體"/>
                <a:sym typeface="Arial" panose="020B0604020202020204" pitchFamily="34" charset="0"/>
              </a:rPr>
              <a:t>Allows you to quickly upgrade high-speed 10GbE ports to QNAP NAS, W</a:t>
            </a:r>
            <a:r>
              <a:rPr lang="en-US" altLang="zh-TW" sz="1600" err="1">
                <a:latin typeface="微軟正黑體"/>
                <a:ea typeface="微軟正黑體"/>
                <a:sym typeface="Arial" panose="020B0604020202020204" pitchFamily="34" charset="0"/>
              </a:rPr>
              <a:t>indows</a:t>
            </a:r>
            <a:r>
              <a:rPr lang="en-US" altLang="zh-TW" sz="1600" baseline="30000">
                <a:latin typeface="微軟正黑體"/>
                <a:ea typeface="微軟正黑體"/>
                <a:sym typeface="Arial" panose="020B0604020202020204" pitchFamily="34" charset="0"/>
              </a:rPr>
              <a:t>®</a:t>
            </a:r>
            <a:r>
              <a:rPr lang="zh-TW" altLang="en-US" sz="1600">
                <a:latin typeface="微軟正黑體"/>
                <a:ea typeface="微軟正黑體"/>
                <a:sym typeface="Arial" panose="020B0604020202020204" pitchFamily="34" charset="0"/>
              </a:rPr>
              <a:t> </a:t>
            </a:r>
            <a:r>
              <a:rPr lang="zh-TW" sz="1600">
                <a:latin typeface="微軟正黑體"/>
                <a:ea typeface="微軟正黑體"/>
                <a:sym typeface="Arial" panose="020B0604020202020204" pitchFamily="34" charset="0"/>
              </a:rPr>
              <a:t>and Ubuntu</a:t>
            </a:r>
            <a:r>
              <a:rPr lang="en-US" altLang="zh-TW" sz="1600" baseline="30000">
                <a:latin typeface="微軟正黑體"/>
                <a:ea typeface="微軟正黑體"/>
                <a:sym typeface="Arial" panose="020B0604020202020204" pitchFamily="34" charset="0"/>
              </a:rPr>
              <a:t>®</a:t>
            </a:r>
            <a:r>
              <a:rPr lang="zh-TW" altLang="en-US" sz="1600">
                <a:latin typeface="微軟正黑體"/>
                <a:ea typeface="微軟正黑體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微軟正黑體"/>
                <a:ea typeface="微軟正黑體"/>
                <a:sym typeface="Arial" panose="020B0604020202020204" pitchFamily="34" charset="0"/>
              </a:rPr>
              <a:t>computer</a:t>
            </a:r>
            <a:r>
              <a:rPr lang="zh-TW" sz="1600">
                <a:latin typeface="微軟正黑體"/>
                <a:ea typeface="微軟正黑體"/>
                <a:sym typeface="Arial" panose="020B0604020202020204" pitchFamily="34" charset="0"/>
              </a:rPr>
              <a:t>s/servers a</a:t>
            </a:r>
            <a:r>
              <a:rPr lang="en-US" altLang="zh-TW" sz="1600">
                <a:latin typeface="微軟正黑體"/>
                <a:ea typeface="微軟正黑體"/>
                <a:sym typeface="Arial" panose="020B0604020202020204" pitchFamily="34" charset="0"/>
              </a:rPr>
              <a:t>s</a:t>
            </a:r>
            <a:r>
              <a:rPr lang="zh-TW" altLang="en-US" sz="1600">
                <a:latin typeface="微軟正黑體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TW" sz="1600">
                <a:latin typeface="微軟正黑體"/>
                <a:ea typeface="微軟正黑體"/>
                <a:sym typeface="Arial" panose="020B0604020202020204" pitchFamily="34" charset="0"/>
              </a:rPr>
              <a:t>need</a:t>
            </a:r>
            <a:r>
              <a:rPr lang="zh-TW" sz="1600">
                <a:latin typeface="微軟正黑體"/>
                <a:ea typeface="微軟正黑體"/>
                <a:sym typeface="Arial" panose="020B0604020202020204" pitchFamily="34" charset="0"/>
              </a:rPr>
              <a:t>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4" y="4087350"/>
            <a:ext cx="4204315" cy="2628164"/>
          </a:xfrm>
          <a:prstGeom prst="rect">
            <a:avLst/>
          </a:prstGeom>
        </p:spPr>
      </p:pic>
      <p:pic>
        <p:nvPicPr>
          <p:cNvPr id="17" name="圖形 1">
            <a:extLst>
              <a:ext uri="{FF2B5EF4-FFF2-40B4-BE49-F238E27FC236}">
                <a16:creationId xmlns:a16="http://schemas.microsoft.com/office/drawing/2014/main" id="{BA028422-F055-A56A-EAB5-7D09E36DC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08572" y="4693472"/>
            <a:ext cx="3628442" cy="104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E9A166D-CF58-D8BE-FDB8-A04D8CEB5D03}"/>
              </a:ext>
            </a:extLst>
          </p:cNvPr>
          <p:cNvSpPr/>
          <p:nvPr/>
        </p:nvSpPr>
        <p:spPr>
          <a:xfrm>
            <a:off x="0" y="-2527"/>
            <a:ext cx="12192000" cy="2428226"/>
          </a:xfrm>
          <a:prstGeom prst="rect">
            <a:avLst/>
          </a:prstGeom>
          <a:gradFill>
            <a:gsLst>
              <a:gs pos="0">
                <a:srgbClr val="FAFF00"/>
              </a:gs>
              <a:gs pos="47000">
                <a:srgbClr val="7BF51A"/>
              </a:gs>
              <a:gs pos="90000">
                <a:srgbClr val="4099F6"/>
              </a:gs>
              <a:gs pos="100000">
                <a:srgbClr val="C2F0F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C0D2802-22C2-1011-E524-3EBAA9137485}"/>
              </a:ext>
            </a:extLst>
          </p:cNvPr>
          <p:cNvSpPr/>
          <p:nvPr/>
        </p:nvSpPr>
        <p:spPr>
          <a:xfrm>
            <a:off x="-836747" y="2270290"/>
            <a:ext cx="7596176" cy="4153562"/>
          </a:xfrm>
          <a:prstGeom prst="roundRect">
            <a:avLst>
              <a:gd name="adj" fmla="val 2765"/>
            </a:avLst>
          </a:prstGeom>
          <a:gradFill>
            <a:gsLst>
              <a:gs pos="48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  <a:gs pos="47000">
                <a:schemeClr val="bg1">
                  <a:lumMod val="85000"/>
                </a:schemeClr>
              </a:gs>
            </a:gsLst>
            <a:lin ang="5400000" scaled="1"/>
          </a:gradFill>
          <a:ln w="25400">
            <a:gradFill>
              <a:gsLst>
                <a:gs pos="66000">
                  <a:srgbClr val="B9BBBF"/>
                </a:gs>
                <a:gs pos="100000">
                  <a:srgbClr val="CACDDC"/>
                </a:gs>
                <a:gs pos="70000">
                  <a:srgbClr val="E5ECEF"/>
                </a:gs>
                <a:gs pos="0">
                  <a:schemeClr val="bg1"/>
                </a:gs>
              </a:gsLst>
              <a:lin ang="0" scaled="0"/>
            </a:gradFill>
          </a:ln>
          <a:effectLst>
            <a:outerShdw blurRad="393700" dist="736600" dir="1200000" sx="98000" sy="98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內容版面配置區 4">
            <a:extLst>
              <a:ext uri="{FF2B5EF4-FFF2-40B4-BE49-F238E27FC236}">
                <a16:creationId xmlns:a16="http://schemas.microsoft.com/office/drawing/2014/main" id="{661B6C30-A001-D944-8C6C-2CAF2999050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" y="2425699"/>
            <a:ext cx="7218946" cy="10847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0">
              <a:buNone/>
            </a:pPr>
            <a:r>
              <a:rPr lang="zh-TW" altLang="zh-TW" sz="2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Current LAN cables may already be c</a:t>
            </a:r>
            <a:r>
              <a:rPr lang="en-US" altLang="zh-TW" sz="2400" b="1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apable</a:t>
            </a:r>
            <a:r>
              <a:rPr lang="zh-TW" altLang="en-US" sz="2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for</a:t>
            </a:r>
            <a:r>
              <a:rPr lang="zh-TW" altLang="en-US" sz="2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 </a:t>
            </a:r>
            <a:r>
              <a:rPr lang="en-US" altLang="zh-TW" sz="2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&gt; 1</a:t>
            </a:r>
            <a:r>
              <a:rPr lang="zh-TW" altLang="zh-TW" sz="2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</a:t>
            </a:r>
            <a:r>
              <a:rPr lang="en-US" altLang="zh-TW" sz="2400" b="1">
                <a:solidFill>
                  <a:srgbClr val="0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bps</a:t>
            </a:r>
            <a:r>
              <a:rPr lang="zh-TW" altLang="en-US" sz="2400" b="1">
                <a:solidFill>
                  <a:srgbClr val="0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 </a:t>
            </a:r>
            <a:r>
              <a:rPr lang="en-US" altLang="zh-TW" sz="2400" b="1" err="1">
                <a:solidFill>
                  <a:srgbClr val="0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spee</a:t>
            </a:r>
            <a:r>
              <a:rPr lang="zh-TW" altLang="zh-TW" sz="2400" b="1">
                <a:solidFill>
                  <a:srgbClr val="0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ds!</a:t>
            </a:r>
            <a:endParaRPr lang="zh-TW" altLang="en-US" sz="24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lvl="0" indent="0">
              <a:lnSpc>
                <a:spcPts val="2600"/>
              </a:lnSpc>
              <a:buNone/>
            </a:pPr>
            <a:endParaRPr lang="zh-TW" altLang="en-US" sz="24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graphicFrame>
        <p:nvGraphicFramePr>
          <p:cNvPr id="7" name="Shape 253">
            <a:extLst>
              <a:ext uri="{FF2B5EF4-FFF2-40B4-BE49-F238E27FC236}">
                <a16:creationId xmlns:a16="http://schemas.microsoft.com/office/drawing/2014/main" id="{9B5B6776-0C84-B849-811F-BD682B91E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205355"/>
              </p:ext>
            </p:extLst>
          </p:nvPr>
        </p:nvGraphicFramePr>
        <p:xfrm>
          <a:off x="1064562" y="3311352"/>
          <a:ext cx="5348101" cy="2714388"/>
        </p:xfrm>
        <a:graphic>
          <a:graphicData uri="http://schemas.openxmlformats.org/drawingml/2006/table">
            <a:tbl>
              <a:tblPr firstRow="1" bandRow="1">
                <a:effectLst>
                  <a:outerShdw blurRad="406400" dist="381000" dir="6900000" algn="ctr" rotWithShape="0">
                    <a:srgbClr val="000000">
                      <a:alpha val="21000"/>
                    </a:srgbClr>
                  </a:outerShdw>
                </a:effectLst>
                <a:tableStyleId>{85BE263C-DBD7-4A20-BB59-AAB30ACAA65A}</a:tableStyleId>
              </a:tblPr>
              <a:tblGrid>
                <a:gridCol w="105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4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8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43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>
                      <a:noFill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90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21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90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21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90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latin typeface="Arial"/>
                          <a:cs typeface="Arial"/>
                          <a:sym typeface="Microsoft JhengHei"/>
                        </a:rPr>
                        <a:t>CAT 6A </a:t>
                      </a:r>
                      <a:r>
                        <a:rPr lang="zh-TW" altLang="en-US" sz="2100" b="1">
                          <a:latin typeface="Arial"/>
                          <a:cs typeface="Arial"/>
                        </a:rPr>
                        <a:t> </a:t>
                      </a:r>
                      <a:r>
                        <a:rPr lang="en-US" altLang="zh-TW" sz="2100" b="1">
                          <a:latin typeface="Arial"/>
                          <a:cs typeface="Arial"/>
                        </a:rPr>
                        <a:t>above</a:t>
                      </a:r>
                      <a:endParaRPr lang="zh-TW" altLang="en-US" sz="2100" b="1">
                        <a:latin typeface="Arial"/>
                        <a:cs typeface="Arial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90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4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2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>
                      <a:noFill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4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2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>
                      <a:noFill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4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2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>
                      <a:noFill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4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2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>
                      <a:noFill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43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2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>
                      <a:noFill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79018" marR="79018" marT="39509" marB="39509" anchor="ctr">
                    <a:lnL w="12700" cap="flat" cmpd="sng" algn="ctr">
                      <a:solidFill>
                        <a:srgbClr val="8FB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84451114-FDA0-3629-BC93-C257A79D22C0}"/>
              </a:ext>
            </a:extLst>
          </p:cNvPr>
          <p:cNvSpPr txBox="1">
            <a:spLocks/>
          </p:cNvSpPr>
          <p:nvPr/>
        </p:nvSpPr>
        <p:spPr>
          <a:xfrm>
            <a:off x="488949" y="679682"/>
            <a:ext cx="11588755" cy="87089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Take advantages of existing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infrast</a:t>
            </a:r>
            <a:r>
              <a:rPr lang="en-US" altLang="zh-TW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ruct</a:t>
            </a:r>
            <a:r>
              <a:rPr lang="zh-TW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ure</a:t>
            </a:r>
          </a:p>
          <a:p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484785F4-4A6E-2DAC-79D4-707A60EFDA82}"/>
              </a:ext>
            </a:extLst>
          </p:cNvPr>
          <p:cNvSpPr txBox="1"/>
          <p:nvPr/>
        </p:nvSpPr>
        <p:spPr>
          <a:xfrm>
            <a:off x="7306788" y="5513286"/>
            <a:ext cx="466463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Original CAT 5e can reach to 5Gbps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CAT 6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above cable reaches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Build a high-speed network environment with QNAP 10GbE switches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2" name="圖片 11" descr="一張含有 文字, 監視器, 螢幕, 顯示 的圖片&#10;&#10;自動產生的描述">
            <a:extLst>
              <a:ext uri="{FF2B5EF4-FFF2-40B4-BE49-F238E27FC236}">
                <a16:creationId xmlns:a16="http://schemas.microsoft.com/office/drawing/2014/main" id="{0BEC526F-346B-7F3C-F8C4-431C1EBDFC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1" r="-80"/>
          <a:stretch/>
        </p:blipFill>
        <p:spPr>
          <a:xfrm>
            <a:off x="6921318" y="2150754"/>
            <a:ext cx="5156387" cy="3076054"/>
          </a:xfrm>
          <a:prstGeom prst="rect">
            <a:avLst/>
          </a:prstGeom>
        </p:spPr>
      </p:pic>
      <p:pic>
        <p:nvPicPr>
          <p:cNvPr id="15" name="圖片 14" descr="一張含有 男人 的圖片&#10;&#10;自動產生的描述">
            <a:extLst>
              <a:ext uri="{FF2B5EF4-FFF2-40B4-BE49-F238E27FC236}">
                <a16:creationId xmlns:a16="http://schemas.microsoft.com/office/drawing/2014/main" id="{55CF3126-AF7C-77DA-F8D6-731E4F0947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24"/>
          <a:stretch/>
        </p:blipFill>
        <p:spPr>
          <a:xfrm>
            <a:off x="7003114" y="1713881"/>
            <a:ext cx="2336402" cy="22805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8824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4" hidden="1">
            <a:extLst>
              <a:ext uri="{FF2B5EF4-FFF2-40B4-BE49-F238E27FC236}">
                <a16:creationId xmlns:a16="http://schemas.microsoft.com/office/drawing/2014/main" id="{8CDF6D3C-65DB-3941-85A5-FC875E082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565657"/>
              </p:ext>
            </p:extLst>
          </p:nvPr>
        </p:nvGraphicFramePr>
        <p:xfrm>
          <a:off x="14342714" y="1581375"/>
          <a:ext cx="6289538" cy="4241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74569">
                  <a:extLst>
                    <a:ext uri="{9D8B030D-6E8A-4147-A177-3AD203B41FA5}">
                      <a16:colId xmlns:a16="http://schemas.microsoft.com/office/drawing/2014/main" val="1614272174"/>
                    </a:ext>
                  </a:extLst>
                </a:gridCol>
                <a:gridCol w="3814969">
                  <a:extLst>
                    <a:ext uri="{9D8B030D-6E8A-4147-A177-3AD203B41FA5}">
                      <a16:colId xmlns:a16="http://schemas.microsoft.com/office/drawing/2014/main" val="3845746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0000"/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QXG-10G2T-X710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30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網路控制晶片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Intel Ethernet Controller 700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7738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傳輸速度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10/5/2.5/1GbE, 100M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377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連接埠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NBAST-T; RJ45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043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埠數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8494668"/>
                  </a:ext>
                </a:extLst>
              </a:tr>
              <a:tr h="552760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支援</a:t>
                      </a: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QNAP</a:t>
                      </a:r>
                      <a:r>
                        <a:rPr lang="zh-TW" altLang="en-US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作業系統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QTS 4.5.2 </a:t>
                      </a:r>
                      <a:r>
                        <a:rPr lang="zh-TW" altLang="en-US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或之後的版本</a:t>
                      </a:r>
                      <a:endParaRPr lang="en-US" altLang="zh-TW" sz="1600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QuTS hero 4.5.1 </a:t>
                      </a:r>
                      <a:r>
                        <a:rPr lang="zh-TW" altLang="en-US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或之後的版本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94531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支援其他作業系統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Windows/Windows Server/Linux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52622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PCIe </a:t>
                      </a:r>
                      <a:r>
                        <a:rPr lang="zh-TW" altLang="en-US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介面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PCI Express 3.0 x4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96619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包裝內容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 x QXG-10G2T-X710</a:t>
                      </a:r>
                    </a:p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 x QIG</a:t>
                      </a:r>
                      <a:r>
                        <a:rPr lang="zh-TW" altLang="en-US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TW" altLang="en-US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快速安裝指南</a:t>
                      </a: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</a:p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3 x </a:t>
                      </a:r>
                      <a:r>
                        <a:rPr lang="zh-TW" altLang="en-US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擋版</a:t>
                      </a: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(</a:t>
                      </a:r>
                      <a:r>
                        <a:rPr lang="zh-TW" altLang="en-US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出貨時預先安裝短擋版於網路擴充卡上</a:t>
                      </a:r>
                      <a:r>
                        <a:rPr lang="en-US" altLang="zh-TW" sz="160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600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146211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46476AC6-5BB5-7CB6-F985-1CE437A90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979298" cy="334948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525880F-7296-0AF7-8CC6-842BA2D46BA3}"/>
              </a:ext>
            </a:extLst>
          </p:cNvPr>
          <p:cNvSpPr txBox="1">
            <a:spLocks/>
          </p:cNvSpPr>
          <p:nvPr/>
        </p:nvSpPr>
        <p:spPr>
          <a:xfrm>
            <a:off x="1091178" y="580570"/>
            <a:ext cx="3928083" cy="2002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 w="1270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QXG-10G2T</a:t>
            </a:r>
            <a:r>
              <a:rPr lang="en-US" altLang="zh-TW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B</a:t>
            </a:r>
            <a:r>
              <a:rPr lang="en-US" b="1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br>
              <a:rPr lang="en-US" b="1">
                <a:latin typeface="Arial" panose="020B0604020202020204" pitchFamily="34" charset="0"/>
                <a:ea typeface="微軟正黑體" panose="020B0604030504040204" pitchFamily="34" charset="-120"/>
              </a:rPr>
            </a:br>
            <a:r>
              <a:rPr lang="en-US" b="1">
                <a:solidFill>
                  <a:schemeClr val="tx1"/>
                </a:solidFill>
                <a:latin typeface="Arial"/>
                <a:ea typeface="微軟正黑體"/>
                <a:sym typeface="Arial" panose="020B0604020202020204" pitchFamily="34" charset="0"/>
              </a:rPr>
              <a:t>Hardware specification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65CA714-CC71-7FA4-8CA2-A5C43D671C50}"/>
              </a:ext>
            </a:extLst>
          </p:cNvPr>
          <p:cNvSpPr/>
          <p:nvPr/>
        </p:nvSpPr>
        <p:spPr>
          <a:xfrm>
            <a:off x="5500423" y="531225"/>
            <a:ext cx="5997713" cy="5715000"/>
          </a:xfrm>
          <a:prstGeom prst="rect">
            <a:avLst/>
          </a:prstGeom>
          <a:gradFill>
            <a:gsLst>
              <a:gs pos="9735">
                <a:schemeClr val="accent3"/>
              </a:gs>
              <a:gs pos="41000">
                <a:schemeClr val="accent1">
                  <a:lumMod val="50000"/>
                </a:schemeClr>
              </a:gs>
              <a:gs pos="100000">
                <a:srgbClr val="080F23">
                  <a:alpha val="6000"/>
                </a:srgbClr>
              </a:gs>
            </a:gsLst>
            <a:lin ang="5400000" scaled="1"/>
          </a:gradFill>
          <a:ln>
            <a:noFill/>
          </a:ln>
          <a:effectLst>
            <a:outerShdw blurRad="1651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6" name="Shape 253">
            <a:extLst>
              <a:ext uri="{FF2B5EF4-FFF2-40B4-BE49-F238E27FC236}">
                <a16:creationId xmlns:a16="http://schemas.microsoft.com/office/drawing/2014/main" id="{8E08EAD1-BF8F-AE1F-3B4E-FEA164AE12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7131792"/>
              </p:ext>
            </p:extLst>
          </p:nvPr>
        </p:nvGraphicFramePr>
        <p:xfrm>
          <a:off x="5508890" y="563637"/>
          <a:ext cx="5997713" cy="6079478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293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4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1375">
                <a:tc gridSpan="2">
                  <a:txBody>
                    <a:bodyPr/>
                    <a:lstStyle/>
                    <a:p>
                      <a:pPr marL="179705">
                        <a:spcBef>
                          <a:spcPts val="0"/>
                        </a:spcBef>
                      </a:pPr>
                      <a:r>
                        <a:rPr lang="en-US" altLang="zh-TW" sz="18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QXG-10G2TB</a:t>
                      </a:r>
                      <a:endParaRPr lang="zh-TW" altLang="en-US" sz="18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QXG-10G2TB</a:t>
                      </a:r>
                      <a:endParaRPr lang="zh-TW" altLang="en-US" sz="1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041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6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Ethernet Controller</a:t>
                      </a:r>
                      <a:endParaRPr lang="zh-TW" altLang="en-US"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6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Marvell </a:t>
                      </a:r>
                      <a:r>
                        <a:rPr lang="en-US" sz="1600" b="0" i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AQtion</a:t>
                      </a:r>
                      <a:r>
                        <a:rPr lang="en-US" sz="16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AQC113C</a:t>
                      </a:r>
                      <a:r>
                        <a:rPr lang="en-US" altLang="zh-TW" sz="16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​</a:t>
                      </a:r>
                      <a:endParaRPr lang="en-US" altLang="zh-TW" sz="1600" b="0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041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6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Transmission Speed</a:t>
                      </a:r>
                      <a:endParaRPr lang="zh-TW" altLang="en-US"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6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10/5/2.5/1GbE, 100M</a:t>
                      </a:r>
                      <a:r>
                        <a:rPr lang="en-US" altLang="zh-TW" sz="16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​</a:t>
                      </a:r>
                      <a:endParaRPr lang="en-US" altLang="zh-TW" sz="1600" b="0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041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6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Connector</a:t>
                      </a:r>
                      <a:endParaRPr lang="zh-TW" altLang="en-US"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6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NBAST-T; RJ45</a:t>
                      </a:r>
                      <a:r>
                        <a:rPr lang="en-US" altLang="zh-TW" sz="16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​</a:t>
                      </a:r>
                      <a:endParaRPr lang="en-US" altLang="zh-TW" sz="1600" b="0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041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6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Port#</a:t>
                      </a:r>
                      <a:endParaRPr lang="zh-TW" altLang="en-US"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US" sz="16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r>
                        <a:rPr lang="en-US" altLang="zh-TW" sz="1600" b="0" i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​</a:t>
                      </a:r>
                      <a:endParaRPr lang="en-US" altLang="zh-TW" sz="1600" b="0" i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4459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6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Support QNAP</a:t>
                      </a:r>
                      <a:r>
                        <a:rPr lang="zh-TW" altLang="en-US" sz="16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en-US" altLang="zh-TW" sz="16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OS</a:t>
                      </a:r>
                      <a:endParaRPr lang="zh-TW" altLang="en-US"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6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QTS 4.5.4 and later</a:t>
                      </a:r>
                      <a:endParaRPr lang="zh-TW" altLang="en-US"/>
                    </a:p>
                    <a:p>
                      <a:pPr marL="179705" lvl="0" algn="l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60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QuTS</a:t>
                      </a:r>
                      <a:r>
                        <a:rPr lang="en-US" altLang="zh-TW" sz="16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 hero h4.5.4 and later</a:t>
                      </a:r>
                      <a:endParaRPr lang="zh-TW" altLang="en-US" sz="1600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559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6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Support 3</a:t>
                      </a:r>
                      <a:r>
                        <a:rPr lang="en-US" altLang="zh-TW" sz="1600" b="1" baseline="300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rd</a:t>
                      </a:r>
                      <a:r>
                        <a:rPr lang="en-US" altLang="zh-TW" sz="16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 party OS</a:t>
                      </a:r>
                      <a:endParaRPr lang="zh-TW" altLang="en-US"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6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Windows</a:t>
                      </a:r>
                      <a:r>
                        <a:rPr lang="en-US" altLang="zh-TW" sz="1600" b="0" i="0" kern="1200" baseline="30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®</a:t>
                      </a:r>
                      <a:r>
                        <a:rPr lang="en-US" altLang="zh-TW" sz="16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10 (Driver is required ) </a:t>
                      </a:r>
                      <a:r>
                        <a:rPr lang="zh-TW" altLang="zh-TW" sz="16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  <a:endParaRPr lang="en-US" altLang="zh-TW" sz="1600" b="0" i="0" kern="12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17970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Ubuntu</a:t>
                      </a:r>
                      <a:r>
                        <a:rPr lang="en-US" altLang="zh-TW" sz="1600" b="0" i="0" kern="1200" baseline="30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®</a:t>
                      </a:r>
                      <a:r>
                        <a:rPr lang="en-US" altLang="zh-TW" sz="16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20.04 + Marvell 2.5.5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  <a:p>
                      <a:pPr marL="179705" lvl="0" algn="l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600" b="0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 Driver is required )</a:t>
                      </a:r>
                      <a:endParaRPr lang="zh-TW" altLang="en-US" sz="1600" b="0" i="0" kern="12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/>
                        <a:ea typeface="+mn-ea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65690"/>
                  </a:ext>
                </a:extLst>
              </a:tr>
              <a:tr h="385041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6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PCIe interface</a:t>
                      </a:r>
                      <a:endParaRPr lang="zh-TW" altLang="en-US"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6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PCI Express 3.0 x4</a:t>
                      </a:r>
                      <a:endParaRPr lang="zh-TW" altLang="en-US" sz="1600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238363"/>
                  </a:ext>
                </a:extLst>
              </a:tr>
              <a:tr h="1196359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6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Package content</a:t>
                      </a:r>
                      <a:endParaRPr lang="zh-TW" altLang="en-US"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6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1 x QXG-10G2TB</a:t>
                      </a:r>
                      <a:endParaRPr lang="zh-TW" sz="1600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</a:endParaRPr>
                    </a:p>
                    <a:p>
                      <a:pPr marL="179705" lvl="0" algn="l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6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1 x QIG</a:t>
                      </a:r>
                      <a:r>
                        <a:rPr lang="zh-TW" altLang="en-US" sz="16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(Quick Installation Guide)</a:t>
                      </a:r>
                      <a:endParaRPr lang="en-US" sz="1600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</a:endParaRPr>
                    </a:p>
                    <a:p>
                      <a:pPr marL="179705" lvl="0" algn="l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6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3 x brackets (pre-install half-height on NIC when shipping)</a:t>
                      </a:r>
                      <a:endParaRPr lang="zh-TW" altLang="en-US" sz="1600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448453"/>
                  </a:ext>
                </a:extLst>
              </a:tr>
              <a:tr h="385041">
                <a:tc>
                  <a:txBody>
                    <a:bodyPr/>
                    <a:lstStyle/>
                    <a:p>
                      <a:pPr marL="179705" lvl="0">
                        <a:buNone/>
                      </a:pPr>
                      <a:r>
                        <a:rPr lang="en-US" altLang="zh-TW" sz="16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warranty</a:t>
                      </a:r>
                      <a:endParaRPr lang="zh-TW" altLang="en-US"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 lvl="0" algn="l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60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2 years</a:t>
                      </a:r>
                      <a:endParaRPr lang="zh-TW" altLang="en-US" sz="1600">
                        <a:solidFill>
                          <a:schemeClr val="bg1">
                            <a:lumMod val="9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0F23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805626"/>
                  </a:ext>
                </a:extLst>
              </a:tr>
            </a:tbl>
          </a:graphicData>
        </a:graphic>
      </p:graphicFrame>
      <p:pic>
        <p:nvPicPr>
          <p:cNvPr id="2" name="圖片 3">
            <a:extLst>
              <a:ext uri="{FF2B5EF4-FFF2-40B4-BE49-F238E27FC236}">
                <a16:creationId xmlns:a16="http://schemas.microsoft.com/office/drawing/2014/main" id="{D635F34D-B4D7-511F-9C34-466A86383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" y="2865622"/>
            <a:ext cx="5378449" cy="334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BB2C8B9-2853-CB29-8D19-82902A82CE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8"/>
          <a:stretch/>
        </p:blipFill>
        <p:spPr>
          <a:xfrm>
            <a:off x="-1" y="0"/>
            <a:ext cx="12192001" cy="218490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73" y="1211327"/>
            <a:ext cx="7692789" cy="4808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ACC995-EE6B-174F-9FD6-FAB5DE269E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3363"/>
            <a:ext cx="11214100" cy="1212850"/>
          </a:xfrm>
        </p:spPr>
        <p:txBody>
          <a:bodyPr/>
          <a:lstStyle/>
          <a:p>
            <a:pPr algn="ctr"/>
            <a:r>
              <a:rPr lang="zh-CN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QXG-10G2</a:t>
            </a: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TB</a:t>
            </a:r>
            <a:r>
              <a:rPr lang="zh-CN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10GbE</a:t>
            </a:r>
            <a:r>
              <a:rPr lang="zh-CN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NIC</a:t>
            </a:r>
            <a:r>
              <a:rPr lang="zh-CN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CN" b="1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ov</a:t>
            </a:r>
            <a:r>
              <a:rPr lang="zh-CN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erview</a:t>
            </a:r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A616A5D8-0862-4608-9F47-F85D0C8259B3}"/>
              </a:ext>
            </a:extLst>
          </p:cNvPr>
          <p:cNvGrpSpPr/>
          <p:nvPr/>
        </p:nvGrpSpPr>
        <p:grpSpPr>
          <a:xfrm>
            <a:off x="1952817" y="1522771"/>
            <a:ext cx="10367713" cy="4909181"/>
            <a:chOff x="2087084" y="1488128"/>
            <a:chExt cx="9077516" cy="44908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4D93CE-C8D1-5746-BE6B-6D06F0D65D35}"/>
                </a:ext>
              </a:extLst>
            </p:cNvPr>
            <p:cNvSpPr txBox="1"/>
            <p:nvPr/>
          </p:nvSpPr>
          <p:spPr>
            <a:xfrm>
              <a:off x="6463581" y="5350685"/>
              <a:ext cx="2355834" cy="53494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altLang="zh-CN" b="1">
                  <a:solidFill>
                    <a:srgbClr val="FFFF00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PCIe</a:t>
              </a:r>
              <a:r>
                <a:rPr lang="zh-CN" b="1">
                  <a:solidFill>
                    <a:srgbClr val="FFFF00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 </a:t>
              </a:r>
              <a:r>
                <a:rPr lang="en-US" altLang="zh-CN" b="1">
                  <a:solidFill>
                    <a:srgbClr val="FFFF00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Gen3</a:t>
              </a:r>
              <a:r>
                <a:rPr lang="zh-CN" b="1">
                  <a:solidFill>
                    <a:srgbClr val="FFFF00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 </a:t>
              </a:r>
              <a:r>
                <a:rPr lang="en-US" altLang="zh-CN" b="1">
                  <a:solidFill>
                    <a:srgbClr val="FFFF00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x4</a:t>
              </a:r>
              <a:r>
                <a:rPr lang="zh-CN" b="1">
                  <a:solidFill>
                    <a:srgbClr val="FFFF00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 </a:t>
              </a:r>
              <a:r>
                <a:rPr lang="en-US" altLang="zh-CN" b="1" err="1">
                  <a:solidFill>
                    <a:srgbClr val="FFFF00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interf</a:t>
              </a:r>
              <a:r>
                <a:rPr lang="zh-CN" b="1">
                  <a:solidFill>
                    <a:srgbClr val="FFFF00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ace</a:t>
              </a:r>
              <a:endParaRPr lang="zh-CN" b="1">
                <a:solidFill>
                  <a:srgbClr val="FFFF00"/>
                </a:solidFill>
                <a:latin typeface="Arial"/>
                <a:ea typeface="微軟正黑體"/>
                <a:cs typeface="Arial"/>
              </a:endParaRPr>
            </a:p>
            <a:p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D43ABC-3E74-5B42-9877-99B36726A820}"/>
                </a:ext>
              </a:extLst>
            </p:cNvPr>
            <p:cNvSpPr txBox="1"/>
            <p:nvPr/>
          </p:nvSpPr>
          <p:spPr>
            <a:xfrm>
              <a:off x="4644927" y="1488128"/>
              <a:ext cx="3117370" cy="67572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zh-CN" sz="1400" b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Dual-port 10Gb</a:t>
              </a:r>
              <a:r>
                <a:rPr lang="en-US" altLang="zh-CN" sz="1400" b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E</a:t>
              </a:r>
              <a:r>
                <a:rPr lang="zh-CN" altLang="en-US" sz="1400" b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 </a:t>
              </a:r>
              <a:r>
                <a:rPr lang="en-US" altLang="zh-CN" sz="1400" b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(BASE-T)</a:t>
              </a:r>
              <a:r>
                <a:rPr lang="zh-CN" altLang="en-US" sz="1400" b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 </a:t>
              </a:r>
              <a:r>
                <a:rPr lang="en-US" altLang="zh-CN" sz="1400" b="1" err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conne</a:t>
              </a:r>
              <a:r>
                <a:rPr lang="zh-CN" sz="1400" b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ctor</a:t>
              </a:r>
              <a:endParaRPr lang="zh-CN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r>
                <a:rPr lang="en-US" altLang="zh-CN" sz="1400" b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(10/5/2.5/1G,100M)</a:t>
              </a:r>
              <a:endPara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  <a:p>
              <a:endPara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A1BBF-DBEC-034F-AFAF-B85F677260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7479" y="2006089"/>
              <a:ext cx="0" cy="1033060"/>
            </a:xfrm>
            <a:prstGeom prst="straightConnector1">
              <a:avLst/>
            </a:prstGeom>
            <a:solidFill>
              <a:srgbClr val="FF3C04">
                <a:alpha val="20000"/>
              </a:srgbClr>
            </a:solidFill>
            <a:ln w="25400">
              <a:solidFill>
                <a:srgbClr val="FF3C04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6FDB01-4210-9344-BFA1-7E9AB858A44E}"/>
                </a:ext>
              </a:extLst>
            </p:cNvPr>
            <p:cNvSpPr txBox="1"/>
            <p:nvPr/>
          </p:nvSpPr>
          <p:spPr>
            <a:xfrm>
              <a:off x="2087084" y="5500366"/>
              <a:ext cx="4892117" cy="47863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Pre-install Low profile bracket</a:t>
              </a:r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r>
                <a:rPr 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include Full height special b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racket</a:t>
              </a: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for</a:t>
              </a: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 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sele</a:t>
              </a:r>
              <a:r>
                <a:rPr 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c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ted</a:t>
              </a: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 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QN</a:t>
              </a:r>
              <a:r>
                <a:rPr 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AP NAS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FDB328-E565-714B-A420-EED2C087F478}"/>
                </a:ext>
              </a:extLst>
            </p:cNvPr>
            <p:cNvSpPr/>
            <p:nvPr/>
          </p:nvSpPr>
          <p:spPr>
            <a:xfrm>
              <a:off x="7302254" y="2155801"/>
              <a:ext cx="3862346" cy="59125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zh-TW" b="1">
                  <a:solidFill>
                    <a:srgbClr val="FFFF00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  <a:sym typeface="Arial" panose="020B0604020202020204" pitchFamily="34" charset="0"/>
                </a:rPr>
                <a:t>Heatsink &amp; fan for controller chipset</a:t>
              </a:r>
            </a:p>
            <a:p>
              <a:endParaRPr lang="zh-TW" altLang="en-US" b="1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C54D124-7882-4BE7-B586-1D5720B1EA35}"/>
                </a:ext>
              </a:extLst>
            </p:cNvPr>
            <p:cNvSpPr/>
            <p:nvPr/>
          </p:nvSpPr>
          <p:spPr>
            <a:xfrm>
              <a:off x="5618835" y="3039149"/>
              <a:ext cx="674488" cy="1345156"/>
            </a:xfrm>
            <a:prstGeom prst="rect">
              <a:avLst/>
            </a:prstGeom>
            <a:solidFill>
              <a:srgbClr val="FF3C04">
                <a:alpha val="20000"/>
              </a:srgbClr>
            </a:solidFill>
            <a:ln w="25400">
              <a:solidFill>
                <a:srgbClr val="FF3C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27" name="Straight Arrow Connector 9">
              <a:extLst>
                <a:ext uri="{FF2B5EF4-FFF2-40B4-BE49-F238E27FC236}">
                  <a16:creationId xmlns:a16="http://schemas.microsoft.com/office/drawing/2014/main" id="{29ADB579-1D6A-4335-B36E-F32CF308C8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7736" y="2287844"/>
              <a:ext cx="581023" cy="327437"/>
            </a:xfrm>
            <a:prstGeom prst="bentConnector3">
              <a:avLst>
                <a:gd name="adj1" fmla="val -2459"/>
              </a:avLst>
            </a:prstGeom>
            <a:solidFill>
              <a:srgbClr val="00FFCC">
                <a:alpha val="20000"/>
              </a:srgbClr>
            </a:solidFill>
            <a:ln w="25400">
              <a:solidFill>
                <a:srgbClr val="00FFCC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84E5DF41-AE71-41FB-B78B-E2AD3379562E}"/>
                </a:ext>
              </a:extLst>
            </p:cNvPr>
            <p:cNvSpPr/>
            <p:nvPr/>
          </p:nvSpPr>
          <p:spPr>
            <a:xfrm rot="5400000">
              <a:off x="6696825" y="2320724"/>
              <a:ext cx="1769027" cy="2358138"/>
            </a:xfrm>
            <a:prstGeom prst="rect">
              <a:avLst/>
            </a:prstGeom>
            <a:solidFill>
              <a:srgbClr val="00FFCC">
                <a:alpha val="20000"/>
              </a:srgbClr>
            </a:solidFill>
            <a:ln w="25400"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29" name="Straight Arrow Connector 9">
              <a:extLst>
                <a:ext uri="{FF2B5EF4-FFF2-40B4-BE49-F238E27FC236}">
                  <a16:creationId xmlns:a16="http://schemas.microsoft.com/office/drawing/2014/main" id="{4DA0F5C6-0A18-4A3C-A883-7B5653075C96}"/>
                </a:ext>
              </a:extLst>
            </p:cNvPr>
            <p:cNvCxnSpPr>
              <a:cxnSpLocks/>
            </p:cNvCxnSpPr>
            <p:nvPr/>
          </p:nvCxnSpPr>
          <p:spPr>
            <a:xfrm>
              <a:off x="6825535" y="5053994"/>
              <a:ext cx="0" cy="307825"/>
            </a:xfrm>
            <a:prstGeom prst="straightConnector1">
              <a:avLst/>
            </a:prstGeom>
            <a:solidFill>
              <a:schemeClr val="accent4">
                <a:lumMod val="60000"/>
                <a:lumOff val="40000"/>
                <a:alpha val="20000"/>
              </a:schemeClr>
            </a:solidFill>
            <a:ln w="25400">
              <a:solidFill>
                <a:srgbClr val="FFFF00"/>
              </a:solidFill>
              <a:tailEnd type="triangle" w="med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2C9F1971-C0CF-489A-AA05-5276F34E1C92}"/>
                </a:ext>
              </a:extLst>
            </p:cNvPr>
            <p:cNvSpPr/>
            <p:nvPr/>
          </p:nvSpPr>
          <p:spPr>
            <a:xfrm rot="10800000">
              <a:off x="6572484" y="4411508"/>
              <a:ext cx="1667973" cy="642485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20000"/>
              </a:schemeClr>
            </a:solidFill>
            <a:ln w="25400"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32" name="Straight Arrow Connector 9">
              <a:extLst>
                <a:ext uri="{FF2B5EF4-FFF2-40B4-BE49-F238E27FC236}">
                  <a16:creationId xmlns:a16="http://schemas.microsoft.com/office/drawing/2014/main" id="{B23A1CB3-1B61-4B41-A779-9A509D14F3E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063021" y="5408716"/>
              <a:ext cx="259274" cy="222148"/>
            </a:xfrm>
            <a:prstGeom prst="bentConnector3">
              <a:avLst>
                <a:gd name="adj1" fmla="val 2791"/>
              </a:avLst>
            </a:prstGeom>
            <a:solidFill>
              <a:srgbClr val="00B0F0">
                <a:alpha val="20000"/>
              </a:srgbClr>
            </a:solidFill>
            <a:ln w="25400">
              <a:solidFill>
                <a:srgbClr val="00B0F0"/>
              </a:solidFill>
              <a:headEnd type="none" w="med" len="lg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E7CD0D1B-26DD-4A9C-95FE-4908850EA191}"/>
                </a:ext>
              </a:extLst>
            </p:cNvPr>
            <p:cNvSpPr/>
            <p:nvPr/>
          </p:nvSpPr>
          <p:spPr>
            <a:xfrm rot="16200000">
              <a:off x="3834163" y="3635735"/>
              <a:ext cx="2995490" cy="537772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CF2E182-0FD9-1E03-4328-958947C5BC26}"/>
              </a:ext>
            </a:extLst>
          </p:cNvPr>
          <p:cNvSpPr txBox="1">
            <a:spLocks/>
          </p:cNvSpPr>
          <p:nvPr/>
        </p:nvSpPr>
        <p:spPr>
          <a:xfrm>
            <a:off x="482600" y="468383"/>
            <a:ext cx="1121410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 w="1270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8AD18916-31B9-655B-954F-227DBB9A5DCE}"/>
              </a:ext>
            </a:extLst>
          </p:cNvPr>
          <p:cNvGrpSpPr/>
          <p:nvPr/>
        </p:nvGrpSpPr>
        <p:grpSpPr>
          <a:xfrm>
            <a:off x="-81093" y="1886868"/>
            <a:ext cx="12247695" cy="4520682"/>
            <a:chOff x="602158" y="1837542"/>
            <a:chExt cx="10723546" cy="4135485"/>
          </a:xfrm>
        </p:grpSpPr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A65B80D7-42A6-97D5-8FA9-48EC082C606D}"/>
                </a:ext>
              </a:extLst>
            </p:cNvPr>
            <p:cNvSpPr txBox="1"/>
            <p:nvPr/>
          </p:nvSpPr>
          <p:spPr>
            <a:xfrm>
              <a:off x="6485820" y="5691475"/>
              <a:ext cx="1885780" cy="281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E840AB3A-DD19-5768-A183-61D620328FBD}"/>
                </a:ext>
              </a:extLst>
            </p:cNvPr>
            <p:cNvSpPr txBox="1"/>
            <p:nvPr/>
          </p:nvSpPr>
          <p:spPr>
            <a:xfrm>
              <a:off x="602158" y="4385051"/>
              <a:ext cx="2781716" cy="281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6" name="Rectangle 17">
              <a:extLst>
                <a:ext uri="{FF2B5EF4-FFF2-40B4-BE49-F238E27FC236}">
                  <a16:creationId xmlns:a16="http://schemas.microsoft.com/office/drawing/2014/main" id="{62B8FA3D-EE19-C6E2-044A-B79B959214C7}"/>
                </a:ext>
              </a:extLst>
            </p:cNvPr>
            <p:cNvSpPr/>
            <p:nvPr/>
          </p:nvSpPr>
          <p:spPr>
            <a:xfrm>
              <a:off x="7113221" y="1837542"/>
              <a:ext cx="4212483" cy="36601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buClr>
                  <a:srgbClr val="F70F78"/>
                </a:buClr>
              </a:pPr>
              <a:endParaRPr lang="en-US" altLang="zh-TW" sz="20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26DF280D-71DF-E52B-3BCF-F7687FA5F07F}"/>
              </a:ext>
            </a:extLst>
          </p:cNvPr>
          <p:cNvSpPr txBox="1"/>
          <p:nvPr/>
        </p:nvSpPr>
        <p:spPr>
          <a:xfrm>
            <a:off x="9642764" y="2646218"/>
            <a:ext cx="234488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Roboto"/>
                <a:ea typeface="Roboto"/>
              </a:rPr>
              <a:t>With the high-efficiency heatsink &amp; fan module, it can avoid over-temperature in the high-speed transmission environment</a:t>
            </a:r>
            <a:endParaRPr lang="en-US" altLang="zh-TW" sz="16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9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BB2C8B9-2853-CB29-8D19-82902A82CE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8"/>
          <a:stretch/>
        </p:blipFill>
        <p:spPr>
          <a:xfrm>
            <a:off x="-1" y="2353284"/>
            <a:ext cx="12192001" cy="18310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584BA62-F209-41DE-50A4-0D33C250E047}"/>
              </a:ext>
            </a:extLst>
          </p:cNvPr>
          <p:cNvSpPr txBox="1">
            <a:spLocks/>
          </p:cNvSpPr>
          <p:nvPr/>
        </p:nvSpPr>
        <p:spPr>
          <a:xfrm>
            <a:off x="517571" y="2630226"/>
            <a:ext cx="4507526" cy="1749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 w="1270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Supports</a:t>
            </a:r>
            <a:r>
              <a:rPr lang="zh-CN" altLang="en-US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CN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QTS / </a:t>
            </a:r>
            <a:r>
              <a:rPr lang="en-US" altLang="zh-CN" b="1" err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QuTS</a:t>
            </a:r>
            <a:r>
              <a:rPr lang="en-US" altLang="zh-CN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 hero,</a:t>
            </a:r>
            <a:r>
              <a:rPr lang="zh-CN" altLang="en-US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 </a:t>
            </a:r>
            <a:br>
              <a:rPr lang="en-US" alt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 altLang="zh-CN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Window</a:t>
            </a:r>
            <a:r>
              <a:rPr lang="zh-CN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s</a:t>
            </a:r>
            <a:r>
              <a:rPr lang="zh-TW" altLang="en-US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and</a:t>
            </a:r>
            <a:r>
              <a:rPr lang="zh-CN" altLang="en-US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CN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Li</a:t>
            </a:r>
            <a:r>
              <a:rPr lang="zh-CN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nux</a:t>
            </a:r>
          </a:p>
          <a:p>
            <a:pPr>
              <a:lnSpc>
                <a:spcPct val="120000"/>
              </a:lnSpc>
            </a:pPr>
            <a:endParaRPr lang="zh-CN" altLang="en-US" b="1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E7D27186-C2D4-5DB1-F9B3-76E7A1CE33C1}"/>
              </a:ext>
            </a:extLst>
          </p:cNvPr>
          <p:cNvSpPr txBox="1"/>
          <p:nvPr/>
        </p:nvSpPr>
        <p:spPr>
          <a:xfrm>
            <a:off x="5548422" y="5052132"/>
            <a:ext cx="2714939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The driver is featured in QTS</a:t>
            </a: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4.5.4 / </a:t>
            </a:r>
            <a:r>
              <a:rPr lang="en-US" altLang="zh-CN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QuTS</a:t>
            </a: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hero h4.5.4 or above version. </a:t>
            </a:r>
            <a:r>
              <a:rPr 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Please update to latest v</a:t>
            </a:r>
            <a:r>
              <a:rPr lang="en-US" altLang="zh-CN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ersion</a:t>
            </a:r>
            <a:r>
              <a:rPr lang="zh-CN" altLang="en-US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</a:t>
            </a:r>
            <a:endParaRPr lang="zh-TW">
              <a:solidFill>
                <a:schemeClr val="bg1"/>
              </a:solidFill>
            </a:endParaRPr>
          </a:p>
          <a:p>
            <a:endParaRPr lang="zh-TW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9551892-4347-816A-0F44-01FD91E8D2D4}"/>
              </a:ext>
            </a:extLst>
          </p:cNvPr>
          <p:cNvSpPr/>
          <p:nvPr/>
        </p:nvSpPr>
        <p:spPr>
          <a:xfrm>
            <a:off x="5545077" y="1578392"/>
            <a:ext cx="2630233" cy="1051834"/>
          </a:xfrm>
          <a:prstGeom prst="roundRect">
            <a:avLst>
              <a:gd name="adj" fmla="val 15534"/>
            </a:avLst>
          </a:prstGeom>
          <a:solidFill>
            <a:schemeClr val="tx1">
              <a:lumMod val="85000"/>
              <a:lumOff val="15000"/>
            </a:schemeClr>
          </a:solidFill>
          <a:ln w="15875">
            <a:gradFill>
              <a:gsLst>
                <a:gs pos="0">
                  <a:srgbClr val="EAFF00"/>
                </a:gs>
                <a:gs pos="100000">
                  <a:srgbClr val="7030A0"/>
                </a:gs>
                <a:gs pos="49000">
                  <a:srgbClr val="3E90EB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>
                <a:solidFill>
                  <a:schemeClr val="bg1"/>
                </a:solidFill>
                <a:latin typeface="微軟正黑體"/>
                <a:ea typeface="微軟正黑體"/>
              </a:rPr>
              <a:t>PCIe supported</a:t>
            </a:r>
            <a:r>
              <a:rPr lang="en-US" altLang="zh-CN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>
                <a:solidFill>
                  <a:schemeClr val="bg1"/>
                </a:solidFill>
                <a:latin typeface="微軟正黑體"/>
                <a:ea typeface="微軟正黑體"/>
              </a:rPr>
              <a:t>NAS</a:t>
            </a:r>
            <a:endParaRPr lang="zh-TW">
              <a:latin typeface="微軟正黑體"/>
              <a:ea typeface="微軟正黑體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965B9F48-08BC-D3A7-CD7D-CA7AE023455C}"/>
              </a:ext>
            </a:extLst>
          </p:cNvPr>
          <p:cNvSpPr txBox="1"/>
          <p:nvPr/>
        </p:nvSpPr>
        <p:spPr>
          <a:xfrm>
            <a:off x="629478" y="4401605"/>
            <a:ext cx="4818743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sz="15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* </a:t>
            </a:r>
            <a:r>
              <a:rPr lang="zh-CN" sz="15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the compatible QNAP NAS can be found in Q</a:t>
            </a:r>
            <a:r>
              <a:rPr lang="en-US" altLang="zh-CN" sz="15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NAP</a:t>
            </a:r>
            <a:r>
              <a:rPr lang="zh-CN" altLang="en-US" sz="15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CN" sz="150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compa</a:t>
            </a:r>
            <a:r>
              <a:rPr lang="zh-CN" sz="15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tibi</a:t>
            </a:r>
            <a:r>
              <a:rPr lang="en-US" altLang="zh-CN" sz="150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lity</a:t>
            </a:r>
            <a:r>
              <a:rPr lang="zh-CN" altLang="en-US" sz="15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zh-CN" sz="15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list</a:t>
            </a:r>
          </a:p>
          <a:p>
            <a:endParaRPr lang="zh-CN" altLang="en-US" sz="15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F16771B3-1A74-49E5-2DFF-4D9AB1105A52}"/>
              </a:ext>
            </a:extLst>
          </p:cNvPr>
          <p:cNvSpPr txBox="1"/>
          <p:nvPr/>
        </p:nvSpPr>
        <p:spPr>
          <a:xfrm>
            <a:off x="9326839" y="5040100"/>
            <a:ext cx="2714939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Driver is required to download 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in QNAP download center 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and install to your PC</a:t>
            </a:r>
          </a:p>
          <a:p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1202A461-B256-9F1E-5E57-43E2CDEB70D2}"/>
              </a:ext>
            </a:extLst>
          </p:cNvPr>
          <p:cNvSpPr/>
          <p:nvPr/>
        </p:nvSpPr>
        <p:spPr>
          <a:xfrm>
            <a:off x="8913044" y="1580322"/>
            <a:ext cx="2816803" cy="1025725"/>
          </a:xfrm>
          <a:prstGeom prst="roundRect">
            <a:avLst>
              <a:gd name="adj" fmla="val 15534"/>
            </a:avLst>
          </a:prstGeom>
          <a:solidFill>
            <a:schemeClr val="tx1">
              <a:lumMod val="85000"/>
              <a:lumOff val="15000"/>
            </a:schemeClr>
          </a:solidFill>
          <a:ln w="15875">
            <a:gradFill>
              <a:gsLst>
                <a:gs pos="0">
                  <a:srgbClr val="EAFF00"/>
                </a:gs>
                <a:gs pos="100000">
                  <a:srgbClr val="7030A0"/>
                </a:gs>
                <a:gs pos="49000">
                  <a:srgbClr val="3E90EB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微軟正黑體"/>
                <a:ea typeface="微軟正黑體"/>
              </a:rPr>
              <a:t>PCIe supported</a:t>
            </a:r>
            <a:r>
              <a:rPr lang="en-US" altLang="zh-CN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endParaRPr lang="zh-TW" altLang="en-US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微軟正黑體"/>
                <a:ea typeface="微軟正黑體"/>
              </a:rPr>
              <a:t>PC/Workstation/Server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6" name="圖片 35" descr="一張含有 裝置, 引擎, 控制台 的圖片&#10;&#10;自動產生的描述">
            <a:extLst>
              <a:ext uri="{FF2B5EF4-FFF2-40B4-BE49-F238E27FC236}">
                <a16:creationId xmlns:a16="http://schemas.microsoft.com/office/drawing/2014/main" id="{46B598F7-6217-1855-296C-0C31FD137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51" y="2445026"/>
            <a:ext cx="2600175" cy="2418163"/>
          </a:xfrm>
          <a:prstGeom prst="rect">
            <a:avLst/>
          </a:prstGeom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2A75B4BE-B0C9-6C91-366E-ACD72C0B798A}"/>
              </a:ext>
            </a:extLst>
          </p:cNvPr>
          <p:cNvGrpSpPr/>
          <p:nvPr/>
        </p:nvGrpSpPr>
        <p:grpSpPr>
          <a:xfrm>
            <a:off x="5162294" y="2353284"/>
            <a:ext cx="3190845" cy="2435129"/>
            <a:chOff x="5311615" y="2373162"/>
            <a:chExt cx="3190845" cy="2435129"/>
          </a:xfrm>
        </p:grpSpPr>
        <p:pic>
          <p:nvPicPr>
            <p:cNvPr id="45" name="圖片 44" descr="一張含有 文字, 電子用品, 停車 的圖片&#10;&#10;自動產生的描述">
              <a:extLst>
                <a:ext uri="{FF2B5EF4-FFF2-40B4-BE49-F238E27FC236}">
                  <a16:creationId xmlns:a16="http://schemas.microsoft.com/office/drawing/2014/main" id="{4D3DF094-7BDD-93E6-E44E-2F2A4DDB3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1615" y="3482728"/>
              <a:ext cx="2120523" cy="1325563"/>
            </a:xfrm>
            <a:prstGeom prst="rect">
              <a:avLst/>
            </a:prstGeom>
          </p:spPr>
        </p:pic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26C54A13-1A8D-AA63-47BE-E66C222495CE}"/>
                </a:ext>
              </a:extLst>
            </p:cNvPr>
            <p:cNvGrpSpPr/>
            <p:nvPr/>
          </p:nvGrpSpPr>
          <p:grpSpPr>
            <a:xfrm>
              <a:off x="6474221" y="2373162"/>
              <a:ext cx="2028239" cy="2399997"/>
              <a:chOff x="563668" y="1263047"/>
              <a:chExt cx="4728299" cy="5594953"/>
            </a:xfrm>
          </p:grpSpPr>
          <p:pic>
            <p:nvPicPr>
              <p:cNvPr id="40" name="圖片 39" descr="一張含有 文字, 裝置, 風扇 的圖片&#10;&#10;自動產生的描述">
                <a:extLst>
                  <a:ext uri="{FF2B5EF4-FFF2-40B4-BE49-F238E27FC236}">
                    <a16:creationId xmlns:a16="http://schemas.microsoft.com/office/drawing/2014/main" id="{040460F0-6D6C-7506-4E99-B5A3C6A1D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575" y="3931610"/>
                <a:ext cx="4681392" cy="2926390"/>
              </a:xfrm>
              <a:prstGeom prst="rect">
                <a:avLst/>
              </a:prstGeom>
            </p:spPr>
          </p:pic>
          <p:pic>
            <p:nvPicPr>
              <p:cNvPr id="42" name="圖片 41" descr="一張含有 文字, 電子用品, 遊戲, 影像 的圖片&#10;&#10;自動產生的描述">
                <a:extLst>
                  <a:ext uri="{FF2B5EF4-FFF2-40B4-BE49-F238E27FC236}">
                    <a16:creationId xmlns:a16="http://schemas.microsoft.com/office/drawing/2014/main" id="{02D31D5C-DBC3-12C6-6B84-A72DC28D6D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668" y="1263047"/>
                <a:ext cx="4681392" cy="2926389"/>
              </a:xfrm>
              <a:prstGeom prst="rect">
                <a:avLst/>
              </a:prstGeom>
            </p:spPr>
          </p:pic>
        </p:grpSp>
      </p:grpSp>
      <p:sp>
        <p:nvSpPr>
          <p:cNvPr id="9" name="TextBox 16">
            <a:extLst>
              <a:ext uri="{FF2B5EF4-FFF2-40B4-BE49-F238E27FC236}">
                <a16:creationId xmlns:a16="http://schemas.microsoft.com/office/drawing/2014/main" id="{4529983C-5290-A96C-4B53-A9B2D51B690E}"/>
              </a:ext>
            </a:extLst>
          </p:cNvPr>
          <p:cNvSpPr txBox="1"/>
          <p:nvPr/>
        </p:nvSpPr>
        <p:spPr>
          <a:xfrm>
            <a:off x="6128762" y="4900716"/>
            <a:ext cx="272782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1B12A076-D0D5-5FBA-A9B2-5E2F6633DFFA}"/>
              </a:ext>
            </a:extLst>
          </p:cNvPr>
          <p:cNvSpPr txBox="1"/>
          <p:nvPr/>
        </p:nvSpPr>
        <p:spPr>
          <a:xfrm>
            <a:off x="439632" y="6155283"/>
            <a:ext cx="6277039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altLang="zh-CN" sz="15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0BC16B7-5C7A-6B91-FB08-BF0FD9714875}"/>
              </a:ext>
            </a:extLst>
          </p:cNvPr>
          <p:cNvSpPr/>
          <p:nvPr/>
        </p:nvSpPr>
        <p:spPr>
          <a:xfrm>
            <a:off x="-1" y="-4938"/>
            <a:ext cx="12192001" cy="1657280"/>
          </a:xfrm>
          <a:prstGeom prst="rect">
            <a:avLst/>
          </a:prstGeom>
          <a:gradFill>
            <a:gsLst>
              <a:gs pos="0">
                <a:srgbClr val="FAFF00"/>
              </a:gs>
              <a:gs pos="47000">
                <a:srgbClr val="7BF51A"/>
              </a:gs>
              <a:gs pos="90000">
                <a:srgbClr val="4099F6"/>
              </a:gs>
              <a:gs pos="100000">
                <a:srgbClr val="C2F0F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D377C-E9FB-EF46-A261-F3C6EE4F97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806" y="468313"/>
            <a:ext cx="11709400" cy="87153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Extend</a:t>
            </a:r>
            <a:r>
              <a:rPr lang="zh-CN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your</a:t>
            </a:r>
            <a:r>
              <a:rPr lang="zh-CN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QNAP</a:t>
            </a:r>
            <a:r>
              <a:rPr lang="zh-CN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zh-CN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NAS wi</a:t>
            </a:r>
            <a:r>
              <a:rPr lang="en-US" altLang="zh-CN" b="1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th</a:t>
            </a:r>
            <a:r>
              <a:rPr lang="zh-CN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10Gb</a:t>
            </a:r>
            <a:r>
              <a:rPr lang="zh-CN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E NIC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DC268D7-CFED-A948-B74E-8D4E3BF42D9A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OK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92466A99-81B1-D449-A26F-5AA723780CF5}"/>
              </a:ext>
            </a:extLst>
          </p:cNvPr>
          <p:cNvSpPr txBox="1"/>
          <p:nvPr/>
        </p:nvSpPr>
        <p:spPr>
          <a:xfrm>
            <a:off x="581331" y="6261805"/>
            <a:ext cx="612620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en-US" sz="1600" b="1">
                <a:solidFill>
                  <a:srgbClr val="FFFF00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*</a:t>
            </a:r>
            <a:r>
              <a:rPr lang="zh-CN" sz="1600" b="1">
                <a:solidFill>
                  <a:srgbClr val="FFFF00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Find out supported QNAP model on our Compatibility list.</a:t>
            </a:r>
          </a:p>
          <a:p>
            <a:endParaRPr lang="zh-CN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EF04983-82B7-41FC-A994-CDCEB064CE06}"/>
              </a:ext>
            </a:extLst>
          </p:cNvPr>
          <p:cNvSpPr/>
          <p:nvPr/>
        </p:nvSpPr>
        <p:spPr>
          <a:xfrm>
            <a:off x="581556" y="4282335"/>
            <a:ext cx="2080936" cy="3787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TS-x73AU series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8A808D0B-9CA9-2642-A7A7-58FECDE58727}"/>
              </a:ext>
            </a:extLst>
          </p:cNvPr>
          <p:cNvSpPr txBox="1"/>
          <p:nvPr/>
        </p:nvSpPr>
        <p:spPr>
          <a:xfrm>
            <a:off x="572149" y="4800161"/>
            <a:ext cx="3652718" cy="630942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AMD </a:t>
            </a:r>
            <a:r>
              <a:rPr lang="en-US" altLang="zh-CN" sz="140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Ryzen</a:t>
            </a:r>
            <a:r>
              <a:rPr lang="zh-TW" altLang="en-US" sz="140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™</a:t>
            </a:r>
            <a:r>
              <a:rPr lang="en-US" altLang="zh-CN" sz="140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 V1500B quad-core</a:t>
            </a:r>
            <a:endParaRPr lang="zh-CN" altLang="en-US" sz="1400">
              <a:ln>
                <a:solidFill>
                  <a:prstClr val="white"/>
                </a:solidFill>
              </a:ln>
              <a:solidFill>
                <a:srgbClr val="FFFFFF"/>
              </a:solidFill>
              <a:latin typeface="Arial"/>
              <a:ea typeface="微軟正黑體"/>
              <a:cs typeface="Calibri"/>
            </a:endParaRPr>
          </a:p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2 x 2.5GbE ports (2.5/1GbE, 100/10M)</a:t>
            </a:r>
            <a:endParaRPr lang="en-US" altLang="zh-CN" sz="1400">
              <a:solidFill>
                <a:srgbClr val="FFFFFF"/>
              </a:solidFill>
              <a:latin typeface="Arial"/>
              <a:ea typeface="微軟正黑體"/>
              <a:cs typeface="Calibri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85F2665-DC84-9D41-B1B0-66F5E38B8580}"/>
              </a:ext>
            </a:extLst>
          </p:cNvPr>
          <p:cNvSpPr/>
          <p:nvPr/>
        </p:nvSpPr>
        <p:spPr>
          <a:xfrm>
            <a:off x="4511139" y="4284237"/>
            <a:ext cx="1830373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TS-x73A series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E41FDA46-9DF7-0F48-9F16-729F9EDDDA51}"/>
              </a:ext>
            </a:extLst>
          </p:cNvPr>
          <p:cNvSpPr txBox="1"/>
          <p:nvPr/>
        </p:nvSpPr>
        <p:spPr>
          <a:xfrm>
            <a:off x="4568790" y="5547463"/>
            <a:ext cx="250087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Slot 1: PCIe Gen 3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x4</a:t>
            </a:r>
            <a:endParaRPr lang="en-US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r>
              <a:rPr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Slot 2: PCIe Gen 3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x4</a:t>
            </a:r>
            <a:endParaRPr lang="en-US" altLang="zh-TW" sz="1400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6008A91-2CB4-694B-8EEE-13804F4CB1C0}"/>
              </a:ext>
            </a:extLst>
          </p:cNvPr>
          <p:cNvSpPr/>
          <p:nvPr/>
        </p:nvSpPr>
        <p:spPr>
          <a:xfrm>
            <a:off x="684786" y="5547463"/>
            <a:ext cx="2870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1: PCIe Gen3 x4</a:t>
            </a:r>
          </a:p>
          <a:p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2: PCIe Gen3 x4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文本框 2">
            <a:extLst>
              <a:ext uri="{FF2B5EF4-FFF2-40B4-BE49-F238E27FC236}">
                <a16:creationId xmlns:a16="http://schemas.microsoft.com/office/drawing/2014/main" id="{5C700F6F-1C66-0F4C-AC72-AC2DF0E6DDCB}"/>
              </a:ext>
            </a:extLst>
          </p:cNvPr>
          <p:cNvSpPr txBox="1"/>
          <p:nvPr/>
        </p:nvSpPr>
        <p:spPr>
          <a:xfrm>
            <a:off x="4423046" y="4800161"/>
            <a:ext cx="3849399" cy="630942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TW" sz="1400">
                <a:solidFill>
                  <a:srgbClr val="FFFFFF"/>
                </a:solidFill>
                <a:latin typeface="Arial"/>
                <a:ea typeface="+mn-lt"/>
                <a:cs typeface="+mn-lt"/>
                <a:sym typeface="Arial" panose="020B0604020202020204" pitchFamily="34" charset="0"/>
              </a:rPr>
              <a:t>AMD Ryzen™ V1500B quad-core</a:t>
            </a:r>
            <a:endParaRPr lang="zh-CN" altLang="en-US" sz="1400">
              <a:solidFill>
                <a:srgbClr val="FFFFFF"/>
              </a:solidFill>
              <a:latin typeface="Arial"/>
              <a:ea typeface="微軟正黑體" panose="020B0604030504040204" pitchFamily="34" charset="-120"/>
              <a:cs typeface="Calibri"/>
            </a:endParaRPr>
          </a:p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2 x  2.5GbE ports</a:t>
            </a:r>
            <a:r>
              <a:rPr lang="zh-TW" altLang="en-US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 </a:t>
            </a:r>
            <a:r>
              <a:rPr lang="en-US" altLang="zh-TW" sz="1400">
                <a:solidFill>
                  <a:srgbClr val="FFFFFF"/>
                </a:solidFill>
                <a:latin typeface="Arial"/>
                <a:ea typeface="+mn-lt"/>
                <a:cs typeface="Arial"/>
                <a:sym typeface="Arial" panose="020B0604020202020204" pitchFamily="34" charset="0"/>
              </a:rPr>
              <a:t>(2.5/1GbE, 100/10M)</a:t>
            </a:r>
            <a:endParaRPr lang="en-US" altLang="zh-CN" sz="1400">
              <a:solidFill>
                <a:srgbClr val="FFFFFF"/>
              </a:solidFill>
              <a:latin typeface="Arial"/>
              <a:ea typeface="微軟正黑體"/>
              <a:cs typeface="Calibri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B50EAFF-0A00-1D40-AD1E-BF673451967C}"/>
              </a:ext>
            </a:extLst>
          </p:cNvPr>
          <p:cNvSpPr/>
          <p:nvPr/>
        </p:nvSpPr>
        <p:spPr>
          <a:xfrm>
            <a:off x="8114106" y="4272928"/>
            <a:ext cx="1082348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TS-h686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56C246B-CC5C-DB40-BD05-08D9D44203E5}"/>
              </a:ext>
            </a:extLst>
          </p:cNvPr>
          <p:cNvSpPr/>
          <p:nvPr/>
        </p:nvSpPr>
        <p:spPr>
          <a:xfrm>
            <a:off x="10043717" y="4272928"/>
            <a:ext cx="1082348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TS-h886</a:t>
            </a:r>
          </a:p>
        </p:txBody>
      </p:sp>
      <p:sp>
        <p:nvSpPr>
          <p:cNvPr id="35" name="文本框 2">
            <a:extLst>
              <a:ext uri="{FF2B5EF4-FFF2-40B4-BE49-F238E27FC236}">
                <a16:creationId xmlns:a16="http://schemas.microsoft.com/office/drawing/2014/main" id="{1CB73EDD-063C-4842-857A-9DFF887E5C4F}"/>
              </a:ext>
            </a:extLst>
          </p:cNvPr>
          <p:cNvSpPr txBox="1"/>
          <p:nvPr/>
        </p:nvSpPr>
        <p:spPr>
          <a:xfrm>
            <a:off x="8010142" y="4800161"/>
            <a:ext cx="4008896" cy="630942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Intel Xeon D series</a:t>
            </a:r>
            <a:endParaRPr lang="zh-CN" altLang="en-US" sz="1400">
              <a:solidFill>
                <a:srgbClr val="FFFFFF"/>
              </a:solidFill>
              <a:latin typeface="Arial"/>
              <a:ea typeface="微軟正黑體"/>
              <a:cs typeface="Calibri"/>
            </a:endParaRPr>
          </a:p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4 x 2.5GbE</a:t>
            </a:r>
            <a:r>
              <a:rPr lang="zh-CN" altLang="en-US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CN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ports </a:t>
            </a:r>
            <a:r>
              <a:rPr lang="zh-CN" altLang="en-US" sz="1400">
                <a:solidFill>
                  <a:srgbClr val="FFFFFF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 </a:t>
            </a:r>
            <a:r>
              <a:rPr lang="en-US" altLang="zh-CN" sz="1400">
                <a:solidFill>
                  <a:srgbClr val="FFFFFF"/>
                </a:solidFill>
                <a:latin typeface="Arial"/>
                <a:ea typeface="+mn-lt"/>
                <a:cs typeface="Arial"/>
                <a:sym typeface="Arial" panose="020B0604020202020204" pitchFamily="34" charset="0"/>
              </a:rPr>
              <a:t>(2.5/1GbE, 100/10M)</a:t>
            </a:r>
            <a:endParaRPr lang="en-US" altLang="zh-CN" sz="1400">
              <a:solidFill>
                <a:srgbClr val="FFFFFF"/>
              </a:solidFill>
              <a:latin typeface="Arial"/>
              <a:ea typeface="微軟正黑體"/>
              <a:cs typeface="Calibri"/>
              <a:sym typeface="Arial" panose="020B0604020202020204" pitchFamily="34" charset="0"/>
            </a:endParaRP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DC7490E2-541F-8A44-BDE0-FBC082B5E1E5}"/>
              </a:ext>
            </a:extLst>
          </p:cNvPr>
          <p:cNvSpPr txBox="1"/>
          <p:nvPr/>
        </p:nvSpPr>
        <p:spPr>
          <a:xfrm>
            <a:off x="8010142" y="5547463"/>
            <a:ext cx="27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Slot 1: PCIe Gen3 x8</a:t>
            </a:r>
            <a:b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Slot 2: PCIe Gen3 x8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7" name="Picture 10">
            <a:extLst>
              <a:ext uri="{FF2B5EF4-FFF2-40B4-BE49-F238E27FC236}">
                <a16:creationId xmlns:a16="http://schemas.microsoft.com/office/drawing/2014/main" id="{507AD715-E236-D742-AFDE-4D1503FF2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729" y="2648792"/>
            <a:ext cx="2339102" cy="1461939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349A992B-C4C9-F74A-B052-D1781773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5340" y="2648791"/>
            <a:ext cx="2339102" cy="1461939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圖形 7">
            <a:extLst>
              <a:ext uri="{FF2B5EF4-FFF2-40B4-BE49-F238E27FC236}">
                <a16:creationId xmlns:a16="http://schemas.microsoft.com/office/drawing/2014/main" id="{9FD5A20C-CE7F-4659-A608-8D102E27B6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786" y="2200494"/>
            <a:ext cx="1181091" cy="282549"/>
          </a:xfrm>
          <a:prstGeom prst="rect">
            <a:avLst/>
          </a:prstGeom>
        </p:spPr>
      </p:pic>
      <p:pic>
        <p:nvPicPr>
          <p:cNvPr id="44" name="圖形 42">
            <a:extLst>
              <a:ext uri="{FF2B5EF4-FFF2-40B4-BE49-F238E27FC236}">
                <a16:creationId xmlns:a16="http://schemas.microsoft.com/office/drawing/2014/main" id="{F3AAF5CB-22F1-4C2C-97CD-E66C64BB26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938" y="2200494"/>
            <a:ext cx="1181091" cy="282549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95513E6D-0708-4CAC-B3BD-FD8599DE6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10142" y="2133372"/>
            <a:ext cx="979831" cy="379290"/>
          </a:xfrm>
          <a:prstGeom prst="rect">
            <a:avLst/>
          </a:prstGeom>
        </p:spPr>
      </p:pic>
      <p:pic>
        <p:nvPicPr>
          <p:cNvPr id="46" name="圖片 45" descr="一張含有 文字 的圖片&#10;&#10;自動產生的描述">
            <a:extLst>
              <a:ext uri="{FF2B5EF4-FFF2-40B4-BE49-F238E27FC236}">
                <a16:creationId xmlns:a16="http://schemas.microsoft.com/office/drawing/2014/main" id="{69864B7A-1022-4676-B146-81418FC418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33" y="2034258"/>
            <a:ext cx="2967043" cy="1850926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  <p:pic>
        <p:nvPicPr>
          <p:cNvPr id="47" name="圖片 46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50F380AB-82FD-4458-9357-9B8C4C4B4C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712" y="2483044"/>
            <a:ext cx="2500081" cy="1559622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9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3976F2E4-1792-8E2C-3F62-3BF060BA6A0A}"/>
              </a:ext>
            </a:extLst>
          </p:cNvPr>
          <p:cNvSpPr/>
          <p:nvPr/>
        </p:nvSpPr>
        <p:spPr>
          <a:xfrm>
            <a:off x="-1" y="-4938"/>
            <a:ext cx="12192001" cy="1657280"/>
          </a:xfrm>
          <a:prstGeom prst="rect">
            <a:avLst/>
          </a:prstGeom>
          <a:gradFill>
            <a:gsLst>
              <a:gs pos="0">
                <a:srgbClr val="FAFF00"/>
              </a:gs>
              <a:gs pos="47000">
                <a:srgbClr val="7BF51A"/>
              </a:gs>
              <a:gs pos="90000">
                <a:srgbClr val="4099F6"/>
              </a:gs>
              <a:gs pos="100000">
                <a:srgbClr val="C2F0F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1613" y="387350"/>
            <a:ext cx="11990387" cy="869950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With QXG-10G2TB, you can enjoy </a:t>
            </a:r>
            <a:br>
              <a:rPr 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</a:br>
            <a:r>
              <a:rPr 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high-speed network transmission</a:t>
            </a:r>
            <a:endParaRPr lang="en-US" b="1">
              <a:solidFill>
                <a:schemeClr val="tx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pic>
        <p:nvPicPr>
          <p:cNvPr id="6" name="圖片 5" hidden="1">
            <a:extLst>
              <a:ext uri="{FF2B5EF4-FFF2-40B4-BE49-F238E27FC236}">
                <a16:creationId xmlns:a16="http://schemas.microsoft.com/office/drawing/2014/main" id="{25E61D60-D586-40AD-9502-F30175C679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971" y="3975303"/>
            <a:ext cx="997716" cy="485779"/>
          </a:xfrm>
          <a:prstGeom prst="rect">
            <a:avLst/>
          </a:prstGeom>
        </p:spPr>
      </p:pic>
      <p:pic>
        <p:nvPicPr>
          <p:cNvPr id="18" name="圖片 17" hidden="1">
            <a:extLst>
              <a:ext uri="{FF2B5EF4-FFF2-40B4-BE49-F238E27FC236}">
                <a16:creationId xmlns:a16="http://schemas.microsoft.com/office/drawing/2014/main" id="{CFB17712-FC1C-4119-B4CF-2D1A4CC1C0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460" y="4499351"/>
            <a:ext cx="997716" cy="485779"/>
          </a:xfrm>
          <a:prstGeom prst="rect">
            <a:avLst/>
          </a:prstGeom>
        </p:spPr>
      </p:pic>
      <p:grpSp>
        <p:nvGrpSpPr>
          <p:cNvPr id="8" name="群組 7" hidden="1">
            <a:extLst>
              <a:ext uri="{FF2B5EF4-FFF2-40B4-BE49-F238E27FC236}">
                <a16:creationId xmlns:a16="http://schemas.microsoft.com/office/drawing/2014/main" id="{7D0EF277-5D1B-4F9C-AD22-FC7502C16F3D}"/>
              </a:ext>
            </a:extLst>
          </p:cNvPr>
          <p:cNvGrpSpPr/>
          <p:nvPr/>
        </p:nvGrpSpPr>
        <p:grpSpPr>
          <a:xfrm>
            <a:off x="1660795" y="1596592"/>
            <a:ext cx="5640153" cy="4182061"/>
            <a:chOff x="2179787" y="1355807"/>
            <a:chExt cx="5640153" cy="4182061"/>
          </a:xfrm>
        </p:grpSpPr>
        <p:sp>
          <p:nvSpPr>
            <p:cNvPr id="7" name="箭號: 向左 6">
              <a:extLst>
                <a:ext uri="{FF2B5EF4-FFF2-40B4-BE49-F238E27FC236}">
                  <a16:creationId xmlns:a16="http://schemas.microsoft.com/office/drawing/2014/main" id="{428468DC-3B43-400B-86BD-2920BCC32FD9}"/>
                </a:ext>
              </a:extLst>
            </p:cNvPr>
            <p:cNvSpPr/>
            <p:nvPr/>
          </p:nvSpPr>
          <p:spPr>
            <a:xfrm rot="5400000">
              <a:off x="232796" y="3302798"/>
              <a:ext cx="4123731" cy="229749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" name="箭號: 向左 24">
              <a:extLst>
                <a:ext uri="{FF2B5EF4-FFF2-40B4-BE49-F238E27FC236}">
                  <a16:creationId xmlns:a16="http://schemas.microsoft.com/office/drawing/2014/main" id="{A585F584-5150-4220-B09E-77AFE13287B9}"/>
                </a:ext>
              </a:extLst>
            </p:cNvPr>
            <p:cNvSpPr/>
            <p:nvPr/>
          </p:nvSpPr>
          <p:spPr>
            <a:xfrm rot="10800000">
              <a:off x="2294661" y="5308119"/>
              <a:ext cx="5525279" cy="229749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oogle Shape;1112;gc428d55399_0_337">
            <a:extLst>
              <a:ext uri="{FF2B5EF4-FFF2-40B4-BE49-F238E27FC236}">
                <a16:creationId xmlns:a16="http://schemas.microsoft.com/office/drawing/2014/main" id="{A5FA6EDF-2B62-1C2D-FA5A-12BBD77B0AAA}"/>
              </a:ext>
            </a:extLst>
          </p:cNvPr>
          <p:cNvGrpSpPr/>
          <p:nvPr/>
        </p:nvGrpSpPr>
        <p:grpSpPr>
          <a:xfrm>
            <a:off x="6120602" y="1830403"/>
            <a:ext cx="5973240" cy="4040223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8" name="Google Shape;1114;gc428d55399_0_337">
              <a:extLst>
                <a:ext uri="{FF2B5EF4-FFF2-40B4-BE49-F238E27FC236}">
                  <a16:creationId xmlns:a16="http://schemas.microsoft.com/office/drawing/2014/main" id="{9360D085-83EE-C4E4-635B-598A3620A992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Google Shape;1113;gc428d55399_0_337">
              <a:extLst>
                <a:ext uri="{FF2B5EF4-FFF2-40B4-BE49-F238E27FC236}">
                  <a16:creationId xmlns:a16="http://schemas.microsoft.com/office/drawing/2014/main" id="{84959127-50BB-E4DC-4316-31B90164CE08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1" name="Rectangle 3">
            <a:extLst>
              <a:ext uri="{FF2B5EF4-FFF2-40B4-BE49-F238E27FC236}">
                <a16:creationId xmlns:a16="http://schemas.microsoft.com/office/drawing/2014/main" id="{ADB8A72B-4FD3-E242-A01C-7D9078824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875" y="5961394"/>
            <a:ext cx="4674146" cy="67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pPr>
              <a:lnSpc>
                <a:spcPts val="1050"/>
              </a:lnSpc>
            </a:pP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Test environment:</a:t>
            </a:r>
            <a:br>
              <a:rPr lang="zh-TW" sz="800">
                <a:cs typeface="+mn-ea"/>
              </a:rPr>
            </a:b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NAS</a:t>
            </a:r>
            <a:r>
              <a:rPr lang="zh-TW" altLang="en-US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 </a:t>
            </a:r>
            <a:r>
              <a:rPr lang="en-US" altLang="en-US" sz="800">
                <a:solidFill>
                  <a:schemeClr val="bg1"/>
                </a:solidFill>
                <a:cs typeface="+mn-ea"/>
                <a:sym typeface="+mn-lt"/>
              </a:rPr>
              <a:t>| 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T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VS-h874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 Q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u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TS 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hero h5.0.0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, 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8 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x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 SSDs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, RAID 5, thick volume</a:t>
            </a:r>
          </a:p>
          <a:p>
            <a:pPr>
              <a:lnSpc>
                <a:spcPts val="1050"/>
              </a:lnSpc>
            </a:pP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Client</a:t>
            </a:r>
            <a:r>
              <a:rPr lang="zh-TW" altLang="en-US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 </a:t>
            </a:r>
            <a:r>
              <a:rPr lang="en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PC | Windows server 2019, Intel Xeon 3.6GHz, 32GB RAM</a:t>
            </a:r>
            <a:endParaRPr lang="en" sz="800">
              <a:solidFill>
                <a:schemeClr val="bg1"/>
              </a:solidFill>
              <a:ea typeface="新細明體"/>
              <a:cs typeface="+mn-ea"/>
              <a:sym typeface="+mn-lt"/>
            </a:endParaRPr>
          </a:p>
          <a:p>
            <a:pPr>
              <a:lnSpc>
                <a:spcPts val="1050"/>
              </a:lnSpc>
            </a:pPr>
            <a:r>
              <a:rPr lang="en" altLang="en-US" sz="800" err="1">
                <a:solidFill>
                  <a:schemeClr val="bg1"/>
                </a:solidFill>
                <a:cs typeface="+mn-ea"/>
                <a:sym typeface="+mn-lt"/>
              </a:rPr>
              <a:t>IOmeter</a:t>
            </a:r>
            <a:r>
              <a:rPr lang="en" altLang="en-US" sz="800">
                <a:solidFill>
                  <a:schemeClr val="bg1"/>
                </a:solidFill>
                <a:cs typeface="+mn-ea"/>
                <a:sym typeface="+mn-lt"/>
              </a:rPr>
              <a:t> | RAM*4, 30-sec ramp up time, 3-min seq. run time, 1 worker, 32-outstanding</a:t>
            </a:r>
            <a:endParaRPr lang="en-US" altLang="en-US" sz="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FCD5CF9-E4F7-6537-87A4-106623E881C3}"/>
              </a:ext>
            </a:extLst>
          </p:cNvPr>
          <p:cNvSpPr txBox="1"/>
          <p:nvPr/>
        </p:nvSpPr>
        <p:spPr>
          <a:xfrm>
            <a:off x="7119113" y="1903535"/>
            <a:ext cx="337056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200" b="1">
                <a:ea typeface="新細明體"/>
                <a:cs typeface="+mn-ea"/>
                <a:sym typeface="+mn-lt"/>
              </a:rPr>
              <a:t>2 x 10GbE SMB Sequential Throughput (TVS-h874)</a:t>
            </a:r>
            <a:endParaRPr lang="zh-TW" altLang="en-US" sz="2200" b="1">
              <a:cs typeface="+mn-ea"/>
              <a:sym typeface="+mn-lt"/>
            </a:endParaRPr>
          </a:p>
        </p:txBody>
      </p:sp>
      <p:graphicFrame>
        <p:nvGraphicFramePr>
          <p:cNvPr id="47" name="圖表 46">
            <a:extLst>
              <a:ext uri="{FF2B5EF4-FFF2-40B4-BE49-F238E27FC236}">
                <a16:creationId xmlns:a16="http://schemas.microsoft.com/office/drawing/2014/main" id="{0A55D948-F86A-AAF7-1471-D8AADC9D27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6882274"/>
              </p:ext>
            </p:extLst>
          </p:nvPr>
        </p:nvGraphicFramePr>
        <p:xfrm>
          <a:off x="6298427" y="2852153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8" name="矩形 47">
            <a:extLst>
              <a:ext uri="{FF2B5EF4-FFF2-40B4-BE49-F238E27FC236}">
                <a16:creationId xmlns:a16="http://schemas.microsoft.com/office/drawing/2014/main" id="{EE182BF3-1DF4-6B44-1004-E53BCA847FCC}"/>
              </a:ext>
            </a:extLst>
          </p:cNvPr>
          <p:cNvSpPr/>
          <p:nvPr/>
        </p:nvSpPr>
        <p:spPr>
          <a:xfrm>
            <a:off x="7626860" y="2904431"/>
            <a:ext cx="104387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2,344MB/s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687AD8F4-EC7B-BE17-8D34-C081E780EAF8}"/>
              </a:ext>
            </a:extLst>
          </p:cNvPr>
          <p:cNvSpPr/>
          <p:nvPr/>
        </p:nvSpPr>
        <p:spPr>
          <a:xfrm>
            <a:off x="9470569" y="2861375"/>
            <a:ext cx="104387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>
                <a:solidFill>
                  <a:srgbClr val="C00000"/>
                </a:solidFill>
                <a:cs typeface="+mn-ea"/>
                <a:sym typeface="+mn-lt"/>
              </a:rPr>
              <a:t>2,362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51" name="Google Shape;1115;gc428d55399_0_337">
            <a:extLst>
              <a:ext uri="{FF2B5EF4-FFF2-40B4-BE49-F238E27FC236}">
                <a16:creationId xmlns:a16="http://schemas.microsoft.com/office/drawing/2014/main" id="{B59F0397-9012-8CF6-1B27-B7FB57CD8083}"/>
              </a:ext>
            </a:extLst>
          </p:cNvPr>
          <p:cNvCxnSpPr>
            <a:cxnSpLocks/>
          </p:cNvCxnSpPr>
          <p:nvPr/>
        </p:nvCxnSpPr>
        <p:spPr>
          <a:xfrm>
            <a:off x="6549625" y="27007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" name="Google Shape;1112;gc428d55399_0_337">
            <a:extLst>
              <a:ext uri="{FF2B5EF4-FFF2-40B4-BE49-F238E27FC236}">
                <a16:creationId xmlns:a16="http://schemas.microsoft.com/office/drawing/2014/main" id="{9303C09A-0A1A-A424-DDD7-AF048C54A914}"/>
              </a:ext>
            </a:extLst>
          </p:cNvPr>
          <p:cNvGrpSpPr/>
          <p:nvPr/>
        </p:nvGrpSpPr>
        <p:grpSpPr>
          <a:xfrm>
            <a:off x="620860" y="1826229"/>
            <a:ext cx="5973240" cy="4040223"/>
            <a:chOff x="620860" y="1826229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14" name="Google Shape;1114;gc428d55399_0_337">
              <a:extLst>
                <a:ext uri="{FF2B5EF4-FFF2-40B4-BE49-F238E27FC236}">
                  <a16:creationId xmlns:a16="http://schemas.microsoft.com/office/drawing/2014/main" id="{707D7587-5BE7-B150-67E1-6D1DD047FF00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99613" y="3896336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113;gc428d55399_0_337">
              <a:extLst>
                <a:ext uri="{FF2B5EF4-FFF2-40B4-BE49-F238E27FC236}">
                  <a16:creationId xmlns:a16="http://schemas.microsoft.com/office/drawing/2014/main" id="{1FDA8520-BA0A-451F-162C-DCFCA25F58CB}"/>
                </a:ext>
              </a:extLst>
            </p:cNvPr>
            <p:cNvSpPr/>
            <p:nvPr/>
          </p:nvSpPr>
          <p:spPr>
            <a:xfrm>
              <a:off x="620860" y="1826229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DD7DA620-1FC3-38EA-BFD6-4544D9D38DC8}"/>
              </a:ext>
            </a:extLst>
          </p:cNvPr>
          <p:cNvSpPr txBox="1"/>
          <p:nvPr/>
        </p:nvSpPr>
        <p:spPr>
          <a:xfrm>
            <a:off x="1157248" y="1932544"/>
            <a:ext cx="435650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200" b="1">
                <a:ea typeface="新細明體"/>
                <a:cs typeface="+mn-ea"/>
                <a:sym typeface="+mn-lt"/>
              </a:rPr>
              <a:t>1 x 10GbE Windows </a:t>
            </a:r>
            <a:endParaRPr lang="en-US" altLang="zh-TW" sz="2200" b="1" err="1">
              <a:cs typeface="+mn-ea"/>
              <a:sym typeface="+mn-lt"/>
            </a:endParaRPr>
          </a:p>
          <a:p>
            <a:pPr algn="ctr"/>
            <a:r>
              <a:rPr lang="en-US" altLang="zh-TW" sz="2200" b="1">
                <a:ea typeface="新細明體"/>
                <a:cs typeface="+mn-ea"/>
                <a:sym typeface="+mn-lt"/>
              </a:rPr>
              <a:t>File Transfer (TS-h686)</a:t>
            </a:r>
            <a:endParaRPr lang="en-US" altLang="zh-TW" sz="2200" b="1">
              <a:cs typeface="+mn-ea"/>
            </a:endParaRPr>
          </a:p>
        </p:txBody>
      </p:sp>
      <p:graphicFrame>
        <p:nvGraphicFramePr>
          <p:cNvPr id="9" name="圖表 8">
            <a:extLst>
              <a:ext uri="{FF2B5EF4-FFF2-40B4-BE49-F238E27FC236}">
                <a16:creationId xmlns:a16="http://schemas.microsoft.com/office/drawing/2014/main" id="{2D41DB74-581D-5442-C768-DFE1478E31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1640487"/>
              </p:ext>
            </p:extLst>
          </p:nvPr>
        </p:nvGraphicFramePr>
        <p:xfrm>
          <a:off x="797492" y="2878130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F9CDBA23-D2A8-2FB9-36A2-460887C0EA74}"/>
              </a:ext>
            </a:extLst>
          </p:cNvPr>
          <p:cNvSpPr/>
          <p:nvPr/>
        </p:nvSpPr>
        <p:spPr>
          <a:xfrm>
            <a:off x="2107951" y="2835836"/>
            <a:ext cx="104387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1,134 MB/s</a:t>
            </a:r>
            <a:endParaRPr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B5C6AA6-A357-5AE8-1821-14AFB6B57478}"/>
              </a:ext>
            </a:extLst>
          </p:cNvPr>
          <p:cNvSpPr/>
          <p:nvPr/>
        </p:nvSpPr>
        <p:spPr>
          <a:xfrm>
            <a:off x="3897595" y="2825319"/>
            <a:ext cx="104387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>
                <a:solidFill>
                  <a:srgbClr val="C00000"/>
                </a:solidFill>
                <a:cs typeface="+mn-ea"/>
                <a:sym typeface="+mn-lt"/>
              </a:rPr>
              <a:t>1,144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12" name="Google Shape;1115;gc428d55399_0_337">
            <a:extLst>
              <a:ext uri="{FF2B5EF4-FFF2-40B4-BE49-F238E27FC236}">
                <a16:creationId xmlns:a16="http://schemas.microsoft.com/office/drawing/2014/main" id="{C7A2B417-B9F6-76B0-930F-F92A3C64A97F}"/>
              </a:ext>
            </a:extLst>
          </p:cNvPr>
          <p:cNvCxnSpPr>
            <a:cxnSpLocks/>
          </p:cNvCxnSpPr>
          <p:nvPr/>
        </p:nvCxnSpPr>
        <p:spPr>
          <a:xfrm>
            <a:off x="1074667" y="27007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Rectangle 3">
            <a:extLst>
              <a:ext uri="{FF2B5EF4-FFF2-40B4-BE49-F238E27FC236}">
                <a16:creationId xmlns:a16="http://schemas.microsoft.com/office/drawing/2014/main" id="{B2082E8F-5546-9F05-D5C2-1960A4AD7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374" y="5961393"/>
            <a:ext cx="4674146" cy="67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50"/>
              </a:lnSpc>
            </a:pPr>
            <a:r>
              <a:rPr lang="en-US" altLang="zh-TW" sz="800">
                <a:solidFill>
                  <a:schemeClr val="bg1"/>
                </a:solidFill>
                <a:ea typeface="+mn-lt"/>
                <a:cs typeface="Calibri"/>
                <a:sym typeface="+mn-lt"/>
              </a:rPr>
              <a:t>Test environment</a:t>
            </a:r>
            <a:r>
              <a:rPr lang="en-US" sz="800">
                <a:solidFill>
                  <a:schemeClr val="bg1"/>
                </a:solidFill>
                <a:ea typeface="+mn-lt"/>
                <a:cs typeface="Calibri"/>
                <a:sym typeface="+mn-lt"/>
              </a:rPr>
              <a:t>:</a:t>
            </a:r>
            <a:br>
              <a:rPr lang="zh-TW" sz="800">
                <a:cs typeface="+mn-ea"/>
              </a:rPr>
            </a:b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NAS</a:t>
            </a:r>
            <a:r>
              <a:rPr lang="zh-TW" altLang="en-US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 </a:t>
            </a:r>
            <a:r>
              <a:rPr lang="en-US" altLang="en-US" sz="800">
                <a:solidFill>
                  <a:schemeClr val="bg1"/>
                </a:solidFill>
                <a:cs typeface="+mn-ea"/>
                <a:sym typeface="+mn-lt"/>
              </a:rPr>
              <a:t>| 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TS-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h68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6, </a:t>
            </a:r>
            <a:r>
              <a:rPr lang="en-US" altLang="zh-TW" sz="800" err="1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QuTS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 hero h4.5.2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, 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6 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x 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Samsung 850 Pro 512GB SSDs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, RAID </a:t>
            </a:r>
            <a:r>
              <a:rPr lang="en-US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0</a:t>
            </a:r>
            <a:r>
              <a:rPr 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, thick volume</a:t>
            </a:r>
            <a:endParaRPr lang="zh-TW">
              <a:solidFill>
                <a:schemeClr val="bg1"/>
              </a:solidFill>
            </a:endParaRPr>
          </a:p>
          <a:p>
            <a:pPr>
              <a:lnSpc>
                <a:spcPts val="1050"/>
              </a:lnSpc>
            </a:pPr>
            <a:r>
              <a:rPr lang="zh-TW" altLang="en-US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Client </a:t>
            </a:r>
            <a:r>
              <a:rPr lang="en" altLang="zh-TW" sz="800">
                <a:solidFill>
                  <a:schemeClr val="bg1"/>
                </a:solidFill>
                <a:ea typeface="新細明體"/>
                <a:cs typeface="+mn-ea"/>
                <a:sym typeface="+mn-lt"/>
              </a:rPr>
              <a:t>PC | Windows 10, Intel Core i7-6700 CPU 3.40GHz ,64GB RAM</a:t>
            </a:r>
            <a:endParaRPr lang="en" sz="800">
              <a:solidFill>
                <a:schemeClr val="bg1"/>
              </a:solidFill>
              <a:ea typeface="新細明體"/>
              <a:cs typeface="+mn-ea"/>
              <a:sym typeface="+mn-lt"/>
            </a:endParaRPr>
          </a:p>
          <a:p>
            <a:pPr>
              <a:lnSpc>
                <a:spcPts val="1050"/>
              </a:lnSpc>
            </a:pPr>
            <a:endParaRPr lang="en" altLang="en-US" sz="8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2" name="圖片 51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A258767-9204-E662-E383-7E1910D94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36" y="5475115"/>
            <a:ext cx="2074614" cy="1289593"/>
          </a:xfrm>
          <a:prstGeom prst="rect">
            <a:avLst/>
          </a:prstGeom>
        </p:spPr>
      </p:pic>
      <p:pic>
        <p:nvPicPr>
          <p:cNvPr id="3" name="圖片 1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34B53CD2-BD80-DCA8-C458-F84A6854AB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70238" y="5554807"/>
            <a:ext cx="2345747" cy="1490229"/>
          </a:xfrm>
          <a:prstGeom prst="rect">
            <a:avLst/>
          </a:prstGeom>
        </p:spPr>
      </p:pic>
      <p:pic>
        <p:nvPicPr>
          <p:cNvPr id="16" name="圖片 16" descr="一張含有 文字, 電子用品, 銀色 的圖片&#10;&#10;自動產生的描述">
            <a:extLst>
              <a:ext uri="{FF2B5EF4-FFF2-40B4-BE49-F238E27FC236}">
                <a16:creationId xmlns:a16="http://schemas.microsoft.com/office/drawing/2014/main" id="{CA21F749-85CC-D3D1-3677-32D0BE794C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2136" y="5472545"/>
            <a:ext cx="14763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4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02A2D41047F354485050EA25FA7178C" ma:contentTypeVersion="12" ma:contentTypeDescription="建立新的文件。" ma:contentTypeScope="" ma:versionID="174b8873d219eec817b41825c523aacb">
  <xsd:schema xmlns:xsd="http://www.w3.org/2001/XMLSchema" xmlns:xs="http://www.w3.org/2001/XMLSchema" xmlns:p="http://schemas.microsoft.com/office/2006/metadata/properties" xmlns:ns3="f1905c24-228e-4ca8-b9e6-87e5472f9140" xmlns:ns4="fb479b8c-7215-4dfc-a832-e7dd2b3b4fba" targetNamespace="http://schemas.microsoft.com/office/2006/metadata/properties" ma:root="true" ma:fieldsID="8a8dcbea79636481674aca5bb872e41e" ns3:_="" ns4:_="">
    <xsd:import namespace="f1905c24-228e-4ca8-b9e6-87e5472f9140"/>
    <xsd:import namespace="fb479b8c-7215-4dfc-a832-e7dd2b3b4fb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905c24-228e-4ca8-b9e6-87e5472f914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79b8c-7215-4dfc-a832-e7dd2b3b4f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42B8AB-0DAD-4A1E-A944-E1D70013D9CE}">
  <ds:schemaRefs>
    <ds:schemaRef ds:uri="f1905c24-228e-4ca8-b9e6-87e5472f9140"/>
    <ds:schemaRef ds:uri="fb479b8c-7215-4dfc-a832-e7dd2b3b4fb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FBF3271-AC36-4749-A329-95529ACED106}">
  <ds:schemaRefs>
    <ds:schemaRef ds:uri="f1905c24-228e-4ca8-b9e6-87e5472f9140"/>
    <ds:schemaRef ds:uri="fb479b8c-7215-4dfc-a832-e7dd2b3b4f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EA908B5-3354-4DC9-9254-7A1A99FCE5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18</Slides>
  <Notes>15</Notes>
  <HiddenSlides>0</HiddenSlide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18</vt:i4>
      </vt:variant>
    </vt:vector>
  </HeadingPairs>
  <TitlesOfParts>
    <vt:vector size="20" baseType="lpstr">
      <vt:lpstr>Office 佈景主題</vt:lpstr>
      <vt:lpstr>Office 佈景主題</vt:lpstr>
      <vt:lpstr>PowerPoint 簡報</vt:lpstr>
      <vt:lpstr>PowerPoint 簡報</vt:lpstr>
      <vt:lpstr>QNAP New 10GbE Network Interface Card QXG-10G2TB</vt:lpstr>
      <vt:lpstr>PowerPoint 簡報</vt:lpstr>
      <vt:lpstr>PowerPoint 簡報</vt:lpstr>
      <vt:lpstr>QXG-10G2TB 10GbE NIC overview</vt:lpstr>
      <vt:lpstr>PowerPoint 簡報</vt:lpstr>
      <vt:lpstr>Extend your QNAP NAS with 10GbE NIC</vt:lpstr>
      <vt:lpstr>With QXG-10G2TB, you can enjoy  high-speed network transmission</vt:lpstr>
      <vt:lpstr>PowerPoint 簡報</vt:lpstr>
      <vt:lpstr>Create 10 GbE high-speed network environment with QNAP switch</vt:lpstr>
      <vt:lpstr>QNAP managed 10GbE switch for multi-10GbE aggregated multi-user cooperating</vt:lpstr>
      <vt:lpstr>Build a high-speed network with QHora SD-WAN Router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Andy Chuang 莊易澄</dc:creator>
  <cp:revision>2</cp:revision>
  <dcterms:created xsi:type="dcterms:W3CDTF">2022-08-26T01:28:25Z</dcterms:created>
  <dcterms:modified xsi:type="dcterms:W3CDTF">2022-09-08T05:40:59Z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0x010100502A2D41047F354485050EA25FA7178C</vt:lpwstr>
  </property>
</Properties>
</file>