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  <p:sldMasterId id="2147483648" r:id="rId5"/>
  </p:sldMasterIdLst>
  <p:notesMasterIdLst>
    <p:notesMasterId r:id="rId24"/>
  </p:notesMasterIdLst>
  <p:sldIdLst>
    <p:sldId id="256" r:id="rId6"/>
    <p:sldId id="257" r:id="rId7"/>
    <p:sldId id="278" r:id="rId8"/>
    <p:sldId id="260" r:id="rId9"/>
    <p:sldId id="261" r:id="rId10"/>
    <p:sldId id="262" r:id="rId11"/>
    <p:sldId id="275" r:id="rId12"/>
    <p:sldId id="267" r:id="rId13"/>
    <p:sldId id="266" r:id="rId14"/>
    <p:sldId id="265" r:id="rId15"/>
    <p:sldId id="268" r:id="rId16"/>
    <p:sldId id="269" r:id="rId17"/>
    <p:sldId id="270" r:id="rId18"/>
    <p:sldId id="271" r:id="rId19"/>
    <p:sldId id="272" r:id="rId20"/>
    <p:sldId id="273" r:id="rId21"/>
    <p:sldId id="279" r:id="rId22"/>
    <p:sldId id="274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Stanley Huang" initials="QH" lastIdx="19" clrIdx="0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DDC"/>
    <a:srgbClr val="C2F0FE"/>
    <a:srgbClr val="4099F6"/>
    <a:srgbClr val="7BF51A"/>
    <a:srgbClr val="FAFF00"/>
    <a:srgbClr val="B9BBBF"/>
    <a:srgbClr val="E5ECEF"/>
    <a:srgbClr val="0A0D2C"/>
    <a:srgbClr val="0D0D0A"/>
    <a:srgbClr val="6A7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B15EB-57B7-4016-B8C6-04A196FFA2F6}" v="719" vWet="721" dt="2022-09-08T02:36:49.629"/>
    <p1510:client id="{30030308-C397-3D4B-A701-60FAABEB2B2F}" v="598" dt="2022-09-07T08:58:57.238"/>
    <p1510:client id="{627CF308-D296-CAB9-B530-987EB8176FF3}" v="168" dt="2022-09-07T03:15:12.628"/>
    <p1510:client id="{7826856F-1E31-254F-A335-50BF6D4FFEA2}" v="801" dt="2022-09-08T02:37:25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A_24736745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A_24736745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F5-4DB9-8F42-7B4AFB4B6B6F}"/>
              </c:ext>
            </c:extLst>
          </c:dPt>
          <c:cat>
            <c:strRef>
              <c:f>工作表1!$A$2:$A$3</c:f>
              <c:strCache>
                <c:ptCount val="2"/>
                <c:pt idx="0">
                  <c:v>Write</c:v>
                </c:pt>
                <c:pt idx="1">
                  <c:v>Read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2344</c:v>
                </c:pt>
                <c:pt idx="1">
                  <c:v>2362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F5-4DB9-8F42-7B4AFB4B6B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25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92-49C9-B805-74767546B2DE}"/>
              </c:ext>
            </c:extLst>
          </c:dPt>
          <c:cat>
            <c:strRef>
              <c:f>工作表1!$A$2:$A$3</c:f>
              <c:strCache>
                <c:ptCount val="2"/>
                <c:pt idx="0">
                  <c:v>Upload</c:v>
                </c:pt>
                <c:pt idx="1">
                  <c:v>Download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1134</c:v>
                </c:pt>
                <c:pt idx="1">
                  <c:v>1144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92-49C9-B805-74767546B2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12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2T11:10:55.578" idx="19">
    <p:pos x="-409" y="223"/>
    <p:text>配色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C5E8B-1EF5-49F7-926D-206DF13D267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E94B6-0A90-4E0A-9543-CECD89BBF8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032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hello </a:t>
            </a:r>
            <a:r>
              <a:rPr lang="zh-CN" altLang="en-US">
                <a:ea typeface="等线"/>
                <a:cs typeface="Calibri"/>
              </a:rPr>
              <a:t>大家好，歡迎收看今天的 QNAP 直播，我是QNAP 產品經理 Andy，今天要跟大家介紹的是一張提供兩個網路孔而且支援5速的網路卡 QXG-10G2TB，不僅能支援 QNAP NAS 機種做網路擴充，也可以為您的 windows Ubunto 電腦 增添10Gbps的高效網路傳輸</a:t>
            </a:r>
            <a:br>
              <a:rPr lang="zh-CN" altLang="en-US">
                <a:ea typeface="等线"/>
                <a:cs typeface="+mn-lt"/>
              </a:rPr>
            </a:br>
            <a:br>
              <a:rPr lang="zh-CN" altLang="en-US">
                <a:ea typeface="等线"/>
                <a:cs typeface="+mn-lt"/>
              </a:rPr>
            </a:br>
            <a:endParaRPr lang="zh-CN" altLang="en-US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E94B6-0A90-4E0A-9543-CECD89BBF8D6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err="1">
                <a:ea typeface="等线"/>
                <a:cs typeface="Calibri"/>
              </a:rPr>
              <a:t>搭配</a:t>
            </a:r>
            <a:r>
              <a:rPr lang="en-US" altLang="zh-CN">
                <a:ea typeface="等线"/>
                <a:cs typeface="Calibri"/>
              </a:rPr>
              <a:t> QNAP </a:t>
            </a:r>
            <a:r>
              <a:rPr lang="en-US" altLang="zh-CN" err="1">
                <a:ea typeface="等线"/>
                <a:cs typeface="Calibri"/>
              </a:rPr>
              <a:t>的網路交換器，可以快速打造混合的居家網路配置</a:t>
            </a:r>
            <a:endParaRPr lang="en-US" altLang="zh-CN">
              <a:ea typeface="等线"/>
              <a:cs typeface="Calibri"/>
            </a:endParaRPr>
          </a:p>
          <a:p>
            <a:r>
              <a:rPr lang="en-US" altLang="zh-CN" err="1">
                <a:ea typeface="等线"/>
                <a:cs typeface="Calibri"/>
              </a:rPr>
              <a:t>從圖中可以看到最中間是</a:t>
            </a:r>
            <a:r>
              <a:rPr lang="en-US" altLang="zh-CN">
                <a:ea typeface="等线"/>
                <a:cs typeface="Calibri"/>
              </a:rPr>
              <a:t> QNAP 的 </a:t>
            </a:r>
            <a:r>
              <a:rPr lang="en-US" altLang="zh-CN" err="1">
                <a:ea typeface="等线"/>
                <a:cs typeface="Calibri"/>
              </a:rPr>
              <a:t>Qhora，往上可以看到搭配一個router，建立高速的混合網路配置</a:t>
            </a:r>
            <a:r>
              <a:rPr lang="en-US" altLang="zh-CN">
                <a:ea typeface="等线"/>
                <a:cs typeface="Calibri"/>
              </a:rPr>
              <a:t>，</a:t>
            </a:r>
            <a:r>
              <a:rPr lang="zh-TW" altLang="zh-CN">
                <a:ea typeface="等线"/>
              </a:rPr>
              <a:t>支援高速的</a:t>
            </a:r>
            <a:r>
              <a:rPr lang="en-US" altLang="zh-CN">
                <a:ea typeface="等线"/>
              </a:rPr>
              <a:t> Wi-Fi 6 </a:t>
            </a:r>
            <a:r>
              <a:rPr lang="zh-TW" altLang="zh-CN">
                <a:ea typeface="等线"/>
              </a:rPr>
              <a:t>無線傳輸及</a:t>
            </a:r>
            <a:r>
              <a:rPr lang="en-US" altLang="zh-CN">
                <a:ea typeface="等线"/>
              </a:rPr>
              <a:t> 10GbE </a:t>
            </a:r>
            <a:r>
              <a:rPr lang="zh-TW" altLang="zh-CN">
                <a:ea typeface="等线"/>
              </a:rPr>
              <a:t>有線網路</a:t>
            </a:r>
            <a:r>
              <a:rPr lang="en-US" altLang="zh-CN">
                <a:ea typeface="等线"/>
                <a:cs typeface="Calibri"/>
              </a:rPr>
              <a:t>，</a:t>
            </a:r>
            <a:r>
              <a:rPr lang="en-US" altLang="zh-CN" err="1">
                <a:ea typeface="等线"/>
                <a:cs typeface="Calibri"/>
              </a:rPr>
              <a:t>兼具提供企業級</a:t>
            </a:r>
            <a:r>
              <a:rPr lang="en-US" altLang="zh-CN">
                <a:ea typeface="等线"/>
                <a:cs typeface="Calibri"/>
              </a:rPr>
              <a:t> SD-WAN VPN </a:t>
            </a:r>
            <a:r>
              <a:rPr lang="en-US" altLang="zh-CN" err="1">
                <a:ea typeface="等线"/>
                <a:cs typeface="Calibri"/>
              </a:rPr>
              <a:t>組網能力，</a:t>
            </a:r>
            <a:r>
              <a:rPr lang="en-US" err="1"/>
              <a:t>可透過雲端一次部署多點區域網路組網</a:t>
            </a:r>
            <a:r>
              <a:rPr lang="zh-TW" altLang="en-US">
                <a:ea typeface="新細明體"/>
              </a:rPr>
              <a:t>，滿足企業新時代的網路架構，大幅節省</a:t>
            </a:r>
            <a:r>
              <a:rPr lang="en-US"/>
              <a:t> IT </a:t>
            </a:r>
            <a:r>
              <a:rPr lang="zh-TW" altLang="en-US">
                <a:ea typeface="新細明體"/>
              </a:rPr>
              <a:t>人力與管理成本</a:t>
            </a:r>
            <a:endParaRPr lang="en-US">
              <a:ea typeface="新細明體"/>
            </a:endParaRPr>
          </a:p>
          <a:p>
            <a:endParaRPr lang="en-US" altLang="zh-CN">
              <a:ea typeface="等线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14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而若您的設備是沒有光纖 (SFP+) 及銅纜 (RJ45) 介面的話，QNAP 也提供配建來輔助您建造高速的網路傳輸環境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92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QXG-10G2TB 及 QNAP 交換器，可以提供您經濟的提速方案。可以看到過去 1G 的時期，就是透過 Cat 5e 來與PC 及 NAS 進行網路傳輸</a:t>
            </a:r>
          </a:p>
          <a:p>
            <a:r>
              <a:rPr lang="zh-TW" altLang="en-US">
                <a:ea typeface="新細明體"/>
                <a:cs typeface="Calibri"/>
              </a:rPr>
              <a:t>現在搭配 QXG-10G2TB，以及 QSW 交換器，就可以讓您的 PC 直接升級到 5Gbps 的網路傳輸環境，而要到 10Gbps 則需要搭配 Cat 6以上的線材，</a:t>
            </a:r>
            <a:r>
              <a:rPr lang="zh-TW" altLang="en-US">
                <a:ea typeface="新細明體"/>
              </a:rPr>
              <a:t>來創造高速網路環境，</a:t>
            </a:r>
            <a:r>
              <a:rPr lang="zh-TW">
                <a:ea typeface="新細明體"/>
              </a:rPr>
              <a:t>加速大檔分享與密集資料傳輸，滿足高頻寬應用情境。</a:t>
            </a:r>
            <a:r>
              <a:rPr lang="zh-TW" altLang="en-US">
                <a:ea typeface="新細明體"/>
                <a:cs typeface="Calibri"/>
              </a:rPr>
              <a:t>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E94B6-0A90-4E0A-9543-CECD89BBF8D6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8998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那若是您的設備沒有 RJ45，QNAP 也提供您相對應的轉接配件，給您輕巧的提速方案。不管是 Thunderbolt 還是 USB 介面，再搭配 QNAP QSW 交換器以及NAS，讓您暢想高速網路傳輸環境，同時減輕您的工作附載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23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加結尾頁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E94B6-0A90-4E0A-9543-CECD89BBF8D6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6953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那這邊先整理一下這張卡的特點，首先 </a:t>
            </a:r>
            <a:r>
              <a:rPr lang="zh-TW">
                <a:ea typeface="新細明體"/>
              </a:rPr>
              <a:t>QXG-10G2TB </a:t>
            </a:r>
            <a:r>
              <a:rPr lang="zh-TW" altLang="en-US">
                <a:ea typeface="新細明體"/>
              </a:rPr>
              <a:t>提供兩埠並支援 </a:t>
            </a:r>
            <a:r>
              <a:rPr lang="zh-TW">
                <a:ea typeface="新細明體"/>
              </a:rPr>
              <a:t>10G / 5G /2.5G /1G 100M 等五種網路傳輸</a:t>
            </a:r>
            <a:r>
              <a:rPr lang="zh-TW" altLang="en-US">
                <a:ea typeface="新細明體"/>
              </a:rPr>
              <a:t> </a:t>
            </a:r>
            <a:endParaRPr lang="zh-TW">
              <a:ea typeface="新細明體"/>
            </a:endParaRPr>
          </a:p>
          <a:p>
            <a:r>
              <a:rPr lang="zh-TW" altLang="en-US">
                <a:ea typeface="新細明體"/>
              </a:rPr>
              <a:t>再來這張卡不僅支援 我們</a:t>
            </a:r>
            <a:r>
              <a:rPr lang="zh-TW">
                <a:ea typeface="新細明體"/>
              </a:rPr>
              <a:t>NAS </a:t>
            </a:r>
            <a:r>
              <a:rPr lang="zh-TW" altLang="en-US">
                <a:ea typeface="新細明體"/>
              </a:rPr>
              <a:t>機種，也可以再有</a:t>
            </a:r>
            <a:r>
              <a:rPr lang="zh-TW">
                <a:ea typeface="新細明體"/>
              </a:rPr>
              <a:t>PCIe</a:t>
            </a:r>
            <a:r>
              <a:rPr lang="zh-TW" altLang="en-US">
                <a:ea typeface="新細明體"/>
              </a:rPr>
              <a:t>擴充槽的</a:t>
            </a:r>
            <a:r>
              <a:rPr lang="en-US" altLang="zh-TW">
                <a:ea typeface="新細明體"/>
              </a:rPr>
              <a:t>PC</a:t>
            </a:r>
            <a:r>
              <a:rPr lang="zh-TW" altLang="en-US">
                <a:ea typeface="新細明體"/>
              </a:rPr>
              <a:t>或工作站做搭配 </a:t>
            </a:r>
            <a:endParaRPr lang="zh-TW"/>
          </a:p>
          <a:p>
            <a:r>
              <a:rPr lang="zh-TW" altLang="en-US"/>
              <a:t>最後，也可以搭配 </a:t>
            </a:r>
            <a:r>
              <a:rPr lang="zh-TW"/>
              <a:t>QNAP</a:t>
            </a:r>
            <a:r>
              <a:rPr lang="zh-TW" altLang="en-US"/>
              <a:t> 的 </a:t>
            </a:r>
            <a:r>
              <a:rPr lang="zh-TW"/>
              <a:t>10G </a:t>
            </a:r>
            <a:r>
              <a:rPr lang="zh-TW" altLang="en-US"/>
              <a:t>交換器，建立高速的傳輸環境，加速大檔分享與密集資料傳輸，滿足高頻寬應用情境。 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E94B6-0A90-4E0A-9543-CECD89BBF8D6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9448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QXG-10G2TB is a </a:t>
            </a:r>
            <a:r>
              <a:rPr lang="en-US" b="1"/>
              <a:t>Dual-port 10GbE BASE-T low profile NIC , two RJ45 ports with 5 speed</a:t>
            </a:r>
            <a:endParaRPr lang="zh-TW"/>
          </a:p>
          <a:p>
            <a:r>
              <a:rPr lang="en-US" altLang="zh-TW">
                <a:ea typeface="新細明體"/>
              </a:rPr>
              <a:t>The controller is equipped with Marvell, the leader in Multi Gig, </a:t>
            </a:r>
            <a:r>
              <a:rPr lang="en-US"/>
              <a:t>powered by Marvell </a:t>
            </a:r>
            <a:r>
              <a:rPr lang="en-US" err="1"/>
              <a:t>AQtion</a:t>
            </a:r>
            <a:r>
              <a:rPr lang="en-US"/>
              <a:t> AQC113C</a:t>
            </a:r>
            <a:endParaRPr lang="zh-TW" altLang="en-US">
              <a:ea typeface="新細明體" panose="02020500000000000000" pitchFamily="18" charset="-120"/>
            </a:endParaRPr>
          </a:p>
          <a:p>
            <a:r>
              <a:rPr lang="en-US" altLang="zh-TW">
                <a:ea typeface="新細明體"/>
              </a:rPr>
              <a:t>, allowing you to quickly add high-speed 10GbE network transmission to QNAP NAS, Window® and Ubuntu® computers/servers according to your needs </a:t>
            </a:r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8DEDF-EA4A-46A6-B58D-16E1D7E900A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939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ea typeface="等线"/>
                <a:cs typeface="Calibri"/>
              </a:rPr>
              <a:t>這邊也整理出網路線跟網路傳輸速度的對應表，可以看到在一般的網路線，即可支援到 5G 網路傳輸，而10G 則是要搭配 CAT 6 以上的線材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2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E94B6-0A90-4E0A-9543-CECD89BBF8D6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531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等线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93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endParaRPr lang="en-US" altLang="zh-CN">
              <a:latin typeface="微軟正黑體"/>
              <a:ea typeface="微軟正黑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77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E94B6-0A90-4E0A-9543-CECD89BBF8D6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0620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E94B6-0A90-4E0A-9543-CECD89BBF8D6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542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5D87-5509-43E1-B84B-4B08F5D97B6A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D2-F429-49CE-B2BB-A4F96C448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5410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5D87-5509-43E1-B84B-4B08F5D97B6A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D2-F429-49CE-B2BB-A4F96C448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77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5D87-5509-43E1-B84B-4B08F5D97B6A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D2-F429-49CE-B2BB-A4F96C448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5717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62"/>
            <a:ext cx="12182582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916189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夜空 的圖片&#10;&#10;自動產生的描述">
            <a:extLst>
              <a:ext uri="{FF2B5EF4-FFF2-40B4-BE49-F238E27FC236}">
                <a16:creationId xmlns:a16="http://schemas.microsoft.com/office/drawing/2014/main" id="{FD172484-7A53-D85A-895D-1C61E3725F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68383"/>
            <a:ext cx="1121410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419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夜空 的圖片&#10;&#10;自動產生的描述">
            <a:extLst>
              <a:ext uri="{FF2B5EF4-FFF2-40B4-BE49-F238E27FC236}">
                <a16:creationId xmlns:a16="http://schemas.microsoft.com/office/drawing/2014/main" id="{FD172484-7A53-D85A-895D-1C61E3725F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6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 descr="一張含有 電子用品, 室內, 電腦 的圖片&#10;&#10;自動產生的描述">
            <a:extLst>
              <a:ext uri="{FF2B5EF4-FFF2-40B4-BE49-F238E27FC236}">
                <a16:creationId xmlns:a16="http://schemas.microsoft.com/office/drawing/2014/main" id="{7403F856-FDC7-5BB9-0459-6C44F3E659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36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" y="1462"/>
            <a:ext cx="12173165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76518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626612"/>
            <a:ext cx="5613400" cy="2061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 sz="5400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5808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夜空 的圖片&#10;&#10;自動產生的描述">
            <a:extLst>
              <a:ext uri="{FF2B5EF4-FFF2-40B4-BE49-F238E27FC236}">
                <a16:creationId xmlns:a16="http://schemas.microsoft.com/office/drawing/2014/main" id="{66F77A85-A222-4DD9-9BB2-2858DA98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68383"/>
            <a:ext cx="1121410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602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5D87-5509-43E1-B84B-4B08F5D97B6A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D2-F429-49CE-B2BB-A4F96C448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196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5D87-5509-43E1-B84B-4B08F5D97B6A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D2-F429-49CE-B2BB-A4F96C448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4007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5D87-5509-43E1-B84B-4B08F5D97B6A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D2-F429-49CE-B2BB-A4F96C448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569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5D87-5509-43E1-B84B-4B08F5D97B6A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D2-F429-49CE-B2BB-A4F96C448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724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5D87-5509-43E1-B84B-4B08F5D97B6A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D2-F429-49CE-B2BB-A4F96C448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253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5D87-5509-43E1-B84B-4B08F5D97B6A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D2-F429-49CE-B2BB-A4F96C448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42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5D87-5509-43E1-B84B-4B08F5D97B6A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D2-F429-49CE-B2BB-A4F96C448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2464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5D87-5509-43E1-B84B-4B08F5D97B6A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D2-F429-49CE-B2BB-A4F96C448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230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45D87-5509-43E1-B84B-4B08F5D97B6A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FC6D2-F429-49CE-B2BB-A4F96C448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3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  <p:sldLayoutId id="2147483664" r:id="rId14"/>
    <p:sldLayoutId id="2147483665" r:id="rId15"/>
    <p:sldLayoutId id="2147483662" r:id="rId16"/>
    <p:sldLayoutId id="214748366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1AC23-CB95-4AF9-8634-ECF7583D415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F9D37-229B-468F-A697-F9D91EE295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02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wm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8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iff"/><Relationship Id="rId3" Type="http://schemas.openxmlformats.org/officeDocument/2006/relationships/image" Target="../media/image1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2.jpeg"/><Relationship Id="rId7" Type="http://schemas.openxmlformats.org/officeDocument/2006/relationships/image" Target="../media/image60.png"/><Relationship Id="rId12" Type="http://schemas.openxmlformats.org/officeDocument/2006/relationships/image" Target="../media/image63.jpe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22.png"/><Relationship Id="rId15" Type="http://schemas.openxmlformats.org/officeDocument/2006/relationships/image" Target="../media/image66.png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22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2.jpeg"/><Relationship Id="rId15" Type="http://schemas.openxmlformats.org/officeDocument/2006/relationships/image" Target="../media/image80.tiff"/><Relationship Id="rId10" Type="http://schemas.openxmlformats.org/officeDocument/2006/relationships/image" Target="../media/image75.png"/><Relationship Id="rId4" Type="http://schemas.openxmlformats.org/officeDocument/2006/relationships/image" Target="../media/image10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sv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chart" Target="../charts/chart2.xml"/><Relationship Id="rId10" Type="http://schemas.openxmlformats.org/officeDocument/2006/relationships/comments" Target="../comments/comment1.xml"/><Relationship Id="rId4" Type="http://schemas.openxmlformats.org/officeDocument/2006/relationships/chart" Target="../charts/chart1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E13F35D1-08F2-22D5-355C-09BFB4A61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77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個人, 男人, 套裝 的圖片&#10;&#10;自動產生的描述">
            <a:extLst>
              <a:ext uri="{FF2B5EF4-FFF2-40B4-BE49-F238E27FC236}">
                <a16:creationId xmlns:a16="http://schemas.microsoft.com/office/drawing/2014/main" id="{A6E7D03D-771F-4D58-5253-0A19AE228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19995" b="20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2303" y="5989780"/>
            <a:ext cx="4483052" cy="77152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71755" algn="ctr">
              <a:buNone/>
            </a:pPr>
            <a:r>
              <a:rPr lang="en-US" altLang="zh-CN">
                <a:latin typeface="微軟正黑體"/>
                <a:ea typeface="微軟正黑體"/>
              </a:rPr>
              <a:t>2</a:t>
            </a:r>
            <a:r>
              <a:rPr lang="zh-CN" altLang="en-US">
                <a:latin typeface="微軟正黑體"/>
                <a:ea typeface="微軟正黑體"/>
              </a:rPr>
              <a:t> </a:t>
            </a:r>
            <a:r>
              <a:rPr lang="en-US" altLang="zh-CN">
                <a:latin typeface="微軟正黑體"/>
                <a:ea typeface="微軟正黑體"/>
              </a:rPr>
              <a:t>x</a:t>
            </a:r>
            <a:r>
              <a:rPr lang="zh-CN" altLang="en-US">
                <a:latin typeface="微軟正黑體"/>
                <a:ea typeface="微軟正黑體"/>
              </a:rPr>
              <a:t> </a:t>
            </a:r>
            <a:r>
              <a:rPr lang="en-US" altLang="zh-CN">
                <a:latin typeface="微軟正黑體"/>
                <a:ea typeface="微軟正黑體"/>
              </a:rPr>
              <a:t>10GbE</a:t>
            </a:r>
            <a:r>
              <a:rPr lang="zh-CN" altLang="en-US">
                <a:latin typeface="微軟正黑體"/>
                <a:ea typeface="微軟正黑體"/>
              </a:rPr>
              <a:t> </a:t>
            </a:r>
            <a:r>
              <a:rPr lang="en-US" altLang="zh-CN">
                <a:latin typeface="微軟正黑體"/>
                <a:ea typeface="微軟正黑體"/>
              </a:rPr>
              <a:t>SMB</a:t>
            </a:r>
            <a:r>
              <a:rPr lang="zh-CN" altLang="en-US">
                <a:latin typeface="微軟正黑體"/>
                <a:ea typeface="微軟正黑體"/>
              </a:rPr>
              <a:t> 循序吞吐效能</a:t>
            </a:r>
            <a:endParaRPr lang="en-US" altLang="zh-CN">
              <a:latin typeface="微軟正黑體"/>
              <a:ea typeface="微軟正黑體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D4B93854-D567-8802-AA7E-38C8FE8F9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7600" y="5051986"/>
            <a:ext cx="48768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90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夜空 的圖片&#10;&#10;自動產生的描述">
            <a:extLst>
              <a:ext uri="{FF2B5EF4-FFF2-40B4-BE49-F238E27FC236}">
                <a16:creationId xmlns:a16="http://schemas.microsoft.com/office/drawing/2014/main" id="{E083A27D-7394-C626-EB35-0232FCC15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C14DBFB3-80AC-4705-865B-EE8E86BB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29" y="2133162"/>
            <a:ext cx="6957823" cy="206197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4400" err="1">
                <a:latin typeface="Arial"/>
                <a:ea typeface="微軟正黑體"/>
                <a:cs typeface="Arial"/>
              </a:rPr>
              <a:t>搭配</a:t>
            </a:r>
            <a:r>
              <a:rPr lang="en-US" altLang="zh-CN" sz="4400">
                <a:latin typeface="Arial"/>
                <a:ea typeface="微軟正黑體"/>
                <a:cs typeface="Arial"/>
              </a:rPr>
              <a:t> QNAP </a:t>
            </a:r>
            <a:r>
              <a:rPr lang="en-US" altLang="zh-CN" sz="4400" err="1">
                <a:latin typeface="Arial"/>
                <a:ea typeface="微軟正黑體"/>
                <a:cs typeface="Arial"/>
              </a:rPr>
              <a:t>交換器</a:t>
            </a:r>
            <a:br>
              <a:rPr lang="en-US"/>
            </a:br>
            <a:r>
              <a:rPr lang="en-US" altLang="zh-CN" sz="4400" err="1">
                <a:latin typeface="Arial"/>
                <a:ea typeface="微軟正黑體"/>
                <a:cs typeface="Arial"/>
              </a:rPr>
              <a:t>打造</a:t>
            </a:r>
            <a:r>
              <a:rPr lang="en-US" altLang="zh-CN" sz="4400">
                <a:latin typeface="Arial"/>
                <a:ea typeface="微軟正黑體"/>
                <a:cs typeface="Arial"/>
              </a:rPr>
              <a:t> 10 GbE </a:t>
            </a:r>
            <a:br>
              <a:rPr lang="en-US" altLang="zh-CN" sz="4400">
                <a:latin typeface="Arial"/>
                <a:ea typeface="微軟正黑體"/>
                <a:cs typeface="Arial"/>
              </a:rPr>
            </a:br>
            <a:r>
              <a:rPr lang="en-US" altLang="zh-CN" sz="4400" err="1">
                <a:latin typeface="Arial"/>
                <a:ea typeface="微軟正黑體"/>
                <a:cs typeface="Arial"/>
              </a:rPr>
              <a:t>高速網路環境</a:t>
            </a:r>
            <a:endParaRPr lang="en-US" altLang="zh-CN" sz="44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1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79554D-7E8F-481B-B645-C48C5115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kumimoji="1" lang="zh-TW" altLang="en-US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搭配 </a:t>
            </a:r>
            <a:r>
              <a:rPr kumimoji="1" lang="en-US" altLang="zh-TW" b="1"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QNAP </a:t>
            </a:r>
            <a:r>
              <a:rPr kumimoji="1" lang="zh-TW" altLang="en-US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網管型 </a:t>
            </a:r>
            <a:r>
              <a:rPr kumimoji="1" lang="en-US" altLang="zh-TW" b="1"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10GbE </a:t>
            </a:r>
            <a:r>
              <a:rPr kumimoji="1" lang="zh-TW" altLang="en-US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網路交換器</a:t>
            </a:r>
            <a:br>
              <a:rPr lang="en-US" altLang="zh-TW" b="1">
                <a:latin typeface="Microsoft JhengHei"/>
                <a:ea typeface="微軟正黑體" panose="020B0604030504040204" pitchFamily="34" charset="-120"/>
              </a:rPr>
            </a:br>
            <a:r>
              <a:rPr kumimoji="1" lang="zh-TW" altLang="en-US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建構多條 </a:t>
            </a:r>
            <a:r>
              <a:rPr kumimoji="1" lang="en-US" altLang="zh-TW" b="1"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10GbE </a:t>
            </a:r>
            <a:r>
              <a:rPr kumimoji="1" lang="zh-TW" altLang="en-US" b="1"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聚合的高速協作環境</a:t>
            </a:r>
            <a:endParaRPr lang="zh-TW" altLang="en-US" b="1">
              <a:latin typeface="Microsoft JhengHei"/>
              <a:ea typeface="Microsoft JhengHei"/>
              <a:cs typeface="Arial"/>
              <a:sym typeface="Arial" panose="020B0604020202020204" pitchFamily="3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25" y="4418303"/>
            <a:ext cx="4646710" cy="290471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4" y="4483168"/>
            <a:ext cx="4406810" cy="2754746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DEEBD5A9-E687-4F43-AC3F-7F04C5195FC9}"/>
              </a:ext>
            </a:extLst>
          </p:cNvPr>
          <p:cNvSpPr/>
          <p:nvPr/>
        </p:nvSpPr>
        <p:spPr>
          <a:xfrm>
            <a:off x="9112814" y="4517598"/>
            <a:ext cx="1801061" cy="584340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313256D-445E-43B7-AD87-4E8EC3B44F86}"/>
              </a:ext>
            </a:extLst>
          </p:cNvPr>
          <p:cNvSpPr/>
          <p:nvPr/>
        </p:nvSpPr>
        <p:spPr>
          <a:xfrm>
            <a:off x="7771487" y="4517598"/>
            <a:ext cx="1212258" cy="584340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B20265F-6F73-460A-B9D1-0F565379B51E}"/>
              </a:ext>
            </a:extLst>
          </p:cNvPr>
          <p:cNvSpPr/>
          <p:nvPr/>
        </p:nvSpPr>
        <p:spPr>
          <a:xfrm>
            <a:off x="3962246" y="4517598"/>
            <a:ext cx="1976929" cy="584340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AA6A8E0-BF20-48D9-9E08-B9CEB70AB030}"/>
              </a:ext>
            </a:extLst>
          </p:cNvPr>
          <p:cNvSpPr/>
          <p:nvPr/>
        </p:nvSpPr>
        <p:spPr>
          <a:xfrm>
            <a:off x="2563344" y="4517598"/>
            <a:ext cx="1324017" cy="584340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922BAB-8F3F-48E2-8C06-4CFAE4BE57FE}"/>
              </a:ext>
            </a:extLst>
          </p:cNvPr>
          <p:cNvSpPr/>
          <p:nvPr/>
        </p:nvSpPr>
        <p:spPr>
          <a:xfrm>
            <a:off x="6465837" y="1906744"/>
            <a:ext cx="3147684" cy="389784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36FB353-09B8-4225-8E24-B6637F8E5794}"/>
              </a:ext>
            </a:extLst>
          </p:cNvPr>
          <p:cNvSpPr/>
          <p:nvPr/>
        </p:nvSpPr>
        <p:spPr>
          <a:xfrm>
            <a:off x="3964431" y="1906744"/>
            <a:ext cx="2117697" cy="389784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7" name="圖片 16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D3E6F258-775B-4EF8-B714-555862DB11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9356" y="2384167"/>
            <a:ext cx="7161541" cy="1805781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A465CC2-A65C-4BC0-8500-C8C1260D9CF9}"/>
              </a:ext>
            </a:extLst>
          </p:cNvPr>
          <p:cNvSpPr/>
          <p:nvPr/>
        </p:nvSpPr>
        <p:spPr>
          <a:xfrm>
            <a:off x="4629120" y="3145935"/>
            <a:ext cx="818730" cy="875318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A63DAA6-2F4E-4DA7-A25B-63D708A81064}"/>
              </a:ext>
            </a:extLst>
          </p:cNvPr>
          <p:cNvCxnSpPr>
            <a:cxnSpLocks/>
          </p:cNvCxnSpPr>
          <p:nvPr/>
        </p:nvCxnSpPr>
        <p:spPr>
          <a:xfrm flipV="1">
            <a:off x="5023280" y="2317302"/>
            <a:ext cx="0" cy="814535"/>
          </a:xfrm>
          <a:prstGeom prst="straightConnector1">
            <a:avLst/>
          </a:prstGeom>
          <a:ln w="38100" cap="rnd">
            <a:solidFill>
              <a:srgbClr val="2FABFF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76D6787-75BA-430D-B5D0-ED5C1127E0F2}"/>
              </a:ext>
            </a:extLst>
          </p:cNvPr>
          <p:cNvSpPr txBox="1"/>
          <p:nvPr/>
        </p:nvSpPr>
        <p:spPr>
          <a:xfrm>
            <a:off x="4082148" y="1971610"/>
            <a:ext cx="188226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</a:t>
            </a:r>
            <a:r>
              <a:rPr lang="zh-TW" altLang="en-GB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</a:t>
            </a:r>
            <a:r>
              <a:rPr lang="zh-TW" altLang="en-GB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GB" altLang="zh-TW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A8E06B3-BD6C-42DC-A1A2-2E40D06BCB4A}"/>
              </a:ext>
            </a:extLst>
          </p:cNvPr>
          <p:cNvSpPr/>
          <p:nvPr/>
        </p:nvSpPr>
        <p:spPr>
          <a:xfrm>
            <a:off x="5514935" y="3145935"/>
            <a:ext cx="3415445" cy="875318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04804F7F-AFEF-4E7E-A84E-0DAC021259D5}"/>
              </a:ext>
            </a:extLst>
          </p:cNvPr>
          <p:cNvCxnSpPr>
            <a:cxnSpLocks/>
          </p:cNvCxnSpPr>
          <p:nvPr/>
        </p:nvCxnSpPr>
        <p:spPr>
          <a:xfrm flipV="1">
            <a:off x="7216844" y="2317301"/>
            <a:ext cx="0" cy="828635"/>
          </a:xfrm>
          <a:prstGeom prst="straightConnector1">
            <a:avLst/>
          </a:prstGeom>
          <a:noFill/>
          <a:ln w="38100" cap="rnd" cmpd="sng">
            <a:solidFill>
              <a:srgbClr val="FF3C04"/>
            </a:solidFill>
            <a:prstDash val="solid"/>
            <a:round/>
            <a:headEnd type="none" w="med" len="lg"/>
            <a:tailEnd type="triangle" w="med" len="med"/>
          </a:ln>
        </p:spPr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7C2C6D3-6A9D-4036-88EB-B86E82CE7A3F}"/>
              </a:ext>
            </a:extLst>
          </p:cNvPr>
          <p:cNvSpPr txBox="1"/>
          <p:nvPr/>
        </p:nvSpPr>
        <p:spPr>
          <a:xfrm>
            <a:off x="6465837" y="1971610"/>
            <a:ext cx="313446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</a:t>
            </a:r>
            <a:r>
              <a:rPr lang="zh-TW" altLang="en-GB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</a:t>
            </a:r>
            <a:r>
              <a:rPr lang="zh-TW" altLang="en-GB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及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RJ45 Combo </a:t>
            </a:r>
            <a:r>
              <a:rPr lang="zh-TW" altLang="en-GB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GB" altLang="zh-TW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6C62583-712A-4E33-B05E-60823777C8AF}"/>
              </a:ext>
            </a:extLst>
          </p:cNvPr>
          <p:cNvSpPr/>
          <p:nvPr/>
        </p:nvSpPr>
        <p:spPr>
          <a:xfrm>
            <a:off x="2640004" y="5713393"/>
            <a:ext cx="2323675" cy="557283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139B56A1-6973-49D7-AA23-5D7B013FAAD9}"/>
              </a:ext>
            </a:extLst>
          </p:cNvPr>
          <p:cNvCxnSpPr>
            <a:cxnSpLocks/>
          </p:cNvCxnSpPr>
          <p:nvPr/>
        </p:nvCxnSpPr>
        <p:spPr>
          <a:xfrm flipV="1">
            <a:off x="2601937" y="5129053"/>
            <a:ext cx="791720" cy="584339"/>
          </a:xfrm>
          <a:prstGeom prst="straightConnector1">
            <a:avLst/>
          </a:prstGeom>
          <a:ln w="38100" cap="rnd">
            <a:solidFill>
              <a:srgbClr val="2FABFF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CE7D643-3751-490C-A71B-F05BE20A5BFE}"/>
              </a:ext>
            </a:extLst>
          </p:cNvPr>
          <p:cNvSpPr txBox="1"/>
          <p:nvPr/>
        </p:nvSpPr>
        <p:spPr>
          <a:xfrm>
            <a:off x="2534942" y="4602281"/>
            <a:ext cx="13842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8</a:t>
            </a:r>
            <a:r>
              <a:rPr lang="zh-TW" altLang="en-US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組 </a:t>
            </a:r>
            <a:r>
              <a:rPr lang="en-US" altLang="zh-TW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</a:t>
            </a:r>
            <a:r>
              <a:rPr lang="en-GB" altLang="zh-TW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GbE RJ45 </a:t>
            </a:r>
          </a:p>
          <a:p>
            <a:pPr algn="ctr"/>
            <a:r>
              <a:rPr lang="zh-TW" altLang="en-US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乙太網路埠</a:t>
            </a:r>
            <a:endParaRPr lang="en-GB" altLang="zh-TW" sz="10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6C172D5-991B-4645-B950-F4FD32D7FB71}"/>
              </a:ext>
            </a:extLst>
          </p:cNvPr>
          <p:cNvCxnSpPr>
            <a:cxnSpLocks/>
          </p:cNvCxnSpPr>
          <p:nvPr/>
        </p:nvCxnSpPr>
        <p:spPr>
          <a:xfrm flipV="1">
            <a:off x="4435114" y="5129053"/>
            <a:ext cx="0" cy="584340"/>
          </a:xfrm>
          <a:prstGeom prst="straightConnector1">
            <a:avLst/>
          </a:prstGeom>
          <a:noFill/>
          <a:ln w="38100" cap="rnd" cmpd="sng">
            <a:solidFill>
              <a:srgbClr val="FF3C04"/>
            </a:solidFill>
            <a:prstDash val="solid"/>
            <a:round/>
            <a:headEnd type="none" w="med" len="lg"/>
            <a:tailEnd type="triangle" w="med" len="med"/>
          </a:ln>
        </p:spPr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7FC5632-207E-4FC1-BF69-1D70DF1A27E9}"/>
              </a:ext>
            </a:extLst>
          </p:cNvPr>
          <p:cNvSpPr txBox="1"/>
          <p:nvPr/>
        </p:nvSpPr>
        <p:spPr>
          <a:xfrm>
            <a:off x="3962945" y="4610734"/>
            <a:ext cx="19534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GB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SFP+/10GBASE-T 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複合埠</a:t>
            </a:r>
            <a:endParaRPr lang="en-GB" altLang="zh-TW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849A4B6-E54F-4DBC-B72B-E2ED096435B4}"/>
              </a:ext>
            </a:extLst>
          </p:cNvPr>
          <p:cNvSpPr/>
          <p:nvPr/>
        </p:nvSpPr>
        <p:spPr>
          <a:xfrm>
            <a:off x="1049275" y="5058241"/>
            <a:ext cx="1715529" cy="432792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QSW-M408-4C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8D27FD5-1737-45D7-A51B-B6845DED7320}"/>
              </a:ext>
            </a:extLst>
          </p:cNvPr>
          <p:cNvSpPr/>
          <p:nvPr/>
        </p:nvSpPr>
        <p:spPr>
          <a:xfrm>
            <a:off x="7005540" y="5713393"/>
            <a:ext cx="2107273" cy="557283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9F0D1AA-2B6B-4CCE-904B-DAE83436DFAF}"/>
              </a:ext>
            </a:extLst>
          </p:cNvPr>
          <p:cNvSpPr/>
          <p:nvPr/>
        </p:nvSpPr>
        <p:spPr>
          <a:xfrm>
            <a:off x="9112814" y="5713393"/>
            <a:ext cx="1433280" cy="557283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E101C33-88A1-42AA-8680-73053EF3CDDE}"/>
              </a:ext>
            </a:extLst>
          </p:cNvPr>
          <p:cNvSpPr txBox="1"/>
          <p:nvPr/>
        </p:nvSpPr>
        <p:spPr>
          <a:xfrm>
            <a:off x="7663154" y="4600696"/>
            <a:ext cx="134226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 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</a:t>
            </a:r>
            <a:r>
              <a:rPr lang="en-GB" altLang="zh-TW" sz="1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30 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瓦 </a:t>
            </a:r>
            <a:r>
              <a:rPr lang="en-GB" altLang="zh-TW" sz="1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PoE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97EEFE1-08DF-4321-BF58-7B229499FB25}"/>
              </a:ext>
            </a:extLst>
          </p:cNvPr>
          <p:cNvSpPr txBox="1"/>
          <p:nvPr/>
        </p:nvSpPr>
        <p:spPr>
          <a:xfrm>
            <a:off x="8983745" y="4600696"/>
            <a:ext cx="203701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2 x</a:t>
            </a:r>
            <a:r>
              <a:rPr lang="zh-TW" altLang="en-US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</a:t>
            </a:r>
            <a:r>
              <a:rPr lang="en-GB" altLang="zh-TW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GbE 90 </a:t>
            </a:r>
            <a:r>
              <a:rPr lang="zh-TW" altLang="en-US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瓦 </a:t>
            </a:r>
            <a:r>
              <a:rPr lang="en-GB" altLang="zh-TW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PoE++</a:t>
            </a:r>
          </a:p>
          <a:p>
            <a:pPr algn="ctr"/>
            <a:r>
              <a:rPr lang="en-GB" altLang="zh-TW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2 x</a:t>
            </a:r>
            <a:r>
              <a:rPr lang="zh-TW" altLang="en-US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</a:t>
            </a:r>
            <a:r>
              <a:rPr lang="en-GB" altLang="zh-TW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GbE SFP+ </a:t>
            </a:r>
            <a:r>
              <a:rPr lang="zh-TW" altLang="en-US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光纖埠</a:t>
            </a:r>
            <a:endParaRPr lang="en-GB" altLang="zh-TW" sz="10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E5BA25A-F405-4B3C-95B4-865600AF92E5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9643627" y="5117183"/>
            <a:ext cx="1640" cy="596207"/>
          </a:xfrm>
          <a:prstGeom prst="straightConnector1">
            <a:avLst/>
          </a:prstGeom>
          <a:noFill/>
          <a:ln w="38100" cap="rnd" cmpd="sng">
            <a:solidFill>
              <a:srgbClr val="FF3C04"/>
            </a:solidFill>
            <a:prstDash val="solid"/>
            <a:round/>
            <a:headEnd type="none" w="med" len="lg"/>
            <a:tailEnd type="triangle" w="med" len="med"/>
          </a:ln>
        </p:spPr>
      </p:cxn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7F55F5B4-5003-44D6-A0B8-E64645633DF8}"/>
              </a:ext>
            </a:extLst>
          </p:cNvPr>
          <p:cNvSpPr/>
          <p:nvPr/>
        </p:nvSpPr>
        <p:spPr>
          <a:xfrm>
            <a:off x="6472852" y="5025439"/>
            <a:ext cx="1930547" cy="432792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QSW-M2116P-2T2S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D6F960B-5F9D-49A5-9B84-00AC6BAA2F44}"/>
              </a:ext>
            </a:extLst>
          </p:cNvPr>
          <p:cNvSpPr/>
          <p:nvPr/>
        </p:nvSpPr>
        <p:spPr>
          <a:xfrm>
            <a:off x="1560479" y="5713392"/>
            <a:ext cx="1041457" cy="557283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1BBC0C2-7E31-42AE-91B9-B14620559591}"/>
              </a:ext>
            </a:extLst>
          </p:cNvPr>
          <p:cNvSpPr/>
          <p:nvPr/>
        </p:nvSpPr>
        <p:spPr>
          <a:xfrm>
            <a:off x="2981332" y="2266616"/>
            <a:ext cx="1715529" cy="432792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QSW-M1208-8C</a:t>
            </a:r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0A63DAA6-2F4E-4DA7-A25B-63D708A81064}"/>
              </a:ext>
            </a:extLst>
          </p:cNvPr>
          <p:cNvCxnSpPr>
            <a:cxnSpLocks/>
            <a:endCxn id="35" idx="2"/>
          </p:cNvCxnSpPr>
          <p:nvPr/>
        </p:nvCxnSpPr>
        <p:spPr>
          <a:xfrm flipV="1">
            <a:off x="8377616" y="5101939"/>
            <a:ext cx="0" cy="598888"/>
          </a:xfrm>
          <a:prstGeom prst="straightConnector1">
            <a:avLst/>
          </a:prstGeom>
          <a:ln w="38100" cap="rnd">
            <a:solidFill>
              <a:srgbClr val="2FABFF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8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>
            <a:extLst>
              <a:ext uri="{FF2B5EF4-FFF2-40B4-BE49-F238E27FC236}">
                <a16:creationId xmlns:a16="http://schemas.microsoft.com/office/drawing/2014/main" id="{1BBA075E-E723-9F68-F0E2-0BE0CE3CF555}"/>
              </a:ext>
            </a:extLst>
          </p:cNvPr>
          <p:cNvSpPr/>
          <p:nvPr/>
        </p:nvSpPr>
        <p:spPr>
          <a:xfrm>
            <a:off x="-1" y="-4938"/>
            <a:ext cx="12192001" cy="1657280"/>
          </a:xfrm>
          <a:prstGeom prst="rect">
            <a:avLst/>
          </a:prstGeom>
          <a:gradFill>
            <a:gsLst>
              <a:gs pos="0">
                <a:srgbClr val="FAFF00"/>
              </a:gs>
              <a:gs pos="47000">
                <a:srgbClr val="7BF51A"/>
              </a:gs>
              <a:gs pos="90000">
                <a:srgbClr val="4099F6"/>
              </a:gs>
              <a:gs pos="100000">
                <a:srgbClr val="C2F0F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816753F8-3CA6-4DA3-AE00-CDAFFF11E3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83" y="1755640"/>
            <a:ext cx="11065034" cy="5423442"/>
          </a:xfrm>
          <a:prstGeom prst="rect">
            <a:avLst/>
          </a:prstGeom>
        </p:spPr>
      </p:pic>
      <p:sp>
        <p:nvSpPr>
          <p:cNvPr id="4" name="矩形: 圓角 36">
            <a:extLst>
              <a:ext uri="{FF2B5EF4-FFF2-40B4-BE49-F238E27FC236}">
                <a16:creationId xmlns:a16="http://schemas.microsoft.com/office/drawing/2014/main" id="{ECE6292E-6228-3942-9A86-64026D023E9E}"/>
              </a:ext>
            </a:extLst>
          </p:cNvPr>
          <p:cNvSpPr/>
          <p:nvPr/>
        </p:nvSpPr>
        <p:spPr>
          <a:xfrm>
            <a:off x="4730121" y="3276097"/>
            <a:ext cx="2445915" cy="482143"/>
          </a:xfrm>
          <a:prstGeom prst="roundRect">
            <a:avLst>
              <a:gd name="adj" fmla="val 50000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37">
            <a:extLst>
              <a:ext uri="{FF2B5EF4-FFF2-40B4-BE49-F238E27FC236}">
                <a16:creationId xmlns:a16="http://schemas.microsoft.com/office/drawing/2014/main" id="{B180C613-1517-0248-8F98-262C83DB2923}"/>
              </a:ext>
            </a:extLst>
          </p:cNvPr>
          <p:cNvSpPr/>
          <p:nvPr/>
        </p:nvSpPr>
        <p:spPr>
          <a:xfrm>
            <a:off x="4801479" y="3240047"/>
            <a:ext cx="2227294" cy="7848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QHora-301W</a:t>
            </a:r>
            <a:endParaRPr lang="zh-TW" altLang="en-US">
              <a:solidFill>
                <a:schemeClr val="bg1"/>
              </a:solidFill>
              <a:latin typeface="Calibri" panose="020F0502020204030204"/>
              <a:ea typeface="新細明體" panose="02020500000000000000" pitchFamily="18" charset="-120"/>
              <a:cs typeface="Calibri" panose="020F0502020204030204"/>
            </a:endParaRPr>
          </a:p>
          <a:p>
            <a:pPr algn="ctr"/>
            <a:r>
              <a:rPr lang="en-US" sz="15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雙 10GbE </a:t>
            </a:r>
            <a:r>
              <a:rPr lang="en-US" sz="1500" b="1" err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路由器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algn="ctr"/>
            <a:endParaRPr lang="en-US" altLang="zh-TW" sz="15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cxnSp>
        <p:nvCxnSpPr>
          <p:cNvPr id="6" name="肘形接點 59">
            <a:extLst>
              <a:ext uri="{FF2B5EF4-FFF2-40B4-BE49-F238E27FC236}">
                <a16:creationId xmlns:a16="http://schemas.microsoft.com/office/drawing/2014/main" id="{94BF3FAD-8D8A-3E44-94FD-39BE83B01383}"/>
              </a:ext>
            </a:extLst>
          </p:cNvPr>
          <p:cNvCxnSpPr>
            <a:cxnSpLocks/>
          </p:cNvCxnSpPr>
          <p:nvPr/>
        </p:nvCxnSpPr>
        <p:spPr>
          <a:xfrm>
            <a:off x="6859493" y="5134256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hape 477">
            <a:extLst>
              <a:ext uri="{FF2B5EF4-FFF2-40B4-BE49-F238E27FC236}">
                <a16:creationId xmlns:a16="http://schemas.microsoft.com/office/drawing/2014/main" id="{3D7AA021-4039-6049-B039-FB27FA870B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70812" y="5122102"/>
            <a:ext cx="2034499" cy="530772"/>
          </a:xfrm>
          <a:prstGeom prst="bentConnector3">
            <a:avLst>
              <a:gd name="adj1" fmla="val 102750"/>
            </a:avLst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hape 479">
            <a:extLst>
              <a:ext uri="{FF2B5EF4-FFF2-40B4-BE49-F238E27FC236}">
                <a16:creationId xmlns:a16="http://schemas.microsoft.com/office/drawing/2014/main" id="{C1FE8DD8-25B8-0941-AC91-5AB6CE4C4E3A}"/>
              </a:ext>
            </a:extLst>
          </p:cNvPr>
          <p:cNvSpPr txBox="1"/>
          <p:nvPr/>
        </p:nvSpPr>
        <p:spPr>
          <a:xfrm>
            <a:off x="2420744" y="4452275"/>
            <a:ext cx="1571636" cy="3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Wi-Fi</a:t>
            </a:r>
            <a:r>
              <a:rPr lang="en-GB" altLang="zh-TW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 6 </a:t>
            </a:r>
            <a:r>
              <a:rPr lang="zh-TW" altLang="en-US" sz="1100" b="1">
                <a:solidFill>
                  <a:schemeClr val="dk1"/>
                </a:solidFill>
                <a:latin typeface="微軟正黑體"/>
                <a:ea typeface="微軟正黑體"/>
              </a:rPr>
              <a:t>無線設備</a:t>
            </a:r>
            <a:endParaRPr sz="1100">
              <a:solidFill>
                <a:schemeClr val="dk1"/>
              </a:solidFill>
              <a:latin typeface="微軟正黑體"/>
              <a:ea typeface="微軟正黑體"/>
            </a:endParaRPr>
          </a:p>
        </p:txBody>
      </p:sp>
      <p:cxnSp>
        <p:nvCxnSpPr>
          <p:cNvPr id="10" name="Shape 481">
            <a:extLst>
              <a:ext uri="{FF2B5EF4-FFF2-40B4-BE49-F238E27FC236}">
                <a16:creationId xmlns:a16="http://schemas.microsoft.com/office/drawing/2014/main" id="{4F322C46-D5A4-D140-BFEC-9BCD13142DAB}"/>
              </a:ext>
            </a:extLst>
          </p:cNvPr>
          <p:cNvCxnSpPr/>
          <p:nvPr/>
        </p:nvCxnSpPr>
        <p:spPr>
          <a:xfrm>
            <a:off x="5936266" y="3844842"/>
            <a:ext cx="2246621" cy="1588"/>
          </a:xfrm>
          <a:prstGeom prst="straightConnector1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Shape 483" descr="「wireless icon png」的圖片搜尋結果">
            <a:extLst>
              <a:ext uri="{FF2B5EF4-FFF2-40B4-BE49-F238E27FC236}">
                <a16:creationId xmlns:a16="http://schemas.microsoft.com/office/drawing/2014/main" id="{81FBEEC1-041C-6849-8F09-6C45DBDC7BE1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99991">
            <a:off x="4075419" y="3606569"/>
            <a:ext cx="686282" cy="469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484">
            <a:extLst>
              <a:ext uri="{FF2B5EF4-FFF2-40B4-BE49-F238E27FC236}">
                <a16:creationId xmlns:a16="http://schemas.microsoft.com/office/drawing/2014/main" id="{556A2907-2E38-FC4C-A902-6E29694FB99E}"/>
              </a:ext>
            </a:extLst>
          </p:cNvPr>
          <p:cNvCxnSpPr>
            <a:cxnSpLocks/>
          </p:cNvCxnSpPr>
          <p:nvPr/>
        </p:nvCxnSpPr>
        <p:spPr>
          <a:xfrm>
            <a:off x="4727730" y="3840899"/>
            <a:ext cx="1168880" cy="0"/>
          </a:xfrm>
          <a:prstGeom prst="straightConnector1">
            <a:avLst/>
          </a:prstGeom>
          <a:noFill/>
          <a:ln w="19050" cap="flat" cmpd="sng">
            <a:solidFill>
              <a:srgbClr val="4D93D3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3" name="Shape 486" descr="「notebook icon png」的圖片搜尋結果">
            <a:extLst>
              <a:ext uri="{FF2B5EF4-FFF2-40B4-BE49-F238E27FC236}">
                <a16:creationId xmlns:a16="http://schemas.microsoft.com/office/drawing/2014/main" id="{AC714170-1B9D-8445-A371-5B692FD10832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016" y="3227993"/>
            <a:ext cx="1769092" cy="125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501">
            <a:extLst>
              <a:ext uri="{FF2B5EF4-FFF2-40B4-BE49-F238E27FC236}">
                <a16:creationId xmlns:a16="http://schemas.microsoft.com/office/drawing/2014/main" id="{CE8900A6-DECD-DA47-91B1-41F304AA3186}"/>
              </a:ext>
            </a:extLst>
          </p:cNvPr>
          <p:cNvSpPr txBox="1"/>
          <p:nvPr/>
        </p:nvSpPr>
        <p:spPr>
          <a:xfrm>
            <a:off x="1564310" y="6404060"/>
            <a:ext cx="2786082" cy="36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PC + </a:t>
            </a:r>
            <a:r>
              <a:rPr lang="en-GB" sz="12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QXG-10G2</a:t>
            </a:r>
            <a:r>
              <a:rPr lang="en-US" sz="12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TB</a:t>
            </a:r>
            <a:r>
              <a:rPr lang="en-GB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  </a:t>
            </a:r>
            <a:endParaRPr lang="en-GB" sz="1100" b="1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Shape 502">
            <a:extLst>
              <a:ext uri="{FF2B5EF4-FFF2-40B4-BE49-F238E27FC236}">
                <a16:creationId xmlns:a16="http://schemas.microsoft.com/office/drawing/2014/main" id="{B71220AD-E542-4442-86BE-D9A58BCABB8C}"/>
              </a:ext>
            </a:extLst>
          </p:cNvPr>
          <p:cNvSpPr txBox="1"/>
          <p:nvPr/>
        </p:nvSpPr>
        <p:spPr>
          <a:xfrm>
            <a:off x="4148460" y="6391564"/>
            <a:ext cx="1489400" cy="44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1GbE Notebook</a:t>
            </a:r>
          </a:p>
        </p:txBody>
      </p:sp>
      <p:sp>
        <p:nvSpPr>
          <p:cNvPr id="17" name="Shape 503">
            <a:extLst>
              <a:ext uri="{FF2B5EF4-FFF2-40B4-BE49-F238E27FC236}">
                <a16:creationId xmlns:a16="http://schemas.microsoft.com/office/drawing/2014/main" id="{DC19DA72-A32B-224C-8AEB-2B37EDFC7245}"/>
              </a:ext>
            </a:extLst>
          </p:cNvPr>
          <p:cNvSpPr txBox="1"/>
          <p:nvPr/>
        </p:nvSpPr>
        <p:spPr>
          <a:xfrm>
            <a:off x="6376389" y="6422875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TV</a:t>
            </a:r>
          </a:p>
        </p:txBody>
      </p:sp>
      <p:pic>
        <p:nvPicPr>
          <p:cNvPr id="18" name="Shape 529">
            <a:extLst>
              <a:ext uri="{FF2B5EF4-FFF2-40B4-BE49-F238E27FC236}">
                <a16:creationId xmlns:a16="http://schemas.microsoft.com/office/drawing/2014/main" id="{B2FCF50F-8FF8-774F-B353-025F68975452}"/>
              </a:ext>
            </a:extLst>
          </p:cNvPr>
          <p:cNvPicPr preferRelativeResize="0"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392" y="5541810"/>
            <a:ext cx="1517564" cy="9368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肘形接點 59">
            <a:extLst>
              <a:ext uri="{FF2B5EF4-FFF2-40B4-BE49-F238E27FC236}">
                <a16:creationId xmlns:a16="http://schemas.microsoft.com/office/drawing/2014/main" id="{97F784BC-54E0-1A4E-B7AB-8F289FE21170}"/>
              </a:ext>
            </a:extLst>
          </p:cNvPr>
          <p:cNvCxnSpPr>
            <a:cxnSpLocks/>
          </p:cNvCxnSpPr>
          <p:nvPr/>
        </p:nvCxnSpPr>
        <p:spPr>
          <a:xfrm flipH="1">
            <a:off x="4894006" y="5122102"/>
            <a:ext cx="3839581" cy="528559"/>
          </a:xfrm>
          <a:prstGeom prst="bentConnector2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Shape 492" descr="「smart tv」的圖片搜尋結果">
            <a:extLst>
              <a:ext uri="{FF2B5EF4-FFF2-40B4-BE49-F238E27FC236}">
                <a16:creationId xmlns:a16="http://schemas.microsoft.com/office/drawing/2014/main" id="{88AF0EFB-DE0F-6348-A04F-3B55B5834754}"/>
              </a:ext>
            </a:extLst>
          </p:cNvPr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477" y="5600779"/>
            <a:ext cx="1410582" cy="87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圖形 40">
            <a:extLst>
              <a:ext uri="{FF2B5EF4-FFF2-40B4-BE49-F238E27FC236}">
                <a16:creationId xmlns:a16="http://schemas.microsoft.com/office/drawing/2014/main" id="{6D5F438D-6D7F-984D-ACE6-DB61944424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88527" y="3164177"/>
            <a:ext cx="1190554" cy="729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文字方塊 135">
            <a:extLst>
              <a:ext uri="{FF2B5EF4-FFF2-40B4-BE49-F238E27FC236}">
                <a16:creationId xmlns:a16="http://schemas.microsoft.com/office/drawing/2014/main" id="{F25D8CC2-04C6-5A46-9EE0-99ECB93D16D7}"/>
              </a:ext>
            </a:extLst>
          </p:cNvPr>
          <p:cNvSpPr txBox="1"/>
          <p:nvPr/>
        </p:nvSpPr>
        <p:spPr>
          <a:xfrm>
            <a:off x="8143567" y="3479153"/>
            <a:ext cx="105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群組 4">
            <a:extLst>
              <a:ext uri="{FF2B5EF4-FFF2-40B4-BE49-F238E27FC236}">
                <a16:creationId xmlns:a16="http://schemas.microsoft.com/office/drawing/2014/main" id="{327134B0-758B-E74C-9E3B-F7A1E78AF7E4}"/>
              </a:ext>
            </a:extLst>
          </p:cNvPr>
          <p:cNvGrpSpPr/>
          <p:nvPr/>
        </p:nvGrpSpPr>
        <p:grpSpPr>
          <a:xfrm>
            <a:off x="4148159" y="5464084"/>
            <a:ext cx="1303546" cy="1085300"/>
            <a:chOff x="2556566" y="5139024"/>
            <a:chExt cx="1303546" cy="1085300"/>
          </a:xfrm>
        </p:grpSpPr>
        <p:pic>
          <p:nvPicPr>
            <p:cNvPr id="25" name="圖片 6">
              <a:extLst>
                <a:ext uri="{FF2B5EF4-FFF2-40B4-BE49-F238E27FC236}">
                  <a16:creationId xmlns:a16="http://schemas.microsoft.com/office/drawing/2014/main" id="{5E4E871C-64ED-DF47-B6FB-3E6FF2A6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566" y="5139024"/>
              <a:ext cx="1303546" cy="1085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26" name="物件 81">
              <a:extLst>
                <a:ext uri="{FF2B5EF4-FFF2-40B4-BE49-F238E27FC236}">
                  <a16:creationId xmlns:a16="http://schemas.microsoft.com/office/drawing/2014/main" id="{A3021A81-6575-B24C-A843-712A5FB8B0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58253" y="5316194"/>
            <a:ext cx="900172" cy="56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2" imgW="3631680" imgH="2052000" progId="Photoshop.Image.18">
                    <p:embed/>
                  </p:oleObj>
                </mc:Choice>
                <mc:Fallback>
                  <p:oleObj name="Image" r:id="rId12" imgW="3631680" imgH="2052000" progId="Photoshop.Image.18">
                    <p:embed/>
                    <p:pic>
                      <p:nvPicPr>
                        <p:cNvPr id="26" name="物件 81">
                          <a:extLst>
                            <a:ext uri="{FF2B5EF4-FFF2-40B4-BE49-F238E27FC236}">
                              <a16:creationId xmlns:a16="http://schemas.microsoft.com/office/drawing/2014/main" id="{A3021A81-6575-B24C-A843-712A5FB8B0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758253" y="5316194"/>
                          <a:ext cx="900172" cy="5655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9" name="肘形接點 59">
            <a:extLst>
              <a:ext uri="{FF2B5EF4-FFF2-40B4-BE49-F238E27FC236}">
                <a16:creationId xmlns:a16="http://schemas.microsoft.com/office/drawing/2014/main" id="{E8B59010-FBEB-5244-B0CB-6313158F818E}"/>
              </a:ext>
            </a:extLst>
          </p:cNvPr>
          <p:cNvCxnSpPr>
            <a:cxnSpLocks/>
          </p:cNvCxnSpPr>
          <p:nvPr/>
        </p:nvCxnSpPr>
        <p:spPr>
          <a:xfrm>
            <a:off x="8714757" y="5131509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Shape 488" descr="「TS-253B」的圖片搜尋結果">
            <a:extLst>
              <a:ext uri="{FF2B5EF4-FFF2-40B4-BE49-F238E27FC236}">
                <a16:creationId xmlns:a16="http://schemas.microsoft.com/office/drawing/2014/main" id="{1D288F5D-4F73-B74B-B893-580897E26F67}"/>
              </a:ext>
            </a:extLst>
          </p:cNvPr>
          <p:cNvPicPr preferRelativeResize="0"/>
          <p:nvPr/>
        </p:nvPicPr>
        <p:blipFill rotWithShape="1"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561" y="5683790"/>
            <a:ext cx="553206" cy="7196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3" name="肘形接點 59">
            <a:extLst>
              <a:ext uri="{FF2B5EF4-FFF2-40B4-BE49-F238E27FC236}">
                <a16:creationId xmlns:a16="http://schemas.microsoft.com/office/drawing/2014/main" id="{B1B8C0B7-0358-DB4E-9938-B46F977F6D7F}"/>
              </a:ext>
            </a:extLst>
          </p:cNvPr>
          <p:cNvCxnSpPr>
            <a:cxnSpLocks/>
          </p:cNvCxnSpPr>
          <p:nvPr/>
        </p:nvCxnSpPr>
        <p:spPr>
          <a:xfrm>
            <a:off x="5955418" y="3846572"/>
            <a:ext cx="28221" cy="1280576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: 圓角 88">
            <a:extLst>
              <a:ext uri="{FF2B5EF4-FFF2-40B4-BE49-F238E27FC236}">
                <a16:creationId xmlns:a16="http://schemas.microsoft.com/office/drawing/2014/main" id="{A858FE10-D40D-DF4F-8CC4-16EE3192AEDA}"/>
              </a:ext>
            </a:extLst>
          </p:cNvPr>
          <p:cNvSpPr/>
          <p:nvPr/>
        </p:nvSpPr>
        <p:spPr>
          <a:xfrm>
            <a:off x="8127127" y="5242865"/>
            <a:ext cx="1123011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89">
            <a:extLst>
              <a:ext uri="{FF2B5EF4-FFF2-40B4-BE49-F238E27FC236}">
                <a16:creationId xmlns:a16="http://schemas.microsoft.com/office/drawing/2014/main" id="{ED4EF890-B3FA-A34E-BEF8-1CD59D43416F}"/>
              </a:ext>
            </a:extLst>
          </p:cNvPr>
          <p:cNvSpPr/>
          <p:nvPr/>
        </p:nvSpPr>
        <p:spPr>
          <a:xfrm>
            <a:off x="6524545" y="5231149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90">
            <a:extLst>
              <a:ext uri="{FF2B5EF4-FFF2-40B4-BE49-F238E27FC236}">
                <a16:creationId xmlns:a16="http://schemas.microsoft.com/office/drawing/2014/main" id="{D54120DE-D043-264E-8677-322A3156EE8B}"/>
              </a:ext>
            </a:extLst>
          </p:cNvPr>
          <p:cNvSpPr/>
          <p:nvPr/>
        </p:nvSpPr>
        <p:spPr>
          <a:xfrm>
            <a:off x="4381051" y="5221741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91">
            <a:extLst>
              <a:ext uri="{FF2B5EF4-FFF2-40B4-BE49-F238E27FC236}">
                <a16:creationId xmlns:a16="http://schemas.microsoft.com/office/drawing/2014/main" id="{2FFA6795-E606-4E4C-9B58-4310F806AAF1}"/>
              </a:ext>
            </a:extLst>
          </p:cNvPr>
          <p:cNvSpPr/>
          <p:nvPr/>
        </p:nvSpPr>
        <p:spPr>
          <a:xfrm>
            <a:off x="4436684" y="5220816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92">
            <a:extLst>
              <a:ext uri="{FF2B5EF4-FFF2-40B4-BE49-F238E27FC236}">
                <a16:creationId xmlns:a16="http://schemas.microsoft.com/office/drawing/2014/main" id="{B5E141DA-DCBD-A247-83DB-52AABDCCEDE0}"/>
              </a:ext>
            </a:extLst>
          </p:cNvPr>
          <p:cNvSpPr/>
          <p:nvPr/>
        </p:nvSpPr>
        <p:spPr>
          <a:xfrm>
            <a:off x="6497529" y="5224317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93">
            <a:extLst>
              <a:ext uri="{FF2B5EF4-FFF2-40B4-BE49-F238E27FC236}">
                <a16:creationId xmlns:a16="http://schemas.microsoft.com/office/drawing/2014/main" id="{9017CF09-8C79-AF4B-91D9-5D255D753746}"/>
              </a:ext>
            </a:extLst>
          </p:cNvPr>
          <p:cNvSpPr/>
          <p:nvPr/>
        </p:nvSpPr>
        <p:spPr>
          <a:xfrm>
            <a:off x="8024494" y="5258446"/>
            <a:ext cx="1165704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10Gbps RJ45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38" y="5683166"/>
            <a:ext cx="1366056" cy="823580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872" y="5783618"/>
            <a:ext cx="1201533" cy="762966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4F7BA9D9-3E9C-02D3-5345-319506CC8B8D}"/>
              </a:ext>
            </a:extLst>
          </p:cNvPr>
          <p:cNvSpPr txBox="1"/>
          <p:nvPr/>
        </p:nvSpPr>
        <p:spPr>
          <a:xfrm>
            <a:off x="2192867" y="2209800"/>
            <a:ext cx="806873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err="1">
                <a:solidFill>
                  <a:srgbClr val="333333"/>
                </a:solidFill>
                <a:latin typeface="微軟正黑體"/>
                <a:ea typeface="微軟正黑體"/>
                <a:cs typeface="Arial"/>
              </a:rPr>
              <a:t>也可搭配</a:t>
            </a:r>
            <a:r>
              <a:rPr lang="en-US" altLang="zh-TW" sz="1400">
                <a:solidFill>
                  <a:srgbClr val="333333"/>
                </a:solidFill>
                <a:latin typeface="微軟正黑體"/>
                <a:ea typeface="微軟正黑體"/>
                <a:cs typeface="Arial"/>
              </a:rPr>
              <a:t> QHora-301W </a:t>
            </a:r>
            <a:r>
              <a:rPr lang="en-US" altLang="zh-TW" sz="1400" err="1">
                <a:solidFill>
                  <a:srgbClr val="333333"/>
                </a:solidFill>
                <a:latin typeface="微軟正黑體"/>
                <a:ea typeface="微軟正黑體"/>
                <a:cs typeface="Arial"/>
              </a:rPr>
              <a:t>建立高速的混合網路配置，支援高速的</a:t>
            </a:r>
            <a:r>
              <a:rPr lang="en-US" altLang="zh-TW" sz="1400">
                <a:solidFill>
                  <a:srgbClr val="333333"/>
                </a:solidFill>
                <a:latin typeface="微軟正黑體"/>
                <a:ea typeface="微軟正黑體"/>
                <a:cs typeface="Arial"/>
              </a:rPr>
              <a:t> Wi-Fi 6 </a:t>
            </a:r>
            <a:r>
              <a:rPr lang="en-US" altLang="zh-TW" sz="1400" err="1">
                <a:solidFill>
                  <a:srgbClr val="333333"/>
                </a:solidFill>
                <a:latin typeface="微軟正黑體"/>
                <a:ea typeface="微軟正黑體"/>
                <a:cs typeface="Arial"/>
              </a:rPr>
              <a:t>無線傳輸及</a:t>
            </a:r>
            <a:r>
              <a:rPr lang="en-US" altLang="zh-TW" sz="1400">
                <a:solidFill>
                  <a:srgbClr val="333333"/>
                </a:solidFill>
                <a:latin typeface="微軟正黑體"/>
                <a:ea typeface="微軟正黑體"/>
                <a:cs typeface="Arial"/>
              </a:rPr>
              <a:t> 10GbE </a:t>
            </a:r>
            <a:r>
              <a:rPr lang="en-US" altLang="zh-TW" sz="1400" err="1">
                <a:solidFill>
                  <a:srgbClr val="333333"/>
                </a:solidFill>
                <a:latin typeface="微軟正黑體"/>
                <a:ea typeface="微軟正黑體"/>
                <a:cs typeface="Arial"/>
              </a:rPr>
              <a:t>有線網路，兼具提供企業級</a:t>
            </a:r>
            <a:r>
              <a:rPr lang="en-US" altLang="zh-TW" sz="1400">
                <a:solidFill>
                  <a:srgbClr val="333333"/>
                </a:solidFill>
                <a:latin typeface="微軟正黑體"/>
                <a:ea typeface="微軟正黑體"/>
                <a:cs typeface="Arial"/>
              </a:rPr>
              <a:t> SD-WAN VPN </a:t>
            </a:r>
            <a:r>
              <a:rPr lang="en-US" altLang="zh-TW" sz="1400" err="1">
                <a:solidFill>
                  <a:srgbClr val="333333"/>
                </a:solidFill>
                <a:latin typeface="微軟正黑體"/>
                <a:ea typeface="微軟正黑體"/>
                <a:cs typeface="Arial"/>
              </a:rPr>
              <a:t>組網能力，可透過雲端一次部署多點區域網路組網</a:t>
            </a:r>
            <a:r>
              <a:rPr lang="zh-TW" altLang="en-US" sz="1400">
                <a:solidFill>
                  <a:srgbClr val="333333"/>
                </a:solidFill>
                <a:latin typeface="微軟正黑體"/>
                <a:ea typeface="微軟正黑體"/>
                <a:cs typeface="Arial"/>
              </a:rPr>
              <a:t>，滿足企業新時代的網路架構，大幅節省</a:t>
            </a:r>
            <a:r>
              <a:rPr lang="en-US" altLang="zh-TW" sz="1400">
                <a:solidFill>
                  <a:srgbClr val="333333"/>
                </a:solidFill>
                <a:latin typeface="微軟正黑體"/>
                <a:ea typeface="微軟正黑體"/>
                <a:cs typeface="Arial"/>
              </a:rPr>
              <a:t> IT </a:t>
            </a:r>
            <a:r>
              <a:rPr lang="zh-TW" altLang="en-US" sz="1400">
                <a:solidFill>
                  <a:srgbClr val="333333"/>
                </a:solidFill>
                <a:latin typeface="微軟正黑體"/>
                <a:ea typeface="微軟正黑體"/>
                <a:cs typeface="Arial"/>
              </a:rPr>
              <a:t>人力與管理成本</a:t>
            </a:r>
            <a:endParaRPr lang="en-US" altLang="zh-TW" sz="1400">
              <a:latin typeface="微軟正黑體"/>
              <a:ea typeface="微軟正黑體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8572A-ADF1-4B42-864B-455BD109CA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199" y="254651"/>
            <a:ext cx="10515600" cy="1325563"/>
          </a:xfrm>
        </p:spPr>
        <p:txBody>
          <a:bodyPr/>
          <a:lstStyle/>
          <a:p>
            <a:pPr algn="ctr"/>
            <a:r>
              <a:rPr lang="zh-TW" altLang="en-US" b="1">
                <a:latin typeface="微軟正黑體"/>
                <a:ea typeface="微軟正黑體"/>
              </a:rPr>
              <a:t>搭配 QHora 打造高速混合網路架構</a:t>
            </a:r>
          </a:p>
        </p:txBody>
      </p:sp>
      <p:sp>
        <p:nvSpPr>
          <p:cNvPr id="34" name="矩形: 圓角 88">
            <a:extLst>
              <a:ext uri="{FF2B5EF4-FFF2-40B4-BE49-F238E27FC236}">
                <a16:creationId xmlns:a16="http://schemas.microsoft.com/office/drawing/2014/main" id="{0A8A8877-A62C-D83C-C326-A19C52B3AAC7}"/>
              </a:ext>
            </a:extLst>
          </p:cNvPr>
          <p:cNvSpPr/>
          <p:nvPr/>
        </p:nvSpPr>
        <p:spPr>
          <a:xfrm>
            <a:off x="2313349" y="5195828"/>
            <a:ext cx="1123011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93">
            <a:extLst>
              <a:ext uri="{FF2B5EF4-FFF2-40B4-BE49-F238E27FC236}">
                <a16:creationId xmlns:a16="http://schemas.microsoft.com/office/drawing/2014/main" id="{CA77ECFB-AEFB-A57E-C7DA-2EEB1A29D368}"/>
              </a:ext>
            </a:extLst>
          </p:cNvPr>
          <p:cNvSpPr/>
          <p:nvPr/>
        </p:nvSpPr>
        <p:spPr>
          <a:xfrm>
            <a:off x="2191902" y="5192594"/>
            <a:ext cx="1165704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10Gbps RJ45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圖片 43" descr="一張含有 文字 的圖片&#10;&#10;自動產生的描述">
            <a:extLst>
              <a:ext uri="{FF2B5EF4-FFF2-40B4-BE49-F238E27FC236}">
                <a16:creationId xmlns:a16="http://schemas.microsoft.com/office/drawing/2014/main" id="{70A884E4-1B07-BFCF-C3D3-45855ADEDF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58548" y="3517053"/>
            <a:ext cx="2743200" cy="2194560"/>
          </a:xfrm>
          <a:prstGeom prst="rect">
            <a:avLst/>
          </a:prstGeom>
        </p:spPr>
      </p:pic>
      <p:sp>
        <p:nvSpPr>
          <p:cNvPr id="14" name="Shape 501">
            <a:extLst>
              <a:ext uri="{FF2B5EF4-FFF2-40B4-BE49-F238E27FC236}">
                <a16:creationId xmlns:a16="http://schemas.microsoft.com/office/drawing/2014/main" id="{67E41AF7-E987-77AF-CEC1-C6A91700164F}"/>
              </a:ext>
            </a:extLst>
          </p:cNvPr>
          <p:cNvSpPr txBox="1"/>
          <p:nvPr/>
        </p:nvSpPr>
        <p:spPr>
          <a:xfrm>
            <a:off x="7853221" y="6452287"/>
            <a:ext cx="2786082" cy="36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NAS +</a:t>
            </a:r>
            <a:r>
              <a:rPr lang="en-GB" sz="12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GB" sz="12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QXG-10G2</a:t>
            </a:r>
            <a:r>
              <a:rPr lang="en-US" sz="12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TB</a:t>
            </a:r>
            <a:r>
              <a:rPr lang="en-GB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  </a:t>
            </a:r>
            <a:endParaRPr lang="en-GB" sz="1100" b="1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10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6D26652E-F0E5-76FC-F00A-FBA3AC0975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8"/>
          <a:stretch/>
        </p:blipFill>
        <p:spPr>
          <a:xfrm>
            <a:off x="-1" y="-54300"/>
            <a:ext cx="12192001" cy="2180576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DE50DD88-E12C-4564-B79F-ADCEF9AA7F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98" y="1344664"/>
            <a:ext cx="4107647" cy="4994587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810C05C-B9C3-488B-A78B-B7DF28321D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098" y="1344664"/>
            <a:ext cx="4107647" cy="4994587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37E116E9-5C10-4C26-98C8-3FB2040C9A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146" y="1344664"/>
            <a:ext cx="4107647" cy="4994587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029186" y="4995953"/>
            <a:ext cx="289895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5G/2.5G/1G/100M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四速網速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網路接口</a:t>
            </a: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630885" y="1894730"/>
            <a:ext cx="2677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191AD18-39C2-B44B-86D3-6C916F9618CC}"/>
              </a:ext>
            </a:extLst>
          </p:cNvPr>
          <p:cNvSpPr txBox="1"/>
          <p:nvPr/>
        </p:nvSpPr>
        <p:spPr>
          <a:xfrm>
            <a:off x="4423798" y="4995953"/>
            <a:ext cx="353418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10G/5G/2.5G/1G/100M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五速網速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網路接口</a:t>
            </a:r>
          </a:p>
        </p:txBody>
      </p:sp>
      <p:sp>
        <p:nvSpPr>
          <p:cNvPr id="11" name="矩形 72">
            <a:extLst>
              <a:ext uri="{FF2B5EF4-FFF2-40B4-BE49-F238E27FC236}">
                <a16:creationId xmlns:a16="http://schemas.microsoft.com/office/drawing/2014/main" id="{1039C3E1-B82C-BB4E-9677-CC85DB2EA43D}"/>
              </a:ext>
            </a:extLst>
          </p:cNvPr>
          <p:cNvSpPr/>
          <p:nvPr/>
        </p:nvSpPr>
        <p:spPr>
          <a:xfrm>
            <a:off x="4268999" y="1894730"/>
            <a:ext cx="2573284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QNA-T310G1T</a:t>
            </a:r>
            <a:endParaRPr lang="en-US" altLang="zh-TW" sz="23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DC884B4B-F110-9645-8B3B-4AD3588B8F0E}"/>
              </a:ext>
            </a:extLst>
          </p:cNvPr>
          <p:cNvSpPr txBox="1"/>
          <p:nvPr/>
        </p:nvSpPr>
        <p:spPr>
          <a:xfrm>
            <a:off x="8235336" y="4995953"/>
            <a:ext cx="2465776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10G/1G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SFP+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網路接口</a:t>
            </a:r>
          </a:p>
        </p:txBody>
      </p:sp>
      <p:sp>
        <p:nvSpPr>
          <p:cNvPr id="15" name="矩形 80">
            <a:extLst>
              <a:ext uri="{FF2B5EF4-FFF2-40B4-BE49-F238E27FC236}">
                <a16:creationId xmlns:a16="http://schemas.microsoft.com/office/drawing/2014/main" id="{9834ABD7-F552-F64E-BDAE-BBBE3CD0265C}"/>
              </a:ext>
            </a:extLst>
          </p:cNvPr>
          <p:cNvSpPr/>
          <p:nvPr/>
        </p:nvSpPr>
        <p:spPr>
          <a:xfrm>
            <a:off x="8099762" y="1894730"/>
            <a:ext cx="2304621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QNA-T310G1S</a:t>
            </a:r>
            <a:endParaRPr lang="en-US" altLang="zh-TW" sz="23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6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24FDB137-D9C6-C845-B850-0EAFEBB37F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32" y="2347670"/>
            <a:ext cx="2895630" cy="1809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ADBB70DA-F823-6941-8A66-F5A476A943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079" y="2392614"/>
            <a:ext cx="2878350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91" y="2418855"/>
            <a:ext cx="2328490" cy="1847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515938B-CEA5-3B4D-9445-51149564C2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4773" y="2228718"/>
            <a:ext cx="610471" cy="732565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154220" y="4399271"/>
            <a:ext cx="2543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11CC9AB3-5666-374B-A93D-6FD259F0A807}"/>
              </a:ext>
            </a:extLst>
          </p:cNvPr>
          <p:cNvSpPr txBox="1"/>
          <p:nvPr/>
        </p:nvSpPr>
        <p:spPr>
          <a:xfrm>
            <a:off x="4540840" y="4399271"/>
            <a:ext cx="3089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Thunderbolt 3</a:t>
            </a:r>
            <a:endParaRPr 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TextBox 53">
            <a:extLst>
              <a:ext uri="{FF2B5EF4-FFF2-40B4-BE49-F238E27FC236}">
                <a16:creationId xmlns:a16="http://schemas.microsoft.com/office/drawing/2014/main" id="{040760D9-F0B9-EE4D-9A5F-F590AE5C7A3D}"/>
              </a:ext>
            </a:extLst>
          </p:cNvPr>
          <p:cNvSpPr txBox="1"/>
          <p:nvPr/>
        </p:nvSpPr>
        <p:spPr>
          <a:xfrm>
            <a:off x="8196346" y="4399271"/>
            <a:ext cx="3171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Thunderbolt 3</a:t>
            </a:r>
            <a:endParaRPr 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888631" y="4893510"/>
            <a:ext cx="303950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>
            <a:extLst>
              <a:ext uri="{FF2B5EF4-FFF2-40B4-BE49-F238E27FC236}">
                <a16:creationId xmlns:a16="http://schemas.microsoft.com/office/drawing/2014/main" id="{01F293A2-DFF6-477E-B1E2-7629C957CE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9268" y="2228718"/>
            <a:ext cx="610471" cy="732565"/>
          </a:xfrm>
          <a:prstGeom prst="rect">
            <a:avLst/>
          </a:prstGeom>
        </p:spPr>
      </p:pic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A0335A24-513D-4C81-9428-7C096E859B0A}"/>
              </a:ext>
            </a:extLst>
          </p:cNvPr>
          <p:cNvCxnSpPr>
            <a:cxnSpLocks/>
          </p:cNvCxnSpPr>
          <p:nvPr/>
        </p:nvCxnSpPr>
        <p:spPr>
          <a:xfrm>
            <a:off x="4532784" y="4893510"/>
            <a:ext cx="303950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260876CB-85A7-444A-804F-033FA3EC45D3}"/>
              </a:ext>
            </a:extLst>
          </p:cNvPr>
          <p:cNvCxnSpPr>
            <a:cxnSpLocks/>
          </p:cNvCxnSpPr>
          <p:nvPr/>
        </p:nvCxnSpPr>
        <p:spPr>
          <a:xfrm>
            <a:off x="8150043" y="4893510"/>
            <a:ext cx="303950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標題 1">
            <a:extLst>
              <a:ext uri="{FF2B5EF4-FFF2-40B4-BE49-F238E27FC236}">
                <a16:creationId xmlns:a16="http://schemas.microsoft.com/office/drawing/2014/main" id="{0F758AE8-763A-473F-F154-E52AFEFA5AD6}"/>
              </a:ext>
            </a:extLst>
          </p:cNvPr>
          <p:cNvSpPr txBox="1">
            <a:spLocks/>
          </p:cNvSpPr>
          <p:nvPr/>
        </p:nvSpPr>
        <p:spPr>
          <a:xfrm>
            <a:off x="482600" y="468383"/>
            <a:ext cx="1121410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TW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</a:t>
            </a:r>
            <a:r>
              <a:rPr kumimoji="1"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網路傳輸配件產品線</a:t>
            </a:r>
            <a:endParaRPr lang="zh-TW" altLang="en-US" b="1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45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夜空 的圖片&#10;&#10;自動產生的描述">
            <a:extLst>
              <a:ext uri="{FF2B5EF4-FFF2-40B4-BE49-F238E27FC236}">
                <a16:creationId xmlns:a16="http://schemas.microsoft.com/office/drawing/2014/main" id="{DF534310-0A9E-DB3C-B62F-9F53A1385B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7"/>
          <a:stretch/>
        </p:blipFill>
        <p:spPr>
          <a:xfrm>
            <a:off x="2692" y="1644377"/>
            <a:ext cx="12217530" cy="52273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986B74F-CB17-FB02-54C1-A5CA64806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8"/>
          <a:stretch/>
        </p:blipFill>
        <p:spPr>
          <a:xfrm>
            <a:off x="0" y="-63708"/>
            <a:ext cx="12192001" cy="1708084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50CF11FF-CF33-2A71-3744-501DEDD51425}"/>
              </a:ext>
            </a:extLst>
          </p:cNvPr>
          <p:cNvSpPr txBox="1">
            <a:spLocks/>
          </p:cNvSpPr>
          <p:nvPr/>
        </p:nvSpPr>
        <p:spPr>
          <a:xfrm>
            <a:off x="482600" y="468383"/>
            <a:ext cx="1121410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TW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PC / </a:t>
            </a:r>
            <a:r>
              <a:rPr kumimoji="1"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工作站經濟提速方案</a:t>
            </a:r>
            <a:endParaRPr lang="zh-TW" altLang="en-US" b="1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21" name="Picture 10" descr="一張含有 文字, 電子用品 的圖片&#10;&#10;自動產生的描述">
            <a:extLst>
              <a:ext uri="{FF2B5EF4-FFF2-40B4-BE49-F238E27FC236}">
                <a16:creationId xmlns:a16="http://schemas.microsoft.com/office/drawing/2014/main" id="{A0011DAB-4E5D-5C4A-BE53-A61A5FBD6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4573" y="5788044"/>
            <a:ext cx="1514073" cy="947354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D1F5263F-0E84-5970-8FCF-BF934CF2CDDD}"/>
              </a:ext>
            </a:extLst>
          </p:cNvPr>
          <p:cNvGrpSpPr/>
          <p:nvPr/>
        </p:nvGrpSpPr>
        <p:grpSpPr>
          <a:xfrm>
            <a:off x="1599038" y="2633022"/>
            <a:ext cx="9710598" cy="4247060"/>
            <a:chOff x="540701" y="1896209"/>
            <a:chExt cx="11556397" cy="4935833"/>
          </a:xfrm>
        </p:grpSpPr>
        <p:pic>
          <p:nvPicPr>
            <p:cNvPr id="48" name="圖片 47" descr="一張含有 室內 的圖片&#10;&#10;自動產生的描述">
              <a:extLst>
                <a:ext uri="{FF2B5EF4-FFF2-40B4-BE49-F238E27FC236}">
                  <a16:creationId xmlns:a16="http://schemas.microsoft.com/office/drawing/2014/main" id="{8B908B74-A693-461C-901D-D871B1AF4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67" y="4585680"/>
              <a:ext cx="2967337" cy="285334"/>
            </a:xfrm>
            <a:prstGeom prst="rect">
              <a:avLst/>
            </a:prstGeom>
          </p:spPr>
        </p:pic>
        <p:pic>
          <p:nvPicPr>
            <p:cNvPr id="49" name="圖片 48" descr="一張含有 室內 的圖片&#10;&#10;自動產生的描述">
              <a:extLst>
                <a:ext uri="{FF2B5EF4-FFF2-40B4-BE49-F238E27FC236}">
                  <a16:creationId xmlns:a16="http://schemas.microsoft.com/office/drawing/2014/main" id="{8E9FA43B-A1E5-432E-AEDF-FE28B9F19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67" y="5520844"/>
              <a:ext cx="2967337" cy="285334"/>
            </a:xfrm>
            <a:prstGeom prst="rect">
              <a:avLst/>
            </a:prstGeom>
          </p:spPr>
        </p:pic>
        <p:pic>
          <p:nvPicPr>
            <p:cNvPr id="53" name="圖片 52" descr="一張含有 向量圖形 的圖片&#10;&#10;自動產生的描述">
              <a:extLst>
                <a:ext uri="{FF2B5EF4-FFF2-40B4-BE49-F238E27FC236}">
                  <a16:creationId xmlns:a16="http://schemas.microsoft.com/office/drawing/2014/main" id="{4196F3CC-111E-472F-842A-E594463A4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9086" y="1896209"/>
              <a:ext cx="1503433" cy="905222"/>
            </a:xfrm>
            <a:prstGeom prst="rect">
              <a:avLst/>
            </a:prstGeom>
          </p:spPr>
        </p:pic>
        <p:pic>
          <p:nvPicPr>
            <p:cNvPr id="51" name="圖片 50" descr="一張含有 向量圖形 的圖片&#10;&#10;自動產生的描述">
              <a:extLst>
                <a:ext uri="{FF2B5EF4-FFF2-40B4-BE49-F238E27FC236}">
                  <a16:creationId xmlns:a16="http://schemas.microsoft.com/office/drawing/2014/main" id="{A476F3E0-2706-4B84-B7B7-5ABB32217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1248" y="5000620"/>
              <a:ext cx="2173629" cy="1308749"/>
            </a:xfrm>
            <a:prstGeom prst="rect">
              <a:avLst/>
            </a:prstGeom>
          </p:spPr>
        </p:pic>
        <p:pic>
          <p:nvPicPr>
            <p:cNvPr id="18" name="圖片 17" descr="一張含有 向量圖形 的圖片&#10;&#10;自動產生的描述">
              <a:extLst>
                <a:ext uri="{FF2B5EF4-FFF2-40B4-BE49-F238E27FC236}">
                  <a16:creationId xmlns:a16="http://schemas.microsoft.com/office/drawing/2014/main" id="{4E6D8F46-D99D-4C6A-8BCA-2CC2A5027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1248" y="4126475"/>
              <a:ext cx="2173629" cy="1308749"/>
            </a:xfrm>
            <a:prstGeom prst="rect">
              <a:avLst/>
            </a:prstGeom>
          </p:spPr>
        </p:pic>
        <p:pic>
          <p:nvPicPr>
            <p:cNvPr id="46" name="圖片 45" descr="一張含有 室內 的圖片&#10;&#10;自動產生的描述">
              <a:extLst>
                <a:ext uri="{FF2B5EF4-FFF2-40B4-BE49-F238E27FC236}">
                  <a16:creationId xmlns:a16="http://schemas.microsoft.com/office/drawing/2014/main" id="{3AE26466-ACFC-48DE-84B8-912D449AE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1586" y="4570200"/>
              <a:ext cx="3132728" cy="2853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3032AF-6734-D64A-8A98-ECB009C9F62B}"/>
                </a:ext>
              </a:extLst>
            </p:cNvPr>
            <p:cNvSpPr txBox="1"/>
            <p:nvPr/>
          </p:nvSpPr>
          <p:spPr>
            <a:xfrm>
              <a:off x="540701" y="5900433"/>
              <a:ext cx="2416051" cy="464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>
                  <a:solidFill>
                    <a:srgbClr val="FFFF00"/>
                  </a:solidFill>
                </a:rPr>
                <a:t>QXG-10G2T</a:t>
              </a:r>
              <a:r>
                <a:rPr lang="en-US" altLang="zh-TW" sz="2000" b="1">
                  <a:solidFill>
                    <a:srgbClr val="FFFF00"/>
                  </a:solidFill>
                  <a:ea typeface="新細明體"/>
                </a:rPr>
                <a:t>B</a:t>
              </a:r>
              <a:endParaRPr lang="en-US" sz="2000" b="1">
                <a:solidFill>
                  <a:srgbClr val="FFFF00"/>
                </a:solidFill>
                <a:ea typeface="新細明體"/>
              </a:endParaRPr>
            </a:p>
          </p:txBody>
        </p:sp>
        <p:pic>
          <p:nvPicPr>
            <p:cNvPr id="9" name="圖片 16" descr="交換器.png">
              <a:extLst>
                <a:ext uri="{FF2B5EF4-FFF2-40B4-BE49-F238E27FC236}">
                  <a16:creationId xmlns:a16="http://schemas.microsoft.com/office/drawing/2014/main" id="{ADD0673A-9178-194C-B405-DAB3796B0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7862" y="2416570"/>
              <a:ext cx="1195654" cy="5398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Shape 488" descr="「TS-253B」的圖片搜尋結果">
              <a:extLst>
                <a:ext uri="{FF2B5EF4-FFF2-40B4-BE49-F238E27FC236}">
                  <a16:creationId xmlns:a16="http://schemas.microsoft.com/office/drawing/2014/main" id="{97821AD8-6098-BC4A-9638-0C80209BBC21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6298" y="2204594"/>
              <a:ext cx="917535" cy="11936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B3C1CC-A88B-DB4C-84C1-DF81A473AA36}"/>
                </a:ext>
              </a:extLst>
            </p:cNvPr>
            <p:cNvSpPr txBox="1"/>
            <p:nvPr/>
          </p:nvSpPr>
          <p:spPr>
            <a:xfrm>
              <a:off x="4933842" y="3020381"/>
              <a:ext cx="1780785" cy="429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1GbE</a:t>
              </a:r>
              <a:r>
                <a:rPr lang="zh-TW" altLang="en-US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交換器</a:t>
              </a:r>
              <a:endParaRPr 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33A7AD-4257-E44F-9284-AFDF1EFD4391}"/>
                </a:ext>
              </a:extLst>
            </p:cNvPr>
            <p:cNvSpPr txBox="1"/>
            <p:nvPr/>
          </p:nvSpPr>
          <p:spPr>
            <a:xfrm>
              <a:off x="2934286" y="2372333"/>
              <a:ext cx="1177447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rial"/>
                  <a:cs typeface="Arial"/>
                </a:rPr>
                <a:t>CAT 5e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6FD029-8739-564D-A10D-B0E3A8CAC694}"/>
                </a:ext>
              </a:extLst>
            </p:cNvPr>
            <p:cNvSpPr txBox="1"/>
            <p:nvPr/>
          </p:nvSpPr>
          <p:spPr>
            <a:xfrm>
              <a:off x="6984752" y="2398629"/>
              <a:ext cx="1177447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rial"/>
                  <a:cs typeface="Arial"/>
                </a:rPr>
                <a:t>CAT 5e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8FCA5F-161F-D640-B121-93F8277098EE}"/>
                </a:ext>
              </a:extLst>
            </p:cNvPr>
            <p:cNvSpPr txBox="1"/>
            <p:nvPr/>
          </p:nvSpPr>
          <p:spPr>
            <a:xfrm>
              <a:off x="2629480" y="5272009"/>
              <a:ext cx="1177447" cy="4292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rial"/>
                  <a:cs typeface="Arial"/>
                </a:rPr>
                <a:t>CAT 6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AD0BA1-94C0-2B40-8EF5-84F05C220145}"/>
                </a:ext>
              </a:extLst>
            </p:cNvPr>
            <p:cNvSpPr txBox="1"/>
            <p:nvPr/>
          </p:nvSpPr>
          <p:spPr>
            <a:xfrm>
              <a:off x="2629480" y="4280782"/>
              <a:ext cx="1177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AE4801C-6DAB-8D47-9616-4F64DA8FE2A4}"/>
                </a:ext>
              </a:extLst>
            </p:cNvPr>
            <p:cNvSpPr txBox="1"/>
            <p:nvPr/>
          </p:nvSpPr>
          <p:spPr>
            <a:xfrm>
              <a:off x="7092053" y="4245945"/>
              <a:ext cx="2063805" cy="4292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/>
                  <a:ea typeface="新細明體"/>
                  <a:cs typeface="Arial"/>
                </a:rPr>
                <a:t> </a:t>
              </a:r>
              <a:r>
                <a:rPr lang="en-US">
                  <a:solidFill>
                    <a:schemeClr val="bg1"/>
                  </a:solidFill>
                  <a:latin typeface="Arial"/>
                  <a:cs typeface="Arial"/>
                </a:rPr>
                <a:t>CAT 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FC22BC7-43CE-424A-84C6-2CE1C9A032CF}"/>
                </a:ext>
              </a:extLst>
            </p:cNvPr>
            <p:cNvSpPr txBox="1"/>
            <p:nvPr/>
          </p:nvSpPr>
          <p:spPr>
            <a:xfrm>
              <a:off x="7666450" y="5272009"/>
              <a:ext cx="1177447" cy="4292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rial"/>
                  <a:cs typeface="Arial"/>
                </a:rPr>
                <a:t>CAT 6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0C0C5F0-31AD-954C-B242-CE70F9C04BBE}"/>
                </a:ext>
              </a:extLst>
            </p:cNvPr>
            <p:cNvSpPr txBox="1"/>
            <p:nvPr/>
          </p:nvSpPr>
          <p:spPr>
            <a:xfrm>
              <a:off x="10468126" y="5081446"/>
              <a:ext cx="159261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TS-x73A</a:t>
              </a:r>
              <a:endParaRPr lang="en-US">
                <a:solidFill>
                  <a:schemeClr val="bg1"/>
                </a:solidFill>
                <a:cs typeface="Calibri"/>
              </a:endParaRPr>
            </a:p>
          </p:txBody>
        </p:sp>
        <p:sp>
          <p:nvSpPr>
            <p:cNvPr id="36" name="Down Arrow 35">
              <a:extLst>
                <a:ext uri="{FF2B5EF4-FFF2-40B4-BE49-F238E27FC236}">
                  <a16:creationId xmlns:a16="http://schemas.microsoft.com/office/drawing/2014/main" id="{1D631873-ED24-6945-92F5-0C713277644E}"/>
                </a:ext>
              </a:extLst>
            </p:cNvPr>
            <p:cNvSpPr/>
            <p:nvPr/>
          </p:nvSpPr>
          <p:spPr>
            <a:xfrm>
              <a:off x="5334435" y="3467668"/>
              <a:ext cx="702508" cy="685357"/>
            </a:xfrm>
            <a:prstGeom prst="downArrow">
              <a:avLst/>
            </a:prstGeom>
            <a:blipFill dpi="0"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34B1D2D-4E47-9C40-A21D-3672859C8FFE}"/>
                </a:ext>
              </a:extLst>
            </p:cNvPr>
            <p:cNvSpPr txBox="1"/>
            <p:nvPr/>
          </p:nvSpPr>
          <p:spPr>
            <a:xfrm>
              <a:off x="5027657" y="6359495"/>
              <a:ext cx="1883242" cy="429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QSW-1208-8C</a:t>
              </a:r>
            </a:p>
          </p:txBody>
        </p:sp>
        <p:pic>
          <p:nvPicPr>
            <p:cNvPr id="43" name="圖片 42" descr="一張含有 螢幕擷取畫面, 監視器 的圖片&#10;&#10;自動產生的描述">
              <a:extLst>
                <a:ext uri="{FF2B5EF4-FFF2-40B4-BE49-F238E27FC236}">
                  <a16:creationId xmlns:a16="http://schemas.microsoft.com/office/drawing/2014/main" id="{B4A72DF3-C17F-47B0-8395-96B79637A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9553" y="2031397"/>
              <a:ext cx="878830" cy="1486807"/>
            </a:xfrm>
            <a:prstGeom prst="rect">
              <a:avLst/>
            </a:prstGeom>
          </p:spPr>
        </p:pic>
        <p:pic>
          <p:nvPicPr>
            <p:cNvPr id="11" name="圖片 10" descr="一張含有 室內 的圖片&#10;&#10;自動產生的描述">
              <a:extLst>
                <a:ext uri="{FF2B5EF4-FFF2-40B4-BE49-F238E27FC236}">
                  <a16:creationId xmlns:a16="http://schemas.microsoft.com/office/drawing/2014/main" id="{216D645E-E2DD-41C6-8AF1-C8A70F954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060" y="2666805"/>
              <a:ext cx="2522059" cy="285334"/>
            </a:xfrm>
            <a:prstGeom prst="rect">
              <a:avLst/>
            </a:prstGeom>
          </p:spPr>
        </p:pic>
        <p:pic>
          <p:nvPicPr>
            <p:cNvPr id="45" name="圖片 44" descr="一張含有 室內 的圖片&#10;&#10;自動產生的描述">
              <a:extLst>
                <a:ext uri="{FF2B5EF4-FFF2-40B4-BE49-F238E27FC236}">
                  <a16:creationId xmlns:a16="http://schemas.microsoft.com/office/drawing/2014/main" id="{ECBA841B-92B3-42DA-A4CF-FE8512DE1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9460" y="2666805"/>
              <a:ext cx="2522059" cy="285334"/>
            </a:xfrm>
            <a:prstGeom prst="rect">
              <a:avLst/>
            </a:prstGeom>
          </p:spPr>
        </p:pic>
        <p:pic>
          <p:nvPicPr>
            <p:cNvPr id="47" name="圖片 46" descr="一張含有 室內 的圖片&#10;&#10;自動產生的描述">
              <a:extLst>
                <a:ext uri="{FF2B5EF4-FFF2-40B4-BE49-F238E27FC236}">
                  <a16:creationId xmlns:a16="http://schemas.microsoft.com/office/drawing/2014/main" id="{A37D87D6-8206-45A7-9C7A-547058435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1586" y="5520844"/>
              <a:ext cx="3132728" cy="285334"/>
            </a:xfrm>
            <a:prstGeom prst="rect">
              <a:avLst/>
            </a:prstGeom>
          </p:spPr>
        </p:pic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5B303ECB-5FC0-9F4C-A938-63A1F170A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5292" y="4842770"/>
              <a:ext cx="3093368" cy="813614"/>
            </a:xfrm>
            <a:prstGeom prst="rect">
              <a:avLst/>
            </a:prstGeom>
          </p:spPr>
        </p:pic>
        <p:sp>
          <p:nvSpPr>
            <p:cNvPr id="50" name="TextBox 13">
              <a:extLst>
                <a:ext uri="{FF2B5EF4-FFF2-40B4-BE49-F238E27FC236}">
                  <a16:creationId xmlns:a16="http://schemas.microsoft.com/office/drawing/2014/main" id="{854B0E2C-0A18-48A8-8E30-96954B237F81}"/>
                </a:ext>
              </a:extLst>
            </p:cNvPr>
            <p:cNvSpPr txBox="1"/>
            <p:nvPr/>
          </p:nvSpPr>
          <p:spPr>
            <a:xfrm>
              <a:off x="5024314" y="4463375"/>
              <a:ext cx="1559113" cy="53653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2400" b="1">
                  <a:ea typeface="新細明體"/>
                </a:rPr>
                <a:t>10Gbps</a:t>
              </a:r>
            </a:p>
          </p:txBody>
        </p:sp>
        <p:sp>
          <p:nvSpPr>
            <p:cNvPr id="40" name="TextBox 13">
              <a:extLst>
                <a:ext uri="{FF2B5EF4-FFF2-40B4-BE49-F238E27FC236}">
                  <a16:creationId xmlns:a16="http://schemas.microsoft.com/office/drawing/2014/main" id="{2EA13E87-D8C4-40D7-85DB-C11300D54423}"/>
                </a:ext>
              </a:extLst>
            </p:cNvPr>
            <p:cNvSpPr txBox="1"/>
            <p:nvPr/>
          </p:nvSpPr>
          <p:spPr>
            <a:xfrm>
              <a:off x="5308094" y="2008725"/>
              <a:ext cx="8788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1GbE</a:t>
              </a:r>
            </a:p>
          </p:txBody>
        </p:sp>
        <p:pic>
          <p:nvPicPr>
            <p:cNvPr id="15" name="圖片 14" descr="一張含有 螢幕擷取畫面, 監視器 的圖片&#10;&#10;自動產生的描述">
              <a:extLst>
                <a:ext uri="{FF2B5EF4-FFF2-40B4-BE49-F238E27FC236}">
                  <a16:creationId xmlns:a16="http://schemas.microsoft.com/office/drawing/2014/main" id="{8DC9827B-5249-2935-739E-719948DF7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739" y="4285186"/>
              <a:ext cx="878830" cy="1486807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CCCCD89D-D325-8A4D-0822-A1C6309AA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67881" y="4922349"/>
              <a:ext cx="1118118" cy="700687"/>
            </a:xfrm>
            <a:prstGeom prst="rect">
              <a:avLst/>
            </a:prstGeom>
          </p:spPr>
        </p:pic>
        <p:pic>
          <p:nvPicPr>
            <p:cNvPr id="7" name="圖片 8" descr="一張含有 文字, 室內, 電子用品 的圖片&#10;&#10;自動產生的描述">
              <a:extLst>
                <a:ext uri="{FF2B5EF4-FFF2-40B4-BE49-F238E27FC236}">
                  <a16:creationId xmlns:a16="http://schemas.microsoft.com/office/drawing/2014/main" id="{EB9829CA-2C4B-9E8C-6FB6-96A8F78B1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358490" y="3992089"/>
              <a:ext cx="1905942" cy="1148533"/>
            </a:xfrm>
            <a:prstGeom prst="rect">
              <a:avLst/>
            </a:prstGeom>
          </p:spPr>
        </p:pic>
        <p:pic>
          <p:nvPicPr>
            <p:cNvPr id="17" name="圖片 16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B3B84ED3-F6C0-BE4F-8CC3-053990BA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3404" y="4321595"/>
              <a:ext cx="1363279" cy="859573"/>
            </a:xfrm>
            <a:prstGeom prst="rect">
              <a:avLst/>
            </a:prstGeom>
          </p:spPr>
        </p:pic>
        <p:pic>
          <p:nvPicPr>
            <p:cNvPr id="19" name="圖片 18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10ABA52A-FC44-E561-6A5F-3D82A9E68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3405" y="5716464"/>
              <a:ext cx="1363279" cy="859574"/>
            </a:xfrm>
            <a:prstGeom prst="rect">
              <a:avLst/>
            </a:prstGeom>
          </p:spPr>
        </p:pic>
        <p:sp>
          <p:nvSpPr>
            <p:cNvPr id="22" name="TextBox 34">
              <a:extLst>
                <a:ext uri="{FF2B5EF4-FFF2-40B4-BE49-F238E27FC236}">
                  <a16:creationId xmlns:a16="http://schemas.microsoft.com/office/drawing/2014/main" id="{503477C0-10C7-8B46-FBF4-E4D0154A1785}"/>
                </a:ext>
              </a:extLst>
            </p:cNvPr>
            <p:cNvSpPr txBox="1"/>
            <p:nvPr/>
          </p:nvSpPr>
          <p:spPr>
            <a:xfrm>
              <a:off x="10504487" y="6462710"/>
              <a:ext cx="159261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TS-h686</a:t>
              </a:r>
              <a:endParaRPr lang="en-US">
                <a:solidFill>
                  <a:schemeClr val="bg1"/>
                </a:solidFill>
                <a:cs typeface="Calibri"/>
              </a:endParaRPr>
            </a:p>
          </p:txBody>
        </p:sp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847D0A70-D30E-774D-AF93-59A80A610CAA}"/>
              </a:ext>
            </a:extLst>
          </p:cNvPr>
          <p:cNvSpPr txBox="1"/>
          <p:nvPr/>
        </p:nvSpPr>
        <p:spPr>
          <a:xfrm>
            <a:off x="434495" y="1775691"/>
            <a:ext cx="1142845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透過 QNAP 多元的產品線，可以讓您從 1GbE 的網路環境，快速升級到 10 GbE。讓您依需求快速為 QNAP NAS、Windows® 及 Ubuntu® 電腦／伺服器添增高速 10GbE 網路埠，加速大檔分享與密集資料傳輸，滿足高頻寬應用情境。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C6EB77B-BB27-2965-DE7F-E31707D51A99}"/>
              </a:ext>
            </a:extLst>
          </p:cNvPr>
          <p:cNvSpPr txBox="1"/>
          <p:nvPr/>
        </p:nvSpPr>
        <p:spPr>
          <a:xfrm>
            <a:off x="10440838" y="4434796"/>
            <a:ext cx="16867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altLang="zh-TW" b="1">
                <a:solidFill>
                  <a:srgbClr val="FFFF00"/>
                </a:solidFill>
                <a:latin typeface="Arial"/>
                <a:ea typeface="新細明體"/>
              </a:rPr>
              <a:t>QXG-</a:t>
            </a:r>
            <a:r>
              <a:rPr lang="en-GB" altLang="zh-TW" sz="1600" b="1">
                <a:solidFill>
                  <a:srgbClr val="FFFF00"/>
                </a:solidFill>
                <a:latin typeface="Arial"/>
                <a:ea typeface="新細明體"/>
              </a:rPr>
              <a:t>10G2</a:t>
            </a:r>
            <a:r>
              <a:rPr lang="en-US" altLang="zh-TW" sz="1600" b="1">
                <a:solidFill>
                  <a:srgbClr val="FFFF00"/>
                </a:solidFill>
                <a:latin typeface="Arial"/>
                <a:ea typeface="新細明體"/>
              </a:rPr>
              <a:t>TB</a:t>
            </a:r>
            <a:endParaRPr lang="zh-TW" altLang="en-US" sz="1600">
              <a:solidFill>
                <a:srgbClr val="FFFF00"/>
              </a:solidFill>
              <a:ea typeface="新細明體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E7396E9-757D-B097-B025-7423C7C0B2B6}"/>
              </a:ext>
            </a:extLst>
          </p:cNvPr>
          <p:cNvSpPr txBox="1"/>
          <p:nvPr/>
        </p:nvSpPr>
        <p:spPr>
          <a:xfrm>
            <a:off x="10465376" y="5694218"/>
            <a:ext cx="16867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altLang="zh-TW" b="1">
                <a:solidFill>
                  <a:srgbClr val="FFFF00"/>
                </a:solidFill>
                <a:latin typeface="Arial"/>
                <a:ea typeface="新細明體"/>
              </a:rPr>
              <a:t>QXG-</a:t>
            </a:r>
            <a:r>
              <a:rPr lang="en-GB" altLang="zh-TW" sz="1600" b="1">
                <a:solidFill>
                  <a:srgbClr val="FFFF00"/>
                </a:solidFill>
                <a:latin typeface="Arial"/>
                <a:ea typeface="新細明體"/>
              </a:rPr>
              <a:t>10G2</a:t>
            </a:r>
            <a:r>
              <a:rPr lang="en-US" altLang="zh-TW" sz="1600" b="1">
                <a:solidFill>
                  <a:srgbClr val="FFFF00"/>
                </a:solidFill>
                <a:latin typeface="Arial"/>
                <a:ea typeface="新細明體"/>
              </a:rPr>
              <a:t>TB</a:t>
            </a:r>
            <a:endParaRPr lang="zh-TW" altLang="en-US" sz="1600">
              <a:solidFill>
                <a:srgbClr val="FFFF00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47539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圓角 2">
            <a:extLst>
              <a:ext uri="{FF2B5EF4-FFF2-40B4-BE49-F238E27FC236}">
                <a16:creationId xmlns:a16="http://schemas.microsoft.com/office/drawing/2014/main" id="{860097C1-3D72-961A-63ED-945AB7DF5896}"/>
              </a:ext>
            </a:extLst>
          </p:cNvPr>
          <p:cNvSpPr/>
          <p:nvPr/>
        </p:nvSpPr>
        <p:spPr>
          <a:xfrm>
            <a:off x="1055382" y="2840590"/>
            <a:ext cx="1819197" cy="3808096"/>
          </a:xfrm>
          <a:prstGeom prst="roundRect">
            <a:avLst>
              <a:gd name="adj" fmla="val 0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8BE32F-464B-5591-6F54-1F712AAE20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8"/>
          <a:stretch/>
        </p:blipFill>
        <p:spPr>
          <a:xfrm>
            <a:off x="-1" y="-54300"/>
            <a:ext cx="12192001" cy="1698677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1B9469B2-BC0E-0158-1424-8C9CD85A7046}"/>
              </a:ext>
            </a:extLst>
          </p:cNvPr>
          <p:cNvSpPr txBox="1">
            <a:spLocks/>
          </p:cNvSpPr>
          <p:nvPr/>
        </p:nvSpPr>
        <p:spPr>
          <a:xfrm>
            <a:off x="482600" y="468383"/>
            <a:ext cx="1121410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TW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Mac / Windows </a:t>
            </a:r>
            <a:r>
              <a:rPr kumimoji="1"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筆電輕巧提速方案</a:t>
            </a:r>
            <a:endParaRPr lang="zh-TW" altLang="en-US" b="1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15" name="圖片 14" descr="一張含有 夜空 的圖片&#10;&#10;自動產生的描述">
            <a:extLst>
              <a:ext uri="{FF2B5EF4-FFF2-40B4-BE49-F238E27FC236}">
                <a16:creationId xmlns:a16="http://schemas.microsoft.com/office/drawing/2014/main" id="{ACE66F83-E34D-4C12-22EF-FFBECF6EA6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7"/>
          <a:stretch/>
        </p:blipFill>
        <p:spPr>
          <a:xfrm>
            <a:off x="3300" y="1626413"/>
            <a:ext cx="12185400" cy="5213623"/>
          </a:xfrm>
          <a:prstGeom prst="rect">
            <a:avLst/>
          </a:prstGeom>
        </p:spPr>
      </p:pic>
      <p:sp>
        <p:nvSpPr>
          <p:cNvPr id="69" name="矩形: 圓角 2">
            <a:extLst>
              <a:ext uri="{FF2B5EF4-FFF2-40B4-BE49-F238E27FC236}">
                <a16:creationId xmlns:a16="http://schemas.microsoft.com/office/drawing/2014/main" id="{B17E694E-013F-40B8-91F4-A23C57FD5B78}"/>
              </a:ext>
            </a:extLst>
          </p:cNvPr>
          <p:cNvSpPr/>
          <p:nvPr/>
        </p:nvSpPr>
        <p:spPr>
          <a:xfrm>
            <a:off x="4374093" y="2820538"/>
            <a:ext cx="2180144" cy="3828148"/>
          </a:xfrm>
          <a:prstGeom prst="roundRect">
            <a:avLst>
              <a:gd name="adj" fmla="val 0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: 圓角 3">
            <a:extLst>
              <a:ext uri="{FF2B5EF4-FFF2-40B4-BE49-F238E27FC236}">
                <a16:creationId xmlns:a16="http://schemas.microsoft.com/office/drawing/2014/main" id="{DA95BFBF-A1D0-4373-9328-7C0305591AC8}"/>
              </a:ext>
            </a:extLst>
          </p:cNvPr>
          <p:cNvSpPr/>
          <p:nvPr/>
        </p:nvSpPr>
        <p:spPr>
          <a:xfrm>
            <a:off x="1051980" y="2820538"/>
            <a:ext cx="1800087" cy="379450"/>
          </a:xfrm>
          <a:prstGeom prst="roundRect">
            <a:avLst>
              <a:gd name="adj" fmla="val 0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影像編輯工作站</a:t>
            </a:r>
            <a:endParaRPr lang="en-US" altLang="zh-TW" sz="1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圓角 2">
            <a:extLst>
              <a:ext uri="{FF2B5EF4-FFF2-40B4-BE49-F238E27FC236}">
                <a16:creationId xmlns:a16="http://schemas.microsoft.com/office/drawing/2014/main" id="{92D56CF9-65D4-BF4F-B629-18899D58A578}"/>
              </a:ext>
            </a:extLst>
          </p:cNvPr>
          <p:cNvSpPr/>
          <p:nvPr/>
        </p:nvSpPr>
        <p:spPr>
          <a:xfrm>
            <a:off x="9321991" y="2893507"/>
            <a:ext cx="1915625" cy="3761723"/>
          </a:xfrm>
          <a:prstGeom prst="roundRect">
            <a:avLst>
              <a:gd name="adj" fmla="val 0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3">
            <a:extLst>
              <a:ext uri="{FF2B5EF4-FFF2-40B4-BE49-F238E27FC236}">
                <a16:creationId xmlns:a16="http://schemas.microsoft.com/office/drawing/2014/main" id="{504F0311-D029-CF43-872F-DFAD7A77E32C}"/>
              </a:ext>
            </a:extLst>
          </p:cNvPr>
          <p:cNvSpPr/>
          <p:nvPr/>
        </p:nvSpPr>
        <p:spPr>
          <a:xfrm>
            <a:off x="9321991" y="2836608"/>
            <a:ext cx="1915625" cy="546964"/>
          </a:xfrm>
          <a:prstGeom prst="roundRect">
            <a:avLst>
              <a:gd name="adj" fmla="val 0"/>
            </a:avLst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備份至</a:t>
            </a:r>
            <a:endParaRPr lang="en-US" altLang="zh-CN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QNAP NAS</a:t>
            </a:r>
          </a:p>
        </p:txBody>
      </p:sp>
      <p:cxnSp>
        <p:nvCxnSpPr>
          <p:cNvPr id="10" name="直線接點 36">
            <a:extLst>
              <a:ext uri="{FF2B5EF4-FFF2-40B4-BE49-F238E27FC236}">
                <a16:creationId xmlns:a16="http://schemas.microsoft.com/office/drawing/2014/main" id="{19E6B8E1-B3FE-5343-AFA2-A939E40DA3D4}"/>
              </a:ext>
            </a:extLst>
          </p:cNvPr>
          <p:cNvCxnSpPr>
            <a:cxnSpLocks/>
          </p:cNvCxnSpPr>
          <p:nvPr/>
        </p:nvCxnSpPr>
        <p:spPr>
          <a:xfrm>
            <a:off x="5411153" y="4049516"/>
            <a:ext cx="1837829" cy="2569"/>
          </a:xfrm>
          <a:prstGeom prst="line">
            <a:avLst/>
          </a:prstGeom>
          <a:ln w="38100">
            <a:solidFill>
              <a:srgbClr val="84C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33">
            <a:extLst>
              <a:ext uri="{FF2B5EF4-FFF2-40B4-BE49-F238E27FC236}">
                <a16:creationId xmlns:a16="http://schemas.microsoft.com/office/drawing/2014/main" id="{7D4701A0-7AF9-EB44-879D-7503051C6B36}"/>
              </a:ext>
            </a:extLst>
          </p:cNvPr>
          <p:cNvCxnSpPr>
            <a:cxnSpLocks/>
          </p:cNvCxnSpPr>
          <p:nvPr/>
        </p:nvCxnSpPr>
        <p:spPr>
          <a:xfrm>
            <a:off x="2645960" y="4052085"/>
            <a:ext cx="2088863" cy="0"/>
          </a:xfrm>
          <a:prstGeom prst="line">
            <a:avLst/>
          </a:prstGeom>
          <a:ln w="38100">
            <a:solidFill>
              <a:srgbClr val="FE5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接點: 肘形 27">
            <a:extLst>
              <a:ext uri="{FF2B5EF4-FFF2-40B4-BE49-F238E27FC236}">
                <a16:creationId xmlns:a16="http://schemas.microsoft.com/office/drawing/2014/main" id="{5A944380-6D3A-CA42-8895-E7F0E1764FFB}"/>
              </a:ext>
            </a:extLst>
          </p:cNvPr>
          <p:cNvCxnSpPr>
            <a:cxnSpLocks/>
          </p:cNvCxnSpPr>
          <p:nvPr/>
        </p:nvCxnSpPr>
        <p:spPr>
          <a:xfrm>
            <a:off x="7259132" y="4547510"/>
            <a:ext cx="2857437" cy="955284"/>
          </a:xfrm>
          <a:prstGeom prst="bentConnector3">
            <a:avLst>
              <a:gd name="adj1" fmla="val 9721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接點: 肘形 8">
            <a:extLst>
              <a:ext uri="{FF2B5EF4-FFF2-40B4-BE49-F238E27FC236}">
                <a16:creationId xmlns:a16="http://schemas.microsoft.com/office/drawing/2014/main" id="{9DFACCE8-B5F7-9B44-9CC0-7C9F3D79C797}"/>
              </a:ext>
            </a:extLst>
          </p:cNvPr>
          <p:cNvCxnSpPr>
            <a:cxnSpLocks/>
          </p:cNvCxnSpPr>
          <p:nvPr/>
        </p:nvCxnSpPr>
        <p:spPr>
          <a:xfrm flipV="1">
            <a:off x="7262120" y="4208027"/>
            <a:ext cx="2854449" cy="691959"/>
          </a:xfrm>
          <a:prstGeom prst="bentConnector3">
            <a:avLst>
              <a:gd name="adj1" fmla="val 9171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3">
            <a:extLst>
              <a:ext uri="{FF2B5EF4-FFF2-40B4-BE49-F238E27FC236}">
                <a16:creationId xmlns:a16="http://schemas.microsoft.com/office/drawing/2014/main" id="{76FF0296-BF85-6E43-B190-3B1256A36F15}"/>
              </a:ext>
            </a:extLst>
          </p:cNvPr>
          <p:cNvCxnSpPr>
            <a:cxnSpLocks/>
          </p:cNvCxnSpPr>
          <p:nvPr/>
        </p:nvCxnSpPr>
        <p:spPr>
          <a:xfrm>
            <a:off x="2603943" y="5875147"/>
            <a:ext cx="2687817" cy="23508"/>
          </a:xfrm>
          <a:prstGeom prst="line">
            <a:avLst/>
          </a:prstGeom>
          <a:ln w="38100">
            <a:solidFill>
              <a:srgbClr val="FE5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6">
            <a:extLst>
              <a:ext uri="{FF2B5EF4-FFF2-40B4-BE49-F238E27FC236}">
                <a16:creationId xmlns:a16="http://schemas.microsoft.com/office/drawing/2014/main" id="{A916FB20-F14D-AC45-A175-B8C5ECDA29A1}"/>
              </a:ext>
            </a:extLst>
          </p:cNvPr>
          <p:cNvCxnSpPr>
            <a:cxnSpLocks/>
          </p:cNvCxnSpPr>
          <p:nvPr/>
        </p:nvCxnSpPr>
        <p:spPr>
          <a:xfrm>
            <a:off x="5739432" y="5939814"/>
            <a:ext cx="1499326" cy="0"/>
          </a:xfrm>
          <a:prstGeom prst="line">
            <a:avLst/>
          </a:prstGeom>
          <a:ln w="38100">
            <a:solidFill>
              <a:srgbClr val="84C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473EC73-67F2-574C-B880-BB3113EE6174}"/>
              </a:ext>
            </a:extLst>
          </p:cNvPr>
          <p:cNvCxnSpPr>
            <a:cxnSpLocks/>
          </p:cNvCxnSpPr>
          <p:nvPr/>
        </p:nvCxnSpPr>
        <p:spPr>
          <a:xfrm flipV="1">
            <a:off x="7238758" y="4666522"/>
            <a:ext cx="0" cy="1288219"/>
          </a:xfrm>
          <a:prstGeom prst="straightConnector1">
            <a:avLst/>
          </a:prstGeom>
          <a:ln w="38100">
            <a:solidFill>
              <a:srgbClr val="84C9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39">
            <a:extLst>
              <a:ext uri="{FF2B5EF4-FFF2-40B4-BE49-F238E27FC236}">
                <a16:creationId xmlns:a16="http://schemas.microsoft.com/office/drawing/2014/main" id="{3BC08976-CB9B-0B47-8B8F-9B40BF985CF9}"/>
              </a:ext>
            </a:extLst>
          </p:cNvPr>
          <p:cNvSpPr/>
          <p:nvPr/>
        </p:nvSpPr>
        <p:spPr>
          <a:xfrm>
            <a:off x="6200960" y="5769188"/>
            <a:ext cx="799919" cy="283675"/>
          </a:xfrm>
          <a:prstGeom prst="rect">
            <a:avLst/>
          </a:prstGeom>
          <a:solidFill>
            <a:srgbClr val="84C9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5GbE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ED23EF-578D-6A49-8316-4C6B54CD7B55}"/>
              </a:ext>
            </a:extLst>
          </p:cNvPr>
          <p:cNvSpPr txBox="1"/>
          <p:nvPr/>
        </p:nvSpPr>
        <p:spPr>
          <a:xfrm>
            <a:off x="9789537" y="6288202"/>
            <a:ext cx="10694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TVS-x73A</a:t>
            </a:r>
            <a:endParaRPr 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2" name="Straight Arrow Connector 42">
            <a:extLst>
              <a:ext uri="{FF2B5EF4-FFF2-40B4-BE49-F238E27FC236}">
                <a16:creationId xmlns:a16="http://schemas.microsoft.com/office/drawing/2014/main" id="{68D40F7B-1752-4B7F-A941-DED9672A0F54}"/>
              </a:ext>
            </a:extLst>
          </p:cNvPr>
          <p:cNvCxnSpPr>
            <a:cxnSpLocks/>
          </p:cNvCxnSpPr>
          <p:nvPr/>
        </p:nvCxnSpPr>
        <p:spPr>
          <a:xfrm>
            <a:off x="7238758" y="4041945"/>
            <a:ext cx="0" cy="838134"/>
          </a:xfrm>
          <a:prstGeom prst="straightConnector1">
            <a:avLst/>
          </a:prstGeom>
          <a:ln w="38100">
            <a:solidFill>
              <a:srgbClr val="84C9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B97B3E38-AE60-D147-8684-10EC62CF0E6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701" y="4342104"/>
            <a:ext cx="2100908" cy="830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矩形 39">
            <a:extLst>
              <a:ext uri="{FF2B5EF4-FFF2-40B4-BE49-F238E27FC236}">
                <a16:creationId xmlns:a16="http://schemas.microsoft.com/office/drawing/2014/main" id="{65C93307-1C3E-4422-B55C-6E120067BF3A}"/>
              </a:ext>
            </a:extLst>
          </p:cNvPr>
          <p:cNvSpPr/>
          <p:nvPr/>
        </p:nvSpPr>
        <p:spPr>
          <a:xfrm>
            <a:off x="6200960" y="3902917"/>
            <a:ext cx="799919" cy="283675"/>
          </a:xfrm>
          <a:prstGeom prst="rect">
            <a:avLst/>
          </a:prstGeom>
          <a:solidFill>
            <a:srgbClr val="84C9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</a:p>
        </p:txBody>
      </p:sp>
      <p:pic>
        <p:nvPicPr>
          <p:cNvPr id="36" name="圖片 43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7C19F91C-F4E4-7641-8351-8699770189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482" y="5286778"/>
            <a:ext cx="1220816" cy="1005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39">
            <a:extLst>
              <a:ext uri="{FF2B5EF4-FFF2-40B4-BE49-F238E27FC236}">
                <a16:creationId xmlns:a16="http://schemas.microsoft.com/office/drawing/2014/main" id="{0387E24F-5B8C-49EE-B370-ED0A8232D9F3}"/>
              </a:ext>
            </a:extLst>
          </p:cNvPr>
          <p:cNvSpPr/>
          <p:nvPr/>
        </p:nvSpPr>
        <p:spPr>
          <a:xfrm>
            <a:off x="3058050" y="3902917"/>
            <a:ext cx="1510844" cy="283675"/>
          </a:xfrm>
          <a:prstGeom prst="rect">
            <a:avLst/>
          </a:prstGeom>
          <a:solidFill>
            <a:srgbClr val="FE54A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 3</a:t>
            </a:r>
          </a:p>
        </p:txBody>
      </p:sp>
      <p:sp>
        <p:nvSpPr>
          <p:cNvPr id="57" name="矩形 39">
            <a:extLst>
              <a:ext uri="{FF2B5EF4-FFF2-40B4-BE49-F238E27FC236}">
                <a16:creationId xmlns:a16="http://schemas.microsoft.com/office/drawing/2014/main" id="{49252EC2-E210-4A08-BD0C-C43778AF6CE9}"/>
              </a:ext>
            </a:extLst>
          </p:cNvPr>
          <p:cNvSpPr/>
          <p:nvPr/>
        </p:nvSpPr>
        <p:spPr>
          <a:xfrm>
            <a:off x="3185068" y="5769187"/>
            <a:ext cx="933460" cy="283675"/>
          </a:xfrm>
          <a:prstGeom prst="rect">
            <a:avLst/>
          </a:prstGeom>
          <a:solidFill>
            <a:srgbClr val="FE54A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/>
                <a:ea typeface="微軟正黑體"/>
              </a:rPr>
              <a:t>USB 3.0</a:t>
            </a:r>
            <a:endParaRPr lang="en-US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矩形: 圓角 3">
            <a:extLst>
              <a:ext uri="{FF2B5EF4-FFF2-40B4-BE49-F238E27FC236}">
                <a16:creationId xmlns:a16="http://schemas.microsoft.com/office/drawing/2014/main" id="{C78B00C0-328E-4D58-973B-AE1FE0D006D1}"/>
              </a:ext>
            </a:extLst>
          </p:cNvPr>
          <p:cNvSpPr/>
          <p:nvPr/>
        </p:nvSpPr>
        <p:spPr>
          <a:xfrm>
            <a:off x="1051980" y="4914403"/>
            <a:ext cx="1800087" cy="399307"/>
          </a:xfrm>
          <a:prstGeom prst="roundRect">
            <a:avLst>
              <a:gd name="adj" fmla="val 0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其他協作筆電</a:t>
            </a:r>
            <a:endParaRPr lang="en-US" altLang="zh-TW" sz="1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0" name="圖片 59" descr="一張含有 膝上型電腦, 電子用品, 室內, 坐 的圖片&#10;&#10;自動產生的描述">
            <a:extLst>
              <a:ext uri="{FF2B5EF4-FFF2-40B4-BE49-F238E27FC236}">
                <a16:creationId xmlns:a16="http://schemas.microsoft.com/office/drawing/2014/main" id="{21A59867-7C8B-4FB3-9ACB-4E43190254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819"/>
          <a:stretch/>
        </p:blipFill>
        <p:spPr>
          <a:xfrm>
            <a:off x="1003423" y="5251180"/>
            <a:ext cx="1869794" cy="1437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E5E8E-E990-4144-95DD-443820FDAEE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81" y="3199988"/>
            <a:ext cx="1800087" cy="1402985"/>
          </a:xfrm>
          <a:prstGeom prst="rect">
            <a:avLst/>
          </a:prstGeom>
        </p:spPr>
      </p:pic>
      <p:sp>
        <p:nvSpPr>
          <p:cNvPr id="65" name="矩形: 圓角 3">
            <a:extLst>
              <a:ext uri="{FF2B5EF4-FFF2-40B4-BE49-F238E27FC236}">
                <a16:creationId xmlns:a16="http://schemas.microsoft.com/office/drawing/2014/main" id="{D0C24F72-8DAD-4BF6-9EAE-5A799E2021B1}"/>
              </a:ext>
            </a:extLst>
          </p:cNvPr>
          <p:cNvSpPr/>
          <p:nvPr/>
        </p:nvSpPr>
        <p:spPr>
          <a:xfrm>
            <a:off x="4374093" y="2820538"/>
            <a:ext cx="2180144" cy="379450"/>
          </a:xfrm>
          <a:prstGeom prst="roundRect">
            <a:avLst>
              <a:gd name="adj" fmla="val 0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快速備份影音編輯檔案</a:t>
            </a:r>
            <a:endParaRPr lang="en-US" altLang="zh-TW" sz="1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3EEF3B-3FFC-8E48-B6AF-88F6C4649F4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1" t="4306" r="7270" b="-60"/>
          <a:stretch/>
        </p:blipFill>
        <p:spPr>
          <a:xfrm>
            <a:off x="4638443" y="3496586"/>
            <a:ext cx="1622713" cy="1126494"/>
          </a:xfrm>
          <a:prstGeom prst="rect">
            <a:avLst/>
          </a:prstGeom>
        </p:spPr>
      </p:pic>
      <p:pic>
        <p:nvPicPr>
          <p:cNvPr id="2" name="圖片 8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4548D5A2-29F9-FBED-C8A7-91D45062C1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83788" y="5217451"/>
            <a:ext cx="1897596" cy="1099334"/>
          </a:xfrm>
          <a:prstGeom prst="rect">
            <a:avLst/>
          </a:prstGeom>
        </p:spPr>
      </p:pic>
      <p:pic>
        <p:nvPicPr>
          <p:cNvPr id="16" name="圖片 1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2C03068-90F5-F5F1-2AD7-5FEF8E4E8FB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52" y="5780936"/>
            <a:ext cx="1568176" cy="950332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1841828-2E95-C620-BEDE-08D0D6783263}"/>
              </a:ext>
            </a:extLst>
          </p:cNvPr>
          <p:cNvSpPr txBox="1"/>
          <p:nvPr/>
        </p:nvSpPr>
        <p:spPr>
          <a:xfrm>
            <a:off x="754881" y="1810327"/>
            <a:ext cx="10943550" cy="940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QNAP 也提供多元的配件產品線，就算您的設備沒有網路埠，也都有相對應的轉接裝置，可以讓您的網路環境，快速升級到 5 GbE 以上。再搭配 QNAP NAS 及交換器，讓影音編輯工作者及其他協作團隊，都能暢享高速的存儲服務。</a:t>
            </a:r>
          </a:p>
        </p:txBody>
      </p:sp>
      <p:pic>
        <p:nvPicPr>
          <p:cNvPr id="9" name="Picture 10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035B582-C342-71B8-8B17-CD25A18E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3364" y="3709411"/>
            <a:ext cx="1514073" cy="947354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17F5E399-303F-4C1B-813A-87D253D9B0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52" y="3867383"/>
            <a:ext cx="1568176" cy="950332"/>
          </a:xfrm>
          <a:prstGeom prst="rect">
            <a:avLst/>
          </a:prstGeom>
        </p:spPr>
      </p:pic>
      <p:sp>
        <p:nvSpPr>
          <p:cNvPr id="8" name="TextBox 47">
            <a:extLst>
              <a:ext uri="{FF2B5EF4-FFF2-40B4-BE49-F238E27FC236}">
                <a16:creationId xmlns:a16="http://schemas.microsoft.com/office/drawing/2014/main" id="{ECBD8A3E-1FB8-495D-960E-A9C1766FB2D4}"/>
              </a:ext>
            </a:extLst>
          </p:cNvPr>
          <p:cNvSpPr txBox="1"/>
          <p:nvPr/>
        </p:nvSpPr>
        <p:spPr>
          <a:xfrm>
            <a:off x="9746242" y="4616998"/>
            <a:ext cx="10694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TS-h686</a:t>
            </a:r>
            <a:endParaRPr 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72">
            <a:extLst>
              <a:ext uri="{FF2B5EF4-FFF2-40B4-BE49-F238E27FC236}">
                <a16:creationId xmlns:a16="http://schemas.microsoft.com/office/drawing/2014/main" id="{3C331572-B7C7-E24A-E4D5-609398F501BE}"/>
              </a:ext>
            </a:extLst>
          </p:cNvPr>
          <p:cNvSpPr/>
          <p:nvPr/>
        </p:nvSpPr>
        <p:spPr>
          <a:xfrm>
            <a:off x="4449707" y="4558392"/>
            <a:ext cx="199312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QNA-T310G1T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9C3F1C6-6CEB-C63D-B967-B283F8F39D8A}"/>
              </a:ext>
            </a:extLst>
          </p:cNvPr>
          <p:cNvSpPr txBox="1"/>
          <p:nvPr/>
        </p:nvSpPr>
        <p:spPr>
          <a:xfrm>
            <a:off x="4887790" y="6253722"/>
            <a:ext cx="144433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rgbClr val="FFFFFF"/>
                </a:solidFill>
                <a:latin typeface="Arial"/>
                <a:ea typeface="新細明體"/>
              </a:rPr>
              <a:t>QNA-UC5G1T</a:t>
            </a:r>
            <a:endParaRPr lang="zh-TW" altLang="en-US" sz="1400">
              <a:ea typeface="新細明體"/>
            </a:endParaRPr>
          </a:p>
        </p:txBody>
      </p:sp>
      <p:sp>
        <p:nvSpPr>
          <p:cNvPr id="22" name="矩形 72">
            <a:extLst>
              <a:ext uri="{FF2B5EF4-FFF2-40B4-BE49-F238E27FC236}">
                <a16:creationId xmlns:a16="http://schemas.microsoft.com/office/drawing/2014/main" id="{20BC4351-C3E1-A6B4-5A7A-8BBB9D9F9211}"/>
              </a:ext>
            </a:extLst>
          </p:cNvPr>
          <p:cNvSpPr/>
          <p:nvPr/>
        </p:nvSpPr>
        <p:spPr>
          <a:xfrm>
            <a:off x="7313101" y="5052265"/>
            <a:ext cx="1993125" cy="2923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en-US" altLang="zh-TW" sz="13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網路交換器</a:t>
            </a:r>
            <a:endParaRPr lang="en-US" altLang="zh-TW" sz="1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B74660C-B16F-BC60-E3DD-3A4B833F6932}"/>
              </a:ext>
            </a:extLst>
          </p:cNvPr>
          <p:cNvSpPr txBox="1"/>
          <p:nvPr/>
        </p:nvSpPr>
        <p:spPr>
          <a:xfrm>
            <a:off x="7850331" y="3598718"/>
            <a:ext cx="16867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altLang="zh-TW" sz="1600" b="1">
                <a:solidFill>
                  <a:srgbClr val="FFFF00"/>
                </a:solidFill>
                <a:latin typeface="Arial"/>
                <a:ea typeface="新細明體"/>
              </a:rPr>
              <a:t>QXG-10G2</a:t>
            </a:r>
            <a:r>
              <a:rPr lang="en-US" altLang="zh-TW" sz="1600" b="1">
                <a:solidFill>
                  <a:srgbClr val="FFFF00"/>
                </a:solidFill>
                <a:latin typeface="Arial"/>
                <a:ea typeface="新細明體"/>
              </a:rPr>
              <a:t>TB</a:t>
            </a:r>
            <a:endParaRPr lang="zh-TW" altLang="en-US" sz="1600">
              <a:solidFill>
                <a:srgbClr val="FFFF00"/>
              </a:solidFill>
              <a:ea typeface="新細明體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BB3CFFEF-872B-ECCA-0927-4006C3B4213F}"/>
              </a:ext>
            </a:extLst>
          </p:cNvPr>
          <p:cNvSpPr txBox="1"/>
          <p:nvPr/>
        </p:nvSpPr>
        <p:spPr>
          <a:xfrm>
            <a:off x="7876309" y="5503718"/>
            <a:ext cx="16867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altLang="zh-TW" sz="1600" b="1">
                <a:solidFill>
                  <a:srgbClr val="FFFF00"/>
                </a:solidFill>
                <a:latin typeface="Arial"/>
                <a:ea typeface="新細明體"/>
              </a:rPr>
              <a:t>QXG-10G2</a:t>
            </a:r>
            <a:r>
              <a:rPr lang="en-US" altLang="zh-TW" sz="1600" b="1">
                <a:solidFill>
                  <a:srgbClr val="FFFF00"/>
                </a:solidFill>
                <a:latin typeface="Arial"/>
                <a:ea typeface="新細明體"/>
              </a:rPr>
              <a:t>TB</a:t>
            </a:r>
            <a:endParaRPr lang="zh-TW" altLang="en-US" sz="1600">
              <a:solidFill>
                <a:srgbClr val="FFFF00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933709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4" hidden="1">
            <a:extLst>
              <a:ext uri="{FF2B5EF4-FFF2-40B4-BE49-F238E27FC236}">
                <a16:creationId xmlns:a16="http://schemas.microsoft.com/office/drawing/2014/main" id="{8CDF6D3C-65DB-3941-85A5-FC875E0827B7}"/>
              </a:ext>
            </a:extLst>
          </p:cNvPr>
          <p:cNvGraphicFramePr>
            <a:graphicFrameLocks noGrp="1"/>
          </p:cNvGraphicFramePr>
          <p:nvPr/>
        </p:nvGraphicFramePr>
        <p:xfrm>
          <a:off x="14342714" y="1581375"/>
          <a:ext cx="6289538" cy="4241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74569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3814969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0000"/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QXG-10G2T-X710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網路控制晶片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Intel Ethernet Controller 700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傳輸速度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10/5/2.5/1GbE, 100M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連接埠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NBAST-T; RJ45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埠數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55276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QNAP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作業系統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QTS 4.5.2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或之後的版本</a:t>
                      </a:r>
                      <a:endParaRPr lang="en-US" altLang="zh-TW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QuTS hero 4.5.1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或之後的版本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支援其他作業系統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Windows/Windows Server/Linux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52622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介面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 Express 3.0 x4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96619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包裝內容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QXG-10G2T-X710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QIG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快速安裝指南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)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3 x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擋版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(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出貨時預先安裝短擋版於網路擴充卡上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146211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B525880F-7296-0AF7-8CC6-842BA2D46BA3}"/>
              </a:ext>
            </a:extLst>
          </p:cNvPr>
          <p:cNvSpPr txBox="1">
            <a:spLocks/>
          </p:cNvSpPr>
          <p:nvPr/>
        </p:nvSpPr>
        <p:spPr>
          <a:xfrm>
            <a:off x="97686" y="205650"/>
            <a:ext cx="12194333" cy="2002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 w="1270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雙埠 10 GbE 五速 PCIe Gen3 Muti-Gig 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pPr algn="ctr"/>
            <a:r>
              <a:rPr lang="zh-TW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網路擴充卡</a:t>
            </a:r>
            <a:r>
              <a:rPr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 </a:t>
            </a:r>
            <a:r>
              <a:rPr lang="en-US" altLang="zh-TW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  </a:t>
            </a:r>
            <a:br>
              <a:rPr lang="en-US" b="1">
                <a:latin typeface="Arial" panose="020B0604020202020204" pitchFamily="34" charset="0"/>
                <a:ea typeface="微軟正黑體" panose="020B0604030504040204" pitchFamily="34" charset="-120"/>
              </a:rPr>
            </a:br>
            <a:endParaRPr lang="en-US" b="1"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65CA714-CC71-7FA4-8CA2-A5C43D671C50}"/>
              </a:ext>
            </a:extLst>
          </p:cNvPr>
          <p:cNvSpPr/>
          <p:nvPr/>
        </p:nvSpPr>
        <p:spPr>
          <a:xfrm>
            <a:off x="1468575" y="1718567"/>
            <a:ext cx="9576219" cy="5518922"/>
          </a:xfrm>
          <a:prstGeom prst="rect">
            <a:avLst/>
          </a:prstGeom>
          <a:gradFill>
            <a:gsLst>
              <a:gs pos="9735">
                <a:schemeClr val="accent3"/>
              </a:gs>
              <a:gs pos="41000">
                <a:schemeClr val="accent1">
                  <a:lumMod val="50000"/>
                </a:schemeClr>
              </a:gs>
              <a:gs pos="100000">
                <a:srgbClr val="080F23">
                  <a:alpha val="6000"/>
                </a:srgbClr>
              </a:gs>
            </a:gsLst>
            <a:lin ang="5400000" scaled="1"/>
          </a:gradFill>
          <a:ln>
            <a:noFill/>
          </a:ln>
          <a:effectLst>
            <a:outerShdw blurRad="1651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6" name="Shape 253">
            <a:extLst>
              <a:ext uri="{FF2B5EF4-FFF2-40B4-BE49-F238E27FC236}">
                <a16:creationId xmlns:a16="http://schemas.microsoft.com/office/drawing/2014/main" id="{8E08EAD1-BF8F-AE1F-3B4E-FEA164AE12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5025236"/>
              </p:ext>
            </p:extLst>
          </p:nvPr>
        </p:nvGraphicFramePr>
        <p:xfrm>
          <a:off x="1468575" y="1710041"/>
          <a:ext cx="9585868" cy="4961127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265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9971">
                  <a:extLst>
                    <a:ext uri="{9D8B030D-6E8A-4147-A177-3AD203B41FA5}">
                      <a16:colId xmlns:a16="http://schemas.microsoft.com/office/drawing/2014/main" val="1411262760"/>
                    </a:ext>
                  </a:extLst>
                </a:gridCol>
              </a:tblGrid>
              <a:tr h="345462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endParaRPr lang="zh-TW" altLang="en-US" sz="1200" b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QXG-10G2TB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Microsoft JhengHei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1" i="0" u="none" strike="noStrike" noProof="0">
                          <a:solidFill>
                            <a:schemeClr val="bg1"/>
                          </a:solidFill>
                          <a:latin typeface="Microsoft JhengHei"/>
                        </a:rPr>
                        <a:t>QXG-10G2T-107 ( EOL )</a:t>
                      </a:r>
                      <a:endParaRPr lang="zh-TW" sz="1200" b="1">
                        <a:latin typeface="Microsoft JhengHei"/>
                        <a:ea typeface="Microsoft JhengHei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995628"/>
                  </a:ext>
                </a:extLst>
              </a:tr>
              <a:tr h="345462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網路控制晶片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Marvell </a:t>
                      </a:r>
                      <a:r>
                        <a:rPr lang="en-US" altLang="zh-TW" sz="1200" b="1" err="1">
                          <a:solidFill>
                            <a:srgbClr val="FFFF00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AQtion</a:t>
                      </a: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AQC113C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Microsoft JhengHei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CACDDC"/>
                          </a:solidFill>
                          <a:latin typeface="Microsoft JhengHei"/>
                        </a:rPr>
                        <a:t>Marvell </a:t>
                      </a:r>
                      <a:r>
                        <a:rPr lang="en-US" sz="1200" b="0" i="0" u="none" strike="noStrike" baseline="0" noProof="0" err="1">
                          <a:solidFill>
                            <a:srgbClr val="CACDDC"/>
                          </a:solidFill>
                          <a:latin typeface="Microsoft JhengHei"/>
                        </a:rPr>
                        <a:t>AQtion</a:t>
                      </a:r>
                      <a:r>
                        <a:rPr lang="en-US" sz="1200" b="0" i="0" u="none" strike="noStrike" baseline="0" noProof="0">
                          <a:solidFill>
                            <a:srgbClr val="CACDDC"/>
                          </a:solidFill>
                          <a:latin typeface="Microsoft JhengHei"/>
                        </a:rPr>
                        <a:t> AQC107S</a:t>
                      </a:r>
                      <a:endParaRPr lang="zh-TW" altLang="en-US" sz="1200" b="0">
                        <a:solidFill>
                          <a:srgbClr val="CACDDC"/>
                        </a:solidFill>
                        <a:latin typeface="Microsoft JhengHei"/>
                        <a:ea typeface="Microsoft JhengHei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462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傳輸速度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10/5/2.5/1GbE, 100M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0">
                          <a:solidFill>
                            <a:srgbClr val="CACDDC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10/5/2.5/1GbE, 100M</a:t>
                      </a:r>
                      <a:endParaRPr lang="zh-TW" altLang="en-US" sz="1200" b="0">
                        <a:solidFill>
                          <a:srgbClr val="CACDDC"/>
                        </a:solidFill>
                        <a:latin typeface="Microsoft JhengHei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462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連接埠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NBASE-T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; RJ45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0">
                          <a:solidFill>
                            <a:srgbClr val="CACDDC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NBASE-T; RJ45</a:t>
                      </a:r>
                      <a:endParaRPr lang="zh-TW" altLang="en-US" sz="1200" b="0">
                        <a:solidFill>
                          <a:srgbClr val="CACDDC"/>
                        </a:solidFill>
                        <a:latin typeface="Microsoft JhengHei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462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埠數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0">
                          <a:solidFill>
                            <a:srgbClr val="CACDDC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2</a:t>
                      </a:r>
                      <a:endParaRPr lang="en-US" altLang="zh-TW" sz="1200" b="0">
                        <a:solidFill>
                          <a:srgbClr val="CACDDC"/>
                        </a:solidFill>
                        <a:latin typeface="Microsoft JhengHei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9431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QNAP</a:t>
                      </a: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 作業系統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QTS 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4.5.4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 或以上版本</a:t>
                      </a:r>
                      <a:endParaRPr lang="en-US" altLang="zh-TW" sz="1200" b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200" b="0" err="1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QuTS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hero 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h4.5.4 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或以上版本</a:t>
                      </a:r>
                      <a:endParaRPr lang="en-US" altLang="zh-TW" sz="1200" b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建議升級至最新版本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QTS / </a:t>
                      </a:r>
                      <a:r>
                        <a:rPr lang="en-US" sz="1200" b="0" i="0" u="none" strike="noStrike" noProof="0" err="1">
                          <a:solidFill>
                            <a:srgbClr val="CACDDC"/>
                          </a:solidFill>
                          <a:latin typeface="Microsoft JhengHei"/>
                        </a:rPr>
                        <a:t>QuTS</a:t>
                      </a: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 hero (</a:t>
                      </a:r>
                      <a:r>
                        <a:rPr lang="zh-TW" alt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  <a:ea typeface="Microsoft JhengHei"/>
                        </a:rPr>
                        <a:t>建議升級至最新版本</a:t>
                      </a: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)</a:t>
                      </a:r>
                      <a:endParaRPr lang="en-US" sz="1200" b="0">
                        <a:solidFill>
                          <a:srgbClr val="CACDDC"/>
                        </a:solidFill>
                        <a:latin typeface="Microsoft JhengHei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1265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支援其他作業系統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Windows</a:t>
                      </a:r>
                      <a:r>
                        <a:rPr lang="en-US" altLang="zh-TW" sz="1200" b="0" baseline="3000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®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10 (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需要安裝驅動程式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 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Ubuntu</a:t>
                      </a:r>
                      <a:r>
                        <a:rPr lang="en-US" altLang="zh-TW" sz="1200" b="0" baseline="3000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®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20.04 + Marvell 2.5.5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Arial"/>
                      </a:endParaRPr>
                    </a:p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(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需要安裝驅動程式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Windows</a:t>
                      </a:r>
                      <a:r>
                        <a:rPr lang="en-US" sz="1200" b="0" i="0" u="none" strike="noStrike" baseline="30000" noProof="0">
                          <a:solidFill>
                            <a:srgbClr val="CACDDC"/>
                          </a:solidFill>
                          <a:latin typeface="Microsoft JhengHei"/>
                        </a:rPr>
                        <a:t>®</a:t>
                      </a: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 (</a:t>
                      </a:r>
                      <a:r>
                        <a:rPr lang="zh-TW" alt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  <a:ea typeface="Microsoft JhengHei"/>
                        </a:rPr>
                        <a:t>需要安裝驅動程式</a:t>
                      </a: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)</a:t>
                      </a:r>
                      <a:b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</a:b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Linux</a:t>
                      </a:r>
                      <a:r>
                        <a:rPr lang="en-US" sz="1200" b="0" i="0" u="none" strike="noStrike" baseline="30000" noProof="0">
                          <a:solidFill>
                            <a:srgbClr val="CACDDC"/>
                          </a:solidFill>
                          <a:latin typeface="Microsoft JhengHei"/>
                        </a:rPr>
                        <a:t>®</a:t>
                      </a: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 (</a:t>
                      </a:r>
                      <a:r>
                        <a:rPr lang="zh-TW" alt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  <a:ea typeface="Microsoft JhengHei"/>
                        </a:rPr>
                        <a:t>需要安裝驅動程式</a:t>
                      </a: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)</a:t>
                      </a:r>
                      <a:endParaRPr lang="en-US" sz="1200" b="0">
                        <a:solidFill>
                          <a:srgbClr val="CACDDC"/>
                        </a:solidFill>
                        <a:latin typeface="Microsoft JhengHei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65690"/>
                  </a:ext>
                </a:extLst>
              </a:tr>
              <a:tr h="345462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PCIe </a:t>
                      </a: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介面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PCI Express 3.0 x4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Microsoft JhengHei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PCI Express 2.0 x4</a:t>
                      </a:r>
                      <a:endParaRPr lang="zh-TW" altLang="en-US" sz="1200" b="0">
                        <a:solidFill>
                          <a:srgbClr val="CACDDC"/>
                        </a:solidFill>
                        <a:latin typeface="Microsoft JhengHei"/>
                        <a:ea typeface="Microsoft JhengHei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238363"/>
                  </a:ext>
                </a:extLst>
              </a:tr>
              <a:tr h="1073382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包裝內容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 x QXG-10G2TB</a:t>
                      </a:r>
                    </a:p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 x QIG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快速安裝指南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</a:p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3 x 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擋版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(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出貨時預先安裝短擋版於網路擴充卡上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Microsoft JhengHei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1 x QXG-10G2T-107</a:t>
                      </a:r>
                    </a:p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1 x QIG</a:t>
                      </a:r>
                      <a:r>
                        <a:rPr lang="zh-TW" alt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  <a:ea typeface="Microsoft JhengHei"/>
                        </a:rPr>
                        <a:t> </a:t>
                      </a: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(</a:t>
                      </a:r>
                      <a:r>
                        <a:rPr lang="zh-TW" alt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  <a:ea typeface="Microsoft JhengHei"/>
                        </a:rPr>
                        <a:t>快速安裝指南</a:t>
                      </a: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)</a:t>
                      </a:r>
                    </a:p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3 x </a:t>
                      </a:r>
                      <a:r>
                        <a:rPr lang="zh-TW" alt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  <a:ea typeface="Microsoft JhengHei"/>
                        </a:rPr>
                        <a:t>擋版</a:t>
                      </a: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 (</a:t>
                      </a:r>
                      <a:r>
                        <a:rPr lang="zh-TW" alt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  <a:ea typeface="Microsoft JhengHei"/>
                        </a:rPr>
                        <a:t>出貨時預先安裝短擋版於網路擴充卡上</a:t>
                      </a:r>
                      <a:r>
                        <a:rPr lang="en-US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</a:rPr>
                        <a:t>)</a:t>
                      </a:r>
                      <a:endParaRPr lang="en-US" sz="1200" b="0">
                        <a:solidFill>
                          <a:srgbClr val="CACDDC"/>
                        </a:solidFill>
                        <a:latin typeface="Microsoft JhengHei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448453"/>
                  </a:ext>
                </a:extLst>
              </a:tr>
              <a:tr h="345462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保固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Arial"/>
                          <a:sym typeface="Arial" panose="020B0604020202020204" pitchFamily="34" charset="0"/>
                        </a:rPr>
                        <a:t>二年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CACDDC"/>
                          </a:solidFill>
                          <a:latin typeface="Microsoft JhengHei"/>
                          <a:ea typeface="Microsoft JhengHei"/>
                        </a:rPr>
                        <a:t>二年</a:t>
                      </a:r>
                      <a:endParaRPr lang="zh-TW" sz="1200" b="0">
                        <a:solidFill>
                          <a:srgbClr val="CACDDC"/>
                        </a:solidFill>
                        <a:latin typeface="Microsoft JhengHei"/>
                        <a:ea typeface="Microsoft JhengHei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805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29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4A0BB748-1D99-1C5D-0BF0-C3CB9ADFA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053" y="2641886"/>
            <a:ext cx="4300330" cy="787114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B3B8B2D-F37E-B64E-CFEA-912438A12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9053" y="597647"/>
            <a:ext cx="1736656" cy="31273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05DD421-5E45-B4E2-BD12-62D175F7AA2E}"/>
              </a:ext>
            </a:extLst>
          </p:cNvPr>
          <p:cNvSpPr txBox="1"/>
          <p:nvPr/>
        </p:nvSpPr>
        <p:spPr>
          <a:xfrm>
            <a:off x="628623" y="3721281"/>
            <a:ext cx="5746757" cy="646331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err="1">
                <a:solidFill>
                  <a:schemeClr val="bg1"/>
                </a:solidFill>
                <a:latin typeface="微軟正黑體"/>
                <a:ea typeface="微軟正黑體"/>
              </a:rPr>
              <a:t>雙埠</a:t>
            </a: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</a:rPr>
              <a:t> 10 GbE </a:t>
            </a:r>
            <a:r>
              <a:rPr lang="en-US" b="1" err="1">
                <a:solidFill>
                  <a:schemeClr val="bg1"/>
                </a:solidFill>
                <a:latin typeface="微軟正黑體"/>
                <a:ea typeface="微軟正黑體"/>
              </a:rPr>
              <a:t>五速</a:t>
            </a: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</a:rPr>
              <a:t> PCIe Gen3 Muti-Gig </a:t>
            </a:r>
            <a:r>
              <a:rPr lang="en-US" b="1" err="1">
                <a:solidFill>
                  <a:schemeClr val="bg1"/>
                </a:solidFill>
                <a:latin typeface="微軟正黑體"/>
                <a:ea typeface="微軟正黑體"/>
              </a:rPr>
              <a:t>網路擴充卡</a:t>
            </a: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</a:rPr>
              <a:t>，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是您建立高速網路環境的最佳選擇！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EE53308-C9E0-3A76-3279-EA8EBBF4BFCF}"/>
              </a:ext>
            </a:extLst>
          </p:cNvPr>
          <p:cNvSpPr txBox="1"/>
          <p:nvPr/>
        </p:nvSpPr>
        <p:spPr>
          <a:xfrm>
            <a:off x="628622" y="5833289"/>
            <a:ext cx="4135947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©2022</a:t>
            </a:r>
            <a:r>
              <a:rPr lang="zh-TW" altLang="en-US" sz="700" spc="1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</p:spTree>
    <p:extLst>
      <p:ext uri="{BB962C8B-B14F-4D97-AF65-F5344CB8AC3E}">
        <p14:creationId xmlns:p14="http://schemas.microsoft.com/office/powerpoint/2010/main" val="4119049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CB3D2398-30E9-ECE0-4D87-16200C7A3AA0}"/>
              </a:ext>
            </a:extLst>
          </p:cNvPr>
          <p:cNvGrpSpPr/>
          <p:nvPr/>
        </p:nvGrpSpPr>
        <p:grpSpPr>
          <a:xfrm>
            <a:off x="-1" y="0"/>
            <a:ext cx="12284766" cy="6858000"/>
            <a:chOff x="-1" y="113510"/>
            <a:chExt cx="12284766" cy="6744490"/>
          </a:xfrm>
        </p:grpSpPr>
        <p:pic>
          <p:nvPicPr>
            <p:cNvPr id="5" name="圖片 4" descr="一張含有 文字, 外殼 的圖片&#10;&#10;自動產生的描述">
              <a:extLst>
                <a:ext uri="{FF2B5EF4-FFF2-40B4-BE49-F238E27FC236}">
                  <a16:creationId xmlns:a16="http://schemas.microsoft.com/office/drawing/2014/main" id="{635ABFC4-6569-6DFF-BE6F-B517BA045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69"/>
            <a:stretch/>
          </p:blipFill>
          <p:spPr>
            <a:xfrm>
              <a:off x="4947603" y="113511"/>
              <a:ext cx="7337162" cy="6744489"/>
            </a:xfrm>
            <a:prstGeom prst="rect">
              <a:avLst/>
            </a:prstGeom>
          </p:spPr>
        </p:pic>
        <p:pic>
          <p:nvPicPr>
            <p:cNvPr id="7" name="圖片 6" descr="一張含有 文字, 外殼 的圖片&#10;&#10;自動產生的描述">
              <a:extLst>
                <a:ext uri="{FF2B5EF4-FFF2-40B4-BE49-F238E27FC236}">
                  <a16:creationId xmlns:a16="http://schemas.microsoft.com/office/drawing/2014/main" id="{1D8EDE08-B058-10CE-3F77-288D11DC0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7956"/>
            <a:stretch/>
          </p:blipFill>
          <p:spPr>
            <a:xfrm flipH="1">
              <a:off x="-1" y="113510"/>
              <a:ext cx="5039139" cy="6744489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BC615BA0-1EB0-E6DD-2C12-F6745BD56C38}"/>
              </a:ext>
            </a:extLst>
          </p:cNvPr>
          <p:cNvSpPr/>
          <p:nvPr/>
        </p:nvSpPr>
        <p:spPr>
          <a:xfrm>
            <a:off x="-1" y="2400474"/>
            <a:ext cx="8210283" cy="1028526"/>
          </a:xfrm>
          <a:prstGeom prst="rect">
            <a:avLst/>
          </a:prstGeom>
          <a:gradFill>
            <a:gsLst>
              <a:gs pos="0">
                <a:srgbClr val="FAFF00"/>
              </a:gs>
              <a:gs pos="47000">
                <a:srgbClr val="7BF51A"/>
              </a:gs>
              <a:gs pos="90000">
                <a:srgbClr val="4099F6"/>
              </a:gs>
              <a:gs pos="100000">
                <a:srgbClr val="C2F0F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6149D46-C870-46B0-B2D8-A3BBC27362D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3212" y="805412"/>
            <a:ext cx="6818682" cy="27623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/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雙埠 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</a:rPr>
              <a:t>10 GbE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五速 PCIe Gen3 Muti-Gig 網路擴充卡 </a:t>
            </a:r>
            <a:endParaRPr lang="en-US" altLang="zh-TW" sz="20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71755"/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支援 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PCIe 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擴充 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NAS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、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PCIe 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擴充 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PC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/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Workstation</a:t>
            </a:r>
            <a:endParaRPr lang="en-US" sz="20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71755"/>
            <a:r>
              <a:rPr lang="en-US" altLang="zh-TW" sz="2000" err="1">
                <a:solidFill>
                  <a:schemeClr val="bg1"/>
                </a:solidFill>
                <a:latin typeface="微軟正黑體"/>
                <a:ea typeface="微軟正黑體"/>
              </a:rPr>
              <a:t>搭配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 QNAP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</a:rPr>
              <a:t>10 GbE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交換器建立高速網路環境</a:t>
            </a:r>
            <a:endParaRPr lang="en-US" altLang="zh-CN" sz="20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B58ACFC-811A-02B9-56D2-ACE70F8C2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8513"/>
            <a:ext cx="5282549" cy="330218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B44DDE3-DE90-32D8-83D3-D47EDB1322EB}"/>
              </a:ext>
            </a:extLst>
          </p:cNvPr>
          <p:cNvSpPr txBox="1"/>
          <p:nvPr/>
        </p:nvSpPr>
        <p:spPr>
          <a:xfrm>
            <a:off x="190029" y="2635955"/>
            <a:ext cx="766327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b="1">
                <a:latin typeface="Arial"/>
                <a:ea typeface="微軟正黑體"/>
                <a:cs typeface="+mj-cs"/>
              </a:rPr>
              <a:t>10GbE </a:t>
            </a:r>
            <a:r>
              <a:rPr lang="zh-CN" altLang="en-US" sz="3200" b="1">
                <a:latin typeface="Arial"/>
                <a:ea typeface="微軟正黑體"/>
                <a:cs typeface="+mj-cs"/>
              </a:rPr>
              <a:t>全面普及化輕鬆打造高速內網</a:t>
            </a:r>
            <a:endParaRPr lang="zh-TW" altLang="en-US" sz="3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1896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E92B7095-976C-A232-D0FD-CBABFBBFA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70"/>
          <a:stretch/>
        </p:blipFill>
        <p:spPr>
          <a:xfrm>
            <a:off x="1154" y="1713392"/>
            <a:ext cx="12192001" cy="514675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A4D6C12-75E6-7648-0BC6-509CA57E3354}"/>
              </a:ext>
            </a:extLst>
          </p:cNvPr>
          <p:cNvSpPr/>
          <p:nvPr/>
        </p:nvSpPr>
        <p:spPr>
          <a:xfrm rot="16200000">
            <a:off x="3874281" y="-3874284"/>
            <a:ext cx="1743308" cy="949187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080F23">
                  <a:alpha val="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9B806-1186-CE48-A058-B4717270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20" y="481413"/>
            <a:ext cx="11450952" cy="870892"/>
          </a:xfrm>
        </p:spPr>
        <p:txBody>
          <a:bodyPr>
            <a:noAutofit/>
          </a:bodyPr>
          <a:lstStyle/>
          <a:p>
            <a:r>
              <a:rPr 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 </a:t>
            </a:r>
            <a:r>
              <a:rPr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全新</a:t>
            </a:r>
            <a:r>
              <a:rPr 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10GbE </a:t>
            </a:r>
            <a:r>
              <a:rPr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高速網卡</a:t>
            </a:r>
            <a:r>
              <a:rPr 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br>
              <a:rPr lang="en-US" b="1">
                <a:latin typeface="Arial"/>
                <a:ea typeface="微軟正黑體" panose="020B0604030504040204" pitchFamily="34" charset="-120"/>
                <a:cs typeface="Arial"/>
              </a:rPr>
            </a:br>
            <a:r>
              <a:rPr 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QXG-10G2TB</a:t>
            </a:r>
            <a:endParaRPr lang="zh-TW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4" y="4087350"/>
            <a:ext cx="4204315" cy="2628164"/>
          </a:xfrm>
          <a:prstGeom prst="rect">
            <a:avLst/>
          </a:prstGeom>
        </p:spPr>
      </p:pic>
      <p:pic>
        <p:nvPicPr>
          <p:cNvPr id="17" name="圖形 1">
            <a:extLst>
              <a:ext uri="{FF2B5EF4-FFF2-40B4-BE49-F238E27FC236}">
                <a16:creationId xmlns:a16="http://schemas.microsoft.com/office/drawing/2014/main" id="{BA028422-F055-A56A-EAB5-7D09E36DC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08572" y="4693472"/>
            <a:ext cx="3628442" cy="1047869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822A6BA4-65E6-CA54-A070-71808DF8E102}"/>
              </a:ext>
            </a:extLst>
          </p:cNvPr>
          <p:cNvSpPr txBox="1"/>
          <p:nvPr/>
        </p:nvSpPr>
        <p:spPr>
          <a:xfrm>
            <a:off x="861781" y="2327875"/>
            <a:ext cx="4725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</a:t>
            </a:r>
            <a:endParaRPr lang="en-US" sz="3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雙埠 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</a:t>
            </a:r>
            <a:r>
              <a:rPr lang="en-US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</a:t>
            </a: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BASE-T</a:t>
            </a: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半高網卡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2DBA3-0BEB-10B9-B6F1-49BF52ACF4C1}"/>
              </a:ext>
            </a:extLst>
          </p:cNvPr>
          <p:cNvSpPr txBox="1"/>
          <p:nvPr/>
        </p:nvSpPr>
        <p:spPr>
          <a:xfrm>
            <a:off x="861781" y="3351585"/>
            <a:ext cx="320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RJ45 10GBASE-T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五速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10/5/2.5/1GbE, 100M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80C1F00-F078-D965-E73A-702F3F23087A}"/>
              </a:ext>
            </a:extLst>
          </p:cNvPr>
          <p:cNvSpPr txBox="1"/>
          <p:nvPr/>
        </p:nvSpPr>
        <p:spPr>
          <a:xfrm>
            <a:off x="5940594" y="2281709"/>
            <a:ext cx="439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Marvell </a:t>
            </a:r>
            <a:r>
              <a:rPr lang="en-US" altLang="zh-TW" sz="2800" b="1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AQtion</a:t>
            </a:r>
            <a:r>
              <a:rPr lang="en-US" altLang="zh-TW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AQC113C</a:t>
            </a:r>
            <a:endParaRPr lang="zh-TW" altLang="en-US" sz="28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79012134-17D4-965A-E10B-F5FF13E93BC5}"/>
              </a:ext>
            </a:extLst>
          </p:cNvPr>
          <p:cNvSpPr txBox="1"/>
          <p:nvPr/>
        </p:nvSpPr>
        <p:spPr>
          <a:xfrm>
            <a:off x="5940594" y="3020373"/>
            <a:ext cx="547591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Multi-Gig </a:t>
            </a:r>
            <a:r>
              <a:rPr lang="zh-TW" altLang="en-US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領導廠牌</a:t>
            </a:r>
            <a:endParaRPr lang="en-US" altLang="zh-TW" sz="1600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讓您依需求快速為 </a:t>
            </a:r>
            <a:r>
              <a:rPr lang="en-US" altLang="zh-TW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 NAS</a:t>
            </a:r>
            <a:r>
              <a:rPr lang="zh-TW" altLang="en-US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、</a:t>
            </a:r>
            <a:r>
              <a:rPr lang="en-US" altLang="zh-TW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Windows</a:t>
            </a:r>
            <a:r>
              <a:rPr lang="en-US" altLang="zh-TW" sz="1600" baseline="30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®</a:t>
            </a:r>
            <a:r>
              <a:rPr lang="en-US" altLang="zh-TW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及 </a:t>
            </a:r>
            <a:r>
              <a:rPr lang="en-US" altLang="zh-TW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Ubuntu</a:t>
            </a:r>
            <a:r>
              <a:rPr lang="en-US" altLang="zh-TW" sz="1600" baseline="30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®</a:t>
            </a:r>
            <a:r>
              <a:rPr lang="en-US" altLang="zh-TW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電腦／伺服器添增高速 </a:t>
            </a:r>
            <a:r>
              <a:rPr lang="en-US" altLang="zh-TW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10GbE </a:t>
            </a:r>
            <a:r>
              <a:rPr lang="zh-TW" altLang="en-US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網路埠</a:t>
            </a:r>
            <a:endParaRPr lang="zh-TW" altLang="en-US" sz="16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4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E9A166D-CF58-D8BE-FDB8-A04D8CEB5D03}"/>
              </a:ext>
            </a:extLst>
          </p:cNvPr>
          <p:cNvSpPr/>
          <p:nvPr/>
        </p:nvSpPr>
        <p:spPr>
          <a:xfrm>
            <a:off x="0" y="-2527"/>
            <a:ext cx="12192000" cy="2428226"/>
          </a:xfrm>
          <a:prstGeom prst="rect">
            <a:avLst/>
          </a:prstGeom>
          <a:gradFill>
            <a:gsLst>
              <a:gs pos="0">
                <a:srgbClr val="FAFF00"/>
              </a:gs>
              <a:gs pos="47000">
                <a:srgbClr val="7BF51A"/>
              </a:gs>
              <a:gs pos="90000">
                <a:srgbClr val="4099F6"/>
              </a:gs>
              <a:gs pos="100000">
                <a:srgbClr val="C2F0F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C0D2802-22C2-1011-E524-3EBAA9137485}"/>
              </a:ext>
            </a:extLst>
          </p:cNvPr>
          <p:cNvSpPr/>
          <p:nvPr/>
        </p:nvSpPr>
        <p:spPr>
          <a:xfrm>
            <a:off x="-836747" y="2270290"/>
            <a:ext cx="7596176" cy="4153562"/>
          </a:xfrm>
          <a:prstGeom prst="roundRect">
            <a:avLst>
              <a:gd name="adj" fmla="val 2765"/>
            </a:avLst>
          </a:prstGeom>
          <a:gradFill>
            <a:gsLst>
              <a:gs pos="48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  <a:gs pos="47000">
                <a:schemeClr val="bg1">
                  <a:lumMod val="85000"/>
                </a:schemeClr>
              </a:gs>
            </a:gsLst>
            <a:lin ang="5400000" scaled="1"/>
          </a:gradFill>
          <a:ln w="25400">
            <a:gradFill>
              <a:gsLst>
                <a:gs pos="66000">
                  <a:srgbClr val="B9BBBF"/>
                </a:gs>
                <a:gs pos="100000">
                  <a:srgbClr val="CACDDC"/>
                </a:gs>
                <a:gs pos="70000">
                  <a:srgbClr val="E5ECEF"/>
                </a:gs>
                <a:gs pos="0">
                  <a:schemeClr val="bg1"/>
                </a:gs>
              </a:gsLst>
              <a:lin ang="0" scaled="0"/>
            </a:gradFill>
          </a:ln>
          <a:effectLst>
            <a:outerShdw blurRad="393700" dist="736600" dir="1200000" sx="98000" sy="98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內容版面配置區 4">
            <a:extLst>
              <a:ext uri="{FF2B5EF4-FFF2-40B4-BE49-F238E27FC236}">
                <a16:creationId xmlns:a16="http://schemas.microsoft.com/office/drawing/2014/main" id="{661B6C30-A001-D944-8C6C-2CAF2999050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82261" y="2425699"/>
            <a:ext cx="7156014" cy="10847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0">
              <a:lnSpc>
                <a:spcPts val="2600"/>
              </a:lnSpc>
              <a:buNone/>
            </a:pPr>
            <a:r>
              <a:rPr lang="zh-TW" altLang="en-US" b="1">
                <a:latin typeface="Microsoft JhengHei"/>
                <a:ea typeface="Microsoft JhengHei"/>
                <a:cs typeface="Microsoft JhengHei"/>
                <a:sym typeface="Microsoft JhengHei"/>
              </a:rPr>
              <a:t>原有網路線環境升級！ </a:t>
            </a:r>
            <a:endParaRPr lang="en-US" altLang="zh-TW" b="1">
              <a:latin typeface="Microsoft JhengHei"/>
              <a:ea typeface="Microsoft JhengHei"/>
              <a:cs typeface="Microsoft JhengHei"/>
            </a:endParaRPr>
          </a:p>
          <a:p>
            <a:pPr indent="0">
              <a:lnSpc>
                <a:spcPts val="2600"/>
              </a:lnSpc>
              <a:buNone/>
            </a:pP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Multi-Gigabit 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 b="1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zh-TW" altLang="en-US" sz="2000" b="1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業界標準</a:t>
            </a:r>
            <a:endParaRPr lang="zh-TW" altLang="en-US" sz="2000" b="1">
              <a:solidFill>
                <a:schemeClr val="accen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aphicFrame>
        <p:nvGraphicFramePr>
          <p:cNvPr id="7" name="Shape 253">
            <a:extLst>
              <a:ext uri="{FF2B5EF4-FFF2-40B4-BE49-F238E27FC236}">
                <a16:creationId xmlns:a16="http://schemas.microsoft.com/office/drawing/2014/main" id="{9B5B6776-0C84-B849-811F-BD682B91E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860797"/>
              </p:ext>
            </p:extLst>
          </p:nvPr>
        </p:nvGraphicFramePr>
        <p:xfrm>
          <a:off x="1073221" y="3423920"/>
          <a:ext cx="5243712" cy="2394348"/>
        </p:xfrm>
        <a:graphic>
          <a:graphicData uri="http://schemas.openxmlformats.org/drawingml/2006/table">
            <a:tbl>
              <a:tblPr firstRow="1" bandRow="1">
                <a:effectLst>
                  <a:outerShdw blurRad="406400" dist="381000" dir="6900000" algn="ctr" rotWithShape="0">
                    <a:srgbClr val="000000">
                      <a:alpha val="21000"/>
                    </a:srgbClr>
                  </a:outerShdw>
                </a:effectLst>
                <a:tableStyleId>{85BE263C-DBD7-4A20-BB59-AAB30ACAA65A}</a:tableStyleId>
              </a:tblPr>
              <a:tblGrid>
                <a:gridCol w="1035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2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43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>
                      <a:noFill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90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21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90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21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90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latin typeface="Arial"/>
                          <a:cs typeface="Arial"/>
                          <a:sym typeface="Microsoft JhengHei"/>
                        </a:rPr>
                        <a:t>CAT 6A </a:t>
                      </a:r>
                      <a:r>
                        <a:rPr lang="zh-TW" sz="2000" b="1">
                          <a:latin typeface="Microsoft JhengHei"/>
                          <a:ea typeface="Microsoft JhengHei"/>
                          <a:cs typeface="Arial"/>
                        </a:rPr>
                        <a:t>以上</a:t>
                      </a:r>
                      <a:endParaRPr lang="zh-TW" altLang="en-US" sz="2000" b="1">
                        <a:latin typeface="Microsoft JhengHei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90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4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2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>
                      <a:noFill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4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2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>
                      <a:noFill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4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2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>
                      <a:noFill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4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2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>
                      <a:noFill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4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2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>
                      <a:noFill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84451114-FDA0-3629-BC93-C257A79D22C0}"/>
              </a:ext>
            </a:extLst>
          </p:cNvPr>
          <p:cNvSpPr txBox="1">
            <a:spLocks/>
          </p:cNvSpPr>
          <p:nvPr/>
        </p:nvSpPr>
        <p:spPr>
          <a:xfrm>
            <a:off x="488950" y="679682"/>
            <a:ext cx="11214100" cy="87089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latin typeface="微軟正黑體"/>
                <a:ea typeface="微軟正黑體"/>
                <a:sym typeface="Arial" panose="020B0604020202020204" pitchFamily="34" charset="0"/>
              </a:rPr>
              <a:t>既有網路配線直接升級 2.5GbE/</a:t>
            </a:r>
            <a:r>
              <a:rPr lang="en-US" altLang="zh-TW" b="1">
                <a:latin typeface="微軟正黑體"/>
                <a:ea typeface="微軟正黑體"/>
                <a:sym typeface="Arial" panose="020B0604020202020204" pitchFamily="34" charset="0"/>
              </a:rPr>
              <a:t>5GbE </a:t>
            </a:r>
            <a:r>
              <a:rPr lang="zh-TW" altLang="en-US" b="1">
                <a:latin typeface="微軟正黑體"/>
                <a:ea typeface="微軟正黑體"/>
                <a:sym typeface="Arial" panose="020B0604020202020204" pitchFamily="34" charset="0"/>
              </a:rPr>
              <a:t>網路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484785F4-4A6E-2DAC-79D4-707A60EFDA82}"/>
              </a:ext>
            </a:extLst>
          </p:cNvPr>
          <p:cNvSpPr txBox="1"/>
          <p:nvPr/>
        </p:nvSpPr>
        <p:spPr>
          <a:xfrm>
            <a:off x="7306788" y="5513286"/>
            <a:ext cx="419715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  <a:latin typeface="微軟正黑體"/>
                <a:ea typeface="微軟正黑體"/>
              </a:rPr>
              <a:t>原有線材 </a:t>
            </a:r>
            <a:r>
              <a:rPr lang="en-US" altLang="zh-CN">
                <a:solidFill>
                  <a:schemeClr val="bg1"/>
                </a:solidFill>
                <a:latin typeface="微軟正黑體"/>
                <a:ea typeface="微軟正黑體"/>
              </a:rPr>
              <a:t>CAT 5e </a:t>
            </a:r>
            <a:r>
              <a:rPr lang="zh-CN" altLang="en-US">
                <a:solidFill>
                  <a:schemeClr val="bg1"/>
                </a:solidFill>
                <a:latin typeface="微軟正黑體"/>
                <a:ea typeface="微軟正黑體"/>
              </a:rPr>
              <a:t>即可支援 </a:t>
            </a:r>
            <a:r>
              <a:rPr lang="en-US" altLang="zh-CN">
                <a:solidFill>
                  <a:schemeClr val="bg1"/>
                </a:solidFill>
                <a:latin typeface="微軟正黑體"/>
                <a:ea typeface="微軟正黑體"/>
              </a:rPr>
              <a:t>5Gbps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微軟正黑體"/>
                <a:ea typeface="微軟正黑體"/>
              </a:rPr>
              <a:t>CAT 6 </a:t>
            </a:r>
            <a:r>
              <a:rPr lang="zh-CN" altLang="en-US">
                <a:solidFill>
                  <a:schemeClr val="bg1"/>
                </a:solidFill>
                <a:latin typeface="微軟正黑體"/>
                <a:ea typeface="微軟正黑體"/>
              </a:rPr>
              <a:t>以上線材可達 </a:t>
            </a:r>
            <a:r>
              <a:rPr lang="en-US" altLang="zh-CN">
                <a:solidFill>
                  <a:schemeClr val="bg1"/>
                </a:solidFill>
                <a:latin typeface="微軟正黑體"/>
                <a:ea typeface="微軟正黑體"/>
              </a:rPr>
              <a:t>10Gbps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err="1">
                <a:solidFill>
                  <a:schemeClr val="bg1"/>
                </a:solidFill>
                <a:latin typeface="微軟正黑體"/>
                <a:ea typeface="微軟正黑體"/>
              </a:rPr>
              <a:t>搭配</a:t>
            </a:r>
            <a:r>
              <a:rPr lang="en-US" altLang="zh-CN">
                <a:solidFill>
                  <a:schemeClr val="bg1"/>
                </a:solidFill>
                <a:latin typeface="微軟正黑體"/>
                <a:ea typeface="微軟正黑體"/>
              </a:rPr>
              <a:t> 10GbE NBASE-T </a:t>
            </a:r>
            <a:r>
              <a:rPr lang="zh-CN" altLang="en-US">
                <a:solidFill>
                  <a:schemeClr val="bg1"/>
                </a:solidFill>
                <a:latin typeface="微軟正黑體"/>
                <a:ea typeface="微軟正黑體"/>
              </a:rPr>
              <a:t>交換器，打造高速網路環境</a:t>
            </a:r>
            <a:endParaRPr lang="en-US" altLang="zh-CN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12" name="圖片 11" descr="一張含有 文字, 監視器, 螢幕, 顯示 的圖片&#10;&#10;自動產生的描述">
            <a:extLst>
              <a:ext uri="{FF2B5EF4-FFF2-40B4-BE49-F238E27FC236}">
                <a16:creationId xmlns:a16="http://schemas.microsoft.com/office/drawing/2014/main" id="{0BEC526F-346B-7F3C-F8C4-431C1EBDFC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1" r="-80"/>
          <a:stretch/>
        </p:blipFill>
        <p:spPr>
          <a:xfrm>
            <a:off x="6921318" y="2150754"/>
            <a:ext cx="5156387" cy="3076054"/>
          </a:xfrm>
          <a:prstGeom prst="rect">
            <a:avLst/>
          </a:prstGeom>
        </p:spPr>
      </p:pic>
      <p:pic>
        <p:nvPicPr>
          <p:cNvPr id="15" name="圖片 14" descr="一張含有 男人 的圖片&#10;&#10;自動產生的描述">
            <a:extLst>
              <a:ext uri="{FF2B5EF4-FFF2-40B4-BE49-F238E27FC236}">
                <a16:creationId xmlns:a16="http://schemas.microsoft.com/office/drawing/2014/main" id="{55CF3126-AF7C-77DA-F8D6-731E4F0947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24"/>
          <a:stretch/>
        </p:blipFill>
        <p:spPr>
          <a:xfrm>
            <a:off x="7003114" y="1713881"/>
            <a:ext cx="2336402" cy="22805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77928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4" hidden="1">
            <a:extLst>
              <a:ext uri="{FF2B5EF4-FFF2-40B4-BE49-F238E27FC236}">
                <a16:creationId xmlns:a16="http://schemas.microsoft.com/office/drawing/2014/main" id="{8CDF6D3C-65DB-3941-85A5-FC875E0827B7}"/>
              </a:ext>
            </a:extLst>
          </p:cNvPr>
          <p:cNvGraphicFramePr>
            <a:graphicFrameLocks noGrp="1"/>
          </p:cNvGraphicFramePr>
          <p:nvPr/>
        </p:nvGraphicFramePr>
        <p:xfrm>
          <a:off x="14342714" y="1581375"/>
          <a:ext cx="6289538" cy="4241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74569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3814969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0000"/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QXG-10G2T-X710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網路控制晶片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Intel Ethernet Controller 700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傳輸速度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10/5/2.5/1GbE, 100M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連接埠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NBAST-T; RJ45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埠數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55276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QNAP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作業系統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QTS 4.5.2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或之後的版本</a:t>
                      </a:r>
                      <a:endParaRPr lang="en-US" altLang="zh-TW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QuTS hero 4.5.1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或之後的版本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支援其他作業系統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Windows/Windows Server/Linux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52622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介面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 Express 3.0 x4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96619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包裝內容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QXG-10G2T-X710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QIG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快速安裝指南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)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3 x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擋版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(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出貨時預先安裝短擋版於網路擴充卡上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146211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46476AC6-5BB5-7CB6-F985-1CE437A90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979298" cy="334948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525880F-7296-0AF7-8CC6-842BA2D46BA3}"/>
              </a:ext>
            </a:extLst>
          </p:cNvPr>
          <p:cNvSpPr txBox="1">
            <a:spLocks/>
          </p:cNvSpPr>
          <p:nvPr/>
        </p:nvSpPr>
        <p:spPr>
          <a:xfrm>
            <a:off x="1091178" y="580570"/>
            <a:ext cx="3928083" cy="2002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 w="1270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</a:t>
            </a: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br>
              <a:rPr 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詳細規格</a:t>
            </a:r>
            <a:endParaRPr lang="en-US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65CA714-CC71-7FA4-8CA2-A5C43D671C50}"/>
              </a:ext>
            </a:extLst>
          </p:cNvPr>
          <p:cNvSpPr/>
          <p:nvPr/>
        </p:nvSpPr>
        <p:spPr>
          <a:xfrm>
            <a:off x="5500423" y="531225"/>
            <a:ext cx="5997713" cy="5715000"/>
          </a:xfrm>
          <a:prstGeom prst="rect">
            <a:avLst/>
          </a:prstGeom>
          <a:gradFill>
            <a:gsLst>
              <a:gs pos="9735">
                <a:schemeClr val="accent3"/>
              </a:gs>
              <a:gs pos="41000">
                <a:schemeClr val="accent1">
                  <a:lumMod val="50000"/>
                </a:schemeClr>
              </a:gs>
              <a:gs pos="100000">
                <a:srgbClr val="080F23">
                  <a:alpha val="6000"/>
                </a:srgbClr>
              </a:gs>
            </a:gsLst>
            <a:lin ang="5400000" scaled="1"/>
          </a:gradFill>
          <a:ln>
            <a:noFill/>
          </a:ln>
          <a:effectLst>
            <a:outerShdw blurRad="1651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6" name="Shape 253">
            <a:extLst>
              <a:ext uri="{FF2B5EF4-FFF2-40B4-BE49-F238E27FC236}">
                <a16:creationId xmlns:a16="http://schemas.microsoft.com/office/drawing/2014/main" id="{8E08EAD1-BF8F-AE1F-3B4E-FEA164AE12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9552894"/>
              </p:ext>
            </p:extLst>
          </p:nvPr>
        </p:nvGraphicFramePr>
        <p:xfrm>
          <a:off x="5500423" y="580570"/>
          <a:ext cx="5997713" cy="5839679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293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4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1375">
                <a:tc gridSpan="2"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8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QXG-10G2TB</a:t>
                      </a:r>
                      <a:endParaRPr lang="zh-TW" altLang="en-US" sz="18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QXG-10G2TB</a:t>
                      </a:r>
                      <a:endParaRPr lang="zh-TW" altLang="en-US" sz="1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041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5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網路控制晶片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Marvell </a:t>
                      </a:r>
                      <a:r>
                        <a:rPr lang="en-US" altLang="zh-TW" sz="1500" err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AQtion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AQC113C</a:t>
                      </a:r>
                      <a:endParaRPr lang="zh-TW" altLang="en-US" sz="15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041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5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傳輸速度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10/5/2.5/1GbE, 100M</a:t>
                      </a:r>
                      <a:endParaRPr lang="zh-TW" altLang="en-US" sz="15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041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5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連接埠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NBASE-T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; RJ45</a:t>
                      </a:r>
                      <a:endParaRPr lang="zh-TW" altLang="en-US" sz="15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041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5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埠數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5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4459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5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TW" sz="15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QNAP</a:t>
                      </a:r>
                      <a:r>
                        <a:rPr lang="zh-TW" altLang="en-US" sz="15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作業系統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QTS 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4.5.4</a:t>
                      </a:r>
                      <a:r>
                        <a:rPr lang="zh-TW" altLang="en-US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或以上版本</a:t>
                      </a:r>
                      <a:endParaRPr lang="en-US" altLang="zh-TW" sz="15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500" err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QuTS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hero 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h4.5.4 </a:t>
                      </a:r>
                      <a:r>
                        <a:rPr lang="zh-TW" altLang="en-US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或以上版本</a:t>
                      </a:r>
                      <a:endParaRPr lang="en-US" altLang="zh-TW" sz="15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zh-TW" altLang="en-US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 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TW" altLang="en-US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建議升級至最新版本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5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559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5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支援其他作業系統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Windows</a:t>
                      </a:r>
                      <a:r>
                        <a:rPr lang="en-US" altLang="zh-TW" sz="1500" baseline="300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®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10 (</a:t>
                      </a:r>
                      <a:r>
                        <a:rPr lang="zh-TW" altLang="en-US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需要安裝驅動程式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 </a:t>
                      </a:r>
                      <a:r>
                        <a:rPr lang="zh-TW" altLang="en-US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Ubuntu</a:t>
                      </a:r>
                      <a:r>
                        <a:rPr lang="en-US" altLang="zh-TW" sz="1500" baseline="300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®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20.04 + Marvell 2.5.5</a:t>
                      </a:r>
                      <a:endParaRPr lang="zh-TW" altLang="en-US" sz="15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(</a:t>
                      </a:r>
                      <a:r>
                        <a:rPr lang="zh-TW" altLang="en-US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需要安裝驅動程式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5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65690"/>
                  </a:ext>
                </a:extLst>
              </a:tr>
              <a:tr h="385041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5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PCIe </a:t>
                      </a:r>
                      <a:r>
                        <a:rPr lang="zh-TW" altLang="en-US" sz="15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介面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PCI Express 3.0 x4</a:t>
                      </a:r>
                      <a:endParaRPr lang="zh-TW" altLang="en-US" sz="15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238363"/>
                  </a:ext>
                </a:extLst>
              </a:tr>
              <a:tr h="1196359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5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包裝內容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 x QXG-10G2TB</a:t>
                      </a:r>
                    </a:p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 x QIG</a:t>
                      </a:r>
                      <a:r>
                        <a:rPr lang="zh-TW" altLang="en-US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TW" altLang="en-US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快速安裝指南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</a:p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3 x </a:t>
                      </a:r>
                      <a:r>
                        <a:rPr lang="zh-TW" altLang="en-US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擋版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(</a:t>
                      </a:r>
                      <a:r>
                        <a:rPr lang="zh-TW" altLang="en-US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出貨時預先安裝短擋版於網路擴充卡上</a:t>
                      </a:r>
                      <a:r>
                        <a:rPr lang="en-US" altLang="zh-TW" sz="15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5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448453"/>
                  </a:ext>
                </a:extLst>
              </a:tr>
              <a:tr h="385041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5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保固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zh-TW" altLang="en-US" sz="15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二年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805626"/>
                  </a:ext>
                </a:extLst>
              </a:tr>
            </a:tbl>
          </a:graphicData>
        </a:graphic>
      </p:graphicFrame>
      <p:pic>
        <p:nvPicPr>
          <p:cNvPr id="2" name="圖片 3">
            <a:extLst>
              <a:ext uri="{FF2B5EF4-FFF2-40B4-BE49-F238E27FC236}">
                <a16:creationId xmlns:a16="http://schemas.microsoft.com/office/drawing/2014/main" id="{A331E3FC-E9A7-DE92-C00C-F792C3769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237" y="2502325"/>
            <a:ext cx="5973040" cy="37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6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BB2C8B9-2853-CB29-8D19-82902A82C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8"/>
          <a:stretch/>
        </p:blipFill>
        <p:spPr>
          <a:xfrm>
            <a:off x="-1" y="0"/>
            <a:ext cx="12192001" cy="218490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73" y="1211327"/>
            <a:ext cx="7692789" cy="4808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ACC995-EE6B-174F-9FD6-FAB5DE269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33642"/>
            <a:ext cx="11214100" cy="1212603"/>
          </a:xfrm>
        </p:spPr>
        <p:txBody>
          <a:bodyPr/>
          <a:lstStyle/>
          <a:p>
            <a:pPr algn="ctr"/>
            <a:r>
              <a:rPr lang="zh-CN" altLang="en-US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QXG-10G2</a:t>
            </a:r>
            <a:r>
              <a:rPr lang="en-US" altLang="zh-CN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</a:t>
            </a:r>
            <a:r>
              <a:rPr lang="en-US" altLang="zh-TW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B</a:t>
            </a:r>
            <a:r>
              <a:rPr lang="zh-TW" altLang="en-US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PCIe Gen</a:t>
            </a:r>
            <a:r>
              <a:rPr lang="en-US" altLang="zh-TW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3 </a:t>
            </a:r>
            <a:r>
              <a:rPr lang="zh-CN" altLang="en-US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網卡硬體詳解</a:t>
            </a:r>
            <a:endParaRPr lang="en-US" b="1">
              <a:solidFill>
                <a:schemeClr val="tx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A616A5D8-0862-4608-9F47-F85D0C8259B3}"/>
              </a:ext>
            </a:extLst>
          </p:cNvPr>
          <p:cNvGrpSpPr/>
          <p:nvPr/>
        </p:nvGrpSpPr>
        <p:grpSpPr>
          <a:xfrm>
            <a:off x="1766550" y="1565106"/>
            <a:ext cx="10114512" cy="4824517"/>
            <a:chOff x="1923997" y="1526854"/>
            <a:chExt cx="8855829" cy="441342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4D93CE-C8D1-5746-BE6B-6D06F0D65D35}"/>
                </a:ext>
              </a:extLst>
            </p:cNvPr>
            <p:cNvSpPr txBox="1"/>
            <p:nvPr/>
          </p:nvSpPr>
          <p:spPr>
            <a:xfrm>
              <a:off x="6516652" y="5390292"/>
              <a:ext cx="2151133" cy="3097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b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PCIe Gen</a:t>
              </a:r>
              <a:r>
                <a:rPr lang="zh-TW" altLang="en-US" sz="1600" b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sz="1600" b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3 x4</a:t>
              </a:r>
              <a:r>
                <a:rPr lang="zh-TW" altLang="en-US" sz="1600" b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 </a:t>
              </a:r>
              <a:r>
                <a:rPr lang="zh-CN" altLang="en-US" sz="1600" b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傳輸介面</a:t>
              </a:r>
              <a:endParaRPr lang="en-US" sz="1600" b="1">
                <a:solidFill>
                  <a:srgbClr val="FFFF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D43ABC-3E74-5B42-9877-99B36726A820}"/>
                </a:ext>
              </a:extLst>
            </p:cNvPr>
            <p:cNvSpPr txBox="1"/>
            <p:nvPr/>
          </p:nvSpPr>
          <p:spPr>
            <a:xfrm>
              <a:off x="4956275" y="1526854"/>
              <a:ext cx="2450196" cy="675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雙埠</a:t>
              </a:r>
              <a:r>
                <a:rPr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CN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10GbE</a:t>
              </a:r>
              <a:r>
                <a:rPr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(BASE-T) </a:t>
              </a:r>
              <a:r>
                <a:rPr lang="zh-CN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傳輸接口</a:t>
              </a:r>
              <a:endParaRPr lang="en-US" altLang="zh-CN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r>
                <a:rPr lang="en-US" altLang="zh-CN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(10/5/2.5/1G,100M)</a:t>
              </a:r>
            </a:p>
            <a:p>
              <a:endParaRPr 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A1BBF-DBEC-034F-AFAF-B85F677260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7479" y="2006089"/>
              <a:ext cx="0" cy="1033060"/>
            </a:xfrm>
            <a:prstGeom prst="straightConnector1">
              <a:avLst/>
            </a:prstGeom>
            <a:solidFill>
              <a:srgbClr val="FF3C04">
                <a:alpha val="20000"/>
              </a:srgbClr>
            </a:solidFill>
            <a:ln w="25400">
              <a:solidFill>
                <a:srgbClr val="FF3C04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6FDB01-4210-9344-BFA1-7E9AB858A44E}"/>
                </a:ext>
              </a:extLst>
            </p:cNvPr>
            <p:cNvSpPr txBox="1"/>
            <p:nvPr/>
          </p:nvSpPr>
          <p:spPr>
            <a:xfrm>
              <a:off x="1923997" y="5461640"/>
              <a:ext cx="3268660" cy="478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預裝半高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Low profile </a:t>
              </a: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支架</a:t>
              </a:r>
              <a:endPara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附贈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全高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Full height </a:t>
              </a: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及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QNAP </a:t>
              </a: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專用平板支架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FDB328-E565-714B-A420-EED2C087F478}"/>
                </a:ext>
              </a:extLst>
            </p:cNvPr>
            <p:cNvSpPr/>
            <p:nvPr/>
          </p:nvSpPr>
          <p:spPr>
            <a:xfrm>
              <a:off x="8748501" y="2168234"/>
              <a:ext cx="2031325" cy="33786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F70F78"/>
                </a:buClr>
              </a:pPr>
              <a:r>
                <a:rPr lang="zh-TW" altLang="en-US" b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晶片散熱模組與風扇</a:t>
              </a:r>
              <a:endParaRPr lang="en-US" b="1">
                <a:solidFill>
                  <a:srgbClr val="FFFF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C54D124-7882-4BE7-B586-1D5720B1EA35}"/>
                </a:ext>
              </a:extLst>
            </p:cNvPr>
            <p:cNvSpPr/>
            <p:nvPr/>
          </p:nvSpPr>
          <p:spPr>
            <a:xfrm>
              <a:off x="5618835" y="3039149"/>
              <a:ext cx="674488" cy="1345156"/>
            </a:xfrm>
            <a:prstGeom prst="rect">
              <a:avLst/>
            </a:prstGeom>
            <a:solidFill>
              <a:srgbClr val="FF3C04">
                <a:alpha val="20000"/>
              </a:srgbClr>
            </a:solidFill>
            <a:ln w="25400">
              <a:solidFill>
                <a:srgbClr val="FF3C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27" name="Straight Arrow Connector 9">
              <a:extLst>
                <a:ext uri="{FF2B5EF4-FFF2-40B4-BE49-F238E27FC236}">
                  <a16:creationId xmlns:a16="http://schemas.microsoft.com/office/drawing/2014/main" id="{29ADB579-1D6A-4335-B36E-F32CF308C8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8338" y="2296667"/>
              <a:ext cx="505016" cy="300966"/>
            </a:xfrm>
            <a:prstGeom prst="bentConnector3">
              <a:avLst>
                <a:gd name="adj1" fmla="val -2459"/>
              </a:avLst>
            </a:prstGeom>
            <a:solidFill>
              <a:srgbClr val="00FFCC">
                <a:alpha val="20000"/>
              </a:srgbClr>
            </a:solidFill>
            <a:ln w="25400">
              <a:solidFill>
                <a:srgbClr val="00FFCC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84E5DF41-AE71-41FB-B78B-E2AD3379562E}"/>
                </a:ext>
              </a:extLst>
            </p:cNvPr>
            <p:cNvSpPr/>
            <p:nvPr/>
          </p:nvSpPr>
          <p:spPr>
            <a:xfrm rot="5400000">
              <a:off x="6696825" y="2320724"/>
              <a:ext cx="1769027" cy="2358138"/>
            </a:xfrm>
            <a:prstGeom prst="rect">
              <a:avLst/>
            </a:prstGeom>
            <a:solidFill>
              <a:srgbClr val="00FFCC">
                <a:alpha val="20000"/>
              </a:srgbClr>
            </a:solidFill>
            <a:ln w="25400"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29" name="Straight Arrow Connector 9">
              <a:extLst>
                <a:ext uri="{FF2B5EF4-FFF2-40B4-BE49-F238E27FC236}">
                  <a16:creationId xmlns:a16="http://schemas.microsoft.com/office/drawing/2014/main" id="{4DA0F5C6-0A18-4A3C-A883-7B5653075C96}"/>
                </a:ext>
              </a:extLst>
            </p:cNvPr>
            <p:cNvCxnSpPr>
              <a:cxnSpLocks/>
            </p:cNvCxnSpPr>
            <p:nvPr/>
          </p:nvCxnSpPr>
          <p:spPr>
            <a:xfrm>
              <a:off x="6825535" y="5053994"/>
              <a:ext cx="0" cy="307825"/>
            </a:xfrm>
            <a:prstGeom prst="straightConnector1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 w="25400">
              <a:solidFill>
                <a:srgbClr val="FFFF00"/>
              </a:solidFill>
              <a:tailEnd type="triangle" w="med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C9F1971-C0CF-489A-AA05-5276F34E1C92}"/>
                </a:ext>
              </a:extLst>
            </p:cNvPr>
            <p:cNvSpPr/>
            <p:nvPr/>
          </p:nvSpPr>
          <p:spPr>
            <a:xfrm rot="10800000">
              <a:off x="6572484" y="4411508"/>
              <a:ext cx="1667973" cy="642485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 w="254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32" name="Straight Arrow Connector 9">
              <a:extLst>
                <a:ext uri="{FF2B5EF4-FFF2-40B4-BE49-F238E27FC236}">
                  <a16:creationId xmlns:a16="http://schemas.microsoft.com/office/drawing/2014/main" id="{B23A1CB3-1B61-4B41-A779-9A509D14F3E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063021" y="5408716"/>
              <a:ext cx="259274" cy="222148"/>
            </a:xfrm>
            <a:prstGeom prst="bentConnector3">
              <a:avLst>
                <a:gd name="adj1" fmla="val 2791"/>
              </a:avLst>
            </a:prstGeom>
            <a:solidFill>
              <a:srgbClr val="00B0F0">
                <a:alpha val="20000"/>
              </a:srgbClr>
            </a:solidFill>
            <a:ln w="25400">
              <a:solidFill>
                <a:srgbClr val="00B0F0"/>
              </a:solidFill>
              <a:headEnd type="none" w="med" len="lg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E7CD0D1B-26DD-4A9C-95FE-4908850EA191}"/>
                </a:ext>
              </a:extLst>
            </p:cNvPr>
            <p:cNvSpPr/>
            <p:nvPr/>
          </p:nvSpPr>
          <p:spPr>
            <a:xfrm rot="16200000">
              <a:off x="3834163" y="3635735"/>
              <a:ext cx="2995490" cy="537772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9" name="Rectangle 17">
            <a:extLst>
              <a:ext uri="{FF2B5EF4-FFF2-40B4-BE49-F238E27FC236}">
                <a16:creationId xmlns:a16="http://schemas.microsoft.com/office/drawing/2014/main" id="{87DB95E1-FD6C-4AA8-C04A-799FB4D96184}"/>
              </a:ext>
            </a:extLst>
          </p:cNvPr>
          <p:cNvSpPr/>
          <p:nvPr/>
        </p:nvSpPr>
        <p:spPr>
          <a:xfrm>
            <a:off x="9565893" y="2600467"/>
            <a:ext cx="2320039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70F78"/>
              </a:buClr>
            </a:pPr>
            <a:r>
              <a:rPr lang="zh-TW" altLang="en-US" sz="1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透過高效能的散熱模組，可以避免在高速傳輸環境下有過溫的情況</a:t>
            </a:r>
          </a:p>
        </p:txBody>
      </p:sp>
    </p:spTree>
    <p:extLst>
      <p:ext uri="{BB962C8B-B14F-4D97-AF65-F5344CB8AC3E}">
        <p14:creationId xmlns:p14="http://schemas.microsoft.com/office/powerpoint/2010/main" val="24686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BB2C8B9-2853-CB29-8D19-82902A82CE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8"/>
          <a:stretch/>
        </p:blipFill>
        <p:spPr>
          <a:xfrm>
            <a:off x="-1" y="2222216"/>
            <a:ext cx="12192001" cy="1962158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E7D27186-C2D4-5DB1-F9B3-76E7A1CE33C1}"/>
              </a:ext>
            </a:extLst>
          </p:cNvPr>
          <p:cNvSpPr txBox="1"/>
          <p:nvPr/>
        </p:nvSpPr>
        <p:spPr>
          <a:xfrm>
            <a:off x="5548422" y="5052132"/>
            <a:ext cx="27149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微軟正黑體"/>
                <a:ea typeface="微軟正黑體"/>
              </a:rPr>
              <a:t>QTS 4.5.4 </a:t>
            </a:r>
            <a:r>
              <a:rPr lang="en-US" altLang="zh-CN">
                <a:solidFill>
                  <a:schemeClr val="bg1"/>
                </a:solidFill>
                <a:latin typeface="Microsoft JhengHei"/>
                <a:ea typeface="+mn-lt"/>
              </a:rPr>
              <a:t>/ </a:t>
            </a:r>
            <a:r>
              <a:rPr lang="en-US" altLang="zh-CN" err="1">
                <a:solidFill>
                  <a:schemeClr val="bg1"/>
                </a:solidFill>
                <a:latin typeface="Microsoft JhengHei"/>
                <a:ea typeface="+mn-lt"/>
              </a:rPr>
              <a:t>QuTS</a:t>
            </a:r>
            <a:r>
              <a:rPr lang="en-US" altLang="zh-CN">
                <a:solidFill>
                  <a:schemeClr val="bg1"/>
                </a:solidFill>
                <a:latin typeface="Microsoft JhengHei"/>
                <a:ea typeface="+mn-lt"/>
              </a:rPr>
              <a:t> hero</a:t>
            </a:r>
            <a:r>
              <a:rPr lang="en-US" altLang="zh-CN">
                <a:solidFill>
                  <a:schemeClr val="bg1"/>
                </a:solidFill>
                <a:latin typeface="Microsoft JhengHei"/>
                <a:ea typeface="微軟正黑體"/>
              </a:rPr>
              <a:t> </a:t>
            </a:r>
            <a:endParaRPr lang="en-US" altLang="zh-CN">
              <a:solidFill>
                <a:schemeClr val="bg1"/>
              </a:solidFill>
              <a:latin typeface="Calibri" panose="020F0502020204030204"/>
              <a:ea typeface="微軟正黑體"/>
            </a:endParaRPr>
          </a:p>
          <a:p>
            <a:r>
              <a:rPr lang="en-US" altLang="zh-CN">
                <a:solidFill>
                  <a:schemeClr val="bg1"/>
                </a:solidFill>
                <a:latin typeface="Microsoft JhengHei"/>
                <a:ea typeface="微軟正黑體"/>
              </a:rPr>
              <a:t>h4.5.4 </a:t>
            </a:r>
            <a:r>
              <a:rPr lang="en-US" altLang="zh-CN" err="1">
                <a:solidFill>
                  <a:schemeClr val="bg1"/>
                </a:solidFill>
                <a:latin typeface="Microsoft JhengHei"/>
                <a:ea typeface="微軟正黑體"/>
              </a:rPr>
              <a:t>或以上版本</a:t>
            </a:r>
            <a:r>
              <a:rPr lang="en-US" altLang="zh-CN">
                <a:solidFill>
                  <a:schemeClr val="bg1"/>
                </a:solidFill>
                <a:latin typeface="Microsoft JhengHei"/>
                <a:ea typeface="微軟正黑體"/>
              </a:rPr>
              <a:t>，</a:t>
            </a:r>
            <a:r>
              <a:rPr lang="zh-CN" b="1" u="sng">
                <a:solidFill>
                  <a:schemeClr val="bg1"/>
                </a:solidFill>
                <a:latin typeface="Microsoft JhengHei"/>
                <a:ea typeface="Microsoft JhengHei"/>
              </a:rPr>
              <a:t>不需安裝驅動程式</a:t>
            </a:r>
            <a:r>
              <a:rPr lang="zh-CN" altLang="en-US">
                <a:solidFill>
                  <a:schemeClr val="bg1"/>
                </a:solidFill>
                <a:latin typeface="Microsoft JhengHei"/>
                <a:ea typeface="Microsoft JhengHei"/>
              </a:rPr>
              <a:t>，建議升級至最新版本</a:t>
            </a:r>
            <a:endParaRPr lang="en-US" altLang="zh-CN">
              <a:solidFill>
                <a:schemeClr val="bg1"/>
              </a:solidFill>
              <a:latin typeface="Microsoft JhengHei"/>
              <a:ea typeface="+mn-lt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9551892-4347-816A-0F44-01FD91E8D2D4}"/>
              </a:ext>
            </a:extLst>
          </p:cNvPr>
          <p:cNvSpPr/>
          <p:nvPr/>
        </p:nvSpPr>
        <p:spPr>
          <a:xfrm>
            <a:off x="5562010" y="1595325"/>
            <a:ext cx="2427034" cy="1034901"/>
          </a:xfrm>
          <a:prstGeom prst="roundRect">
            <a:avLst>
              <a:gd name="adj" fmla="val 15534"/>
            </a:avLst>
          </a:prstGeom>
          <a:solidFill>
            <a:schemeClr val="tx1">
              <a:lumMod val="85000"/>
              <a:lumOff val="15000"/>
            </a:schemeClr>
          </a:solidFill>
          <a:ln w="15875">
            <a:gradFill>
              <a:gsLst>
                <a:gs pos="0">
                  <a:srgbClr val="EAFF00"/>
                </a:gs>
                <a:gs pos="100000">
                  <a:srgbClr val="7030A0"/>
                </a:gs>
                <a:gs pos="49000">
                  <a:srgbClr val="3E90EB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 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 </a:t>
            </a: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965B9F48-08BC-D3A7-CD7D-CA7AE023455C}"/>
              </a:ext>
            </a:extLst>
          </p:cNvPr>
          <p:cNvSpPr txBox="1"/>
          <p:nvPr/>
        </p:nvSpPr>
        <p:spPr>
          <a:xfrm>
            <a:off x="629478" y="4401605"/>
            <a:ext cx="4818743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</a:rPr>
              <a:t>*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</a:rPr>
              <a:t>相容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</a:rPr>
              <a:t>QNAP NAS 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</a:rPr>
              <a:t>請參考 </a:t>
            </a:r>
            <a:r>
              <a:rPr lang="en-US" altLang="zh-CN" sz="1500">
                <a:solidFill>
                  <a:schemeClr val="bg1"/>
                </a:solidFill>
                <a:latin typeface="微軟正黑體"/>
                <a:ea typeface="微軟正黑體"/>
              </a:rPr>
              <a:t>QNAP </a:t>
            </a:r>
            <a:r>
              <a:rPr lang="zh-CN" altLang="en-US" sz="1500">
                <a:solidFill>
                  <a:schemeClr val="bg1"/>
                </a:solidFill>
                <a:latin typeface="微軟正黑體"/>
                <a:ea typeface="微軟正黑體"/>
              </a:rPr>
              <a:t>相容性列表</a:t>
            </a:r>
            <a:endParaRPr lang="en-US" sz="15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F16771B3-1A74-49E5-2DFF-4D9AB1105A52}"/>
              </a:ext>
            </a:extLst>
          </p:cNvPr>
          <p:cNvSpPr txBox="1"/>
          <p:nvPr/>
        </p:nvSpPr>
        <p:spPr>
          <a:xfrm>
            <a:off x="9098239" y="5085999"/>
            <a:ext cx="244400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需安裝驅動程式，至QNAP </a:t>
            </a:r>
            <a:r>
              <a:rPr lang="zh-TW" altLang="en-US" b="1" u="sng">
                <a:solidFill>
                  <a:schemeClr val="bg1"/>
                </a:solidFill>
                <a:latin typeface="微軟正黑體"/>
                <a:ea typeface="微軟正黑體"/>
              </a:rPr>
              <a:t>下載中心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下載驅動程式</a:t>
            </a: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1202A461-B256-9F1E-5E57-43E2CDEB70D2}"/>
              </a:ext>
            </a:extLst>
          </p:cNvPr>
          <p:cNvSpPr/>
          <p:nvPr/>
        </p:nvSpPr>
        <p:spPr>
          <a:xfrm>
            <a:off x="8826453" y="1597640"/>
            <a:ext cx="2935528" cy="1008407"/>
          </a:xfrm>
          <a:prstGeom prst="roundRect">
            <a:avLst>
              <a:gd name="adj" fmla="val 15534"/>
            </a:avLst>
          </a:prstGeom>
          <a:solidFill>
            <a:schemeClr val="tx1">
              <a:lumMod val="85000"/>
              <a:lumOff val="15000"/>
            </a:schemeClr>
          </a:solidFill>
          <a:ln w="15875">
            <a:gradFill>
              <a:gsLst>
                <a:gs pos="0">
                  <a:srgbClr val="EAFF00"/>
                </a:gs>
                <a:gs pos="100000">
                  <a:srgbClr val="7030A0"/>
                </a:gs>
                <a:gs pos="49000">
                  <a:srgbClr val="3E90EB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軟正黑體"/>
                <a:ea typeface="微軟正黑體"/>
              </a:rPr>
              <a:t>支援 </a:t>
            </a:r>
            <a:r>
              <a:rPr lang="en-US" altLang="zh-CN">
                <a:solidFill>
                  <a:schemeClr val="bg1"/>
                </a:solidFill>
                <a:latin typeface="微軟正黑體"/>
                <a:ea typeface="微軟正黑體"/>
              </a:rPr>
              <a:t>PCIe </a:t>
            </a:r>
            <a:r>
              <a:rPr lang="en-US" altLang="zh-CN" err="1">
                <a:solidFill>
                  <a:schemeClr val="bg1"/>
                </a:solidFill>
                <a:latin typeface="微軟正黑體"/>
                <a:ea typeface="微軟正黑體"/>
              </a:rPr>
              <a:t>擴充</a:t>
            </a:r>
            <a:b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CN">
                <a:solidFill>
                  <a:schemeClr val="bg1"/>
                </a:solidFill>
                <a:latin typeface="微軟正黑體"/>
                <a:ea typeface="微軟正黑體"/>
              </a:rPr>
              <a:t>PC/Workstation/Server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" name="圖片 35" descr="一張含有 裝置, 引擎, 控制台 的圖片&#10;&#10;自動產生的描述">
            <a:extLst>
              <a:ext uri="{FF2B5EF4-FFF2-40B4-BE49-F238E27FC236}">
                <a16:creationId xmlns:a16="http://schemas.microsoft.com/office/drawing/2014/main" id="{46B598F7-6217-1855-296C-0C31FD137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51" y="2445026"/>
            <a:ext cx="2600175" cy="2418163"/>
          </a:xfrm>
          <a:prstGeom prst="rect">
            <a:avLst/>
          </a:prstGeom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2A75B4BE-B0C9-6C91-366E-ACD72C0B798A}"/>
              </a:ext>
            </a:extLst>
          </p:cNvPr>
          <p:cNvGrpSpPr/>
          <p:nvPr/>
        </p:nvGrpSpPr>
        <p:grpSpPr>
          <a:xfrm>
            <a:off x="5162294" y="2353284"/>
            <a:ext cx="3190845" cy="2435129"/>
            <a:chOff x="5311615" y="2373162"/>
            <a:chExt cx="3190845" cy="2435129"/>
          </a:xfrm>
        </p:grpSpPr>
        <p:pic>
          <p:nvPicPr>
            <p:cNvPr id="45" name="圖片 44" descr="一張含有 文字, 電子用品, 停車 的圖片&#10;&#10;自動產生的描述">
              <a:extLst>
                <a:ext uri="{FF2B5EF4-FFF2-40B4-BE49-F238E27FC236}">
                  <a16:creationId xmlns:a16="http://schemas.microsoft.com/office/drawing/2014/main" id="{4D3DF094-7BDD-93E6-E44E-2F2A4DDB3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615" y="3482728"/>
              <a:ext cx="2120523" cy="1325563"/>
            </a:xfrm>
            <a:prstGeom prst="rect">
              <a:avLst/>
            </a:prstGeom>
          </p:spPr>
        </p:pic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26C54A13-1A8D-AA63-47BE-E66C222495CE}"/>
                </a:ext>
              </a:extLst>
            </p:cNvPr>
            <p:cNvGrpSpPr/>
            <p:nvPr/>
          </p:nvGrpSpPr>
          <p:grpSpPr>
            <a:xfrm>
              <a:off x="6474221" y="2373162"/>
              <a:ext cx="2028239" cy="2399997"/>
              <a:chOff x="563668" y="1263047"/>
              <a:chExt cx="4728299" cy="5594953"/>
            </a:xfrm>
          </p:grpSpPr>
          <p:pic>
            <p:nvPicPr>
              <p:cNvPr id="40" name="圖片 39" descr="一張含有 文字, 裝置, 風扇 的圖片&#10;&#10;自動產生的描述">
                <a:extLst>
                  <a:ext uri="{FF2B5EF4-FFF2-40B4-BE49-F238E27FC236}">
                    <a16:creationId xmlns:a16="http://schemas.microsoft.com/office/drawing/2014/main" id="{040460F0-6D6C-7506-4E99-B5A3C6A1D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575" y="3931610"/>
                <a:ext cx="4681392" cy="2926390"/>
              </a:xfrm>
              <a:prstGeom prst="rect">
                <a:avLst/>
              </a:prstGeom>
            </p:spPr>
          </p:pic>
          <p:pic>
            <p:nvPicPr>
              <p:cNvPr id="42" name="圖片 41" descr="一張含有 文字, 電子用品, 遊戲, 影像 的圖片&#10;&#10;自動產生的描述">
                <a:extLst>
                  <a:ext uri="{FF2B5EF4-FFF2-40B4-BE49-F238E27FC236}">
                    <a16:creationId xmlns:a16="http://schemas.microsoft.com/office/drawing/2014/main" id="{02D31D5C-DBC3-12C6-6B84-A72DC28D6D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668" y="1263047"/>
                <a:ext cx="4681392" cy="2926389"/>
              </a:xfrm>
              <a:prstGeom prst="rect">
                <a:avLst/>
              </a:prstGeom>
            </p:spPr>
          </p:pic>
        </p:grp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F68B7DBB-4876-AEDC-E044-CB6ED3113E0E}"/>
              </a:ext>
            </a:extLst>
          </p:cNvPr>
          <p:cNvSpPr txBox="1"/>
          <p:nvPr/>
        </p:nvSpPr>
        <p:spPr>
          <a:xfrm>
            <a:off x="573805" y="2287343"/>
            <a:ext cx="4829449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4000" b="1">
                <a:solidFill>
                  <a:schemeClr val="tx1"/>
                </a:solidFill>
                <a:latin typeface="微軟正黑體"/>
                <a:ea typeface="微軟正黑體"/>
              </a:rPr>
              <a:t>QTS / </a:t>
            </a:r>
            <a:r>
              <a:rPr lang="en-US" altLang="zh-CN" sz="4000" b="1" err="1">
                <a:solidFill>
                  <a:schemeClr val="tx1"/>
                </a:solidFill>
                <a:latin typeface="微軟正黑體"/>
                <a:ea typeface="微軟正黑體"/>
              </a:rPr>
              <a:t>QuTS</a:t>
            </a:r>
            <a:r>
              <a:rPr lang="en-US" altLang="zh-CN" sz="4000" b="1">
                <a:solidFill>
                  <a:schemeClr val="tx1"/>
                </a:solidFill>
                <a:latin typeface="微軟正黑體"/>
                <a:ea typeface="微軟正黑體"/>
              </a:rPr>
              <a:t> hero, </a:t>
            </a:r>
            <a:endParaRPr lang="en-US" altLang="zh-TW" sz="4000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>
              <a:lnSpc>
                <a:spcPts val="4500"/>
              </a:lnSpc>
            </a:pPr>
            <a:r>
              <a:rPr lang="en-US" altLang="zh-TW" sz="4000" b="1">
                <a:solidFill>
                  <a:schemeClr val="tx1"/>
                </a:solidFill>
                <a:latin typeface="微軟正黑體"/>
                <a:ea typeface="微軟正黑體"/>
              </a:rPr>
              <a:t>Windows </a:t>
            </a:r>
            <a:r>
              <a:rPr lang="zh-CN" altLang="en-US" sz="4000" b="1">
                <a:solidFill>
                  <a:schemeClr val="tx1"/>
                </a:solidFill>
                <a:latin typeface="微軟正黑體"/>
                <a:ea typeface="微軟正黑體"/>
              </a:rPr>
              <a:t>與 </a:t>
            </a:r>
            <a:r>
              <a:rPr lang="en-US" altLang="zh-CN" sz="4000" b="1">
                <a:solidFill>
                  <a:schemeClr val="tx1"/>
                </a:solidFill>
                <a:latin typeface="微軟正黑體"/>
                <a:ea typeface="微軟正黑體"/>
              </a:rPr>
              <a:t>Linux</a:t>
            </a:r>
            <a:r>
              <a:rPr lang="en-US" altLang="zh-TW" sz="4000" b="1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endParaRPr lang="en-US" altLang="zh-CN" sz="4000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>
              <a:lnSpc>
                <a:spcPts val="4500"/>
              </a:lnSpc>
            </a:pPr>
            <a:r>
              <a:rPr lang="zh-CN" altLang="en-US" sz="4000" b="1">
                <a:solidFill>
                  <a:schemeClr val="tx1"/>
                </a:solidFill>
                <a:latin typeface="微軟正黑體"/>
                <a:ea typeface="微軟正黑體"/>
              </a:rPr>
              <a:t>全力支援</a:t>
            </a:r>
            <a:endParaRPr lang="en-US" altLang="zh-TW" sz="400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23218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68B0D54-B77A-D713-D1F9-5BF802A5F1B1}"/>
              </a:ext>
            </a:extLst>
          </p:cNvPr>
          <p:cNvSpPr/>
          <p:nvPr/>
        </p:nvSpPr>
        <p:spPr>
          <a:xfrm>
            <a:off x="-1" y="-4938"/>
            <a:ext cx="12192001" cy="1657280"/>
          </a:xfrm>
          <a:prstGeom prst="rect">
            <a:avLst/>
          </a:prstGeom>
          <a:gradFill>
            <a:gsLst>
              <a:gs pos="0">
                <a:srgbClr val="FAFF00"/>
              </a:gs>
              <a:gs pos="47000">
                <a:srgbClr val="7BF51A"/>
              </a:gs>
              <a:gs pos="90000">
                <a:srgbClr val="4099F6"/>
              </a:gs>
              <a:gs pos="100000">
                <a:srgbClr val="C2F0F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9" y="468383"/>
            <a:ext cx="11709400" cy="8708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為眾多 </a:t>
            </a:r>
            <a:r>
              <a:rPr lang="en-US" altLang="zh-CN" b="1">
                <a:solidFill>
                  <a:schemeClr val="tx1"/>
                </a:solidFill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QNAP</a:t>
            </a: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NAS 擴充</a:t>
            </a:r>
            <a:r>
              <a:rPr lang="en-US" altLang="zh-CN" b="1">
                <a:solidFill>
                  <a:schemeClr val="tx1"/>
                </a:solidFill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 10GbE </a:t>
            </a:r>
            <a:r>
              <a:rPr lang="zh-CN" altLang="en-US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感受高速傳輸</a:t>
            </a:r>
            <a:endParaRPr lang="en-US" b="1">
              <a:solidFill>
                <a:schemeClr val="tx1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EF04983-82B7-41FC-A994-CDCEB064CE06}"/>
              </a:ext>
            </a:extLst>
          </p:cNvPr>
          <p:cNvSpPr/>
          <p:nvPr/>
        </p:nvSpPr>
        <p:spPr>
          <a:xfrm>
            <a:off x="581556" y="4282335"/>
            <a:ext cx="2080936" cy="3787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TS-x73AU series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DC268D7-CFED-A948-B74E-8D4E3BF42D9A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OK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92466A99-81B1-D449-A26F-5AA723780CF5}"/>
              </a:ext>
            </a:extLst>
          </p:cNvPr>
          <p:cNvSpPr txBox="1"/>
          <p:nvPr/>
        </p:nvSpPr>
        <p:spPr>
          <a:xfrm>
            <a:off x="580272" y="6331078"/>
            <a:ext cx="44852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1600" b="1">
                <a:solidFill>
                  <a:srgbClr val="FFFF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*</a:t>
            </a:r>
            <a:r>
              <a:rPr lang="zh-CN" altLang="en-US" sz="1600" b="1">
                <a:solidFill>
                  <a:srgbClr val="FFFF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更多支援機種請以 </a:t>
            </a:r>
            <a:r>
              <a:rPr lang="zh-CN" altLang="en-US" sz="1600" b="1" u="sng">
                <a:solidFill>
                  <a:srgbClr val="FFFF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QNAP相容性列表</a:t>
            </a:r>
            <a:r>
              <a:rPr lang="zh-CN" altLang="en-US" sz="1600" b="1">
                <a:solidFill>
                  <a:srgbClr val="FFFF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為準</a:t>
            </a:r>
            <a:endParaRPr lang="en-US" sz="1600" b="1">
              <a:solidFill>
                <a:srgbClr val="FFFF00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23" name="文本框 2">
            <a:extLst>
              <a:ext uri="{FF2B5EF4-FFF2-40B4-BE49-F238E27FC236}">
                <a16:creationId xmlns:a16="http://schemas.microsoft.com/office/drawing/2014/main" id="{8A808D0B-9CA9-2642-A7A7-58FECDE58727}"/>
              </a:ext>
            </a:extLst>
          </p:cNvPr>
          <p:cNvSpPr txBox="1"/>
          <p:nvPr/>
        </p:nvSpPr>
        <p:spPr>
          <a:xfrm>
            <a:off x="572149" y="4800161"/>
            <a:ext cx="3652718" cy="630942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AMD </a:t>
            </a:r>
            <a:r>
              <a:rPr lang="en-US" altLang="zh-CN" sz="140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Ryzen</a:t>
            </a:r>
            <a:r>
              <a:rPr lang="zh-TW" altLang="en-US" sz="140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™</a:t>
            </a:r>
            <a:r>
              <a:rPr lang="en-US" altLang="zh-CN" sz="140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 V1500B quad-core</a:t>
            </a:r>
            <a:endParaRPr lang="zh-CN" altLang="en-US" sz="1400">
              <a:ln>
                <a:solidFill>
                  <a:prstClr val="white"/>
                </a:solidFill>
              </a:ln>
              <a:solidFill>
                <a:srgbClr val="FFFFFF"/>
              </a:solidFill>
              <a:latin typeface="Arial"/>
              <a:ea typeface="微軟正黑體"/>
              <a:cs typeface="Calibri"/>
            </a:endParaRPr>
          </a:p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2 x 2.5GbE </a:t>
            </a:r>
            <a:r>
              <a:rPr lang="zh-CN" altLang="en-US" sz="14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網路埠</a:t>
            </a:r>
            <a:r>
              <a:rPr lang="en-US" altLang="zh-CN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 (2.5/1GbE, 100/10M)</a:t>
            </a:r>
            <a:endParaRPr lang="en-US" altLang="zh-CN" sz="1400">
              <a:solidFill>
                <a:srgbClr val="FFFFFF"/>
              </a:solidFill>
              <a:latin typeface="Arial"/>
              <a:ea typeface="微軟正黑體"/>
              <a:cs typeface="Calibri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85F2665-DC84-9D41-B1B0-66F5E38B8580}"/>
              </a:ext>
            </a:extLst>
          </p:cNvPr>
          <p:cNvSpPr/>
          <p:nvPr/>
        </p:nvSpPr>
        <p:spPr>
          <a:xfrm>
            <a:off x="4511139" y="4284237"/>
            <a:ext cx="1830373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TS-x73A series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E41FDA46-9DF7-0F48-9F16-729F9EDDDA51}"/>
              </a:ext>
            </a:extLst>
          </p:cNvPr>
          <p:cNvSpPr txBox="1"/>
          <p:nvPr/>
        </p:nvSpPr>
        <p:spPr>
          <a:xfrm>
            <a:off x="4568790" y="5547463"/>
            <a:ext cx="250087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Slot 1: PCIe Gen 3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x4</a:t>
            </a:r>
            <a:endParaRPr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r>
              <a:rPr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Slot 2: PCIe Gen 3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x4</a:t>
            </a:r>
            <a:endParaRPr lang="en-US" altLang="zh-TW" sz="1400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6008A91-2CB4-694B-8EEE-13804F4CB1C0}"/>
              </a:ext>
            </a:extLst>
          </p:cNvPr>
          <p:cNvSpPr/>
          <p:nvPr/>
        </p:nvSpPr>
        <p:spPr>
          <a:xfrm>
            <a:off x="684786" y="5547463"/>
            <a:ext cx="2870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1: PCIe Gen3 x4</a:t>
            </a:r>
          </a:p>
          <a:p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2: PCIe Gen3 x4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文本框 2">
            <a:extLst>
              <a:ext uri="{FF2B5EF4-FFF2-40B4-BE49-F238E27FC236}">
                <a16:creationId xmlns:a16="http://schemas.microsoft.com/office/drawing/2014/main" id="{5C700F6F-1C66-0F4C-AC72-AC2DF0E6DDCB}"/>
              </a:ext>
            </a:extLst>
          </p:cNvPr>
          <p:cNvSpPr txBox="1"/>
          <p:nvPr/>
        </p:nvSpPr>
        <p:spPr>
          <a:xfrm>
            <a:off x="4423046" y="4800161"/>
            <a:ext cx="3849399" cy="630942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TW" sz="1400">
                <a:solidFill>
                  <a:srgbClr val="FFFFFF"/>
                </a:solidFill>
                <a:latin typeface="Arial"/>
                <a:ea typeface="+mn-lt"/>
                <a:cs typeface="+mn-lt"/>
                <a:sym typeface="Arial" panose="020B0604020202020204" pitchFamily="34" charset="0"/>
              </a:rPr>
              <a:t>AMD Ryzen™ V1500B quad-core</a:t>
            </a:r>
            <a:endParaRPr lang="zh-CN" altLang="en-US" sz="1400">
              <a:solidFill>
                <a:srgbClr val="FFFFFF"/>
              </a:solidFill>
              <a:latin typeface="Arial"/>
              <a:ea typeface="微軟正黑體" panose="020B0604030504040204" pitchFamily="34" charset="-120"/>
              <a:cs typeface="Calibri"/>
            </a:endParaRPr>
          </a:p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2 x  2.5GbE </a:t>
            </a:r>
            <a:r>
              <a:rPr lang="zh-TW" altLang="en-US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網路埠 </a:t>
            </a:r>
            <a:r>
              <a:rPr lang="en-US" altLang="zh-TW" sz="1400">
                <a:solidFill>
                  <a:srgbClr val="FFFFFF"/>
                </a:solidFill>
                <a:latin typeface="Arial"/>
                <a:ea typeface="+mn-lt"/>
                <a:cs typeface="Arial"/>
                <a:sym typeface="Arial" panose="020B0604020202020204" pitchFamily="34" charset="0"/>
              </a:rPr>
              <a:t>(2.5/1GbE, 100/10M)</a:t>
            </a:r>
            <a:endParaRPr lang="en-US" altLang="zh-CN" sz="1400">
              <a:solidFill>
                <a:srgbClr val="FFFFFF"/>
              </a:solidFill>
              <a:latin typeface="Arial"/>
              <a:ea typeface="微軟正黑體"/>
              <a:cs typeface="Calibri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B50EAFF-0A00-1D40-AD1E-BF673451967C}"/>
              </a:ext>
            </a:extLst>
          </p:cNvPr>
          <p:cNvSpPr/>
          <p:nvPr/>
        </p:nvSpPr>
        <p:spPr>
          <a:xfrm>
            <a:off x="8114106" y="4272928"/>
            <a:ext cx="1082348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TS-h686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56C246B-CC5C-DB40-BD05-08D9D44203E5}"/>
              </a:ext>
            </a:extLst>
          </p:cNvPr>
          <p:cNvSpPr/>
          <p:nvPr/>
        </p:nvSpPr>
        <p:spPr>
          <a:xfrm>
            <a:off x="10043717" y="4272928"/>
            <a:ext cx="1082348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TS-h886</a:t>
            </a:r>
          </a:p>
        </p:txBody>
      </p:sp>
      <p:sp>
        <p:nvSpPr>
          <p:cNvPr id="41" name="文本框 2">
            <a:extLst>
              <a:ext uri="{FF2B5EF4-FFF2-40B4-BE49-F238E27FC236}">
                <a16:creationId xmlns:a16="http://schemas.microsoft.com/office/drawing/2014/main" id="{1CB73EDD-063C-4842-857A-9DFF887E5C4F}"/>
              </a:ext>
            </a:extLst>
          </p:cNvPr>
          <p:cNvSpPr txBox="1"/>
          <p:nvPr/>
        </p:nvSpPr>
        <p:spPr>
          <a:xfrm>
            <a:off x="8010142" y="4800161"/>
            <a:ext cx="4008896" cy="630942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Intel Xeon D series</a:t>
            </a:r>
            <a:endParaRPr lang="zh-CN" altLang="en-US" sz="1400">
              <a:solidFill>
                <a:srgbClr val="FFFFFF"/>
              </a:solidFill>
              <a:latin typeface="Arial"/>
              <a:ea typeface="微軟正黑體"/>
              <a:cs typeface="Calibri"/>
            </a:endParaRPr>
          </a:p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4 x 2.5GbE</a:t>
            </a:r>
            <a:r>
              <a:rPr lang="zh-CN" altLang="en-US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網路埠 </a:t>
            </a:r>
            <a:r>
              <a:rPr lang="en-US" altLang="zh-CN" sz="1400">
                <a:solidFill>
                  <a:srgbClr val="FFFFFF"/>
                </a:solidFill>
                <a:latin typeface="Arial"/>
                <a:ea typeface="+mn-lt"/>
                <a:cs typeface="Arial"/>
                <a:sym typeface="Arial" panose="020B0604020202020204" pitchFamily="34" charset="0"/>
              </a:rPr>
              <a:t>(2.5/1GbE, 100/10M)</a:t>
            </a:r>
            <a:endParaRPr lang="en-US" altLang="zh-CN" sz="1400">
              <a:solidFill>
                <a:srgbClr val="FFFFFF"/>
              </a:solidFill>
              <a:latin typeface="Arial"/>
              <a:ea typeface="微軟正黑體"/>
              <a:cs typeface="Calibri"/>
              <a:sym typeface="Arial" panose="020B0604020202020204" pitchFamily="34" charset="0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DC7490E2-541F-8A44-BDE0-FBC082B5E1E5}"/>
              </a:ext>
            </a:extLst>
          </p:cNvPr>
          <p:cNvSpPr txBox="1"/>
          <p:nvPr/>
        </p:nvSpPr>
        <p:spPr>
          <a:xfrm>
            <a:off x="8010142" y="5547463"/>
            <a:ext cx="27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Slot 1: PCIe Gen3 x8</a:t>
            </a:r>
            <a:b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Slot 2: PCIe Gen3 x8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507AD715-E236-D742-AFDE-4D1503FF2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729" y="2648792"/>
            <a:ext cx="2339102" cy="146193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349A992B-C4C9-F74A-B052-D1781773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340" y="2648791"/>
            <a:ext cx="2339102" cy="146193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9FD5A20C-CE7F-4659-A608-8D102E27B6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786" y="2200494"/>
            <a:ext cx="1181091" cy="282549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F3AAF5CB-22F1-4C2C-97CD-E66C64BB26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938" y="2200494"/>
            <a:ext cx="1181091" cy="282549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95513E6D-0708-4CAC-B3BD-FD8599DE6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10142" y="2133372"/>
            <a:ext cx="979831" cy="379290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69864B7A-1022-4676-B146-81418FC418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33" y="2034258"/>
            <a:ext cx="2967043" cy="1850926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  <p:pic>
        <p:nvPicPr>
          <p:cNvPr id="9" name="圖片 8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50F380AB-82FD-4458-9357-9B8C4C4B4C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712" y="2483044"/>
            <a:ext cx="2500081" cy="1559622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49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12;gc428d55399_0_337">
            <a:extLst>
              <a:ext uri="{FF2B5EF4-FFF2-40B4-BE49-F238E27FC236}">
                <a16:creationId xmlns:a16="http://schemas.microsoft.com/office/drawing/2014/main" id="{4104A675-5403-2E3B-D1B1-19767A5A8979}"/>
              </a:ext>
            </a:extLst>
          </p:cNvPr>
          <p:cNvGrpSpPr/>
          <p:nvPr/>
        </p:nvGrpSpPr>
        <p:grpSpPr>
          <a:xfrm>
            <a:off x="6120602" y="1830403"/>
            <a:ext cx="5973240" cy="4040223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7" name="Google Shape;1114;gc428d55399_0_337">
              <a:extLst>
                <a:ext uri="{FF2B5EF4-FFF2-40B4-BE49-F238E27FC236}">
                  <a16:creationId xmlns:a16="http://schemas.microsoft.com/office/drawing/2014/main" id="{6BB9C3B2-00EC-B911-52AA-5F6EC08754C8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113;gc428d55399_0_337">
              <a:extLst>
                <a:ext uri="{FF2B5EF4-FFF2-40B4-BE49-F238E27FC236}">
                  <a16:creationId xmlns:a16="http://schemas.microsoft.com/office/drawing/2014/main" id="{50885841-1F77-9151-72FF-B1645404D7C0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27D10D9-94F6-E5D5-A115-BB4DF8D7CDE6}"/>
              </a:ext>
            </a:extLst>
          </p:cNvPr>
          <p:cNvSpPr txBox="1"/>
          <p:nvPr/>
        </p:nvSpPr>
        <p:spPr>
          <a:xfrm>
            <a:off x="7119113" y="1903535"/>
            <a:ext cx="337056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200" b="1">
                <a:ea typeface="新細明體"/>
                <a:cs typeface="+mn-ea"/>
                <a:sym typeface="+mn-lt"/>
              </a:rPr>
              <a:t>2 x 10GbE SMB Sequential Throughput ( TVS-h874 )</a:t>
            </a:r>
            <a:endParaRPr lang="zh-TW" altLang="en-US" sz="2200" b="1">
              <a:cs typeface="+mn-ea"/>
              <a:sym typeface="+mn-lt"/>
            </a:endParaRPr>
          </a:p>
        </p:txBody>
      </p:sp>
      <p:graphicFrame>
        <p:nvGraphicFramePr>
          <p:cNvPr id="32" name="圖表 31">
            <a:extLst>
              <a:ext uri="{FF2B5EF4-FFF2-40B4-BE49-F238E27FC236}">
                <a16:creationId xmlns:a16="http://schemas.microsoft.com/office/drawing/2014/main" id="{987F7969-25E2-0A69-B945-1436433FDB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3008840"/>
              </p:ext>
            </p:extLst>
          </p:nvPr>
        </p:nvGraphicFramePr>
        <p:xfrm>
          <a:off x="6298427" y="2852153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矩形 32">
            <a:extLst>
              <a:ext uri="{FF2B5EF4-FFF2-40B4-BE49-F238E27FC236}">
                <a16:creationId xmlns:a16="http://schemas.microsoft.com/office/drawing/2014/main" id="{7ACAE6B1-8165-8254-DB35-9A74A693C01E}"/>
              </a:ext>
            </a:extLst>
          </p:cNvPr>
          <p:cNvSpPr/>
          <p:nvPr/>
        </p:nvSpPr>
        <p:spPr>
          <a:xfrm>
            <a:off x="7626860" y="2904431"/>
            <a:ext cx="104387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2,344MB/s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2B739D0-10C6-55DA-ADE8-AFA91E477876}"/>
              </a:ext>
            </a:extLst>
          </p:cNvPr>
          <p:cNvSpPr/>
          <p:nvPr/>
        </p:nvSpPr>
        <p:spPr>
          <a:xfrm>
            <a:off x="9470569" y="2861375"/>
            <a:ext cx="104387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>
                <a:solidFill>
                  <a:srgbClr val="C00000"/>
                </a:solidFill>
                <a:cs typeface="+mn-ea"/>
                <a:sym typeface="+mn-lt"/>
              </a:rPr>
              <a:t>2,362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35" name="Google Shape;1115;gc428d55399_0_337">
            <a:extLst>
              <a:ext uri="{FF2B5EF4-FFF2-40B4-BE49-F238E27FC236}">
                <a16:creationId xmlns:a16="http://schemas.microsoft.com/office/drawing/2014/main" id="{1A0526EC-633C-6021-BCA1-819483EF1558}"/>
              </a:ext>
            </a:extLst>
          </p:cNvPr>
          <p:cNvCxnSpPr>
            <a:cxnSpLocks/>
          </p:cNvCxnSpPr>
          <p:nvPr/>
        </p:nvCxnSpPr>
        <p:spPr>
          <a:xfrm>
            <a:off x="6549625" y="27007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7" name="Google Shape;1112;gc428d55399_0_337">
            <a:extLst>
              <a:ext uri="{FF2B5EF4-FFF2-40B4-BE49-F238E27FC236}">
                <a16:creationId xmlns:a16="http://schemas.microsoft.com/office/drawing/2014/main" id="{163520EC-2B00-D43E-6CD2-3F4B6A51204A}"/>
              </a:ext>
            </a:extLst>
          </p:cNvPr>
          <p:cNvGrpSpPr/>
          <p:nvPr/>
        </p:nvGrpSpPr>
        <p:grpSpPr>
          <a:xfrm>
            <a:off x="620860" y="1826229"/>
            <a:ext cx="5973240" cy="4040223"/>
            <a:chOff x="620860" y="1826229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8" name="Google Shape;1114;gc428d55399_0_337">
              <a:extLst>
                <a:ext uri="{FF2B5EF4-FFF2-40B4-BE49-F238E27FC236}">
                  <a16:creationId xmlns:a16="http://schemas.microsoft.com/office/drawing/2014/main" id="{3AC31DCB-6AC9-4E97-498B-81BDDFC4A209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99613" y="3896336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1113;gc428d55399_0_337">
              <a:extLst>
                <a:ext uri="{FF2B5EF4-FFF2-40B4-BE49-F238E27FC236}">
                  <a16:creationId xmlns:a16="http://schemas.microsoft.com/office/drawing/2014/main" id="{21A91956-4B8E-BB06-18DA-430BEE135914}"/>
                </a:ext>
              </a:extLst>
            </p:cNvPr>
            <p:cNvSpPr/>
            <p:nvPr/>
          </p:nvSpPr>
          <p:spPr>
            <a:xfrm>
              <a:off x="620860" y="1826229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5B285F9-4178-AA0B-CE9D-DD2B28EE50A8}"/>
              </a:ext>
            </a:extLst>
          </p:cNvPr>
          <p:cNvSpPr txBox="1"/>
          <p:nvPr/>
        </p:nvSpPr>
        <p:spPr>
          <a:xfrm>
            <a:off x="1157248" y="1932544"/>
            <a:ext cx="43565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200" b="1">
                <a:ea typeface="新細明體"/>
                <a:cs typeface="+mn-ea"/>
                <a:sym typeface="+mn-lt"/>
              </a:rPr>
              <a:t>1 x 10GbE Windows </a:t>
            </a:r>
            <a:endParaRPr lang="en-US" altLang="zh-TW" sz="2200" b="1" err="1">
              <a:cs typeface="+mn-ea"/>
              <a:sym typeface="+mn-lt"/>
            </a:endParaRPr>
          </a:p>
          <a:p>
            <a:pPr algn="ctr"/>
            <a:r>
              <a:rPr lang="en-US" altLang="zh-TW" sz="2200" b="1">
                <a:ea typeface="新細明體"/>
                <a:cs typeface="+mn-ea"/>
                <a:sym typeface="+mn-lt"/>
              </a:rPr>
              <a:t>File Transfer ( TS-h686 NAS )</a:t>
            </a:r>
            <a:endParaRPr lang="en-US" altLang="zh-TW" sz="2200" b="1">
              <a:cs typeface="+mn-ea"/>
            </a:endParaRPr>
          </a:p>
        </p:txBody>
      </p:sp>
      <p:graphicFrame>
        <p:nvGraphicFramePr>
          <p:cNvPr id="41" name="圖表 40">
            <a:extLst>
              <a:ext uri="{FF2B5EF4-FFF2-40B4-BE49-F238E27FC236}">
                <a16:creationId xmlns:a16="http://schemas.microsoft.com/office/drawing/2014/main" id="{5F965986-DBE6-6518-C561-2A9FDE216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806298"/>
              </p:ext>
            </p:extLst>
          </p:nvPr>
        </p:nvGraphicFramePr>
        <p:xfrm>
          <a:off x="797492" y="2878130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2" name="矩形 41">
            <a:extLst>
              <a:ext uri="{FF2B5EF4-FFF2-40B4-BE49-F238E27FC236}">
                <a16:creationId xmlns:a16="http://schemas.microsoft.com/office/drawing/2014/main" id="{F32A6E9A-1399-0DB2-5069-735DE7531579}"/>
              </a:ext>
            </a:extLst>
          </p:cNvPr>
          <p:cNvSpPr/>
          <p:nvPr/>
        </p:nvSpPr>
        <p:spPr>
          <a:xfrm>
            <a:off x="2107951" y="2835836"/>
            <a:ext cx="104387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1,134 MB/s</a:t>
            </a:r>
            <a:endParaRPr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9AA4B13-C953-C616-C331-DE9D791C77B9}"/>
              </a:ext>
            </a:extLst>
          </p:cNvPr>
          <p:cNvSpPr/>
          <p:nvPr/>
        </p:nvSpPr>
        <p:spPr>
          <a:xfrm>
            <a:off x="3897595" y="2825319"/>
            <a:ext cx="104387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>
                <a:solidFill>
                  <a:srgbClr val="C00000"/>
                </a:solidFill>
                <a:cs typeface="+mn-ea"/>
                <a:sym typeface="+mn-lt"/>
              </a:rPr>
              <a:t>1,144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44" name="Google Shape;1115;gc428d55399_0_337">
            <a:extLst>
              <a:ext uri="{FF2B5EF4-FFF2-40B4-BE49-F238E27FC236}">
                <a16:creationId xmlns:a16="http://schemas.microsoft.com/office/drawing/2014/main" id="{39244A01-C5F5-ED8C-D9CE-886A56080FDB}"/>
              </a:ext>
            </a:extLst>
          </p:cNvPr>
          <p:cNvCxnSpPr>
            <a:cxnSpLocks/>
          </p:cNvCxnSpPr>
          <p:nvPr/>
        </p:nvCxnSpPr>
        <p:spPr>
          <a:xfrm>
            <a:off x="1074667" y="27007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87CEE7BF-C5B7-8CD0-3B55-3F3251FB4AAF}"/>
              </a:ext>
            </a:extLst>
          </p:cNvPr>
          <p:cNvSpPr/>
          <p:nvPr/>
        </p:nvSpPr>
        <p:spPr>
          <a:xfrm>
            <a:off x="-1" y="-4938"/>
            <a:ext cx="12192001" cy="1657280"/>
          </a:xfrm>
          <a:prstGeom prst="rect">
            <a:avLst/>
          </a:prstGeom>
          <a:gradFill>
            <a:gsLst>
              <a:gs pos="0">
                <a:srgbClr val="FAFF00"/>
              </a:gs>
              <a:gs pos="47000">
                <a:srgbClr val="7BF51A"/>
              </a:gs>
              <a:gs pos="90000">
                <a:srgbClr val="4099F6"/>
              </a:gs>
              <a:gs pos="100000">
                <a:srgbClr val="C2F0F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03" y="387199"/>
            <a:ext cx="11991009" cy="1048332"/>
          </a:xfrm>
        </p:spPr>
        <p:txBody>
          <a:bodyPr>
            <a:noAutofit/>
          </a:bodyPr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透過 </a:t>
            </a:r>
            <a:r>
              <a:rPr lang="en-US" b="1">
                <a:solidFill>
                  <a:schemeClr val="tx1"/>
                </a:solidFill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QXG-10G2TB</a:t>
            </a: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 擴充 10GbE</a:t>
            </a:r>
            <a:b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</a:b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Arial" panose="020B0604020202020204" pitchFamily="34" charset="0"/>
              </a:rPr>
              <a:t>暢享高速網路傳輸</a:t>
            </a:r>
            <a:endParaRPr lang="en-US" b="1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pic>
        <p:nvPicPr>
          <p:cNvPr id="6" name="圖片 5" hidden="1">
            <a:extLst>
              <a:ext uri="{FF2B5EF4-FFF2-40B4-BE49-F238E27FC236}">
                <a16:creationId xmlns:a16="http://schemas.microsoft.com/office/drawing/2014/main" id="{25E61D60-D586-40AD-9502-F30175C679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971" y="3975303"/>
            <a:ext cx="997716" cy="485779"/>
          </a:xfrm>
          <a:prstGeom prst="rect">
            <a:avLst/>
          </a:prstGeom>
        </p:spPr>
      </p:pic>
      <p:pic>
        <p:nvPicPr>
          <p:cNvPr id="18" name="圖片 17" hidden="1">
            <a:extLst>
              <a:ext uri="{FF2B5EF4-FFF2-40B4-BE49-F238E27FC236}">
                <a16:creationId xmlns:a16="http://schemas.microsoft.com/office/drawing/2014/main" id="{CFB17712-FC1C-4119-B4CF-2D1A4CC1C0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460" y="4499351"/>
            <a:ext cx="997716" cy="485779"/>
          </a:xfrm>
          <a:prstGeom prst="rect">
            <a:avLst/>
          </a:prstGeom>
        </p:spPr>
      </p:pic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7D0EF277-5D1B-4F9C-AD22-FC7502C16F3D}"/>
              </a:ext>
            </a:extLst>
          </p:cNvPr>
          <p:cNvGrpSpPr/>
          <p:nvPr/>
        </p:nvGrpSpPr>
        <p:grpSpPr>
          <a:xfrm>
            <a:off x="1660795" y="1596592"/>
            <a:ext cx="5640153" cy="4182061"/>
            <a:chOff x="2179787" y="1355807"/>
            <a:chExt cx="5640153" cy="4182061"/>
          </a:xfrm>
        </p:grpSpPr>
        <p:sp>
          <p:nvSpPr>
            <p:cNvPr id="7" name="箭號: 向左 6">
              <a:extLst>
                <a:ext uri="{FF2B5EF4-FFF2-40B4-BE49-F238E27FC236}">
                  <a16:creationId xmlns:a16="http://schemas.microsoft.com/office/drawing/2014/main" id="{428468DC-3B43-400B-86BD-2920BCC32FD9}"/>
                </a:ext>
              </a:extLst>
            </p:cNvPr>
            <p:cNvSpPr/>
            <p:nvPr/>
          </p:nvSpPr>
          <p:spPr>
            <a:xfrm rot="5400000">
              <a:off x="232796" y="3302798"/>
              <a:ext cx="4123731" cy="229749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箭號: 向左 24">
              <a:extLst>
                <a:ext uri="{FF2B5EF4-FFF2-40B4-BE49-F238E27FC236}">
                  <a16:creationId xmlns:a16="http://schemas.microsoft.com/office/drawing/2014/main" id="{A585F584-5150-4220-B09E-77AFE13287B9}"/>
                </a:ext>
              </a:extLst>
            </p:cNvPr>
            <p:cNvSpPr/>
            <p:nvPr/>
          </p:nvSpPr>
          <p:spPr>
            <a:xfrm rot="10800000">
              <a:off x="2294661" y="5308119"/>
              <a:ext cx="5525279" cy="229749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ADB8A72B-4FD3-E242-A01C-7D9078824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875" y="5961394"/>
            <a:ext cx="4674146" cy="67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pPr>
              <a:lnSpc>
                <a:spcPts val="1050"/>
              </a:lnSpc>
            </a:pPr>
            <a:r>
              <a:rPr lang="zh-TW" altLang="en-US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測試環境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:</a:t>
            </a:r>
            <a:br>
              <a:rPr lang="zh-TW" sz="800">
                <a:cs typeface="+mn-ea"/>
              </a:rPr>
            </a:b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NAS</a:t>
            </a:r>
            <a:r>
              <a:rPr lang="zh-TW" altLang="en-US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 </a:t>
            </a:r>
            <a:r>
              <a:rPr lang="en-US" altLang="en-US" sz="800">
                <a:solidFill>
                  <a:schemeClr val="bg1"/>
                </a:solidFill>
                <a:cs typeface="+mn-ea"/>
                <a:sym typeface="+mn-lt"/>
              </a:rPr>
              <a:t>| </a:t>
            </a:r>
            <a:r>
              <a:rPr lang="zh-TW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T</a:t>
            </a:r>
            <a:r>
              <a:rPr lang="en-US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VS-h874</a:t>
            </a:r>
            <a:r>
              <a:rPr lang="zh-TW" altLang="en-US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 </a:t>
            </a:r>
            <a:r>
              <a:rPr lang="zh-TW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Q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u</a:t>
            </a:r>
            <a:r>
              <a:rPr lang="zh-TW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TS</a:t>
            </a:r>
            <a:r>
              <a:rPr lang="zh-TW" altLang="en-US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 </a:t>
            </a:r>
            <a:r>
              <a:rPr lang="en-US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hero h5.0.0</a:t>
            </a:r>
            <a:r>
              <a:rPr lang="zh-TW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,</a:t>
            </a:r>
            <a:r>
              <a:rPr lang="zh-TW" altLang="en-US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 </a:t>
            </a:r>
            <a:r>
              <a:rPr lang="en-US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8 </a:t>
            </a:r>
            <a:r>
              <a:rPr lang="zh-TW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x</a:t>
            </a:r>
            <a:r>
              <a:rPr lang="en-US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 SSDs</a:t>
            </a:r>
            <a:r>
              <a:rPr lang="zh-TW" sz="800">
                <a:solidFill>
                  <a:schemeClr val="bg1"/>
                </a:solidFill>
                <a:ea typeface="新細明體"/>
                <a:cs typeface="Calibri"/>
                <a:sym typeface="+mn-lt"/>
              </a:rPr>
              <a:t>, RAID 5, thick volume</a:t>
            </a:r>
          </a:p>
          <a:p>
            <a:pPr>
              <a:lnSpc>
                <a:spcPts val="1050"/>
              </a:lnSpc>
            </a:pPr>
            <a:r>
              <a:rPr lang="zh-TW" altLang="en-US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客户端 </a:t>
            </a:r>
            <a:r>
              <a:rPr lang="en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PC | </a:t>
            </a:r>
            <a:r>
              <a:rPr lang="en" sz="800">
                <a:solidFill>
                  <a:schemeClr val="bg1"/>
                </a:solidFill>
                <a:cs typeface="Calibri"/>
                <a:sym typeface="+mn-lt"/>
              </a:rPr>
              <a:t>Windows server 2019, Intel Xeon 3.6GHz, 32GB RAM</a:t>
            </a:r>
            <a:endParaRPr lang="en" sz="800">
              <a:solidFill>
                <a:schemeClr val="bg1"/>
              </a:solidFill>
              <a:cs typeface="Calibri"/>
            </a:endParaRPr>
          </a:p>
          <a:p>
            <a:pPr>
              <a:lnSpc>
                <a:spcPts val="1050"/>
              </a:lnSpc>
            </a:pPr>
            <a:r>
              <a:rPr lang="en" altLang="en-US" sz="800" err="1">
                <a:solidFill>
                  <a:schemeClr val="bg1"/>
                </a:solidFill>
                <a:cs typeface="+mn-ea"/>
                <a:sym typeface="+mn-lt"/>
              </a:rPr>
              <a:t>IOmeter</a:t>
            </a:r>
            <a:r>
              <a:rPr lang="en" altLang="en-US" sz="800">
                <a:solidFill>
                  <a:schemeClr val="bg1"/>
                </a:solidFill>
                <a:cs typeface="+mn-ea"/>
                <a:sym typeface="+mn-lt"/>
              </a:rPr>
              <a:t> | RAM*4, 30-sec ramp up time, 3-min seq. run time, 1 worker, 32-outstanding</a:t>
            </a:r>
            <a:endParaRPr lang="en-US" altLang="en-US" sz="8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" name="圖片 4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A258767-9204-E662-E383-7E1910D94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36" y="5475115"/>
            <a:ext cx="2074614" cy="128959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AA64D0-9DFC-BC31-1B97-F37F0B8D1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17" y="5961393"/>
            <a:ext cx="4674146" cy="67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pPr>
              <a:lnSpc>
                <a:spcPts val="1050"/>
              </a:lnSpc>
            </a:pPr>
            <a:r>
              <a:rPr lang="zh-TW" altLang="en-US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測試環境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:</a:t>
            </a:r>
            <a:br>
              <a:rPr lang="zh-TW" sz="800">
                <a:cs typeface="+mn-ea"/>
              </a:rPr>
            </a:b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NAS</a:t>
            </a:r>
            <a:r>
              <a:rPr lang="zh-TW" altLang="en-US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 </a:t>
            </a:r>
            <a:r>
              <a:rPr lang="en-US" altLang="en-US" sz="800">
                <a:solidFill>
                  <a:schemeClr val="bg1"/>
                </a:solidFill>
                <a:cs typeface="+mn-ea"/>
                <a:sym typeface="+mn-lt"/>
              </a:rPr>
              <a:t>| 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TS-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h68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6, </a:t>
            </a:r>
            <a:r>
              <a:rPr lang="en-US" altLang="zh-TW" sz="800" err="1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QuTS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 hero h4.5.2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, 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6 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x 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Samsung 850 Pro 512GB SSDs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, RAID 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0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, thick volume</a:t>
            </a:r>
          </a:p>
          <a:p>
            <a:pPr>
              <a:lnSpc>
                <a:spcPts val="1050"/>
              </a:lnSpc>
            </a:pPr>
            <a:r>
              <a:rPr lang="zh-TW" altLang="en-US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客户端 </a:t>
            </a:r>
            <a:r>
              <a:rPr lang="en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PC | Windows 10, Intel Core i7-6700 CPU 3.40GHz ,64GB RAM</a:t>
            </a:r>
            <a:endParaRPr lang="en" sz="800">
              <a:solidFill>
                <a:schemeClr val="bg1"/>
              </a:solidFill>
              <a:ea typeface="新細明體"/>
              <a:cs typeface="+mn-ea"/>
              <a:sym typeface="+mn-lt"/>
            </a:endParaRPr>
          </a:p>
          <a:p>
            <a:pPr>
              <a:lnSpc>
                <a:spcPts val="1050"/>
              </a:lnSpc>
            </a:pPr>
            <a:endParaRPr lang="en" altLang="en-US" sz="8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5" name="Picture 10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EFBDC3B-6C6D-D369-AB69-C8BB9B4D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089" y="5558847"/>
            <a:ext cx="1514073" cy="947354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9" descr="一張含有 文字, 電子用品, 銀色 的圖片&#10;&#10;自動產生的描述">
            <a:extLst>
              <a:ext uri="{FF2B5EF4-FFF2-40B4-BE49-F238E27FC236}">
                <a16:creationId xmlns:a16="http://schemas.microsoft.com/office/drawing/2014/main" id="{99ADC09D-4E55-520F-71CB-32A5AEE2D2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1742" y="5561724"/>
            <a:ext cx="1479631" cy="92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4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02A2D41047F354485050EA25FA7178C" ma:contentTypeVersion="12" ma:contentTypeDescription="建立新的文件。" ma:contentTypeScope="" ma:versionID="174b8873d219eec817b41825c523aacb">
  <xsd:schema xmlns:xsd="http://www.w3.org/2001/XMLSchema" xmlns:xs="http://www.w3.org/2001/XMLSchema" xmlns:p="http://schemas.microsoft.com/office/2006/metadata/properties" xmlns:ns3="f1905c24-228e-4ca8-b9e6-87e5472f9140" xmlns:ns4="fb479b8c-7215-4dfc-a832-e7dd2b3b4fba" targetNamespace="http://schemas.microsoft.com/office/2006/metadata/properties" ma:root="true" ma:fieldsID="8a8dcbea79636481674aca5bb872e41e" ns3:_="" ns4:_="">
    <xsd:import namespace="f1905c24-228e-4ca8-b9e6-87e5472f9140"/>
    <xsd:import namespace="fb479b8c-7215-4dfc-a832-e7dd2b3b4fb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905c24-228e-4ca8-b9e6-87e5472f914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79b8c-7215-4dfc-a832-e7dd2b3b4f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5030CD-1114-4E61-A579-E2A2D3A1E642}">
  <ds:schemaRefs>
    <ds:schemaRef ds:uri="f1905c24-228e-4ca8-b9e6-87e5472f9140"/>
    <ds:schemaRef ds:uri="fb479b8c-7215-4dfc-a832-e7dd2b3b4f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D960B27-6C78-4D0E-9A06-A5C2EC045C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5BE34C-E871-4FA9-93E3-8103F733C1E5}">
  <ds:schemaRefs>
    <ds:schemaRef ds:uri="f1905c24-228e-4ca8-b9e6-87e5472f9140"/>
    <ds:schemaRef ds:uri="fb479b8c-7215-4dfc-a832-e7dd2b3b4f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18</Slides>
  <Notes>14</Notes>
  <HiddenSlides>0</HiddenSlide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20" baseType="lpstr">
      <vt:lpstr>Office 佈景主題</vt:lpstr>
      <vt:lpstr>Office 佈景主題</vt:lpstr>
      <vt:lpstr>PowerPoint 簡報</vt:lpstr>
      <vt:lpstr>PowerPoint 簡報</vt:lpstr>
      <vt:lpstr>QNAP 全新 10GbE 高速網卡  QXG-10G2TB</vt:lpstr>
      <vt:lpstr>PowerPoint 簡報</vt:lpstr>
      <vt:lpstr>PowerPoint 簡報</vt:lpstr>
      <vt:lpstr>QXG-10G2TB PCIe Gen3 網卡硬體詳解</vt:lpstr>
      <vt:lpstr>PowerPoint 簡報</vt:lpstr>
      <vt:lpstr>為眾多 QNAP NAS 擴充 10GbE 感受高速傳輸</vt:lpstr>
      <vt:lpstr>透過 QXG-10G2TB 擴充 10GbE 暢享高速網路傳輸</vt:lpstr>
      <vt:lpstr>PowerPoint 簡報</vt:lpstr>
      <vt:lpstr>搭配 QNAP 交換器 打造 10 GbE  高速網路環境</vt:lpstr>
      <vt:lpstr>搭配 QNAP 網管型 10GbE 網路交換器 建構多條 10GbE 聚合的高速協作環境</vt:lpstr>
      <vt:lpstr>搭配 QHora 打造高速混合網路架構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QXG-10G2TB</dc:title>
  <dc:creator>Andy Chuang 莊易澄</dc:creator>
  <cp:revision>4</cp:revision>
  <dcterms:created xsi:type="dcterms:W3CDTF">2022-08-25T03:01:51Z</dcterms:created>
  <dcterms:modified xsi:type="dcterms:W3CDTF">2022-09-08T02:45:28Z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0x010100502A2D41047F354485050EA25FA7178C</vt:lpwstr>
  </property>
</Properties>
</file>