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9.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0.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4" r:id="rId2"/>
    <p:sldMasterId id="2147483688" r:id="rId3"/>
  </p:sldMasterIdLst>
  <p:notesMasterIdLst>
    <p:notesMasterId r:id="rId72"/>
  </p:notesMasterIdLst>
  <p:handoutMasterIdLst>
    <p:handoutMasterId r:id="rId73"/>
  </p:handoutMasterIdLst>
  <p:sldIdLst>
    <p:sldId id="270" r:id="rId4"/>
    <p:sldId id="1514" r:id="rId5"/>
    <p:sldId id="1529" r:id="rId6"/>
    <p:sldId id="1478" r:id="rId7"/>
    <p:sldId id="1524" r:id="rId8"/>
    <p:sldId id="285" r:id="rId9"/>
    <p:sldId id="1522" r:id="rId10"/>
    <p:sldId id="1533" r:id="rId11"/>
    <p:sldId id="293" r:id="rId12"/>
    <p:sldId id="295" r:id="rId13"/>
    <p:sldId id="300" r:id="rId14"/>
    <p:sldId id="312" r:id="rId15"/>
    <p:sldId id="1530" r:id="rId16"/>
    <p:sldId id="438" r:id="rId17"/>
    <p:sldId id="298" r:id="rId18"/>
    <p:sldId id="1526" r:id="rId19"/>
    <p:sldId id="265" r:id="rId20"/>
    <p:sldId id="1538" r:id="rId21"/>
    <p:sldId id="1515" r:id="rId22"/>
    <p:sldId id="1494" r:id="rId23"/>
    <p:sldId id="1431" r:id="rId24"/>
    <p:sldId id="313" r:id="rId25"/>
    <p:sldId id="1528" r:id="rId26"/>
    <p:sldId id="1320" r:id="rId27"/>
    <p:sldId id="1510" r:id="rId28"/>
    <p:sldId id="1332" r:id="rId29"/>
    <p:sldId id="1502" r:id="rId30"/>
    <p:sldId id="1503" r:id="rId31"/>
    <p:sldId id="3657" r:id="rId32"/>
    <p:sldId id="3654" r:id="rId33"/>
    <p:sldId id="3655" r:id="rId34"/>
    <p:sldId id="3656" r:id="rId35"/>
    <p:sldId id="1523" r:id="rId36"/>
    <p:sldId id="3658" r:id="rId37"/>
    <p:sldId id="1418" r:id="rId38"/>
    <p:sldId id="1421" r:id="rId39"/>
    <p:sldId id="3659" r:id="rId40"/>
    <p:sldId id="1419" r:id="rId41"/>
    <p:sldId id="1464" r:id="rId42"/>
    <p:sldId id="559" r:id="rId43"/>
    <p:sldId id="1296" r:id="rId44"/>
    <p:sldId id="1512" r:id="rId45"/>
    <p:sldId id="1474" r:id="rId46"/>
    <p:sldId id="1289" r:id="rId47"/>
    <p:sldId id="1468" r:id="rId48"/>
    <p:sldId id="550" r:id="rId49"/>
    <p:sldId id="1483" r:id="rId50"/>
    <p:sldId id="1491" r:id="rId51"/>
    <p:sldId id="1470" r:id="rId52"/>
    <p:sldId id="1463" r:id="rId53"/>
    <p:sldId id="3590" r:id="rId54"/>
    <p:sldId id="1484" r:id="rId55"/>
    <p:sldId id="1490" r:id="rId56"/>
    <p:sldId id="782" r:id="rId57"/>
    <p:sldId id="1492" r:id="rId58"/>
    <p:sldId id="3647" r:id="rId59"/>
    <p:sldId id="3648" r:id="rId60"/>
    <p:sldId id="3649" r:id="rId61"/>
    <p:sldId id="3650" r:id="rId62"/>
    <p:sldId id="1471" r:id="rId63"/>
    <p:sldId id="1495" r:id="rId64"/>
    <p:sldId id="1480" r:id="rId65"/>
    <p:sldId id="1506" r:id="rId66"/>
    <p:sldId id="1504" r:id="rId67"/>
    <p:sldId id="1505" r:id="rId68"/>
    <p:sldId id="3660" r:id="rId69"/>
    <p:sldId id="3605" r:id="rId70"/>
    <p:sldId id="1525" r:id="rId71"/>
  </p:sldIdLst>
  <p:sldSz cx="12192000" cy="6858000"/>
  <p:notesSz cx="6858000" cy="9144000"/>
  <p:defaultTex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46C0A"/>
    <a:srgbClr val="406A90"/>
    <a:srgbClr val="4E82B1"/>
    <a:srgbClr val="BFD8EA"/>
    <a:srgbClr val="EE7100"/>
    <a:srgbClr val="28304C"/>
    <a:srgbClr val="6989B2"/>
    <a:srgbClr val="57F7FF"/>
    <a:srgbClr val="E1FDFF"/>
    <a:srgbClr val="9FF8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B330AA-C453-4C1F-8A61-EA441C705FED}" v="8" dt="2022-12-07T02:55:14.892"/>
  </p1510:revLst>
</p1510:revInfo>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2721" autoAdjust="0"/>
  </p:normalViewPr>
  <p:slideViewPr>
    <p:cSldViewPr snapToGrid="0">
      <p:cViewPr varScale="1">
        <p:scale>
          <a:sx n="100" d="100"/>
          <a:sy n="100" d="100"/>
        </p:scale>
        <p:origin x="1448" y="176"/>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16" Type="http://schemas.openxmlformats.org/officeDocument/2006/relationships/slide" Target="slides/slide1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presProps" Target="presProps.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tableStyles" Target="tableStyles.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handoutMaster" Target="handoutMasters/handoutMaster1.xml"/><Relationship Id="rId78"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theme" Target="theme/theme1.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29" Type="http://schemas.openxmlformats.org/officeDocument/2006/relationships/slide" Target="slides/slide26.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TW"/>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424621830316907"/>
          <c:y val="4.7262913102066643E-2"/>
          <c:w val="0.80616318883648819"/>
          <c:h val="0.79571798703874685"/>
        </c:manualLayout>
      </c:layout>
      <c:barChart>
        <c:barDir val="col"/>
        <c:grouping val="stacked"/>
        <c:varyColors val="0"/>
        <c:ser>
          <c:idx val="0"/>
          <c:order val="0"/>
          <c:tx>
            <c:strRef>
              <c:f>工作表1!$B$1</c:f>
              <c:strCache>
                <c:ptCount val="1"/>
                <c:pt idx="0">
                  <c:v>數列 1</c:v>
                </c:pt>
              </c:strCache>
            </c:strRef>
          </c:tx>
          <c:spPr>
            <a:gradFill>
              <a:gsLst>
                <a:gs pos="89000">
                  <a:srgbClr val="00489D"/>
                </a:gs>
                <a:gs pos="0">
                  <a:srgbClr val="2FABFF"/>
                </a:gs>
              </a:gsLst>
              <a:lin ang="5400000" scaled="1"/>
            </a:gradFill>
            <a:ln>
              <a:noFill/>
            </a:ln>
            <a:effectLst/>
          </c:spPr>
          <c:invertIfNegative val="0"/>
          <c:dPt>
            <c:idx val="0"/>
            <c:invertIfNegative val="0"/>
            <c:bubble3D val="0"/>
            <c:spPr>
              <a:gradFill>
                <a:gsLst>
                  <a:gs pos="89000">
                    <a:srgbClr val="AF5619"/>
                  </a:gs>
                  <a:gs pos="0">
                    <a:srgbClr val="FF9C44"/>
                  </a:gs>
                </a:gsLst>
                <a:lin ang="5400000" scaled="1"/>
              </a:gradFill>
              <a:ln>
                <a:noFill/>
              </a:ln>
              <a:effectLst/>
            </c:spPr>
            <c:extLst>
              <c:ext xmlns:c16="http://schemas.microsoft.com/office/drawing/2014/chart" uri="{C3380CC4-5D6E-409C-BE32-E72D297353CC}">
                <c16:uniqueId val="{00000001-02DC-442D-8577-B18BE00BF665}"/>
              </c:ext>
            </c:extLst>
          </c:dPt>
          <c:cat>
            <c:strRef>
              <c:f>工作表1!$A$2:$A$3</c:f>
              <c:strCache>
                <c:ptCount val="2"/>
                <c:pt idx="0">
                  <c:v>讀取</c:v>
                </c:pt>
                <c:pt idx="1">
                  <c:v>寫入</c:v>
                </c:pt>
              </c:strCache>
            </c:strRef>
          </c:cat>
          <c:val>
            <c:numRef>
              <c:f>工作表1!$B$2:$B$3</c:f>
              <c:numCache>
                <c:formatCode>General</c:formatCode>
                <c:ptCount val="2"/>
                <c:pt idx="0">
                  <c:v>2149</c:v>
                </c:pt>
                <c:pt idx="1">
                  <c:v>2875</c:v>
                </c:pt>
              </c:numCache>
            </c:numRef>
          </c:val>
          <c:extLst>
            <c:ext xmlns:c16="http://schemas.microsoft.com/office/drawing/2014/chart" uri="{C3380CC4-5D6E-409C-BE32-E72D297353CC}">
              <c16:uniqueId val="{00000002-02DC-442D-8577-B18BE00BF665}"/>
            </c:ext>
          </c:extLst>
        </c:ser>
        <c:dLbls>
          <c:showLegendKey val="0"/>
          <c:showVal val="0"/>
          <c:showCatName val="0"/>
          <c:showSerName val="0"/>
          <c:showPercent val="0"/>
          <c:showBubbleSize val="0"/>
        </c:dLbls>
        <c:gapWidth val="150"/>
        <c:overlap val="100"/>
        <c:axId val="572774864"/>
        <c:axId val="572770288"/>
      </c:barChart>
      <c:catAx>
        <c:axId val="5727748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ea"/>
                <a:sym typeface="+mn-lt"/>
              </a:defRPr>
            </a:pPr>
            <a:endParaRPr lang="zh-TW"/>
          </a:p>
        </c:txPr>
        <c:crossAx val="572770288"/>
        <c:crosses val="autoZero"/>
        <c:auto val="1"/>
        <c:lblAlgn val="ctr"/>
        <c:lblOffset val="100"/>
        <c:noMultiLvlLbl val="0"/>
      </c:catAx>
      <c:valAx>
        <c:axId val="572770288"/>
        <c:scaling>
          <c:orientation val="minMax"/>
          <c:min val="100"/>
        </c:scaling>
        <c:delete val="0"/>
        <c:axPos val="l"/>
        <c:majorGridlines>
          <c:spPr>
            <a:ln w="9525" cap="flat" cmpd="sng" algn="ctr">
              <a:solidFill>
                <a:srgbClr val="E8E8E8"/>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ea"/>
                    <a:sym typeface="+mn-lt"/>
                  </a:defRPr>
                </a:pPr>
                <a:r>
                  <a:rPr lang="en-US" sz="900"/>
                  <a:t>MB/s</a:t>
                </a:r>
                <a:endParaRPr lang="zh-TW" sz="900"/>
              </a:p>
            </c:rich>
          </c:tx>
          <c:layout>
            <c:manualLayout>
              <c:xMode val="edge"/>
              <c:yMode val="edge"/>
              <c:x val="4.3671906378436667E-3"/>
              <c:y val="0.87795057978045909"/>
            </c:manualLayout>
          </c:layout>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ea"/>
                  <a:sym typeface="+mn-lt"/>
                </a:defRPr>
              </a:pPr>
              <a:endParaRPr lang="zh-TW"/>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ea"/>
                <a:sym typeface="+mn-lt"/>
              </a:defRPr>
            </a:pPr>
            <a:endParaRPr lang="zh-TW"/>
          </a:p>
        </c:txPr>
        <c:crossAx val="572774864"/>
        <c:crosses val="autoZero"/>
        <c:crossBetween val="between"/>
      </c:valAx>
      <c:spPr>
        <a:noFill/>
        <a:ln>
          <a:noFill/>
        </a:ln>
        <a:effectLst/>
      </c:spPr>
    </c:plotArea>
    <c:plotVisOnly val="1"/>
    <c:dispBlanksAs val="gap"/>
    <c:showDLblsOverMax val="0"/>
  </c:chart>
  <c:spPr>
    <a:noFill/>
    <a:ln>
      <a:noFill/>
    </a:ln>
    <a:effectLst/>
  </c:spPr>
  <c:txPr>
    <a:bodyPr/>
    <a:lstStyle/>
    <a:p>
      <a:pPr>
        <a:defRPr>
          <a:latin typeface="+mn-lt"/>
          <a:ea typeface="+mn-ea"/>
          <a:cs typeface="+mn-ea"/>
          <a:sym typeface="+mn-lt"/>
        </a:defRPr>
      </a:pPr>
      <a:endParaRPr lang="zh-TW"/>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TW"/>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424621830316907"/>
          <c:y val="4.7262913102066643E-2"/>
          <c:w val="0.80616318883648819"/>
          <c:h val="0.79571798703874685"/>
        </c:manualLayout>
      </c:layout>
      <c:barChart>
        <c:barDir val="col"/>
        <c:grouping val="stacked"/>
        <c:varyColors val="0"/>
        <c:ser>
          <c:idx val="0"/>
          <c:order val="0"/>
          <c:tx>
            <c:strRef>
              <c:f>工作表1!$B$1</c:f>
              <c:strCache>
                <c:ptCount val="1"/>
                <c:pt idx="0">
                  <c:v>數列 1</c:v>
                </c:pt>
              </c:strCache>
            </c:strRef>
          </c:tx>
          <c:spPr>
            <a:gradFill>
              <a:gsLst>
                <a:gs pos="89000">
                  <a:srgbClr val="00489D"/>
                </a:gs>
                <a:gs pos="0">
                  <a:srgbClr val="2FABFF"/>
                </a:gs>
              </a:gsLst>
              <a:lin ang="5400000" scaled="1"/>
            </a:gradFill>
            <a:ln>
              <a:noFill/>
            </a:ln>
            <a:effectLst/>
          </c:spPr>
          <c:invertIfNegative val="0"/>
          <c:dPt>
            <c:idx val="0"/>
            <c:invertIfNegative val="0"/>
            <c:bubble3D val="0"/>
            <c:spPr>
              <a:gradFill>
                <a:gsLst>
                  <a:gs pos="89000">
                    <a:srgbClr val="AF5619"/>
                  </a:gs>
                  <a:gs pos="0">
                    <a:srgbClr val="FF9C44"/>
                  </a:gs>
                </a:gsLst>
                <a:lin ang="5400000" scaled="1"/>
              </a:gradFill>
              <a:ln>
                <a:noFill/>
              </a:ln>
              <a:effectLst/>
            </c:spPr>
            <c:extLst>
              <c:ext xmlns:c16="http://schemas.microsoft.com/office/drawing/2014/chart" uri="{C3380CC4-5D6E-409C-BE32-E72D297353CC}">
                <c16:uniqueId val="{00000001-4D1E-4E13-99ED-54059ACE37BD}"/>
              </c:ext>
            </c:extLst>
          </c:dPt>
          <c:cat>
            <c:strRef>
              <c:f>工作表1!$A$2:$A$3</c:f>
              <c:strCache>
                <c:ptCount val="2"/>
                <c:pt idx="0">
                  <c:v>讀取</c:v>
                </c:pt>
                <c:pt idx="1">
                  <c:v>寫入</c:v>
                </c:pt>
              </c:strCache>
            </c:strRef>
          </c:cat>
          <c:val>
            <c:numRef>
              <c:f>工作表1!$B$2:$B$3</c:f>
              <c:numCache>
                <c:formatCode>General</c:formatCode>
                <c:ptCount val="2"/>
                <c:pt idx="0">
                  <c:v>2062</c:v>
                </c:pt>
                <c:pt idx="1">
                  <c:v>2888</c:v>
                </c:pt>
              </c:numCache>
            </c:numRef>
          </c:val>
          <c:extLst>
            <c:ext xmlns:c16="http://schemas.microsoft.com/office/drawing/2014/chart" uri="{C3380CC4-5D6E-409C-BE32-E72D297353CC}">
              <c16:uniqueId val="{00000002-4D1E-4E13-99ED-54059ACE37BD}"/>
            </c:ext>
          </c:extLst>
        </c:ser>
        <c:dLbls>
          <c:showLegendKey val="0"/>
          <c:showVal val="0"/>
          <c:showCatName val="0"/>
          <c:showSerName val="0"/>
          <c:showPercent val="0"/>
          <c:showBubbleSize val="0"/>
        </c:dLbls>
        <c:gapWidth val="150"/>
        <c:overlap val="100"/>
        <c:axId val="572774864"/>
        <c:axId val="572770288"/>
      </c:barChart>
      <c:catAx>
        <c:axId val="5727748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ea"/>
                <a:sym typeface="+mn-lt"/>
              </a:defRPr>
            </a:pPr>
            <a:endParaRPr lang="zh-TW"/>
          </a:p>
        </c:txPr>
        <c:crossAx val="572770288"/>
        <c:crosses val="autoZero"/>
        <c:auto val="1"/>
        <c:lblAlgn val="ctr"/>
        <c:lblOffset val="100"/>
        <c:noMultiLvlLbl val="0"/>
      </c:catAx>
      <c:valAx>
        <c:axId val="572770288"/>
        <c:scaling>
          <c:orientation val="minMax"/>
          <c:min val="100"/>
        </c:scaling>
        <c:delete val="0"/>
        <c:axPos val="l"/>
        <c:majorGridlines>
          <c:spPr>
            <a:ln w="9525" cap="flat" cmpd="sng" algn="ctr">
              <a:solidFill>
                <a:srgbClr val="E8E8E8"/>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ea"/>
                    <a:sym typeface="+mn-lt"/>
                  </a:defRPr>
                </a:pPr>
                <a:r>
                  <a:rPr lang="en-US" sz="900"/>
                  <a:t>MB/s</a:t>
                </a:r>
                <a:endParaRPr lang="zh-TW" sz="900"/>
              </a:p>
            </c:rich>
          </c:tx>
          <c:layout>
            <c:manualLayout>
              <c:xMode val="edge"/>
              <c:yMode val="edge"/>
              <c:x val="4.3671906378436667E-3"/>
              <c:y val="0.87795057978045909"/>
            </c:manualLayout>
          </c:layout>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ea"/>
                  <a:sym typeface="+mn-lt"/>
                </a:defRPr>
              </a:pPr>
              <a:endParaRPr lang="zh-TW"/>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ea"/>
                <a:sym typeface="+mn-lt"/>
              </a:defRPr>
            </a:pPr>
            <a:endParaRPr lang="zh-TW"/>
          </a:p>
        </c:txPr>
        <c:crossAx val="572774864"/>
        <c:crosses val="autoZero"/>
        <c:crossBetween val="between"/>
      </c:valAx>
      <c:spPr>
        <a:noFill/>
        <a:ln>
          <a:noFill/>
        </a:ln>
        <a:effectLst/>
      </c:spPr>
    </c:plotArea>
    <c:plotVisOnly val="1"/>
    <c:dispBlanksAs val="gap"/>
    <c:showDLblsOverMax val="0"/>
  </c:chart>
  <c:spPr>
    <a:noFill/>
    <a:ln>
      <a:noFill/>
    </a:ln>
    <a:effectLst/>
  </c:spPr>
  <c:txPr>
    <a:bodyPr/>
    <a:lstStyle/>
    <a:p>
      <a:pPr>
        <a:defRPr>
          <a:latin typeface="+mn-lt"/>
          <a:ea typeface="+mn-ea"/>
          <a:cs typeface="+mn-ea"/>
          <a:sym typeface="+mn-lt"/>
        </a:defRPr>
      </a:pPr>
      <a:endParaRPr lang="zh-TW"/>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TW"/>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424621830316907"/>
          <c:y val="4.7262913102066643E-2"/>
          <c:w val="0.80616318883648819"/>
          <c:h val="0.79571798703874685"/>
        </c:manualLayout>
      </c:layout>
      <c:barChart>
        <c:barDir val="col"/>
        <c:grouping val="stacked"/>
        <c:varyColors val="0"/>
        <c:ser>
          <c:idx val="0"/>
          <c:order val="0"/>
          <c:tx>
            <c:strRef>
              <c:f>工作表1!$B$1</c:f>
              <c:strCache>
                <c:ptCount val="1"/>
                <c:pt idx="0">
                  <c:v>數列 1</c:v>
                </c:pt>
              </c:strCache>
            </c:strRef>
          </c:tx>
          <c:spPr>
            <a:gradFill>
              <a:gsLst>
                <a:gs pos="89000">
                  <a:srgbClr val="00489D"/>
                </a:gs>
                <a:gs pos="0">
                  <a:srgbClr val="2FABFF"/>
                </a:gs>
              </a:gsLst>
              <a:lin ang="5400000" scaled="1"/>
            </a:gradFill>
            <a:ln>
              <a:noFill/>
            </a:ln>
            <a:effectLst/>
          </c:spPr>
          <c:invertIfNegative val="0"/>
          <c:dPt>
            <c:idx val="0"/>
            <c:invertIfNegative val="0"/>
            <c:bubble3D val="0"/>
            <c:spPr>
              <a:gradFill>
                <a:gsLst>
                  <a:gs pos="89000">
                    <a:srgbClr val="AF5619"/>
                  </a:gs>
                  <a:gs pos="0">
                    <a:srgbClr val="FF9C44"/>
                  </a:gs>
                </a:gsLst>
                <a:lin ang="5400000" scaled="1"/>
              </a:gradFill>
              <a:ln>
                <a:noFill/>
              </a:ln>
              <a:effectLst/>
            </c:spPr>
            <c:extLst>
              <c:ext xmlns:c16="http://schemas.microsoft.com/office/drawing/2014/chart" uri="{C3380CC4-5D6E-409C-BE32-E72D297353CC}">
                <c16:uniqueId val="{00000001-B4F0-45D3-8188-205CADE1602B}"/>
              </c:ext>
            </c:extLst>
          </c:dPt>
          <c:cat>
            <c:strRef>
              <c:f>工作表1!$A$2:$A$3</c:f>
              <c:strCache>
                <c:ptCount val="2"/>
                <c:pt idx="0">
                  <c:v>讀取</c:v>
                </c:pt>
                <c:pt idx="1">
                  <c:v>寫入</c:v>
                </c:pt>
              </c:strCache>
            </c:strRef>
          </c:cat>
          <c:val>
            <c:numRef>
              <c:f>工作表1!$B$2:$B$3</c:f>
              <c:numCache>
                <c:formatCode>General</c:formatCode>
                <c:ptCount val="2"/>
                <c:pt idx="0">
                  <c:v>1435</c:v>
                </c:pt>
                <c:pt idx="1">
                  <c:v>2028</c:v>
                </c:pt>
              </c:numCache>
            </c:numRef>
          </c:val>
          <c:extLst>
            <c:ext xmlns:c16="http://schemas.microsoft.com/office/drawing/2014/chart" uri="{C3380CC4-5D6E-409C-BE32-E72D297353CC}">
              <c16:uniqueId val="{00000002-B4F0-45D3-8188-205CADE1602B}"/>
            </c:ext>
          </c:extLst>
        </c:ser>
        <c:dLbls>
          <c:showLegendKey val="0"/>
          <c:showVal val="0"/>
          <c:showCatName val="0"/>
          <c:showSerName val="0"/>
          <c:showPercent val="0"/>
          <c:showBubbleSize val="0"/>
        </c:dLbls>
        <c:gapWidth val="150"/>
        <c:overlap val="100"/>
        <c:axId val="572774864"/>
        <c:axId val="572770288"/>
      </c:barChart>
      <c:catAx>
        <c:axId val="5727748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ea"/>
                <a:sym typeface="+mn-lt"/>
              </a:defRPr>
            </a:pPr>
            <a:endParaRPr lang="zh-TW"/>
          </a:p>
        </c:txPr>
        <c:crossAx val="572770288"/>
        <c:crosses val="autoZero"/>
        <c:auto val="1"/>
        <c:lblAlgn val="ctr"/>
        <c:lblOffset val="100"/>
        <c:noMultiLvlLbl val="0"/>
      </c:catAx>
      <c:valAx>
        <c:axId val="572770288"/>
        <c:scaling>
          <c:orientation val="minMax"/>
          <c:min val="100"/>
        </c:scaling>
        <c:delete val="0"/>
        <c:axPos val="l"/>
        <c:majorGridlines>
          <c:spPr>
            <a:ln w="9525" cap="flat" cmpd="sng" algn="ctr">
              <a:solidFill>
                <a:srgbClr val="E8E8E8"/>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ea"/>
                    <a:sym typeface="+mn-lt"/>
                  </a:defRPr>
                </a:pPr>
                <a:r>
                  <a:rPr lang="en-US" sz="900"/>
                  <a:t>MB/s</a:t>
                </a:r>
                <a:endParaRPr lang="zh-TW" sz="900"/>
              </a:p>
            </c:rich>
          </c:tx>
          <c:layout>
            <c:manualLayout>
              <c:xMode val="edge"/>
              <c:yMode val="edge"/>
              <c:x val="4.3671906378436667E-3"/>
              <c:y val="0.87795057978045909"/>
            </c:manualLayout>
          </c:layout>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ea"/>
                  <a:sym typeface="+mn-lt"/>
                </a:defRPr>
              </a:pPr>
              <a:endParaRPr lang="zh-TW"/>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ea"/>
                <a:sym typeface="+mn-lt"/>
              </a:defRPr>
            </a:pPr>
            <a:endParaRPr lang="zh-TW"/>
          </a:p>
        </c:txPr>
        <c:crossAx val="572774864"/>
        <c:crosses val="autoZero"/>
        <c:crossBetween val="between"/>
      </c:valAx>
      <c:spPr>
        <a:noFill/>
        <a:ln>
          <a:noFill/>
        </a:ln>
        <a:effectLst/>
      </c:spPr>
    </c:plotArea>
    <c:plotVisOnly val="1"/>
    <c:dispBlanksAs val="gap"/>
    <c:showDLblsOverMax val="0"/>
  </c:chart>
  <c:spPr>
    <a:noFill/>
    <a:ln>
      <a:noFill/>
    </a:ln>
    <a:effectLst/>
  </c:spPr>
  <c:txPr>
    <a:bodyPr/>
    <a:lstStyle/>
    <a:p>
      <a:pPr>
        <a:defRPr>
          <a:latin typeface="+mn-lt"/>
          <a:ea typeface="+mn-ea"/>
          <a:cs typeface="+mn-ea"/>
          <a:sym typeface="+mn-lt"/>
        </a:defRPr>
      </a:pPr>
      <a:endParaRPr lang="zh-TW"/>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a:extLst>
              <a:ext uri="{FF2B5EF4-FFF2-40B4-BE49-F238E27FC236}">
                <a16:creationId xmlns:a16="http://schemas.microsoft.com/office/drawing/2014/main" id="{320C6253-024D-41A2-8F9C-AE3B89932BD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a:extLst>
              <a:ext uri="{FF2B5EF4-FFF2-40B4-BE49-F238E27FC236}">
                <a16:creationId xmlns:a16="http://schemas.microsoft.com/office/drawing/2014/main" id="{4E1FA6D3-F05E-492D-ABE7-08EB73C57CD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FAFA468-5733-488E-B409-FDE47B0C9B4C}" type="datetimeFigureOut">
              <a:rPr lang="zh-TW" altLang="en-US" smtClean="0"/>
              <a:t>2022/12/6</a:t>
            </a:fld>
            <a:endParaRPr lang="zh-TW" altLang="en-US"/>
          </a:p>
        </p:txBody>
      </p:sp>
      <p:sp>
        <p:nvSpPr>
          <p:cNvPr id="4" name="頁尾版面配置區 3">
            <a:extLst>
              <a:ext uri="{FF2B5EF4-FFF2-40B4-BE49-F238E27FC236}">
                <a16:creationId xmlns:a16="http://schemas.microsoft.com/office/drawing/2014/main" id="{AAC870A6-F598-4BE9-AB96-D3D3C2ABA83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5" name="投影片編號版面配置區 4">
            <a:extLst>
              <a:ext uri="{FF2B5EF4-FFF2-40B4-BE49-F238E27FC236}">
                <a16:creationId xmlns:a16="http://schemas.microsoft.com/office/drawing/2014/main" id="{4E63C59D-47A9-45B0-B352-E5AB3D1B4B4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1F28A9E-E67B-4D83-9F0D-CDFAF872BEBF}" type="slidenum">
              <a:rPr lang="zh-TW" altLang="en-US" smtClean="0"/>
              <a:t>‹#›</a:t>
            </a:fld>
            <a:endParaRPr lang="zh-TW" altLang="en-US"/>
          </a:p>
        </p:txBody>
      </p:sp>
    </p:spTree>
    <p:extLst>
      <p:ext uri="{BB962C8B-B14F-4D97-AF65-F5344CB8AC3E}">
        <p14:creationId xmlns:p14="http://schemas.microsoft.com/office/powerpoint/2010/main" val="29571105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94A1DE-9E5E-4ACB-81A2-3622A0731AC4}" type="datetimeFigureOut">
              <a:rPr lang="zh-TW" altLang="en-US" smtClean="0"/>
              <a:t>2022/12/6</a:t>
            </a:fld>
            <a:endParaRPr lang="zh-TW" altLang="en-US"/>
          </a:p>
        </p:txBody>
      </p:sp>
      <p:sp>
        <p:nvSpPr>
          <p:cNvPr id="4" name="投影片影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TW"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D8B474-CBEC-484E-B6A8-6236E8C35805}" type="slidenum">
              <a:rPr lang="zh-TW" altLang="en-US" smtClean="0"/>
              <a:t>‹#›</a:t>
            </a:fld>
            <a:endParaRPr lang="zh-TW" altLang="en-US"/>
          </a:p>
        </p:txBody>
      </p:sp>
    </p:spTree>
    <p:extLst>
      <p:ext uri="{BB962C8B-B14F-4D97-AF65-F5344CB8AC3E}">
        <p14:creationId xmlns:p14="http://schemas.microsoft.com/office/powerpoint/2010/main" val="2649684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TW" dirty="0"/>
          </a:p>
        </p:txBody>
      </p:sp>
      <p:sp>
        <p:nvSpPr>
          <p:cNvPr id="4" name="Slide Number Placeholder 3"/>
          <p:cNvSpPr>
            <a:spLocks noGrp="1"/>
          </p:cNvSpPr>
          <p:nvPr>
            <p:ph type="sldNum" sz="quarter" idx="5"/>
          </p:nvPr>
        </p:nvSpPr>
        <p:spPr/>
        <p:txBody>
          <a:bodyPr/>
          <a:lstStyle/>
          <a:p>
            <a:fld id="{41D8B474-CBEC-484E-B6A8-6236E8C35805}" type="slidenum">
              <a:rPr lang="zh-TW" altLang="en-US" smtClean="0"/>
              <a:t>2</a:t>
            </a:fld>
            <a:endParaRPr lang="zh-TW" altLang="en-US"/>
          </a:p>
        </p:txBody>
      </p:sp>
    </p:spTree>
    <p:extLst>
      <p:ext uri="{BB962C8B-B14F-4D97-AF65-F5344CB8AC3E}">
        <p14:creationId xmlns:p14="http://schemas.microsoft.com/office/powerpoint/2010/main" val="3895515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TW"/>
          </a:p>
        </p:txBody>
      </p:sp>
      <p:sp>
        <p:nvSpPr>
          <p:cNvPr id="4" name="Slide Number Placeholder 3"/>
          <p:cNvSpPr>
            <a:spLocks noGrp="1"/>
          </p:cNvSpPr>
          <p:nvPr>
            <p:ph type="sldNum" sz="quarter" idx="5"/>
          </p:nvPr>
        </p:nvSpPr>
        <p:spPr/>
        <p:txBody>
          <a:bodyPr/>
          <a:lstStyle/>
          <a:p>
            <a:fld id="{41D8B474-CBEC-484E-B6A8-6236E8C35805}" type="slidenum">
              <a:rPr lang="zh-TW" altLang="en-US" smtClean="0"/>
              <a:t>3</a:t>
            </a:fld>
            <a:endParaRPr lang="zh-TW" altLang="en-US"/>
          </a:p>
        </p:txBody>
      </p:sp>
    </p:spTree>
    <p:extLst>
      <p:ext uri="{BB962C8B-B14F-4D97-AF65-F5344CB8AC3E}">
        <p14:creationId xmlns:p14="http://schemas.microsoft.com/office/powerpoint/2010/main" val="1066383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TW" dirty="0"/>
          </a:p>
        </p:txBody>
      </p:sp>
      <p:sp>
        <p:nvSpPr>
          <p:cNvPr id="4" name="Slide Number Placeholder 3"/>
          <p:cNvSpPr>
            <a:spLocks noGrp="1"/>
          </p:cNvSpPr>
          <p:nvPr>
            <p:ph type="sldNum" sz="quarter" idx="5"/>
          </p:nvPr>
        </p:nvSpPr>
        <p:spPr/>
        <p:txBody>
          <a:bodyPr/>
          <a:lstStyle/>
          <a:p>
            <a:fld id="{41D8B474-CBEC-484E-B6A8-6236E8C35805}" type="slidenum">
              <a:rPr lang="zh-TW" altLang="en-US" smtClean="0"/>
              <a:t>4</a:t>
            </a:fld>
            <a:endParaRPr lang="zh-TW" altLang="en-US"/>
          </a:p>
        </p:txBody>
      </p:sp>
    </p:spTree>
    <p:extLst>
      <p:ext uri="{BB962C8B-B14F-4D97-AF65-F5344CB8AC3E}">
        <p14:creationId xmlns:p14="http://schemas.microsoft.com/office/powerpoint/2010/main" val="1020898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41D8B474-CBEC-484E-B6A8-6236E8C35805}" type="slidenum">
              <a:rPr lang="zh-TW" altLang="en-US" smtClean="0"/>
              <a:t>6</a:t>
            </a:fld>
            <a:endParaRPr lang="zh-TW" altLang="en-US"/>
          </a:p>
        </p:txBody>
      </p:sp>
    </p:spTree>
    <p:extLst>
      <p:ext uri="{BB962C8B-B14F-4D97-AF65-F5344CB8AC3E}">
        <p14:creationId xmlns:p14="http://schemas.microsoft.com/office/powerpoint/2010/main" val="2491483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TW"/>
          </a:p>
        </p:txBody>
      </p:sp>
      <p:sp>
        <p:nvSpPr>
          <p:cNvPr id="4" name="Slide Number Placeholder 3"/>
          <p:cNvSpPr>
            <a:spLocks noGrp="1"/>
          </p:cNvSpPr>
          <p:nvPr>
            <p:ph type="sldNum" sz="quarter" idx="5"/>
          </p:nvPr>
        </p:nvSpPr>
        <p:spPr/>
        <p:txBody>
          <a:bodyPr/>
          <a:lstStyle/>
          <a:p>
            <a:fld id="{41D8B474-CBEC-484E-B6A8-6236E8C35805}" type="slidenum">
              <a:rPr lang="zh-TW" altLang="en-US" smtClean="0"/>
              <a:t>7</a:t>
            </a:fld>
            <a:endParaRPr lang="zh-TW" altLang="en-US"/>
          </a:p>
        </p:txBody>
      </p:sp>
    </p:spTree>
    <p:extLst>
      <p:ext uri="{BB962C8B-B14F-4D97-AF65-F5344CB8AC3E}">
        <p14:creationId xmlns:p14="http://schemas.microsoft.com/office/powerpoint/2010/main" val="7533855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D8B474-CBEC-484E-B6A8-6236E8C35805}" type="slidenum">
              <a:rPr lang="zh-TW" altLang="en-US" smtClean="0"/>
              <a:t>8</a:t>
            </a:fld>
            <a:endParaRPr lang="zh-TW" altLang="en-US"/>
          </a:p>
        </p:txBody>
      </p:sp>
    </p:spTree>
    <p:extLst>
      <p:ext uri="{BB962C8B-B14F-4D97-AF65-F5344CB8AC3E}">
        <p14:creationId xmlns:p14="http://schemas.microsoft.com/office/powerpoint/2010/main" val="13180043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TW" dirty="0"/>
          </a:p>
        </p:txBody>
      </p:sp>
      <p:sp>
        <p:nvSpPr>
          <p:cNvPr id="4" name="Slide Number Placeholder 3"/>
          <p:cNvSpPr>
            <a:spLocks noGrp="1"/>
          </p:cNvSpPr>
          <p:nvPr>
            <p:ph type="sldNum" sz="quarter" idx="5"/>
          </p:nvPr>
        </p:nvSpPr>
        <p:spPr/>
        <p:txBody>
          <a:bodyPr/>
          <a:lstStyle/>
          <a:p>
            <a:fld id="{41D8B474-CBEC-484E-B6A8-6236E8C35805}" type="slidenum">
              <a:rPr lang="zh-TW" altLang="en-US" smtClean="0"/>
              <a:t>10</a:t>
            </a:fld>
            <a:endParaRPr lang="zh-TW" altLang="en-US"/>
          </a:p>
        </p:txBody>
      </p:sp>
    </p:spTree>
    <p:extLst>
      <p:ext uri="{BB962C8B-B14F-4D97-AF65-F5344CB8AC3E}">
        <p14:creationId xmlns:p14="http://schemas.microsoft.com/office/powerpoint/2010/main" val="29336425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4"/>
        <p:cNvGrpSpPr/>
        <p:nvPr/>
      </p:nvGrpSpPr>
      <p:grpSpPr>
        <a:xfrm>
          <a:off x="0" y="0"/>
          <a:ext cx="0" cy="0"/>
          <a:chOff x="0" y="0"/>
          <a:chExt cx="0" cy="0"/>
        </a:xfrm>
      </p:grpSpPr>
      <p:sp>
        <p:nvSpPr>
          <p:cNvPr id="725" name="Shape 725"/>
          <p:cNvSpPr txBox="1"/>
          <p:nvPr/>
        </p:nvSpPr>
        <p:spPr>
          <a:xfrm>
            <a:off x="3887788" y="8689975"/>
            <a:ext cx="2970300" cy="453900"/>
          </a:xfrm>
          <a:prstGeom prst="rect">
            <a:avLst/>
          </a:prstGeom>
          <a:noFill/>
          <a:ln>
            <a:noFill/>
          </a:ln>
        </p:spPr>
        <p:txBody>
          <a:bodyPr spcFirstLastPara="1" wrap="square" lIns="94800" tIns="47400" rIns="94800" bIns="47400" anchor="b" anchorCtr="0">
            <a:noAutofit/>
          </a:bodyPr>
          <a:lstStyle/>
          <a:p>
            <a:pPr marL="0" marR="0" lvl="0" indent="0" algn="r" rtl="0">
              <a:lnSpc>
                <a:spcPct val="100000"/>
              </a:lnSpc>
              <a:spcBef>
                <a:spcPts val="0"/>
              </a:spcBef>
              <a:spcAft>
                <a:spcPts val="0"/>
              </a:spcAft>
              <a:buClr>
                <a:schemeClr val="dk1"/>
              </a:buClr>
              <a:buSzPts val="325"/>
              <a:buFont typeface="Calibri"/>
              <a:buNone/>
            </a:pPr>
            <a:fld id="{00000000-1234-1234-1234-123412341234}" type="slidenum">
              <a:rPr lang="en-US" altLang="zh-TW" sz="1300" b="0" i="0" u="none" strike="noStrike" cap="none">
                <a:solidFill>
                  <a:schemeClr val="dk1"/>
                </a:solidFill>
                <a:latin typeface="Calibri"/>
                <a:ea typeface="Calibri"/>
                <a:cs typeface="Calibri"/>
                <a:sym typeface="Calibri"/>
              </a:rPr>
              <a:pPr marL="0" marR="0" lvl="0" indent="0" algn="r" rtl="0">
                <a:lnSpc>
                  <a:spcPct val="100000"/>
                </a:lnSpc>
                <a:spcBef>
                  <a:spcPts val="0"/>
                </a:spcBef>
                <a:spcAft>
                  <a:spcPts val="0"/>
                </a:spcAft>
                <a:buClr>
                  <a:schemeClr val="dk1"/>
                </a:buClr>
                <a:buSzPts val="325"/>
                <a:buFont typeface="Calibri"/>
                <a:buNone/>
              </a:pPr>
              <a:t>12</a:t>
            </a:fld>
            <a:endParaRPr sz="1300" b="0" i="0" u="none" strike="noStrike" cap="none">
              <a:solidFill>
                <a:schemeClr val="dk1"/>
              </a:solidFill>
              <a:latin typeface="Calibri"/>
              <a:ea typeface="Calibri"/>
              <a:cs typeface="Calibri"/>
              <a:sym typeface="Calibri"/>
            </a:endParaRPr>
          </a:p>
        </p:txBody>
      </p:sp>
      <p:sp>
        <p:nvSpPr>
          <p:cNvPr id="726" name="Shape 726"/>
          <p:cNvSpPr>
            <a:spLocks noGrp="1" noRot="1" noChangeAspect="1"/>
          </p:cNvSpPr>
          <p:nvPr>
            <p:ph type="sldImg" idx="2"/>
          </p:nvPr>
        </p:nvSpPr>
        <p:spPr>
          <a:xfrm>
            <a:off x="381000" y="685800"/>
            <a:ext cx="6097588" cy="3430588"/>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727" name="Shape 727"/>
          <p:cNvSpPr txBox="1">
            <a:spLocks noGrp="1"/>
          </p:cNvSpPr>
          <p:nvPr>
            <p:ph type="body" idx="1"/>
          </p:nvPr>
        </p:nvSpPr>
        <p:spPr>
          <a:xfrm>
            <a:off x="914400" y="4343400"/>
            <a:ext cx="5029200" cy="4114800"/>
          </a:xfrm>
          <a:prstGeom prst="rect">
            <a:avLst/>
          </a:prstGeom>
          <a:noFill/>
          <a:ln>
            <a:noFill/>
          </a:ln>
        </p:spPr>
        <p:txBody>
          <a:bodyPr spcFirstLastPara="1" wrap="square" lIns="94800" tIns="47400" rIns="94800" bIns="47400" anchor="t" anchorCtr="0">
            <a:noAutofit/>
          </a:bodyPr>
          <a:lstStyle/>
          <a:p>
            <a:pPr marL="0" marR="0" lvl="0" indent="0" algn="l" rtl="0">
              <a:lnSpc>
                <a:spcPct val="100000"/>
              </a:lnSpc>
              <a:spcBef>
                <a:spcPts val="0"/>
              </a:spcBef>
              <a:spcAft>
                <a:spcPts val="0"/>
              </a:spcAft>
              <a:buClr>
                <a:schemeClr val="dk1"/>
              </a:buClr>
              <a:buSzPts val="1100"/>
              <a:buFont typeface="Calibri"/>
              <a:buNone/>
            </a:pPr>
            <a:endParaRPr lang="zh-TW" alt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3974101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TW"/>
              <a:t>太素了</a:t>
            </a:r>
            <a:r>
              <a:rPr lang="zh-TW" altLang="en-US"/>
              <a:t> 看不出質感</a:t>
            </a:r>
            <a:endParaRPr lang="en-TW"/>
          </a:p>
        </p:txBody>
      </p:sp>
      <p:sp>
        <p:nvSpPr>
          <p:cNvPr id="4" name="Slide Number Placeholder 3"/>
          <p:cNvSpPr>
            <a:spLocks noGrp="1"/>
          </p:cNvSpPr>
          <p:nvPr>
            <p:ph type="sldNum" sz="quarter" idx="5"/>
          </p:nvPr>
        </p:nvSpPr>
        <p:spPr/>
        <p:txBody>
          <a:bodyPr/>
          <a:lstStyle/>
          <a:p>
            <a:fld id="{41D8B474-CBEC-484E-B6A8-6236E8C35805}" type="slidenum">
              <a:rPr lang="zh-TW" altLang="en-US" smtClean="0"/>
              <a:t>14</a:t>
            </a:fld>
            <a:endParaRPr lang="zh-TW" altLang="en-US"/>
          </a:p>
        </p:txBody>
      </p:sp>
    </p:spTree>
    <p:extLst>
      <p:ext uri="{BB962C8B-B14F-4D97-AF65-F5344CB8AC3E}">
        <p14:creationId xmlns:p14="http://schemas.microsoft.com/office/powerpoint/2010/main" val="12724437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32493279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pPr>
              <a:buNone/>
            </a:pPr>
            <a:endParaRPr lang="zh-TW" altLang="en-US"/>
          </a:p>
        </p:txBody>
      </p:sp>
    </p:spTree>
    <p:extLst>
      <p:ext uri="{BB962C8B-B14F-4D97-AF65-F5344CB8AC3E}">
        <p14:creationId xmlns:p14="http://schemas.microsoft.com/office/powerpoint/2010/main" val="14526201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chemeClr val="dk1"/>
              </a:buClr>
              <a:buSzPts val="1100"/>
              <a:buFont typeface="Arial"/>
              <a:buNone/>
              <a:tabLst/>
              <a:defRPr/>
            </a:pPr>
            <a:endParaRPr lang="en-US" sz="11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39931560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a:p>
        </p:txBody>
      </p:sp>
    </p:spTree>
    <p:extLst>
      <p:ext uri="{BB962C8B-B14F-4D97-AF65-F5344CB8AC3E}">
        <p14:creationId xmlns:p14="http://schemas.microsoft.com/office/powerpoint/2010/main" val="31487966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TW" dirty="0"/>
          </a:p>
        </p:txBody>
      </p:sp>
      <p:sp>
        <p:nvSpPr>
          <p:cNvPr id="4" name="Slide Number Placeholder 3"/>
          <p:cNvSpPr>
            <a:spLocks noGrp="1"/>
          </p:cNvSpPr>
          <p:nvPr>
            <p:ph type="sldNum" sz="quarter" idx="5"/>
          </p:nvPr>
        </p:nvSpPr>
        <p:spPr/>
        <p:txBody>
          <a:bodyPr/>
          <a:lstStyle/>
          <a:p>
            <a:fld id="{41D8B474-CBEC-484E-B6A8-6236E8C35805}" type="slidenum">
              <a:rPr lang="zh-TW" altLang="en-US" smtClean="0"/>
              <a:t>23</a:t>
            </a:fld>
            <a:endParaRPr lang="zh-TW" altLang="en-US"/>
          </a:p>
        </p:txBody>
      </p:sp>
    </p:spTree>
    <p:extLst>
      <p:ext uri="{BB962C8B-B14F-4D97-AF65-F5344CB8AC3E}">
        <p14:creationId xmlns:p14="http://schemas.microsoft.com/office/powerpoint/2010/main" val="28989889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chemeClr val="dk1"/>
              </a:buClr>
              <a:buSzPts val="1100"/>
              <a:buFont typeface="Arial"/>
              <a:buNone/>
              <a:tabLst/>
              <a:defRPr/>
            </a:pPr>
            <a:endParaRPr lang="en-US" sz="11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5397122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45CD77D7-CB0D-4B52-9C75-8F9A4515AC85}" type="slidenum">
              <a:rPr kumimoji="0" lang="zh-TW" altLang="en-US" sz="1400"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26</a:t>
            </a:fld>
            <a:endParaRPr kumimoji="0" lang="zh-TW" alt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8454537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a:p>
        </p:txBody>
      </p:sp>
    </p:spTree>
    <p:extLst>
      <p:ext uri="{BB962C8B-B14F-4D97-AF65-F5344CB8AC3E}">
        <p14:creationId xmlns:p14="http://schemas.microsoft.com/office/powerpoint/2010/main" val="20912310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a:p>
        </p:txBody>
      </p:sp>
    </p:spTree>
    <p:extLst>
      <p:ext uri="{BB962C8B-B14F-4D97-AF65-F5344CB8AC3E}">
        <p14:creationId xmlns:p14="http://schemas.microsoft.com/office/powerpoint/2010/main" val="35023963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a:p>
        </p:txBody>
      </p:sp>
    </p:spTree>
    <p:extLst>
      <p:ext uri="{BB962C8B-B14F-4D97-AF65-F5344CB8AC3E}">
        <p14:creationId xmlns:p14="http://schemas.microsoft.com/office/powerpoint/2010/main" val="3098495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a:p>
        </p:txBody>
      </p:sp>
    </p:spTree>
    <p:extLst>
      <p:ext uri="{BB962C8B-B14F-4D97-AF65-F5344CB8AC3E}">
        <p14:creationId xmlns:p14="http://schemas.microsoft.com/office/powerpoint/2010/main" val="5507119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A134DBAD-4833-584E-ACDA-B6AB6135B046}" type="slidenum">
              <a:rPr kumimoji="1" lang="zh-TW" altLang="en-US" sz="1400"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35</a:t>
            </a:fld>
            <a:endParaRPr kumimoji="1" lang="zh-TW" alt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2089720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cf1c6ddcaf_0_1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cf1c6ddcaf_0_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endParaRPr lang="zh-TW" dirty="0"/>
          </a:p>
        </p:txBody>
      </p:sp>
    </p:spTree>
    <p:extLst>
      <p:ext uri="{BB962C8B-B14F-4D97-AF65-F5344CB8AC3E}">
        <p14:creationId xmlns:p14="http://schemas.microsoft.com/office/powerpoint/2010/main" val="12243888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5"/>
          </p:nvPr>
        </p:nvSpPr>
        <p:spPr/>
        <p:txBody>
          <a:bodyPr/>
          <a:lstStyle/>
          <a:p>
            <a:fld id="{41D8B474-CBEC-484E-B6A8-6236E8C35805}" type="slidenum">
              <a:rPr lang="zh-TW" altLang="en-US" smtClean="0"/>
              <a:t>38</a:t>
            </a:fld>
            <a:endParaRPr lang="zh-TW" altLang="en-US"/>
          </a:p>
        </p:txBody>
      </p:sp>
    </p:spTree>
    <p:extLst>
      <p:ext uri="{BB962C8B-B14F-4D97-AF65-F5344CB8AC3E}">
        <p14:creationId xmlns:p14="http://schemas.microsoft.com/office/powerpoint/2010/main" val="33872776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EDECBF60-BD95-FB4C-91CE-6D01F0698F47}" type="slidenum">
              <a:rPr kumimoji="1" lang="zh-TW" altLang="en-US" sz="1400"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40</a:t>
            </a:fld>
            <a:endParaRPr kumimoji="1" lang="zh-TW" alt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3883212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4E6067F0-5D8C-C649-9E7E-E5C399B34C78}" type="slidenum">
              <a:rPr kumimoji="0" lang="en-US" sz="1400"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41</a:t>
            </a:fld>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5709541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9BE2EBB-CED9-4809-8834-A9C61EF8D3E0}" type="slidenum">
              <a:rPr kumimoji="0" lang="zh-TW" altLang="en-US" sz="1400"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42</a:t>
            </a:fld>
            <a:endParaRPr kumimoji="0" lang="zh-TW" alt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2713687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F8E944ED-08EB-4D93-ACE1-7399A139B7A7}" type="slidenum">
              <a:rPr kumimoji="0" lang="en-US" altLang="zh-TW" sz="1400"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43</a:t>
            </a:fld>
            <a:endParaRPr kumimoji="0" lang="zh-TW" alt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4994732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chemeClr val="dk1"/>
              </a:buClr>
              <a:buSzPts val="1100"/>
              <a:buFont typeface="Arial"/>
              <a:buNone/>
              <a:tabLst/>
              <a:defRPr/>
            </a:pPr>
            <a:endParaRPr lang="zh-CN" altLang="en-US" sz="1100" b="0" dirty="0">
              <a:solidFill>
                <a:schemeClr val="tx1"/>
              </a:solidFill>
              <a:effectLst/>
              <a:latin typeface="微軟正黑體"/>
              <a:ea typeface="微軟正黑體"/>
            </a:endParaRPr>
          </a:p>
        </p:txBody>
      </p:sp>
      <p:sp>
        <p:nvSpPr>
          <p:cNvPr id="4" name="投影片編號版面配置區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7CA043C4-92AC-A149-A9E6-968714015355}" type="slidenum">
              <a:rPr kumimoji="0" lang="en-US" sz="1400"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44</a:t>
            </a:fld>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41441247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indent="0">
              <a:buNone/>
            </a:pPr>
            <a:endParaRPr lang="en-US" dirty="0"/>
          </a:p>
        </p:txBody>
      </p:sp>
    </p:spTree>
    <p:extLst>
      <p:ext uri="{BB962C8B-B14F-4D97-AF65-F5344CB8AC3E}">
        <p14:creationId xmlns:p14="http://schemas.microsoft.com/office/powerpoint/2010/main" val="6937273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endParaRPr lang="zh-CN" dirty="0"/>
          </a:p>
        </p:txBody>
      </p:sp>
    </p:spTree>
    <p:extLst>
      <p:ext uri="{BB962C8B-B14F-4D97-AF65-F5344CB8AC3E}">
        <p14:creationId xmlns:p14="http://schemas.microsoft.com/office/powerpoint/2010/main" val="34418737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endParaRPr lang="zh-TW" dirty="0"/>
          </a:p>
        </p:txBody>
      </p:sp>
    </p:spTree>
    <p:extLst>
      <p:ext uri="{BB962C8B-B14F-4D97-AF65-F5344CB8AC3E}">
        <p14:creationId xmlns:p14="http://schemas.microsoft.com/office/powerpoint/2010/main" val="344664447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endParaRPr lang="en-US" dirty="0"/>
          </a:p>
        </p:txBody>
      </p:sp>
    </p:spTree>
    <p:extLst>
      <p:ext uri="{BB962C8B-B14F-4D97-AF65-F5344CB8AC3E}">
        <p14:creationId xmlns:p14="http://schemas.microsoft.com/office/powerpoint/2010/main" val="366207638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endParaRPr lang="en-US" altLang="zh-CN" dirty="0"/>
          </a:p>
        </p:txBody>
      </p:sp>
    </p:spTree>
    <p:extLst>
      <p:ext uri="{BB962C8B-B14F-4D97-AF65-F5344CB8AC3E}">
        <p14:creationId xmlns:p14="http://schemas.microsoft.com/office/powerpoint/2010/main" val="90706758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18373798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409849521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7655593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237437711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TW" dirty="0"/>
          </a:p>
        </p:txBody>
      </p:sp>
      <p:sp>
        <p:nvSpPr>
          <p:cNvPr id="4" name="Slide Number Placeholder 3"/>
          <p:cNvSpPr>
            <a:spLocks noGrp="1"/>
          </p:cNvSpPr>
          <p:nvPr>
            <p:ph type="sldNum" sz="quarter" idx="5"/>
          </p:nvPr>
        </p:nvSpPr>
        <p:spPr/>
        <p:txBody>
          <a:bodyPr/>
          <a:lstStyle/>
          <a:p>
            <a:fld id="{41D8B474-CBEC-484E-B6A8-6236E8C35805}" type="slidenum">
              <a:rPr lang="zh-TW" altLang="en-US" smtClean="0"/>
              <a:t>66</a:t>
            </a:fld>
            <a:endParaRPr lang="zh-TW" altLang="en-US"/>
          </a:p>
        </p:txBody>
      </p:sp>
    </p:spTree>
    <p:extLst>
      <p:ext uri="{BB962C8B-B14F-4D97-AF65-F5344CB8AC3E}">
        <p14:creationId xmlns:p14="http://schemas.microsoft.com/office/powerpoint/2010/main" val="41512205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svg"/><Relationship Id="rId2" Type="http://schemas.openxmlformats.org/officeDocument/2006/relationships/image" Target="../media/image7.jpg"/><Relationship Id="rId1" Type="http://schemas.openxmlformats.org/officeDocument/2006/relationships/slideMaster" Target="../slideMasters/slideMaster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標題投影片">
    <p:spTree>
      <p:nvGrpSpPr>
        <p:cNvPr id="1" name=""/>
        <p:cNvGrpSpPr/>
        <p:nvPr/>
      </p:nvGrpSpPr>
      <p:grpSpPr>
        <a:xfrm>
          <a:off x="0" y="0"/>
          <a:ext cx="0" cy="0"/>
          <a:chOff x="0" y="0"/>
          <a:chExt cx="0" cy="0"/>
        </a:xfrm>
      </p:grpSpPr>
      <p:pic>
        <p:nvPicPr>
          <p:cNvPr id="3" name="圖片 2" descr="一張含有 文字, 電子用品 的圖片&#10;&#10;自動產生的描述">
            <a:extLst>
              <a:ext uri="{FF2B5EF4-FFF2-40B4-BE49-F238E27FC236}">
                <a16:creationId xmlns:a16="http://schemas.microsoft.com/office/drawing/2014/main" id="{251FB433-9D21-313B-32E4-474DC7D8D9E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530"/>
            <a:ext cx="12192000" cy="6854940"/>
          </a:xfrm>
          <a:prstGeom prst="rect">
            <a:avLst/>
          </a:prstGeom>
        </p:spPr>
      </p:pic>
    </p:spTree>
    <p:extLst>
      <p:ext uri="{BB962C8B-B14F-4D97-AF65-F5344CB8AC3E}">
        <p14:creationId xmlns:p14="http://schemas.microsoft.com/office/powerpoint/2010/main" val="3544764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標題投影片">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868A126A-66A6-5C97-3581-84C1C20DB32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530"/>
            <a:ext cx="12192000" cy="6854940"/>
          </a:xfrm>
          <a:prstGeom prst="rect">
            <a:avLst/>
          </a:prstGeom>
        </p:spPr>
      </p:pic>
    </p:spTree>
    <p:extLst>
      <p:ext uri="{BB962C8B-B14F-4D97-AF65-F5344CB8AC3E}">
        <p14:creationId xmlns:p14="http://schemas.microsoft.com/office/powerpoint/2010/main" val="32566554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自訂版面配置">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DB968DEA-EDD2-4048-B0B0-F97082FD3B4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779" y="998"/>
            <a:ext cx="12189628" cy="6857002"/>
          </a:xfrm>
          <a:prstGeom prst="rect">
            <a:avLst/>
          </a:prstGeom>
        </p:spPr>
      </p:pic>
    </p:spTree>
    <p:extLst>
      <p:ext uri="{BB962C8B-B14F-4D97-AF65-F5344CB8AC3E}">
        <p14:creationId xmlns:p14="http://schemas.microsoft.com/office/powerpoint/2010/main" val="3240160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5_自訂版面配置">
    <p:spTree>
      <p:nvGrpSpPr>
        <p:cNvPr id="1" name=""/>
        <p:cNvGrpSpPr/>
        <p:nvPr/>
      </p:nvGrpSpPr>
      <p:grpSpPr>
        <a:xfrm>
          <a:off x="0" y="0"/>
          <a:ext cx="0" cy="0"/>
          <a:chOff x="0" y="0"/>
          <a:chExt cx="0" cy="0"/>
        </a:xfrm>
      </p:grpSpPr>
      <p:pic>
        <p:nvPicPr>
          <p:cNvPr id="3" name="圖片 2" descr="一張含有 文字 的圖片&#10;&#10;自動產生的描述">
            <a:extLst>
              <a:ext uri="{FF2B5EF4-FFF2-40B4-BE49-F238E27FC236}">
                <a16:creationId xmlns:a16="http://schemas.microsoft.com/office/drawing/2014/main" id="{E8173620-4D6B-46D0-BD53-80DE9068F5B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185" y="0"/>
            <a:ext cx="12189630" cy="6858000"/>
          </a:xfrm>
          <a:prstGeom prst="rect">
            <a:avLst/>
          </a:prstGeom>
        </p:spPr>
      </p:pic>
    </p:spTree>
    <p:extLst>
      <p:ext uri="{BB962C8B-B14F-4D97-AF65-F5344CB8AC3E}">
        <p14:creationId xmlns:p14="http://schemas.microsoft.com/office/powerpoint/2010/main" val="1338190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自訂版面配置">
    <p:spTree>
      <p:nvGrpSpPr>
        <p:cNvPr id="1" name=""/>
        <p:cNvGrpSpPr/>
        <p:nvPr/>
      </p:nvGrpSpPr>
      <p:grpSpPr>
        <a:xfrm>
          <a:off x="0" y="0"/>
          <a:ext cx="0" cy="0"/>
          <a:chOff x="0" y="0"/>
          <a:chExt cx="0" cy="0"/>
        </a:xfrm>
      </p:grpSpPr>
      <p:pic>
        <p:nvPicPr>
          <p:cNvPr id="8" name="圖片 7">
            <a:extLst>
              <a:ext uri="{FF2B5EF4-FFF2-40B4-BE49-F238E27FC236}">
                <a16:creationId xmlns:a16="http://schemas.microsoft.com/office/drawing/2014/main" id="{835FFD88-5761-4E10-9558-7D73215A51E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185" y="0"/>
            <a:ext cx="12189630" cy="6858000"/>
          </a:xfrm>
          <a:prstGeom prst="rect">
            <a:avLst/>
          </a:prstGeom>
        </p:spPr>
      </p:pic>
    </p:spTree>
    <p:extLst>
      <p:ext uri="{BB962C8B-B14F-4D97-AF65-F5344CB8AC3E}">
        <p14:creationId xmlns:p14="http://schemas.microsoft.com/office/powerpoint/2010/main" val="3096728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自訂版面配置">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230690E9-B52A-4CE8-B1F3-A2FD7CF61C8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857"/>
            <a:ext cx="12192000" cy="6856286"/>
          </a:xfrm>
          <a:prstGeom prst="rect">
            <a:avLst/>
          </a:prstGeom>
        </p:spPr>
      </p:pic>
    </p:spTree>
    <p:extLst>
      <p:ext uri="{BB962C8B-B14F-4D97-AF65-F5344CB8AC3E}">
        <p14:creationId xmlns:p14="http://schemas.microsoft.com/office/powerpoint/2010/main" val="4005098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9_自訂版面配置">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ABF4FB81-E24B-472A-A8A0-D114E93AE97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688391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13_標題及物件">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F3A895F4-D22B-7DF4-0480-3C4AF172C22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779" y="998"/>
            <a:ext cx="12189628" cy="6857002"/>
          </a:xfrm>
          <a:prstGeom prst="rect">
            <a:avLst/>
          </a:prstGeom>
        </p:spPr>
      </p:pic>
      <p:sp>
        <p:nvSpPr>
          <p:cNvPr id="5" name="標題 1">
            <a:extLst>
              <a:ext uri="{FF2B5EF4-FFF2-40B4-BE49-F238E27FC236}">
                <a16:creationId xmlns:a16="http://schemas.microsoft.com/office/drawing/2014/main" id="{5A6FF737-6FAD-4DA9-BB9B-3728005E8CA4}"/>
              </a:ext>
            </a:extLst>
          </p:cNvPr>
          <p:cNvSpPr>
            <a:spLocks noGrp="1"/>
          </p:cNvSpPr>
          <p:nvPr>
            <p:ph type="title"/>
          </p:nvPr>
        </p:nvSpPr>
        <p:spPr>
          <a:xfrm>
            <a:off x="1" y="116041"/>
            <a:ext cx="12192000" cy="1378563"/>
          </a:xfrm>
        </p:spPr>
        <p:txBody>
          <a:bodyPr>
            <a:normAutofit/>
          </a:bodyPr>
          <a:lstStyle>
            <a:lvl1pPr algn="ctr">
              <a:defRPr sz="4000" b="1">
                <a:solidFill>
                  <a:schemeClr val="tx1">
                    <a:lumMod val="75000"/>
                    <a:lumOff val="25000"/>
                  </a:schemeClr>
                </a:solidFill>
                <a:latin typeface="微軟正黑體" panose="020B0604030504040204" pitchFamily="34" charset="-120"/>
                <a:ea typeface="微軟正黑體" panose="020B0604030504040204" pitchFamily="34" charset="-120"/>
              </a:defRPr>
            </a:lvl1pPr>
          </a:lstStyle>
          <a:p>
            <a:r>
              <a:rPr lang="zh-TW" altLang="en-US"/>
              <a:t>按一下以編輯母片標題樣式</a:t>
            </a:r>
          </a:p>
        </p:txBody>
      </p:sp>
    </p:spTree>
    <p:extLst>
      <p:ext uri="{BB962C8B-B14F-4D97-AF65-F5344CB8AC3E}">
        <p14:creationId xmlns:p14="http://schemas.microsoft.com/office/powerpoint/2010/main" val="3569636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userDrawn="1">
  <p:cSld name="5_只有標題">
    <p:spTree>
      <p:nvGrpSpPr>
        <p:cNvPr id="1" name=""/>
        <p:cNvGrpSpPr/>
        <p:nvPr/>
      </p:nvGrpSpPr>
      <p:grpSpPr>
        <a:xfrm>
          <a:off x="0" y="0"/>
          <a:ext cx="0" cy="0"/>
          <a:chOff x="0" y="0"/>
          <a:chExt cx="0" cy="0"/>
        </a:xfrm>
      </p:grpSpPr>
      <p:sp>
        <p:nvSpPr>
          <p:cNvPr id="10" name="標題 1">
            <a:extLst>
              <a:ext uri="{FF2B5EF4-FFF2-40B4-BE49-F238E27FC236}">
                <a16:creationId xmlns:a16="http://schemas.microsoft.com/office/drawing/2014/main" id="{559C3EB6-BFBF-989C-5EA2-AE3D624B5E65}"/>
              </a:ext>
            </a:extLst>
          </p:cNvPr>
          <p:cNvSpPr>
            <a:spLocks noGrp="1"/>
          </p:cNvSpPr>
          <p:nvPr>
            <p:ph type="title"/>
          </p:nvPr>
        </p:nvSpPr>
        <p:spPr>
          <a:xfrm>
            <a:off x="435880" y="5243529"/>
            <a:ext cx="11756120" cy="1143000"/>
          </a:xfrm>
        </p:spPr>
        <p:txBody>
          <a:bodyPr/>
          <a:lstStyle>
            <a:lvl1pPr>
              <a:defRPr>
                <a:solidFill>
                  <a:schemeClr val="bg1"/>
                </a:solidFill>
              </a:defRPr>
            </a:lvl1pPr>
          </a:lstStyle>
          <a:p>
            <a:r>
              <a:rPr lang="zh-TW" altLang="en-US"/>
              <a:t>按一下以編輯母片標題樣式</a:t>
            </a:r>
          </a:p>
        </p:txBody>
      </p:sp>
      <p:pic>
        <p:nvPicPr>
          <p:cNvPr id="3" name="圖片 2" descr="一張含有 文字, 室內, 電子用品, 電腦 的圖片&#10;&#10;自動產生的描述">
            <a:extLst>
              <a:ext uri="{FF2B5EF4-FFF2-40B4-BE49-F238E27FC236}">
                <a16:creationId xmlns:a16="http://schemas.microsoft.com/office/drawing/2014/main" id="{9DC9B5FC-2EF6-6EE4-7891-36D7BABF809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530"/>
            <a:ext cx="12192000" cy="6854940"/>
          </a:xfrm>
          <a:prstGeom prst="rect">
            <a:avLst/>
          </a:prstGeom>
        </p:spPr>
      </p:pic>
      <p:pic>
        <p:nvPicPr>
          <p:cNvPr id="12" name="圖片 11">
            <a:extLst>
              <a:ext uri="{FF2B5EF4-FFF2-40B4-BE49-F238E27FC236}">
                <a16:creationId xmlns:a16="http://schemas.microsoft.com/office/drawing/2014/main" id="{B4D089C6-355F-0A6B-F522-F3A3634BEC77}"/>
              </a:ext>
            </a:extLst>
          </p:cNvPr>
          <p:cNvPicPr>
            <a:picLocks noChangeAspect="1"/>
          </p:cNvPicPr>
          <p:nvPr userDrawn="1"/>
        </p:nvPicPr>
        <p:blipFill>
          <a:blip r:embed="rId3">
            <a:lum bright="70000" contrast="-70000"/>
            <a:extLst>
              <a:ext uri="{28A0092B-C50C-407E-A947-70E740481C1C}">
                <a14:useLocalDpi xmlns:a14="http://schemas.microsoft.com/office/drawing/2010/main" val="0"/>
              </a:ext>
            </a:extLst>
          </a:blip>
          <a:stretch>
            <a:fillRect/>
          </a:stretch>
        </p:blipFill>
        <p:spPr>
          <a:xfrm>
            <a:off x="7815715" y="1638510"/>
            <a:ext cx="596178" cy="142135"/>
          </a:xfrm>
          <a:prstGeom prst="rect">
            <a:avLst/>
          </a:prstGeom>
        </p:spPr>
      </p:pic>
      <p:pic>
        <p:nvPicPr>
          <p:cNvPr id="13" name="圖片 12">
            <a:extLst>
              <a:ext uri="{FF2B5EF4-FFF2-40B4-BE49-F238E27FC236}">
                <a16:creationId xmlns:a16="http://schemas.microsoft.com/office/drawing/2014/main" id="{9FDE0EB7-2C11-22BF-352D-48BFE1199041}"/>
              </a:ext>
            </a:extLst>
          </p:cNvPr>
          <p:cNvPicPr>
            <a:picLocks noChangeAspect="1"/>
          </p:cNvPicPr>
          <p:nvPr userDrawn="1"/>
        </p:nvPicPr>
        <p:blipFill>
          <a:blip r:embed="rId4">
            <a:lum bright="70000" contrast="-70000"/>
            <a:extLst>
              <a:ext uri="{28A0092B-C50C-407E-A947-70E740481C1C}">
                <a14:useLocalDpi xmlns:a14="http://schemas.microsoft.com/office/drawing/2010/main" val="0"/>
              </a:ext>
            </a:extLst>
          </a:blip>
          <a:stretch>
            <a:fillRect/>
          </a:stretch>
        </p:blipFill>
        <p:spPr>
          <a:xfrm>
            <a:off x="7055319" y="3586503"/>
            <a:ext cx="596178" cy="142135"/>
          </a:xfrm>
          <a:prstGeom prst="rect">
            <a:avLst/>
          </a:prstGeom>
        </p:spPr>
      </p:pic>
      <p:pic>
        <p:nvPicPr>
          <p:cNvPr id="14" name="圖片 13">
            <a:extLst>
              <a:ext uri="{FF2B5EF4-FFF2-40B4-BE49-F238E27FC236}">
                <a16:creationId xmlns:a16="http://schemas.microsoft.com/office/drawing/2014/main" id="{F6FE3C64-47DF-53C3-0991-08504F8EC2EB}"/>
              </a:ext>
            </a:extLst>
          </p:cNvPr>
          <p:cNvPicPr>
            <a:picLocks noChangeAspect="1"/>
          </p:cNvPicPr>
          <p:nvPr userDrawn="1"/>
        </p:nvPicPr>
        <p:blipFill>
          <a:blip r:embed="rId5">
            <a:lum bright="70000" contrast="-70000"/>
            <a:extLst>
              <a:ext uri="{28A0092B-C50C-407E-A947-70E740481C1C}">
                <a14:useLocalDpi xmlns:a14="http://schemas.microsoft.com/office/drawing/2010/main" val="0"/>
              </a:ext>
            </a:extLst>
          </a:blip>
          <a:stretch>
            <a:fillRect/>
          </a:stretch>
        </p:blipFill>
        <p:spPr>
          <a:xfrm>
            <a:off x="3282215" y="3588718"/>
            <a:ext cx="596178" cy="142135"/>
          </a:xfrm>
          <a:prstGeom prst="rect">
            <a:avLst/>
          </a:prstGeom>
        </p:spPr>
      </p:pic>
      <p:pic>
        <p:nvPicPr>
          <p:cNvPr id="15" name="圖形 14">
            <a:extLst>
              <a:ext uri="{FF2B5EF4-FFF2-40B4-BE49-F238E27FC236}">
                <a16:creationId xmlns:a16="http://schemas.microsoft.com/office/drawing/2014/main" id="{1F3B4EF1-96F5-8C6E-0579-D2542EEF0FF6}"/>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6583680" y="2046626"/>
            <a:ext cx="871689" cy="669333"/>
          </a:xfrm>
          <a:prstGeom prst="rect">
            <a:avLst/>
          </a:prstGeom>
        </p:spPr>
      </p:pic>
    </p:spTree>
    <p:extLst>
      <p:ext uri="{BB962C8B-B14F-4D97-AF65-F5344CB8AC3E}">
        <p14:creationId xmlns:p14="http://schemas.microsoft.com/office/powerpoint/2010/main" val="2270612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a:xfrm>
            <a:off x="1" y="270934"/>
            <a:ext cx="12191999" cy="1088159"/>
          </a:xfrm>
        </p:spPr>
        <p:txBody>
          <a:bodyPr anchor="t">
            <a:normAutofit/>
          </a:bodyPr>
          <a:lstStyle>
            <a:lvl1pPr algn="ctr">
              <a:defRPr sz="4800">
                <a:solidFill>
                  <a:schemeClr val="bg1"/>
                </a:solidFill>
              </a:defRPr>
            </a:lvl1pPr>
          </a:lstStyle>
          <a:p>
            <a:r>
              <a:rPr lang="zh-TW" altLang="en-US"/>
              <a:t>按一下以編輯母片標題樣式</a:t>
            </a:r>
          </a:p>
        </p:txBody>
      </p:sp>
    </p:spTree>
    <p:extLst>
      <p:ext uri="{BB962C8B-B14F-4D97-AF65-F5344CB8AC3E}">
        <p14:creationId xmlns:p14="http://schemas.microsoft.com/office/powerpoint/2010/main" val="2018687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4_標題及物件">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F3A895F4-D22B-7DF4-0480-3C4AF172C22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779" y="1166"/>
            <a:ext cx="12189628" cy="6856834"/>
          </a:xfrm>
          <a:prstGeom prst="rect">
            <a:avLst/>
          </a:prstGeom>
        </p:spPr>
      </p:pic>
      <p:sp>
        <p:nvSpPr>
          <p:cNvPr id="5" name="標題 1">
            <a:extLst>
              <a:ext uri="{FF2B5EF4-FFF2-40B4-BE49-F238E27FC236}">
                <a16:creationId xmlns:a16="http://schemas.microsoft.com/office/drawing/2014/main" id="{5A6FF737-6FAD-4DA9-BB9B-3728005E8CA4}"/>
              </a:ext>
            </a:extLst>
          </p:cNvPr>
          <p:cNvSpPr>
            <a:spLocks noGrp="1"/>
          </p:cNvSpPr>
          <p:nvPr>
            <p:ph type="title"/>
          </p:nvPr>
        </p:nvSpPr>
        <p:spPr>
          <a:xfrm>
            <a:off x="1" y="116041"/>
            <a:ext cx="12192000" cy="1378563"/>
          </a:xfrm>
        </p:spPr>
        <p:txBody>
          <a:bodyPr>
            <a:normAutofit/>
          </a:bodyPr>
          <a:lstStyle>
            <a:lvl1pPr algn="ctr">
              <a:defRPr sz="4000" b="1">
                <a:solidFill>
                  <a:schemeClr val="tx1">
                    <a:lumMod val="75000"/>
                    <a:lumOff val="25000"/>
                  </a:schemeClr>
                </a:solidFill>
                <a:latin typeface="微軟正黑體" panose="020B0604030504040204" pitchFamily="34" charset="-120"/>
                <a:ea typeface="微軟正黑體" panose="020B0604030504040204" pitchFamily="34" charset="-120"/>
              </a:defRPr>
            </a:lvl1pPr>
          </a:lstStyle>
          <a:p>
            <a:r>
              <a:rPr lang="zh-TW" altLang="en-US"/>
              <a:t>按一下以編輯母片標題樣式</a:t>
            </a:r>
          </a:p>
        </p:txBody>
      </p:sp>
    </p:spTree>
    <p:extLst>
      <p:ext uri="{BB962C8B-B14F-4D97-AF65-F5344CB8AC3E}">
        <p14:creationId xmlns:p14="http://schemas.microsoft.com/office/powerpoint/2010/main" val="17423115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Only" preserve="1">
  <p:cSld name="7_只有標題">
    <p:spTree>
      <p:nvGrpSpPr>
        <p:cNvPr id="1" name=""/>
        <p:cNvGrpSpPr/>
        <p:nvPr/>
      </p:nvGrpSpPr>
      <p:grpSpPr>
        <a:xfrm>
          <a:off x="0" y="0"/>
          <a:ext cx="0" cy="0"/>
          <a:chOff x="0" y="0"/>
          <a:chExt cx="0" cy="0"/>
        </a:xfrm>
      </p:grpSpPr>
      <p:sp>
        <p:nvSpPr>
          <p:cNvPr id="2" name="標題 1"/>
          <p:cNvSpPr>
            <a:spLocks noGrp="1"/>
          </p:cNvSpPr>
          <p:nvPr>
            <p:ph type="title"/>
          </p:nvPr>
        </p:nvSpPr>
        <p:spPr>
          <a:xfrm>
            <a:off x="435880" y="5243529"/>
            <a:ext cx="11756120" cy="1143000"/>
          </a:xfrm>
        </p:spPr>
        <p:txBody>
          <a:bodyPr/>
          <a:lstStyle>
            <a:lvl1pPr>
              <a:defRPr>
                <a:solidFill>
                  <a:schemeClr val="bg1"/>
                </a:solidFill>
              </a:defRPr>
            </a:lvl1pPr>
          </a:lstStyle>
          <a:p>
            <a:r>
              <a:rPr lang="zh-TW" altLang="en-US"/>
              <a:t>按一下以編輯母片標題樣式</a:t>
            </a:r>
          </a:p>
        </p:txBody>
      </p:sp>
      <p:pic>
        <p:nvPicPr>
          <p:cNvPr id="5" name="圖片 4">
            <a:extLst>
              <a:ext uri="{FF2B5EF4-FFF2-40B4-BE49-F238E27FC236}">
                <a16:creationId xmlns:a16="http://schemas.microsoft.com/office/drawing/2014/main" id="{88B30A09-9439-49E0-A04D-7B5CF3D1BA10}"/>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 y="1530"/>
            <a:ext cx="12191998" cy="6854938"/>
          </a:xfrm>
          <a:prstGeom prst="rect">
            <a:avLst/>
          </a:prstGeom>
        </p:spPr>
      </p:pic>
    </p:spTree>
    <p:extLst>
      <p:ext uri="{BB962C8B-B14F-4D97-AF65-F5344CB8AC3E}">
        <p14:creationId xmlns:p14="http://schemas.microsoft.com/office/powerpoint/2010/main" val="24230772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Only" preserve="1">
  <p:cSld name="5_只有標題">
    <p:spTree>
      <p:nvGrpSpPr>
        <p:cNvPr id="1" name=""/>
        <p:cNvGrpSpPr/>
        <p:nvPr/>
      </p:nvGrpSpPr>
      <p:grpSpPr>
        <a:xfrm>
          <a:off x="0" y="0"/>
          <a:ext cx="0" cy="0"/>
          <a:chOff x="0" y="0"/>
          <a:chExt cx="0" cy="0"/>
        </a:xfrm>
      </p:grpSpPr>
      <p:sp>
        <p:nvSpPr>
          <p:cNvPr id="2" name="標題 1"/>
          <p:cNvSpPr>
            <a:spLocks noGrp="1"/>
          </p:cNvSpPr>
          <p:nvPr>
            <p:ph type="title"/>
          </p:nvPr>
        </p:nvSpPr>
        <p:spPr>
          <a:xfrm>
            <a:off x="435880" y="5243529"/>
            <a:ext cx="11756120" cy="1143000"/>
          </a:xfrm>
        </p:spPr>
        <p:txBody>
          <a:bodyPr/>
          <a:lstStyle>
            <a:lvl1pPr>
              <a:defRPr>
                <a:solidFill>
                  <a:schemeClr val="bg1"/>
                </a:solidFill>
              </a:defRPr>
            </a:lvl1pPr>
          </a:lstStyle>
          <a:p>
            <a:r>
              <a:rPr lang="zh-TW" altLang="en-US"/>
              <a:t>按一下以編輯母片標題樣式</a:t>
            </a:r>
          </a:p>
        </p:txBody>
      </p:sp>
      <p:pic>
        <p:nvPicPr>
          <p:cNvPr id="4" name="圖片 3">
            <a:extLst>
              <a:ext uri="{FF2B5EF4-FFF2-40B4-BE49-F238E27FC236}">
                <a16:creationId xmlns:a16="http://schemas.microsoft.com/office/drawing/2014/main" id="{27E6A2FB-F351-6A32-2ADA-AF3BAAA8880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530"/>
            <a:ext cx="12192000" cy="6854940"/>
          </a:xfrm>
          <a:prstGeom prst="rect">
            <a:avLst/>
          </a:prstGeom>
        </p:spPr>
      </p:pic>
    </p:spTree>
    <p:extLst>
      <p:ext uri="{BB962C8B-B14F-4D97-AF65-F5344CB8AC3E}">
        <p14:creationId xmlns:p14="http://schemas.microsoft.com/office/powerpoint/2010/main" val="18293474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Only" preserve="1">
  <p:cSld name="4_只有標題">
    <p:spTree>
      <p:nvGrpSpPr>
        <p:cNvPr id="1" name=""/>
        <p:cNvGrpSpPr/>
        <p:nvPr/>
      </p:nvGrpSpPr>
      <p:grpSpPr>
        <a:xfrm>
          <a:off x="0" y="0"/>
          <a:ext cx="0" cy="0"/>
          <a:chOff x="0" y="0"/>
          <a:chExt cx="0" cy="0"/>
        </a:xfrm>
      </p:grpSpPr>
      <p:sp>
        <p:nvSpPr>
          <p:cNvPr id="2" name="標題 1"/>
          <p:cNvSpPr>
            <a:spLocks noGrp="1"/>
          </p:cNvSpPr>
          <p:nvPr>
            <p:ph type="title"/>
          </p:nvPr>
        </p:nvSpPr>
        <p:spPr>
          <a:xfrm>
            <a:off x="435880" y="5243529"/>
            <a:ext cx="11756120" cy="1143000"/>
          </a:xfrm>
        </p:spPr>
        <p:txBody>
          <a:bodyPr/>
          <a:lstStyle>
            <a:lvl1pPr>
              <a:defRPr>
                <a:solidFill>
                  <a:schemeClr val="bg1"/>
                </a:solidFill>
              </a:defRPr>
            </a:lvl1pPr>
          </a:lstStyle>
          <a:p>
            <a:r>
              <a:rPr lang="zh-TW" altLang="en-US"/>
              <a:t>按一下以編輯母片標題樣式</a:t>
            </a:r>
          </a:p>
        </p:txBody>
      </p:sp>
      <p:pic>
        <p:nvPicPr>
          <p:cNvPr id="4" name="圖片 3" descr="一張含有 文字, 室內, 電子用品, 電腦 的圖片&#10;&#10;自動產生的描述">
            <a:extLst>
              <a:ext uri="{FF2B5EF4-FFF2-40B4-BE49-F238E27FC236}">
                <a16:creationId xmlns:a16="http://schemas.microsoft.com/office/drawing/2014/main" id="{AEB8F2E8-1C5A-2B07-41F8-9DF37DEE44C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530"/>
            <a:ext cx="12192000" cy="6854940"/>
          </a:xfrm>
          <a:prstGeom prst="rect">
            <a:avLst/>
          </a:prstGeom>
        </p:spPr>
      </p:pic>
    </p:spTree>
    <p:extLst>
      <p:ext uri="{BB962C8B-B14F-4D97-AF65-F5344CB8AC3E}">
        <p14:creationId xmlns:p14="http://schemas.microsoft.com/office/powerpoint/2010/main" val="11160657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Only" preserve="1">
  <p:cSld name="6_只有標題">
    <p:spTree>
      <p:nvGrpSpPr>
        <p:cNvPr id="1" name=""/>
        <p:cNvGrpSpPr/>
        <p:nvPr/>
      </p:nvGrpSpPr>
      <p:grpSpPr>
        <a:xfrm>
          <a:off x="0" y="0"/>
          <a:ext cx="0" cy="0"/>
          <a:chOff x="0" y="0"/>
          <a:chExt cx="0" cy="0"/>
        </a:xfrm>
      </p:grpSpPr>
      <p:sp>
        <p:nvSpPr>
          <p:cNvPr id="2" name="標題 1"/>
          <p:cNvSpPr>
            <a:spLocks noGrp="1"/>
          </p:cNvSpPr>
          <p:nvPr>
            <p:ph type="title"/>
          </p:nvPr>
        </p:nvSpPr>
        <p:spPr>
          <a:xfrm>
            <a:off x="435880" y="5243529"/>
            <a:ext cx="11756120" cy="1143000"/>
          </a:xfrm>
        </p:spPr>
        <p:txBody>
          <a:bodyPr/>
          <a:lstStyle>
            <a:lvl1pPr>
              <a:defRPr>
                <a:solidFill>
                  <a:schemeClr val="bg1"/>
                </a:solidFill>
              </a:defRPr>
            </a:lvl1pPr>
          </a:lstStyle>
          <a:p>
            <a:r>
              <a:rPr lang="zh-TW" altLang="en-US"/>
              <a:t>按一下以編輯母片標題樣式</a:t>
            </a:r>
          </a:p>
        </p:txBody>
      </p:sp>
      <p:pic>
        <p:nvPicPr>
          <p:cNvPr id="5" name="圖片 4">
            <a:extLst>
              <a:ext uri="{FF2B5EF4-FFF2-40B4-BE49-F238E27FC236}">
                <a16:creationId xmlns:a16="http://schemas.microsoft.com/office/drawing/2014/main" id="{88B30A09-9439-49E0-A04D-7B5CF3D1BA10}"/>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 y="1530"/>
            <a:ext cx="12191998" cy="6854939"/>
          </a:xfrm>
          <a:prstGeom prst="rect">
            <a:avLst/>
          </a:prstGeom>
        </p:spPr>
      </p:pic>
    </p:spTree>
    <p:extLst>
      <p:ext uri="{BB962C8B-B14F-4D97-AF65-F5344CB8AC3E}">
        <p14:creationId xmlns:p14="http://schemas.microsoft.com/office/powerpoint/2010/main" val="5287682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1_區段標題">
    <p:spTree>
      <p:nvGrpSpPr>
        <p:cNvPr id="1" name=""/>
        <p:cNvGrpSpPr/>
        <p:nvPr/>
      </p:nvGrpSpPr>
      <p:grpSpPr>
        <a:xfrm>
          <a:off x="0" y="0"/>
          <a:ext cx="0" cy="0"/>
          <a:chOff x="0" y="0"/>
          <a:chExt cx="0" cy="0"/>
        </a:xfrm>
      </p:grpSpPr>
      <p:sp>
        <p:nvSpPr>
          <p:cNvPr id="8" name="Shape 748"/>
          <p:cNvSpPr txBox="1"/>
          <p:nvPr userDrawn="1"/>
        </p:nvSpPr>
        <p:spPr>
          <a:xfrm>
            <a:off x="434552" y="5946525"/>
            <a:ext cx="7585168" cy="274800"/>
          </a:xfrm>
          <a:prstGeom prst="rect">
            <a:avLst/>
          </a:prstGeom>
          <a:noFill/>
          <a:ln>
            <a:noFill/>
          </a:ln>
        </p:spPr>
        <p:txBody>
          <a:bodyPr spcFirstLastPara="1" wrap="square" lIns="121900" tIns="121900" rIns="121900" bIns="121900" anchor="ctr" anchorCtr="0">
            <a:noAutofit/>
          </a:bodyPr>
          <a:lstStyle/>
          <a:p>
            <a:pPr marL="84665" lvl="0" indent="0" rtl="0">
              <a:spcBef>
                <a:spcPts val="667"/>
              </a:spcBef>
              <a:spcAft>
                <a:spcPts val="0"/>
              </a:spcAft>
              <a:buNone/>
            </a:pPr>
            <a:r>
              <a:rPr lang="en-US" altLang="zh-TW" sz="667" b="1">
                <a:solidFill>
                  <a:schemeClr val="bg1"/>
                </a:solidFill>
                <a:latin typeface="Microsoft JhengHei"/>
                <a:ea typeface="Microsoft JhengHei"/>
                <a:cs typeface="Microsoft JhengHei"/>
                <a:sym typeface="Microsoft JhengHei"/>
              </a:rPr>
              <a:t>©2020</a:t>
            </a:r>
            <a:r>
              <a:rPr lang="zh-TW" altLang="en-US" sz="667" b="1">
                <a:solidFill>
                  <a:schemeClr val="bg1"/>
                </a:solidFill>
                <a:latin typeface="Microsoft JhengHei"/>
                <a:ea typeface="Microsoft JhengHei"/>
                <a:cs typeface="Microsoft JhengHei"/>
                <a:sym typeface="Microsoft JhengHei"/>
              </a:rPr>
              <a:t>著作權為威聯通科技股份有限公司所有。威聯通科技並保留所有權利。威聯通科技股份有限公司所使用或註冊之商標或標章。檔案中所提及之產品及公司名稱可能為其他公司所有之商標 。</a:t>
            </a:r>
            <a:endParaRPr sz="667" b="1">
              <a:solidFill>
                <a:schemeClr val="bg1"/>
              </a:solidFill>
            </a:endParaRPr>
          </a:p>
        </p:txBody>
      </p:sp>
      <p:pic>
        <p:nvPicPr>
          <p:cNvPr id="2" name="圖片 1">
            <a:extLst>
              <a:ext uri="{FF2B5EF4-FFF2-40B4-BE49-F238E27FC236}">
                <a16:creationId xmlns:a16="http://schemas.microsoft.com/office/drawing/2014/main" id="{33F756A7-08F6-4FB8-A973-1E42D61A858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 y="1530"/>
            <a:ext cx="12192000" cy="6856470"/>
          </a:xfrm>
          <a:prstGeom prst="rect">
            <a:avLst/>
          </a:prstGeom>
        </p:spPr>
      </p:pic>
    </p:spTree>
    <p:extLst>
      <p:ext uri="{BB962C8B-B14F-4D97-AF65-F5344CB8AC3E}">
        <p14:creationId xmlns:p14="http://schemas.microsoft.com/office/powerpoint/2010/main" val="17461472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a:xfrm>
            <a:off x="1" y="270934"/>
            <a:ext cx="12191999" cy="1088159"/>
          </a:xfrm>
        </p:spPr>
        <p:txBody>
          <a:bodyPr anchor="t">
            <a:normAutofit/>
          </a:bodyPr>
          <a:lstStyle>
            <a:lvl1pPr algn="ctr">
              <a:defRPr sz="4800">
                <a:solidFill>
                  <a:schemeClr val="bg1"/>
                </a:solidFill>
                <a:latin typeface="Arial" panose="020B0604020202020204" pitchFamily="34" charset="0"/>
                <a:cs typeface="Arial" panose="020B0604020202020204" pitchFamily="34" charset="0"/>
              </a:defRPr>
            </a:lvl1pPr>
          </a:lstStyle>
          <a:p>
            <a:endParaRPr lang="zh-TW" altLang="en-US"/>
          </a:p>
        </p:txBody>
      </p:sp>
    </p:spTree>
    <p:extLst>
      <p:ext uri="{BB962C8B-B14F-4D97-AF65-F5344CB8AC3E}">
        <p14:creationId xmlns:p14="http://schemas.microsoft.com/office/powerpoint/2010/main" val="21518751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3_標題及物件">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70FC09E8-67B3-4143-9D70-1655715BFF09}"/>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2468" y="1388"/>
            <a:ext cx="12187065" cy="6855224"/>
          </a:xfrm>
          <a:prstGeom prst="rect">
            <a:avLst/>
          </a:prstGeom>
        </p:spPr>
      </p:pic>
      <p:sp>
        <p:nvSpPr>
          <p:cNvPr id="5" name="標題 1">
            <a:extLst>
              <a:ext uri="{FF2B5EF4-FFF2-40B4-BE49-F238E27FC236}">
                <a16:creationId xmlns:a16="http://schemas.microsoft.com/office/drawing/2014/main" id="{5A6FF737-6FAD-4DA9-BB9B-3728005E8CA4}"/>
              </a:ext>
            </a:extLst>
          </p:cNvPr>
          <p:cNvSpPr>
            <a:spLocks noGrp="1"/>
          </p:cNvSpPr>
          <p:nvPr>
            <p:ph type="title"/>
          </p:nvPr>
        </p:nvSpPr>
        <p:spPr>
          <a:xfrm>
            <a:off x="1" y="116041"/>
            <a:ext cx="12192000" cy="1378563"/>
          </a:xfrm>
        </p:spPr>
        <p:txBody>
          <a:bodyPr>
            <a:normAutofit/>
          </a:bodyPr>
          <a:lstStyle>
            <a:lvl1pPr algn="ctr">
              <a:defRPr sz="4000" b="1">
                <a:solidFill>
                  <a:schemeClr val="bg1"/>
                </a:solidFill>
                <a:latin typeface="Arial" panose="020B0604020202020204" pitchFamily="34" charset="0"/>
                <a:ea typeface="微軟正黑體" panose="020B0604030504040204" pitchFamily="34" charset="-120"/>
                <a:cs typeface="Arial" panose="020B0604020202020204" pitchFamily="34" charset="0"/>
              </a:defRPr>
            </a:lvl1pPr>
          </a:lstStyle>
          <a:p>
            <a:r>
              <a:rPr lang="zh-TW" altLang="en-US"/>
              <a:t>按一下以編輯母片標題樣式</a:t>
            </a:r>
          </a:p>
        </p:txBody>
      </p:sp>
    </p:spTree>
    <p:extLst>
      <p:ext uri="{BB962C8B-B14F-4D97-AF65-F5344CB8AC3E}">
        <p14:creationId xmlns:p14="http://schemas.microsoft.com/office/powerpoint/2010/main" val="1272122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image" Target="../media/image3.jpe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19.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a:extLst>
              <a:ext uri="{FF2B5EF4-FFF2-40B4-BE49-F238E27FC236}">
                <a16:creationId xmlns:a16="http://schemas.microsoft.com/office/drawing/2014/main" id="{C284822A-1CE3-438A-AE03-8AC0892666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TW" altLang="en-US"/>
              <a:t>按一下以編輯母片標題樣式</a:t>
            </a:r>
          </a:p>
        </p:txBody>
      </p:sp>
      <p:sp>
        <p:nvSpPr>
          <p:cNvPr id="3" name="文字版面配置區 2">
            <a:extLst>
              <a:ext uri="{FF2B5EF4-FFF2-40B4-BE49-F238E27FC236}">
                <a16:creationId xmlns:a16="http://schemas.microsoft.com/office/drawing/2014/main" id="{4CB68353-53A7-40C3-8BDB-8BAC04B64F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B3E0C7E2-8DDD-4DA1-BBA9-C8677D66AE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79F199-D2CE-4B33-A64D-862126EB1810}" type="datetimeFigureOut">
              <a:rPr lang="zh-TW" altLang="en-US" smtClean="0"/>
              <a:t>2022/12/6</a:t>
            </a:fld>
            <a:endParaRPr lang="zh-TW" altLang="en-US"/>
          </a:p>
        </p:txBody>
      </p:sp>
      <p:sp>
        <p:nvSpPr>
          <p:cNvPr id="5" name="頁尾版面配置區 4">
            <a:extLst>
              <a:ext uri="{FF2B5EF4-FFF2-40B4-BE49-F238E27FC236}">
                <a16:creationId xmlns:a16="http://schemas.microsoft.com/office/drawing/2014/main" id="{37332899-1D27-427F-A4CC-AFEE744D1E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TW" altLang="en-US"/>
          </a:p>
        </p:txBody>
      </p:sp>
      <p:sp>
        <p:nvSpPr>
          <p:cNvPr id="6" name="投影片編號版面配置區 5">
            <a:extLst>
              <a:ext uri="{FF2B5EF4-FFF2-40B4-BE49-F238E27FC236}">
                <a16:creationId xmlns:a16="http://schemas.microsoft.com/office/drawing/2014/main" id="{5241ECE4-D3D2-4F58-AFC5-5EA5C7B2EE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55A0D8-6F38-4C69-BF63-7F72F54355A1}" type="slidenum">
              <a:rPr lang="zh-TW" altLang="en-US" smtClean="0"/>
              <a:t>‹#›</a:t>
            </a:fld>
            <a:endParaRPr lang="zh-TW" altLang="en-US"/>
          </a:p>
        </p:txBody>
      </p:sp>
    </p:spTree>
    <p:extLst>
      <p:ext uri="{BB962C8B-B14F-4D97-AF65-F5344CB8AC3E}">
        <p14:creationId xmlns:p14="http://schemas.microsoft.com/office/powerpoint/2010/main" val="2705597779"/>
      </p:ext>
    </p:extLst>
  </p:cSld>
  <p:clrMap bg1="lt1" tx1="dk1" bg2="lt2" tx2="dk2" accent1="accent1" accent2="accent2" accent3="accent3" accent4="accent4" accent5="accent5" accent6="accent6" hlink="hlink" folHlink="folHlink"/>
  <p:sldLayoutIdLst>
    <p:sldLayoutId id="2147483665" r:id="rId1"/>
    <p:sldLayoutId id="2147483686" r:id="rId2"/>
    <p:sldLayoutId id="2147483661" r:id="rId3"/>
    <p:sldLayoutId id="2147483668" r:id="rId4"/>
    <p:sldLayoutId id="2147483663" r:id="rId5"/>
    <p:sldLayoutId id="2147483666" r:id="rId6"/>
    <p:sldLayoutId id="2147483672" r:id="rId7"/>
    <p:sldLayoutId id="2147483695" r:id="rId8"/>
    <p:sldLayoutId id="2147483697"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B15649DC-0516-0D3E-D488-FFC45D2C3B0C}"/>
              </a:ext>
            </a:extLst>
          </p:cNvPr>
          <p:cNvPicPr>
            <a:picLocks noChangeAspect="1"/>
          </p:cNvPicPr>
          <p:nvPr userDrawn="1"/>
        </p:nvPicPr>
        <p:blipFill>
          <a:blip r:embed="rId9">
            <a:extLst>
              <a:ext uri="{28A0092B-C50C-407E-A947-70E740481C1C}">
                <a14:useLocalDpi xmlns:a14="http://schemas.microsoft.com/office/drawing/2010/main" val="0"/>
              </a:ext>
            </a:extLst>
          </a:blip>
          <a:srcRect/>
          <a:stretch/>
        </p:blipFill>
        <p:spPr>
          <a:xfrm>
            <a:off x="1779" y="999"/>
            <a:ext cx="12189628" cy="6856666"/>
          </a:xfrm>
          <a:prstGeom prst="rect">
            <a:avLst/>
          </a:prstGeom>
        </p:spPr>
      </p:pic>
      <p:sp>
        <p:nvSpPr>
          <p:cNvPr id="2" name="標題版面配置區 1"/>
          <p:cNvSpPr>
            <a:spLocks noGrp="1"/>
          </p:cNvSpPr>
          <p:nvPr>
            <p:ph type="title"/>
          </p:nvPr>
        </p:nvSpPr>
        <p:spPr>
          <a:xfrm>
            <a:off x="435880" y="160336"/>
            <a:ext cx="11756120" cy="1143000"/>
          </a:xfrm>
          <a:prstGeom prst="rect">
            <a:avLst/>
          </a:prstGeom>
        </p:spPr>
        <p:txBody>
          <a:bodyPr vert="horz" lIns="91440" tIns="45720" rIns="91440" bIns="45720" rtlCol="0" anchor="ctr">
            <a:normAutofit/>
          </a:bodyPr>
          <a:lstStyle/>
          <a:p>
            <a:r>
              <a:rPr lang="zh-TW" altLang="en-US"/>
              <a:t>按一下以編輯母片標題樣式</a:t>
            </a:r>
          </a:p>
        </p:txBody>
      </p:sp>
      <p:sp>
        <p:nvSpPr>
          <p:cNvPr id="3" name="文字版面配置區 2"/>
          <p:cNvSpPr>
            <a:spLocks noGrp="1"/>
          </p:cNvSpPr>
          <p:nvPr>
            <p:ph type="body" idx="1"/>
          </p:nvPr>
        </p:nvSpPr>
        <p:spPr>
          <a:xfrm>
            <a:off x="609600" y="1785923"/>
            <a:ext cx="10972800" cy="4911741"/>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Tree>
    <p:extLst>
      <p:ext uri="{BB962C8B-B14F-4D97-AF65-F5344CB8AC3E}">
        <p14:creationId xmlns:p14="http://schemas.microsoft.com/office/powerpoint/2010/main" val="3716440764"/>
      </p:ext>
    </p:extLst>
  </p:cSld>
  <p:clrMap bg1="lt1" tx1="dk1" bg2="lt2" tx2="dk2" accent1="accent1" accent2="accent2" accent3="accent3" accent4="accent4" accent5="accent5" accent6="accent6" hlink="hlink" folHlink="folHlink"/>
  <p:sldLayoutIdLst>
    <p:sldLayoutId id="2147483676" r:id="rId1"/>
    <p:sldLayoutId id="2147483684" r:id="rId2"/>
    <p:sldLayoutId id="2147483683" r:id="rId3"/>
    <p:sldLayoutId id="2147483681" r:id="rId4"/>
    <p:sldLayoutId id="2147483680" r:id="rId5"/>
    <p:sldLayoutId id="2147483682" r:id="rId6"/>
    <p:sldLayoutId id="2147483679" r:id="rId7"/>
  </p:sldLayoutIdLst>
  <p:txStyles>
    <p:titleStyle>
      <a:lvl1pPr algn="l" defTabSz="1219170" rtl="0" eaLnBrk="1" latinLnBrk="0" hangingPunct="1">
        <a:spcBef>
          <a:spcPct val="0"/>
        </a:spcBef>
        <a:buNone/>
        <a:defRPr sz="4267" b="1" kern="1200">
          <a:solidFill>
            <a:schemeClr val="bg1"/>
          </a:solidFill>
          <a:latin typeface="微軟正黑體" pitchFamily="34" charset="-120"/>
          <a:ea typeface="微軟正黑體" pitchFamily="34" charset="-120"/>
          <a:cs typeface="+mj-cs"/>
        </a:defRPr>
      </a:lvl1pPr>
    </p:titleStyle>
    <p:bodyStyle>
      <a:lvl1pPr marL="457189" indent="-457189" algn="l" defTabSz="1219170" rtl="0" eaLnBrk="1" latinLnBrk="0" hangingPunct="1">
        <a:spcBef>
          <a:spcPct val="20000"/>
        </a:spcBef>
        <a:buFont typeface="Arial" pitchFamily="34" charset="0"/>
        <a:buChar char="•"/>
        <a:defRPr sz="3200" kern="1200">
          <a:solidFill>
            <a:schemeClr val="tx1"/>
          </a:solidFill>
          <a:latin typeface="微軟正黑體" pitchFamily="34" charset="-120"/>
          <a:ea typeface="微軟正黑體" pitchFamily="34" charset="-120"/>
          <a:cs typeface="+mn-cs"/>
        </a:defRPr>
      </a:lvl1pPr>
      <a:lvl2pPr marL="990575" indent="-380990" algn="l" defTabSz="1219170" rtl="0" eaLnBrk="1" latinLnBrk="0" hangingPunct="1">
        <a:spcBef>
          <a:spcPct val="20000"/>
        </a:spcBef>
        <a:buFont typeface="Arial" pitchFamily="34" charset="0"/>
        <a:buChar char="–"/>
        <a:defRPr sz="2667" kern="1200">
          <a:solidFill>
            <a:schemeClr val="tx1"/>
          </a:solidFill>
          <a:latin typeface="微軟正黑體" pitchFamily="34" charset="-120"/>
          <a:ea typeface="微軟正黑體" pitchFamily="34" charset="-120"/>
          <a:cs typeface="+mn-cs"/>
        </a:defRPr>
      </a:lvl2pPr>
      <a:lvl3pPr marL="1523962" indent="-304792" algn="l" defTabSz="1219170" rtl="0" eaLnBrk="1" latinLnBrk="0" hangingPunct="1">
        <a:spcBef>
          <a:spcPct val="20000"/>
        </a:spcBef>
        <a:buFont typeface="Arial" pitchFamily="34" charset="0"/>
        <a:buChar char="•"/>
        <a:defRPr sz="2400" kern="1200">
          <a:solidFill>
            <a:schemeClr val="tx1"/>
          </a:solidFill>
          <a:latin typeface="微軟正黑體" pitchFamily="34" charset="-120"/>
          <a:ea typeface="微軟正黑體" pitchFamily="34" charset="-120"/>
          <a:cs typeface="+mn-cs"/>
        </a:defRPr>
      </a:lvl3pPr>
      <a:lvl4pPr marL="2133547" indent="-304792" algn="l" defTabSz="1219170" rtl="0" eaLnBrk="1" latinLnBrk="0" hangingPunct="1">
        <a:spcBef>
          <a:spcPct val="20000"/>
        </a:spcBef>
        <a:buFont typeface="Arial" pitchFamily="34" charset="0"/>
        <a:buChar char="–"/>
        <a:defRPr sz="2133" kern="1200">
          <a:solidFill>
            <a:schemeClr val="tx1"/>
          </a:solidFill>
          <a:latin typeface="微軟正黑體" pitchFamily="34" charset="-120"/>
          <a:ea typeface="微軟正黑體" pitchFamily="34" charset="-120"/>
          <a:cs typeface="+mn-cs"/>
        </a:defRPr>
      </a:lvl4pPr>
      <a:lvl5pPr marL="2743131" indent="-304792" algn="l" defTabSz="1219170" rtl="0" eaLnBrk="1" latinLnBrk="0" hangingPunct="1">
        <a:spcBef>
          <a:spcPct val="20000"/>
        </a:spcBef>
        <a:buFont typeface="Arial" pitchFamily="34" charset="0"/>
        <a:buChar char="»"/>
        <a:defRPr sz="1867" kern="1200">
          <a:solidFill>
            <a:schemeClr val="tx1"/>
          </a:solidFill>
          <a:latin typeface="微軟正黑體" pitchFamily="34" charset="-120"/>
          <a:ea typeface="微軟正黑體" pitchFamily="34" charset="-120"/>
          <a:cs typeface="+mn-cs"/>
        </a:defRPr>
      </a:lvl5pPr>
      <a:lvl6pPr marL="335271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2"/>
          <p:cNvPicPr>
            <a:picLocks noChangeAspect="1" noChangeArrowheads="1"/>
          </p:cNvPicPr>
          <p:nvPr userDrawn="1"/>
        </p:nvPicPr>
        <p:blipFill>
          <a:blip r:embed="rId4" cstate="print">
            <a:extLst>
              <a:ext uri="{28A0092B-C50C-407E-A947-70E740481C1C}">
                <a14:useLocalDpi xmlns:a14="http://schemas.microsoft.com/office/drawing/2010/main"/>
              </a:ext>
            </a:extLst>
          </a:blip>
          <a:srcRect/>
          <a:stretch/>
        </p:blipFill>
        <p:spPr bwMode="auto">
          <a:xfrm>
            <a:off x="1676" y="991"/>
            <a:ext cx="12187769" cy="6855620"/>
          </a:xfrm>
          <a:prstGeom prst="rect">
            <a:avLst/>
          </a:prstGeom>
          <a:noFill/>
        </p:spPr>
      </p:pic>
      <p:sp>
        <p:nvSpPr>
          <p:cNvPr id="2" name="標題版面配置區 1"/>
          <p:cNvSpPr>
            <a:spLocks noGrp="1"/>
          </p:cNvSpPr>
          <p:nvPr>
            <p:ph type="title"/>
          </p:nvPr>
        </p:nvSpPr>
        <p:spPr>
          <a:xfrm>
            <a:off x="435880" y="160336"/>
            <a:ext cx="11756120" cy="1143000"/>
          </a:xfrm>
          <a:prstGeom prst="rect">
            <a:avLst/>
          </a:prstGeom>
        </p:spPr>
        <p:txBody>
          <a:bodyPr vert="horz" lIns="91440" tIns="45720" rIns="91440" bIns="45720" rtlCol="0" anchor="ctr">
            <a:normAutofit/>
          </a:bodyPr>
          <a:lstStyle/>
          <a:p>
            <a:r>
              <a:rPr lang="zh-TW" altLang="en-US"/>
              <a:t>按一下以編輯母片標題樣式</a:t>
            </a:r>
          </a:p>
        </p:txBody>
      </p:sp>
      <p:sp>
        <p:nvSpPr>
          <p:cNvPr id="3" name="文字版面配置區 2"/>
          <p:cNvSpPr>
            <a:spLocks noGrp="1"/>
          </p:cNvSpPr>
          <p:nvPr>
            <p:ph type="body" idx="1"/>
          </p:nvPr>
        </p:nvSpPr>
        <p:spPr>
          <a:xfrm>
            <a:off x="609600" y="1785923"/>
            <a:ext cx="10972800" cy="4911741"/>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Tree>
    <p:extLst>
      <p:ext uri="{BB962C8B-B14F-4D97-AF65-F5344CB8AC3E}">
        <p14:creationId xmlns:p14="http://schemas.microsoft.com/office/powerpoint/2010/main" val="3029235436"/>
      </p:ext>
    </p:extLst>
  </p:cSld>
  <p:clrMap bg1="lt1" tx1="dk1" bg2="lt2" tx2="dk2" accent1="accent1" accent2="accent2" accent3="accent3" accent4="accent4" accent5="accent5" accent6="accent6" hlink="hlink" folHlink="folHlink"/>
  <p:sldLayoutIdLst>
    <p:sldLayoutId id="2147483690" r:id="rId1"/>
    <p:sldLayoutId id="2147483691" r:id="rId2"/>
  </p:sldLayoutIdLst>
  <p:txStyles>
    <p:titleStyle>
      <a:lvl1pPr algn="l" defTabSz="1219170" rtl="0" eaLnBrk="1" latinLnBrk="0" hangingPunct="1">
        <a:spcBef>
          <a:spcPct val="0"/>
        </a:spcBef>
        <a:buNone/>
        <a:defRPr sz="4267" b="1" kern="1200">
          <a:solidFill>
            <a:schemeClr val="bg1"/>
          </a:solidFill>
          <a:latin typeface="Arial" panose="020B0604020202020204" pitchFamily="34" charset="0"/>
          <a:ea typeface="微軟正黑體" pitchFamily="34" charset="-120"/>
          <a:cs typeface="Arial" panose="020B0604020202020204" pitchFamily="34" charset="0"/>
        </a:defRPr>
      </a:lvl1pPr>
    </p:titleStyle>
    <p:bodyStyle>
      <a:lvl1pPr marL="457189" indent="-457189" algn="l" defTabSz="1219170" rtl="0" eaLnBrk="1" latinLnBrk="0" hangingPunct="1">
        <a:spcBef>
          <a:spcPct val="20000"/>
        </a:spcBef>
        <a:buFont typeface="Arial" pitchFamily="34" charset="0"/>
        <a:buChar char="•"/>
        <a:defRPr sz="3200" kern="1200">
          <a:solidFill>
            <a:schemeClr val="tx1"/>
          </a:solidFill>
          <a:latin typeface="微軟正黑體" pitchFamily="34" charset="-120"/>
          <a:ea typeface="微軟正黑體" pitchFamily="34" charset="-120"/>
          <a:cs typeface="+mn-cs"/>
        </a:defRPr>
      </a:lvl1pPr>
      <a:lvl2pPr marL="990575" indent="-380990" algn="l" defTabSz="1219170" rtl="0" eaLnBrk="1" latinLnBrk="0" hangingPunct="1">
        <a:spcBef>
          <a:spcPct val="20000"/>
        </a:spcBef>
        <a:buFont typeface="Arial" pitchFamily="34" charset="0"/>
        <a:buChar char="–"/>
        <a:defRPr sz="2667" kern="1200">
          <a:solidFill>
            <a:schemeClr val="tx1"/>
          </a:solidFill>
          <a:latin typeface="微軟正黑體" pitchFamily="34" charset="-120"/>
          <a:ea typeface="微軟正黑體" pitchFamily="34" charset="-120"/>
          <a:cs typeface="+mn-cs"/>
        </a:defRPr>
      </a:lvl2pPr>
      <a:lvl3pPr marL="1523962" indent="-304792" algn="l" defTabSz="1219170" rtl="0" eaLnBrk="1" latinLnBrk="0" hangingPunct="1">
        <a:spcBef>
          <a:spcPct val="20000"/>
        </a:spcBef>
        <a:buFont typeface="Arial" pitchFamily="34" charset="0"/>
        <a:buChar char="•"/>
        <a:defRPr sz="2400" kern="1200">
          <a:solidFill>
            <a:schemeClr val="tx1"/>
          </a:solidFill>
          <a:latin typeface="微軟正黑體" pitchFamily="34" charset="-120"/>
          <a:ea typeface="微軟正黑體" pitchFamily="34" charset="-120"/>
          <a:cs typeface="+mn-cs"/>
        </a:defRPr>
      </a:lvl3pPr>
      <a:lvl4pPr marL="2133547" indent="-304792" algn="l" defTabSz="1219170" rtl="0" eaLnBrk="1" latinLnBrk="0" hangingPunct="1">
        <a:spcBef>
          <a:spcPct val="20000"/>
        </a:spcBef>
        <a:buFont typeface="Arial" pitchFamily="34" charset="0"/>
        <a:buChar char="–"/>
        <a:defRPr sz="2133" kern="1200">
          <a:solidFill>
            <a:schemeClr val="tx1"/>
          </a:solidFill>
          <a:latin typeface="微軟正黑體" pitchFamily="34" charset="-120"/>
          <a:ea typeface="微軟正黑體" pitchFamily="34" charset="-120"/>
          <a:cs typeface="+mn-cs"/>
        </a:defRPr>
      </a:lvl4pPr>
      <a:lvl5pPr marL="2743131" indent="-304792" algn="l" defTabSz="1219170" rtl="0" eaLnBrk="1" latinLnBrk="0" hangingPunct="1">
        <a:spcBef>
          <a:spcPct val="20000"/>
        </a:spcBef>
        <a:buFont typeface="Arial" pitchFamily="34" charset="0"/>
        <a:buChar char="»"/>
        <a:defRPr sz="1867" kern="1200">
          <a:solidFill>
            <a:schemeClr val="tx1"/>
          </a:solidFill>
          <a:latin typeface="微軟正黑體" pitchFamily="34" charset="-120"/>
          <a:ea typeface="微軟正黑體" pitchFamily="34" charset="-120"/>
          <a:cs typeface="+mn-cs"/>
        </a:defRPr>
      </a:lvl5pPr>
      <a:lvl6pPr marL="335271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21.jpeg"/><Relationship Id="rId7" Type="http://schemas.openxmlformats.org/officeDocument/2006/relationships/image" Target="../media/image25.jpe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3.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www.qnap.com/go/how-to/faq/con_show.php?cid=360" TargetMode="External"/><Relationship Id="rId2" Type="http://schemas.openxmlformats.org/officeDocument/2006/relationships/hyperlink" Target="https://www.qnap.com/go/solution/qnap-zfs/" TargetMode="External"/><Relationship Id="rId1" Type="http://schemas.openxmlformats.org/officeDocument/2006/relationships/slideLayout" Target="../slideLayouts/slideLayout8.xml"/><Relationship Id="rId5" Type="http://schemas.microsoft.com/office/2007/relationships/hdphoto" Target="../media/hdphoto1.wdp"/><Relationship Id="rId4" Type="http://schemas.openxmlformats.org/officeDocument/2006/relationships/image" Target="../media/image34.png"/></Relationships>
</file>

<file path=ppt/slides/_rels/slide6.xml.rels><?xml version="1.0" encoding="UTF-8" standalone="yes"?>
<Relationships xmlns="http://schemas.openxmlformats.org/package/2006/relationships"><Relationship Id="rId8" Type="http://schemas.openxmlformats.org/officeDocument/2006/relationships/hyperlink" Target="https://www.cpubenchmark.net/compare/Intel-i7-8700T-vs-Intel-i9-12900/3213vs4729" TargetMode="External"/><Relationship Id="rId3" Type="http://schemas.openxmlformats.org/officeDocument/2006/relationships/image" Target="../media/image35.png"/><Relationship Id="rId7"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6.svg"/></Relationships>
</file>

<file path=ppt/slides/_rels/slide7.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hyperlink" Target="https://ark.intel.com/content/www/us/en/ark/products/codename/147470/products-formerly-alder-lake.html" TargetMode="External"/><Relationship Id="rId7"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37.png"/><Relationship Id="rId11" Type="http://schemas.openxmlformats.org/officeDocument/2006/relationships/image" Target="../media/image28.png"/><Relationship Id="rId5" Type="http://schemas.microsoft.com/office/2007/relationships/hdphoto" Target="../media/hdphoto1.wdp"/><Relationship Id="rId10" Type="http://schemas.openxmlformats.org/officeDocument/2006/relationships/image" Target="../media/image30.png"/><Relationship Id="rId4" Type="http://schemas.openxmlformats.org/officeDocument/2006/relationships/image" Target="../media/image34.png"/><Relationship Id="rId9" Type="http://schemas.openxmlformats.org/officeDocument/2006/relationships/image" Target="../media/image32.png"/></Relationships>
</file>

<file path=ppt/slides/_rels/slide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1.png"/><Relationship Id="rId7" Type="http://schemas.openxmlformats.org/officeDocument/2006/relationships/image" Target="../media/image10.png"/><Relationship Id="rId2" Type="http://schemas.openxmlformats.org/officeDocument/2006/relationships/image" Target="../media/image40.png"/><Relationship Id="rId1" Type="http://schemas.openxmlformats.org/officeDocument/2006/relationships/slideLayout" Target="../slideLayouts/slideLayout3.xml"/><Relationship Id="rId6" Type="http://schemas.openxmlformats.org/officeDocument/2006/relationships/image" Target="../media/image42.png"/><Relationship Id="rId5" Type="http://schemas.openxmlformats.org/officeDocument/2006/relationships/image" Target="../media/image28.png"/><Relationship Id="rId4" Type="http://schemas.openxmlformats.org/officeDocument/2006/relationships/image" Target="../media/image38.png"/><Relationship Id="rId9"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image" Target="../media/image44.png"/><Relationship Id="rId4" Type="http://schemas.openxmlformats.org/officeDocument/2006/relationships/image" Target="../media/image43.png"/></Relationships>
</file>

<file path=ppt/slides/_rels/slide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0.png"/><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8.xml"/><Relationship Id="rId1" Type="http://schemas.openxmlformats.org/officeDocument/2006/relationships/slideLayout" Target="../slideLayouts/slideLayout3.xml"/><Relationship Id="rId5" Type="http://schemas.microsoft.com/office/2007/relationships/hdphoto" Target="../media/hdphoto2.wdp"/><Relationship Id="rId4" Type="http://schemas.openxmlformats.org/officeDocument/2006/relationships/image" Target="../media/image47.png"/></Relationships>
</file>

<file path=ppt/slides/_rels/slide13.xml.rels><?xml version="1.0" encoding="UTF-8" standalone="yes"?>
<Relationships xmlns="http://schemas.openxmlformats.org/package/2006/relationships"><Relationship Id="rId3" Type="http://schemas.openxmlformats.org/officeDocument/2006/relationships/image" Target="../media/image49.png"/><Relationship Id="rId7" Type="http://schemas.openxmlformats.org/officeDocument/2006/relationships/image" Target="../media/image52.png"/><Relationship Id="rId2" Type="http://schemas.openxmlformats.org/officeDocument/2006/relationships/image" Target="../media/image48.png"/><Relationship Id="rId1" Type="http://schemas.openxmlformats.org/officeDocument/2006/relationships/slideLayout" Target="../slideLayouts/slideLayout3.xml"/><Relationship Id="rId6" Type="http://schemas.openxmlformats.org/officeDocument/2006/relationships/image" Target="../media/image28.png"/><Relationship Id="rId5" Type="http://schemas.openxmlformats.org/officeDocument/2006/relationships/image" Target="../media/image51.png"/><Relationship Id="rId4" Type="http://schemas.openxmlformats.org/officeDocument/2006/relationships/image" Target="../media/image50.png"/></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9.xml"/><Relationship Id="rId1" Type="http://schemas.openxmlformats.org/officeDocument/2006/relationships/slideLayout" Target="../slideLayouts/slideLayout3.xml"/><Relationship Id="rId5" Type="http://schemas.openxmlformats.org/officeDocument/2006/relationships/image" Target="../media/image54.png"/><Relationship Id="rId4" Type="http://schemas.openxmlformats.org/officeDocument/2006/relationships/image" Target="../media/image53.png"/></Relationships>
</file>

<file path=ppt/slides/_rels/slide1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40.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40.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56.png"/><Relationship Id="rId7"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image" Target="../media/image59.png"/><Relationship Id="rId11" Type="http://schemas.openxmlformats.org/officeDocument/2006/relationships/image" Target="../media/image62.png"/><Relationship Id="rId5" Type="http://schemas.openxmlformats.org/officeDocument/2006/relationships/image" Target="../media/image58.png"/><Relationship Id="rId10" Type="http://schemas.openxmlformats.org/officeDocument/2006/relationships/image" Target="../media/image61.png"/><Relationship Id="rId4" Type="http://schemas.openxmlformats.org/officeDocument/2006/relationships/image" Target="../media/image57.svg"/><Relationship Id="rId9" Type="http://schemas.openxmlformats.org/officeDocument/2006/relationships/image" Target="../media/image60.png"/></Relationships>
</file>

<file path=ppt/slides/_rels/slide18.xml.rels><?xml version="1.0" encoding="UTF-8" standalone="yes"?>
<Relationships xmlns="http://schemas.openxmlformats.org/package/2006/relationships"><Relationship Id="rId3" Type="http://schemas.openxmlformats.org/officeDocument/2006/relationships/image" Target="../media/image59.png"/><Relationship Id="rId7" Type="http://schemas.openxmlformats.org/officeDocument/2006/relationships/image" Target="../media/image66.png"/><Relationship Id="rId2" Type="http://schemas.openxmlformats.org/officeDocument/2006/relationships/notesSlide" Target="../notesSlides/notesSlide11.xml"/><Relationship Id="rId1" Type="http://schemas.openxmlformats.org/officeDocument/2006/relationships/slideLayout" Target="../slideLayouts/slideLayout8.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_rels/slide1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59.png"/><Relationship Id="rId1" Type="http://schemas.openxmlformats.org/officeDocument/2006/relationships/slideLayout" Target="../slideLayouts/slideLayout11.xml"/><Relationship Id="rId5" Type="http://schemas.microsoft.com/office/2007/relationships/hdphoto" Target="../media/hdphoto1.wdp"/><Relationship Id="rId4" Type="http://schemas.openxmlformats.org/officeDocument/2006/relationships/image" Target="../media/image34.png"/></Relationships>
</file>

<file path=ppt/slides/_rels/slide20.xml.rels><?xml version="1.0" encoding="UTF-8" standalone="yes"?>
<Relationships xmlns="http://schemas.openxmlformats.org/package/2006/relationships"><Relationship Id="rId8" Type="http://schemas.openxmlformats.org/officeDocument/2006/relationships/image" Target="../media/image73.png"/><Relationship Id="rId13" Type="http://schemas.openxmlformats.org/officeDocument/2006/relationships/image" Target="../media/image78.png"/><Relationship Id="rId3" Type="http://schemas.openxmlformats.org/officeDocument/2006/relationships/image" Target="../media/image68.png"/><Relationship Id="rId7" Type="http://schemas.openxmlformats.org/officeDocument/2006/relationships/image" Target="../media/image72.png"/><Relationship Id="rId12" Type="http://schemas.openxmlformats.org/officeDocument/2006/relationships/image" Target="../media/image77.svg"/><Relationship Id="rId2" Type="http://schemas.openxmlformats.org/officeDocument/2006/relationships/notesSlide" Target="../notesSlides/notesSlide12.xml"/><Relationship Id="rId16" Type="http://schemas.openxmlformats.org/officeDocument/2006/relationships/image" Target="../media/image81.svg"/><Relationship Id="rId1" Type="http://schemas.openxmlformats.org/officeDocument/2006/relationships/slideLayout" Target="../slideLayouts/slideLayout8.xml"/><Relationship Id="rId6" Type="http://schemas.openxmlformats.org/officeDocument/2006/relationships/image" Target="../media/image71.png"/><Relationship Id="rId11" Type="http://schemas.openxmlformats.org/officeDocument/2006/relationships/image" Target="../media/image76.png"/><Relationship Id="rId5" Type="http://schemas.openxmlformats.org/officeDocument/2006/relationships/image" Target="../media/image70.png"/><Relationship Id="rId15" Type="http://schemas.openxmlformats.org/officeDocument/2006/relationships/image" Target="../media/image80.png"/><Relationship Id="rId10" Type="http://schemas.openxmlformats.org/officeDocument/2006/relationships/image" Target="../media/image75.svg"/><Relationship Id="rId4" Type="http://schemas.openxmlformats.org/officeDocument/2006/relationships/image" Target="../media/image69.png"/><Relationship Id="rId9" Type="http://schemas.openxmlformats.org/officeDocument/2006/relationships/image" Target="../media/image74.png"/><Relationship Id="rId14" Type="http://schemas.openxmlformats.org/officeDocument/2006/relationships/image" Target="../media/image79.svg"/></Relationships>
</file>

<file path=ppt/slides/_rels/slide21.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59.png"/><Relationship Id="rId7" Type="http://schemas.openxmlformats.org/officeDocument/2006/relationships/image" Target="../media/image85.gif"/><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image" Target="../media/image84.svg"/><Relationship Id="rId5" Type="http://schemas.openxmlformats.org/officeDocument/2006/relationships/image" Target="../media/image83.png"/><Relationship Id="rId10" Type="http://schemas.microsoft.com/office/2007/relationships/hdphoto" Target="../media/hdphoto3.wdp"/><Relationship Id="rId4" Type="http://schemas.openxmlformats.org/officeDocument/2006/relationships/image" Target="../media/image82.png"/><Relationship Id="rId9" Type="http://schemas.openxmlformats.org/officeDocument/2006/relationships/image" Target="../media/image87.png"/></Relationships>
</file>

<file path=ppt/slides/_rels/slide22.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8" Type="http://schemas.openxmlformats.org/officeDocument/2006/relationships/image" Target="../media/image93.png"/><Relationship Id="rId3" Type="http://schemas.openxmlformats.org/officeDocument/2006/relationships/image" Target="../media/image88.png"/><Relationship Id="rId7" Type="http://schemas.openxmlformats.org/officeDocument/2006/relationships/image" Target="../media/image92.pn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image" Target="../media/image91.png"/><Relationship Id="rId5" Type="http://schemas.openxmlformats.org/officeDocument/2006/relationships/image" Target="../media/image90.png"/><Relationship Id="rId4" Type="http://schemas.openxmlformats.org/officeDocument/2006/relationships/image" Target="../media/image89.png"/></Relationships>
</file>

<file path=ppt/slides/_rels/slide24.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png"/><Relationship Id="rId1" Type="http://schemas.openxmlformats.org/officeDocument/2006/relationships/slideLayout" Target="../slideLayouts/slideLayout11.xml"/><Relationship Id="rId5" Type="http://schemas.openxmlformats.org/officeDocument/2006/relationships/image" Target="../media/image88.png"/><Relationship Id="rId4" Type="http://schemas.openxmlformats.org/officeDocument/2006/relationships/image" Target="../media/image96.png"/></Relationships>
</file>

<file path=ppt/slides/_rels/slide2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5.xml"/><Relationship Id="rId1" Type="http://schemas.openxmlformats.org/officeDocument/2006/relationships/slideLayout" Target="../slideLayouts/slideLayout10.xml"/><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97.png"/></Relationships>
</file>

<file path=ppt/slides/_rels/slide26.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16.xml"/><Relationship Id="rId1" Type="http://schemas.openxmlformats.org/officeDocument/2006/relationships/slideLayout" Target="../slideLayouts/slideLayout8.xml"/><Relationship Id="rId6" Type="http://schemas.openxmlformats.org/officeDocument/2006/relationships/image" Target="../media/image102.png"/><Relationship Id="rId5" Type="http://schemas.microsoft.com/office/2007/relationships/hdphoto" Target="../media/hdphoto4.wdp"/><Relationship Id="rId4" Type="http://schemas.openxmlformats.org/officeDocument/2006/relationships/image" Target="../media/image101.png"/></Relationships>
</file>

<file path=ppt/slides/_rels/slide27.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40.png"/><Relationship Id="rId1" Type="http://schemas.openxmlformats.org/officeDocument/2006/relationships/slideLayout" Target="../slideLayouts/slideLayout8.xml"/><Relationship Id="rId6" Type="http://schemas.openxmlformats.org/officeDocument/2006/relationships/image" Target="../media/image106.png"/><Relationship Id="rId5" Type="http://schemas.openxmlformats.org/officeDocument/2006/relationships/image" Target="../media/image105.png"/><Relationship Id="rId4" Type="http://schemas.openxmlformats.org/officeDocument/2006/relationships/image" Target="../media/image104.png"/></Relationships>
</file>

<file path=ppt/slides/_rels/slide28.xml.rels><?xml version="1.0" encoding="UTF-8" standalone="yes"?>
<Relationships xmlns="http://schemas.openxmlformats.org/package/2006/relationships"><Relationship Id="rId8" Type="http://schemas.openxmlformats.org/officeDocument/2006/relationships/image" Target="../media/image111.png"/><Relationship Id="rId3" Type="http://schemas.openxmlformats.org/officeDocument/2006/relationships/image" Target="../media/image40.png"/><Relationship Id="rId7" Type="http://schemas.openxmlformats.org/officeDocument/2006/relationships/image" Target="../media/image110.png"/><Relationship Id="rId2" Type="http://schemas.openxmlformats.org/officeDocument/2006/relationships/notesSlide" Target="../notesSlides/notesSlide17.xml"/><Relationship Id="rId1" Type="http://schemas.openxmlformats.org/officeDocument/2006/relationships/slideLayout" Target="../slideLayouts/slideLayout8.xml"/><Relationship Id="rId6" Type="http://schemas.openxmlformats.org/officeDocument/2006/relationships/image" Target="../media/image109.png"/><Relationship Id="rId11" Type="http://schemas.openxmlformats.org/officeDocument/2006/relationships/image" Target="../media/image113.png"/><Relationship Id="rId5" Type="http://schemas.openxmlformats.org/officeDocument/2006/relationships/image" Target="../media/image108.tiff"/><Relationship Id="rId10" Type="http://schemas.microsoft.com/office/2007/relationships/hdphoto" Target="../media/hdphoto5.wdp"/><Relationship Id="rId4" Type="http://schemas.openxmlformats.org/officeDocument/2006/relationships/image" Target="../media/image107.tiff"/><Relationship Id="rId9" Type="http://schemas.openxmlformats.org/officeDocument/2006/relationships/image" Target="../media/image112.png"/></Relationships>
</file>

<file path=ppt/slides/_rels/slide29.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8" Type="http://schemas.openxmlformats.org/officeDocument/2006/relationships/image" Target="../media/image115.png"/><Relationship Id="rId3" Type="http://schemas.openxmlformats.org/officeDocument/2006/relationships/image" Target="../media/image59.png"/><Relationship Id="rId7"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image" Target="../media/image40.png"/><Relationship Id="rId5" Type="http://schemas.openxmlformats.org/officeDocument/2006/relationships/image" Target="../media/image28.png"/><Relationship Id="rId4" Type="http://schemas.openxmlformats.org/officeDocument/2006/relationships/chart" Target="../charts/chart1.xml"/></Relationships>
</file>

<file path=ppt/slides/_rels/slide31.xml.rels><?xml version="1.0" encoding="UTF-8" standalone="yes"?>
<Relationships xmlns="http://schemas.openxmlformats.org/package/2006/relationships"><Relationship Id="rId8" Type="http://schemas.openxmlformats.org/officeDocument/2006/relationships/image" Target="../media/image115.png"/><Relationship Id="rId3" Type="http://schemas.openxmlformats.org/officeDocument/2006/relationships/image" Target="../media/image40.png"/><Relationship Id="rId7" Type="http://schemas.openxmlformats.org/officeDocument/2006/relationships/chart" Target="../charts/chart2.xml"/><Relationship Id="rId2" Type="http://schemas.openxmlformats.org/officeDocument/2006/relationships/notesSlide" Target="../notesSlides/notesSlide19.xml"/><Relationship Id="rId1" Type="http://schemas.openxmlformats.org/officeDocument/2006/relationships/slideLayout" Target="../slideLayouts/slideLayout3.xml"/><Relationship Id="rId6" Type="http://schemas.openxmlformats.org/officeDocument/2006/relationships/image" Target="../media/image59.png"/><Relationship Id="rId5" Type="http://schemas.openxmlformats.org/officeDocument/2006/relationships/image" Target="../media/image9.png"/><Relationship Id="rId4" Type="http://schemas.openxmlformats.org/officeDocument/2006/relationships/image" Target="../media/image27.png"/></Relationships>
</file>

<file path=ppt/slides/_rels/slide32.xml.rels><?xml version="1.0" encoding="UTF-8" standalone="yes"?>
<Relationships xmlns="http://schemas.openxmlformats.org/package/2006/relationships"><Relationship Id="rId8" Type="http://schemas.openxmlformats.org/officeDocument/2006/relationships/image" Target="../media/image115.png"/><Relationship Id="rId3" Type="http://schemas.openxmlformats.org/officeDocument/2006/relationships/image" Target="../media/image40.png"/><Relationship Id="rId7" Type="http://schemas.openxmlformats.org/officeDocument/2006/relationships/chart" Target="../charts/chart3.xml"/><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image" Target="../media/image59.png"/><Relationship Id="rId5" Type="http://schemas.openxmlformats.org/officeDocument/2006/relationships/image" Target="../media/image8.png"/><Relationship Id="rId4" Type="http://schemas.openxmlformats.org/officeDocument/2006/relationships/image" Target="../media/image37.png"/></Relationships>
</file>

<file path=ppt/slides/_rels/slide33.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116.jpe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8" Type="http://schemas.openxmlformats.org/officeDocument/2006/relationships/image" Target="../media/image123.png"/><Relationship Id="rId13" Type="http://schemas.openxmlformats.org/officeDocument/2006/relationships/image" Target="../media/image128.png"/><Relationship Id="rId3" Type="http://schemas.openxmlformats.org/officeDocument/2006/relationships/image" Target="../media/image118.png"/><Relationship Id="rId7" Type="http://schemas.openxmlformats.org/officeDocument/2006/relationships/image" Target="../media/image122.svg"/><Relationship Id="rId12" Type="http://schemas.openxmlformats.org/officeDocument/2006/relationships/image" Target="../media/image127.svg"/><Relationship Id="rId2" Type="http://schemas.openxmlformats.org/officeDocument/2006/relationships/notesSlide" Target="../notesSlides/notesSlide21.xml"/><Relationship Id="rId1" Type="http://schemas.openxmlformats.org/officeDocument/2006/relationships/slideLayout" Target="../slideLayouts/slideLayout11.xml"/><Relationship Id="rId6" Type="http://schemas.openxmlformats.org/officeDocument/2006/relationships/image" Target="../media/image121.svg"/><Relationship Id="rId11" Type="http://schemas.openxmlformats.org/officeDocument/2006/relationships/image" Target="../media/image126.png"/><Relationship Id="rId5" Type="http://schemas.openxmlformats.org/officeDocument/2006/relationships/image" Target="../media/image120.png"/><Relationship Id="rId10" Type="http://schemas.openxmlformats.org/officeDocument/2006/relationships/image" Target="../media/image125.png"/><Relationship Id="rId4" Type="http://schemas.openxmlformats.org/officeDocument/2006/relationships/image" Target="../media/image119.png"/><Relationship Id="rId9" Type="http://schemas.openxmlformats.org/officeDocument/2006/relationships/image" Target="../media/image124.svg"/></Relationships>
</file>

<file path=ppt/slides/_rels/slide36.xml.rels><?xml version="1.0" encoding="UTF-8" standalone="yes"?>
<Relationships xmlns="http://schemas.openxmlformats.org/package/2006/relationships"><Relationship Id="rId8" Type="http://schemas.openxmlformats.org/officeDocument/2006/relationships/image" Target="../media/image135.png"/><Relationship Id="rId3" Type="http://schemas.openxmlformats.org/officeDocument/2006/relationships/image" Target="../media/image130.png"/><Relationship Id="rId7" Type="http://schemas.openxmlformats.org/officeDocument/2006/relationships/image" Target="../media/image134.svg"/><Relationship Id="rId2" Type="http://schemas.openxmlformats.org/officeDocument/2006/relationships/image" Target="../media/image129.png"/><Relationship Id="rId1" Type="http://schemas.openxmlformats.org/officeDocument/2006/relationships/slideLayout" Target="../slideLayouts/slideLayout11.xml"/><Relationship Id="rId6" Type="http://schemas.openxmlformats.org/officeDocument/2006/relationships/image" Target="../media/image133.png"/><Relationship Id="rId5" Type="http://schemas.openxmlformats.org/officeDocument/2006/relationships/image" Target="../media/image132.svg"/><Relationship Id="rId4" Type="http://schemas.openxmlformats.org/officeDocument/2006/relationships/image" Target="../media/image131.svg"/><Relationship Id="rId9" Type="http://schemas.openxmlformats.org/officeDocument/2006/relationships/image" Target="../media/image136.svg"/></Relationships>
</file>

<file path=ppt/slides/_rels/slide37.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notesSlide" Target="../notesSlides/notesSlide22.xml"/><Relationship Id="rId1" Type="http://schemas.openxmlformats.org/officeDocument/2006/relationships/slideLayout" Target="../slideLayouts/slideLayout11.xml"/><Relationship Id="rId5" Type="http://schemas.openxmlformats.org/officeDocument/2006/relationships/image" Target="../media/image138.png"/><Relationship Id="rId4" Type="http://schemas.openxmlformats.org/officeDocument/2006/relationships/hyperlink" Target="https://www.qnap.com/go/software/qsirch-pc-edition" TargetMode="External"/></Relationships>
</file>

<file path=ppt/slides/_rels/slide38.xml.rels><?xml version="1.0" encoding="UTF-8" standalone="yes"?>
<Relationships xmlns="http://schemas.openxmlformats.org/package/2006/relationships"><Relationship Id="rId8" Type="http://schemas.openxmlformats.org/officeDocument/2006/relationships/image" Target="../media/image141.png"/><Relationship Id="rId13" Type="http://schemas.openxmlformats.org/officeDocument/2006/relationships/image" Target="../media/image146.svg"/><Relationship Id="rId3" Type="http://schemas.openxmlformats.org/officeDocument/2006/relationships/image" Target="../media/image40.png"/><Relationship Id="rId7" Type="http://schemas.openxmlformats.org/officeDocument/2006/relationships/image" Target="../media/image140.svg"/><Relationship Id="rId12" Type="http://schemas.openxmlformats.org/officeDocument/2006/relationships/image" Target="../media/image145.png"/><Relationship Id="rId17" Type="http://schemas.openxmlformats.org/officeDocument/2006/relationships/image" Target="../media/image27.png"/><Relationship Id="rId2" Type="http://schemas.openxmlformats.org/officeDocument/2006/relationships/notesSlide" Target="../notesSlides/notesSlide23.xml"/><Relationship Id="rId16" Type="http://schemas.openxmlformats.org/officeDocument/2006/relationships/image" Target="../media/image28.png"/><Relationship Id="rId1" Type="http://schemas.openxmlformats.org/officeDocument/2006/relationships/slideLayout" Target="../slideLayouts/slideLayout8.xml"/><Relationship Id="rId6" Type="http://schemas.openxmlformats.org/officeDocument/2006/relationships/image" Target="../media/image139.png"/><Relationship Id="rId11" Type="http://schemas.openxmlformats.org/officeDocument/2006/relationships/image" Target="../media/image144.svg"/><Relationship Id="rId5" Type="http://schemas.openxmlformats.org/officeDocument/2006/relationships/image" Target="../media/image136.svg"/><Relationship Id="rId15" Type="http://schemas.openxmlformats.org/officeDocument/2006/relationships/image" Target="../media/image148.png"/><Relationship Id="rId10" Type="http://schemas.openxmlformats.org/officeDocument/2006/relationships/image" Target="../media/image143.png"/><Relationship Id="rId4" Type="http://schemas.openxmlformats.org/officeDocument/2006/relationships/image" Target="../media/image135.png"/><Relationship Id="rId9" Type="http://schemas.openxmlformats.org/officeDocument/2006/relationships/image" Target="../media/image142.svg"/><Relationship Id="rId14" Type="http://schemas.openxmlformats.org/officeDocument/2006/relationships/image" Target="../media/image147.tiff"/></Relationships>
</file>

<file path=ppt/slides/_rels/slide39.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image" Target="../media/image59.png"/><Relationship Id="rId1" Type="http://schemas.openxmlformats.org/officeDocument/2006/relationships/slideLayout" Target="../slideLayouts/slideLayout11.xml"/><Relationship Id="rId6" Type="http://schemas.openxmlformats.org/officeDocument/2006/relationships/image" Target="../media/image27.png"/><Relationship Id="rId5" Type="http://schemas.openxmlformats.org/officeDocument/2006/relationships/image" Target="../media/image40.png"/><Relationship Id="rId4" Type="http://schemas.openxmlformats.org/officeDocument/2006/relationships/image" Target="../media/image150.svg"/></Relationships>
</file>

<file path=ppt/slides/_rels/slide40.xml.rels><?xml version="1.0" encoding="UTF-8" standalone="yes"?>
<Relationships xmlns="http://schemas.openxmlformats.org/package/2006/relationships"><Relationship Id="rId8" Type="http://schemas.openxmlformats.org/officeDocument/2006/relationships/image" Target="../media/image156.png"/><Relationship Id="rId3" Type="http://schemas.openxmlformats.org/officeDocument/2006/relationships/image" Target="../media/image151.jpeg"/><Relationship Id="rId7" Type="http://schemas.openxmlformats.org/officeDocument/2006/relationships/image" Target="../media/image155.png"/><Relationship Id="rId2" Type="http://schemas.openxmlformats.org/officeDocument/2006/relationships/notesSlide" Target="../notesSlides/notesSlide24.xml"/><Relationship Id="rId1" Type="http://schemas.openxmlformats.org/officeDocument/2006/relationships/slideLayout" Target="../slideLayouts/slideLayout8.xml"/><Relationship Id="rId6" Type="http://schemas.openxmlformats.org/officeDocument/2006/relationships/image" Target="../media/image154.png"/><Relationship Id="rId5" Type="http://schemas.openxmlformats.org/officeDocument/2006/relationships/image" Target="../media/image153.png"/><Relationship Id="rId4" Type="http://schemas.openxmlformats.org/officeDocument/2006/relationships/image" Target="../media/image152.png"/><Relationship Id="rId9" Type="http://schemas.openxmlformats.org/officeDocument/2006/relationships/image" Target="../media/image157.svg"/></Relationships>
</file>

<file path=ppt/slides/_rels/slide41.xml.rels><?xml version="1.0" encoding="UTF-8" standalone="yes"?>
<Relationships xmlns="http://schemas.openxmlformats.org/package/2006/relationships"><Relationship Id="rId8" Type="http://schemas.openxmlformats.org/officeDocument/2006/relationships/image" Target="../media/image163.tiff"/><Relationship Id="rId13" Type="http://schemas.openxmlformats.org/officeDocument/2006/relationships/image" Target="../media/image168.png"/><Relationship Id="rId18" Type="http://schemas.openxmlformats.org/officeDocument/2006/relationships/image" Target="../media/image173.svg"/><Relationship Id="rId3" Type="http://schemas.openxmlformats.org/officeDocument/2006/relationships/image" Target="../media/image158.jpeg"/><Relationship Id="rId21" Type="http://schemas.openxmlformats.org/officeDocument/2006/relationships/image" Target="../media/image174.png"/><Relationship Id="rId7" Type="http://schemas.openxmlformats.org/officeDocument/2006/relationships/image" Target="../media/image162.tiff"/><Relationship Id="rId12" Type="http://schemas.openxmlformats.org/officeDocument/2006/relationships/image" Target="../media/image167.png"/><Relationship Id="rId17" Type="http://schemas.openxmlformats.org/officeDocument/2006/relationships/image" Target="../media/image172.png"/><Relationship Id="rId2" Type="http://schemas.openxmlformats.org/officeDocument/2006/relationships/notesSlide" Target="../notesSlides/notesSlide25.xml"/><Relationship Id="rId16" Type="http://schemas.openxmlformats.org/officeDocument/2006/relationships/image" Target="../media/image171.png"/><Relationship Id="rId20" Type="http://schemas.microsoft.com/office/2007/relationships/hdphoto" Target="../media/hdphoto1.wdp"/><Relationship Id="rId1" Type="http://schemas.openxmlformats.org/officeDocument/2006/relationships/slideLayout" Target="../slideLayouts/slideLayout8.xml"/><Relationship Id="rId6" Type="http://schemas.openxmlformats.org/officeDocument/2006/relationships/image" Target="../media/image161.jpeg"/><Relationship Id="rId11" Type="http://schemas.openxmlformats.org/officeDocument/2006/relationships/image" Target="../media/image166.tiff"/><Relationship Id="rId5" Type="http://schemas.openxmlformats.org/officeDocument/2006/relationships/image" Target="../media/image160.jpeg"/><Relationship Id="rId15" Type="http://schemas.openxmlformats.org/officeDocument/2006/relationships/image" Target="../media/image170.png"/><Relationship Id="rId10" Type="http://schemas.openxmlformats.org/officeDocument/2006/relationships/image" Target="../media/image165.tiff"/><Relationship Id="rId19" Type="http://schemas.openxmlformats.org/officeDocument/2006/relationships/image" Target="../media/image34.png"/><Relationship Id="rId4" Type="http://schemas.openxmlformats.org/officeDocument/2006/relationships/image" Target="../media/image159.jpeg"/><Relationship Id="rId9" Type="http://schemas.openxmlformats.org/officeDocument/2006/relationships/image" Target="../media/image164.tiff"/><Relationship Id="rId14" Type="http://schemas.openxmlformats.org/officeDocument/2006/relationships/image" Target="../media/image169.jpeg"/></Relationships>
</file>

<file path=ppt/slides/_rels/slide42.xml.rels><?xml version="1.0" encoding="UTF-8" standalone="yes"?>
<Relationships xmlns="http://schemas.openxmlformats.org/package/2006/relationships"><Relationship Id="rId8" Type="http://schemas.openxmlformats.org/officeDocument/2006/relationships/image" Target="../media/image180.svg"/><Relationship Id="rId3" Type="http://schemas.openxmlformats.org/officeDocument/2006/relationships/image" Target="../media/image175.png"/><Relationship Id="rId7" Type="http://schemas.openxmlformats.org/officeDocument/2006/relationships/image" Target="../media/image179.png"/><Relationship Id="rId2" Type="http://schemas.openxmlformats.org/officeDocument/2006/relationships/notesSlide" Target="../notesSlides/notesSlide26.xml"/><Relationship Id="rId1" Type="http://schemas.openxmlformats.org/officeDocument/2006/relationships/slideLayout" Target="../slideLayouts/slideLayout3.xml"/><Relationship Id="rId6" Type="http://schemas.openxmlformats.org/officeDocument/2006/relationships/image" Target="../media/image178.svg"/><Relationship Id="rId5" Type="http://schemas.openxmlformats.org/officeDocument/2006/relationships/image" Target="../media/image177.png"/><Relationship Id="rId4" Type="http://schemas.openxmlformats.org/officeDocument/2006/relationships/image" Target="../media/image176.svg"/><Relationship Id="rId9" Type="http://schemas.openxmlformats.org/officeDocument/2006/relationships/image" Target="../media/image181.png"/></Relationships>
</file>

<file path=ppt/slides/_rels/slide43.xml.rels><?xml version="1.0" encoding="UTF-8" standalone="yes"?>
<Relationships xmlns="http://schemas.openxmlformats.org/package/2006/relationships"><Relationship Id="rId8" Type="http://schemas.openxmlformats.org/officeDocument/2006/relationships/image" Target="../media/image187.png"/><Relationship Id="rId13" Type="http://schemas.openxmlformats.org/officeDocument/2006/relationships/image" Target="../media/image192.png"/><Relationship Id="rId18" Type="http://schemas.openxmlformats.org/officeDocument/2006/relationships/image" Target="../media/image197.png"/><Relationship Id="rId26" Type="http://schemas.openxmlformats.org/officeDocument/2006/relationships/image" Target="../media/image203.svg"/><Relationship Id="rId3" Type="http://schemas.openxmlformats.org/officeDocument/2006/relationships/image" Target="../media/image182.png"/><Relationship Id="rId21" Type="http://schemas.openxmlformats.org/officeDocument/2006/relationships/image" Target="../media/image200.png"/><Relationship Id="rId7" Type="http://schemas.openxmlformats.org/officeDocument/2006/relationships/image" Target="../media/image186.svg"/><Relationship Id="rId12" Type="http://schemas.openxmlformats.org/officeDocument/2006/relationships/image" Target="../media/image191.svg"/><Relationship Id="rId17" Type="http://schemas.openxmlformats.org/officeDocument/2006/relationships/image" Target="../media/image196.png"/><Relationship Id="rId25" Type="http://schemas.openxmlformats.org/officeDocument/2006/relationships/image" Target="../media/image202.png"/><Relationship Id="rId2" Type="http://schemas.openxmlformats.org/officeDocument/2006/relationships/notesSlide" Target="../notesSlides/notesSlide27.xml"/><Relationship Id="rId16" Type="http://schemas.openxmlformats.org/officeDocument/2006/relationships/image" Target="../media/image195.png"/><Relationship Id="rId20" Type="http://schemas.openxmlformats.org/officeDocument/2006/relationships/image" Target="../media/image199.png"/><Relationship Id="rId1" Type="http://schemas.openxmlformats.org/officeDocument/2006/relationships/slideLayout" Target="../slideLayouts/slideLayout11.xml"/><Relationship Id="rId6" Type="http://schemas.openxmlformats.org/officeDocument/2006/relationships/image" Target="../media/image185.png"/><Relationship Id="rId11" Type="http://schemas.openxmlformats.org/officeDocument/2006/relationships/image" Target="../media/image190.png"/><Relationship Id="rId24" Type="http://schemas.openxmlformats.org/officeDocument/2006/relationships/image" Target="../media/image27.png"/><Relationship Id="rId5" Type="http://schemas.openxmlformats.org/officeDocument/2006/relationships/image" Target="../media/image184.png"/><Relationship Id="rId15" Type="http://schemas.openxmlformats.org/officeDocument/2006/relationships/image" Target="../media/image194.png"/><Relationship Id="rId23" Type="http://schemas.openxmlformats.org/officeDocument/2006/relationships/image" Target="../media/image40.png"/><Relationship Id="rId10" Type="http://schemas.openxmlformats.org/officeDocument/2006/relationships/image" Target="../media/image189.png"/><Relationship Id="rId19" Type="http://schemas.openxmlformats.org/officeDocument/2006/relationships/image" Target="../media/image198.png"/><Relationship Id="rId4" Type="http://schemas.openxmlformats.org/officeDocument/2006/relationships/image" Target="../media/image183.png"/><Relationship Id="rId9" Type="http://schemas.openxmlformats.org/officeDocument/2006/relationships/image" Target="../media/image188.svg"/><Relationship Id="rId14" Type="http://schemas.openxmlformats.org/officeDocument/2006/relationships/image" Target="../media/image193.svg"/><Relationship Id="rId22" Type="http://schemas.openxmlformats.org/officeDocument/2006/relationships/image" Target="../media/image201.png"/><Relationship Id="rId27" Type="http://schemas.openxmlformats.org/officeDocument/2006/relationships/image" Target="../media/image204.png"/></Relationships>
</file>

<file path=ppt/slides/_rels/slide44.xml.rels><?xml version="1.0" encoding="UTF-8" standalone="yes"?>
<Relationships xmlns="http://schemas.openxmlformats.org/package/2006/relationships"><Relationship Id="rId13" Type="http://schemas.openxmlformats.org/officeDocument/2006/relationships/image" Target="../media/image212.png"/><Relationship Id="rId18" Type="http://schemas.openxmlformats.org/officeDocument/2006/relationships/image" Target="../media/image215.png"/><Relationship Id="rId26" Type="http://schemas.openxmlformats.org/officeDocument/2006/relationships/image" Target="../media/image223.png"/><Relationship Id="rId21" Type="http://schemas.openxmlformats.org/officeDocument/2006/relationships/image" Target="../media/image218.png"/><Relationship Id="rId34" Type="http://schemas.openxmlformats.org/officeDocument/2006/relationships/image" Target="../media/image231.png"/><Relationship Id="rId7" Type="http://schemas.openxmlformats.org/officeDocument/2006/relationships/image" Target="../media/image208.svg"/><Relationship Id="rId12" Type="http://schemas.microsoft.com/office/2007/relationships/hdphoto" Target="../media/hdphoto7.wdp"/><Relationship Id="rId17" Type="http://schemas.microsoft.com/office/2007/relationships/hdphoto" Target="../media/hdphoto5.wdp"/><Relationship Id="rId25" Type="http://schemas.openxmlformats.org/officeDocument/2006/relationships/image" Target="../media/image222.tiff"/><Relationship Id="rId33" Type="http://schemas.openxmlformats.org/officeDocument/2006/relationships/image" Target="../media/image230.png"/><Relationship Id="rId38" Type="http://schemas.openxmlformats.org/officeDocument/2006/relationships/image" Target="../media/image235.png"/><Relationship Id="rId2" Type="http://schemas.openxmlformats.org/officeDocument/2006/relationships/notesSlide" Target="../notesSlides/notesSlide28.xml"/><Relationship Id="rId16" Type="http://schemas.openxmlformats.org/officeDocument/2006/relationships/image" Target="../media/image112.png"/><Relationship Id="rId20" Type="http://schemas.openxmlformats.org/officeDocument/2006/relationships/image" Target="../media/image217.png"/><Relationship Id="rId29" Type="http://schemas.openxmlformats.org/officeDocument/2006/relationships/image" Target="../media/image226.png"/><Relationship Id="rId1" Type="http://schemas.openxmlformats.org/officeDocument/2006/relationships/slideLayout" Target="../slideLayouts/slideLayout8.xml"/><Relationship Id="rId6" Type="http://schemas.openxmlformats.org/officeDocument/2006/relationships/image" Target="../media/image207.png"/><Relationship Id="rId11" Type="http://schemas.openxmlformats.org/officeDocument/2006/relationships/image" Target="../media/image211.png"/><Relationship Id="rId24" Type="http://schemas.openxmlformats.org/officeDocument/2006/relationships/image" Target="../media/image221.tiff"/><Relationship Id="rId32" Type="http://schemas.openxmlformats.org/officeDocument/2006/relationships/image" Target="../media/image229.png"/><Relationship Id="rId37" Type="http://schemas.openxmlformats.org/officeDocument/2006/relationships/image" Target="../media/image234.tiff"/><Relationship Id="rId5" Type="http://schemas.openxmlformats.org/officeDocument/2006/relationships/image" Target="../media/image206.svg"/><Relationship Id="rId15" Type="http://schemas.openxmlformats.org/officeDocument/2006/relationships/image" Target="../media/image214.png"/><Relationship Id="rId23" Type="http://schemas.openxmlformats.org/officeDocument/2006/relationships/image" Target="../media/image220.tiff"/><Relationship Id="rId28" Type="http://schemas.openxmlformats.org/officeDocument/2006/relationships/image" Target="../media/image225.png"/><Relationship Id="rId36" Type="http://schemas.openxmlformats.org/officeDocument/2006/relationships/image" Target="../media/image233.png"/><Relationship Id="rId10" Type="http://schemas.microsoft.com/office/2007/relationships/hdphoto" Target="../media/hdphoto6.wdp"/><Relationship Id="rId19" Type="http://schemas.openxmlformats.org/officeDocument/2006/relationships/image" Target="../media/image216.png"/><Relationship Id="rId31" Type="http://schemas.openxmlformats.org/officeDocument/2006/relationships/image" Target="../media/image228.tiff"/><Relationship Id="rId4" Type="http://schemas.openxmlformats.org/officeDocument/2006/relationships/image" Target="../media/image205.png"/><Relationship Id="rId9" Type="http://schemas.openxmlformats.org/officeDocument/2006/relationships/image" Target="../media/image210.png"/><Relationship Id="rId14" Type="http://schemas.openxmlformats.org/officeDocument/2006/relationships/image" Target="../media/image213.svg"/><Relationship Id="rId22" Type="http://schemas.openxmlformats.org/officeDocument/2006/relationships/image" Target="../media/image219.tiff"/><Relationship Id="rId27" Type="http://schemas.openxmlformats.org/officeDocument/2006/relationships/image" Target="../media/image224.png"/><Relationship Id="rId30" Type="http://schemas.openxmlformats.org/officeDocument/2006/relationships/image" Target="../media/image227.tiff"/><Relationship Id="rId35" Type="http://schemas.openxmlformats.org/officeDocument/2006/relationships/image" Target="../media/image232.png"/><Relationship Id="rId8" Type="http://schemas.openxmlformats.org/officeDocument/2006/relationships/image" Target="../media/image209.png"/><Relationship Id="rId3" Type="http://schemas.openxmlformats.org/officeDocument/2006/relationships/image" Target="../media/image116.jpeg"/></Relationships>
</file>

<file path=ppt/slides/_rels/slide45.xml.rels><?xml version="1.0" encoding="UTF-8" standalone="yes"?>
<Relationships xmlns="http://schemas.openxmlformats.org/package/2006/relationships"><Relationship Id="rId8" Type="http://schemas.openxmlformats.org/officeDocument/2006/relationships/image" Target="../media/image242.svg"/><Relationship Id="rId13" Type="http://schemas.openxmlformats.org/officeDocument/2006/relationships/image" Target="../media/image247.svg"/><Relationship Id="rId3" Type="http://schemas.openxmlformats.org/officeDocument/2006/relationships/image" Target="../media/image237.svg"/><Relationship Id="rId7" Type="http://schemas.openxmlformats.org/officeDocument/2006/relationships/image" Target="../media/image241.png"/><Relationship Id="rId12" Type="http://schemas.openxmlformats.org/officeDocument/2006/relationships/image" Target="../media/image246.png"/><Relationship Id="rId2" Type="http://schemas.openxmlformats.org/officeDocument/2006/relationships/image" Target="../media/image236.png"/><Relationship Id="rId1" Type="http://schemas.openxmlformats.org/officeDocument/2006/relationships/slideLayout" Target="../slideLayouts/slideLayout11.xml"/><Relationship Id="rId6" Type="http://schemas.openxmlformats.org/officeDocument/2006/relationships/image" Target="../media/image240.svg"/><Relationship Id="rId11" Type="http://schemas.openxmlformats.org/officeDocument/2006/relationships/image" Target="../media/image245.png"/><Relationship Id="rId5" Type="http://schemas.openxmlformats.org/officeDocument/2006/relationships/image" Target="../media/image239.svg"/><Relationship Id="rId10" Type="http://schemas.openxmlformats.org/officeDocument/2006/relationships/image" Target="../media/image244.svg"/><Relationship Id="rId4" Type="http://schemas.openxmlformats.org/officeDocument/2006/relationships/image" Target="../media/image238.png"/><Relationship Id="rId9" Type="http://schemas.openxmlformats.org/officeDocument/2006/relationships/image" Target="../media/image243.png"/></Relationships>
</file>

<file path=ppt/slides/_rels/slide46.xml.rels><?xml version="1.0" encoding="UTF-8" standalone="yes"?>
<Relationships xmlns="http://schemas.openxmlformats.org/package/2006/relationships"><Relationship Id="rId8" Type="http://schemas.openxmlformats.org/officeDocument/2006/relationships/image" Target="../media/image254.svg"/><Relationship Id="rId13" Type="http://schemas.openxmlformats.org/officeDocument/2006/relationships/image" Target="../media/image259.png"/><Relationship Id="rId3" Type="http://schemas.openxmlformats.org/officeDocument/2006/relationships/image" Target="../media/image249.tiff"/><Relationship Id="rId7" Type="http://schemas.openxmlformats.org/officeDocument/2006/relationships/image" Target="../media/image253.png"/><Relationship Id="rId12" Type="http://schemas.openxmlformats.org/officeDocument/2006/relationships/image" Target="../media/image258.svg"/><Relationship Id="rId2" Type="http://schemas.openxmlformats.org/officeDocument/2006/relationships/image" Target="../media/image248.png"/><Relationship Id="rId1" Type="http://schemas.openxmlformats.org/officeDocument/2006/relationships/slideLayout" Target="../slideLayouts/slideLayout8.xml"/><Relationship Id="rId6" Type="http://schemas.openxmlformats.org/officeDocument/2006/relationships/image" Target="../media/image252.tiff"/><Relationship Id="rId11" Type="http://schemas.openxmlformats.org/officeDocument/2006/relationships/image" Target="../media/image257.png"/><Relationship Id="rId5" Type="http://schemas.openxmlformats.org/officeDocument/2006/relationships/image" Target="../media/image251.tiff"/><Relationship Id="rId10" Type="http://schemas.openxmlformats.org/officeDocument/2006/relationships/image" Target="../media/image256.svg"/><Relationship Id="rId4" Type="http://schemas.openxmlformats.org/officeDocument/2006/relationships/image" Target="../media/image250.tiff"/><Relationship Id="rId9" Type="http://schemas.openxmlformats.org/officeDocument/2006/relationships/image" Target="../media/image255.png"/><Relationship Id="rId14" Type="http://schemas.openxmlformats.org/officeDocument/2006/relationships/image" Target="../media/image260.svg"/></Relationships>
</file>

<file path=ppt/slides/_rels/slide47.xml.rels><?xml version="1.0" encoding="UTF-8" standalone="yes"?>
<Relationships xmlns="http://schemas.openxmlformats.org/package/2006/relationships"><Relationship Id="rId8" Type="http://schemas.microsoft.com/office/2007/relationships/hdphoto" Target="../media/hdphoto10.wdp"/><Relationship Id="rId3" Type="http://schemas.openxmlformats.org/officeDocument/2006/relationships/image" Target="../media/image261.png"/><Relationship Id="rId7" Type="http://schemas.openxmlformats.org/officeDocument/2006/relationships/image" Target="../media/image263.png"/><Relationship Id="rId2" Type="http://schemas.openxmlformats.org/officeDocument/2006/relationships/notesSlide" Target="../notesSlides/notesSlide29.xml"/><Relationship Id="rId1" Type="http://schemas.openxmlformats.org/officeDocument/2006/relationships/slideLayout" Target="../slideLayouts/slideLayout3.xml"/><Relationship Id="rId6" Type="http://schemas.microsoft.com/office/2007/relationships/hdphoto" Target="../media/hdphoto9.wdp"/><Relationship Id="rId5" Type="http://schemas.openxmlformats.org/officeDocument/2006/relationships/image" Target="../media/image262.png"/><Relationship Id="rId4" Type="http://schemas.microsoft.com/office/2007/relationships/hdphoto" Target="../media/hdphoto8.wdp"/></Relationships>
</file>

<file path=ppt/slides/_rels/slide48.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image" Target="../media/image264.png"/><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image" Target="../media/image266.png"/><Relationship Id="rId2" Type="http://schemas.openxmlformats.org/officeDocument/2006/relationships/image" Target="../media/image265.png"/><Relationship Id="rId1" Type="http://schemas.openxmlformats.org/officeDocument/2006/relationships/slideLayout" Target="../slideLayouts/slideLayout11.xml"/><Relationship Id="rId6" Type="http://schemas.openxmlformats.org/officeDocument/2006/relationships/hyperlink" Target="https://www.qnap.com/compatibility/" TargetMode="External"/><Relationship Id="rId5" Type="http://schemas.openxmlformats.org/officeDocument/2006/relationships/image" Target="../media/image268.png"/><Relationship Id="rId4" Type="http://schemas.openxmlformats.org/officeDocument/2006/relationships/image" Target="../media/image267.png"/></Relationships>
</file>

<file path=ppt/slides/_rels/slide50.xml.rels><?xml version="1.0" encoding="UTF-8" standalone="yes"?>
<Relationships xmlns="http://schemas.openxmlformats.org/package/2006/relationships"><Relationship Id="rId8" Type="http://schemas.openxmlformats.org/officeDocument/2006/relationships/image" Target="../media/image275.png"/><Relationship Id="rId13" Type="http://schemas.openxmlformats.org/officeDocument/2006/relationships/image" Target="../media/image265.png"/><Relationship Id="rId3" Type="http://schemas.openxmlformats.org/officeDocument/2006/relationships/image" Target="../media/image270.svg"/><Relationship Id="rId7" Type="http://schemas.openxmlformats.org/officeDocument/2006/relationships/image" Target="../media/image274.svg"/><Relationship Id="rId12" Type="http://schemas.openxmlformats.org/officeDocument/2006/relationships/image" Target="../media/image279.png"/><Relationship Id="rId2" Type="http://schemas.openxmlformats.org/officeDocument/2006/relationships/image" Target="../media/image269.png"/><Relationship Id="rId1" Type="http://schemas.openxmlformats.org/officeDocument/2006/relationships/slideLayout" Target="../slideLayouts/slideLayout3.xml"/><Relationship Id="rId6" Type="http://schemas.openxmlformats.org/officeDocument/2006/relationships/image" Target="../media/image273.png"/><Relationship Id="rId11" Type="http://schemas.openxmlformats.org/officeDocument/2006/relationships/image" Target="../media/image278.svg"/><Relationship Id="rId5" Type="http://schemas.openxmlformats.org/officeDocument/2006/relationships/image" Target="../media/image272.svg"/><Relationship Id="rId10" Type="http://schemas.openxmlformats.org/officeDocument/2006/relationships/image" Target="../media/image277.png"/><Relationship Id="rId4" Type="http://schemas.openxmlformats.org/officeDocument/2006/relationships/image" Target="../media/image271.png"/><Relationship Id="rId9" Type="http://schemas.openxmlformats.org/officeDocument/2006/relationships/image" Target="../media/image276.svg"/><Relationship Id="rId14" Type="http://schemas.openxmlformats.org/officeDocument/2006/relationships/image" Target="../media/image266.png"/></Relationships>
</file>

<file path=ppt/slides/_rels/slide51.xml.rels><?xml version="1.0" encoding="UTF-8" standalone="yes"?>
<Relationships xmlns="http://schemas.openxmlformats.org/package/2006/relationships"><Relationship Id="rId3" Type="http://schemas.openxmlformats.org/officeDocument/2006/relationships/image" Target="../media/image281.png"/><Relationship Id="rId2" Type="http://schemas.openxmlformats.org/officeDocument/2006/relationships/image" Target="../media/image280.png"/><Relationship Id="rId1" Type="http://schemas.openxmlformats.org/officeDocument/2006/relationships/slideLayout" Target="../slideLayouts/slideLayout11.xml"/><Relationship Id="rId5" Type="http://schemas.openxmlformats.org/officeDocument/2006/relationships/image" Target="../media/image283.svg"/><Relationship Id="rId4" Type="http://schemas.openxmlformats.org/officeDocument/2006/relationships/image" Target="../media/image282.png"/></Relationships>
</file>

<file path=ppt/slides/_rels/slide52.xml.rels><?xml version="1.0" encoding="UTF-8" standalone="yes"?>
<Relationships xmlns="http://schemas.openxmlformats.org/package/2006/relationships"><Relationship Id="rId8" Type="http://schemas.openxmlformats.org/officeDocument/2006/relationships/image" Target="../media/image289.svg"/><Relationship Id="rId13" Type="http://schemas.openxmlformats.org/officeDocument/2006/relationships/image" Target="../media/image294.png"/><Relationship Id="rId18" Type="http://schemas.openxmlformats.org/officeDocument/2006/relationships/image" Target="../media/image299.svg"/><Relationship Id="rId3" Type="http://schemas.openxmlformats.org/officeDocument/2006/relationships/image" Target="../media/image284.png"/><Relationship Id="rId21" Type="http://schemas.openxmlformats.org/officeDocument/2006/relationships/image" Target="../media/image302.png"/><Relationship Id="rId7" Type="http://schemas.openxmlformats.org/officeDocument/2006/relationships/image" Target="../media/image288.png"/><Relationship Id="rId12" Type="http://schemas.openxmlformats.org/officeDocument/2006/relationships/image" Target="../media/image293.svg"/><Relationship Id="rId17" Type="http://schemas.openxmlformats.org/officeDocument/2006/relationships/image" Target="../media/image298.png"/><Relationship Id="rId2" Type="http://schemas.openxmlformats.org/officeDocument/2006/relationships/image" Target="../media/image267.png"/><Relationship Id="rId16" Type="http://schemas.openxmlformats.org/officeDocument/2006/relationships/image" Target="../media/image297.svg"/><Relationship Id="rId20" Type="http://schemas.openxmlformats.org/officeDocument/2006/relationships/image" Target="../media/image301.svg"/><Relationship Id="rId1" Type="http://schemas.openxmlformats.org/officeDocument/2006/relationships/slideLayout" Target="../slideLayouts/slideLayout8.xml"/><Relationship Id="rId6" Type="http://schemas.openxmlformats.org/officeDocument/2006/relationships/image" Target="../media/image287.svg"/><Relationship Id="rId11" Type="http://schemas.openxmlformats.org/officeDocument/2006/relationships/image" Target="../media/image292.png"/><Relationship Id="rId5" Type="http://schemas.openxmlformats.org/officeDocument/2006/relationships/image" Target="../media/image286.png"/><Relationship Id="rId15" Type="http://schemas.openxmlformats.org/officeDocument/2006/relationships/image" Target="../media/image296.png"/><Relationship Id="rId23" Type="http://schemas.openxmlformats.org/officeDocument/2006/relationships/image" Target="../media/image28.png"/><Relationship Id="rId10" Type="http://schemas.openxmlformats.org/officeDocument/2006/relationships/image" Target="../media/image291.svg"/><Relationship Id="rId19" Type="http://schemas.openxmlformats.org/officeDocument/2006/relationships/image" Target="../media/image300.png"/><Relationship Id="rId4" Type="http://schemas.openxmlformats.org/officeDocument/2006/relationships/image" Target="../media/image285.jpeg"/><Relationship Id="rId9" Type="http://schemas.openxmlformats.org/officeDocument/2006/relationships/image" Target="../media/image290.png"/><Relationship Id="rId14" Type="http://schemas.openxmlformats.org/officeDocument/2006/relationships/image" Target="../media/image295.svg"/><Relationship Id="rId22" Type="http://schemas.openxmlformats.org/officeDocument/2006/relationships/image" Target="../media/image303.svg"/></Relationships>
</file>

<file path=ppt/slides/_rels/slide53.xml.rels><?xml version="1.0" encoding="UTF-8" standalone="yes"?>
<Relationships xmlns="http://schemas.openxmlformats.org/package/2006/relationships"><Relationship Id="rId8" Type="http://schemas.openxmlformats.org/officeDocument/2006/relationships/image" Target="../media/image310.png"/><Relationship Id="rId3" Type="http://schemas.openxmlformats.org/officeDocument/2006/relationships/image" Target="../media/image305.tiff"/><Relationship Id="rId7" Type="http://schemas.openxmlformats.org/officeDocument/2006/relationships/image" Target="../media/image309.png"/><Relationship Id="rId2" Type="http://schemas.openxmlformats.org/officeDocument/2006/relationships/image" Target="../media/image304.png"/><Relationship Id="rId1" Type="http://schemas.openxmlformats.org/officeDocument/2006/relationships/slideLayout" Target="../slideLayouts/slideLayout3.xml"/><Relationship Id="rId6" Type="http://schemas.openxmlformats.org/officeDocument/2006/relationships/image" Target="../media/image308.tiff"/><Relationship Id="rId5" Type="http://schemas.openxmlformats.org/officeDocument/2006/relationships/image" Target="../media/image307.tiff"/><Relationship Id="rId4" Type="http://schemas.openxmlformats.org/officeDocument/2006/relationships/image" Target="../media/image306.tiff"/></Relationships>
</file>

<file path=ppt/slides/_rels/slide54.xml.rels><?xml version="1.0" encoding="UTF-8" standalone="yes"?>
<Relationships xmlns="http://schemas.openxmlformats.org/package/2006/relationships"><Relationship Id="rId8" Type="http://schemas.openxmlformats.org/officeDocument/2006/relationships/image" Target="../media/image317.png"/><Relationship Id="rId13" Type="http://schemas.openxmlformats.org/officeDocument/2006/relationships/image" Target="../media/image322.png"/><Relationship Id="rId18" Type="http://schemas.openxmlformats.org/officeDocument/2006/relationships/image" Target="../media/image325.png"/><Relationship Id="rId3" Type="http://schemas.openxmlformats.org/officeDocument/2006/relationships/image" Target="../media/image312.svg"/><Relationship Id="rId7" Type="http://schemas.openxmlformats.org/officeDocument/2006/relationships/image" Target="../media/image316.svg"/><Relationship Id="rId12" Type="http://schemas.openxmlformats.org/officeDocument/2006/relationships/image" Target="../media/image321.png"/><Relationship Id="rId17" Type="http://schemas.openxmlformats.org/officeDocument/2006/relationships/image" Target="../media/image324.png"/><Relationship Id="rId2" Type="http://schemas.openxmlformats.org/officeDocument/2006/relationships/image" Target="../media/image311.png"/><Relationship Id="rId16" Type="http://schemas.microsoft.com/office/2007/relationships/hdphoto" Target="../media/hdphoto12.wdp"/><Relationship Id="rId1" Type="http://schemas.openxmlformats.org/officeDocument/2006/relationships/slideLayout" Target="../slideLayouts/slideLayout3.xml"/><Relationship Id="rId6" Type="http://schemas.openxmlformats.org/officeDocument/2006/relationships/image" Target="../media/image315.png"/><Relationship Id="rId11" Type="http://schemas.openxmlformats.org/officeDocument/2006/relationships/image" Target="../media/image320.tiff"/><Relationship Id="rId5" Type="http://schemas.openxmlformats.org/officeDocument/2006/relationships/image" Target="../media/image314.svg"/><Relationship Id="rId15" Type="http://schemas.openxmlformats.org/officeDocument/2006/relationships/image" Target="../media/image323.png"/><Relationship Id="rId10" Type="http://schemas.openxmlformats.org/officeDocument/2006/relationships/image" Target="../media/image319.tiff"/><Relationship Id="rId19" Type="http://schemas.microsoft.com/office/2007/relationships/hdphoto" Target="../media/hdphoto13.wdp"/><Relationship Id="rId4" Type="http://schemas.openxmlformats.org/officeDocument/2006/relationships/image" Target="../media/image313.png"/><Relationship Id="rId9" Type="http://schemas.openxmlformats.org/officeDocument/2006/relationships/image" Target="../media/image318.png"/><Relationship Id="rId14" Type="http://schemas.microsoft.com/office/2007/relationships/hdphoto" Target="../media/hdphoto11.wdp"/></Relationships>
</file>

<file path=ppt/slides/_rels/slide55.xml.rels><?xml version="1.0" encoding="UTF-8" standalone="yes"?>
<Relationships xmlns="http://schemas.openxmlformats.org/package/2006/relationships"><Relationship Id="rId2" Type="http://schemas.openxmlformats.org/officeDocument/2006/relationships/image" Target="../media/image326.png"/><Relationship Id="rId1" Type="http://schemas.openxmlformats.org/officeDocument/2006/relationships/slideLayout" Target="../slideLayouts/slideLayout11.xml"/></Relationships>
</file>

<file path=ppt/slides/_rels/slide56.xml.rels><?xml version="1.0" encoding="UTF-8" standalone="yes"?>
<Relationships xmlns="http://schemas.openxmlformats.org/package/2006/relationships"><Relationship Id="rId8" Type="http://schemas.openxmlformats.org/officeDocument/2006/relationships/image" Target="../media/image330.png"/><Relationship Id="rId13" Type="http://schemas.openxmlformats.org/officeDocument/2006/relationships/image" Target="../media/image333.svg"/><Relationship Id="rId3" Type="http://schemas.openxmlformats.org/officeDocument/2006/relationships/image" Target="../media/image327.png"/><Relationship Id="rId7" Type="http://schemas.microsoft.com/office/2007/relationships/hdphoto" Target="../media/hdphoto14.wdp"/><Relationship Id="rId12" Type="http://schemas.openxmlformats.org/officeDocument/2006/relationships/image" Target="../media/image332.png"/><Relationship Id="rId2" Type="http://schemas.openxmlformats.org/officeDocument/2006/relationships/notesSlide" Target="../notesSlides/notesSlide30.xml"/><Relationship Id="rId1" Type="http://schemas.openxmlformats.org/officeDocument/2006/relationships/slideLayout" Target="../slideLayouts/slideLayout11.xml"/><Relationship Id="rId6" Type="http://schemas.openxmlformats.org/officeDocument/2006/relationships/image" Target="../media/image329.png"/><Relationship Id="rId11" Type="http://schemas.microsoft.com/office/2007/relationships/hdphoto" Target="../media/hdphoto16.wdp"/><Relationship Id="rId5" Type="http://schemas.openxmlformats.org/officeDocument/2006/relationships/image" Target="../media/image59.png"/><Relationship Id="rId10" Type="http://schemas.openxmlformats.org/officeDocument/2006/relationships/image" Target="../media/image331.png"/><Relationship Id="rId4" Type="http://schemas.openxmlformats.org/officeDocument/2006/relationships/image" Target="../media/image328.png"/><Relationship Id="rId9" Type="http://schemas.microsoft.com/office/2007/relationships/hdphoto" Target="../media/hdphoto15.wdp"/></Relationships>
</file>

<file path=ppt/slides/_rels/slide57.xml.rels><?xml version="1.0" encoding="UTF-8" standalone="yes"?>
<Relationships xmlns="http://schemas.openxmlformats.org/package/2006/relationships"><Relationship Id="rId8" Type="http://schemas.openxmlformats.org/officeDocument/2006/relationships/image" Target="../media/image339.png"/><Relationship Id="rId13" Type="http://schemas.openxmlformats.org/officeDocument/2006/relationships/image" Target="../media/image344.png"/><Relationship Id="rId3" Type="http://schemas.openxmlformats.org/officeDocument/2006/relationships/image" Target="../media/image334.jpeg"/><Relationship Id="rId7" Type="http://schemas.openxmlformats.org/officeDocument/2006/relationships/image" Target="../media/image338.png"/><Relationship Id="rId12" Type="http://schemas.openxmlformats.org/officeDocument/2006/relationships/image" Target="../media/image343.png"/><Relationship Id="rId2" Type="http://schemas.openxmlformats.org/officeDocument/2006/relationships/notesSlide" Target="../notesSlides/notesSlide31.xml"/><Relationship Id="rId16" Type="http://schemas.openxmlformats.org/officeDocument/2006/relationships/hyperlink" Target="https://www.qnap.com/en/compatibility-qvr-pro" TargetMode="External"/><Relationship Id="rId1" Type="http://schemas.openxmlformats.org/officeDocument/2006/relationships/slideLayout" Target="../slideLayouts/slideLayout11.xml"/><Relationship Id="rId6" Type="http://schemas.openxmlformats.org/officeDocument/2006/relationships/image" Target="../media/image337.png"/><Relationship Id="rId11" Type="http://schemas.openxmlformats.org/officeDocument/2006/relationships/image" Target="../media/image342.png"/><Relationship Id="rId5" Type="http://schemas.openxmlformats.org/officeDocument/2006/relationships/image" Target="../media/image336.png"/><Relationship Id="rId15" Type="http://schemas.openxmlformats.org/officeDocument/2006/relationships/image" Target="../media/image346.png"/><Relationship Id="rId10" Type="http://schemas.openxmlformats.org/officeDocument/2006/relationships/image" Target="../media/image341.png"/><Relationship Id="rId4" Type="http://schemas.openxmlformats.org/officeDocument/2006/relationships/image" Target="../media/image335.png"/><Relationship Id="rId9" Type="http://schemas.openxmlformats.org/officeDocument/2006/relationships/image" Target="../media/image340.png"/><Relationship Id="rId14" Type="http://schemas.openxmlformats.org/officeDocument/2006/relationships/image" Target="../media/image345.png"/></Relationships>
</file>

<file path=ppt/slides/_rels/slide58.xml.rels><?xml version="1.0" encoding="UTF-8" standalone="yes"?>
<Relationships xmlns="http://schemas.openxmlformats.org/package/2006/relationships"><Relationship Id="rId3" Type="http://schemas.openxmlformats.org/officeDocument/2006/relationships/image" Target="../media/image347.png"/><Relationship Id="rId7" Type="http://schemas.openxmlformats.org/officeDocument/2006/relationships/image" Target="../media/image59.png"/><Relationship Id="rId2" Type="http://schemas.openxmlformats.org/officeDocument/2006/relationships/notesSlide" Target="../notesSlides/notesSlide32.xml"/><Relationship Id="rId1" Type="http://schemas.openxmlformats.org/officeDocument/2006/relationships/slideLayout" Target="../slideLayouts/slideLayout11.xml"/><Relationship Id="rId6" Type="http://schemas.openxmlformats.org/officeDocument/2006/relationships/image" Target="../media/image350.png"/><Relationship Id="rId5" Type="http://schemas.openxmlformats.org/officeDocument/2006/relationships/image" Target="../media/image349.png"/><Relationship Id="rId4" Type="http://schemas.openxmlformats.org/officeDocument/2006/relationships/image" Target="../media/image348.png"/></Relationships>
</file>

<file path=ppt/slides/_rels/slide59.xml.rels><?xml version="1.0" encoding="UTF-8" standalone="yes"?>
<Relationships xmlns="http://schemas.openxmlformats.org/package/2006/relationships"><Relationship Id="rId8" Type="http://schemas.openxmlformats.org/officeDocument/2006/relationships/image" Target="../media/image356.png"/><Relationship Id="rId3" Type="http://schemas.openxmlformats.org/officeDocument/2006/relationships/image" Target="../media/image351.png"/><Relationship Id="rId7" Type="http://schemas.openxmlformats.org/officeDocument/2006/relationships/image" Target="../media/image355.png"/><Relationship Id="rId2" Type="http://schemas.openxmlformats.org/officeDocument/2006/relationships/notesSlide" Target="../notesSlides/notesSlide33.xml"/><Relationship Id="rId1" Type="http://schemas.openxmlformats.org/officeDocument/2006/relationships/slideLayout" Target="../slideLayouts/slideLayout11.xml"/><Relationship Id="rId6" Type="http://schemas.openxmlformats.org/officeDocument/2006/relationships/image" Target="../media/image354.png"/><Relationship Id="rId11" Type="http://schemas.openxmlformats.org/officeDocument/2006/relationships/image" Target="../media/image359.jpeg"/><Relationship Id="rId5" Type="http://schemas.openxmlformats.org/officeDocument/2006/relationships/image" Target="../media/image353.png"/><Relationship Id="rId10" Type="http://schemas.openxmlformats.org/officeDocument/2006/relationships/image" Target="../media/image358.png"/><Relationship Id="rId4" Type="http://schemas.openxmlformats.org/officeDocument/2006/relationships/image" Target="../media/image352.png"/><Relationship Id="rId9" Type="http://schemas.openxmlformats.org/officeDocument/2006/relationships/image" Target="../media/image357.png"/></Relationships>
</file>

<file path=ppt/slides/_rels/slide60.xml.rels><?xml version="1.0" encoding="UTF-8" standalone="yes"?>
<Relationships xmlns="http://schemas.openxmlformats.org/package/2006/relationships"><Relationship Id="rId3" Type="http://schemas.openxmlformats.org/officeDocument/2006/relationships/image" Target="../media/image361.png"/><Relationship Id="rId7" Type="http://schemas.openxmlformats.org/officeDocument/2006/relationships/image" Target="../media/image365.png"/><Relationship Id="rId2" Type="http://schemas.openxmlformats.org/officeDocument/2006/relationships/image" Target="../media/image360.png"/><Relationship Id="rId1" Type="http://schemas.openxmlformats.org/officeDocument/2006/relationships/slideLayout" Target="../slideLayouts/slideLayout8.xml"/><Relationship Id="rId6" Type="http://schemas.openxmlformats.org/officeDocument/2006/relationships/image" Target="../media/image364.svg"/><Relationship Id="rId5" Type="http://schemas.openxmlformats.org/officeDocument/2006/relationships/image" Target="../media/image363.png"/><Relationship Id="rId4" Type="http://schemas.openxmlformats.org/officeDocument/2006/relationships/image" Target="../media/image362.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2.xml.rels><?xml version="1.0" encoding="UTF-8" standalone="yes"?>
<Relationships xmlns="http://schemas.openxmlformats.org/package/2006/relationships"><Relationship Id="rId3" Type="http://schemas.openxmlformats.org/officeDocument/2006/relationships/image" Target="../media/image366.png"/><Relationship Id="rId2" Type="http://schemas.openxmlformats.org/officeDocument/2006/relationships/notesSlide" Target="../notesSlides/notesSlide34.xml"/><Relationship Id="rId1" Type="http://schemas.openxmlformats.org/officeDocument/2006/relationships/slideLayout" Target="../slideLayouts/slideLayout8.xml"/><Relationship Id="rId6" Type="http://schemas.openxmlformats.org/officeDocument/2006/relationships/image" Target="../media/image369.png"/><Relationship Id="rId5" Type="http://schemas.openxmlformats.org/officeDocument/2006/relationships/image" Target="../media/image368.png"/><Relationship Id="rId4" Type="http://schemas.openxmlformats.org/officeDocument/2006/relationships/image" Target="../media/image367.png"/></Relationships>
</file>

<file path=ppt/slides/_rels/slide63.xml.rels><?xml version="1.0" encoding="UTF-8" standalone="yes"?>
<Relationships xmlns="http://schemas.openxmlformats.org/package/2006/relationships"><Relationship Id="rId3" Type="http://schemas.openxmlformats.org/officeDocument/2006/relationships/image" Target="../media/image370.png"/><Relationship Id="rId2" Type="http://schemas.openxmlformats.org/officeDocument/2006/relationships/notesSlide" Target="../notesSlides/notesSlide35.xml"/><Relationship Id="rId1" Type="http://schemas.openxmlformats.org/officeDocument/2006/relationships/slideLayout" Target="../slideLayouts/slideLayout8.xml"/><Relationship Id="rId5" Type="http://schemas.openxmlformats.org/officeDocument/2006/relationships/image" Target="../media/image367.png"/><Relationship Id="rId4" Type="http://schemas.openxmlformats.org/officeDocument/2006/relationships/image" Target="../media/image366.png"/></Relationships>
</file>

<file path=ppt/slides/_rels/slide64.xml.rels><?xml version="1.0" encoding="UTF-8" standalone="yes"?>
<Relationships xmlns="http://schemas.openxmlformats.org/package/2006/relationships"><Relationship Id="rId3" Type="http://schemas.openxmlformats.org/officeDocument/2006/relationships/image" Target="../media/image371.png"/><Relationship Id="rId2" Type="http://schemas.openxmlformats.org/officeDocument/2006/relationships/notesSlide" Target="../notesSlides/notesSlide36.xml"/><Relationship Id="rId1" Type="http://schemas.openxmlformats.org/officeDocument/2006/relationships/slideLayout" Target="../slideLayouts/slideLayout8.xml"/><Relationship Id="rId5" Type="http://schemas.openxmlformats.org/officeDocument/2006/relationships/image" Target="../media/image373.png"/><Relationship Id="rId4" Type="http://schemas.openxmlformats.org/officeDocument/2006/relationships/image" Target="../media/image372.png"/></Relationships>
</file>

<file path=ppt/slides/_rels/slide65.xml.rels><?xml version="1.0" encoding="UTF-8" standalone="yes"?>
<Relationships xmlns="http://schemas.openxmlformats.org/package/2006/relationships"><Relationship Id="rId8" Type="http://schemas.openxmlformats.org/officeDocument/2006/relationships/image" Target="../media/image379.png"/><Relationship Id="rId3" Type="http://schemas.openxmlformats.org/officeDocument/2006/relationships/image" Target="../media/image374.png"/><Relationship Id="rId7" Type="http://schemas.openxmlformats.org/officeDocument/2006/relationships/image" Target="../media/image378.png"/><Relationship Id="rId2" Type="http://schemas.openxmlformats.org/officeDocument/2006/relationships/notesSlide" Target="../notesSlides/notesSlide37.xml"/><Relationship Id="rId1" Type="http://schemas.openxmlformats.org/officeDocument/2006/relationships/slideLayout" Target="../slideLayouts/slideLayout8.xml"/><Relationship Id="rId6" Type="http://schemas.openxmlformats.org/officeDocument/2006/relationships/image" Target="../media/image377.png"/><Relationship Id="rId5" Type="http://schemas.openxmlformats.org/officeDocument/2006/relationships/image" Target="../media/image376.png"/><Relationship Id="rId10" Type="http://schemas.openxmlformats.org/officeDocument/2006/relationships/image" Target="../media/image381.png"/><Relationship Id="rId4" Type="http://schemas.openxmlformats.org/officeDocument/2006/relationships/image" Target="../media/image375.png"/><Relationship Id="rId9" Type="http://schemas.openxmlformats.org/officeDocument/2006/relationships/image" Target="../media/image380.png"/></Relationships>
</file>

<file path=ppt/slides/_rels/slide66.xml.rels><?xml version="1.0" encoding="UTF-8" standalone="yes"?>
<Relationships xmlns="http://schemas.openxmlformats.org/package/2006/relationships"><Relationship Id="rId3" Type="http://schemas.openxmlformats.org/officeDocument/2006/relationships/image" Target="../media/image382.png"/><Relationship Id="rId2" Type="http://schemas.openxmlformats.org/officeDocument/2006/relationships/notesSlide" Target="../notesSlides/notesSlide38.xml"/><Relationship Id="rId1" Type="http://schemas.openxmlformats.org/officeDocument/2006/relationships/slideLayout" Target="../slideLayouts/slideLayout8.xml"/><Relationship Id="rId5" Type="http://schemas.openxmlformats.org/officeDocument/2006/relationships/image" Target="../media/image28.png"/><Relationship Id="rId4" Type="http://schemas.openxmlformats.org/officeDocument/2006/relationships/image" Target="../media/image27.png"/></Relationships>
</file>

<file path=ppt/slides/_rels/slide67.xml.rels><?xml version="1.0" encoding="UTF-8" standalone="yes"?>
<Relationships xmlns="http://schemas.openxmlformats.org/package/2006/relationships"><Relationship Id="rId3" Type="http://schemas.openxmlformats.org/officeDocument/2006/relationships/image" Target="../media/image384.svg"/><Relationship Id="rId2" Type="http://schemas.openxmlformats.org/officeDocument/2006/relationships/image" Target="../media/image383.png"/><Relationship Id="rId1" Type="http://schemas.openxmlformats.org/officeDocument/2006/relationships/slideLayout" Target="../slideLayouts/slideLayout8.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382.pn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96596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圖片 24">
            <a:extLst>
              <a:ext uri="{FF2B5EF4-FFF2-40B4-BE49-F238E27FC236}">
                <a16:creationId xmlns:a16="http://schemas.microsoft.com/office/drawing/2014/main" id="{3B3D5C08-ED82-A2EC-7F46-7621B9D8AB1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標題 1">
            <a:extLst>
              <a:ext uri="{FF2B5EF4-FFF2-40B4-BE49-F238E27FC236}">
                <a16:creationId xmlns:a16="http://schemas.microsoft.com/office/drawing/2014/main" id="{0B178ECC-A266-2CFE-1EE5-D26606B85F67}"/>
              </a:ext>
            </a:extLst>
          </p:cNvPr>
          <p:cNvSpPr>
            <a:spLocks noGrp="1"/>
          </p:cNvSpPr>
          <p:nvPr>
            <p:ph type="title" idx="4294967295"/>
          </p:nvPr>
        </p:nvSpPr>
        <p:spPr>
          <a:xfrm>
            <a:off x="440273" y="131767"/>
            <a:ext cx="11321799" cy="1377950"/>
          </a:xfrm>
        </p:spPr>
        <p:txBody>
          <a:bodyPr>
            <a:noAutofit/>
          </a:bodyPr>
          <a:lstStyle/>
          <a:p>
            <a:pPr algn="ctr">
              <a:lnSpc>
                <a:spcPts val="4500"/>
              </a:lnSpc>
            </a:pPr>
            <a:r>
              <a:rPr kumimoji="1" lang="en-US" altLang="zh-TW" sz="3600" b="1" dirty="0">
                <a:solidFill>
                  <a:schemeClr val="tx1">
                    <a:lumMod val="75000"/>
                    <a:lumOff val="25000"/>
                  </a:schemeClr>
                </a:solidFill>
                <a:latin typeface="+mn-lt"/>
                <a:ea typeface="+mn-ea"/>
                <a:cs typeface="+mn-ea"/>
                <a:sym typeface="+mn-lt"/>
              </a:rPr>
              <a:t>Powerful CPU provides multi-tasking ability, NAS can be Storage, VMs and surveillance station</a:t>
            </a:r>
            <a:endParaRPr kumimoji="1" lang="zh-TW" altLang="en-US" sz="3600" b="1" dirty="0">
              <a:solidFill>
                <a:schemeClr val="tx1">
                  <a:lumMod val="75000"/>
                  <a:lumOff val="25000"/>
                </a:schemeClr>
              </a:solidFill>
              <a:latin typeface="+mn-lt"/>
              <a:ea typeface="+mn-ea"/>
              <a:cs typeface="+mn-ea"/>
              <a:sym typeface="+mn-lt"/>
            </a:endParaRPr>
          </a:p>
        </p:txBody>
      </p:sp>
      <p:sp>
        <p:nvSpPr>
          <p:cNvPr id="3" name="文字方塊 2">
            <a:extLst>
              <a:ext uri="{FF2B5EF4-FFF2-40B4-BE49-F238E27FC236}">
                <a16:creationId xmlns:a16="http://schemas.microsoft.com/office/drawing/2014/main" id="{394D1D4E-7568-F7D9-10E7-679B1B72FA8C}"/>
              </a:ext>
            </a:extLst>
          </p:cNvPr>
          <p:cNvSpPr txBox="1"/>
          <p:nvPr/>
        </p:nvSpPr>
        <p:spPr>
          <a:xfrm>
            <a:off x="1112382" y="1895573"/>
            <a:ext cx="9758710" cy="832728"/>
          </a:xfrm>
          <a:prstGeom prst="rect">
            <a:avLst/>
          </a:prstGeom>
          <a:noFill/>
        </p:spPr>
        <p:txBody>
          <a:bodyPr wrap="square" rtlCol="0">
            <a:spAutoFit/>
          </a:bodyPr>
          <a:lstStyle/>
          <a:p>
            <a:pPr algn="ctr">
              <a:lnSpc>
                <a:spcPts val="3000"/>
              </a:lnSpc>
            </a:pPr>
            <a:r>
              <a:rPr kumimoji="1" lang="en-US" altLang="zh-TW" sz="2300">
                <a:solidFill>
                  <a:schemeClr val="bg1"/>
                </a:solidFill>
                <a:cs typeface="+mn-ea"/>
                <a:sym typeface="+mn-lt"/>
              </a:rPr>
              <a:t>Not only back-up and file server. NAS in now days are also multiple function server, such as </a:t>
            </a:r>
            <a:r>
              <a:rPr kumimoji="1" lang="en-US" altLang="zh-TW" sz="2300" err="1">
                <a:solidFill>
                  <a:schemeClr val="bg1"/>
                </a:solidFill>
                <a:cs typeface="+mn-ea"/>
                <a:sym typeface="+mn-lt"/>
              </a:rPr>
              <a:t>iSCSi</a:t>
            </a:r>
            <a:r>
              <a:rPr kumimoji="1" lang="en-US" altLang="zh-TW" sz="2300">
                <a:solidFill>
                  <a:schemeClr val="bg1"/>
                </a:solidFill>
                <a:cs typeface="+mn-ea"/>
                <a:sym typeface="+mn-lt"/>
              </a:rPr>
              <a:t>/SMB server, VMs and surveillance station</a:t>
            </a:r>
            <a:endParaRPr kumimoji="1" lang="zh-TW" altLang="en-US" sz="2300">
              <a:solidFill>
                <a:schemeClr val="bg1"/>
              </a:solidFill>
              <a:cs typeface="+mn-ea"/>
              <a:sym typeface="+mn-lt"/>
            </a:endParaRPr>
          </a:p>
        </p:txBody>
      </p:sp>
      <p:sp>
        <p:nvSpPr>
          <p:cNvPr id="16" name="文字方塊 15">
            <a:extLst>
              <a:ext uri="{FF2B5EF4-FFF2-40B4-BE49-F238E27FC236}">
                <a16:creationId xmlns:a16="http://schemas.microsoft.com/office/drawing/2014/main" id="{95F030EE-2819-0DA3-F6D0-ACCC5F2C7DA6}"/>
              </a:ext>
            </a:extLst>
          </p:cNvPr>
          <p:cNvSpPr txBox="1"/>
          <p:nvPr/>
        </p:nvSpPr>
        <p:spPr>
          <a:xfrm>
            <a:off x="7812165" y="4466730"/>
            <a:ext cx="1097549" cy="346249"/>
          </a:xfrm>
          <a:prstGeom prst="rect">
            <a:avLst/>
          </a:prstGeom>
          <a:noFill/>
        </p:spPr>
        <p:txBody>
          <a:bodyPr wrap="square">
            <a:spAutoFit/>
          </a:bodyPr>
          <a:lstStyle/>
          <a:p>
            <a:pPr algn="ctr"/>
            <a:r>
              <a:rPr lang="en-US" altLang="zh-TW" sz="1650">
                <a:solidFill>
                  <a:schemeClr val="bg1"/>
                </a:solidFill>
                <a:cs typeface="+mn-ea"/>
                <a:sym typeface="+mn-lt"/>
              </a:rPr>
              <a:t>VMs</a:t>
            </a:r>
            <a:endParaRPr lang="en-TW" altLang="zh-TW" sz="1650">
              <a:solidFill>
                <a:schemeClr val="bg1"/>
              </a:solidFill>
              <a:cs typeface="+mn-ea"/>
              <a:sym typeface="+mn-lt"/>
            </a:endParaRPr>
          </a:p>
        </p:txBody>
      </p:sp>
      <p:sp>
        <p:nvSpPr>
          <p:cNvPr id="18" name="文字方塊 17">
            <a:extLst>
              <a:ext uri="{FF2B5EF4-FFF2-40B4-BE49-F238E27FC236}">
                <a16:creationId xmlns:a16="http://schemas.microsoft.com/office/drawing/2014/main" id="{78941ED1-E0CB-B51C-D4FE-7D50EC8A0303}"/>
              </a:ext>
            </a:extLst>
          </p:cNvPr>
          <p:cNvSpPr txBox="1"/>
          <p:nvPr/>
        </p:nvSpPr>
        <p:spPr>
          <a:xfrm>
            <a:off x="8132573" y="6322173"/>
            <a:ext cx="2212533" cy="346249"/>
          </a:xfrm>
          <a:prstGeom prst="rect">
            <a:avLst/>
          </a:prstGeom>
          <a:noFill/>
        </p:spPr>
        <p:txBody>
          <a:bodyPr wrap="square">
            <a:spAutoFit/>
          </a:bodyPr>
          <a:lstStyle/>
          <a:p>
            <a:pPr algn="ctr"/>
            <a:r>
              <a:rPr lang="en-US" altLang="zh-TW" sz="1650">
                <a:solidFill>
                  <a:schemeClr val="bg1"/>
                </a:solidFill>
                <a:cs typeface="+mn-ea"/>
                <a:sym typeface="+mn-lt"/>
              </a:rPr>
              <a:t>Backup Server</a:t>
            </a:r>
            <a:endParaRPr lang="en-TW" altLang="zh-TW" sz="1650">
              <a:solidFill>
                <a:schemeClr val="bg1"/>
              </a:solidFill>
              <a:cs typeface="+mn-ea"/>
              <a:sym typeface="+mn-lt"/>
            </a:endParaRPr>
          </a:p>
        </p:txBody>
      </p:sp>
      <p:sp>
        <p:nvSpPr>
          <p:cNvPr id="19" name="文字方塊 18">
            <a:extLst>
              <a:ext uri="{FF2B5EF4-FFF2-40B4-BE49-F238E27FC236}">
                <a16:creationId xmlns:a16="http://schemas.microsoft.com/office/drawing/2014/main" id="{47A0A0A4-2BA8-C51F-C514-80ABA164EFAA}"/>
              </a:ext>
            </a:extLst>
          </p:cNvPr>
          <p:cNvSpPr txBox="1"/>
          <p:nvPr/>
        </p:nvSpPr>
        <p:spPr>
          <a:xfrm>
            <a:off x="2284842" y="6386472"/>
            <a:ext cx="1415344" cy="369332"/>
          </a:xfrm>
          <a:prstGeom prst="rect">
            <a:avLst/>
          </a:prstGeom>
          <a:noFill/>
        </p:spPr>
        <p:txBody>
          <a:bodyPr wrap="square">
            <a:spAutoFit/>
          </a:bodyPr>
          <a:lstStyle/>
          <a:p>
            <a:pPr algn="ctr"/>
            <a:r>
              <a:rPr kumimoji="1" lang="en-US" altLang="zh-TW" sz="1800">
                <a:solidFill>
                  <a:schemeClr val="bg1"/>
                </a:solidFill>
                <a:cs typeface="+mn-ea"/>
                <a:sym typeface="+mn-lt"/>
              </a:rPr>
              <a:t>surveillance</a:t>
            </a:r>
            <a:endParaRPr lang="en-TW" altLang="zh-TW" sz="1650">
              <a:solidFill>
                <a:schemeClr val="bg1"/>
              </a:solidFill>
              <a:cs typeface="+mn-ea"/>
              <a:sym typeface="+mn-lt"/>
            </a:endParaRPr>
          </a:p>
        </p:txBody>
      </p:sp>
      <p:sp>
        <p:nvSpPr>
          <p:cNvPr id="45" name="文字方塊 44">
            <a:extLst>
              <a:ext uri="{FF2B5EF4-FFF2-40B4-BE49-F238E27FC236}">
                <a16:creationId xmlns:a16="http://schemas.microsoft.com/office/drawing/2014/main" id="{9695124D-4D66-BEB3-23BA-8B95B987838A}"/>
              </a:ext>
            </a:extLst>
          </p:cNvPr>
          <p:cNvSpPr txBox="1"/>
          <p:nvPr/>
        </p:nvSpPr>
        <p:spPr>
          <a:xfrm>
            <a:off x="2801731" y="4512506"/>
            <a:ext cx="1723227" cy="346249"/>
          </a:xfrm>
          <a:prstGeom prst="rect">
            <a:avLst/>
          </a:prstGeom>
          <a:noFill/>
        </p:spPr>
        <p:txBody>
          <a:bodyPr wrap="square">
            <a:spAutoFit/>
          </a:bodyPr>
          <a:lstStyle/>
          <a:p>
            <a:pPr algn="ctr"/>
            <a:r>
              <a:rPr lang="en-US" altLang="zh-TW" sz="1650">
                <a:solidFill>
                  <a:schemeClr val="bg1"/>
                </a:solidFill>
                <a:cs typeface="+mn-ea"/>
                <a:sym typeface="+mn-lt"/>
              </a:rPr>
              <a:t>File Server</a:t>
            </a:r>
            <a:endParaRPr lang="en-TW" altLang="zh-TW" sz="1650">
              <a:solidFill>
                <a:schemeClr val="bg1"/>
              </a:solidFill>
              <a:cs typeface="+mn-ea"/>
              <a:sym typeface="+mn-lt"/>
            </a:endParaRPr>
          </a:p>
        </p:txBody>
      </p:sp>
      <p:sp>
        <p:nvSpPr>
          <p:cNvPr id="47" name="文字方塊 46">
            <a:extLst>
              <a:ext uri="{FF2B5EF4-FFF2-40B4-BE49-F238E27FC236}">
                <a16:creationId xmlns:a16="http://schemas.microsoft.com/office/drawing/2014/main" id="{45A95B49-05FF-DA0A-28AC-32FC12213FFB}"/>
              </a:ext>
            </a:extLst>
          </p:cNvPr>
          <p:cNvSpPr txBox="1"/>
          <p:nvPr/>
        </p:nvSpPr>
        <p:spPr>
          <a:xfrm>
            <a:off x="4207733" y="4481784"/>
            <a:ext cx="3837517" cy="338554"/>
          </a:xfrm>
          <a:prstGeom prst="rect">
            <a:avLst/>
          </a:prstGeom>
          <a:noFill/>
        </p:spPr>
        <p:txBody>
          <a:bodyPr wrap="square">
            <a:spAutoFit/>
          </a:bodyPr>
          <a:lstStyle/>
          <a:p>
            <a:pPr algn="ctr"/>
            <a:r>
              <a:rPr lang="en-TW" altLang="zh-TW" sz="1600">
                <a:solidFill>
                  <a:schemeClr val="bg1"/>
                </a:solidFill>
                <a:cs typeface="+mn-ea"/>
                <a:sym typeface="+mn-lt"/>
              </a:rPr>
              <a:t>SQL server</a:t>
            </a:r>
          </a:p>
        </p:txBody>
      </p:sp>
      <p:pic>
        <p:nvPicPr>
          <p:cNvPr id="5" name="Picture 2">
            <a:extLst>
              <a:ext uri="{FF2B5EF4-FFF2-40B4-BE49-F238E27FC236}">
                <a16:creationId xmlns:a16="http://schemas.microsoft.com/office/drawing/2014/main" id="{812C9DF3-4907-33F4-F68E-3E5E343D1E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4625" y="3104795"/>
            <a:ext cx="1925644" cy="1317444"/>
          </a:xfrm>
          <a:prstGeom prst="rect">
            <a:avLst/>
          </a:prstGeom>
          <a:noFill/>
          <a:ln w="15240">
            <a:solidFill>
              <a:schemeClr val="bg1"/>
            </a:solidFill>
          </a:ln>
          <a:effectLst>
            <a:outerShdw blurRad="342900" dist="177800" dir="3600000" algn="ctr" rotWithShape="0">
              <a:srgbClr val="000000">
                <a:alpha val="40000"/>
              </a:srgbClr>
            </a:outerShdw>
          </a:effectLst>
          <a:extLst>
            <a:ext uri="{909E8E84-426E-40DD-AFC4-6F175D3DCCD1}">
              <a14:hiddenFill xmlns:a14="http://schemas.microsoft.com/office/drawing/2010/main">
                <a:solidFill>
                  <a:srgbClr val="FFFFFF"/>
                </a:solidFill>
              </a14:hiddenFill>
            </a:ext>
          </a:extLst>
        </p:spPr>
      </p:pic>
      <p:pic>
        <p:nvPicPr>
          <p:cNvPr id="7" name="Picture 2">
            <a:extLst>
              <a:ext uri="{FF2B5EF4-FFF2-40B4-BE49-F238E27FC236}">
                <a16:creationId xmlns:a16="http://schemas.microsoft.com/office/drawing/2014/main" id="{D3661B37-74ED-94EF-2112-A2A6059A9E3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8879" r="8879"/>
          <a:stretch/>
        </p:blipFill>
        <p:spPr bwMode="auto">
          <a:xfrm>
            <a:off x="5106688" y="3112434"/>
            <a:ext cx="1925644" cy="1317444"/>
          </a:xfrm>
          <a:prstGeom prst="rect">
            <a:avLst/>
          </a:prstGeom>
          <a:noFill/>
          <a:ln w="15240">
            <a:solidFill>
              <a:schemeClr val="bg1"/>
            </a:solidFill>
          </a:ln>
          <a:effectLst>
            <a:outerShdw blurRad="342900" dist="177800" dir="3600000" algn="ctr" rotWithShape="0">
              <a:srgbClr val="000000">
                <a:alpha val="40000"/>
              </a:srgbClr>
            </a:outerShdw>
          </a:effectLst>
          <a:extLst>
            <a:ext uri="{909E8E84-426E-40DD-AFC4-6F175D3DCCD1}">
              <a14:hiddenFill xmlns:a14="http://schemas.microsoft.com/office/drawing/2010/main">
                <a:solidFill>
                  <a:srgbClr val="FFFFFF"/>
                </a:solidFill>
              </a14:hiddenFill>
            </a:ext>
          </a:extLst>
        </p:spPr>
      </p:pic>
      <p:pic>
        <p:nvPicPr>
          <p:cNvPr id="9" name="Picture 4">
            <a:extLst>
              <a:ext uri="{FF2B5EF4-FFF2-40B4-BE49-F238E27FC236}">
                <a16:creationId xmlns:a16="http://schemas.microsoft.com/office/drawing/2014/main" id="{00C5772B-8D27-434B-58FE-B1421FCF4D9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p:blipFill>
        <p:spPr bwMode="auto">
          <a:xfrm>
            <a:off x="8289356" y="4976368"/>
            <a:ext cx="1860468" cy="1317444"/>
          </a:xfrm>
          <a:prstGeom prst="rect">
            <a:avLst/>
          </a:prstGeom>
          <a:noFill/>
          <a:ln w="15240">
            <a:solidFill>
              <a:schemeClr val="bg1"/>
            </a:solidFill>
          </a:ln>
          <a:effectLst>
            <a:outerShdw blurRad="342900" dist="177800" dir="3600000" algn="ctr" rotWithShape="0">
              <a:srgbClr val="000000">
                <a:alpha val="40000"/>
              </a:srgbClr>
            </a:outerShdw>
          </a:effectLst>
          <a:extLst>
            <a:ext uri="{909E8E84-426E-40DD-AFC4-6F175D3DCCD1}">
              <a14:hiddenFill xmlns:a14="http://schemas.microsoft.com/office/drawing/2010/main">
                <a:solidFill>
                  <a:srgbClr val="FFFFFF"/>
                </a:solidFill>
              </a14:hiddenFill>
            </a:ext>
          </a:extLst>
        </p:spPr>
      </p:pic>
      <p:pic>
        <p:nvPicPr>
          <p:cNvPr id="13" name="Picture 4">
            <a:extLst>
              <a:ext uri="{FF2B5EF4-FFF2-40B4-BE49-F238E27FC236}">
                <a16:creationId xmlns:a16="http://schemas.microsoft.com/office/drawing/2014/main" id="{422C35E6-C8F3-E0B3-F471-3A73B9E23E5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p:blipFill>
        <p:spPr bwMode="auto">
          <a:xfrm>
            <a:off x="1992046" y="4976367"/>
            <a:ext cx="1943187" cy="1317445"/>
          </a:xfrm>
          <a:prstGeom prst="rect">
            <a:avLst/>
          </a:prstGeom>
          <a:noFill/>
          <a:ln w="15240">
            <a:solidFill>
              <a:schemeClr val="bg1"/>
            </a:solidFill>
          </a:ln>
          <a:effectLst>
            <a:outerShdw blurRad="342900" dist="177800" dir="3600000" algn="ctr" rotWithShape="0">
              <a:srgbClr val="000000">
                <a:alpha val="40000"/>
              </a:srgbClr>
            </a:outerShdw>
          </a:effectLst>
          <a:extLst>
            <a:ext uri="{909E8E84-426E-40DD-AFC4-6F175D3DCCD1}">
              <a14:hiddenFill xmlns:a14="http://schemas.microsoft.com/office/drawing/2010/main">
                <a:solidFill>
                  <a:srgbClr val="FFFFFF"/>
                </a:solidFill>
              </a14:hiddenFill>
            </a:ext>
          </a:extLst>
        </p:spPr>
      </p:pic>
      <p:pic>
        <p:nvPicPr>
          <p:cNvPr id="17" name="圖片 16" descr="一張含有 文字, 個人, 室內, 電子用品 的圖片&#10;&#10;自動產生的描述">
            <a:extLst>
              <a:ext uri="{FF2B5EF4-FFF2-40B4-BE49-F238E27FC236}">
                <a16:creationId xmlns:a16="http://schemas.microsoft.com/office/drawing/2014/main" id="{4211706C-2C2A-A333-D9E6-BA4DB1D77A19}"/>
              </a:ext>
            </a:extLst>
          </p:cNvPr>
          <p:cNvPicPr>
            <a:picLocks noChangeAspect="1"/>
          </p:cNvPicPr>
          <p:nvPr/>
        </p:nvPicPr>
        <p:blipFill rotWithShape="1">
          <a:blip r:embed="rId8">
            <a:extLst>
              <a:ext uri="{28A0092B-C50C-407E-A947-70E740481C1C}">
                <a14:useLocalDpi xmlns:a14="http://schemas.microsoft.com/office/drawing/2010/main" val="0"/>
              </a:ext>
            </a:extLst>
          </a:blip>
          <a:srcRect l="16594" r="5716"/>
          <a:stretch/>
        </p:blipFill>
        <p:spPr>
          <a:xfrm>
            <a:off x="2691750" y="3112435"/>
            <a:ext cx="1943187" cy="1317444"/>
          </a:xfrm>
          <a:prstGeom prst="rect">
            <a:avLst/>
          </a:prstGeom>
          <a:ln w="15240">
            <a:solidFill>
              <a:schemeClr val="bg1"/>
            </a:solidFill>
          </a:ln>
          <a:effectLst>
            <a:outerShdw blurRad="342900" dist="177800" dir="3600000" algn="ctr" rotWithShape="0">
              <a:srgbClr val="000000">
                <a:alpha val="40000"/>
              </a:srgbClr>
            </a:outerShdw>
          </a:effectLst>
        </p:spPr>
      </p:pic>
    </p:spTree>
    <p:extLst>
      <p:ext uri="{BB962C8B-B14F-4D97-AF65-F5344CB8AC3E}">
        <p14:creationId xmlns:p14="http://schemas.microsoft.com/office/powerpoint/2010/main" val="3580062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74FF805F-6521-4307-B6BF-1A0874627BC2}"/>
              </a:ext>
            </a:extLst>
          </p:cNvPr>
          <p:cNvSpPr txBox="1"/>
          <p:nvPr/>
        </p:nvSpPr>
        <p:spPr>
          <a:xfrm>
            <a:off x="0" y="281578"/>
            <a:ext cx="12199822" cy="646331"/>
          </a:xfrm>
          <a:prstGeom prst="rect">
            <a:avLst/>
          </a:prstGeom>
          <a:noFill/>
        </p:spPr>
        <p:txBody>
          <a:bodyPr wrap="square" rtlCol="0">
            <a:spAutoFit/>
          </a:bodyPr>
          <a:lstStyle/>
          <a:p>
            <a:pPr algn="ctr"/>
            <a:r>
              <a:rPr lang="en-US" altLang="zh-TW" sz="3600" b="1">
                <a:solidFill>
                  <a:schemeClr val="tx1">
                    <a:lumMod val="75000"/>
                    <a:lumOff val="25000"/>
                  </a:schemeClr>
                </a:solidFill>
                <a:cs typeface="+mn-ea"/>
                <a:sym typeface="+mn-lt"/>
              </a:rPr>
              <a:t>Powered by </a:t>
            </a:r>
            <a:r>
              <a:rPr lang="en" altLang="zh-TW" sz="3600" b="1">
                <a:solidFill>
                  <a:schemeClr val="tx1">
                    <a:lumMod val="75000"/>
                    <a:lumOff val="25000"/>
                  </a:schemeClr>
                </a:solidFill>
                <a:cs typeface="+mn-ea"/>
                <a:sym typeface="+mn-lt"/>
              </a:rPr>
              <a:t>Intel</a:t>
            </a:r>
            <a:r>
              <a:rPr lang="en-US" altLang="zh-TW" sz="3600" b="1">
                <a:solidFill>
                  <a:schemeClr val="tx1">
                    <a:lumMod val="75000"/>
                    <a:lumOff val="25000"/>
                  </a:schemeClr>
                </a:solidFill>
                <a:cs typeface="+mn-ea"/>
                <a:sym typeface="+mn-lt"/>
              </a:rPr>
              <a:t> 12 Gen desktop CPUs</a:t>
            </a:r>
          </a:p>
        </p:txBody>
      </p:sp>
      <p:sp>
        <p:nvSpPr>
          <p:cNvPr id="11" name="文字方塊 10">
            <a:extLst>
              <a:ext uri="{FF2B5EF4-FFF2-40B4-BE49-F238E27FC236}">
                <a16:creationId xmlns:a16="http://schemas.microsoft.com/office/drawing/2014/main" id="{85B831D2-EBA7-3A66-EA97-23D969F992DF}"/>
              </a:ext>
            </a:extLst>
          </p:cNvPr>
          <p:cNvSpPr txBox="1"/>
          <p:nvPr/>
        </p:nvSpPr>
        <p:spPr>
          <a:xfrm>
            <a:off x="1275495" y="1019704"/>
            <a:ext cx="9641010" cy="369332"/>
          </a:xfrm>
          <a:prstGeom prst="rect">
            <a:avLst/>
          </a:prstGeom>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buClr>
                <a:srgbClr val="000000"/>
              </a:buClr>
              <a:buFont typeface="Arial"/>
              <a:buNone/>
            </a:pPr>
            <a:r>
              <a:rPr lang="zh-TW" altLang="en-US" b="1" kern="0">
                <a:solidFill>
                  <a:schemeClr val="tx1">
                    <a:lumMod val="75000"/>
                    <a:lumOff val="25000"/>
                  </a:schemeClr>
                </a:solidFill>
                <a:cs typeface="+mn-ea"/>
                <a:sym typeface="+mn-lt"/>
              </a:rPr>
              <a:t>Pentium </a:t>
            </a:r>
            <a:r>
              <a:rPr lang="en-US" altLang="zh-TW" b="1" kern="0">
                <a:solidFill>
                  <a:schemeClr val="tx1">
                    <a:lumMod val="75000"/>
                    <a:lumOff val="25000"/>
                  </a:schemeClr>
                </a:solidFill>
                <a:cs typeface="+mn-ea"/>
                <a:sym typeface="+mn-lt"/>
              </a:rPr>
              <a:t>Gold</a:t>
            </a:r>
            <a:r>
              <a:rPr lang="zh-TW" altLang="en-US" b="1" kern="0">
                <a:solidFill>
                  <a:schemeClr val="tx1">
                    <a:lumMod val="75000"/>
                    <a:lumOff val="25000"/>
                  </a:schemeClr>
                </a:solidFill>
                <a:cs typeface="+mn-ea"/>
                <a:sym typeface="+mn-lt"/>
              </a:rPr>
              <a:t> G</a:t>
            </a:r>
            <a:r>
              <a:rPr lang="en-US" altLang="zh-TW" b="1" kern="0">
                <a:solidFill>
                  <a:schemeClr val="tx1">
                    <a:lumMod val="75000"/>
                    <a:lumOff val="25000"/>
                  </a:schemeClr>
                </a:solidFill>
                <a:cs typeface="+mn-ea"/>
                <a:sym typeface="+mn-lt"/>
              </a:rPr>
              <a:t>7400</a:t>
            </a:r>
            <a:r>
              <a:rPr lang="zh-TW" altLang="en-US" b="1" kern="0">
                <a:solidFill>
                  <a:schemeClr val="tx1">
                    <a:lumMod val="75000"/>
                    <a:lumOff val="25000"/>
                  </a:schemeClr>
                </a:solidFill>
                <a:cs typeface="+mn-ea"/>
                <a:sym typeface="+mn-lt"/>
              </a:rPr>
              <a:t> /Core i3-</a:t>
            </a:r>
            <a:r>
              <a:rPr lang="en-US" altLang="zh-TW" b="1" kern="0">
                <a:solidFill>
                  <a:schemeClr val="tx1">
                    <a:lumMod val="75000"/>
                    <a:lumOff val="25000"/>
                  </a:schemeClr>
                </a:solidFill>
                <a:cs typeface="+mn-ea"/>
                <a:sym typeface="+mn-lt"/>
              </a:rPr>
              <a:t>12100 </a:t>
            </a:r>
            <a:r>
              <a:rPr lang="zh-TW" altLang="en-US" b="1" kern="0">
                <a:solidFill>
                  <a:schemeClr val="tx1">
                    <a:lumMod val="75000"/>
                    <a:lumOff val="25000"/>
                  </a:schemeClr>
                </a:solidFill>
                <a:cs typeface="+mn-ea"/>
                <a:sym typeface="+mn-lt"/>
              </a:rPr>
              <a:t>/ Core i5-</a:t>
            </a:r>
            <a:r>
              <a:rPr lang="en-US" altLang="zh-TW" b="1" kern="0">
                <a:solidFill>
                  <a:schemeClr val="tx1">
                    <a:lumMod val="75000"/>
                    <a:lumOff val="25000"/>
                  </a:schemeClr>
                </a:solidFill>
                <a:cs typeface="+mn-ea"/>
                <a:sym typeface="+mn-lt"/>
              </a:rPr>
              <a:t>12400 </a:t>
            </a:r>
            <a:endParaRPr lang="zh-TW" altLang="en-US" b="1" kern="0">
              <a:solidFill>
                <a:schemeClr val="tx1">
                  <a:lumMod val="75000"/>
                  <a:lumOff val="25000"/>
                </a:schemeClr>
              </a:solidFill>
              <a:cs typeface="+mn-ea"/>
              <a:sym typeface="+mn-lt"/>
            </a:endParaRPr>
          </a:p>
        </p:txBody>
      </p:sp>
      <p:sp>
        <p:nvSpPr>
          <p:cNvPr id="45" name="矩形: 圓角 44">
            <a:extLst>
              <a:ext uri="{FF2B5EF4-FFF2-40B4-BE49-F238E27FC236}">
                <a16:creationId xmlns:a16="http://schemas.microsoft.com/office/drawing/2014/main" id="{A1B44648-5109-8AAA-42A6-356ADBCB7025}"/>
              </a:ext>
            </a:extLst>
          </p:cNvPr>
          <p:cNvSpPr/>
          <p:nvPr/>
        </p:nvSpPr>
        <p:spPr>
          <a:xfrm>
            <a:off x="8023748" y="2438485"/>
            <a:ext cx="3841506" cy="1568445"/>
          </a:xfrm>
          <a:prstGeom prst="roundRect">
            <a:avLst>
              <a:gd name="adj" fmla="val 1933"/>
            </a:avLst>
          </a:prstGeom>
          <a:solidFill>
            <a:schemeClr val="bg1">
              <a:alpha val="15000"/>
            </a:schemeClr>
          </a:solidFill>
          <a:ln w="15875">
            <a:gradFill>
              <a:gsLst>
                <a:gs pos="0">
                  <a:schemeClr val="accent1">
                    <a:lumMod val="5000"/>
                    <a:lumOff val="95000"/>
                  </a:schemeClr>
                </a:gs>
                <a:gs pos="68000">
                  <a:schemeClr val="accent1">
                    <a:lumMod val="45000"/>
                    <a:lumOff val="55000"/>
                  </a:schemeClr>
                </a:gs>
                <a:gs pos="100000">
                  <a:srgbClr val="E2E9F6"/>
                </a:gs>
              </a:gsLst>
              <a:lin ang="5400000" scaled="1"/>
            </a:gradFill>
          </a:ln>
          <a:effectLst>
            <a:outerShdw blurRad="63500" dist="139700" dir="25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tx1"/>
              </a:solidFill>
              <a:cs typeface="+mn-ea"/>
              <a:sym typeface="+mn-lt"/>
            </a:endParaRPr>
          </a:p>
        </p:txBody>
      </p:sp>
      <p:sp>
        <p:nvSpPr>
          <p:cNvPr id="46" name="矩形: 圓角 45">
            <a:extLst>
              <a:ext uri="{FF2B5EF4-FFF2-40B4-BE49-F238E27FC236}">
                <a16:creationId xmlns:a16="http://schemas.microsoft.com/office/drawing/2014/main" id="{EBA654BE-094B-DF54-7F8D-37A84B7B41DA}"/>
              </a:ext>
            </a:extLst>
          </p:cNvPr>
          <p:cNvSpPr/>
          <p:nvPr/>
        </p:nvSpPr>
        <p:spPr>
          <a:xfrm>
            <a:off x="1595993" y="2404384"/>
            <a:ext cx="3957784" cy="1547656"/>
          </a:xfrm>
          <a:prstGeom prst="roundRect">
            <a:avLst>
              <a:gd name="adj" fmla="val 1933"/>
            </a:avLst>
          </a:prstGeom>
          <a:solidFill>
            <a:schemeClr val="bg1">
              <a:alpha val="15000"/>
            </a:schemeClr>
          </a:solidFill>
          <a:ln w="15875">
            <a:gradFill>
              <a:gsLst>
                <a:gs pos="0">
                  <a:schemeClr val="accent1">
                    <a:lumMod val="5000"/>
                    <a:lumOff val="95000"/>
                  </a:schemeClr>
                </a:gs>
                <a:gs pos="68000">
                  <a:schemeClr val="accent1">
                    <a:lumMod val="45000"/>
                    <a:lumOff val="55000"/>
                  </a:schemeClr>
                </a:gs>
                <a:gs pos="100000">
                  <a:srgbClr val="E2E9F6"/>
                </a:gs>
              </a:gsLst>
              <a:lin ang="5400000" scaled="1"/>
            </a:gradFill>
          </a:ln>
          <a:effectLst>
            <a:outerShdw blurRad="63500" dist="139700" dir="25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tx1"/>
              </a:solidFill>
              <a:cs typeface="+mn-ea"/>
              <a:sym typeface="+mn-lt"/>
            </a:endParaRPr>
          </a:p>
        </p:txBody>
      </p:sp>
      <p:sp>
        <p:nvSpPr>
          <p:cNvPr id="47" name="矩形: 圓角 46">
            <a:extLst>
              <a:ext uri="{FF2B5EF4-FFF2-40B4-BE49-F238E27FC236}">
                <a16:creationId xmlns:a16="http://schemas.microsoft.com/office/drawing/2014/main" id="{33781590-98E8-C819-EA1E-14BDC8584585}"/>
              </a:ext>
            </a:extLst>
          </p:cNvPr>
          <p:cNvSpPr/>
          <p:nvPr/>
        </p:nvSpPr>
        <p:spPr>
          <a:xfrm>
            <a:off x="1724041" y="4483105"/>
            <a:ext cx="9434980" cy="1577443"/>
          </a:xfrm>
          <a:prstGeom prst="roundRect">
            <a:avLst>
              <a:gd name="adj" fmla="val 1933"/>
            </a:avLst>
          </a:prstGeom>
          <a:solidFill>
            <a:schemeClr val="bg1">
              <a:alpha val="15000"/>
            </a:schemeClr>
          </a:solidFill>
          <a:ln w="15875">
            <a:gradFill>
              <a:gsLst>
                <a:gs pos="0">
                  <a:schemeClr val="accent1">
                    <a:lumMod val="5000"/>
                    <a:lumOff val="95000"/>
                  </a:schemeClr>
                </a:gs>
                <a:gs pos="68000">
                  <a:schemeClr val="accent1">
                    <a:lumMod val="45000"/>
                    <a:lumOff val="55000"/>
                  </a:schemeClr>
                </a:gs>
                <a:gs pos="100000">
                  <a:srgbClr val="E2E9F6"/>
                </a:gs>
              </a:gsLst>
              <a:lin ang="5400000" scaled="1"/>
            </a:gradFill>
          </a:ln>
          <a:effectLst>
            <a:outerShdw blurRad="63500" dist="139700" dir="25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tx1"/>
              </a:solidFill>
              <a:cs typeface="+mn-ea"/>
              <a:sym typeface="+mn-lt"/>
            </a:endParaRPr>
          </a:p>
        </p:txBody>
      </p:sp>
      <p:sp>
        <p:nvSpPr>
          <p:cNvPr id="2" name="文字方塊 1">
            <a:extLst>
              <a:ext uri="{FF2B5EF4-FFF2-40B4-BE49-F238E27FC236}">
                <a16:creationId xmlns:a16="http://schemas.microsoft.com/office/drawing/2014/main" id="{F3506D53-DF88-17D6-3CBB-1AD852DCF727}"/>
              </a:ext>
            </a:extLst>
          </p:cNvPr>
          <p:cNvSpPr txBox="1"/>
          <p:nvPr/>
        </p:nvSpPr>
        <p:spPr>
          <a:xfrm>
            <a:off x="2278183" y="2611043"/>
            <a:ext cx="2302933" cy="415233"/>
          </a:xfrm>
          <a:prstGeom prst="rect">
            <a:avLst/>
          </a:prstGeom>
          <a:noFill/>
        </p:spPr>
        <p:txBody>
          <a:bodyPr wrap="none" rtlCol="0">
            <a:spAutoFit/>
          </a:bodyPr>
          <a:lstStyle/>
          <a:p>
            <a:r>
              <a:rPr kumimoji="1" lang="en-US" altLang="zh-TW" sz="2100" b="1">
                <a:cs typeface="+mn-ea"/>
                <a:sym typeface="+mn-lt"/>
              </a:rPr>
              <a:t>TVS-h474-PT-8G</a:t>
            </a:r>
          </a:p>
        </p:txBody>
      </p:sp>
      <p:sp>
        <p:nvSpPr>
          <p:cNvPr id="13" name="文字方塊 12">
            <a:extLst>
              <a:ext uri="{FF2B5EF4-FFF2-40B4-BE49-F238E27FC236}">
                <a16:creationId xmlns:a16="http://schemas.microsoft.com/office/drawing/2014/main" id="{EF2445CE-8114-4D84-EDB5-FFF1EF301986}"/>
              </a:ext>
            </a:extLst>
          </p:cNvPr>
          <p:cNvSpPr txBox="1"/>
          <p:nvPr/>
        </p:nvSpPr>
        <p:spPr>
          <a:xfrm>
            <a:off x="8633711" y="2677368"/>
            <a:ext cx="2347917" cy="415233"/>
          </a:xfrm>
          <a:prstGeom prst="rect">
            <a:avLst/>
          </a:prstGeom>
          <a:noFill/>
        </p:spPr>
        <p:txBody>
          <a:bodyPr wrap="none" rtlCol="0">
            <a:spAutoFit/>
          </a:bodyPr>
          <a:lstStyle/>
          <a:p>
            <a:r>
              <a:rPr kumimoji="1" lang="en-US" altLang="zh-TW" sz="2100" b="1">
                <a:cs typeface="+mn-ea"/>
                <a:sym typeface="+mn-lt"/>
              </a:rPr>
              <a:t>TVS-h874-i5-32G</a:t>
            </a:r>
          </a:p>
        </p:txBody>
      </p:sp>
      <p:sp>
        <p:nvSpPr>
          <p:cNvPr id="14" name="文字方塊 13">
            <a:extLst>
              <a:ext uri="{FF2B5EF4-FFF2-40B4-BE49-F238E27FC236}">
                <a16:creationId xmlns:a16="http://schemas.microsoft.com/office/drawing/2014/main" id="{382692B0-15C4-B183-8A4C-3CE3DCE9EB1F}"/>
              </a:ext>
            </a:extLst>
          </p:cNvPr>
          <p:cNvSpPr txBox="1"/>
          <p:nvPr/>
        </p:nvSpPr>
        <p:spPr>
          <a:xfrm>
            <a:off x="3810428" y="4669368"/>
            <a:ext cx="2347917" cy="415233"/>
          </a:xfrm>
          <a:prstGeom prst="rect">
            <a:avLst/>
          </a:prstGeom>
          <a:noFill/>
        </p:spPr>
        <p:txBody>
          <a:bodyPr wrap="none" rtlCol="0">
            <a:spAutoFit/>
          </a:bodyPr>
          <a:lstStyle/>
          <a:p>
            <a:r>
              <a:rPr kumimoji="1" lang="en-US" altLang="zh-TW" sz="2100" b="1">
                <a:cs typeface="+mn-ea"/>
                <a:sym typeface="+mn-lt"/>
              </a:rPr>
              <a:t>TVS-h674-i5-32G</a:t>
            </a:r>
          </a:p>
        </p:txBody>
      </p:sp>
      <p:sp>
        <p:nvSpPr>
          <p:cNvPr id="15" name="文字方塊 14">
            <a:extLst>
              <a:ext uri="{FF2B5EF4-FFF2-40B4-BE49-F238E27FC236}">
                <a16:creationId xmlns:a16="http://schemas.microsoft.com/office/drawing/2014/main" id="{523CF0AA-1DE4-5597-D844-0DEF633B9DC9}"/>
              </a:ext>
            </a:extLst>
          </p:cNvPr>
          <p:cNvSpPr txBox="1"/>
          <p:nvPr/>
        </p:nvSpPr>
        <p:spPr>
          <a:xfrm>
            <a:off x="7394058" y="4656014"/>
            <a:ext cx="2347917" cy="415233"/>
          </a:xfrm>
          <a:prstGeom prst="rect">
            <a:avLst/>
          </a:prstGeom>
          <a:noFill/>
        </p:spPr>
        <p:txBody>
          <a:bodyPr wrap="none" rtlCol="0">
            <a:spAutoFit/>
          </a:bodyPr>
          <a:lstStyle/>
          <a:p>
            <a:r>
              <a:rPr kumimoji="1" lang="en-US" altLang="zh-TW" sz="2100" b="1">
                <a:cs typeface="+mn-ea"/>
                <a:sym typeface="+mn-lt"/>
              </a:rPr>
              <a:t>TVS-h674-i3-16G</a:t>
            </a:r>
          </a:p>
        </p:txBody>
      </p:sp>
      <p:sp>
        <p:nvSpPr>
          <p:cNvPr id="41" name="文字方塊 40">
            <a:extLst>
              <a:ext uri="{FF2B5EF4-FFF2-40B4-BE49-F238E27FC236}">
                <a16:creationId xmlns:a16="http://schemas.microsoft.com/office/drawing/2014/main" id="{1D6F35DC-3AFB-3127-D40D-DCA30AB8F4A1}"/>
              </a:ext>
            </a:extLst>
          </p:cNvPr>
          <p:cNvSpPr txBox="1"/>
          <p:nvPr/>
        </p:nvSpPr>
        <p:spPr>
          <a:xfrm>
            <a:off x="8694779" y="3048561"/>
            <a:ext cx="3153940" cy="1044004"/>
          </a:xfrm>
          <a:prstGeom prst="rect">
            <a:avLst/>
          </a:prstGeom>
          <a:noFill/>
        </p:spPr>
        <p:txBody>
          <a:bodyPr wrap="none" rtlCol="0">
            <a:spAutoFit/>
          </a:bodyPr>
          <a:lstStyle/>
          <a:p>
            <a:pPr marL="182563" indent="-182563">
              <a:lnSpc>
                <a:spcPts val="1900"/>
              </a:lnSpc>
              <a:buFont typeface="Arial" panose="020B0604020202020204" pitchFamily="34" charset="0"/>
              <a:buChar char="•"/>
            </a:pPr>
            <a:r>
              <a:rPr kumimoji="1" lang="en-US" altLang="zh-TW" sz="1300">
                <a:cs typeface="+mn-ea"/>
                <a:sym typeface="+mn-lt"/>
              </a:rPr>
              <a:t>6-core</a:t>
            </a:r>
            <a:r>
              <a:rPr kumimoji="1" lang="zh-TW" altLang="en-US" sz="1300">
                <a:cs typeface="+mn-ea"/>
                <a:sym typeface="+mn-lt"/>
              </a:rPr>
              <a:t> </a:t>
            </a:r>
            <a:r>
              <a:rPr kumimoji="1" lang="en-US" altLang="zh-TW" sz="1300">
                <a:cs typeface="+mn-ea"/>
                <a:sym typeface="+mn-lt"/>
              </a:rPr>
              <a:t>Core i5-12400 6C/12T 4.6GHz</a:t>
            </a:r>
          </a:p>
          <a:p>
            <a:pPr marL="182563" indent="-182563">
              <a:lnSpc>
                <a:spcPts val="1900"/>
              </a:lnSpc>
              <a:buFont typeface="Arial" panose="020B0604020202020204" pitchFamily="34" charset="0"/>
              <a:buChar char="•"/>
            </a:pPr>
            <a:r>
              <a:rPr kumimoji="1" lang="en-US" altLang="zh-TW" sz="1300">
                <a:cs typeface="+mn-ea"/>
                <a:sym typeface="+mn-lt"/>
              </a:rPr>
              <a:t>DDR4 32GB RAM (2 x 16GB)</a:t>
            </a:r>
          </a:p>
          <a:p>
            <a:pPr marL="182563" indent="-182563">
              <a:lnSpc>
                <a:spcPts val="1900"/>
              </a:lnSpc>
              <a:buFont typeface="Arial" panose="020B0604020202020204" pitchFamily="34" charset="0"/>
              <a:buChar char="•"/>
            </a:pPr>
            <a:r>
              <a:rPr kumimoji="1" lang="en-US" altLang="zh-TW" sz="1300">
                <a:cs typeface="+mn-ea"/>
                <a:sym typeface="+mn-lt"/>
              </a:rPr>
              <a:t>2.5GbE port</a:t>
            </a:r>
            <a:r>
              <a:rPr kumimoji="1" lang="zh-TW" altLang="en-US" sz="1300">
                <a:cs typeface="+mn-ea"/>
                <a:sym typeface="+mn-lt"/>
              </a:rPr>
              <a:t> </a:t>
            </a:r>
            <a:r>
              <a:rPr kumimoji="1" lang="en-US" altLang="zh-TW" sz="1300">
                <a:cs typeface="+mn-ea"/>
                <a:sym typeface="+mn-lt"/>
              </a:rPr>
              <a:t>x2 </a:t>
            </a:r>
          </a:p>
          <a:p>
            <a:pPr marL="285750" indent="-285750">
              <a:lnSpc>
                <a:spcPts val="1900"/>
              </a:lnSpc>
              <a:buFont typeface="Arial" panose="020B0604020202020204" pitchFamily="34" charset="0"/>
              <a:buChar char="•"/>
            </a:pPr>
            <a:endParaRPr kumimoji="1" lang="zh-TW" altLang="en-US" sz="1300">
              <a:cs typeface="+mn-ea"/>
              <a:sym typeface="+mn-lt"/>
            </a:endParaRPr>
          </a:p>
        </p:txBody>
      </p:sp>
      <p:sp>
        <p:nvSpPr>
          <p:cNvPr id="42" name="文字方塊 41">
            <a:extLst>
              <a:ext uri="{FF2B5EF4-FFF2-40B4-BE49-F238E27FC236}">
                <a16:creationId xmlns:a16="http://schemas.microsoft.com/office/drawing/2014/main" id="{18C2CCF5-E577-D8A6-7E94-A8E68489D6E2}"/>
              </a:ext>
            </a:extLst>
          </p:cNvPr>
          <p:cNvSpPr txBox="1"/>
          <p:nvPr/>
        </p:nvSpPr>
        <p:spPr>
          <a:xfrm>
            <a:off x="2278183" y="2990681"/>
            <a:ext cx="3152338" cy="1044004"/>
          </a:xfrm>
          <a:prstGeom prst="rect">
            <a:avLst/>
          </a:prstGeom>
          <a:noFill/>
        </p:spPr>
        <p:txBody>
          <a:bodyPr wrap="none" rtlCol="0">
            <a:spAutoFit/>
          </a:bodyPr>
          <a:lstStyle/>
          <a:p>
            <a:pPr marL="182563" indent="-182563">
              <a:lnSpc>
                <a:spcPts val="1900"/>
              </a:lnSpc>
              <a:buFont typeface="Arial" panose="020B0604020202020204" pitchFamily="34" charset="0"/>
              <a:buChar char="•"/>
            </a:pPr>
            <a:r>
              <a:rPr kumimoji="1" lang="en-US" altLang="zh-TW" sz="1300">
                <a:cs typeface="+mn-ea"/>
                <a:sym typeface="+mn-lt"/>
              </a:rPr>
              <a:t>2-core</a:t>
            </a:r>
            <a:r>
              <a:rPr kumimoji="1" lang="zh-TW" altLang="en-US" sz="1300">
                <a:cs typeface="+mn-ea"/>
                <a:sym typeface="+mn-lt"/>
              </a:rPr>
              <a:t> </a:t>
            </a:r>
            <a:r>
              <a:rPr kumimoji="1" lang="en-US" altLang="zh-TW" sz="1300">
                <a:cs typeface="+mn-ea"/>
                <a:sym typeface="+mn-lt"/>
              </a:rPr>
              <a:t>Pentium G7400 2C/4T 3.7GHz</a:t>
            </a:r>
          </a:p>
          <a:p>
            <a:pPr marL="182563" indent="-182563">
              <a:lnSpc>
                <a:spcPts val="1900"/>
              </a:lnSpc>
              <a:buFont typeface="Arial" panose="020B0604020202020204" pitchFamily="34" charset="0"/>
              <a:buChar char="•"/>
            </a:pPr>
            <a:r>
              <a:rPr kumimoji="1" lang="en-US" altLang="zh-TW" sz="1300">
                <a:cs typeface="+mn-ea"/>
                <a:sym typeface="+mn-lt"/>
              </a:rPr>
              <a:t>DDR4 8GB RAM (1 x 8GB)</a:t>
            </a:r>
          </a:p>
          <a:p>
            <a:pPr marL="182563" indent="-182563">
              <a:lnSpc>
                <a:spcPts val="1900"/>
              </a:lnSpc>
              <a:buFont typeface="Arial" panose="020B0604020202020204" pitchFamily="34" charset="0"/>
              <a:buChar char="•"/>
            </a:pPr>
            <a:r>
              <a:rPr kumimoji="1" lang="en-US" altLang="zh-TW" sz="1300">
                <a:cs typeface="+mn-ea"/>
                <a:sym typeface="+mn-lt"/>
              </a:rPr>
              <a:t>2.5GbE port</a:t>
            </a:r>
            <a:r>
              <a:rPr kumimoji="1" lang="zh-TW" altLang="en-US" sz="1300">
                <a:cs typeface="+mn-ea"/>
                <a:sym typeface="+mn-lt"/>
              </a:rPr>
              <a:t> </a:t>
            </a:r>
            <a:r>
              <a:rPr kumimoji="1" lang="en-US" altLang="zh-TW" sz="1300">
                <a:cs typeface="+mn-ea"/>
                <a:sym typeface="+mn-lt"/>
              </a:rPr>
              <a:t>x2 </a:t>
            </a:r>
          </a:p>
          <a:p>
            <a:pPr marL="285750" indent="-285750">
              <a:lnSpc>
                <a:spcPts val="1900"/>
              </a:lnSpc>
              <a:buFont typeface="Arial" panose="020B0604020202020204" pitchFamily="34" charset="0"/>
              <a:buChar char="•"/>
            </a:pPr>
            <a:endParaRPr kumimoji="1" lang="zh-TW" altLang="en-US" sz="1300">
              <a:cs typeface="+mn-ea"/>
              <a:sym typeface="+mn-lt"/>
            </a:endParaRPr>
          </a:p>
        </p:txBody>
      </p:sp>
      <p:sp>
        <p:nvSpPr>
          <p:cNvPr id="43" name="文字方塊 42">
            <a:extLst>
              <a:ext uri="{FF2B5EF4-FFF2-40B4-BE49-F238E27FC236}">
                <a16:creationId xmlns:a16="http://schemas.microsoft.com/office/drawing/2014/main" id="{1A11E1B1-4CBA-5450-1649-9FDC0204AB73}"/>
              </a:ext>
            </a:extLst>
          </p:cNvPr>
          <p:cNvSpPr txBox="1"/>
          <p:nvPr/>
        </p:nvSpPr>
        <p:spPr>
          <a:xfrm>
            <a:off x="3839722" y="5060946"/>
            <a:ext cx="3153940" cy="1044004"/>
          </a:xfrm>
          <a:prstGeom prst="rect">
            <a:avLst/>
          </a:prstGeom>
          <a:noFill/>
        </p:spPr>
        <p:txBody>
          <a:bodyPr wrap="none" rtlCol="0">
            <a:spAutoFit/>
          </a:bodyPr>
          <a:lstStyle/>
          <a:p>
            <a:pPr marL="182563" indent="-182563">
              <a:lnSpc>
                <a:spcPts val="1900"/>
              </a:lnSpc>
              <a:buFont typeface="Arial" panose="020B0604020202020204" pitchFamily="34" charset="0"/>
              <a:buChar char="•"/>
            </a:pPr>
            <a:r>
              <a:rPr kumimoji="1" lang="en-US" altLang="zh-TW" sz="1300">
                <a:cs typeface="+mn-ea"/>
                <a:sym typeface="+mn-lt"/>
              </a:rPr>
              <a:t>6-core</a:t>
            </a:r>
            <a:r>
              <a:rPr kumimoji="1" lang="zh-TW" altLang="en-US" sz="1300">
                <a:cs typeface="+mn-ea"/>
                <a:sym typeface="+mn-lt"/>
              </a:rPr>
              <a:t> </a:t>
            </a:r>
            <a:r>
              <a:rPr kumimoji="1" lang="en-US" altLang="zh-TW" sz="1300">
                <a:cs typeface="+mn-ea"/>
                <a:sym typeface="+mn-lt"/>
              </a:rPr>
              <a:t>Core i5-12500 6C/12T 4.6GHz</a:t>
            </a:r>
          </a:p>
          <a:p>
            <a:pPr marL="182563" indent="-182563">
              <a:lnSpc>
                <a:spcPts val="1900"/>
              </a:lnSpc>
              <a:buFont typeface="Arial" panose="020B0604020202020204" pitchFamily="34" charset="0"/>
              <a:buChar char="•"/>
            </a:pPr>
            <a:r>
              <a:rPr kumimoji="1" lang="en-US" altLang="zh-TW" sz="1300">
                <a:cs typeface="+mn-ea"/>
                <a:sym typeface="+mn-lt"/>
              </a:rPr>
              <a:t>DDR4 32GB RAM (2 x 16GB)</a:t>
            </a:r>
          </a:p>
          <a:p>
            <a:pPr marL="182563" indent="-182563">
              <a:lnSpc>
                <a:spcPts val="1900"/>
              </a:lnSpc>
              <a:buFont typeface="Arial" panose="020B0604020202020204" pitchFamily="34" charset="0"/>
              <a:buChar char="•"/>
            </a:pPr>
            <a:r>
              <a:rPr kumimoji="1" lang="en-US" altLang="zh-TW" sz="1300">
                <a:cs typeface="+mn-ea"/>
                <a:sym typeface="+mn-lt"/>
              </a:rPr>
              <a:t>2.5GbE port</a:t>
            </a:r>
            <a:r>
              <a:rPr kumimoji="1" lang="zh-TW" altLang="en-US" sz="1300">
                <a:cs typeface="+mn-ea"/>
                <a:sym typeface="+mn-lt"/>
              </a:rPr>
              <a:t> </a:t>
            </a:r>
            <a:r>
              <a:rPr kumimoji="1" lang="en-US" altLang="zh-TW" sz="1300">
                <a:cs typeface="+mn-ea"/>
                <a:sym typeface="+mn-lt"/>
              </a:rPr>
              <a:t>x2 </a:t>
            </a:r>
          </a:p>
          <a:p>
            <a:pPr marL="285750" indent="-285750">
              <a:lnSpc>
                <a:spcPts val="1900"/>
              </a:lnSpc>
              <a:buFont typeface="Arial" panose="020B0604020202020204" pitchFamily="34" charset="0"/>
              <a:buChar char="•"/>
            </a:pPr>
            <a:endParaRPr kumimoji="1" lang="zh-TW" altLang="en-US" sz="1300">
              <a:cs typeface="+mn-ea"/>
              <a:sym typeface="+mn-lt"/>
            </a:endParaRPr>
          </a:p>
        </p:txBody>
      </p:sp>
      <p:sp>
        <p:nvSpPr>
          <p:cNvPr id="44" name="文字方塊 43">
            <a:extLst>
              <a:ext uri="{FF2B5EF4-FFF2-40B4-BE49-F238E27FC236}">
                <a16:creationId xmlns:a16="http://schemas.microsoft.com/office/drawing/2014/main" id="{5E4F949F-E3B9-F62C-E875-C65AB6EE206B}"/>
              </a:ext>
            </a:extLst>
          </p:cNvPr>
          <p:cNvSpPr txBox="1"/>
          <p:nvPr/>
        </p:nvSpPr>
        <p:spPr>
          <a:xfrm>
            <a:off x="7446170" y="5035586"/>
            <a:ext cx="3060966" cy="1044004"/>
          </a:xfrm>
          <a:prstGeom prst="rect">
            <a:avLst/>
          </a:prstGeom>
          <a:noFill/>
        </p:spPr>
        <p:txBody>
          <a:bodyPr wrap="none" rtlCol="0">
            <a:spAutoFit/>
          </a:bodyPr>
          <a:lstStyle/>
          <a:p>
            <a:pPr marL="182563" indent="-182563">
              <a:lnSpc>
                <a:spcPts val="1900"/>
              </a:lnSpc>
              <a:buFont typeface="Arial" panose="020B0604020202020204" pitchFamily="34" charset="0"/>
              <a:buChar char="•"/>
            </a:pPr>
            <a:r>
              <a:rPr kumimoji="1" lang="en-US" altLang="zh-TW" sz="1300">
                <a:cs typeface="+mn-ea"/>
                <a:sym typeface="+mn-lt"/>
              </a:rPr>
              <a:t>4-core</a:t>
            </a:r>
            <a:r>
              <a:rPr kumimoji="1" lang="zh-TW" altLang="en-US" sz="1300">
                <a:cs typeface="+mn-ea"/>
                <a:sym typeface="+mn-lt"/>
              </a:rPr>
              <a:t> </a:t>
            </a:r>
            <a:r>
              <a:rPr kumimoji="1" lang="en-US" altLang="zh-TW" sz="1300">
                <a:cs typeface="+mn-ea"/>
                <a:sym typeface="+mn-lt"/>
              </a:rPr>
              <a:t>Core i3-12100 4C/8T 4.3GHz</a:t>
            </a:r>
          </a:p>
          <a:p>
            <a:pPr marL="182563" indent="-182563">
              <a:lnSpc>
                <a:spcPts val="1900"/>
              </a:lnSpc>
              <a:buFont typeface="Arial" panose="020B0604020202020204" pitchFamily="34" charset="0"/>
              <a:buChar char="•"/>
            </a:pPr>
            <a:r>
              <a:rPr kumimoji="1" lang="en-US" altLang="zh-TW" sz="1300">
                <a:cs typeface="+mn-ea"/>
                <a:sym typeface="+mn-lt"/>
              </a:rPr>
              <a:t>DDR4 16GB RAM (1 x 16GB)</a:t>
            </a:r>
          </a:p>
          <a:p>
            <a:pPr marL="182563" indent="-182563">
              <a:lnSpc>
                <a:spcPts val="1900"/>
              </a:lnSpc>
              <a:buFont typeface="Arial" panose="020B0604020202020204" pitchFamily="34" charset="0"/>
              <a:buChar char="•"/>
            </a:pPr>
            <a:r>
              <a:rPr kumimoji="1" lang="en-US" altLang="zh-TW" sz="1300">
                <a:cs typeface="+mn-ea"/>
                <a:sym typeface="+mn-lt"/>
              </a:rPr>
              <a:t>2.5GbE port</a:t>
            </a:r>
            <a:r>
              <a:rPr kumimoji="1" lang="zh-TW" altLang="en-US" sz="1300">
                <a:cs typeface="+mn-ea"/>
                <a:sym typeface="+mn-lt"/>
              </a:rPr>
              <a:t> </a:t>
            </a:r>
            <a:r>
              <a:rPr kumimoji="1" lang="en-US" altLang="zh-TW" sz="1300">
                <a:cs typeface="+mn-ea"/>
                <a:sym typeface="+mn-lt"/>
              </a:rPr>
              <a:t>x2 </a:t>
            </a:r>
          </a:p>
          <a:p>
            <a:pPr marL="285750" indent="-285750">
              <a:lnSpc>
                <a:spcPts val="1900"/>
              </a:lnSpc>
              <a:buFont typeface="Arial" panose="020B0604020202020204" pitchFamily="34" charset="0"/>
              <a:buChar char="•"/>
            </a:pPr>
            <a:endParaRPr kumimoji="1" lang="zh-TW" altLang="en-US" sz="1300">
              <a:cs typeface="+mn-ea"/>
              <a:sym typeface="+mn-lt"/>
            </a:endParaRPr>
          </a:p>
        </p:txBody>
      </p:sp>
      <p:pic>
        <p:nvPicPr>
          <p:cNvPr id="7" name="圖片 6">
            <a:extLst>
              <a:ext uri="{FF2B5EF4-FFF2-40B4-BE49-F238E27FC236}">
                <a16:creationId xmlns:a16="http://schemas.microsoft.com/office/drawing/2014/main" id="{55174285-4946-6AAA-5C6E-0CA951F4800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123284" y="4391092"/>
            <a:ext cx="2730284" cy="1804342"/>
          </a:xfrm>
          <a:prstGeom prst="rect">
            <a:avLst/>
          </a:prstGeom>
          <a:effectLst>
            <a:outerShdw blurRad="431800" dist="190500" dir="5760000" algn="ctr" rotWithShape="0">
              <a:srgbClr val="000000">
                <a:alpha val="34000"/>
              </a:srgbClr>
            </a:outerShdw>
          </a:effectLst>
        </p:spPr>
      </p:pic>
      <p:pic>
        <p:nvPicPr>
          <p:cNvPr id="8" name="圖片 7">
            <a:extLst>
              <a:ext uri="{FF2B5EF4-FFF2-40B4-BE49-F238E27FC236}">
                <a16:creationId xmlns:a16="http://schemas.microsoft.com/office/drawing/2014/main" id="{852BCEBA-2F5D-0EAC-7AAD-829C6AA2197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894527" y="2366849"/>
            <a:ext cx="2730284" cy="1804342"/>
          </a:xfrm>
          <a:prstGeom prst="rect">
            <a:avLst/>
          </a:prstGeom>
          <a:effectLst>
            <a:outerShdw blurRad="431800" dist="190500" dir="5760000" algn="ctr" rotWithShape="0">
              <a:srgbClr val="000000">
                <a:alpha val="34000"/>
              </a:srgbClr>
            </a:outerShdw>
          </a:effectLst>
        </p:spPr>
      </p:pic>
      <p:pic>
        <p:nvPicPr>
          <p:cNvPr id="5" name="圖片 4">
            <a:extLst>
              <a:ext uri="{FF2B5EF4-FFF2-40B4-BE49-F238E27FC236}">
                <a16:creationId xmlns:a16="http://schemas.microsoft.com/office/drawing/2014/main" id="{54119EEB-E33D-8641-A677-92327675E45C}"/>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76200" y="2333192"/>
            <a:ext cx="2730284" cy="1706730"/>
          </a:xfrm>
          <a:prstGeom prst="rect">
            <a:avLst/>
          </a:prstGeom>
          <a:effectLst>
            <a:outerShdw blurRad="431800" dist="190500" dir="5760000" algn="ctr" rotWithShape="0">
              <a:srgbClr val="000000">
                <a:alpha val="34000"/>
              </a:srgbClr>
            </a:outerShdw>
          </a:effectLst>
        </p:spPr>
      </p:pic>
      <p:pic>
        <p:nvPicPr>
          <p:cNvPr id="18" name="圖片 17">
            <a:extLst>
              <a:ext uri="{FF2B5EF4-FFF2-40B4-BE49-F238E27FC236}">
                <a16:creationId xmlns:a16="http://schemas.microsoft.com/office/drawing/2014/main" id="{DAC5C630-E8A6-C7A2-CE41-2A07A086D87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69258" y="3519793"/>
            <a:ext cx="490893" cy="519060"/>
          </a:xfrm>
          <a:prstGeom prst="rect">
            <a:avLst/>
          </a:prstGeom>
          <a:effectLst>
            <a:outerShdw blurRad="431800" dist="190500" dir="5760000" sx="106000" sy="106000" algn="ctr" rotWithShape="0">
              <a:srgbClr val="000000">
                <a:alpha val="34000"/>
              </a:srgbClr>
            </a:outerShdw>
          </a:effectLst>
        </p:spPr>
      </p:pic>
      <p:pic>
        <p:nvPicPr>
          <p:cNvPr id="19" name="圖片 18">
            <a:extLst>
              <a:ext uri="{FF2B5EF4-FFF2-40B4-BE49-F238E27FC236}">
                <a16:creationId xmlns:a16="http://schemas.microsoft.com/office/drawing/2014/main" id="{25092582-B437-AFFD-FAB5-29C1BB34B1C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4244" y="3487283"/>
            <a:ext cx="498079" cy="526658"/>
          </a:xfrm>
          <a:prstGeom prst="rect">
            <a:avLst/>
          </a:prstGeom>
          <a:effectLst>
            <a:outerShdw blurRad="431800" dist="190500" dir="5760000" sx="106000" sy="106000" algn="ctr" rotWithShape="0">
              <a:srgbClr val="000000">
                <a:alpha val="34000"/>
              </a:srgbClr>
            </a:outerShdw>
          </a:effectLst>
        </p:spPr>
      </p:pic>
      <p:pic>
        <p:nvPicPr>
          <p:cNvPr id="16" name="圖片 15">
            <a:extLst>
              <a:ext uri="{FF2B5EF4-FFF2-40B4-BE49-F238E27FC236}">
                <a16:creationId xmlns:a16="http://schemas.microsoft.com/office/drawing/2014/main" id="{8EBE9BD4-F6D0-190B-4E26-E3F7725CEF6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32980" y="5657753"/>
            <a:ext cx="504684" cy="533643"/>
          </a:xfrm>
          <a:prstGeom prst="rect">
            <a:avLst/>
          </a:prstGeom>
          <a:effectLst>
            <a:outerShdw blurRad="431800" dist="190500" dir="5760000" sx="106000" sy="106000" algn="ctr" rotWithShape="0">
              <a:srgbClr val="000000">
                <a:alpha val="34000"/>
              </a:srgbClr>
            </a:outerShdw>
          </a:effectLst>
        </p:spPr>
      </p:pic>
      <p:pic>
        <p:nvPicPr>
          <p:cNvPr id="17" name="圖片 16">
            <a:extLst>
              <a:ext uri="{FF2B5EF4-FFF2-40B4-BE49-F238E27FC236}">
                <a16:creationId xmlns:a16="http://schemas.microsoft.com/office/drawing/2014/main" id="{32AB2DA0-5BC8-4877-7FA9-07E076821D6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597194" y="5658212"/>
            <a:ext cx="494332" cy="522697"/>
          </a:xfrm>
          <a:prstGeom prst="rect">
            <a:avLst/>
          </a:prstGeom>
          <a:effectLst>
            <a:outerShdw blurRad="431800" dist="190500" dir="5760000" sx="106000" sy="106000" algn="ctr" rotWithShape="0">
              <a:srgbClr val="000000">
                <a:alpha val="34000"/>
              </a:srgbClr>
            </a:outerShdw>
          </a:effectLst>
        </p:spPr>
      </p:pic>
    </p:spTree>
    <p:extLst>
      <p:ext uri="{BB962C8B-B14F-4D97-AF65-F5344CB8AC3E}">
        <p14:creationId xmlns:p14="http://schemas.microsoft.com/office/powerpoint/2010/main" val="2561162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F44B800C-7AC8-470D-AB62-AC38368CEB58}"/>
              </a:ext>
            </a:extLst>
          </p:cNvPr>
          <p:cNvSpPr>
            <a:spLocks noGrp="1"/>
          </p:cNvSpPr>
          <p:nvPr>
            <p:ph type="title"/>
          </p:nvPr>
        </p:nvSpPr>
        <p:spPr>
          <a:xfrm>
            <a:off x="335280" y="96520"/>
            <a:ext cx="11521439" cy="1378563"/>
          </a:xfrm>
        </p:spPr>
        <p:txBody>
          <a:bodyPr>
            <a:noAutofit/>
          </a:bodyPr>
          <a:lstStyle/>
          <a:p>
            <a:pPr algn="ctr">
              <a:lnSpc>
                <a:spcPts val="4200"/>
              </a:lnSpc>
            </a:pPr>
            <a:r>
              <a:rPr kumimoji="1" lang="en" altLang="zh-TW" sz="3600">
                <a:solidFill>
                  <a:schemeClr val="tx1"/>
                </a:solidFill>
                <a:latin typeface="+mn-lt"/>
                <a:ea typeface="+mn-ea"/>
                <a:cs typeface="+mn-ea"/>
                <a:sym typeface="+mn-lt"/>
              </a:rPr>
              <a:t>Switch NAS operating systems between QuTS hero and QTS for higher everyday performance</a:t>
            </a:r>
            <a:endParaRPr kumimoji="1" lang="zh-TW" altLang="en-US" sz="3600">
              <a:solidFill>
                <a:schemeClr val="tx1"/>
              </a:solidFill>
              <a:latin typeface="+mn-lt"/>
              <a:ea typeface="+mn-ea"/>
              <a:cs typeface="+mn-ea"/>
              <a:sym typeface="+mn-lt"/>
            </a:endParaRPr>
          </a:p>
        </p:txBody>
      </p:sp>
      <p:sp>
        <p:nvSpPr>
          <p:cNvPr id="3" name="矩形 2">
            <a:extLst>
              <a:ext uri="{FF2B5EF4-FFF2-40B4-BE49-F238E27FC236}">
                <a16:creationId xmlns:a16="http://schemas.microsoft.com/office/drawing/2014/main" id="{4F0AAE7F-8902-6445-A878-6B702FD65E72}"/>
              </a:ext>
            </a:extLst>
          </p:cNvPr>
          <p:cNvSpPr/>
          <p:nvPr/>
        </p:nvSpPr>
        <p:spPr>
          <a:xfrm>
            <a:off x="274709" y="2021508"/>
            <a:ext cx="4172163" cy="3612947"/>
          </a:xfrm>
          <a:prstGeom prst="rect">
            <a:avLst/>
          </a:prstGeom>
        </p:spPr>
        <p:txBody>
          <a:bodyPr vert="horz" lIns="121920" tIns="60960" rIns="121920" bIns="60960" rtlCol="0" anchor="t">
            <a:noAutofit/>
          </a:bodyPr>
          <a:lstStyle/>
          <a:p>
            <a:pPr fontAlgn="base">
              <a:lnSpc>
                <a:spcPts val="2600"/>
              </a:lnSpc>
            </a:pPr>
            <a:r>
              <a:rPr lang="en" altLang="zh-TW">
                <a:cs typeface="+mn-ea"/>
                <a:sym typeface="+mn-lt"/>
              </a:rPr>
              <a:t>Supports QTS - QNAP’s standard NAS operating system – that provides performance, efficient memory utilization, and the advantage of Qtier auto-tiering. You can also migrate drives from your current QTS-based NAS to the TVS-hx74.</a:t>
            </a:r>
            <a:endParaRPr lang="zh-TW" altLang="en-US" b="0" i="0">
              <a:effectLst/>
              <a:cs typeface="+mn-ea"/>
              <a:sym typeface="+mn-lt"/>
            </a:endParaRPr>
          </a:p>
        </p:txBody>
      </p:sp>
      <p:sp>
        <p:nvSpPr>
          <p:cNvPr id="4" name="矩形 3">
            <a:extLst>
              <a:ext uri="{FF2B5EF4-FFF2-40B4-BE49-F238E27FC236}">
                <a16:creationId xmlns:a16="http://schemas.microsoft.com/office/drawing/2014/main" id="{4A2AD785-3703-2546-8FBF-ACEFB20D090B}"/>
              </a:ext>
            </a:extLst>
          </p:cNvPr>
          <p:cNvSpPr/>
          <p:nvPr/>
        </p:nvSpPr>
        <p:spPr>
          <a:xfrm>
            <a:off x="303584" y="4695137"/>
            <a:ext cx="4073820" cy="1570815"/>
          </a:xfrm>
          <a:prstGeom prst="rect">
            <a:avLst/>
          </a:prstGeom>
        </p:spPr>
        <p:txBody>
          <a:bodyPr wrap="square" lIns="121920" tIns="60960" rIns="121920" bIns="60960" anchor="t">
            <a:spAutoFit/>
          </a:bodyPr>
          <a:lstStyle/>
          <a:p>
            <a:pPr fontAlgn="base">
              <a:lnSpc>
                <a:spcPts val="2300"/>
              </a:lnSpc>
            </a:pPr>
            <a:r>
              <a:rPr lang="en" altLang="zh-TW" sz="1600">
                <a:cs typeface="+mn-ea"/>
                <a:sym typeface="+mn-lt"/>
              </a:rPr>
              <a:t>Note:</a:t>
            </a:r>
          </a:p>
          <a:p>
            <a:pPr fontAlgn="base">
              <a:lnSpc>
                <a:spcPts val="2300"/>
              </a:lnSpc>
            </a:pPr>
            <a:r>
              <a:rPr lang="en" altLang="zh-TW" sz="1600">
                <a:cs typeface="+mn-ea"/>
                <a:sym typeface="+mn-lt"/>
              </a:rPr>
              <a:t>QTS and QuTS hero use different file systems. You must remove all the drives from the TVS-hx74 before switching from QuTS hero to QTS.</a:t>
            </a:r>
          </a:p>
        </p:txBody>
      </p:sp>
      <p:pic>
        <p:nvPicPr>
          <p:cNvPr id="7" name="Picture 6" descr="A screenshot of a computer&#10;&#10;Description automatically generated with medium confidence">
            <a:extLst>
              <a:ext uri="{FF2B5EF4-FFF2-40B4-BE49-F238E27FC236}">
                <a16:creationId xmlns:a16="http://schemas.microsoft.com/office/drawing/2014/main" id="{ACAEBFF1-834F-ACDB-7F2B-E53573806E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21880" y="2021508"/>
            <a:ext cx="8291622" cy="4348557"/>
          </a:xfrm>
          <a:prstGeom prst="rect">
            <a:avLst/>
          </a:prstGeom>
        </p:spPr>
      </p:pic>
    </p:spTree>
    <p:extLst>
      <p:ext uri="{BB962C8B-B14F-4D97-AF65-F5344CB8AC3E}">
        <p14:creationId xmlns:p14="http://schemas.microsoft.com/office/powerpoint/2010/main" val="3425869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圓角化同側角落 5">
            <a:extLst>
              <a:ext uri="{FF2B5EF4-FFF2-40B4-BE49-F238E27FC236}">
                <a16:creationId xmlns:a16="http://schemas.microsoft.com/office/drawing/2014/main" id="{23EB96B6-26C8-2A22-048D-99AE475F5AA4}"/>
              </a:ext>
            </a:extLst>
          </p:cNvPr>
          <p:cNvSpPr/>
          <p:nvPr/>
        </p:nvSpPr>
        <p:spPr>
          <a:xfrm>
            <a:off x="4241799" y="2422112"/>
            <a:ext cx="3928534" cy="287227"/>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2" name="標題 1">
            <a:extLst>
              <a:ext uri="{FF2B5EF4-FFF2-40B4-BE49-F238E27FC236}">
                <a16:creationId xmlns:a16="http://schemas.microsoft.com/office/drawing/2014/main" id="{F44B800C-7AC8-470D-AB62-AC38368CEB58}"/>
              </a:ext>
            </a:extLst>
          </p:cNvPr>
          <p:cNvSpPr>
            <a:spLocks noGrp="1"/>
          </p:cNvSpPr>
          <p:nvPr>
            <p:ph type="title"/>
          </p:nvPr>
        </p:nvSpPr>
        <p:spPr>
          <a:xfrm>
            <a:off x="1" y="87166"/>
            <a:ext cx="12192000" cy="1378563"/>
          </a:xfrm>
        </p:spPr>
        <p:txBody>
          <a:bodyPr>
            <a:noAutofit/>
          </a:bodyPr>
          <a:lstStyle/>
          <a:p>
            <a:pPr>
              <a:lnSpc>
                <a:spcPts val="4800"/>
              </a:lnSpc>
            </a:pPr>
            <a:r>
              <a:rPr lang="en-US" altLang="zh-TW" sz="3600">
                <a:latin typeface="+mn-lt"/>
                <a:ea typeface="+mn-ea"/>
                <a:cs typeface="+mn-ea"/>
                <a:sym typeface="+mn-lt"/>
              </a:rPr>
              <a:t>Choose between </a:t>
            </a:r>
            <a:br>
              <a:rPr lang="en-US" altLang="zh-TW" sz="3600">
                <a:latin typeface="+mn-lt"/>
                <a:ea typeface="+mn-ea"/>
                <a:cs typeface="+mn-ea"/>
                <a:sym typeface="+mn-lt"/>
              </a:rPr>
            </a:br>
            <a:r>
              <a:rPr lang="en-US" altLang="zh-TW" sz="3600">
                <a:latin typeface="+mn-lt"/>
                <a:ea typeface="+mn-ea"/>
                <a:cs typeface="+mn-ea"/>
                <a:sym typeface="+mn-lt"/>
              </a:rPr>
              <a:t>QTS and ZFS based </a:t>
            </a:r>
            <a:r>
              <a:rPr lang="en-US" altLang="zh-TW" sz="3600" err="1">
                <a:latin typeface="+mn-lt"/>
                <a:ea typeface="+mn-ea"/>
                <a:cs typeface="+mn-ea"/>
                <a:sym typeface="+mn-lt"/>
              </a:rPr>
              <a:t>QuTS</a:t>
            </a:r>
            <a:r>
              <a:rPr lang="en-US" altLang="zh-TW" sz="3600">
                <a:latin typeface="+mn-lt"/>
                <a:ea typeface="+mn-ea"/>
                <a:cs typeface="+mn-ea"/>
                <a:sym typeface="+mn-lt"/>
              </a:rPr>
              <a:t> hero</a:t>
            </a:r>
            <a:endParaRPr lang="zh-TW" altLang="en-US" sz="3600">
              <a:latin typeface="+mn-lt"/>
              <a:ea typeface="+mn-ea"/>
              <a:cs typeface="+mn-ea"/>
              <a:sym typeface="+mn-lt"/>
            </a:endParaRPr>
          </a:p>
        </p:txBody>
      </p:sp>
      <p:sp>
        <p:nvSpPr>
          <p:cNvPr id="5" name="文字方塊 4">
            <a:extLst>
              <a:ext uri="{FF2B5EF4-FFF2-40B4-BE49-F238E27FC236}">
                <a16:creationId xmlns:a16="http://schemas.microsoft.com/office/drawing/2014/main" id="{AD8A389C-5DDA-44C8-457C-29173037D138}"/>
              </a:ext>
            </a:extLst>
          </p:cNvPr>
          <p:cNvSpPr txBox="1"/>
          <p:nvPr/>
        </p:nvSpPr>
        <p:spPr>
          <a:xfrm>
            <a:off x="451640" y="1881794"/>
            <a:ext cx="11630297" cy="707886"/>
          </a:xfrm>
          <a:prstGeom prst="rect">
            <a:avLst/>
          </a:prstGeom>
          <a:noFill/>
        </p:spPr>
        <p:txBody>
          <a:bodyPr wrap="square">
            <a:spAutoFit/>
          </a:bodyPr>
          <a:lstStyle/>
          <a:p>
            <a:r>
              <a:rPr lang="en-US" altLang="zh-TW" sz="1000">
                <a:cs typeface="+mn-ea"/>
                <a:sym typeface="+mn-lt"/>
              </a:rPr>
              <a:t>Faced with the explosive growth of data, VDI popularity, increasing SSD adoption, 8K media, and other disruptive IT trends, modern businesses need dependable storage systems to meet future demands. QNAP’s new “</a:t>
            </a:r>
            <a:r>
              <a:rPr lang="en-US" altLang="zh-TW" sz="1000" err="1">
                <a:cs typeface="+mn-ea"/>
                <a:sym typeface="+mn-lt"/>
              </a:rPr>
              <a:t>QuTS</a:t>
            </a:r>
            <a:r>
              <a:rPr lang="en-US" altLang="zh-TW" sz="1000">
                <a:cs typeface="+mn-ea"/>
                <a:sym typeface="+mn-lt"/>
              </a:rPr>
              <a:t> hero” operating system combines the app-based QTS with a 128-bit ZFS file system to provide flexible storage management, comprehensive data protection and optimized performance to meet the needs of business-critical applications.</a:t>
            </a:r>
          </a:p>
          <a:p>
            <a:r>
              <a:rPr lang="en-US" altLang="zh-TW" sz="1000">
                <a:cs typeface="+mn-ea"/>
                <a:sym typeface="+mn-lt"/>
              </a:rPr>
              <a:t>Learn More: </a:t>
            </a:r>
            <a:r>
              <a:rPr lang="en-US" altLang="zh-TW" sz="1000">
                <a:cs typeface="+mn-ea"/>
                <a:sym typeface="+mn-lt"/>
                <a:hlinkClick r:id="rId2"/>
              </a:rPr>
              <a:t>Why QNAP business NAS uses ZFS</a:t>
            </a:r>
            <a:endParaRPr lang="en-US" altLang="zh-TW" sz="1000">
              <a:cs typeface="+mn-ea"/>
              <a:sym typeface="+mn-lt"/>
            </a:endParaRPr>
          </a:p>
        </p:txBody>
      </p:sp>
      <p:sp>
        <p:nvSpPr>
          <p:cNvPr id="15" name="矩形: 圓角化同側角落 14">
            <a:extLst>
              <a:ext uri="{FF2B5EF4-FFF2-40B4-BE49-F238E27FC236}">
                <a16:creationId xmlns:a16="http://schemas.microsoft.com/office/drawing/2014/main" id="{586D5D45-15D6-FE4F-D724-97ACD8636201}"/>
              </a:ext>
            </a:extLst>
          </p:cNvPr>
          <p:cNvSpPr/>
          <p:nvPr/>
        </p:nvSpPr>
        <p:spPr>
          <a:xfrm>
            <a:off x="8238065" y="2422112"/>
            <a:ext cx="3706948" cy="287227"/>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graphicFrame>
        <p:nvGraphicFramePr>
          <p:cNvPr id="3" name="表格 2">
            <a:extLst>
              <a:ext uri="{FF2B5EF4-FFF2-40B4-BE49-F238E27FC236}">
                <a16:creationId xmlns:a16="http://schemas.microsoft.com/office/drawing/2014/main" id="{2EC2B74F-4169-3673-E038-1A7E9FCC250B}"/>
              </a:ext>
            </a:extLst>
          </p:cNvPr>
          <p:cNvGraphicFramePr>
            <a:graphicFrameLocks noGrp="1"/>
          </p:cNvGraphicFramePr>
          <p:nvPr>
            <p:extLst>
              <p:ext uri="{D42A27DB-BD31-4B8C-83A1-F6EECF244321}">
                <p14:modId xmlns:p14="http://schemas.microsoft.com/office/powerpoint/2010/main" val="2272051348"/>
              </p:ext>
            </p:extLst>
          </p:nvPr>
        </p:nvGraphicFramePr>
        <p:xfrm>
          <a:off x="314715" y="2436301"/>
          <a:ext cx="11630297" cy="4467502"/>
        </p:xfrm>
        <a:graphic>
          <a:graphicData uri="http://schemas.openxmlformats.org/drawingml/2006/table">
            <a:tbl>
              <a:tblPr>
                <a:tableStyleId>{9D7B26C5-4107-4FEC-AEDC-1716B250A1EF}</a:tableStyleId>
              </a:tblPr>
              <a:tblGrid>
                <a:gridCol w="3999644">
                  <a:extLst>
                    <a:ext uri="{9D8B030D-6E8A-4147-A177-3AD203B41FA5}">
                      <a16:colId xmlns:a16="http://schemas.microsoft.com/office/drawing/2014/main" val="494235255"/>
                    </a:ext>
                  </a:extLst>
                </a:gridCol>
                <a:gridCol w="4108813">
                  <a:extLst>
                    <a:ext uri="{9D8B030D-6E8A-4147-A177-3AD203B41FA5}">
                      <a16:colId xmlns:a16="http://schemas.microsoft.com/office/drawing/2014/main" val="2412127287"/>
                    </a:ext>
                  </a:extLst>
                </a:gridCol>
                <a:gridCol w="3521840">
                  <a:extLst>
                    <a:ext uri="{9D8B030D-6E8A-4147-A177-3AD203B41FA5}">
                      <a16:colId xmlns:a16="http://schemas.microsoft.com/office/drawing/2014/main" val="3166380365"/>
                    </a:ext>
                  </a:extLst>
                </a:gridCol>
              </a:tblGrid>
              <a:tr h="284888">
                <a:tc>
                  <a:txBody>
                    <a:bodyPr/>
                    <a:lstStyle/>
                    <a:p>
                      <a:pPr algn="ctr" fontAlgn="ctr"/>
                      <a:endParaRPr lang="en-US" sz="900" b="1">
                        <a:effectLst/>
                        <a:latin typeface="+mn-lt"/>
                        <a:ea typeface="+mn-ea"/>
                        <a:cs typeface="+mn-ea"/>
                        <a:sym typeface="+mn-lt"/>
                      </a:endParaRPr>
                    </a:p>
                  </a:txBody>
                  <a:tcPr marL="33874" marR="33874" marT="16937" marB="16937" anchor="ctr">
                    <a:lnL>
                      <a:noFill/>
                    </a:lnL>
                    <a:lnR>
                      <a:noFill/>
                    </a:lnR>
                    <a:lnT w="12700" cmpd="sng">
                      <a:noFill/>
                    </a:lnT>
                    <a:lnB>
                      <a:noFill/>
                    </a:lnB>
                    <a:lnTlToBr w="12700" cmpd="sng">
                      <a:noFill/>
                      <a:prstDash val="solid"/>
                    </a:lnTlToBr>
                    <a:lnBlToTr w="12700" cmpd="sng">
                      <a:noFill/>
                      <a:prstDash val="solid"/>
                    </a:lnBlToTr>
                  </a:tcPr>
                </a:tc>
                <a:tc>
                  <a:txBody>
                    <a:bodyPr/>
                    <a:lstStyle/>
                    <a:p>
                      <a:pPr marL="0" algn="ctr" defTabSz="1219170" rtl="0" eaLnBrk="1" fontAlgn="ctr" latinLnBrk="0" hangingPunct="1"/>
                      <a:r>
                        <a:rPr lang="en-US" sz="1200" b="1" kern="1200">
                          <a:solidFill>
                            <a:schemeClr val="bg1"/>
                          </a:solidFill>
                          <a:effectLst/>
                          <a:latin typeface="+mn-lt"/>
                          <a:ea typeface="+mn-ea"/>
                          <a:cs typeface="+mn-ea"/>
                          <a:sym typeface="+mn-lt"/>
                        </a:rPr>
                        <a:t>QuTS hero</a:t>
                      </a:r>
                    </a:p>
                  </a:txBody>
                  <a:tcPr marL="33874" marR="33874" marT="16937" marB="16937" anchor="ctr">
                    <a:lnL>
                      <a:noFill/>
                    </a:lnL>
                    <a:lnR>
                      <a:noFill/>
                    </a:lnR>
                    <a:lnT w="12700" cmpd="sng">
                      <a:noFill/>
                    </a:lnT>
                    <a:lnB>
                      <a:noFill/>
                    </a:lnB>
                    <a:lnTlToBr w="12700" cmpd="sng">
                      <a:noFill/>
                      <a:prstDash val="solid"/>
                    </a:lnTlToBr>
                    <a:lnBlToTr w="12700" cmpd="sng">
                      <a:noFill/>
                      <a:prstDash val="solid"/>
                    </a:lnBlToTr>
                  </a:tcPr>
                </a:tc>
                <a:tc>
                  <a:txBody>
                    <a:bodyPr/>
                    <a:lstStyle/>
                    <a:p>
                      <a:pPr marL="0" algn="ctr" defTabSz="1219170" rtl="0" eaLnBrk="1" fontAlgn="ctr" latinLnBrk="0" hangingPunct="1"/>
                      <a:r>
                        <a:rPr lang="en-US" sz="1200" b="1" kern="1200">
                          <a:solidFill>
                            <a:schemeClr val="bg1"/>
                          </a:solidFill>
                          <a:effectLst/>
                          <a:latin typeface="+mn-lt"/>
                          <a:ea typeface="+mn-ea"/>
                          <a:cs typeface="+mn-ea"/>
                          <a:sym typeface="+mn-lt"/>
                        </a:rPr>
                        <a:t>QTS</a:t>
                      </a:r>
                    </a:p>
                  </a:txBody>
                  <a:tcPr marL="33874" marR="33874" marT="16937" marB="16937" anchor="ctr">
                    <a:lnL>
                      <a:noFill/>
                    </a:lnL>
                    <a:lnR>
                      <a:noFill/>
                    </a:lnR>
                    <a:lnT w="12700" cmpd="sng">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874221720"/>
                  </a:ext>
                </a:extLst>
              </a:tr>
              <a:tr h="182961">
                <a:tc>
                  <a:txBody>
                    <a:bodyPr/>
                    <a:lstStyle/>
                    <a:p>
                      <a:pPr algn="ctr" fontAlgn="ctr"/>
                      <a:r>
                        <a:rPr lang="en-US" altLang="zh-TW" sz="1000" b="1">
                          <a:solidFill>
                            <a:srgbClr val="000000"/>
                          </a:solidFill>
                          <a:effectLst/>
                          <a:latin typeface="+mn-lt"/>
                          <a:ea typeface="+mn-ea"/>
                          <a:cs typeface="+mn-ea"/>
                          <a:sym typeface="+mn-lt"/>
                        </a:rPr>
                        <a:t>Filesystem</a:t>
                      </a:r>
                      <a:endParaRPr lang="zh-TW" altLang="en-US" sz="1000" b="1">
                        <a:solidFill>
                          <a:srgbClr val="000000"/>
                        </a:solidFill>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sz="950" b="0">
                          <a:effectLst/>
                          <a:latin typeface="+mn-lt"/>
                          <a:ea typeface="+mn-ea"/>
                          <a:cs typeface="+mn-ea"/>
                          <a:sym typeface="+mn-lt"/>
                        </a:rPr>
                        <a:t>ZFS</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sz="950" b="0">
                          <a:effectLst/>
                          <a:latin typeface="+mn-lt"/>
                          <a:ea typeface="+mn-ea"/>
                          <a:cs typeface="+mn-ea"/>
                          <a:sym typeface="+mn-lt"/>
                        </a:rPr>
                        <a:t>Ext4</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285383670"/>
                  </a:ext>
                </a:extLst>
              </a:tr>
              <a:tr h="459886">
                <a:tc>
                  <a:txBody>
                    <a:bodyPr/>
                    <a:lstStyle/>
                    <a:p>
                      <a:pPr algn="ctr" fontAlgn="ctr"/>
                      <a:r>
                        <a:rPr lang="en-US" altLang="zh-TW" sz="1000" b="1">
                          <a:solidFill>
                            <a:srgbClr val="000000"/>
                          </a:solidFill>
                          <a:effectLst/>
                          <a:latin typeface="+mn-lt"/>
                          <a:ea typeface="+mn-ea"/>
                          <a:cs typeface="+mn-ea"/>
                          <a:sym typeface="+mn-lt"/>
                        </a:rPr>
                        <a:t>SSD</a:t>
                      </a:r>
                      <a:r>
                        <a:rPr lang="zh-TW" altLang="en-US" sz="1000" b="1">
                          <a:solidFill>
                            <a:srgbClr val="000000"/>
                          </a:solidFill>
                          <a:effectLst/>
                          <a:latin typeface="+mn-lt"/>
                          <a:ea typeface="+mn-ea"/>
                          <a:cs typeface="+mn-ea"/>
                          <a:sym typeface="+mn-lt"/>
                        </a:rPr>
                        <a:t> </a:t>
                      </a:r>
                      <a:r>
                        <a:rPr lang="en-US" altLang="zh-TW" sz="1000" b="1">
                          <a:solidFill>
                            <a:srgbClr val="000000"/>
                          </a:solidFill>
                          <a:effectLst/>
                          <a:latin typeface="+mn-lt"/>
                          <a:ea typeface="+mn-ea"/>
                          <a:cs typeface="+mn-ea"/>
                          <a:sym typeface="+mn-lt"/>
                        </a:rPr>
                        <a:t>Cache</a:t>
                      </a:r>
                      <a:endParaRPr lang="zh-TW" altLang="en-US" sz="1000" b="1">
                        <a:solidFill>
                          <a:srgbClr val="000000"/>
                        </a:solidFill>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900">
                          <a:latin typeface="+mn-lt"/>
                          <a:ea typeface="+mn-ea"/>
                          <a:cs typeface="+mn-ea"/>
                          <a:sym typeface="+mn-lt"/>
                        </a:rPr>
                        <a:t>Read Cache</a:t>
                      </a:r>
                      <a:endParaRPr lang="zh-TW" altLang="en-US"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1000">
                          <a:latin typeface="+mn-lt"/>
                          <a:ea typeface="+mn-ea"/>
                          <a:cs typeface="+mn-ea"/>
                          <a:sym typeface="+mn-lt"/>
                        </a:rPr>
                        <a:t>Read/Write Cache</a:t>
                      </a:r>
                      <a:br>
                        <a:rPr lang="en-US" altLang="zh-TW" sz="1000">
                          <a:latin typeface="+mn-lt"/>
                          <a:ea typeface="+mn-ea"/>
                          <a:cs typeface="+mn-ea"/>
                          <a:sym typeface="+mn-lt"/>
                        </a:rPr>
                      </a:br>
                      <a:r>
                        <a:rPr lang="en-US" altLang="zh-TW" sz="1000">
                          <a:latin typeface="+mn-lt"/>
                          <a:ea typeface="+mn-ea"/>
                          <a:cs typeface="+mn-ea"/>
                          <a:sym typeface="+mn-lt"/>
                        </a:rPr>
                        <a:t>Read Cache</a:t>
                      </a:r>
                      <a:br>
                        <a:rPr lang="en-US" altLang="zh-TW" sz="1000">
                          <a:latin typeface="+mn-lt"/>
                          <a:ea typeface="+mn-ea"/>
                          <a:cs typeface="+mn-ea"/>
                          <a:sym typeface="+mn-lt"/>
                        </a:rPr>
                      </a:br>
                      <a:r>
                        <a:rPr lang="en-US" altLang="zh-TW" sz="1000">
                          <a:latin typeface="+mn-lt"/>
                          <a:ea typeface="+mn-ea"/>
                          <a:cs typeface="+mn-ea"/>
                          <a:sym typeface="+mn-lt"/>
                        </a:rPr>
                        <a:t>Write Cache</a:t>
                      </a:r>
                      <a:endParaRPr lang="zh-TW" altLang="en-US"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869590307"/>
                  </a:ext>
                </a:extLst>
              </a:tr>
              <a:tr h="332650">
                <a:tc>
                  <a:txBody>
                    <a:bodyPr/>
                    <a:lstStyle/>
                    <a:p>
                      <a:pPr algn="ctr" fontAlgn="ctr"/>
                      <a:r>
                        <a:rPr lang="en-US" sz="1000" b="1">
                          <a:solidFill>
                            <a:srgbClr val="000000"/>
                          </a:solidFill>
                          <a:effectLst/>
                          <a:latin typeface="+mn-lt"/>
                          <a:ea typeface="+mn-ea"/>
                          <a:cs typeface="+mn-ea"/>
                          <a:sym typeface="+mn-lt"/>
                        </a:rPr>
                        <a:t>Inline Compression</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1000">
                          <a:solidFill>
                            <a:srgbClr val="FF0000"/>
                          </a:solidFill>
                          <a:latin typeface="+mn-lt"/>
                          <a:ea typeface="+mn-ea"/>
                          <a:cs typeface="+mn-ea"/>
                          <a:sym typeface="+mn-lt"/>
                        </a:rPr>
                        <a:t>Yes</a:t>
                      </a:r>
                      <a:br>
                        <a:rPr lang="en-US" altLang="zh-TW" sz="1000">
                          <a:solidFill>
                            <a:srgbClr val="FF0000"/>
                          </a:solidFill>
                          <a:latin typeface="+mn-lt"/>
                          <a:ea typeface="+mn-ea"/>
                          <a:cs typeface="+mn-ea"/>
                          <a:sym typeface="+mn-lt"/>
                        </a:rPr>
                      </a:br>
                      <a:r>
                        <a:rPr lang="en-US" altLang="zh-TW" sz="1000">
                          <a:solidFill>
                            <a:srgbClr val="FF0000"/>
                          </a:solidFill>
                          <a:latin typeface="+mn-lt"/>
                          <a:ea typeface="+mn-ea"/>
                          <a:cs typeface="+mn-ea"/>
                          <a:sym typeface="+mn-lt"/>
                        </a:rPr>
                        <a:t>(LZ4 compression, ideal for RAW files and document files)</a:t>
                      </a:r>
                      <a:endParaRPr lang="en-US" altLang="zh-TW" sz="950" b="0">
                        <a:solidFill>
                          <a:srgbClr val="FF0000"/>
                        </a:solidFill>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950" b="0">
                          <a:effectLst/>
                          <a:latin typeface="+mn-lt"/>
                          <a:ea typeface="+mn-ea"/>
                          <a:cs typeface="+mn-ea"/>
                          <a:sym typeface="+mn-lt"/>
                        </a:rPr>
                        <a:t>No</a:t>
                      </a:r>
                      <a:endParaRPr lang="zh-TW" altLang="en-US"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2521667223"/>
                  </a:ext>
                </a:extLst>
              </a:tr>
              <a:tr h="332650">
                <a:tc>
                  <a:txBody>
                    <a:bodyPr/>
                    <a:lstStyle/>
                    <a:p>
                      <a:pPr algn="ctr" fontAlgn="ctr"/>
                      <a:r>
                        <a:rPr lang="en-US" sz="1000" b="1">
                          <a:solidFill>
                            <a:srgbClr val="000000"/>
                          </a:solidFill>
                          <a:effectLst/>
                          <a:latin typeface="+mn-lt"/>
                          <a:ea typeface="+mn-ea"/>
                          <a:cs typeface="+mn-ea"/>
                          <a:sym typeface="+mn-lt"/>
                        </a:rPr>
                        <a:t>Inline Deduplication</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1000">
                          <a:solidFill>
                            <a:srgbClr val="FF0000"/>
                          </a:solidFill>
                          <a:latin typeface="+mn-lt"/>
                          <a:ea typeface="+mn-ea"/>
                          <a:cs typeface="+mn-ea"/>
                          <a:sym typeface="+mn-lt"/>
                        </a:rPr>
                        <a:t>Yes</a:t>
                      </a:r>
                      <a:br>
                        <a:rPr lang="en-US" altLang="zh-TW" sz="1000">
                          <a:solidFill>
                            <a:srgbClr val="FF0000"/>
                          </a:solidFill>
                          <a:latin typeface="+mn-lt"/>
                          <a:ea typeface="+mn-ea"/>
                          <a:cs typeface="+mn-ea"/>
                          <a:sym typeface="+mn-lt"/>
                        </a:rPr>
                      </a:br>
                      <a:r>
                        <a:rPr lang="en-US" altLang="zh-TW" sz="1000">
                          <a:solidFill>
                            <a:srgbClr val="FF0000"/>
                          </a:solidFill>
                          <a:latin typeface="+mn-lt"/>
                          <a:ea typeface="+mn-ea"/>
                          <a:cs typeface="+mn-ea"/>
                          <a:sym typeface="+mn-lt"/>
                        </a:rPr>
                        <a:t>(At least 16 GB RAM required)</a:t>
                      </a:r>
                      <a:endParaRPr lang="en-US" altLang="zh-TW" sz="950" b="0">
                        <a:solidFill>
                          <a:srgbClr val="FF0000"/>
                        </a:solidFill>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950" b="0">
                          <a:effectLst/>
                          <a:latin typeface="+mn-lt"/>
                          <a:ea typeface="+mn-ea"/>
                          <a:cs typeface="+mn-ea"/>
                          <a:sym typeface="+mn-lt"/>
                        </a:rPr>
                        <a:t>No</a:t>
                      </a:r>
                      <a:endParaRPr lang="zh-TW" altLang="en-US"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1548932897"/>
                  </a:ext>
                </a:extLst>
              </a:tr>
              <a:tr h="100916">
                <a:tc>
                  <a:txBody>
                    <a:bodyPr/>
                    <a:lstStyle/>
                    <a:p>
                      <a:pPr algn="ctr" fontAlgn="ctr"/>
                      <a:r>
                        <a:rPr lang="en-US" altLang="zh-TW" sz="1000" b="1">
                          <a:solidFill>
                            <a:srgbClr val="000000"/>
                          </a:solidFill>
                          <a:effectLst/>
                          <a:latin typeface="+mn-lt"/>
                          <a:ea typeface="+mn-ea"/>
                          <a:cs typeface="+mn-ea"/>
                          <a:sym typeface="+mn-lt"/>
                        </a:rPr>
                        <a:t>HBS with QuDedup for Remote Backup</a:t>
                      </a:r>
                      <a:endParaRPr lang="zh-TW" altLang="en-US" sz="1000" b="1">
                        <a:solidFill>
                          <a:srgbClr val="000000"/>
                        </a:solidFill>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950" b="0">
                          <a:effectLst/>
                          <a:latin typeface="+mn-lt"/>
                          <a:ea typeface="+mn-ea"/>
                          <a:cs typeface="+mn-ea"/>
                          <a:sym typeface="+mn-lt"/>
                        </a:rPr>
                        <a:t>Yes</a:t>
                      </a:r>
                      <a:endParaRPr lang="zh-TW" altLang="en-US"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950" b="0">
                          <a:effectLst/>
                          <a:latin typeface="+mn-lt"/>
                          <a:ea typeface="+mn-ea"/>
                          <a:cs typeface="+mn-ea"/>
                          <a:sym typeface="+mn-lt"/>
                        </a:rPr>
                        <a:t>Yes</a:t>
                      </a:r>
                      <a:endParaRPr lang="zh-TW" altLang="en-US"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2066589079"/>
                  </a:ext>
                </a:extLst>
              </a:tr>
              <a:tr h="182961">
                <a:tc>
                  <a:txBody>
                    <a:bodyPr/>
                    <a:lstStyle/>
                    <a:p>
                      <a:pPr algn="ctr" fontAlgn="ctr"/>
                      <a:r>
                        <a:rPr lang="en-US" altLang="zh-TW" sz="1000" b="1">
                          <a:solidFill>
                            <a:srgbClr val="000000"/>
                          </a:solidFill>
                          <a:effectLst/>
                          <a:latin typeface="+mn-lt"/>
                          <a:ea typeface="+mn-ea"/>
                          <a:cs typeface="+mn-ea"/>
                          <a:sym typeface="+mn-lt"/>
                        </a:rPr>
                        <a:t>Power</a:t>
                      </a:r>
                      <a:r>
                        <a:rPr lang="zh-TW" altLang="en-US" sz="1000" b="1">
                          <a:solidFill>
                            <a:srgbClr val="000000"/>
                          </a:solidFill>
                          <a:effectLst/>
                          <a:latin typeface="+mn-lt"/>
                          <a:ea typeface="+mn-ea"/>
                          <a:cs typeface="+mn-ea"/>
                          <a:sym typeface="+mn-lt"/>
                        </a:rPr>
                        <a:t> </a:t>
                      </a:r>
                      <a:r>
                        <a:rPr lang="en-US" altLang="zh-TW" sz="1000" b="1">
                          <a:solidFill>
                            <a:srgbClr val="000000"/>
                          </a:solidFill>
                          <a:effectLst/>
                          <a:latin typeface="+mn-lt"/>
                          <a:ea typeface="+mn-ea"/>
                          <a:cs typeface="+mn-ea"/>
                          <a:sym typeface="+mn-lt"/>
                        </a:rPr>
                        <a:t>Failure</a:t>
                      </a:r>
                      <a:r>
                        <a:rPr lang="zh-TW" altLang="en-US" sz="1000" b="1">
                          <a:solidFill>
                            <a:srgbClr val="000000"/>
                          </a:solidFill>
                          <a:effectLst/>
                          <a:latin typeface="+mn-lt"/>
                          <a:ea typeface="+mn-ea"/>
                          <a:cs typeface="+mn-ea"/>
                          <a:sym typeface="+mn-lt"/>
                        </a:rPr>
                        <a:t> </a:t>
                      </a:r>
                      <a:r>
                        <a:rPr lang="en-US" altLang="zh-TW" sz="1000" b="1">
                          <a:solidFill>
                            <a:srgbClr val="000000"/>
                          </a:solidFill>
                          <a:effectLst/>
                          <a:latin typeface="+mn-lt"/>
                          <a:ea typeface="+mn-ea"/>
                          <a:cs typeface="+mn-ea"/>
                          <a:sym typeface="+mn-lt"/>
                        </a:rPr>
                        <a:t>Protection</a:t>
                      </a:r>
                      <a:r>
                        <a:rPr lang="zh-TW" altLang="en-US" sz="1000" b="1">
                          <a:solidFill>
                            <a:srgbClr val="000000"/>
                          </a:solidFill>
                          <a:effectLst/>
                          <a:latin typeface="+mn-lt"/>
                          <a:ea typeface="+mn-ea"/>
                          <a:cs typeface="+mn-ea"/>
                          <a:sym typeface="+mn-lt"/>
                        </a:rPr>
                        <a:t> </a:t>
                      </a:r>
                      <a:r>
                        <a:rPr lang="en-US" altLang="zh-TW" sz="1000" b="1">
                          <a:solidFill>
                            <a:srgbClr val="000000"/>
                          </a:solidFill>
                          <a:effectLst/>
                          <a:latin typeface="+mn-lt"/>
                          <a:ea typeface="+mn-ea"/>
                          <a:cs typeface="+mn-ea"/>
                          <a:sym typeface="+mn-lt"/>
                        </a:rPr>
                        <a:t>(Hardware)</a:t>
                      </a:r>
                      <a:endParaRPr lang="zh-TW" altLang="en-US" sz="1000" b="1">
                        <a:solidFill>
                          <a:srgbClr val="000000"/>
                        </a:solidFill>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1000">
                          <a:latin typeface="+mn-lt"/>
                          <a:ea typeface="+mn-ea"/>
                          <a:cs typeface="+mn-ea"/>
                          <a:sym typeface="+mn-lt"/>
                        </a:rPr>
                        <a:t>Uninterruptible power supply (UPS)</a:t>
                      </a:r>
                      <a:endParaRPr lang="en-US"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1000">
                          <a:latin typeface="+mn-lt"/>
                          <a:ea typeface="+mn-ea"/>
                          <a:cs typeface="+mn-ea"/>
                          <a:sym typeface="+mn-lt"/>
                        </a:rPr>
                        <a:t>Uninterruptible power supply (UPS)</a:t>
                      </a:r>
                      <a:endParaRPr lang="en-US"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3693255863"/>
                  </a:ext>
                </a:extLst>
              </a:tr>
              <a:tr h="459886">
                <a:tc>
                  <a:txBody>
                    <a:bodyPr/>
                    <a:lstStyle/>
                    <a:p>
                      <a:pPr algn="ctr" fontAlgn="ctr"/>
                      <a:r>
                        <a:rPr lang="en-US" altLang="zh-TW" sz="1000" b="1">
                          <a:solidFill>
                            <a:srgbClr val="000000"/>
                          </a:solidFill>
                          <a:effectLst/>
                          <a:latin typeface="+mn-lt"/>
                          <a:ea typeface="+mn-ea"/>
                          <a:cs typeface="+mn-ea"/>
                          <a:sym typeface="+mn-lt"/>
                        </a:rPr>
                        <a:t>Power</a:t>
                      </a:r>
                      <a:r>
                        <a:rPr lang="zh-TW" altLang="en-US" sz="1000" b="1">
                          <a:solidFill>
                            <a:srgbClr val="000000"/>
                          </a:solidFill>
                          <a:effectLst/>
                          <a:latin typeface="+mn-lt"/>
                          <a:ea typeface="+mn-ea"/>
                          <a:cs typeface="+mn-ea"/>
                          <a:sym typeface="+mn-lt"/>
                        </a:rPr>
                        <a:t> </a:t>
                      </a:r>
                      <a:r>
                        <a:rPr lang="en-US" altLang="zh-TW" sz="1000" b="1">
                          <a:solidFill>
                            <a:srgbClr val="000000"/>
                          </a:solidFill>
                          <a:effectLst/>
                          <a:latin typeface="+mn-lt"/>
                          <a:ea typeface="+mn-ea"/>
                          <a:cs typeface="+mn-ea"/>
                          <a:sym typeface="+mn-lt"/>
                        </a:rPr>
                        <a:t>Failure Protection (Software)</a:t>
                      </a:r>
                      <a:endParaRPr lang="zh-TW" altLang="en-US" sz="1000" b="1">
                        <a:solidFill>
                          <a:srgbClr val="000000"/>
                        </a:solidFill>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1000">
                          <a:latin typeface="+mn-lt"/>
                          <a:ea typeface="+mn-ea"/>
                          <a:cs typeface="+mn-ea"/>
                          <a:sym typeface="+mn-lt"/>
                        </a:rPr>
                        <a:t>ZIL</a:t>
                      </a:r>
                      <a:br>
                        <a:rPr lang="en-US" altLang="zh-TW" sz="1000">
                          <a:latin typeface="+mn-lt"/>
                          <a:ea typeface="+mn-ea"/>
                          <a:cs typeface="+mn-ea"/>
                          <a:sym typeface="+mn-lt"/>
                        </a:rPr>
                      </a:br>
                      <a:r>
                        <a:rPr lang="en-US" altLang="zh-TW" sz="1000">
                          <a:latin typeface="+mn-lt"/>
                          <a:ea typeface="+mn-ea"/>
                          <a:cs typeface="+mn-ea"/>
                          <a:sym typeface="+mn-lt"/>
                        </a:rPr>
                        <a:t>Copy-On-Write</a:t>
                      </a:r>
                      <a:br>
                        <a:rPr lang="en-US" altLang="zh-TW" sz="1000">
                          <a:latin typeface="+mn-lt"/>
                          <a:ea typeface="+mn-ea"/>
                          <a:cs typeface="+mn-ea"/>
                          <a:sym typeface="+mn-lt"/>
                        </a:rPr>
                      </a:br>
                      <a:r>
                        <a:rPr lang="en-US" altLang="zh-TW" sz="1000">
                          <a:latin typeface="+mn-lt"/>
                          <a:ea typeface="+mn-ea"/>
                          <a:cs typeface="+mn-ea"/>
                          <a:sym typeface="+mn-lt"/>
                        </a:rPr>
                        <a:t>(Service continues after power recovery)</a:t>
                      </a:r>
                      <a:endParaRPr lang="en-US" altLang="zh-TW"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1000">
                          <a:latin typeface="+mn-lt"/>
                          <a:ea typeface="+mn-ea"/>
                          <a:cs typeface="+mn-ea"/>
                          <a:sym typeface="+mn-lt"/>
                        </a:rPr>
                        <a:t>No</a:t>
                      </a:r>
                      <a:br>
                        <a:rPr lang="en-US" altLang="zh-TW" sz="1000">
                          <a:latin typeface="+mn-lt"/>
                          <a:ea typeface="+mn-ea"/>
                          <a:cs typeface="+mn-ea"/>
                          <a:sym typeface="+mn-lt"/>
                        </a:rPr>
                      </a:br>
                      <a:r>
                        <a:rPr lang="en-US" altLang="zh-TW" sz="1000">
                          <a:latin typeface="+mn-lt"/>
                          <a:ea typeface="+mn-ea"/>
                          <a:cs typeface="+mn-ea"/>
                          <a:sym typeface="+mn-lt"/>
                        </a:rPr>
                        <a:t>(Risk of filesystem-level corruption on power-loss and system downtime required for “</a:t>
                      </a:r>
                      <a:r>
                        <a:rPr lang="en-US" altLang="zh-TW" sz="1000">
                          <a:latin typeface="+mn-lt"/>
                          <a:ea typeface="+mn-ea"/>
                          <a:cs typeface="+mn-ea"/>
                          <a:sym typeface="+mn-lt"/>
                          <a:hlinkClick r:id="rId3"/>
                        </a:rPr>
                        <a:t>Check File System</a:t>
                      </a:r>
                      <a:r>
                        <a:rPr lang="en-US" altLang="zh-TW" sz="1000">
                          <a:latin typeface="+mn-lt"/>
                          <a:ea typeface="+mn-ea"/>
                          <a:cs typeface="+mn-ea"/>
                          <a:sym typeface="+mn-lt"/>
                        </a:rPr>
                        <a:t>”)</a:t>
                      </a:r>
                      <a:endParaRPr lang="en-US" altLang="zh-TW"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296773913"/>
                  </a:ext>
                </a:extLst>
              </a:tr>
              <a:tr h="182961">
                <a:tc>
                  <a:txBody>
                    <a:bodyPr/>
                    <a:lstStyle/>
                    <a:p>
                      <a:pPr algn="ctr" fontAlgn="ctr"/>
                      <a:r>
                        <a:rPr lang="en-US" altLang="zh-TW" sz="1000" b="1">
                          <a:solidFill>
                            <a:srgbClr val="000000"/>
                          </a:solidFill>
                          <a:effectLst/>
                          <a:latin typeface="+mn-lt"/>
                          <a:ea typeface="+mn-ea"/>
                          <a:cs typeface="+mn-ea"/>
                          <a:sym typeface="+mn-lt"/>
                        </a:rPr>
                        <a:t>Permission</a:t>
                      </a:r>
                      <a:r>
                        <a:rPr lang="zh-TW" altLang="en-US" sz="1000" b="1">
                          <a:solidFill>
                            <a:srgbClr val="000000"/>
                          </a:solidFill>
                          <a:effectLst/>
                          <a:latin typeface="+mn-lt"/>
                          <a:ea typeface="+mn-ea"/>
                          <a:cs typeface="+mn-ea"/>
                          <a:sym typeface="+mn-lt"/>
                        </a:rPr>
                        <a:t> </a:t>
                      </a:r>
                      <a:r>
                        <a:rPr lang="en-US" altLang="zh-TW" sz="1000" b="1">
                          <a:solidFill>
                            <a:srgbClr val="000000"/>
                          </a:solidFill>
                          <a:effectLst/>
                          <a:latin typeface="+mn-lt"/>
                          <a:ea typeface="+mn-ea"/>
                          <a:cs typeface="+mn-ea"/>
                          <a:sym typeface="+mn-lt"/>
                        </a:rPr>
                        <a:t>Management</a:t>
                      </a:r>
                      <a:endParaRPr lang="zh-TW" altLang="en-US" sz="1000" b="1">
                        <a:solidFill>
                          <a:srgbClr val="000000"/>
                        </a:solidFill>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sz="950" b="0">
                          <a:effectLst/>
                          <a:latin typeface="+mn-lt"/>
                          <a:ea typeface="+mn-ea"/>
                          <a:cs typeface="+mn-ea"/>
                          <a:sym typeface="+mn-lt"/>
                        </a:rPr>
                        <a:t>Rich ACL (14</a:t>
                      </a:r>
                      <a:r>
                        <a:rPr lang="zh-TW" altLang="en-US" sz="950" b="0">
                          <a:effectLst/>
                          <a:latin typeface="+mn-lt"/>
                          <a:ea typeface="+mn-ea"/>
                          <a:cs typeface="+mn-ea"/>
                          <a:sym typeface="+mn-lt"/>
                        </a:rPr>
                        <a:t> </a:t>
                      </a:r>
                      <a:r>
                        <a:rPr lang="en-US" altLang="zh-TW" sz="950" b="0">
                          <a:effectLst/>
                          <a:latin typeface="+mn-lt"/>
                          <a:ea typeface="+mn-ea"/>
                          <a:cs typeface="+mn-ea"/>
                          <a:sym typeface="+mn-lt"/>
                        </a:rPr>
                        <a:t>types)</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fr-FR" altLang="zh-TW" sz="1000">
                          <a:latin typeface="+mn-lt"/>
                          <a:ea typeface="+mn-ea"/>
                          <a:cs typeface="+mn-ea"/>
                          <a:sym typeface="+mn-lt"/>
                        </a:rPr>
                        <a:t>POSIX ACLs (3 types) + certain special permissions</a:t>
                      </a:r>
                      <a:endParaRPr lang="zh-TW" altLang="en-US"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2086844128"/>
                  </a:ext>
                </a:extLst>
              </a:tr>
              <a:tr h="602090">
                <a:tc>
                  <a:txBody>
                    <a:bodyPr/>
                    <a:lstStyle/>
                    <a:p>
                      <a:pPr algn="ctr" fontAlgn="ctr"/>
                      <a:r>
                        <a:rPr lang="en-US" altLang="zh-TW" sz="1000" b="1">
                          <a:solidFill>
                            <a:srgbClr val="000000"/>
                          </a:solidFill>
                          <a:effectLst/>
                          <a:latin typeface="+mn-lt"/>
                          <a:ea typeface="+mn-ea"/>
                          <a:cs typeface="+mn-ea"/>
                          <a:sym typeface="+mn-lt"/>
                        </a:rPr>
                        <a:t>Capacity</a:t>
                      </a:r>
                      <a:r>
                        <a:rPr lang="zh-TW" altLang="en-US" sz="1000" b="1">
                          <a:solidFill>
                            <a:srgbClr val="000000"/>
                          </a:solidFill>
                          <a:effectLst/>
                          <a:latin typeface="+mn-lt"/>
                          <a:ea typeface="+mn-ea"/>
                          <a:cs typeface="+mn-ea"/>
                          <a:sym typeface="+mn-lt"/>
                        </a:rPr>
                        <a:t> </a:t>
                      </a:r>
                      <a:r>
                        <a:rPr lang="en-US" altLang="zh-TW" sz="1000" b="1">
                          <a:solidFill>
                            <a:srgbClr val="000000"/>
                          </a:solidFill>
                          <a:effectLst/>
                          <a:latin typeface="+mn-lt"/>
                          <a:ea typeface="+mn-ea"/>
                          <a:cs typeface="+mn-ea"/>
                          <a:sym typeface="+mn-lt"/>
                        </a:rPr>
                        <a:t>Expansion</a:t>
                      </a:r>
                      <a:endParaRPr lang="zh-TW" altLang="en-US" sz="1000" b="1">
                        <a:solidFill>
                          <a:srgbClr val="000000"/>
                        </a:solidFill>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1000">
                          <a:latin typeface="+mn-lt"/>
                          <a:ea typeface="+mn-ea"/>
                          <a:cs typeface="+mn-ea"/>
                          <a:sym typeface="+mn-lt"/>
                        </a:rPr>
                        <a:t>Upgrade RAID capacity</a:t>
                      </a:r>
                      <a:br>
                        <a:rPr lang="en-US" altLang="zh-TW" sz="1000">
                          <a:latin typeface="+mn-lt"/>
                          <a:ea typeface="+mn-ea"/>
                          <a:cs typeface="+mn-ea"/>
                          <a:sym typeface="+mn-lt"/>
                        </a:rPr>
                      </a:br>
                      <a:r>
                        <a:rPr lang="en-US" altLang="zh-TW" sz="1000">
                          <a:latin typeface="+mn-lt"/>
                          <a:ea typeface="+mn-ea"/>
                          <a:cs typeface="+mn-ea"/>
                          <a:sym typeface="+mn-lt"/>
                        </a:rPr>
                        <a:t>Change higher capacity disk drives</a:t>
                      </a:r>
                      <a:br>
                        <a:rPr lang="en-US" altLang="zh-TW" sz="1000">
                          <a:latin typeface="+mn-lt"/>
                          <a:ea typeface="+mn-ea"/>
                          <a:cs typeface="+mn-ea"/>
                          <a:sym typeface="+mn-lt"/>
                        </a:rPr>
                      </a:br>
                      <a:r>
                        <a:rPr lang="en-US" altLang="zh-TW" sz="1000">
                          <a:latin typeface="+mn-lt"/>
                          <a:ea typeface="+mn-ea"/>
                          <a:cs typeface="+mn-ea"/>
                          <a:sym typeface="+mn-lt"/>
                        </a:rPr>
                        <a:t>Attach expansion enclosures/JBODs</a:t>
                      </a:r>
                      <a:endParaRPr lang="zh-TW" altLang="en-US"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1000">
                          <a:latin typeface="+mn-lt"/>
                          <a:ea typeface="+mn-ea"/>
                          <a:cs typeface="+mn-ea"/>
                          <a:sym typeface="+mn-lt"/>
                        </a:rPr>
                        <a:t>Add a disk drive to a RAID group</a:t>
                      </a:r>
                      <a:br>
                        <a:rPr lang="en-US" altLang="zh-TW" sz="1000">
                          <a:latin typeface="+mn-lt"/>
                          <a:ea typeface="+mn-ea"/>
                          <a:cs typeface="+mn-ea"/>
                          <a:sym typeface="+mn-lt"/>
                        </a:rPr>
                      </a:br>
                      <a:r>
                        <a:rPr lang="en-US" altLang="zh-TW" sz="1000">
                          <a:latin typeface="+mn-lt"/>
                          <a:ea typeface="+mn-ea"/>
                          <a:cs typeface="+mn-ea"/>
                          <a:sym typeface="+mn-lt"/>
                        </a:rPr>
                        <a:t>Upgrade RAID capacity</a:t>
                      </a:r>
                      <a:br>
                        <a:rPr lang="en-US" altLang="zh-TW" sz="1000">
                          <a:latin typeface="+mn-lt"/>
                          <a:ea typeface="+mn-ea"/>
                          <a:cs typeface="+mn-ea"/>
                          <a:sym typeface="+mn-lt"/>
                        </a:rPr>
                      </a:br>
                      <a:r>
                        <a:rPr lang="en-US" altLang="zh-TW" sz="1000">
                          <a:latin typeface="+mn-lt"/>
                          <a:ea typeface="+mn-ea"/>
                          <a:cs typeface="+mn-ea"/>
                          <a:sym typeface="+mn-lt"/>
                        </a:rPr>
                        <a:t>Change higher capacity disk drives</a:t>
                      </a:r>
                      <a:br>
                        <a:rPr lang="en-US" altLang="zh-TW" sz="1000">
                          <a:latin typeface="+mn-lt"/>
                          <a:ea typeface="+mn-ea"/>
                          <a:cs typeface="+mn-ea"/>
                          <a:sym typeface="+mn-lt"/>
                        </a:rPr>
                      </a:br>
                      <a:r>
                        <a:rPr lang="en-US" altLang="zh-TW" sz="1000">
                          <a:latin typeface="+mn-lt"/>
                          <a:ea typeface="+mn-ea"/>
                          <a:cs typeface="+mn-ea"/>
                          <a:sym typeface="+mn-lt"/>
                        </a:rPr>
                        <a:t>Attach expansion enclosures/JBODs</a:t>
                      </a:r>
                      <a:endParaRPr lang="zh-TW" altLang="en-US"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689890637"/>
                  </a:ext>
                </a:extLst>
              </a:tr>
              <a:tr h="317681">
                <a:tc>
                  <a:txBody>
                    <a:bodyPr/>
                    <a:lstStyle/>
                    <a:p>
                      <a:pPr algn="ctr" fontAlgn="ctr"/>
                      <a:r>
                        <a:rPr lang="en-US" altLang="zh-TW" sz="1000" b="1">
                          <a:solidFill>
                            <a:srgbClr val="000000"/>
                          </a:solidFill>
                          <a:effectLst/>
                          <a:latin typeface="+mn-lt"/>
                          <a:ea typeface="+mn-ea"/>
                          <a:cs typeface="+mn-ea"/>
                          <a:sym typeface="+mn-lt"/>
                        </a:rPr>
                        <a:t>Data</a:t>
                      </a:r>
                      <a:r>
                        <a:rPr lang="zh-TW" altLang="en-US" sz="1000" b="1">
                          <a:solidFill>
                            <a:srgbClr val="000000"/>
                          </a:solidFill>
                          <a:effectLst/>
                          <a:latin typeface="+mn-lt"/>
                          <a:ea typeface="+mn-ea"/>
                          <a:cs typeface="+mn-ea"/>
                          <a:sym typeface="+mn-lt"/>
                        </a:rPr>
                        <a:t> </a:t>
                      </a:r>
                      <a:r>
                        <a:rPr lang="en-US" altLang="zh-TW" sz="1000" b="1">
                          <a:solidFill>
                            <a:srgbClr val="000000"/>
                          </a:solidFill>
                          <a:effectLst/>
                          <a:latin typeface="+mn-lt"/>
                          <a:ea typeface="+mn-ea"/>
                          <a:cs typeface="+mn-ea"/>
                          <a:sym typeface="+mn-lt"/>
                        </a:rPr>
                        <a:t>Security</a:t>
                      </a:r>
                      <a:endParaRPr lang="zh-TW" altLang="en-US" sz="1000" b="1">
                        <a:solidFill>
                          <a:srgbClr val="000000"/>
                        </a:solidFill>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1000">
                          <a:latin typeface="+mn-lt"/>
                          <a:ea typeface="+mn-ea"/>
                          <a:cs typeface="+mn-ea"/>
                          <a:sym typeface="+mn-lt"/>
                        </a:rPr>
                        <a:t>Better</a:t>
                      </a:r>
                      <a:br>
                        <a:rPr lang="en-US" altLang="zh-TW" sz="1000">
                          <a:latin typeface="+mn-lt"/>
                          <a:ea typeface="+mn-ea"/>
                          <a:cs typeface="+mn-ea"/>
                          <a:sym typeface="+mn-lt"/>
                        </a:rPr>
                      </a:br>
                      <a:r>
                        <a:rPr lang="en-US" altLang="zh-TW" sz="1000">
                          <a:latin typeface="+mn-lt"/>
                          <a:ea typeface="+mn-ea"/>
                          <a:cs typeface="+mn-ea"/>
                          <a:sym typeface="+mn-lt"/>
                        </a:rPr>
                        <a:t>(Self-Healing &amp; Copy-on-Write)</a:t>
                      </a:r>
                      <a:endParaRPr lang="en-US" sz="950" b="0">
                        <a:solidFill>
                          <a:srgbClr val="C00000"/>
                        </a:solidFill>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1000">
                          <a:latin typeface="+mn-lt"/>
                          <a:ea typeface="+mn-ea"/>
                          <a:cs typeface="+mn-ea"/>
                          <a:sym typeface="+mn-lt"/>
                        </a:rPr>
                        <a:t>Standard</a:t>
                      </a:r>
                      <a:endParaRPr lang="zh-TW" altLang="en-US"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488811087"/>
                  </a:ext>
                </a:extLst>
              </a:tr>
              <a:tr h="602090">
                <a:tc>
                  <a:txBody>
                    <a:bodyPr/>
                    <a:lstStyle/>
                    <a:p>
                      <a:pPr algn="ctr" fontAlgn="ctr"/>
                      <a:r>
                        <a:rPr lang="en-US" altLang="zh-TW" sz="1000">
                          <a:latin typeface="+mn-lt"/>
                          <a:ea typeface="+mn-ea"/>
                          <a:cs typeface="+mn-ea"/>
                          <a:sym typeface="+mn-lt"/>
                        </a:rPr>
                        <a:t>Recommendation SSD Configuration for Video Editing Applications</a:t>
                      </a:r>
                      <a:endParaRPr lang="zh-TW" altLang="en-US" sz="1000" b="1">
                        <a:solidFill>
                          <a:srgbClr val="000000"/>
                        </a:solidFill>
                        <a:effectLst/>
                        <a:latin typeface="+mn-lt"/>
                        <a:ea typeface="+mn-ea"/>
                        <a:cs typeface="+mn-ea"/>
                        <a:sym typeface="+mn-lt"/>
                      </a:endParaRPr>
                    </a:p>
                  </a:txBody>
                  <a:tcPr marL="33874" marR="33874" marT="16937" marB="16937" anchor="ctr">
                    <a:lnL>
                      <a:noFill/>
                    </a:lnL>
                    <a:lnR>
                      <a:noFill/>
                    </a:lnR>
                    <a:lnT>
                      <a:noFill/>
                    </a:lnT>
                    <a:lnB w="12700" cmpd="sng">
                      <a:noFill/>
                    </a:lnB>
                    <a:lnTlToBr w="12700" cmpd="sng">
                      <a:noFill/>
                      <a:prstDash val="solid"/>
                    </a:lnTlToBr>
                    <a:lnBlToTr w="12700" cmpd="sng">
                      <a:noFill/>
                      <a:prstDash val="solid"/>
                    </a:lnBlToTr>
                    <a:solidFill>
                      <a:srgbClr val="D9E1E7"/>
                    </a:solidFill>
                  </a:tcPr>
                </a:tc>
                <a:tc>
                  <a:txBody>
                    <a:bodyPr/>
                    <a:lstStyle/>
                    <a:p>
                      <a:pPr algn="ctr" fontAlgn="ctr"/>
                      <a:r>
                        <a:rPr lang="en-US" altLang="zh-TW" sz="1000">
                          <a:latin typeface="+mn-lt"/>
                          <a:ea typeface="+mn-ea"/>
                          <a:cs typeface="+mn-ea"/>
                          <a:sym typeface="+mn-lt"/>
                        </a:rPr>
                        <a:t>Use SSD Pools</a:t>
                      </a:r>
                      <a:br>
                        <a:rPr lang="en-US" altLang="zh-TW" sz="1000">
                          <a:latin typeface="+mn-lt"/>
                          <a:ea typeface="+mn-ea"/>
                          <a:cs typeface="+mn-ea"/>
                          <a:sym typeface="+mn-lt"/>
                        </a:rPr>
                      </a:br>
                      <a:br>
                        <a:rPr lang="en-US" altLang="zh-TW" sz="1000">
                          <a:latin typeface="+mn-lt"/>
                          <a:ea typeface="+mn-ea"/>
                          <a:cs typeface="+mn-ea"/>
                          <a:sym typeface="+mn-lt"/>
                        </a:rPr>
                      </a:br>
                      <a:r>
                        <a:rPr lang="en-US" altLang="zh-TW" sz="1000">
                          <a:latin typeface="+mn-lt"/>
                          <a:ea typeface="+mn-ea"/>
                          <a:cs typeface="+mn-ea"/>
                          <a:sym typeface="+mn-lt"/>
                        </a:rPr>
                        <a:t>Note: Set the block size 128K when creating Folders/LUNs</a:t>
                      </a:r>
                      <a:endParaRPr lang="en-US" sz="950" b="0">
                        <a:effectLst/>
                        <a:latin typeface="+mn-lt"/>
                        <a:ea typeface="+mn-ea"/>
                        <a:cs typeface="+mn-ea"/>
                        <a:sym typeface="+mn-lt"/>
                      </a:endParaRPr>
                    </a:p>
                  </a:txBody>
                  <a:tcPr marL="33874" marR="33874" marT="16937" marB="16937" anchor="ctr">
                    <a:lnL>
                      <a:noFill/>
                    </a:lnL>
                    <a:lnR>
                      <a:noFill/>
                    </a:lnR>
                    <a:lnT>
                      <a:noFill/>
                    </a:lnT>
                    <a:lnB w="12700" cmpd="sng">
                      <a:noFill/>
                    </a:lnB>
                    <a:lnTlToBr w="12700" cmpd="sng">
                      <a:noFill/>
                      <a:prstDash val="solid"/>
                    </a:lnTlToBr>
                    <a:lnBlToTr w="12700" cmpd="sng">
                      <a:noFill/>
                      <a:prstDash val="solid"/>
                    </a:lnBlToTr>
                    <a:solidFill>
                      <a:srgbClr val="D9E1E7"/>
                    </a:solidFill>
                  </a:tcPr>
                </a:tc>
                <a:tc>
                  <a:txBody>
                    <a:bodyPr/>
                    <a:lstStyle/>
                    <a:p>
                      <a:pPr algn="ctr" fontAlgn="ctr"/>
                      <a:r>
                        <a:rPr lang="en-US" altLang="zh-TW" sz="1000">
                          <a:latin typeface="+mn-lt"/>
                          <a:ea typeface="+mn-ea"/>
                          <a:cs typeface="+mn-ea"/>
                          <a:sym typeface="+mn-lt"/>
                        </a:rPr>
                        <a:t>Editing (from original/RAW files): Use SSD Pools</a:t>
                      </a:r>
                      <a:br>
                        <a:rPr lang="en-US" altLang="zh-TW" sz="1000">
                          <a:latin typeface="+mn-lt"/>
                          <a:ea typeface="+mn-ea"/>
                          <a:cs typeface="+mn-ea"/>
                          <a:sym typeface="+mn-lt"/>
                        </a:rPr>
                      </a:br>
                      <a:r>
                        <a:rPr lang="en-US" altLang="zh-TW" sz="1000">
                          <a:latin typeface="+mn-lt"/>
                          <a:ea typeface="+mn-ea"/>
                          <a:cs typeface="+mn-ea"/>
                          <a:sym typeface="+mn-lt"/>
                        </a:rPr>
                        <a:t>Post production: Enable Read/Write cache</a:t>
                      </a:r>
                      <a:br>
                        <a:rPr lang="en-US" altLang="zh-TW" sz="1000">
                          <a:latin typeface="+mn-lt"/>
                          <a:ea typeface="+mn-ea"/>
                          <a:cs typeface="+mn-ea"/>
                          <a:sym typeface="+mn-lt"/>
                        </a:rPr>
                      </a:br>
                      <a:br>
                        <a:rPr lang="en-US" altLang="zh-TW" sz="1000">
                          <a:latin typeface="+mn-lt"/>
                          <a:ea typeface="+mn-ea"/>
                          <a:cs typeface="+mn-ea"/>
                          <a:sym typeface="+mn-lt"/>
                        </a:rPr>
                      </a:br>
                      <a:r>
                        <a:rPr lang="en-US" altLang="zh-TW" sz="1000">
                          <a:latin typeface="+mn-lt"/>
                          <a:ea typeface="+mn-ea"/>
                          <a:cs typeface="+mn-ea"/>
                          <a:sym typeface="+mn-lt"/>
                        </a:rPr>
                        <a:t>Note: Set the block size to 32K or 64K when creating Volumes, and choose “All I/O” for cache mode.</a:t>
                      </a:r>
                      <a:endParaRPr lang="en-US" sz="950" b="0">
                        <a:effectLst/>
                        <a:latin typeface="+mn-lt"/>
                        <a:ea typeface="+mn-ea"/>
                        <a:cs typeface="+mn-ea"/>
                        <a:sym typeface="+mn-lt"/>
                      </a:endParaRPr>
                    </a:p>
                  </a:txBody>
                  <a:tcPr marL="33874" marR="33874" marT="16937" marB="16937" anchor="ctr">
                    <a:lnL>
                      <a:noFill/>
                    </a:lnL>
                    <a:lnR>
                      <a:noFill/>
                    </a:lnR>
                    <a:lnT>
                      <a:noFill/>
                    </a:lnT>
                    <a:lnB w="12700" cmpd="sng">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2618972671"/>
                  </a:ext>
                </a:extLst>
              </a:tr>
            </a:tbl>
          </a:graphicData>
        </a:graphic>
      </p:graphicFrame>
      <p:pic>
        <p:nvPicPr>
          <p:cNvPr id="19" name="图片 57">
            <a:extLst>
              <a:ext uri="{FF2B5EF4-FFF2-40B4-BE49-F238E27FC236}">
                <a16:creationId xmlns:a16="http://schemas.microsoft.com/office/drawing/2014/main" id="{BDF09C8A-28C3-9A98-988E-15D66F579202}"/>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1973724" y="4569405"/>
            <a:ext cx="4176402" cy="343047"/>
          </a:xfrm>
          <a:prstGeom prst="rect">
            <a:avLst/>
          </a:prstGeom>
        </p:spPr>
      </p:pic>
      <p:pic>
        <p:nvPicPr>
          <p:cNvPr id="23" name="图片 57">
            <a:extLst>
              <a:ext uri="{FF2B5EF4-FFF2-40B4-BE49-F238E27FC236}">
                <a16:creationId xmlns:a16="http://schemas.microsoft.com/office/drawing/2014/main" id="{9293F225-254D-4225-86A4-47944528A135}"/>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5957205" y="4598274"/>
            <a:ext cx="4176402" cy="343047"/>
          </a:xfrm>
          <a:prstGeom prst="rect">
            <a:avLst/>
          </a:prstGeom>
        </p:spPr>
      </p:pic>
      <p:sp>
        <p:nvSpPr>
          <p:cNvPr id="25" name="文字方塊 24">
            <a:extLst>
              <a:ext uri="{FF2B5EF4-FFF2-40B4-BE49-F238E27FC236}">
                <a16:creationId xmlns:a16="http://schemas.microsoft.com/office/drawing/2014/main" id="{E86B2D96-A8F9-BA1A-F4F6-0B4292006D4F}"/>
              </a:ext>
            </a:extLst>
          </p:cNvPr>
          <p:cNvSpPr txBox="1"/>
          <p:nvPr/>
        </p:nvSpPr>
        <p:spPr>
          <a:xfrm>
            <a:off x="118530" y="1582741"/>
            <a:ext cx="11834949" cy="369332"/>
          </a:xfrm>
          <a:prstGeom prst="rect">
            <a:avLst/>
          </a:prstGeom>
          <a:noFill/>
        </p:spPr>
        <p:txBody>
          <a:bodyPr wrap="square">
            <a:spAutoFit/>
          </a:bodyPr>
          <a:lstStyle/>
          <a:p>
            <a:pPr algn="ctr"/>
            <a:r>
              <a:rPr lang="en-US" altLang="zh-TW" b="1">
                <a:cs typeface="+mn-ea"/>
                <a:sym typeface="+mn-lt"/>
              </a:rPr>
              <a:t>ZFS-based </a:t>
            </a:r>
            <a:r>
              <a:rPr lang="en-US" altLang="zh-TW" b="1" err="1">
                <a:cs typeface="+mn-ea"/>
                <a:sym typeface="+mn-lt"/>
              </a:rPr>
              <a:t>QuTS</a:t>
            </a:r>
            <a:r>
              <a:rPr lang="en-US" altLang="zh-TW" b="1">
                <a:cs typeface="+mn-ea"/>
                <a:sym typeface="+mn-lt"/>
              </a:rPr>
              <a:t> hero ensures performance and data integrity</a:t>
            </a:r>
          </a:p>
        </p:txBody>
      </p:sp>
    </p:spTree>
    <p:extLst>
      <p:ext uri="{BB962C8B-B14F-4D97-AF65-F5344CB8AC3E}">
        <p14:creationId xmlns:p14="http://schemas.microsoft.com/office/powerpoint/2010/main" val="3709466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74FF805F-6521-4307-B6BF-1A0874627BC2}"/>
              </a:ext>
            </a:extLst>
          </p:cNvPr>
          <p:cNvSpPr txBox="1"/>
          <p:nvPr/>
        </p:nvSpPr>
        <p:spPr>
          <a:xfrm>
            <a:off x="190500" y="426992"/>
            <a:ext cx="11791950" cy="677108"/>
          </a:xfrm>
          <a:prstGeom prst="rect">
            <a:avLst/>
          </a:prstGeom>
          <a:noFill/>
        </p:spPr>
        <p:txBody>
          <a:bodyPr wrap="square" rtlCol="0">
            <a:spAutoFit/>
          </a:bodyPr>
          <a:lstStyle/>
          <a:p>
            <a:pPr algn="ctr"/>
            <a:r>
              <a:rPr lang="en-US" altLang="zh-TW" sz="3800" b="1">
                <a:solidFill>
                  <a:schemeClr val="tx1">
                    <a:lumMod val="75000"/>
                    <a:lumOff val="25000"/>
                  </a:schemeClr>
                </a:solidFill>
                <a:cs typeface="+mn-ea"/>
                <a:sym typeface="+mn-lt"/>
              </a:rPr>
              <a:t>Up to 6-core 12-thread powerful Intel CPU</a:t>
            </a:r>
            <a:endParaRPr lang="zh-TW" altLang="en-US" sz="3800" b="1">
              <a:solidFill>
                <a:schemeClr val="tx1">
                  <a:lumMod val="75000"/>
                  <a:lumOff val="25000"/>
                </a:schemeClr>
              </a:solidFill>
              <a:cs typeface="+mn-ea"/>
              <a:sym typeface="+mn-lt"/>
            </a:endParaRPr>
          </a:p>
        </p:txBody>
      </p:sp>
      <p:sp>
        <p:nvSpPr>
          <p:cNvPr id="12" name="文字方塊 11">
            <a:extLst>
              <a:ext uri="{FF2B5EF4-FFF2-40B4-BE49-F238E27FC236}">
                <a16:creationId xmlns:a16="http://schemas.microsoft.com/office/drawing/2014/main" id="{3120A837-1A2D-4F30-A6F7-CD5D03B28E74}"/>
              </a:ext>
            </a:extLst>
          </p:cNvPr>
          <p:cNvSpPr txBox="1"/>
          <p:nvPr/>
        </p:nvSpPr>
        <p:spPr>
          <a:xfrm>
            <a:off x="702756" y="1720052"/>
            <a:ext cx="6248293" cy="907813"/>
          </a:xfrm>
          <a:prstGeom prst="rect">
            <a:avLst/>
          </a:prstGeom>
          <a:noFill/>
        </p:spPr>
        <p:txBody>
          <a:bodyPr wrap="square" rtlCol="0">
            <a:spAutoFit/>
          </a:bodyPr>
          <a:lstStyle/>
          <a:p>
            <a:pPr>
              <a:lnSpc>
                <a:spcPts val="3300"/>
              </a:lnSpc>
            </a:pPr>
            <a:r>
              <a:rPr lang="en-US" altLang="zh-TW" sz="2550" b="1">
                <a:solidFill>
                  <a:srgbClr val="005EA4"/>
                </a:solidFill>
                <a:cs typeface="+mn-ea"/>
                <a:sym typeface="+mn-lt"/>
              </a:rPr>
              <a:t>Powerful 12</a:t>
            </a:r>
            <a:r>
              <a:rPr lang="zh-TW" altLang="en-US" sz="2550" b="1">
                <a:solidFill>
                  <a:srgbClr val="005EA4"/>
                </a:solidFill>
                <a:cs typeface="+mn-ea"/>
                <a:sym typeface="+mn-lt"/>
              </a:rPr>
              <a:t> </a:t>
            </a:r>
            <a:r>
              <a:rPr lang="en-US" altLang="zh-TW" sz="2550" b="1">
                <a:solidFill>
                  <a:srgbClr val="005EA4"/>
                </a:solidFill>
                <a:cs typeface="+mn-ea"/>
                <a:sym typeface="+mn-lt"/>
              </a:rPr>
              <a:t>Gen </a:t>
            </a:r>
            <a:r>
              <a:rPr lang="en" altLang="zh-TW" sz="2550" b="1" i="1">
                <a:solidFill>
                  <a:srgbClr val="005EA4"/>
                </a:solidFill>
                <a:cs typeface="+mn-ea"/>
                <a:sym typeface="+mn-lt"/>
              </a:rPr>
              <a:t>Intel</a:t>
            </a:r>
            <a:r>
              <a:rPr lang="zh-TW" altLang="en-US" sz="2550" b="1" i="1">
                <a:solidFill>
                  <a:srgbClr val="005EA4"/>
                </a:solidFill>
                <a:cs typeface="+mn-ea"/>
                <a:sym typeface="+mn-lt"/>
              </a:rPr>
              <a:t> </a:t>
            </a:r>
            <a:r>
              <a:rPr lang="en" altLang="zh-TW" sz="2550" b="1" i="1" baseline="30000">
                <a:solidFill>
                  <a:srgbClr val="005EA4"/>
                </a:solidFill>
                <a:cs typeface="+mn-ea"/>
                <a:sym typeface="+mn-lt"/>
              </a:rPr>
              <a:t>®</a:t>
            </a:r>
            <a:r>
              <a:rPr lang="en-US" altLang="zh-TW" sz="2550" b="1">
                <a:solidFill>
                  <a:srgbClr val="005EA4"/>
                </a:solidFill>
                <a:cs typeface="+mn-ea"/>
                <a:sym typeface="+mn-lt"/>
              </a:rPr>
              <a:t> </a:t>
            </a:r>
            <a:r>
              <a:rPr lang="en-US" altLang="zh-TW" sz="2550" b="1" i="1">
                <a:solidFill>
                  <a:srgbClr val="005EA4"/>
                </a:solidFill>
                <a:cs typeface="+mn-ea"/>
                <a:sym typeface="+mn-lt"/>
              </a:rPr>
              <a:t>Pentium</a:t>
            </a:r>
            <a:r>
              <a:rPr lang="en" altLang="zh-TW" sz="2550" b="1">
                <a:solidFill>
                  <a:srgbClr val="005EA4"/>
                </a:solidFill>
                <a:cs typeface="+mn-ea"/>
                <a:sym typeface="+mn-lt"/>
              </a:rPr>
              <a:t>™</a:t>
            </a:r>
            <a:r>
              <a:rPr lang="zh-TW" altLang="en-US" sz="2550" b="1">
                <a:solidFill>
                  <a:srgbClr val="005EA4"/>
                </a:solidFill>
                <a:cs typeface="+mn-ea"/>
                <a:sym typeface="+mn-lt"/>
              </a:rPr>
              <a:t> </a:t>
            </a:r>
            <a:r>
              <a:rPr lang="en-US" altLang="zh-TW" sz="2550" b="1">
                <a:solidFill>
                  <a:srgbClr val="005EA4"/>
                </a:solidFill>
                <a:cs typeface="+mn-ea"/>
                <a:sym typeface="+mn-lt"/>
              </a:rPr>
              <a:t>Gold and</a:t>
            </a:r>
            <a:r>
              <a:rPr lang="zh-TW" altLang="en-US" sz="2550" b="1">
                <a:solidFill>
                  <a:srgbClr val="005EA4"/>
                </a:solidFill>
                <a:cs typeface="+mn-ea"/>
                <a:sym typeface="+mn-lt"/>
              </a:rPr>
              <a:t> </a:t>
            </a:r>
            <a:r>
              <a:rPr lang="en" altLang="zh-TW" sz="2550" b="1" i="1">
                <a:solidFill>
                  <a:srgbClr val="005EA4"/>
                </a:solidFill>
                <a:cs typeface="+mn-ea"/>
                <a:sym typeface="+mn-lt"/>
              </a:rPr>
              <a:t>Core</a:t>
            </a:r>
            <a:r>
              <a:rPr lang="en" altLang="zh-TW" sz="2550" b="1">
                <a:solidFill>
                  <a:srgbClr val="005EA4"/>
                </a:solidFill>
                <a:cs typeface="+mn-ea"/>
                <a:sym typeface="+mn-lt"/>
              </a:rPr>
              <a:t>™</a:t>
            </a:r>
            <a:r>
              <a:rPr lang="zh-TW" altLang="en-US" sz="2550" b="1">
                <a:solidFill>
                  <a:srgbClr val="005EA4"/>
                </a:solidFill>
                <a:cs typeface="+mn-ea"/>
                <a:sym typeface="+mn-lt"/>
              </a:rPr>
              <a:t> </a:t>
            </a:r>
            <a:r>
              <a:rPr lang="en-US" altLang="zh-TW" sz="2550" b="1">
                <a:solidFill>
                  <a:srgbClr val="005EA4"/>
                </a:solidFill>
                <a:cs typeface="+mn-ea"/>
                <a:sym typeface="+mn-lt"/>
              </a:rPr>
              <a:t>i3 / i5 family CPU</a:t>
            </a:r>
            <a:endParaRPr lang="zh-TW" altLang="en-US" sz="2550" b="1">
              <a:solidFill>
                <a:srgbClr val="005EA4"/>
              </a:solidFill>
              <a:cs typeface="+mn-ea"/>
              <a:sym typeface="+mn-lt"/>
            </a:endParaRPr>
          </a:p>
        </p:txBody>
      </p:sp>
      <p:sp>
        <p:nvSpPr>
          <p:cNvPr id="13" name="文字方塊 12">
            <a:extLst>
              <a:ext uri="{FF2B5EF4-FFF2-40B4-BE49-F238E27FC236}">
                <a16:creationId xmlns:a16="http://schemas.microsoft.com/office/drawing/2014/main" id="{BF593FEB-FC6E-46AA-A9E8-94A7AC0A4D09}"/>
              </a:ext>
            </a:extLst>
          </p:cNvPr>
          <p:cNvSpPr txBox="1"/>
          <p:nvPr/>
        </p:nvSpPr>
        <p:spPr>
          <a:xfrm>
            <a:off x="728157" y="2560050"/>
            <a:ext cx="6370329" cy="1147494"/>
          </a:xfrm>
          <a:prstGeom prst="rect">
            <a:avLst/>
          </a:prstGeom>
          <a:noFill/>
        </p:spPr>
        <p:txBody>
          <a:bodyPr wrap="square" rtlCol="0">
            <a:spAutoFit/>
          </a:bodyPr>
          <a:lstStyle/>
          <a:p>
            <a:pPr>
              <a:lnSpc>
                <a:spcPts val="2100"/>
              </a:lnSpc>
              <a:spcBef>
                <a:spcPts val="1800"/>
              </a:spcBef>
            </a:pPr>
            <a:r>
              <a:rPr lang="en-US" altLang="zh-TW" sz="1550" spc="100">
                <a:cs typeface="+mn-ea"/>
                <a:sym typeface="+mn-lt"/>
              </a:rPr>
              <a:t>Intel 12 Gen powerful CPU provides strong performance, up to 12MB cache and 4.4GHz. Also integrated with UHD graphics, which support HDMI out put and boost AI application performance</a:t>
            </a:r>
            <a:endParaRPr lang="zh-TW" altLang="en-US" sz="1550" spc="100">
              <a:cs typeface="+mn-ea"/>
              <a:sym typeface="+mn-lt"/>
            </a:endParaRPr>
          </a:p>
        </p:txBody>
      </p:sp>
      <p:pic>
        <p:nvPicPr>
          <p:cNvPr id="16" name="圖形 15">
            <a:extLst>
              <a:ext uri="{FF2B5EF4-FFF2-40B4-BE49-F238E27FC236}">
                <a16:creationId xmlns:a16="http://schemas.microsoft.com/office/drawing/2014/main" id="{20BD5666-48B2-4967-B421-7436A9DB41C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757543" y="2062964"/>
            <a:ext cx="1086262" cy="619988"/>
          </a:xfrm>
          <a:prstGeom prst="rect">
            <a:avLst/>
          </a:prstGeom>
        </p:spPr>
      </p:pic>
      <p:pic>
        <p:nvPicPr>
          <p:cNvPr id="8" name="圖片 7">
            <a:extLst>
              <a:ext uri="{FF2B5EF4-FFF2-40B4-BE49-F238E27FC236}">
                <a16:creationId xmlns:a16="http://schemas.microsoft.com/office/drawing/2014/main" id="{CFAED535-6C44-E3FD-D098-561C56C750A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97612" y="2174702"/>
            <a:ext cx="3048641" cy="3048641"/>
          </a:xfrm>
          <a:prstGeom prst="rect">
            <a:avLst/>
          </a:prstGeom>
          <a:effectLst>
            <a:outerShdw blurRad="431800" dist="368300" dir="5760000" sx="106000" sy="106000" algn="ctr" rotWithShape="0">
              <a:srgbClr val="000000">
                <a:alpha val="24000"/>
              </a:srgbClr>
            </a:outerShdw>
          </a:effectLst>
        </p:spPr>
      </p:pic>
      <p:pic>
        <p:nvPicPr>
          <p:cNvPr id="9" name="圖片 8">
            <a:extLst>
              <a:ext uri="{FF2B5EF4-FFF2-40B4-BE49-F238E27FC236}">
                <a16:creationId xmlns:a16="http://schemas.microsoft.com/office/drawing/2014/main" id="{81417962-F4E9-D15D-B5D5-370E77BF3CB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63426" y="5412707"/>
            <a:ext cx="794973" cy="794973"/>
          </a:xfrm>
          <a:prstGeom prst="rect">
            <a:avLst/>
          </a:prstGeom>
          <a:effectLst>
            <a:outerShdw blurRad="431800" dist="368300" dir="5760000" sx="106000" sy="106000" algn="ctr" rotWithShape="0">
              <a:srgbClr val="000000">
                <a:alpha val="24000"/>
              </a:srgbClr>
            </a:outerShdw>
          </a:effectLst>
        </p:spPr>
      </p:pic>
      <p:pic>
        <p:nvPicPr>
          <p:cNvPr id="10" name="圖片 9">
            <a:extLst>
              <a:ext uri="{FF2B5EF4-FFF2-40B4-BE49-F238E27FC236}">
                <a16:creationId xmlns:a16="http://schemas.microsoft.com/office/drawing/2014/main" id="{A82A9DCC-061D-E1EB-BFEA-245E45F0F58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152151" y="5412705"/>
            <a:ext cx="794974" cy="794974"/>
          </a:xfrm>
          <a:prstGeom prst="rect">
            <a:avLst/>
          </a:prstGeom>
          <a:effectLst>
            <a:outerShdw blurRad="431800" dist="368300" dir="5760000" sx="106000" sy="106000" algn="ctr" rotWithShape="0">
              <a:srgbClr val="000000">
                <a:alpha val="24000"/>
              </a:srgbClr>
            </a:outerShdw>
          </a:effectLst>
        </p:spPr>
      </p:pic>
      <p:sp>
        <p:nvSpPr>
          <p:cNvPr id="5" name="文字方塊 4">
            <a:extLst>
              <a:ext uri="{FF2B5EF4-FFF2-40B4-BE49-F238E27FC236}">
                <a16:creationId xmlns:a16="http://schemas.microsoft.com/office/drawing/2014/main" id="{7FF4270C-88DE-E7FB-2692-334DC643F889}"/>
              </a:ext>
            </a:extLst>
          </p:cNvPr>
          <p:cNvSpPr txBox="1"/>
          <p:nvPr/>
        </p:nvSpPr>
        <p:spPr>
          <a:xfrm>
            <a:off x="6599299" y="6373089"/>
            <a:ext cx="4862228" cy="246221"/>
          </a:xfrm>
          <a:prstGeom prst="rect">
            <a:avLst/>
          </a:prstGeom>
          <a:noFill/>
        </p:spPr>
        <p:txBody>
          <a:bodyPr wrap="none" rtlCol="0">
            <a:spAutoFit/>
          </a:bodyPr>
          <a:lstStyle/>
          <a:p>
            <a:r>
              <a:rPr kumimoji="1" lang="en-US" altLang="zh-TW" sz="1000">
                <a:cs typeface="+mn-ea"/>
                <a:sym typeface="+mn-lt"/>
              </a:rPr>
              <a:t>*CPU is different for each SKU, please check on our website for detail specification</a:t>
            </a:r>
            <a:endParaRPr kumimoji="1" lang="zh-TW" altLang="en-US" sz="1000">
              <a:cs typeface="+mn-ea"/>
              <a:sym typeface="+mn-lt"/>
            </a:endParaRPr>
          </a:p>
        </p:txBody>
      </p:sp>
      <p:sp>
        <p:nvSpPr>
          <p:cNvPr id="29" name="矩形: 圓角 28">
            <a:extLst>
              <a:ext uri="{FF2B5EF4-FFF2-40B4-BE49-F238E27FC236}">
                <a16:creationId xmlns:a16="http://schemas.microsoft.com/office/drawing/2014/main" id="{A5A00827-7BBB-B9CB-080B-60870BD7D289}"/>
              </a:ext>
            </a:extLst>
          </p:cNvPr>
          <p:cNvSpPr/>
          <p:nvPr/>
        </p:nvSpPr>
        <p:spPr>
          <a:xfrm>
            <a:off x="900176" y="3847906"/>
            <a:ext cx="2318844" cy="123181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30" name="矩形: 圓角 29">
            <a:extLst>
              <a:ext uri="{FF2B5EF4-FFF2-40B4-BE49-F238E27FC236}">
                <a16:creationId xmlns:a16="http://schemas.microsoft.com/office/drawing/2014/main" id="{FCB83539-B0E0-0546-7E1C-4EABA85EFC6E}"/>
              </a:ext>
            </a:extLst>
          </p:cNvPr>
          <p:cNvSpPr/>
          <p:nvPr/>
        </p:nvSpPr>
        <p:spPr>
          <a:xfrm>
            <a:off x="900176" y="5248744"/>
            <a:ext cx="2318844" cy="123181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31" name="矩形: 圓角 30">
            <a:extLst>
              <a:ext uri="{FF2B5EF4-FFF2-40B4-BE49-F238E27FC236}">
                <a16:creationId xmlns:a16="http://schemas.microsoft.com/office/drawing/2014/main" id="{B7CD3BC5-27FC-6AB6-6DD4-495E1CC17BC8}"/>
              </a:ext>
            </a:extLst>
          </p:cNvPr>
          <p:cNvSpPr/>
          <p:nvPr/>
        </p:nvSpPr>
        <p:spPr>
          <a:xfrm>
            <a:off x="3421916" y="3847906"/>
            <a:ext cx="2318844" cy="123181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32" name="矩形: 圓角 31">
            <a:extLst>
              <a:ext uri="{FF2B5EF4-FFF2-40B4-BE49-F238E27FC236}">
                <a16:creationId xmlns:a16="http://schemas.microsoft.com/office/drawing/2014/main" id="{5B220E4A-F45F-D04D-6D52-1A7382C77A54}"/>
              </a:ext>
            </a:extLst>
          </p:cNvPr>
          <p:cNvSpPr/>
          <p:nvPr/>
        </p:nvSpPr>
        <p:spPr>
          <a:xfrm>
            <a:off x="3421916" y="5248744"/>
            <a:ext cx="2318844" cy="123181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3" name="文字方塊 2">
            <a:extLst>
              <a:ext uri="{FF2B5EF4-FFF2-40B4-BE49-F238E27FC236}">
                <a16:creationId xmlns:a16="http://schemas.microsoft.com/office/drawing/2014/main" id="{B77C1942-37C3-ACB0-3AD7-EAA49994A46B}"/>
              </a:ext>
            </a:extLst>
          </p:cNvPr>
          <p:cNvSpPr txBox="1"/>
          <p:nvPr/>
        </p:nvSpPr>
        <p:spPr>
          <a:xfrm>
            <a:off x="1017325" y="3950557"/>
            <a:ext cx="1713931" cy="353943"/>
          </a:xfrm>
          <a:prstGeom prst="rect">
            <a:avLst/>
          </a:prstGeom>
          <a:noFill/>
        </p:spPr>
        <p:txBody>
          <a:bodyPr wrap="none" rtlCol="0">
            <a:spAutoFit/>
          </a:bodyPr>
          <a:lstStyle/>
          <a:p>
            <a:r>
              <a:rPr kumimoji="1" lang="en-US" altLang="zh-TW" sz="1700" b="1">
                <a:solidFill>
                  <a:schemeClr val="bg1"/>
                </a:solidFill>
                <a:cs typeface="+mn-ea"/>
                <a:sym typeface="+mn-lt"/>
              </a:rPr>
              <a:t>Max frequency</a:t>
            </a:r>
          </a:p>
        </p:txBody>
      </p:sp>
      <p:sp>
        <p:nvSpPr>
          <p:cNvPr id="18" name="文字方塊 17">
            <a:extLst>
              <a:ext uri="{FF2B5EF4-FFF2-40B4-BE49-F238E27FC236}">
                <a16:creationId xmlns:a16="http://schemas.microsoft.com/office/drawing/2014/main" id="{5DC4743C-6E46-03B1-0DEE-D72C87302567}"/>
              </a:ext>
            </a:extLst>
          </p:cNvPr>
          <p:cNvSpPr txBox="1"/>
          <p:nvPr/>
        </p:nvSpPr>
        <p:spPr>
          <a:xfrm>
            <a:off x="3612702" y="3874651"/>
            <a:ext cx="2615596" cy="1100301"/>
          </a:xfrm>
          <a:prstGeom prst="rect">
            <a:avLst/>
          </a:prstGeom>
          <a:noFill/>
        </p:spPr>
        <p:txBody>
          <a:bodyPr wrap="square" rtlCol="0">
            <a:spAutoFit/>
          </a:bodyPr>
          <a:lstStyle/>
          <a:p>
            <a:r>
              <a:rPr kumimoji="1" lang="en-US" altLang="zh-TW" sz="5500" b="1">
                <a:solidFill>
                  <a:schemeClr val="bg1"/>
                </a:solidFill>
                <a:cs typeface="+mn-ea"/>
                <a:sym typeface="+mn-lt"/>
              </a:rPr>
              <a:t>1.75x</a:t>
            </a:r>
          </a:p>
          <a:p>
            <a:r>
              <a:rPr kumimoji="1" lang="en-US" altLang="zh-TW" sz="950" b="1">
                <a:solidFill>
                  <a:schemeClr val="bg1"/>
                </a:solidFill>
                <a:cs typeface="+mn-ea"/>
                <a:sym typeface="+mn-lt"/>
              </a:rPr>
              <a:t>Single core compared with 72XT</a:t>
            </a:r>
            <a:endParaRPr kumimoji="1" lang="zh-TW" altLang="en-US" sz="950" b="1">
              <a:solidFill>
                <a:schemeClr val="bg1"/>
              </a:solidFill>
              <a:cs typeface="+mn-ea"/>
              <a:sym typeface="+mn-lt"/>
            </a:endParaRPr>
          </a:p>
        </p:txBody>
      </p:sp>
      <p:sp>
        <p:nvSpPr>
          <p:cNvPr id="34" name="文字方塊 33">
            <a:extLst>
              <a:ext uri="{FF2B5EF4-FFF2-40B4-BE49-F238E27FC236}">
                <a16:creationId xmlns:a16="http://schemas.microsoft.com/office/drawing/2014/main" id="{8040A016-35C7-E159-3D8F-D426AFAF2A14}"/>
              </a:ext>
            </a:extLst>
          </p:cNvPr>
          <p:cNvSpPr txBox="1"/>
          <p:nvPr/>
        </p:nvSpPr>
        <p:spPr>
          <a:xfrm>
            <a:off x="955934" y="4217036"/>
            <a:ext cx="2300630" cy="784830"/>
          </a:xfrm>
          <a:prstGeom prst="rect">
            <a:avLst/>
          </a:prstGeom>
          <a:noFill/>
        </p:spPr>
        <p:txBody>
          <a:bodyPr wrap="none" rtlCol="0">
            <a:spAutoFit/>
          </a:bodyPr>
          <a:lstStyle/>
          <a:p>
            <a:r>
              <a:rPr kumimoji="1" lang="en-US" altLang="zh-TW" sz="4500" b="1">
                <a:solidFill>
                  <a:schemeClr val="bg1"/>
                </a:solidFill>
                <a:cs typeface="+mn-ea"/>
                <a:sym typeface="+mn-lt"/>
              </a:rPr>
              <a:t>4.4 GHz</a:t>
            </a:r>
            <a:endParaRPr kumimoji="1" lang="zh-TW" altLang="en-US" sz="4500" b="1">
              <a:solidFill>
                <a:schemeClr val="bg1"/>
              </a:solidFill>
              <a:cs typeface="+mn-ea"/>
              <a:sym typeface="+mn-lt"/>
            </a:endParaRPr>
          </a:p>
        </p:txBody>
      </p:sp>
      <p:sp>
        <p:nvSpPr>
          <p:cNvPr id="35" name="文字方塊 34">
            <a:extLst>
              <a:ext uri="{FF2B5EF4-FFF2-40B4-BE49-F238E27FC236}">
                <a16:creationId xmlns:a16="http://schemas.microsoft.com/office/drawing/2014/main" id="{7BC96727-B9AD-117C-7D76-DD9ED527A7C1}"/>
              </a:ext>
            </a:extLst>
          </p:cNvPr>
          <p:cNvSpPr txBox="1"/>
          <p:nvPr/>
        </p:nvSpPr>
        <p:spPr>
          <a:xfrm>
            <a:off x="990790" y="5360410"/>
            <a:ext cx="2129680" cy="338554"/>
          </a:xfrm>
          <a:prstGeom prst="rect">
            <a:avLst/>
          </a:prstGeom>
          <a:noFill/>
        </p:spPr>
        <p:txBody>
          <a:bodyPr wrap="square" rtlCol="0">
            <a:spAutoFit/>
          </a:bodyPr>
          <a:lstStyle/>
          <a:p>
            <a:r>
              <a:rPr kumimoji="1" lang="en-US" altLang="zh-TW" sz="1600" b="1">
                <a:solidFill>
                  <a:schemeClr val="bg1"/>
                </a:solidFill>
                <a:cs typeface="+mn-ea"/>
                <a:sym typeface="+mn-lt"/>
              </a:rPr>
              <a:t>6-core / 12-thread</a:t>
            </a:r>
          </a:p>
        </p:txBody>
      </p:sp>
      <p:sp>
        <p:nvSpPr>
          <p:cNvPr id="36" name="文字方塊 35">
            <a:extLst>
              <a:ext uri="{FF2B5EF4-FFF2-40B4-BE49-F238E27FC236}">
                <a16:creationId xmlns:a16="http://schemas.microsoft.com/office/drawing/2014/main" id="{42871008-5855-28BE-F1A1-915D0E098E4E}"/>
              </a:ext>
            </a:extLst>
          </p:cNvPr>
          <p:cNvSpPr txBox="1"/>
          <p:nvPr/>
        </p:nvSpPr>
        <p:spPr>
          <a:xfrm>
            <a:off x="964325" y="5647880"/>
            <a:ext cx="2070618" cy="784830"/>
          </a:xfrm>
          <a:prstGeom prst="rect">
            <a:avLst/>
          </a:prstGeom>
          <a:noFill/>
        </p:spPr>
        <p:txBody>
          <a:bodyPr wrap="square" rtlCol="0">
            <a:spAutoFit/>
          </a:bodyPr>
          <a:lstStyle/>
          <a:p>
            <a:pPr algn="dist"/>
            <a:r>
              <a:rPr kumimoji="1" lang="en-US" altLang="zh-TW" sz="4500" b="1">
                <a:solidFill>
                  <a:schemeClr val="bg1"/>
                </a:solidFill>
                <a:cs typeface="+mn-ea"/>
                <a:sym typeface="+mn-lt"/>
              </a:rPr>
              <a:t>6-core</a:t>
            </a:r>
            <a:endParaRPr kumimoji="1" lang="zh-TW" altLang="en-US" sz="4500" b="1">
              <a:solidFill>
                <a:schemeClr val="bg1"/>
              </a:solidFill>
              <a:cs typeface="+mn-ea"/>
              <a:sym typeface="+mn-lt"/>
            </a:endParaRPr>
          </a:p>
        </p:txBody>
      </p:sp>
      <p:sp>
        <p:nvSpPr>
          <p:cNvPr id="27" name="文字方塊 26">
            <a:extLst>
              <a:ext uri="{FF2B5EF4-FFF2-40B4-BE49-F238E27FC236}">
                <a16:creationId xmlns:a16="http://schemas.microsoft.com/office/drawing/2014/main" id="{652F0710-36E1-59A4-9EE2-43630AB032C3}"/>
              </a:ext>
            </a:extLst>
          </p:cNvPr>
          <p:cNvSpPr txBox="1"/>
          <p:nvPr/>
        </p:nvSpPr>
        <p:spPr>
          <a:xfrm>
            <a:off x="3581124" y="5327687"/>
            <a:ext cx="2046620" cy="1084912"/>
          </a:xfrm>
          <a:prstGeom prst="rect">
            <a:avLst/>
          </a:prstGeom>
          <a:noFill/>
        </p:spPr>
        <p:txBody>
          <a:bodyPr wrap="square" rtlCol="0">
            <a:spAutoFit/>
          </a:bodyPr>
          <a:lstStyle/>
          <a:p>
            <a:r>
              <a:rPr kumimoji="1" lang="en-US" altLang="zh-TW" sz="5500" b="1">
                <a:solidFill>
                  <a:schemeClr val="bg1"/>
                </a:solidFill>
                <a:cs typeface="+mn-ea"/>
                <a:sym typeface="+mn-lt"/>
              </a:rPr>
              <a:t>3.55x</a:t>
            </a:r>
          </a:p>
          <a:p>
            <a:pPr algn="r"/>
            <a:r>
              <a:rPr kumimoji="1" lang="en-US" altLang="zh-TW" sz="950" b="1">
                <a:solidFill>
                  <a:schemeClr val="bg1"/>
                </a:solidFill>
                <a:cs typeface="+mn-ea"/>
                <a:sym typeface="+mn-lt"/>
              </a:rPr>
              <a:t>CPU mark compared</a:t>
            </a:r>
            <a:r>
              <a:rPr kumimoji="1" lang="zh-TW" altLang="en-US" sz="950" b="1">
                <a:solidFill>
                  <a:schemeClr val="bg1"/>
                </a:solidFill>
                <a:cs typeface="+mn-ea"/>
                <a:sym typeface="+mn-lt"/>
              </a:rPr>
              <a:t> </a:t>
            </a:r>
            <a:r>
              <a:rPr kumimoji="1" lang="en-US" altLang="zh-TW" sz="950" b="1">
                <a:solidFill>
                  <a:schemeClr val="bg1"/>
                </a:solidFill>
                <a:cs typeface="+mn-ea"/>
                <a:sym typeface="+mn-lt"/>
              </a:rPr>
              <a:t>to</a:t>
            </a:r>
            <a:r>
              <a:rPr kumimoji="1" lang="zh-TW" altLang="en-US" sz="950" b="1">
                <a:solidFill>
                  <a:schemeClr val="bg1"/>
                </a:solidFill>
                <a:cs typeface="+mn-ea"/>
                <a:sym typeface="+mn-lt"/>
              </a:rPr>
              <a:t> </a:t>
            </a:r>
            <a:r>
              <a:rPr kumimoji="1" lang="en-US" altLang="zh-TW" sz="950" b="1">
                <a:solidFill>
                  <a:schemeClr val="bg1"/>
                </a:solidFill>
                <a:cs typeface="+mn-ea"/>
                <a:sym typeface="+mn-lt"/>
              </a:rPr>
              <a:t> 72XT</a:t>
            </a:r>
            <a:endParaRPr kumimoji="1" lang="zh-TW" altLang="en-US" sz="950" b="1">
              <a:solidFill>
                <a:schemeClr val="bg1"/>
              </a:solidFill>
              <a:cs typeface="+mn-ea"/>
              <a:sym typeface="+mn-lt"/>
            </a:endParaRPr>
          </a:p>
        </p:txBody>
      </p:sp>
      <p:sp>
        <p:nvSpPr>
          <p:cNvPr id="2" name="TextBox 1">
            <a:extLst>
              <a:ext uri="{FF2B5EF4-FFF2-40B4-BE49-F238E27FC236}">
                <a16:creationId xmlns:a16="http://schemas.microsoft.com/office/drawing/2014/main" id="{19A72242-20F6-FFDA-4089-6FB7A26AFFA3}"/>
              </a:ext>
            </a:extLst>
          </p:cNvPr>
          <p:cNvSpPr txBox="1"/>
          <p:nvPr/>
        </p:nvSpPr>
        <p:spPr>
          <a:xfrm>
            <a:off x="4280455" y="6480555"/>
            <a:ext cx="1572866" cy="253916"/>
          </a:xfrm>
          <a:prstGeom prst="rect">
            <a:avLst/>
          </a:prstGeom>
          <a:noFill/>
        </p:spPr>
        <p:txBody>
          <a:bodyPr wrap="none" rtlCol="0">
            <a:spAutoFit/>
          </a:bodyPr>
          <a:lstStyle/>
          <a:p>
            <a:r>
              <a:rPr lang="en-US" sz="1050">
                <a:cs typeface="+mn-ea"/>
                <a:sym typeface="+mn-lt"/>
                <a:hlinkClick r:id="rId8"/>
              </a:rPr>
              <a:t>*Performance compare</a:t>
            </a:r>
            <a:endParaRPr lang="en-TW" sz="1050">
              <a:cs typeface="+mn-ea"/>
              <a:sym typeface="+mn-lt"/>
            </a:endParaRPr>
          </a:p>
        </p:txBody>
      </p:sp>
    </p:spTree>
    <p:extLst>
      <p:ext uri="{BB962C8B-B14F-4D97-AF65-F5344CB8AC3E}">
        <p14:creationId xmlns:p14="http://schemas.microsoft.com/office/powerpoint/2010/main" val="35184991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5">
            <a:extLst>
              <a:ext uri="{FF2B5EF4-FFF2-40B4-BE49-F238E27FC236}">
                <a16:creationId xmlns:a16="http://schemas.microsoft.com/office/drawing/2014/main" id="{992ABBB1-2851-4747-6D69-6B9BEAED4B86}"/>
              </a:ext>
            </a:extLst>
          </p:cNvPr>
          <p:cNvSpPr txBox="1"/>
          <p:nvPr/>
        </p:nvSpPr>
        <p:spPr>
          <a:xfrm>
            <a:off x="190500" y="475117"/>
            <a:ext cx="11791950" cy="677108"/>
          </a:xfrm>
          <a:prstGeom prst="rect">
            <a:avLst/>
          </a:prstGeom>
          <a:noFill/>
        </p:spPr>
        <p:txBody>
          <a:bodyPr wrap="square" rtlCol="0">
            <a:spAutoFit/>
          </a:bodyPr>
          <a:lstStyle/>
          <a:p>
            <a:pPr algn="ctr"/>
            <a:r>
              <a:rPr lang="en-US" altLang="zh-TW" sz="3800" b="1">
                <a:solidFill>
                  <a:schemeClr val="tx1">
                    <a:lumMod val="75000"/>
                    <a:lumOff val="25000"/>
                  </a:schemeClr>
                </a:solidFill>
                <a:cs typeface="+mn-ea"/>
                <a:sym typeface="+mn-lt"/>
              </a:rPr>
              <a:t>Detailed CPU specification on TVS-hx74 </a:t>
            </a:r>
            <a:endParaRPr lang="zh-TW" altLang="en-US" sz="3800" b="1">
              <a:solidFill>
                <a:schemeClr val="tx1">
                  <a:lumMod val="75000"/>
                  <a:lumOff val="25000"/>
                </a:schemeClr>
              </a:solidFill>
              <a:cs typeface="+mn-ea"/>
              <a:sym typeface="+mn-lt"/>
            </a:endParaRPr>
          </a:p>
        </p:txBody>
      </p:sp>
      <p:sp>
        <p:nvSpPr>
          <p:cNvPr id="4" name="矩形: 圓角化同側角落 3">
            <a:extLst>
              <a:ext uri="{FF2B5EF4-FFF2-40B4-BE49-F238E27FC236}">
                <a16:creationId xmlns:a16="http://schemas.microsoft.com/office/drawing/2014/main" id="{4261CF79-BC4A-B00B-581D-8E9621BEEC2C}"/>
              </a:ext>
            </a:extLst>
          </p:cNvPr>
          <p:cNvSpPr/>
          <p:nvPr/>
        </p:nvSpPr>
        <p:spPr>
          <a:xfrm>
            <a:off x="444288" y="1897336"/>
            <a:ext cx="2180647" cy="594931"/>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10" name="矩形: 圓角化同側角落 9">
            <a:extLst>
              <a:ext uri="{FF2B5EF4-FFF2-40B4-BE49-F238E27FC236}">
                <a16:creationId xmlns:a16="http://schemas.microsoft.com/office/drawing/2014/main" id="{D6BFEE0D-B8BA-2127-B707-7A0E0ACAE920}"/>
              </a:ext>
            </a:extLst>
          </p:cNvPr>
          <p:cNvSpPr/>
          <p:nvPr/>
        </p:nvSpPr>
        <p:spPr>
          <a:xfrm>
            <a:off x="2674889" y="1892345"/>
            <a:ext cx="2218843" cy="594931"/>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12" name="矩形: 圓角化同側角落 11">
            <a:extLst>
              <a:ext uri="{FF2B5EF4-FFF2-40B4-BE49-F238E27FC236}">
                <a16:creationId xmlns:a16="http://schemas.microsoft.com/office/drawing/2014/main" id="{7A671E71-5326-8454-38DD-1809A19D1BA5}"/>
              </a:ext>
            </a:extLst>
          </p:cNvPr>
          <p:cNvSpPr/>
          <p:nvPr/>
        </p:nvSpPr>
        <p:spPr>
          <a:xfrm>
            <a:off x="4943686" y="1896177"/>
            <a:ext cx="2138283" cy="594931"/>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14" name="矩形: 圓角化同側角落 13">
            <a:extLst>
              <a:ext uri="{FF2B5EF4-FFF2-40B4-BE49-F238E27FC236}">
                <a16:creationId xmlns:a16="http://schemas.microsoft.com/office/drawing/2014/main" id="{EA57EB1C-44B7-A956-7C37-10057571F611}"/>
              </a:ext>
            </a:extLst>
          </p:cNvPr>
          <p:cNvSpPr/>
          <p:nvPr/>
        </p:nvSpPr>
        <p:spPr>
          <a:xfrm>
            <a:off x="7131924" y="1891186"/>
            <a:ext cx="1610980" cy="594932"/>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18" name="矩形: 圓角化同側角落 17">
            <a:extLst>
              <a:ext uri="{FF2B5EF4-FFF2-40B4-BE49-F238E27FC236}">
                <a16:creationId xmlns:a16="http://schemas.microsoft.com/office/drawing/2014/main" id="{C1722909-C5A4-386B-7E30-0D37B686FFB9}"/>
              </a:ext>
            </a:extLst>
          </p:cNvPr>
          <p:cNvSpPr/>
          <p:nvPr/>
        </p:nvSpPr>
        <p:spPr>
          <a:xfrm>
            <a:off x="8792860" y="1897623"/>
            <a:ext cx="2840340" cy="594932"/>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19" name="TextBox 7">
            <a:extLst>
              <a:ext uri="{FF2B5EF4-FFF2-40B4-BE49-F238E27FC236}">
                <a16:creationId xmlns:a16="http://schemas.microsoft.com/office/drawing/2014/main" id="{F263D790-5AEF-50C3-B1F7-78CAAFB46C13}"/>
              </a:ext>
            </a:extLst>
          </p:cNvPr>
          <p:cNvSpPr txBox="1"/>
          <p:nvPr/>
        </p:nvSpPr>
        <p:spPr>
          <a:xfrm>
            <a:off x="439053" y="6221860"/>
            <a:ext cx="3878947" cy="400110"/>
          </a:xfrm>
          <a:prstGeom prst="rect">
            <a:avLst/>
          </a:prstGeom>
          <a:noFill/>
        </p:spPr>
        <p:txBody>
          <a:bodyPr wrap="square" rtlCol="0">
            <a:spAutoFit/>
          </a:bodyPr>
          <a:lstStyle/>
          <a:p>
            <a:r>
              <a:rPr lang="en-US" sz="1000">
                <a:cs typeface="+mn-ea"/>
                <a:sym typeface="+mn-lt"/>
                <a:hlinkClick r:id="rId3"/>
              </a:rPr>
              <a:t>https://ark.intel.com/content/www/us/en/ark/products/codename/147470/products-formerly-alder-lake.html</a:t>
            </a:r>
            <a:endParaRPr lang="en-US" sz="1000">
              <a:cs typeface="+mn-ea"/>
              <a:sym typeface="+mn-lt"/>
            </a:endParaRPr>
          </a:p>
        </p:txBody>
      </p:sp>
      <p:graphicFrame>
        <p:nvGraphicFramePr>
          <p:cNvPr id="27" name="表格 3">
            <a:extLst>
              <a:ext uri="{FF2B5EF4-FFF2-40B4-BE49-F238E27FC236}">
                <a16:creationId xmlns:a16="http://schemas.microsoft.com/office/drawing/2014/main" id="{31A3C361-775F-F872-02B8-E3AB7E8B11DC}"/>
              </a:ext>
            </a:extLst>
          </p:cNvPr>
          <p:cNvGraphicFramePr>
            <a:graphicFrameLocks noGrp="1"/>
          </p:cNvGraphicFramePr>
          <p:nvPr>
            <p:extLst>
              <p:ext uri="{D42A27DB-BD31-4B8C-83A1-F6EECF244321}">
                <p14:modId xmlns:p14="http://schemas.microsoft.com/office/powerpoint/2010/main" val="864838581"/>
              </p:ext>
            </p:extLst>
          </p:nvPr>
        </p:nvGraphicFramePr>
        <p:xfrm>
          <a:off x="439053" y="1826539"/>
          <a:ext cx="11194146" cy="3354950"/>
        </p:xfrm>
        <a:graphic>
          <a:graphicData uri="http://schemas.openxmlformats.org/drawingml/2006/table">
            <a:tbl>
              <a:tblPr firstRow="1" bandRow="1">
                <a:effectLst>
                  <a:outerShdw blurRad="431800" dist="215900" dir="4140000" algn="ctr" rotWithShape="0">
                    <a:srgbClr val="000000">
                      <a:alpha val="25000"/>
                    </a:srgbClr>
                  </a:outerShdw>
                </a:effectLst>
                <a:tableStyleId>{C083E6E3-FA7D-4D7B-A595-EF9225AFEA82}</a:tableStyleId>
              </a:tblPr>
              <a:tblGrid>
                <a:gridCol w="2238829">
                  <a:extLst>
                    <a:ext uri="{9D8B030D-6E8A-4147-A177-3AD203B41FA5}">
                      <a16:colId xmlns:a16="http://schemas.microsoft.com/office/drawing/2014/main" val="1888140025"/>
                    </a:ext>
                  </a:extLst>
                </a:gridCol>
                <a:gridCol w="2207385">
                  <a:extLst>
                    <a:ext uri="{9D8B030D-6E8A-4147-A177-3AD203B41FA5}">
                      <a16:colId xmlns:a16="http://schemas.microsoft.com/office/drawing/2014/main" val="3485480092"/>
                    </a:ext>
                  </a:extLst>
                </a:gridCol>
                <a:gridCol w="2201333">
                  <a:extLst>
                    <a:ext uri="{9D8B030D-6E8A-4147-A177-3AD203B41FA5}">
                      <a16:colId xmlns:a16="http://schemas.microsoft.com/office/drawing/2014/main" val="3836106865"/>
                    </a:ext>
                  </a:extLst>
                </a:gridCol>
                <a:gridCol w="1659467">
                  <a:extLst>
                    <a:ext uri="{9D8B030D-6E8A-4147-A177-3AD203B41FA5}">
                      <a16:colId xmlns:a16="http://schemas.microsoft.com/office/drawing/2014/main" val="1346379889"/>
                    </a:ext>
                  </a:extLst>
                </a:gridCol>
                <a:gridCol w="2887132">
                  <a:extLst>
                    <a:ext uri="{9D8B030D-6E8A-4147-A177-3AD203B41FA5}">
                      <a16:colId xmlns:a16="http://schemas.microsoft.com/office/drawing/2014/main" val="3487548802"/>
                    </a:ext>
                  </a:extLst>
                </a:gridCol>
              </a:tblGrid>
              <a:tr h="666404">
                <a:tc>
                  <a:txBody>
                    <a:bodyPr/>
                    <a:lstStyle/>
                    <a:p>
                      <a:pPr algn="ctr" fontAlgn="ctr"/>
                      <a:r>
                        <a:rPr lang="en-US" sz="1600" b="1" i="0" u="none" strike="noStrike">
                          <a:solidFill>
                            <a:schemeClr val="bg1"/>
                          </a:solidFill>
                          <a:effectLst/>
                          <a:latin typeface="+mn-lt"/>
                          <a:ea typeface="+mn-ea"/>
                          <a:cs typeface="+mn-ea"/>
                          <a:sym typeface="+mn-lt"/>
                        </a:rPr>
                        <a:t>Model</a:t>
                      </a: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altLang="zh-TW" sz="1600" b="1" i="0" u="none" strike="noStrike">
                          <a:solidFill>
                            <a:schemeClr val="bg1"/>
                          </a:solidFill>
                          <a:effectLst/>
                          <a:latin typeface="+mn-lt"/>
                          <a:ea typeface="+mn-ea"/>
                          <a:cs typeface="+mn-ea"/>
                          <a:sym typeface="+mn-lt"/>
                        </a:rPr>
                        <a:t>Core/Thread</a:t>
                      </a:r>
                      <a:endParaRPr lang="en-US" sz="1600" b="1" i="0" u="none" strike="noStrike">
                        <a:solidFill>
                          <a:schemeClr val="bg1"/>
                        </a:solidFill>
                        <a:effectLst/>
                        <a:latin typeface="+mn-lt"/>
                        <a:ea typeface="+mn-ea"/>
                        <a:cs typeface="+mn-ea"/>
                        <a:sym typeface="+mn-lt"/>
                      </a:endParaRP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600" b="1" i="0" u="none" strike="noStrike">
                          <a:solidFill>
                            <a:schemeClr val="bg1"/>
                          </a:solidFill>
                          <a:effectLst/>
                          <a:latin typeface="+mn-lt"/>
                          <a:ea typeface="+mn-ea"/>
                          <a:cs typeface="+mn-ea"/>
                          <a:sym typeface="+mn-lt"/>
                        </a:rPr>
                        <a:t>Cores</a:t>
                      </a: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altLang="zh-TW" sz="1600" b="1" i="0" u="none" strike="noStrike">
                          <a:solidFill>
                            <a:schemeClr val="bg1"/>
                          </a:solidFill>
                          <a:effectLst/>
                          <a:latin typeface="+mn-lt"/>
                          <a:ea typeface="+mn-ea"/>
                          <a:cs typeface="+mn-ea"/>
                          <a:sym typeface="+mn-lt"/>
                        </a:rPr>
                        <a:t>Max. Freq.</a:t>
                      </a:r>
                      <a:endParaRPr lang="en-US" sz="1600" b="1" i="0" u="none" strike="noStrike">
                        <a:solidFill>
                          <a:schemeClr val="bg1"/>
                        </a:solidFill>
                        <a:effectLst/>
                        <a:latin typeface="+mn-lt"/>
                        <a:ea typeface="+mn-ea"/>
                        <a:cs typeface="+mn-ea"/>
                        <a:sym typeface="+mn-lt"/>
                      </a:endParaRP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600" b="1" i="0" u="none" strike="noStrike">
                          <a:solidFill>
                            <a:schemeClr val="bg1"/>
                          </a:solidFill>
                          <a:effectLst/>
                          <a:latin typeface="+mn-lt"/>
                          <a:ea typeface="+mn-ea"/>
                          <a:cs typeface="+mn-ea"/>
                          <a:sym typeface="+mn-lt"/>
                        </a:rPr>
                        <a:t>Model</a:t>
                      </a: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524721259"/>
                  </a:ext>
                </a:extLst>
              </a:tr>
              <a:tr h="896182">
                <a:tc>
                  <a:txBody>
                    <a:bodyPr/>
                    <a:lstStyle/>
                    <a:p>
                      <a:pPr algn="ctr" fontAlgn="ctr"/>
                      <a:r>
                        <a:rPr lang="en-US" sz="1700" b="1" i="0" u="none" strike="noStrike">
                          <a:solidFill>
                            <a:srgbClr val="005EA4"/>
                          </a:solidFill>
                          <a:effectLst/>
                          <a:latin typeface="+mn-lt"/>
                          <a:ea typeface="+mn-ea"/>
                          <a:cs typeface="+mn-ea"/>
                          <a:sym typeface="+mn-lt"/>
                        </a:rPr>
                        <a:t>Pentium™ G7400</a:t>
                      </a: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r>
                        <a:rPr lang="en-US" altLang="zh-TW" sz="1700" b="0" i="0" u="none" strike="noStrike">
                          <a:solidFill>
                            <a:schemeClr val="tx1">
                              <a:lumMod val="95000"/>
                              <a:lumOff val="5000"/>
                            </a:schemeClr>
                          </a:solidFill>
                          <a:effectLst/>
                          <a:latin typeface="+mn-lt"/>
                          <a:ea typeface="+mn-ea"/>
                          <a:cs typeface="+mn-ea"/>
                          <a:sym typeface="+mn-lt"/>
                        </a:rPr>
                        <a:t>2-core/4-thread</a:t>
                      </a:r>
                      <a:endParaRPr lang="en-US" sz="1700" b="0" i="0" u="none" strike="noStrike">
                        <a:solidFill>
                          <a:schemeClr val="tx1">
                            <a:lumMod val="95000"/>
                            <a:lumOff val="5000"/>
                          </a:schemeClr>
                        </a:solidFill>
                        <a:effectLst/>
                        <a:latin typeface="+mn-lt"/>
                        <a:ea typeface="+mn-ea"/>
                        <a:cs typeface="+mn-ea"/>
                        <a:sym typeface="+mn-lt"/>
                      </a:endParaRP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r>
                        <a:rPr lang="en-US" sz="1700" b="0" i="0" u="none" strike="noStrike">
                          <a:solidFill>
                            <a:schemeClr val="tx1">
                              <a:lumMod val="95000"/>
                              <a:lumOff val="5000"/>
                            </a:schemeClr>
                          </a:solidFill>
                          <a:effectLst/>
                          <a:latin typeface="+mn-lt"/>
                          <a:ea typeface="+mn-ea"/>
                          <a:cs typeface="+mn-ea"/>
                          <a:sym typeface="+mn-lt"/>
                        </a:rPr>
                        <a:t>2</a:t>
                      </a: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r>
                        <a:rPr lang="en-US" altLang="zh-TW" sz="1700" b="0" i="0" u="none" strike="noStrike">
                          <a:solidFill>
                            <a:schemeClr val="tx1">
                              <a:lumMod val="95000"/>
                              <a:lumOff val="5000"/>
                            </a:schemeClr>
                          </a:solidFill>
                          <a:effectLst/>
                          <a:latin typeface="+mn-lt"/>
                          <a:ea typeface="+mn-ea"/>
                          <a:cs typeface="+mn-ea"/>
                          <a:sym typeface="+mn-lt"/>
                        </a:rPr>
                        <a:t>3.7GHz</a:t>
                      </a:r>
                      <a:endParaRPr lang="en-US" sz="1700" b="0" i="0" u="none" strike="noStrike">
                        <a:solidFill>
                          <a:schemeClr val="tx1">
                            <a:lumMod val="95000"/>
                            <a:lumOff val="5000"/>
                          </a:schemeClr>
                        </a:solidFill>
                        <a:effectLst/>
                        <a:latin typeface="+mn-lt"/>
                        <a:ea typeface="+mn-ea"/>
                        <a:cs typeface="+mn-ea"/>
                        <a:sym typeface="+mn-lt"/>
                      </a:endParaRP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endParaRPr lang="en-US" sz="1700" b="0" i="0" u="none" strike="noStrike">
                        <a:solidFill>
                          <a:schemeClr val="tx1">
                            <a:lumMod val="95000"/>
                            <a:lumOff val="5000"/>
                          </a:schemeClr>
                        </a:solidFill>
                        <a:effectLst/>
                        <a:latin typeface="+mn-lt"/>
                        <a:ea typeface="+mn-ea"/>
                        <a:cs typeface="+mn-ea"/>
                        <a:sym typeface="+mn-lt"/>
                      </a:endParaRP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28465814"/>
                  </a:ext>
                </a:extLst>
              </a:tr>
              <a:tr h="896182">
                <a:tc>
                  <a:txBody>
                    <a:bodyPr/>
                    <a:lstStyle/>
                    <a:p>
                      <a:pPr algn="ctr" fontAlgn="ctr"/>
                      <a:r>
                        <a:rPr lang="en-US" sz="1700" b="1" i="0" u="none" strike="noStrike">
                          <a:solidFill>
                            <a:srgbClr val="005EA4"/>
                          </a:solidFill>
                          <a:effectLst/>
                          <a:latin typeface="+mn-lt"/>
                          <a:ea typeface="+mn-ea"/>
                          <a:cs typeface="+mn-ea"/>
                          <a:sym typeface="+mn-lt"/>
                        </a:rPr>
                        <a:t>Core™ i3-12100</a:t>
                      </a: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1F1F5"/>
                    </a:solidFill>
                  </a:tcPr>
                </a:tc>
                <a:tc>
                  <a:txBody>
                    <a:bodyPr/>
                    <a:lstStyle/>
                    <a:p>
                      <a:pPr algn="ctr" fontAlgn="ctr"/>
                      <a:r>
                        <a:rPr lang="en-US" altLang="zh-TW" sz="1700" b="0" i="0" u="none" strike="noStrike">
                          <a:solidFill>
                            <a:schemeClr val="tx1">
                              <a:lumMod val="95000"/>
                              <a:lumOff val="5000"/>
                            </a:schemeClr>
                          </a:solidFill>
                          <a:effectLst/>
                          <a:latin typeface="+mn-lt"/>
                          <a:ea typeface="+mn-ea"/>
                          <a:cs typeface="+mn-ea"/>
                          <a:sym typeface="+mn-lt"/>
                        </a:rPr>
                        <a:t>4-core/8-thread</a:t>
                      </a:r>
                      <a:endParaRPr lang="en-US" sz="1700" b="0" i="0" u="none" strike="noStrike">
                        <a:solidFill>
                          <a:schemeClr val="tx1">
                            <a:lumMod val="95000"/>
                            <a:lumOff val="5000"/>
                          </a:schemeClr>
                        </a:solidFill>
                        <a:effectLst/>
                        <a:latin typeface="+mn-lt"/>
                        <a:ea typeface="+mn-ea"/>
                        <a:cs typeface="+mn-ea"/>
                        <a:sym typeface="+mn-lt"/>
                      </a:endParaRP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1F1F5"/>
                    </a:solidFill>
                  </a:tcPr>
                </a:tc>
                <a:tc>
                  <a:txBody>
                    <a:bodyPr/>
                    <a:lstStyle/>
                    <a:p>
                      <a:pPr algn="ctr" fontAlgn="ctr"/>
                      <a:r>
                        <a:rPr lang="en-US" sz="1700" b="0" i="0" u="none" strike="noStrike">
                          <a:solidFill>
                            <a:schemeClr val="tx1">
                              <a:lumMod val="95000"/>
                              <a:lumOff val="5000"/>
                            </a:schemeClr>
                          </a:solidFill>
                          <a:effectLst/>
                          <a:latin typeface="+mn-lt"/>
                          <a:ea typeface="+mn-ea"/>
                          <a:cs typeface="+mn-ea"/>
                          <a:sym typeface="+mn-lt"/>
                        </a:rPr>
                        <a:t>4</a:t>
                      </a: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1F1F5"/>
                    </a:solidFill>
                  </a:tcPr>
                </a:tc>
                <a:tc>
                  <a:txBody>
                    <a:bodyPr/>
                    <a:lstStyle/>
                    <a:p>
                      <a:pPr algn="ctr" fontAlgn="ctr"/>
                      <a:r>
                        <a:rPr lang="en-US" altLang="zh-TW" sz="1700" b="0" i="0" u="none" strike="noStrike">
                          <a:solidFill>
                            <a:schemeClr val="tx1">
                              <a:lumMod val="95000"/>
                              <a:lumOff val="5000"/>
                            </a:schemeClr>
                          </a:solidFill>
                          <a:effectLst/>
                          <a:latin typeface="+mn-lt"/>
                          <a:ea typeface="+mn-ea"/>
                          <a:cs typeface="+mn-ea"/>
                          <a:sym typeface="+mn-lt"/>
                        </a:rPr>
                        <a:t>4.3GHz</a:t>
                      </a:r>
                      <a:endParaRPr lang="en-US" sz="1700" b="0" i="0" u="none" strike="noStrike">
                        <a:solidFill>
                          <a:schemeClr val="tx1">
                            <a:lumMod val="95000"/>
                            <a:lumOff val="5000"/>
                          </a:schemeClr>
                        </a:solidFill>
                        <a:effectLst/>
                        <a:latin typeface="+mn-lt"/>
                        <a:ea typeface="+mn-ea"/>
                        <a:cs typeface="+mn-ea"/>
                        <a:sym typeface="+mn-lt"/>
                      </a:endParaRP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1F1F5"/>
                    </a:solidFill>
                  </a:tcPr>
                </a:tc>
                <a:tc>
                  <a:txBody>
                    <a:bodyPr/>
                    <a:lstStyle/>
                    <a:p>
                      <a:pPr algn="ctr" fontAlgn="ctr"/>
                      <a:endParaRPr lang="en-US" sz="1700" b="0" i="0" u="none" strike="noStrike">
                        <a:solidFill>
                          <a:schemeClr val="tx1">
                            <a:lumMod val="95000"/>
                            <a:lumOff val="5000"/>
                          </a:schemeClr>
                        </a:solidFill>
                        <a:effectLst/>
                        <a:latin typeface="+mn-lt"/>
                        <a:ea typeface="+mn-ea"/>
                        <a:cs typeface="+mn-ea"/>
                        <a:sym typeface="+mn-lt"/>
                      </a:endParaRP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1F1F5"/>
                    </a:solidFill>
                  </a:tcPr>
                </a:tc>
                <a:extLst>
                  <a:ext uri="{0D108BD9-81ED-4DB2-BD59-A6C34878D82A}">
                    <a16:rowId xmlns:a16="http://schemas.microsoft.com/office/drawing/2014/main" val="3905970114"/>
                  </a:ext>
                </a:extLst>
              </a:tr>
              <a:tr h="896182">
                <a:tc>
                  <a:txBody>
                    <a:bodyPr/>
                    <a:lstStyle/>
                    <a:p>
                      <a:pPr algn="ctr" fontAlgn="ctr"/>
                      <a:r>
                        <a:rPr lang="en-US" sz="1700" b="1" i="0" u="none" strike="noStrike">
                          <a:solidFill>
                            <a:srgbClr val="005EA4"/>
                          </a:solidFill>
                          <a:effectLst/>
                          <a:latin typeface="+mn-lt"/>
                          <a:ea typeface="+mn-ea"/>
                          <a:cs typeface="+mn-ea"/>
                          <a:sym typeface="+mn-lt"/>
                        </a:rPr>
                        <a:t>Core™ i5-12400</a:t>
                      </a: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r>
                        <a:rPr lang="en-US" altLang="zh-TW" sz="1700" b="0" i="0" u="none" strike="noStrike">
                          <a:solidFill>
                            <a:schemeClr val="tx1">
                              <a:lumMod val="95000"/>
                              <a:lumOff val="5000"/>
                            </a:schemeClr>
                          </a:solidFill>
                          <a:effectLst/>
                          <a:latin typeface="+mn-lt"/>
                          <a:ea typeface="+mn-ea"/>
                          <a:cs typeface="+mn-ea"/>
                          <a:sym typeface="+mn-lt"/>
                        </a:rPr>
                        <a:t>6-core/12-thread</a:t>
                      </a:r>
                      <a:endParaRPr lang="de-DE" sz="1700" b="0" i="0" u="none" strike="noStrike">
                        <a:solidFill>
                          <a:schemeClr val="tx1">
                            <a:lumMod val="95000"/>
                            <a:lumOff val="5000"/>
                          </a:schemeClr>
                        </a:solidFill>
                        <a:effectLst/>
                        <a:latin typeface="+mn-lt"/>
                        <a:ea typeface="+mn-ea"/>
                        <a:cs typeface="+mn-ea"/>
                        <a:sym typeface="+mn-lt"/>
                      </a:endParaRP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r>
                        <a:rPr lang="de-DE" sz="1700" b="0" i="0" u="none" strike="noStrike">
                          <a:solidFill>
                            <a:schemeClr val="tx1">
                              <a:lumMod val="95000"/>
                              <a:lumOff val="5000"/>
                            </a:schemeClr>
                          </a:solidFill>
                          <a:effectLst/>
                          <a:latin typeface="+mn-lt"/>
                          <a:ea typeface="+mn-ea"/>
                          <a:cs typeface="+mn-ea"/>
                          <a:sym typeface="+mn-lt"/>
                        </a:rPr>
                        <a:t>6</a:t>
                      </a: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r>
                        <a:rPr lang="de-DE" altLang="zh-TW" sz="1700" b="0" i="0" u="none" strike="noStrike">
                          <a:solidFill>
                            <a:schemeClr val="tx1">
                              <a:lumMod val="95000"/>
                              <a:lumOff val="5000"/>
                            </a:schemeClr>
                          </a:solidFill>
                          <a:effectLst/>
                          <a:latin typeface="+mn-lt"/>
                          <a:ea typeface="+mn-ea"/>
                          <a:cs typeface="+mn-ea"/>
                          <a:sym typeface="+mn-lt"/>
                        </a:rPr>
                        <a:t>4.4GHz</a:t>
                      </a:r>
                      <a:endParaRPr lang="de-DE" sz="1700" b="0" i="0" u="none" strike="noStrike">
                        <a:solidFill>
                          <a:schemeClr val="tx1">
                            <a:lumMod val="95000"/>
                            <a:lumOff val="5000"/>
                          </a:schemeClr>
                        </a:solidFill>
                        <a:effectLst/>
                        <a:latin typeface="+mn-lt"/>
                        <a:ea typeface="+mn-ea"/>
                        <a:cs typeface="+mn-ea"/>
                        <a:sym typeface="+mn-lt"/>
                      </a:endParaRP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endParaRPr lang="de-DE" sz="1700" b="0" i="0" u="none" strike="noStrike">
                        <a:solidFill>
                          <a:schemeClr val="tx1">
                            <a:lumMod val="95000"/>
                            <a:lumOff val="5000"/>
                          </a:schemeClr>
                        </a:solidFill>
                        <a:effectLst/>
                        <a:latin typeface="+mn-lt"/>
                        <a:ea typeface="+mn-ea"/>
                        <a:cs typeface="+mn-ea"/>
                        <a:sym typeface="+mn-lt"/>
                      </a:endParaRPr>
                    </a:p>
                  </a:txBody>
                  <a:tcPr marL="6070" marR="6070" marT="607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1640961"/>
                  </a:ext>
                </a:extLst>
              </a:tr>
            </a:tbl>
          </a:graphicData>
        </a:graphic>
      </p:graphicFrame>
      <p:grpSp>
        <p:nvGrpSpPr>
          <p:cNvPr id="28" name="群組 27">
            <a:extLst>
              <a:ext uri="{FF2B5EF4-FFF2-40B4-BE49-F238E27FC236}">
                <a16:creationId xmlns:a16="http://schemas.microsoft.com/office/drawing/2014/main" id="{9B8D6424-B511-2CC1-2AF6-97F65151EB21}"/>
              </a:ext>
            </a:extLst>
          </p:cNvPr>
          <p:cNvGrpSpPr/>
          <p:nvPr/>
        </p:nvGrpSpPr>
        <p:grpSpPr>
          <a:xfrm>
            <a:off x="2346168" y="2431064"/>
            <a:ext cx="6396733" cy="2802654"/>
            <a:chOff x="2346168" y="2142046"/>
            <a:chExt cx="6396733" cy="1362483"/>
          </a:xfrm>
        </p:grpSpPr>
        <p:pic>
          <p:nvPicPr>
            <p:cNvPr id="30" name="图片 57">
              <a:extLst>
                <a:ext uri="{FF2B5EF4-FFF2-40B4-BE49-F238E27FC236}">
                  <a16:creationId xmlns:a16="http://schemas.microsoft.com/office/drawing/2014/main" id="{F8C2D8C7-83A2-AF44-33CE-48DE0F68C661}"/>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1859803" y="2628412"/>
              <a:ext cx="1300673" cy="327943"/>
            </a:xfrm>
            <a:prstGeom prst="rect">
              <a:avLst/>
            </a:prstGeom>
          </p:spPr>
        </p:pic>
        <p:pic>
          <p:nvPicPr>
            <p:cNvPr id="31" name="图片 57">
              <a:extLst>
                <a:ext uri="{FF2B5EF4-FFF2-40B4-BE49-F238E27FC236}">
                  <a16:creationId xmlns:a16="http://schemas.microsoft.com/office/drawing/2014/main" id="{29176C46-DFA2-3BFC-9515-F8D1180060B5}"/>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4144205" y="2628412"/>
              <a:ext cx="1300673" cy="327943"/>
            </a:xfrm>
            <a:prstGeom prst="rect">
              <a:avLst/>
            </a:prstGeom>
          </p:spPr>
        </p:pic>
        <p:pic>
          <p:nvPicPr>
            <p:cNvPr id="32" name="图片 57">
              <a:extLst>
                <a:ext uri="{FF2B5EF4-FFF2-40B4-BE49-F238E27FC236}">
                  <a16:creationId xmlns:a16="http://schemas.microsoft.com/office/drawing/2014/main" id="{4C6C99E2-1111-910E-844C-CD90F32B57F2}"/>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7929317" y="2629134"/>
              <a:ext cx="1299226" cy="327943"/>
            </a:xfrm>
            <a:prstGeom prst="rect">
              <a:avLst/>
            </a:prstGeom>
          </p:spPr>
        </p:pic>
        <p:pic>
          <p:nvPicPr>
            <p:cNvPr id="34" name="图片 57">
              <a:extLst>
                <a:ext uri="{FF2B5EF4-FFF2-40B4-BE49-F238E27FC236}">
                  <a16:creationId xmlns:a16="http://schemas.microsoft.com/office/drawing/2014/main" id="{94A7AD12-41CC-B584-1E53-60BFFA9DEA2C}"/>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6232659" y="2659316"/>
              <a:ext cx="1362483" cy="327943"/>
            </a:xfrm>
            <a:prstGeom prst="rect">
              <a:avLst/>
            </a:prstGeom>
          </p:spPr>
        </p:pic>
      </p:grpSp>
      <p:sp>
        <p:nvSpPr>
          <p:cNvPr id="36" name="文字方塊 35">
            <a:extLst>
              <a:ext uri="{FF2B5EF4-FFF2-40B4-BE49-F238E27FC236}">
                <a16:creationId xmlns:a16="http://schemas.microsoft.com/office/drawing/2014/main" id="{1F14BB93-4112-3A80-D3A2-B50407C29D49}"/>
              </a:ext>
            </a:extLst>
          </p:cNvPr>
          <p:cNvSpPr txBox="1"/>
          <p:nvPr/>
        </p:nvSpPr>
        <p:spPr>
          <a:xfrm>
            <a:off x="8791905" y="2765204"/>
            <a:ext cx="1439880" cy="353943"/>
          </a:xfrm>
          <a:prstGeom prst="rect">
            <a:avLst/>
          </a:prstGeom>
          <a:noFill/>
        </p:spPr>
        <p:txBody>
          <a:bodyPr wrap="square">
            <a:spAutoFit/>
          </a:bodyPr>
          <a:lstStyle/>
          <a:p>
            <a:pPr algn="ctr" fontAlgn="ctr"/>
            <a:r>
              <a:rPr lang="en-US" altLang="zh-TW" sz="1700" b="0" i="0" u="none" strike="noStrike">
                <a:solidFill>
                  <a:schemeClr val="tx1">
                    <a:lumMod val="95000"/>
                    <a:lumOff val="5000"/>
                  </a:schemeClr>
                </a:solidFill>
                <a:effectLst/>
                <a:cs typeface="+mn-ea"/>
                <a:sym typeface="+mn-lt"/>
              </a:rPr>
              <a:t>TVS-h474</a:t>
            </a:r>
          </a:p>
        </p:txBody>
      </p:sp>
      <p:sp>
        <p:nvSpPr>
          <p:cNvPr id="37" name="文字方塊 36">
            <a:extLst>
              <a:ext uri="{FF2B5EF4-FFF2-40B4-BE49-F238E27FC236}">
                <a16:creationId xmlns:a16="http://schemas.microsoft.com/office/drawing/2014/main" id="{BA79089E-EDB3-7471-D61B-949FDA042CD8}"/>
              </a:ext>
            </a:extLst>
          </p:cNvPr>
          <p:cNvSpPr txBox="1"/>
          <p:nvPr/>
        </p:nvSpPr>
        <p:spPr>
          <a:xfrm>
            <a:off x="8830354" y="3655419"/>
            <a:ext cx="1425646" cy="353943"/>
          </a:xfrm>
          <a:prstGeom prst="rect">
            <a:avLst/>
          </a:prstGeom>
          <a:noFill/>
        </p:spPr>
        <p:txBody>
          <a:bodyPr wrap="square">
            <a:spAutoFit/>
          </a:bodyPr>
          <a:lstStyle/>
          <a:p>
            <a:pPr algn="ctr" fontAlgn="ctr"/>
            <a:r>
              <a:rPr lang="de-DE" altLang="zh-TW" sz="1700" b="0" i="0" u="none" strike="noStrike">
                <a:solidFill>
                  <a:schemeClr val="tx1">
                    <a:lumMod val="95000"/>
                    <a:lumOff val="5000"/>
                  </a:schemeClr>
                </a:solidFill>
                <a:effectLst/>
                <a:cs typeface="+mn-ea"/>
                <a:sym typeface="+mn-lt"/>
              </a:rPr>
              <a:t>TVS-h674</a:t>
            </a:r>
          </a:p>
        </p:txBody>
      </p:sp>
      <p:pic>
        <p:nvPicPr>
          <p:cNvPr id="38" name="圖片 37">
            <a:extLst>
              <a:ext uri="{FF2B5EF4-FFF2-40B4-BE49-F238E27FC236}">
                <a16:creationId xmlns:a16="http://schemas.microsoft.com/office/drawing/2014/main" id="{5FC39E7C-4E0F-9FE7-5A56-74F2B9B636E9}"/>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0376703" y="2704480"/>
            <a:ext cx="781613" cy="488595"/>
          </a:xfrm>
          <a:prstGeom prst="rect">
            <a:avLst/>
          </a:prstGeom>
          <a:effectLst>
            <a:outerShdw blurRad="50800" dist="38100" dir="5400000" algn="t" rotWithShape="0">
              <a:prstClr val="black">
                <a:alpha val="40000"/>
              </a:prstClr>
            </a:outerShdw>
          </a:effectLst>
        </p:spPr>
      </p:pic>
      <p:pic>
        <p:nvPicPr>
          <p:cNvPr id="39" name="圖片 38" descr="一張含有 文字, 室內 的圖片&#10;&#10;自動產生的描述">
            <a:extLst>
              <a:ext uri="{FF2B5EF4-FFF2-40B4-BE49-F238E27FC236}">
                <a16:creationId xmlns:a16="http://schemas.microsoft.com/office/drawing/2014/main" id="{FDFA5D58-E0DD-CFC2-3501-4BD4D7B697D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090822" y="3608361"/>
            <a:ext cx="781614" cy="488595"/>
          </a:xfrm>
          <a:prstGeom prst="rect">
            <a:avLst/>
          </a:prstGeom>
          <a:effectLst>
            <a:outerShdw blurRad="50800" dist="38100" dir="5400000" algn="t" rotWithShape="0">
              <a:prstClr val="black">
                <a:alpha val="40000"/>
              </a:prstClr>
            </a:outerShdw>
          </a:effectLst>
        </p:spPr>
      </p:pic>
      <p:grpSp>
        <p:nvGrpSpPr>
          <p:cNvPr id="40" name="群組 39">
            <a:extLst>
              <a:ext uri="{FF2B5EF4-FFF2-40B4-BE49-F238E27FC236}">
                <a16:creationId xmlns:a16="http://schemas.microsoft.com/office/drawing/2014/main" id="{30332BBB-D1F8-6BDC-E977-F878ADDFD0B0}"/>
              </a:ext>
            </a:extLst>
          </p:cNvPr>
          <p:cNvGrpSpPr/>
          <p:nvPr/>
        </p:nvGrpSpPr>
        <p:grpSpPr>
          <a:xfrm>
            <a:off x="8900883" y="5393414"/>
            <a:ext cx="2624293" cy="789195"/>
            <a:chOff x="7963712" y="5762864"/>
            <a:chExt cx="2249318" cy="676430"/>
          </a:xfrm>
        </p:grpSpPr>
        <p:pic>
          <p:nvPicPr>
            <p:cNvPr id="41" name="圖片 7">
              <a:extLst>
                <a:ext uri="{FF2B5EF4-FFF2-40B4-BE49-F238E27FC236}">
                  <a16:creationId xmlns:a16="http://schemas.microsoft.com/office/drawing/2014/main" id="{0DDF6BD2-7DF5-9D27-EEE7-E9D2EE8A19E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963712" y="5762864"/>
              <a:ext cx="676430" cy="676430"/>
            </a:xfrm>
            <a:prstGeom prst="rect">
              <a:avLst/>
            </a:prstGeom>
            <a:effectLst>
              <a:outerShdw blurRad="431800" dist="368300" dir="5760000" sx="106000" sy="106000" algn="ctr" rotWithShape="0">
                <a:srgbClr val="000000">
                  <a:alpha val="24000"/>
                </a:srgbClr>
              </a:outerShdw>
            </a:effectLst>
          </p:spPr>
        </p:pic>
        <p:pic>
          <p:nvPicPr>
            <p:cNvPr id="42" name="圖片 8">
              <a:extLst>
                <a:ext uri="{FF2B5EF4-FFF2-40B4-BE49-F238E27FC236}">
                  <a16:creationId xmlns:a16="http://schemas.microsoft.com/office/drawing/2014/main" id="{70C13A76-7DC6-C426-482A-6792BD42DD6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742903" y="5762864"/>
              <a:ext cx="676430" cy="676430"/>
            </a:xfrm>
            <a:prstGeom prst="rect">
              <a:avLst/>
            </a:prstGeom>
            <a:effectLst>
              <a:outerShdw blurRad="431800" dist="368300" dir="5760000" sx="106000" sy="106000" algn="ctr" rotWithShape="0">
                <a:srgbClr val="000000">
                  <a:alpha val="24000"/>
                </a:srgbClr>
              </a:outerShdw>
            </a:effectLst>
          </p:spPr>
        </p:pic>
        <p:pic>
          <p:nvPicPr>
            <p:cNvPr id="43" name="圖片 9">
              <a:extLst>
                <a:ext uri="{FF2B5EF4-FFF2-40B4-BE49-F238E27FC236}">
                  <a16:creationId xmlns:a16="http://schemas.microsoft.com/office/drawing/2014/main" id="{A88851EA-7551-81AC-B38C-D9F2B4324B5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536600" y="5762864"/>
              <a:ext cx="676430" cy="676430"/>
            </a:xfrm>
            <a:prstGeom prst="rect">
              <a:avLst/>
            </a:prstGeom>
            <a:effectLst>
              <a:outerShdw blurRad="431800" dist="368300" dir="5760000" sx="106000" sy="106000" algn="ctr" rotWithShape="0">
                <a:srgbClr val="000000">
                  <a:alpha val="24000"/>
                </a:srgbClr>
              </a:outerShdw>
            </a:effectLst>
          </p:spPr>
        </p:pic>
      </p:grpSp>
      <p:sp>
        <p:nvSpPr>
          <p:cNvPr id="44" name="文字方塊 43">
            <a:extLst>
              <a:ext uri="{FF2B5EF4-FFF2-40B4-BE49-F238E27FC236}">
                <a16:creationId xmlns:a16="http://schemas.microsoft.com/office/drawing/2014/main" id="{25DF1F24-65D5-99C3-7A24-17423E22D454}"/>
              </a:ext>
            </a:extLst>
          </p:cNvPr>
          <p:cNvSpPr txBox="1"/>
          <p:nvPr/>
        </p:nvSpPr>
        <p:spPr>
          <a:xfrm>
            <a:off x="8846979" y="4382685"/>
            <a:ext cx="1425646" cy="615553"/>
          </a:xfrm>
          <a:prstGeom prst="rect">
            <a:avLst/>
          </a:prstGeom>
          <a:noFill/>
        </p:spPr>
        <p:txBody>
          <a:bodyPr wrap="square">
            <a:spAutoFit/>
          </a:bodyPr>
          <a:lstStyle/>
          <a:p>
            <a:pPr algn="ctr" fontAlgn="ctr"/>
            <a:r>
              <a:rPr lang="de-DE" altLang="zh-TW" sz="1700" b="0" i="0" u="none" strike="noStrike">
                <a:solidFill>
                  <a:schemeClr val="tx1">
                    <a:lumMod val="95000"/>
                    <a:lumOff val="5000"/>
                  </a:schemeClr>
                </a:solidFill>
                <a:effectLst/>
                <a:cs typeface="+mn-ea"/>
                <a:sym typeface="+mn-lt"/>
              </a:rPr>
              <a:t>TVS-h674</a:t>
            </a:r>
          </a:p>
          <a:p>
            <a:pPr algn="ctr" fontAlgn="ctr"/>
            <a:r>
              <a:rPr lang="de-DE" altLang="zh-TW" sz="1700" b="0" i="0" u="none" strike="noStrike">
                <a:solidFill>
                  <a:schemeClr val="tx1">
                    <a:lumMod val="95000"/>
                    <a:lumOff val="5000"/>
                  </a:schemeClr>
                </a:solidFill>
                <a:effectLst/>
                <a:cs typeface="+mn-ea"/>
                <a:sym typeface="+mn-lt"/>
              </a:rPr>
              <a:t>TVS-h874</a:t>
            </a:r>
          </a:p>
        </p:txBody>
      </p:sp>
      <p:pic>
        <p:nvPicPr>
          <p:cNvPr id="45" name="圖片 44" descr="一張含有 文字, 室內 的圖片&#10;&#10;自動產生的描述">
            <a:extLst>
              <a:ext uri="{FF2B5EF4-FFF2-40B4-BE49-F238E27FC236}">
                <a16:creationId xmlns:a16="http://schemas.microsoft.com/office/drawing/2014/main" id="{E8D35B36-75DA-F543-D183-2872C26E87E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123791" y="4436974"/>
            <a:ext cx="781614" cy="488595"/>
          </a:xfrm>
          <a:prstGeom prst="rect">
            <a:avLst/>
          </a:prstGeom>
          <a:effectLst>
            <a:outerShdw blurRad="50800" dist="38100" dir="5400000" algn="t" rotWithShape="0">
              <a:prstClr val="black">
                <a:alpha val="40000"/>
              </a:prstClr>
            </a:outerShdw>
          </a:effectLst>
        </p:spPr>
      </p:pic>
      <p:pic>
        <p:nvPicPr>
          <p:cNvPr id="46" name="圖片 45">
            <a:extLst>
              <a:ext uri="{FF2B5EF4-FFF2-40B4-BE49-F238E27FC236}">
                <a16:creationId xmlns:a16="http://schemas.microsoft.com/office/drawing/2014/main" id="{86D9C767-DEE5-BDE9-B617-B6A66E5F4589}"/>
              </a:ext>
            </a:extLst>
          </p:cNvPr>
          <p:cNvPicPr>
            <a:picLocks noChangeAspect="1"/>
          </p:cNvPicPr>
          <p:nvPr/>
        </p:nvPicPr>
        <p:blipFill>
          <a:blip r:embed="rId11">
            <a:extLst>
              <a:ext uri="{28A0092B-C50C-407E-A947-70E740481C1C}">
                <a14:useLocalDpi xmlns:a14="http://schemas.microsoft.com/office/drawing/2010/main" val="0"/>
              </a:ext>
            </a:extLst>
          </a:blip>
          <a:srcRect/>
          <a:stretch/>
        </p:blipFill>
        <p:spPr>
          <a:xfrm>
            <a:off x="10846770" y="4438273"/>
            <a:ext cx="781614" cy="488595"/>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2627240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圖片 6">
            <a:extLst>
              <a:ext uri="{FF2B5EF4-FFF2-40B4-BE49-F238E27FC236}">
                <a16:creationId xmlns:a16="http://schemas.microsoft.com/office/drawing/2014/main" id="{0711C738-4769-103B-0042-2F1CE9A1AF6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6" name="文字方塊 5">
            <a:extLst>
              <a:ext uri="{FF2B5EF4-FFF2-40B4-BE49-F238E27FC236}">
                <a16:creationId xmlns:a16="http://schemas.microsoft.com/office/drawing/2014/main" id="{74FF805F-6521-4307-B6BF-1A0874627BC2}"/>
              </a:ext>
            </a:extLst>
          </p:cNvPr>
          <p:cNvSpPr txBox="1"/>
          <p:nvPr/>
        </p:nvSpPr>
        <p:spPr>
          <a:xfrm>
            <a:off x="373382" y="262396"/>
            <a:ext cx="11427193" cy="1077218"/>
          </a:xfrm>
          <a:prstGeom prst="rect">
            <a:avLst/>
          </a:prstGeom>
          <a:noFill/>
        </p:spPr>
        <p:txBody>
          <a:bodyPr wrap="square" rtlCol="0">
            <a:spAutoFit/>
          </a:bodyPr>
          <a:lstStyle/>
          <a:p>
            <a:pPr algn="ctr"/>
            <a:r>
              <a:rPr lang="en-US" altLang="zh-TW" sz="3200" b="1">
                <a:solidFill>
                  <a:schemeClr val="tx1">
                    <a:lumMod val="75000"/>
                    <a:lumOff val="25000"/>
                  </a:schemeClr>
                </a:solidFill>
                <a:cs typeface="+mn-ea"/>
                <a:sym typeface="+mn-lt"/>
              </a:rPr>
              <a:t>UHD</a:t>
            </a:r>
            <a:r>
              <a:rPr lang="zh-TW" altLang="en-US" sz="3200" b="1">
                <a:solidFill>
                  <a:schemeClr val="tx1">
                    <a:lumMod val="75000"/>
                    <a:lumOff val="25000"/>
                  </a:schemeClr>
                </a:solidFill>
                <a:cs typeface="+mn-ea"/>
                <a:sym typeface="+mn-lt"/>
              </a:rPr>
              <a:t> </a:t>
            </a:r>
            <a:r>
              <a:rPr lang="en-US" altLang="zh-TW" sz="3200" b="1">
                <a:solidFill>
                  <a:schemeClr val="tx1">
                    <a:lumMod val="75000"/>
                    <a:lumOff val="25000"/>
                  </a:schemeClr>
                </a:solidFill>
                <a:cs typeface="+mn-ea"/>
                <a:sym typeface="+mn-lt"/>
              </a:rPr>
              <a:t>700</a:t>
            </a:r>
            <a:r>
              <a:rPr lang="zh-TW" altLang="en-US" sz="3200" b="1">
                <a:solidFill>
                  <a:schemeClr val="tx1">
                    <a:lumMod val="75000"/>
                    <a:lumOff val="25000"/>
                  </a:schemeClr>
                </a:solidFill>
                <a:cs typeface="+mn-ea"/>
                <a:sym typeface="+mn-lt"/>
              </a:rPr>
              <a:t> </a:t>
            </a:r>
            <a:r>
              <a:rPr lang="en-US" altLang="zh-TW" sz="3200" b="1">
                <a:solidFill>
                  <a:schemeClr val="tx1">
                    <a:lumMod val="75000"/>
                    <a:lumOff val="25000"/>
                  </a:schemeClr>
                </a:solidFill>
                <a:cs typeface="+mn-ea"/>
                <a:sym typeface="+mn-lt"/>
              </a:rPr>
              <a:t>series GPU, up to 32</a:t>
            </a:r>
            <a:r>
              <a:rPr lang="zh-TW" altLang="en-US" sz="3200" b="1">
                <a:solidFill>
                  <a:schemeClr val="tx1">
                    <a:lumMod val="75000"/>
                    <a:lumOff val="25000"/>
                  </a:schemeClr>
                </a:solidFill>
                <a:cs typeface="+mn-ea"/>
                <a:sym typeface="+mn-lt"/>
              </a:rPr>
              <a:t> </a:t>
            </a:r>
            <a:r>
              <a:rPr lang="en-US" altLang="zh-TW" sz="3200" b="1">
                <a:solidFill>
                  <a:schemeClr val="tx1">
                    <a:lumMod val="75000"/>
                    <a:lumOff val="25000"/>
                  </a:schemeClr>
                </a:solidFill>
                <a:cs typeface="+mn-ea"/>
                <a:sym typeface="+mn-lt"/>
              </a:rPr>
              <a:t>EU, support HDMI output and boost performance for </a:t>
            </a:r>
            <a:r>
              <a:rPr lang="en-US" altLang="zh-TW" sz="3200" b="1" err="1">
                <a:solidFill>
                  <a:schemeClr val="tx1">
                    <a:lumMod val="75000"/>
                    <a:lumOff val="25000"/>
                  </a:schemeClr>
                </a:solidFill>
                <a:cs typeface="+mn-ea"/>
                <a:sym typeface="+mn-lt"/>
              </a:rPr>
              <a:t>OpenVINO</a:t>
            </a:r>
            <a:r>
              <a:rPr lang="zh-TW" altLang="en-US" sz="3200" b="1">
                <a:solidFill>
                  <a:schemeClr val="tx1">
                    <a:lumMod val="75000"/>
                    <a:lumOff val="25000"/>
                  </a:schemeClr>
                </a:solidFill>
                <a:cs typeface="+mn-ea"/>
                <a:sym typeface="+mn-lt"/>
              </a:rPr>
              <a:t>、 </a:t>
            </a:r>
            <a:r>
              <a:rPr lang="en-US" altLang="zh-TW" sz="3200" b="1" err="1">
                <a:solidFill>
                  <a:schemeClr val="tx1">
                    <a:lumMod val="75000"/>
                    <a:lumOff val="25000"/>
                  </a:schemeClr>
                </a:solidFill>
                <a:cs typeface="+mn-ea"/>
                <a:sym typeface="+mn-lt"/>
              </a:rPr>
              <a:t>QuMagie</a:t>
            </a:r>
            <a:endParaRPr lang="zh-TW" altLang="en-US" sz="3200" b="1">
              <a:solidFill>
                <a:schemeClr val="tx1">
                  <a:lumMod val="75000"/>
                  <a:lumOff val="25000"/>
                </a:schemeClr>
              </a:solidFill>
              <a:cs typeface="+mn-ea"/>
              <a:sym typeface="+mn-lt"/>
            </a:endParaRPr>
          </a:p>
        </p:txBody>
      </p:sp>
      <p:sp>
        <p:nvSpPr>
          <p:cNvPr id="4" name="文字方塊 3">
            <a:extLst>
              <a:ext uri="{FF2B5EF4-FFF2-40B4-BE49-F238E27FC236}">
                <a16:creationId xmlns:a16="http://schemas.microsoft.com/office/drawing/2014/main" id="{31F75191-24DA-BD3A-86F0-735D9EA494B5}"/>
              </a:ext>
            </a:extLst>
          </p:cNvPr>
          <p:cNvSpPr txBox="1"/>
          <p:nvPr/>
        </p:nvSpPr>
        <p:spPr>
          <a:xfrm>
            <a:off x="580220" y="5331563"/>
            <a:ext cx="7547733" cy="1394356"/>
          </a:xfrm>
          <a:prstGeom prst="rect">
            <a:avLst/>
          </a:prstGeom>
          <a:noFill/>
        </p:spPr>
        <p:txBody>
          <a:bodyPr wrap="square" rtlCol="0">
            <a:spAutoFit/>
          </a:bodyPr>
          <a:lstStyle/>
          <a:p>
            <a:pPr>
              <a:lnSpc>
                <a:spcPts val="2000"/>
              </a:lnSpc>
              <a:spcBef>
                <a:spcPts val="300"/>
              </a:spcBef>
            </a:pPr>
            <a:r>
              <a:rPr kumimoji="1" lang="en-US" altLang="zh-TW" sz="1450" b="1">
                <a:solidFill>
                  <a:schemeClr val="bg1"/>
                </a:solidFill>
                <a:cs typeface="+mn-ea"/>
                <a:sym typeface="+mn-lt"/>
              </a:rPr>
              <a:t>Intel 12</a:t>
            </a:r>
            <a:r>
              <a:rPr kumimoji="1" lang="zh-TW" altLang="en-US" sz="1450" b="1">
                <a:solidFill>
                  <a:schemeClr val="bg1"/>
                </a:solidFill>
                <a:cs typeface="+mn-ea"/>
                <a:sym typeface="+mn-lt"/>
              </a:rPr>
              <a:t> </a:t>
            </a:r>
            <a:r>
              <a:rPr kumimoji="1" lang="en-US" altLang="zh-TW" sz="1450" b="1">
                <a:solidFill>
                  <a:schemeClr val="bg1"/>
                </a:solidFill>
                <a:cs typeface="+mn-ea"/>
                <a:sym typeface="+mn-lt"/>
              </a:rPr>
              <a:t>Gen</a:t>
            </a:r>
            <a:r>
              <a:rPr kumimoji="1" lang="zh-TW" altLang="en-US" sz="1450" b="1">
                <a:solidFill>
                  <a:schemeClr val="bg1"/>
                </a:solidFill>
                <a:cs typeface="+mn-ea"/>
                <a:sym typeface="+mn-lt"/>
              </a:rPr>
              <a:t> </a:t>
            </a:r>
            <a:r>
              <a:rPr kumimoji="1" lang="en-US" altLang="zh-TW" sz="1450" b="1">
                <a:solidFill>
                  <a:schemeClr val="bg1"/>
                </a:solidFill>
                <a:cs typeface="+mn-ea"/>
                <a:sym typeface="+mn-lt"/>
              </a:rPr>
              <a:t>CPU</a:t>
            </a:r>
            <a:r>
              <a:rPr kumimoji="1" lang="zh-TW" altLang="en-US" sz="1450" b="1">
                <a:solidFill>
                  <a:schemeClr val="bg1"/>
                </a:solidFill>
                <a:cs typeface="+mn-ea"/>
                <a:sym typeface="+mn-lt"/>
              </a:rPr>
              <a:t> </a:t>
            </a:r>
            <a:r>
              <a:rPr kumimoji="1" lang="en-US" altLang="zh-TW" sz="1450" b="1">
                <a:solidFill>
                  <a:schemeClr val="bg1"/>
                </a:solidFill>
                <a:cs typeface="+mn-ea"/>
                <a:sym typeface="+mn-lt"/>
              </a:rPr>
              <a:t>with new</a:t>
            </a:r>
            <a:r>
              <a:rPr kumimoji="1" lang="zh-TW" altLang="en-US" sz="1450" b="1">
                <a:solidFill>
                  <a:schemeClr val="bg1"/>
                </a:solidFill>
                <a:cs typeface="+mn-ea"/>
                <a:sym typeface="+mn-lt"/>
              </a:rPr>
              <a:t> </a:t>
            </a:r>
            <a:r>
              <a:rPr kumimoji="1" lang="en-US" altLang="zh-TW" sz="1450" b="1">
                <a:solidFill>
                  <a:schemeClr val="bg1"/>
                </a:solidFill>
                <a:cs typeface="+mn-ea"/>
                <a:sym typeface="+mn-lt"/>
              </a:rPr>
              <a:t>Intel Xe architecture - Intel UHD Graphics 700 series graphics,</a:t>
            </a:r>
            <a:r>
              <a:rPr kumimoji="1" lang="zh-TW" altLang="en-US" sz="1450" b="1">
                <a:solidFill>
                  <a:schemeClr val="bg1"/>
                </a:solidFill>
                <a:cs typeface="+mn-ea"/>
                <a:sym typeface="+mn-lt"/>
              </a:rPr>
              <a:t> </a:t>
            </a:r>
            <a:r>
              <a:rPr kumimoji="1" lang="en-US" altLang="zh-TW" sz="1450" b="1">
                <a:solidFill>
                  <a:schemeClr val="bg1"/>
                </a:solidFill>
                <a:cs typeface="+mn-ea"/>
                <a:sym typeface="+mn-lt"/>
              </a:rPr>
              <a:t>provide</a:t>
            </a:r>
            <a:r>
              <a:rPr kumimoji="1" lang="zh-TW" altLang="en-US" sz="1450" b="1">
                <a:solidFill>
                  <a:schemeClr val="bg1"/>
                </a:solidFill>
                <a:cs typeface="+mn-ea"/>
                <a:sym typeface="+mn-lt"/>
              </a:rPr>
              <a:t> </a:t>
            </a:r>
            <a:r>
              <a:rPr kumimoji="1" lang="en-US" altLang="zh-TW" sz="1450" b="1">
                <a:solidFill>
                  <a:schemeClr val="bg1"/>
                </a:solidFill>
                <a:cs typeface="+mn-ea"/>
                <a:sym typeface="+mn-lt"/>
              </a:rPr>
              <a:t>up</a:t>
            </a:r>
            <a:r>
              <a:rPr kumimoji="1" lang="zh-TW" altLang="en-US" sz="1450" b="1">
                <a:solidFill>
                  <a:schemeClr val="bg1"/>
                </a:solidFill>
                <a:cs typeface="+mn-ea"/>
                <a:sym typeface="+mn-lt"/>
              </a:rPr>
              <a:t> </a:t>
            </a:r>
            <a:r>
              <a:rPr kumimoji="1" lang="en-US" altLang="zh-TW" sz="1450" b="1">
                <a:solidFill>
                  <a:schemeClr val="bg1"/>
                </a:solidFill>
                <a:cs typeface="+mn-ea"/>
                <a:sym typeface="+mn-lt"/>
              </a:rPr>
              <a:t>to</a:t>
            </a:r>
            <a:r>
              <a:rPr kumimoji="1" lang="zh-TW" altLang="en-US" sz="1450" b="1">
                <a:solidFill>
                  <a:schemeClr val="bg1"/>
                </a:solidFill>
                <a:cs typeface="+mn-ea"/>
                <a:sym typeface="+mn-lt"/>
              </a:rPr>
              <a:t> </a:t>
            </a:r>
            <a:r>
              <a:rPr kumimoji="1" lang="en-US" altLang="zh-TW" sz="1450" b="1">
                <a:solidFill>
                  <a:schemeClr val="bg1"/>
                </a:solidFill>
                <a:cs typeface="+mn-ea"/>
                <a:sym typeface="+mn-lt"/>
              </a:rPr>
              <a:t>32 EUs(EUs; Execution Units) bring performance upgrade for</a:t>
            </a:r>
            <a:r>
              <a:rPr kumimoji="1" lang="zh-TW" altLang="en-US" sz="1450" b="1">
                <a:solidFill>
                  <a:schemeClr val="bg1"/>
                </a:solidFill>
                <a:cs typeface="+mn-ea"/>
                <a:sym typeface="+mn-lt"/>
              </a:rPr>
              <a:t> </a:t>
            </a:r>
            <a:r>
              <a:rPr kumimoji="1" lang="en-US" altLang="zh-TW" sz="1450" b="1">
                <a:solidFill>
                  <a:schemeClr val="bg1"/>
                </a:solidFill>
                <a:cs typeface="+mn-ea"/>
                <a:sym typeface="+mn-lt"/>
              </a:rPr>
              <a:t>NAS</a:t>
            </a:r>
            <a:r>
              <a:rPr kumimoji="1" lang="zh-TW" altLang="en-US" sz="1450" b="1">
                <a:solidFill>
                  <a:schemeClr val="bg1"/>
                </a:solidFill>
                <a:cs typeface="+mn-ea"/>
                <a:sym typeface="+mn-lt"/>
              </a:rPr>
              <a:t> </a:t>
            </a:r>
            <a:r>
              <a:rPr kumimoji="1" lang="en-US" altLang="zh-TW" sz="1450" b="1">
                <a:solidFill>
                  <a:schemeClr val="bg1"/>
                </a:solidFill>
                <a:cs typeface="+mn-ea"/>
                <a:sym typeface="+mn-lt"/>
              </a:rPr>
              <a:t>to have HDMI output and transcoding.</a:t>
            </a:r>
          </a:p>
          <a:p>
            <a:pPr>
              <a:lnSpc>
                <a:spcPts val="2000"/>
              </a:lnSpc>
              <a:spcBef>
                <a:spcPts val="300"/>
              </a:spcBef>
            </a:pPr>
            <a:r>
              <a:rPr kumimoji="1" lang="en-US" altLang="zh-TW" sz="1450" b="1">
                <a:solidFill>
                  <a:schemeClr val="bg1"/>
                </a:solidFill>
                <a:cs typeface="+mn-ea"/>
                <a:sym typeface="+mn-lt"/>
              </a:rPr>
              <a:t>QNAP has also intergrade with out AI application, GPU can now boost performance of </a:t>
            </a:r>
            <a:r>
              <a:rPr kumimoji="1" lang="en-US" altLang="zh-TW" sz="1450" b="1" err="1">
                <a:solidFill>
                  <a:schemeClr val="bg1"/>
                </a:solidFill>
                <a:cs typeface="+mn-ea"/>
                <a:sym typeface="+mn-lt"/>
              </a:rPr>
              <a:t>OpenVINO</a:t>
            </a:r>
            <a:r>
              <a:rPr kumimoji="1" lang="en-US" altLang="zh-TW" sz="1450" b="1">
                <a:solidFill>
                  <a:schemeClr val="bg1"/>
                </a:solidFill>
                <a:cs typeface="+mn-ea"/>
                <a:sym typeface="+mn-lt"/>
              </a:rPr>
              <a:t>, </a:t>
            </a:r>
            <a:r>
              <a:rPr kumimoji="1" lang="en-US" altLang="zh-TW" sz="1450" b="1" err="1">
                <a:solidFill>
                  <a:schemeClr val="bg1"/>
                </a:solidFill>
                <a:cs typeface="+mn-ea"/>
                <a:sym typeface="+mn-lt"/>
              </a:rPr>
              <a:t>QuMagie</a:t>
            </a:r>
            <a:r>
              <a:rPr kumimoji="1" lang="en-US" altLang="zh-TW" sz="1450" b="1">
                <a:solidFill>
                  <a:schemeClr val="bg1"/>
                </a:solidFill>
                <a:cs typeface="+mn-ea"/>
                <a:sym typeface="+mn-lt"/>
              </a:rPr>
              <a:t>, etc.</a:t>
            </a:r>
            <a:endParaRPr kumimoji="1" lang="zh-TW" altLang="en-US" sz="1450" b="1">
              <a:solidFill>
                <a:schemeClr val="bg1"/>
              </a:solidFill>
              <a:cs typeface="+mn-ea"/>
              <a:sym typeface="+mn-lt"/>
            </a:endParaRPr>
          </a:p>
        </p:txBody>
      </p:sp>
      <p:sp>
        <p:nvSpPr>
          <p:cNvPr id="130" name="矩形: 圓角 129">
            <a:extLst>
              <a:ext uri="{FF2B5EF4-FFF2-40B4-BE49-F238E27FC236}">
                <a16:creationId xmlns:a16="http://schemas.microsoft.com/office/drawing/2014/main" id="{FFBA26AD-4EAF-9CEF-04EB-6F3F8CB04FF2}"/>
              </a:ext>
            </a:extLst>
          </p:cNvPr>
          <p:cNvSpPr/>
          <p:nvPr/>
        </p:nvSpPr>
        <p:spPr>
          <a:xfrm>
            <a:off x="625274" y="1879482"/>
            <a:ext cx="7135632" cy="3354741"/>
          </a:xfrm>
          <a:prstGeom prst="roundRect">
            <a:avLst>
              <a:gd name="adj" fmla="val 2352"/>
            </a:avLst>
          </a:prstGeom>
          <a:gradFill>
            <a:gsLst>
              <a:gs pos="8000">
                <a:srgbClr val="F3FCFF">
                  <a:alpha val="99000"/>
                </a:srgbClr>
              </a:gs>
              <a:gs pos="100000">
                <a:schemeClr val="bg1"/>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138" name="矩形: 圓角 137">
            <a:extLst>
              <a:ext uri="{FF2B5EF4-FFF2-40B4-BE49-F238E27FC236}">
                <a16:creationId xmlns:a16="http://schemas.microsoft.com/office/drawing/2014/main" id="{AC5BEDCA-5277-76D5-8F87-0C9B42110EDC}"/>
              </a:ext>
            </a:extLst>
          </p:cNvPr>
          <p:cNvSpPr/>
          <p:nvPr/>
        </p:nvSpPr>
        <p:spPr>
          <a:xfrm>
            <a:off x="752616" y="2328114"/>
            <a:ext cx="6854421" cy="2793761"/>
          </a:xfrm>
          <a:prstGeom prst="roundRect">
            <a:avLst>
              <a:gd name="adj" fmla="val 1933"/>
            </a:avLst>
          </a:prstGeom>
          <a:solidFill>
            <a:schemeClr val="bg1">
              <a:alpha val="15000"/>
            </a:schemeClr>
          </a:solidFill>
          <a:ln w="19050">
            <a:gradFill>
              <a:gsLst>
                <a:gs pos="0">
                  <a:srgbClr val="F09252"/>
                </a:gs>
                <a:gs pos="68000">
                  <a:schemeClr val="accent2">
                    <a:lumMod val="75000"/>
                  </a:schemeClr>
                </a:gs>
                <a:gs pos="100000">
                  <a:srgbClr val="F09252"/>
                </a:gs>
              </a:gsLst>
              <a:lin ang="5400000" scaled="1"/>
            </a:gradFill>
            <a:prstDash val="dash"/>
          </a:ln>
          <a:effectLst>
            <a:outerShdw blurRad="63500" dist="139700" dir="25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tx1"/>
              </a:solidFill>
              <a:cs typeface="+mn-ea"/>
              <a:sym typeface="+mn-lt"/>
            </a:endParaRPr>
          </a:p>
        </p:txBody>
      </p:sp>
      <p:sp>
        <p:nvSpPr>
          <p:cNvPr id="136" name="矩形: 圓角 135">
            <a:extLst>
              <a:ext uri="{FF2B5EF4-FFF2-40B4-BE49-F238E27FC236}">
                <a16:creationId xmlns:a16="http://schemas.microsoft.com/office/drawing/2014/main" id="{C71F5FBF-BF38-C962-DF6F-0E6442E0E2FB}"/>
              </a:ext>
            </a:extLst>
          </p:cNvPr>
          <p:cNvSpPr/>
          <p:nvPr/>
        </p:nvSpPr>
        <p:spPr>
          <a:xfrm>
            <a:off x="752616" y="2324478"/>
            <a:ext cx="5124368" cy="2434696"/>
          </a:xfrm>
          <a:prstGeom prst="roundRect">
            <a:avLst>
              <a:gd name="adj" fmla="val 1933"/>
            </a:avLst>
          </a:prstGeom>
          <a:solidFill>
            <a:schemeClr val="bg1">
              <a:alpha val="15000"/>
            </a:schemeClr>
          </a:solidFill>
          <a:ln w="19050">
            <a:gradFill>
              <a:gsLst>
                <a:gs pos="0">
                  <a:srgbClr val="317F70"/>
                </a:gs>
                <a:gs pos="68000">
                  <a:srgbClr val="03CDA6"/>
                </a:gs>
                <a:gs pos="100000">
                  <a:srgbClr val="04A8AC"/>
                </a:gs>
              </a:gsLst>
              <a:lin ang="5400000" scaled="1"/>
            </a:gradFill>
            <a:prstDash val="dash"/>
          </a:ln>
          <a:effectLst>
            <a:outerShdw blurRad="63500" dist="139700" dir="25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tx1"/>
              </a:solidFill>
              <a:cs typeface="+mn-ea"/>
              <a:sym typeface="+mn-lt"/>
            </a:endParaRPr>
          </a:p>
        </p:txBody>
      </p:sp>
      <p:sp>
        <p:nvSpPr>
          <p:cNvPr id="135" name="矩形: 圓角 134">
            <a:extLst>
              <a:ext uri="{FF2B5EF4-FFF2-40B4-BE49-F238E27FC236}">
                <a16:creationId xmlns:a16="http://schemas.microsoft.com/office/drawing/2014/main" id="{B81235C1-B646-EA26-B10F-D44CD0972B06}"/>
              </a:ext>
            </a:extLst>
          </p:cNvPr>
          <p:cNvSpPr/>
          <p:nvPr/>
        </p:nvSpPr>
        <p:spPr>
          <a:xfrm>
            <a:off x="752616" y="1961779"/>
            <a:ext cx="3442911" cy="2420298"/>
          </a:xfrm>
          <a:prstGeom prst="roundRect">
            <a:avLst>
              <a:gd name="adj" fmla="val 1933"/>
            </a:avLst>
          </a:prstGeom>
          <a:solidFill>
            <a:schemeClr val="bg1">
              <a:alpha val="15000"/>
            </a:schemeClr>
          </a:solidFill>
          <a:ln w="19050">
            <a:gradFill>
              <a:gsLst>
                <a:gs pos="0">
                  <a:schemeClr val="bg2">
                    <a:lumMod val="50000"/>
                  </a:schemeClr>
                </a:gs>
                <a:gs pos="68000">
                  <a:schemeClr val="tx1">
                    <a:lumMod val="75000"/>
                    <a:lumOff val="25000"/>
                  </a:schemeClr>
                </a:gs>
                <a:gs pos="100000">
                  <a:schemeClr val="tx1">
                    <a:lumMod val="85000"/>
                    <a:lumOff val="15000"/>
                  </a:schemeClr>
                </a:gs>
              </a:gsLst>
              <a:lin ang="5400000" scaled="1"/>
            </a:gradFill>
            <a:prstDash val="dash"/>
          </a:ln>
          <a:effectLst>
            <a:outerShdw blurRad="63500" dist="139700" dir="25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tx1"/>
              </a:solidFill>
              <a:cs typeface="+mn-ea"/>
              <a:sym typeface="+mn-lt"/>
            </a:endParaRPr>
          </a:p>
        </p:txBody>
      </p:sp>
      <p:sp>
        <p:nvSpPr>
          <p:cNvPr id="66" name="矩形: 圓角 65">
            <a:extLst>
              <a:ext uri="{FF2B5EF4-FFF2-40B4-BE49-F238E27FC236}">
                <a16:creationId xmlns:a16="http://schemas.microsoft.com/office/drawing/2014/main" id="{AE4A8B33-CA3A-19D6-0994-81EF66699686}"/>
              </a:ext>
            </a:extLst>
          </p:cNvPr>
          <p:cNvSpPr/>
          <p:nvPr/>
        </p:nvSpPr>
        <p:spPr>
          <a:xfrm>
            <a:off x="858972" y="2400386"/>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68" name="矩形: 圓角 67">
            <a:extLst>
              <a:ext uri="{FF2B5EF4-FFF2-40B4-BE49-F238E27FC236}">
                <a16:creationId xmlns:a16="http://schemas.microsoft.com/office/drawing/2014/main" id="{813CB63E-73F6-710C-8398-886154E27F15}"/>
              </a:ext>
            </a:extLst>
          </p:cNvPr>
          <p:cNvSpPr/>
          <p:nvPr/>
        </p:nvSpPr>
        <p:spPr>
          <a:xfrm>
            <a:off x="1699411" y="2400386"/>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69" name="矩形: 圓角 68">
            <a:extLst>
              <a:ext uri="{FF2B5EF4-FFF2-40B4-BE49-F238E27FC236}">
                <a16:creationId xmlns:a16="http://schemas.microsoft.com/office/drawing/2014/main" id="{D17174E5-C71B-7B21-AC0B-173B9575E29C}"/>
              </a:ext>
            </a:extLst>
          </p:cNvPr>
          <p:cNvSpPr/>
          <p:nvPr/>
        </p:nvSpPr>
        <p:spPr>
          <a:xfrm>
            <a:off x="2542420" y="2400386"/>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70" name="矩形: 圓角 69">
            <a:extLst>
              <a:ext uri="{FF2B5EF4-FFF2-40B4-BE49-F238E27FC236}">
                <a16:creationId xmlns:a16="http://schemas.microsoft.com/office/drawing/2014/main" id="{77CC68E3-E209-9256-564E-A9060EE90BAF}"/>
              </a:ext>
            </a:extLst>
          </p:cNvPr>
          <p:cNvSpPr/>
          <p:nvPr/>
        </p:nvSpPr>
        <p:spPr>
          <a:xfrm>
            <a:off x="3382859" y="2400386"/>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71" name="矩形: 圓角 70">
            <a:extLst>
              <a:ext uri="{FF2B5EF4-FFF2-40B4-BE49-F238E27FC236}">
                <a16:creationId xmlns:a16="http://schemas.microsoft.com/office/drawing/2014/main" id="{D38AB359-1899-564C-83BC-516F053603EE}"/>
              </a:ext>
            </a:extLst>
          </p:cNvPr>
          <p:cNvSpPr/>
          <p:nvPr/>
        </p:nvSpPr>
        <p:spPr>
          <a:xfrm>
            <a:off x="4225868" y="2400386"/>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72" name="矩形: 圓角 71">
            <a:extLst>
              <a:ext uri="{FF2B5EF4-FFF2-40B4-BE49-F238E27FC236}">
                <a16:creationId xmlns:a16="http://schemas.microsoft.com/office/drawing/2014/main" id="{BF40E973-FCDE-A9B1-D6D7-C1928FF89602}"/>
              </a:ext>
            </a:extLst>
          </p:cNvPr>
          <p:cNvSpPr/>
          <p:nvPr/>
        </p:nvSpPr>
        <p:spPr>
          <a:xfrm>
            <a:off x="5066307" y="2400386"/>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73" name="矩形: 圓角 72">
            <a:extLst>
              <a:ext uri="{FF2B5EF4-FFF2-40B4-BE49-F238E27FC236}">
                <a16:creationId xmlns:a16="http://schemas.microsoft.com/office/drawing/2014/main" id="{32C5746F-8D78-F269-58B3-446034B3A821}"/>
              </a:ext>
            </a:extLst>
          </p:cNvPr>
          <p:cNvSpPr/>
          <p:nvPr/>
        </p:nvSpPr>
        <p:spPr>
          <a:xfrm>
            <a:off x="5909317" y="2400386"/>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74" name="矩形: 圓角 73">
            <a:extLst>
              <a:ext uri="{FF2B5EF4-FFF2-40B4-BE49-F238E27FC236}">
                <a16:creationId xmlns:a16="http://schemas.microsoft.com/office/drawing/2014/main" id="{A8544795-8BDB-251E-BEFC-0B25DC5EF3EB}"/>
              </a:ext>
            </a:extLst>
          </p:cNvPr>
          <p:cNvSpPr/>
          <p:nvPr/>
        </p:nvSpPr>
        <p:spPr>
          <a:xfrm>
            <a:off x="6749755" y="2400386"/>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75" name="矩形: 圓角 74">
            <a:extLst>
              <a:ext uri="{FF2B5EF4-FFF2-40B4-BE49-F238E27FC236}">
                <a16:creationId xmlns:a16="http://schemas.microsoft.com/office/drawing/2014/main" id="{6C05347E-694D-BAFF-6194-46070DB18BC6}"/>
              </a:ext>
            </a:extLst>
          </p:cNvPr>
          <p:cNvSpPr/>
          <p:nvPr/>
        </p:nvSpPr>
        <p:spPr>
          <a:xfrm>
            <a:off x="858972" y="2881385"/>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76" name="矩形: 圓角 75">
            <a:extLst>
              <a:ext uri="{FF2B5EF4-FFF2-40B4-BE49-F238E27FC236}">
                <a16:creationId xmlns:a16="http://schemas.microsoft.com/office/drawing/2014/main" id="{B54A9A14-043A-0289-A2EB-2121B6FF83F6}"/>
              </a:ext>
            </a:extLst>
          </p:cNvPr>
          <p:cNvSpPr/>
          <p:nvPr/>
        </p:nvSpPr>
        <p:spPr>
          <a:xfrm>
            <a:off x="1699411" y="2881385"/>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77" name="矩形: 圓角 76">
            <a:extLst>
              <a:ext uri="{FF2B5EF4-FFF2-40B4-BE49-F238E27FC236}">
                <a16:creationId xmlns:a16="http://schemas.microsoft.com/office/drawing/2014/main" id="{A0CDE4EE-A96C-3EEA-61E8-8D4449C3A8C7}"/>
              </a:ext>
            </a:extLst>
          </p:cNvPr>
          <p:cNvSpPr/>
          <p:nvPr/>
        </p:nvSpPr>
        <p:spPr>
          <a:xfrm>
            <a:off x="2542420" y="2881385"/>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78" name="矩形: 圓角 77">
            <a:extLst>
              <a:ext uri="{FF2B5EF4-FFF2-40B4-BE49-F238E27FC236}">
                <a16:creationId xmlns:a16="http://schemas.microsoft.com/office/drawing/2014/main" id="{2EC0B72C-2680-1E18-9279-EE7744EC81F7}"/>
              </a:ext>
            </a:extLst>
          </p:cNvPr>
          <p:cNvSpPr/>
          <p:nvPr/>
        </p:nvSpPr>
        <p:spPr>
          <a:xfrm>
            <a:off x="3382859" y="2881385"/>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79" name="矩形: 圓角 78">
            <a:extLst>
              <a:ext uri="{FF2B5EF4-FFF2-40B4-BE49-F238E27FC236}">
                <a16:creationId xmlns:a16="http://schemas.microsoft.com/office/drawing/2014/main" id="{388021F5-12D8-5DB8-DEC3-409D7925F597}"/>
              </a:ext>
            </a:extLst>
          </p:cNvPr>
          <p:cNvSpPr/>
          <p:nvPr/>
        </p:nvSpPr>
        <p:spPr>
          <a:xfrm>
            <a:off x="4225868" y="2881385"/>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80" name="矩形: 圓角 79">
            <a:extLst>
              <a:ext uri="{FF2B5EF4-FFF2-40B4-BE49-F238E27FC236}">
                <a16:creationId xmlns:a16="http://schemas.microsoft.com/office/drawing/2014/main" id="{10AED55B-C81F-6E00-0891-9256317CA491}"/>
              </a:ext>
            </a:extLst>
          </p:cNvPr>
          <p:cNvSpPr/>
          <p:nvPr/>
        </p:nvSpPr>
        <p:spPr>
          <a:xfrm>
            <a:off x="5066307" y="2881385"/>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81" name="矩形: 圓角 80">
            <a:extLst>
              <a:ext uri="{FF2B5EF4-FFF2-40B4-BE49-F238E27FC236}">
                <a16:creationId xmlns:a16="http://schemas.microsoft.com/office/drawing/2014/main" id="{FF0D8A89-7BAC-0589-9AF7-3834FA394B4D}"/>
              </a:ext>
            </a:extLst>
          </p:cNvPr>
          <p:cNvSpPr/>
          <p:nvPr/>
        </p:nvSpPr>
        <p:spPr>
          <a:xfrm>
            <a:off x="5909317" y="2881385"/>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82" name="矩形: 圓角 81">
            <a:extLst>
              <a:ext uri="{FF2B5EF4-FFF2-40B4-BE49-F238E27FC236}">
                <a16:creationId xmlns:a16="http://schemas.microsoft.com/office/drawing/2014/main" id="{534E7B38-388E-693E-93FA-CEEA320A52E9}"/>
              </a:ext>
            </a:extLst>
          </p:cNvPr>
          <p:cNvSpPr/>
          <p:nvPr/>
        </p:nvSpPr>
        <p:spPr>
          <a:xfrm>
            <a:off x="6749755" y="2881385"/>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83" name="矩形: 圓角 82">
            <a:extLst>
              <a:ext uri="{FF2B5EF4-FFF2-40B4-BE49-F238E27FC236}">
                <a16:creationId xmlns:a16="http://schemas.microsoft.com/office/drawing/2014/main" id="{7403CC72-AF5A-DA7E-9360-A1E426BD1848}"/>
              </a:ext>
            </a:extLst>
          </p:cNvPr>
          <p:cNvSpPr/>
          <p:nvPr/>
        </p:nvSpPr>
        <p:spPr>
          <a:xfrm>
            <a:off x="858972" y="3362383"/>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84" name="矩形: 圓角 83">
            <a:extLst>
              <a:ext uri="{FF2B5EF4-FFF2-40B4-BE49-F238E27FC236}">
                <a16:creationId xmlns:a16="http://schemas.microsoft.com/office/drawing/2014/main" id="{046BEC67-65B7-F59F-1922-F37B284CC640}"/>
              </a:ext>
            </a:extLst>
          </p:cNvPr>
          <p:cNvSpPr/>
          <p:nvPr/>
        </p:nvSpPr>
        <p:spPr>
          <a:xfrm>
            <a:off x="1699411" y="3362383"/>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85" name="矩形: 圓角 84">
            <a:extLst>
              <a:ext uri="{FF2B5EF4-FFF2-40B4-BE49-F238E27FC236}">
                <a16:creationId xmlns:a16="http://schemas.microsoft.com/office/drawing/2014/main" id="{13E500DA-E63C-CE62-517A-AE4453DA349B}"/>
              </a:ext>
            </a:extLst>
          </p:cNvPr>
          <p:cNvSpPr/>
          <p:nvPr/>
        </p:nvSpPr>
        <p:spPr>
          <a:xfrm>
            <a:off x="2542420" y="3362383"/>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86" name="矩形: 圓角 85">
            <a:extLst>
              <a:ext uri="{FF2B5EF4-FFF2-40B4-BE49-F238E27FC236}">
                <a16:creationId xmlns:a16="http://schemas.microsoft.com/office/drawing/2014/main" id="{C719F759-EC77-C1AA-2FDD-1D13B0F72B11}"/>
              </a:ext>
            </a:extLst>
          </p:cNvPr>
          <p:cNvSpPr/>
          <p:nvPr/>
        </p:nvSpPr>
        <p:spPr>
          <a:xfrm>
            <a:off x="3382859" y="3362383"/>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87" name="矩形: 圓角 86">
            <a:extLst>
              <a:ext uri="{FF2B5EF4-FFF2-40B4-BE49-F238E27FC236}">
                <a16:creationId xmlns:a16="http://schemas.microsoft.com/office/drawing/2014/main" id="{1515705C-D18F-3F3C-CB88-89077B549909}"/>
              </a:ext>
            </a:extLst>
          </p:cNvPr>
          <p:cNvSpPr/>
          <p:nvPr/>
        </p:nvSpPr>
        <p:spPr>
          <a:xfrm>
            <a:off x="4225868" y="3362383"/>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88" name="矩形: 圓角 87">
            <a:extLst>
              <a:ext uri="{FF2B5EF4-FFF2-40B4-BE49-F238E27FC236}">
                <a16:creationId xmlns:a16="http://schemas.microsoft.com/office/drawing/2014/main" id="{2AA68D4C-9FC4-7231-B921-35034C2EA43D}"/>
              </a:ext>
            </a:extLst>
          </p:cNvPr>
          <p:cNvSpPr/>
          <p:nvPr/>
        </p:nvSpPr>
        <p:spPr>
          <a:xfrm>
            <a:off x="5066307" y="3362383"/>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89" name="矩形: 圓角 88">
            <a:extLst>
              <a:ext uri="{FF2B5EF4-FFF2-40B4-BE49-F238E27FC236}">
                <a16:creationId xmlns:a16="http://schemas.microsoft.com/office/drawing/2014/main" id="{7A537305-401D-3552-5CBF-5937E9AD863E}"/>
              </a:ext>
            </a:extLst>
          </p:cNvPr>
          <p:cNvSpPr/>
          <p:nvPr/>
        </p:nvSpPr>
        <p:spPr>
          <a:xfrm>
            <a:off x="5909317" y="3362383"/>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90" name="矩形: 圓角 89">
            <a:extLst>
              <a:ext uri="{FF2B5EF4-FFF2-40B4-BE49-F238E27FC236}">
                <a16:creationId xmlns:a16="http://schemas.microsoft.com/office/drawing/2014/main" id="{28AB6E37-40C6-9632-3341-30B729546390}"/>
              </a:ext>
            </a:extLst>
          </p:cNvPr>
          <p:cNvSpPr/>
          <p:nvPr/>
        </p:nvSpPr>
        <p:spPr>
          <a:xfrm>
            <a:off x="6749755" y="3362383"/>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91" name="矩形: 圓角 90">
            <a:extLst>
              <a:ext uri="{FF2B5EF4-FFF2-40B4-BE49-F238E27FC236}">
                <a16:creationId xmlns:a16="http://schemas.microsoft.com/office/drawing/2014/main" id="{D49E8680-2BC5-C46B-F464-6FE6E39D4923}"/>
              </a:ext>
            </a:extLst>
          </p:cNvPr>
          <p:cNvSpPr/>
          <p:nvPr/>
        </p:nvSpPr>
        <p:spPr>
          <a:xfrm>
            <a:off x="858972" y="3843382"/>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92" name="矩形: 圓角 91">
            <a:extLst>
              <a:ext uri="{FF2B5EF4-FFF2-40B4-BE49-F238E27FC236}">
                <a16:creationId xmlns:a16="http://schemas.microsoft.com/office/drawing/2014/main" id="{4BF17019-06FC-8E55-7F0E-CC9DD89947D8}"/>
              </a:ext>
            </a:extLst>
          </p:cNvPr>
          <p:cNvSpPr/>
          <p:nvPr/>
        </p:nvSpPr>
        <p:spPr>
          <a:xfrm>
            <a:off x="1699411" y="3843382"/>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93" name="矩形: 圓角 92">
            <a:extLst>
              <a:ext uri="{FF2B5EF4-FFF2-40B4-BE49-F238E27FC236}">
                <a16:creationId xmlns:a16="http://schemas.microsoft.com/office/drawing/2014/main" id="{6BFBC88C-AAF4-7744-AC29-8D6B231BCEBB}"/>
              </a:ext>
            </a:extLst>
          </p:cNvPr>
          <p:cNvSpPr/>
          <p:nvPr/>
        </p:nvSpPr>
        <p:spPr>
          <a:xfrm>
            <a:off x="2542420" y="3843382"/>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94" name="矩形: 圓角 93">
            <a:extLst>
              <a:ext uri="{FF2B5EF4-FFF2-40B4-BE49-F238E27FC236}">
                <a16:creationId xmlns:a16="http://schemas.microsoft.com/office/drawing/2014/main" id="{A5F261FA-5B2B-D591-B40A-C94B585605DC}"/>
              </a:ext>
            </a:extLst>
          </p:cNvPr>
          <p:cNvSpPr/>
          <p:nvPr/>
        </p:nvSpPr>
        <p:spPr>
          <a:xfrm>
            <a:off x="3382859" y="3843382"/>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95" name="矩形: 圓角 94">
            <a:extLst>
              <a:ext uri="{FF2B5EF4-FFF2-40B4-BE49-F238E27FC236}">
                <a16:creationId xmlns:a16="http://schemas.microsoft.com/office/drawing/2014/main" id="{1DF57C4D-7A9C-CE5D-E6BA-1A62F2713CBF}"/>
              </a:ext>
            </a:extLst>
          </p:cNvPr>
          <p:cNvSpPr/>
          <p:nvPr/>
        </p:nvSpPr>
        <p:spPr>
          <a:xfrm>
            <a:off x="4225868" y="3843382"/>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96" name="矩形: 圓角 95">
            <a:extLst>
              <a:ext uri="{FF2B5EF4-FFF2-40B4-BE49-F238E27FC236}">
                <a16:creationId xmlns:a16="http://schemas.microsoft.com/office/drawing/2014/main" id="{D4ACB10B-CB82-01E1-0CB0-81795FEB2D8D}"/>
              </a:ext>
            </a:extLst>
          </p:cNvPr>
          <p:cNvSpPr/>
          <p:nvPr/>
        </p:nvSpPr>
        <p:spPr>
          <a:xfrm>
            <a:off x="5066307" y="3843382"/>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97" name="矩形: 圓角 96">
            <a:extLst>
              <a:ext uri="{FF2B5EF4-FFF2-40B4-BE49-F238E27FC236}">
                <a16:creationId xmlns:a16="http://schemas.microsoft.com/office/drawing/2014/main" id="{4B15BD61-6275-FC35-178A-B4C38CC914AC}"/>
              </a:ext>
            </a:extLst>
          </p:cNvPr>
          <p:cNvSpPr/>
          <p:nvPr/>
        </p:nvSpPr>
        <p:spPr>
          <a:xfrm>
            <a:off x="5909317" y="3843382"/>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98" name="矩形: 圓角 97">
            <a:extLst>
              <a:ext uri="{FF2B5EF4-FFF2-40B4-BE49-F238E27FC236}">
                <a16:creationId xmlns:a16="http://schemas.microsoft.com/office/drawing/2014/main" id="{A83F53D8-8104-D38B-FF51-96CACCD94599}"/>
              </a:ext>
            </a:extLst>
          </p:cNvPr>
          <p:cNvSpPr/>
          <p:nvPr/>
        </p:nvSpPr>
        <p:spPr>
          <a:xfrm>
            <a:off x="6749755" y="3843382"/>
            <a:ext cx="790540" cy="433521"/>
          </a:xfrm>
          <a:prstGeom prst="roundRect">
            <a:avLst>
              <a:gd name="adj" fmla="val 2352"/>
            </a:avLst>
          </a:prstGeom>
          <a:gradFill>
            <a:gsLst>
              <a:gs pos="8000">
                <a:srgbClr val="0D3A7E"/>
              </a:gs>
              <a:gs pos="100000">
                <a:srgbClr val="599AD5"/>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67" name="文字方塊 66">
            <a:extLst>
              <a:ext uri="{FF2B5EF4-FFF2-40B4-BE49-F238E27FC236}">
                <a16:creationId xmlns:a16="http://schemas.microsoft.com/office/drawing/2014/main" id="{3D09B120-94A6-9B9A-C9D0-16442FF6BA44}"/>
              </a:ext>
            </a:extLst>
          </p:cNvPr>
          <p:cNvSpPr txBox="1"/>
          <p:nvPr/>
        </p:nvSpPr>
        <p:spPr>
          <a:xfrm>
            <a:off x="878849" y="2449987"/>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99" name="文字方塊 98">
            <a:extLst>
              <a:ext uri="{FF2B5EF4-FFF2-40B4-BE49-F238E27FC236}">
                <a16:creationId xmlns:a16="http://schemas.microsoft.com/office/drawing/2014/main" id="{EF3CE8A8-3E2D-50A2-092F-5EE5D38E2782}"/>
              </a:ext>
            </a:extLst>
          </p:cNvPr>
          <p:cNvSpPr txBox="1"/>
          <p:nvPr/>
        </p:nvSpPr>
        <p:spPr>
          <a:xfrm>
            <a:off x="1700368" y="2442715"/>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00" name="文字方塊 99">
            <a:extLst>
              <a:ext uri="{FF2B5EF4-FFF2-40B4-BE49-F238E27FC236}">
                <a16:creationId xmlns:a16="http://schemas.microsoft.com/office/drawing/2014/main" id="{5DA36AC2-8163-1E1C-E678-E3CD510381A5}"/>
              </a:ext>
            </a:extLst>
          </p:cNvPr>
          <p:cNvSpPr txBox="1"/>
          <p:nvPr/>
        </p:nvSpPr>
        <p:spPr>
          <a:xfrm>
            <a:off x="2569488" y="2442715"/>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01" name="文字方塊 100">
            <a:extLst>
              <a:ext uri="{FF2B5EF4-FFF2-40B4-BE49-F238E27FC236}">
                <a16:creationId xmlns:a16="http://schemas.microsoft.com/office/drawing/2014/main" id="{6D4487B3-9140-BD3D-DFEF-BA95B1858E32}"/>
              </a:ext>
            </a:extLst>
          </p:cNvPr>
          <p:cNvSpPr txBox="1"/>
          <p:nvPr/>
        </p:nvSpPr>
        <p:spPr>
          <a:xfrm>
            <a:off x="3391009" y="2435444"/>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02" name="文字方塊 101">
            <a:extLst>
              <a:ext uri="{FF2B5EF4-FFF2-40B4-BE49-F238E27FC236}">
                <a16:creationId xmlns:a16="http://schemas.microsoft.com/office/drawing/2014/main" id="{6E7F5DD1-32B3-2DAD-BD21-5275A5BA3C1B}"/>
              </a:ext>
            </a:extLst>
          </p:cNvPr>
          <p:cNvSpPr txBox="1"/>
          <p:nvPr/>
        </p:nvSpPr>
        <p:spPr>
          <a:xfrm>
            <a:off x="870698" y="2912482"/>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03" name="文字方塊 102">
            <a:extLst>
              <a:ext uri="{FF2B5EF4-FFF2-40B4-BE49-F238E27FC236}">
                <a16:creationId xmlns:a16="http://schemas.microsoft.com/office/drawing/2014/main" id="{4CD9743E-B9D2-ACCA-A730-65CD8300ECB2}"/>
              </a:ext>
            </a:extLst>
          </p:cNvPr>
          <p:cNvSpPr txBox="1"/>
          <p:nvPr/>
        </p:nvSpPr>
        <p:spPr>
          <a:xfrm>
            <a:off x="1692218" y="2905211"/>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04" name="文字方塊 103">
            <a:extLst>
              <a:ext uri="{FF2B5EF4-FFF2-40B4-BE49-F238E27FC236}">
                <a16:creationId xmlns:a16="http://schemas.microsoft.com/office/drawing/2014/main" id="{B4895CEC-1F18-0F2D-E037-28CCF4D024F5}"/>
              </a:ext>
            </a:extLst>
          </p:cNvPr>
          <p:cNvSpPr txBox="1"/>
          <p:nvPr/>
        </p:nvSpPr>
        <p:spPr>
          <a:xfrm>
            <a:off x="2561338" y="2905211"/>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05" name="文字方塊 104">
            <a:extLst>
              <a:ext uri="{FF2B5EF4-FFF2-40B4-BE49-F238E27FC236}">
                <a16:creationId xmlns:a16="http://schemas.microsoft.com/office/drawing/2014/main" id="{CED9C645-0842-10A4-DF61-3D69F046FFC2}"/>
              </a:ext>
            </a:extLst>
          </p:cNvPr>
          <p:cNvSpPr txBox="1"/>
          <p:nvPr/>
        </p:nvSpPr>
        <p:spPr>
          <a:xfrm>
            <a:off x="3382859" y="2897940"/>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06" name="文字方塊 105">
            <a:extLst>
              <a:ext uri="{FF2B5EF4-FFF2-40B4-BE49-F238E27FC236}">
                <a16:creationId xmlns:a16="http://schemas.microsoft.com/office/drawing/2014/main" id="{C978D3E7-6E7A-A684-E163-19B10F8A5726}"/>
              </a:ext>
            </a:extLst>
          </p:cNvPr>
          <p:cNvSpPr txBox="1"/>
          <p:nvPr/>
        </p:nvSpPr>
        <p:spPr>
          <a:xfrm>
            <a:off x="870698" y="3419755"/>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07" name="文字方塊 106">
            <a:extLst>
              <a:ext uri="{FF2B5EF4-FFF2-40B4-BE49-F238E27FC236}">
                <a16:creationId xmlns:a16="http://schemas.microsoft.com/office/drawing/2014/main" id="{530AE22C-58AE-E915-ED51-62B403864641}"/>
              </a:ext>
            </a:extLst>
          </p:cNvPr>
          <p:cNvSpPr txBox="1"/>
          <p:nvPr/>
        </p:nvSpPr>
        <p:spPr>
          <a:xfrm>
            <a:off x="1692218" y="3412484"/>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08" name="文字方塊 107">
            <a:extLst>
              <a:ext uri="{FF2B5EF4-FFF2-40B4-BE49-F238E27FC236}">
                <a16:creationId xmlns:a16="http://schemas.microsoft.com/office/drawing/2014/main" id="{85986065-5797-C884-90A0-BFF2FB719A74}"/>
              </a:ext>
            </a:extLst>
          </p:cNvPr>
          <p:cNvSpPr txBox="1"/>
          <p:nvPr/>
        </p:nvSpPr>
        <p:spPr>
          <a:xfrm>
            <a:off x="2561338" y="3412484"/>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09" name="文字方塊 108">
            <a:extLst>
              <a:ext uri="{FF2B5EF4-FFF2-40B4-BE49-F238E27FC236}">
                <a16:creationId xmlns:a16="http://schemas.microsoft.com/office/drawing/2014/main" id="{31E48496-BE95-51A2-8746-E1E3DEDC9523}"/>
              </a:ext>
            </a:extLst>
          </p:cNvPr>
          <p:cNvSpPr txBox="1"/>
          <p:nvPr/>
        </p:nvSpPr>
        <p:spPr>
          <a:xfrm>
            <a:off x="3382859" y="3405212"/>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10" name="文字方塊 109">
            <a:extLst>
              <a:ext uri="{FF2B5EF4-FFF2-40B4-BE49-F238E27FC236}">
                <a16:creationId xmlns:a16="http://schemas.microsoft.com/office/drawing/2014/main" id="{8137F935-19E2-F267-FF13-D91B68832B6B}"/>
              </a:ext>
            </a:extLst>
          </p:cNvPr>
          <p:cNvSpPr txBox="1"/>
          <p:nvPr/>
        </p:nvSpPr>
        <p:spPr>
          <a:xfrm>
            <a:off x="862548" y="3882251"/>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11" name="文字方塊 110">
            <a:extLst>
              <a:ext uri="{FF2B5EF4-FFF2-40B4-BE49-F238E27FC236}">
                <a16:creationId xmlns:a16="http://schemas.microsoft.com/office/drawing/2014/main" id="{38304CA4-3CBA-1357-1D72-8DBB9D523EE4}"/>
              </a:ext>
            </a:extLst>
          </p:cNvPr>
          <p:cNvSpPr txBox="1"/>
          <p:nvPr/>
        </p:nvSpPr>
        <p:spPr>
          <a:xfrm>
            <a:off x="1684069" y="3874979"/>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12" name="文字方塊 111">
            <a:extLst>
              <a:ext uri="{FF2B5EF4-FFF2-40B4-BE49-F238E27FC236}">
                <a16:creationId xmlns:a16="http://schemas.microsoft.com/office/drawing/2014/main" id="{2FE40794-50B4-519E-3DCD-28ED8604EC7F}"/>
              </a:ext>
            </a:extLst>
          </p:cNvPr>
          <p:cNvSpPr txBox="1"/>
          <p:nvPr/>
        </p:nvSpPr>
        <p:spPr>
          <a:xfrm>
            <a:off x="2553189" y="3874979"/>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13" name="文字方塊 112">
            <a:extLst>
              <a:ext uri="{FF2B5EF4-FFF2-40B4-BE49-F238E27FC236}">
                <a16:creationId xmlns:a16="http://schemas.microsoft.com/office/drawing/2014/main" id="{783A1E04-EE28-2D05-E217-D8DC01B94795}"/>
              </a:ext>
            </a:extLst>
          </p:cNvPr>
          <p:cNvSpPr txBox="1"/>
          <p:nvPr/>
        </p:nvSpPr>
        <p:spPr>
          <a:xfrm>
            <a:off x="3374709" y="3867708"/>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14" name="文字方塊 113">
            <a:extLst>
              <a:ext uri="{FF2B5EF4-FFF2-40B4-BE49-F238E27FC236}">
                <a16:creationId xmlns:a16="http://schemas.microsoft.com/office/drawing/2014/main" id="{BED6A37E-BBD1-F3B6-2C6C-690171077B9A}"/>
              </a:ext>
            </a:extLst>
          </p:cNvPr>
          <p:cNvSpPr txBox="1"/>
          <p:nvPr/>
        </p:nvSpPr>
        <p:spPr>
          <a:xfrm>
            <a:off x="4237595" y="2464529"/>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15" name="文字方塊 114">
            <a:extLst>
              <a:ext uri="{FF2B5EF4-FFF2-40B4-BE49-F238E27FC236}">
                <a16:creationId xmlns:a16="http://schemas.microsoft.com/office/drawing/2014/main" id="{36919738-3DCC-80B6-ECB4-6198F4AA3E8A}"/>
              </a:ext>
            </a:extLst>
          </p:cNvPr>
          <p:cNvSpPr txBox="1"/>
          <p:nvPr/>
        </p:nvSpPr>
        <p:spPr>
          <a:xfrm>
            <a:off x="5059115" y="2457258"/>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16" name="文字方塊 115">
            <a:extLst>
              <a:ext uri="{FF2B5EF4-FFF2-40B4-BE49-F238E27FC236}">
                <a16:creationId xmlns:a16="http://schemas.microsoft.com/office/drawing/2014/main" id="{E4B15964-C4D1-D41F-ACE3-22E081D9F541}"/>
              </a:ext>
            </a:extLst>
          </p:cNvPr>
          <p:cNvSpPr txBox="1"/>
          <p:nvPr/>
        </p:nvSpPr>
        <p:spPr>
          <a:xfrm>
            <a:off x="5928235" y="2457258"/>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17" name="文字方塊 116">
            <a:extLst>
              <a:ext uri="{FF2B5EF4-FFF2-40B4-BE49-F238E27FC236}">
                <a16:creationId xmlns:a16="http://schemas.microsoft.com/office/drawing/2014/main" id="{E4885876-7F6C-9BDA-8EE7-8C99ACBD8718}"/>
              </a:ext>
            </a:extLst>
          </p:cNvPr>
          <p:cNvSpPr txBox="1"/>
          <p:nvPr/>
        </p:nvSpPr>
        <p:spPr>
          <a:xfrm>
            <a:off x="6749755" y="2449987"/>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18" name="文字方塊 117">
            <a:extLst>
              <a:ext uri="{FF2B5EF4-FFF2-40B4-BE49-F238E27FC236}">
                <a16:creationId xmlns:a16="http://schemas.microsoft.com/office/drawing/2014/main" id="{B72C42FD-F4BA-8761-613E-EDD7D75437D8}"/>
              </a:ext>
            </a:extLst>
          </p:cNvPr>
          <p:cNvSpPr txBox="1"/>
          <p:nvPr/>
        </p:nvSpPr>
        <p:spPr>
          <a:xfrm>
            <a:off x="4229445" y="2927025"/>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19" name="文字方塊 118">
            <a:extLst>
              <a:ext uri="{FF2B5EF4-FFF2-40B4-BE49-F238E27FC236}">
                <a16:creationId xmlns:a16="http://schemas.microsoft.com/office/drawing/2014/main" id="{4A1E65AB-851E-BA0F-2BEA-22C52CB12B3D}"/>
              </a:ext>
            </a:extLst>
          </p:cNvPr>
          <p:cNvSpPr txBox="1"/>
          <p:nvPr/>
        </p:nvSpPr>
        <p:spPr>
          <a:xfrm>
            <a:off x="5050964" y="2919753"/>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20" name="文字方塊 119">
            <a:extLst>
              <a:ext uri="{FF2B5EF4-FFF2-40B4-BE49-F238E27FC236}">
                <a16:creationId xmlns:a16="http://schemas.microsoft.com/office/drawing/2014/main" id="{3FB18CE5-78FD-DC7F-1796-8391A08F92C0}"/>
              </a:ext>
            </a:extLst>
          </p:cNvPr>
          <p:cNvSpPr txBox="1"/>
          <p:nvPr/>
        </p:nvSpPr>
        <p:spPr>
          <a:xfrm>
            <a:off x="5920084" y="2919753"/>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21" name="文字方塊 120">
            <a:extLst>
              <a:ext uri="{FF2B5EF4-FFF2-40B4-BE49-F238E27FC236}">
                <a16:creationId xmlns:a16="http://schemas.microsoft.com/office/drawing/2014/main" id="{43AEC004-A599-31B5-C09D-60F3358B4711}"/>
              </a:ext>
            </a:extLst>
          </p:cNvPr>
          <p:cNvSpPr txBox="1"/>
          <p:nvPr/>
        </p:nvSpPr>
        <p:spPr>
          <a:xfrm>
            <a:off x="6741605" y="2912482"/>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22" name="文字方塊 121">
            <a:extLst>
              <a:ext uri="{FF2B5EF4-FFF2-40B4-BE49-F238E27FC236}">
                <a16:creationId xmlns:a16="http://schemas.microsoft.com/office/drawing/2014/main" id="{4DCEF68E-B176-4922-9ED4-47ED498735EE}"/>
              </a:ext>
            </a:extLst>
          </p:cNvPr>
          <p:cNvSpPr txBox="1"/>
          <p:nvPr/>
        </p:nvSpPr>
        <p:spPr>
          <a:xfrm>
            <a:off x="4220027" y="3398213"/>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23" name="文字方塊 122">
            <a:extLst>
              <a:ext uri="{FF2B5EF4-FFF2-40B4-BE49-F238E27FC236}">
                <a16:creationId xmlns:a16="http://schemas.microsoft.com/office/drawing/2014/main" id="{AEE392A6-2757-B28D-C32D-47DACC54FF9F}"/>
              </a:ext>
            </a:extLst>
          </p:cNvPr>
          <p:cNvSpPr txBox="1"/>
          <p:nvPr/>
        </p:nvSpPr>
        <p:spPr>
          <a:xfrm>
            <a:off x="5041547" y="3390942"/>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24" name="文字方塊 123">
            <a:extLst>
              <a:ext uri="{FF2B5EF4-FFF2-40B4-BE49-F238E27FC236}">
                <a16:creationId xmlns:a16="http://schemas.microsoft.com/office/drawing/2014/main" id="{36B44962-C853-F151-9A64-03446869EE0A}"/>
              </a:ext>
            </a:extLst>
          </p:cNvPr>
          <p:cNvSpPr txBox="1"/>
          <p:nvPr/>
        </p:nvSpPr>
        <p:spPr>
          <a:xfrm>
            <a:off x="5910667" y="3390942"/>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25" name="文字方塊 124">
            <a:extLst>
              <a:ext uri="{FF2B5EF4-FFF2-40B4-BE49-F238E27FC236}">
                <a16:creationId xmlns:a16="http://schemas.microsoft.com/office/drawing/2014/main" id="{668B2FDB-4914-D526-C594-9872BFB9AC9A}"/>
              </a:ext>
            </a:extLst>
          </p:cNvPr>
          <p:cNvSpPr txBox="1"/>
          <p:nvPr/>
        </p:nvSpPr>
        <p:spPr>
          <a:xfrm>
            <a:off x="6732187" y="3383670"/>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26" name="文字方塊 125">
            <a:extLst>
              <a:ext uri="{FF2B5EF4-FFF2-40B4-BE49-F238E27FC236}">
                <a16:creationId xmlns:a16="http://schemas.microsoft.com/office/drawing/2014/main" id="{CB44B25E-F648-AF30-3F12-92AAAF59BB73}"/>
              </a:ext>
            </a:extLst>
          </p:cNvPr>
          <p:cNvSpPr txBox="1"/>
          <p:nvPr/>
        </p:nvSpPr>
        <p:spPr>
          <a:xfrm>
            <a:off x="4211876" y="3860709"/>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27" name="文字方塊 126">
            <a:extLst>
              <a:ext uri="{FF2B5EF4-FFF2-40B4-BE49-F238E27FC236}">
                <a16:creationId xmlns:a16="http://schemas.microsoft.com/office/drawing/2014/main" id="{7CF51CE9-641E-42B6-EAE3-112550EAD9D4}"/>
              </a:ext>
            </a:extLst>
          </p:cNvPr>
          <p:cNvSpPr txBox="1"/>
          <p:nvPr/>
        </p:nvSpPr>
        <p:spPr>
          <a:xfrm>
            <a:off x="5033397" y="3853438"/>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28" name="文字方塊 127">
            <a:extLst>
              <a:ext uri="{FF2B5EF4-FFF2-40B4-BE49-F238E27FC236}">
                <a16:creationId xmlns:a16="http://schemas.microsoft.com/office/drawing/2014/main" id="{58B29632-240C-2EF0-BF8C-10F12B270F12}"/>
              </a:ext>
            </a:extLst>
          </p:cNvPr>
          <p:cNvSpPr txBox="1"/>
          <p:nvPr/>
        </p:nvSpPr>
        <p:spPr>
          <a:xfrm>
            <a:off x="5902516" y="3853438"/>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29" name="文字方塊 128">
            <a:extLst>
              <a:ext uri="{FF2B5EF4-FFF2-40B4-BE49-F238E27FC236}">
                <a16:creationId xmlns:a16="http://schemas.microsoft.com/office/drawing/2014/main" id="{48E41336-5081-CF7B-D130-DBF7712FB302}"/>
              </a:ext>
            </a:extLst>
          </p:cNvPr>
          <p:cNvSpPr txBox="1"/>
          <p:nvPr/>
        </p:nvSpPr>
        <p:spPr>
          <a:xfrm>
            <a:off x="6724037" y="3846166"/>
            <a:ext cx="768349" cy="369332"/>
          </a:xfrm>
          <a:prstGeom prst="rect">
            <a:avLst/>
          </a:prstGeom>
          <a:noFill/>
        </p:spPr>
        <p:txBody>
          <a:bodyPr wrap="square">
            <a:spAutoFit/>
          </a:bodyPr>
          <a:lstStyle/>
          <a:p>
            <a:pPr algn="ctr"/>
            <a:r>
              <a:rPr kumimoji="1" lang="en-US" altLang="zh-TW">
                <a:solidFill>
                  <a:schemeClr val="bg1"/>
                </a:solidFill>
                <a:cs typeface="+mn-ea"/>
                <a:sym typeface="+mn-lt"/>
              </a:rPr>
              <a:t>EU</a:t>
            </a:r>
            <a:endParaRPr kumimoji="1" lang="zh-TW" altLang="en-US">
              <a:solidFill>
                <a:schemeClr val="bg1"/>
              </a:solidFill>
              <a:cs typeface="+mn-ea"/>
              <a:sym typeface="+mn-lt"/>
            </a:endParaRPr>
          </a:p>
        </p:txBody>
      </p:sp>
      <p:sp>
        <p:nvSpPr>
          <p:cNvPr id="133" name="文字方塊 132">
            <a:extLst>
              <a:ext uri="{FF2B5EF4-FFF2-40B4-BE49-F238E27FC236}">
                <a16:creationId xmlns:a16="http://schemas.microsoft.com/office/drawing/2014/main" id="{00EA523D-F9CB-20E3-4363-12D746D6DC23}"/>
              </a:ext>
            </a:extLst>
          </p:cNvPr>
          <p:cNvSpPr txBox="1"/>
          <p:nvPr/>
        </p:nvSpPr>
        <p:spPr>
          <a:xfrm>
            <a:off x="850286" y="1978692"/>
            <a:ext cx="2840842" cy="338554"/>
          </a:xfrm>
          <a:prstGeom prst="rect">
            <a:avLst/>
          </a:prstGeom>
          <a:noFill/>
          <a:ln>
            <a:noFill/>
          </a:ln>
        </p:spPr>
        <p:txBody>
          <a:bodyPr wrap="none" rtlCol="0">
            <a:spAutoFit/>
          </a:bodyPr>
          <a:lstStyle/>
          <a:p>
            <a:r>
              <a:rPr kumimoji="1" lang="en-US" altLang="zh-TW" sz="1600" b="1">
                <a:cs typeface="+mn-ea"/>
                <a:sym typeface="+mn-lt"/>
              </a:rPr>
              <a:t>UHD Graphics 710 : 16 EUs</a:t>
            </a:r>
            <a:endParaRPr kumimoji="1" lang="zh-TW" altLang="en-US" sz="1600" b="1">
              <a:cs typeface="+mn-ea"/>
              <a:sym typeface="+mn-lt"/>
            </a:endParaRPr>
          </a:p>
        </p:txBody>
      </p:sp>
      <p:sp>
        <p:nvSpPr>
          <p:cNvPr id="134" name="文字方塊 133">
            <a:extLst>
              <a:ext uri="{FF2B5EF4-FFF2-40B4-BE49-F238E27FC236}">
                <a16:creationId xmlns:a16="http://schemas.microsoft.com/office/drawing/2014/main" id="{1B76E9BD-26E7-40D7-24A8-0F87DE436438}"/>
              </a:ext>
            </a:extLst>
          </p:cNvPr>
          <p:cNvSpPr txBox="1"/>
          <p:nvPr/>
        </p:nvSpPr>
        <p:spPr>
          <a:xfrm>
            <a:off x="6387581" y="1936748"/>
            <a:ext cx="880369" cy="338554"/>
          </a:xfrm>
          <a:prstGeom prst="rect">
            <a:avLst/>
          </a:prstGeom>
          <a:noFill/>
        </p:spPr>
        <p:txBody>
          <a:bodyPr wrap="none" rtlCol="0">
            <a:spAutoFit/>
          </a:bodyPr>
          <a:lstStyle/>
          <a:p>
            <a:r>
              <a:rPr kumimoji="1" lang="en-US" altLang="zh-TW" sz="1600">
                <a:solidFill>
                  <a:srgbClr val="003258"/>
                </a:solidFill>
                <a:cs typeface="+mn-ea"/>
                <a:sym typeface="+mn-lt"/>
              </a:rPr>
              <a:t>Intel Xe</a:t>
            </a:r>
            <a:endParaRPr kumimoji="1" lang="zh-TW" altLang="en-US" sz="1600">
              <a:solidFill>
                <a:srgbClr val="003258"/>
              </a:solidFill>
              <a:cs typeface="+mn-ea"/>
              <a:sym typeface="+mn-lt"/>
            </a:endParaRPr>
          </a:p>
        </p:txBody>
      </p:sp>
      <p:sp>
        <p:nvSpPr>
          <p:cNvPr id="137" name="文字方塊 136">
            <a:extLst>
              <a:ext uri="{FF2B5EF4-FFF2-40B4-BE49-F238E27FC236}">
                <a16:creationId xmlns:a16="http://schemas.microsoft.com/office/drawing/2014/main" id="{3DADF569-662F-B7A0-1A7A-EFB0CFEC8774}"/>
              </a:ext>
            </a:extLst>
          </p:cNvPr>
          <p:cNvSpPr txBox="1"/>
          <p:nvPr/>
        </p:nvSpPr>
        <p:spPr>
          <a:xfrm>
            <a:off x="3042006" y="4406599"/>
            <a:ext cx="2840842" cy="338554"/>
          </a:xfrm>
          <a:prstGeom prst="rect">
            <a:avLst/>
          </a:prstGeom>
          <a:noFill/>
          <a:ln>
            <a:noFill/>
          </a:ln>
        </p:spPr>
        <p:txBody>
          <a:bodyPr wrap="none" rtlCol="0">
            <a:spAutoFit/>
          </a:bodyPr>
          <a:lstStyle/>
          <a:p>
            <a:r>
              <a:rPr kumimoji="1" lang="fr-FR" altLang="zh-TW" sz="1600" b="1">
                <a:solidFill>
                  <a:srgbClr val="28665A"/>
                </a:solidFill>
                <a:cs typeface="+mn-ea"/>
                <a:sym typeface="+mn-lt"/>
              </a:rPr>
              <a:t>UHD Graphics 730 : 24 EUs</a:t>
            </a:r>
          </a:p>
        </p:txBody>
      </p:sp>
      <p:sp>
        <p:nvSpPr>
          <p:cNvPr id="139" name="文字方塊 138">
            <a:extLst>
              <a:ext uri="{FF2B5EF4-FFF2-40B4-BE49-F238E27FC236}">
                <a16:creationId xmlns:a16="http://schemas.microsoft.com/office/drawing/2014/main" id="{4982EC11-BE4E-B634-A72E-07E8EACA8A54}"/>
              </a:ext>
            </a:extLst>
          </p:cNvPr>
          <p:cNvSpPr txBox="1"/>
          <p:nvPr/>
        </p:nvSpPr>
        <p:spPr>
          <a:xfrm>
            <a:off x="4791899" y="4773251"/>
            <a:ext cx="2840842" cy="338554"/>
          </a:xfrm>
          <a:prstGeom prst="rect">
            <a:avLst/>
          </a:prstGeom>
          <a:noFill/>
          <a:ln>
            <a:noFill/>
          </a:ln>
        </p:spPr>
        <p:txBody>
          <a:bodyPr wrap="none" rtlCol="0">
            <a:spAutoFit/>
          </a:bodyPr>
          <a:lstStyle/>
          <a:p>
            <a:r>
              <a:rPr kumimoji="1" lang="fr-FR" altLang="zh-TW" sz="1600" b="1">
                <a:solidFill>
                  <a:schemeClr val="accent2">
                    <a:lumMod val="75000"/>
                  </a:schemeClr>
                </a:solidFill>
                <a:cs typeface="+mn-ea"/>
                <a:sym typeface="+mn-lt"/>
              </a:rPr>
              <a:t>UHD Graphics 770 : 32 EUs</a:t>
            </a:r>
          </a:p>
        </p:txBody>
      </p:sp>
      <p:sp>
        <p:nvSpPr>
          <p:cNvPr id="141" name="文字方塊 140">
            <a:extLst>
              <a:ext uri="{FF2B5EF4-FFF2-40B4-BE49-F238E27FC236}">
                <a16:creationId xmlns:a16="http://schemas.microsoft.com/office/drawing/2014/main" id="{E5DD1D73-0191-8BA7-DE76-41BE1C1930AA}"/>
              </a:ext>
            </a:extLst>
          </p:cNvPr>
          <p:cNvSpPr txBox="1"/>
          <p:nvPr/>
        </p:nvSpPr>
        <p:spPr>
          <a:xfrm>
            <a:off x="8559177" y="5234223"/>
            <a:ext cx="3568646" cy="875561"/>
          </a:xfrm>
          <a:prstGeom prst="rect">
            <a:avLst/>
          </a:prstGeom>
          <a:noFill/>
        </p:spPr>
        <p:txBody>
          <a:bodyPr wrap="square">
            <a:spAutoFit/>
          </a:bodyPr>
          <a:lstStyle/>
          <a:p>
            <a:pPr>
              <a:lnSpc>
                <a:spcPts val="2100"/>
              </a:lnSpc>
            </a:pPr>
            <a:r>
              <a:rPr kumimoji="1" lang="en-US" altLang="zh-TW" sz="1450" b="1">
                <a:solidFill>
                  <a:srgbClr val="71FFE4"/>
                </a:solidFill>
                <a:cs typeface="+mn-ea"/>
                <a:sym typeface="+mn-lt"/>
              </a:rPr>
              <a:t>i5-12400 -&gt;</a:t>
            </a:r>
            <a:r>
              <a:rPr kumimoji="1" lang="zh-TW" altLang="en-US" sz="1450" b="1">
                <a:solidFill>
                  <a:srgbClr val="71FFE4"/>
                </a:solidFill>
                <a:cs typeface="+mn-ea"/>
                <a:sym typeface="+mn-lt"/>
              </a:rPr>
              <a:t> </a:t>
            </a:r>
            <a:r>
              <a:rPr kumimoji="1" lang="en-US" altLang="zh-TW" sz="1450" b="1">
                <a:solidFill>
                  <a:srgbClr val="71FFE4"/>
                </a:solidFill>
                <a:cs typeface="+mn-ea"/>
                <a:sym typeface="+mn-lt"/>
              </a:rPr>
              <a:t>UHD Graphics 770, 32EU</a:t>
            </a:r>
          </a:p>
          <a:p>
            <a:pPr>
              <a:lnSpc>
                <a:spcPts val="2100"/>
              </a:lnSpc>
            </a:pPr>
            <a:r>
              <a:rPr kumimoji="1" lang="en-US" altLang="zh-TW" sz="1450" b="1">
                <a:solidFill>
                  <a:srgbClr val="71FFE4"/>
                </a:solidFill>
                <a:cs typeface="+mn-ea"/>
                <a:sym typeface="+mn-lt"/>
              </a:rPr>
              <a:t>i3-12100 -&gt;</a:t>
            </a:r>
            <a:r>
              <a:rPr kumimoji="1" lang="zh-TW" altLang="en-US" sz="1450" b="1">
                <a:solidFill>
                  <a:srgbClr val="71FFE4"/>
                </a:solidFill>
                <a:cs typeface="+mn-ea"/>
                <a:sym typeface="+mn-lt"/>
              </a:rPr>
              <a:t> </a:t>
            </a:r>
            <a:r>
              <a:rPr kumimoji="1" lang="en-US" altLang="zh-TW" sz="1450" b="1">
                <a:solidFill>
                  <a:srgbClr val="71FFE4"/>
                </a:solidFill>
                <a:cs typeface="+mn-ea"/>
                <a:sym typeface="+mn-lt"/>
              </a:rPr>
              <a:t>UHD Graphics 730, 24EU</a:t>
            </a:r>
          </a:p>
          <a:p>
            <a:pPr>
              <a:lnSpc>
                <a:spcPts val="2100"/>
              </a:lnSpc>
            </a:pPr>
            <a:r>
              <a:rPr kumimoji="1" lang="en-US" altLang="zh-TW" sz="1450" b="1">
                <a:solidFill>
                  <a:srgbClr val="71FFE4"/>
                </a:solidFill>
                <a:cs typeface="+mn-ea"/>
                <a:sym typeface="+mn-lt"/>
              </a:rPr>
              <a:t>G7400 -&gt;</a:t>
            </a:r>
            <a:r>
              <a:rPr kumimoji="1" lang="zh-TW" altLang="en-US" sz="1450" b="1">
                <a:solidFill>
                  <a:srgbClr val="71FFE4"/>
                </a:solidFill>
                <a:cs typeface="+mn-ea"/>
                <a:sym typeface="+mn-lt"/>
              </a:rPr>
              <a:t> </a:t>
            </a:r>
            <a:r>
              <a:rPr kumimoji="1" lang="en-US" altLang="zh-TW" sz="1450" b="1">
                <a:solidFill>
                  <a:srgbClr val="71FFE4"/>
                </a:solidFill>
                <a:cs typeface="+mn-ea"/>
                <a:sym typeface="+mn-lt"/>
              </a:rPr>
              <a:t>UHD Graphics 710, 16EU</a:t>
            </a:r>
            <a:endParaRPr kumimoji="1" lang="zh-TW" altLang="en-US" sz="1450" b="1">
              <a:solidFill>
                <a:srgbClr val="71FFE4"/>
              </a:solidFill>
              <a:cs typeface="+mn-ea"/>
              <a:sym typeface="+mn-lt"/>
            </a:endParaRPr>
          </a:p>
        </p:txBody>
      </p:sp>
    </p:spTree>
    <p:extLst>
      <p:ext uri="{BB962C8B-B14F-4D97-AF65-F5344CB8AC3E}">
        <p14:creationId xmlns:p14="http://schemas.microsoft.com/office/powerpoint/2010/main" val="2975655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矩形: 圓角 48">
            <a:extLst>
              <a:ext uri="{FF2B5EF4-FFF2-40B4-BE49-F238E27FC236}">
                <a16:creationId xmlns:a16="http://schemas.microsoft.com/office/drawing/2014/main" id="{0B338738-44E3-A1F3-AB5D-DA086E2AA667}"/>
              </a:ext>
            </a:extLst>
          </p:cNvPr>
          <p:cNvSpPr/>
          <p:nvPr/>
        </p:nvSpPr>
        <p:spPr>
          <a:xfrm>
            <a:off x="9279467" y="3352797"/>
            <a:ext cx="2421466" cy="795390"/>
          </a:xfrm>
          <a:prstGeom prst="roundRect">
            <a:avLst>
              <a:gd name="adj" fmla="val 1933"/>
            </a:avLst>
          </a:prstGeom>
          <a:solidFill>
            <a:schemeClr val="bg1">
              <a:alpha val="15000"/>
            </a:schemeClr>
          </a:solidFill>
          <a:ln w="15875">
            <a:gradFill>
              <a:gsLst>
                <a:gs pos="0">
                  <a:schemeClr val="accent1">
                    <a:lumMod val="5000"/>
                    <a:lumOff val="95000"/>
                  </a:schemeClr>
                </a:gs>
                <a:gs pos="68000">
                  <a:schemeClr val="accent1">
                    <a:lumMod val="45000"/>
                    <a:lumOff val="55000"/>
                  </a:schemeClr>
                </a:gs>
                <a:gs pos="100000">
                  <a:srgbClr val="E2E9F6"/>
                </a:gs>
              </a:gsLst>
              <a:lin ang="5400000" scaled="1"/>
            </a:gradFill>
          </a:ln>
          <a:effectLst>
            <a:outerShdw blurRad="63500" dist="139700" dir="25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tx1"/>
              </a:solidFill>
              <a:cs typeface="+mn-ea"/>
              <a:sym typeface="+mn-lt"/>
            </a:endParaRPr>
          </a:p>
        </p:txBody>
      </p:sp>
      <p:pic>
        <p:nvPicPr>
          <p:cNvPr id="33" name="圖片 32">
            <a:extLst>
              <a:ext uri="{FF2B5EF4-FFF2-40B4-BE49-F238E27FC236}">
                <a16:creationId xmlns:a16="http://schemas.microsoft.com/office/drawing/2014/main" id="{B7210D03-2D87-3414-C2E1-DD3DD1F71B82}"/>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flipV="1">
            <a:off x="9081045" y="2553878"/>
            <a:ext cx="1449947" cy="407727"/>
          </a:xfrm>
          <a:prstGeom prst="rect">
            <a:avLst/>
          </a:prstGeom>
        </p:spPr>
      </p:pic>
      <p:pic>
        <p:nvPicPr>
          <p:cNvPr id="19" name="圖片 18">
            <a:extLst>
              <a:ext uri="{FF2B5EF4-FFF2-40B4-BE49-F238E27FC236}">
                <a16:creationId xmlns:a16="http://schemas.microsoft.com/office/drawing/2014/main" id="{478D9838-3508-EFAE-5122-9464751C0B26}"/>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flipV="1">
            <a:off x="2101606" y="5970696"/>
            <a:ext cx="6899332" cy="654610"/>
          </a:xfrm>
          <a:prstGeom prst="rect">
            <a:avLst/>
          </a:prstGeom>
        </p:spPr>
      </p:pic>
      <p:sp>
        <p:nvSpPr>
          <p:cNvPr id="6" name="文字方塊 5">
            <a:extLst>
              <a:ext uri="{FF2B5EF4-FFF2-40B4-BE49-F238E27FC236}">
                <a16:creationId xmlns:a16="http://schemas.microsoft.com/office/drawing/2014/main" id="{74FF805F-6521-4307-B6BF-1A0874627BC2}"/>
              </a:ext>
            </a:extLst>
          </p:cNvPr>
          <p:cNvSpPr txBox="1"/>
          <p:nvPr/>
        </p:nvSpPr>
        <p:spPr>
          <a:xfrm>
            <a:off x="190500" y="426992"/>
            <a:ext cx="11791950" cy="677108"/>
          </a:xfrm>
          <a:prstGeom prst="rect">
            <a:avLst/>
          </a:prstGeom>
          <a:noFill/>
        </p:spPr>
        <p:txBody>
          <a:bodyPr wrap="square" rtlCol="0">
            <a:spAutoFit/>
          </a:bodyPr>
          <a:lstStyle/>
          <a:p>
            <a:pPr algn="ctr"/>
            <a:r>
              <a:rPr lang="en-US" altLang="zh-TW" sz="3800" b="1">
                <a:solidFill>
                  <a:schemeClr val="tx1">
                    <a:lumMod val="75000"/>
                    <a:lumOff val="25000"/>
                  </a:schemeClr>
                </a:solidFill>
                <a:cs typeface="+mn-ea"/>
                <a:sym typeface="+mn-lt"/>
              </a:rPr>
              <a:t>TVS-h474 / h674 / h874 Front view</a:t>
            </a:r>
            <a:endParaRPr lang="zh-TW" altLang="en-US" sz="3800" b="1">
              <a:solidFill>
                <a:schemeClr val="tx1">
                  <a:lumMod val="75000"/>
                  <a:lumOff val="25000"/>
                </a:schemeClr>
              </a:solidFill>
              <a:cs typeface="+mn-ea"/>
              <a:sym typeface="+mn-lt"/>
            </a:endParaRPr>
          </a:p>
        </p:txBody>
      </p:sp>
      <p:pic>
        <p:nvPicPr>
          <p:cNvPr id="50" name="圖片 49">
            <a:extLst>
              <a:ext uri="{FF2B5EF4-FFF2-40B4-BE49-F238E27FC236}">
                <a16:creationId xmlns:a16="http://schemas.microsoft.com/office/drawing/2014/main" id="{368E334B-F89E-FB5A-2FC6-A3BA88234E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93610" y="1753696"/>
            <a:ext cx="1727693" cy="1080000"/>
          </a:xfrm>
          <a:prstGeom prst="rect">
            <a:avLst/>
          </a:prstGeom>
        </p:spPr>
      </p:pic>
      <p:pic>
        <p:nvPicPr>
          <p:cNvPr id="51" name="圖片 50" descr="一張含有 文字, 室內 的圖片&#10;&#10;自動產生的描述">
            <a:extLst>
              <a:ext uri="{FF2B5EF4-FFF2-40B4-BE49-F238E27FC236}">
                <a16:creationId xmlns:a16="http://schemas.microsoft.com/office/drawing/2014/main" id="{362476F6-7289-8BE4-C4E0-07933C963B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81401" y="1753696"/>
            <a:ext cx="1727693" cy="1080000"/>
          </a:xfrm>
          <a:prstGeom prst="rect">
            <a:avLst/>
          </a:prstGeom>
        </p:spPr>
      </p:pic>
      <p:pic>
        <p:nvPicPr>
          <p:cNvPr id="52" name="圖片 51">
            <a:extLst>
              <a:ext uri="{FF2B5EF4-FFF2-40B4-BE49-F238E27FC236}">
                <a16:creationId xmlns:a16="http://schemas.microsoft.com/office/drawing/2014/main" id="{E39C2B9D-3961-2AA4-8448-C4FBB76D038E}"/>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218014" y="2339185"/>
            <a:ext cx="6782924" cy="4240081"/>
          </a:xfrm>
          <a:prstGeom prst="rect">
            <a:avLst/>
          </a:prstGeom>
        </p:spPr>
      </p:pic>
      <p:sp>
        <p:nvSpPr>
          <p:cNvPr id="53" name="TextBox 13">
            <a:extLst>
              <a:ext uri="{FF2B5EF4-FFF2-40B4-BE49-F238E27FC236}">
                <a16:creationId xmlns:a16="http://schemas.microsoft.com/office/drawing/2014/main" id="{6898C75C-7151-03CB-0227-99A5CA5005F2}"/>
              </a:ext>
            </a:extLst>
          </p:cNvPr>
          <p:cNvSpPr txBox="1">
            <a:spLocks noChangeArrowheads="1"/>
          </p:cNvSpPr>
          <p:nvPr/>
        </p:nvSpPr>
        <p:spPr bwMode="auto">
          <a:xfrm>
            <a:off x="5487989" y="1745855"/>
            <a:ext cx="2891859" cy="400097"/>
          </a:xfrm>
          <a:prstGeom prst="rect">
            <a:avLst/>
          </a:prstGeom>
          <a:noFill/>
          <a:ln w="9525">
            <a:noFill/>
            <a:miter lim="800000"/>
            <a:headEnd/>
            <a:tailEnd/>
          </a:ln>
        </p:spPr>
        <p:txBody>
          <a:bodyPr wrap="square" lIns="121908" tIns="60954" rIns="121908" bIns="60954">
            <a:spAutoFit/>
          </a:bodyPr>
          <a:lstStyle/>
          <a:p>
            <a:pPr eaLnBrk="1" hangingPunct="1">
              <a:defRPr/>
            </a:pPr>
            <a:r>
              <a:rPr lang="en-US" altLang="zh-TW" b="1">
                <a:solidFill>
                  <a:schemeClr val="tx1"/>
                </a:solidFill>
                <a:cs typeface="+mn-ea"/>
                <a:sym typeface="+mn-lt"/>
              </a:rPr>
              <a:t>LCM system indicator</a:t>
            </a:r>
            <a:endParaRPr lang="en-US" altLang="en-US" b="1">
              <a:solidFill>
                <a:schemeClr val="tx1"/>
              </a:solidFill>
              <a:cs typeface="+mn-ea"/>
              <a:sym typeface="+mn-lt"/>
            </a:endParaRPr>
          </a:p>
        </p:txBody>
      </p:sp>
      <p:sp>
        <p:nvSpPr>
          <p:cNvPr id="54" name="Shape 183">
            <a:extLst>
              <a:ext uri="{FF2B5EF4-FFF2-40B4-BE49-F238E27FC236}">
                <a16:creationId xmlns:a16="http://schemas.microsoft.com/office/drawing/2014/main" id="{A97BB628-6EE4-4556-5687-D72450A369D8}"/>
              </a:ext>
            </a:extLst>
          </p:cNvPr>
          <p:cNvSpPr txBox="1"/>
          <p:nvPr/>
        </p:nvSpPr>
        <p:spPr>
          <a:xfrm>
            <a:off x="113709" y="4498360"/>
            <a:ext cx="1923820" cy="769441"/>
          </a:xfrm>
          <a:prstGeom prst="rect">
            <a:avLst/>
          </a:prstGeom>
          <a:noFill/>
          <a:ln>
            <a:noFill/>
          </a:ln>
        </p:spPr>
        <p:txBody>
          <a:bodyPr wrap="square" lIns="91425" tIns="45700" rIns="91425" bIns="45700" anchor="t" anchorCtr="0">
            <a:noAutofit/>
          </a:bodyPr>
          <a:lstStyle/>
          <a:p>
            <a:pPr lvl="0" algn="r">
              <a:lnSpc>
                <a:spcPts val="2400"/>
              </a:lnSpc>
              <a:buClr>
                <a:srgbClr val="595959"/>
              </a:buClr>
              <a:buSzPct val="25000"/>
            </a:pPr>
            <a:r>
              <a:rPr lang="en-US" altLang="zh-TW" sz="1600" b="1">
                <a:solidFill>
                  <a:schemeClr val="tx1"/>
                </a:solidFill>
                <a:cs typeface="+mn-ea"/>
                <a:sym typeface="+mn-lt"/>
              </a:rPr>
              <a:t>3.5"/ </a:t>
            </a:r>
            <a:r>
              <a:rPr lang="en-US" altLang="zh-TW" sz="1600" b="1" i="0" u="none" strike="noStrike" cap="none">
                <a:solidFill>
                  <a:schemeClr val="tx1"/>
                </a:solidFill>
                <a:cs typeface="+mn-ea"/>
                <a:sym typeface="+mn-lt"/>
              </a:rPr>
              <a:t>2.5”SATA </a:t>
            </a:r>
          </a:p>
          <a:p>
            <a:pPr lvl="0" algn="r">
              <a:lnSpc>
                <a:spcPts val="2400"/>
              </a:lnSpc>
              <a:buClr>
                <a:srgbClr val="595959"/>
              </a:buClr>
              <a:buSzPct val="25000"/>
            </a:pPr>
            <a:r>
              <a:rPr lang="en-US" altLang="zh-TW" sz="1600" b="1" i="0" u="none" strike="noStrike" cap="none">
                <a:solidFill>
                  <a:schemeClr val="tx1"/>
                </a:solidFill>
                <a:cs typeface="+mn-ea"/>
                <a:sym typeface="+mn-lt"/>
              </a:rPr>
              <a:t>6Gb/s HDD/SSD tray (Lock-able)</a:t>
            </a:r>
            <a:endParaRPr lang="zh-TW" sz="1600" b="1" i="0" u="none" strike="noStrike" cap="none">
              <a:solidFill>
                <a:schemeClr val="tx1"/>
              </a:solidFill>
              <a:cs typeface="+mn-ea"/>
              <a:sym typeface="+mn-lt"/>
            </a:endParaRPr>
          </a:p>
        </p:txBody>
      </p:sp>
      <p:sp>
        <p:nvSpPr>
          <p:cNvPr id="55" name="Shape 180">
            <a:extLst>
              <a:ext uri="{FF2B5EF4-FFF2-40B4-BE49-F238E27FC236}">
                <a16:creationId xmlns:a16="http://schemas.microsoft.com/office/drawing/2014/main" id="{21971FCB-6125-30A9-4A3B-8EAC2086251C}"/>
              </a:ext>
            </a:extLst>
          </p:cNvPr>
          <p:cNvSpPr txBox="1"/>
          <p:nvPr/>
        </p:nvSpPr>
        <p:spPr>
          <a:xfrm>
            <a:off x="386052" y="2756534"/>
            <a:ext cx="1685100" cy="1491193"/>
          </a:xfrm>
          <a:prstGeom prst="rect">
            <a:avLst/>
          </a:prstGeom>
          <a:noFill/>
          <a:ln>
            <a:noFill/>
          </a:ln>
        </p:spPr>
        <p:txBody>
          <a:bodyPr wrap="square" lIns="91425" tIns="45700" rIns="91425" bIns="45700" anchor="t" anchorCtr="0">
            <a:noAutofit/>
          </a:bodyPr>
          <a:lstStyle/>
          <a:p>
            <a:pPr marL="0" marR="0" lvl="0" indent="0" algn="r" rtl="0">
              <a:lnSpc>
                <a:spcPts val="2300"/>
              </a:lnSpc>
              <a:spcBef>
                <a:spcPts val="0"/>
              </a:spcBef>
              <a:spcAft>
                <a:spcPts val="0"/>
              </a:spcAft>
              <a:buClr>
                <a:srgbClr val="595959"/>
              </a:buClr>
              <a:buSzPct val="25000"/>
              <a:buFont typeface="Arial"/>
              <a:buNone/>
            </a:pPr>
            <a:r>
              <a:rPr lang="en-US" altLang="zh-TW" sz="1600" b="1" i="0" u="none" strike="noStrike" cap="none">
                <a:solidFill>
                  <a:schemeClr val="tx1"/>
                </a:solidFill>
                <a:cs typeface="+mn-ea"/>
                <a:sym typeface="+mn-lt"/>
              </a:rPr>
              <a:t>Adjustable </a:t>
            </a:r>
            <a:r>
              <a:rPr lang="zh-TW" sz="1600" b="1" i="0" u="none" strike="noStrike" cap="none">
                <a:solidFill>
                  <a:schemeClr val="tx1"/>
                </a:solidFill>
                <a:cs typeface="+mn-ea"/>
                <a:sym typeface="+mn-lt"/>
              </a:rPr>
              <a:t>LED :</a:t>
            </a:r>
            <a:r>
              <a:rPr lang="en-US" altLang="zh-TW" sz="1600" b="1" i="0" u="none" strike="noStrike" cap="none">
                <a:solidFill>
                  <a:schemeClr val="tx1"/>
                </a:solidFill>
                <a:cs typeface="+mn-ea"/>
                <a:sym typeface="+mn-lt"/>
              </a:rPr>
              <a:t>HDD</a:t>
            </a:r>
            <a:r>
              <a:rPr lang="zh-TW" altLang="en-US" sz="1600" b="1" i="0" u="none" strike="noStrike" cap="none">
                <a:solidFill>
                  <a:schemeClr val="tx1"/>
                </a:solidFill>
                <a:cs typeface="+mn-ea"/>
                <a:sym typeface="+mn-lt"/>
              </a:rPr>
              <a:t>、</a:t>
            </a:r>
            <a:r>
              <a:rPr lang="en-US" altLang="zh-TW" sz="1600" b="1" i="0" u="none" strike="noStrike" cap="none">
                <a:solidFill>
                  <a:schemeClr val="tx1"/>
                </a:solidFill>
                <a:cs typeface="+mn-ea"/>
                <a:sym typeface="+mn-lt"/>
              </a:rPr>
              <a:t>Status</a:t>
            </a:r>
            <a:r>
              <a:rPr lang="zh-TW" altLang="en-US" sz="1600" b="1" i="0" u="none" strike="noStrike" cap="none">
                <a:solidFill>
                  <a:schemeClr val="tx1"/>
                </a:solidFill>
                <a:cs typeface="+mn-ea"/>
                <a:sym typeface="+mn-lt"/>
              </a:rPr>
              <a:t>、</a:t>
            </a:r>
            <a:r>
              <a:rPr lang="en-US" altLang="zh-TW" sz="1600" b="1" i="0" u="none" strike="noStrike" cap="none">
                <a:solidFill>
                  <a:schemeClr val="tx1"/>
                </a:solidFill>
                <a:cs typeface="+mn-ea"/>
                <a:sym typeface="+mn-lt"/>
              </a:rPr>
              <a:t>LAN</a:t>
            </a:r>
            <a:r>
              <a:rPr lang="zh-TW" altLang="en-US" sz="1600" b="1" i="0" u="none" strike="noStrike" cap="none">
                <a:solidFill>
                  <a:schemeClr val="tx1"/>
                </a:solidFill>
                <a:cs typeface="+mn-ea"/>
                <a:sym typeface="+mn-lt"/>
              </a:rPr>
              <a:t>、</a:t>
            </a:r>
            <a:r>
              <a:rPr lang="en-US" altLang="zh-TW" sz="1600" b="1" i="0" u="none" strike="noStrike" cap="none">
                <a:solidFill>
                  <a:schemeClr val="tx1"/>
                </a:solidFill>
                <a:cs typeface="+mn-ea"/>
                <a:sym typeface="+mn-lt"/>
              </a:rPr>
              <a:t>USB</a:t>
            </a:r>
            <a:r>
              <a:rPr lang="zh-TW" altLang="en-US" sz="1600" b="1" i="0" u="none" strike="noStrike" cap="none">
                <a:solidFill>
                  <a:schemeClr val="tx1"/>
                </a:solidFill>
                <a:cs typeface="+mn-ea"/>
                <a:sym typeface="+mn-lt"/>
              </a:rPr>
              <a:t>、</a:t>
            </a:r>
            <a:r>
              <a:rPr lang="en-US" altLang="zh-TW" sz="1600" b="1" i="0" u="none" strike="noStrike" cap="none">
                <a:solidFill>
                  <a:schemeClr val="tx1"/>
                </a:solidFill>
                <a:cs typeface="+mn-ea"/>
                <a:sym typeface="+mn-lt"/>
              </a:rPr>
              <a:t>M.2</a:t>
            </a:r>
            <a:r>
              <a:rPr lang="en-US" altLang="zh-TW" sz="1600" b="1">
                <a:solidFill>
                  <a:schemeClr val="tx1"/>
                </a:solidFill>
                <a:cs typeface="+mn-ea"/>
                <a:sym typeface="+mn-lt"/>
              </a:rPr>
              <a:t> </a:t>
            </a:r>
            <a:r>
              <a:rPr lang="zh-TW" altLang="en-US" sz="1600" b="1">
                <a:solidFill>
                  <a:schemeClr val="tx1"/>
                </a:solidFill>
                <a:cs typeface="+mn-ea"/>
                <a:sym typeface="+mn-lt"/>
              </a:rPr>
              <a:t> </a:t>
            </a:r>
            <a:endParaRPr lang="zh-TW" sz="1600">
              <a:solidFill>
                <a:schemeClr val="tx1"/>
              </a:solidFill>
              <a:cs typeface="+mn-ea"/>
              <a:sym typeface="+mn-lt"/>
            </a:endParaRPr>
          </a:p>
        </p:txBody>
      </p:sp>
      <p:sp>
        <p:nvSpPr>
          <p:cNvPr id="56" name="Shape 192">
            <a:extLst>
              <a:ext uri="{FF2B5EF4-FFF2-40B4-BE49-F238E27FC236}">
                <a16:creationId xmlns:a16="http://schemas.microsoft.com/office/drawing/2014/main" id="{8D8C782F-D1A3-F9DA-6E72-08C887D9703F}"/>
              </a:ext>
            </a:extLst>
          </p:cNvPr>
          <p:cNvSpPr txBox="1"/>
          <p:nvPr/>
        </p:nvSpPr>
        <p:spPr>
          <a:xfrm>
            <a:off x="9109361" y="4963859"/>
            <a:ext cx="1342007" cy="264230"/>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595959"/>
              </a:buClr>
              <a:buSzPct val="25000"/>
              <a:buFont typeface="Arial"/>
              <a:buNone/>
            </a:pPr>
            <a:r>
              <a:rPr lang="en-US" altLang="zh-TW" sz="1600" b="1" i="0" u="none" strike="noStrike" cap="none">
                <a:solidFill>
                  <a:schemeClr val="tx1"/>
                </a:solidFill>
                <a:cs typeface="+mn-ea"/>
                <a:sym typeface="+mn-lt"/>
              </a:rPr>
              <a:t>Power</a:t>
            </a:r>
            <a:endParaRPr lang="zh-TW" sz="1600" b="1" i="0" u="none" strike="noStrike" cap="none">
              <a:solidFill>
                <a:schemeClr val="tx1"/>
              </a:solidFill>
              <a:cs typeface="+mn-ea"/>
              <a:sym typeface="+mn-lt"/>
            </a:endParaRPr>
          </a:p>
        </p:txBody>
      </p:sp>
      <p:sp>
        <p:nvSpPr>
          <p:cNvPr id="57" name="Shape 195">
            <a:extLst>
              <a:ext uri="{FF2B5EF4-FFF2-40B4-BE49-F238E27FC236}">
                <a16:creationId xmlns:a16="http://schemas.microsoft.com/office/drawing/2014/main" id="{B8E806B0-5E8B-983B-2498-7E8B23BB7472}"/>
              </a:ext>
            </a:extLst>
          </p:cNvPr>
          <p:cNvSpPr txBox="1"/>
          <p:nvPr/>
        </p:nvSpPr>
        <p:spPr>
          <a:xfrm>
            <a:off x="9115804" y="5343600"/>
            <a:ext cx="1915685" cy="780499"/>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595959"/>
              </a:buClr>
              <a:buSzPct val="25000"/>
              <a:buFont typeface="Arial"/>
              <a:buNone/>
            </a:pPr>
            <a:r>
              <a:rPr lang="zh-TW" sz="1600" b="1" i="0" u="none" strike="noStrike" cap="none">
                <a:solidFill>
                  <a:schemeClr val="tx1"/>
                </a:solidFill>
                <a:cs typeface="+mn-ea"/>
                <a:sym typeface="+mn-lt"/>
              </a:rPr>
              <a:t>USB 3.</a:t>
            </a:r>
            <a:r>
              <a:rPr lang="en-US" altLang="zh-TW" sz="1600" b="1" i="0" u="none" strike="noStrike" cap="none">
                <a:solidFill>
                  <a:schemeClr val="tx1"/>
                </a:solidFill>
                <a:cs typeface="+mn-ea"/>
                <a:sym typeface="+mn-lt"/>
              </a:rPr>
              <a:t>1</a:t>
            </a:r>
            <a:r>
              <a:rPr lang="zh-TW" sz="1600" b="1" i="0" u="none" strike="noStrike" cap="none">
                <a:solidFill>
                  <a:schemeClr val="tx1"/>
                </a:solidFill>
                <a:cs typeface="+mn-ea"/>
                <a:sym typeface="+mn-lt"/>
              </a:rPr>
              <a:t> </a:t>
            </a:r>
            <a:r>
              <a:rPr lang="en-US" altLang="zh-TW" sz="1600" b="1">
                <a:solidFill>
                  <a:schemeClr val="tx1"/>
                </a:solidFill>
                <a:cs typeface="+mn-ea"/>
                <a:sym typeface="+mn-lt"/>
              </a:rPr>
              <a:t>Gen 2 (10Gb) </a:t>
            </a:r>
            <a:r>
              <a:rPr lang="zh-TW" sz="1600" b="1" i="0" u="none" strike="noStrike" cap="none">
                <a:solidFill>
                  <a:schemeClr val="tx1"/>
                </a:solidFill>
                <a:cs typeface="+mn-ea"/>
                <a:sym typeface="+mn-lt"/>
              </a:rPr>
              <a:t>&amp;</a:t>
            </a:r>
            <a:r>
              <a:rPr lang="en-US" altLang="zh-TW" sz="1600" b="1" i="0" u="none" strike="noStrike" cap="none">
                <a:solidFill>
                  <a:schemeClr val="tx1"/>
                </a:solidFill>
                <a:cs typeface="+mn-ea"/>
                <a:sym typeface="+mn-lt"/>
              </a:rPr>
              <a:t> One Touch Copy</a:t>
            </a:r>
            <a:endParaRPr lang="zh-TW" sz="1600" b="1" i="0" u="none" strike="noStrike" cap="none">
              <a:solidFill>
                <a:schemeClr val="tx1"/>
              </a:solidFill>
              <a:cs typeface="+mn-ea"/>
              <a:sym typeface="+mn-lt"/>
            </a:endParaRPr>
          </a:p>
        </p:txBody>
      </p:sp>
      <p:sp>
        <p:nvSpPr>
          <p:cNvPr id="9" name="文字方塊 8">
            <a:extLst>
              <a:ext uri="{FF2B5EF4-FFF2-40B4-BE49-F238E27FC236}">
                <a16:creationId xmlns:a16="http://schemas.microsoft.com/office/drawing/2014/main" id="{DEF9E3D1-BB63-736B-8796-3524F2815FB4}"/>
              </a:ext>
            </a:extLst>
          </p:cNvPr>
          <p:cNvSpPr txBox="1"/>
          <p:nvPr/>
        </p:nvSpPr>
        <p:spPr>
          <a:xfrm>
            <a:off x="9468681" y="3481944"/>
            <a:ext cx="1062311" cy="523220"/>
          </a:xfrm>
          <a:prstGeom prst="rect">
            <a:avLst/>
          </a:prstGeom>
          <a:noFill/>
        </p:spPr>
        <p:txBody>
          <a:bodyPr wrap="square" rtlCol="0">
            <a:spAutoFit/>
          </a:bodyPr>
          <a:lstStyle/>
          <a:p>
            <a:pPr>
              <a:buClr>
                <a:srgbClr val="595959"/>
              </a:buClr>
              <a:buSzPct val="25000"/>
            </a:pPr>
            <a:r>
              <a:rPr lang="en-US" altLang="zh-TW" sz="1400" b="1">
                <a:cs typeface="+mn-ea"/>
                <a:sym typeface="+mn-lt"/>
              </a:rPr>
              <a:t>Comes with keys</a:t>
            </a:r>
            <a:endParaRPr lang="zh-TW" altLang="en-US" sz="1400" b="1">
              <a:cs typeface="+mn-ea"/>
              <a:sym typeface="+mn-lt"/>
            </a:endParaRPr>
          </a:p>
        </p:txBody>
      </p:sp>
      <p:sp>
        <p:nvSpPr>
          <p:cNvPr id="25" name="矩形 24">
            <a:extLst>
              <a:ext uri="{FF2B5EF4-FFF2-40B4-BE49-F238E27FC236}">
                <a16:creationId xmlns:a16="http://schemas.microsoft.com/office/drawing/2014/main" id="{736594EE-4C5D-4110-B787-D8028A9928E0}"/>
              </a:ext>
            </a:extLst>
          </p:cNvPr>
          <p:cNvSpPr/>
          <p:nvPr/>
        </p:nvSpPr>
        <p:spPr>
          <a:xfrm>
            <a:off x="2640958" y="3861638"/>
            <a:ext cx="5203631" cy="2338663"/>
          </a:xfrm>
          <a:prstGeom prst="rect">
            <a:avLst/>
          </a:prstGeom>
          <a:noFill/>
          <a:ln w="19050">
            <a:solidFill>
              <a:srgbClr val="00A0E9"/>
            </a:solidFill>
          </a:ln>
          <a:effectLst>
            <a:glow rad="38100">
              <a:srgbClr val="00B0F0">
                <a:alpha val="9000"/>
              </a:srgb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b="1">
              <a:noFill/>
              <a:cs typeface="+mn-ea"/>
              <a:sym typeface="+mn-lt"/>
            </a:endParaRPr>
          </a:p>
        </p:txBody>
      </p:sp>
      <p:cxnSp>
        <p:nvCxnSpPr>
          <p:cNvPr id="10" name="直線接點 9">
            <a:extLst>
              <a:ext uri="{FF2B5EF4-FFF2-40B4-BE49-F238E27FC236}">
                <a16:creationId xmlns:a16="http://schemas.microsoft.com/office/drawing/2014/main" id="{783469AB-597E-EDF5-585B-D013FE743115}"/>
              </a:ext>
            </a:extLst>
          </p:cNvPr>
          <p:cNvCxnSpPr/>
          <p:nvPr/>
        </p:nvCxnSpPr>
        <p:spPr>
          <a:xfrm flipH="1">
            <a:off x="2101606" y="5006619"/>
            <a:ext cx="539352" cy="0"/>
          </a:xfrm>
          <a:prstGeom prst="line">
            <a:avLst/>
          </a:prstGeom>
          <a:ln w="19050">
            <a:solidFill>
              <a:srgbClr val="00A0E9"/>
            </a:solidFill>
            <a:headEnd type="oval"/>
            <a:tailEnd type="none"/>
          </a:ln>
        </p:spPr>
        <p:style>
          <a:lnRef idx="1">
            <a:schemeClr val="accent1"/>
          </a:lnRef>
          <a:fillRef idx="0">
            <a:schemeClr val="accent1"/>
          </a:fillRef>
          <a:effectRef idx="0">
            <a:schemeClr val="accent1"/>
          </a:effectRef>
          <a:fontRef idx="minor">
            <a:schemeClr val="tx1"/>
          </a:fontRef>
        </p:style>
      </p:cxnSp>
      <p:pic>
        <p:nvPicPr>
          <p:cNvPr id="28" name="圖片 27" descr="一張含有 室內, 遙遠, 遊戲, 影片 的圖片&#10;&#10;自動產生的描述">
            <a:extLst>
              <a:ext uri="{FF2B5EF4-FFF2-40B4-BE49-F238E27FC236}">
                <a16:creationId xmlns:a16="http://schemas.microsoft.com/office/drawing/2014/main" id="{E26C2CBF-2F0E-1A6E-56B7-2C38E8D7111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398008" y="3277539"/>
            <a:ext cx="1217101" cy="995318"/>
          </a:xfrm>
          <a:prstGeom prst="rect">
            <a:avLst/>
          </a:prstGeom>
        </p:spPr>
      </p:pic>
      <p:cxnSp>
        <p:nvCxnSpPr>
          <p:cNvPr id="29" name="直線接點 28">
            <a:extLst>
              <a:ext uri="{FF2B5EF4-FFF2-40B4-BE49-F238E27FC236}">
                <a16:creationId xmlns:a16="http://schemas.microsoft.com/office/drawing/2014/main" id="{6AC2FCC4-086E-2228-06EE-70DAE733009B}"/>
              </a:ext>
            </a:extLst>
          </p:cNvPr>
          <p:cNvCxnSpPr>
            <a:cxnSpLocks/>
          </p:cNvCxnSpPr>
          <p:nvPr/>
        </p:nvCxnSpPr>
        <p:spPr>
          <a:xfrm flipV="1">
            <a:off x="6566355" y="2171686"/>
            <a:ext cx="0" cy="1013623"/>
          </a:xfrm>
          <a:prstGeom prst="line">
            <a:avLst/>
          </a:prstGeom>
          <a:ln w="19050">
            <a:solidFill>
              <a:srgbClr val="00A0E9"/>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32" name="直線接點 31">
            <a:extLst>
              <a:ext uri="{FF2B5EF4-FFF2-40B4-BE49-F238E27FC236}">
                <a16:creationId xmlns:a16="http://schemas.microsoft.com/office/drawing/2014/main" id="{4F99A991-0A01-1707-E811-2374C0B4542A}"/>
              </a:ext>
            </a:extLst>
          </p:cNvPr>
          <p:cNvCxnSpPr/>
          <p:nvPr/>
        </p:nvCxnSpPr>
        <p:spPr>
          <a:xfrm flipH="1">
            <a:off x="2101606" y="3329337"/>
            <a:ext cx="539352" cy="0"/>
          </a:xfrm>
          <a:prstGeom prst="line">
            <a:avLst/>
          </a:prstGeom>
          <a:ln w="19050">
            <a:solidFill>
              <a:srgbClr val="00A0E9"/>
            </a:solidFill>
            <a:headEnd type="oval"/>
            <a:tailEnd type="none"/>
          </a:ln>
        </p:spPr>
        <p:style>
          <a:lnRef idx="1">
            <a:schemeClr val="accent1"/>
          </a:lnRef>
          <a:fillRef idx="0">
            <a:schemeClr val="accent1"/>
          </a:fillRef>
          <a:effectRef idx="0">
            <a:schemeClr val="accent1"/>
          </a:effectRef>
          <a:fontRef idx="minor">
            <a:schemeClr val="tx1"/>
          </a:fontRef>
        </p:style>
      </p:cxnSp>
      <p:pic>
        <p:nvPicPr>
          <p:cNvPr id="44" name="圖片 43">
            <a:extLst>
              <a:ext uri="{FF2B5EF4-FFF2-40B4-BE49-F238E27FC236}">
                <a16:creationId xmlns:a16="http://schemas.microsoft.com/office/drawing/2014/main" id="{43C6EB9D-46B4-5D67-85BE-A9DE15887FDD}"/>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flipV="1">
            <a:off x="10523590" y="2552671"/>
            <a:ext cx="1291161" cy="407727"/>
          </a:xfrm>
          <a:prstGeom prst="rect">
            <a:avLst/>
          </a:prstGeom>
        </p:spPr>
      </p:pic>
      <p:grpSp>
        <p:nvGrpSpPr>
          <p:cNvPr id="14" name="群組 13">
            <a:extLst>
              <a:ext uri="{FF2B5EF4-FFF2-40B4-BE49-F238E27FC236}">
                <a16:creationId xmlns:a16="http://schemas.microsoft.com/office/drawing/2014/main" id="{1FBA7BDB-3A0D-A482-22B5-62062C012491}"/>
              </a:ext>
            </a:extLst>
          </p:cNvPr>
          <p:cNvGrpSpPr/>
          <p:nvPr/>
        </p:nvGrpSpPr>
        <p:grpSpPr>
          <a:xfrm>
            <a:off x="8500533" y="5134622"/>
            <a:ext cx="580512" cy="417295"/>
            <a:chOff x="8584557" y="5134622"/>
            <a:chExt cx="496488" cy="417295"/>
          </a:xfrm>
        </p:grpSpPr>
        <p:cxnSp>
          <p:nvCxnSpPr>
            <p:cNvPr id="45" name="直線接點 44">
              <a:extLst>
                <a:ext uri="{FF2B5EF4-FFF2-40B4-BE49-F238E27FC236}">
                  <a16:creationId xmlns:a16="http://schemas.microsoft.com/office/drawing/2014/main" id="{AD3EE7B1-384D-EF6D-1439-4E75F1F435CC}"/>
                </a:ext>
              </a:extLst>
            </p:cNvPr>
            <p:cNvCxnSpPr>
              <a:cxnSpLocks/>
            </p:cNvCxnSpPr>
            <p:nvPr/>
          </p:nvCxnSpPr>
          <p:spPr>
            <a:xfrm>
              <a:off x="8584558" y="5134622"/>
              <a:ext cx="496487" cy="0"/>
            </a:xfrm>
            <a:prstGeom prst="line">
              <a:avLst/>
            </a:prstGeom>
            <a:ln w="19050">
              <a:solidFill>
                <a:srgbClr val="00A0E9"/>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47" name="直線接點 46">
              <a:extLst>
                <a:ext uri="{FF2B5EF4-FFF2-40B4-BE49-F238E27FC236}">
                  <a16:creationId xmlns:a16="http://schemas.microsoft.com/office/drawing/2014/main" id="{4405EDBE-1863-8F04-4E90-5D7CFE884FC1}"/>
                </a:ext>
              </a:extLst>
            </p:cNvPr>
            <p:cNvCxnSpPr>
              <a:cxnSpLocks/>
            </p:cNvCxnSpPr>
            <p:nvPr/>
          </p:nvCxnSpPr>
          <p:spPr>
            <a:xfrm>
              <a:off x="8584557" y="5551917"/>
              <a:ext cx="496487" cy="0"/>
            </a:xfrm>
            <a:prstGeom prst="line">
              <a:avLst/>
            </a:prstGeom>
            <a:ln w="19050">
              <a:solidFill>
                <a:srgbClr val="00A0E9"/>
              </a:solidFill>
              <a:headEnd type="oval"/>
              <a:tailEnd type="none"/>
            </a:ln>
          </p:spPr>
          <p:style>
            <a:lnRef idx="1">
              <a:schemeClr val="accent1"/>
            </a:lnRef>
            <a:fillRef idx="0">
              <a:schemeClr val="accent1"/>
            </a:fillRef>
            <a:effectRef idx="0">
              <a:schemeClr val="accent1"/>
            </a:effectRef>
            <a:fontRef idx="minor">
              <a:schemeClr val="tx1"/>
            </a:fontRef>
          </p:style>
        </p:cxnSp>
      </p:grpSp>
      <p:pic>
        <p:nvPicPr>
          <p:cNvPr id="21" name="圖片 20">
            <a:extLst>
              <a:ext uri="{FF2B5EF4-FFF2-40B4-BE49-F238E27FC236}">
                <a16:creationId xmlns:a16="http://schemas.microsoft.com/office/drawing/2014/main" id="{55185B57-587C-E5F2-2CCF-FCD42DA1420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64686" y="6454676"/>
            <a:ext cx="689579" cy="164403"/>
          </a:xfrm>
          <a:prstGeom prst="rect">
            <a:avLst/>
          </a:prstGeom>
        </p:spPr>
      </p:pic>
      <p:pic>
        <p:nvPicPr>
          <p:cNvPr id="26" name="圖片 25">
            <a:extLst>
              <a:ext uri="{FF2B5EF4-FFF2-40B4-BE49-F238E27FC236}">
                <a16:creationId xmlns:a16="http://schemas.microsoft.com/office/drawing/2014/main" id="{65F9546F-9E94-88CD-325E-EC90F373273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02488" y="2965151"/>
            <a:ext cx="515303" cy="122854"/>
          </a:xfrm>
          <a:prstGeom prst="rect">
            <a:avLst/>
          </a:prstGeom>
        </p:spPr>
      </p:pic>
      <p:pic>
        <p:nvPicPr>
          <p:cNvPr id="30" name="圖片 29">
            <a:extLst>
              <a:ext uri="{FF2B5EF4-FFF2-40B4-BE49-F238E27FC236}">
                <a16:creationId xmlns:a16="http://schemas.microsoft.com/office/drawing/2014/main" id="{A801E06B-545F-B557-6397-A27B024E6CE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914697" y="2965151"/>
            <a:ext cx="515303" cy="122854"/>
          </a:xfrm>
          <a:prstGeom prst="rect">
            <a:avLst/>
          </a:prstGeom>
        </p:spPr>
      </p:pic>
    </p:spTree>
    <p:extLst>
      <p:ext uri="{BB962C8B-B14F-4D97-AF65-F5344CB8AC3E}">
        <p14:creationId xmlns:p14="http://schemas.microsoft.com/office/powerpoint/2010/main" val="336215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圖片 13">
            <a:extLst>
              <a:ext uri="{FF2B5EF4-FFF2-40B4-BE49-F238E27FC236}">
                <a16:creationId xmlns:a16="http://schemas.microsoft.com/office/drawing/2014/main" id="{9D6EFA64-FE76-B59D-4CBA-267401F44262}"/>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flipV="1">
            <a:off x="2262797" y="5837473"/>
            <a:ext cx="7666406" cy="727390"/>
          </a:xfrm>
          <a:prstGeom prst="rect">
            <a:avLst/>
          </a:prstGeom>
        </p:spPr>
      </p:pic>
      <p:pic>
        <p:nvPicPr>
          <p:cNvPr id="32" name="圖片 31">
            <a:extLst>
              <a:ext uri="{FF2B5EF4-FFF2-40B4-BE49-F238E27FC236}">
                <a16:creationId xmlns:a16="http://schemas.microsoft.com/office/drawing/2014/main" id="{D614A73B-ACBE-0AF7-C90F-C56E127B1628}"/>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flipV="1">
            <a:off x="10311721" y="2504881"/>
            <a:ext cx="1670729" cy="527588"/>
          </a:xfrm>
          <a:prstGeom prst="rect">
            <a:avLst/>
          </a:prstGeom>
        </p:spPr>
      </p:pic>
      <p:sp>
        <p:nvSpPr>
          <p:cNvPr id="6" name="文字方塊 5">
            <a:extLst>
              <a:ext uri="{FF2B5EF4-FFF2-40B4-BE49-F238E27FC236}">
                <a16:creationId xmlns:a16="http://schemas.microsoft.com/office/drawing/2014/main" id="{74FF805F-6521-4307-B6BF-1A0874627BC2}"/>
              </a:ext>
            </a:extLst>
          </p:cNvPr>
          <p:cNvSpPr txBox="1"/>
          <p:nvPr/>
        </p:nvSpPr>
        <p:spPr>
          <a:xfrm>
            <a:off x="190500" y="426992"/>
            <a:ext cx="11791950" cy="677108"/>
          </a:xfrm>
          <a:prstGeom prst="rect">
            <a:avLst/>
          </a:prstGeom>
          <a:noFill/>
        </p:spPr>
        <p:txBody>
          <a:bodyPr wrap="square" rtlCol="0">
            <a:spAutoFit/>
          </a:bodyPr>
          <a:lstStyle/>
          <a:p>
            <a:pPr algn="ctr"/>
            <a:r>
              <a:rPr lang="en-US" altLang="zh-TW" sz="3800" b="1">
                <a:solidFill>
                  <a:schemeClr val="tx1">
                    <a:lumMod val="75000"/>
                    <a:lumOff val="25000"/>
                  </a:schemeClr>
                </a:solidFill>
                <a:cs typeface="+mn-ea"/>
                <a:sym typeface="+mn-lt"/>
              </a:rPr>
              <a:t>TVS-h674 / h874 Rear view</a:t>
            </a:r>
            <a:endParaRPr lang="zh-TW" altLang="en-US" sz="3800" b="1">
              <a:solidFill>
                <a:schemeClr val="tx1">
                  <a:lumMod val="75000"/>
                  <a:lumOff val="25000"/>
                </a:schemeClr>
              </a:solidFill>
              <a:cs typeface="+mn-ea"/>
              <a:sym typeface="+mn-lt"/>
            </a:endParaRPr>
          </a:p>
        </p:txBody>
      </p:sp>
      <p:pic>
        <p:nvPicPr>
          <p:cNvPr id="3" name="圖片 2">
            <a:extLst>
              <a:ext uri="{FF2B5EF4-FFF2-40B4-BE49-F238E27FC236}">
                <a16:creationId xmlns:a16="http://schemas.microsoft.com/office/drawing/2014/main" id="{EC1A1E2B-006F-4256-3D79-0917BAC0B51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0297495" y="1754854"/>
            <a:ext cx="1684955" cy="1053284"/>
          </a:xfrm>
          <a:prstGeom prst="rect">
            <a:avLst/>
          </a:prstGeom>
        </p:spPr>
      </p:pic>
      <p:pic>
        <p:nvPicPr>
          <p:cNvPr id="4" name="圖片 3">
            <a:extLst>
              <a:ext uri="{FF2B5EF4-FFF2-40B4-BE49-F238E27FC236}">
                <a16:creationId xmlns:a16="http://schemas.microsoft.com/office/drawing/2014/main" id="{E0994C63-CDBD-4CE7-F5E1-5E4D0E95DFE4}"/>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487959" y="2163097"/>
            <a:ext cx="6845475" cy="4278421"/>
          </a:xfrm>
          <a:prstGeom prst="rect">
            <a:avLst/>
          </a:prstGeom>
        </p:spPr>
      </p:pic>
      <p:sp>
        <p:nvSpPr>
          <p:cNvPr id="5" name="TextBox 13">
            <a:extLst>
              <a:ext uri="{FF2B5EF4-FFF2-40B4-BE49-F238E27FC236}">
                <a16:creationId xmlns:a16="http://schemas.microsoft.com/office/drawing/2014/main" id="{B46AF209-91BC-FFEC-298E-B2E2AA361C31}"/>
              </a:ext>
            </a:extLst>
          </p:cNvPr>
          <p:cNvSpPr txBox="1">
            <a:spLocks noChangeArrowheads="1"/>
          </p:cNvSpPr>
          <p:nvPr/>
        </p:nvSpPr>
        <p:spPr bwMode="auto">
          <a:xfrm>
            <a:off x="9411983" y="2900027"/>
            <a:ext cx="1277788" cy="11079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121908" tIns="60954" rIns="121908" bIns="60954" anchor="t">
            <a:spAutoFit/>
          </a:bodyPr>
          <a:lstStyle>
            <a:lvl1pPr>
              <a:spcBef>
                <a:spcPct val="20000"/>
              </a:spcBef>
              <a:buChar char="•"/>
              <a:defRPr kumimoji="1" sz="2800">
                <a:solidFill>
                  <a:schemeClr val="tx1"/>
                </a:solidFill>
                <a:latin typeface="Arial" panose="020B0604020202020204" pitchFamily="34" charset="0"/>
                <a:ea typeface="MS PGothic" panose="020B0600070205080204" pitchFamily="34" charset="-128"/>
                <a:cs typeface="微軟正黑體" panose="020B0604030504040204" pitchFamily="34" charset="-120"/>
              </a:defRPr>
            </a:lvl1pPr>
            <a:lvl2pPr marL="742950" indent="-285750">
              <a:spcBef>
                <a:spcPct val="20000"/>
              </a:spcBef>
              <a:buChar char="–"/>
              <a:defRPr kumimoji="1" sz="26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2pPr>
            <a:lvl3pPr marL="1143000" indent="-228600">
              <a:spcBef>
                <a:spcPct val="20000"/>
              </a:spcBef>
              <a:buChar char="•"/>
              <a:defRPr kumimoji="1" sz="24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3pPr>
            <a:lvl4pPr marL="1600200" indent="-228600">
              <a:spcBef>
                <a:spcPct val="20000"/>
              </a:spcBef>
              <a:buChar char="–"/>
              <a:defRPr kumimoji="1" sz="12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4pPr>
            <a:lvl5pPr marL="2057400" indent="-228600">
              <a:spcBef>
                <a:spcPct val="20000"/>
              </a:spcBef>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9pPr>
          </a:lstStyle>
          <a:p>
            <a:pPr>
              <a:buNone/>
            </a:pPr>
            <a:r>
              <a:rPr lang="en-US" altLang="zh-TW" sz="1600" b="1">
                <a:latin typeface="+mn-lt"/>
                <a:ea typeface="+mn-ea"/>
                <a:cs typeface="+mn-ea"/>
                <a:sym typeface="+mn-lt"/>
              </a:rPr>
              <a:t>Internal 250W power supply</a:t>
            </a:r>
            <a:endParaRPr lang="en-US" altLang="zh-TW" sz="1600">
              <a:latin typeface="+mn-lt"/>
              <a:ea typeface="+mn-ea"/>
              <a:cs typeface="+mn-ea"/>
              <a:sym typeface="+mn-lt"/>
            </a:endParaRPr>
          </a:p>
        </p:txBody>
      </p:sp>
      <p:sp>
        <p:nvSpPr>
          <p:cNvPr id="7" name="TextBox 13">
            <a:extLst>
              <a:ext uri="{FF2B5EF4-FFF2-40B4-BE49-F238E27FC236}">
                <a16:creationId xmlns:a16="http://schemas.microsoft.com/office/drawing/2014/main" id="{AE8F0E7E-E6DF-2C87-A28E-A6D3A8F1B018}"/>
              </a:ext>
            </a:extLst>
          </p:cNvPr>
          <p:cNvSpPr txBox="1">
            <a:spLocks noChangeArrowheads="1"/>
          </p:cNvSpPr>
          <p:nvPr/>
        </p:nvSpPr>
        <p:spPr bwMode="auto">
          <a:xfrm>
            <a:off x="9411983" y="4358531"/>
            <a:ext cx="1759060" cy="3693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121908" tIns="60954" rIns="121908" bIns="60954">
            <a:spAutoFit/>
          </a:bodyPr>
          <a:lstStyle>
            <a:lvl1pPr>
              <a:spcBef>
                <a:spcPct val="20000"/>
              </a:spcBef>
              <a:buChar char="•"/>
              <a:defRPr kumimoji="1" sz="2800">
                <a:solidFill>
                  <a:schemeClr val="tx1"/>
                </a:solidFill>
                <a:latin typeface="Arial" panose="020B0604020202020204" pitchFamily="34" charset="0"/>
                <a:ea typeface="MS PGothic" panose="020B0600070205080204" pitchFamily="34" charset="-128"/>
                <a:cs typeface="微軟正黑體" panose="020B0604030504040204" pitchFamily="34" charset="-120"/>
              </a:defRPr>
            </a:lvl1pPr>
            <a:lvl2pPr marL="742950" indent="-285750">
              <a:spcBef>
                <a:spcPct val="20000"/>
              </a:spcBef>
              <a:buChar char="–"/>
              <a:defRPr kumimoji="1" sz="26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2pPr>
            <a:lvl3pPr marL="1143000" indent="-228600">
              <a:spcBef>
                <a:spcPct val="20000"/>
              </a:spcBef>
              <a:buChar char="•"/>
              <a:defRPr kumimoji="1" sz="24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3pPr>
            <a:lvl4pPr marL="1600200" indent="-228600">
              <a:spcBef>
                <a:spcPct val="20000"/>
              </a:spcBef>
              <a:buChar char="–"/>
              <a:defRPr kumimoji="1" sz="12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4pPr>
            <a:lvl5pPr marL="2057400" indent="-228600">
              <a:spcBef>
                <a:spcPct val="20000"/>
              </a:spcBef>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9pPr>
          </a:lstStyle>
          <a:p>
            <a:pPr eaLnBrk="1" hangingPunct="1">
              <a:spcBef>
                <a:spcPct val="0"/>
              </a:spcBef>
              <a:buFontTx/>
              <a:buNone/>
            </a:pPr>
            <a:r>
              <a:rPr lang="en-US" altLang="zh-CN" sz="1600" b="1">
                <a:solidFill>
                  <a:srgbClr val="005EA4"/>
                </a:solidFill>
                <a:latin typeface="+mn-lt"/>
                <a:ea typeface="+mn-ea"/>
                <a:cs typeface="+mn-ea"/>
                <a:sym typeface="+mn-lt"/>
              </a:rPr>
              <a:t>Smart Fan</a:t>
            </a:r>
            <a:endParaRPr lang="en-US" altLang="en-US" sz="1600" b="1">
              <a:solidFill>
                <a:srgbClr val="005EA4"/>
              </a:solidFill>
              <a:latin typeface="+mn-lt"/>
              <a:ea typeface="+mn-ea"/>
              <a:cs typeface="+mn-ea"/>
              <a:sym typeface="+mn-lt"/>
            </a:endParaRPr>
          </a:p>
        </p:txBody>
      </p:sp>
      <p:sp>
        <p:nvSpPr>
          <p:cNvPr id="8" name="TextBox 13">
            <a:extLst>
              <a:ext uri="{FF2B5EF4-FFF2-40B4-BE49-F238E27FC236}">
                <a16:creationId xmlns:a16="http://schemas.microsoft.com/office/drawing/2014/main" id="{6E460BCB-E540-E805-E548-12312967EF06}"/>
              </a:ext>
            </a:extLst>
          </p:cNvPr>
          <p:cNvSpPr txBox="1">
            <a:spLocks noChangeArrowheads="1"/>
          </p:cNvSpPr>
          <p:nvPr/>
        </p:nvSpPr>
        <p:spPr bwMode="auto">
          <a:xfrm>
            <a:off x="474698" y="4069493"/>
            <a:ext cx="1843019" cy="61554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121908" tIns="60954" rIns="121908" bIns="60954">
            <a:spAutoFit/>
          </a:bodyPr>
          <a:lstStyle>
            <a:lvl1pPr>
              <a:spcBef>
                <a:spcPct val="20000"/>
              </a:spcBef>
              <a:buChar char="•"/>
              <a:defRPr kumimoji="1" sz="2800">
                <a:solidFill>
                  <a:schemeClr val="tx1"/>
                </a:solidFill>
                <a:latin typeface="Arial" panose="020B0604020202020204" pitchFamily="34" charset="0"/>
                <a:ea typeface="MS PGothic" panose="020B0600070205080204" pitchFamily="34" charset="-128"/>
                <a:cs typeface="微軟正黑體" panose="020B0604030504040204" pitchFamily="34" charset="-120"/>
              </a:defRPr>
            </a:lvl1pPr>
            <a:lvl2pPr marL="742950" indent="-285750">
              <a:spcBef>
                <a:spcPct val="20000"/>
              </a:spcBef>
              <a:buChar char="–"/>
              <a:defRPr kumimoji="1" sz="26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2pPr>
            <a:lvl3pPr marL="1143000" indent="-228600">
              <a:spcBef>
                <a:spcPct val="20000"/>
              </a:spcBef>
              <a:buChar char="•"/>
              <a:defRPr kumimoji="1" sz="24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3pPr>
            <a:lvl4pPr marL="1600200" indent="-228600">
              <a:spcBef>
                <a:spcPct val="20000"/>
              </a:spcBef>
              <a:buChar char="–"/>
              <a:defRPr kumimoji="1" sz="12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4pPr>
            <a:lvl5pPr marL="2057400" indent="-228600">
              <a:spcBef>
                <a:spcPct val="20000"/>
              </a:spcBef>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9pPr>
          </a:lstStyle>
          <a:p>
            <a:pPr algn="r" eaLnBrk="1" hangingPunct="1">
              <a:spcBef>
                <a:spcPct val="0"/>
              </a:spcBef>
              <a:buFontTx/>
              <a:buNone/>
            </a:pPr>
            <a:r>
              <a:rPr lang="en-US" altLang="zh-TW" sz="1550" b="1">
                <a:latin typeface="+mn-lt"/>
                <a:ea typeface="+mn-ea"/>
                <a:cs typeface="+mn-ea"/>
                <a:sym typeface="+mn-lt"/>
              </a:rPr>
              <a:t>One FHD</a:t>
            </a:r>
            <a:r>
              <a:rPr lang="en-US" altLang="en-US" sz="1550" b="1">
                <a:latin typeface="+mn-lt"/>
                <a:ea typeface="+mn-ea"/>
                <a:cs typeface="+mn-ea"/>
                <a:sym typeface="+mn-lt"/>
              </a:rPr>
              <a:t> HDMI </a:t>
            </a:r>
          </a:p>
          <a:p>
            <a:pPr algn="r" eaLnBrk="1" hangingPunct="1">
              <a:spcBef>
                <a:spcPct val="0"/>
              </a:spcBef>
              <a:buFontTx/>
              <a:buNone/>
            </a:pPr>
            <a:r>
              <a:rPr lang="en-US" altLang="en-US" sz="1550" b="1">
                <a:latin typeface="+mn-lt"/>
                <a:ea typeface="+mn-ea"/>
                <a:cs typeface="+mn-ea"/>
                <a:sym typeface="+mn-lt"/>
              </a:rPr>
              <a:t>V1.4b </a:t>
            </a:r>
            <a:r>
              <a:rPr lang="en-US" altLang="zh-TW" sz="1550" b="1">
                <a:latin typeface="+mn-lt"/>
                <a:ea typeface="+mn-ea"/>
                <a:cs typeface="+mn-ea"/>
                <a:sym typeface="+mn-lt"/>
              </a:rPr>
              <a:t>output</a:t>
            </a:r>
            <a:endParaRPr lang="en-US" altLang="en-US" sz="1550" b="1">
              <a:latin typeface="+mn-lt"/>
              <a:ea typeface="+mn-ea"/>
              <a:cs typeface="+mn-ea"/>
              <a:sym typeface="+mn-lt"/>
            </a:endParaRPr>
          </a:p>
        </p:txBody>
      </p:sp>
      <p:sp>
        <p:nvSpPr>
          <p:cNvPr id="9" name="TextBox 13">
            <a:extLst>
              <a:ext uri="{FF2B5EF4-FFF2-40B4-BE49-F238E27FC236}">
                <a16:creationId xmlns:a16="http://schemas.microsoft.com/office/drawing/2014/main" id="{7B0F0060-582E-9E79-D3F7-13374BD4A2C8}"/>
              </a:ext>
            </a:extLst>
          </p:cNvPr>
          <p:cNvSpPr txBox="1">
            <a:spLocks noChangeArrowheads="1"/>
          </p:cNvSpPr>
          <p:nvPr/>
        </p:nvSpPr>
        <p:spPr bwMode="auto">
          <a:xfrm>
            <a:off x="-175960" y="5486551"/>
            <a:ext cx="2516808" cy="8736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121908" tIns="60954" rIns="121908" bIns="60954" anchor="t">
            <a:spAutoFit/>
          </a:bodyPr>
          <a:lstStyle>
            <a:lvl1pPr>
              <a:spcBef>
                <a:spcPct val="20000"/>
              </a:spcBef>
              <a:buChar char="•"/>
              <a:defRPr kumimoji="1" sz="2800">
                <a:solidFill>
                  <a:schemeClr val="tx1"/>
                </a:solidFill>
                <a:latin typeface="Arial" panose="020B0604020202020204" pitchFamily="34" charset="0"/>
                <a:ea typeface="MS PGothic" panose="020B0600070205080204" pitchFamily="34" charset="-128"/>
                <a:cs typeface="微軟正黑體" panose="020B0604030504040204" pitchFamily="34" charset="-120"/>
              </a:defRPr>
            </a:lvl1pPr>
            <a:lvl2pPr marL="742950" indent="-285750">
              <a:spcBef>
                <a:spcPct val="20000"/>
              </a:spcBef>
              <a:buChar char="–"/>
              <a:defRPr kumimoji="1" sz="26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2pPr>
            <a:lvl3pPr marL="1143000" indent="-228600">
              <a:spcBef>
                <a:spcPct val="20000"/>
              </a:spcBef>
              <a:buChar char="•"/>
              <a:defRPr kumimoji="1" sz="24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3pPr>
            <a:lvl4pPr marL="1600200" indent="-228600">
              <a:spcBef>
                <a:spcPct val="20000"/>
              </a:spcBef>
              <a:buChar char="–"/>
              <a:defRPr kumimoji="1" sz="12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4pPr>
            <a:lvl5pPr marL="2057400" indent="-228600">
              <a:spcBef>
                <a:spcPct val="20000"/>
              </a:spcBef>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9pPr>
          </a:lstStyle>
          <a:p>
            <a:pPr algn="r">
              <a:lnSpc>
                <a:spcPts val="2000"/>
              </a:lnSpc>
              <a:spcBef>
                <a:spcPct val="0"/>
              </a:spcBef>
              <a:buNone/>
            </a:pPr>
            <a:r>
              <a:rPr lang="en-US" altLang="zh-TW" sz="1550" b="1">
                <a:solidFill>
                  <a:srgbClr val="005EA4"/>
                </a:solidFill>
                <a:latin typeface="+mn-lt"/>
                <a:ea typeface="+mn-ea"/>
                <a:cs typeface="+mn-ea"/>
                <a:sym typeface="+mn-lt"/>
              </a:rPr>
              <a:t>Two </a:t>
            </a:r>
            <a:r>
              <a:rPr lang="en-US" altLang="en-US" sz="1550" b="1">
                <a:solidFill>
                  <a:srgbClr val="005EA4"/>
                </a:solidFill>
                <a:latin typeface="+mn-lt"/>
                <a:ea typeface="+mn-ea"/>
                <a:cs typeface="+mn-ea"/>
                <a:sym typeface="+mn-lt"/>
              </a:rPr>
              <a:t>USB ports</a:t>
            </a:r>
            <a:r>
              <a:rPr lang="zh-CN" altLang="en-US" sz="1550" b="1">
                <a:solidFill>
                  <a:srgbClr val="005EA4"/>
                </a:solidFill>
                <a:latin typeface="+mn-lt"/>
                <a:ea typeface="+mn-ea"/>
                <a:cs typeface="+mn-ea"/>
                <a:sym typeface="+mn-lt"/>
              </a:rPr>
              <a:t>：</a:t>
            </a:r>
            <a:endParaRPr lang="en-US" altLang="zh-CN" sz="1550" b="1">
              <a:solidFill>
                <a:srgbClr val="005EA4"/>
              </a:solidFill>
              <a:latin typeface="+mn-lt"/>
              <a:ea typeface="+mn-ea"/>
              <a:cs typeface="+mn-ea"/>
              <a:sym typeface="+mn-lt"/>
            </a:endParaRPr>
          </a:p>
          <a:p>
            <a:pPr algn="r">
              <a:lnSpc>
                <a:spcPts val="2000"/>
              </a:lnSpc>
              <a:spcBef>
                <a:spcPct val="0"/>
              </a:spcBef>
              <a:buClr>
                <a:schemeClr val="tx1"/>
              </a:buClr>
              <a:buNone/>
            </a:pPr>
            <a:r>
              <a:rPr lang="en-US" altLang="zh-CN" sz="1550" b="1">
                <a:solidFill>
                  <a:srgbClr val="005EA4"/>
                </a:solidFill>
                <a:latin typeface="+mn-lt"/>
                <a:ea typeface="+mn-ea"/>
                <a:cs typeface="+mn-ea"/>
                <a:sym typeface="+mn-lt"/>
              </a:rPr>
              <a:t>2 x USB 3.1 Gen 2 </a:t>
            </a:r>
          </a:p>
          <a:p>
            <a:pPr marL="86995" indent="-86995" algn="r">
              <a:lnSpc>
                <a:spcPts val="2000"/>
              </a:lnSpc>
              <a:spcBef>
                <a:spcPct val="0"/>
              </a:spcBef>
              <a:buClr>
                <a:schemeClr val="tx1"/>
              </a:buClr>
              <a:buNone/>
            </a:pPr>
            <a:r>
              <a:rPr lang="zh-TW" altLang="en-US" sz="1550" b="1">
                <a:solidFill>
                  <a:srgbClr val="005EA4"/>
                </a:solidFill>
                <a:latin typeface="+mn-lt"/>
                <a:ea typeface="+mn-ea"/>
                <a:cs typeface="+mn-ea"/>
                <a:sym typeface="+mn-lt"/>
              </a:rPr>
              <a:t>  </a:t>
            </a:r>
            <a:r>
              <a:rPr lang="en-US" altLang="zh-CN" sz="1550" b="1">
                <a:solidFill>
                  <a:srgbClr val="005EA4"/>
                </a:solidFill>
                <a:latin typeface="+mn-lt"/>
                <a:ea typeface="+mn-ea"/>
                <a:cs typeface="+mn-ea"/>
                <a:sym typeface="+mn-lt"/>
              </a:rPr>
              <a:t>(Type-C &amp; Type-A)</a:t>
            </a:r>
          </a:p>
        </p:txBody>
      </p:sp>
      <p:sp>
        <p:nvSpPr>
          <p:cNvPr id="10" name="TextBox 13">
            <a:extLst>
              <a:ext uri="{FF2B5EF4-FFF2-40B4-BE49-F238E27FC236}">
                <a16:creationId xmlns:a16="http://schemas.microsoft.com/office/drawing/2014/main" id="{4DE2D4CA-3312-ABE2-5C43-DFA8991501C7}"/>
              </a:ext>
            </a:extLst>
          </p:cNvPr>
          <p:cNvSpPr txBox="1">
            <a:spLocks noChangeArrowheads="1"/>
          </p:cNvSpPr>
          <p:nvPr/>
        </p:nvSpPr>
        <p:spPr bwMode="auto">
          <a:xfrm>
            <a:off x="458230" y="4811938"/>
            <a:ext cx="1843019" cy="61554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121908" tIns="60954" rIns="121908" bIns="60954">
            <a:spAutoFit/>
          </a:bodyPr>
          <a:lstStyle>
            <a:lvl1pPr>
              <a:spcBef>
                <a:spcPct val="20000"/>
              </a:spcBef>
              <a:buChar char="•"/>
              <a:defRPr kumimoji="1" sz="2800">
                <a:solidFill>
                  <a:schemeClr val="tx1"/>
                </a:solidFill>
                <a:latin typeface="Arial" panose="020B0604020202020204" pitchFamily="34" charset="0"/>
                <a:ea typeface="MS PGothic" panose="020B0600070205080204" pitchFamily="34" charset="-128"/>
                <a:cs typeface="微軟正黑體" panose="020B0604030504040204" pitchFamily="34" charset="-120"/>
              </a:defRPr>
            </a:lvl1pPr>
            <a:lvl2pPr marL="742950" indent="-285750">
              <a:spcBef>
                <a:spcPct val="20000"/>
              </a:spcBef>
              <a:buChar char="–"/>
              <a:defRPr kumimoji="1" sz="26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2pPr>
            <a:lvl3pPr marL="1143000" indent="-228600">
              <a:spcBef>
                <a:spcPct val="20000"/>
              </a:spcBef>
              <a:buChar char="•"/>
              <a:defRPr kumimoji="1" sz="24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3pPr>
            <a:lvl4pPr marL="1600200" indent="-228600">
              <a:spcBef>
                <a:spcPct val="20000"/>
              </a:spcBef>
              <a:buChar char="–"/>
              <a:defRPr kumimoji="1" sz="12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4pPr>
            <a:lvl5pPr marL="2057400" indent="-228600">
              <a:spcBef>
                <a:spcPct val="20000"/>
              </a:spcBef>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9pPr>
          </a:lstStyle>
          <a:p>
            <a:pPr algn="r" eaLnBrk="1" hangingPunct="1">
              <a:spcBef>
                <a:spcPct val="0"/>
              </a:spcBef>
              <a:buFontTx/>
              <a:buNone/>
            </a:pPr>
            <a:r>
              <a:rPr lang="en-US" altLang="en-US" sz="1550" b="1">
                <a:latin typeface="+mn-lt"/>
                <a:ea typeface="+mn-ea"/>
                <a:cs typeface="+mn-ea"/>
                <a:sym typeface="+mn-lt"/>
              </a:rPr>
              <a:t>Two </a:t>
            </a:r>
            <a:r>
              <a:rPr lang="en-US" altLang="zh-TW" sz="1550" b="1">
                <a:latin typeface="+mn-lt"/>
                <a:ea typeface="+mn-ea"/>
                <a:cs typeface="+mn-ea"/>
                <a:sym typeface="+mn-lt"/>
              </a:rPr>
              <a:t>2.5GbE</a:t>
            </a:r>
            <a:endParaRPr lang="en-US" altLang="en-US" sz="1550" b="1">
              <a:latin typeface="+mn-lt"/>
              <a:ea typeface="+mn-ea"/>
              <a:cs typeface="+mn-ea"/>
              <a:sym typeface="+mn-lt"/>
            </a:endParaRPr>
          </a:p>
          <a:p>
            <a:pPr algn="r" eaLnBrk="1" hangingPunct="1">
              <a:spcBef>
                <a:spcPct val="0"/>
              </a:spcBef>
              <a:buFontTx/>
              <a:buNone/>
            </a:pPr>
            <a:r>
              <a:rPr lang="en-US" altLang="zh-TW" sz="1550" b="1">
                <a:latin typeface="+mn-lt"/>
                <a:ea typeface="+mn-ea"/>
                <a:cs typeface="+mn-ea"/>
                <a:sym typeface="+mn-lt"/>
              </a:rPr>
              <a:t>LAN ports</a:t>
            </a:r>
            <a:endParaRPr lang="en-US" altLang="en-US" sz="1550" b="1">
              <a:latin typeface="+mn-lt"/>
              <a:ea typeface="+mn-ea"/>
              <a:cs typeface="+mn-ea"/>
              <a:sym typeface="+mn-lt"/>
            </a:endParaRPr>
          </a:p>
        </p:txBody>
      </p:sp>
      <p:sp>
        <p:nvSpPr>
          <p:cNvPr id="11" name="TextBox 13">
            <a:extLst>
              <a:ext uri="{FF2B5EF4-FFF2-40B4-BE49-F238E27FC236}">
                <a16:creationId xmlns:a16="http://schemas.microsoft.com/office/drawing/2014/main" id="{FC8F1D1D-3A94-AFCF-8F2D-107E0285DCF9}"/>
              </a:ext>
            </a:extLst>
          </p:cNvPr>
          <p:cNvSpPr txBox="1">
            <a:spLocks noChangeArrowheads="1"/>
          </p:cNvSpPr>
          <p:nvPr/>
        </p:nvSpPr>
        <p:spPr bwMode="auto">
          <a:xfrm>
            <a:off x="56329" y="2706556"/>
            <a:ext cx="2272781" cy="90895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121908" tIns="60954" rIns="121908" bIns="60954">
            <a:spAutoFit/>
          </a:bodyPr>
          <a:lstStyle>
            <a:lvl1pPr>
              <a:spcBef>
                <a:spcPct val="20000"/>
              </a:spcBef>
              <a:buChar char="•"/>
              <a:defRPr kumimoji="1" sz="2800">
                <a:solidFill>
                  <a:schemeClr val="tx1"/>
                </a:solidFill>
                <a:latin typeface="Arial" panose="020B0604020202020204" pitchFamily="34" charset="0"/>
                <a:ea typeface="MS PGothic" panose="020B0600070205080204" pitchFamily="34" charset="-128"/>
                <a:cs typeface="微軟正黑體" panose="020B0604030504040204" pitchFamily="34" charset="-120"/>
              </a:defRPr>
            </a:lvl1pPr>
            <a:lvl2pPr marL="742950" indent="-285750">
              <a:spcBef>
                <a:spcPct val="20000"/>
              </a:spcBef>
              <a:buChar char="–"/>
              <a:defRPr kumimoji="1" sz="26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2pPr>
            <a:lvl3pPr marL="1143000" indent="-228600">
              <a:spcBef>
                <a:spcPct val="20000"/>
              </a:spcBef>
              <a:buChar char="•"/>
              <a:defRPr kumimoji="1" sz="24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3pPr>
            <a:lvl4pPr marL="1600200" indent="-228600">
              <a:spcBef>
                <a:spcPct val="20000"/>
              </a:spcBef>
              <a:buChar char="–"/>
              <a:defRPr kumimoji="1" sz="12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4pPr>
            <a:lvl5pPr marL="2057400" indent="-228600">
              <a:spcBef>
                <a:spcPct val="20000"/>
              </a:spcBef>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9pPr>
          </a:lstStyle>
          <a:p>
            <a:pPr algn="r" eaLnBrk="1" hangingPunct="1">
              <a:lnSpc>
                <a:spcPts val="2100"/>
              </a:lnSpc>
              <a:spcBef>
                <a:spcPct val="0"/>
              </a:spcBef>
              <a:buFontTx/>
              <a:buNone/>
            </a:pPr>
            <a:r>
              <a:rPr lang="en-US" altLang="zh-TW" sz="1550" b="1">
                <a:solidFill>
                  <a:srgbClr val="005EA4"/>
                </a:solidFill>
                <a:latin typeface="+mn-lt"/>
                <a:ea typeface="+mn-ea"/>
                <a:cs typeface="+mn-ea"/>
                <a:sym typeface="+mn-lt"/>
              </a:rPr>
              <a:t>Two </a:t>
            </a:r>
            <a:r>
              <a:rPr lang="en-US" altLang="en-US" sz="1550" b="1">
                <a:solidFill>
                  <a:srgbClr val="005EA4"/>
                </a:solidFill>
                <a:latin typeface="+mn-lt"/>
                <a:ea typeface="+mn-ea"/>
                <a:cs typeface="+mn-ea"/>
                <a:sym typeface="+mn-lt"/>
              </a:rPr>
              <a:t>PCIe Gen4 slots</a:t>
            </a:r>
            <a:endParaRPr lang="en-US" altLang="zh-TW" sz="1550" b="1">
              <a:solidFill>
                <a:srgbClr val="005EA4"/>
              </a:solidFill>
              <a:latin typeface="+mn-lt"/>
              <a:ea typeface="+mn-ea"/>
              <a:cs typeface="+mn-ea"/>
              <a:sym typeface="+mn-lt"/>
            </a:endParaRPr>
          </a:p>
          <a:p>
            <a:pPr algn="r" eaLnBrk="1" hangingPunct="1">
              <a:lnSpc>
                <a:spcPts val="2100"/>
              </a:lnSpc>
              <a:spcBef>
                <a:spcPct val="0"/>
              </a:spcBef>
              <a:buFontTx/>
              <a:buNone/>
            </a:pPr>
            <a:r>
              <a:rPr lang="en-US" altLang="zh-TW" sz="1550" b="1">
                <a:solidFill>
                  <a:srgbClr val="005EA4"/>
                </a:solidFill>
                <a:latin typeface="+mn-lt"/>
                <a:ea typeface="+mn-ea"/>
                <a:cs typeface="+mn-ea"/>
                <a:sym typeface="+mn-lt"/>
              </a:rPr>
              <a:t>1 x PCIe Gen4 x16</a:t>
            </a:r>
          </a:p>
          <a:p>
            <a:pPr algn="r" eaLnBrk="1" hangingPunct="1">
              <a:lnSpc>
                <a:spcPts val="2100"/>
              </a:lnSpc>
              <a:spcBef>
                <a:spcPct val="0"/>
              </a:spcBef>
              <a:buFontTx/>
              <a:buNone/>
            </a:pPr>
            <a:r>
              <a:rPr lang="en-US" altLang="zh-TW" sz="1550" b="1">
                <a:solidFill>
                  <a:srgbClr val="005EA4"/>
                </a:solidFill>
                <a:latin typeface="+mn-lt"/>
                <a:ea typeface="+mn-ea"/>
                <a:cs typeface="+mn-ea"/>
                <a:sym typeface="+mn-lt"/>
              </a:rPr>
              <a:t>1 x PCIe Gen4 x4</a:t>
            </a:r>
          </a:p>
        </p:txBody>
      </p:sp>
      <p:sp>
        <p:nvSpPr>
          <p:cNvPr id="27" name="矩形 26">
            <a:extLst>
              <a:ext uri="{FF2B5EF4-FFF2-40B4-BE49-F238E27FC236}">
                <a16:creationId xmlns:a16="http://schemas.microsoft.com/office/drawing/2014/main" id="{AABFA4FE-4410-77D7-71C9-7D5EB036DC80}"/>
              </a:ext>
            </a:extLst>
          </p:cNvPr>
          <p:cNvSpPr/>
          <p:nvPr/>
        </p:nvSpPr>
        <p:spPr>
          <a:xfrm>
            <a:off x="2926110" y="2808138"/>
            <a:ext cx="2594157" cy="764090"/>
          </a:xfrm>
          <a:prstGeom prst="rect">
            <a:avLst/>
          </a:prstGeom>
          <a:noFill/>
          <a:ln w="19050">
            <a:solidFill>
              <a:srgbClr val="00A0E9"/>
            </a:solidFill>
          </a:ln>
          <a:effectLst>
            <a:glow rad="38100">
              <a:srgbClr val="00B0F0">
                <a:alpha val="9000"/>
              </a:srgb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b="1">
              <a:noFill/>
              <a:cs typeface="+mn-ea"/>
              <a:sym typeface="+mn-lt"/>
            </a:endParaRPr>
          </a:p>
        </p:txBody>
      </p:sp>
      <p:cxnSp>
        <p:nvCxnSpPr>
          <p:cNvPr id="31" name="直線接點 30">
            <a:extLst>
              <a:ext uri="{FF2B5EF4-FFF2-40B4-BE49-F238E27FC236}">
                <a16:creationId xmlns:a16="http://schemas.microsoft.com/office/drawing/2014/main" id="{65DC120E-7990-A3DB-F397-1C7EAE656D1D}"/>
              </a:ext>
            </a:extLst>
          </p:cNvPr>
          <p:cNvCxnSpPr>
            <a:cxnSpLocks/>
          </p:cNvCxnSpPr>
          <p:nvPr/>
        </p:nvCxnSpPr>
        <p:spPr>
          <a:xfrm flipH="1">
            <a:off x="2320642" y="3179371"/>
            <a:ext cx="597002" cy="1"/>
          </a:xfrm>
          <a:prstGeom prst="line">
            <a:avLst/>
          </a:prstGeom>
          <a:ln w="19050">
            <a:solidFill>
              <a:srgbClr val="00A0E9"/>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37" name="接點: 肘形 36">
            <a:extLst>
              <a:ext uri="{FF2B5EF4-FFF2-40B4-BE49-F238E27FC236}">
                <a16:creationId xmlns:a16="http://schemas.microsoft.com/office/drawing/2014/main" id="{79A3BCCD-439B-3FD6-C397-71F7F5ECDC9E}"/>
              </a:ext>
            </a:extLst>
          </p:cNvPr>
          <p:cNvCxnSpPr>
            <a:cxnSpLocks/>
          </p:cNvCxnSpPr>
          <p:nvPr/>
        </p:nvCxnSpPr>
        <p:spPr>
          <a:xfrm rot="10800000">
            <a:off x="2317718" y="4384038"/>
            <a:ext cx="874669" cy="610367"/>
          </a:xfrm>
          <a:prstGeom prst="bentConnector3">
            <a:avLst>
              <a:gd name="adj1" fmla="val -1843"/>
            </a:avLst>
          </a:prstGeom>
          <a:ln w="19050">
            <a:solidFill>
              <a:srgbClr val="00A0E9"/>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42" name="接點: 肘形 41">
            <a:extLst>
              <a:ext uri="{FF2B5EF4-FFF2-40B4-BE49-F238E27FC236}">
                <a16:creationId xmlns:a16="http://schemas.microsoft.com/office/drawing/2014/main" id="{2E92422E-0F0B-7161-0163-B3C142DFAD3A}"/>
              </a:ext>
            </a:extLst>
          </p:cNvPr>
          <p:cNvCxnSpPr>
            <a:cxnSpLocks/>
          </p:cNvCxnSpPr>
          <p:nvPr/>
        </p:nvCxnSpPr>
        <p:spPr>
          <a:xfrm rot="16200000" flipV="1">
            <a:off x="2629425" y="4808460"/>
            <a:ext cx="152912" cy="787401"/>
          </a:xfrm>
          <a:prstGeom prst="bentConnector2">
            <a:avLst/>
          </a:prstGeom>
          <a:ln w="19050">
            <a:solidFill>
              <a:srgbClr val="00A0E9"/>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45" name="矩形 44">
            <a:extLst>
              <a:ext uri="{FF2B5EF4-FFF2-40B4-BE49-F238E27FC236}">
                <a16:creationId xmlns:a16="http://schemas.microsoft.com/office/drawing/2014/main" id="{857DCCA1-A95A-BBDB-E0A1-78910364AD65}"/>
              </a:ext>
            </a:extLst>
          </p:cNvPr>
          <p:cNvSpPr/>
          <p:nvPr/>
        </p:nvSpPr>
        <p:spPr>
          <a:xfrm>
            <a:off x="2826042" y="5285390"/>
            <a:ext cx="547078" cy="329950"/>
          </a:xfrm>
          <a:prstGeom prst="rect">
            <a:avLst/>
          </a:prstGeom>
          <a:noFill/>
          <a:ln w="19050">
            <a:solidFill>
              <a:srgbClr val="00A0E9"/>
            </a:solidFill>
          </a:ln>
          <a:effectLst>
            <a:glow rad="38100">
              <a:srgbClr val="00B0F0">
                <a:alpha val="9000"/>
              </a:srgb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b="1">
              <a:noFill/>
              <a:cs typeface="+mn-ea"/>
              <a:sym typeface="+mn-lt"/>
            </a:endParaRPr>
          </a:p>
        </p:txBody>
      </p:sp>
      <p:sp>
        <p:nvSpPr>
          <p:cNvPr id="47" name="矩形 46">
            <a:extLst>
              <a:ext uri="{FF2B5EF4-FFF2-40B4-BE49-F238E27FC236}">
                <a16:creationId xmlns:a16="http://schemas.microsoft.com/office/drawing/2014/main" id="{C24C713E-7D27-A77B-BCCB-48DA2EACED17}"/>
              </a:ext>
            </a:extLst>
          </p:cNvPr>
          <p:cNvSpPr/>
          <p:nvPr/>
        </p:nvSpPr>
        <p:spPr>
          <a:xfrm>
            <a:off x="3032194" y="5721031"/>
            <a:ext cx="395113" cy="321433"/>
          </a:xfrm>
          <a:prstGeom prst="rect">
            <a:avLst/>
          </a:prstGeom>
          <a:noFill/>
          <a:ln w="19050">
            <a:solidFill>
              <a:srgbClr val="00A0E9"/>
            </a:solidFill>
          </a:ln>
          <a:effectLst>
            <a:glow rad="38100">
              <a:srgbClr val="00B0F0">
                <a:alpha val="9000"/>
              </a:srgb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b="1">
              <a:noFill/>
              <a:cs typeface="+mn-ea"/>
              <a:sym typeface="+mn-lt"/>
            </a:endParaRPr>
          </a:p>
        </p:txBody>
      </p:sp>
      <p:cxnSp>
        <p:nvCxnSpPr>
          <p:cNvPr id="51" name="直線接點 50">
            <a:extLst>
              <a:ext uri="{FF2B5EF4-FFF2-40B4-BE49-F238E27FC236}">
                <a16:creationId xmlns:a16="http://schemas.microsoft.com/office/drawing/2014/main" id="{A3979040-9E1A-3D33-54B1-343432898246}"/>
              </a:ext>
            </a:extLst>
          </p:cNvPr>
          <p:cNvCxnSpPr>
            <a:cxnSpLocks/>
          </p:cNvCxnSpPr>
          <p:nvPr/>
        </p:nvCxnSpPr>
        <p:spPr>
          <a:xfrm flipH="1">
            <a:off x="2320642" y="5881747"/>
            <a:ext cx="711552" cy="0"/>
          </a:xfrm>
          <a:prstGeom prst="line">
            <a:avLst/>
          </a:prstGeom>
          <a:ln w="19050">
            <a:solidFill>
              <a:srgbClr val="00A0E9"/>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54" name="直線接點 53">
            <a:extLst>
              <a:ext uri="{FF2B5EF4-FFF2-40B4-BE49-F238E27FC236}">
                <a16:creationId xmlns:a16="http://schemas.microsoft.com/office/drawing/2014/main" id="{3FBD816C-3D3B-CBB7-4ACA-5B7524A69F08}"/>
              </a:ext>
            </a:extLst>
          </p:cNvPr>
          <p:cNvCxnSpPr>
            <a:cxnSpLocks/>
          </p:cNvCxnSpPr>
          <p:nvPr/>
        </p:nvCxnSpPr>
        <p:spPr>
          <a:xfrm>
            <a:off x="8153400" y="3190183"/>
            <a:ext cx="1261533" cy="0"/>
          </a:xfrm>
          <a:prstGeom prst="line">
            <a:avLst/>
          </a:prstGeom>
          <a:ln w="19050">
            <a:solidFill>
              <a:srgbClr val="00A0E9"/>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57" name="接點: 肘形 56">
            <a:extLst>
              <a:ext uri="{FF2B5EF4-FFF2-40B4-BE49-F238E27FC236}">
                <a16:creationId xmlns:a16="http://schemas.microsoft.com/office/drawing/2014/main" id="{E58D03AF-55B0-5233-5B7E-1CCEA423546C}"/>
              </a:ext>
            </a:extLst>
          </p:cNvPr>
          <p:cNvCxnSpPr>
            <a:cxnSpLocks/>
          </p:cNvCxnSpPr>
          <p:nvPr/>
        </p:nvCxnSpPr>
        <p:spPr>
          <a:xfrm flipV="1">
            <a:off x="5300428" y="4538892"/>
            <a:ext cx="4111555" cy="399279"/>
          </a:xfrm>
          <a:prstGeom prst="bentConnector3">
            <a:avLst>
              <a:gd name="adj1" fmla="val -245"/>
            </a:avLst>
          </a:prstGeom>
          <a:ln w="19050">
            <a:solidFill>
              <a:srgbClr val="00A0E9"/>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60" name="直線接點 59">
            <a:extLst>
              <a:ext uri="{FF2B5EF4-FFF2-40B4-BE49-F238E27FC236}">
                <a16:creationId xmlns:a16="http://schemas.microsoft.com/office/drawing/2014/main" id="{9E79FB5E-333F-FEE9-8D8C-B4D8EE4134D0}"/>
              </a:ext>
            </a:extLst>
          </p:cNvPr>
          <p:cNvCxnSpPr>
            <a:cxnSpLocks/>
          </p:cNvCxnSpPr>
          <p:nvPr/>
        </p:nvCxnSpPr>
        <p:spPr>
          <a:xfrm flipV="1">
            <a:off x="7776261" y="4538892"/>
            <a:ext cx="0" cy="351455"/>
          </a:xfrm>
          <a:prstGeom prst="line">
            <a:avLst/>
          </a:prstGeom>
          <a:ln w="19050">
            <a:solidFill>
              <a:srgbClr val="00A0E9"/>
            </a:solidFill>
            <a:headEnd type="oval"/>
            <a:tailEnd type="none"/>
          </a:ln>
        </p:spPr>
        <p:style>
          <a:lnRef idx="1">
            <a:schemeClr val="accent1"/>
          </a:lnRef>
          <a:fillRef idx="0">
            <a:schemeClr val="accent1"/>
          </a:fillRef>
          <a:effectRef idx="0">
            <a:schemeClr val="accent1"/>
          </a:effectRef>
          <a:fontRef idx="minor">
            <a:schemeClr val="tx1"/>
          </a:fontRef>
        </p:style>
      </p:cxnSp>
      <p:pic>
        <p:nvPicPr>
          <p:cNvPr id="2" name="圖片 1">
            <a:extLst>
              <a:ext uri="{FF2B5EF4-FFF2-40B4-BE49-F238E27FC236}">
                <a16:creationId xmlns:a16="http://schemas.microsoft.com/office/drawing/2014/main" id="{57E4624B-D924-B7EA-1C41-090F0A61293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65906" y="6397569"/>
            <a:ext cx="689579" cy="164403"/>
          </a:xfrm>
          <a:prstGeom prst="rect">
            <a:avLst/>
          </a:prstGeom>
        </p:spPr>
      </p:pic>
      <p:pic>
        <p:nvPicPr>
          <p:cNvPr id="12" name="圖片 11">
            <a:extLst>
              <a:ext uri="{FF2B5EF4-FFF2-40B4-BE49-F238E27FC236}">
                <a16:creationId xmlns:a16="http://schemas.microsoft.com/office/drawing/2014/main" id="{CB85FA5D-E7EC-9421-5EC8-FE29AA6AA83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913391" y="2953348"/>
            <a:ext cx="515303" cy="122854"/>
          </a:xfrm>
          <a:prstGeom prst="rect">
            <a:avLst/>
          </a:prstGeom>
        </p:spPr>
      </p:pic>
    </p:spTree>
    <p:extLst>
      <p:ext uri="{BB962C8B-B14F-4D97-AF65-F5344CB8AC3E}">
        <p14:creationId xmlns:p14="http://schemas.microsoft.com/office/powerpoint/2010/main" val="2788744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圖片 16">
            <a:extLst>
              <a:ext uri="{FF2B5EF4-FFF2-40B4-BE49-F238E27FC236}">
                <a16:creationId xmlns:a16="http://schemas.microsoft.com/office/drawing/2014/main" id="{31B198D0-EC1C-B4F5-215A-F90C780D6E0B}"/>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flipV="1">
            <a:off x="3335155" y="5991886"/>
            <a:ext cx="5450819" cy="727390"/>
          </a:xfrm>
          <a:prstGeom prst="rect">
            <a:avLst/>
          </a:prstGeom>
        </p:spPr>
      </p:pic>
      <p:pic>
        <p:nvPicPr>
          <p:cNvPr id="12" name="圖片 11">
            <a:extLst>
              <a:ext uri="{FF2B5EF4-FFF2-40B4-BE49-F238E27FC236}">
                <a16:creationId xmlns:a16="http://schemas.microsoft.com/office/drawing/2014/main" id="{E9650C06-A015-34AF-88B6-281A43B0178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211571" y="1759634"/>
            <a:ext cx="7768858" cy="4856400"/>
          </a:xfrm>
          <a:prstGeom prst="rect">
            <a:avLst/>
          </a:prstGeom>
        </p:spPr>
      </p:pic>
      <p:sp>
        <p:nvSpPr>
          <p:cNvPr id="6" name="文字方塊 5">
            <a:extLst>
              <a:ext uri="{FF2B5EF4-FFF2-40B4-BE49-F238E27FC236}">
                <a16:creationId xmlns:a16="http://schemas.microsoft.com/office/drawing/2014/main" id="{74FF805F-6521-4307-B6BF-1A0874627BC2}"/>
              </a:ext>
            </a:extLst>
          </p:cNvPr>
          <p:cNvSpPr txBox="1"/>
          <p:nvPr/>
        </p:nvSpPr>
        <p:spPr>
          <a:xfrm>
            <a:off x="190500" y="426992"/>
            <a:ext cx="11791950" cy="677108"/>
          </a:xfrm>
          <a:prstGeom prst="rect">
            <a:avLst/>
          </a:prstGeom>
          <a:noFill/>
        </p:spPr>
        <p:txBody>
          <a:bodyPr wrap="square" rtlCol="0">
            <a:spAutoFit/>
          </a:bodyPr>
          <a:lstStyle/>
          <a:p>
            <a:pPr algn="ctr"/>
            <a:r>
              <a:rPr lang="en-US" altLang="zh-TW" sz="3800" b="1">
                <a:solidFill>
                  <a:schemeClr val="tx1">
                    <a:lumMod val="75000"/>
                    <a:lumOff val="25000"/>
                  </a:schemeClr>
                </a:solidFill>
                <a:cs typeface="+mn-ea"/>
                <a:sym typeface="+mn-lt"/>
              </a:rPr>
              <a:t>TVS-h474</a:t>
            </a:r>
            <a:r>
              <a:rPr lang="zh-TW" altLang="en-US" sz="3800" b="1">
                <a:solidFill>
                  <a:schemeClr val="tx1">
                    <a:lumMod val="75000"/>
                    <a:lumOff val="25000"/>
                  </a:schemeClr>
                </a:solidFill>
                <a:cs typeface="+mn-ea"/>
                <a:sym typeface="+mn-lt"/>
              </a:rPr>
              <a:t> </a:t>
            </a:r>
            <a:r>
              <a:rPr lang="en-US" altLang="zh-TW" sz="3800" b="1">
                <a:solidFill>
                  <a:schemeClr val="tx1">
                    <a:lumMod val="75000"/>
                    <a:lumOff val="25000"/>
                  </a:schemeClr>
                </a:solidFill>
                <a:cs typeface="+mn-ea"/>
                <a:sym typeface="+mn-lt"/>
              </a:rPr>
              <a:t>Rear view</a:t>
            </a:r>
            <a:endParaRPr lang="zh-TW" altLang="en-US" sz="3800" b="1">
              <a:solidFill>
                <a:schemeClr val="tx1">
                  <a:lumMod val="75000"/>
                  <a:lumOff val="25000"/>
                </a:schemeClr>
              </a:solidFill>
              <a:cs typeface="+mn-ea"/>
              <a:sym typeface="+mn-lt"/>
            </a:endParaRPr>
          </a:p>
        </p:txBody>
      </p:sp>
      <p:sp>
        <p:nvSpPr>
          <p:cNvPr id="5" name="TextBox 13">
            <a:extLst>
              <a:ext uri="{FF2B5EF4-FFF2-40B4-BE49-F238E27FC236}">
                <a16:creationId xmlns:a16="http://schemas.microsoft.com/office/drawing/2014/main" id="{B46AF209-91BC-FFEC-298E-B2E2AA361C31}"/>
              </a:ext>
            </a:extLst>
          </p:cNvPr>
          <p:cNvSpPr txBox="1">
            <a:spLocks noChangeArrowheads="1"/>
          </p:cNvSpPr>
          <p:nvPr/>
        </p:nvSpPr>
        <p:spPr bwMode="auto">
          <a:xfrm>
            <a:off x="8945453" y="2667190"/>
            <a:ext cx="1957843" cy="61554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121908" tIns="60954" rIns="121908" bIns="60954" anchor="t">
            <a:spAutoFit/>
          </a:bodyPr>
          <a:lstStyle>
            <a:lvl1pPr>
              <a:spcBef>
                <a:spcPct val="20000"/>
              </a:spcBef>
              <a:buChar char="•"/>
              <a:defRPr kumimoji="1" sz="2800">
                <a:solidFill>
                  <a:schemeClr val="tx1"/>
                </a:solidFill>
                <a:latin typeface="Arial" panose="020B0604020202020204" pitchFamily="34" charset="0"/>
                <a:ea typeface="MS PGothic" panose="020B0600070205080204" pitchFamily="34" charset="-128"/>
                <a:cs typeface="微軟正黑體" panose="020B0604030504040204" pitchFamily="34" charset="-120"/>
              </a:defRPr>
            </a:lvl1pPr>
            <a:lvl2pPr marL="742950" indent="-285750">
              <a:spcBef>
                <a:spcPct val="20000"/>
              </a:spcBef>
              <a:buChar char="–"/>
              <a:defRPr kumimoji="1" sz="26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2pPr>
            <a:lvl3pPr marL="1143000" indent="-228600">
              <a:spcBef>
                <a:spcPct val="20000"/>
              </a:spcBef>
              <a:buChar char="•"/>
              <a:defRPr kumimoji="1" sz="24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3pPr>
            <a:lvl4pPr marL="1600200" indent="-228600">
              <a:spcBef>
                <a:spcPct val="20000"/>
              </a:spcBef>
              <a:buChar char="–"/>
              <a:defRPr kumimoji="1" sz="12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4pPr>
            <a:lvl5pPr marL="2057400" indent="-228600">
              <a:spcBef>
                <a:spcPct val="20000"/>
              </a:spcBef>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9pPr>
          </a:lstStyle>
          <a:p>
            <a:pPr>
              <a:buNone/>
            </a:pPr>
            <a:r>
              <a:rPr lang="en-US" altLang="zh-TW" sz="1600" b="1">
                <a:latin typeface="+mn-lt"/>
                <a:ea typeface="+mn-ea"/>
                <a:cs typeface="+mn-ea"/>
                <a:sym typeface="+mn-lt"/>
              </a:rPr>
              <a:t>Internal 250W power supply</a:t>
            </a:r>
            <a:endParaRPr lang="en-US" altLang="zh-TW" sz="1600">
              <a:latin typeface="+mn-lt"/>
              <a:ea typeface="+mn-ea"/>
              <a:cs typeface="+mn-ea"/>
              <a:sym typeface="+mn-lt"/>
            </a:endParaRPr>
          </a:p>
        </p:txBody>
      </p:sp>
      <p:sp>
        <p:nvSpPr>
          <p:cNvPr id="7" name="TextBox 13">
            <a:extLst>
              <a:ext uri="{FF2B5EF4-FFF2-40B4-BE49-F238E27FC236}">
                <a16:creationId xmlns:a16="http://schemas.microsoft.com/office/drawing/2014/main" id="{AE8F0E7E-E6DF-2C87-A28E-A6D3A8F1B018}"/>
              </a:ext>
            </a:extLst>
          </p:cNvPr>
          <p:cNvSpPr txBox="1">
            <a:spLocks noChangeArrowheads="1"/>
          </p:cNvSpPr>
          <p:nvPr/>
        </p:nvSpPr>
        <p:spPr bwMode="auto">
          <a:xfrm>
            <a:off x="8945453" y="4689182"/>
            <a:ext cx="1759060" cy="3693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121908" tIns="60954" rIns="121908" bIns="60954">
            <a:spAutoFit/>
          </a:bodyPr>
          <a:lstStyle>
            <a:lvl1pPr>
              <a:spcBef>
                <a:spcPct val="20000"/>
              </a:spcBef>
              <a:buChar char="•"/>
              <a:defRPr kumimoji="1" sz="2800">
                <a:solidFill>
                  <a:schemeClr val="tx1"/>
                </a:solidFill>
                <a:latin typeface="Arial" panose="020B0604020202020204" pitchFamily="34" charset="0"/>
                <a:ea typeface="MS PGothic" panose="020B0600070205080204" pitchFamily="34" charset="-128"/>
                <a:cs typeface="微軟正黑體" panose="020B0604030504040204" pitchFamily="34" charset="-120"/>
              </a:defRPr>
            </a:lvl1pPr>
            <a:lvl2pPr marL="742950" indent="-285750">
              <a:spcBef>
                <a:spcPct val="20000"/>
              </a:spcBef>
              <a:buChar char="–"/>
              <a:defRPr kumimoji="1" sz="26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2pPr>
            <a:lvl3pPr marL="1143000" indent="-228600">
              <a:spcBef>
                <a:spcPct val="20000"/>
              </a:spcBef>
              <a:buChar char="•"/>
              <a:defRPr kumimoji="1" sz="24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3pPr>
            <a:lvl4pPr marL="1600200" indent="-228600">
              <a:spcBef>
                <a:spcPct val="20000"/>
              </a:spcBef>
              <a:buChar char="–"/>
              <a:defRPr kumimoji="1" sz="12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4pPr>
            <a:lvl5pPr marL="2057400" indent="-228600">
              <a:spcBef>
                <a:spcPct val="20000"/>
              </a:spcBef>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9pPr>
          </a:lstStyle>
          <a:p>
            <a:pPr eaLnBrk="1" hangingPunct="1">
              <a:spcBef>
                <a:spcPct val="0"/>
              </a:spcBef>
              <a:buFontTx/>
              <a:buNone/>
            </a:pPr>
            <a:r>
              <a:rPr lang="en-US" altLang="zh-CN" sz="1600" b="1">
                <a:solidFill>
                  <a:srgbClr val="005EA4"/>
                </a:solidFill>
                <a:latin typeface="+mn-lt"/>
                <a:ea typeface="+mn-ea"/>
                <a:cs typeface="+mn-ea"/>
                <a:sym typeface="+mn-lt"/>
              </a:rPr>
              <a:t>Smart Fan</a:t>
            </a:r>
            <a:endParaRPr lang="en-US" altLang="en-US" sz="1600" b="1">
              <a:solidFill>
                <a:srgbClr val="005EA4"/>
              </a:solidFill>
              <a:latin typeface="+mn-lt"/>
              <a:ea typeface="+mn-ea"/>
              <a:cs typeface="+mn-ea"/>
              <a:sym typeface="+mn-lt"/>
            </a:endParaRPr>
          </a:p>
        </p:txBody>
      </p:sp>
      <p:sp>
        <p:nvSpPr>
          <p:cNvPr id="8" name="TextBox 13">
            <a:extLst>
              <a:ext uri="{FF2B5EF4-FFF2-40B4-BE49-F238E27FC236}">
                <a16:creationId xmlns:a16="http://schemas.microsoft.com/office/drawing/2014/main" id="{6E460BCB-E540-E805-E548-12312967EF06}"/>
              </a:ext>
            </a:extLst>
          </p:cNvPr>
          <p:cNvSpPr txBox="1">
            <a:spLocks noChangeArrowheads="1"/>
          </p:cNvSpPr>
          <p:nvPr/>
        </p:nvSpPr>
        <p:spPr bwMode="auto">
          <a:xfrm>
            <a:off x="1043574" y="4124795"/>
            <a:ext cx="2064468" cy="61554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121908" tIns="60954" rIns="121908" bIns="60954">
            <a:spAutoFit/>
          </a:bodyPr>
          <a:lstStyle>
            <a:lvl1pPr>
              <a:spcBef>
                <a:spcPct val="20000"/>
              </a:spcBef>
              <a:buChar char="•"/>
              <a:defRPr kumimoji="1" sz="2800">
                <a:solidFill>
                  <a:schemeClr val="tx1"/>
                </a:solidFill>
                <a:latin typeface="Arial" panose="020B0604020202020204" pitchFamily="34" charset="0"/>
                <a:ea typeface="MS PGothic" panose="020B0600070205080204" pitchFamily="34" charset="-128"/>
                <a:cs typeface="微軟正黑體" panose="020B0604030504040204" pitchFamily="34" charset="-120"/>
              </a:defRPr>
            </a:lvl1pPr>
            <a:lvl2pPr marL="742950" indent="-285750">
              <a:spcBef>
                <a:spcPct val="20000"/>
              </a:spcBef>
              <a:buChar char="–"/>
              <a:defRPr kumimoji="1" sz="26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2pPr>
            <a:lvl3pPr marL="1143000" indent="-228600">
              <a:spcBef>
                <a:spcPct val="20000"/>
              </a:spcBef>
              <a:buChar char="•"/>
              <a:defRPr kumimoji="1" sz="24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3pPr>
            <a:lvl4pPr marL="1600200" indent="-228600">
              <a:spcBef>
                <a:spcPct val="20000"/>
              </a:spcBef>
              <a:buChar char="–"/>
              <a:defRPr kumimoji="1" sz="12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4pPr>
            <a:lvl5pPr marL="2057400" indent="-228600">
              <a:spcBef>
                <a:spcPct val="20000"/>
              </a:spcBef>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9pPr>
          </a:lstStyle>
          <a:p>
            <a:pPr algn="r" eaLnBrk="1" hangingPunct="1">
              <a:spcBef>
                <a:spcPct val="0"/>
              </a:spcBef>
              <a:buFontTx/>
              <a:buNone/>
            </a:pPr>
            <a:r>
              <a:rPr lang="en-US" altLang="zh-TW" sz="1600" b="1">
                <a:latin typeface="+mn-lt"/>
                <a:ea typeface="+mn-ea"/>
                <a:cs typeface="+mn-ea"/>
                <a:sym typeface="+mn-lt"/>
              </a:rPr>
              <a:t>One FHD</a:t>
            </a:r>
            <a:r>
              <a:rPr lang="en-US" altLang="en-US" sz="1600" b="1">
                <a:latin typeface="+mn-lt"/>
                <a:ea typeface="+mn-ea"/>
                <a:cs typeface="+mn-ea"/>
                <a:sym typeface="+mn-lt"/>
              </a:rPr>
              <a:t> HDMI </a:t>
            </a:r>
          </a:p>
          <a:p>
            <a:pPr algn="r" eaLnBrk="1" hangingPunct="1">
              <a:spcBef>
                <a:spcPct val="0"/>
              </a:spcBef>
              <a:buFontTx/>
              <a:buNone/>
            </a:pPr>
            <a:r>
              <a:rPr lang="en-US" altLang="en-US" sz="1600" b="1">
                <a:latin typeface="+mn-lt"/>
                <a:ea typeface="+mn-ea"/>
                <a:cs typeface="+mn-ea"/>
                <a:sym typeface="+mn-lt"/>
              </a:rPr>
              <a:t>V1.4b </a:t>
            </a:r>
            <a:r>
              <a:rPr lang="en-US" altLang="zh-TW" sz="1600" b="1">
                <a:latin typeface="+mn-lt"/>
                <a:ea typeface="+mn-ea"/>
                <a:cs typeface="+mn-ea"/>
                <a:sym typeface="+mn-lt"/>
              </a:rPr>
              <a:t>output</a:t>
            </a:r>
            <a:endParaRPr lang="en-US" altLang="en-US" sz="1600" b="1">
              <a:latin typeface="+mn-lt"/>
              <a:ea typeface="+mn-ea"/>
              <a:cs typeface="+mn-ea"/>
              <a:sym typeface="+mn-lt"/>
            </a:endParaRPr>
          </a:p>
        </p:txBody>
      </p:sp>
      <p:sp>
        <p:nvSpPr>
          <p:cNvPr id="9" name="TextBox 13">
            <a:extLst>
              <a:ext uri="{FF2B5EF4-FFF2-40B4-BE49-F238E27FC236}">
                <a16:creationId xmlns:a16="http://schemas.microsoft.com/office/drawing/2014/main" id="{7B0F0060-582E-9E79-D3F7-13374BD4A2C8}"/>
              </a:ext>
            </a:extLst>
          </p:cNvPr>
          <p:cNvSpPr txBox="1">
            <a:spLocks noChangeArrowheads="1"/>
          </p:cNvSpPr>
          <p:nvPr/>
        </p:nvSpPr>
        <p:spPr bwMode="auto">
          <a:xfrm>
            <a:off x="787995" y="5608787"/>
            <a:ext cx="2369268" cy="8617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121908" tIns="60954" rIns="121908" bIns="60954" anchor="t">
            <a:spAutoFit/>
          </a:bodyPr>
          <a:lstStyle>
            <a:lvl1pPr>
              <a:spcBef>
                <a:spcPct val="20000"/>
              </a:spcBef>
              <a:buChar char="•"/>
              <a:defRPr kumimoji="1" sz="2800">
                <a:solidFill>
                  <a:schemeClr val="tx1"/>
                </a:solidFill>
                <a:latin typeface="Arial" panose="020B0604020202020204" pitchFamily="34" charset="0"/>
                <a:ea typeface="MS PGothic" panose="020B0600070205080204" pitchFamily="34" charset="-128"/>
                <a:cs typeface="微軟正黑體" panose="020B0604030504040204" pitchFamily="34" charset="-120"/>
              </a:defRPr>
            </a:lvl1pPr>
            <a:lvl2pPr marL="742950" indent="-285750">
              <a:spcBef>
                <a:spcPct val="20000"/>
              </a:spcBef>
              <a:buChar char="–"/>
              <a:defRPr kumimoji="1" sz="26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2pPr>
            <a:lvl3pPr marL="1143000" indent="-228600">
              <a:spcBef>
                <a:spcPct val="20000"/>
              </a:spcBef>
              <a:buChar char="•"/>
              <a:defRPr kumimoji="1" sz="24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3pPr>
            <a:lvl4pPr marL="1600200" indent="-228600">
              <a:spcBef>
                <a:spcPct val="20000"/>
              </a:spcBef>
              <a:buChar char="–"/>
              <a:defRPr kumimoji="1" sz="12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4pPr>
            <a:lvl5pPr marL="2057400" indent="-228600">
              <a:spcBef>
                <a:spcPct val="20000"/>
              </a:spcBef>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9pPr>
          </a:lstStyle>
          <a:p>
            <a:pPr algn="r">
              <a:spcBef>
                <a:spcPct val="0"/>
              </a:spcBef>
              <a:buNone/>
            </a:pPr>
            <a:r>
              <a:rPr lang="en-US" altLang="zh-TW" sz="1600" b="1">
                <a:solidFill>
                  <a:srgbClr val="005EA4"/>
                </a:solidFill>
                <a:latin typeface="+mn-lt"/>
                <a:ea typeface="+mn-ea"/>
                <a:cs typeface="+mn-ea"/>
                <a:sym typeface="+mn-lt"/>
              </a:rPr>
              <a:t>Two </a:t>
            </a:r>
            <a:r>
              <a:rPr lang="en-US" altLang="en-US" sz="1600" b="1">
                <a:solidFill>
                  <a:srgbClr val="005EA4"/>
                </a:solidFill>
                <a:latin typeface="+mn-lt"/>
                <a:ea typeface="+mn-ea"/>
                <a:cs typeface="+mn-ea"/>
                <a:sym typeface="+mn-lt"/>
              </a:rPr>
              <a:t>USB ports</a:t>
            </a:r>
            <a:r>
              <a:rPr lang="zh-CN" altLang="en-US" sz="1600" b="1">
                <a:solidFill>
                  <a:srgbClr val="005EA4"/>
                </a:solidFill>
                <a:latin typeface="+mn-lt"/>
                <a:ea typeface="+mn-ea"/>
                <a:cs typeface="+mn-ea"/>
                <a:sym typeface="+mn-lt"/>
              </a:rPr>
              <a:t>：</a:t>
            </a:r>
            <a:endParaRPr lang="en-US" altLang="zh-CN" sz="1600" b="1">
              <a:solidFill>
                <a:srgbClr val="005EA4"/>
              </a:solidFill>
              <a:latin typeface="+mn-lt"/>
              <a:ea typeface="+mn-ea"/>
              <a:cs typeface="+mn-ea"/>
              <a:sym typeface="+mn-lt"/>
            </a:endParaRPr>
          </a:p>
          <a:p>
            <a:pPr algn="r">
              <a:spcBef>
                <a:spcPct val="0"/>
              </a:spcBef>
              <a:buClr>
                <a:schemeClr val="tx1"/>
              </a:buClr>
              <a:buNone/>
            </a:pPr>
            <a:r>
              <a:rPr lang="en-US" altLang="zh-CN" sz="1600" b="1">
                <a:solidFill>
                  <a:srgbClr val="005EA4"/>
                </a:solidFill>
                <a:latin typeface="+mn-lt"/>
                <a:ea typeface="+mn-ea"/>
                <a:cs typeface="+mn-ea"/>
                <a:sym typeface="+mn-lt"/>
              </a:rPr>
              <a:t>2 x USB 3.1 Gen 2 </a:t>
            </a:r>
          </a:p>
          <a:p>
            <a:pPr marL="86995" indent="-86995" algn="r">
              <a:spcBef>
                <a:spcPct val="0"/>
              </a:spcBef>
              <a:buClr>
                <a:schemeClr val="tx1"/>
              </a:buClr>
              <a:buNone/>
            </a:pPr>
            <a:r>
              <a:rPr lang="zh-TW" altLang="en-US" sz="1600" b="1">
                <a:solidFill>
                  <a:srgbClr val="005EA4"/>
                </a:solidFill>
                <a:latin typeface="+mn-lt"/>
                <a:ea typeface="+mn-ea"/>
                <a:cs typeface="+mn-ea"/>
                <a:sym typeface="+mn-lt"/>
              </a:rPr>
              <a:t>  </a:t>
            </a:r>
            <a:r>
              <a:rPr lang="en-US" altLang="zh-CN" sz="1600" b="1">
                <a:solidFill>
                  <a:srgbClr val="005EA4"/>
                </a:solidFill>
                <a:latin typeface="+mn-lt"/>
                <a:ea typeface="+mn-ea"/>
                <a:cs typeface="+mn-ea"/>
                <a:sym typeface="+mn-lt"/>
              </a:rPr>
              <a:t>(Type-C &amp; Type-A)</a:t>
            </a:r>
          </a:p>
        </p:txBody>
      </p:sp>
      <p:sp>
        <p:nvSpPr>
          <p:cNvPr id="10" name="TextBox 13">
            <a:extLst>
              <a:ext uri="{FF2B5EF4-FFF2-40B4-BE49-F238E27FC236}">
                <a16:creationId xmlns:a16="http://schemas.microsoft.com/office/drawing/2014/main" id="{4DE2D4CA-3312-ABE2-5C43-DFA8991501C7}"/>
              </a:ext>
            </a:extLst>
          </p:cNvPr>
          <p:cNvSpPr txBox="1">
            <a:spLocks noChangeArrowheads="1"/>
          </p:cNvSpPr>
          <p:nvPr/>
        </p:nvSpPr>
        <p:spPr bwMode="auto">
          <a:xfrm>
            <a:off x="442716" y="4930178"/>
            <a:ext cx="2648393" cy="61554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121908" tIns="60954" rIns="121908" bIns="60954">
            <a:spAutoFit/>
          </a:bodyPr>
          <a:lstStyle>
            <a:lvl1pPr>
              <a:spcBef>
                <a:spcPct val="20000"/>
              </a:spcBef>
              <a:buChar char="•"/>
              <a:defRPr kumimoji="1" sz="2800">
                <a:solidFill>
                  <a:schemeClr val="tx1"/>
                </a:solidFill>
                <a:latin typeface="Arial" panose="020B0604020202020204" pitchFamily="34" charset="0"/>
                <a:ea typeface="MS PGothic" panose="020B0600070205080204" pitchFamily="34" charset="-128"/>
                <a:cs typeface="微軟正黑體" panose="020B0604030504040204" pitchFamily="34" charset="-120"/>
              </a:defRPr>
            </a:lvl1pPr>
            <a:lvl2pPr marL="742950" indent="-285750">
              <a:spcBef>
                <a:spcPct val="20000"/>
              </a:spcBef>
              <a:buChar char="–"/>
              <a:defRPr kumimoji="1" sz="26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2pPr>
            <a:lvl3pPr marL="1143000" indent="-228600">
              <a:spcBef>
                <a:spcPct val="20000"/>
              </a:spcBef>
              <a:buChar char="•"/>
              <a:defRPr kumimoji="1" sz="24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3pPr>
            <a:lvl4pPr marL="1600200" indent="-228600">
              <a:spcBef>
                <a:spcPct val="20000"/>
              </a:spcBef>
              <a:buChar char="–"/>
              <a:defRPr kumimoji="1" sz="12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4pPr>
            <a:lvl5pPr marL="2057400" indent="-228600">
              <a:spcBef>
                <a:spcPct val="20000"/>
              </a:spcBef>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9pPr>
          </a:lstStyle>
          <a:p>
            <a:pPr algn="r" eaLnBrk="1" hangingPunct="1">
              <a:spcBef>
                <a:spcPct val="0"/>
              </a:spcBef>
              <a:buFontTx/>
              <a:buNone/>
            </a:pPr>
            <a:r>
              <a:rPr lang="en-US" altLang="en-US" sz="1600" b="1">
                <a:latin typeface="+mn-lt"/>
                <a:ea typeface="+mn-ea"/>
                <a:cs typeface="+mn-ea"/>
                <a:sym typeface="+mn-lt"/>
              </a:rPr>
              <a:t>Two </a:t>
            </a:r>
            <a:r>
              <a:rPr lang="en-US" altLang="zh-TW" sz="1600" b="1">
                <a:latin typeface="+mn-lt"/>
                <a:ea typeface="+mn-ea"/>
                <a:cs typeface="+mn-ea"/>
                <a:sym typeface="+mn-lt"/>
              </a:rPr>
              <a:t>2.5GbE</a:t>
            </a:r>
            <a:endParaRPr lang="en-US" altLang="en-US" sz="1600" b="1">
              <a:latin typeface="+mn-lt"/>
              <a:ea typeface="+mn-ea"/>
              <a:cs typeface="+mn-ea"/>
              <a:sym typeface="+mn-lt"/>
            </a:endParaRPr>
          </a:p>
          <a:p>
            <a:pPr algn="r" eaLnBrk="1" hangingPunct="1">
              <a:spcBef>
                <a:spcPct val="0"/>
              </a:spcBef>
              <a:buFontTx/>
              <a:buNone/>
            </a:pPr>
            <a:r>
              <a:rPr lang="en-US" altLang="en-US" sz="1600" b="1">
                <a:latin typeface="+mn-lt"/>
                <a:ea typeface="+mn-ea"/>
                <a:cs typeface="+mn-ea"/>
                <a:sym typeface="+mn-lt"/>
              </a:rPr>
              <a:t>LAN</a:t>
            </a:r>
            <a:r>
              <a:rPr lang="zh-TW" altLang="en-US" sz="1600" b="1">
                <a:latin typeface="+mn-lt"/>
                <a:ea typeface="+mn-ea"/>
                <a:cs typeface="+mn-ea"/>
                <a:sym typeface="+mn-lt"/>
              </a:rPr>
              <a:t> </a:t>
            </a:r>
            <a:r>
              <a:rPr lang="en-US" altLang="zh-TW" sz="1600" b="1">
                <a:latin typeface="+mn-lt"/>
                <a:ea typeface="+mn-ea"/>
                <a:cs typeface="+mn-ea"/>
                <a:sym typeface="+mn-lt"/>
              </a:rPr>
              <a:t>ports</a:t>
            </a:r>
            <a:endParaRPr lang="en-US" altLang="en-US" sz="1600" b="1">
              <a:latin typeface="+mn-lt"/>
              <a:ea typeface="+mn-ea"/>
              <a:cs typeface="+mn-ea"/>
              <a:sym typeface="+mn-lt"/>
            </a:endParaRPr>
          </a:p>
        </p:txBody>
      </p:sp>
      <p:sp>
        <p:nvSpPr>
          <p:cNvPr id="11" name="TextBox 13">
            <a:extLst>
              <a:ext uri="{FF2B5EF4-FFF2-40B4-BE49-F238E27FC236}">
                <a16:creationId xmlns:a16="http://schemas.microsoft.com/office/drawing/2014/main" id="{FC8F1D1D-3A94-AFCF-8F2D-107E0285DCF9}"/>
              </a:ext>
            </a:extLst>
          </p:cNvPr>
          <p:cNvSpPr txBox="1">
            <a:spLocks noChangeArrowheads="1"/>
          </p:cNvSpPr>
          <p:nvPr/>
        </p:nvSpPr>
        <p:spPr bwMode="auto">
          <a:xfrm>
            <a:off x="417975" y="2364919"/>
            <a:ext cx="2673134" cy="8750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121908" tIns="60954" rIns="121908" bIns="60954">
            <a:spAutoFit/>
          </a:bodyPr>
          <a:lstStyle>
            <a:lvl1pPr>
              <a:spcBef>
                <a:spcPct val="20000"/>
              </a:spcBef>
              <a:buChar char="•"/>
              <a:defRPr kumimoji="1" sz="2800">
                <a:solidFill>
                  <a:schemeClr val="tx1"/>
                </a:solidFill>
                <a:latin typeface="Arial" panose="020B0604020202020204" pitchFamily="34" charset="0"/>
                <a:ea typeface="MS PGothic" panose="020B0600070205080204" pitchFamily="34" charset="-128"/>
                <a:cs typeface="微軟正黑體" panose="020B0604030504040204" pitchFamily="34" charset="-120"/>
              </a:defRPr>
            </a:lvl1pPr>
            <a:lvl2pPr marL="742950" indent="-285750">
              <a:spcBef>
                <a:spcPct val="20000"/>
              </a:spcBef>
              <a:buChar char="–"/>
              <a:defRPr kumimoji="1" sz="26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2pPr>
            <a:lvl3pPr marL="1143000" indent="-228600">
              <a:spcBef>
                <a:spcPct val="20000"/>
              </a:spcBef>
              <a:buChar char="•"/>
              <a:defRPr kumimoji="1" sz="24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3pPr>
            <a:lvl4pPr marL="1600200" indent="-228600">
              <a:spcBef>
                <a:spcPct val="20000"/>
              </a:spcBef>
              <a:buChar char="–"/>
              <a:defRPr kumimoji="1" sz="12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4pPr>
            <a:lvl5pPr marL="2057400" indent="-228600">
              <a:spcBef>
                <a:spcPct val="20000"/>
              </a:spcBef>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微軟正黑體" panose="020B0604030504040204" pitchFamily="34" charset="-120"/>
                <a:cs typeface="微軟正黑體" panose="020B0604030504040204" pitchFamily="34" charset="-120"/>
              </a:defRPr>
            </a:lvl9pPr>
          </a:lstStyle>
          <a:p>
            <a:pPr algn="r" eaLnBrk="1" hangingPunct="1">
              <a:lnSpc>
                <a:spcPts val="2000"/>
              </a:lnSpc>
              <a:spcBef>
                <a:spcPct val="0"/>
              </a:spcBef>
              <a:buFontTx/>
              <a:buNone/>
            </a:pPr>
            <a:r>
              <a:rPr lang="en-US" altLang="zh-TW" sz="1600" b="1">
                <a:solidFill>
                  <a:srgbClr val="005EA4"/>
                </a:solidFill>
                <a:latin typeface="+mn-lt"/>
                <a:ea typeface="+mn-ea"/>
                <a:cs typeface="+mn-ea"/>
                <a:sym typeface="+mn-lt"/>
              </a:rPr>
              <a:t>Two </a:t>
            </a:r>
            <a:r>
              <a:rPr lang="en-US" altLang="en-US" sz="1600" b="1">
                <a:solidFill>
                  <a:srgbClr val="005EA4"/>
                </a:solidFill>
                <a:latin typeface="+mn-lt"/>
                <a:ea typeface="+mn-ea"/>
                <a:cs typeface="+mn-ea"/>
                <a:sym typeface="+mn-lt"/>
              </a:rPr>
              <a:t>PCIe Gen4 </a:t>
            </a:r>
            <a:r>
              <a:rPr lang="en-US" altLang="zh-TW" sz="1600" b="1">
                <a:solidFill>
                  <a:srgbClr val="005EA4"/>
                </a:solidFill>
                <a:latin typeface="+mn-lt"/>
                <a:ea typeface="+mn-ea"/>
                <a:cs typeface="+mn-ea"/>
                <a:sym typeface="+mn-lt"/>
              </a:rPr>
              <a:t>slots</a:t>
            </a:r>
          </a:p>
          <a:p>
            <a:pPr algn="r" eaLnBrk="1" hangingPunct="1">
              <a:lnSpc>
                <a:spcPts val="2000"/>
              </a:lnSpc>
              <a:spcBef>
                <a:spcPct val="0"/>
              </a:spcBef>
              <a:buFontTx/>
              <a:buNone/>
            </a:pPr>
            <a:r>
              <a:rPr lang="en-US" altLang="zh-TW" sz="1600" b="1">
                <a:solidFill>
                  <a:srgbClr val="005EA4"/>
                </a:solidFill>
                <a:latin typeface="+mn-lt"/>
                <a:ea typeface="+mn-ea"/>
                <a:cs typeface="+mn-ea"/>
                <a:sym typeface="+mn-lt"/>
              </a:rPr>
              <a:t>1 x PCIe Gen4 x16</a:t>
            </a:r>
          </a:p>
          <a:p>
            <a:pPr algn="r" eaLnBrk="1" hangingPunct="1">
              <a:lnSpc>
                <a:spcPts val="2000"/>
              </a:lnSpc>
              <a:spcBef>
                <a:spcPct val="0"/>
              </a:spcBef>
              <a:buFontTx/>
              <a:buNone/>
            </a:pPr>
            <a:r>
              <a:rPr lang="en-US" altLang="zh-TW" sz="1600" b="1">
                <a:solidFill>
                  <a:srgbClr val="005EA4"/>
                </a:solidFill>
                <a:latin typeface="+mn-lt"/>
                <a:ea typeface="+mn-ea"/>
                <a:cs typeface="+mn-ea"/>
                <a:sym typeface="+mn-lt"/>
              </a:rPr>
              <a:t>1 x PCIe Gen3 x2</a:t>
            </a:r>
          </a:p>
        </p:txBody>
      </p:sp>
      <p:sp>
        <p:nvSpPr>
          <p:cNvPr id="19" name="矩形 18">
            <a:extLst>
              <a:ext uri="{FF2B5EF4-FFF2-40B4-BE49-F238E27FC236}">
                <a16:creationId xmlns:a16="http://schemas.microsoft.com/office/drawing/2014/main" id="{EC4D85B6-04C6-FCFA-B7E5-1F69C74CFF21}"/>
              </a:ext>
            </a:extLst>
          </p:cNvPr>
          <p:cNvSpPr/>
          <p:nvPr/>
        </p:nvSpPr>
        <p:spPr>
          <a:xfrm>
            <a:off x="4106333" y="2422769"/>
            <a:ext cx="2184400" cy="875097"/>
          </a:xfrm>
          <a:prstGeom prst="rect">
            <a:avLst/>
          </a:prstGeom>
          <a:noFill/>
          <a:ln w="19050">
            <a:solidFill>
              <a:srgbClr val="00A0E9"/>
            </a:solidFill>
          </a:ln>
          <a:effectLst>
            <a:glow rad="38100">
              <a:srgbClr val="00B0F0">
                <a:alpha val="9000"/>
              </a:srgb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b="1">
              <a:noFill/>
              <a:cs typeface="+mn-ea"/>
              <a:sym typeface="+mn-lt"/>
            </a:endParaRPr>
          </a:p>
        </p:txBody>
      </p:sp>
      <p:cxnSp>
        <p:nvCxnSpPr>
          <p:cNvPr id="21" name="直線接點 20">
            <a:extLst>
              <a:ext uri="{FF2B5EF4-FFF2-40B4-BE49-F238E27FC236}">
                <a16:creationId xmlns:a16="http://schemas.microsoft.com/office/drawing/2014/main" id="{0532B736-A0E5-8710-227E-C7262A64BBB3}"/>
              </a:ext>
            </a:extLst>
          </p:cNvPr>
          <p:cNvCxnSpPr>
            <a:cxnSpLocks/>
          </p:cNvCxnSpPr>
          <p:nvPr/>
        </p:nvCxnSpPr>
        <p:spPr>
          <a:xfrm flipH="1">
            <a:off x="3108042" y="2819405"/>
            <a:ext cx="998291" cy="0"/>
          </a:xfrm>
          <a:prstGeom prst="line">
            <a:avLst/>
          </a:prstGeom>
          <a:ln w="19050">
            <a:solidFill>
              <a:srgbClr val="00A0E9"/>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24" name="接點: 肘形 23">
            <a:extLst>
              <a:ext uri="{FF2B5EF4-FFF2-40B4-BE49-F238E27FC236}">
                <a16:creationId xmlns:a16="http://schemas.microsoft.com/office/drawing/2014/main" id="{75E5AFF6-F54D-F9A3-62D5-47F5BFB01578}"/>
              </a:ext>
            </a:extLst>
          </p:cNvPr>
          <p:cNvCxnSpPr>
            <a:cxnSpLocks/>
          </p:cNvCxnSpPr>
          <p:nvPr/>
        </p:nvCxnSpPr>
        <p:spPr>
          <a:xfrm rot="10800000">
            <a:off x="3126917" y="4418155"/>
            <a:ext cx="1301150" cy="615541"/>
          </a:xfrm>
          <a:prstGeom prst="bentConnector3">
            <a:avLst>
              <a:gd name="adj1" fmla="val -755"/>
            </a:avLst>
          </a:prstGeom>
          <a:ln w="19050">
            <a:solidFill>
              <a:srgbClr val="00A0E9"/>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25" name="矩形 24">
            <a:extLst>
              <a:ext uri="{FF2B5EF4-FFF2-40B4-BE49-F238E27FC236}">
                <a16:creationId xmlns:a16="http://schemas.microsoft.com/office/drawing/2014/main" id="{68836642-2BDD-942B-01E0-ACDC20A96963}"/>
              </a:ext>
            </a:extLst>
          </p:cNvPr>
          <p:cNvSpPr/>
          <p:nvPr/>
        </p:nvSpPr>
        <p:spPr>
          <a:xfrm>
            <a:off x="4010093" y="5272177"/>
            <a:ext cx="680440" cy="426352"/>
          </a:xfrm>
          <a:prstGeom prst="rect">
            <a:avLst/>
          </a:prstGeom>
          <a:noFill/>
          <a:ln w="19050">
            <a:solidFill>
              <a:srgbClr val="00A0E9"/>
            </a:solidFill>
          </a:ln>
          <a:effectLst>
            <a:glow rad="38100">
              <a:srgbClr val="00B0F0">
                <a:alpha val="9000"/>
              </a:srgb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b="1">
              <a:noFill/>
              <a:cs typeface="+mn-ea"/>
              <a:sym typeface="+mn-lt"/>
            </a:endParaRPr>
          </a:p>
        </p:txBody>
      </p:sp>
      <p:sp>
        <p:nvSpPr>
          <p:cNvPr id="26" name="矩形 25">
            <a:extLst>
              <a:ext uri="{FF2B5EF4-FFF2-40B4-BE49-F238E27FC236}">
                <a16:creationId xmlns:a16="http://schemas.microsoft.com/office/drawing/2014/main" id="{E0EAACD9-57EB-C410-89A4-AC5172B6ECD7}"/>
              </a:ext>
            </a:extLst>
          </p:cNvPr>
          <p:cNvSpPr/>
          <p:nvPr/>
        </p:nvSpPr>
        <p:spPr>
          <a:xfrm>
            <a:off x="4196458" y="5835378"/>
            <a:ext cx="511009" cy="353755"/>
          </a:xfrm>
          <a:prstGeom prst="rect">
            <a:avLst/>
          </a:prstGeom>
          <a:noFill/>
          <a:ln w="19050">
            <a:solidFill>
              <a:srgbClr val="00A0E9"/>
            </a:solidFill>
          </a:ln>
          <a:effectLst>
            <a:glow rad="38100">
              <a:srgbClr val="00B0F0">
                <a:alpha val="9000"/>
              </a:srgb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b="1">
              <a:noFill/>
              <a:cs typeface="+mn-ea"/>
              <a:sym typeface="+mn-lt"/>
            </a:endParaRPr>
          </a:p>
        </p:txBody>
      </p:sp>
      <p:cxnSp>
        <p:nvCxnSpPr>
          <p:cNvPr id="28" name="接點: 肘形 27">
            <a:extLst>
              <a:ext uri="{FF2B5EF4-FFF2-40B4-BE49-F238E27FC236}">
                <a16:creationId xmlns:a16="http://schemas.microsoft.com/office/drawing/2014/main" id="{B4F206E8-3919-CA3A-55E4-2929C7900E86}"/>
              </a:ext>
            </a:extLst>
          </p:cNvPr>
          <p:cNvCxnSpPr>
            <a:cxnSpLocks/>
            <a:stCxn id="25" idx="0"/>
          </p:cNvCxnSpPr>
          <p:nvPr/>
        </p:nvCxnSpPr>
        <p:spPr>
          <a:xfrm rot="16200000" flipV="1">
            <a:off x="3694951" y="4616815"/>
            <a:ext cx="68457" cy="1242268"/>
          </a:xfrm>
          <a:prstGeom prst="bentConnector2">
            <a:avLst/>
          </a:prstGeom>
          <a:ln w="19050">
            <a:solidFill>
              <a:srgbClr val="00A0E9"/>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34" name="直線接點 33">
            <a:extLst>
              <a:ext uri="{FF2B5EF4-FFF2-40B4-BE49-F238E27FC236}">
                <a16:creationId xmlns:a16="http://schemas.microsoft.com/office/drawing/2014/main" id="{085FD5C5-B3FF-F08B-47E5-C6840D2DA0BA}"/>
              </a:ext>
            </a:extLst>
          </p:cNvPr>
          <p:cNvCxnSpPr>
            <a:cxnSpLocks/>
            <a:stCxn id="26" idx="1"/>
          </p:cNvCxnSpPr>
          <p:nvPr/>
        </p:nvCxnSpPr>
        <p:spPr>
          <a:xfrm flipH="1" flipV="1">
            <a:off x="3091109" y="6002764"/>
            <a:ext cx="1105349" cy="9492"/>
          </a:xfrm>
          <a:prstGeom prst="line">
            <a:avLst/>
          </a:prstGeom>
          <a:ln w="19050">
            <a:solidFill>
              <a:srgbClr val="00A0E9"/>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37" name="直線接點 36">
            <a:extLst>
              <a:ext uri="{FF2B5EF4-FFF2-40B4-BE49-F238E27FC236}">
                <a16:creationId xmlns:a16="http://schemas.microsoft.com/office/drawing/2014/main" id="{56CE41D5-12A7-2E86-BFAB-7DA99384865C}"/>
              </a:ext>
            </a:extLst>
          </p:cNvPr>
          <p:cNvCxnSpPr>
            <a:cxnSpLocks/>
          </p:cNvCxnSpPr>
          <p:nvPr/>
        </p:nvCxnSpPr>
        <p:spPr>
          <a:xfrm flipV="1">
            <a:off x="7213600" y="2851850"/>
            <a:ext cx="1731853" cy="5"/>
          </a:xfrm>
          <a:prstGeom prst="line">
            <a:avLst/>
          </a:prstGeom>
          <a:ln w="19050">
            <a:solidFill>
              <a:srgbClr val="00A0E9"/>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39" name="直線接點 38">
            <a:extLst>
              <a:ext uri="{FF2B5EF4-FFF2-40B4-BE49-F238E27FC236}">
                <a16:creationId xmlns:a16="http://schemas.microsoft.com/office/drawing/2014/main" id="{65043292-A84F-FEFB-D99D-55068973AECE}"/>
              </a:ext>
            </a:extLst>
          </p:cNvPr>
          <p:cNvCxnSpPr>
            <a:cxnSpLocks/>
          </p:cNvCxnSpPr>
          <p:nvPr/>
        </p:nvCxnSpPr>
        <p:spPr>
          <a:xfrm>
            <a:off x="6815666" y="4873842"/>
            <a:ext cx="2129787" cy="0"/>
          </a:xfrm>
          <a:prstGeom prst="line">
            <a:avLst/>
          </a:prstGeom>
          <a:ln w="19050">
            <a:solidFill>
              <a:srgbClr val="00A0E9"/>
            </a:solidFill>
            <a:headEnd type="oval"/>
            <a:tailEnd type="none"/>
          </a:ln>
        </p:spPr>
        <p:style>
          <a:lnRef idx="1">
            <a:schemeClr val="accent1"/>
          </a:lnRef>
          <a:fillRef idx="0">
            <a:schemeClr val="accent1"/>
          </a:fillRef>
          <a:effectRef idx="0">
            <a:schemeClr val="accent1"/>
          </a:effectRef>
          <a:fontRef idx="minor">
            <a:schemeClr val="tx1"/>
          </a:fontRef>
        </p:style>
      </p:cxnSp>
      <p:pic>
        <p:nvPicPr>
          <p:cNvPr id="4" name="圖片 3">
            <a:extLst>
              <a:ext uri="{FF2B5EF4-FFF2-40B4-BE49-F238E27FC236}">
                <a16:creationId xmlns:a16="http://schemas.microsoft.com/office/drawing/2014/main" id="{298C463B-BCE2-A455-BB6A-02211F6941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15775" y="6470549"/>
            <a:ext cx="689578" cy="164403"/>
          </a:xfrm>
          <a:prstGeom prst="rect">
            <a:avLst/>
          </a:prstGeom>
        </p:spPr>
      </p:pic>
    </p:spTree>
    <p:extLst>
      <p:ext uri="{BB962C8B-B14F-4D97-AF65-F5344CB8AC3E}">
        <p14:creationId xmlns:p14="http://schemas.microsoft.com/office/powerpoint/2010/main" val="842425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728"/>
        <p:cNvGrpSpPr/>
        <p:nvPr/>
      </p:nvGrpSpPr>
      <p:grpSpPr>
        <a:xfrm>
          <a:off x="0" y="0"/>
          <a:ext cx="0" cy="0"/>
          <a:chOff x="0" y="0"/>
          <a:chExt cx="0" cy="0"/>
        </a:xfrm>
      </p:grpSpPr>
      <p:pic>
        <p:nvPicPr>
          <p:cNvPr id="4" name="圖片 3">
            <a:extLst>
              <a:ext uri="{FF2B5EF4-FFF2-40B4-BE49-F238E27FC236}">
                <a16:creationId xmlns:a16="http://schemas.microsoft.com/office/drawing/2014/main" id="{360A9D88-B4D4-CE99-EACD-AFC93625024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731" name="Shape 731"/>
          <p:cNvSpPr/>
          <p:nvPr/>
        </p:nvSpPr>
        <p:spPr>
          <a:xfrm>
            <a:off x="1" y="0"/>
            <a:ext cx="12192000" cy="457200"/>
          </a:xfrm>
          <a:prstGeom prst="rect">
            <a:avLst/>
          </a:prstGeom>
          <a:noFill/>
          <a:ln>
            <a:noFill/>
          </a:ln>
        </p:spPr>
        <p:txBody>
          <a:bodyPr spcFirstLastPara="1" wrap="square" lIns="91400" tIns="45667" rIns="91400" bIns="45667" anchor="ctr" anchorCtr="0">
            <a:noAutofit/>
          </a:bodyPr>
          <a:lstStyle/>
          <a:p>
            <a:pPr>
              <a:buClr>
                <a:srgbClr val="000000"/>
              </a:buClr>
              <a:buSzPts val="350"/>
            </a:pPr>
            <a:br>
              <a:rPr lang="zh-TW" altLang="en-US" sz="1867">
                <a:solidFill>
                  <a:schemeClr val="dk1"/>
                </a:solidFill>
                <a:cs typeface="+mn-ea"/>
                <a:sym typeface="+mn-lt"/>
              </a:rPr>
            </a:br>
            <a:endParaRPr lang="zh-TW" altLang="en-US" sz="1867">
              <a:solidFill>
                <a:schemeClr val="dk1"/>
              </a:solidFill>
              <a:cs typeface="+mn-ea"/>
              <a:sym typeface="+mn-lt"/>
            </a:endParaRPr>
          </a:p>
          <a:p>
            <a:pPr>
              <a:buClr>
                <a:srgbClr val="000000"/>
              </a:buClr>
              <a:buSzPts val="1400"/>
            </a:pPr>
            <a:endParaRPr lang="zh-TW" altLang="en-US" sz="1867">
              <a:solidFill>
                <a:schemeClr val="dk1"/>
              </a:solidFill>
              <a:cs typeface="+mn-ea"/>
              <a:sym typeface="+mn-lt"/>
            </a:endParaRPr>
          </a:p>
        </p:txBody>
      </p:sp>
      <p:sp>
        <p:nvSpPr>
          <p:cNvPr id="734" name="Shape 734"/>
          <p:cNvSpPr/>
          <p:nvPr/>
        </p:nvSpPr>
        <p:spPr>
          <a:xfrm>
            <a:off x="1" y="0"/>
            <a:ext cx="12192000" cy="457200"/>
          </a:xfrm>
          <a:prstGeom prst="rect">
            <a:avLst/>
          </a:prstGeom>
          <a:noFill/>
          <a:ln>
            <a:noFill/>
          </a:ln>
        </p:spPr>
        <p:txBody>
          <a:bodyPr spcFirstLastPara="1" wrap="square" lIns="91400" tIns="45667" rIns="91400" bIns="45667" anchor="ctr" anchorCtr="0">
            <a:noAutofit/>
          </a:bodyPr>
          <a:lstStyle/>
          <a:p>
            <a:pPr>
              <a:buClr>
                <a:srgbClr val="000000"/>
              </a:buClr>
              <a:buSzPts val="350"/>
            </a:pPr>
            <a:br>
              <a:rPr lang="zh-TW" altLang="en-US" sz="1867">
                <a:solidFill>
                  <a:schemeClr val="dk1"/>
                </a:solidFill>
                <a:cs typeface="+mn-ea"/>
                <a:sym typeface="+mn-lt"/>
              </a:rPr>
            </a:br>
            <a:endParaRPr lang="zh-TW" altLang="en-US" sz="1867">
              <a:solidFill>
                <a:schemeClr val="dk1"/>
              </a:solidFill>
              <a:cs typeface="+mn-ea"/>
              <a:sym typeface="+mn-lt"/>
            </a:endParaRPr>
          </a:p>
          <a:p>
            <a:pPr>
              <a:buClr>
                <a:srgbClr val="000000"/>
              </a:buClr>
              <a:buSzPts val="1400"/>
            </a:pPr>
            <a:endParaRPr lang="zh-TW" altLang="en-US" sz="1867">
              <a:solidFill>
                <a:schemeClr val="dk1"/>
              </a:solidFill>
              <a:cs typeface="+mn-ea"/>
              <a:sym typeface="+mn-lt"/>
            </a:endParaRPr>
          </a:p>
        </p:txBody>
      </p:sp>
      <p:sp>
        <p:nvSpPr>
          <p:cNvPr id="19" name="標題 18"/>
          <p:cNvSpPr>
            <a:spLocks noGrp="1"/>
          </p:cNvSpPr>
          <p:nvPr>
            <p:ph type="title" idx="4294967295"/>
          </p:nvPr>
        </p:nvSpPr>
        <p:spPr>
          <a:xfrm>
            <a:off x="1417011" y="227238"/>
            <a:ext cx="9357978" cy="1143000"/>
          </a:xfrm>
        </p:spPr>
        <p:txBody>
          <a:bodyPr>
            <a:noAutofit/>
          </a:bodyPr>
          <a:lstStyle/>
          <a:p>
            <a:pPr algn="ctr">
              <a:lnSpc>
                <a:spcPts val="4500"/>
              </a:lnSpc>
            </a:pPr>
            <a:r>
              <a:rPr lang="en-US" altLang="zh-TW" sz="3600" b="1">
                <a:solidFill>
                  <a:schemeClr val="tx1">
                    <a:lumMod val="75000"/>
                    <a:lumOff val="25000"/>
                  </a:schemeClr>
                </a:solidFill>
                <a:latin typeface="+mn-lt"/>
                <a:ea typeface="+mn-ea"/>
                <a:cs typeface="+mn-ea"/>
                <a:sym typeface="+mn-lt"/>
              </a:rPr>
              <a:t>Built in HDMI port for video output or Surveillance station</a:t>
            </a:r>
            <a:endParaRPr lang="zh-TW" altLang="en-US" sz="3600" b="1">
              <a:solidFill>
                <a:schemeClr val="tx1">
                  <a:lumMod val="75000"/>
                  <a:lumOff val="25000"/>
                </a:schemeClr>
              </a:solidFill>
              <a:latin typeface="+mn-lt"/>
              <a:ea typeface="+mn-ea"/>
              <a:cs typeface="+mn-ea"/>
              <a:sym typeface="+mn-lt"/>
            </a:endParaRPr>
          </a:p>
        </p:txBody>
      </p:sp>
      <p:pic>
        <p:nvPicPr>
          <p:cNvPr id="7" name="Picture 15" descr="C:\Users\user\Desktop\CHT TS-251A451A Presentation File_PPT\HDMI.png">
            <a:extLst>
              <a:ext uri="{FF2B5EF4-FFF2-40B4-BE49-F238E27FC236}">
                <a16:creationId xmlns:a16="http://schemas.microsoft.com/office/drawing/2014/main" id="{D82346D5-CB10-404B-B020-0BF65DC07BD9}"/>
              </a:ext>
            </a:extLst>
          </p:cNvPr>
          <p:cNvPicPr>
            <a:picLocks noChangeAspect="1" noChangeArrowheads="1"/>
          </p:cNvPicPr>
          <p:nvPr/>
        </p:nvPicPr>
        <p:blipFill>
          <a:blip r:embed="rId4" cstate="screen">
            <a:lum bright="70000" contrast="-70000"/>
            <a:extLst>
              <a:ext uri="{BEBA8EAE-BF5A-486C-A8C5-ECC9F3942E4B}">
                <a14:imgProps xmlns:a14="http://schemas.microsoft.com/office/drawing/2010/main">
                  <a14:imgLayer r:embed="rId5">
                    <a14:imgEffect>
                      <a14:artisticPhotocopy/>
                    </a14:imgEffect>
                  </a14:imgLayer>
                </a14:imgProps>
              </a:ext>
              <a:ext uri="{28A0092B-C50C-407E-A947-70E740481C1C}">
                <a14:useLocalDpi xmlns:a14="http://schemas.microsoft.com/office/drawing/2010/main"/>
              </a:ext>
            </a:extLst>
          </a:blip>
          <a:srcRect/>
          <a:stretch>
            <a:fillRect/>
          </a:stretch>
        </p:blipFill>
        <p:spPr bwMode="auto">
          <a:xfrm>
            <a:off x="7771391" y="6101109"/>
            <a:ext cx="1567516" cy="3640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TextBox 44">
            <a:extLst>
              <a:ext uri="{FF2B5EF4-FFF2-40B4-BE49-F238E27FC236}">
                <a16:creationId xmlns:a16="http://schemas.microsoft.com/office/drawing/2014/main" id="{AE36ADD6-3F71-40D3-BDFE-1A1BAB506F46}"/>
              </a:ext>
            </a:extLst>
          </p:cNvPr>
          <p:cNvSpPr txBox="1"/>
          <p:nvPr/>
        </p:nvSpPr>
        <p:spPr>
          <a:xfrm>
            <a:off x="-182886" y="3475475"/>
            <a:ext cx="2900113" cy="1102850"/>
          </a:xfrm>
          <a:prstGeom prst="rect">
            <a:avLst/>
          </a:prstGeom>
          <a:noFill/>
          <a:effectLst/>
        </p:spPr>
        <p:txBody>
          <a:bodyPr wrap="square" lIns="162544" tIns="81272" rIns="162544" bIns="81272" anchor="t">
            <a:spAutoFit/>
          </a:bodyPr>
          <a:lstStyle/>
          <a:p>
            <a:pPr algn="r" eaLnBrk="1" hangingPunct="1">
              <a:defRPr/>
            </a:pPr>
            <a:r>
              <a:rPr lang="en-US" sz="2300" b="1">
                <a:solidFill>
                  <a:srgbClr val="71FFE4"/>
                </a:solidFill>
                <a:cs typeface="+mn-ea"/>
                <a:sym typeface="+mn-lt"/>
              </a:rPr>
              <a:t>HDMI output</a:t>
            </a:r>
          </a:p>
          <a:p>
            <a:pPr algn="r" eaLnBrk="1" hangingPunct="1">
              <a:defRPr/>
            </a:pPr>
            <a:r>
              <a:rPr lang="en-US" altLang="zh-TW" b="1">
                <a:solidFill>
                  <a:schemeClr val="bg1"/>
                </a:solidFill>
                <a:cs typeface="+mn-ea"/>
                <a:sym typeface="+mn-lt"/>
              </a:rPr>
              <a:t>1 x HDMI v1.4b</a:t>
            </a:r>
          </a:p>
          <a:p>
            <a:pPr algn="r" eaLnBrk="1" hangingPunct="1">
              <a:defRPr/>
            </a:pPr>
            <a:r>
              <a:rPr lang="en-US" altLang="zh-TW" b="1">
                <a:solidFill>
                  <a:schemeClr val="bg1"/>
                </a:solidFill>
                <a:cs typeface="+mn-ea"/>
                <a:sym typeface="+mn-lt"/>
              </a:rPr>
              <a:t>1920 x 1080, 60Hz</a:t>
            </a:r>
            <a:endParaRPr lang="en-US" b="1">
              <a:solidFill>
                <a:schemeClr val="bg1"/>
              </a:solidFill>
              <a:cs typeface="+mn-ea"/>
              <a:sym typeface="+mn-lt"/>
            </a:endParaRPr>
          </a:p>
        </p:txBody>
      </p:sp>
      <p:sp>
        <p:nvSpPr>
          <p:cNvPr id="10" name="TextBox 45">
            <a:extLst>
              <a:ext uri="{FF2B5EF4-FFF2-40B4-BE49-F238E27FC236}">
                <a16:creationId xmlns:a16="http://schemas.microsoft.com/office/drawing/2014/main" id="{43740F9C-C699-4623-AAD4-C3A1BFF79FA2}"/>
              </a:ext>
            </a:extLst>
          </p:cNvPr>
          <p:cNvSpPr txBox="1"/>
          <p:nvPr/>
        </p:nvSpPr>
        <p:spPr>
          <a:xfrm>
            <a:off x="9329283" y="2164172"/>
            <a:ext cx="2862718" cy="1274692"/>
          </a:xfrm>
          <a:prstGeom prst="rect">
            <a:avLst/>
          </a:prstGeom>
          <a:noFill/>
          <a:effectLst/>
        </p:spPr>
        <p:txBody>
          <a:bodyPr wrap="square" lIns="162544" tIns="81272" rIns="162544" bIns="81272" anchor="t">
            <a:spAutoFit/>
          </a:bodyPr>
          <a:lstStyle/>
          <a:p>
            <a:pPr eaLnBrk="1" hangingPunct="1">
              <a:lnSpc>
                <a:spcPts val="3000"/>
              </a:lnSpc>
              <a:defRPr/>
            </a:pPr>
            <a:r>
              <a:rPr lang="en-US" altLang="zh-TW" sz="2300" b="1">
                <a:solidFill>
                  <a:srgbClr val="71FFE4"/>
                </a:solidFill>
                <a:cs typeface="+mn-ea"/>
                <a:sym typeface="+mn-lt"/>
              </a:rPr>
              <a:t>Up to 32 EUs</a:t>
            </a:r>
          </a:p>
          <a:p>
            <a:pPr eaLnBrk="1" hangingPunct="1">
              <a:lnSpc>
                <a:spcPts val="3000"/>
              </a:lnSpc>
              <a:defRPr/>
            </a:pPr>
            <a:r>
              <a:rPr lang="en-US" altLang="zh-TW" b="1">
                <a:solidFill>
                  <a:schemeClr val="bg1"/>
                </a:solidFill>
                <a:cs typeface="+mn-ea"/>
                <a:sym typeface="+mn-lt"/>
              </a:rPr>
              <a:t>Dedicated EU for graphic</a:t>
            </a:r>
            <a:endParaRPr lang="en-US" b="1">
              <a:solidFill>
                <a:schemeClr val="bg1"/>
              </a:solidFill>
              <a:cs typeface="+mn-ea"/>
              <a:sym typeface="+mn-lt"/>
            </a:endParaRPr>
          </a:p>
        </p:txBody>
      </p:sp>
      <p:sp>
        <p:nvSpPr>
          <p:cNvPr id="11" name="TextBox 18">
            <a:extLst>
              <a:ext uri="{FF2B5EF4-FFF2-40B4-BE49-F238E27FC236}">
                <a16:creationId xmlns:a16="http://schemas.microsoft.com/office/drawing/2014/main" id="{D4E2B95D-2055-40E1-ACFA-EDDA3E7AC98D}"/>
              </a:ext>
            </a:extLst>
          </p:cNvPr>
          <p:cNvSpPr txBox="1"/>
          <p:nvPr/>
        </p:nvSpPr>
        <p:spPr>
          <a:xfrm>
            <a:off x="-171396" y="2126096"/>
            <a:ext cx="2900113" cy="1072072"/>
          </a:xfrm>
          <a:prstGeom prst="rect">
            <a:avLst/>
          </a:prstGeom>
          <a:noFill/>
          <a:effectLst/>
        </p:spPr>
        <p:txBody>
          <a:bodyPr wrap="square" lIns="162544" tIns="81272" rIns="162544" bIns="81272">
            <a:spAutoFit/>
          </a:bodyPr>
          <a:lstStyle/>
          <a:p>
            <a:pPr algn="r" eaLnBrk="1" hangingPunct="1">
              <a:defRPr/>
            </a:pPr>
            <a:r>
              <a:rPr lang="en-US" sz="2300" b="1">
                <a:solidFill>
                  <a:srgbClr val="71FFE4"/>
                </a:solidFill>
                <a:cs typeface="+mn-ea"/>
                <a:sym typeface="+mn-lt"/>
              </a:rPr>
              <a:t> Up to 1.50 GHz</a:t>
            </a:r>
          </a:p>
          <a:p>
            <a:pPr algn="r" eaLnBrk="1" hangingPunct="1">
              <a:defRPr/>
            </a:pPr>
            <a:r>
              <a:rPr lang="en-US" altLang="zh-TW" b="1">
                <a:solidFill>
                  <a:schemeClr val="bg1"/>
                </a:solidFill>
                <a:cs typeface="+mn-ea"/>
                <a:sym typeface="+mn-lt"/>
              </a:rPr>
              <a:t>Intel UHD</a:t>
            </a:r>
          </a:p>
          <a:p>
            <a:pPr algn="r" eaLnBrk="1" hangingPunct="1">
              <a:defRPr/>
            </a:pPr>
            <a:r>
              <a:rPr lang="en-US" altLang="zh-TW" b="1">
                <a:solidFill>
                  <a:schemeClr val="bg1"/>
                </a:solidFill>
                <a:cs typeface="+mn-ea"/>
                <a:sym typeface="+mn-lt"/>
              </a:rPr>
              <a:t>Graphics 710/730/770</a:t>
            </a:r>
            <a:endParaRPr lang="en-US" b="1">
              <a:solidFill>
                <a:schemeClr val="bg1"/>
              </a:solidFill>
              <a:cs typeface="+mn-ea"/>
              <a:sym typeface="+mn-lt"/>
            </a:endParaRPr>
          </a:p>
        </p:txBody>
      </p:sp>
    </p:spTree>
    <p:extLst>
      <p:ext uri="{BB962C8B-B14F-4D97-AF65-F5344CB8AC3E}">
        <p14:creationId xmlns:p14="http://schemas.microsoft.com/office/powerpoint/2010/main" val="1962208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04081B-494E-39C0-CCB2-447B6E55C38B}"/>
              </a:ext>
            </a:extLst>
          </p:cNvPr>
          <p:cNvSpPr txBox="1"/>
          <p:nvPr/>
        </p:nvSpPr>
        <p:spPr>
          <a:xfrm>
            <a:off x="3756256" y="451025"/>
            <a:ext cx="4679486" cy="618631"/>
          </a:xfrm>
          <a:prstGeom prst="rect">
            <a:avLst/>
          </a:prstGeom>
          <a:noFill/>
        </p:spPr>
        <p:txBody>
          <a:bodyPr wrap="none" rtlCol="0">
            <a:spAutoFit/>
          </a:bodyPr>
          <a:lstStyle/>
          <a:p>
            <a:pPr algn="ctr">
              <a:lnSpc>
                <a:spcPct val="90000"/>
              </a:lnSpc>
              <a:spcBef>
                <a:spcPct val="0"/>
              </a:spcBef>
            </a:pPr>
            <a:r>
              <a:rPr lang="en-US" altLang="zh-TW" sz="3800" b="1" err="1">
                <a:solidFill>
                  <a:schemeClr val="tx1">
                    <a:lumMod val="75000"/>
                    <a:lumOff val="25000"/>
                  </a:schemeClr>
                </a:solidFill>
                <a:cs typeface="+mn-ea"/>
                <a:sym typeface="+mn-lt"/>
              </a:rPr>
              <a:t>HybridDesk</a:t>
            </a:r>
            <a:r>
              <a:rPr lang="en-US" altLang="zh-TW" sz="3800" b="1">
                <a:solidFill>
                  <a:schemeClr val="tx1">
                    <a:lumMod val="75000"/>
                    <a:lumOff val="25000"/>
                  </a:schemeClr>
                </a:solidFill>
                <a:cs typeface="+mn-ea"/>
                <a:sym typeface="+mn-lt"/>
              </a:rPr>
              <a:t> Station</a:t>
            </a:r>
          </a:p>
        </p:txBody>
      </p:sp>
      <p:cxnSp>
        <p:nvCxnSpPr>
          <p:cNvPr id="3" name="接點: 肘形 3">
            <a:extLst>
              <a:ext uri="{FF2B5EF4-FFF2-40B4-BE49-F238E27FC236}">
                <a16:creationId xmlns:a16="http://schemas.microsoft.com/office/drawing/2014/main" id="{5A384AD2-66F1-6DA5-3687-4B34C1E062F3}"/>
              </a:ext>
            </a:extLst>
          </p:cNvPr>
          <p:cNvCxnSpPr>
            <a:cxnSpLocks/>
          </p:cNvCxnSpPr>
          <p:nvPr/>
        </p:nvCxnSpPr>
        <p:spPr>
          <a:xfrm>
            <a:off x="2388658" y="3977882"/>
            <a:ext cx="3621314" cy="1742084"/>
          </a:xfrm>
          <a:prstGeom prst="bentConnector3">
            <a:avLst>
              <a:gd name="adj1" fmla="val 72327"/>
            </a:avLst>
          </a:prstGeom>
          <a:ln w="38100" cap="rnd">
            <a:solidFill>
              <a:srgbClr val="1471BC"/>
            </a:solidFill>
            <a:prstDash val="sysDash"/>
            <a:round/>
          </a:ln>
        </p:spPr>
        <p:style>
          <a:lnRef idx="1">
            <a:schemeClr val="accent1"/>
          </a:lnRef>
          <a:fillRef idx="0">
            <a:schemeClr val="accent1"/>
          </a:fillRef>
          <a:effectRef idx="0">
            <a:schemeClr val="accent1"/>
          </a:effectRef>
          <a:fontRef idx="minor">
            <a:schemeClr val="tx1"/>
          </a:fontRef>
        </p:style>
      </p:cxnSp>
      <p:sp>
        <p:nvSpPr>
          <p:cNvPr id="5" name="Shape 364">
            <a:extLst>
              <a:ext uri="{FF2B5EF4-FFF2-40B4-BE49-F238E27FC236}">
                <a16:creationId xmlns:a16="http://schemas.microsoft.com/office/drawing/2014/main" id="{DA5BED26-E6B8-66BC-E0BB-A820EC2807E9}"/>
              </a:ext>
            </a:extLst>
          </p:cNvPr>
          <p:cNvSpPr txBox="1"/>
          <p:nvPr/>
        </p:nvSpPr>
        <p:spPr>
          <a:xfrm>
            <a:off x="1609231" y="5896787"/>
            <a:ext cx="1507557" cy="37862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a:lstStyle>
          <a:p>
            <a:pPr lvl="0">
              <a:spcBef>
                <a:spcPts val="0"/>
              </a:spcBef>
              <a:buNone/>
            </a:pPr>
            <a:r>
              <a:rPr lang="en-US" b="1" err="1">
                <a:solidFill>
                  <a:schemeClr val="tx1"/>
                </a:solidFill>
                <a:latin typeface="+mn-lt"/>
                <a:ea typeface="+mn-ea"/>
                <a:cs typeface="+mn-ea"/>
                <a:sym typeface="+mn-lt"/>
              </a:rPr>
              <a:t>Qremote</a:t>
            </a:r>
            <a:r>
              <a:rPr lang="en-US" b="1">
                <a:solidFill>
                  <a:schemeClr val="tx1"/>
                </a:solidFill>
                <a:latin typeface="+mn-lt"/>
                <a:ea typeface="+mn-ea"/>
                <a:cs typeface="+mn-ea"/>
                <a:sym typeface="+mn-lt"/>
              </a:rPr>
              <a:t> App</a:t>
            </a:r>
          </a:p>
        </p:txBody>
      </p:sp>
      <p:sp>
        <p:nvSpPr>
          <p:cNvPr id="6" name="Shape 366">
            <a:extLst>
              <a:ext uri="{FF2B5EF4-FFF2-40B4-BE49-F238E27FC236}">
                <a16:creationId xmlns:a16="http://schemas.microsoft.com/office/drawing/2014/main" id="{227B3EDD-4625-DD50-86FE-6B3988BB05DD}"/>
              </a:ext>
            </a:extLst>
          </p:cNvPr>
          <p:cNvSpPr txBox="1"/>
          <p:nvPr/>
        </p:nvSpPr>
        <p:spPr>
          <a:xfrm>
            <a:off x="5174487" y="4942446"/>
            <a:ext cx="1346902" cy="37862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a:lstStyle>
          <a:p>
            <a:pPr lvl="0" rtl="0">
              <a:spcBef>
                <a:spcPts val="0"/>
              </a:spcBef>
              <a:buNone/>
            </a:pPr>
            <a:r>
              <a:rPr lang="en-US" b="1">
                <a:solidFill>
                  <a:schemeClr val="tx1"/>
                </a:solidFill>
                <a:latin typeface="+mn-lt"/>
                <a:ea typeface="+mn-ea"/>
                <a:cs typeface="+mn-ea"/>
                <a:sym typeface="+mn-lt"/>
              </a:rPr>
              <a:t>Mouse &amp; </a:t>
            </a:r>
          </a:p>
          <a:p>
            <a:pPr lvl="0" rtl="0">
              <a:spcBef>
                <a:spcPts val="0"/>
              </a:spcBef>
              <a:buNone/>
            </a:pPr>
            <a:r>
              <a:rPr lang="en-US" b="1">
                <a:solidFill>
                  <a:schemeClr val="tx1"/>
                </a:solidFill>
                <a:latin typeface="+mn-lt"/>
                <a:ea typeface="+mn-ea"/>
                <a:cs typeface="+mn-ea"/>
                <a:sym typeface="+mn-lt"/>
              </a:rPr>
              <a:t>Keyboard</a:t>
            </a:r>
          </a:p>
        </p:txBody>
      </p:sp>
      <p:cxnSp>
        <p:nvCxnSpPr>
          <p:cNvPr id="7" name="直線接點 6">
            <a:extLst>
              <a:ext uri="{FF2B5EF4-FFF2-40B4-BE49-F238E27FC236}">
                <a16:creationId xmlns:a16="http://schemas.microsoft.com/office/drawing/2014/main" id="{8774566B-8085-3899-7169-3EC3B06997DD}"/>
              </a:ext>
            </a:extLst>
          </p:cNvPr>
          <p:cNvCxnSpPr>
            <a:cxnSpLocks/>
          </p:cNvCxnSpPr>
          <p:nvPr/>
        </p:nvCxnSpPr>
        <p:spPr>
          <a:xfrm>
            <a:off x="2483318" y="3295523"/>
            <a:ext cx="5695865" cy="0"/>
          </a:xfrm>
          <a:prstGeom prst="line">
            <a:avLst/>
          </a:prstGeom>
          <a:ln w="44450">
            <a:solidFill>
              <a:srgbClr val="17B0ED"/>
            </a:solidFill>
          </a:ln>
          <a:effectLst>
            <a:glow rad="63500">
              <a:srgbClr val="66CCFF">
                <a:alpha val="40000"/>
              </a:srgbClr>
            </a:glow>
          </a:effectLst>
        </p:spPr>
        <p:style>
          <a:lnRef idx="1">
            <a:schemeClr val="accent1"/>
          </a:lnRef>
          <a:fillRef idx="0">
            <a:schemeClr val="accent1"/>
          </a:fillRef>
          <a:effectRef idx="0">
            <a:schemeClr val="accent1"/>
          </a:effectRef>
          <a:fontRef idx="minor">
            <a:schemeClr val="tx1"/>
          </a:fontRef>
        </p:style>
      </p:cxnSp>
      <p:pic>
        <p:nvPicPr>
          <p:cNvPr id="8" name="Picture 2" descr="C:\Users\Han Tsai\Desktop\HD_直播\MPNITOR.png">
            <a:extLst>
              <a:ext uri="{FF2B5EF4-FFF2-40B4-BE49-F238E27FC236}">
                <a16:creationId xmlns:a16="http://schemas.microsoft.com/office/drawing/2014/main" id="{7107FC78-8E1B-FD9F-5A4D-8671D2520C43}"/>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r="-882"/>
          <a:stretch/>
        </p:blipFill>
        <p:spPr bwMode="auto">
          <a:xfrm>
            <a:off x="6657210" y="2232969"/>
            <a:ext cx="4989424" cy="3853128"/>
          </a:xfrm>
          <a:prstGeom prst="rect">
            <a:avLst/>
          </a:prstGeom>
          <a:noFill/>
        </p:spPr>
      </p:pic>
      <p:cxnSp>
        <p:nvCxnSpPr>
          <p:cNvPr id="9" name="接點: 肘形 3">
            <a:extLst>
              <a:ext uri="{FF2B5EF4-FFF2-40B4-BE49-F238E27FC236}">
                <a16:creationId xmlns:a16="http://schemas.microsoft.com/office/drawing/2014/main" id="{23257D8E-5D54-CD06-F6E2-7D4E84ADA45C}"/>
              </a:ext>
            </a:extLst>
          </p:cNvPr>
          <p:cNvCxnSpPr>
            <a:cxnSpLocks/>
          </p:cNvCxnSpPr>
          <p:nvPr/>
        </p:nvCxnSpPr>
        <p:spPr>
          <a:xfrm rot="16200000" flipH="1">
            <a:off x="1356561" y="4128699"/>
            <a:ext cx="2032728" cy="1761730"/>
          </a:xfrm>
          <a:prstGeom prst="bentConnector3">
            <a:avLst>
              <a:gd name="adj1" fmla="val 91235"/>
            </a:avLst>
          </a:prstGeom>
          <a:ln w="38100" cap="rnd">
            <a:solidFill>
              <a:srgbClr val="1471BC"/>
            </a:solidFill>
            <a:prstDash val="sysDash"/>
            <a:round/>
          </a:ln>
        </p:spPr>
        <p:style>
          <a:lnRef idx="1">
            <a:schemeClr val="accent1"/>
          </a:lnRef>
          <a:fillRef idx="0">
            <a:schemeClr val="accent1"/>
          </a:fillRef>
          <a:effectRef idx="0">
            <a:schemeClr val="accent1"/>
          </a:effectRef>
          <a:fontRef idx="minor">
            <a:schemeClr val="tx1"/>
          </a:fontRef>
        </p:style>
      </p:cxnSp>
      <p:sp>
        <p:nvSpPr>
          <p:cNvPr id="10" name="矩形: 圓角 4">
            <a:extLst>
              <a:ext uri="{FF2B5EF4-FFF2-40B4-BE49-F238E27FC236}">
                <a16:creationId xmlns:a16="http://schemas.microsoft.com/office/drawing/2014/main" id="{D92F77FD-DCA0-5B68-6D3E-403C5B2A68BC}"/>
              </a:ext>
            </a:extLst>
          </p:cNvPr>
          <p:cNvSpPr/>
          <p:nvPr/>
        </p:nvSpPr>
        <p:spPr>
          <a:xfrm>
            <a:off x="4389522" y="3821037"/>
            <a:ext cx="1321160" cy="438843"/>
          </a:xfrm>
          <a:prstGeom prst="roundRect">
            <a:avLst>
              <a:gd name="adj" fmla="val 8555"/>
            </a:avLst>
          </a:prstGeom>
          <a:solidFill>
            <a:srgbClr val="16EE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b="1" u="none" strike="noStrike" cap="none">
                <a:solidFill>
                  <a:srgbClr val="002060"/>
                </a:solidFill>
                <a:cs typeface="+mn-ea"/>
                <a:sym typeface="+mn-lt"/>
              </a:rPr>
              <a:t>USB</a:t>
            </a:r>
            <a:endParaRPr lang="en-US" altLang="zh-TW" b="1" i="0" u="none" strike="noStrike" cap="none">
              <a:solidFill>
                <a:srgbClr val="002060"/>
              </a:solidFill>
              <a:cs typeface="+mn-ea"/>
              <a:sym typeface="+mn-lt"/>
            </a:endParaRPr>
          </a:p>
        </p:txBody>
      </p:sp>
      <p:sp>
        <p:nvSpPr>
          <p:cNvPr id="11" name="矩形: 圓角 25">
            <a:extLst>
              <a:ext uri="{FF2B5EF4-FFF2-40B4-BE49-F238E27FC236}">
                <a16:creationId xmlns:a16="http://schemas.microsoft.com/office/drawing/2014/main" id="{AB60DDE3-B730-0C33-6F1C-A4568694BC2F}"/>
              </a:ext>
            </a:extLst>
          </p:cNvPr>
          <p:cNvSpPr/>
          <p:nvPr/>
        </p:nvSpPr>
        <p:spPr>
          <a:xfrm>
            <a:off x="4384986" y="3076101"/>
            <a:ext cx="1321160" cy="438843"/>
          </a:xfrm>
          <a:prstGeom prst="roundRect">
            <a:avLst>
              <a:gd name="adj" fmla="val 8555"/>
            </a:avLst>
          </a:prstGeom>
          <a:solidFill>
            <a:srgbClr val="16EE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rtl="0">
              <a:lnSpc>
                <a:spcPct val="100000"/>
              </a:lnSpc>
              <a:spcBef>
                <a:spcPts val="0"/>
              </a:spcBef>
              <a:spcAft>
                <a:spcPts val="0"/>
              </a:spcAft>
              <a:buClr>
                <a:srgbClr val="000000"/>
              </a:buClr>
              <a:buSzPts val="1400"/>
              <a:buFont typeface="Arial"/>
              <a:buNone/>
            </a:pPr>
            <a:r>
              <a:rPr lang="en-US" altLang="zh-TW" b="1" u="none" strike="noStrike" cap="none">
                <a:solidFill>
                  <a:srgbClr val="002060"/>
                </a:solidFill>
                <a:cs typeface="+mn-ea"/>
                <a:sym typeface="+mn-lt"/>
              </a:rPr>
              <a:t>HDMI</a:t>
            </a:r>
            <a:endParaRPr lang="en-US" altLang="zh-TW" b="1" i="0" u="none" strike="noStrike" cap="none">
              <a:solidFill>
                <a:srgbClr val="002060"/>
              </a:solidFill>
              <a:cs typeface="+mn-ea"/>
              <a:sym typeface="+mn-lt"/>
            </a:endParaRPr>
          </a:p>
        </p:txBody>
      </p:sp>
      <p:sp>
        <p:nvSpPr>
          <p:cNvPr id="12" name="矩形: 圓角 27">
            <a:extLst>
              <a:ext uri="{FF2B5EF4-FFF2-40B4-BE49-F238E27FC236}">
                <a16:creationId xmlns:a16="http://schemas.microsoft.com/office/drawing/2014/main" id="{85C5E34A-919A-06A9-7EAE-27DCB42E94A2}"/>
              </a:ext>
            </a:extLst>
          </p:cNvPr>
          <p:cNvSpPr/>
          <p:nvPr/>
        </p:nvSpPr>
        <p:spPr>
          <a:xfrm>
            <a:off x="771239" y="5018329"/>
            <a:ext cx="1441642" cy="438843"/>
          </a:xfrm>
          <a:prstGeom prst="roundRect">
            <a:avLst>
              <a:gd name="adj" fmla="val 8555"/>
            </a:avLst>
          </a:prstGeom>
          <a:solidFill>
            <a:srgbClr val="16EE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buSzPts val="1400"/>
            </a:pPr>
            <a:r>
              <a:rPr lang="en-US" altLang="zh-TW" b="1">
                <a:solidFill>
                  <a:srgbClr val="002060"/>
                </a:solidFill>
                <a:cs typeface="+mn-ea"/>
                <a:sym typeface="+mn-lt"/>
              </a:rPr>
              <a:t>Network</a:t>
            </a:r>
          </a:p>
        </p:txBody>
      </p:sp>
      <p:pic>
        <p:nvPicPr>
          <p:cNvPr id="13" name="圖片 12" descr="一張含有 鍵盤, 電腦, 室內, 電子用品 的圖片&#10;&#10;自動產生的描述">
            <a:extLst>
              <a:ext uri="{FF2B5EF4-FFF2-40B4-BE49-F238E27FC236}">
                <a16:creationId xmlns:a16="http://schemas.microsoft.com/office/drawing/2014/main" id="{C4381ED0-BD3A-217B-520B-FE923694431A}"/>
              </a:ext>
            </a:extLst>
          </p:cNvPr>
          <p:cNvPicPr>
            <a:picLocks noChangeAspect="1"/>
          </p:cNvPicPr>
          <p:nvPr/>
        </p:nvPicPr>
        <p:blipFill rotWithShape="1">
          <a:blip r:embed="rId3" cstate="screen">
            <a:alphaModFix/>
            <a:extLst>
              <a:ext uri="{28A0092B-C50C-407E-A947-70E740481C1C}">
                <a14:useLocalDpi xmlns:a14="http://schemas.microsoft.com/office/drawing/2010/main"/>
              </a:ext>
            </a:extLst>
          </a:blip>
          <a:srcRect/>
          <a:stretch/>
        </p:blipFill>
        <p:spPr>
          <a:xfrm>
            <a:off x="4417423" y="5321066"/>
            <a:ext cx="2924313" cy="1115030"/>
          </a:xfrm>
          <a:prstGeom prst="roundRect">
            <a:avLst>
              <a:gd name="adj" fmla="val 5125"/>
            </a:avLst>
          </a:prstGeom>
          <a:noFill/>
          <a:ln>
            <a:noFill/>
          </a:ln>
          <a:effectLst>
            <a:outerShdw blurRad="177800" dist="127000" dir="8100000" algn="tr" rotWithShape="0">
              <a:prstClr val="black">
                <a:alpha val="40000"/>
              </a:prstClr>
            </a:outerShdw>
          </a:effectLst>
        </p:spPr>
      </p:pic>
      <p:grpSp>
        <p:nvGrpSpPr>
          <p:cNvPr id="14" name="群組 13">
            <a:extLst>
              <a:ext uri="{FF2B5EF4-FFF2-40B4-BE49-F238E27FC236}">
                <a16:creationId xmlns:a16="http://schemas.microsoft.com/office/drawing/2014/main" id="{4B018673-660A-D0FA-FF48-62923BB59654}"/>
              </a:ext>
            </a:extLst>
          </p:cNvPr>
          <p:cNvGrpSpPr/>
          <p:nvPr/>
        </p:nvGrpSpPr>
        <p:grpSpPr>
          <a:xfrm>
            <a:off x="3093674" y="4536577"/>
            <a:ext cx="970820" cy="1913163"/>
            <a:chOff x="6244873" y="4785025"/>
            <a:chExt cx="970820" cy="1913163"/>
          </a:xfrm>
        </p:grpSpPr>
        <p:pic>
          <p:nvPicPr>
            <p:cNvPr id="15" name="Shape 363">
              <a:extLst>
                <a:ext uri="{FF2B5EF4-FFF2-40B4-BE49-F238E27FC236}">
                  <a16:creationId xmlns:a16="http://schemas.microsoft.com/office/drawing/2014/main" id="{720B908E-2DF5-3261-CD47-8E20105BC48D}"/>
                </a:ext>
              </a:extLst>
            </p:cNvPr>
            <p:cNvPicPr preferRelativeResize="0"/>
            <p:nvPr/>
          </p:nvPicPr>
          <p:blipFill>
            <a:blip r:embed="rId4" cstate="email">
              <a:alphaModFix/>
              <a:extLst>
                <a:ext uri="{28A0092B-C50C-407E-A947-70E740481C1C}">
                  <a14:useLocalDpi xmlns:a14="http://schemas.microsoft.com/office/drawing/2010/main"/>
                </a:ext>
              </a:extLst>
            </a:blip>
            <a:stretch>
              <a:fillRect/>
            </a:stretch>
          </p:blipFill>
          <p:spPr>
            <a:xfrm>
              <a:off x="6267987" y="4825466"/>
              <a:ext cx="935245" cy="1832283"/>
            </a:xfrm>
            <a:prstGeom prst="roundRect">
              <a:avLst>
                <a:gd name="adj" fmla="val 5125"/>
              </a:avLst>
            </a:prstGeom>
            <a:noFill/>
            <a:ln>
              <a:noFill/>
            </a:ln>
            <a:effectLst>
              <a:outerShdw blurRad="177800" dist="127000" dir="8100000" algn="tr" rotWithShape="0">
                <a:prstClr val="black">
                  <a:alpha val="40000"/>
                </a:prstClr>
              </a:outerShdw>
            </a:effectLst>
          </p:spPr>
        </p:pic>
        <p:pic>
          <p:nvPicPr>
            <p:cNvPr id="16" name="圖片 15" descr="一張含有 文字, 電子用品, 螢幕擷取畫面, 電腦 的圖片&#10;&#10;自動產生的描述">
              <a:extLst>
                <a:ext uri="{FF2B5EF4-FFF2-40B4-BE49-F238E27FC236}">
                  <a16:creationId xmlns:a16="http://schemas.microsoft.com/office/drawing/2014/main" id="{9E471308-59A3-AE5C-3DDE-E6B74D4DEF4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244873" y="4785025"/>
              <a:ext cx="970820" cy="1913163"/>
            </a:xfrm>
            <a:prstGeom prst="rect">
              <a:avLst/>
            </a:prstGeom>
          </p:spPr>
        </p:pic>
      </p:grpSp>
      <p:pic>
        <p:nvPicPr>
          <p:cNvPr id="19" name="圖片 18">
            <a:extLst>
              <a:ext uri="{FF2B5EF4-FFF2-40B4-BE49-F238E27FC236}">
                <a16:creationId xmlns:a16="http://schemas.microsoft.com/office/drawing/2014/main" id="{68D73D69-06C8-6A12-87C9-25A61BDA3ED9}"/>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517032" y="2736730"/>
            <a:ext cx="2655923" cy="1660247"/>
          </a:xfrm>
          <a:prstGeom prst="rect">
            <a:avLst/>
          </a:prstGeom>
        </p:spPr>
      </p:pic>
      <p:pic>
        <p:nvPicPr>
          <p:cNvPr id="18" name="圖片 17">
            <a:extLst>
              <a:ext uri="{FF2B5EF4-FFF2-40B4-BE49-F238E27FC236}">
                <a16:creationId xmlns:a16="http://schemas.microsoft.com/office/drawing/2014/main" id="{A6ADF3F0-30A8-D1CD-8507-37393575BCE2}"/>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703192" y="143315"/>
            <a:ext cx="1254253" cy="1254402"/>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23451043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圖片 10">
            <a:extLst>
              <a:ext uri="{FF2B5EF4-FFF2-40B4-BE49-F238E27FC236}">
                <a16:creationId xmlns:a16="http://schemas.microsoft.com/office/drawing/2014/main" id="{4044CBAB-BC1E-58A4-D016-F0157A54EBEF}"/>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57957" flipV="1">
            <a:off x="3164960" y="5339293"/>
            <a:ext cx="3426593" cy="727390"/>
          </a:xfrm>
          <a:prstGeom prst="rect">
            <a:avLst/>
          </a:prstGeom>
        </p:spPr>
      </p:pic>
      <p:pic>
        <p:nvPicPr>
          <p:cNvPr id="48" name="圖片 47">
            <a:extLst>
              <a:ext uri="{FF2B5EF4-FFF2-40B4-BE49-F238E27FC236}">
                <a16:creationId xmlns:a16="http://schemas.microsoft.com/office/drawing/2014/main" id="{CF5DC43E-8976-4D4D-9F34-FF7D0F57391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90039" y="3077037"/>
            <a:ext cx="6086901" cy="3585693"/>
          </a:xfrm>
          <a:prstGeom prst="rect">
            <a:avLst/>
          </a:prstGeom>
        </p:spPr>
      </p:pic>
      <p:pic>
        <p:nvPicPr>
          <p:cNvPr id="12" name="圖片 11">
            <a:extLst>
              <a:ext uri="{FF2B5EF4-FFF2-40B4-BE49-F238E27FC236}">
                <a16:creationId xmlns:a16="http://schemas.microsoft.com/office/drawing/2014/main" id="{C04D5233-8C77-5FFB-F99A-5A2D48367F40}"/>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flipV="1">
            <a:off x="7615133" y="5717567"/>
            <a:ext cx="3426593" cy="727390"/>
          </a:xfrm>
          <a:prstGeom prst="rect">
            <a:avLst/>
          </a:prstGeom>
        </p:spPr>
      </p:pic>
      <p:pic>
        <p:nvPicPr>
          <p:cNvPr id="10" name="圖片 9">
            <a:extLst>
              <a:ext uri="{FF2B5EF4-FFF2-40B4-BE49-F238E27FC236}">
                <a16:creationId xmlns:a16="http://schemas.microsoft.com/office/drawing/2014/main" id="{891CC76B-BD34-CB15-6574-CCB2AE484367}"/>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21296991" flipV="1">
            <a:off x="1128874" y="5803000"/>
            <a:ext cx="3426593" cy="727390"/>
          </a:xfrm>
          <a:prstGeom prst="rect">
            <a:avLst/>
          </a:prstGeom>
        </p:spPr>
      </p:pic>
      <p:sp>
        <p:nvSpPr>
          <p:cNvPr id="2" name="標題 1">
            <a:extLst>
              <a:ext uri="{FF2B5EF4-FFF2-40B4-BE49-F238E27FC236}">
                <a16:creationId xmlns:a16="http://schemas.microsoft.com/office/drawing/2014/main" id="{EE94F5E4-792C-3145-9334-CFBB152C0560}"/>
              </a:ext>
            </a:extLst>
          </p:cNvPr>
          <p:cNvSpPr>
            <a:spLocks noGrp="1"/>
          </p:cNvSpPr>
          <p:nvPr>
            <p:ph type="title" idx="4294967295"/>
          </p:nvPr>
        </p:nvSpPr>
        <p:spPr>
          <a:xfrm>
            <a:off x="321733" y="295607"/>
            <a:ext cx="11540067" cy="1087437"/>
          </a:xfrm>
        </p:spPr>
        <p:txBody>
          <a:bodyPr>
            <a:normAutofit/>
          </a:bodyPr>
          <a:lstStyle/>
          <a:p>
            <a:pPr algn="ctr"/>
            <a:r>
              <a:rPr lang="en" altLang="zh-TW" sz="4000" b="1">
                <a:solidFill>
                  <a:schemeClr val="tx1">
                    <a:lumMod val="75000"/>
                    <a:lumOff val="25000"/>
                  </a:schemeClr>
                </a:solidFill>
                <a:latin typeface="Arial" panose="020B0604020202020204" pitchFamily="34" charset="0"/>
                <a:cs typeface="Arial" panose="020B0604020202020204" pitchFamily="34" charset="0"/>
              </a:rPr>
              <a:t>Compartmentalized smart cooling</a:t>
            </a:r>
            <a:endParaRPr lang="zh-TW" altLang="en-US" sz="4000" b="1">
              <a:solidFill>
                <a:schemeClr val="tx1">
                  <a:lumMod val="75000"/>
                  <a:lumOff val="25000"/>
                </a:schemeClr>
              </a:solidFill>
              <a:latin typeface="+mn-lt"/>
              <a:ea typeface="+mn-ea"/>
              <a:cs typeface="+mn-ea"/>
              <a:sym typeface="+mn-lt"/>
            </a:endParaRPr>
          </a:p>
        </p:txBody>
      </p:sp>
      <p:sp>
        <p:nvSpPr>
          <p:cNvPr id="31" name="文字方塊 30">
            <a:extLst>
              <a:ext uri="{FF2B5EF4-FFF2-40B4-BE49-F238E27FC236}">
                <a16:creationId xmlns:a16="http://schemas.microsoft.com/office/drawing/2014/main" id="{2BFD1BD5-A68A-0344-99A0-7BEE38055590}"/>
              </a:ext>
            </a:extLst>
          </p:cNvPr>
          <p:cNvSpPr txBox="1"/>
          <p:nvPr/>
        </p:nvSpPr>
        <p:spPr>
          <a:xfrm>
            <a:off x="1281163" y="6458785"/>
            <a:ext cx="3842719" cy="215444"/>
          </a:xfrm>
          <a:prstGeom prst="rect">
            <a:avLst/>
          </a:prstGeom>
          <a:noFill/>
        </p:spPr>
        <p:txBody>
          <a:bodyPr wrap="none" rtlCol="0">
            <a:spAutoFit/>
          </a:bodyPr>
          <a:lstStyle/>
          <a:p>
            <a:pPr defTabSz="1219170">
              <a:buClr>
                <a:srgbClr val="000000"/>
              </a:buClr>
            </a:pPr>
            <a:r>
              <a:rPr kumimoji="1" lang="en-US" altLang="zh-CN" sz="800" kern="0">
                <a:solidFill>
                  <a:srgbClr val="000000"/>
                </a:solidFill>
                <a:cs typeface="+mn-ea"/>
                <a:sym typeface="+mn-lt"/>
              </a:rPr>
              <a:t>*Sound pressure is measured at the front bystander position with low fan speed.</a:t>
            </a:r>
            <a:endParaRPr kumimoji="1" lang="zh-TW" altLang="en-US" sz="800" kern="0">
              <a:solidFill>
                <a:srgbClr val="000000"/>
              </a:solidFill>
              <a:cs typeface="+mn-ea"/>
              <a:sym typeface="+mn-lt"/>
            </a:endParaRPr>
          </a:p>
        </p:txBody>
      </p:sp>
      <p:sp>
        <p:nvSpPr>
          <p:cNvPr id="32" name="文字方塊 31">
            <a:extLst>
              <a:ext uri="{FF2B5EF4-FFF2-40B4-BE49-F238E27FC236}">
                <a16:creationId xmlns:a16="http://schemas.microsoft.com/office/drawing/2014/main" id="{4BF73E73-49F4-1644-9E56-B33933C35D38}"/>
              </a:ext>
            </a:extLst>
          </p:cNvPr>
          <p:cNvSpPr txBox="1"/>
          <p:nvPr/>
        </p:nvSpPr>
        <p:spPr>
          <a:xfrm>
            <a:off x="996697" y="1858631"/>
            <a:ext cx="10494937" cy="773610"/>
          </a:xfrm>
          <a:prstGeom prst="rect">
            <a:avLst/>
          </a:prstGeom>
          <a:noFill/>
        </p:spPr>
        <p:txBody>
          <a:bodyPr wrap="square" rtlCol="0">
            <a:spAutoFit/>
          </a:bodyPr>
          <a:lstStyle/>
          <a:p>
            <a:pPr>
              <a:lnSpc>
                <a:spcPts val="2800"/>
              </a:lnSpc>
            </a:pPr>
            <a:r>
              <a:rPr lang="en" altLang="zh-TW" sz="1800"/>
              <a:t>Enhanced design over the previous generation to separately detects the CPU and hard drive temperatures for dynamically adjusting separate fan speeds for an quieter operations in the office.</a:t>
            </a:r>
            <a:endParaRPr kumimoji="1" lang="zh-TW" altLang="en-US" sz="3200">
              <a:latin typeface="微軟正黑體" panose="020B0604030504040204" pitchFamily="34" charset="-120"/>
              <a:ea typeface="微軟正黑體" panose="020B0604030504040204" pitchFamily="34" charset="-120"/>
            </a:endParaRPr>
          </a:p>
        </p:txBody>
      </p:sp>
      <p:sp>
        <p:nvSpPr>
          <p:cNvPr id="37" name="矩形: 剪去對角角落 36">
            <a:extLst>
              <a:ext uri="{FF2B5EF4-FFF2-40B4-BE49-F238E27FC236}">
                <a16:creationId xmlns:a16="http://schemas.microsoft.com/office/drawing/2014/main" id="{FAEEA199-5C55-456C-B8F6-1E1221A5F95E}"/>
              </a:ext>
            </a:extLst>
          </p:cNvPr>
          <p:cNvSpPr/>
          <p:nvPr/>
        </p:nvSpPr>
        <p:spPr>
          <a:xfrm flipH="1">
            <a:off x="5426059" y="3047857"/>
            <a:ext cx="1764609" cy="488341"/>
          </a:xfrm>
          <a:prstGeom prst="snip2DiagRect">
            <a:avLst>
              <a:gd name="adj1" fmla="val 0"/>
              <a:gd name="adj2" fmla="val 18523"/>
            </a:avLst>
          </a:prstGeom>
          <a:gradFill>
            <a:gsLst>
              <a:gs pos="8000">
                <a:srgbClr val="29797F"/>
              </a:gs>
              <a:gs pos="100000">
                <a:srgbClr val="118FC0"/>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600" b="1">
                <a:solidFill>
                  <a:schemeClr val="bg1"/>
                </a:solidFill>
                <a:latin typeface="微軟正黑體" panose="020B0604030504040204" pitchFamily="34" charset="-120"/>
                <a:ea typeface="微軟正黑體" panose="020B0604030504040204" pitchFamily="34" charset="-120"/>
                <a:cs typeface="Calibri"/>
              </a:rPr>
              <a:t>CPU side</a:t>
            </a:r>
          </a:p>
        </p:txBody>
      </p:sp>
      <p:sp>
        <p:nvSpPr>
          <p:cNvPr id="39" name="矩形: 剪去對角角落 38">
            <a:extLst>
              <a:ext uri="{FF2B5EF4-FFF2-40B4-BE49-F238E27FC236}">
                <a16:creationId xmlns:a16="http://schemas.microsoft.com/office/drawing/2014/main" id="{09F2B3E2-DF58-474F-B518-EF0E66ABDC49}"/>
              </a:ext>
            </a:extLst>
          </p:cNvPr>
          <p:cNvSpPr/>
          <p:nvPr/>
        </p:nvSpPr>
        <p:spPr>
          <a:xfrm flipH="1">
            <a:off x="690039" y="3044798"/>
            <a:ext cx="1543964" cy="488341"/>
          </a:xfrm>
          <a:prstGeom prst="snip2DiagRect">
            <a:avLst>
              <a:gd name="adj1" fmla="val 0"/>
              <a:gd name="adj2" fmla="val 18523"/>
            </a:avLst>
          </a:prstGeom>
          <a:gradFill>
            <a:gsLst>
              <a:gs pos="8000">
                <a:srgbClr val="29797F"/>
              </a:gs>
              <a:gs pos="100000">
                <a:srgbClr val="118FC0"/>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600" b="1">
                <a:solidFill>
                  <a:schemeClr val="bg1"/>
                </a:solidFill>
                <a:latin typeface="微軟正黑體" panose="020B0604030504040204" pitchFamily="34" charset="-120"/>
                <a:ea typeface="微軟正黑體" panose="020B0604030504040204" pitchFamily="34" charset="-120"/>
                <a:cs typeface="Calibri"/>
              </a:rPr>
              <a:t>HDD side</a:t>
            </a:r>
            <a:endParaRPr lang="zh-TW" altLang="en-US" sz="1600" b="1">
              <a:solidFill>
                <a:schemeClr val="bg1"/>
              </a:solidFill>
              <a:latin typeface="微軟正黑體" panose="020B0604030504040204" pitchFamily="34" charset="-120"/>
              <a:ea typeface="微軟正黑體" panose="020B0604030504040204" pitchFamily="34" charset="-120"/>
              <a:cs typeface="Calibri"/>
            </a:endParaRPr>
          </a:p>
        </p:txBody>
      </p:sp>
      <p:pic>
        <p:nvPicPr>
          <p:cNvPr id="42" name="圖片 41">
            <a:extLst>
              <a:ext uri="{FF2B5EF4-FFF2-40B4-BE49-F238E27FC236}">
                <a16:creationId xmlns:a16="http://schemas.microsoft.com/office/drawing/2014/main" id="{2AE7ED1C-C2FE-454A-9AC5-F305159069C4}"/>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7604396" y="3771534"/>
            <a:ext cx="3608788" cy="2326072"/>
          </a:xfrm>
          <a:prstGeom prst="rect">
            <a:avLst/>
          </a:prstGeom>
        </p:spPr>
      </p:pic>
    </p:spTree>
    <p:extLst>
      <p:ext uri="{BB962C8B-B14F-4D97-AF65-F5344CB8AC3E}">
        <p14:creationId xmlns:p14="http://schemas.microsoft.com/office/powerpoint/2010/main" val="2890856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圖片 25">
            <a:extLst>
              <a:ext uri="{FF2B5EF4-FFF2-40B4-BE49-F238E27FC236}">
                <a16:creationId xmlns:a16="http://schemas.microsoft.com/office/drawing/2014/main" id="{478AA370-5C80-9C42-F689-2741C7C8601F}"/>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flipV="1">
            <a:off x="2563397" y="6106108"/>
            <a:ext cx="7915441" cy="727390"/>
          </a:xfrm>
          <a:prstGeom prst="rect">
            <a:avLst/>
          </a:prstGeom>
        </p:spPr>
      </p:pic>
      <p:sp>
        <p:nvSpPr>
          <p:cNvPr id="6" name="文字方塊 5">
            <a:extLst>
              <a:ext uri="{FF2B5EF4-FFF2-40B4-BE49-F238E27FC236}">
                <a16:creationId xmlns:a16="http://schemas.microsoft.com/office/drawing/2014/main" id="{74FF805F-6521-4307-B6BF-1A0874627BC2}"/>
              </a:ext>
            </a:extLst>
          </p:cNvPr>
          <p:cNvSpPr txBox="1"/>
          <p:nvPr/>
        </p:nvSpPr>
        <p:spPr>
          <a:xfrm>
            <a:off x="190500" y="426992"/>
            <a:ext cx="11791950" cy="677108"/>
          </a:xfrm>
          <a:prstGeom prst="rect">
            <a:avLst/>
          </a:prstGeom>
          <a:noFill/>
        </p:spPr>
        <p:txBody>
          <a:bodyPr wrap="square" rtlCol="0">
            <a:spAutoFit/>
          </a:bodyPr>
          <a:lstStyle/>
          <a:p>
            <a:pPr algn="ctr"/>
            <a:r>
              <a:rPr lang="en-US" altLang="zh-TW" sz="3800" b="1">
                <a:solidFill>
                  <a:schemeClr val="tx1">
                    <a:lumMod val="75000"/>
                    <a:lumOff val="25000"/>
                  </a:schemeClr>
                </a:solidFill>
                <a:cs typeface="+mn-ea"/>
                <a:sym typeface="+mn-lt"/>
              </a:rPr>
              <a:t>TVS-h474 Internal view</a:t>
            </a:r>
            <a:endParaRPr lang="zh-TW" altLang="en-US" sz="3800" b="1">
              <a:solidFill>
                <a:schemeClr val="tx1">
                  <a:lumMod val="75000"/>
                  <a:lumOff val="25000"/>
                </a:schemeClr>
              </a:solidFill>
              <a:cs typeface="+mn-ea"/>
              <a:sym typeface="+mn-lt"/>
            </a:endParaRPr>
          </a:p>
        </p:txBody>
      </p:sp>
      <p:pic>
        <p:nvPicPr>
          <p:cNvPr id="3" name="圖片 2">
            <a:extLst>
              <a:ext uri="{FF2B5EF4-FFF2-40B4-BE49-F238E27FC236}">
                <a16:creationId xmlns:a16="http://schemas.microsoft.com/office/drawing/2014/main" id="{51319C5F-0FA7-AACA-32B1-874C74E97B4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899675" y="1489923"/>
            <a:ext cx="8664054" cy="5415033"/>
          </a:xfrm>
          <a:prstGeom prst="rect">
            <a:avLst/>
          </a:prstGeom>
        </p:spPr>
      </p:pic>
      <p:sp>
        <p:nvSpPr>
          <p:cNvPr id="4" name="矩形 39">
            <a:extLst>
              <a:ext uri="{FF2B5EF4-FFF2-40B4-BE49-F238E27FC236}">
                <a16:creationId xmlns:a16="http://schemas.microsoft.com/office/drawing/2014/main" id="{D8A51F97-30F6-BFFC-3EF9-91E4A0ED80C5}"/>
              </a:ext>
            </a:extLst>
          </p:cNvPr>
          <p:cNvSpPr/>
          <p:nvPr/>
        </p:nvSpPr>
        <p:spPr>
          <a:xfrm flipH="1">
            <a:off x="3923783" y="3293707"/>
            <a:ext cx="1187230" cy="1749927"/>
          </a:xfrm>
          <a:prstGeom prst="rect">
            <a:avLst/>
          </a:prstGeom>
          <a:solidFill>
            <a:schemeClr val="accent6">
              <a:lumMod val="60000"/>
              <a:lumOff val="40000"/>
              <a:alpha val="31000"/>
            </a:schemeClr>
          </a:solidFill>
          <a:ln w="21590" cap="flat" cmpd="sng">
            <a:noFill/>
            <a:prstDash val="solid"/>
            <a:round/>
            <a:headEnd type="none" w="med" len="med"/>
            <a:tailEnd type="oval" w="lg" len="lg"/>
          </a:ln>
          <a:effectLst/>
        </p:spPr>
        <p:txBody>
          <a:bodyPr rtlCol="0" anchor="ctr"/>
          <a:lstStyle/>
          <a:p>
            <a:pPr algn="ctr"/>
            <a:endParaRPr lang="zh-TW" altLang="en-US" sz="1200">
              <a:solidFill>
                <a:srgbClr val="916409"/>
              </a:solidFill>
              <a:cs typeface="+mn-ea"/>
              <a:sym typeface="+mn-lt"/>
            </a:endParaRPr>
          </a:p>
        </p:txBody>
      </p:sp>
      <p:sp>
        <p:nvSpPr>
          <p:cNvPr id="7" name="矩形 39">
            <a:extLst>
              <a:ext uri="{FF2B5EF4-FFF2-40B4-BE49-F238E27FC236}">
                <a16:creationId xmlns:a16="http://schemas.microsoft.com/office/drawing/2014/main" id="{7B4BBDED-DA65-1EF1-FDE0-8D0780BBD461}"/>
              </a:ext>
            </a:extLst>
          </p:cNvPr>
          <p:cNvSpPr/>
          <p:nvPr/>
        </p:nvSpPr>
        <p:spPr>
          <a:xfrm flipH="1">
            <a:off x="3923784" y="3293708"/>
            <a:ext cx="1146740" cy="1749927"/>
          </a:xfrm>
          <a:prstGeom prst="rect">
            <a:avLst/>
          </a:prstGeom>
          <a:noFill/>
          <a:ln w="19050" cap="flat" cmpd="sng">
            <a:solidFill>
              <a:srgbClr val="21C9F7"/>
            </a:solidFill>
            <a:prstDash val="solid"/>
            <a:round/>
            <a:headEnd type="none" w="med" len="med"/>
            <a:tailEnd type="oval" w="lg" len="lg"/>
          </a:ln>
          <a:effectLst>
            <a:outerShdw blurRad="50800" dist="38100" dir="5400000" algn="t" rotWithShape="0">
              <a:prstClr val="black">
                <a:alpha val="40000"/>
              </a:prstClr>
            </a:outerShdw>
          </a:effectLst>
        </p:spPr>
        <p:txBody>
          <a:bodyPr rtlCol="0" anchor="ctr"/>
          <a:lstStyle/>
          <a:p>
            <a:pPr algn="ctr"/>
            <a:endParaRPr lang="zh-TW" altLang="en-US" sz="1200">
              <a:solidFill>
                <a:srgbClr val="916409"/>
              </a:solidFill>
              <a:cs typeface="+mn-ea"/>
              <a:sym typeface="+mn-lt"/>
            </a:endParaRPr>
          </a:p>
        </p:txBody>
      </p:sp>
      <p:sp>
        <p:nvSpPr>
          <p:cNvPr id="8" name="文字方塊 7">
            <a:extLst>
              <a:ext uri="{FF2B5EF4-FFF2-40B4-BE49-F238E27FC236}">
                <a16:creationId xmlns:a16="http://schemas.microsoft.com/office/drawing/2014/main" id="{FCC28458-CA57-D36A-7327-517814AE9316}"/>
              </a:ext>
            </a:extLst>
          </p:cNvPr>
          <p:cNvSpPr txBox="1"/>
          <p:nvPr/>
        </p:nvSpPr>
        <p:spPr>
          <a:xfrm>
            <a:off x="1046685" y="3754322"/>
            <a:ext cx="1436914" cy="830997"/>
          </a:xfrm>
          <a:prstGeom prst="rect">
            <a:avLst/>
          </a:prstGeom>
          <a:noFill/>
        </p:spPr>
        <p:txBody>
          <a:bodyPr wrap="square" rtlCol="0">
            <a:spAutoFit/>
          </a:bodyPr>
          <a:lstStyle/>
          <a:p>
            <a:pPr algn="r"/>
            <a:r>
              <a:rPr kumimoji="1" lang="en-US" altLang="zh-TW" sz="1600">
                <a:cs typeface="+mn-ea"/>
                <a:sym typeface="+mn-lt"/>
              </a:rPr>
              <a:t>2 x DDR4</a:t>
            </a:r>
          </a:p>
          <a:p>
            <a:pPr algn="r"/>
            <a:r>
              <a:rPr kumimoji="1" lang="en-US" altLang="zh-TW" sz="1600">
                <a:cs typeface="+mn-ea"/>
                <a:sym typeface="+mn-lt"/>
              </a:rPr>
              <a:t>SO-DIMM</a:t>
            </a:r>
            <a:r>
              <a:rPr kumimoji="1" lang="zh-TW" altLang="en-US" sz="1600">
                <a:cs typeface="+mn-ea"/>
                <a:sym typeface="+mn-lt"/>
              </a:rPr>
              <a:t> </a:t>
            </a:r>
            <a:r>
              <a:rPr kumimoji="1" lang="en-US" altLang="zh-TW" sz="1600">
                <a:cs typeface="+mn-ea"/>
                <a:sym typeface="+mn-lt"/>
              </a:rPr>
              <a:t>slots</a:t>
            </a:r>
            <a:endParaRPr kumimoji="1" lang="zh-TW" altLang="en-US" sz="1600">
              <a:cs typeface="+mn-ea"/>
              <a:sym typeface="+mn-lt"/>
            </a:endParaRPr>
          </a:p>
        </p:txBody>
      </p:sp>
      <p:cxnSp>
        <p:nvCxnSpPr>
          <p:cNvPr id="5" name="直線單箭頭接點 26">
            <a:extLst>
              <a:ext uri="{FF2B5EF4-FFF2-40B4-BE49-F238E27FC236}">
                <a16:creationId xmlns:a16="http://schemas.microsoft.com/office/drawing/2014/main" id="{0ED32163-D6AB-4C60-84AF-AFCBC059B3AA}"/>
              </a:ext>
            </a:extLst>
          </p:cNvPr>
          <p:cNvCxnSpPr>
            <a:cxnSpLocks/>
          </p:cNvCxnSpPr>
          <p:nvPr/>
        </p:nvCxnSpPr>
        <p:spPr>
          <a:xfrm>
            <a:off x="2529708" y="4159296"/>
            <a:ext cx="1394075" cy="0"/>
          </a:xfrm>
          <a:prstGeom prst="straightConnector1">
            <a:avLst/>
          </a:prstGeom>
          <a:noFill/>
          <a:ln w="19050" cap="flat" cmpd="sng">
            <a:solidFill>
              <a:srgbClr val="21C9F7"/>
            </a:solidFill>
            <a:prstDash val="solid"/>
            <a:round/>
            <a:headEnd type="none" w="lg" len="lg"/>
            <a:tailEnd type="oval" w="lg" len="lg"/>
          </a:ln>
          <a:effectLst/>
        </p:spPr>
      </p:cxnSp>
      <p:sp>
        <p:nvSpPr>
          <p:cNvPr id="10" name="矩形 39">
            <a:extLst>
              <a:ext uri="{FF2B5EF4-FFF2-40B4-BE49-F238E27FC236}">
                <a16:creationId xmlns:a16="http://schemas.microsoft.com/office/drawing/2014/main" id="{0FF5A68F-9637-ADF5-1F47-A553B02843AF}"/>
              </a:ext>
            </a:extLst>
          </p:cNvPr>
          <p:cNvSpPr/>
          <p:nvPr/>
        </p:nvSpPr>
        <p:spPr>
          <a:xfrm flipH="1">
            <a:off x="5158305" y="2159134"/>
            <a:ext cx="2384698" cy="2884500"/>
          </a:xfrm>
          <a:prstGeom prst="rect">
            <a:avLst/>
          </a:prstGeom>
          <a:solidFill>
            <a:srgbClr val="00B0F0">
              <a:alpha val="29000"/>
            </a:srgbClr>
          </a:solidFill>
          <a:ln w="21590" cap="flat" cmpd="sng">
            <a:noFill/>
            <a:prstDash val="solid"/>
            <a:round/>
            <a:headEnd type="none" w="med" len="med"/>
            <a:tailEnd type="oval" w="lg" len="lg"/>
          </a:ln>
          <a:effectLst/>
        </p:spPr>
        <p:txBody>
          <a:bodyPr rtlCol="0" anchor="ctr"/>
          <a:lstStyle/>
          <a:p>
            <a:pPr algn="ctr"/>
            <a:endParaRPr lang="zh-TW" altLang="en-US" sz="1200">
              <a:solidFill>
                <a:srgbClr val="916409"/>
              </a:solidFill>
              <a:cs typeface="+mn-ea"/>
              <a:sym typeface="+mn-lt"/>
            </a:endParaRPr>
          </a:p>
        </p:txBody>
      </p:sp>
      <p:sp>
        <p:nvSpPr>
          <p:cNvPr id="12" name="矩形 39">
            <a:extLst>
              <a:ext uri="{FF2B5EF4-FFF2-40B4-BE49-F238E27FC236}">
                <a16:creationId xmlns:a16="http://schemas.microsoft.com/office/drawing/2014/main" id="{4119F3BE-EB91-9AAD-8F49-2CC052C89964}"/>
              </a:ext>
            </a:extLst>
          </p:cNvPr>
          <p:cNvSpPr/>
          <p:nvPr/>
        </p:nvSpPr>
        <p:spPr>
          <a:xfrm flipH="1">
            <a:off x="5143217" y="2159134"/>
            <a:ext cx="2399787" cy="2897199"/>
          </a:xfrm>
          <a:prstGeom prst="rect">
            <a:avLst/>
          </a:prstGeom>
          <a:noFill/>
          <a:ln w="19050" cap="flat" cmpd="sng">
            <a:solidFill>
              <a:srgbClr val="21C9F7"/>
            </a:solidFill>
            <a:prstDash val="solid"/>
            <a:round/>
            <a:headEnd type="none" w="med" len="med"/>
            <a:tailEnd type="oval" w="lg" len="lg"/>
          </a:ln>
          <a:effectLst>
            <a:outerShdw blurRad="50800" dist="38100" dir="5400000" algn="t" rotWithShape="0">
              <a:prstClr val="black">
                <a:alpha val="40000"/>
              </a:prstClr>
            </a:outerShdw>
          </a:effectLst>
        </p:spPr>
        <p:txBody>
          <a:bodyPr rtlCol="0" anchor="ctr"/>
          <a:lstStyle/>
          <a:p>
            <a:pPr algn="ctr"/>
            <a:endParaRPr lang="zh-TW" altLang="en-US" sz="1200">
              <a:solidFill>
                <a:srgbClr val="916409"/>
              </a:solidFill>
              <a:cs typeface="+mn-ea"/>
              <a:sym typeface="+mn-lt"/>
            </a:endParaRPr>
          </a:p>
        </p:txBody>
      </p:sp>
      <p:sp>
        <p:nvSpPr>
          <p:cNvPr id="13" name="文字方塊 12">
            <a:extLst>
              <a:ext uri="{FF2B5EF4-FFF2-40B4-BE49-F238E27FC236}">
                <a16:creationId xmlns:a16="http://schemas.microsoft.com/office/drawing/2014/main" id="{7DC02EF2-17C7-851D-B551-334C286A1B45}"/>
              </a:ext>
            </a:extLst>
          </p:cNvPr>
          <p:cNvSpPr txBox="1"/>
          <p:nvPr/>
        </p:nvSpPr>
        <p:spPr>
          <a:xfrm>
            <a:off x="10175680" y="2384166"/>
            <a:ext cx="1555976" cy="338554"/>
          </a:xfrm>
          <a:prstGeom prst="rect">
            <a:avLst/>
          </a:prstGeom>
          <a:noFill/>
        </p:spPr>
        <p:txBody>
          <a:bodyPr wrap="square" rtlCol="0">
            <a:spAutoFit/>
          </a:bodyPr>
          <a:lstStyle/>
          <a:p>
            <a:r>
              <a:rPr kumimoji="1" lang="en-US" altLang="zh-TW" sz="1600">
                <a:cs typeface="+mn-ea"/>
                <a:sym typeface="+mn-lt"/>
              </a:rPr>
              <a:t>CPU</a:t>
            </a:r>
            <a:r>
              <a:rPr kumimoji="1" lang="zh-TW" altLang="en-US" sz="1600">
                <a:cs typeface="+mn-ea"/>
                <a:sym typeface="+mn-lt"/>
              </a:rPr>
              <a:t> </a:t>
            </a:r>
            <a:r>
              <a:rPr kumimoji="1" lang="en-US" altLang="zh-TW" sz="1600">
                <a:cs typeface="+mn-ea"/>
                <a:sym typeface="+mn-lt"/>
              </a:rPr>
              <a:t>heatsink</a:t>
            </a:r>
            <a:endParaRPr kumimoji="1" lang="zh-TW" altLang="en-US" sz="1600">
              <a:cs typeface="+mn-ea"/>
              <a:sym typeface="+mn-lt"/>
            </a:endParaRPr>
          </a:p>
        </p:txBody>
      </p:sp>
      <p:cxnSp>
        <p:nvCxnSpPr>
          <p:cNvPr id="11" name="直線單箭頭接點 26">
            <a:extLst>
              <a:ext uri="{FF2B5EF4-FFF2-40B4-BE49-F238E27FC236}">
                <a16:creationId xmlns:a16="http://schemas.microsoft.com/office/drawing/2014/main" id="{B169D15B-61EF-7EFE-E93A-87AAFF3655E2}"/>
              </a:ext>
            </a:extLst>
          </p:cNvPr>
          <p:cNvCxnSpPr>
            <a:cxnSpLocks/>
          </p:cNvCxnSpPr>
          <p:nvPr/>
        </p:nvCxnSpPr>
        <p:spPr>
          <a:xfrm flipH="1">
            <a:off x="7547458" y="2587970"/>
            <a:ext cx="2573440" cy="0"/>
          </a:xfrm>
          <a:prstGeom prst="straightConnector1">
            <a:avLst/>
          </a:prstGeom>
          <a:noFill/>
          <a:ln w="19050" cap="flat" cmpd="sng">
            <a:solidFill>
              <a:srgbClr val="21C9F7"/>
            </a:solidFill>
            <a:prstDash val="solid"/>
            <a:round/>
            <a:headEnd type="none" w="lg" len="lg"/>
            <a:tailEnd type="oval" w="lg" len="lg"/>
          </a:ln>
          <a:effectLst/>
        </p:spPr>
      </p:cxnSp>
      <p:sp>
        <p:nvSpPr>
          <p:cNvPr id="15" name="矩形 39">
            <a:extLst>
              <a:ext uri="{FF2B5EF4-FFF2-40B4-BE49-F238E27FC236}">
                <a16:creationId xmlns:a16="http://schemas.microsoft.com/office/drawing/2014/main" id="{5A251919-6595-5A66-1066-D8DD08D8A9DC}"/>
              </a:ext>
            </a:extLst>
          </p:cNvPr>
          <p:cNvSpPr/>
          <p:nvPr/>
        </p:nvSpPr>
        <p:spPr>
          <a:xfrm flipH="1">
            <a:off x="4120517" y="5636155"/>
            <a:ext cx="1977890" cy="480166"/>
          </a:xfrm>
          <a:prstGeom prst="rect">
            <a:avLst/>
          </a:prstGeom>
          <a:solidFill>
            <a:schemeClr val="accent4">
              <a:lumMod val="50000"/>
              <a:alpha val="40000"/>
            </a:schemeClr>
          </a:solidFill>
          <a:ln w="21590" cap="flat" cmpd="sng">
            <a:noFill/>
            <a:prstDash val="solid"/>
            <a:round/>
            <a:headEnd type="none" w="med" len="med"/>
            <a:tailEnd type="oval" w="lg" len="lg"/>
          </a:ln>
          <a:effectLst/>
        </p:spPr>
        <p:txBody>
          <a:bodyPr rtlCol="0" anchor="ctr"/>
          <a:lstStyle/>
          <a:p>
            <a:pPr algn="ctr"/>
            <a:endParaRPr lang="zh-TW" altLang="en-US" sz="1200">
              <a:solidFill>
                <a:srgbClr val="916409"/>
              </a:solidFill>
              <a:cs typeface="+mn-ea"/>
              <a:sym typeface="+mn-lt"/>
            </a:endParaRPr>
          </a:p>
        </p:txBody>
      </p:sp>
      <p:sp>
        <p:nvSpPr>
          <p:cNvPr id="17" name="矩形 39">
            <a:extLst>
              <a:ext uri="{FF2B5EF4-FFF2-40B4-BE49-F238E27FC236}">
                <a16:creationId xmlns:a16="http://schemas.microsoft.com/office/drawing/2014/main" id="{7FA7B43C-596C-7AA6-163E-C127F5869F77}"/>
              </a:ext>
            </a:extLst>
          </p:cNvPr>
          <p:cNvSpPr/>
          <p:nvPr/>
        </p:nvSpPr>
        <p:spPr>
          <a:xfrm flipH="1">
            <a:off x="4120517" y="5166204"/>
            <a:ext cx="1977890" cy="416719"/>
          </a:xfrm>
          <a:prstGeom prst="rect">
            <a:avLst/>
          </a:prstGeom>
          <a:solidFill>
            <a:schemeClr val="accent4">
              <a:lumMod val="50000"/>
              <a:alpha val="40000"/>
            </a:schemeClr>
          </a:solidFill>
          <a:ln w="21590" cap="flat" cmpd="sng">
            <a:noFill/>
            <a:prstDash val="solid"/>
            <a:round/>
            <a:headEnd type="none" w="med" len="med"/>
            <a:tailEnd type="oval" w="lg" len="lg"/>
          </a:ln>
          <a:effectLst/>
        </p:spPr>
        <p:txBody>
          <a:bodyPr rtlCol="0" anchor="ctr"/>
          <a:lstStyle/>
          <a:p>
            <a:pPr algn="ctr"/>
            <a:endParaRPr lang="zh-TW" altLang="en-US" sz="1200">
              <a:solidFill>
                <a:srgbClr val="916409"/>
              </a:solidFill>
              <a:cs typeface="+mn-ea"/>
              <a:sym typeface="+mn-lt"/>
            </a:endParaRPr>
          </a:p>
        </p:txBody>
      </p:sp>
      <p:sp>
        <p:nvSpPr>
          <p:cNvPr id="18" name="矩形 39">
            <a:extLst>
              <a:ext uri="{FF2B5EF4-FFF2-40B4-BE49-F238E27FC236}">
                <a16:creationId xmlns:a16="http://schemas.microsoft.com/office/drawing/2014/main" id="{D32857F1-31AD-3E74-D45F-AEDCB0C9D484}"/>
              </a:ext>
            </a:extLst>
          </p:cNvPr>
          <p:cNvSpPr/>
          <p:nvPr/>
        </p:nvSpPr>
        <p:spPr>
          <a:xfrm flipH="1">
            <a:off x="4145912" y="5154090"/>
            <a:ext cx="1952496" cy="438996"/>
          </a:xfrm>
          <a:prstGeom prst="rect">
            <a:avLst/>
          </a:prstGeom>
          <a:noFill/>
          <a:ln w="19050" cap="flat" cmpd="sng">
            <a:solidFill>
              <a:srgbClr val="21C9F7"/>
            </a:solidFill>
            <a:prstDash val="solid"/>
            <a:round/>
            <a:headEnd type="none" w="med" len="med"/>
            <a:tailEnd type="oval" w="lg" len="lg"/>
          </a:ln>
          <a:effectLst>
            <a:outerShdw blurRad="50800" dist="38100" dir="5400000" algn="t" rotWithShape="0">
              <a:prstClr val="black">
                <a:alpha val="40000"/>
              </a:prstClr>
            </a:outerShdw>
          </a:effectLst>
        </p:spPr>
        <p:txBody>
          <a:bodyPr rtlCol="0" anchor="ctr"/>
          <a:lstStyle/>
          <a:p>
            <a:pPr algn="ctr"/>
            <a:endParaRPr lang="zh-TW" altLang="en-US" sz="1200">
              <a:solidFill>
                <a:srgbClr val="916409"/>
              </a:solidFill>
              <a:cs typeface="+mn-ea"/>
              <a:sym typeface="+mn-lt"/>
            </a:endParaRPr>
          </a:p>
        </p:txBody>
      </p:sp>
      <p:cxnSp>
        <p:nvCxnSpPr>
          <p:cNvPr id="19" name="接點: 肘形 18">
            <a:extLst>
              <a:ext uri="{FF2B5EF4-FFF2-40B4-BE49-F238E27FC236}">
                <a16:creationId xmlns:a16="http://schemas.microsoft.com/office/drawing/2014/main" id="{DAA94F78-E0D2-B370-DA9B-7BB9040AB68F}"/>
              </a:ext>
            </a:extLst>
          </p:cNvPr>
          <p:cNvCxnSpPr>
            <a:cxnSpLocks/>
          </p:cNvCxnSpPr>
          <p:nvPr/>
        </p:nvCxnSpPr>
        <p:spPr>
          <a:xfrm rot="10800000" flipV="1">
            <a:off x="4129822" y="5374564"/>
            <a:ext cx="12700" cy="501674"/>
          </a:xfrm>
          <a:prstGeom prst="bentConnector3">
            <a:avLst>
              <a:gd name="adj1" fmla="val 1800000"/>
            </a:avLst>
          </a:prstGeom>
          <a:ln w="19050">
            <a:solidFill>
              <a:srgbClr val="21C9F7"/>
            </a:solidFill>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0" name="矩形 39">
            <a:extLst>
              <a:ext uri="{FF2B5EF4-FFF2-40B4-BE49-F238E27FC236}">
                <a16:creationId xmlns:a16="http://schemas.microsoft.com/office/drawing/2014/main" id="{603445C9-03C8-CCD1-4D83-1C9B8FF22A96}"/>
              </a:ext>
            </a:extLst>
          </p:cNvPr>
          <p:cNvSpPr/>
          <p:nvPr/>
        </p:nvSpPr>
        <p:spPr>
          <a:xfrm flipH="1">
            <a:off x="4145911" y="5636153"/>
            <a:ext cx="1952496" cy="480167"/>
          </a:xfrm>
          <a:prstGeom prst="rect">
            <a:avLst/>
          </a:prstGeom>
          <a:noFill/>
          <a:ln w="19050" cap="flat" cmpd="sng">
            <a:solidFill>
              <a:srgbClr val="21C9F7"/>
            </a:solidFill>
            <a:prstDash val="solid"/>
            <a:round/>
            <a:headEnd type="none" w="med" len="med"/>
            <a:tailEnd type="oval" w="lg" len="lg"/>
          </a:ln>
          <a:effectLst>
            <a:outerShdw blurRad="50800" dist="38100" dir="5400000" algn="t" rotWithShape="0">
              <a:prstClr val="black">
                <a:alpha val="40000"/>
              </a:prstClr>
            </a:outerShdw>
          </a:effectLst>
        </p:spPr>
        <p:txBody>
          <a:bodyPr rtlCol="0" anchor="ctr"/>
          <a:lstStyle/>
          <a:p>
            <a:pPr algn="ctr"/>
            <a:endParaRPr lang="zh-TW" altLang="en-US" sz="1200">
              <a:solidFill>
                <a:srgbClr val="916409"/>
              </a:solidFill>
              <a:cs typeface="+mn-ea"/>
              <a:sym typeface="+mn-lt"/>
            </a:endParaRPr>
          </a:p>
        </p:txBody>
      </p:sp>
      <p:sp>
        <p:nvSpPr>
          <p:cNvPr id="21" name="文字方塊 20">
            <a:extLst>
              <a:ext uri="{FF2B5EF4-FFF2-40B4-BE49-F238E27FC236}">
                <a16:creationId xmlns:a16="http://schemas.microsoft.com/office/drawing/2014/main" id="{500F8BF2-D621-9E7C-DCB9-F8123509BB62}"/>
              </a:ext>
            </a:extLst>
          </p:cNvPr>
          <p:cNvSpPr txBox="1"/>
          <p:nvPr/>
        </p:nvSpPr>
        <p:spPr>
          <a:xfrm>
            <a:off x="288158" y="5195173"/>
            <a:ext cx="2195441" cy="584775"/>
          </a:xfrm>
          <a:prstGeom prst="rect">
            <a:avLst/>
          </a:prstGeom>
          <a:noFill/>
        </p:spPr>
        <p:txBody>
          <a:bodyPr wrap="square" rtlCol="0">
            <a:spAutoFit/>
          </a:bodyPr>
          <a:lstStyle/>
          <a:p>
            <a:pPr algn="r"/>
            <a:r>
              <a:rPr kumimoji="1" lang="en-US" altLang="zh-TW" sz="1600">
                <a:cs typeface="+mn-ea"/>
                <a:sym typeface="+mn-lt"/>
              </a:rPr>
              <a:t>2 x M.2 2280 </a:t>
            </a:r>
            <a:r>
              <a:rPr kumimoji="1" lang="en-US" altLang="zh-TW" sz="1600" err="1">
                <a:cs typeface="+mn-ea"/>
                <a:sym typeface="+mn-lt"/>
              </a:rPr>
              <a:t>NVMe</a:t>
            </a:r>
            <a:r>
              <a:rPr kumimoji="1" lang="en-US" altLang="zh-TW" sz="1600">
                <a:cs typeface="+mn-ea"/>
                <a:sym typeface="+mn-lt"/>
              </a:rPr>
              <a:t> PCIe Gen3 x2</a:t>
            </a:r>
            <a:r>
              <a:rPr kumimoji="1" lang="zh-TW" altLang="en-US" sz="1600">
                <a:cs typeface="+mn-ea"/>
                <a:sym typeface="+mn-lt"/>
              </a:rPr>
              <a:t> </a:t>
            </a:r>
            <a:r>
              <a:rPr kumimoji="1" lang="en-US" altLang="zh-TW" sz="1600">
                <a:cs typeface="+mn-ea"/>
                <a:sym typeface="+mn-lt"/>
              </a:rPr>
              <a:t>slots</a:t>
            </a:r>
            <a:endParaRPr kumimoji="1" lang="zh-TW" altLang="en-US" sz="1600">
              <a:cs typeface="+mn-ea"/>
              <a:sym typeface="+mn-lt"/>
            </a:endParaRPr>
          </a:p>
        </p:txBody>
      </p:sp>
      <p:cxnSp>
        <p:nvCxnSpPr>
          <p:cNvPr id="25" name="直線單箭頭接點 26">
            <a:extLst>
              <a:ext uri="{FF2B5EF4-FFF2-40B4-BE49-F238E27FC236}">
                <a16:creationId xmlns:a16="http://schemas.microsoft.com/office/drawing/2014/main" id="{05BECB93-454D-F6CE-920E-B1AD2B32E9F3}"/>
              </a:ext>
            </a:extLst>
          </p:cNvPr>
          <p:cNvCxnSpPr>
            <a:cxnSpLocks/>
          </p:cNvCxnSpPr>
          <p:nvPr/>
        </p:nvCxnSpPr>
        <p:spPr>
          <a:xfrm>
            <a:off x="2523357" y="5636153"/>
            <a:ext cx="1394075" cy="0"/>
          </a:xfrm>
          <a:prstGeom prst="straightConnector1">
            <a:avLst/>
          </a:prstGeom>
          <a:noFill/>
          <a:ln w="19050" cap="flat" cmpd="sng">
            <a:solidFill>
              <a:srgbClr val="21C9F7"/>
            </a:solidFill>
            <a:prstDash val="solid"/>
            <a:round/>
            <a:headEnd type="none" w="lg" len="lg"/>
            <a:tailEnd type="oval" w="lg" len="lg"/>
          </a:ln>
          <a:effectLst/>
        </p:spPr>
      </p:cxnSp>
      <p:sp>
        <p:nvSpPr>
          <p:cNvPr id="22" name="矩形 39">
            <a:extLst>
              <a:ext uri="{FF2B5EF4-FFF2-40B4-BE49-F238E27FC236}">
                <a16:creationId xmlns:a16="http://schemas.microsoft.com/office/drawing/2014/main" id="{FE01593F-DC70-6504-BB00-1FF2B4C05502}"/>
              </a:ext>
            </a:extLst>
          </p:cNvPr>
          <p:cNvSpPr/>
          <p:nvPr/>
        </p:nvSpPr>
        <p:spPr>
          <a:xfrm flipH="1">
            <a:off x="8094140" y="3174276"/>
            <a:ext cx="1212698" cy="1648222"/>
          </a:xfrm>
          <a:prstGeom prst="rect">
            <a:avLst/>
          </a:prstGeom>
          <a:solidFill>
            <a:srgbClr val="00B0F0">
              <a:alpha val="29000"/>
            </a:srgbClr>
          </a:solidFill>
          <a:ln w="21590" cap="flat" cmpd="sng">
            <a:noFill/>
            <a:prstDash val="solid"/>
            <a:round/>
            <a:headEnd type="none" w="med" len="med"/>
            <a:tailEnd type="oval" w="lg" len="lg"/>
          </a:ln>
          <a:effectLst/>
        </p:spPr>
        <p:txBody>
          <a:bodyPr rtlCol="0" anchor="ctr"/>
          <a:lstStyle/>
          <a:p>
            <a:pPr algn="ctr"/>
            <a:endParaRPr lang="zh-TW" altLang="en-US" sz="1200">
              <a:solidFill>
                <a:srgbClr val="916409"/>
              </a:solidFill>
              <a:cs typeface="+mn-ea"/>
              <a:sym typeface="+mn-lt"/>
            </a:endParaRPr>
          </a:p>
        </p:txBody>
      </p:sp>
      <p:sp>
        <p:nvSpPr>
          <p:cNvPr id="23" name="文字方塊 12">
            <a:extLst>
              <a:ext uri="{FF2B5EF4-FFF2-40B4-BE49-F238E27FC236}">
                <a16:creationId xmlns:a16="http://schemas.microsoft.com/office/drawing/2014/main" id="{515AB4A3-20B7-6D3D-9358-AF04D015C32F}"/>
              </a:ext>
            </a:extLst>
          </p:cNvPr>
          <p:cNvSpPr txBox="1"/>
          <p:nvPr/>
        </p:nvSpPr>
        <p:spPr>
          <a:xfrm>
            <a:off x="10161391" y="3904634"/>
            <a:ext cx="1555976" cy="338554"/>
          </a:xfrm>
          <a:prstGeom prst="rect">
            <a:avLst/>
          </a:prstGeom>
          <a:noFill/>
        </p:spPr>
        <p:txBody>
          <a:bodyPr wrap="square" rtlCol="0">
            <a:spAutoFit/>
          </a:bodyPr>
          <a:lstStyle/>
          <a:p>
            <a:r>
              <a:rPr kumimoji="1" lang="en-US" altLang="zh-TW" sz="1600">
                <a:cs typeface="+mn-ea"/>
                <a:sym typeface="+mn-lt"/>
              </a:rPr>
              <a:t>CPU</a:t>
            </a:r>
            <a:r>
              <a:rPr kumimoji="1" lang="zh-TW" altLang="en-US" sz="1600">
                <a:cs typeface="+mn-ea"/>
                <a:sym typeface="+mn-lt"/>
              </a:rPr>
              <a:t> </a:t>
            </a:r>
            <a:r>
              <a:rPr kumimoji="1" lang="en-US" altLang="zh-TW" sz="1600">
                <a:cs typeface="+mn-ea"/>
                <a:sym typeface="+mn-lt"/>
              </a:rPr>
              <a:t>Fan</a:t>
            </a:r>
            <a:endParaRPr kumimoji="1" lang="zh-TW" altLang="en-US" sz="1600">
              <a:cs typeface="+mn-ea"/>
              <a:sym typeface="+mn-lt"/>
            </a:endParaRPr>
          </a:p>
        </p:txBody>
      </p:sp>
      <p:cxnSp>
        <p:nvCxnSpPr>
          <p:cNvPr id="24" name="直線單箭頭接點 26">
            <a:extLst>
              <a:ext uri="{FF2B5EF4-FFF2-40B4-BE49-F238E27FC236}">
                <a16:creationId xmlns:a16="http://schemas.microsoft.com/office/drawing/2014/main" id="{F1A3D826-00DE-4E05-E8E6-EFD1D300A7AB}"/>
              </a:ext>
            </a:extLst>
          </p:cNvPr>
          <p:cNvCxnSpPr>
            <a:cxnSpLocks/>
          </p:cNvCxnSpPr>
          <p:nvPr/>
        </p:nvCxnSpPr>
        <p:spPr>
          <a:xfrm flipH="1">
            <a:off x="9306838" y="4083386"/>
            <a:ext cx="799771" cy="0"/>
          </a:xfrm>
          <a:prstGeom prst="straightConnector1">
            <a:avLst/>
          </a:prstGeom>
          <a:noFill/>
          <a:ln w="19050" cap="flat" cmpd="sng">
            <a:solidFill>
              <a:srgbClr val="21C9F7"/>
            </a:solidFill>
            <a:prstDash val="solid"/>
            <a:round/>
            <a:headEnd type="none" w="lg" len="lg"/>
            <a:tailEnd type="oval" w="lg" len="lg"/>
          </a:ln>
          <a:effectLst/>
        </p:spPr>
      </p:cxnSp>
    </p:spTree>
    <p:extLst>
      <p:ext uri="{BB962C8B-B14F-4D97-AF65-F5344CB8AC3E}">
        <p14:creationId xmlns:p14="http://schemas.microsoft.com/office/powerpoint/2010/main" val="34321965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圖片 25">
            <a:extLst>
              <a:ext uri="{FF2B5EF4-FFF2-40B4-BE49-F238E27FC236}">
                <a16:creationId xmlns:a16="http://schemas.microsoft.com/office/drawing/2014/main" id="{478AA370-5C80-9C42-F689-2741C7C8601F}"/>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flipV="1">
            <a:off x="2563397" y="6106108"/>
            <a:ext cx="7915441" cy="727390"/>
          </a:xfrm>
          <a:prstGeom prst="rect">
            <a:avLst/>
          </a:prstGeom>
        </p:spPr>
      </p:pic>
      <p:sp>
        <p:nvSpPr>
          <p:cNvPr id="6" name="文字方塊 5">
            <a:extLst>
              <a:ext uri="{FF2B5EF4-FFF2-40B4-BE49-F238E27FC236}">
                <a16:creationId xmlns:a16="http://schemas.microsoft.com/office/drawing/2014/main" id="{74FF805F-6521-4307-B6BF-1A0874627BC2}"/>
              </a:ext>
            </a:extLst>
          </p:cNvPr>
          <p:cNvSpPr txBox="1"/>
          <p:nvPr/>
        </p:nvSpPr>
        <p:spPr>
          <a:xfrm>
            <a:off x="190500" y="426992"/>
            <a:ext cx="11791950" cy="677108"/>
          </a:xfrm>
          <a:prstGeom prst="rect">
            <a:avLst/>
          </a:prstGeom>
          <a:noFill/>
        </p:spPr>
        <p:txBody>
          <a:bodyPr wrap="square" rtlCol="0">
            <a:spAutoFit/>
          </a:bodyPr>
          <a:lstStyle/>
          <a:p>
            <a:pPr algn="ctr"/>
            <a:r>
              <a:rPr lang="en-US" altLang="zh-TW" sz="3800" b="1">
                <a:solidFill>
                  <a:schemeClr val="tx1">
                    <a:lumMod val="75000"/>
                    <a:lumOff val="25000"/>
                  </a:schemeClr>
                </a:solidFill>
                <a:cs typeface="+mn-ea"/>
                <a:sym typeface="+mn-lt"/>
              </a:rPr>
              <a:t>TVS-h674/h874</a:t>
            </a:r>
            <a:r>
              <a:rPr lang="zh-TW" altLang="en-US" sz="3800" b="1">
                <a:solidFill>
                  <a:schemeClr val="tx1">
                    <a:lumMod val="75000"/>
                    <a:lumOff val="25000"/>
                  </a:schemeClr>
                </a:solidFill>
                <a:cs typeface="+mn-ea"/>
                <a:sym typeface="+mn-lt"/>
              </a:rPr>
              <a:t> </a:t>
            </a:r>
            <a:r>
              <a:rPr lang="en-US" altLang="zh-TW" sz="3800" b="1">
                <a:solidFill>
                  <a:schemeClr val="tx1">
                    <a:lumMod val="75000"/>
                    <a:lumOff val="25000"/>
                  </a:schemeClr>
                </a:solidFill>
                <a:cs typeface="+mn-ea"/>
                <a:sym typeface="+mn-lt"/>
              </a:rPr>
              <a:t>Internal view</a:t>
            </a:r>
            <a:endParaRPr lang="zh-TW" altLang="en-US" sz="3800" b="1">
              <a:solidFill>
                <a:schemeClr val="tx1">
                  <a:lumMod val="75000"/>
                  <a:lumOff val="25000"/>
                </a:schemeClr>
              </a:solidFill>
              <a:cs typeface="+mn-ea"/>
              <a:sym typeface="+mn-lt"/>
            </a:endParaRPr>
          </a:p>
        </p:txBody>
      </p:sp>
      <p:pic>
        <p:nvPicPr>
          <p:cNvPr id="3" name="圖片 2">
            <a:extLst>
              <a:ext uri="{FF2B5EF4-FFF2-40B4-BE49-F238E27FC236}">
                <a16:creationId xmlns:a16="http://schemas.microsoft.com/office/drawing/2014/main" id="{51319C5F-0FA7-AACA-32B1-874C74E97B4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899675" y="1489923"/>
            <a:ext cx="8664054" cy="5415033"/>
          </a:xfrm>
          <a:prstGeom prst="rect">
            <a:avLst/>
          </a:prstGeom>
        </p:spPr>
      </p:pic>
      <p:sp>
        <p:nvSpPr>
          <p:cNvPr id="4" name="矩形 39">
            <a:extLst>
              <a:ext uri="{FF2B5EF4-FFF2-40B4-BE49-F238E27FC236}">
                <a16:creationId xmlns:a16="http://schemas.microsoft.com/office/drawing/2014/main" id="{D8A51F97-30F6-BFFC-3EF9-91E4A0ED80C5}"/>
              </a:ext>
            </a:extLst>
          </p:cNvPr>
          <p:cNvSpPr/>
          <p:nvPr/>
        </p:nvSpPr>
        <p:spPr>
          <a:xfrm flipH="1">
            <a:off x="3923783" y="3293707"/>
            <a:ext cx="1187230" cy="1749927"/>
          </a:xfrm>
          <a:prstGeom prst="rect">
            <a:avLst/>
          </a:prstGeom>
          <a:solidFill>
            <a:schemeClr val="accent6">
              <a:lumMod val="60000"/>
              <a:lumOff val="40000"/>
              <a:alpha val="31000"/>
            </a:schemeClr>
          </a:solidFill>
          <a:ln w="21590" cap="flat" cmpd="sng">
            <a:noFill/>
            <a:prstDash val="solid"/>
            <a:round/>
            <a:headEnd type="none" w="med" len="med"/>
            <a:tailEnd type="oval" w="lg" len="lg"/>
          </a:ln>
          <a:effectLst/>
        </p:spPr>
        <p:txBody>
          <a:bodyPr rtlCol="0" anchor="ctr"/>
          <a:lstStyle/>
          <a:p>
            <a:pPr algn="ctr"/>
            <a:endParaRPr lang="zh-TW" altLang="en-US" sz="1200">
              <a:solidFill>
                <a:srgbClr val="916409"/>
              </a:solidFill>
              <a:cs typeface="+mn-ea"/>
              <a:sym typeface="+mn-lt"/>
            </a:endParaRPr>
          </a:p>
        </p:txBody>
      </p:sp>
      <p:sp>
        <p:nvSpPr>
          <p:cNvPr id="7" name="矩形 39">
            <a:extLst>
              <a:ext uri="{FF2B5EF4-FFF2-40B4-BE49-F238E27FC236}">
                <a16:creationId xmlns:a16="http://schemas.microsoft.com/office/drawing/2014/main" id="{7B4BBDED-DA65-1EF1-FDE0-8D0780BBD461}"/>
              </a:ext>
            </a:extLst>
          </p:cNvPr>
          <p:cNvSpPr/>
          <p:nvPr/>
        </p:nvSpPr>
        <p:spPr>
          <a:xfrm flipH="1">
            <a:off x="3923784" y="3293708"/>
            <a:ext cx="1146740" cy="1749927"/>
          </a:xfrm>
          <a:prstGeom prst="rect">
            <a:avLst/>
          </a:prstGeom>
          <a:noFill/>
          <a:ln w="19050" cap="flat" cmpd="sng">
            <a:solidFill>
              <a:srgbClr val="21C9F7"/>
            </a:solidFill>
            <a:prstDash val="solid"/>
            <a:round/>
            <a:headEnd type="none" w="med" len="med"/>
            <a:tailEnd type="oval" w="lg" len="lg"/>
          </a:ln>
          <a:effectLst>
            <a:outerShdw blurRad="50800" dist="38100" dir="5400000" algn="t" rotWithShape="0">
              <a:prstClr val="black">
                <a:alpha val="40000"/>
              </a:prstClr>
            </a:outerShdw>
          </a:effectLst>
        </p:spPr>
        <p:txBody>
          <a:bodyPr rtlCol="0" anchor="ctr"/>
          <a:lstStyle/>
          <a:p>
            <a:pPr algn="ctr"/>
            <a:endParaRPr lang="zh-TW" altLang="en-US" sz="1200">
              <a:solidFill>
                <a:srgbClr val="916409"/>
              </a:solidFill>
              <a:cs typeface="+mn-ea"/>
              <a:sym typeface="+mn-lt"/>
            </a:endParaRPr>
          </a:p>
        </p:txBody>
      </p:sp>
      <p:sp>
        <p:nvSpPr>
          <p:cNvPr id="8" name="文字方塊 7">
            <a:extLst>
              <a:ext uri="{FF2B5EF4-FFF2-40B4-BE49-F238E27FC236}">
                <a16:creationId xmlns:a16="http://schemas.microsoft.com/office/drawing/2014/main" id="{FCC28458-CA57-D36A-7327-517814AE9316}"/>
              </a:ext>
            </a:extLst>
          </p:cNvPr>
          <p:cNvSpPr txBox="1"/>
          <p:nvPr/>
        </p:nvSpPr>
        <p:spPr>
          <a:xfrm>
            <a:off x="1046685" y="3754322"/>
            <a:ext cx="1436914" cy="830997"/>
          </a:xfrm>
          <a:prstGeom prst="rect">
            <a:avLst/>
          </a:prstGeom>
          <a:noFill/>
        </p:spPr>
        <p:txBody>
          <a:bodyPr wrap="square" rtlCol="0">
            <a:spAutoFit/>
          </a:bodyPr>
          <a:lstStyle/>
          <a:p>
            <a:pPr algn="r"/>
            <a:r>
              <a:rPr kumimoji="1" lang="en-US" altLang="zh-TW" sz="1600">
                <a:cs typeface="+mn-ea"/>
                <a:sym typeface="+mn-lt"/>
              </a:rPr>
              <a:t>2 x DDR4</a:t>
            </a:r>
          </a:p>
          <a:p>
            <a:pPr algn="r"/>
            <a:r>
              <a:rPr kumimoji="1" lang="en-US" altLang="zh-TW" sz="1600">
                <a:cs typeface="+mn-ea"/>
                <a:sym typeface="+mn-lt"/>
              </a:rPr>
              <a:t>SO-DIMM</a:t>
            </a:r>
            <a:r>
              <a:rPr kumimoji="1" lang="zh-TW" altLang="en-US" sz="1600">
                <a:cs typeface="+mn-ea"/>
                <a:sym typeface="+mn-lt"/>
              </a:rPr>
              <a:t> </a:t>
            </a:r>
            <a:r>
              <a:rPr kumimoji="1" lang="en-US" altLang="zh-TW" sz="1600">
                <a:cs typeface="+mn-ea"/>
                <a:sym typeface="+mn-lt"/>
              </a:rPr>
              <a:t>slots</a:t>
            </a:r>
            <a:endParaRPr kumimoji="1" lang="zh-TW" altLang="en-US" sz="1600">
              <a:cs typeface="+mn-ea"/>
              <a:sym typeface="+mn-lt"/>
            </a:endParaRPr>
          </a:p>
        </p:txBody>
      </p:sp>
      <p:cxnSp>
        <p:nvCxnSpPr>
          <p:cNvPr id="5" name="直線單箭頭接點 26">
            <a:extLst>
              <a:ext uri="{FF2B5EF4-FFF2-40B4-BE49-F238E27FC236}">
                <a16:creationId xmlns:a16="http://schemas.microsoft.com/office/drawing/2014/main" id="{0ED32163-D6AB-4C60-84AF-AFCBC059B3AA}"/>
              </a:ext>
            </a:extLst>
          </p:cNvPr>
          <p:cNvCxnSpPr>
            <a:cxnSpLocks/>
          </p:cNvCxnSpPr>
          <p:nvPr/>
        </p:nvCxnSpPr>
        <p:spPr>
          <a:xfrm>
            <a:off x="2529708" y="4159296"/>
            <a:ext cx="1394075" cy="0"/>
          </a:xfrm>
          <a:prstGeom prst="straightConnector1">
            <a:avLst/>
          </a:prstGeom>
          <a:noFill/>
          <a:ln w="19050" cap="flat" cmpd="sng">
            <a:solidFill>
              <a:srgbClr val="21C9F7"/>
            </a:solidFill>
            <a:prstDash val="solid"/>
            <a:round/>
            <a:headEnd type="none" w="lg" len="lg"/>
            <a:tailEnd type="oval" w="lg" len="lg"/>
          </a:ln>
          <a:effectLst/>
        </p:spPr>
      </p:cxnSp>
      <p:sp>
        <p:nvSpPr>
          <p:cNvPr id="10" name="矩形 39">
            <a:extLst>
              <a:ext uri="{FF2B5EF4-FFF2-40B4-BE49-F238E27FC236}">
                <a16:creationId xmlns:a16="http://schemas.microsoft.com/office/drawing/2014/main" id="{0FF5A68F-9637-ADF5-1F47-A553B02843AF}"/>
              </a:ext>
            </a:extLst>
          </p:cNvPr>
          <p:cNvSpPr/>
          <p:nvPr/>
        </p:nvSpPr>
        <p:spPr>
          <a:xfrm flipH="1">
            <a:off x="5158305" y="2159134"/>
            <a:ext cx="2384698" cy="2884500"/>
          </a:xfrm>
          <a:prstGeom prst="rect">
            <a:avLst/>
          </a:prstGeom>
          <a:solidFill>
            <a:srgbClr val="00B0F0">
              <a:alpha val="29000"/>
            </a:srgbClr>
          </a:solidFill>
          <a:ln w="21590" cap="flat" cmpd="sng">
            <a:noFill/>
            <a:prstDash val="solid"/>
            <a:round/>
            <a:headEnd type="none" w="med" len="med"/>
            <a:tailEnd type="oval" w="lg" len="lg"/>
          </a:ln>
          <a:effectLst/>
        </p:spPr>
        <p:txBody>
          <a:bodyPr rtlCol="0" anchor="ctr"/>
          <a:lstStyle/>
          <a:p>
            <a:pPr algn="ctr"/>
            <a:endParaRPr lang="zh-TW" altLang="en-US" sz="1200">
              <a:solidFill>
                <a:srgbClr val="916409"/>
              </a:solidFill>
              <a:cs typeface="+mn-ea"/>
              <a:sym typeface="+mn-lt"/>
            </a:endParaRPr>
          </a:p>
        </p:txBody>
      </p:sp>
      <p:sp>
        <p:nvSpPr>
          <p:cNvPr id="12" name="矩形 39">
            <a:extLst>
              <a:ext uri="{FF2B5EF4-FFF2-40B4-BE49-F238E27FC236}">
                <a16:creationId xmlns:a16="http://schemas.microsoft.com/office/drawing/2014/main" id="{4119F3BE-EB91-9AAD-8F49-2CC052C89964}"/>
              </a:ext>
            </a:extLst>
          </p:cNvPr>
          <p:cNvSpPr/>
          <p:nvPr/>
        </p:nvSpPr>
        <p:spPr>
          <a:xfrm flipH="1">
            <a:off x="5143217" y="2159134"/>
            <a:ext cx="2399787" cy="2897199"/>
          </a:xfrm>
          <a:prstGeom prst="rect">
            <a:avLst/>
          </a:prstGeom>
          <a:noFill/>
          <a:ln w="19050" cap="flat" cmpd="sng">
            <a:solidFill>
              <a:srgbClr val="21C9F7"/>
            </a:solidFill>
            <a:prstDash val="solid"/>
            <a:round/>
            <a:headEnd type="none" w="med" len="med"/>
            <a:tailEnd type="oval" w="lg" len="lg"/>
          </a:ln>
          <a:effectLst>
            <a:outerShdw blurRad="50800" dist="38100" dir="5400000" algn="t" rotWithShape="0">
              <a:prstClr val="black">
                <a:alpha val="40000"/>
              </a:prstClr>
            </a:outerShdw>
          </a:effectLst>
        </p:spPr>
        <p:txBody>
          <a:bodyPr rtlCol="0" anchor="ctr"/>
          <a:lstStyle/>
          <a:p>
            <a:pPr algn="ctr"/>
            <a:endParaRPr lang="zh-TW" altLang="en-US" sz="1200">
              <a:solidFill>
                <a:srgbClr val="916409"/>
              </a:solidFill>
              <a:cs typeface="+mn-ea"/>
              <a:sym typeface="+mn-lt"/>
            </a:endParaRPr>
          </a:p>
        </p:txBody>
      </p:sp>
      <p:sp>
        <p:nvSpPr>
          <p:cNvPr id="13" name="文字方塊 12">
            <a:extLst>
              <a:ext uri="{FF2B5EF4-FFF2-40B4-BE49-F238E27FC236}">
                <a16:creationId xmlns:a16="http://schemas.microsoft.com/office/drawing/2014/main" id="{7DC02EF2-17C7-851D-B551-334C286A1B45}"/>
              </a:ext>
            </a:extLst>
          </p:cNvPr>
          <p:cNvSpPr txBox="1"/>
          <p:nvPr/>
        </p:nvSpPr>
        <p:spPr>
          <a:xfrm>
            <a:off x="10175680" y="2384166"/>
            <a:ext cx="1555976" cy="338554"/>
          </a:xfrm>
          <a:prstGeom prst="rect">
            <a:avLst/>
          </a:prstGeom>
          <a:noFill/>
        </p:spPr>
        <p:txBody>
          <a:bodyPr wrap="square" rtlCol="0">
            <a:spAutoFit/>
          </a:bodyPr>
          <a:lstStyle/>
          <a:p>
            <a:r>
              <a:rPr kumimoji="1" lang="en-US" altLang="zh-TW" sz="1600">
                <a:cs typeface="+mn-ea"/>
                <a:sym typeface="+mn-lt"/>
              </a:rPr>
              <a:t>CPU</a:t>
            </a:r>
            <a:r>
              <a:rPr kumimoji="1" lang="zh-TW" altLang="en-US" sz="1600">
                <a:cs typeface="+mn-ea"/>
                <a:sym typeface="+mn-lt"/>
              </a:rPr>
              <a:t> </a:t>
            </a:r>
            <a:r>
              <a:rPr kumimoji="1" lang="en-US" altLang="zh-TW" sz="1600">
                <a:cs typeface="+mn-ea"/>
                <a:sym typeface="+mn-lt"/>
              </a:rPr>
              <a:t>heatsink</a:t>
            </a:r>
            <a:endParaRPr kumimoji="1" lang="zh-TW" altLang="en-US" sz="1600">
              <a:cs typeface="+mn-ea"/>
              <a:sym typeface="+mn-lt"/>
            </a:endParaRPr>
          </a:p>
        </p:txBody>
      </p:sp>
      <p:cxnSp>
        <p:nvCxnSpPr>
          <p:cNvPr id="11" name="直線單箭頭接點 26">
            <a:extLst>
              <a:ext uri="{FF2B5EF4-FFF2-40B4-BE49-F238E27FC236}">
                <a16:creationId xmlns:a16="http://schemas.microsoft.com/office/drawing/2014/main" id="{B169D15B-61EF-7EFE-E93A-87AAFF3655E2}"/>
              </a:ext>
            </a:extLst>
          </p:cNvPr>
          <p:cNvCxnSpPr>
            <a:cxnSpLocks/>
          </p:cNvCxnSpPr>
          <p:nvPr/>
        </p:nvCxnSpPr>
        <p:spPr>
          <a:xfrm flipH="1">
            <a:off x="7547458" y="2587970"/>
            <a:ext cx="2573440" cy="0"/>
          </a:xfrm>
          <a:prstGeom prst="straightConnector1">
            <a:avLst/>
          </a:prstGeom>
          <a:noFill/>
          <a:ln w="19050" cap="flat" cmpd="sng">
            <a:solidFill>
              <a:srgbClr val="21C9F7"/>
            </a:solidFill>
            <a:prstDash val="solid"/>
            <a:round/>
            <a:headEnd type="none" w="lg" len="lg"/>
            <a:tailEnd type="oval" w="lg" len="lg"/>
          </a:ln>
          <a:effectLst/>
        </p:spPr>
      </p:cxnSp>
      <p:sp>
        <p:nvSpPr>
          <p:cNvPr id="15" name="矩形 39">
            <a:extLst>
              <a:ext uri="{FF2B5EF4-FFF2-40B4-BE49-F238E27FC236}">
                <a16:creationId xmlns:a16="http://schemas.microsoft.com/office/drawing/2014/main" id="{5A251919-6595-5A66-1066-D8DD08D8A9DC}"/>
              </a:ext>
            </a:extLst>
          </p:cNvPr>
          <p:cNvSpPr/>
          <p:nvPr/>
        </p:nvSpPr>
        <p:spPr>
          <a:xfrm flipH="1">
            <a:off x="4120517" y="5636155"/>
            <a:ext cx="1977890" cy="480166"/>
          </a:xfrm>
          <a:prstGeom prst="rect">
            <a:avLst/>
          </a:prstGeom>
          <a:solidFill>
            <a:schemeClr val="accent4">
              <a:lumMod val="50000"/>
              <a:alpha val="40000"/>
            </a:schemeClr>
          </a:solidFill>
          <a:ln w="21590" cap="flat" cmpd="sng">
            <a:noFill/>
            <a:prstDash val="solid"/>
            <a:round/>
            <a:headEnd type="none" w="med" len="med"/>
            <a:tailEnd type="oval" w="lg" len="lg"/>
          </a:ln>
          <a:effectLst/>
        </p:spPr>
        <p:txBody>
          <a:bodyPr rtlCol="0" anchor="ctr"/>
          <a:lstStyle/>
          <a:p>
            <a:pPr algn="ctr"/>
            <a:endParaRPr lang="zh-TW" altLang="en-US" sz="1200">
              <a:solidFill>
                <a:srgbClr val="916409"/>
              </a:solidFill>
              <a:cs typeface="+mn-ea"/>
              <a:sym typeface="+mn-lt"/>
            </a:endParaRPr>
          </a:p>
        </p:txBody>
      </p:sp>
      <p:sp>
        <p:nvSpPr>
          <p:cNvPr id="17" name="矩形 39">
            <a:extLst>
              <a:ext uri="{FF2B5EF4-FFF2-40B4-BE49-F238E27FC236}">
                <a16:creationId xmlns:a16="http://schemas.microsoft.com/office/drawing/2014/main" id="{7FA7B43C-596C-7AA6-163E-C127F5869F77}"/>
              </a:ext>
            </a:extLst>
          </p:cNvPr>
          <p:cNvSpPr/>
          <p:nvPr/>
        </p:nvSpPr>
        <p:spPr>
          <a:xfrm flipH="1">
            <a:off x="4120517" y="5166204"/>
            <a:ext cx="1977890" cy="416719"/>
          </a:xfrm>
          <a:prstGeom prst="rect">
            <a:avLst/>
          </a:prstGeom>
          <a:solidFill>
            <a:schemeClr val="accent4">
              <a:lumMod val="50000"/>
              <a:alpha val="40000"/>
            </a:schemeClr>
          </a:solidFill>
          <a:ln w="21590" cap="flat" cmpd="sng">
            <a:noFill/>
            <a:prstDash val="solid"/>
            <a:round/>
            <a:headEnd type="none" w="med" len="med"/>
            <a:tailEnd type="oval" w="lg" len="lg"/>
          </a:ln>
          <a:effectLst/>
        </p:spPr>
        <p:txBody>
          <a:bodyPr rtlCol="0" anchor="ctr"/>
          <a:lstStyle/>
          <a:p>
            <a:pPr algn="ctr"/>
            <a:endParaRPr lang="zh-TW" altLang="en-US" sz="1200">
              <a:solidFill>
                <a:srgbClr val="916409"/>
              </a:solidFill>
              <a:cs typeface="+mn-ea"/>
              <a:sym typeface="+mn-lt"/>
            </a:endParaRPr>
          </a:p>
        </p:txBody>
      </p:sp>
      <p:sp>
        <p:nvSpPr>
          <p:cNvPr id="18" name="矩形 39">
            <a:extLst>
              <a:ext uri="{FF2B5EF4-FFF2-40B4-BE49-F238E27FC236}">
                <a16:creationId xmlns:a16="http://schemas.microsoft.com/office/drawing/2014/main" id="{D32857F1-31AD-3E74-D45F-AEDCB0C9D484}"/>
              </a:ext>
            </a:extLst>
          </p:cNvPr>
          <p:cNvSpPr/>
          <p:nvPr/>
        </p:nvSpPr>
        <p:spPr>
          <a:xfrm flipH="1">
            <a:off x="4145912" y="5154090"/>
            <a:ext cx="1952496" cy="438996"/>
          </a:xfrm>
          <a:prstGeom prst="rect">
            <a:avLst/>
          </a:prstGeom>
          <a:noFill/>
          <a:ln w="19050" cap="flat" cmpd="sng">
            <a:solidFill>
              <a:srgbClr val="21C9F7"/>
            </a:solidFill>
            <a:prstDash val="solid"/>
            <a:round/>
            <a:headEnd type="none" w="med" len="med"/>
            <a:tailEnd type="oval" w="lg" len="lg"/>
          </a:ln>
          <a:effectLst>
            <a:outerShdw blurRad="50800" dist="38100" dir="5400000" algn="t" rotWithShape="0">
              <a:prstClr val="black">
                <a:alpha val="40000"/>
              </a:prstClr>
            </a:outerShdw>
          </a:effectLst>
        </p:spPr>
        <p:txBody>
          <a:bodyPr rtlCol="0" anchor="ctr"/>
          <a:lstStyle/>
          <a:p>
            <a:pPr algn="ctr"/>
            <a:endParaRPr lang="zh-TW" altLang="en-US" sz="1200">
              <a:solidFill>
                <a:srgbClr val="916409"/>
              </a:solidFill>
              <a:cs typeface="+mn-ea"/>
              <a:sym typeface="+mn-lt"/>
            </a:endParaRPr>
          </a:p>
        </p:txBody>
      </p:sp>
      <p:cxnSp>
        <p:nvCxnSpPr>
          <p:cNvPr id="19" name="接點: 肘形 18">
            <a:extLst>
              <a:ext uri="{FF2B5EF4-FFF2-40B4-BE49-F238E27FC236}">
                <a16:creationId xmlns:a16="http://schemas.microsoft.com/office/drawing/2014/main" id="{DAA94F78-E0D2-B370-DA9B-7BB9040AB68F}"/>
              </a:ext>
            </a:extLst>
          </p:cNvPr>
          <p:cNvCxnSpPr>
            <a:cxnSpLocks/>
          </p:cNvCxnSpPr>
          <p:nvPr/>
        </p:nvCxnSpPr>
        <p:spPr>
          <a:xfrm rot="10800000" flipV="1">
            <a:off x="4129822" y="5374564"/>
            <a:ext cx="12700" cy="501674"/>
          </a:xfrm>
          <a:prstGeom prst="bentConnector3">
            <a:avLst>
              <a:gd name="adj1" fmla="val 1800000"/>
            </a:avLst>
          </a:prstGeom>
          <a:ln w="19050">
            <a:solidFill>
              <a:srgbClr val="21C9F7"/>
            </a:solidFill>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0" name="矩形 39">
            <a:extLst>
              <a:ext uri="{FF2B5EF4-FFF2-40B4-BE49-F238E27FC236}">
                <a16:creationId xmlns:a16="http://schemas.microsoft.com/office/drawing/2014/main" id="{603445C9-03C8-CCD1-4D83-1C9B8FF22A96}"/>
              </a:ext>
            </a:extLst>
          </p:cNvPr>
          <p:cNvSpPr/>
          <p:nvPr/>
        </p:nvSpPr>
        <p:spPr>
          <a:xfrm flipH="1">
            <a:off x="4145911" y="5636153"/>
            <a:ext cx="1952496" cy="480167"/>
          </a:xfrm>
          <a:prstGeom prst="rect">
            <a:avLst/>
          </a:prstGeom>
          <a:noFill/>
          <a:ln w="19050" cap="flat" cmpd="sng">
            <a:solidFill>
              <a:srgbClr val="21C9F7"/>
            </a:solidFill>
            <a:prstDash val="solid"/>
            <a:round/>
            <a:headEnd type="none" w="med" len="med"/>
            <a:tailEnd type="oval" w="lg" len="lg"/>
          </a:ln>
          <a:effectLst>
            <a:outerShdw blurRad="50800" dist="38100" dir="5400000" algn="t" rotWithShape="0">
              <a:prstClr val="black">
                <a:alpha val="40000"/>
              </a:prstClr>
            </a:outerShdw>
          </a:effectLst>
        </p:spPr>
        <p:txBody>
          <a:bodyPr rtlCol="0" anchor="ctr"/>
          <a:lstStyle/>
          <a:p>
            <a:pPr algn="ctr"/>
            <a:endParaRPr lang="zh-TW" altLang="en-US" sz="1200">
              <a:solidFill>
                <a:srgbClr val="916409"/>
              </a:solidFill>
              <a:cs typeface="+mn-ea"/>
              <a:sym typeface="+mn-lt"/>
            </a:endParaRPr>
          </a:p>
        </p:txBody>
      </p:sp>
      <p:sp>
        <p:nvSpPr>
          <p:cNvPr id="21" name="文字方塊 20">
            <a:extLst>
              <a:ext uri="{FF2B5EF4-FFF2-40B4-BE49-F238E27FC236}">
                <a16:creationId xmlns:a16="http://schemas.microsoft.com/office/drawing/2014/main" id="{500F8BF2-D621-9E7C-DCB9-F8123509BB62}"/>
              </a:ext>
            </a:extLst>
          </p:cNvPr>
          <p:cNvSpPr txBox="1"/>
          <p:nvPr/>
        </p:nvSpPr>
        <p:spPr>
          <a:xfrm>
            <a:off x="288158" y="5195173"/>
            <a:ext cx="2195441" cy="584775"/>
          </a:xfrm>
          <a:prstGeom prst="rect">
            <a:avLst/>
          </a:prstGeom>
          <a:noFill/>
        </p:spPr>
        <p:txBody>
          <a:bodyPr wrap="square" rtlCol="0">
            <a:spAutoFit/>
          </a:bodyPr>
          <a:lstStyle/>
          <a:p>
            <a:pPr algn="r"/>
            <a:r>
              <a:rPr kumimoji="1" lang="en-US" altLang="zh-TW" sz="1600">
                <a:cs typeface="+mn-ea"/>
                <a:sym typeface="+mn-lt"/>
              </a:rPr>
              <a:t>2 x M.2 2280 </a:t>
            </a:r>
            <a:r>
              <a:rPr kumimoji="1" lang="en-US" altLang="zh-TW" sz="1600" err="1">
                <a:cs typeface="+mn-ea"/>
                <a:sym typeface="+mn-lt"/>
              </a:rPr>
              <a:t>NVMe</a:t>
            </a:r>
            <a:r>
              <a:rPr kumimoji="1" lang="en-US" altLang="zh-TW" sz="1600">
                <a:cs typeface="+mn-ea"/>
                <a:sym typeface="+mn-lt"/>
              </a:rPr>
              <a:t> PCIe Gen4 x4</a:t>
            </a:r>
            <a:r>
              <a:rPr kumimoji="1" lang="zh-TW" altLang="en-US" sz="1600">
                <a:cs typeface="+mn-ea"/>
                <a:sym typeface="+mn-lt"/>
              </a:rPr>
              <a:t> </a:t>
            </a:r>
            <a:r>
              <a:rPr kumimoji="1" lang="en-US" altLang="zh-TW" sz="1600">
                <a:cs typeface="+mn-ea"/>
                <a:sym typeface="+mn-lt"/>
              </a:rPr>
              <a:t>slots</a:t>
            </a:r>
            <a:endParaRPr kumimoji="1" lang="zh-TW" altLang="en-US" sz="1600">
              <a:cs typeface="+mn-ea"/>
              <a:sym typeface="+mn-lt"/>
            </a:endParaRPr>
          </a:p>
        </p:txBody>
      </p:sp>
      <p:cxnSp>
        <p:nvCxnSpPr>
          <p:cNvPr id="25" name="直線單箭頭接點 26">
            <a:extLst>
              <a:ext uri="{FF2B5EF4-FFF2-40B4-BE49-F238E27FC236}">
                <a16:creationId xmlns:a16="http://schemas.microsoft.com/office/drawing/2014/main" id="{05BECB93-454D-F6CE-920E-B1AD2B32E9F3}"/>
              </a:ext>
            </a:extLst>
          </p:cNvPr>
          <p:cNvCxnSpPr>
            <a:cxnSpLocks/>
          </p:cNvCxnSpPr>
          <p:nvPr/>
        </p:nvCxnSpPr>
        <p:spPr>
          <a:xfrm>
            <a:off x="2523357" y="5636153"/>
            <a:ext cx="1394075" cy="0"/>
          </a:xfrm>
          <a:prstGeom prst="straightConnector1">
            <a:avLst/>
          </a:prstGeom>
          <a:noFill/>
          <a:ln w="19050" cap="flat" cmpd="sng">
            <a:solidFill>
              <a:srgbClr val="21C9F7"/>
            </a:solidFill>
            <a:prstDash val="solid"/>
            <a:round/>
            <a:headEnd type="none" w="lg" len="lg"/>
            <a:tailEnd type="oval" w="lg" len="lg"/>
          </a:ln>
          <a:effectLst/>
        </p:spPr>
      </p:cxnSp>
      <p:sp>
        <p:nvSpPr>
          <p:cNvPr id="22" name="矩形 39">
            <a:extLst>
              <a:ext uri="{FF2B5EF4-FFF2-40B4-BE49-F238E27FC236}">
                <a16:creationId xmlns:a16="http://schemas.microsoft.com/office/drawing/2014/main" id="{FE01593F-DC70-6504-BB00-1FF2B4C05502}"/>
              </a:ext>
            </a:extLst>
          </p:cNvPr>
          <p:cNvSpPr/>
          <p:nvPr/>
        </p:nvSpPr>
        <p:spPr>
          <a:xfrm flipH="1">
            <a:off x="8094140" y="3174276"/>
            <a:ext cx="1212698" cy="1648222"/>
          </a:xfrm>
          <a:prstGeom prst="rect">
            <a:avLst/>
          </a:prstGeom>
          <a:solidFill>
            <a:srgbClr val="00B0F0">
              <a:alpha val="29000"/>
            </a:srgbClr>
          </a:solidFill>
          <a:ln w="21590" cap="flat" cmpd="sng">
            <a:noFill/>
            <a:prstDash val="solid"/>
            <a:round/>
            <a:headEnd type="none" w="med" len="med"/>
            <a:tailEnd type="oval" w="lg" len="lg"/>
          </a:ln>
          <a:effectLst/>
        </p:spPr>
        <p:txBody>
          <a:bodyPr rtlCol="0" anchor="ctr"/>
          <a:lstStyle/>
          <a:p>
            <a:pPr algn="ctr"/>
            <a:endParaRPr lang="zh-TW" altLang="en-US" sz="1200">
              <a:solidFill>
                <a:srgbClr val="916409"/>
              </a:solidFill>
              <a:cs typeface="+mn-ea"/>
              <a:sym typeface="+mn-lt"/>
            </a:endParaRPr>
          </a:p>
        </p:txBody>
      </p:sp>
      <p:sp>
        <p:nvSpPr>
          <p:cNvPr id="23" name="文字方塊 12">
            <a:extLst>
              <a:ext uri="{FF2B5EF4-FFF2-40B4-BE49-F238E27FC236}">
                <a16:creationId xmlns:a16="http://schemas.microsoft.com/office/drawing/2014/main" id="{515AB4A3-20B7-6D3D-9358-AF04D015C32F}"/>
              </a:ext>
            </a:extLst>
          </p:cNvPr>
          <p:cNvSpPr txBox="1"/>
          <p:nvPr/>
        </p:nvSpPr>
        <p:spPr>
          <a:xfrm>
            <a:off x="10161391" y="3904634"/>
            <a:ext cx="1555976" cy="338554"/>
          </a:xfrm>
          <a:prstGeom prst="rect">
            <a:avLst/>
          </a:prstGeom>
          <a:noFill/>
        </p:spPr>
        <p:txBody>
          <a:bodyPr wrap="square" rtlCol="0">
            <a:spAutoFit/>
          </a:bodyPr>
          <a:lstStyle/>
          <a:p>
            <a:r>
              <a:rPr kumimoji="1" lang="en-US" altLang="zh-TW" sz="1600">
                <a:cs typeface="+mn-ea"/>
                <a:sym typeface="+mn-lt"/>
              </a:rPr>
              <a:t>CPU Fan</a:t>
            </a:r>
            <a:endParaRPr kumimoji="1" lang="zh-TW" altLang="en-US" sz="1600">
              <a:cs typeface="+mn-ea"/>
              <a:sym typeface="+mn-lt"/>
            </a:endParaRPr>
          </a:p>
        </p:txBody>
      </p:sp>
      <p:cxnSp>
        <p:nvCxnSpPr>
          <p:cNvPr id="24" name="直線單箭頭接點 26">
            <a:extLst>
              <a:ext uri="{FF2B5EF4-FFF2-40B4-BE49-F238E27FC236}">
                <a16:creationId xmlns:a16="http://schemas.microsoft.com/office/drawing/2014/main" id="{F1A3D826-00DE-4E05-E8E6-EFD1D300A7AB}"/>
              </a:ext>
            </a:extLst>
          </p:cNvPr>
          <p:cNvCxnSpPr>
            <a:cxnSpLocks/>
          </p:cNvCxnSpPr>
          <p:nvPr/>
        </p:nvCxnSpPr>
        <p:spPr>
          <a:xfrm flipH="1">
            <a:off x="9306838" y="4083386"/>
            <a:ext cx="799771" cy="0"/>
          </a:xfrm>
          <a:prstGeom prst="straightConnector1">
            <a:avLst/>
          </a:prstGeom>
          <a:noFill/>
          <a:ln w="19050" cap="flat" cmpd="sng">
            <a:solidFill>
              <a:srgbClr val="21C9F7"/>
            </a:solidFill>
            <a:prstDash val="solid"/>
            <a:round/>
            <a:headEnd type="none" w="lg" len="lg"/>
            <a:tailEnd type="oval" w="lg" len="lg"/>
          </a:ln>
          <a:effectLst/>
        </p:spPr>
      </p:cxnSp>
    </p:spTree>
    <p:extLst>
      <p:ext uri="{BB962C8B-B14F-4D97-AF65-F5344CB8AC3E}">
        <p14:creationId xmlns:p14="http://schemas.microsoft.com/office/powerpoint/2010/main" val="9416689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群組 5" hidden="1">
            <a:extLst>
              <a:ext uri="{FF2B5EF4-FFF2-40B4-BE49-F238E27FC236}">
                <a16:creationId xmlns:a16="http://schemas.microsoft.com/office/drawing/2014/main" id="{B2BFE370-BCE7-41B9-94D6-309E68C3D3EC}"/>
              </a:ext>
            </a:extLst>
          </p:cNvPr>
          <p:cNvGrpSpPr/>
          <p:nvPr/>
        </p:nvGrpSpPr>
        <p:grpSpPr>
          <a:xfrm>
            <a:off x="4343942" y="3159588"/>
            <a:ext cx="5002125" cy="3479025"/>
            <a:chOff x="4237194" y="2392630"/>
            <a:chExt cx="5002125" cy="3479025"/>
          </a:xfrm>
        </p:grpSpPr>
        <p:sp>
          <p:nvSpPr>
            <p:cNvPr id="5" name="矩形: 圓角 4" hidden="1">
              <a:extLst>
                <a:ext uri="{FF2B5EF4-FFF2-40B4-BE49-F238E27FC236}">
                  <a16:creationId xmlns:a16="http://schemas.microsoft.com/office/drawing/2014/main" id="{41ED0A65-B065-4791-81B9-F067FEB6C5CC}"/>
                </a:ext>
              </a:extLst>
            </p:cNvPr>
            <p:cNvSpPr/>
            <p:nvPr/>
          </p:nvSpPr>
          <p:spPr>
            <a:xfrm>
              <a:off x="4237194" y="2392630"/>
              <a:ext cx="5002125" cy="3479025"/>
            </a:xfrm>
            <a:prstGeom prst="roundRect">
              <a:avLst>
                <a:gd name="adj" fmla="val 6093"/>
              </a:avLst>
            </a:prstGeom>
            <a:solidFill>
              <a:schemeClr val="bg1"/>
            </a:solidFill>
            <a:ln>
              <a:solidFill>
                <a:schemeClr val="bg1">
                  <a:lumMod val="85000"/>
                </a:schemeClr>
              </a:solidFill>
            </a:ln>
            <a:effectLst>
              <a:outerShdw blurRad="190500" dist="304800" dir="2700000" algn="tl" rotWithShape="0">
                <a:prstClr val="black">
                  <a:alpha val="1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pic>
          <p:nvPicPr>
            <p:cNvPr id="2" name="圖形 1" hidden="1">
              <a:extLst>
                <a:ext uri="{FF2B5EF4-FFF2-40B4-BE49-F238E27FC236}">
                  <a16:creationId xmlns:a16="http://schemas.microsoft.com/office/drawing/2014/main" id="{8145C467-74F1-4EDA-93D1-5B1C9B58A265}"/>
                </a:ext>
              </a:extLst>
            </p:cNvPr>
            <p:cNvPicPr>
              <a:picLocks noChangeAspect="1"/>
            </p:cNvPicPr>
            <p:nvPr/>
          </p:nvPicPr>
          <p:blipFill rotWithShape="1">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rcRect l="10652" t="20418" r="27611" b="16096"/>
            <a:stretch/>
          </p:blipFill>
          <p:spPr>
            <a:xfrm>
              <a:off x="4237194" y="2392630"/>
              <a:ext cx="4952263" cy="3479025"/>
            </a:xfrm>
            <a:prstGeom prst="rect">
              <a:avLst/>
            </a:prstGeom>
            <a:effectLst/>
          </p:spPr>
        </p:pic>
      </p:grpSp>
      <p:sp>
        <p:nvSpPr>
          <p:cNvPr id="10" name="TextBox 6">
            <a:extLst>
              <a:ext uri="{FF2B5EF4-FFF2-40B4-BE49-F238E27FC236}">
                <a16:creationId xmlns:a16="http://schemas.microsoft.com/office/drawing/2014/main" id="{5D825B4E-46AB-5343-B647-D08DCB4FE3EA}"/>
              </a:ext>
            </a:extLst>
          </p:cNvPr>
          <p:cNvSpPr txBox="1"/>
          <p:nvPr/>
        </p:nvSpPr>
        <p:spPr>
          <a:xfrm>
            <a:off x="455161" y="4493338"/>
            <a:ext cx="4861905" cy="1339333"/>
          </a:xfrm>
          <a:prstGeom prst="rect">
            <a:avLst/>
          </a:prstGeom>
          <a:noFill/>
        </p:spPr>
        <p:txBody>
          <a:bodyPr wrap="square" lIns="91431" tIns="45716" rIns="91431" bIns="45716" anchor="t">
            <a:spAutoFit/>
          </a:bodyPr>
          <a:lstStyle/>
          <a:p>
            <a:pPr marL="236855" indent="-236855" defTabSz="1219170">
              <a:lnSpc>
                <a:spcPct val="130000"/>
              </a:lnSpc>
              <a:spcBef>
                <a:spcPts val="800"/>
              </a:spcBef>
              <a:buClr>
                <a:srgbClr val="000000"/>
              </a:buClr>
              <a:buFont typeface="Arial" panose="020B0604020202020204" pitchFamily="34" charset="0"/>
              <a:buChar char="•"/>
              <a:defRPr/>
            </a:pPr>
            <a:r>
              <a:rPr lang="en-US" altLang="zh-TW" sz="1600" kern="0" dirty="0">
                <a:solidFill>
                  <a:srgbClr val="000000"/>
                </a:solidFill>
                <a:cs typeface="+mn-ea"/>
                <a:sym typeface="+mn-lt"/>
              </a:rPr>
              <a:t>2 x DDR4 SO-DIMM slots, max.</a:t>
            </a:r>
            <a:r>
              <a:rPr lang="zh-TW" altLang="en-US" sz="1600" kern="0" dirty="0">
                <a:solidFill>
                  <a:srgbClr val="000000"/>
                </a:solidFill>
                <a:cs typeface="+mn-ea"/>
                <a:sym typeface="+mn-lt"/>
              </a:rPr>
              <a:t> </a:t>
            </a:r>
            <a:r>
              <a:rPr lang="en-US" altLang="zh-TW" sz="1600" kern="0" dirty="0">
                <a:solidFill>
                  <a:srgbClr val="000000"/>
                </a:solidFill>
                <a:cs typeface="+mn-ea"/>
                <a:sym typeface="+mn-lt"/>
              </a:rPr>
              <a:t>64 GB (2 x 32 GB), DDR4 dual channel memory</a:t>
            </a:r>
          </a:p>
          <a:p>
            <a:pPr marL="177800" indent="-177800">
              <a:lnSpc>
                <a:spcPct val="130000"/>
              </a:lnSpc>
              <a:buFont typeface="Arial" panose="020B0604020202020204" pitchFamily="34" charset="0"/>
              <a:buChar char="•"/>
              <a:defRPr/>
            </a:pPr>
            <a:r>
              <a:rPr lang="en-US" altLang="zh-TW" sz="1600" dirty="0">
                <a:cs typeface="+mn-ea"/>
                <a:sym typeface="+mn-lt"/>
              </a:rPr>
              <a:t>QNAP</a:t>
            </a:r>
            <a:r>
              <a:rPr lang="zh-TW" altLang="en-US" sz="1600" dirty="0">
                <a:cs typeface="+mn-ea"/>
                <a:sym typeface="+mn-lt"/>
              </a:rPr>
              <a:t> </a:t>
            </a:r>
            <a:r>
              <a:rPr lang="en-US" altLang="zh-TW" sz="1600" dirty="0">
                <a:cs typeface="+mn-ea"/>
                <a:sym typeface="+mn-lt"/>
              </a:rPr>
              <a:t>8/16/32 GB RAM modules for easy upgrade and better multi-app or multi-user usage.</a:t>
            </a:r>
          </a:p>
        </p:txBody>
      </p:sp>
      <p:sp>
        <p:nvSpPr>
          <p:cNvPr id="12" name="矩形 11" hidden="1">
            <a:extLst>
              <a:ext uri="{FF2B5EF4-FFF2-40B4-BE49-F238E27FC236}">
                <a16:creationId xmlns:a16="http://schemas.microsoft.com/office/drawing/2014/main" id="{300DC76A-60FF-4254-9F11-4F4494DD9D97}"/>
              </a:ext>
            </a:extLst>
          </p:cNvPr>
          <p:cNvSpPr/>
          <p:nvPr/>
        </p:nvSpPr>
        <p:spPr>
          <a:xfrm rot="1655208">
            <a:off x="1178982" y="2673049"/>
            <a:ext cx="1246415" cy="207435"/>
          </a:xfrm>
          <a:prstGeom prst="rect">
            <a:avLst/>
          </a:prstGeom>
          <a:solidFill>
            <a:srgbClr val="071B1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pic>
        <p:nvPicPr>
          <p:cNvPr id="13" name="圖片 12" hidden="1">
            <a:extLst>
              <a:ext uri="{FF2B5EF4-FFF2-40B4-BE49-F238E27FC236}">
                <a16:creationId xmlns:a16="http://schemas.microsoft.com/office/drawing/2014/main" id="{AEB9B9E8-AB5F-467F-B64B-B28B0D769E18}"/>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l="-33128" t="-34953" r="-25180" b="-43366"/>
          <a:stretch/>
        </p:blipFill>
        <p:spPr>
          <a:xfrm>
            <a:off x="1019177" y="1949451"/>
            <a:ext cx="1910948" cy="1358900"/>
          </a:xfrm>
          <a:prstGeom prst="rect">
            <a:avLst/>
          </a:prstGeom>
        </p:spPr>
      </p:pic>
      <p:sp>
        <p:nvSpPr>
          <p:cNvPr id="4" name="標題 3">
            <a:extLst>
              <a:ext uri="{FF2B5EF4-FFF2-40B4-BE49-F238E27FC236}">
                <a16:creationId xmlns:a16="http://schemas.microsoft.com/office/drawing/2014/main" id="{2EC2F8B2-33A2-45E2-8BFF-1A699FDD03E4}"/>
              </a:ext>
            </a:extLst>
          </p:cNvPr>
          <p:cNvSpPr>
            <a:spLocks noGrp="1"/>
          </p:cNvSpPr>
          <p:nvPr>
            <p:ph type="title"/>
          </p:nvPr>
        </p:nvSpPr>
        <p:spPr>
          <a:xfrm>
            <a:off x="417999" y="76557"/>
            <a:ext cx="11375251" cy="1378563"/>
          </a:xfrm>
        </p:spPr>
        <p:txBody>
          <a:bodyPr>
            <a:noAutofit/>
          </a:bodyPr>
          <a:lstStyle/>
          <a:p>
            <a:pPr>
              <a:lnSpc>
                <a:spcPts val="4400"/>
              </a:lnSpc>
            </a:pPr>
            <a:r>
              <a:rPr lang="en-US" altLang="zh-CN" sz="3300" dirty="0">
                <a:latin typeface="+mn-lt"/>
                <a:ea typeface="+mn-ea"/>
                <a:cs typeface="+mn-ea"/>
                <a:sym typeface="+mn-lt"/>
              </a:rPr>
              <a:t>Large pre-installed 8/16/32 GB DDR4 RAM, upgradeable </a:t>
            </a:r>
            <a:br>
              <a:rPr lang="en-US" altLang="zh-CN" sz="3300" dirty="0">
                <a:latin typeface="+mn-lt"/>
                <a:ea typeface="+mn-ea"/>
                <a:cs typeface="+mn-ea"/>
                <a:sym typeface="+mn-lt"/>
              </a:rPr>
            </a:br>
            <a:r>
              <a:rPr lang="en-US" altLang="zh-CN" sz="3300" dirty="0">
                <a:latin typeface="+mn-lt"/>
                <a:ea typeface="+mn-ea"/>
                <a:cs typeface="+mn-ea"/>
                <a:sym typeface="+mn-lt"/>
              </a:rPr>
              <a:t>to max 64GB DDR4 memory</a:t>
            </a:r>
            <a:endParaRPr lang="zh-CN" altLang="zh-TW" sz="3300" dirty="0">
              <a:latin typeface="+mn-lt"/>
              <a:ea typeface="+mn-ea"/>
              <a:cs typeface="+mn-ea"/>
              <a:sym typeface="+mn-lt"/>
            </a:endParaRPr>
          </a:p>
        </p:txBody>
      </p:sp>
      <p:graphicFrame>
        <p:nvGraphicFramePr>
          <p:cNvPr id="26" name="表格 8">
            <a:extLst>
              <a:ext uri="{FF2B5EF4-FFF2-40B4-BE49-F238E27FC236}">
                <a16:creationId xmlns:a16="http://schemas.microsoft.com/office/drawing/2014/main" id="{AF270E35-AE89-CF05-B925-1D0E05710396}"/>
              </a:ext>
            </a:extLst>
          </p:cNvPr>
          <p:cNvGraphicFramePr>
            <a:graphicFrameLocks noGrp="1"/>
          </p:cNvGraphicFramePr>
          <p:nvPr>
            <p:extLst>
              <p:ext uri="{D42A27DB-BD31-4B8C-83A1-F6EECF244321}">
                <p14:modId xmlns:p14="http://schemas.microsoft.com/office/powerpoint/2010/main" val="1469313310"/>
              </p:ext>
            </p:extLst>
          </p:nvPr>
        </p:nvGraphicFramePr>
        <p:xfrm>
          <a:off x="455161" y="2535591"/>
          <a:ext cx="4697682" cy="1524000"/>
        </p:xfrm>
        <a:graphic>
          <a:graphicData uri="http://schemas.openxmlformats.org/drawingml/2006/table">
            <a:tbl>
              <a:tblPr firstRow="1" bandRow="1">
                <a:effectLst>
                  <a:outerShdw blurRad="431800" dist="88900" dir="4140000" algn="ctr" rotWithShape="0">
                    <a:srgbClr val="000000">
                      <a:alpha val="25000"/>
                    </a:srgbClr>
                  </a:outerShdw>
                </a:effectLst>
                <a:tableStyleId>{5C22544A-7EE6-4342-B048-85BDC9FD1C3A}</a:tableStyleId>
              </a:tblPr>
              <a:tblGrid>
                <a:gridCol w="2348841">
                  <a:extLst>
                    <a:ext uri="{9D8B030D-6E8A-4147-A177-3AD203B41FA5}">
                      <a16:colId xmlns:a16="http://schemas.microsoft.com/office/drawing/2014/main" val="1585372445"/>
                    </a:ext>
                  </a:extLst>
                </a:gridCol>
                <a:gridCol w="2348841">
                  <a:extLst>
                    <a:ext uri="{9D8B030D-6E8A-4147-A177-3AD203B41FA5}">
                      <a16:colId xmlns:a16="http://schemas.microsoft.com/office/drawing/2014/main" val="664955583"/>
                    </a:ext>
                  </a:extLst>
                </a:gridCol>
              </a:tblGrid>
              <a:tr h="266273">
                <a:tc>
                  <a:txBody>
                    <a:bodyPr/>
                    <a:lstStyle/>
                    <a:p>
                      <a:r>
                        <a:rPr lang="en-US" altLang="zh-TW" sz="1400">
                          <a:latin typeface="+mn-lt"/>
                          <a:ea typeface="+mn-ea"/>
                          <a:cs typeface="+mn-ea"/>
                          <a:sym typeface="+mn-lt"/>
                        </a:rPr>
                        <a:t>Ordering P/N</a:t>
                      </a:r>
                      <a:endParaRPr lang="zh-TW" altLang="en-US" sz="1400">
                        <a:latin typeface="+mn-lt"/>
                        <a:ea typeface="+mn-ea"/>
                        <a:cs typeface="+mn-ea"/>
                        <a:sym typeface="+mn-lt"/>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tcPr>
                </a:tc>
                <a:tc>
                  <a:txBody>
                    <a:bodyPr/>
                    <a:lstStyle/>
                    <a:p>
                      <a:r>
                        <a:rPr lang="en-US" altLang="zh-TW" sz="1400">
                          <a:latin typeface="+mn-lt"/>
                          <a:ea typeface="+mn-ea"/>
                          <a:cs typeface="+mn-ea"/>
                          <a:sym typeface="+mn-lt"/>
                        </a:rPr>
                        <a:t>Memory</a:t>
                      </a:r>
                      <a:endParaRPr lang="zh-TW" altLang="en-US" sz="1400">
                        <a:latin typeface="+mn-lt"/>
                        <a:ea typeface="+mn-ea"/>
                        <a:cs typeface="+mn-ea"/>
                        <a:sym typeface="+mn-lt"/>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tcPr>
                </a:tc>
                <a:extLst>
                  <a:ext uri="{0D108BD9-81ED-4DB2-BD59-A6C34878D82A}">
                    <a16:rowId xmlns:a16="http://schemas.microsoft.com/office/drawing/2014/main" val="3610483923"/>
                  </a:ext>
                </a:extLst>
              </a:tr>
              <a:tr h="266273">
                <a:tc>
                  <a:txBody>
                    <a:bodyPr/>
                    <a:lstStyle/>
                    <a:p>
                      <a:r>
                        <a:rPr lang="en-US" altLang="zh-TW" sz="1400">
                          <a:latin typeface="+mn-lt"/>
                          <a:ea typeface="+mn-ea"/>
                          <a:cs typeface="+mn-ea"/>
                          <a:sym typeface="+mn-lt"/>
                        </a:rPr>
                        <a:t>TVS-h474-PT-8G</a:t>
                      </a:r>
                      <a:endParaRPr lang="zh-TW" altLang="en-US" sz="1400">
                        <a:latin typeface="+mn-lt"/>
                        <a:ea typeface="+mn-ea"/>
                        <a:cs typeface="+mn-ea"/>
                        <a:sym typeface="+mn-lt"/>
                      </a:endParaRPr>
                    </a:p>
                  </a:txBody>
                  <a:tcPr>
                    <a:lnL w="12700" cmpd="sng">
                      <a:noFill/>
                    </a:lnL>
                    <a:lnR w="12700" cmpd="sng">
                      <a:noFill/>
                    </a:lnR>
                    <a:lnT w="38100" cmpd="sng">
                      <a:noFill/>
                    </a:lnT>
                    <a:lnB w="12700" cmpd="sng">
                      <a:noFill/>
                    </a:lnB>
                    <a:lnTlToBr w="12700" cmpd="sng">
                      <a:noFill/>
                      <a:prstDash val="solid"/>
                    </a:lnTlToBr>
                    <a:lnBlToTr w="12700" cmpd="sng">
                      <a:noFill/>
                      <a:prstDash val="solid"/>
                    </a:lnBlToTr>
                  </a:tcPr>
                </a:tc>
                <a:tc>
                  <a:txBody>
                    <a:bodyPr/>
                    <a:lstStyle/>
                    <a:p>
                      <a:r>
                        <a:rPr lang="en-US" altLang="zh-TW" sz="1400" dirty="0">
                          <a:latin typeface="+mn-lt"/>
                          <a:ea typeface="+mn-ea"/>
                          <a:cs typeface="+mn-ea"/>
                          <a:sym typeface="+mn-lt"/>
                        </a:rPr>
                        <a:t>8GB (1 x 8GB SODIMM)</a:t>
                      </a:r>
                      <a:endParaRPr lang="zh-TW" altLang="en-US" sz="1400" dirty="0">
                        <a:latin typeface="+mn-lt"/>
                        <a:ea typeface="+mn-ea"/>
                        <a:cs typeface="+mn-ea"/>
                        <a:sym typeface="+mn-lt"/>
                      </a:endParaRPr>
                    </a:p>
                  </a:txBody>
                  <a:tcPr>
                    <a:lnL w="12700" cmpd="sng">
                      <a:noFill/>
                    </a:lnL>
                    <a:lnR w="12700" cmpd="sng">
                      <a:noFill/>
                    </a:lnR>
                    <a:lnT w="381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92920046"/>
                  </a:ext>
                </a:extLst>
              </a:tr>
              <a:tr h="266273">
                <a:tc>
                  <a:txBody>
                    <a:bodyPr/>
                    <a:lstStyle/>
                    <a:p>
                      <a:r>
                        <a:rPr lang="en-US" altLang="zh-TW" sz="1400">
                          <a:latin typeface="+mn-lt"/>
                          <a:ea typeface="+mn-ea"/>
                          <a:cs typeface="+mn-ea"/>
                          <a:sym typeface="+mn-lt"/>
                        </a:rPr>
                        <a:t>TVS-h674-i3-16G</a:t>
                      </a:r>
                      <a:endParaRPr lang="zh-TW" altLang="en-US" sz="1400">
                        <a:latin typeface="+mn-lt"/>
                        <a:ea typeface="+mn-ea"/>
                        <a:cs typeface="+mn-ea"/>
                        <a:sym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US" altLang="zh-TW" sz="1400" dirty="0">
                          <a:latin typeface="+mn-lt"/>
                          <a:ea typeface="+mn-ea"/>
                          <a:cs typeface="+mn-ea"/>
                          <a:sym typeface="+mn-lt"/>
                        </a:rPr>
                        <a:t>16GB (1 x 16GB SODIMM)</a:t>
                      </a:r>
                      <a:endParaRPr lang="zh-TW" altLang="en-US" sz="1400" dirty="0">
                        <a:latin typeface="+mn-lt"/>
                        <a:ea typeface="+mn-ea"/>
                        <a:cs typeface="+mn-ea"/>
                        <a:sym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471126044"/>
                  </a:ext>
                </a:extLst>
              </a:tr>
              <a:tr h="266273">
                <a:tc>
                  <a:txBody>
                    <a:bodyPr/>
                    <a:lstStyle/>
                    <a:p>
                      <a:r>
                        <a:rPr lang="en-US" altLang="zh-TW" sz="1400">
                          <a:latin typeface="+mn-lt"/>
                          <a:ea typeface="+mn-ea"/>
                          <a:cs typeface="+mn-ea"/>
                          <a:sym typeface="+mn-lt"/>
                        </a:rPr>
                        <a:t>TVS-h674-i5-32G</a:t>
                      </a:r>
                      <a:endParaRPr lang="zh-TW" altLang="en-US" sz="1400">
                        <a:latin typeface="+mn-lt"/>
                        <a:ea typeface="+mn-ea"/>
                        <a:cs typeface="+mn-ea"/>
                        <a:sym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US" altLang="zh-TW" sz="1400" dirty="0">
                          <a:latin typeface="+mn-lt"/>
                          <a:ea typeface="+mn-ea"/>
                          <a:cs typeface="+mn-ea"/>
                          <a:sym typeface="+mn-lt"/>
                        </a:rPr>
                        <a:t>32GB (2 x 16GB SODIMM)</a:t>
                      </a:r>
                      <a:endParaRPr lang="zh-TW" altLang="en-US" sz="1400" dirty="0">
                        <a:latin typeface="+mn-lt"/>
                        <a:ea typeface="+mn-ea"/>
                        <a:cs typeface="+mn-ea"/>
                        <a:sym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4008913399"/>
                  </a:ext>
                </a:extLst>
              </a:tr>
              <a:tr h="266273">
                <a:tc>
                  <a:txBody>
                    <a:bodyPr/>
                    <a:lstStyle/>
                    <a:p>
                      <a:r>
                        <a:rPr lang="en-US" altLang="zh-TW" sz="1400">
                          <a:latin typeface="+mn-lt"/>
                          <a:ea typeface="+mn-ea"/>
                          <a:cs typeface="+mn-ea"/>
                          <a:sym typeface="+mn-lt"/>
                        </a:rPr>
                        <a:t>TVS-h874-i5-32G</a:t>
                      </a:r>
                      <a:endParaRPr lang="zh-TW" altLang="en-US" sz="1400">
                        <a:latin typeface="+mn-lt"/>
                        <a:ea typeface="+mn-ea"/>
                        <a:cs typeface="+mn-ea"/>
                        <a:sym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400" dirty="0">
                          <a:latin typeface="+mn-lt"/>
                          <a:ea typeface="+mn-ea"/>
                          <a:cs typeface="+mn-ea"/>
                          <a:sym typeface="+mn-lt"/>
                        </a:rPr>
                        <a:t>32GB (2 x 16GB SODIMM)</a:t>
                      </a:r>
                      <a:endParaRPr lang="zh-TW" altLang="en-US" sz="1400" dirty="0">
                        <a:latin typeface="+mn-lt"/>
                        <a:ea typeface="+mn-ea"/>
                        <a:cs typeface="+mn-ea"/>
                        <a:sym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4073731998"/>
                  </a:ext>
                </a:extLst>
              </a:tr>
            </a:tbl>
          </a:graphicData>
        </a:graphic>
      </p:graphicFrame>
      <p:grpSp>
        <p:nvGrpSpPr>
          <p:cNvPr id="25" name="Google Shape;1112;gc428d55399_0_337">
            <a:extLst>
              <a:ext uri="{FF2B5EF4-FFF2-40B4-BE49-F238E27FC236}">
                <a16:creationId xmlns:a16="http://schemas.microsoft.com/office/drawing/2014/main" id="{F62543B3-522D-9D29-419D-EFBE232DE2DA}"/>
              </a:ext>
            </a:extLst>
          </p:cNvPr>
          <p:cNvGrpSpPr/>
          <p:nvPr/>
        </p:nvGrpSpPr>
        <p:grpSpPr>
          <a:xfrm>
            <a:off x="5594122" y="2010727"/>
            <a:ext cx="3176629" cy="2251324"/>
            <a:chOff x="535858" y="2192097"/>
            <a:chExt cx="3078236" cy="4755000"/>
          </a:xfrm>
          <a:effectLst>
            <a:outerShdw blurRad="342900" dist="177800" dir="3600000" algn="t" rotWithShape="0">
              <a:prstClr val="black">
                <a:alpha val="40000"/>
              </a:prstClr>
            </a:outerShdw>
          </a:effectLst>
        </p:grpSpPr>
        <p:pic>
          <p:nvPicPr>
            <p:cNvPr id="28" name="Google Shape;1114;gc428d55399_0_337">
              <a:extLst>
                <a:ext uri="{FF2B5EF4-FFF2-40B4-BE49-F238E27FC236}">
                  <a16:creationId xmlns:a16="http://schemas.microsoft.com/office/drawing/2014/main" id="{6F7BBD3A-440A-3ABB-7B3C-209AA7EE28D0}"/>
                </a:ext>
              </a:extLst>
            </p:cNvPr>
            <p:cNvPicPr preferRelativeResize="0"/>
            <p:nvPr/>
          </p:nvPicPr>
          <p:blipFill rotWithShape="1">
            <a:blip r:embed="rId6"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31" name="Google Shape;1113;gc428d55399_0_337">
              <a:extLst>
                <a:ext uri="{FF2B5EF4-FFF2-40B4-BE49-F238E27FC236}">
                  <a16:creationId xmlns:a16="http://schemas.microsoft.com/office/drawing/2014/main" id="{BE829662-310B-7354-5D0F-1E330869499C}"/>
                </a:ext>
              </a:extLst>
            </p:cNvPr>
            <p:cNvSpPr/>
            <p:nvPr/>
          </p:nvSpPr>
          <p:spPr>
            <a:xfrm>
              <a:off x="535858" y="2192097"/>
              <a:ext cx="2743200" cy="4755000"/>
            </a:xfrm>
            <a:prstGeom prst="rect">
              <a:avLst/>
            </a:prstGeom>
            <a:gradFill>
              <a:gsLst>
                <a:gs pos="0">
                  <a:srgbClr val="FFFFFF">
                    <a:alpha val="83921"/>
                  </a:srgbClr>
                </a:gs>
                <a:gs pos="13000">
                  <a:schemeClr val="lt1"/>
                </a:gs>
                <a:gs pos="93000">
                  <a:srgbClr val="F5F5F5"/>
                </a:gs>
                <a:gs pos="100000">
                  <a:srgbClr val="BFBFBF">
                    <a:alpha val="63921"/>
                  </a:srgbClr>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cs typeface="+mn-ea"/>
                <a:sym typeface="+mn-lt"/>
              </a:endParaRPr>
            </a:p>
          </p:txBody>
        </p:sp>
      </p:grpSp>
      <p:sp>
        <p:nvSpPr>
          <p:cNvPr id="34" name="矩形: 圓角 33">
            <a:extLst>
              <a:ext uri="{FF2B5EF4-FFF2-40B4-BE49-F238E27FC236}">
                <a16:creationId xmlns:a16="http://schemas.microsoft.com/office/drawing/2014/main" id="{3CC6B223-0A13-5E13-5007-4DE366E31CAB}"/>
              </a:ext>
            </a:extLst>
          </p:cNvPr>
          <p:cNvSpPr/>
          <p:nvPr/>
        </p:nvSpPr>
        <p:spPr>
          <a:xfrm>
            <a:off x="5585962" y="1806038"/>
            <a:ext cx="2847204" cy="461657"/>
          </a:xfrm>
          <a:prstGeom prst="roundRect">
            <a:avLst>
              <a:gd name="adj" fmla="val 9876"/>
            </a:avLst>
          </a:prstGeom>
          <a:gradFill>
            <a:gsLst>
              <a:gs pos="8000">
                <a:srgbClr val="404868"/>
              </a:gs>
              <a:gs pos="100000">
                <a:srgbClr val="4F5981"/>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35" name="文字方塊 34">
            <a:extLst>
              <a:ext uri="{FF2B5EF4-FFF2-40B4-BE49-F238E27FC236}">
                <a16:creationId xmlns:a16="http://schemas.microsoft.com/office/drawing/2014/main" id="{E5932F7E-0CED-F570-19F8-75DF01C59865}"/>
              </a:ext>
            </a:extLst>
          </p:cNvPr>
          <p:cNvSpPr txBox="1"/>
          <p:nvPr/>
        </p:nvSpPr>
        <p:spPr>
          <a:xfrm>
            <a:off x="5432811" y="1866955"/>
            <a:ext cx="3020624" cy="338554"/>
          </a:xfrm>
          <a:prstGeom prst="rect">
            <a:avLst/>
          </a:prstGeom>
          <a:noFill/>
        </p:spPr>
        <p:txBody>
          <a:bodyPr wrap="square">
            <a:spAutoFit/>
          </a:bodyPr>
          <a:lstStyle/>
          <a:p>
            <a:pPr algn="ctr"/>
            <a:r>
              <a:rPr lang="en-US" altLang="zh-TW" sz="1600" b="1">
                <a:solidFill>
                  <a:schemeClr val="bg1"/>
                </a:solidFill>
                <a:cs typeface="+mn-ea"/>
                <a:sym typeface="+mn-lt"/>
              </a:rPr>
              <a:t>1. Remove the cover</a:t>
            </a:r>
            <a:endParaRPr lang="zh-TW" altLang="en-US" sz="1600" b="1">
              <a:solidFill>
                <a:schemeClr val="bg1"/>
              </a:solidFill>
              <a:cs typeface="+mn-ea"/>
              <a:sym typeface="+mn-lt"/>
            </a:endParaRPr>
          </a:p>
        </p:txBody>
      </p:sp>
      <p:grpSp>
        <p:nvGrpSpPr>
          <p:cNvPr id="36" name="Google Shape;1112;gc428d55399_0_337">
            <a:extLst>
              <a:ext uri="{FF2B5EF4-FFF2-40B4-BE49-F238E27FC236}">
                <a16:creationId xmlns:a16="http://schemas.microsoft.com/office/drawing/2014/main" id="{3B1F4CD5-FA04-EB36-677B-FBD35BE8F751}"/>
              </a:ext>
            </a:extLst>
          </p:cNvPr>
          <p:cNvGrpSpPr/>
          <p:nvPr/>
        </p:nvGrpSpPr>
        <p:grpSpPr>
          <a:xfrm>
            <a:off x="8606996" y="2010727"/>
            <a:ext cx="3176629" cy="2251324"/>
            <a:chOff x="535858" y="2192097"/>
            <a:chExt cx="3078236" cy="4755000"/>
          </a:xfrm>
          <a:effectLst>
            <a:outerShdw blurRad="342900" dist="177800" dir="3600000" algn="t" rotWithShape="0">
              <a:prstClr val="black">
                <a:alpha val="40000"/>
              </a:prstClr>
            </a:outerShdw>
          </a:effectLst>
        </p:grpSpPr>
        <p:pic>
          <p:nvPicPr>
            <p:cNvPr id="37" name="Google Shape;1114;gc428d55399_0_337">
              <a:extLst>
                <a:ext uri="{FF2B5EF4-FFF2-40B4-BE49-F238E27FC236}">
                  <a16:creationId xmlns:a16="http://schemas.microsoft.com/office/drawing/2014/main" id="{20611C88-B778-DCE0-F34C-70A19414F5AC}"/>
                </a:ext>
              </a:extLst>
            </p:cNvPr>
            <p:cNvPicPr preferRelativeResize="0"/>
            <p:nvPr/>
          </p:nvPicPr>
          <p:blipFill rotWithShape="1">
            <a:blip r:embed="rId6"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38" name="Google Shape;1113;gc428d55399_0_337">
              <a:extLst>
                <a:ext uri="{FF2B5EF4-FFF2-40B4-BE49-F238E27FC236}">
                  <a16:creationId xmlns:a16="http://schemas.microsoft.com/office/drawing/2014/main" id="{2C605610-FAA1-BF96-5B04-0BF85E13AE93}"/>
                </a:ext>
              </a:extLst>
            </p:cNvPr>
            <p:cNvSpPr/>
            <p:nvPr/>
          </p:nvSpPr>
          <p:spPr>
            <a:xfrm>
              <a:off x="535858" y="2192097"/>
              <a:ext cx="2743200" cy="4755000"/>
            </a:xfrm>
            <a:prstGeom prst="rect">
              <a:avLst/>
            </a:prstGeom>
            <a:gradFill>
              <a:gsLst>
                <a:gs pos="0">
                  <a:srgbClr val="FFFFFF">
                    <a:alpha val="83921"/>
                  </a:srgbClr>
                </a:gs>
                <a:gs pos="13000">
                  <a:schemeClr val="lt1"/>
                </a:gs>
                <a:gs pos="93000">
                  <a:srgbClr val="F5F5F5"/>
                </a:gs>
                <a:gs pos="100000">
                  <a:srgbClr val="BFBFBF">
                    <a:alpha val="63921"/>
                  </a:srgbClr>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cs typeface="+mn-ea"/>
                <a:sym typeface="+mn-lt"/>
              </a:endParaRPr>
            </a:p>
          </p:txBody>
        </p:sp>
      </p:grpSp>
      <p:sp>
        <p:nvSpPr>
          <p:cNvPr id="39" name="矩形: 圓角 38">
            <a:extLst>
              <a:ext uri="{FF2B5EF4-FFF2-40B4-BE49-F238E27FC236}">
                <a16:creationId xmlns:a16="http://schemas.microsoft.com/office/drawing/2014/main" id="{81ABCEFC-BDFB-F4CB-86AD-F79DE71B0DF1}"/>
              </a:ext>
            </a:extLst>
          </p:cNvPr>
          <p:cNvSpPr/>
          <p:nvPr/>
        </p:nvSpPr>
        <p:spPr>
          <a:xfrm>
            <a:off x="8598836" y="1806038"/>
            <a:ext cx="2847204" cy="461657"/>
          </a:xfrm>
          <a:prstGeom prst="roundRect">
            <a:avLst>
              <a:gd name="adj" fmla="val 9876"/>
            </a:avLst>
          </a:prstGeom>
          <a:gradFill>
            <a:gsLst>
              <a:gs pos="8000">
                <a:srgbClr val="404868"/>
              </a:gs>
              <a:gs pos="100000">
                <a:srgbClr val="4F5981"/>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41" name="文字方塊 40">
            <a:extLst>
              <a:ext uri="{FF2B5EF4-FFF2-40B4-BE49-F238E27FC236}">
                <a16:creationId xmlns:a16="http://schemas.microsoft.com/office/drawing/2014/main" id="{986F73E6-509C-2D6E-FFA5-1F021A07D180}"/>
              </a:ext>
            </a:extLst>
          </p:cNvPr>
          <p:cNvSpPr txBox="1"/>
          <p:nvPr/>
        </p:nvSpPr>
        <p:spPr>
          <a:xfrm>
            <a:off x="8428383" y="1878748"/>
            <a:ext cx="3188110" cy="276999"/>
          </a:xfrm>
          <a:prstGeom prst="rect">
            <a:avLst/>
          </a:prstGeom>
          <a:noFill/>
        </p:spPr>
        <p:txBody>
          <a:bodyPr wrap="square">
            <a:spAutoFit/>
          </a:bodyPr>
          <a:lstStyle/>
          <a:p>
            <a:pPr algn="ctr"/>
            <a:r>
              <a:rPr lang="en-US" altLang="zh-TW" sz="1200" b="1">
                <a:solidFill>
                  <a:schemeClr val="bg1"/>
                </a:solidFill>
                <a:cs typeface="+mn-ea"/>
                <a:sym typeface="+mn-lt"/>
              </a:rPr>
              <a:t>2. Remove the old RAM (optional)</a:t>
            </a:r>
            <a:endParaRPr lang="zh-TW" altLang="en-US" sz="1200" b="1">
              <a:solidFill>
                <a:schemeClr val="bg1"/>
              </a:solidFill>
              <a:cs typeface="+mn-ea"/>
              <a:sym typeface="+mn-lt"/>
            </a:endParaRPr>
          </a:p>
        </p:txBody>
      </p:sp>
      <p:grpSp>
        <p:nvGrpSpPr>
          <p:cNvPr id="42" name="Google Shape;1112;gc428d55399_0_337">
            <a:extLst>
              <a:ext uri="{FF2B5EF4-FFF2-40B4-BE49-F238E27FC236}">
                <a16:creationId xmlns:a16="http://schemas.microsoft.com/office/drawing/2014/main" id="{DF28D78C-1602-C4D8-AE0D-DCBFCA92DDD1}"/>
              </a:ext>
            </a:extLst>
          </p:cNvPr>
          <p:cNvGrpSpPr/>
          <p:nvPr/>
        </p:nvGrpSpPr>
        <p:grpSpPr>
          <a:xfrm>
            <a:off x="5602282" y="4423743"/>
            <a:ext cx="6479320" cy="2357700"/>
            <a:chOff x="535858" y="2192097"/>
            <a:chExt cx="3078236" cy="4755000"/>
          </a:xfrm>
          <a:effectLst>
            <a:outerShdw blurRad="342900" dist="177800" dir="3600000" algn="t" rotWithShape="0">
              <a:prstClr val="black">
                <a:alpha val="40000"/>
              </a:prstClr>
            </a:outerShdw>
          </a:effectLst>
        </p:grpSpPr>
        <p:pic>
          <p:nvPicPr>
            <p:cNvPr id="43" name="Google Shape;1114;gc428d55399_0_337">
              <a:extLst>
                <a:ext uri="{FF2B5EF4-FFF2-40B4-BE49-F238E27FC236}">
                  <a16:creationId xmlns:a16="http://schemas.microsoft.com/office/drawing/2014/main" id="{1933AD01-0919-705D-5BEA-2F697D8FAA4D}"/>
                </a:ext>
              </a:extLst>
            </p:cNvPr>
            <p:cNvPicPr preferRelativeResize="0"/>
            <p:nvPr/>
          </p:nvPicPr>
          <p:blipFill rotWithShape="1">
            <a:blip r:embed="rId6"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44" name="Google Shape;1113;gc428d55399_0_337">
              <a:extLst>
                <a:ext uri="{FF2B5EF4-FFF2-40B4-BE49-F238E27FC236}">
                  <a16:creationId xmlns:a16="http://schemas.microsoft.com/office/drawing/2014/main" id="{D4B53BBD-771A-C346-C319-9A42C7C8ACDA}"/>
                </a:ext>
              </a:extLst>
            </p:cNvPr>
            <p:cNvSpPr/>
            <p:nvPr/>
          </p:nvSpPr>
          <p:spPr>
            <a:xfrm>
              <a:off x="535858" y="2192097"/>
              <a:ext cx="2743200" cy="4755000"/>
            </a:xfrm>
            <a:prstGeom prst="rect">
              <a:avLst/>
            </a:prstGeom>
            <a:gradFill>
              <a:gsLst>
                <a:gs pos="0">
                  <a:srgbClr val="FFFFFF">
                    <a:alpha val="83921"/>
                  </a:srgbClr>
                </a:gs>
                <a:gs pos="13000">
                  <a:schemeClr val="lt1"/>
                </a:gs>
                <a:gs pos="93000">
                  <a:srgbClr val="F5F5F5"/>
                </a:gs>
                <a:gs pos="100000">
                  <a:srgbClr val="BFBFBF">
                    <a:alpha val="63921"/>
                  </a:srgbClr>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cs typeface="+mn-ea"/>
                <a:sym typeface="+mn-lt"/>
              </a:endParaRPr>
            </a:p>
          </p:txBody>
        </p:sp>
      </p:grpSp>
      <p:sp>
        <p:nvSpPr>
          <p:cNvPr id="47" name="矩形: 剪去對角角落 46">
            <a:extLst>
              <a:ext uri="{FF2B5EF4-FFF2-40B4-BE49-F238E27FC236}">
                <a16:creationId xmlns:a16="http://schemas.microsoft.com/office/drawing/2014/main" id="{6A57C5BB-062D-D015-F139-8884F6001FB0}"/>
              </a:ext>
            </a:extLst>
          </p:cNvPr>
          <p:cNvSpPr/>
          <p:nvPr/>
        </p:nvSpPr>
        <p:spPr>
          <a:xfrm flipH="1">
            <a:off x="432753" y="1837497"/>
            <a:ext cx="2745876" cy="512570"/>
          </a:xfrm>
          <a:prstGeom prst="snip2DiagRect">
            <a:avLst>
              <a:gd name="adj1" fmla="val 0"/>
              <a:gd name="adj2" fmla="val 18523"/>
            </a:avLst>
          </a:prstGeom>
          <a:gradFill>
            <a:gsLst>
              <a:gs pos="8000">
                <a:srgbClr val="29797F"/>
              </a:gs>
              <a:gs pos="100000">
                <a:srgbClr val="118FC0"/>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altLang="zh-TW" sz="2100" b="1" kern="0">
                <a:solidFill>
                  <a:schemeClr val="bg1"/>
                </a:solidFill>
                <a:cs typeface="+mn-ea"/>
                <a:sym typeface="+mn-lt"/>
              </a:rPr>
              <a:t>NAS ordering P/N</a:t>
            </a:r>
            <a:endParaRPr lang="zh-TW" altLang="en-US" sz="2100" b="1" kern="0">
              <a:solidFill>
                <a:schemeClr val="bg1"/>
              </a:solidFill>
              <a:cs typeface="+mn-ea"/>
              <a:sym typeface="+mn-lt"/>
            </a:endParaRPr>
          </a:p>
        </p:txBody>
      </p:sp>
      <p:pic>
        <p:nvPicPr>
          <p:cNvPr id="49" name="图片 57">
            <a:extLst>
              <a:ext uri="{FF2B5EF4-FFF2-40B4-BE49-F238E27FC236}">
                <a16:creationId xmlns:a16="http://schemas.microsoft.com/office/drawing/2014/main" id="{5EC7BC54-3E74-823D-1F10-CA164698C3D8}"/>
              </a:ext>
            </a:extLst>
          </p:cNvPr>
          <p:cNvPicPr>
            <a:picLocks noChangeAspect="1"/>
          </p:cNvPicPr>
          <p:nvPr/>
        </p:nvPicPr>
        <p:blipFill rotWithShape="1">
          <a:blip r:embed="rId7" cstate="print">
            <a:extLst>
              <a:ext uri="{BEBA8EAE-BF5A-486C-A8C5-ECC9F3942E4B}">
                <a14:imgProps xmlns:a14="http://schemas.microsoft.com/office/drawing/2010/main">
                  <a14:imgLayer r:embed="rId8">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1495777" y="3120517"/>
            <a:ext cx="1596203" cy="343047"/>
          </a:xfrm>
          <a:prstGeom prst="rect">
            <a:avLst/>
          </a:prstGeom>
        </p:spPr>
      </p:pic>
      <p:pic>
        <p:nvPicPr>
          <p:cNvPr id="8" name="圖片 7">
            <a:extLst>
              <a:ext uri="{FF2B5EF4-FFF2-40B4-BE49-F238E27FC236}">
                <a16:creationId xmlns:a16="http://schemas.microsoft.com/office/drawing/2014/main" id="{FC573AE3-46DB-9FDE-D23E-40056845D4AB}"/>
              </a:ext>
            </a:extLst>
          </p:cNvPr>
          <p:cNvPicPr>
            <a:picLocks noChangeAspect="1"/>
          </p:cNvPicPr>
          <p:nvPr/>
        </p:nvPicPr>
        <p:blipFill rotWithShape="1">
          <a:blip r:embed="rId9">
            <a:clrChange>
              <a:clrFrom>
                <a:srgbClr val="FFFFFF"/>
              </a:clrFrom>
              <a:clrTo>
                <a:srgbClr val="FFFFFF">
                  <a:alpha val="0"/>
                </a:srgbClr>
              </a:clrTo>
            </a:clrChange>
            <a:extLst>
              <a:ext uri="{28A0092B-C50C-407E-A947-70E740481C1C}">
                <a14:useLocalDpi xmlns:a14="http://schemas.microsoft.com/office/drawing/2010/main" val="0"/>
              </a:ext>
            </a:extLst>
          </a:blip>
          <a:srcRect l="2814" t="1702" r="4470" b="5940"/>
          <a:stretch/>
        </p:blipFill>
        <p:spPr>
          <a:xfrm>
            <a:off x="5657936" y="2351645"/>
            <a:ext cx="2700657" cy="1822445"/>
          </a:xfrm>
          <a:prstGeom prst="rect">
            <a:avLst/>
          </a:prstGeom>
        </p:spPr>
      </p:pic>
      <p:pic>
        <p:nvPicPr>
          <p:cNvPr id="11" name="圖片 10">
            <a:extLst>
              <a:ext uri="{FF2B5EF4-FFF2-40B4-BE49-F238E27FC236}">
                <a16:creationId xmlns:a16="http://schemas.microsoft.com/office/drawing/2014/main" id="{BBE3883C-933B-D3DC-2989-49F0ED219058}"/>
              </a:ext>
            </a:extLst>
          </p:cNvPr>
          <p:cNvPicPr>
            <a:picLocks noChangeAspect="1"/>
          </p:cNvPicPr>
          <p:nvPr/>
        </p:nvPicPr>
        <p:blipFill rotWithShape="1">
          <a:blip r:embed="rId10">
            <a:clrChange>
              <a:clrFrom>
                <a:srgbClr val="FFFFFF"/>
              </a:clrFrom>
              <a:clrTo>
                <a:srgbClr val="FFFFFF">
                  <a:alpha val="0"/>
                </a:srgbClr>
              </a:clrTo>
            </a:clrChange>
            <a:extLst>
              <a:ext uri="{28A0092B-C50C-407E-A947-70E740481C1C}">
                <a14:useLocalDpi xmlns:a14="http://schemas.microsoft.com/office/drawing/2010/main" val="0"/>
              </a:ext>
            </a:extLst>
          </a:blip>
          <a:srcRect l="2235" t="2072" r="2477" b="1830"/>
          <a:stretch/>
        </p:blipFill>
        <p:spPr>
          <a:xfrm>
            <a:off x="8701155" y="2350067"/>
            <a:ext cx="2669933" cy="1824023"/>
          </a:xfrm>
          <a:prstGeom prst="rect">
            <a:avLst/>
          </a:prstGeom>
        </p:spPr>
      </p:pic>
      <p:pic>
        <p:nvPicPr>
          <p:cNvPr id="15" name="圖片 14">
            <a:extLst>
              <a:ext uri="{FF2B5EF4-FFF2-40B4-BE49-F238E27FC236}">
                <a16:creationId xmlns:a16="http://schemas.microsoft.com/office/drawing/2014/main" id="{2EDC8893-4EB9-9EFB-4672-20A4C22CF922}"/>
              </a:ext>
            </a:extLst>
          </p:cNvPr>
          <p:cNvPicPr>
            <a:picLocks noChangeAspect="1"/>
          </p:cNvPicPr>
          <p:nvPr/>
        </p:nvPicPr>
        <p:blipFill rotWithShape="1">
          <a:blip r:embed="rId11">
            <a:clrChange>
              <a:clrFrom>
                <a:srgbClr val="FFFFFF"/>
              </a:clrFrom>
              <a:clrTo>
                <a:srgbClr val="FFFFFF">
                  <a:alpha val="0"/>
                </a:srgbClr>
              </a:clrTo>
            </a:clrChange>
            <a:extLst>
              <a:ext uri="{28A0092B-C50C-407E-A947-70E740481C1C}">
                <a14:useLocalDpi xmlns:a14="http://schemas.microsoft.com/office/drawing/2010/main" val="0"/>
              </a:ext>
            </a:extLst>
          </a:blip>
          <a:srcRect l="1532" t="2411" r="3808" b="12598"/>
          <a:stretch/>
        </p:blipFill>
        <p:spPr>
          <a:xfrm>
            <a:off x="7092446" y="4626470"/>
            <a:ext cx="3310362" cy="2013457"/>
          </a:xfrm>
          <a:prstGeom prst="rect">
            <a:avLst/>
          </a:prstGeom>
        </p:spPr>
      </p:pic>
      <p:sp>
        <p:nvSpPr>
          <p:cNvPr id="45" name="矩形: 圓角 44">
            <a:extLst>
              <a:ext uri="{FF2B5EF4-FFF2-40B4-BE49-F238E27FC236}">
                <a16:creationId xmlns:a16="http://schemas.microsoft.com/office/drawing/2014/main" id="{DD9C21CB-EFB3-F8B4-0117-FD99982E102D}"/>
              </a:ext>
            </a:extLst>
          </p:cNvPr>
          <p:cNvSpPr/>
          <p:nvPr/>
        </p:nvSpPr>
        <p:spPr>
          <a:xfrm>
            <a:off x="5594122" y="4405823"/>
            <a:ext cx="2847204" cy="461657"/>
          </a:xfrm>
          <a:prstGeom prst="roundRect">
            <a:avLst>
              <a:gd name="adj" fmla="val 9876"/>
            </a:avLst>
          </a:prstGeom>
          <a:gradFill>
            <a:gsLst>
              <a:gs pos="8000">
                <a:srgbClr val="404868"/>
              </a:gs>
              <a:gs pos="100000">
                <a:srgbClr val="4F5981"/>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46" name="文字方塊 45">
            <a:extLst>
              <a:ext uri="{FF2B5EF4-FFF2-40B4-BE49-F238E27FC236}">
                <a16:creationId xmlns:a16="http://schemas.microsoft.com/office/drawing/2014/main" id="{5561B778-AFCF-2C57-BBD1-A16A34C4DEF5}"/>
              </a:ext>
            </a:extLst>
          </p:cNvPr>
          <p:cNvSpPr txBox="1"/>
          <p:nvPr/>
        </p:nvSpPr>
        <p:spPr>
          <a:xfrm>
            <a:off x="5602281" y="4467196"/>
            <a:ext cx="2854329" cy="338554"/>
          </a:xfrm>
          <a:prstGeom prst="rect">
            <a:avLst/>
          </a:prstGeom>
          <a:noFill/>
        </p:spPr>
        <p:txBody>
          <a:bodyPr wrap="square">
            <a:spAutoFit/>
          </a:bodyPr>
          <a:lstStyle/>
          <a:p>
            <a:pPr algn="ctr"/>
            <a:r>
              <a:rPr lang="en-US" altLang="zh-TW" sz="1600" b="1">
                <a:solidFill>
                  <a:schemeClr val="bg1"/>
                </a:solidFill>
                <a:cs typeface="+mn-ea"/>
                <a:sym typeface="+mn-lt"/>
              </a:rPr>
              <a:t>3. Install the new RAM</a:t>
            </a:r>
            <a:endParaRPr lang="zh-TW" altLang="en-US" sz="1600" b="1">
              <a:solidFill>
                <a:schemeClr val="bg1"/>
              </a:solidFill>
              <a:cs typeface="+mn-ea"/>
              <a:sym typeface="+mn-lt"/>
            </a:endParaRPr>
          </a:p>
        </p:txBody>
      </p:sp>
    </p:spTree>
    <p:extLst>
      <p:ext uri="{BB962C8B-B14F-4D97-AF65-F5344CB8AC3E}">
        <p14:creationId xmlns:p14="http://schemas.microsoft.com/office/powerpoint/2010/main" val="35323884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 name="Google Shape;1112;gc428d55399_0_337">
            <a:extLst>
              <a:ext uri="{FF2B5EF4-FFF2-40B4-BE49-F238E27FC236}">
                <a16:creationId xmlns:a16="http://schemas.microsoft.com/office/drawing/2014/main" id="{0FC2F9DA-23FC-5297-36E3-F977C228750D}"/>
              </a:ext>
            </a:extLst>
          </p:cNvPr>
          <p:cNvGrpSpPr/>
          <p:nvPr/>
        </p:nvGrpSpPr>
        <p:grpSpPr>
          <a:xfrm>
            <a:off x="5839244" y="4503032"/>
            <a:ext cx="6470565" cy="2295479"/>
            <a:chOff x="535858" y="2192097"/>
            <a:chExt cx="3078236" cy="4755000"/>
          </a:xfrm>
          <a:effectLst>
            <a:outerShdw blurRad="342900" dist="177800" dir="3600000" algn="t" rotWithShape="0">
              <a:prstClr val="black">
                <a:alpha val="40000"/>
              </a:prstClr>
            </a:outerShdw>
          </a:effectLst>
        </p:grpSpPr>
        <p:pic>
          <p:nvPicPr>
            <p:cNvPr id="42" name="Google Shape;1114;gc428d55399_0_337">
              <a:extLst>
                <a:ext uri="{FF2B5EF4-FFF2-40B4-BE49-F238E27FC236}">
                  <a16:creationId xmlns:a16="http://schemas.microsoft.com/office/drawing/2014/main" id="{DE0339CD-CABF-8958-ABDE-AA83BE1FA3AB}"/>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43" name="Google Shape;1113;gc428d55399_0_337">
              <a:extLst>
                <a:ext uri="{FF2B5EF4-FFF2-40B4-BE49-F238E27FC236}">
                  <a16:creationId xmlns:a16="http://schemas.microsoft.com/office/drawing/2014/main" id="{08A87381-9EEA-9C58-5C24-1F00BE793C0A}"/>
                </a:ext>
              </a:extLst>
            </p:cNvPr>
            <p:cNvSpPr/>
            <p:nvPr/>
          </p:nvSpPr>
          <p:spPr>
            <a:xfrm>
              <a:off x="535858" y="2192097"/>
              <a:ext cx="2743200" cy="4755000"/>
            </a:xfrm>
            <a:prstGeom prst="rect">
              <a:avLst/>
            </a:prstGeom>
            <a:gradFill>
              <a:gsLst>
                <a:gs pos="0">
                  <a:srgbClr val="FFFFFF">
                    <a:alpha val="83921"/>
                  </a:srgbClr>
                </a:gs>
                <a:gs pos="13000">
                  <a:schemeClr val="lt1"/>
                </a:gs>
                <a:gs pos="93000">
                  <a:srgbClr val="F5F5F5"/>
                </a:gs>
                <a:gs pos="100000">
                  <a:srgbClr val="BFBFBF">
                    <a:alpha val="63921"/>
                  </a:srgbClr>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cs typeface="+mn-ea"/>
                <a:sym typeface="+mn-lt"/>
              </a:endParaRPr>
            </a:p>
          </p:txBody>
        </p:sp>
      </p:grpSp>
      <p:grpSp>
        <p:nvGrpSpPr>
          <p:cNvPr id="38" name="Google Shape;1112;gc428d55399_0_337">
            <a:extLst>
              <a:ext uri="{FF2B5EF4-FFF2-40B4-BE49-F238E27FC236}">
                <a16:creationId xmlns:a16="http://schemas.microsoft.com/office/drawing/2014/main" id="{4C1153D6-DF48-F038-B269-07CF40A8A28B}"/>
              </a:ext>
            </a:extLst>
          </p:cNvPr>
          <p:cNvGrpSpPr/>
          <p:nvPr/>
        </p:nvGrpSpPr>
        <p:grpSpPr>
          <a:xfrm>
            <a:off x="9009148" y="1993936"/>
            <a:ext cx="2922833" cy="2448282"/>
            <a:chOff x="535858" y="2192097"/>
            <a:chExt cx="3078236" cy="4755000"/>
          </a:xfrm>
          <a:effectLst>
            <a:outerShdw blurRad="342900" dist="177800" dir="3600000" algn="t" rotWithShape="0">
              <a:prstClr val="black">
                <a:alpha val="40000"/>
              </a:prstClr>
            </a:outerShdw>
          </a:effectLst>
        </p:grpSpPr>
        <p:pic>
          <p:nvPicPr>
            <p:cNvPr id="39" name="Google Shape;1114;gc428d55399_0_337">
              <a:extLst>
                <a:ext uri="{FF2B5EF4-FFF2-40B4-BE49-F238E27FC236}">
                  <a16:creationId xmlns:a16="http://schemas.microsoft.com/office/drawing/2014/main" id="{586E253B-3530-8A24-F6BD-F7024F3033D0}"/>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40" name="Google Shape;1113;gc428d55399_0_337">
              <a:extLst>
                <a:ext uri="{FF2B5EF4-FFF2-40B4-BE49-F238E27FC236}">
                  <a16:creationId xmlns:a16="http://schemas.microsoft.com/office/drawing/2014/main" id="{ABF03A83-9DE7-1AA9-A6C1-0967B0CAFEBB}"/>
                </a:ext>
              </a:extLst>
            </p:cNvPr>
            <p:cNvSpPr/>
            <p:nvPr/>
          </p:nvSpPr>
          <p:spPr>
            <a:xfrm>
              <a:off x="535858" y="2192097"/>
              <a:ext cx="2743200" cy="4755000"/>
            </a:xfrm>
            <a:prstGeom prst="rect">
              <a:avLst/>
            </a:prstGeom>
            <a:gradFill>
              <a:gsLst>
                <a:gs pos="0">
                  <a:srgbClr val="FFFFFF">
                    <a:alpha val="83921"/>
                  </a:srgbClr>
                </a:gs>
                <a:gs pos="13000">
                  <a:schemeClr val="lt1"/>
                </a:gs>
                <a:gs pos="93000">
                  <a:srgbClr val="F5F5F5"/>
                </a:gs>
                <a:gs pos="100000">
                  <a:srgbClr val="BFBFBF">
                    <a:alpha val="63921"/>
                  </a:srgbClr>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cs typeface="+mn-ea"/>
                <a:sym typeface="+mn-lt"/>
              </a:endParaRPr>
            </a:p>
          </p:txBody>
        </p:sp>
      </p:grpSp>
      <p:grpSp>
        <p:nvGrpSpPr>
          <p:cNvPr id="35" name="Google Shape;1112;gc428d55399_0_337">
            <a:extLst>
              <a:ext uri="{FF2B5EF4-FFF2-40B4-BE49-F238E27FC236}">
                <a16:creationId xmlns:a16="http://schemas.microsoft.com/office/drawing/2014/main" id="{7F376131-F1F0-993C-7700-0EBDD5414FD8}"/>
              </a:ext>
            </a:extLst>
          </p:cNvPr>
          <p:cNvGrpSpPr/>
          <p:nvPr/>
        </p:nvGrpSpPr>
        <p:grpSpPr>
          <a:xfrm>
            <a:off x="5832519" y="1989724"/>
            <a:ext cx="3176629" cy="2448282"/>
            <a:chOff x="535858" y="2192097"/>
            <a:chExt cx="3078236" cy="4755000"/>
          </a:xfrm>
          <a:effectLst>
            <a:outerShdw blurRad="342900" dist="177800" dir="3600000" algn="t" rotWithShape="0">
              <a:prstClr val="black">
                <a:alpha val="40000"/>
              </a:prstClr>
            </a:outerShdw>
          </a:effectLst>
        </p:grpSpPr>
        <p:pic>
          <p:nvPicPr>
            <p:cNvPr id="36" name="Google Shape;1114;gc428d55399_0_337">
              <a:extLst>
                <a:ext uri="{FF2B5EF4-FFF2-40B4-BE49-F238E27FC236}">
                  <a16:creationId xmlns:a16="http://schemas.microsoft.com/office/drawing/2014/main" id="{F40413E0-2A50-0D7D-584C-2294C4344857}"/>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37" name="Google Shape;1113;gc428d55399_0_337">
              <a:extLst>
                <a:ext uri="{FF2B5EF4-FFF2-40B4-BE49-F238E27FC236}">
                  <a16:creationId xmlns:a16="http://schemas.microsoft.com/office/drawing/2014/main" id="{2D4240CB-CDDF-7193-3924-B5B928FDA49B}"/>
                </a:ext>
              </a:extLst>
            </p:cNvPr>
            <p:cNvSpPr/>
            <p:nvPr/>
          </p:nvSpPr>
          <p:spPr>
            <a:xfrm>
              <a:off x="535858" y="2192097"/>
              <a:ext cx="2743200" cy="4755000"/>
            </a:xfrm>
            <a:prstGeom prst="rect">
              <a:avLst/>
            </a:prstGeom>
            <a:gradFill>
              <a:gsLst>
                <a:gs pos="0">
                  <a:srgbClr val="FFFFFF">
                    <a:alpha val="83921"/>
                  </a:srgbClr>
                </a:gs>
                <a:gs pos="13000">
                  <a:schemeClr val="lt1"/>
                </a:gs>
                <a:gs pos="93000">
                  <a:srgbClr val="F5F5F5"/>
                </a:gs>
                <a:gs pos="100000">
                  <a:srgbClr val="BFBFBF">
                    <a:alpha val="63921"/>
                  </a:srgbClr>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cs typeface="+mn-ea"/>
                <a:sym typeface="+mn-lt"/>
              </a:endParaRPr>
            </a:p>
          </p:txBody>
        </p:sp>
      </p:grpSp>
      <p:sp>
        <p:nvSpPr>
          <p:cNvPr id="3" name="標題 2">
            <a:extLst>
              <a:ext uri="{FF2B5EF4-FFF2-40B4-BE49-F238E27FC236}">
                <a16:creationId xmlns:a16="http://schemas.microsoft.com/office/drawing/2014/main" id="{429E885A-37B2-4406-A3A4-E45DCE9D9348}"/>
              </a:ext>
            </a:extLst>
          </p:cNvPr>
          <p:cNvSpPr>
            <a:spLocks noGrp="1"/>
          </p:cNvSpPr>
          <p:nvPr>
            <p:ph type="title"/>
          </p:nvPr>
        </p:nvSpPr>
        <p:spPr/>
        <p:txBody>
          <a:bodyPr>
            <a:noAutofit/>
          </a:bodyPr>
          <a:lstStyle/>
          <a:p>
            <a:pPr fontAlgn="base">
              <a:lnSpc>
                <a:spcPts val="4200"/>
              </a:lnSpc>
            </a:pPr>
            <a:r>
              <a:rPr lang="en-US" altLang="zh-TW" sz="3300">
                <a:latin typeface="+mn-lt"/>
                <a:ea typeface="+mn-ea"/>
                <a:cs typeface="+mn-ea"/>
                <a:sym typeface="+mn-lt"/>
              </a:rPr>
              <a:t>2 x</a:t>
            </a:r>
            <a:r>
              <a:rPr lang="zh-TW" altLang="en-US" sz="3300">
                <a:latin typeface="+mn-lt"/>
                <a:ea typeface="+mn-ea"/>
                <a:cs typeface="+mn-ea"/>
                <a:sym typeface="+mn-lt"/>
              </a:rPr>
              <a:t> </a:t>
            </a:r>
            <a:r>
              <a:rPr lang="en" altLang="zh-TW" sz="3300">
                <a:latin typeface="+mn-lt"/>
                <a:ea typeface="+mn-ea"/>
                <a:cs typeface="+mn-ea"/>
                <a:sym typeface="+mn-lt"/>
              </a:rPr>
              <a:t>M.2 SSD </a:t>
            </a:r>
            <a:r>
              <a:rPr lang="en-US" altLang="zh-TW" sz="3300">
                <a:latin typeface="+mn-lt"/>
                <a:ea typeface="+mn-ea"/>
                <a:cs typeface="+mn-ea"/>
                <a:sym typeface="+mn-lt"/>
              </a:rPr>
              <a:t>slots as default shared folder to improve overall performance in </a:t>
            </a:r>
            <a:r>
              <a:rPr lang="en-US" altLang="zh-TW" sz="3300" err="1">
                <a:latin typeface="+mn-lt"/>
                <a:ea typeface="+mn-ea"/>
                <a:cs typeface="+mn-ea"/>
                <a:sym typeface="+mn-lt"/>
              </a:rPr>
              <a:t>QuTS</a:t>
            </a:r>
            <a:r>
              <a:rPr lang="zh-TW" altLang="en-US" sz="3300">
                <a:latin typeface="+mn-lt"/>
                <a:ea typeface="+mn-ea"/>
                <a:cs typeface="+mn-ea"/>
                <a:sym typeface="+mn-lt"/>
              </a:rPr>
              <a:t> </a:t>
            </a:r>
            <a:r>
              <a:rPr lang="en-US" altLang="zh-TW" sz="3300">
                <a:latin typeface="+mn-lt"/>
                <a:ea typeface="+mn-ea"/>
                <a:cs typeface="+mn-ea"/>
                <a:sym typeface="+mn-lt"/>
              </a:rPr>
              <a:t>hero</a:t>
            </a:r>
            <a:endParaRPr lang="zh-TW" altLang="en-US" sz="3300">
              <a:latin typeface="+mn-lt"/>
              <a:ea typeface="+mn-ea"/>
              <a:cs typeface="+mn-ea"/>
              <a:sym typeface="+mn-lt"/>
            </a:endParaRPr>
          </a:p>
        </p:txBody>
      </p:sp>
      <p:sp>
        <p:nvSpPr>
          <p:cNvPr id="25" name="矩形: 圓角 24">
            <a:extLst>
              <a:ext uri="{FF2B5EF4-FFF2-40B4-BE49-F238E27FC236}">
                <a16:creationId xmlns:a16="http://schemas.microsoft.com/office/drawing/2014/main" id="{DB93F62C-4D4D-A2E6-4DEE-5B9B650A3280}"/>
              </a:ext>
            </a:extLst>
          </p:cNvPr>
          <p:cNvSpPr/>
          <p:nvPr/>
        </p:nvSpPr>
        <p:spPr>
          <a:xfrm>
            <a:off x="5846312" y="1690272"/>
            <a:ext cx="2847204" cy="450093"/>
          </a:xfrm>
          <a:prstGeom prst="roundRect">
            <a:avLst>
              <a:gd name="adj" fmla="val 9876"/>
            </a:avLst>
          </a:prstGeom>
          <a:gradFill>
            <a:gsLst>
              <a:gs pos="8000">
                <a:srgbClr val="404868"/>
              </a:gs>
              <a:gs pos="100000">
                <a:srgbClr val="4F5981"/>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26" name="文字方塊 25">
            <a:extLst>
              <a:ext uri="{FF2B5EF4-FFF2-40B4-BE49-F238E27FC236}">
                <a16:creationId xmlns:a16="http://schemas.microsoft.com/office/drawing/2014/main" id="{111921BF-F061-5630-3A03-8EA39BB1D2DE}"/>
              </a:ext>
            </a:extLst>
          </p:cNvPr>
          <p:cNvSpPr txBox="1"/>
          <p:nvPr/>
        </p:nvSpPr>
        <p:spPr>
          <a:xfrm>
            <a:off x="5671208" y="1761002"/>
            <a:ext cx="3020624" cy="307777"/>
          </a:xfrm>
          <a:prstGeom prst="rect">
            <a:avLst/>
          </a:prstGeom>
          <a:noFill/>
        </p:spPr>
        <p:txBody>
          <a:bodyPr wrap="square">
            <a:spAutoFit/>
          </a:bodyPr>
          <a:lstStyle/>
          <a:p>
            <a:pPr algn="ctr"/>
            <a:r>
              <a:rPr lang="en-US" altLang="zh-TW" sz="1400" b="1">
                <a:solidFill>
                  <a:schemeClr val="bg1"/>
                </a:solidFill>
                <a:cs typeface="+mn-ea"/>
                <a:sym typeface="+mn-lt"/>
              </a:rPr>
              <a:t>1. Remove screws and cover</a:t>
            </a:r>
          </a:p>
        </p:txBody>
      </p:sp>
      <p:sp>
        <p:nvSpPr>
          <p:cNvPr id="27" name="矩形: 圓角 26">
            <a:extLst>
              <a:ext uri="{FF2B5EF4-FFF2-40B4-BE49-F238E27FC236}">
                <a16:creationId xmlns:a16="http://schemas.microsoft.com/office/drawing/2014/main" id="{9D3766C4-CAD1-515A-0814-6446ED0A0F25}"/>
              </a:ext>
            </a:extLst>
          </p:cNvPr>
          <p:cNvSpPr/>
          <p:nvPr/>
        </p:nvSpPr>
        <p:spPr>
          <a:xfrm>
            <a:off x="9000263" y="1689222"/>
            <a:ext cx="2624971" cy="450093"/>
          </a:xfrm>
          <a:prstGeom prst="roundRect">
            <a:avLst>
              <a:gd name="adj" fmla="val 9876"/>
            </a:avLst>
          </a:prstGeom>
          <a:gradFill>
            <a:gsLst>
              <a:gs pos="8000">
                <a:srgbClr val="404868"/>
              </a:gs>
              <a:gs pos="100000">
                <a:srgbClr val="4F5981"/>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31" name="文字方塊 30">
            <a:extLst>
              <a:ext uri="{FF2B5EF4-FFF2-40B4-BE49-F238E27FC236}">
                <a16:creationId xmlns:a16="http://schemas.microsoft.com/office/drawing/2014/main" id="{0D4E83F5-7AC5-34F4-D7CC-066168023C2C}"/>
              </a:ext>
            </a:extLst>
          </p:cNvPr>
          <p:cNvSpPr txBox="1"/>
          <p:nvPr/>
        </p:nvSpPr>
        <p:spPr>
          <a:xfrm>
            <a:off x="9018033" y="1773514"/>
            <a:ext cx="2495550" cy="338554"/>
          </a:xfrm>
          <a:prstGeom prst="rect">
            <a:avLst/>
          </a:prstGeom>
          <a:noFill/>
        </p:spPr>
        <p:txBody>
          <a:bodyPr wrap="square">
            <a:spAutoFit/>
          </a:bodyPr>
          <a:lstStyle/>
          <a:p>
            <a:pPr algn="ctr"/>
            <a:r>
              <a:rPr lang="en-US" altLang="zh-TW" sz="1600" b="1">
                <a:solidFill>
                  <a:schemeClr val="bg1"/>
                </a:solidFill>
                <a:cs typeface="+mn-ea"/>
                <a:sym typeface="+mn-lt"/>
              </a:rPr>
              <a:t>2. install</a:t>
            </a:r>
            <a:r>
              <a:rPr lang="zh-TW" altLang="en-US" sz="1600" b="1">
                <a:solidFill>
                  <a:schemeClr val="bg1"/>
                </a:solidFill>
                <a:cs typeface="+mn-ea"/>
                <a:sym typeface="+mn-lt"/>
              </a:rPr>
              <a:t> </a:t>
            </a:r>
            <a:r>
              <a:rPr lang="en-US" altLang="zh-TW" sz="1600" b="1">
                <a:solidFill>
                  <a:schemeClr val="bg1"/>
                </a:solidFill>
                <a:cs typeface="+mn-ea"/>
                <a:sym typeface="+mn-lt"/>
              </a:rPr>
              <a:t>M.2 </a:t>
            </a:r>
            <a:r>
              <a:rPr lang="en-US" altLang="zh-TW" sz="1600" b="1" err="1">
                <a:solidFill>
                  <a:schemeClr val="bg1"/>
                </a:solidFill>
                <a:cs typeface="+mn-ea"/>
                <a:sym typeface="+mn-lt"/>
              </a:rPr>
              <a:t>NVMe</a:t>
            </a:r>
            <a:r>
              <a:rPr lang="en-US" altLang="zh-TW" sz="1600" b="1">
                <a:solidFill>
                  <a:schemeClr val="bg1"/>
                </a:solidFill>
                <a:cs typeface="+mn-ea"/>
                <a:sym typeface="+mn-lt"/>
              </a:rPr>
              <a:t> SSD</a:t>
            </a:r>
            <a:endParaRPr lang="zh-TW" altLang="en-US" sz="1600" b="1">
              <a:solidFill>
                <a:schemeClr val="bg1"/>
              </a:solidFill>
              <a:cs typeface="+mn-ea"/>
              <a:sym typeface="+mn-lt"/>
            </a:endParaRPr>
          </a:p>
        </p:txBody>
      </p:sp>
      <p:pic>
        <p:nvPicPr>
          <p:cNvPr id="34" name="圖片 33" descr="一張含有 文字, 電子用品, 電路 的圖片&#10;&#10;自動產生的描述">
            <a:extLst>
              <a:ext uri="{FF2B5EF4-FFF2-40B4-BE49-F238E27FC236}">
                <a16:creationId xmlns:a16="http://schemas.microsoft.com/office/drawing/2014/main" id="{664325B1-8754-8D9F-ECF4-9321796291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94955" y="5880723"/>
            <a:ext cx="2438405" cy="668123"/>
          </a:xfrm>
          <a:prstGeom prst="rect">
            <a:avLst/>
          </a:prstGeom>
          <a:effectLst>
            <a:outerShdw blurRad="431800" dist="190500" dir="5760000" sx="106000" sy="106000" algn="ctr" rotWithShape="0">
              <a:srgbClr val="000000">
                <a:alpha val="34000"/>
              </a:srgbClr>
            </a:outerShdw>
          </a:effectLst>
        </p:spPr>
      </p:pic>
      <p:sp>
        <p:nvSpPr>
          <p:cNvPr id="2" name="矩形 1">
            <a:extLst>
              <a:ext uri="{FF2B5EF4-FFF2-40B4-BE49-F238E27FC236}">
                <a16:creationId xmlns:a16="http://schemas.microsoft.com/office/drawing/2014/main" id="{BC52E88A-E9AC-6D40-A8B1-CBE1E631B2FD}"/>
              </a:ext>
            </a:extLst>
          </p:cNvPr>
          <p:cNvSpPr/>
          <p:nvPr/>
        </p:nvSpPr>
        <p:spPr>
          <a:xfrm>
            <a:off x="343130" y="1773514"/>
            <a:ext cx="5357988" cy="4113947"/>
          </a:xfrm>
          <a:prstGeom prst="rect">
            <a:avLst/>
          </a:prstGeom>
        </p:spPr>
        <p:txBody>
          <a:bodyPr wrap="square">
            <a:spAutoFit/>
          </a:bodyPr>
          <a:lstStyle/>
          <a:p>
            <a:pPr marL="182563" indent="-182563" defTabSz="1219170" fontAlgn="base">
              <a:lnSpc>
                <a:spcPts val="2030"/>
              </a:lnSpc>
              <a:buClr>
                <a:srgbClr val="000000"/>
              </a:buClr>
              <a:buFont typeface="Arial" panose="020B0604020202020204" pitchFamily="34" charset="0"/>
              <a:buChar char="•"/>
            </a:pPr>
            <a:r>
              <a:rPr lang="en-US" altLang="zh-TW" sz="1600" b="1">
                <a:cs typeface="+mn-ea"/>
                <a:sym typeface="+mn-lt"/>
              </a:rPr>
              <a:t>Use 2 x</a:t>
            </a:r>
            <a:r>
              <a:rPr lang="zh-TW" altLang="en-US" sz="1600" b="1">
                <a:cs typeface="+mn-ea"/>
                <a:sym typeface="+mn-lt"/>
              </a:rPr>
              <a:t> </a:t>
            </a:r>
            <a:r>
              <a:rPr lang="en-US" altLang="zh-TW" sz="1600" b="1">
                <a:cs typeface="+mn-ea"/>
                <a:sym typeface="+mn-lt"/>
              </a:rPr>
              <a:t>M.2 slot as System Drive &amp; Default Shared Folders to improve performance in </a:t>
            </a:r>
            <a:r>
              <a:rPr lang="en-US" altLang="zh-TW" sz="1600" b="1" err="1">
                <a:cs typeface="+mn-ea"/>
                <a:sym typeface="+mn-lt"/>
              </a:rPr>
              <a:t>QuTS</a:t>
            </a:r>
            <a:r>
              <a:rPr lang="en-US" altLang="zh-TW" sz="1600" b="1">
                <a:cs typeface="+mn-ea"/>
                <a:sym typeface="+mn-lt"/>
              </a:rPr>
              <a:t> hero</a:t>
            </a:r>
            <a:endParaRPr lang="zh-TW" altLang="en-US" sz="1600" b="1">
              <a:cs typeface="+mn-ea"/>
              <a:sym typeface="+mn-lt"/>
            </a:endParaRPr>
          </a:p>
          <a:p>
            <a:pPr marL="182563" defTabSz="1219170" fontAlgn="base">
              <a:lnSpc>
                <a:spcPts val="2030"/>
              </a:lnSpc>
              <a:buClr>
                <a:srgbClr val="000000"/>
              </a:buClr>
            </a:pPr>
            <a:r>
              <a:rPr lang="en-US" altLang="zh-TW" sz="1600">
                <a:cs typeface="+mn-ea"/>
                <a:sym typeface="+mn-lt"/>
              </a:rPr>
              <a:t>The first Storage Pool you create is where the system drive, default shared folders, and apps are stored. In this step, it is recommended to create an SSD RAID with at least two SSDs to attain optimal system performance and efficient app metadata management. (With an all-HDD configuration, the first Storage Pool is also where the system drive and default shared folders are stored.)</a:t>
            </a:r>
          </a:p>
          <a:p>
            <a:pPr marL="182563" indent="-182563" defTabSz="1219170" fontAlgn="base">
              <a:lnSpc>
                <a:spcPts val="2030"/>
              </a:lnSpc>
              <a:buClr>
                <a:srgbClr val="000000"/>
              </a:buClr>
              <a:buFont typeface="Arial" panose="020B0604020202020204" pitchFamily="34" charset="0"/>
              <a:buChar char="•"/>
            </a:pPr>
            <a:r>
              <a:rPr lang="en-US" altLang="zh-TW" sz="1600" b="1" kern="100">
                <a:effectLst/>
                <a:cs typeface="+mn-ea"/>
                <a:sym typeface="+mn-lt"/>
              </a:rPr>
              <a:t>Improve random data access speeds with an SSD cache</a:t>
            </a:r>
          </a:p>
          <a:p>
            <a:pPr marL="182563" indent="-182563" defTabSz="1219170" fontAlgn="base">
              <a:lnSpc>
                <a:spcPts val="2030"/>
              </a:lnSpc>
              <a:buClr>
                <a:srgbClr val="000000"/>
              </a:buClr>
              <a:buFont typeface="Arial" panose="020B0604020202020204" pitchFamily="34" charset="0"/>
              <a:buChar char="•"/>
            </a:pPr>
            <a:r>
              <a:rPr lang="en-US" altLang="zh-TW" sz="1600" b="1" kern="100">
                <a:effectLst/>
                <a:cs typeface="+mn-ea"/>
                <a:sym typeface="+mn-lt"/>
              </a:rPr>
              <a:t>Maximize the value of SSDs with </a:t>
            </a:r>
            <a:r>
              <a:rPr lang="en-US" altLang="zh-TW" sz="1600" b="1" kern="100" err="1">
                <a:effectLst/>
                <a:cs typeface="+mn-ea"/>
                <a:sym typeface="+mn-lt"/>
              </a:rPr>
              <a:t>Qtier</a:t>
            </a:r>
            <a:r>
              <a:rPr lang="en-US" altLang="zh-TW" sz="1600" b="1" kern="100">
                <a:effectLst/>
                <a:cs typeface="+mn-ea"/>
                <a:sym typeface="+mn-lt"/>
              </a:rPr>
              <a:t> Technology</a:t>
            </a:r>
            <a:br>
              <a:rPr lang="en-US" altLang="zh-TW" sz="1400" b="1" kern="100">
                <a:cs typeface="+mn-ea"/>
                <a:sym typeface="+mn-lt"/>
              </a:rPr>
            </a:br>
            <a:endParaRPr lang="en-US" altLang="zh-TW" sz="1600" kern="0">
              <a:solidFill>
                <a:srgbClr val="333333"/>
              </a:solidFill>
              <a:cs typeface="+mn-ea"/>
              <a:sym typeface="+mn-lt"/>
            </a:endParaRPr>
          </a:p>
          <a:p>
            <a:pPr fontAlgn="base"/>
            <a:r>
              <a:rPr lang="en-US" altLang="zh-TW" sz="1400">
                <a:cs typeface="+mn-ea"/>
                <a:sym typeface="+mn-lt"/>
              </a:rPr>
              <a:t>Note: </a:t>
            </a:r>
            <a:r>
              <a:rPr lang="en-US" altLang="zh-TW" sz="1400" err="1">
                <a:cs typeface="+mn-ea"/>
                <a:sym typeface="+mn-lt"/>
              </a:rPr>
              <a:t>Qtier</a:t>
            </a:r>
            <a:r>
              <a:rPr lang="en-US" altLang="zh-TW" sz="1400">
                <a:cs typeface="+mn-ea"/>
                <a:sym typeface="+mn-lt"/>
              </a:rPr>
              <a:t> is only supported in the QTS OS, not in the </a:t>
            </a:r>
            <a:r>
              <a:rPr lang="en-US" altLang="zh-TW" sz="1400" err="1">
                <a:cs typeface="+mn-ea"/>
                <a:sym typeface="+mn-lt"/>
              </a:rPr>
              <a:t>QuTS</a:t>
            </a:r>
            <a:r>
              <a:rPr lang="en-US" altLang="zh-TW" sz="1400">
                <a:cs typeface="+mn-ea"/>
                <a:sym typeface="+mn-lt"/>
              </a:rPr>
              <a:t> hero OS.</a:t>
            </a:r>
            <a:endParaRPr lang="zh-TW" altLang="en-US" sz="1400">
              <a:cs typeface="+mn-ea"/>
              <a:sym typeface="+mn-lt"/>
            </a:endParaRPr>
          </a:p>
        </p:txBody>
      </p:sp>
      <p:pic>
        <p:nvPicPr>
          <p:cNvPr id="6" name="圖片 5">
            <a:extLst>
              <a:ext uri="{FF2B5EF4-FFF2-40B4-BE49-F238E27FC236}">
                <a16:creationId xmlns:a16="http://schemas.microsoft.com/office/drawing/2014/main" id="{4781AD68-6662-2B74-2DC2-1837532D2971}"/>
              </a:ext>
            </a:extLst>
          </p:cNvPr>
          <p:cNvPicPr>
            <a:picLocks noChangeAspect="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861295" y="2296833"/>
            <a:ext cx="2788133" cy="1888735"/>
          </a:xfrm>
          <a:prstGeom prst="rect">
            <a:avLst/>
          </a:prstGeom>
        </p:spPr>
      </p:pic>
      <p:pic>
        <p:nvPicPr>
          <p:cNvPr id="8" name="圖片 7">
            <a:extLst>
              <a:ext uri="{FF2B5EF4-FFF2-40B4-BE49-F238E27FC236}">
                <a16:creationId xmlns:a16="http://schemas.microsoft.com/office/drawing/2014/main" id="{8D25C805-3BA6-C8F0-BBC9-ECB7D126D921}"/>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l="1618" t="8901" r="18838" b="2124"/>
          <a:stretch/>
        </p:blipFill>
        <p:spPr>
          <a:xfrm>
            <a:off x="8983757" y="2250390"/>
            <a:ext cx="2566613" cy="1944803"/>
          </a:xfrm>
          <a:prstGeom prst="rect">
            <a:avLst/>
          </a:prstGeom>
        </p:spPr>
      </p:pic>
      <p:pic>
        <p:nvPicPr>
          <p:cNvPr id="12" name="圖片 11">
            <a:extLst>
              <a:ext uri="{FF2B5EF4-FFF2-40B4-BE49-F238E27FC236}">
                <a16:creationId xmlns:a16="http://schemas.microsoft.com/office/drawing/2014/main" id="{37C3D482-E8CD-2C70-25CB-C0A9BC19F671}"/>
              </a:ext>
            </a:extLst>
          </p:cNvPr>
          <p:cNvPicPr>
            <a:picLocks noChangeAspect="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l="1911" t="31995" r="2319" b="3891"/>
          <a:stretch/>
        </p:blipFill>
        <p:spPr>
          <a:xfrm>
            <a:off x="6724809" y="4636651"/>
            <a:ext cx="4642233" cy="2105307"/>
          </a:xfrm>
          <a:prstGeom prst="rect">
            <a:avLst/>
          </a:prstGeom>
        </p:spPr>
      </p:pic>
      <p:sp>
        <p:nvSpPr>
          <p:cNvPr id="32" name="矩形: 圓角 31">
            <a:extLst>
              <a:ext uri="{FF2B5EF4-FFF2-40B4-BE49-F238E27FC236}">
                <a16:creationId xmlns:a16="http://schemas.microsoft.com/office/drawing/2014/main" id="{FB11F9CB-329E-7446-9EA4-CD4292492216}"/>
              </a:ext>
            </a:extLst>
          </p:cNvPr>
          <p:cNvSpPr/>
          <p:nvPr/>
        </p:nvSpPr>
        <p:spPr>
          <a:xfrm>
            <a:off x="5841404" y="4492680"/>
            <a:ext cx="2624971" cy="450093"/>
          </a:xfrm>
          <a:prstGeom prst="roundRect">
            <a:avLst>
              <a:gd name="adj" fmla="val 9876"/>
            </a:avLst>
          </a:prstGeom>
          <a:gradFill>
            <a:gsLst>
              <a:gs pos="8000">
                <a:srgbClr val="404868"/>
              </a:gs>
              <a:gs pos="100000">
                <a:srgbClr val="4F5981"/>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33" name="文字方塊 32">
            <a:extLst>
              <a:ext uri="{FF2B5EF4-FFF2-40B4-BE49-F238E27FC236}">
                <a16:creationId xmlns:a16="http://schemas.microsoft.com/office/drawing/2014/main" id="{7E497ED5-1C5A-453B-6EEE-33055652C541}"/>
              </a:ext>
            </a:extLst>
          </p:cNvPr>
          <p:cNvSpPr txBox="1"/>
          <p:nvPr/>
        </p:nvSpPr>
        <p:spPr>
          <a:xfrm>
            <a:off x="5194301" y="4558444"/>
            <a:ext cx="3746500" cy="338554"/>
          </a:xfrm>
          <a:prstGeom prst="rect">
            <a:avLst/>
          </a:prstGeom>
          <a:noFill/>
        </p:spPr>
        <p:txBody>
          <a:bodyPr wrap="square">
            <a:spAutoFit/>
          </a:bodyPr>
          <a:lstStyle/>
          <a:p>
            <a:pPr algn="ctr"/>
            <a:r>
              <a:rPr lang="en-US" altLang="zh-TW" sz="1600" b="1">
                <a:solidFill>
                  <a:schemeClr val="bg1"/>
                </a:solidFill>
                <a:cs typeface="+mn-ea"/>
                <a:sym typeface="+mn-lt"/>
              </a:rPr>
              <a:t>3. Tool-less installation</a:t>
            </a:r>
            <a:endParaRPr lang="zh-TW" altLang="en-US" sz="1600" b="1">
              <a:solidFill>
                <a:schemeClr val="bg1"/>
              </a:solidFill>
              <a:cs typeface="+mn-ea"/>
              <a:sym typeface="+mn-lt"/>
            </a:endParaRPr>
          </a:p>
        </p:txBody>
      </p:sp>
    </p:spTree>
    <p:extLst>
      <p:ext uri="{BB962C8B-B14F-4D97-AF65-F5344CB8AC3E}">
        <p14:creationId xmlns:p14="http://schemas.microsoft.com/office/powerpoint/2010/main" val="38361530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矩形: 圓角化同側角落 99">
            <a:extLst>
              <a:ext uri="{FF2B5EF4-FFF2-40B4-BE49-F238E27FC236}">
                <a16:creationId xmlns:a16="http://schemas.microsoft.com/office/drawing/2014/main" id="{1BCFAFF2-7978-1FCD-517A-DEDB9DAC6861}"/>
              </a:ext>
            </a:extLst>
          </p:cNvPr>
          <p:cNvSpPr/>
          <p:nvPr/>
        </p:nvSpPr>
        <p:spPr>
          <a:xfrm>
            <a:off x="6790049" y="3497217"/>
            <a:ext cx="2593781" cy="454901"/>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106" name="矩形: 圓角化同側角落 105">
            <a:extLst>
              <a:ext uri="{FF2B5EF4-FFF2-40B4-BE49-F238E27FC236}">
                <a16:creationId xmlns:a16="http://schemas.microsoft.com/office/drawing/2014/main" id="{FA529693-BC08-26B3-49E4-810080432B7F}"/>
              </a:ext>
            </a:extLst>
          </p:cNvPr>
          <p:cNvSpPr/>
          <p:nvPr/>
        </p:nvSpPr>
        <p:spPr>
          <a:xfrm>
            <a:off x="9438243" y="3493891"/>
            <a:ext cx="2543479" cy="454901"/>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2" name="標題 1">
            <a:extLst>
              <a:ext uri="{FF2B5EF4-FFF2-40B4-BE49-F238E27FC236}">
                <a16:creationId xmlns:a16="http://schemas.microsoft.com/office/drawing/2014/main" id="{289D7ADB-B79B-7ACC-D30B-794A829AB17C}"/>
              </a:ext>
            </a:extLst>
          </p:cNvPr>
          <p:cNvSpPr>
            <a:spLocks noGrp="1"/>
          </p:cNvSpPr>
          <p:nvPr>
            <p:ph type="title"/>
          </p:nvPr>
        </p:nvSpPr>
        <p:spPr/>
        <p:txBody>
          <a:bodyPr>
            <a:normAutofit/>
          </a:bodyPr>
          <a:lstStyle/>
          <a:p>
            <a:pPr>
              <a:lnSpc>
                <a:spcPts val="4500"/>
              </a:lnSpc>
            </a:pPr>
            <a:r>
              <a:rPr lang="en-US" altLang="zh-TW" sz="3600" b="1">
                <a:effectLst/>
                <a:latin typeface="+mn-lt"/>
                <a:ea typeface="+mn-ea"/>
                <a:cs typeface="+mn-ea"/>
                <a:sym typeface="+mn-lt"/>
              </a:rPr>
              <a:t>SSD Cache Acceleration Improve QNAP NAS performance with an SSD cache</a:t>
            </a:r>
          </a:p>
        </p:txBody>
      </p:sp>
      <p:sp>
        <p:nvSpPr>
          <p:cNvPr id="6" name="Rectangle 1">
            <a:extLst>
              <a:ext uri="{FF2B5EF4-FFF2-40B4-BE49-F238E27FC236}">
                <a16:creationId xmlns:a16="http://schemas.microsoft.com/office/drawing/2014/main" id="{CDEC2304-A293-E475-E844-48140BB7E4C2}"/>
              </a:ext>
            </a:extLst>
          </p:cNvPr>
          <p:cNvSpPr>
            <a:spLocks noChangeArrowheads="1"/>
          </p:cNvSpPr>
          <p:nvPr/>
        </p:nvSpPr>
        <p:spPr bwMode="auto">
          <a:xfrm>
            <a:off x="483875" y="2143961"/>
            <a:ext cx="4807142" cy="1528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ts val="1900"/>
              </a:lnSpc>
              <a:spcBef>
                <a:spcPct val="0"/>
              </a:spcBef>
              <a:spcAft>
                <a:spcPct val="0"/>
              </a:spcAft>
              <a:buClrTx/>
              <a:buSzTx/>
              <a:buFontTx/>
              <a:buNone/>
              <a:tabLst/>
            </a:pPr>
            <a:r>
              <a:rPr lang="en-US" altLang="zh-TW" sz="1200">
                <a:solidFill>
                  <a:schemeClr val="bg1"/>
                </a:solidFill>
                <a:cs typeface="+mn-ea"/>
                <a:sym typeface="+mn-lt"/>
              </a:rPr>
              <a:t>An SSD cache is a way of obtaining faster storage, reduced latency, and improved all-round NAS performance and access speeds by storing frequently-accessed data on SSDs. It is greatly beneficial for IOPS-demanding applications such as databases (online transaction processing, email servers), virtual machines, and virtual desktop infrastructure (VDI).</a:t>
            </a:r>
            <a:endParaRPr kumimoji="0" lang="en-TW" altLang="en-TW" sz="1200" b="0" i="0" u="none" strike="noStrike" cap="none" normalizeH="0" baseline="0">
              <a:ln>
                <a:noFill/>
              </a:ln>
              <a:solidFill>
                <a:schemeClr val="bg1"/>
              </a:solidFill>
              <a:effectLst/>
              <a:cs typeface="+mn-ea"/>
              <a:sym typeface="+mn-lt"/>
            </a:endParaRPr>
          </a:p>
        </p:txBody>
      </p:sp>
      <p:sp>
        <p:nvSpPr>
          <p:cNvPr id="10" name="TextBox 9">
            <a:extLst>
              <a:ext uri="{FF2B5EF4-FFF2-40B4-BE49-F238E27FC236}">
                <a16:creationId xmlns:a16="http://schemas.microsoft.com/office/drawing/2014/main" id="{BB360BBC-0728-759D-725B-5FB1EBF3DE32}"/>
              </a:ext>
            </a:extLst>
          </p:cNvPr>
          <p:cNvSpPr txBox="1"/>
          <p:nvPr/>
        </p:nvSpPr>
        <p:spPr>
          <a:xfrm>
            <a:off x="5291018" y="2872411"/>
            <a:ext cx="1703680" cy="646331"/>
          </a:xfrm>
          <a:prstGeom prst="rect">
            <a:avLst/>
          </a:prstGeom>
          <a:noFill/>
        </p:spPr>
        <p:txBody>
          <a:bodyPr wrap="square" rtlCol="0">
            <a:spAutoFit/>
          </a:bodyPr>
          <a:lstStyle/>
          <a:p>
            <a:pPr algn="ctr"/>
            <a:r>
              <a:rPr lang="en-US" altLang="ja-JP" sz="1200" b="1" dirty="0">
                <a:solidFill>
                  <a:srgbClr val="57F7FF"/>
                </a:solidFill>
                <a:cs typeface="+mn-ea"/>
                <a:sym typeface="+mn-lt"/>
              </a:rPr>
              <a:t>Higher IOPS performance and quick response time</a:t>
            </a:r>
          </a:p>
        </p:txBody>
      </p:sp>
      <p:sp>
        <p:nvSpPr>
          <p:cNvPr id="4" name="手繪多邊形: 圖案 3">
            <a:extLst>
              <a:ext uri="{FF2B5EF4-FFF2-40B4-BE49-F238E27FC236}">
                <a16:creationId xmlns:a16="http://schemas.microsoft.com/office/drawing/2014/main" id="{D11AC64F-E423-70E0-DA90-ABBEA2294529}"/>
              </a:ext>
            </a:extLst>
          </p:cNvPr>
          <p:cNvSpPr/>
          <p:nvPr/>
        </p:nvSpPr>
        <p:spPr>
          <a:xfrm>
            <a:off x="5794913" y="2719372"/>
            <a:ext cx="102191" cy="114158"/>
          </a:xfrm>
          <a:custGeom>
            <a:avLst/>
            <a:gdLst>
              <a:gd name="connsiteX0" fmla="*/ 0 w 102191"/>
              <a:gd name="connsiteY0" fmla="*/ 0 h 114158"/>
              <a:gd name="connsiteX1" fmla="*/ 102191 w 102191"/>
              <a:gd name="connsiteY1" fmla="*/ 0 h 114158"/>
              <a:gd name="connsiteX2" fmla="*/ 102191 w 102191"/>
              <a:gd name="connsiteY2" fmla="*/ 114159 h 114158"/>
              <a:gd name="connsiteX3" fmla="*/ 0 w 102191"/>
              <a:gd name="connsiteY3" fmla="*/ 114159 h 114158"/>
            </a:gdLst>
            <a:ahLst/>
            <a:cxnLst>
              <a:cxn ang="0">
                <a:pos x="connsiteX0" y="connsiteY0"/>
              </a:cxn>
              <a:cxn ang="0">
                <a:pos x="connsiteX1" y="connsiteY1"/>
              </a:cxn>
              <a:cxn ang="0">
                <a:pos x="connsiteX2" y="connsiteY2"/>
              </a:cxn>
              <a:cxn ang="0">
                <a:pos x="connsiteX3" y="connsiteY3"/>
              </a:cxn>
            </a:cxnLst>
            <a:rect l="l" t="t" r="r" b="b"/>
            <a:pathLst>
              <a:path w="102191" h="114158">
                <a:moveTo>
                  <a:pt x="0" y="0"/>
                </a:moveTo>
                <a:lnTo>
                  <a:pt x="102191" y="0"/>
                </a:lnTo>
                <a:lnTo>
                  <a:pt x="102191" y="114159"/>
                </a:lnTo>
                <a:lnTo>
                  <a:pt x="0" y="114159"/>
                </a:lnTo>
                <a:close/>
              </a:path>
            </a:pathLst>
          </a:custGeom>
          <a:solidFill>
            <a:schemeClr val="bg1">
              <a:lumMod val="95000"/>
              <a:alpha val="34000"/>
            </a:schemeClr>
          </a:solidFill>
          <a:ln w="9470" cap="flat">
            <a:noFill/>
            <a:prstDash val="solid"/>
            <a:miter/>
          </a:ln>
        </p:spPr>
        <p:txBody>
          <a:bodyPr rtlCol="0" anchor="ctr"/>
          <a:lstStyle/>
          <a:p>
            <a:endParaRPr lang="zh-TW" altLang="en-US">
              <a:cs typeface="+mn-ea"/>
              <a:sym typeface="+mn-lt"/>
            </a:endParaRPr>
          </a:p>
        </p:txBody>
      </p:sp>
      <p:sp>
        <p:nvSpPr>
          <p:cNvPr id="5" name="手繪多邊形: 圖案 4">
            <a:extLst>
              <a:ext uri="{FF2B5EF4-FFF2-40B4-BE49-F238E27FC236}">
                <a16:creationId xmlns:a16="http://schemas.microsoft.com/office/drawing/2014/main" id="{55BC731F-9C37-D80D-FFD4-A0E8BF8A81C7}"/>
              </a:ext>
            </a:extLst>
          </p:cNvPr>
          <p:cNvSpPr/>
          <p:nvPr/>
        </p:nvSpPr>
        <p:spPr>
          <a:xfrm>
            <a:off x="6018368" y="2243838"/>
            <a:ext cx="102191" cy="589598"/>
          </a:xfrm>
          <a:custGeom>
            <a:avLst/>
            <a:gdLst>
              <a:gd name="connsiteX0" fmla="*/ 0 w 102191"/>
              <a:gd name="connsiteY0" fmla="*/ 0 h 589598"/>
              <a:gd name="connsiteX1" fmla="*/ 102191 w 102191"/>
              <a:gd name="connsiteY1" fmla="*/ 0 h 589598"/>
              <a:gd name="connsiteX2" fmla="*/ 102191 w 102191"/>
              <a:gd name="connsiteY2" fmla="*/ 589598 h 589598"/>
              <a:gd name="connsiteX3" fmla="*/ 0 w 102191"/>
              <a:gd name="connsiteY3" fmla="*/ 589598 h 589598"/>
            </a:gdLst>
            <a:ahLst/>
            <a:cxnLst>
              <a:cxn ang="0">
                <a:pos x="connsiteX0" y="connsiteY0"/>
              </a:cxn>
              <a:cxn ang="0">
                <a:pos x="connsiteX1" y="connsiteY1"/>
              </a:cxn>
              <a:cxn ang="0">
                <a:pos x="connsiteX2" y="connsiteY2"/>
              </a:cxn>
              <a:cxn ang="0">
                <a:pos x="connsiteX3" y="connsiteY3"/>
              </a:cxn>
            </a:cxnLst>
            <a:rect l="l" t="t" r="r" b="b"/>
            <a:pathLst>
              <a:path w="102191" h="589598">
                <a:moveTo>
                  <a:pt x="0" y="0"/>
                </a:moveTo>
                <a:lnTo>
                  <a:pt x="102191" y="0"/>
                </a:lnTo>
                <a:lnTo>
                  <a:pt x="102191" y="589598"/>
                </a:lnTo>
                <a:lnTo>
                  <a:pt x="0" y="589598"/>
                </a:lnTo>
                <a:close/>
              </a:path>
            </a:pathLst>
          </a:custGeom>
          <a:solidFill>
            <a:schemeClr val="bg1">
              <a:lumMod val="95000"/>
              <a:alpha val="34000"/>
            </a:schemeClr>
          </a:solidFill>
          <a:ln w="9470" cap="flat">
            <a:noFill/>
            <a:prstDash val="solid"/>
            <a:miter/>
          </a:ln>
        </p:spPr>
        <p:txBody>
          <a:bodyPr rtlCol="0" anchor="ctr"/>
          <a:lstStyle/>
          <a:p>
            <a:endParaRPr lang="zh-TW" altLang="en-US">
              <a:cs typeface="+mn-ea"/>
              <a:sym typeface="+mn-lt"/>
            </a:endParaRPr>
          </a:p>
        </p:txBody>
      </p:sp>
      <p:sp>
        <p:nvSpPr>
          <p:cNvPr id="7" name="手繪多邊形: 圖案 6">
            <a:extLst>
              <a:ext uri="{FF2B5EF4-FFF2-40B4-BE49-F238E27FC236}">
                <a16:creationId xmlns:a16="http://schemas.microsoft.com/office/drawing/2014/main" id="{682393B1-E447-03AD-7B2C-B8D737941D68}"/>
              </a:ext>
            </a:extLst>
          </p:cNvPr>
          <p:cNvSpPr/>
          <p:nvPr/>
        </p:nvSpPr>
        <p:spPr>
          <a:xfrm>
            <a:off x="6241822" y="2534173"/>
            <a:ext cx="102191" cy="299357"/>
          </a:xfrm>
          <a:custGeom>
            <a:avLst/>
            <a:gdLst>
              <a:gd name="connsiteX0" fmla="*/ 0 w 102191"/>
              <a:gd name="connsiteY0" fmla="*/ 0 h 299357"/>
              <a:gd name="connsiteX1" fmla="*/ 102191 w 102191"/>
              <a:gd name="connsiteY1" fmla="*/ 0 h 299357"/>
              <a:gd name="connsiteX2" fmla="*/ 102191 w 102191"/>
              <a:gd name="connsiteY2" fmla="*/ 299358 h 299357"/>
              <a:gd name="connsiteX3" fmla="*/ 0 w 102191"/>
              <a:gd name="connsiteY3" fmla="*/ 299358 h 299357"/>
            </a:gdLst>
            <a:ahLst/>
            <a:cxnLst>
              <a:cxn ang="0">
                <a:pos x="connsiteX0" y="connsiteY0"/>
              </a:cxn>
              <a:cxn ang="0">
                <a:pos x="connsiteX1" y="connsiteY1"/>
              </a:cxn>
              <a:cxn ang="0">
                <a:pos x="connsiteX2" y="connsiteY2"/>
              </a:cxn>
              <a:cxn ang="0">
                <a:pos x="connsiteX3" y="connsiteY3"/>
              </a:cxn>
            </a:cxnLst>
            <a:rect l="l" t="t" r="r" b="b"/>
            <a:pathLst>
              <a:path w="102191" h="299357">
                <a:moveTo>
                  <a:pt x="0" y="0"/>
                </a:moveTo>
                <a:lnTo>
                  <a:pt x="102191" y="0"/>
                </a:lnTo>
                <a:lnTo>
                  <a:pt x="102191" y="299358"/>
                </a:lnTo>
                <a:lnTo>
                  <a:pt x="0" y="299358"/>
                </a:lnTo>
                <a:close/>
              </a:path>
            </a:pathLst>
          </a:custGeom>
          <a:solidFill>
            <a:schemeClr val="bg1">
              <a:lumMod val="95000"/>
              <a:alpha val="34000"/>
            </a:schemeClr>
          </a:solidFill>
          <a:ln w="9470" cap="flat">
            <a:noFill/>
            <a:prstDash val="solid"/>
            <a:miter/>
          </a:ln>
        </p:spPr>
        <p:txBody>
          <a:bodyPr rtlCol="0" anchor="ctr"/>
          <a:lstStyle/>
          <a:p>
            <a:endParaRPr lang="zh-TW" altLang="en-US">
              <a:cs typeface="+mn-ea"/>
              <a:sym typeface="+mn-lt"/>
            </a:endParaRPr>
          </a:p>
        </p:txBody>
      </p:sp>
      <p:sp>
        <p:nvSpPr>
          <p:cNvPr id="8" name="手繪多邊形: 圖案 7">
            <a:extLst>
              <a:ext uri="{FF2B5EF4-FFF2-40B4-BE49-F238E27FC236}">
                <a16:creationId xmlns:a16="http://schemas.microsoft.com/office/drawing/2014/main" id="{4C82A937-E6B6-B90E-5653-890CC7089831}"/>
              </a:ext>
            </a:extLst>
          </p:cNvPr>
          <p:cNvSpPr/>
          <p:nvPr/>
        </p:nvSpPr>
        <p:spPr>
          <a:xfrm>
            <a:off x="6465276" y="1927480"/>
            <a:ext cx="102191" cy="906051"/>
          </a:xfrm>
          <a:custGeom>
            <a:avLst/>
            <a:gdLst>
              <a:gd name="connsiteX0" fmla="*/ 0 w 102191"/>
              <a:gd name="connsiteY0" fmla="*/ 0 h 906051"/>
              <a:gd name="connsiteX1" fmla="*/ 102191 w 102191"/>
              <a:gd name="connsiteY1" fmla="*/ 0 h 906051"/>
              <a:gd name="connsiteX2" fmla="*/ 102191 w 102191"/>
              <a:gd name="connsiteY2" fmla="*/ 906051 h 906051"/>
              <a:gd name="connsiteX3" fmla="*/ 0 w 102191"/>
              <a:gd name="connsiteY3" fmla="*/ 906051 h 906051"/>
            </a:gdLst>
            <a:ahLst/>
            <a:cxnLst>
              <a:cxn ang="0">
                <a:pos x="connsiteX0" y="connsiteY0"/>
              </a:cxn>
              <a:cxn ang="0">
                <a:pos x="connsiteX1" y="connsiteY1"/>
              </a:cxn>
              <a:cxn ang="0">
                <a:pos x="connsiteX2" y="connsiteY2"/>
              </a:cxn>
              <a:cxn ang="0">
                <a:pos x="connsiteX3" y="connsiteY3"/>
              </a:cxn>
            </a:cxnLst>
            <a:rect l="l" t="t" r="r" b="b"/>
            <a:pathLst>
              <a:path w="102191" h="906051">
                <a:moveTo>
                  <a:pt x="0" y="0"/>
                </a:moveTo>
                <a:lnTo>
                  <a:pt x="102191" y="0"/>
                </a:lnTo>
                <a:lnTo>
                  <a:pt x="102191" y="906051"/>
                </a:lnTo>
                <a:lnTo>
                  <a:pt x="0" y="906051"/>
                </a:lnTo>
                <a:close/>
              </a:path>
            </a:pathLst>
          </a:custGeom>
          <a:solidFill>
            <a:schemeClr val="bg1">
              <a:lumMod val="95000"/>
              <a:alpha val="34000"/>
            </a:schemeClr>
          </a:solidFill>
          <a:ln w="9470" cap="flat">
            <a:noFill/>
            <a:prstDash val="solid"/>
            <a:miter/>
          </a:ln>
        </p:spPr>
        <p:txBody>
          <a:bodyPr rtlCol="0" anchor="ctr"/>
          <a:lstStyle/>
          <a:p>
            <a:endParaRPr lang="zh-TW" altLang="en-US">
              <a:cs typeface="+mn-ea"/>
              <a:sym typeface="+mn-lt"/>
            </a:endParaRPr>
          </a:p>
        </p:txBody>
      </p:sp>
      <p:sp>
        <p:nvSpPr>
          <p:cNvPr id="9" name="手繪多邊形: 圖案 8">
            <a:extLst>
              <a:ext uri="{FF2B5EF4-FFF2-40B4-BE49-F238E27FC236}">
                <a16:creationId xmlns:a16="http://schemas.microsoft.com/office/drawing/2014/main" id="{B0BB10C0-2A6D-ABE5-F411-E6C836CF0676}"/>
              </a:ext>
            </a:extLst>
          </p:cNvPr>
          <p:cNvSpPr/>
          <p:nvPr/>
        </p:nvSpPr>
        <p:spPr>
          <a:xfrm>
            <a:off x="5794819" y="2243838"/>
            <a:ext cx="350315" cy="475534"/>
          </a:xfrm>
          <a:custGeom>
            <a:avLst/>
            <a:gdLst>
              <a:gd name="connsiteX0" fmla="*/ 90331 w 350315"/>
              <a:gd name="connsiteY0" fmla="*/ 475534 h 475534"/>
              <a:gd name="connsiteX1" fmla="*/ 350316 w 350315"/>
              <a:gd name="connsiteY1" fmla="*/ 0 h 475534"/>
              <a:gd name="connsiteX2" fmla="*/ 260080 w 350315"/>
              <a:gd name="connsiteY2" fmla="*/ 0 h 475534"/>
              <a:gd name="connsiteX3" fmla="*/ 0 w 350315"/>
              <a:gd name="connsiteY3" fmla="*/ 475534 h 475534"/>
              <a:gd name="connsiteX4" fmla="*/ 90331 w 350315"/>
              <a:gd name="connsiteY4" fmla="*/ 475534 h 4755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0315" h="475534">
                <a:moveTo>
                  <a:pt x="90331" y="475534"/>
                </a:moveTo>
                <a:lnTo>
                  <a:pt x="350316" y="0"/>
                </a:lnTo>
                <a:lnTo>
                  <a:pt x="260080" y="0"/>
                </a:lnTo>
                <a:lnTo>
                  <a:pt x="0" y="475534"/>
                </a:lnTo>
                <a:lnTo>
                  <a:pt x="90331" y="475534"/>
                </a:lnTo>
                <a:close/>
              </a:path>
            </a:pathLst>
          </a:custGeom>
          <a:solidFill>
            <a:srgbClr val="57F7FF"/>
          </a:solidFill>
          <a:ln w="9470" cap="flat">
            <a:noFill/>
            <a:prstDash val="solid"/>
            <a:miter/>
          </a:ln>
        </p:spPr>
        <p:txBody>
          <a:bodyPr rtlCol="0" anchor="ctr"/>
          <a:lstStyle/>
          <a:p>
            <a:endParaRPr lang="zh-TW" altLang="en-US">
              <a:cs typeface="+mn-ea"/>
              <a:sym typeface="+mn-lt"/>
            </a:endParaRPr>
          </a:p>
        </p:txBody>
      </p:sp>
      <p:sp>
        <p:nvSpPr>
          <p:cNvPr id="11" name="手繪多邊形: 圖案 10">
            <a:extLst>
              <a:ext uri="{FF2B5EF4-FFF2-40B4-BE49-F238E27FC236}">
                <a16:creationId xmlns:a16="http://schemas.microsoft.com/office/drawing/2014/main" id="{EFB46DD7-0400-887C-6BCB-0E49D31F806E}"/>
              </a:ext>
            </a:extLst>
          </p:cNvPr>
          <p:cNvSpPr/>
          <p:nvPr/>
        </p:nvSpPr>
        <p:spPr>
          <a:xfrm>
            <a:off x="6051293" y="2243838"/>
            <a:ext cx="251065" cy="292994"/>
          </a:xfrm>
          <a:custGeom>
            <a:avLst/>
            <a:gdLst>
              <a:gd name="connsiteX0" fmla="*/ 251066 w 251065"/>
              <a:gd name="connsiteY0" fmla="*/ 292995 h 292994"/>
              <a:gd name="connsiteX1" fmla="*/ 90236 w 251065"/>
              <a:gd name="connsiteY1" fmla="*/ 0 h 292994"/>
              <a:gd name="connsiteX2" fmla="*/ 0 w 251065"/>
              <a:gd name="connsiteY2" fmla="*/ 0 h 292994"/>
              <a:gd name="connsiteX3" fmla="*/ 160830 w 251065"/>
              <a:gd name="connsiteY3" fmla="*/ 292995 h 292994"/>
              <a:gd name="connsiteX4" fmla="*/ 251066 w 251065"/>
              <a:gd name="connsiteY4" fmla="*/ 292995 h 2929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065" h="292994">
                <a:moveTo>
                  <a:pt x="251066" y="292995"/>
                </a:moveTo>
                <a:lnTo>
                  <a:pt x="90236" y="0"/>
                </a:lnTo>
                <a:lnTo>
                  <a:pt x="0" y="0"/>
                </a:lnTo>
                <a:lnTo>
                  <a:pt x="160830" y="292995"/>
                </a:lnTo>
                <a:lnTo>
                  <a:pt x="251066" y="292995"/>
                </a:lnTo>
                <a:close/>
              </a:path>
            </a:pathLst>
          </a:custGeom>
          <a:solidFill>
            <a:srgbClr val="ABFBFF">
              <a:alpha val="60000"/>
            </a:srgbClr>
          </a:solidFill>
          <a:ln w="9470" cap="flat">
            <a:noFill/>
            <a:prstDash val="solid"/>
            <a:miter/>
          </a:ln>
        </p:spPr>
        <p:txBody>
          <a:bodyPr rtlCol="0" anchor="ctr"/>
          <a:lstStyle/>
          <a:p>
            <a:endParaRPr lang="zh-TW" altLang="en-US">
              <a:cs typeface="+mn-ea"/>
              <a:sym typeface="+mn-lt"/>
            </a:endParaRPr>
          </a:p>
        </p:txBody>
      </p:sp>
      <p:sp>
        <p:nvSpPr>
          <p:cNvPr id="13" name="手繪多邊形: 圖案 12">
            <a:extLst>
              <a:ext uri="{FF2B5EF4-FFF2-40B4-BE49-F238E27FC236}">
                <a16:creationId xmlns:a16="http://schemas.microsoft.com/office/drawing/2014/main" id="{2575CA9C-740E-AB56-3684-80AC6362D228}"/>
              </a:ext>
            </a:extLst>
          </p:cNvPr>
          <p:cNvSpPr/>
          <p:nvPr/>
        </p:nvSpPr>
        <p:spPr>
          <a:xfrm>
            <a:off x="6209276" y="1917413"/>
            <a:ext cx="358285" cy="619419"/>
          </a:xfrm>
          <a:custGeom>
            <a:avLst/>
            <a:gdLst>
              <a:gd name="connsiteX0" fmla="*/ 358286 w 358285"/>
              <a:gd name="connsiteY0" fmla="*/ 0 h 619419"/>
              <a:gd name="connsiteX1" fmla="*/ 146597 w 358285"/>
              <a:gd name="connsiteY1" fmla="*/ 241044 h 619419"/>
              <a:gd name="connsiteX2" fmla="*/ 207324 w 358285"/>
              <a:gd name="connsiteY2" fmla="*/ 241044 h 619419"/>
              <a:gd name="connsiteX3" fmla="*/ 0 w 358285"/>
              <a:gd name="connsiteY3" fmla="*/ 619420 h 619419"/>
              <a:gd name="connsiteX4" fmla="*/ 90236 w 358285"/>
              <a:gd name="connsiteY4" fmla="*/ 619420 h 619419"/>
              <a:gd name="connsiteX5" fmla="*/ 297560 w 358285"/>
              <a:gd name="connsiteY5" fmla="*/ 241044 h 619419"/>
              <a:gd name="connsiteX6" fmla="*/ 356104 w 358285"/>
              <a:gd name="connsiteY6" fmla="*/ 241044 h 619419"/>
              <a:gd name="connsiteX7" fmla="*/ 358286 w 358285"/>
              <a:gd name="connsiteY7" fmla="*/ 0 h 619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285" h="619419">
                <a:moveTo>
                  <a:pt x="358286" y="0"/>
                </a:moveTo>
                <a:lnTo>
                  <a:pt x="146597" y="241044"/>
                </a:lnTo>
                <a:lnTo>
                  <a:pt x="207324" y="241044"/>
                </a:lnTo>
                <a:lnTo>
                  <a:pt x="0" y="619420"/>
                </a:lnTo>
                <a:lnTo>
                  <a:pt x="90236" y="619420"/>
                </a:lnTo>
                <a:lnTo>
                  <a:pt x="297560" y="241044"/>
                </a:lnTo>
                <a:lnTo>
                  <a:pt x="356104" y="241044"/>
                </a:lnTo>
                <a:lnTo>
                  <a:pt x="358286" y="0"/>
                </a:lnTo>
                <a:close/>
              </a:path>
            </a:pathLst>
          </a:custGeom>
          <a:solidFill>
            <a:srgbClr val="57F7FF"/>
          </a:solidFill>
          <a:ln w="9470" cap="flat">
            <a:noFill/>
            <a:prstDash val="solid"/>
            <a:miter/>
          </a:ln>
        </p:spPr>
        <p:txBody>
          <a:bodyPr rtlCol="0" anchor="ctr"/>
          <a:lstStyle/>
          <a:p>
            <a:endParaRPr lang="zh-TW" altLang="en-US">
              <a:cs typeface="+mn-ea"/>
              <a:sym typeface="+mn-lt"/>
            </a:endParaRPr>
          </a:p>
        </p:txBody>
      </p:sp>
      <p:sp>
        <p:nvSpPr>
          <p:cNvPr id="29" name="手繪多邊形: 圖案 28">
            <a:extLst>
              <a:ext uri="{FF2B5EF4-FFF2-40B4-BE49-F238E27FC236}">
                <a16:creationId xmlns:a16="http://schemas.microsoft.com/office/drawing/2014/main" id="{AC038AB8-DA79-441E-337A-CF2C953785E6}"/>
              </a:ext>
            </a:extLst>
          </p:cNvPr>
          <p:cNvSpPr/>
          <p:nvPr/>
        </p:nvSpPr>
        <p:spPr>
          <a:xfrm>
            <a:off x="5692248" y="1956388"/>
            <a:ext cx="977885" cy="877048"/>
          </a:xfrm>
          <a:custGeom>
            <a:avLst/>
            <a:gdLst>
              <a:gd name="connsiteX0" fmla="*/ 0 w 977885"/>
              <a:gd name="connsiteY0" fmla="*/ 0 h 1030087"/>
              <a:gd name="connsiteX1" fmla="*/ 0 w 977885"/>
              <a:gd name="connsiteY1" fmla="*/ 1030087 h 1030087"/>
              <a:gd name="connsiteX2" fmla="*/ 977885 w 977885"/>
              <a:gd name="connsiteY2" fmla="*/ 1030087 h 1030087"/>
            </a:gdLst>
            <a:ahLst/>
            <a:cxnLst>
              <a:cxn ang="0">
                <a:pos x="connsiteX0" y="connsiteY0"/>
              </a:cxn>
              <a:cxn ang="0">
                <a:pos x="connsiteX1" y="connsiteY1"/>
              </a:cxn>
              <a:cxn ang="0">
                <a:pos x="connsiteX2" y="connsiteY2"/>
              </a:cxn>
            </a:cxnLst>
            <a:rect l="l" t="t" r="r" b="b"/>
            <a:pathLst>
              <a:path w="977885" h="1030087">
                <a:moveTo>
                  <a:pt x="0" y="0"/>
                </a:moveTo>
                <a:lnTo>
                  <a:pt x="0" y="1030087"/>
                </a:lnTo>
                <a:lnTo>
                  <a:pt x="977885" y="1030087"/>
                </a:lnTo>
              </a:path>
            </a:pathLst>
          </a:custGeom>
          <a:noFill/>
          <a:ln w="18941" cap="flat">
            <a:solidFill>
              <a:schemeClr val="bg1">
                <a:lumMod val="95000"/>
              </a:schemeClr>
            </a:solidFill>
            <a:prstDash val="solid"/>
            <a:miter/>
          </a:ln>
        </p:spPr>
        <p:txBody>
          <a:bodyPr rtlCol="0" anchor="ctr"/>
          <a:lstStyle/>
          <a:p>
            <a:endParaRPr lang="zh-TW" altLang="en-US">
              <a:cs typeface="+mn-ea"/>
              <a:sym typeface="+mn-lt"/>
            </a:endParaRPr>
          </a:p>
        </p:txBody>
      </p:sp>
      <p:sp>
        <p:nvSpPr>
          <p:cNvPr id="58" name="手繪多邊形: 圖案 57">
            <a:extLst>
              <a:ext uri="{FF2B5EF4-FFF2-40B4-BE49-F238E27FC236}">
                <a16:creationId xmlns:a16="http://schemas.microsoft.com/office/drawing/2014/main" id="{003DE866-2D40-847A-E9AE-8AAB8D8B98E9}"/>
              </a:ext>
            </a:extLst>
          </p:cNvPr>
          <p:cNvSpPr/>
          <p:nvPr/>
        </p:nvSpPr>
        <p:spPr>
          <a:xfrm>
            <a:off x="9305795" y="2075148"/>
            <a:ext cx="334659" cy="381415"/>
          </a:xfrm>
          <a:custGeom>
            <a:avLst/>
            <a:gdLst>
              <a:gd name="connsiteX0" fmla="*/ 334660 w 334659"/>
              <a:gd name="connsiteY0" fmla="*/ 159461 h 381415"/>
              <a:gd name="connsiteX1" fmla="*/ 0 w 334659"/>
              <a:gd name="connsiteY1" fmla="*/ 0 h 381415"/>
              <a:gd name="connsiteX2" fmla="*/ 0 w 334659"/>
              <a:gd name="connsiteY2" fmla="*/ 228697 h 381415"/>
              <a:gd name="connsiteX3" fmla="*/ 334660 w 334659"/>
              <a:gd name="connsiteY3" fmla="*/ 381415 h 381415"/>
              <a:gd name="connsiteX4" fmla="*/ 334660 w 334659"/>
              <a:gd name="connsiteY4" fmla="*/ 159461 h 381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659" h="381415">
                <a:moveTo>
                  <a:pt x="334660" y="159461"/>
                </a:moveTo>
                <a:lnTo>
                  <a:pt x="0" y="0"/>
                </a:lnTo>
                <a:lnTo>
                  <a:pt x="0" y="228697"/>
                </a:lnTo>
                <a:lnTo>
                  <a:pt x="334660" y="381415"/>
                </a:lnTo>
                <a:lnTo>
                  <a:pt x="334660" y="159461"/>
                </a:lnTo>
                <a:close/>
              </a:path>
            </a:pathLst>
          </a:custGeom>
          <a:solidFill>
            <a:schemeClr val="bg1">
              <a:lumMod val="95000"/>
              <a:alpha val="18000"/>
            </a:schemeClr>
          </a:solidFill>
          <a:ln w="9470" cap="flat">
            <a:noFill/>
            <a:prstDash val="solid"/>
            <a:miter/>
          </a:ln>
        </p:spPr>
        <p:txBody>
          <a:bodyPr rtlCol="0" anchor="ctr"/>
          <a:lstStyle/>
          <a:p>
            <a:endParaRPr lang="zh-TW" altLang="en-US">
              <a:cs typeface="+mn-ea"/>
              <a:sym typeface="+mn-lt"/>
            </a:endParaRPr>
          </a:p>
        </p:txBody>
      </p:sp>
      <p:sp>
        <p:nvSpPr>
          <p:cNvPr id="59" name="手繪多邊形: 圖案 58">
            <a:extLst>
              <a:ext uri="{FF2B5EF4-FFF2-40B4-BE49-F238E27FC236}">
                <a16:creationId xmlns:a16="http://schemas.microsoft.com/office/drawing/2014/main" id="{AB7F513E-5E65-8F23-C87C-E38F0F6E3117}"/>
              </a:ext>
            </a:extLst>
          </p:cNvPr>
          <p:cNvSpPr/>
          <p:nvPr/>
        </p:nvSpPr>
        <p:spPr>
          <a:xfrm>
            <a:off x="9340807" y="2165635"/>
            <a:ext cx="78818" cy="127920"/>
          </a:xfrm>
          <a:custGeom>
            <a:avLst/>
            <a:gdLst>
              <a:gd name="connsiteX0" fmla="*/ 60347 w 78818"/>
              <a:gd name="connsiteY0" fmla="*/ 100220 h 127920"/>
              <a:gd name="connsiteX1" fmla="*/ 55508 w 78818"/>
              <a:gd name="connsiteY1" fmla="*/ 86354 h 127920"/>
              <a:gd name="connsiteX2" fmla="*/ 37859 w 78818"/>
              <a:gd name="connsiteY2" fmla="*/ 70303 h 127920"/>
              <a:gd name="connsiteX3" fmla="*/ 17649 w 78818"/>
              <a:gd name="connsiteY3" fmla="*/ 52068 h 127920"/>
              <a:gd name="connsiteX4" fmla="*/ 3226 w 78818"/>
              <a:gd name="connsiteY4" fmla="*/ 19872 h 127920"/>
              <a:gd name="connsiteX5" fmla="*/ 13663 w 78818"/>
              <a:gd name="connsiteY5" fmla="*/ 1542 h 127920"/>
              <a:gd name="connsiteX6" fmla="*/ 40516 w 78818"/>
              <a:gd name="connsiteY6" fmla="*/ 4392 h 127920"/>
              <a:gd name="connsiteX7" fmla="*/ 60157 w 78818"/>
              <a:gd name="connsiteY7" fmla="*/ 17498 h 127920"/>
              <a:gd name="connsiteX8" fmla="*/ 73631 w 78818"/>
              <a:gd name="connsiteY8" fmla="*/ 36493 h 127920"/>
              <a:gd name="connsiteX9" fmla="*/ 78565 w 78818"/>
              <a:gd name="connsiteY9" fmla="*/ 56912 h 127920"/>
              <a:gd name="connsiteX10" fmla="*/ 60347 w 78818"/>
              <a:gd name="connsiteY10" fmla="*/ 48839 h 127920"/>
              <a:gd name="connsiteX11" fmla="*/ 55223 w 78818"/>
              <a:gd name="connsiteY11" fmla="*/ 32409 h 127920"/>
              <a:gd name="connsiteX12" fmla="*/ 40421 w 78818"/>
              <a:gd name="connsiteY12" fmla="*/ 20822 h 127920"/>
              <a:gd name="connsiteX13" fmla="*/ 26283 w 78818"/>
              <a:gd name="connsiteY13" fmla="*/ 18353 h 127920"/>
              <a:gd name="connsiteX14" fmla="*/ 21349 w 78818"/>
              <a:gd name="connsiteY14" fmla="*/ 27850 h 127920"/>
              <a:gd name="connsiteX15" fmla="*/ 26663 w 78818"/>
              <a:gd name="connsiteY15" fmla="*/ 40767 h 127920"/>
              <a:gd name="connsiteX16" fmla="*/ 44501 w 78818"/>
              <a:gd name="connsiteY16" fmla="*/ 56912 h 127920"/>
              <a:gd name="connsiteX17" fmla="*/ 64237 w 78818"/>
              <a:gd name="connsiteY17" fmla="*/ 74672 h 127920"/>
              <a:gd name="connsiteX18" fmla="*/ 75149 w 78818"/>
              <a:gd name="connsiteY18" fmla="*/ 91198 h 127920"/>
              <a:gd name="connsiteX19" fmla="*/ 78660 w 78818"/>
              <a:gd name="connsiteY19" fmla="*/ 108198 h 127920"/>
              <a:gd name="connsiteX20" fmla="*/ 68507 w 78818"/>
              <a:gd name="connsiteY20" fmla="*/ 126623 h 127920"/>
              <a:gd name="connsiteX21" fmla="*/ 41180 w 78818"/>
              <a:gd name="connsiteY21" fmla="*/ 123394 h 127920"/>
              <a:gd name="connsiteX22" fmla="*/ 20210 w 78818"/>
              <a:gd name="connsiteY22" fmla="*/ 109433 h 127920"/>
              <a:gd name="connsiteX23" fmla="*/ 5314 w 78818"/>
              <a:gd name="connsiteY23" fmla="*/ 90438 h 127920"/>
              <a:gd name="connsiteX24" fmla="*/ 0 w 78818"/>
              <a:gd name="connsiteY24" fmla="*/ 69069 h 127920"/>
              <a:gd name="connsiteX25" fmla="*/ 18313 w 78818"/>
              <a:gd name="connsiteY25" fmla="*/ 77142 h 127920"/>
              <a:gd name="connsiteX26" fmla="*/ 24196 w 78818"/>
              <a:gd name="connsiteY26" fmla="*/ 94997 h 127920"/>
              <a:gd name="connsiteX27" fmla="*/ 41180 w 78818"/>
              <a:gd name="connsiteY27" fmla="*/ 107818 h 127920"/>
              <a:gd name="connsiteX28" fmla="*/ 55508 w 78818"/>
              <a:gd name="connsiteY28" fmla="*/ 110003 h 127920"/>
              <a:gd name="connsiteX29" fmla="*/ 60347 w 78818"/>
              <a:gd name="connsiteY29" fmla="*/ 100220 h 127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8818" h="127920">
                <a:moveTo>
                  <a:pt x="60347" y="100220"/>
                </a:moveTo>
                <a:cubicBezTo>
                  <a:pt x="60351" y="95183"/>
                  <a:pt x="58645" y="90294"/>
                  <a:pt x="55508" y="86354"/>
                </a:cubicBezTo>
                <a:cubicBezTo>
                  <a:pt x="50251" y="80352"/>
                  <a:pt x="44330" y="74967"/>
                  <a:pt x="37859" y="70303"/>
                </a:cubicBezTo>
                <a:cubicBezTo>
                  <a:pt x="30601" y="64830"/>
                  <a:pt x="23839" y="58728"/>
                  <a:pt x="17649" y="52068"/>
                </a:cubicBezTo>
                <a:cubicBezTo>
                  <a:pt x="9022" y="43496"/>
                  <a:pt x="3882" y="32022"/>
                  <a:pt x="3226" y="19872"/>
                </a:cubicBezTo>
                <a:cubicBezTo>
                  <a:pt x="2341" y="12139"/>
                  <a:pt x="6564" y="4722"/>
                  <a:pt x="13663" y="1542"/>
                </a:cubicBezTo>
                <a:cubicBezTo>
                  <a:pt x="22624" y="-1251"/>
                  <a:pt x="32340" y="-220"/>
                  <a:pt x="40516" y="4392"/>
                </a:cubicBezTo>
                <a:cubicBezTo>
                  <a:pt x="47766" y="7600"/>
                  <a:pt x="54410" y="12033"/>
                  <a:pt x="60157" y="17498"/>
                </a:cubicBezTo>
                <a:cubicBezTo>
                  <a:pt x="65794" y="22931"/>
                  <a:pt x="70365" y="29374"/>
                  <a:pt x="73631" y="36493"/>
                </a:cubicBezTo>
                <a:cubicBezTo>
                  <a:pt x="76806" y="42835"/>
                  <a:pt x="78494" y="49819"/>
                  <a:pt x="78565" y="56912"/>
                </a:cubicBezTo>
                <a:lnTo>
                  <a:pt x="60347" y="48839"/>
                </a:lnTo>
                <a:cubicBezTo>
                  <a:pt x="60372" y="42965"/>
                  <a:pt x="58582" y="37226"/>
                  <a:pt x="55223" y="32409"/>
                </a:cubicBezTo>
                <a:cubicBezTo>
                  <a:pt x="51402" y="27302"/>
                  <a:pt x="46293" y="23303"/>
                  <a:pt x="40421" y="20822"/>
                </a:cubicBezTo>
                <a:cubicBezTo>
                  <a:pt x="36213" y="18178"/>
                  <a:pt x="31137" y="17292"/>
                  <a:pt x="26283" y="18353"/>
                </a:cubicBezTo>
                <a:cubicBezTo>
                  <a:pt x="22962" y="19682"/>
                  <a:pt x="21349" y="22911"/>
                  <a:pt x="21349" y="27850"/>
                </a:cubicBezTo>
                <a:cubicBezTo>
                  <a:pt x="21572" y="32642"/>
                  <a:pt x="23450" y="37207"/>
                  <a:pt x="26663" y="40767"/>
                </a:cubicBezTo>
                <a:cubicBezTo>
                  <a:pt x="31988" y="46798"/>
                  <a:pt x="37971" y="52214"/>
                  <a:pt x="44501" y="56912"/>
                </a:cubicBezTo>
                <a:cubicBezTo>
                  <a:pt x="51645" y="62172"/>
                  <a:pt x="58255" y="68120"/>
                  <a:pt x="64237" y="74672"/>
                </a:cubicBezTo>
                <a:cubicBezTo>
                  <a:pt x="68736" y="79560"/>
                  <a:pt x="72420" y="85139"/>
                  <a:pt x="75149" y="91198"/>
                </a:cubicBezTo>
                <a:cubicBezTo>
                  <a:pt x="77501" y="96554"/>
                  <a:pt x="78697" y="102348"/>
                  <a:pt x="78660" y="108198"/>
                </a:cubicBezTo>
                <a:cubicBezTo>
                  <a:pt x="79698" y="115907"/>
                  <a:pt x="75575" y="123389"/>
                  <a:pt x="68507" y="126623"/>
                </a:cubicBezTo>
                <a:cubicBezTo>
                  <a:pt x="59324" y="129132"/>
                  <a:pt x="49526" y="127974"/>
                  <a:pt x="41180" y="123394"/>
                </a:cubicBezTo>
                <a:cubicBezTo>
                  <a:pt x="33462" y="119942"/>
                  <a:pt x="26375" y="115222"/>
                  <a:pt x="20210" y="109433"/>
                </a:cubicBezTo>
                <a:cubicBezTo>
                  <a:pt x="14167" y="104028"/>
                  <a:pt x="9124" y="97597"/>
                  <a:pt x="5314" y="90438"/>
                </a:cubicBezTo>
                <a:cubicBezTo>
                  <a:pt x="1894" y="83830"/>
                  <a:pt x="74" y="76510"/>
                  <a:pt x="0" y="69069"/>
                </a:cubicBezTo>
                <a:lnTo>
                  <a:pt x="18313" y="77142"/>
                </a:lnTo>
                <a:cubicBezTo>
                  <a:pt x="18285" y="83575"/>
                  <a:pt x="20350" y="89842"/>
                  <a:pt x="24196" y="94997"/>
                </a:cubicBezTo>
                <a:cubicBezTo>
                  <a:pt x="28656" y="100667"/>
                  <a:pt x="34508" y="105084"/>
                  <a:pt x="41180" y="107818"/>
                </a:cubicBezTo>
                <a:cubicBezTo>
                  <a:pt x="45479" y="110415"/>
                  <a:pt x="50632" y="111200"/>
                  <a:pt x="55508" y="110003"/>
                </a:cubicBezTo>
                <a:cubicBezTo>
                  <a:pt x="59157" y="108224"/>
                  <a:pt x="61146" y="104203"/>
                  <a:pt x="60347" y="100220"/>
                </a:cubicBezTo>
                <a:close/>
              </a:path>
            </a:pathLst>
          </a:custGeom>
          <a:solidFill>
            <a:schemeClr val="bg1">
              <a:lumMod val="95000"/>
            </a:schemeClr>
          </a:solidFill>
          <a:ln w="9470" cap="flat">
            <a:noFill/>
            <a:prstDash val="solid"/>
            <a:miter/>
          </a:ln>
        </p:spPr>
        <p:txBody>
          <a:bodyPr rtlCol="0" anchor="ctr"/>
          <a:lstStyle/>
          <a:p>
            <a:endParaRPr lang="zh-TW" altLang="en-US">
              <a:cs typeface="+mn-ea"/>
              <a:sym typeface="+mn-lt"/>
            </a:endParaRPr>
          </a:p>
        </p:txBody>
      </p:sp>
      <p:sp>
        <p:nvSpPr>
          <p:cNvPr id="60" name="手繪多邊形: 圖案 59">
            <a:extLst>
              <a:ext uri="{FF2B5EF4-FFF2-40B4-BE49-F238E27FC236}">
                <a16:creationId xmlns:a16="http://schemas.microsoft.com/office/drawing/2014/main" id="{00718220-64FD-5AB6-6F33-0200804C98FF}"/>
              </a:ext>
            </a:extLst>
          </p:cNvPr>
          <p:cNvSpPr/>
          <p:nvPr/>
        </p:nvSpPr>
        <p:spPr>
          <a:xfrm>
            <a:off x="9430284" y="2205149"/>
            <a:ext cx="78652" cy="127599"/>
          </a:xfrm>
          <a:custGeom>
            <a:avLst/>
            <a:gdLst>
              <a:gd name="connsiteX0" fmla="*/ 60157 w 78652"/>
              <a:gd name="connsiteY0" fmla="*/ 100216 h 127599"/>
              <a:gd name="connsiteX1" fmla="*/ 55318 w 78652"/>
              <a:gd name="connsiteY1" fmla="*/ 86350 h 127599"/>
              <a:gd name="connsiteX2" fmla="*/ 37669 w 78652"/>
              <a:gd name="connsiteY2" fmla="*/ 70299 h 127599"/>
              <a:gd name="connsiteX3" fmla="*/ 17459 w 78652"/>
              <a:gd name="connsiteY3" fmla="*/ 51969 h 127599"/>
              <a:gd name="connsiteX4" fmla="*/ 3226 w 78652"/>
              <a:gd name="connsiteY4" fmla="*/ 19868 h 127599"/>
              <a:gd name="connsiteX5" fmla="*/ 13568 w 78652"/>
              <a:gd name="connsiteY5" fmla="*/ 1538 h 127599"/>
              <a:gd name="connsiteX6" fmla="*/ 40516 w 78652"/>
              <a:gd name="connsiteY6" fmla="*/ 4387 h 127599"/>
              <a:gd name="connsiteX7" fmla="*/ 60157 w 78652"/>
              <a:gd name="connsiteY7" fmla="*/ 17399 h 127599"/>
              <a:gd name="connsiteX8" fmla="*/ 73631 w 78652"/>
              <a:gd name="connsiteY8" fmla="*/ 36393 h 127599"/>
              <a:gd name="connsiteX9" fmla="*/ 78565 w 78652"/>
              <a:gd name="connsiteY9" fmla="*/ 56718 h 127599"/>
              <a:gd name="connsiteX10" fmla="*/ 60157 w 78652"/>
              <a:gd name="connsiteY10" fmla="*/ 48360 h 127599"/>
              <a:gd name="connsiteX11" fmla="*/ 55033 w 78652"/>
              <a:gd name="connsiteY11" fmla="*/ 31930 h 127599"/>
              <a:gd name="connsiteX12" fmla="*/ 40231 w 78652"/>
              <a:gd name="connsiteY12" fmla="*/ 20343 h 127599"/>
              <a:gd name="connsiteX13" fmla="*/ 26283 w 78652"/>
              <a:gd name="connsiteY13" fmla="*/ 18348 h 127599"/>
              <a:gd name="connsiteX14" fmla="*/ 21349 w 78652"/>
              <a:gd name="connsiteY14" fmla="*/ 27846 h 127599"/>
              <a:gd name="connsiteX15" fmla="*/ 26758 w 78652"/>
              <a:gd name="connsiteY15" fmla="*/ 40762 h 127599"/>
              <a:gd name="connsiteX16" fmla="*/ 44406 w 78652"/>
              <a:gd name="connsiteY16" fmla="*/ 56813 h 127599"/>
              <a:gd name="connsiteX17" fmla="*/ 64047 w 78652"/>
              <a:gd name="connsiteY17" fmla="*/ 74383 h 127599"/>
              <a:gd name="connsiteX18" fmla="*/ 74959 w 78652"/>
              <a:gd name="connsiteY18" fmla="*/ 90908 h 127599"/>
              <a:gd name="connsiteX19" fmla="*/ 78470 w 78652"/>
              <a:gd name="connsiteY19" fmla="*/ 107909 h 127599"/>
              <a:gd name="connsiteX20" fmla="*/ 68412 w 78652"/>
              <a:gd name="connsiteY20" fmla="*/ 126334 h 127599"/>
              <a:gd name="connsiteX21" fmla="*/ 41180 w 78652"/>
              <a:gd name="connsiteY21" fmla="*/ 122915 h 127599"/>
              <a:gd name="connsiteX22" fmla="*/ 20210 w 78652"/>
              <a:gd name="connsiteY22" fmla="*/ 109048 h 127599"/>
              <a:gd name="connsiteX23" fmla="*/ 5314 w 78652"/>
              <a:gd name="connsiteY23" fmla="*/ 90054 h 127599"/>
              <a:gd name="connsiteX24" fmla="*/ 0 w 78652"/>
              <a:gd name="connsiteY24" fmla="*/ 68779 h 127599"/>
              <a:gd name="connsiteX25" fmla="*/ 18313 w 78652"/>
              <a:gd name="connsiteY25" fmla="*/ 76852 h 127599"/>
              <a:gd name="connsiteX26" fmla="*/ 24291 w 78652"/>
              <a:gd name="connsiteY26" fmla="*/ 94612 h 127599"/>
              <a:gd name="connsiteX27" fmla="*/ 41180 w 78652"/>
              <a:gd name="connsiteY27" fmla="*/ 107149 h 127599"/>
              <a:gd name="connsiteX28" fmla="*/ 55603 w 78652"/>
              <a:gd name="connsiteY28" fmla="*/ 109238 h 127599"/>
              <a:gd name="connsiteX29" fmla="*/ 60157 w 78652"/>
              <a:gd name="connsiteY29" fmla="*/ 100216 h 127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8652" h="127599">
                <a:moveTo>
                  <a:pt x="60157" y="100216"/>
                </a:moveTo>
                <a:cubicBezTo>
                  <a:pt x="60161" y="95178"/>
                  <a:pt x="58455" y="90289"/>
                  <a:pt x="55318" y="86350"/>
                </a:cubicBezTo>
                <a:cubicBezTo>
                  <a:pt x="50111" y="80299"/>
                  <a:pt x="44184" y="74909"/>
                  <a:pt x="37669" y="70299"/>
                </a:cubicBezTo>
                <a:cubicBezTo>
                  <a:pt x="30385" y="64823"/>
                  <a:pt x="23620" y="58687"/>
                  <a:pt x="17459" y="51969"/>
                </a:cubicBezTo>
                <a:cubicBezTo>
                  <a:pt x="8908" y="43401"/>
                  <a:pt x="3836" y="31963"/>
                  <a:pt x="3226" y="19868"/>
                </a:cubicBezTo>
                <a:cubicBezTo>
                  <a:pt x="2294" y="12151"/>
                  <a:pt x="6485" y="4724"/>
                  <a:pt x="13568" y="1538"/>
                </a:cubicBezTo>
                <a:cubicBezTo>
                  <a:pt x="22562" y="-1249"/>
                  <a:pt x="32303" y="-219"/>
                  <a:pt x="40516" y="4387"/>
                </a:cubicBezTo>
                <a:cubicBezTo>
                  <a:pt x="47785" y="7518"/>
                  <a:pt x="54436" y="11925"/>
                  <a:pt x="60157" y="17399"/>
                </a:cubicBezTo>
                <a:cubicBezTo>
                  <a:pt x="65781" y="22843"/>
                  <a:pt x="70350" y="29284"/>
                  <a:pt x="73631" y="36393"/>
                </a:cubicBezTo>
                <a:cubicBezTo>
                  <a:pt x="76791" y="42707"/>
                  <a:pt x="78478" y="49656"/>
                  <a:pt x="78565" y="56718"/>
                </a:cubicBezTo>
                <a:lnTo>
                  <a:pt x="60157" y="48360"/>
                </a:lnTo>
                <a:cubicBezTo>
                  <a:pt x="60183" y="42486"/>
                  <a:pt x="58392" y="36747"/>
                  <a:pt x="55033" y="31930"/>
                </a:cubicBezTo>
                <a:cubicBezTo>
                  <a:pt x="51286" y="26751"/>
                  <a:pt x="46156" y="22735"/>
                  <a:pt x="40231" y="20343"/>
                </a:cubicBezTo>
                <a:cubicBezTo>
                  <a:pt x="36010" y="17910"/>
                  <a:pt x="31016" y="17197"/>
                  <a:pt x="26283" y="18348"/>
                </a:cubicBezTo>
                <a:cubicBezTo>
                  <a:pt x="22843" y="20197"/>
                  <a:pt x="20885" y="23965"/>
                  <a:pt x="21349" y="27846"/>
                </a:cubicBezTo>
                <a:cubicBezTo>
                  <a:pt x="21590" y="32651"/>
                  <a:pt x="23504" y="37221"/>
                  <a:pt x="26758" y="40762"/>
                </a:cubicBezTo>
                <a:cubicBezTo>
                  <a:pt x="32009" y="46769"/>
                  <a:pt x="37930" y="52155"/>
                  <a:pt x="44406" y="56813"/>
                </a:cubicBezTo>
                <a:cubicBezTo>
                  <a:pt x="51493" y="62035"/>
                  <a:pt x="58070" y="67918"/>
                  <a:pt x="64047" y="74383"/>
                </a:cubicBezTo>
                <a:cubicBezTo>
                  <a:pt x="68577" y="79247"/>
                  <a:pt x="72264" y="84831"/>
                  <a:pt x="74959" y="90908"/>
                </a:cubicBezTo>
                <a:cubicBezTo>
                  <a:pt x="77300" y="96269"/>
                  <a:pt x="78496" y="102059"/>
                  <a:pt x="78470" y="107909"/>
                </a:cubicBezTo>
                <a:cubicBezTo>
                  <a:pt x="79588" y="115606"/>
                  <a:pt x="75488" y="123117"/>
                  <a:pt x="68412" y="126334"/>
                </a:cubicBezTo>
                <a:cubicBezTo>
                  <a:pt x="59240" y="128831"/>
                  <a:pt x="49452" y="127603"/>
                  <a:pt x="41180" y="122915"/>
                </a:cubicBezTo>
                <a:cubicBezTo>
                  <a:pt x="33463" y="119502"/>
                  <a:pt x="26374" y="114814"/>
                  <a:pt x="20210" y="109048"/>
                </a:cubicBezTo>
                <a:cubicBezTo>
                  <a:pt x="14179" y="103632"/>
                  <a:pt x="9137" y="97204"/>
                  <a:pt x="5314" y="90054"/>
                </a:cubicBezTo>
                <a:cubicBezTo>
                  <a:pt x="1882" y="83484"/>
                  <a:pt x="61" y="76192"/>
                  <a:pt x="0" y="68779"/>
                </a:cubicBezTo>
                <a:lnTo>
                  <a:pt x="18313" y="76852"/>
                </a:lnTo>
                <a:cubicBezTo>
                  <a:pt x="18247" y="83277"/>
                  <a:pt x="20354" y="89536"/>
                  <a:pt x="24291" y="94612"/>
                </a:cubicBezTo>
                <a:cubicBezTo>
                  <a:pt x="28736" y="100190"/>
                  <a:pt x="34557" y="104511"/>
                  <a:pt x="41180" y="107149"/>
                </a:cubicBezTo>
                <a:cubicBezTo>
                  <a:pt x="45518" y="109739"/>
                  <a:pt x="50708" y="110491"/>
                  <a:pt x="55603" y="109238"/>
                </a:cubicBezTo>
                <a:cubicBezTo>
                  <a:pt x="58860" y="107483"/>
                  <a:pt x="60678" y="103882"/>
                  <a:pt x="60157" y="100216"/>
                </a:cubicBezTo>
                <a:close/>
              </a:path>
            </a:pathLst>
          </a:custGeom>
          <a:solidFill>
            <a:schemeClr val="bg1">
              <a:lumMod val="95000"/>
            </a:schemeClr>
          </a:solidFill>
          <a:ln w="9470" cap="flat">
            <a:noFill/>
            <a:prstDash val="solid"/>
            <a:miter/>
          </a:ln>
        </p:spPr>
        <p:txBody>
          <a:bodyPr rtlCol="0" anchor="ctr"/>
          <a:lstStyle/>
          <a:p>
            <a:endParaRPr lang="zh-TW" altLang="en-US">
              <a:cs typeface="+mn-ea"/>
              <a:sym typeface="+mn-lt"/>
            </a:endParaRPr>
          </a:p>
        </p:txBody>
      </p:sp>
      <p:sp>
        <p:nvSpPr>
          <p:cNvPr id="61" name="手繪多邊形: 圖案 60">
            <a:extLst>
              <a:ext uri="{FF2B5EF4-FFF2-40B4-BE49-F238E27FC236}">
                <a16:creationId xmlns:a16="http://schemas.microsoft.com/office/drawing/2014/main" id="{72B4F58F-146F-1DC2-717A-18E7995B2A5B}"/>
              </a:ext>
            </a:extLst>
          </p:cNvPr>
          <p:cNvSpPr/>
          <p:nvPr/>
        </p:nvSpPr>
        <p:spPr>
          <a:xfrm>
            <a:off x="9524789" y="2235084"/>
            <a:ext cx="78527" cy="133187"/>
          </a:xfrm>
          <a:custGeom>
            <a:avLst/>
            <a:gdLst>
              <a:gd name="connsiteX0" fmla="*/ 0 w 78527"/>
              <a:gd name="connsiteY0" fmla="*/ 115108 h 133187"/>
              <a:gd name="connsiteX1" fmla="*/ 0 w 78527"/>
              <a:gd name="connsiteY1" fmla="*/ 0 h 133187"/>
              <a:gd name="connsiteX2" fmla="*/ 31027 w 78527"/>
              <a:gd name="connsiteY2" fmla="*/ 13676 h 133187"/>
              <a:gd name="connsiteX3" fmla="*/ 55792 w 78527"/>
              <a:gd name="connsiteY3" fmla="*/ 31436 h 133187"/>
              <a:gd name="connsiteX4" fmla="*/ 72587 w 78527"/>
              <a:gd name="connsiteY4" fmla="*/ 58124 h 133187"/>
              <a:gd name="connsiteX5" fmla="*/ 78470 w 78527"/>
              <a:gd name="connsiteY5" fmla="*/ 89370 h 133187"/>
              <a:gd name="connsiteX6" fmla="*/ 78470 w 78527"/>
              <a:gd name="connsiteY6" fmla="*/ 95164 h 133187"/>
              <a:gd name="connsiteX7" fmla="*/ 72492 w 78527"/>
              <a:gd name="connsiteY7" fmla="*/ 121282 h 133187"/>
              <a:gd name="connsiteX8" fmla="*/ 55508 w 78527"/>
              <a:gd name="connsiteY8" fmla="*/ 132869 h 133187"/>
              <a:gd name="connsiteX9" fmla="*/ 30268 w 78527"/>
              <a:gd name="connsiteY9" fmla="*/ 128500 h 133187"/>
              <a:gd name="connsiteX10" fmla="*/ 18313 w 78527"/>
              <a:gd name="connsiteY10" fmla="*/ 24123 h 133187"/>
              <a:gd name="connsiteX11" fmla="*/ 18313 w 78527"/>
              <a:gd name="connsiteY11" fmla="*/ 107226 h 133187"/>
              <a:gd name="connsiteX12" fmla="*/ 30173 w 78527"/>
              <a:gd name="connsiteY12" fmla="*/ 112449 h 133187"/>
              <a:gd name="connsiteX13" fmla="*/ 52282 w 78527"/>
              <a:gd name="connsiteY13" fmla="*/ 112449 h 133187"/>
              <a:gd name="connsiteX14" fmla="*/ 60157 w 78527"/>
              <a:gd name="connsiteY14" fmla="*/ 87661 h 133187"/>
              <a:gd name="connsiteX15" fmla="*/ 60157 w 78527"/>
              <a:gd name="connsiteY15" fmla="*/ 81298 h 133187"/>
              <a:gd name="connsiteX16" fmla="*/ 52661 w 78527"/>
              <a:gd name="connsiteY16" fmla="*/ 49386 h 133187"/>
              <a:gd name="connsiteX17" fmla="*/ 31027 w 78527"/>
              <a:gd name="connsiteY17" fmla="*/ 30392 h 133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7" h="133187">
                <a:moveTo>
                  <a:pt x="0" y="115108"/>
                </a:moveTo>
                <a:lnTo>
                  <a:pt x="0" y="0"/>
                </a:lnTo>
                <a:lnTo>
                  <a:pt x="31027" y="13676"/>
                </a:lnTo>
                <a:cubicBezTo>
                  <a:pt x="40393" y="17860"/>
                  <a:pt x="48818" y="23902"/>
                  <a:pt x="55792" y="31436"/>
                </a:cubicBezTo>
                <a:cubicBezTo>
                  <a:pt x="63032" y="39186"/>
                  <a:pt x="68725" y="48243"/>
                  <a:pt x="72587" y="58124"/>
                </a:cubicBezTo>
                <a:cubicBezTo>
                  <a:pt x="76468" y="68083"/>
                  <a:pt x="78470" y="78679"/>
                  <a:pt x="78470" y="89370"/>
                </a:cubicBezTo>
                <a:lnTo>
                  <a:pt x="78470" y="95164"/>
                </a:lnTo>
                <a:cubicBezTo>
                  <a:pt x="78906" y="104254"/>
                  <a:pt x="76838" y="113289"/>
                  <a:pt x="72492" y="121282"/>
                </a:cubicBezTo>
                <a:cubicBezTo>
                  <a:pt x="68906" y="127545"/>
                  <a:pt x="62643" y="131816"/>
                  <a:pt x="55508" y="132869"/>
                </a:cubicBezTo>
                <a:cubicBezTo>
                  <a:pt x="46845" y="133908"/>
                  <a:pt x="38077" y="132390"/>
                  <a:pt x="30268" y="128500"/>
                </a:cubicBezTo>
                <a:close/>
                <a:moveTo>
                  <a:pt x="18313" y="24123"/>
                </a:moveTo>
                <a:lnTo>
                  <a:pt x="18313" y="107226"/>
                </a:lnTo>
                <a:lnTo>
                  <a:pt x="30173" y="112449"/>
                </a:lnTo>
                <a:cubicBezTo>
                  <a:pt x="36901" y="116817"/>
                  <a:pt x="45554" y="116817"/>
                  <a:pt x="52282" y="112449"/>
                </a:cubicBezTo>
                <a:cubicBezTo>
                  <a:pt x="58326" y="105694"/>
                  <a:pt x="61191" y="96670"/>
                  <a:pt x="60157" y="87661"/>
                </a:cubicBezTo>
                <a:lnTo>
                  <a:pt x="60157" y="81298"/>
                </a:lnTo>
                <a:cubicBezTo>
                  <a:pt x="60470" y="70190"/>
                  <a:pt x="57889" y="59191"/>
                  <a:pt x="52661" y="49386"/>
                </a:cubicBezTo>
                <a:cubicBezTo>
                  <a:pt x="47746" y="40836"/>
                  <a:pt x="40136" y="34156"/>
                  <a:pt x="31027" y="30392"/>
                </a:cubicBezTo>
                <a:close/>
              </a:path>
            </a:pathLst>
          </a:custGeom>
          <a:solidFill>
            <a:schemeClr val="bg1">
              <a:lumMod val="95000"/>
            </a:schemeClr>
          </a:solidFill>
          <a:ln w="9470" cap="flat">
            <a:noFill/>
            <a:prstDash val="solid"/>
            <a:miter/>
          </a:ln>
        </p:spPr>
        <p:txBody>
          <a:bodyPr rtlCol="0" anchor="ctr"/>
          <a:lstStyle/>
          <a:p>
            <a:endParaRPr lang="zh-TW" altLang="en-US">
              <a:cs typeface="+mn-ea"/>
              <a:sym typeface="+mn-lt"/>
            </a:endParaRPr>
          </a:p>
        </p:txBody>
      </p:sp>
      <p:sp>
        <p:nvSpPr>
          <p:cNvPr id="62" name="手繪多邊形: 圖案 61">
            <a:extLst>
              <a:ext uri="{FF2B5EF4-FFF2-40B4-BE49-F238E27FC236}">
                <a16:creationId xmlns:a16="http://schemas.microsoft.com/office/drawing/2014/main" id="{F1B70E57-2E01-36EC-6832-B0786D833E4D}"/>
              </a:ext>
            </a:extLst>
          </p:cNvPr>
          <p:cNvSpPr/>
          <p:nvPr/>
        </p:nvSpPr>
        <p:spPr>
          <a:xfrm>
            <a:off x="9368893" y="2547548"/>
            <a:ext cx="9488" cy="60403"/>
          </a:xfrm>
          <a:custGeom>
            <a:avLst/>
            <a:gdLst>
              <a:gd name="connsiteX0" fmla="*/ 0 w 9488"/>
              <a:gd name="connsiteY0" fmla="*/ 60403 h 60403"/>
              <a:gd name="connsiteX1" fmla="*/ 0 w 9488"/>
              <a:gd name="connsiteY1" fmla="*/ 0 h 60403"/>
            </a:gdLst>
            <a:ahLst/>
            <a:cxnLst>
              <a:cxn ang="0">
                <a:pos x="connsiteX0" y="connsiteY0"/>
              </a:cxn>
              <a:cxn ang="0">
                <a:pos x="connsiteX1" y="connsiteY1"/>
              </a:cxn>
            </a:cxnLst>
            <a:rect l="l" t="t" r="r" b="b"/>
            <a:pathLst>
              <a:path w="9488" h="60403">
                <a:moveTo>
                  <a:pt x="0" y="60403"/>
                </a:moveTo>
                <a:lnTo>
                  <a:pt x="0" y="0"/>
                </a:lnTo>
              </a:path>
            </a:pathLst>
          </a:custGeom>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63" name="手繪多邊形: 圖案 62">
            <a:extLst>
              <a:ext uri="{FF2B5EF4-FFF2-40B4-BE49-F238E27FC236}">
                <a16:creationId xmlns:a16="http://schemas.microsoft.com/office/drawing/2014/main" id="{5A52FE70-83C8-7632-16E9-E50AF053A8DB}"/>
              </a:ext>
            </a:extLst>
          </p:cNvPr>
          <p:cNvSpPr/>
          <p:nvPr/>
        </p:nvSpPr>
        <p:spPr>
          <a:xfrm>
            <a:off x="9409599" y="2565498"/>
            <a:ext cx="9488" cy="60403"/>
          </a:xfrm>
          <a:custGeom>
            <a:avLst/>
            <a:gdLst>
              <a:gd name="connsiteX0" fmla="*/ 0 w 9488"/>
              <a:gd name="connsiteY0" fmla="*/ 60403 h 60403"/>
              <a:gd name="connsiteX1" fmla="*/ 0 w 9488"/>
              <a:gd name="connsiteY1" fmla="*/ 0 h 60403"/>
            </a:gdLst>
            <a:ahLst/>
            <a:cxnLst>
              <a:cxn ang="0">
                <a:pos x="connsiteX0" y="connsiteY0"/>
              </a:cxn>
              <a:cxn ang="0">
                <a:pos x="connsiteX1" y="connsiteY1"/>
              </a:cxn>
            </a:cxnLst>
            <a:rect l="l" t="t" r="r" b="b"/>
            <a:pathLst>
              <a:path w="9488" h="60403">
                <a:moveTo>
                  <a:pt x="0" y="60403"/>
                </a:moveTo>
                <a:lnTo>
                  <a:pt x="0" y="0"/>
                </a:lnTo>
              </a:path>
            </a:pathLst>
          </a:custGeom>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1024" name="手繪多邊形: 圖案 1023">
            <a:extLst>
              <a:ext uri="{FF2B5EF4-FFF2-40B4-BE49-F238E27FC236}">
                <a16:creationId xmlns:a16="http://schemas.microsoft.com/office/drawing/2014/main" id="{F4B81FDE-0886-B7CD-6553-14E012F1F766}"/>
              </a:ext>
            </a:extLst>
          </p:cNvPr>
          <p:cNvSpPr/>
          <p:nvPr/>
        </p:nvSpPr>
        <p:spPr>
          <a:xfrm>
            <a:off x="9450210" y="2583448"/>
            <a:ext cx="9488" cy="60403"/>
          </a:xfrm>
          <a:custGeom>
            <a:avLst/>
            <a:gdLst>
              <a:gd name="connsiteX0" fmla="*/ 0 w 9488"/>
              <a:gd name="connsiteY0" fmla="*/ 60403 h 60403"/>
              <a:gd name="connsiteX1" fmla="*/ 0 w 9488"/>
              <a:gd name="connsiteY1" fmla="*/ 0 h 60403"/>
            </a:gdLst>
            <a:ahLst/>
            <a:cxnLst>
              <a:cxn ang="0">
                <a:pos x="connsiteX0" y="connsiteY0"/>
              </a:cxn>
              <a:cxn ang="0">
                <a:pos x="connsiteX1" y="connsiteY1"/>
              </a:cxn>
            </a:cxnLst>
            <a:rect l="l" t="t" r="r" b="b"/>
            <a:pathLst>
              <a:path w="9488" h="60403">
                <a:moveTo>
                  <a:pt x="0" y="60403"/>
                </a:moveTo>
                <a:lnTo>
                  <a:pt x="0" y="0"/>
                </a:lnTo>
              </a:path>
            </a:pathLst>
          </a:custGeom>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1025" name="手繪多邊形: 圖案 1024">
            <a:extLst>
              <a:ext uri="{FF2B5EF4-FFF2-40B4-BE49-F238E27FC236}">
                <a16:creationId xmlns:a16="http://schemas.microsoft.com/office/drawing/2014/main" id="{CBFDDFF4-9C13-3E61-FAD2-9ECF34530E8B}"/>
              </a:ext>
            </a:extLst>
          </p:cNvPr>
          <p:cNvSpPr/>
          <p:nvPr/>
        </p:nvSpPr>
        <p:spPr>
          <a:xfrm>
            <a:off x="9490915" y="2601398"/>
            <a:ext cx="9488" cy="60498"/>
          </a:xfrm>
          <a:custGeom>
            <a:avLst/>
            <a:gdLst>
              <a:gd name="connsiteX0" fmla="*/ 0 w 9488"/>
              <a:gd name="connsiteY0" fmla="*/ 60498 h 60498"/>
              <a:gd name="connsiteX1" fmla="*/ 0 w 9488"/>
              <a:gd name="connsiteY1" fmla="*/ 0 h 60498"/>
            </a:gdLst>
            <a:ahLst/>
            <a:cxnLst>
              <a:cxn ang="0">
                <a:pos x="connsiteX0" y="connsiteY0"/>
              </a:cxn>
              <a:cxn ang="0">
                <a:pos x="connsiteX1" y="connsiteY1"/>
              </a:cxn>
            </a:cxnLst>
            <a:rect l="l" t="t" r="r" b="b"/>
            <a:pathLst>
              <a:path w="9488" h="60498">
                <a:moveTo>
                  <a:pt x="0" y="60498"/>
                </a:moveTo>
                <a:lnTo>
                  <a:pt x="0" y="0"/>
                </a:lnTo>
              </a:path>
            </a:pathLst>
          </a:custGeom>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1027" name="手繪多邊形: 圖案 1026">
            <a:extLst>
              <a:ext uri="{FF2B5EF4-FFF2-40B4-BE49-F238E27FC236}">
                <a16:creationId xmlns:a16="http://schemas.microsoft.com/office/drawing/2014/main" id="{EE9F8279-A448-73B3-27E4-8D07945F456D}"/>
              </a:ext>
            </a:extLst>
          </p:cNvPr>
          <p:cNvSpPr/>
          <p:nvPr/>
        </p:nvSpPr>
        <p:spPr>
          <a:xfrm>
            <a:off x="9531526" y="2619443"/>
            <a:ext cx="9488" cy="60403"/>
          </a:xfrm>
          <a:custGeom>
            <a:avLst/>
            <a:gdLst>
              <a:gd name="connsiteX0" fmla="*/ 0 w 9488"/>
              <a:gd name="connsiteY0" fmla="*/ 60403 h 60403"/>
              <a:gd name="connsiteX1" fmla="*/ 0 w 9488"/>
              <a:gd name="connsiteY1" fmla="*/ 0 h 60403"/>
            </a:gdLst>
            <a:ahLst/>
            <a:cxnLst>
              <a:cxn ang="0">
                <a:pos x="connsiteX0" y="connsiteY0"/>
              </a:cxn>
              <a:cxn ang="0">
                <a:pos x="connsiteX1" y="connsiteY1"/>
              </a:cxn>
            </a:cxnLst>
            <a:rect l="l" t="t" r="r" b="b"/>
            <a:pathLst>
              <a:path w="9488" h="60403">
                <a:moveTo>
                  <a:pt x="0" y="60403"/>
                </a:moveTo>
                <a:lnTo>
                  <a:pt x="0" y="0"/>
                </a:lnTo>
              </a:path>
            </a:pathLst>
          </a:custGeom>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1028" name="手繪多邊形: 圖案 1027">
            <a:extLst>
              <a:ext uri="{FF2B5EF4-FFF2-40B4-BE49-F238E27FC236}">
                <a16:creationId xmlns:a16="http://schemas.microsoft.com/office/drawing/2014/main" id="{ED7EBFB9-AFEB-892F-FC46-8115E6C948CC}"/>
              </a:ext>
            </a:extLst>
          </p:cNvPr>
          <p:cNvSpPr/>
          <p:nvPr/>
        </p:nvSpPr>
        <p:spPr>
          <a:xfrm>
            <a:off x="9641118" y="2071421"/>
            <a:ext cx="8729" cy="9624"/>
          </a:xfrm>
          <a:custGeom>
            <a:avLst/>
            <a:gdLst>
              <a:gd name="connsiteX0" fmla="*/ 8729 w 8729"/>
              <a:gd name="connsiteY0" fmla="*/ 6766 h 9624"/>
              <a:gd name="connsiteX1" fmla="*/ 8729 w 8729"/>
              <a:gd name="connsiteY1" fmla="*/ 6766 h 9624"/>
              <a:gd name="connsiteX2" fmla="*/ 4365 w 8729"/>
              <a:gd name="connsiteY2" fmla="*/ 9235 h 9624"/>
              <a:gd name="connsiteX3" fmla="*/ 4365 w 8729"/>
              <a:gd name="connsiteY3" fmla="*/ 9235 h 9624"/>
              <a:gd name="connsiteX4" fmla="*/ 0 w 8729"/>
              <a:gd name="connsiteY4" fmla="*/ 2872 h 9624"/>
              <a:gd name="connsiteX5" fmla="*/ 0 w 8729"/>
              <a:gd name="connsiteY5" fmla="*/ 2872 h 9624"/>
              <a:gd name="connsiteX6" fmla="*/ 4365 w 8729"/>
              <a:gd name="connsiteY6" fmla="*/ 403 h 9624"/>
              <a:gd name="connsiteX7" fmla="*/ 4365 w 8729"/>
              <a:gd name="connsiteY7" fmla="*/ 403 h 9624"/>
              <a:gd name="connsiteX8" fmla="*/ 8729 w 8729"/>
              <a:gd name="connsiteY8" fmla="*/ 6766 h 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29" h="9624">
                <a:moveTo>
                  <a:pt x="8729" y="6766"/>
                </a:moveTo>
                <a:lnTo>
                  <a:pt x="8729" y="6766"/>
                </a:lnTo>
                <a:cubicBezTo>
                  <a:pt x="8729" y="9140"/>
                  <a:pt x="6832" y="10280"/>
                  <a:pt x="4365" y="9235"/>
                </a:cubicBezTo>
                <a:lnTo>
                  <a:pt x="4365" y="9235"/>
                </a:lnTo>
                <a:cubicBezTo>
                  <a:pt x="1860" y="8067"/>
                  <a:pt x="190" y="5630"/>
                  <a:pt x="0" y="2872"/>
                </a:cubicBezTo>
                <a:lnTo>
                  <a:pt x="0" y="2872"/>
                </a:lnTo>
                <a:cubicBezTo>
                  <a:pt x="0" y="403"/>
                  <a:pt x="1898" y="-642"/>
                  <a:pt x="4365" y="403"/>
                </a:cubicBezTo>
                <a:lnTo>
                  <a:pt x="4365" y="403"/>
                </a:lnTo>
                <a:cubicBezTo>
                  <a:pt x="6879" y="1555"/>
                  <a:pt x="8559" y="4001"/>
                  <a:pt x="8729" y="6766"/>
                </a:cubicBezTo>
                <a:close/>
              </a:path>
            </a:pathLst>
          </a:custGeom>
          <a:noFill/>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1029" name="手繪多邊形: 圖案 1028">
            <a:extLst>
              <a:ext uri="{FF2B5EF4-FFF2-40B4-BE49-F238E27FC236}">
                <a16:creationId xmlns:a16="http://schemas.microsoft.com/office/drawing/2014/main" id="{07B023D5-AA0F-67F4-A4E9-0FF785F7C65A}"/>
              </a:ext>
            </a:extLst>
          </p:cNvPr>
          <p:cNvSpPr/>
          <p:nvPr/>
        </p:nvSpPr>
        <p:spPr>
          <a:xfrm>
            <a:off x="9641118" y="2657424"/>
            <a:ext cx="8729" cy="9624"/>
          </a:xfrm>
          <a:custGeom>
            <a:avLst/>
            <a:gdLst>
              <a:gd name="connsiteX0" fmla="*/ 8729 w 8729"/>
              <a:gd name="connsiteY0" fmla="*/ 6752 h 9624"/>
              <a:gd name="connsiteX1" fmla="*/ 8729 w 8729"/>
              <a:gd name="connsiteY1" fmla="*/ 6752 h 9624"/>
              <a:gd name="connsiteX2" fmla="*/ 4365 w 8729"/>
              <a:gd name="connsiteY2" fmla="*/ 9221 h 9624"/>
              <a:gd name="connsiteX3" fmla="*/ 4365 w 8729"/>
              <a:gd name="connsiteY3" fmla="*/ 9221 h 9624"/>
              <a:gd name="connsiteX4" fmla="*/ 0 w 8729"/>
              <a:gd name="connsiteY4" fmla="*/ 2858 h 9624"/>
              <a:gd name="connsiteX5" fmla="*/ 0 w 8729"/>
              <a:gd name="connsiteY5" fmla="*/ 2858 h 9624"/>
              <a:gd name="connsiteX6" fmla="*/ 4365 w 8729"/>
              <a:gd name="connsiteY6" fmla="*/ 389 h 9624"/>
              <a:gd name="connsiteX7" fmla="*/ 4365 w 8729"/>
              <a:gd name="connsiteY7" fmla="*/ 389 h 9624"/>
              <a:gd name="connsiteX8" fmla="*/ 8729 w 8729"/>
              <a:gd name="connsiteY8" fmla="*/ 6752 h 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29" h="9624">
                <a:moveTo>
                  <a:pt x="8729" y="6752"/>
                </a:moveTo>
                <a:lnTo>
                  <a:pt x="8729" y="6752"/>
                </a:lnTo>
                <a:cubicBezTo>
                  <a:pt x="8729" y="9221"/>
                  <a:pt x="6832" y="10266"/>
                  <a:pt x="4365" y="9221"/>
                </a:cubicBezTo>
                <a:lnTo>
                  <a:pt x="4365" y="9221"/>
                </a:lnTo>
                <a:cubicBezTo>
                  <a:pt x="1850" y="8069"/>
                  <a:pt x="171" y="5623"/>
                  <a:pt x="0" y="2858"/>
                </a:cubicBezTo>
                <a:lnTo>
                  <a:pt x="0" y="2858"/>
                </a:lnTo>
                <a:cubicBezTo>
                  <a:pt x="0" y="484"/>
                  <a:pt x="1898" y="-656"/>
                  <a:pt x="4365" y="389"/>
                </a:cubicBezTo>
                <a:lnTo>
                  <a:pt x="4365" y="389"/>
                </a:lnTo>
                <a:cubicBezTo>
                  <a:pt x="6870" y="1557"/>
                  <a:pt x="8540" y="3994"/>
                  <a:pt x="8729" y="6752"/>
                </a:cubicBezTo>
                <a:close/>
              </a:path>
            </a:pathLst>
          </a:custGeom>
          <a:noFill/>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1030" name="手繪多邊形: 圖案 1029">
            <a:extLst>
              <a:ext uri="{FF2B5EF4-FFF2-40B4-BE49-F238E27FC236}">
                <a16:creationId xmlns:a16="http://schemas.microsoft.com/office/drawing/2014/main" id="{22E16EF5-C90F-7AAF-0D78-C5FB6F2852BC}"/>
              </a:ext>
            </a:extLst>
          </p:cNvPr>
          <p:cNvSpPr/>
          <p:nvPr/>
        </p:nvSpPr>
        <p:spPr>
          <a:xfrm>
            <a:off x="9284256" y="1911824"/>
            <a:ext cx="8824" cy="9626"/>
          </a:xfrm>
          <a:custGeom>
            <a:avLst/>
            <a:gdLst>
              <a:gd name="connsiteX0" fmla="*/ 8824 w 8824"/>
              <a:gd name="connsiteY0" fmla="*/ 6807 h 9626"/>
              <a:gd name="connsiteX1" fmla="*/ 8824 w 8824"/>
              <a:gd name="connsiteY1" fmla="*/ 6807 h 9626"/>
              <a:gd name="connsiteX2" fmla="*/ 4460 w 8824"/>
              <a:gd name="connsiteY2" fmla="*/ 9181 h 9626"/>
              <a:gd name="connsiteX3" fmla="*/ 4460 w 8824"/>
              <a:gd name="connsiteY3" fmla="*/ 9181 h 9626"/>
              <a:gd name="connsiteX4" fmla="*/ 0 w 8824"/>
              <a:gd name="connsiteY4" fmla="*/ 2913 h 9626"/>
              <a:gd name="connsiteX5" fmla="*/ 0 w 8824"/>
              <a:gd name="connsiteY5" fmla="*/ 2913 h 9626"/>
              <a:gd name="connsiteX6" fmla="*/ 4460 w 8824"/>
              <a:gd name="connsiteY6" fmla="*/ 444 h 9626"/>
              <a:gd name="connsiteX7" fmla="*/ 4460 w 8824"/>
              <a:gd name="connsiteY7" fmla="*/ 444 h 9626"/>
              <a:gd name="connsiteX8" fmla="*/ 8824 w 8824"/>
              <a:gd name="connsiteY8" fmla="*/ 6807 h 9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24" h="9626">
                <a:moveTo>
                  <a:pt x="8824" y="6807"/>
                </a:moveTo>
                <a:lnTo>
                  <a:pt x="8824" y="6807"/>
                </a:lnTo>
                <a:cubicBezTo>
                  <a:pt x="8824" y="9181"/>
                  <a:pt x="6832" y="10321"/>
                  <a:pt x="4460" y="9181"/>
                </a:cubicBezTo>
                <a:lnTo>
                  <a:pt x="4460" y="9181"/>
                </a:lnTo>
                <a:cubicBezTo>
                  <a:pt x="1948" y="8056"/>
                  <a:pt x="241" y="5657"/>
                  <a:pt x="0" y="2913"/>
                </a:cubicBezTo>
                <a:lnTo>
                  <a:pt x="0" y="2913"/>
                </a:lnTo>
                <a:cubicBezTo>
                  <a:pt x="0" y="444"/>
                  <a:pt x="1993" y="-696"/>
                  <a:pt x="4460" y="444"/>
                </a:cubicBezTo>
                <a:lnTo>
                  <a:pt x="4460" y="444"/>
                </a:lnTo>
                <a:cubicBezTo>
                  <a:pt x="6949" y="1628"/>
                  <a:pt x="8615" y="4055"/>
                  <a:pt x="8824" y="6807"/>
                </a:cubicBezTo>
                <a:close/>
              </a:path>
            </a:pathLst>
          </a:custGeom>
          <a:noFill/>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1031" name="手繪多邊形: 圖案 1030">
            <a:extLst>
              <a:ext uri="{FF2B5EF4-FFF2-40B4-BE49-F238E27FC236}">
                <a16:creationId xmlns:a16="http://schemas.microsoft.com/office/drawing/2014/main" id="{2E09163A-9AE5-B10F-0F82-A71E13E159BC}"/>
              </a:ext>
            </a:extLst>
          </p:cNvPr>
          <p:cNvSpPr/>
          <p:nvPr/>
        </p:nvSpPr>
        <p:spPr>
          <a:xfrm>
            <a:off x="9284256" y="2478683"/>
            <a:ext cx="8824" cy="9624"/>
          </a:xfrm>
          <a:custGeom>
            <a:avLst/>
            <a:gdLst>
              <a:gd name="connsiteX0" fmla="*/ 8824 w 8824"/>
              <a:gd name="connsiteY0" fmla="*/ 6752 h 9624"/>
              <a:gd name="connsiteX1" fmla="*/ 8824 w 8824"/>
              <a:gd name="connsiteY1" fmla="*/ 6752 h 9624"/>
              <a:gd name="connsiteX2" fmla="*/ 4460 w 8824"/>
              <a:gd name="connsiteY2" fmla="*/ 9221 h 9624"/>
              <a:gd name="connsiteX3" fmla="*/ 4460 w 8824"/>
              <a:gd name="connsiteY3" fmla="*/ 9221 h 9624"/>
              <a:gd name="connsiteX4" fmla="*/ 0 w 8824"/>
              <a:gd name="connsiteY4" fmla="*/ 2858 h 9624"/>
              <a:gd name="connsiteX5" fmla="*/ 0 w 8824"/>
              <a:gd name="connsiteY5" fmla="*/ 2858 h 9624"/>
              <a:gd name="connsiteX6" fmla="*/ 4460 w 8824"/>
              <a:gd name="connsiteY6" fmla="*/ 389 h 9624"/>
              <a:gd name="connsiteX7" fmla="*/ 4460 w 8824"/>
              <a:gd name="connsiteY7" fmla="*/ 389 h 9624"/>
              <a:gd name="connsiteX8" fmla="*/ 8824 w 8824"/>
              <a:gd name="connsiteY8" fmla="*/ 6752 h 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24" h="9624">
                <a:moveTo>
                  <a:pt x="8824" y="6752"/>
                </a:moveTo>
                <a:lnTo>
                  <a:pt x="8824" y="6752"/>
                </a:lnTo>
                <a:cubicBezTo>
                  <a:pt x="8824" y="9221"/>
                  <a:pt x="6832" y="10266"/>
                  <a:pt x="4460" y="9221"/>
                </a:cubicBezTo>
                <a:lnTo>
                  <a:pt x="4460" y="9221"/>
                </a:lnTo>
                <a:cubicBezTo>
                  <a:pt x="1920" y="8080"/>
                  <a:pt x="208" y="5637"/>
                  <a:pt x="0" y="2858"/>
                </a:cubicBezTo>
                <a:lnTo>
                  <a:pt x="0" y="2858"/>
                </a:lnTo>
                <a:cubicBezTo>
                  <a:pt x="0" y="484"/>
                  <a:pt x="1993" y="-656"/>
                  <a:pt x="4460" y="389"/>
                </a:cubicBezTo>
                <a:lnTo>
                  <a:pt x="4460" y="389"/>
                </a:lnTo>
                <a:cubicBezTo>
                  <a:pt x="6936" y="1588"/>
                  <a:pt x="8596" y="4007"/>
                  <a:pt x="8824" y="6752"/>
                </a:cubicBezTo>
                <a:close/>
              </a:path>
            </a:pathLst>
          </a:custGeom>
          <a:noFill/>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1032" name="手繪多邊形: 圖案 1031">
            <a:extLst>
              <a:ext uri="{FF2B5EF4-FFF2-40B4-BE49-F238E27FC236}">
                <a16:creationId xmlns:a16="http://schemas.microsoft.com/office/drawing/2014/main" id="{3AE2009F-7DD1-F1D1-27FD-5E78EFF9D2F5}"/>
              </a:ext>
            </a:extLst>
          </p:cNvPr>
          <p:cNvSpPr/>
          <p:nvPr/>
        </p:nvSpPr>
        <p:spPr>
          <a:xfrm>
            <a:off x="9319079" y="2521335"/>
            <a:ext cx="259984" cy="169528"/>
          </a:xfrm>
          <a:custGeom>
            <a:avLst/>
            <a:gdLst>
              <a:gd name="connsiteX0" fmla="*/ 0 w 259984"/>
              <a:gd name="connsiteY0" fmla="*/ 54610 h 169528"/>
              <a:gd name="connsiteX1" fmla="*/ 0 w 259984"/>
              <a:gd name="connsiteY1" fmla="*/ 0 h 169528"/>
              <a:gd name="connsiteX2" fmla="*/ 259985 w 259984"/>
              <a:gd name="connsiteY2" fmla="*/ 114918 h 169528"/>
              <a:gd name="connsiteX3" fmla="*/ 259985 w 259984"/>
              <a:gd name="connsiteY3" fmla="*/ 169528 h 169528"/>
            </a:gdLst>
            <a:ahLst/>
            <a:cxnLst>
              <a:cxn ang="0">
                <a:pos x="connsiteX0" y="connsiteY0"/>
              </a:cxn>
              <a:cxn ang="0">
                <a:pos x="connsiteX1" y="connsiteY1"/>
              </a:cxn>
              <a:cxn ang="0">
                <a:pos x="connsiteX2" y="connsiteY2"/>
              </a:cxn>
              <a:cxn ang="0">
                <a:pos x="connsiteX3" y="connsiteY3"/>
              </a:cxn>
            </a:cxnLst>
            <a:rect l="l" t="t" r="r" b="b"/>
            <a:pathLst>
              <a:path w="259984" h="169528">
                <a:moveTo>
                  <a:pt x="0" y="54610"/>
                </a:moveTo>
                <a:lnTo>
                  <a:pt x="0" y="0"/>
                </a:lnTo>
                <a:lnTo>
                  <a:pt x="259985" y="114918"/>
                </a:lnTo>
                <a:lnTo>
                  <a:pt x="259985" y="169528"/>
                </a:lnTo>
              </a:path>
            </a:pathLst>
          </a:custGeom>
          <a:noFill/>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1033" name="手繪多邊形: 圖案 1032">
            <a:extLst>
              <a:ext uri="{FF2B5EF4-FFF2-40B4-BE49-F238E27FC236}">
                <a16:creationId xmlns:a16="http://schemas.microsoft.com/office/drawing/2014/main" id="{6B32097C-A4C9-BC5F-00E3-755A8993B3CA}"/>
              </a:ext>
            </a:extLst>
          </p:cNvPr>
          <p:cNvSpPr/>
          <p:nvPr/>
        </p:nvSpPr>
        <p:spPr>
          <a:xfrm>
            <a:off x="9341661" y="2031555"/>
            <a:ext cx="262926" cy="116153"/>
          </a:xfrm>
          <a:custGeom>
            <a:avLst/>
            <a:gdLst>
              <a:gd name="connsiteX0" fmla="*/ 0 w 262926"/>
              <a:gd name="connsiteY0" fmla="*/ 0 h 116153"/>
              <a:gd name="connsiteX1" fmla="*/ 262926 w 262926"/>
              <a:gd name="connsiteY1" fmla="*/ 116153 h 116153"/>
            </a:gdLst>
            <a:ahLst/>
            <a:cxnLst>
              <a:cxn ang="0">
                <a:pos x="connsiteX0" y="connsiteY0"/>
              </a:cxn>
              <a:cxn ang="0">
                <a:pos x="connsiteX1" y="connsiteY1"/>
              </a:cxn>
            </a:cxnLst>
            <a:rect l="l" t="t" r="r" b="b"/>
            <a:pathLst>
              <a:path w="262926" h="116153">
                <a:moveTo>
                  <a:pt x="0" y="0"/>
                </a:moveTo>
                <a:lnTo>
                  <a:pt x="262926" y="116153"/>
                </a:lnTo>
              </a:path>
            </a:pathLst>
          </a:custGeom>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1034" name="手繪多邊形: 圖案 1033">
            <a:extLst>
              <a:ext uri="{FF2B5EF4-FFF2-40B4-BE49-F238E27FC236}">
                <a16:creationId xmlns:a16="http://schemas.microsoft.com/office/drawing/2014/main" id="{7D18AC1E-2B46-E855-46B6-D75F29B35FCC}"/>
              </a:ext>
            </a:extLst>
          </p:cNvPr>
          <p:cNvSpPr/>
          <p:nvPr/>
        </p:nvSpPr>
        <p:spPr>
          <a:xfrm>
            <a:off x="9341661" y="2400529"/>
            <a:ext cx="262926" cy="116248"/>
          </a:xfrm>
          <a:custGeom>
            <a:avLst/>
            <a:gdLst>
              <a:gd name="connsiteX0" fmla="*/ 0 w 262926"/>
              <a:gd name="connsiteY0" fmla="*/ 0 h 116248"/>
              <a:gd name="connsiteX1" fmla="*/ 262926 w 262926"/>
              <a:gd name="connsiteY1" fmla="*/ 116248 h 116248"/>
            </a:gdLst>
            <a:ahLst/>
            <a:cxnLst>
              <a:cxn ang="0">
                <a:pos x="connsiteX0" y="connsiteY0"/>
              </a:cxn>
              <a:cxn ang="0">
                <a:pos x="connsiteX1" y="connsiteY1"/>
              </a:cxn>
            </a:cxnLst>
            <a:rect l="l" t="t" r="r" b="b"/>
            <a:pathLst>
              <a:path w="262926" h="116248">
                <a:moveTo>
                  <a:pt x="0" y="0"/>
                </a:moveTo>
                <a:lnTo>
                  <a:pt x="262926" y="116248"/>
                </a:lnTo>
              </a:path>
            </a:pathLst>
          </a:custGeom>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1035" name="手繪多邊形: 圖案 1034">
            <a:extLst>
              <a:ext uri="{FF2B5EF4-FFF2-40B4-BE49-F238E27FC236}">
                <a16:creationId xmlns:a16="http://schemas.microsoft.com/office/drawing/2014/main" id="{26499DCB-D031-E868-D789-C026AA030387}"/>
              </a:ext>
            </a:extLst>
          </p:cNvPr>
          <p:cNvSpPr/>
          <p:nvPr/>
        </p:nvSpPr>
        <p:spPr>
          <a:xfrm>
            <a:off x="9246302" y="1847424"/>
            <a:ext cx="448806" cy="882165"/>
          </a:xfrm>
          <a:custGeom>
            <a:avLst/>
            <a:gdLst>
              <a:gd name="connsiteX0" fmla="*/ 371855 w 448806"/>
              <a:gd name="connsiteY0" fmla="*/ 872692 h 882165"/>
              <a:gd name="connsiteX1" fmla="*/ 60916 w 448806"/>
              <a:gd name="connsiteY1" fmla="*/ 732415 h 882165"/>
              <a:gd name="connsiteX2" fmla="*/ 0 w 448806"/>
              <a:gd name="connsiteY2" fmla="*/ 641810 h 882165"/>
              <a:gd name="connsiteX3" fmla="*/ 0 w 448806"/>
              <a:gd name="connsiteY3" fmla="*/ 35212 h 882165"/>
              <a:gd name="connsiteX4" fmla="*/ 76952 w 448806"/>
              <a:gd name="connsiteY4" fmla="*/ 9474 h 882165"/>
              <a:gd name="connsiteX5" fmla="*/ 397853 w 448806"/>
              <a:gd name="connsiteY5" fmla="*/ 155449 h 882165"/>
              <a:gd name="connsiteX6" fmla="*/ 448806 w 448806"/>
              <a:gd name="connsiteY6" fmla="*/ 240355 h 882165"/>
              <a:gd name="connsiteX7" fmla="*/ 448806 w 448806"/>
              <a:gd name="connsiteY7" fmla="*/ 846954 h 882165"/>
              <a:gd name="connsiteX8" fmla="*/ 371855 w 448806"/>
              <a:gd name="connsiteY8" fmla="*/ 872692 h 882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8806" h="882165">
                <a:moveTo>
                  <a:pt x="371855" y="872692"/>
                </a:moveTo>
                <a:lnTo>
                  <a:pt x="60916" y="732415"/>
                </a:lnTo>
                <a:cubicBezTo>
                  <a:pt x="24392" y="717056"/>
                  <a:pt x="461" y="681462"/>
                  <a:pt x="0" y="641810"/>
                </a:cubicBezTo>
                <a:lnTo>
                  <a:pt x="0" y="35212"/>
                </a:lnTo>
                <a:cubicBezTo>
                  <a:pt x="0" y="1496"/>
                  <a:pt x="34443" y="-9996"/>
                  <a:pt x="76952" y="9474"/>
                </a:cubicBezTo>
                <a:lnTo>
                  <a:pt x="397853" y="155449"/>
                </a:lnTo>
                <a:cubicBezTo>
                  <a:pt x="440362" y="174444"/>
                  <a:pt x="448806" y="206640"/>
                  <a:pt x="448806" y="240355"/>
                </a:cubicBezTo>
                <a:lnTo>
                  <a:pt x="448806" y="846954"/>
                </a:lnTo>
                <a:cubicBezTo>
                  <a:pt x="448806" y="880670"/>
                  <a:pt x="414363" y="892161"/>
                  <a:pt x="371855" y="872692"/>
                </a:cubicBezTo>
                <a:close/>
              </a:path>
            </a:pathLst>
          </a:custGeom>
          <a:noFill/>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1036" name="手繪多邊形: 圖案 1035">
            <a:extLst>
              <a:ext uri="{FF2B5EF4-FFF2-40B4-BE49-F238E27FC236}">
                <a16:creationId xmlns:a16="http://schemas.microsoft.com/office/drawing/2014/main" id="{26BFA12D-772C-8B95-D324-4CEC44717673}"/>
              </a:ext>
            </a:extLst>
          </p:cNvPr>
          <p:cNvSpPr/>
          <p:nvPr/>
        </p:nvSpPr>
        <p:spPr>
          <a:xfrm>
            <a:off x="9435882" y="1816724"/>
            <a:ext cx="362816" cy="840804"/>
          </a:xfrm>
          <a:custGeom>
            <a:avLst/>
            <a:gdLst>
              <a:gd name="connsiteX0" fmla="*/ 0 w 362816"/>
              <a:gd name="connsiteY0" fmla="*/ 0 h 840804"/>
              <a:gd name="connsiteX1" fmla="*/ 285319 w 362816"/>
              <a:gd name="connsiteY1" fmla="*/ 125176 h 840804"/>
              <a:gd name="connsiteX2" fmla="*/ 361227 w 362816"/>
              <a:gd name="connsiteY2" fmla="*/ 208183 h 840804"/>
              <a:gd name="connsiteX3" fmla="*/ 362746 w 362816"/>
              <a:gd name="connsiteY3" fmla="*/ 808893 h 840804"/>
              <a:gd name="connsiteX4" fmla="*/ 342725 w 362816"/>
              <a:gd name="connsiteY4" fmla="*/ 840804 h 840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816" h="840804">
                <a:moveTo>
                  <a:pt x="0" y="0"/>
                </a:moveTo>
                <a:lnTo>
                  <a:pt x="285319" y="125176"/>
                </a:lnTo>
                <a:cubicBezTo>
                  <a:pt x="327828" y="144645"/>
                  <a:pt x="358096" y="170383"/>
                  <a:pt x="361227" y="208183"/>
                </a:cubicBezTo>
                <a:lnTo>
                  <a:pt x="362746" y="808893"/>
                </a:lnTo>
                <a:cubicBezTo>
                  <a:pt x="363666" y="822744"/>
                  <a:pt x="355591" y="835618"/>
                  <a:pt x="342725" y="840804"/>
                </a:cubicBezTo>
              </a:path>
            </a:pathLst>
          </a:custGeom>
          <a:noFill/>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1037" name="手繪多邊形: 圖案 1036">
            <a:extLst>
              <a:ext uri="{FF2B5EF4-FFF2-40B4-BE49-F238E27FC236}">
                <a16:creationId xmlns:a16="http://schemas.microsoft.com/office/drawing/2014/main" id="{1CACF798-8AFD-69F8-224B-EC4BC5BF6068}"/>
              </a:ext>
            </a:extLst>
          </p:cNvPr>
          <p:cNvSpPr/>
          <p:nvPr/>
        </p:nvSpPr>
        <p:spPr>
          <a:xfrm>
            <a:off x="9675846" y="2657433"/>
            <a:ext cx="102286" cy="68571"/>
          </a:xfrm>
          <a:custGeom>
            <a:avLst/>
            <a:gdLst>
              <a:gd name="connsiteX0" fmla="*/ 0 w 102286"/>
              <a:gd name="connsiteY0" fmla="*/ 68571 h 68571"/>
              <a:gd name="connsiteX1" fmla="*/ 102286 w 102286"/>
              <a:gd name="connsiteY1" fmla="*/ 0 h 68571"/>
            </a:gdLst>
            <a:ahLst/>
            <a:cxnLst>
              <a:cxn ang="0">
                <a:pos x="connsiteX0" y="connsiteY0"/>
              </a:cxn>
              <a:cxn ang="0">
                <a:pos x="connsiteX1" y="connsiteY1"/>
              </a:cxn>
            </a:cxnLst>
            <a:rect l="l" t="t" r="r" b="b"/>
            <a:pathLst>
              <a:path w="102286" h="68571">
                <a:moveTo>
                  <a:pt x="0" y="68571"/>
                </a:moveTo>
                <a:lnTo>
                  <a:pt x="102286" y="0"/>
                </a:lnTo>
              </a:path>
            </a:pathLst>
          </a:custGeom>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1038" name="手繪多邊形: 圖案 1037">
            <a:extLst>
              <a:ext uri="{FF2B5EF4-FFF2-40B4-BE49-F238E27FC236}">
                <a16:creationId xmlns:a16="http://schemas.microsoft.com/office/drawing/2014/main" id="{2A025F69-EF06-9D16-45D9-E34E59B6C479}"/>
              </a:ext>
            </a:extLst>
          </p:cNvPr>
          <p:cNvSpPr/>
          <p:nvPr/>
        </p:nvSpPr>
        <p:spPr>
          <a:xfrm>
            <a:off x="9069910" y="1827456"/>
            <a:ext cx="437989" cy="1019355"/>
          </a:xfrm>
          <a:custGeom>
            <a:avLst/>
            <a:gdLst>
              <a:gd name="connsiteX0" fmla="*/ 474 w 437989"/>
              <a:gd name="connsiteY0" fmla="*/ 0 h 1019355"/>
              <a:gd name="connsiteX1" fmla="*/ 0 w 437989"/>
              <a:gd name="connsiteY1" fmla="*/ 811932 h 1019355"/>
              <a:gd name="connsiteX2" fmla="*/ 437989 w 437989"/>
              <a:gd name="connsiteY2" fmla="*/ 1019355 h 1019355"/>
            </a:gdLst>
            <a:ahLst/>
            <a:cxnLst>
              <a:cxn ang="0">
                <a:pos x="connsiteX0" y="connsiteY0"/>
              </a:cxn>
              <a:cxn ang="0">
                <a:pos x="connsiteX1" y="connsiteY1"/>
              </a:cxn>
              <a:cxn ang="0">
                <a:pos x="connsiteX2" y="connsiteY2"/>
              </a:cxn>
            </a:cxnLst>
            <a:rect l="l" t="t" r="r" b="b"/>
            <a:pathLst>
              <a:path w="437989" h="1019355">
                <a:moveTo>
                  <a:pt x="474" y="0"/>
                </a:moveTo>
                <a:lnTo>
                  <a:pt x="0" y="811932"/>
                </a:lnTo>
                <a:lnTo>
                  <a:pt x="437989" y="1019355"/>
                </a:lnTo>
              </a:path>
            </a:pathLst>
          </a:custGeom>
          <a:noFill/>
          <a:ln w="18941" cap="flat">
            <a:solidFill>
              <a:srgbClr val="57F7FF"/>
            </a:solidFill>
            <a:prstDash val="solid"/>
            <a:miter/>
          </a:ln>
        </p:spPr>
        <p:txBody>
          <a:bodyPr rtlCol="0" anchor="ctr"/>
          <a:lstStyle/>
          <a:p>
            <a:endParaRPr lang="zh-TW" altLang="en-US">
              <a:cs typeface="+mn-ea"/>
              <a:sym typeface="+mn-lt"/>
            </a:endParaRPr>
          </a:p>
        </p:txBody>
      </p:sp>
      <p:sp>
        <p:nvSpPr>
          <p:cNvPr id="1039" name="手繪多邊形: 圖案 1038">
            <a:extLst>
              <a:ext uri="{FF2B5EF4-FFF2-40B4-BE49-F238E27FC236}">
                <a16:creationId xmlns:a16="http://schemas.microsoft.com/office/drawing/2014/main" id="{F54DD52E-8582-23ED-F362-C3D84F6566DB}"/>
              </a:ext>
            </a:extLst>
          </p:cNvPr>
          <p:cNvSpPr/>
          <p:nvPr/>
        </p:nvSpPr>
        <p:spPr>
          <a:xfrm>
            <a:off x="9069910" y="2578605"/>
            <a:ext cx="106555" cy="60783"/>
          </a:xfrm>
          <a:custGeom>
            <a:avLst/>
            <a:gdLst>
              <a:gd name="connsiteX0" fmla="*/ 0 w 106555"/>
              <a:gd name="connsiteY0" fmla="*/ 60783 h 60783"/>
              <a:gd name="connsiteX1" fmla="*/ 106556 w 106555"/>
              <a:gd name="connsiteY1" fmla="*/ 0 h 60783"/>
            </a:gdLst>
            <a:ahLst/>
            <a:cxnLst>
              <a:cxn ang="0">
                <a:pos x="connsiteX0" y="connsiteY0"/>
              </a:cxn>
              <a:cxn ang="0">
                <a:pos x="connsiteX1" y="connsiteY1"/>
              </a:cxn>
            </a:cxnLst>
            <a:rect l="l" t="t" r="r" b="b"/>
            <a:pathLst>
              <a:path w="106555" h="60783">
                <a:moveTo>
                  <a:pt x="0" y="60783"/>
                </a:moveTo>
                <a:lnTo>
                  <a:pt x="106556" y="0"/>
                </a:lnTo>
              </a:path>
            </a:pathLst>
          </a:custGeom>
          <a:ln w="18941" cap="flat">
            <a:solidFill>
              <a:srgbClr val="57F7FF"/>
            </a:solidFill>
            <a:prstDash val="solid"/>
            <a:miter/>
          </a:ln>
        </p:spPr>
        <p:txBody>
          <a:bodyPr rtlCol="0" anchor="ctr"/>
          <a:lstStyle/>
          <a:p>
            <a:endParaRPr lang="zh-TW" altLang="en-US">
              <a:cs typeface="+mn-ea"/>
              <a:sym typeface="+mn-lt"/>
            </a:endParaRPr>
          </a:p>
        </p:txBody>
      </p:sp>
      <p:sp>
        <p:nvSpPr>
          <p:cNvPr id="1040" name="手繪多邊形: 圖案 1039">
            <a:extLst>
              <a:ext uri="{FF2B5EF4-FFF2-40B4-BE49-F238E27FC236}">
                <a16:creationId xmlns:a16="http://schemas.microsoft.com/office/drawing/2014/main" id="{6F472CB2-65BF-D9BB-9EFC-1FC4621A996F}"/>
              </a:ext>
            </a:extLst>
          </p:cNvPr>
          <p:cNvSpPr/>
          <p:nvPr/>
        </p:nvSpPr>
        <p:spPr>
          <a:xfrm>
            <a:off x="9011936" y="1827456"/>
            <a:ext cx="116993" cy="58598"/>
          </a:xfrm>
          <a:custGeom>
            <a:avLst/>
            <a:gdLst>
              <a:gd name="connsiteX0" fmla="*/ 0 w 116993"/>
              <a:gd name="connsiteY0" fmla="*/ 58599 h 58598"/>
              <a:gd name="connsiteX1" fmla="*/ 58449 w 116993"/>
              <a:gd name="connsiteY1" fmla="*/ 0 h 58598"/>
              <a:gd name="connsiteX2" fmla="*/ 116993 w 116993"/>
              <a:gd name="connsiteY2" fmla="*/ 58599 h 58598"/>
            </a:gdLst>
            <a:ahLst/>
            <a:cxnLst>
              <a:cxn ang="0">
                <a:pos x="connsiteX0" y="connsiteY0"/>
              </a:cxn>
              <a:cxn ang="0">
                <a:pos x="connsiteX1" y="connsiteY1"/>
              </a:cxn>
              <a:cxn ang="0">
                <a:pos x="connsiteX2" y="connsiteY2"/>
              </a:cxn>
            </a:cxnLst>
            <a:rect l="l" t="t" r="r" b="b"/>
            <a:pathLst>
              <a:path w="116993" h="58598">
                <a:moveTo>
                  <a:pt x="0" y="58599"/>
                </a:moveTo>
                <a:lnTo>
                  <a:pt x="58449" y="0"/>
                </a:lnTo>
                <a:lnTo>
                  <a:pt x="116993" y="58599"/>
                </a:lnTo>
              </a:path>
            </a:pathLst>
          </a:custGeom>
          <a:noFill/>
          <a:ln w="18941" cap="flat">
            <a:solidFill>
              <a:srgbClr val="57F7FF"/>
            </a:solidFill>
            <a:prstDash val="solid"/>
            <a:miter/>
          </a:ln>
        </p:spPr>
        <p:txBody>
          <a:bodyPr rtlCol="0" anchor="ctr"/>
          <a:lstStyle/>
          <a:p>
            <a:endParaRPr lang="zh-TW" altLang="en-US">
              <a:cs typeface="+mn-ea"/>
              <a:sym typeface="+mn-lt"/>
            </a:endParaRPr>
          </a:p>
        </p:txBody>
      </p:sp>
      <p:sp>
        <p:nvSpPr>
          <p:cNvPr id="1041" name="手繪多邊形: 圖案 1040">
            <a:extLst>
              <a:ext uri="{FF2B5EF4-FFF2-40B4-BE49-F238E27FC236}">
                <a16:creationId xmlns:a16="http://schemas.microsoft.com/office/drawing/2014/main" id="{C47F1AA8-6DC9-4470-D87E-E773E5E8EC97}"/>
              </a:ext>
            </a:extLst>
          </p:cNvPr>
          <p:cNvSpPr/>
          <p:nvPr/>
        </p:nvSpPr>
        <p:spPr>
          <a:xfrm>
            <a:off x="9414628" y="2785458"/>
            <a:ext cx="93271" cy="61353"/>
          </a:xfrm>
          <a:custGeom>
            <a:avLst/>
            <a:gdLst>
              <a:gd name="connsiteX0" fmla="*/ 69930 w 93271"/>
              <a:gd name="connsiteY0" fmla="*/ 0 h 61353"/>
              <a:gd name="connsiteX1" fmla="*/ 93272 w 93271"/>
              <a:gd name="connsiteY1" fmla="*/ 61353 h 61353"/>
              <a:gd name="connsiteX2" fmla="*/ 0 w 93271"/>
              <a:gd name="connsiteY2" fmla="*/ 61353 h 61353"/>
            </a:gdLst>
            <a:ahLst/>
            <a:cxnLst>
              <a:cxn ang="0">
                <a:pos x="connsiteX0" y="connsiteY0"/>
              </a:cxn>
              <a:cxn ang="0">
                <a:pos x="connsiteX1" y="connsiteY1"/>
              </a:cxn>
              <a:cxn ang="0">
                <a:pos x="connsiteX2" y="connsiteY2"/>
              </a:cxn>
            </a:cxnLst>
            <a:rect l="l" t="t" r="r" b="b"/>
            <a:pathLst>
              <a:path w="93271" h="61353">
                <a:moveTo>
                  <a:pt x="69930" y="0"/>
                </a:moveTo>
                <a:lnTo>
                  <a:pt x="93272" y="61353"/>
                </a:lnTo>
                <a:lnTo>
                  <a:pt x="0" y="61353"/>
                </a:lnTo>
              </a:path>
            </a:pathLst>
          </a:custGeom>
          <a:noFill/>
          <a:ln w="18941" cap="flat">
            <a:solidFill>
              <a:srgbClr val="57F7FF"/>
            </a:solidFill>
            <a:prstDash val="solid"/>
            <a:miter/>
          </a:ln>
        </p:spPr>
        <p:txBody>
          <a:bodyPr rtlCol="0" anchor="ctr"/>
          <a:lstStyle/>
          <a:p>
            <a:endParaRPr lang="zh-TW" altLang="en-US">
              <a:cs typeface="+mn-ea"/>
              <a:sym typeface="+mn-lt"/>
            </a:endParaRPr>
          </a:p>
        </p:txBody>
      </p:sp>
      <p:grpSp>
        <p:nvGrpSpPr>
          <p:cNvPr id="1042" name="Graphic 13">
            <a:extLst>
              <a:ext uri="{FF2B5EF4-FFF2-40B4-BE49-F238E27FC236}">
                <a16:creationId xmlns:a16="http://schemas.microsoft.com/office/drawing/2014/main" id="{9E2804C7-B3EC-DEF7-B969-A26A3EFD0CDC}"/>
              </a:ext>
            </a:extLst>
          </p:cNvPr>
          <p:cNvGrpSpPr/>
          <p:nvPr/>
        </p:nvGrpSpPr>
        <p:grpSpPr>
          <a:xfrm>
            <a:off x="9284636" y="1819975"/>
            <a:ext cx="514062" cy="913213"/>
            <a:chOff x="8944619" y="1763047"/>
            <a:chExt cx="506662" cy="900067"/>
          </a:xfrm>
          <a:solidFill>
            <a:schemeClr val="bg1">
              <a:lumMod val="95000"/>
            </a:schemeClr>
          </a:solidFill>
        </p:grpSpPr>
        <p:sp>
          <p:nvSpPr>
            <p:cNvPr id="1043" name="手繪多邊形: 圖案 1042">
              <a:extLst>
                <a:ext uri="{FF2B5EF4-FFF2-40B4-BE49-F238E27FC236}">
                  <a16:creationId xmlns:a16="http://schemas.microsoft.com/office/drawing/2014/main" id="{56A708D2-1C1F-01B4-0C91-8CB399001D41}"/>
                </a:ext>
              </a:extLst>
            </p:cNvPr>
            <p:cNvSpPr/>
            <p:nvPr/>
          </p:nvSpPr>
          <p:spPr>
            <a:xfrm>
              <a:off x="9328713" y="2663115"/>
              <a:ext cx="9488" cy="9497"/>
            </a:xfrm>
            <a:custGeom>
              <a:avLst/>
              <a:gdLst>
                <a:gd name="connsiteX0" fmla="*/ 0 w 9488"/>
                <a:gd name="connsiteY0" fmla="*/ 0 h 9497"/>
                <a:gd name="connsiteX1" fmla="*/ 0 w 9488"/>
                <a:gd name="connsiteY1" fmla="*/ 0 h 9497"/>
                <a:gd name="connsiteX2" fmla="*/ 0 w 9488"/>
                <a:gd name="connsiteY2" fmla="*/ 0 h 9497"/>
              </a:gdLst>
              <a:ahLst/>
              <a:cxnLst>
                <a:cxn ang="0">
                  <a:pos x="connsiteX0" y="connsiteY0"/>
                </a:cxn>
                <a:cxn ang="0">
                  <a:pos x="connsiteX1" y="connsiteY1"/>
                </a:cxn>
                <a:cxn ang="0">
                  <a:pos x="connsiteX2" y="connsiteY2"/>
                </a:cxn>
              </a:cxnLst>
              <a:rect l="l" t="t" r="r" b="b"/>
              <a:pathLst>
                <a:path w="9488" h="9497">
                  <a:moveTo>
                    <a:pt x="0" y="0"/>
                  </a:moveTo>
                  <a:lnTo>
                    <a:pt x="0" y="0"/>
                  </a:lnTo>
                  <a:lnTo>
                    <a:pt x="0" y="0"/>
                  </a:lnTo>
                  <a:close/>
                </a:path>
              </a:pathLst>
            </a:custGeom>
            <a:grpFill/>
            <a:ln w="9470" cap="flat">
              <a:noFill/>
              <a:prstDash val="solid"/>
              <a:miter/>
            </a:ln>
          </p:spPr>
          <p:txBody>
            <a:bodyPr rtlCol="0" anchor="ctr"/>
            <a:lstStyle/>
            <a:p>
              <a:endParaRPr lang="zh-TW" altLang="en-US">
                <a:cs typeface="+mn-ea"/>
                <a:sym typeface="+mn-lt"/>
              </a:endParaRPr>
            </a:p>
          </p:txBody>
        </p:sp>
        <p:sp>
          <p:nvSpPr>
            <p:cNvPr id="1044" name="手繪多邊形: 圖案 1043">
              <a:extLst>
                <a:ext uri="{FF2B5EF4-FFF2-40B4-BE49-F238E27FC236}">
                  <a16:creationId xmlns:a16="http://schemas.microsoft.com/office/drawing/2014/main" id="{DB26A5CC-6319-4676-E6F0-9CCC21E21331}"/>
                </a:ext>
              </a:extLst>
            </p:cNvPr>
            <p:cNvSpPr/>
            <p:nvPr/>
          </p:nvSpPr>
          <p:spPr>
            <a:xfrm>
              <a:off x="8944619" y="1763047"/>
              <a:ext cx="506662" cy="893609"/>
            </a:xfrm>
            <a:custGeom>
              <a:avLst/>
              <a:gdLst>
                <a:gd name="connsiteX0" fmla="*/ 504883 w 506662"/>
                <a:gd name="connsiteY0" fmla="*/ 199445 h 893609"/>
                <a:gd name="connsiteX1" fmla="*/ 428975 w 506662"/>
                <a:gd name="connsiteY1" fmla="*/ 116438 h 893609"/>
                <a:gd name="connsiteX2" fmla="*/ 153619 w 506662"/>
                <a:gd name="connsiteY2" fmla="*/ 0 h 893609"/>
                <a:gd name="connsiteX3" fmla="*/ 0 w 506662"/>
                <a:gd name="connsiteY3" fmla="*/ 26878 h 893609"/>
                <a:gd name="connsiteX4" fmla="*/ 352403 w 506662"/>
                <a:gd name="connsiteY4" fmla="*/ 176936 h 893609"/>
                <a:gd name="connsiteX5" fmla="*/ 403356 w 506662"/>
                <a:gd name="connsiteY5" fmla="*/ 261843 h 893609"/>
                <a:gd name="connsiteX6" fmla="*/ 403356 w 506662"/>
                <a:gd name="connsiteY6" fmla="*/ 868442 h 893609"/>
                <a:gd name="connsiteX7" fmla="*/ 393868 w 506662"/>
                <a:gd name="connsiteY7" fmla="*/ 893610 h 893609"/>
                <a:gd name="connsiteX8" fmla="*/ 486571 w 506662"/>
                <a:gd name="connsiteY8" fmla="*/ 831497 h 893609"/>
                <a:gd name="connsiteX9" fmla="*/ 486571 w 506662"/>
                <a:gd name="connsiteY9" fmla="*/ 831497 h 893609"/>
                <a:gd name="connsiteX10" fmla="*/ 506591 w 506662"/>
                <a:gd name="connsiteY10" fmla="*/ 799585 h 893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662" h="893609">
                  <a:moveTo>
                    <a:pt x="504883" y="199445"/>
                  </a:moveTo>
                  <a:cubicBezTo>
                    <a:pt x="502227" y="161456"/>
                    <a:pt x="471958" y="135908"/>
                    <a:pt x="428975" y="116438"/>
                  </a:cubicBezTo>
                  <a:lnTo>
                    <a:pt x="153619" y="0"/>
                  </a:lnTo>
                  <a:lnTo>
                    <a:pt x="0" y="26878"/>
                  </a:lnTo>
                  <a:lnTo>
                    <a:pt x="352403" y="176936"/>
                  </a:lnTo>
                  <a:cubicBezTo>
                    <a:pt x="394912" y="195931"/>
                    <a:pt x="403356" y="228127"/>
                    <a:pt x="403356" y="261843"/>
                  </a:cubicBezTo>
                  <a:lnTo>
                    <a:pt x="403356" y="868442"/>
                  </a:lnTo>
                  <a:cubicBezTo>
                    <a:pt x="403821" y="877785"/>
                    <a:pt x="400387" y="886902"/>
                    <a:pt x="393868" y="893610"/>
                  </a:cubicBezTo>
                  <a:lnTo>
                    <a:pt x="486571" y="831497"/>
                  </a:lnTo>
                  <a:lnTo>
                    <a:pt x="486571" y="831497"/>
                  </a:lnTo>
                  <a:cubicBezTo>
                    <a:pt x="499437" y="826311"/>
                    <a:pt x="507512" y="813436"/>
                    <a:pt x="506591" y="799585"/>
                  </a:cubicBezTo>
                  <a:close/>
                </a:path>
              </a:pathLst>
            </a:custGeom>
            <a:grpFill/>
            <a:ln w="9470" cap="flat">
              <a:noFill/>
              <a:prstDash val="solid"/>
              <a:miter/>
            </a:ln>
          </p:spPr>
          <p:txBody>
            <a:bodyPr rtlCol="0" anchor="ctr"/>
            <a:lstStyle/>
            <a:p>
              <a:endParaRPr lang="zh-TW" altLang="en-US">
                <a:cs typeface="+mn-ea"/>
                <a:sym typeface="+mn-lt"/>
              </a:endParaRPr>
            </a:p>
          </p:txBody>
        </p:sp>
        <p:sp>
          <p:nvSpPr>
            <p:cNvPr id="1045" name="手繪多邊形: 圖案 1044">
              <a:extLst>
                <a:ext uri="{FF2B5EF4-FFF2-40B4-BE49-F238E27FC236}">
                  <a16:creationId xmlns:a16="http://schemas.microsoft.com/office/drawing/2014/main" id="{B66443AC-787C-37A0-1972-02C5961B1151}"/>
                </a:ext>
              </a:extLst>
            </p:cNvPr>
            <p:cNvSpPr/>
            <p:nvPr/>
          </p:nvSpPr>
          <p:spPr>
            <a:xfrm>
              <a:off x="9328808" y="2656657"/>
              <a:ext cx="9488" cy="6078"/>
            </a:xfrm>
            <a:custGeom>
              <a:avLst/>
              <a:gdLst>
                <a:gd name="connsiteX0" fmla="*/ 9489 w 9488"/>
                <a:gd name="connsiteY0" fmla="*/ 0 h 6078"/>
                <a:gd name="connsiteX1" fmla="*/ 0 w 9488"/>
                <a:gd name="connsiteY1" fmla="*/ 6078 h 6078"/>
                <a:gd name="connsiteX2" fmla="*/ 9489 w 9488"/>
                <a:gd name="connsiteY2" fmla="*/ 0 h 6078"/>
              </a:gdLst>
              <a:ahLst/>
              <a:cxnLst>
                <a:cxn ang="0">
                  <a:pos x="connsiteX0" y="connsiteY0"/>
                </a:cxn>
                <a:cxn ang="0">
                  <a:pos x="connsiteX1" y="connsiteY1"/>
                </a:cxn>
                <a:cxn ang="0">
                  <a:pos x="connsiteX2" y="connsiteY2"/>
                </a:cxn>
              </a:cxnLst>
              <a:rect l="l" t="t" r="r" b="b"/>
              <a:pathLst>
                <a:path w="9488" h="6078">
                  <a:moveTo>
                    <a:pt x="9489" y="0"/>
                  </a:moveTo>
                  <a:lnTo>
                    <a:pt x="0" y="6078"/>
                  </a:lnTo>
                  <a:cubicBezTo>
                    <a:pt x="3492" y="4620"/>
                    <a:pt x="6699" y="2562"/>
                    <a:pt x="9489" y="0"/>
                  </a:cubicBezTo>
                  <a:close/>
                </a:path>
              </a:pathLst>
            </a:custGeom>
            <a:grpFill/>
            <a:ln w="9470" cap="flat">
              <a:noFill/>
              <a:prstDash val="solid"/>
              <a:miter/>
            </a:ln>
          </p:spPr>
          <p:txBody>
            <a:bodyPr rtlCol="0" anchor="ctr"/>
            <a:lstStyle/>
            <a:p>
              <a:endParaRPr lang="zh-TW" altLang="en-US">
                <a:cs typeface="+mn-ea"/>
                <a:sym typeface="+mn-lt"/>
              </a:endParaRPr>
            </a:p>
          </p:txBody>
        </p:sp>
      </p:grpSp>
      <p:sp>
        <p:nvSpPr>
          <p:cNvPr id="31" name="手繪多邊形: 圖案 30">
            <a:extLst>
              <a:ext uri="{FF2B5EF4-FFF2-40B4-BE49-F238E27FC236}">
                <a16:creationId xmlns:a16="http://schemas.microsoft.com/office/drawing/2014/main" id="{426DEDBA-4CFC-596D-986B-D0B880A1B5AF}"/>
              </a:ext>
            </a:extLst>
          </p:cNvPr>
          <p:cNvSpPr/>
          <p:nvPr/>
        </p:nvSpPr>
        <p:spPr>
          <a:xfrm>
            <a:off x="8092011" y="1800151"/>
            <a:ext cx="473855" cy="440488"/>
          </a:xfrm>
          <a:custGeom>
            <a:avLst/>
            <a:gdLst>
              <a:gd name="connsiteX0" fmla="*/ 473856 w 473855"/>
              <a:gd name="connsiteY0" fmla="*/ 199730 h 440488"/>
              <a:gd name="connsiteX1" fmla="*/ 261503 w 473855"/>
              <a:gd name="connsiteY1" fmla="*/ 230597 h 440488"/>
              <a:gd name="connsiteX2" fmla="*/ 310938 w 473855"/>
              <a:gd name="connsiteY2" fmla="*/ 0 h 440488"/>
              <a:gd name="connsiteX3" fmla="*/ 137299 w 473855"/>
              <a:gd name="connsiteY3" fmla="*/ 165635 h 440488"/>
              <a:gd name="connsiteX4" fmla="*/ 46778 w 473855"/>
              <a:gd name="connsiteY4" fmla="*/ 25548 h 440488"/>
              <a:gd name="connsiteX5" fmla="*/ 0 w 473855"/>
              <a:gd name="connsiteY5" fmla="*/ 230217 h 440488"/>
              <a:gd name="connsiteX6" fmla="*/ 21824 w 473855"/>
              <a:gd name="connsiteY6" fmla="*/ 247502 h 440488"/>
              <a:gd name="connsiteX7" fmla="*/ 42698 w 473855"/>
              <a:gd name="connsiteY7" fmla="*/ 156327 h 440488"/>
              <a:gd name="connsiteX8" fmla="*/ 100958 w 473855"/>
              <a:gd name="connsiteY8" fmla="*/ 246552 h 440488"/>
              <a:gd name="connsiteX9" fmla="*/ 212827 w 473855"/>
              <a:gd name="connsiteY9" fmla="*/ 139897 h 440488"/>
              <a:gd name="connsiteX10" fmla="*/ 180946 w 473855"/>
              <a:gd name="connsiteY10" fmla="*/ 288436 h 440488"/>
              <a:gd name="connsiteX11" fmla="*/ 317675 w 473855"/>
              <a:gd name="connsiteY11" fmla="*/ 268491 h 440488"/>
              <a:gd name="connsiteX12" fmla="*/ 224213 w 473855"/>
              <a:gd name="connsiteY12" fmla="*/ 360236 h 440488"/>
              <a:gd name="connsiteX13" fmla="*/ 300406 w 473855"/>
              <a:gd name="connsiteY13" fmla="*/ 417505 h 440488"/>
              <a:gd name="connsiteX14" fmla="*/ 241103 w 473855"/>
              <a:gd name="connsiteY14" fmla="*/ 420639 h 440488"/>
              <a:gd name="connsiteX15" fmla="*/ 266437 w 473855"/>
              <a:gd name="connsiteY15" fmla="*/ 440489 h 440488"/>
              <a:gd name="connsiteX16" fmla="*/ 447098 w 473855"/>
              <a:gd name="connsiteY16" fmla="*/ 430992 h 440488"/>
              <a:gd name="connsiteX17" fmla="*/ 328682 w 473855"/>
              <a:gd name="connsiteY17" fmla="*/ 342096 h 440488"/>
              <a:gd name="connsiteX18" fmla="*/ 473856 w 473855"/>
              <a:gd name="connsiteY18" fmla="*/ 199730 h 44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73855" h="440488">
                <a:moveTo>
                  <a:pt x="473856" y="199730"/>
                </a:moveTo>
                <a:lnTo>
                  <a:pt x="261503" y="230597"/>
                </a:lnTo>
                <a:lnTo>
                  <a:pt x="310938" y="0"/>
                </a:lnTo>
                <a:lnTo>
                  <a:pt x="137299" y="165635"/>
                </a:lnTo>
                <a:lnTo>
                  <a:pt x="46778" y="25548"/>
                </a:lnTo>
                <a:lnTo>
                  <a:pt x="0" y="230217"/>
                </a:lnTo>
                <a:lnTo>
                  <a:pt x="21824" y="247502"/>
                </a:lnTo>
                <a:lnTo>
                  <a:pt x="42698" y="156327"/>
                </a:lnTo>
                <a:lnTo>
                  <a:pt x="100958" y="246552"/>
                </a:lnTo>
                <a:lnTo>
                  <a:pt x="212827" y="139897"/>
                </a:lnTo>
                <a:lnTo>
                  <a:pt x="180946" y="288436"/>
                </a:lnTo>
                <a:lnTo>
                  <a:pt x="317675" y="268491"/>
                </a:lnTo>
                <a:lnTo>
                  <a:pt x="224213" y="360236"/>
                </a:lnTo>
                <a:lnTo>
                  <a:pt x="300406" y="417505"/>
                </a:lnTo>
                <a:lnTo>
                  <a:pt x="241103" y="420639"/>
                </a:lnTo>
                <a:lnTo>
                  <a:pt x="266437" y="440489"/>
                </a:lnTo>
                <a:lnTo>
                  <a:pt x="447098" y="430992"/>
                </a:lnTo>
                <a:lnTo>
                  <a:pt x="328682" y="342096"/>
                </a:lnTo>
                <a:lnTo>
                  <a:pt x="473856" y="199730"/>
                </a:lnTo>
                <a:close/>
              </a:path>
            </a:pathLst>
          </a:custGeom>
          <a:solidFill>
            <a:srgbClr val="57F7FF">
              <a:alpha val="66000"/>
            </a:srgbClr>
          </a:solidFill>
          <a:ln w="9470" cap="flat">
            <a:noFill/>
            <a:prstDash val="solid"/>
            <a:miter/>
          </a:ln>
        </p:spPr>
        <p:txBody>
          <a:bodyPr rtlCol="0" anchor="ctr"/>
          <a:lstStyle/>
          <a:p>
            <a:endParaRPr lang="zh-TW" altLang="en-US">
              <a:cs typeface="+mn-ea"/>
              <a:sym typeface="+mn-lt"/>
            </a:endParaRPr>
          </a:p>
        </p:txBody>
      </p:sp>
      <p:sp>
        <p:nvSpPr>
          <p:cNvPr id="32" name="手繪多邊形: 圖案 31">
            <a:extLst>
              <a:ext uri="{FF2B5EF4-FFF2-40B4-BE49-F238E27FC236}">
                <a16:creationId xmlns:a16="http://schemas.microsoft.com/office/drawing/2014/main" id="{B9FD738F-80AC-40C6-869E-77F72A3824E3}"/>
              </a:ext>
            </a:extLst>
          </p:cNvPr>
          <p:cNvSpPr/>
          <p:nvPr/>
        </p:nvSpPr>
        <p:spPr>
          <a:xfrm rot="17399999">
            <a:off x="7744116" y="2176068"/>
            <a:ext cx="232468" cy="420924"/>
          </a:xfrm>
          <a:custGeom>
            <a:avLst/>
            <a:gdLst>
              <a:gd name="connsiteX0" fmla="*/ 0 w 232468"/>
              <a:gd name="connsiteY0" fmla="*/ 0 h 420924"/>
              <a:gd name="connsiteX1" fmla="*/ 232468 w 232468"/>
              <a:gd name="connsiteY1" fmla="*/ 0 h 420924"/>
              <a:gd name="connsiteX2" fmla="*/ 232468 w 232468"/>
              <a:gd name="connsiteY2" fmla="*/ 420925 h 420924"/>
              <a:gd name="connsiteX3" fmla="*/ 0 w 232468"/>
              <a:gd name="connsiteY3" fmla="*/ 420925 h 420924"/>
            </a:gdLst>
            <a:ahLst/>
            <a:cxnLst>
              <a:cxn ang="0">
                <a:pos x="connsiteX0" y="connsiteY0"/>
              </a:cxn>
              <a:cxn ang="0">
                <a:pos x="connsiteX1" y="connsiteY1"/>
              </a:cxn>
              <a:cxn ang="0">
                <a:pos x="connsiteX2" y="connsiteY2"/>
              </a:cxn>
              <a:cxn ang="0">
                <a:pos x="connsiteX3" y="connsiteY3"/>
              </a:cxn>
            </a:cxnLst>
            <a:rect l="l" t="t" r="r" b="b"/>
            <a:pathLst>
              <a:path w="232468" h="420924">
                <a:moveTo>
                  <a:pt x="0" y="0"/>
                </a:moveTo>
                <a:lnTo>
                  <a:pt x="232468" y="0"/>
                </a:lnTo>
                <a:lnTo>
                  <a:pt x="232468" y="420925"/>
                </a:lnTo>
                <a:lnTo>
                  <a:pt x="0" y="420925"/>
                </a:lnTo>
                <a:close/>
              </a:path>
            </a:pathLst>
          </a:custGeom>
          <a:solidFill>
            <a:schemeClr val="bg1">
              <a:lumMod val="95000"/>
              <a:alpha val="18000"/>
            </a:schemeClr>
          </a:solidFill>
          <a:ln w="9470" cap="flat">
            <a:noFill/>
            <a:prstDash val="solid"/>
            <a:miter/>
          </a:ln>
        </p:spPr>
        <p:txBody>
          <a:bodyPr rtlCol="0" anchor="ctr"/>
          <a:lstStyle/>
          <a:p>
            <a:endParaRPr lang="zh-TW" altLang="en-US">
              <a:cs typeface="+mn-ea"/>
              <a:sym typeface="+mn-lt"/>
            </a:endParaRPr>
          </a:p>
        </p:txBody>
      </p:sp>
      <p:sp>
        <p:nvSpPr>
          <p:cNvPr id="33" name="手繪多邊形: 圖案 32">
            <a:extLst>
              <a:ext uri="{FF2B5EF4-FFF2-40B4-BE49-F238E27FC236}">
                <a16:creationId xmlns:a16="http://schemas.microsoft.com/office/drawing/2014/main" id="{EB8B0456-5FA0-5940-F302-AC5585C94CBE}"/>
              </a:ext>
            </a:extLst>
          </p:cNvPr>
          <p:cNvSpPr/>
          <p:nvPr/>
        </p:nvSpPr>
        <p:spPr>
          <a:xfrm>
            <a:off x="7698201" y="2292368"/>
            <a:ext cx="110380" cy="128978"/>
          </a:xfrm>
          <a:custGeom>
            <a:avLst/>
            <a:gdLst>
              <a:gd name="connsiteX0" fmla="*/ 68354 w 110380"/>
              <a:gd name="connsiteY0" fmla="*/ 100895 h 128978"/>
              <a:gd name="connsiteX1" fmla="*/ 67215 w 110380"/>
              <a:gd name="connsiteY1" fmla="*/ 86934 h 128978"/>
              <a:gd name="connsiteX2" fmla="*/ 50611 w 110380"/>
              <a:gd name="connsiteY2" fmla="*/ 71263 h 128978"/>
              <a:gd name="connsiteX3" fmla="*/ 31634 w 110380"/>
              <a:gd name="connsiteY3" fmla="*/ 53408 h 128978"/>
              <a:gd name="connsiteX4" fmla="*/ 25086 w 110380"/>
              <a:gd name="connsiteY4" fmla="*/ 21117 h 128978"/>
              <a:gd name="connsiteX5" fmla="*/ 45297 w 110380"/>
              <a:gd name="connsiteY5" fmla="*/ 2122 h 128978"/>
              <a:gd name="connsiteX6" fmla="*/ 78791 w 110380"/>
              <a:gd name="connsiteY6" fmla="*/ 3832 h 128978"/>
              <a:gd name="connsiteX7" fmla="*/ 99192 w 110380"/>
              <a:gd name="connsiteY7" fmla="*/ 16368 h 128978"/>
              <a:gd name="connsiteX8" fmla="*/ 109534 w 110380"/>
              <a:gd name="connsiteY8" fmla="*/ 34508 h 128978"/>
              <a:gd name="connsiteX9" fmla="*/ 108111 w 110380"/>
              <a:gd name="connsiteY9" fmla="*/ 54833 h 128978"/>
              <a:gd name="connsiteX10" fmla="*/ 87711 w 110380"/>
              <a:gd name="connsiteY10" fmla="*/ 47330 h 128978"/>
              <a:gd name="connsiteX11" fmla="*/ 87711 w 110380"/>
              <a:gd name="connsiteY11" fmla="*/ 30804 h 128978"/>
              <a:gd name="connsiteX12" fmla="*/ 73003 w 110380"/>
              <a:gd name="connsiteY12" fmla="*/ 19502 h 128978"/>
              <a:gd name="connsiteX13" fmla="*/ 55829 w 110380"/>
              <a:gd name="connsiteY13" fmla="*/ 18078 h 128978"/>
              <a:gd name="connsiteX14" fmla="*/ 46341 w 110380"/>
              <a:gd name="connsiteY14" fmla="*/ 27575 h 128978"/>
              <a:gd name="connsiteX15" fmla="*/ 48333 w 110380"/>
              <a:gd name="connsiteY15" fmla="*/ 40587 h 128978"/>
              <a:gd name="connsiteX16" fmla="*/ 65033 w 110380"/>
              <a:gd name="connsiteY16" fmla="*/ 56257 h 128978"/>
              <a:gd name="connsiteX17" fmla="*/ 84010 w 110380"/>
              <a:gd name="connsiteY17" fmla="*/ 73637 h 128978"/>
              <a:gd name="connsiteX18" fmla="*/ 90557 w 110380"/>
              <a:gd name="connsiteY18" fmla="*/ 91018 h 128978"/>
              <a:gd name="connsiteX19" fmla="*/ 88660 w 110380"/>
              <a:gd name="connsiteY19" fmla="*/ 108208 h 128978"/>
              <a:gd name="connsiteX20" fmla="*/ 68829 w 110380"/>
              <a:gd name="connsiteY20" fmla="*/ 127203 h 128978"/>
              <a:gd name="connsiteX21" fmla="*/ 34955 w 110380"/>
              <a:gd name="connsiteY21" fmla="*/ 124733 h 128978"/>
              <a:gd name="connsiteX22" fmla="*/ 13131 w 110380"/>
              <a:gd name="connsiteY22" fmla="*/ 111437 h 128978"/>
              <a:gd name="connsiteX23" fmla="*/ 1175 w 110380"/>
              <a:gd name="connsiteY23" fmla="*/ 92442 h 128978"/>
              <a:gd name="connsiteX24" fmla="*/ 2314 w 110380"/>
              <a:gd name="connsiteY24" fmla="*/ 70788 h 128978"/>
              <a:gd name="connsiteX25" fmla="*/ 22809 w 110380"/>
              <a:gd name="connsiteY25" fmla="*/ 78291 h 128978"/>
              <a:gd name="connsiteX26" fmla="*/ 23853 w 110380"/>
              <a:gd name="connsiteY26" fmla="*/ 96336 h 128978"/>
              <a:gd name="connsiteX27" fmla="*/ 40837 w 110380"/>
              <a:gd name="connsiteY27" fmla="*/ 108778 h 128978"/>
              <a:gd name="connsiteX28" fmla="*/ 58486 w 110380"/>
              <a:gd name="connsiteY28" fmla="*/ 110297 h 128978"/>
              <a:gd name="connsiteX29" fmla="*/ 68354 w 110380"/>
              <a:gd name="connsiteY29" fmla="*/ 100895 h 12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10380" h="128978">
                <a:moveTo>
                  <a:pt x="68354" y="100895"/>
                </a:moveTo>
                <a:cubicBezTo>
                  <a:pt x="70301" y="96338"/>
                  <a:pt x="69875" y="91114"/>
                  <a:pt x="67215" y="86934"/>
                </a:cubicBezTo>
                <a:cubicBezTo>
                  <a:pt x="62590" y="80822"/>
                  <a:pt x="56977" y="75527"/>
                  <a:pt x="50611" y="71263"/>
                </a:cubicBezTo>
                <a:cubicBezTo>
                  <a:pt x="43551" y="66145"/>
                  <a:pt x="37173" y="60145"/>
                  <a:pt x="31634" y="53408"/>
                </a:cubicBezTo>
                <a:cubicBezTo>
                  <a:pt x="23659" y="44682"/>
                  <a:pt x="21141" y="32265"/>
                  <a:pt x="25086" y="21117"/>
                </a:cubicBezTo>
                <a:cubicBezTo>
                  <a:pt x="28373" y="11897"/>
                  <a:pt x="35897" y="4826"/>
                  <a:pt x="45297" y="2122"/>
                </a:cubicBezTo>
                <a:cubicBezTo>
                  <a:pt x="56323" y="-1209"/>
                  <a:pt x="68162" y="-604"/>
                  <a:pt x="78791" y="3832"/>
                </a:cubicBezTo>
                <a:cubicBezTo>
                  <a:pt x="86411" y="6498"/>
                  <a:pt x="93369" y="10773"/>
                  <a:pt x="99192" y="16368"/>
                </a:cubicBezTo>
                <a:cubicBezTo>
                  <a:pt x="104218" y="21365"/>
                  <a:pt x="107792" y="27635"/>
                  <a:pt x="109534" y="34508"/>
                </a:cubicBezTo>
                <a:cubicBezTo>
                  <a:pt x="111031" y="41278"/>
                  <a:pt x="110536" y="48337"/>
                  <a:pt x="108111" y="54833"/>
                </a:cubicBezTo>
                <a:lnTo>
                  <a:pt x="87711" y="47330"/>
                </a:lnTo>
                <a:cubicBezTo>
                  <a:pt x="90149" y="42092"/>
                  <a:pt x="90149" y="36042"/>
                  <a:pt x="87711" y="30804"/>
                </a:cubicBezTo>
                <a:cubicBezTo>
                  <a:pt x="84412" y="25312"/>
                  <a:pt x="79157" y="21275"/>
                  <a:pt x="73003" y="19502"/>
                </a:cubicBezTo>
                <a:cubicBezTo>
                  <a:pt x="67598" y="17123"/>
                  <a:pt x="61553" y="16622"/>
                  <a:pt x="55829" y="18078"/>
                </a:cubicBezTo>
                <a:cubicBezTo>
                  <a:pt x="51349" y="19571"/>
                  <a:pt x="47832" y="23090"/>
                  <a:pt x="46341" y="27575"/>
                </a:cubicBezTo>
                <a:cubicBezTo>
                  <a:pt x="44720" y="31966"/>
                  <a:pt x="45473" y="36883"/>
                  <a:pt x="48333" y="40587"/>
                </a:cubicBezTo>
                <a:cubicBezTo>
                  <a:pt x="53050" y="46650"/>
                  <a:pt x="58684" y="51937"/>
                  <a:pt x="65033" y="56257"/>
                </a:cubicBezTo>
                <a:cubicBezTo>
                  <a:pt x="72096" y="61188"/>
                  <a:pt x="78477" y="67032"/>
                  <a:pt x="84010" y="73637"/>
                </a:cubicBezTo>
                <a:cubicBezTo>
                  <a:pt x="87596" y="78799"/>
                  <a:pt x="89846" y="84771"/>
                  <a:pt x="90557" y="91018"/>
                </a:cubicBezTo>
                <a:cubicBezTo>
                  <a:pt x="91456" y="96815"/>
                  <a:pt x="90801" y="102747"/>
                  <a:pt x="88660" y="108208"/>
                </a:cubicBezTo>
                <a:cubicBezTo>
                  <a:pt x="85516" y="117382"/>
                  <a:pt x="78124" y="124464"/>
                  <a:pt x="68829" y="127203"/>
                </a:cubicBezTo>
                <a:cubicBezTo>
                  <a:pt x="57583" y="130235"/>
                  <a:pt x="45642" y="129365"/>
                  <a:pt x="34955" y="124733"/>
                </a:cubicBezTo>
                <a:cubicBezTo>
                  <a:pt x="26808" y="121927"/>
                  <a:pt x="19363" y="117392"/>
                  <a:pt x="13131" y="111437"/>
                </a:cubicBezTo>
                <a:cubicBezTo>
                  <a:pt x="7533" y="106279"/>
                  <a:pt x="3407" y="99723"/>
                  <a:pt x="1175" y="92442"/>
                </a:cubicBezTo>
                <a:cubicBezTo>
                  <a:pt x="-716" y="85282"/>
                  <a:pt x="-317" y="77710"/>
                  <a:pt x="2314" y="70788"/>
                </a:cubicBezTo>
                <a:lnTo>
                  <a:pt x="22809" y="78291"/>
                </a:lnTo>
                <a:cubicBezTo>
                  <a:pt x="20348" y="84143"/>
                  <a:pt x="20734" y="90807"/>
                  <a:pt x="23853" y="96336"/>
                </a:cubicBezTo>
                <a:cubicBezTo>
                  <a:pt x="27899" y="102332"/>
                  <a:pt x="33904" y="106731"/>
                  <a:pt x="40837" y="108778"/>
                </a:cubicBezTo>
                <a:cubicBezTo>
                  <a:pt x="46392" y="111218"/>
                  <a:pt x="52597" y="111751"/>
                  <a:pt x="58486" y="110297"/>
                </a:cubicBezTo>
                <a:cubicBezTo>
                  <a:pt x="63098" y="108940"/>
                  <a:pt x="66773" y="105439"/>
                  <a:pt x="68354" y="100895"/>
                </a:cubicBezTo>
                <a:close/>
              </a:path>
            </a:pathLst>
          </a:custGeom>
          <a:solidFill>
            <a:schemeClr val="bg1">
              <a:lumMod val="95000"/>
            </a:schemeClr>
          </a:solidFill>
          <a:ln w="9470" cap="flat">
            <a:noFill/>
            <a:prstDash val="solid"/>
            <a:miter/>
          </a:ln>
        </p:spPr>
        <p:txBody>
          <a:bodyPr rtlCol="0" anchor="ctr"/>
          <a:lstStyle/>
          <a:p>
            <a:endParaRPr lang="zh-TW" altLang="en-US">
              <a:cs typeface="+mn-ea"/>
              <a:sym typeface="+mn-lt"/>
            </a:endParaRPr>
          </a:p>
        </p:txBody>
      </p:sp>
      <p:sp>
        <p:nvSpPr>
          <p:cNvPr id="34" name="手繪多邊形: 圖案 33">
            <a:extLst>
              <a:ext uri="{FF2B5EF4-FFF2-40B4-BE49-F238E27FC236}">
                <a16:creationId xmlns:a16="http://schemas.microsoft.com/office/drawing/2014/main" id="{DC880AB4-C6A9-12D5-F49B-B8DAD4D1665D}"/>
              </a:ext>
            </a:extLst>
          </p:cNvPr>
          <p:cNvSpPr/>
          <p:nvPr/>
        </p:nvSpPr>
        <p:spPr>
          <a:xfrm>
            <a:off x="7798746" y="2328873"/>
            <a:ext cx="110253" cy="128965"/>
          </a:xfrm>
          <a:custGeom>
            <a:avLst/>
            <a:gdLst>
              <a:gd name="connsiteX0" fmla="*/ 68007 w 110253"/>
              <a:gd name="connsiteY0" fmla="*/ 100955 h 128965"/>
              <a:gd name="connsiteX1" fmla="*/ 66868 w 110253"/>
              <a:gd name="connsiteY1" fmla="*/ 86899 h 128965"/>
              <a:gd name="connsiteX2" fmla="*/ 50264 w 110253"/>
              <a:gd name="connsiteY2" fmla="*/ 71228 h 128965"/>
              <a:gd name="connsiteX3" fmla="*/ 31287 w 110253"/>
              <a:gd name="connsiteY3" fmla="*/ 53373 h 128965"/>
              <a:gd name="connsiteX4" fmla="*/ 24834 w 110253"/>
              <a:gd name="connsiteY4" fmla="*/ 21082 h 128965"/>
              <a:gd name="connsiteX5" fmla="*/ 44950 w 110253"/>
              <a:gd name="connsiteY5" fmla="*/ 2087 h 128965"/>
              <a:gd name="connsiteX6" fmla="*/ 78539 w 110253"/>
              <a:gd name="connsiteY6" fmla="*/ 3797 h 128965"/>
              <a:gd name="connsiteX7" fmla="*/ 98845 w 110253"/>
              <a:gd name="connsiteY7" fmla="*/ 16333 h 128965"/>
              <a:gd name="connsiteX8" fmla="*/ 109282 w 110253"/>
              <a:gd name="connsiteY8" fmla="*/ 35328 h 128965"/>
              <a:gd name="connsiteX9" fmla="*/ 108049 w 110253"/>
              <a:gd name="connsiteY9" fmla="*/ 55937 h 128965"/>
              <a:gd name="connsiteX10" fmla="*/ 87648 w 110253"/>
              <a:gd name="connsiteY10" fmla="*/ 48434 h 128965"/>
              <a:gd name="connsiteX11" fmla="*/ 87079 w 110253"/>
              <a:gd name="connsiteY11" fmla="*/ 31909 h 128965"/>
              <a:gd name="connsiteX12" fmla="*/ 72467 w 110253"/>
              <a:gd name="connsiteY12" fmla="*/ 20607 h 128965"/>
              <a:gd name="connsiteX13" fmla="*/ 55008 w 110253"/>
              <a:gd name="connsiteY13" fmla="*/ 18328 h 128965"/>
              <a:gd name="connsiteX14" fmla="*/ 45519 w 110253"/>
              <a:gd name="connsiteY14" fmla="*/ 27825 h 128965"/>
              <a:gd name="connsiteX15" fmla="*/ 46943 w 110253"/>
              <a:gd name="connsiteY15" fmla="*/ 41501 h 128965"/>
              <a:gd name="connsiteX16" fmla="*/ 63642 w 110253"/>
              <a:gd name="connsiteY16" fmla="*/ 57077 h 128965"/>
              <a:gd name="connsiteX17" fmla="*/ 82619 w 110253"/>
              <a:gd name="connsiteY17" fmla="*/ 74457 h 128965"/>
              <a:gd name="connsiteX18" fmla="*/ 90495 w 110253"/>
              <a:gd name="connsiteY18" fmla="*/ 90983 h 128965"/>
              <a:gd name="connsiteX19" fmla="*/ 88597 w 110253"/>
              <a:gd name="connsiteY19" fmla="*/ 108268 h 128965"/>
              <a:gd name="connsiteX20" fmla="*/ 68766 w 110253"/>
              <a:gd name="connsiteY20" fmla="*/ 127263 h 128965"/>
              <a:gd name="connsiteX21" fmla="*/ 34987 w 110253"/>
              <a:gd name="connsiteY21" fmla="*/ 124793 h 128965"/>
              <a:gd name="connsiteX22" fmla="*/ 13164 w 110253"/>
              <a:gd name="connsiteY22" fmla="*/ 111402 h 128965"/>
              <a:gd name="connsiteX23" fmla="*/ 1208 w 110253"/>
              <a:gd name="connsiteY23" fmla="*/ 92407 h 128965"/>
              <a:gd name="connsiteX24" fmla="*/ 2347 w 110253"/>
              <a:gd name="connsiteY24" fmla="*/ 70848 h 128965"/>
              <a:gd name="connsiteX25" fmla="*/ 22842 w 110253"/>
              <a:gd name="connsiteY25" fmla="*/ 78256 h 128965"/>
              <a:gd name="connsiteX26" fmla="*/ 23791 w 110253"/>
              <a:gd name="connsiteY26" fmla="*/ 96301 h 128965"/>
              <a:gd name="connsiteX27" fmla="*/ 40870 w 110253"/>
              <a:gd name="connsiteY27" fmla="*/ 108743 h 128965"/>
              <a:gd name="connsiteX28" fmla="*/ 58519 w 110253"/>
              <a:gd name="connsiteY28" fmla="*/ 110262 h 128965"/>
              <a:gd name="connsiteX29" fmla="*/ 68007 w 110253"/>
              <a:gd name="connsiteY29" fmla="*/ 100955 h 12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10253" h="128965">
                <a:moveTo>
                  <a:pt x="68007" y="100955"/>
                </a:moveTo>
                <a:cubicBezTo>
                  <a:pt x="69954" y="96367"/>
                  <a:pt x="69529" y="91114"/>
                  <a:pt x="66868" y="86899"/>
                </a:cubicBezTo>
                <a:cubicBezTo>
                  <a:pt x="62192" y="80834"/>
                  <a:pt x="56588" y="75545"/>
                  <a:pt x="50264" y="71228"/>
                </a:cubicBezTo>
                <a:cubicBezTo>
                  <a:pt x="43209" y="66103"/>
                  <a:pt x="36833" y="60104"/>
                  <a:pt x="31287" y="53373"/>
                </a:cubicBezTo>
                <a:cubicBezTo>
                  <a:pt x="23383" y="44608"/>
                  <a:pt x="20907" y="32216"/>
                  <a:pt x="24834" y="21082"/>
                </a:cubicBezTo>
                <a:cubicBezTo>
                  <a:pt x="28115" y="11893"/>
                  <a:pt x="35594" y="4831"/>
                  <a:pt x="44950" y="2087"/>
                </a:cubicBezTo>
                <a:cubicBezTo>
                  <a:pt x="56014" y="-1195"/>
                  <a:pt x="67866" y="-592"/>
                  <a:pt x="78539" y="3797"/>
                </a:cubicBezTo>
                <a:cubicBezTo>
                  <a:pt x="86142" y="6439"/>
                  <a:pt x="93074" y="10718"/>
                  <a:pt x="98845" y="16333"/>
                </a:cubicBezTo>
                <a:cubicBezTo>
                  <a:pt x="104062" y="21539"/>
                  <a:pt x="107684" y="28130"/>
                  <a:pt x="109282" y="35328"/>
                </a:cubicBezTo>
                <a:cubicBezTo>
                  <a:pt x="110913" y="42169"/>
                  <a:pt x="110483" y="49341"/>
                  <a:pt x="108049" y="55937"/>
                </a:cubicBezTo>
                <a:lnTo>
                  <a:pt x="87648" y="48434"/>
                </a:lnTo>
                <a:cubicBezTo>
                  <a:pt x="89907" y="43112"/>
                  <a:pt x="89700" y="37062"/>
                  <a:pt x="87079" y="31909"/>
                </a:cubicBezTo>
                <a:cubicBezTo>
                  <a:pt x="83795" y="26442"/>
                  <a:pt x="78580" y="22409"/>
                  <a:pt x="72467" y="20607"/>
                </a:cubicBezTo>
                <a:cubicBezTo>
                  <a:pt x="67080" y="17868"/>
                  <a:pt x="60916" y="17064"/>
                  <a:pt x="55008" y="18328"/>
                </a:cubicBezTo>
                <a:cubicBezTo>
                  <a:pt x="50527" y="19821"/>
                  <a:pt x="47011" y="23340"/>
                  <a:pt x="45519" y="27825"/>
                </a:cubicBezTo>
                <a:cubicBezTo>
                  <a:pt x="43563" y="32317"/>
                  <a:pt x="44103" y="37509"/>
                  <a:pt x="46943" y="41501"/>
                </a:cubicBezTo>
                <a:cubicBezTo>
                  <a:pt x="51693" y="47507"/>
                  <a:pt x="57323" y="52758"/>
                  <a:pt x="63642" y="57077"/>
                </a:cubicBezTo>
                <a:cubicBezTo>
                  <a:pt x="70712" y="62000"/>
                  <a:pt x="77094" y="67844"/>
                  <a:pt x="82619" y="74457"/>
                </a:cubicBezTo>
                <a:cubicBezTo>
                  <a:pt x="86599" y="79211"/>
                  <a:pt x="89309" y="84896"/>
                  <a:pt x="90495" y="90983"/>
                </a:cubicBezTo>
                <a:cubicBezTo>
                  <a:pt x="91434" y="96810"/>
                  <a:pt x="90779" y="102783"/>
                  <a:pt x="88597" y="108268"/>
                </a:cubicBezTo>
                <a:cubicBezTo>
                  <a:pt x="85440" y="117434"/>
                  <a:pt x="78054" y="124510"/>
                  <a:pt x="68766" y="127263"/>
                </a:cubicBezTo>
                <a:cubicBezTo>
                  <a:pt x="57543" y="130193"/>
                  <a:pt x="45666" y="129324"/>
                  <a:pt x="34987" y="124793"/>
                </a:cubicBezTo>
                <a:cubicBezTo>
                  <a:pt x="26853" y="121917"/>
                  <a:pt x="19415" y="117353"/>
                  <a:pt x="13164" y="111402"/>
                </a:cubicBezTo>
                <a:cubicBezTo>
                  <a:pt x="7484" y="106313"/>
                  <a:pt x="3342" y="99733"/>
                  <a:pt x="1208" y="92407"/>
                </a:cubicBezTo>
                <a:cubicBezTo>
                  <a:pt x="-728" y="85284"/>
                  <a:pt x="-329" y="77727"/>
                  <a:pt x="2347" y="70848"/>
                </a:cubicBezTo>
                <a:lnTo>
                  <a:pt x="22842" y="78256"/>
                </a:lnTo>
                <a:cubicBezTo>
                  <a:pt x="20352" y="84094"/>
                  <a:pt x="20702" y="90757"/>
                  <a:pt x="23791" y="96301"/>
                </a:cubicBezTo>
                <a:cubicBezTo>
                  <a:pt x="27894" y="102282"/>
                  <a:pt x="33922" y="106672"/>
                  <a:pt x="40870" y="108743"/>
                </a:cubicBezTo>
                <a:cubicBezTo>
                  <a:pt x="46412" y="111233"/>
                  <a:pt x="52633" y="111769"/>
                  <a:pt x="58519" y="110262"/>
                </a:cubicBezTo>
                <a:cubicBezTo>
                  <a:pt x="62965" y="108822"/>
                  <a:pt x="66478" y="105375"/>
                  <a:pt x="68007" y="100955"/>
                </a:cubicBezTo>
                <a:close/>
              </a:path>
            </a:pathLst>
          </a:custGeom>
          <a:solidFill>
            <a:schemeClr val="bg1">
              <a:lumMod val="95000"/>
            </a:schemeClr>
          </a:solidFill>
          <a:ln w="9470" cap="flat">
            <a:noFill/>
            <a:prstDash val="solid"/>
            <a:miter/>
          </a:ln>
        </p:spPr>
        <p:txBody>
          <a:bodyPr rtlCol="0" anchor="ctr"/>
          <a:lstStyle/>
          <a:p>
            <a:endParaRPr lang="zh-TW" altLang="en-US">
              <a:cs typeface="+mn-ea"/>
              <a:sym typeface="+mn-lt"/>
            </a:endParaRPr>
          </a:p>
        </p:txBody>
      </p:sp>
      <p:sp>
        <p:nvSpPr>
          <p:cNvPr id="35" name="手繪多邊形: 圖案 34">
            <a:extLst>
              <a:ext uri="{FF2B5EF4-FFF2-40B4-BE49-F238E27FC236}">
                <a16:creationId xmlns:a16="http://schemas.microsoft.com/office/drawing/2014/main" id="{CFFDD871-472A-1F8D-40D8-7B910B9B7061}"/>
              </a:ext>
            </a:extLst>
          </p:cNvPr>
          <p:cNvSpPr/>
          <p:nvPr/>
        </p:nvSpPr>
        <p:spPr>
          <a:xfrm>
            <a:off x="7894175" y="2356128"/>
            <a:ext cx="114981" cy="134205"/>
          </a:xfrm>
          <a:custGeom>
            <a:avLst/>
            <a:gdLst>
              <a:gd name="connsiteX0" fmla="*/ 0 w 114981"/>
              <a:gd name="connsiteY0" fmla="*/ 118148 h 134205"/>
              <a:gd name="connsiteX1" fmla="*/ 42983 w 114981"/>
              <a:gd name="connsiteY1" fmla="*/ 0 h 134205"/>
              <a:gd name="connsiteX2" fmla="*/ 77806 w 114981"/>
              <a:gd name="connsiteY2" fmla="*/ 12727 h 134205"/>
              <a:gd name="connsiteX3" fmla="*/ 103045 w 114981"/>
              <a:gd name="connsiteY3" fmla="*/ 29822 h 134205"/>
              <a:gd name="connsiteX4" fmla="*/ 114526 w 114981"/>
              <a:gd name="connsiteY4" fmla="*/ 56414 h 134205"/>
              <a:gd name="connsiteX5" fmla="*/ 110541 w 114981"/>
              <a:gd name="connsiteY5" fmla="*/ 88231 h 134205"/>
              <a:gd name="connsiteX6" fmla="*/ 108359 w 114981"/>
              <a:gd name="connsiteY6" fmla="*/ 94119 h 134205"/>
              <a:gd name="connsiteX7" fmla="*/ 90995 w 114981"/>
              <a:gd name="connsiteY7" fmla="*/ 121187 h 134205"/>
              <a:gd name="connsiteX8" fmla="*/ 64807 w 114981"/>
              <a:gd name="connsiteY8" fmla="*/ 133533 h 134205"/>
              <a:gd name="connsiteX9" fmla="*/ 33969 w 114981"/>
              <a:gd name="connsiteY9" fmla="*/ 130114 h 134205"/>
              <a:gd name="connsiteX10" fmla="*/ 56931 w 114981"/>
              <a:gd name="connsiteY10" fmla="*/ 24028 h 134205"/>
              <a:gd name="connsiteX11" fmla="*/ 25998 w 114981"/>
              <a:gd name="connsiteY11" fmla="*/ 109505 h 134205"/>
              <a:gd name="connsiteX12" fmla="*/ 39377 w 114981"/>
              <a:gd name="connsiteY12" fmla="*/ 114349 h 134205"/>
              <a:gd name="connsiteX13" fmla="*/ 67843 w 114981"/>
              <a:gd name="connsiteY13" fmla="*/ 113304 h 134205"/>
              <a:gd name="connsiteX14" fmla="*/ 86820 w 114981"/>
              <a:gd name="connsiteY14" fmla="*/ 87471 h 134205"/>
              <a:gd name="connsiteX15" fmla="*/ 89192 w 114981"/>
              <a:gd name="connsiteY15" fmla="*/ 80918 h 134205"/>
              <a:gd name="connsiteX16" fmla="*/ 91564 w 114981"/>
              <a:gd name="connsiteY16" fmla="*/ 48532 h 134205"/>
              <a:gd name="connsiteX17" fmla="*/ 70974 w 114981"/>
              <a:gd name="connsiteY17" fmla="*/ 29537 h 13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981" h="134205">
                <a:moveTo>
                  <a:pt x="0" y="118148"/>
                </a:moveTo>
                <a:lnTo>
                  <a:pt x="42983" y="0"/>
                </a:lnTo>
                <a:lnTo>
                  <a:pt x="77806" y="12727"/>
                </a:lnTo>
                <a:cubicBezTo>
                  <a:pt x="87579" y="16095"/>
                  <a:pt x="96289" y="21993"/>
                  <a:pt x="103045" y="29822"/>
                </a:cubicBezTo>
                <a:cubicBezTo>
                  <a:pt x="109412" y="37356"/>
                  <a:pt x="113407" y="46609"/>
                  <a:pt x="114526" y="56414"/>
                </a:cubicBezTo>
                <a:cubicBezTo>
                  <a:pt x="115788" y="67186"/>
                  <a:pt x="114412" y="78103"/>
                  <a:pt x="110541" y="88231"/>
                </a:cubicBezTo>
                <a:lnTo>
                  <a:pt x="108359" y="94119"/>
                </a:lnTo>
                <a:cubicBezTo>
                  <a:pt x="104867" y="104429"/>
                  <a:pt x="98908" y="113723"/>
                  <a:pt x="90995" y="121187"/>
                </a:cubicBezTo>
                <a:cubicBezTo>
                  <a:pt x="83672" y="127797"/>
                  <a:pt x="74561" y="132093"/>
                  <a:pt x="64807" y="133533"/>
                </a:cubicBezTo>
                <a:cubicBezTo>
                  <a:pt x="54405" y="135099"/>
                  <a:pt x="43775" y="133920"/>
                  <a:pt x="33969" y="130114"/>
                </a:cubicBezTo>
                <a:close/>
                <a:moveTo>
                  <a:pt x="56931" y="24028"/>
                </a:moveTo>
                <a:lnTo>
                  <a:pt x="25998" y="109505"/>
                </a:lnTo>
                <a:lnTo>
                  <a:pt x="39377" y="114349"/>
                </a:lnTo>
                <a:cubicBezTo>
                  <a:pt x="48525" y="118381"/>
                  <a:pt x="59015" y="117997"/>
                  <a:pt x="67843" y="113304"/>
                </a:cubicBezTo>
                <a:cubicBezTo>
                  <a:pt x="77020" y="107208"/>
                  <a:pt x="83744" y="98057"/>
                  <a:pt x="86820" y="87471"/>
                </a:cubicBezTo>
                <a:lnTo>
                  <a:pt x="89192" y="80918"/>
                </a:lnTo>
                <a:cubicBezTo>
                  <a:pt x="93756" y="70737"/>
                  <a:pt x="94600" y="59270"/>
                  <a:pt x="91564" y="48532"/>
                </a:cubicBezTo>
                <a:cubicBezTo>
                  <a:pt x="88034" y="39335"/>
                  <a:pt x="80419" y="32313"/>
                  <a:pt x="70974" y="29537"/>
                </a:cubicBezTo>
                <a:close/>
              </a:path>
            </a:pathLst>
          </a:custGeom>
          <a:solidFill>
            <a:schemeClr val="bg1">
              <a:lumMod val="95000"/>
            </a:schemeClr>
          </a:solidFill>
          <a:ln w="9470" cap="flat">
            <a:noFill/>
            <a:prstDash val="solid"/>
            <a:miter/>
          </a:ln>
        </p:spPr>
        <p:txBody>
          <a:bodyPr rtlCol="0" anchor="ctr"/>
          <a:lstStyle/>
          <a:p>
            <a:endParaRPr lang="zh-TW" altLang="en-US">
              <a:cs typeface="+mn-ea"/>
              <a:sym typeface="+mn-lt"/>
            </a:endParaRPr>
          </a:p>
        </p:txBody>
      </p:sp>
      <p:sp>
        <p:nvSpPr>
          <p:cNvPr id="36" name="手繪多邊形: 圖案 35">
            <a:extLst>
              <a:ext uri="{FF2B5EF4-FFF2-40B4-BE49-F238E27FC236}">
                <a16:creationId xmlns:a16="http://schemas.microsoft.com/office/drawing/2014/main" id="{C6AD5249-99A3-761C-6D7E-394C490B8A94}"/>
              </a:ext>
            </a:extLst>
          </p:cNvPr>
          <p:cNvSpPr/>
          <p:nvPr/>
        </p:nvSpPr>
        <p:spPr>
          <a:xfrm>
            <a:off x="7553823" y="2143957"/>
            <a:ext cx="88243" cy="242563"/>
          </a:xfrm>
          <a:custGeom>
            <a:avLst/>
            <a:gdLst>
              <a:gd name="connsiteX0" fmla="*/ 0 w 88243"/>
              <a:gd name="connsiteY0" fmla="*/ 242563 h 242563"/>
              <a:gd name="connsiteX1" fmla="*/ 88243 w 88243"/>
              <a:gd name="connsiteY1" fmla="*/ 0 h 242563"/>
            </a:gdLst>
            <a:ahLst/>
            <a:cxnLst>
              <a:cxn ang="0">
                <a:pos x="connsiteX0" y="connsiteY0"/>
              </a:cxn>
              <a:cxn ang="0">
                <a:pos x="connsiteX1" y="connsiteY1"/>
              </a:cxn>
            </a:cxnLst>
            <a:rect l="l" t="t" r="r" b="b"/>
            <a:pathLst>
              <a:path w="88243" h="242563">
                <a:moveTo>
                  <a:pt x="0" y="242563"/>
                </a:moveTo>
                <a:lnTo>
                  <a:pt x="88243" y="0"/>
                </a:lnTo>
              </a:path>
            </a:pathLst>
          </a:custGeom>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37" name="手繪多邊形: 圖案 36">
            <a:extLst>
              <a:ext uri="{FF2B5EF4-FFF2-40B4-BE49-F238E27FC236}">
                <a16:creationId xmlns:a16="http://schemas.microsoft.com/office/drawing/2014/main" id="{BB056666-862F-04AD-5D11-762EE95DE057}"/>
              </a:ext>
            </a:extLst>
          </p:cNvPr>
          <p:cNvSpPr/>
          <p:nvPr/>
        </p:nvSpPr>
        <p:spPr>
          <a:xfrm>
            <a:off x="7474654" y="1982303"/>
            <a:ext cx="761238" cy="837304"/>
          </a:xfrm>
          <a:custGeom>
            <a:avLst/>
            <a:gdLst>
              <a:gd name="connsiteX0" fmla="*/ 192272 w 761238"/>
              <a:gd name="connsiteY0" fmla="*/ 93367 h 837304"/>
              <a:gd name="connsiteX1" fmla="*/ 217322 w 761238"/>
              <a:gd name="connsiteY1" fmla="*/ 24321 h 837304"/>
              <a:gd name="connsiteX2" fmla="*/ 264628 w 761238"/>
              <a:gd name="connsiteY2" fmla="*/ 2238 h 837304"/>
              <a:gd name="connsiteX3" fmla="*/ 264764 w 761238"/>
              <a:gd name="connsiteY3" fmla="*/ 2287 h 837304"/>
              <a:gd name="connsiteX4" fmla="*/ 736912 w 761238"/>
              <a:gd name="connsiteY4" fmla="*/ 174285 h 837304"/>
              <a:gd name="connsiteX5" fmla="*/ 759039 w 761238"/>
              <a:gd name="connsiteY5" fmla="*/ 221457 h 837304"/>
              <a:gd name="connsiteX6" fmla="*/ 758926 w 761238"/>
              <a:gd name="connsiteY6" fmla="*/ 221772 h 837304"/>
              <a:gd name="connsiteX7" fmla="*/ 543726 w 761238"/>
              <a:gd name="connsiteY7" fmla="*/ 812984 h 837304"/>
              <a:gd name="connsiteX8" fmla="*/ 496419 w 761238"/>
              <a:gd name="connsiteY8" fmla="*/ 835066 h 837304"/>
              <a:gd name="connsiteX9" fmla="*/ 496284 w 761238"/>
              <a:gd name="connsiteY9" fmla="*/ 835018 h 837304"/>
              <a:gd name="connsiteX10" fmla="*/ 24325 w 761238"/>
              <a:gd name="connsiteY10" fmla="*/ 663020 h 837304"/>
              <a:gd name="connsiteX11" fmla="*/ 2197 w 761238"/>
              <a:gd name="connsiteY11" fmla="*/ 615848 h 837304"/>
              <a:gd name="connsiteX12" fmla="*/ 2312 w 761238"/>
              <a:gd name="connsiteY12" fmla="*/ 615534 h 837304"/>
              <a:gd name="connsiteX13" fmla="*/ 56017 w 761238"/>
              <a:gd name="connsiteY13" fmla="*/ 467944 h 837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1238" h="837304">
                <a:moveTo>
                  <a:pt x="192272" y="93367"/>
                </a:moveTo>
                <a:lnTo>
                  <a:pt x="217322" y="24321"/>
                </a:lnTo>
                <a:cubicBezTo>
                  <a:pt x="224293" y="5147"/>
                  <a:pt x="245473" y="-4740"/>
                  <a:pt x="264628" y="2238"/>
                </a:cubicBezTo>
                <a:cubicBezTo>
                  <a:pt x="264674" y="2254"/>
                  <a:pt x="264719" y="2270"/>
                  <a:pt x="264764" y="2287"/>
                </a:cubicBezTo>
                <a:lnTo>
                  <a:pt x="736912" y="174285"/>
                </a:lnTo>
                <a:cubicBezTo>
                  <a:pt x="756041" y="181195"/>
                  <a:pt x="765947" y="202314"/>
                  <a:pt x="759039" y="221457"/>
                </a:cubicBezTo>
                <a:cubicBezTo>
                  <a:pt x="759001" y="221562"/>
                  <a:pt x="758964" y="221667"/>
                  <a:pt x="758926" y="221772"/>
                </a:cubicBezTo>
                <a:lnTo>
                  <a:pt x="543726" y="812984"/>
                </a:lnTo>
                <a:cubicBezTo>
                  <a:pt x="536752" y="832159"/>
                  <a:pt x="515574" y="842046"/>
                  <a:pt x="496419" y="835066"/>
                </a:cubicBezTo>
                <a:cubicBezTo>
                  <a:pt x="496374" y="835047"/>
                  <a:pt x="496329" y="835037"/>
                  <a:pt x="496284" y="835018"/>
                </a:cubicBezTo>
                <a:lnTo>
                  <a:pt x="24325" y="663020"/>
                </a:lnTo>
                <a:cubicBezTo>
                  <a:pt x="5200" y="656110"/>
                  <a:pt x="-4707" y="634991"/>
                  <a:pt x="2197" y="615848"/>
                </a:cubicBezTo>
                <a:cubicBezTo>
                  <a:pt x="2235" y="615743"/>
                  <a:pt x="2273" y="615638"/>
                  <a:pt x="2312" y="615534"/>
                </a:cubicBezTo>
                <a:lnTo>
                  <a:pt x="56017" y="467944"/>
                </a:lnTo>
              </a:path>
            </a:pathLst>
          </a:custGeom>
          <a:noFill/>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38" name="手繪多邊形: 圖案 37">
            <a:extLst>
              <a:ext uri="{FF2B5EF4-FFF2-40B4-BE49-F238E27FC236}">
                <a16:creationId xmlns:a16="http://schemas.microsoft.com/office/drawing/2014/main" id="{FEBC8FF1-ABAF-ECD8-C64E-EDDE017A59D0}"/>
              </a:ext>
            </a:extLst>
          </p:cNvPr>
          <p:cNvSpPr/>
          <p:nvPr/>
        </p:nvSpPr>
        <p:spPr>
          <a:xfrm>
            <a:off x="8168764" y="2207448"/>
            <a:ext cx="10866" cy="10878"/>
          </a:xfrm>
          <a:custGeom>
            <a:avLst/>
            <a:gdLst>
              <a:gd name="connsiteX0" fmla="*/ 10541 w 10866"/>
              <a:gd name="connsiteY0" fmla="*/ 7264 h 10878"/>
              <a:gd name="connsiteX1" fmla="*/ 10541 w 10866"/>
              <a:gd name="connsiteY1" fmla="*/ 7264 h 10878"/>
              <a:gd name="connsiteX2" fmla="*/ 3615 w 10866"/>
              <a:gd name="connsiteY2" fmla="*/ 10588 h 10878"/>
              <a:gd name="connsiteX3" fmla="*/ 3615 w 10866"/>
              <a:gd name="connsiteY3" fmla="*/ 10588 h 10878"/>
              <a:gd name="connsiteX4" fmla="*/ 294 w 10866"/>
              <a:gd name="connsiteY4" fmla="*/ 3560 h 10878"/>
              <a:gd name="connsiteX5" fmla="*/ 294 w 10866"/>
              <a:gd name="connsiteY5" fmla="*/ 3560 h 10878"/>
              <a:gd name="connsiteX6" fmla="*/ 7315 w 10866"/>
              <a:gd name="connsiteY6" fmla="*/ 331 h 10878"/>
              <a:gd name="connsiteX7" fmla="*/ 7315 w 10866"/>
              <a:gd name="connsiteY7" fmla="*/ 331 h 10878"/>
              <a:gd name="connsiteX8" fmla="*/ 10541 w 10866"/>
              <a:gd name="connsiteY8" fmla="*/ 7264 h 10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66" h="10878">
                <a:moveTo>
                  <a:pt x="10541" y="7264"/>
                </a:moveTo>
                <a:lnTo>
                  <a:pt x="10541" y="7264"/>
                </a:lnTo>
                <a:cubicBezTo>
                  <a:pt x="9516" y="10068"/>
                  <a:pt x="6442" y="11542"/>
                  <a:pt x="3615" y="10588"/>
                </a:cubicBezTo>
                <a:lnTo>
                  <a:pt x="3615" y="10588"/>
                </a:lnTo>
                <a:cubicBezTo>
                  <a:pt x="796" y="9520"/>
                  <a:pt x="-665" y="6416"/>
                  <a:pt x="294" y="3560"/>
                </a:cubicBezTo>
                <a:lnTo>
                  <a:pt x="294" y="3560"/>
                </a:lnTo>
                <a:cubicBezTo>
                  <a:pt x="1356" y="743"/>
                  <a:pt x="4487" y="-695"/>
                  <a:pt x="7315" y="331"/>
                </a:cubicBezTo>
                <a:lnTo>
                  <a:pt x="7315" y="331"/>
                </a:lnTo>
                <a:cubicBezTo>
                  <a:pt x="10114" y="1356"/>
                  <a:pt x="11556" y="4457"/>
                  <a:pt x="10541" y="7264"/>
                </a:cubicBezTo>
                <a:close/>
              </a:path>
            </a:pathLst>
          </a:custGeom>
          <a:noFill/>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39" name="手繪多邊形: 圖案 38">
            <a:extLst>
              <a:ext uri="{FF2B5EF4-FFF2-40B4-BE49-F238E27FC236}">
                <a16:creationId xmlns:a16="http://schemas.microsoft.com/office/drawing/2014/main" id="{4A6BDE51-8494-B7C0-6C02-F6EFE4396ED4}"/>
              </a:ext>
            </a:extLst>
          </p:cNvPr>
          <p:cNvSpPr/>
          <p:nvPr/>
        </p:nvSpPr>
        <p:spPr>
          <a:xfrm>
            <a:off x="7973358" y="2744839"/>
            <a:ext cx="10898" cy="10890"/>
          </a:xfrm>
          <a:custGeom>
            <a:avLst/>
            <a:gdLst>
              <a:gd name="connsiteX0" fmla="*/ 10578 w 10898"/>
              <a:gd name="connsiteY0" fmla="*/ 7330 h 10890"/>
              <a:gd name="connsiteX1" fmla="*/ 10578 w 10898"/>
              <a:gd name="connsiteY1" fmla="*/ 7330 h 10890"/>
              <a:gd name="connsiteX2" fmla="*/ 3557 w 10898"/>
              <a:gd name="connsiteY2" fmla="*/ 10560 h 10890"/>
              <a:gd name="connsiteX3" fmla="*/ 3557 w 10898"/>
              <a:gd name="connsiteY3" fmla="*/ 10560 h 10890"/>
              <a:gd name="connsiteX4" fmla="*/ 330 w 10898"/>
              <a:gd name="connsiteY4" fmla="*/ 3531 h 10890"/>
              <a:gd name="connsiteX5" fmla="*/ 330 w 10898"/>
              <a:gd name="connsiteY5" fmla="*/ 3531 h 10890"/>
              <a:gd name="connsiteX6" fmla="*/ 7257 w 10898"/>
              <a:gd name="connsiteY6" fmla="*/ 302 h 10890"/>
              <a:gd name="connsiteX7" fmla="*/ 7257 w 10898"/>
              <a:gd name="connsiteY7" fmla="*/ 302 h 10890"/>
              <a:gd name="connsiteX8" fmla="*/ 10578 w 10898"/>
              <a:gd name="connsiteY8" fmla="*/ 7330 h 10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98" h="10890">
                <a:moveTo>
                  <a:pt x="10578" y="7330"/>
                </a:moveTo>
                <a:lnTo>
                  <a:pt x="10578" y="7330"/>
                </a:lnTo>
                <a:cubicBezTo>
                  <a:pt x="9515" y="10151"/>
                  <a:pt x="6384" y="11585"/>
                  <a:pt x="3557" y="10560"/>
                </a:cubicBezTo>
                <a:lnTo>
                  <a:pt x="3557" y="10560"/>
                </a:lnTo>
                <a:cubicBezTo>
                  <a:pt x="742" y="9496"/>
                  <a:pt x="-694" y="6362"/>
                  <a:pt x="330" y="3531"/>
                </a:cubicBezTo>
                <a:lnTo>
                  <a:pt x="330" y="3531"/>
                </a:lnTo>
                <a:cubicBezTo>
                  <a:pt x="1395" y="768"/>
                  <a:pt x="4456" y="-666"/>
                  <a:pt x="7257" y="302"/>
                </a:cubicBezTo>
                <a:lnTo>
                  <a:pt x="7257" y="302"/>
                </a:lnTo>
                <a:cubicBezTo>
                  <a:pt x="10113" y="1328"/>
                  <a:pt x="11593" y="4472"/>
                  <a:pt x="10578" y="7330"/>
                </a:cubicBezTo>
                <a:close/>
              </a:path>
            </a:pathLst>
          </a:custGeom>
          <a:noFill/>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40" name="手繪多邊形: 圖案 39">
            <a:extLst>
              <a:ext uri="{FF2B5EF4-FFF2-40B4-BE49-F238E27FC236}">
                <a16:creationId xmlns:a16="http://schemas.microsoft.com/office/drawing/2014/main" id="{28BAFA73-414F-34A2-15F8-23C88828DD97}"/>
              </a:ext>
            </a:extLst>
          </p:cNvPr>
          <p:cNvSpPr/>
          <p:nvPr/>
        </p:nvSpPr>
        <p:spPr>
          <a:xfrm>
            <a:off x="7726099" y="2046183"/>
            <a:ext cx="10867" cy="10878"/>
          </a:xfrm>
          <a:custGeom>
            <a:avLst/>
            <a:gdLst>
              <a:gd name="connsiteX0" fmla="*/ 10567 w 10867"/>
              <a:gd name="connsiteY0" fmla="*/ 7264 h 10878"/>
              <a:gd name="connsiteX1" fmla="*/ 10567 w 10867"/>
              <a:gd name="connsiteY1" fmla="*/ 7264 h 10878"/>
              <a:gd name="connsiteX2" fmla="*/ 3640 w 10867"/>
              <a:gd name="connsiteY2" fmla="*/ 10588 h 10878"/>
              <a:gd name="connsiteX3" fmla="*/ 3640 w 10867"/>
              <a:gd name="connsiteY3" fmla="*/ 10588 h 10878"/>
              <a:gd name="connsiteX4" fmla="*/ 319 w 10867"/>
              <a:gd name="connsiteY4" fmla="*/ 3560 h 10878"/>
              <a:gd name="connsiteX5" fmla="*/ 319 w 10867"/>
              <a:gd name="connsiteY5" fmla="*/ 3560 h 10878"/>
              <a:gd name="connsiteX6" fmla="*/ 7341 w 10867"/>
              <a:gd name="connsiteY6" fmla="*/ 331 h 10878"/>
              <a:gd name="connsiteX7" fmla="*/ 7341 w 10867"/>
              <a:gd name="connsiteY7" fmla="*/ 331 h 10878"/>
              <a:gd name="connsiteX8" fmla="*/ 10567 w 10867"/>
              <a:gd name="connsiteY8" fmla="*/ 7264 h 10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67" h="10878">
                <a:moveTo>
                  <a:pt x="10567" y="7264"/>
                </a:moveTo>
                <a:lnTo>
                  <a:pt x="10567" y="7264"/>
                </a:lnTo>
                <a:cubicBezTo>
                  <a:pt x="9540" y="10068"/>
                  <a:pt x="6468" y="11542"/>
                  <a:pt x="3640" y="10588"/>
                </a:cubicBezTo>
                <a:lnTo>
                  <a:pt x="3640" y="10588"/>
                </a:lnTo>
                <a:cubicBezTo>
                  <a:pt x="789" y="9560"/>
                  <a:pt x="-696" y="6419"/>
                  <a:pt x="319" y="3560"/>
                </a:cubicBezTo>
                <a:lnTo>
                  <a:pt x="319" y="3560"/>
                </a:lnTo>
                <a:cubicBezTo>
                  <a:pt x="1385" y="743"/>
                  <a:pt x="4512" y="-695"/>
                  <a:pt x="7341" y="331"/>
                </a:cubicBezTo>
                <a:lnTo>
                  <a:pt x="7341" y="331"/>
                </a:lnTo>
                <a:cubicBezTo>
                  <a:pt x="10105" y="1396"/>
                  <a:pt x="11531" y="4460"/>
                  <a:pt x="10567" y="7264"/>
                </a:cubicBezTo>
                <a:close/>
              </a:path>
            </a:pathLst>
          </a:custGeom>
          <a:noFill/>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41" name="手繪多邊形: 圖案 40">
            <a:extLst>
              <a:ext uri="{FF2B5EF4-FFF2-40B4-BE49-F238E27FC236}">
                <a16:creationId xmlns:a16="http://schemas.microsoft.com/office/drawing/2014/main" id="{3BDF79B3-BA50-C5FE-8641-A563F45FB327}"/>
              </a:ext>
            </a:extLst>
          </p:cNvPr>
          <p:cNvSpPr/>
          <p:nvPr/>
        </p:nvSpPr>
        <p:spPr>
          <a:xfrm>
            <a:off x="7530692" y="2583575"/>
            <a:ext cx="10899" cy="10889"/>
          </a:xfrm>
          <a:custGeom>
            <a:avLst/>
            <a:gdLst>
              <a:gd name="connsiteX0" fmla="*/ 10606 w 10899"/>
              <a:gd name="connsiteY0" fmla="*/ 7329 h 10889"/>
              <a:gd name="connsiteX1" fmla="*/ 10606 w 10899"/>
              <a:gd name="connsiteY1" fmla="*/ 7329 h 10889"/>
              <a:gd name="connsiteX2" fmla="*/ 3584 w 10899"/>
              <a:gd name="connsiteY2" fmla="*/ 10558 h 10889"/>
              <a:gd name="connsiteX3" fmla="*/ 3584 w 10899"/>
              <a:gd name="connsiteY3" fmla="*/ 10558 h 10889"/>
              <a:gd name="connsiteX4" fmla="*/ 319 w 10899"/>
              <a:gd name="connsiteY4" fmla="*/ 3635 h 10889"/>
              <a:gd name="connsiteX5" fmla="*/ 358 w 10899"/>
              <a:gd name="connsiteY5" fmla="*/ 3530 h 10889"/>
              <a:gd name="connsiteX6" fmla="*/ 358 w 10899"/>
              <a:gd name="connsiteY6" fmla="*/ 3530 h 10889"/>
              <a:gd name="connsiteX7" fmla="*/ 7285 w 10899"/>
              <a:gd name="connsiteY7" fmla="*/ 301 h 10889"/>
              <a:gd name="connsiteX8" fmla="*/ 7285 w 10899"/>
              <a:gd name="connsiteY8" fmla="*/ 301 h 10889"/>
              <a:gd name="connsiteX9" fmla="*/ 10606 w 10899"/>
              <a:gd name="connsiteY9" fmla="*/ 7329 h 1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99" h="10889">
                <a:moveTo>
                  <a:pt x="10606" y="7329"/>
                </a:moveTo>
                <a:lnTo>
                  <a:pt x="10606" y="7329"/>
                </a:lnTo>
                <a:cubicBezTo>
                  <a:pt x="9540" y="10146"/>
                  <a:pt x="6413" y="11584"/>
                  <a:pt x="3584" y="10558"/>
                </a:cubicBezTo>
                <a:lnTo>
                  <a:pt x="3584" y="10558"/>
                </a:lnTo>
                <a:cubicBezTo>
                  <a:pt x="773" y="9549"/>
                  <a:pt x="-690" y="6449"/>
                  <a:pt x="319" y="3635"/>
                </a:cubicBezTo>
                <a:cubicBezTo>
                  <a:pt x="331" y="3600"/>
                  <a:pt x="345" y="3565"/>
                  <a:pt x="358" y="3530"/>
                </a:cubicBezTo>
                <a:lnTo>
                  <a:pt x="358" y="3530"/>
                </a:lnTo>
                <a:cubicBezTo>
                  <a:pt x="1423" y="764"/>
                  <a:pt x="4484" y="-664"/>
                  <a:pt x="7285" y="301"/>
                </a:cubicBezTo>
                <a:lnTo>
                  <a:pt x="7285" y="301"/>
                </a:lnTo>
                <a:cubicBezTo>
                  <a:pt x="10099" y="1370"/>
                  <a:pt x="11567" y="4474"/>
                  <a:pt x="10606" y="7329"/>
                </a:cubicBezTo>
                <a:close/>
              </a:path>
            </a:pathLst>
          </a:custGeom>
          <a:noFill/>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42" name="手繪多邊形: 圖案 41">
            <a:extLst>
              <a:ext uri="{FF2B5EF4-FFF2-40B4-BE49-F238E27FC236}">
                <a16:creationId xmlns:a16="http://schemas.microsoft.com/office/drawing/2014/main" id="{264C6CB3-DE15-6DB8-7C20-A7AC444F3CAB}"/>
              </a:ext>
            </a:extLst>
          </p:cNvPr>
          <p:cNvSpPr/>
          <p:nvPr/>
        </p:nvSpPr>
        <p:spPr>
          <a:xfrm>
            <a:off x="7613790" y="2616832"/>
            <a:ext cx="25524" cy="70280"/>
          </a:xfrm>
          <a:custGeom>
            <a:avLst/>
            <a:gdLst>
              <a:gd name="connsiteX0" fmla="*/ 0 w 25524"/>
              <a:gd name="connsiteY0" fmla="*/ 70281 h 70280"/>
              <a:gd name="connsiteX1" fmla="*/ 25524 w 25524"/>
              <a:gd name="connsiteY1" fmla="*/ 0 h 70280"/>
            </a:gdLst>
            <a:ahLst/>
            <a:cxnLst>
              <a:cxn ang="0">
                <a:pos x="connsiteX0" y="connsiteY0"/>
              </a:cxn>
              <a:cxn ang="0">
                <a:pos x="connsiteX1" y="connsiteY1"/>
              </a:cxn>
            </a:cxnLst>
            <a:rect l="l" t="t" r="r" b="b"/>
            <a:pathLst>
              <a:path w="25524" h="70280">
                <a:moveTo>
                  <a:pt x="0" y="70281"/>
                </a:moveTo>
                <a:lnTo>
                  <a:pt x="25524" y="0"/>
                </a:lnTo>
              </a:path>
            </a:pathLst>
          </a:custGeom>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43" name="手繪多邊形: 圖案 42">
            <a:extLst>
              <a:ext uri="{FF2B5EF4-FFF2-40B4-BE49-F238E27FC236}">
                <a16:creationId xmlns:a16="http://schemas.microsoft.com/office/drawing/2014/main" id="{624B864E-C1D4-EF72-F664-79CB75ECE92E}"/>
              </a:ext>
            </a:extLst>
          </p:cNvPr>
          <p:cNvSpPr/>
          <p:nvPr/>
        </p:nvSpPr>
        <p:spPr>
          <a:xfrm>
            <a:off x="7661043" y="2634117"/>
            <a:ext cx="25618" cy="70280"/>
          </a:xfrm>
          <a:custGeom>
            <a:avLst/>
            <a:gdLst>
              <a:gd name="connsiteX0" fmla="*/ 0 w 25618"/>
              <a:gd name="connsiteY0" fmla="*/ 70281 h 70280"/>
              <a:gd name="connsiteX1" fmla="*/ 25619 w 25618"/>
              <a:gd name="connsiteY1" fmla="*/ 0 h 70280"/>
            </a:gdLst>
            <a:ahLst/>
            <a:cxnLst>
              <a:cxn ang="0">
                <a:pos x="connsiteX0" y="connsiteY0"/>
              </a:cxn>
              <a:cxn ang="0">
                <a:pos x="connsiteX1" y="connsiteY1"/>
              </a:cxn>
            </a:cxnLst>
            <a:rect l="l" t="t" r="r" b="b"/>
            <a:pathLst>
              <a:path w="25618" h="70280">
                <a:moveTo>
                  <a:pt x="0" y="70281"/>
                </a:moveTo>
                <a:lnTo>
                  <a:pt x="25619" y="0"/>
                </a:lnTo>
              </a:path>
            </a:pathLst>
          </a:custGeom>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44" name="手繪多邊形: 圖案 43">
            <a:extLst>
              <a:ext uri="{FF2B5EF4-FFF2-40B4-BE49-F238E27FC236}">
                <a16:creationId xmlns:a16="http://schemas.microsoft.com/office/drawing/2014/main" id="{1F58EABB-09AB-BAFB-57BB-07BAB424F8CB}"/>
              </a:ext>
            </a:extLst>
          </p:cNvPr>
          <p:cNvSpPr/>
          <p:nvPr/>
        </p:nvSpPr>
        <p:spPr>
          <a:xfrm>
            <a:off x="7708295" y="2651307"/>
            <a:ext cx="25618" cy="70280"/>
          </a:xfrm>
          <a:custGeom>
            <a:avLst/>
            <a:gdLst>
              <a:gd name="connsiteX0" fmla="*/ 0 w 25618"/>
              <a:gd name="connsiteY0" fmla="*/ 70281 h 70280"/>
              <a:gd name="connsiteX1" fmla="*/ 25619 w 25618"/>
              <a:gd name="connsiteY1" fmla="*/ 0 h 70280"/>
            </a:gdLst>
            <a:ahLst/>
            <a:cxnLst>
              <a:cxn ang="0">
                <a:pos x="connsiteX0" y="connsiteY0"/>
              </a:cxn>
              <a:cxn ang="0">
                <a:pos x="connsiteX1" y="connsiteY1"/>
              </a:cxn>
            </a:cxnLst>
            <a:rect l="l" t="t" r="r" b="b"/>
            <a:pathLst>
              <a:path w="25618" h="70280">
                <a:moveTo>
                  <a:pt x="0" y="70281"/>
                </a:moveTo>
                <a:lnTo>
                  <a:pt x="25619" y="0"/>
                </a:lnTo>
              </a:path>
            </a:pathLst>
          </a:custGeom>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45" name="手繪多邊形: 圖案 44">
            <a:extLst>
              <a:ext uri="{FF2B5EF4-FFF2-40B4-BE49-F238E27FC236}">
                <a16:creationId xmlns:a16="http://schemas.microsoft.com/office/drawing/2014/main" id="{387B1F08-142E-45C1-CBEF-7DF69CDC940A}"/>
              </a:ext>
            </a:extLst>
          </p:cNvPr>
          <p:cNvSpPr/>
          <p:nvPr/>
        </p:nvSpPr>
        <p:spPr>
          <a:xfrm>
            <a:off x="7755643" y="2668498"/>
            <a:ext cx="25524" cy="70280"/>
          </a:xfrm>
          <a:custGeom>
            <a:avLst/>
            <a:gdLst>
              <a:gd name="connsiteX0" fmla="*/ 0 w 25524"/>
              <a:gd name="connsiteY0" fmla="*/ 70281 h 70280"/>
              <a:gd name="connsiteX1" fmla="*/ 25524 w 25524"/>
              <a:gd name="connsiteY1" fmla="*/ 0 h 70280"/>
            </a:gdLst>
            <a:ahLst/>
            <a:cxnLst>
              <a:cxn ang="0">
                <a:pos x="connsiteX0" y="connsiteY0"/>
              </a:cxn>
              <a:cxn ang="0">
                <a:pos x="connsiteX1" y="connsiteY1"/>
              </a:cxn>
            </a:cxnLst>
            <a:rect l="l" t="t" r="r" b="b"/>
            <a:pathLst>
              <a:path w="25524" h="70280">
                <a:moveTo>
                  <a:pt x="0" y="70281"/>
                </a:moveTo>
                <a:lnTo>
                  <a:pt x="25524" y="0"/>
                </a:lnTo>
              </a:path>
            </a:pathLst>
          </a:custGeom>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46" name="手繪多邊形: 圖案 45">
            <a:extLst>
              <a:ext uri="{FF2B5EF4-FFF2-40B4-BE49-F238E27FC236}">
                <a16:creationId xmlns:a16="http://schemas.microsoft.com/office/drawing/2014/main" id="{4719B7A5-752F-F4DB-D143-52654706AD6C}"/>
              </a:ext>
            </a:extLst>
          </p:cNvPr>
          <p:cNvSpPr/>
          <p:nvPr/>
        </p:nvSpPr>
        <p:spPr>
          <a:xfrm>
            <a:off x="7802896" y="2685783"/>
            <a:ext cx="25524" cy="70280"/>
          </a:xfrm>
          <a:custGeom>
            <a:avLst/>
            <a:gdLst>
              <a:gd name="connsiteX0" fmla="*/ 0 w 25524"/>
              <a:gd name="connsiteY0" fmla="*/ 70281 h 70280"/>
              <a:gd name="connsiteX1" fmla="*/ 25524 w 25524"/>
              <a:gd name="connsiteY1" fmla="*/ 0 h 70280"/>
            </a:gdLst>
            <a:ahLst/>
            <a:cxnLst>
              <a:cxn ang="0">
                <a:pos x="connsiteX0" y="connsiteY0"/>
              </a:cxn>
              <a:cxn ang="0">
                <a:pos x="connsiteX1" y="connsiteY1"/>
              </a:cxn>
            </a:cxnLst>
            <a:rect l="l" t="t" r="r" b="b"/>
            <a:pathLst>
              <a:path w="25524" h="70280">
                <a:moveTo>
                  <a:pt x="0" y="70281"/>
                </a:moveTo>
                <a:lnTo>
                  <a:pt x="25524" y="0"/>
                </a:lnTo>
              </a:path>
            </a:pathLst>
          </a:custGeom>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47" name="手繪多邊形: 圖案 46">
            <a:extLst>
              <a:ext uri="{FF2B5EF4-FFF2-40B4-BE49-F238E27FC236}">
                <a16:creationId xmlns:a16="http://schemas.microsoft.com/office/drawing/2014/main" id="{4B54FF3C-F6D1-DCDB-1D6D-F74DEBF24109}"/>
              </a:ext>
            </a:extLst>
          </p:cNvPr>
          <p:cNvSpPr/>
          <p:nvPr/>
        </p:nvSpPr>
        <p:spPr>
          <a:xfrm>
            <a:off x="7850149" y="2702973"/>
            <a:ext cx="25524" cy="70280"/>
          </a:xfrm>
          <a:custGeom>
            <a:avLst/>
            <a:gdLst>
              <a:gd name="connsiteX0" fmla="*/ 0 w 25524"/>
              <a:gd name="connsiteY0" fmla="*/ 70281 h 70280"/>
              <a:gd name="connsiteX1" fmla="*/ 25524 w 25524"/>
              <a:gd name="connsiteY1" fmla="*/ 0 h 70280"/>
            </a:gdLst>
            <a:ahLst/>
            <a:cxnLst>
              <a:cxn ang="0">
                <a:pos x="connsiteX0" y="connsiteY0"/>
              </a:cxn>
              <a:cxn ang="0">
                <a:pos x="connsiteX1" y="connsiteY1"/>
              </a:cxn>
            </a:cxnLst>
            <a:rect l="l" t="t" r="r" b="b"/>
            <a:pathLst>
              <a:path w="25524" h="70280">
                <a:moveTo>
                  <a:pt x="0" y="70281"/>
                </a:moveTo>
                <a:lnTo>
                  <a:pt x="25524" y="0"/>
                </a:lnTo>
              </a:path>
            </a:pathLst>
          </a:custGeom>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48" name="手繪多邊形: 圖案 47">
            <a:extLst>
              <a:ext uri="{FF2B5EF4-FFF2-40B4-BE49-F238E27FC236}">
                <a16:creationId xmlns:a16="http://schemas.microsoft.com/office/drawing/2014/main" id="{1B6D7C3F-6ACC-A75F-08FE-1C5521896493}"/>
              </a:ext>
            </a:extLst>
          </p:cNvPr>
          <p:cNvSpPr/>
          <p:nvPr/>
        </p:nvSpPr>
        <p:spPr>
          <a:xfrm>
            <a:off x="7566917" y="2590049"/>
            <a:ext cx="365402" cy="202484"/>
          </a:xfrm>
          <a:custGeom>
            <a:avLst/>
            <a:gdLst>
              <a:gd name="connsiteX0" fmla="*/ 0 w 365402"/>
              <a:gd name="connsiteY0" fmla="*/ 79968 h 202484"/>
              <a:gd name="connsiteX1" fmla="*/ 29035 w 365402"/>
              <a:gd name="connsiteY1" fmla="*/ 0 h 202484"/>
              <a:gd name="connsiteX2" fmla="*/ 365402 w 365402"/>
              <a:gd name="connsiteY2" fmla="*/ 122516 h 202484"/>
              <a:gd name="connsiteX3" fmla="*/ 336273 w 365402"/>
              <a:gd name="connsiteY3" fmla="*/ 202484 h 202484"/>
            </a:gdLst>
            <a:ahLst/>
            <a:cxnLst>
              <a:cxn ang="0">
                <a:pos x="connsiteX0" y="connsiteY0"/>
              </a:cxn>
              <a:cxn ang="0">
                <a:pos x="connsiteX1" y="connsiteY1"/>
              </a:cxn>
              <a:cxn ang="0">
                <a:pos x="connsiteX2" y="connsiteY2"/>
              </a:cxn>
              <a:cxn ang="0">
                <a:pos x="connsiteX3" y="connsiteY3"/>
              </a:cxn>
            </a:cxnLst>
            <a:rect l="l" t="t" r="r" b="b"/>
            <a:pathLst>
              <a:path w="365402" h="202484">
                <a:moveTo>
                  <a:pt x="0" y="79968"/>
                </a:moveTo>
                <a:lnTo>
                  <a:pt x="29035" y="0"/>
                </a:lnTo>
                <a:lnTo>
                  <a:pt x="365402" y="122516"/>
                </a:lnTo>
                <a:lnTo>
                  <a:pt x="336273" y="202484"/>
                </a:lnTo>
              </a:path>
            </a:pathLst>
          </a:custGeom>
          <a:noFill/>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49" name="手繪多邊形: 圖案 48">
            <a:extLst>
              <a:ext uri="{FF2B5EF4-FFF2-40B4-BE49-F238E27FC236}">
                <a16:creationId xmlns:a16="http://schemas.microsoft.com/office/drawing/2014/main" id="{0900FACD-37C8-0ADD-F4C3-E06F78CFD78D}"/>
              </a:ext>
            </a:extLst>
          </p:cNvPr>
          <p:cNvSpPr/>
          <p:nvPr/>
        </p:nvSpPr>
        <p:spPr>
          <a:xfrm>
            <a:off x="7769401" y="2160577"/>
            <a:ext cx="305814" cy="111404"/>
          </a:xfrm>
          <a:custGeom>
            <a:avLst/>
            <a:gdLst>
              <a:gd name="connsiteX0" fmla="*/ 0 w 305814"/>
              <a:gd name="connsiteY0" fmla="*/ 0 h 111404"/>
              <a:gd name="connsiteX1" fmla="*/ 305815 w 305814"/>
              <a:gd name="connsiteY1" fmla="*/ 111404 h 111404"/>
            </a:gdLst>
            <a:ahLst/>
            <a:cxnLst>
              <a:cxn ang="0">
                <a:pos x="connsiteX0" y="connsiteY0"/>
              </a:cxn>
              <a:cxn ang="0">
                <a:pos x="connsiteX1" y="connsiteY1"/>
              </a:cxn>
            </a:cxnLst>
            <a:rect l="l" t="t" r="r" b="b"/>
            <a:pathLst>
              <a:path w="305814" h="111404">
                <a:moveTo>
                  <a:pt x="0" y="0"/>
                </a:moveTo>
                <a:lnTo>
                  <a:pt x="305815" y="111404"/>
                </a:lnTo>
              </a:path>
            </a:pathLst>
          </a:custGeom>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50" name="手繪多邊形: 圖案 49">
            <a:extLst>
              <a:ext uri="{FF2B5EF4-FFF2-40B4-BE49-F238E27FC236}">
                <a16:creationId xmlns:a16="http://schemas.microsoft.com/office/drawing/2014/main" id="{DFAE2512-3032-282D-F688-0A2EACD11D7E}"/>
              </a:ext>
            </a:extLst>
          </p:cNvPr>
          <p:cNvSpPr/>
          <p:nvPr/>
        </p:nvSpPr>
        <p:spPr>
          <a:xfrm>
            <a:off x="7645671" y="2501059"/>
            <a:ext cx="305719" cy="111404"/>
          </a:xfrm>
          <a:custGeom>
            <a:avLst/>
            <a:gdLst>
              <a:gd name="connsiteX0" fmla="*/ 0 w 305719"/>
              <a:gd name="connsiteY0" fmla="*/ 0 h 111404"/>
              <a:gd name="connsiteX1" fmla="*/ 305720 w 305719"/>
              <a:gd name="connsiteY1" fmla="*/ 111404 h 111404"/>
            </a:gdLst>
            <a:ahLst/>
            <a:cxnLst>
              <a:cxn ang="0">
                <a:pos x="connsiteX0" y="connsiteY0"/>
              </a:cxn>
              <a:cxn ang="0">
                <a:pos x="connsiteX1" y="connsiteY1"/>
              </a:cxn>
            </a:cxnLst>
            <a:rect l="l" t="t" r="r" b="b"/>
            <a:pathLst>
              <a:path w="305719" h="111404">
                <a:moveTo>
                  <a:pt x="0" y="0"/>
                </a:moveTo>
                <a:lnTo>
                  <a:pt x="305720" y="111404"/>
                </a:lnTo>
              </a:path>
            </a:pathLst>
          </a:custGeom>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51" name="手繪多邊形: 圖案 50">
            <a:extLst>
              <a:ext uri="{FF2B5EF4-FFF2-40B4-BE49-F238E27FC236}">
                <a16:creationId xmlns:a16="http://schemas.microsoft.com/office/drawing/2014/main" id="{68D5C712-5B6B-8CF7-E347-5FD48CBF0189}"/>
              </a:ext>
            </a:extLst>
          </p:cNvPr>
          <p:cNvSpPr/>
          <p:nvPr/>
        </p:nvSpPr>
        <p:spPr>
          <a:xfrm>
            <a:off x="7292794" y="2059430"/>
            <a:ext cx="276589" cy="100767"/>
          </a:xfrm>
          <a:custGeom>
            <a:avLst/>
            <a:gdLst>
              <a:gd name="connsiteX0" fmla="*/ 276590 w 276589"/>
              <a:gd name="connsiteY0" fmla="*/ 100767 h 100767"/>
              <a:gd name="connsiteX1" fmla="*/ 0 w 276589"/>
              <a:gd name="connsiteY1" fmla="*/ 0 h 100767"/>
            </a:gdLst>
            <a:ahLst/>
            <a:cxnLst>
              <a:cxn ang="0">
                <a:pos x="connsiteX0" y="connsiteY0"/>
              </a:cxn>
              <a:cxn ang="0">
                <a:pos x="connsiteX1" y="connsiteY1"/>
              </a:cxn>
            </a:cxnLst>
            <a:rect l="l" t="t" r="r" b="b"/>
            <a:pathLst>
              <a:path w="276589" h="100767">
                <a:moveTo>
                  <a:pt x="276590" y="100767"/>
                </a:moveTo>
                <a:lnTo>
                  <a:pt x="0" y="0"/>
                </a:lnTo>
              </a:path>
            </a:pathLst>
          </a:custGeom>
          <a:ln w="18941" cap="flat">
            <a:solidFill>
              <a:srgbClr val="57F7FF"/>
            </a:solidFill>
            <a:prstDash val="solid"/>
            <a:miter/>
          </a:ln>
        </p:spPr>
        <p:txBody>
          <a:bodyPr rtlCol="0" anchor="ctr"/>
          <a:lstStyle/>
          <a:p>
            <a:endParaRPr lang="zh-TW" altLang="en-US">
              <a:cs typeface="+mn-ea"/>
              <a:sym typeface="+mn-lt"/>
            </a:endParaRPr>
          </a:p>
        </p:txBody>
      </p:sp>
      <p:sp>
        <p:nvSpPr>
          <p:cNvPr id="52" name="手繪多邊形: 圖案 51">
            <a:extLst>
              <a:ext uri="{FF2B5EF4-FFF2-40B4-BE49-F238E27FC236}">
                <a16:creationId xmlns:a16="http://schemas.microsoft.com/office/drawing/2014/main" id="{8A9BC0E3-4604-4552-3CBB-2C6B5971FC4C}"/>
              </a:ext>
            </a:extLst>
          </p:cNvPr>
          <p:cNvSpPr/>
          <p:nvPr/>
        </p:nvSpPr>
        <p:spPr>
          <a:xfrm>
            <a:off x="7189084" y="2021630"/>
            <a:ext cx="51807" cy="18899"/>
          </a:xfrm>
          <a:custGeom>
            <a:avLst/>
            <a:gdLst>
              <a:gd name="connsiteX0" fmla="*/ 51807 w 51807"/>
              <a:gd name="connsiteY0" fmla="*/ 18900 h 18899"/>
              <a:gd name="connsiteX1" fmla="*/ 0 w 51807"/>
              <a:gd name="connsiteY1" fmla="*/ 0 h 18899"/>
            </a:gdLst>
            <a:ahLst/>
            <a:cxnLst>
              <a:cxn ang="0">
                <a:pos x="connsiteX0" y="connsiteY0"/>
              </a:cxn>
              <a:cxn ang="0">
                <a:pos x="connsiteX1" y="connsiteY1"/>
              </a:cxn>
            </a:cxnLst>
            <a:rect l="l" t="t" r="r" b="b"/>
            <a:pathLst>
              <a:path w="51807" h="18899">
                <a:moveTo>
                  <a:pt x="51807" y="18900"/>
                </a:moveTo>
                <a:lnTo>
                  <a:pt x="0" y="0"/>
                </a:lnTo>
              </a:path>
            </a:pathLst>
          </a:custGeom>
          <a:ln w="18941" cap="flat">
            <a:solidFill>
              <a:srgbClr val="57F7FF"/>
            </a:solidFill>
            <a:prstDash val="solid"/>
            <a:miter/>
          </a:ln>
        </p:spPr>
        <p:txBody>
          <a:bodyPr rtlCol="0" anchor="ctr"/>
          <a:lstStyle/>
          <a:p>
            <a:endParaRPr lang="zh-TW" altLang="en-US">
              <a:cs typeface="+mn-ea"/>
              <a:sym typeface="+mn-lt"/>
            </a:endParaRPr>
          </a:p>
        </p:txBody>
      </p:sp>
      <p:sp>
        <p:nvSpPr>
          <p:cNvPr id="53" name="手繪多邊形: 圖案 52">
            <a:extLst>
              <a:ext uri="{FF2B5EF4-FFF2-40B4-BE49-F238E27FC236}">
                <a16:creationId xmlns:a16="http://schemas.microsoft.com/office/drawing/2014/main" id="{6E9346F0-4DB2-97A0-1C83-45E2804365FE}"/>
              </a:ext>
            </a:extLst>
          </p:cNvPr>
          <p:cNvSpPr/>
          <p:nvPr/>
        </p:nvSpPr>
        <p:spPr>
          <a:xfrm>
            <a:off x="7085280" y="1983831"/>
            <a:ext cx="51902" cy="18899"/>
          </a:xfrm>
          <a:custGeom>
            <a:avLst/>
            <a:gdLst>
              <a:gd name="connsiteX0" fmla="*/ 51902 w 51902"/>
              <a:gd name="connsiteY0" fmla="*/ 18900 h 18899"/>
              <a:gd name="connsiteX1" fmla="*/ 0 w 51902"/>
              <a:gd name="connsiteY1" fmla="*/ 0 h 18899"/>
            </a:gdLst>
            <a:ahLst/>
            <a:cxnLst>
              <a:cxn ang="0">
                <a:pos x="connsiteX0" y="connsiteY0"/>
              </a:cxn>
              <a:cxn ang="0">
                <a:pos x="connsiteX1" y="connsiteY1"/>
              </a:cxn>
            </a:cxnLst>
            <a:rect l="l" t="t" r="r" b="b"/>
            <a:pathLst>
              <a:path w="51902" h="18899">
                <a:moveTo>
                  <a:pt x="51902" y="18900"/>
                </a:moveTo>
                <a:lnTo>
                  <a:pt x="0" y="0"/>
                </a:lnTo>
              </a:path>
            </a:pathLst>
          </a:custGeom>
          <a:ln w="18941" cap="flat">
            <a:solidFill>
              <a:srgbClr val="57F7FF"/>
            </a:solidFill>
            <a:prstDash val="solid"/>
            <a:miter/>
          </a:ln>
        </p:spPr>
        <p:txBody>
          <a:bodyPr rtlCol="0" anchor="ctr"/>
          <a:lstStyle/>
          <a:p>
            <a:endParaRPr lang="zh-TW" altLang="en-US">
              <a:cs typeface="+mn-ea"/>
              <a:sym typeface="+mn-lt"/>
            </a:endParaRPr>
          </a:p>
        </p:txBody>
      </p:sp>
      <p:sp>
        <p:nvSpPr>
          <p:cNvPr id="54" name="手繪多邊形: 圖案 53">
            <a:extLst>
              <a:ext uri="{FF2B5EF4-FFF2-40B4-BE49-F238E27FC236}">
                <a16:creationId xmlns:a16="http://schemas.microsoft.com/office/drawing/2014/main" id="{5D633B4E-2A4B-7FF6-8F50-648CCF88DA05}"/>
              </a:ext>
            </a:extLst>
          </p:cNvPr>
          <p:cNvSpPr/>
          <p:nvPr/>
        </p:nvSpPr>
        <p:spPr>
          <a:xfrm>
            <a:off x="7255219" y="2162666"/>
            <a:ext cx="276684" cy="100767"/>
          </a:xfrm>
          <a:custGeom>
            <a:avLst/>
            <a:gdLst>
              <a:gd name="connsiteX0" fmla="*/ 276685 w 276684"/>
              <a:gd name="connsiteY0" fmla="*/ 100767 h 100767"/>
              <a:gd name="connsiteX1" fmla="*/ 0 w 276684"/>
              <a:gd name="connsiteY1" fmla="*/ 0 h 100767"/>
            </a:gdLst>
            <a:ahLst/>
            <a:cxnLst>
              <a:cxn ang="0">
                <a:pos x="connsiteX0" y="connsiteY0"/>
              </a:cxn>
              <a:cxn ang="0">
                <a:pos x="connsiteX1" y="connsiteY1"/>
              </a:cxn>
            </a:cxnLst>
            <a:rect l="l" t="t" r="r" b="b"/>
            <a:pathLst>
              <a:path w="276684" h="100767">
                <a:moveTo>
                  <a:pt x="276685" y="100767"/>
                </a:moveTo>
                <a:lnTo>
                  <a:pt x="0" y="0"/>
                </a:lnTo>
              </a:path>
            </a:pathLst>
          </a:custGeom>
          <a:ln w="18941" cap="flat">
            <a:solidFill>
              <a:srgbClr val="57F7FF"/>
            </a:solidFill>
            <a:prstDash val="solid"/>
            <a:miter/>
          </a:ln>
        </p:spPr>
        <p:txBody>
          <a:bodyPr rtlCol="0" anchor="ctr"/>
          <a:lstStyle/>
          <a:p>
            <a:endParaRPr lang="zh-TW" altLang="en-US">
              <a:cs typeface="+mn-ea"/>
              <a:sym typeface="+mn-lt"/>
            </a:endParaRPr>
          </a:p>
        </p:txBody>
      </p:sp>
      <p:sp>
        <p:nvSpPr>
          <p:cNvPr id="55" name="手繪多邊形: 圖案 54">
            <a:extLst>
              <a:ext uri="{FF2B5EF4-FFF2-40B4-BE49-F238E27FC236}">
                <a16:creationId xmlns:a16="http://schemas.microsoft.com/office/drawing/2014/main" id="{2CBD2303-C711-FFE7-2F9D-169250533EDA}"/>
              </a:ext>
            </a:extLst>
          </p:cNvPr>
          <p:cNvSpPr/>
          <p:nvPr/>
        </p:nvSpPr>
        <p:spPr>
          <a:xfrm>
            <a:off x="7454857" y="2001496"/>
            <a:ext cx="281808" cy="102666"/>
          </a:xfrm>
          <a:custGeom>
            <a:avLst/>
            <a:gdLst>
              <a:gd name="connsiteX0" fmla="*/ 281809 w 281808"/>
              <a:gd name="connsiteY0" fmla="*/ 102667 h 102666"/>
              <a:gd name="connsiteX1" fmla="*/ 0 w 281808"/>
              <a:gd name="connsiteY1" fmla="*/ 0 h 102666"/>
            </a:gdLst>
            <a:ahLst/>
            <a:cxnLst>
              <a:cxn ang="0">
                <a:pos x="connsiteX0" y="connsiteY0"/>
              </a:cxn>
              <a:cxn ang="0">
                <a:pos x="connsiteX1" y="connsiteY1"/>
              </a:cxn>
            </a:cxnLst>
            <a:rect l="l" t="t" r="r" b="b"/>
            <a:pathLst>
              <a:path w="281808" h="102666">
                <a:moveTo>
                  <a:pt x="281809" y="102667"/>
                </a:moveTo>
                <a:lnTo>
                  <a:pt x="0" y="0"/>
                </a:lnTo>
              </a:path>
            </a:pathLst>
          </a:custGeom>
          <a:ln w="18941" cap="flat">
            <a:solidFill>
              <a:srgbClr val="57F7FF"/>
            </a:solidFill>
            <a:prstDash val="solid"/>
            <a:miter/>
          </a:ln>
        </p:spPr>
        <p:txBody>
          <a:bodyPr rtlCol="0" anchor="ctr"/>
          <a:lstStyle/>
          <a:p>
            <a:endParaRPr lang="zh-TW" altLang="en-US">
              <a:cs typeface="+mn-ea"/>
              <a:sym typeface="+mn-lt"/>
            </a:endParaRPr>
          </a:p>
        </p:txBody>
      </p:sp>
      <p:sp>
        <p:nvSpPr>
          <p:cNvPr id="56" name="手繪多邊形: 圖案 55">
            <a:extLst>
              <a:ext uri="{FF2B5EF4-FFF2-40B4-BE49-F238E27FC236}">
                <a16:creationId xmlns:a16="http://schemas.microsoft.com/office/drawing/2014/main" id="{AF08FE3B-8C8D-60C1-A581-C53B7721349F}"/>
              </a:ext>
            </a:extLst>
          </p:cNvPr>
          <p:cNvSpPr/>
          <p:nvPr/>
        </p:nvSpPr>
        <p:spPr>
          <a:xfrm>
            <a:off x="7416998" y="2338463"/>
            <a:ext cx="163866" cy="59738"/>
          </a:xfrm>
          <a:custGeom>
            <a:avLst/>
            <a:gdLst>
              <a:gd name="connsiteX0" fmla="*/ 163867 w 163866"/>
              <a:gd name="connsiteY0" fmla="*/ 59739 h 59738"/>
              <a:gd name="connsiteX1" fmla="*/ 0 w 163866"/>
              <a:gd name="connsiteY1" fmla="*/ 0 h 59738"/>
            </a:gdLst>
            <a:ahLst/>
            <a:cxnLst>
              <a:cxn ang="0">
                <a:pos x="connsiteX0" y="connsiteY0"/>
              </a:cxn>
              <a:cxn ang="0">
                <a:pos x="connsiteX1" y="connsiteY1"/>
              </a:cxn>
            </a:cxnLst>
            <a:rect l="l" t="t" r="r" b="b"/>
            <a:pathLst>
              <a:path w="163866" h="59738">
                <a:moveTo>
                  <a:pt x="163867" y="59739"/>
                </a:moveTo>
                <a:lnTo>
                  <a:pt x="0" y="0"/>
                </a:lnTo>
              </a:path>
            </a:pathLst>
          </a:custGeom>
          <a:ln w="18941" cap="flat">
            <a:solidFill>
              <a:srgbClr val="57F7FF"/>
            </a:solidFill>
            <a:prstDash val="solid"/>
            <a:miter/>
          </a:ln>
        </p:spPr>
        <p:txBody>
          <a:bodyPr rtlCol="0" anchor="ctr"/>
          <a:lstStyle/>
          <a:p>
            <a:endParaRPr lang="zh-TW" altLang="en-US">
              <a:cs typeface="+mn-ea"/>
              <a:sym typeface="+mn-lt"/>
            </a:endParaRPr>
          </a:p>
        </p:txBody>
      </p:sp>
      <p:sp>
        <p:nvSpPr>
          <p:cNvPr id="18" name="TextBox 17">
            <a:extLst>
              <a:ext uri="{FF2B5EF4-FFF2-40B4-BE49-F238E27FC236}">
                <a16:creationId xmlns:a16="http://schemas.microsoft.com/office/drawing/2014/main" id="{D2804A5F-4E91-0E65-951F-84571E77CAFC}"/>
              </a:ext>
            </a:extLst>
          </p:cNvPr>
          <p:cNvSpPr txBox="1"/>
          <p:nvPr/>
        </p:nvSpPr>
        <p:spPr>
          <a:xfrm>
            <a:off x="6910422" y="2896460"/>
            <a:ext cx="1967506" cy="461665"/>
          </a:xfrm>
          <a:prstGeom prst="rect">
            <a:avLst/>
          </a:prstGeom>
          <a:noFill/>
        </p:spPr>
        <p:txBody>
          <a:bodyPr wrap="square" rtlCol="0">
            <a:spAutoFit/>
          </a:bodyPr>
          <a:lstStyle/>
          <a:p>
            <a:pPr algn="ctr"/>
            <a:r>
              <a:rPr lang="en-US" altLang="ja-JP" sz="1200" b="1" dirty="0">
                <a:solidFill>
                  <a:srgbClr val="57F7FF"/>
                </a:solidFill>
                <a:cs typeface="+mn-ea"/>
                <a:sym typeface="+mn-lt"/>
              </a:rPr>
              <a:t>No disk heads - less chance of drive failure</a:t>
            </a:r>
          </a:p>
        </p:txBody>
      </p:sp>
      <p:sp>
        <p:nvSpPr>
          <p:cNvPr id="19" name="TextBox 18">
            <a:extLst>
              <a:ext uri="{FF2B5EF4-FFF2-40B4-BE49-F238E27FC236}">
                <a16:creationId xmlns:a16="http://schemas.microsoft.com/office/drawing/2014/main" id="{27A06A48-19FB-8C6E-FAA2-A3E657B87354}"/>
              </a:ext>
            </a:extLst>
          </p:cNvPr>
          <p:cNvSpPr txBox="1"/>
          <p:nvPr/>
        </p:nvSpPr>
        <p:spPr>
          <a:xfrm>
            <a:off x="8887657" y="2919286"/>
            <a:ext cx="1684423" cy="461665"/>
          </a:xfrm>
          <a:prstGeom prst="rect">
            <a:avLst/>
          </a:prstGeom>
          <a:noFill/>
        </p:spPr>
        <p:txBody>
          <a:bodyPr wrap="square" rtlCol="0">
            <a:spAutoFit/>
          </a:bodyPr>
          <a:lstStyle/>
          <a:p>
            <a:r>
              <a:rPr lang="en-US" altLang="ja-JP" sz="1200" b="1" dirty="0">
                <a:solidFill>
                  <a:srgbClr val="57F7FF"/>
                </a:solidFill>
                <a:cs typeface="+mn-ea"/>
                <a:sym typeface="+mn-lt"/>
              </a:rPr>
              <a:t>Physically smaller and quieter</a:t>
            </a:r>
          </a:p>
        </p:txBody>
      </p:sp>
      <p:sp>
        <p:nvSpPr>
          <p:cNvPr id="1047" name="手繪多邊形: 圖案 1046">
            <a:extLst>
              <a:ext uri="{FF2B5EF4-FFF2-40B4-BE49-F238E27FC236}">
                <a16:creationId xmlns:a16="http://schemas.microsoft.com/office/drawing/2014/main" id="{9C483CD3-CD42-18E8-DD31-04E6378C6C4D}"/>
              </a:ext>
            </a:extLst>
          </p:cNvPr>
          <p:cNvSpPr/>
          <p:nvPr/>
        </p:nvSpPr>
        <p:spPr>
          <a:xfrm>
            <a:off x="10862429" y="2230700"/>
            <a:ext cx="203433" cy="312559"/>
          </a:xfrm>
          <a:custGeom>
            <a:avLst/>
            <a:gdLst>
              <a:gd name="connsiteX0" fmla="*/ 142328 w 203433"/>
              <a:gd name="connsiteY0" fmla="*/ 0 h 312559"/>
              <a:gd name="connsiteX1" fmla="*/ 105797 w 203433"/>
              <a:gd name="connsiteY1" fmla="*/ 120237 h 312559"/>
              <a:gd name="connsiteX2" fmla="*/ 203434 w 203433"/>
              <a:gd name="connsiteY2" fmla="*/ 120237 h 312559"/>
              <a:gd name="connsiteX3" fmla="*/ 61106 w 203433"/>
              <a:gd name="connsiteY3" fmla="*/ 312559 h 312559"/>
              <a:gd name="connsiteX4" fmla="*/ 97637 w 203433"/>
              <a:gd name="connsiteY4" fmla="*/ 192322 h 312559"/>
              <a:gd name="connsiteX5" fmla="*/ 0 w 203433"/>
              <a:gd name="connsiteY5" fmla="*/ 192322 h 312559"/>
              <a:gd name="connsiteX6" fmla="*/ 142328 w 203433"/>
              <a:gd name="connsiteY6" fmla="*/ 0 h 31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3433" h="312559">
                <a:moveTo>
                  <a:pt x="142328" y="0"/>
                </a:moveTo>
                <a:lnTo>
                  <a:pt x="105797" y="120237"/>
                </a:lnTo>
                <a:lnTo>
                  <a:pt x="203434" y="120237"/>
                </a:lnTo>
                <a:lnTo>
                  <a:pt x="61106" y="312559"/>
                </a:lnTo>
                <a:lnTo>
                  <a:pt x="97637" y="192322"/>
                </a:lnTo>
                <a:lnTo>
                  <a:pt x="0" y="192322"/>
                </a:lnTo>
                <a:lnTo>
                  <a:pt x="142328" y="0"/>
                </a:lnTo>
              </a:path>
            </a:pathLst>
          </a:custGeom>
          <a:solidFill>
            <a:srgbClr val="57F7FF"/>
          </a:solidFill>
          <a:ln w="9470" cap="flat">
            <a:noFill/>
            <a:prstDash val="solid"/>
            <a:miter/>
          </a:ln>
        </p:spPr>
        <p:txBody>
          <a:bodyPr rtlCol="0" anchor="ctr"/>
          <a:lstStyle/>
          <a:p>
            <a:endParaRPr lang="zh-TW" altLang="en-US">
              <a:cs typeface="+mn-ea"/>
              <a:sym typeface="+mn-lt"/>
            </a:endParaRPr>
          </a:p>
        </p:txBody>
      </p:sp>
      <p:sp>
        <p:nvSpPr>
          <p:cNvPr id="1048" name="手繪多邊形: 圖案 1047">
            <a:extLst>
              <a:ext uri="{FF2B5EF4-FFF2-40B4-BE49-F238E27FC236}">
                <a16:creationId xmlns:a16="http://schemas.microsoft.com/office/drawing/2014/main" id="{56571D5D-940C-5928-933B-88BE7E867BCF}"/>
              </a:ext>
            </a:extLst>
          </p:cNvPr>
          <p:cNvSpPr/>
          <p:nvPr/>
        </p:nvSpPr>
        <p:spPr>
          <a:xfrm>
            <a:off x="10657477" y="2168207"/>
            <a:ext cx="613337" cy="658264"/>
          </a:xfrm>
          <a:custGeom>
            <a:avLst/>
            <a:gdLst>
              <a:gd name="connsiteX0" fmla="*/ 436946 w 613337"/>
              <a:gd name="connsiteY0" fmla="*/ 343996 h 658264"/>
              <a:gd name="connsiteX1" fmla="*/ 436946 w 613337"/>
              <a:gd name="connsiteY1" fmla="*/ 0 h 658264"/>
              <a:gd name="connsiteX2" fmla="*/ 382671 w 613337"/>
              <a:gd name="connsiteY2" fmla="*/ 0 h 658264"/>
              <a:gd name="connsiteX3" fmla="*/ 164341 w 613337"/>
              <a:gd name="connsiteY3" fmla="*/ 0 h 658264"/>
              <a:gd name="connsiteX4" fmla="*/ 164341 w 613337"/>
              <a:gd name="connsiteY4" fmla="*/ 343996 h 658264"/>
              <a:gd name="connsiteX5" fmla="*/ 0 w 613337"/>
              <a:gd name="connsiteY5" fmla="*/ 343996 h 658264"/>
              <a:gd name="connsiteX6" fmla="*/ 306669 w 613337"/>
              <a:gd name="connsiteY6" fmla="*/ 658264 h 658264"/>
              <a:gd name="connsiteX7" fmla="*/ 613337 w 613337"/>
              <a:gd name="connsiteY7" fmla="*/ 343996 h 658264"/>
              <a:gd name="connsiteX8" fmla="*/ 436946 w 613337"/>
              <a:gd name="connsiteY8" fmla="*/ 343996 h 658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3337" h="658264">
                <a:moveTo>
                  <a:pt x="436946" y="343996"/>
                </a:moveTo>
                <a:lnTo>
                  <a:pt x="436946" y="0"/>
                </a:lnTo>
                <a:lnTo>
                  <a:pt x="382671" y="0"/>
                </a:lnTo>
                <a:lnTo>
                  <a:pt x="164341" y="0"/>
                </a:lnTo>
                <a:lnTo>
                  <a:pt x="164341" y="343996"/>
                </a:lnTo>
                <a:lnTo>
                  <a:pt x="0" y="343996"/>
                </a:lnTo>
                <a:lnTo>
                  <a:pt x="306669" y="658264"/>
                </a:lnTo>
                <a:lnTo>
                  <a:pt x="613337" y="343996"/>
                </a:lnTo>
                <a:lnTo>
                  <a:pt x="436946" y="343996"/>
                </a:lnTo>
                <a:close/>
              </a:path>
            </a:pathLst>
          </a:custGeom>
          <a:noFill/>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1049" name="手繪多邊形: 圖案 1048">
            <a:extLst>
              <a:ext uri="{FF2B5EF4-FFF2-40B4-BE49-F238E27FC236}">
                <a16:creationId xmlns:a16="http://schemas.microsoft.com/office/drawing/2014/main" id="{6AF6A4A4-4C43-2248-4EDE-F28F2952891B}"/>
              </a:ext>
            </a:extLst>
          </p:cNvPr>
          <p:cNvSpPr/>
          <p:nvPr/>
        </p:nvSpPr>
        <p:spPr>
          <a:xfrm>
            <a:off x="10827796" y="1965058"/>
            <a:ext cx="272604" cy="114633"/>
          </a:xfrm>
          <a:custGeom>
            <a:avLst/>
            <a:gdLst>
              <a:gd name="connsiteX0" fmla="*/ 0 w 272604"/>
              <a:gd name="connsiteY0" fmla="*/ 0 h 114633"/>
              <a:gd name="connsiteX1" fmla="*/ 272605 w 272604"/>
              <a:gd name="connsiteY1" fmla="*/ 0 h 114633"/>
              <a:gd name="connsiteX2" fmla="*/ 272605 w 272604"/>
              <a:gd name="connsiteY2" fmla="*/ 114634 h 114633"/>
              <a:gd name="connsiteX3" fmla="*/ 0 w 272604"/>
              <a:gd name="connsiteY3" fmla="*/ 114634 h 114633"/>
            </a:gdLst>
            <a:ahLst/>
            <a:cxnLst>
              <a:cxn ang="0">
                <a:pos x="connsiteX0" y="connsiteY0"/>
              </a:cxn>
              <a:cxn ang="0">
                <a:pos x="connsiteX1" y="connsiteY1"/>
              </a:cxn>
              <a:cxn ang="0">
                <a:pos x="connsiteX2" y="connsiteY2"/>
              </a:cxn>
              <a:cxn ang="0">
                <a:pos x="connsiteX3" y="connsiteY3"/>
              </a:cxn>
            </a:cxnLst>
            <a:rect l="l" t="t" r="r" b="b"/>
            <a:pathLst>
              <a:path w="272604" h="114633">
                <a:moveTo>
                  <a:pt x="0" y="0"/>
                </a:moveTo>
                <a:lnTo>
                  <a:pt x="272605" y="0"/>
                </a:lnTo>
                <a:lnTo>
                  <a:pt x="272605" y="114634"/>
                </a:lnTo>
                <a:lnTo>
                  <a:pt x="0" y="114634"/>
                </a:lnTo>
                <a:close/>
              </a:path>
            </a:pathLst>
          </a:custGeom>
          <a:noFill/>
          <a:ln w="18941" cap="rnd">
            <a:solidFill>
              <a:srgbClr val="888E95"/>
            </a:solidFill>
            <a:prstDash val="solid"/>
            <a:round/>
          </a:ln>
        </p:spPr>
        <p:txBody>
          <a:bodyPr rtlCol="0" anchor="ctr"/>
          <a:lstStyle/>
          <a:p>
            <a:endParaRPr lang="zh-TW" altLang="en-US">
              <a:cs typeface="+mn-ea"/>
              <a:sym typeface="+mn-lt"/>
            </a:endParaRPr>
          </a:p>
        </p:txBody>
      </p:sp>
      <p:sp>
        <p:nvSpPr>
          <p:cNvPr id="1050" name="手繪多邊形: 圖案 1049">
            <a:extLst>
              <a:ext uri="{FF2B5EF4-FFF2-40B4-BE49-F238E27FC236}">
                <a16:creationId xmlns:a16="http://schemas.microsoft.com/office/drawing/2014/main" id="{BB8C9520-DBC4-B0CF-BE4D-7B3D5BF4D0A5}"/>
              </a:ext>
            </a:extLst>
          </p:cNvPr>
          <p:cNvSpPr/>
          <p:nvPr/>
        </p:nvSpPr>
        <p:spPr>
          <a:xfrm>
            <a:off x="10827796" y="1965058"/>
            <a:ext cx="272699" cy="114633"/>
          </a:xfrm>
          <a:custGeom>
            <a:avLst/>
            <a:gdLst>
              <a:gd name="connsiteX0" fmla="*/ 272700 w 272699"/>
              <a:gd name="connsiteY0" fmla="*/ 114633 h 114633"/>
              <a:gd name="connsiteX1" fmla="*/ 272700 w 272699"/>
              <a:gd name="connsiteY1" fmla="*/ 0 h 114633"/>
              <a:gd name="connsiteX2" fmla="*/ 0 w 272699"/>
              <a:gd name="connsiteY2" fmla="*/ 0 h 114633"/>
              <a:gd name="connsiteX3" fmla="*/ 0 w 272699"/>
              <a:gd name="connsiteY3" fmla="*/ 114633 h 114633"/>
            </a:gdLst>
            <a:ahLst/>
            <a:cxnLst>
              <a:cxn ang="0">
                <a:pos x="connsiteX0" y="connsiteY0"/>
              </a:cxn>
              <a:cxn ang="0">
                <a:pos x="connsiteX1" y="connsiteY1"/>
              </a:cxn>
              <a:cxn ang="0">
                <a:pos x="connsiteX2" y="connsiteY2"/>
              </a:cxn>
              <a:cxn ang="0">
                <a:pos x="connsiteX3" y="connsiteY3"/>
              </a:cxn>
            </a:cxnLst>
            <a:rect l="l" t="t" r="r" b="b"/>
            <a:pathLst>
              <a:path w="272699" h="114633">
                <a:moveTo>
                  <a:pt x="272700" y="114633"/>
                </a:moveTo>
                <a:lnTo>
                  <a:pt x="272700" y="0"/>
                </a:lnTo>
                <a:lnTo>
                  <a:pt x="0" y="0"/>
                </a:lnTo>
                <a:lnTo>
                  <a:pt x="0" y="114633"/>
                </a:lnTo>
              </a:path>
            </a:pathLst>
          </a:custGeom>
          <a:noFill/>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1051" name="手繪多邊形: 圖案 1050">
            <a:extLst>
              <a:ext uri="{FF2B5EF4-FFF2-40B4-BE49-F238E27FC236}">
                <a16:creationId xmlns:a16="http://schemas.microsoft.com/office/drawing/2014/main" id="{F5A079C5-A75E-346B-CE4B-0B87251814AD}"/>
              </a:ext>
            </a:extLst>
          </p:cNvPr>
          <p:cNvSpPr/>
          <p:nvPr/>
        </p:nvSpPr>
        <p:spPr>
          <a:xfrm>
            <a:off x="10827796" y="1807116"/>
            <a:ext cx="272604" cy="85951"/>
          </a:xfrm>
          <a:custGeom>
            <a:avLst/>
            <a:gdLst>
              <a:gd name="connsiteX0" fmla="*/ 0 w 272604"/>
              <a:gd name="connsiteY0" fmla="*/ 0 h 85951"/>
              <a:gd name="connsiteX1" fmla="*/ 272605 w 272604"/>
              <a:gd name="connsiteY1" fmla="*/ 0 h 85951"/>
              <a:gd name="connsiteX2" fmla="*/ 272605 w 272604"/>
              <a:gd name="connsiteY2" fmla="*/ 85951 h 85951"/>
              <a:gd name="connsiteX3" fmla="*/ 0 w 272604"/>
              <a:gd name="connsiteY3" fmla="*/ 85951 h 85951"/>
            </a:gdLst>
            <a:ahLst/>
            <a:cxnLst>
              <a:cxn ang="0">
                <a:pos x="connsiteX0" y="connsiteY0"/>
              </a:cxn>
              <a:cxn ang="0">
                <a:pos x="connsiteX1" y="connsiteY1"/>
              </a:cxn>
              <a:cxn ang="0">
                <a:pos x="connsiteX2" y="connsiteY2"/>
              </a:cxn>
              <a:cxn ang="0">
                <a:pos x="connsiteX3" y="connsiteY3"/>
              </a:cxn>
            </a:cxnLst>
            <a:rect l="l" t="t" r="r" b="b"/>
            <a:pathLst>
              <a:path w="272604" h="85951">
                <a:moveTo>
                  <a:pt x="0" y="0"/>
                </a:moveTo>
                <a:lnTo>
                  <a:pt x="272605" y="0"/>
                </a:lnTo>
                <a:lnTo>
                  <a:pt x="272605" y="85951"/>
                </a:lnTo>
                <a:lnTo>
                  <a:pt x="0" y="85951"/>
                </a:lnTo>
                <a:close/>
              </a:path>
            </a:pathLst>
          </a:custGeom>
          <a:noFill/>
          <a:ln w="18941" cap="rnd">
            <a:solidFill>
              <a:schemeClr val="bg1">
                <a:lumMod val="95000"/>
              </a:schemeClr>
            </a:solidFill>
            <a:prstDash val="solid"/>
            <a:round/>
          </a:ln>
        </p:spPr>
        <p:txBody>
          <a:bodyPr rtlCol="0" anchor="ctr"/>
          <a:lstStyle/>
          <a:p>
            <a:endParaRPr lang="zh-TW" altLang="en-US">
              <a:cs typeface="+mn-ea"/>
              <a:sym typeface="+mn-lt"/>
            </a:endParaRPr>
          </a:p>
        </p:txBody>
      </p:sp>
      <p:sp>
        <p:nvSpPr>
          <p:cNvPr id="1052" name="手繪多邊形: 圖案 1051">
            <a:extLst>
              <a:ext uri="{FF2B5EF4-FFF2-40B4-BE49-F238E27FC236}">
                <a16:creationId xmlns:a16="http://schemas.microsoft.com/office/drawing/2014/main" id="{7A3D2777-BA16-30EB-3D54-65CDDF36C09D}"/>
              </a:ext>
            </a:extLst>
          </p:cNvPr>
          <p:cNvSpPr/>
          <p:nvPr/>
        </p:nvSpPr>
        <p:spPr>
          <a:xfrm>
            <a:off x="10827796" y="1807116"/>
            <a:ext cx="272699" cy="85951"/>
          </a:xfrm>
          <a:custGeom>
            <a:avLst/>
            <a:gdLst>
              <a:gd name="connsiteX0" fmla="*/ 272700 w 272699"/>
              <a:gd name="connsiteY0" fmla="*/ 85951 h 85951"/>
              <a:gd name="connsiteX1" fmla="*/ 272700 w 272699"/>
              <a:gd name="connsiteY1" fmla="*/ 0 h 85951"/>
              <a:gd name="connsiteX2" fmla="*/ 0 w 272699"/>
              <a:gd name="connsiteY2" fmla="*/ 0 h 85951"/>
              <a:gd name="connsiteX3" fmla="*/ 0 w 272699"/>
              <a:gd name="connsiteY3" fmla="*/ 85951 h 85951"/>
            </a:gdLst>
            <a:ahLst/>
            <a:cxnLst>
              <a:cxn ang="0">
                <a:pos x="connsiteX0" y="connsiteY0"/>
              </a:cxn>
              <a:cxn ang="0">
                <a:pos x="connsiteX1" y="connsiteY1"/>
              </a:cxn>
              <a:cxn ang="0">
                <a:pos x="connsiteX2" y="connsiteY2"/>
              </a:cxn>
              <a:cxn ang="0">
                <a:pos x="connsiteX3" y="connsiteY3"/>
              </a:cxn>
            </a:cxnLst>
            <a:rect l="l" t="t" r="r" b="b"/>
            <a:pathLst>
              <a:path w="272699" h="85951">
                <a:moveTo>
                  <a:pt x="272700" y="85951"/>
                </a:moveTo>
                <a:lnTo>
                  <a:pt x="272700" y="0"/>
                </a:lnTo>
                <a:lnTo>
                  <a:pt x="0" y="0"/>
                </a:lnTo>
                <a:lnTo>
                  <a:pt x="0" y="85951"/>
                </a:lnTo>
              </a:path>
            </a:pathLst>
          </a:custGeom>
          <a:noFill/>
          <a:ln w="18941" cap="rnd">
            <a:solidFill>
              <a:srgbClr val="888E95"/>
            </a:solidFill>
            <a:prstDash val="solid"/>
            <a:round/>
          </a:ln>
        </p:spPr>
        <p:txBody>
          <a:bodyPr rtlCol="0" anchor="ctr"/>
          <a:lstStyle/>
          <a:p>
            <a:endParaRPr lang="zh-TW" altLang="en-US">
              <a:cs typeface="+mn-ea"/>
              <a:sym typeface="+mn-lt"/>
            </a:endParaRPr>
          </a:p>
        </p:txBody>
      </p:sp>
      <p:sp>
        <p:nvSpPr>
          <p:cNvPr id="1053" name="手繪多邊形: 圖案 1052">
            <a:extLst>
              <a:ext uri="{FF2B5EF4-FFF2-40B4-BE49-F238E27FC236}">
                <a16:creationId xmlns:a16="http://schemas.microsoft.com/office/drawing/2014/main" id="{00DCF69F-9DCF-ECD1-1D3A-F435F84F6E2D}"/>
              </a:ext>
            </a:extLst>
          </p:cNvPr>
          <p:cNvSpPr/>
          <p:nvPr/>
        </p:nvSpPr>
        <p:spPr>
          <a:xfrm>
            <a:off x="11480890" y="1807116"/>
            <a:ext cx="9488" cy="598145"/>
          </a:xfrm>
          <a:custGeom>
            <a:avLst/>
            <a:gdLst>
              <a:gd name="connsiteX0" fmla="*/ 0 w 9488"/>
              <a:gd name="connsiteY0" fmla="*/ 598146 h 598145"/>
              <a:gd name="connsiteX1" fmla="*/ 0 w 9488"/>
              <a:gd name="connsiteY1" fmla="*/ 0 h 598145"/>
            </a:gdLst>
            <a:ahLst/>
            <a:cxnLst>
              <a:cxn ang="0">
                <a:pos x="connsiteX0" y="connsiteY0"/>
              </a:cxn>
              <a:cxn ang="0">
                <a:pos x="connsiteX1" y="connsiteY1"/>
              </a:cxn>
            </a:cxnLst>
            <a:rect l="l" t="t" r="r" b="b"/>
            <a:pathLst>
              <a:path w="9488" h="598145">
                <a:moveTo>
                  <a:pt x="0" y="598146"/>
                </a:moveTo>
                <a:lnTo>
                  <a:pt x="0" y="0"/>
                </a:lnTo>
              </a:path>
            </a:pathLst>
          </a:custGeom>
          <a:ln w="18941" cap="flat">
            <a:solidFill>
              <a:srgbClr val="57F7FF"/>
            </a:solidFill>
            <a:prstDash val="solid"/>
            <a:miter/>
          </a:ln>
        </p:spPr>
        <p:txBody>
          <a:bodyPr rtlCol="0" anchor="ctr"/>
          <a:lstStyle/>
          <a:p>
            <a:endParaRPr lang="zh-TW" altLang="en-US">
              <a:cs typeface="+mn-ea"/>
              <a:sym typeface="+mn-lt"/>
            </a:endParaRPr>
          </a:p>
        </p:txBody>
      </p:sp>
      <p:sp>
        <p:nvSpPr>
          <p:cNvPr id="1054" name="手繪多邊形: 圖案 1053">
            <a:extLst>
              <a:ext uri="{FF2B5EF4-FFF2-40B4-BE49-F238E27FC236}">
                <a16:creationId xmlns:a16="http://schemas.microsoft.com/office/drawing/2014/main" id="{C9C75546-CF43-8E4A-520F-DB6309FCFBC6}"/>
              </a:ext>
            </a:extLst>
          </p:cNvPr>
          <p:cNvSpPr/>
          <p:nvPr/>
        </p:nvSpPr>
        <p:spPr>
          <a:xfrm>
            <a:off x="11365699" y="2313802"/>
            <a:ext cx="9488" cy="512669"/>
          </a:xfrm>
          <a:custGeom>
            <a:avLst/>
            <a:gdLst>
              <a:gd name="connsiteX0" fmla="*/ 0 w 9488"/>
              <a:gd name="connsiteY0" fmla="*/ 512669 h 512669"/>
              <a:gd name="connsiteX1" fmla="*/ 0 w 9488"/>
              <a:gd name="connsiteY1" fmla="*/ 0 h 512669"/>
            </a:gdLst>
            <a:ahLst/>
            <a:cxnLst>
              <a:cxn ang="0">
                <a:pos x="connsiteX0" y="connsiteY0"/>
              </a:cxn>
              <a:cxn ang="0">
                <a:pos x="connsiteX1" y="connsiteY1"/>
              </a:cxn>
            </a:cxnLst>
            <a:rect l="l" t="t" r="r" b="b"/>
            <a:pathLst>
              <a:path w="9488" h="512669">
                <a:moveTo>
                  <a:pt x="0" y="512669"/>
                </a:moveTo>
                <a:lnTo>
                  <a:pt x="0" y="0"/>
                </a:lnTo>
              </a:path>
            </a:pathLst>
          </a:custGeom>
          <a:ln w="18941" cap="flat">
            <a:solidFill>
              <a:srgbClr val="57F7FF"/>
            </a:solidFill>
            <a:prstDash val="solid"/>
            <a:miter/>
          </a:ln>
        </p:spPr>
        <p:txBody>
          <a:bodyPr rtlCol="0" anchor="ctr"/>
          <a:lstStyle/>
          <a:p>
            <a:endParaRPr lang="zh-TW" altLang="en-US">
              <a:cs typeface="+mn-ea"/>
              <a:sym typeface="+mn-lt"/>
            </a:endParaRPr>
          </a:p>
        </p:txBody>
      </p:sp>
      <p:sp>
        <p:nvSpPr>
          <p:cNvPr id="1055" name="手繪多邊形: 圖案 1054">
            <a:extLst>
              <a:ext uri="{FF2B5EF4-FFF2-40B4-BE49-F238E27FC236}">
                <a16:creationId xmlns:a16="http://schemas.microsoft.com/office/drawing/2014/main" id="{24A30831-27AD-F07D-FFD6-70867775D82B}"/>
              </a:ext>
            </a:extLst>
          </p:cNvPr>
          <p:cNvSpPr/>
          <p:nvPr/>
        </p:nvSpPr>
        <p:spPr>
          <a:xfrm>
            <a:off x="11365699" y="2199833"/>
            <a:ext cx="9488" cy="56984"/>
          </a:xfrm>
          <a:custGeom>
            <a:avLst/>
            <a:gdLst>
              <a:gd name="connsiteX0" fmla="*/ 0 w 9488"/>
              <a:gd name="connsiteY0" fmla="*/ 56984 h 56984"/>
              <a:gd name="connsiteX1" fmla="*/ 0 w 9488"/>
              <a:gd name="connsiteY1" fmla="*/ 0 h 56984"/>
            </a:gdLst>
            <a:ahLst/>
            <a:cxnLst>
              <a:cxn ang="0">
                <a:pos x="connsiteX0" y="connsiteY0"/>
              </a:cxn>
              <a:cxn ang="0">
                <a:pos x="connsiteX1" y="connsiteY1"/>
              </a:cxn>
            </a:cxnLst>
            <a:rect l="l" t="t" r="r" b="b"/>
            <a:pathLst>
              <a:path w="9488" h="56984">
                <a:moveTo>
                  <a:pt x="0" y="56984"/>
                </a:moveTo>
                <a:lnTo>
                  <a:pt x="0" y="0"/>
                </a:lnTo>
              </a:path>
            </a:pathLst>
          </a:custGeom>
          <a:ln w="18941" cap="flat">
            <a:solidFill>
              <a:srgbClr val="57F7FF"/>
            </a:solidFill>
            <a:prstDash val="solid"/>
            <a:miter/>
          </a:ln>
        </p:spPr>
        <p:txBody>
          <a:bodyPr rtlCol="0" anchor="ctr"/>
          <a:lstStyle/>
          <a:p>
            <a:endParaRPr lang="zh-TW" altLang="en-US">
              <a:cs typeface="+mn-ea"/>
              <a:sym typeface="+mn-lt"/>
            </a:endParaRPr>
          </a:p>
        </p:txBody>
      </p:sp>
      <p:sp>
        <p:nvSpPr>
          <p:cNvPr id="1056" name="手繪多邊形: 圖案 1055">
            <a:extLst>
              <a:ext uri="{FF2B5EF4-FFF2-40B4-BE49-F238E27FC236}">
                <a16:creationId xmlns:a16="http://schemas.microsoft.com/office/drawing/2014/main" id="{49FF1214-008E-DE50-8C15-C4823FC15E4A}"/>
              </a:ext>
            </a:extLst>
          </p:cNvPr>
          <p:cNvSpPr/>
          <p:nvPr/>
        </p:nvSpPr>
        <p:spPr>
          <a:xfrm>
            <a:off x="11365699" y="2085959"/>
            <a:ext cx="9488" cy="56889"/>
          </a:xfrm>
          <a:custGeom>
            <a:avLst/>
            <a:gdLst>
              <a:gd name="connsiteX0" fmla="*/ 0 w 9488"/>
              <a:gd name="connsiteY0" fmla="*/ 56889 h 56889"/>
              <a:gd name="connsiteX1" fmla="*/ 0 w 9488"/>
              <a:gd name="connsiteY1" fmla="*/ 0 h 56889"/>
            </a:gdLst>
            <a:ahLst/>
            <a:cxnLst>
              <a:cxn ang="0">
                <a:pos x="connsiteX0" y="connsiteY0"/>
              </a:cxn>
              <a:cxn ang="0">
                <a:pos x="connsiteX1" y="connsiteY1"/>
              </a:cxn>
            </a:cxnLst>
            <a:rect l="l" t="t" r="r" b="b"/>
            <a:pathLst>
              <a:path w="9488" h="56889">
                <a:moveTo>
                  <a:pt x="0" y="56889"/>
                </a:moveTo>
                <a:lnTo>
                  <a:pt x="0" y="0"/>
                </a:lnTo>
              </a:path>
            </a:pathLst>
          </a:custGeom>
          <a:ln w="18941" cap="flat">
            <a:solidFill>
              <a:srgbClr val="57F7FF"/>
            </a:solidFill>
            <a:prstDash val="solid"/>
            <a:miter/>
          </a:ln>
        </p:spPr>
        <p:txBody>
          <a:bodyPr rtlCol="0" anchor="ctr"/>
          <a:lstStyle/>
          <a:p>
            <a:endParaRPr lang="zh-TW" altLang="en-US">
              <a:cs typeface="+mn-ea"/>
              <a:sym typeface="+mn-lt"/>
            </a:endParaRPr>
          </a:p>
        </p:txBody>
      </p:sp>
      <p:sp>
        <p:nvSpPr>
          <p:cNvPr id="1057" name="手繪多邊形: 圖案 1056">
            <a:extLst>
              <a:ext uri="{FF2B5EF4-FFF2-40B4-BE49-F238E27FC236}">
                <a16:creationId xmlns:a16="http://schemas.microsoft.com/office/drawing/2014/main" id="{908ABCE8-CDD9-76C2-F2CA-FCA7D080F23B}"/>
              </a:ext>
            </a:extLst>
          </p:cNvPr>
          <p:cNvSpPr/>
          <p:nvPr/>
        </p:nvSpPr>
        <p:spPr>
          <a:xfrm>
            <a:off x="10562592" y="2103435"/>
            <a:ext cx="9488" cy="512669"/>
          </a:xfrm>
          <a:custGeom>
            <a:avLst/>
            <a:gdLst>
              <a:gd name="connsiteX0" fmla="*/ 0 w 9488"/>
              <a:gd name="connsiteY0" fmla="*/ 512669 h 512669"/>
              <a:gd name="connsiteX1" fmla="*/ 0 w 9488"/>
              <a:gd name="connsiteY1" fmla="*/ 0 h 512669"/>
            </a:gdLst>
            <a:ahLst/>
            <a:cxnLst>
              <a:cxn ang="0">
                <a:pos x="connsiteX0" y="connsiteY0"/>
              </a:cxn>
              <a:cxn ang="0">
                <a:pos x="connsiteX1" y="connsiteY1"/>
              </a:cxn>
            </a:cxnLst>
            <a:rect l="l" t="t" r="r" b="b"/>
            <a:pathLst>
              <a:path w="9488" h="512669">
                <a:moveTo>
                  <a:pt x="0" y="512669"/>
                </a:moveTo>
                <a:lnTo>
                  <a:pt x="0" y="0"/>
                </a:lnTo>
              </a:path>
            </a:pathLst>
          </a:custGeom>
          <a:ln w="18941" cap="flat">
            <a:solidFill>
              <a:srgbClr val="57F7FF"/>
            </a:solidFill>
            <a:prstDash val="solid"/>
            <a:miter/>
          </a:ln>
        </p:spPr>
        <p:txBody>
          <a:bodyPr rtlCol="0" anchor="ctr"/>
          <a:lstStyle/>
          <a:p>
            <a:endParaRPr lang="zh-TW" altLang="en-US">
              <a:cs typeface="+mn-ea"/>
              <a:sym typeface="+mn-lt"/>
            </a:endParaRPr>
          </a:p>
        </p:txBody>
      </p:sp>
      <p:sp>
        <p:nvSpPr>
          <p:cNvPr id="22" name="TextBox 21">
            <a:extLst>
              <a:ext uri="{FF2B5EF4-FFF2-40B4-BE49-F238E27FC236}">
                <a16:creationId xmlns:a16="http://schemas.microsoft.com/office/drawing/2014/main" id="{2B56D5A1-0E81-809F-9454-821FE2C94FDC}"/>
              </a:ext>
            </a:extLst>
          </p:cNvPr>
          <p:cNvSpPr txBox="1"/>
          <p:nvPr/>
        </p:nvSpPr>
        <p:spPr>
          <a:xfrm>
            <a:off x="10345187" y="2908177"/>
            <a:ext cx="1622560" cy="276999"/>
          </a:xfrm>
          <a:prstGeom prst="rect">
            <a:avLst/>
          </a:prstGeom>
          <a:noFill/>
        </p:spPr>
        <p:txBody>
          <a:bodyPr wrap="none" rtlCol="0">
            <a:spAutoFit/>
          </a:bodyPr>
          <a:lstStyle/>
          <a:p>
            <a:r>
              <a:rPr lang="en-US" altLang="ja-JP" sz="1200" b="1" dirty="0">
                <a:solidFill>
                  <a:srgbClr val="57F7FF"/>
                </a:solidFill>
                <a:cs typeface="+mn-ea"/>
                <a:sym typeface="+mn-lt"/>
              </a:rPr>
              <a:t>Lower power usage</a:t>
            </a:r>
          </a:p>
        </p:txBody>
      </p:sp>
      <p:grpSp>
        <p:nvGrpSpPr>
          <p:cNvPr id="15" name="Google Shape;1112;gc428d55399_0_337">
            <a:extLst>
              <a:ext uri="{FF2B5EF4-FFF2-40B4-BE49-F238E27FC236}">
                <a16:creationId xmlns:a16="http://schemas.microsoft.com/office/drawing/2014/main" id="{EF53673E-FA73-E54D-E612-152D4563B8CD}"/>
              </a:ext>
            </a:extLst>
          </p:cNvPr>
          <p:cNvGrpSpPr/>
          <p:nvPr/>
        </p:nvGrpSpPr>
        <p:grpSpPr>
          <a:xfrm>
            <a:off x="657985" y="3835305"/>
            <a:ext cx="4720094" cy="2785644"/>
            <a:chOff x="535858" y="2192097"/>
            <a:chExt cx="3078236" cy="4755000"/>
          </a:xfrm>
          <a:effectLst>
            <a:outerShdw blurRad="342900" dist="177800" dir="3600000" algn="t" rotWithShape="0">
              <a:prstClr val="black">
                <a:alpha val="40000"/>
              </a:prstClr>
            </a:outerShdw>
          </a:effectLst>
        </p:grpSpPr>
        <p:pic>
          <p:nvPicPr>
            <p:cNvPr id="17" name="Google Shape;1114;gc428d55399_0_337">
              <a:extLst>
                <a:ext uri="{FF2B5EF4-FFF2-40B4-BE49-F238E27FC236}">
                  <a16:creationId xmlns:a16="http://schemas.microsoft.com/office/drawing/2014/main" id="{5A846C81-F183-F747-2485-9CDF8BA2C7AC}"/>
                </a:ext>
              </a:extLst>
            </p:cNvPr>
            <p:cNvPicPr preferRelativeResize="0"/>
            <p:nvPr/>
          </p:nvPicPr>
          <p:blipFill rotWithShape="1">
            <a:blip r:embed="rId2"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21" name="Google Shape;1113;gc428d55399_0_337">
              <a:extLst>
                <a:ext uri="{FF2B5EF4-FFF2-40B4-BE49-F238E27FC236}">
                  <a16:creationId xmlns:a16="http://schemas.microsoft.com/office/drawing/2014/main" id="{4CF7BCF8-9E88-0C1F-29B4-F4C809337590}"/>
                </a:ext>
              </a:extLst>
            </p:cNvPr>
            <p:cNvSpPr/>
            <p:nvPr/>
          </p:nvSpPr>
          <p:spPr>
            <a:xfrm>
              <a:off x="535858" y="2192097"/>
              <a:ext cx="2743200" cy="4755000"/>
            </a:xfrm>
            <a:prstGeom prst="rect">
              <a:avLst/>
            </a:prstGeom>
            <a:gradFill>
              <a:gsLst>
                <a:gs pos="0">
                  <a:srgbClr val="FFFFFF">
                    <a:alpha val="83921"/>
                  </a:srgbClr>
                </a:gs>
                <a:gs pos="13000">
                  <a:schemeClr val="lt1"/>
                </a:gs>
                <a:gs pos="93000">
                  <a:srgbClr val="F5F5F5"/>
                </a:gs>
                <a:gs pos="100000">
                  <a:srgbClr val="BFBFBF">
                    <a:alpha val="63921"/>
                  </a:srgbClr>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cs typeface="+mn-ea"/>
                <a:sym typeface="+mn-lt"/>
              </a:endParaRPr>
            </a:p>
          </p:txBody>
        </p:sp>
      </p:grpSp>
      <p:pic>
        <p:nvPicPr>
          <p:cNvPr id="1026" name="Picture 2">
            <a:extLst>
              <a:ext uri="{FF2B5EF4-FFF2-40B4-BE49-F238E27FC236}">
                <a16:creationId xmlns:a16="http://schemas.microsoft.com/office/drawing/2014/main" id="{18174400-45FE-6C6E-659A-4FC2C477A5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344" y="3982088"/>
            <a:ext cx="3769145" cy="2475523"/>
          </a:xfrm>
          <a:prstGeom prst="rect">
            <a:avLst/>
          </a:prstGeom>
          <a:noFill/>
          <a:extLst>
            <a:ext uri="{909E8E84-426E-40DD-AFC4-6F175D3DCCD1}">
              <a14:hiddenFill xmlns:a14="http://schemas.microsoft.com/office/drawing/2010/main">
                <a:solidFill>
                  <a:srgbClr val="FFFFFF"/>
                </a:solidFill>
              </a14:hiddenFill>
            </a:ext>
          </a:extLst>
        </p:spPr>
      </p:pic>
      <p:sp>
        <p:nvSpPr>
          <p:cNvPr id="24" name="Rectangle 1">
            <a:extLst>
              <a:ext uri="{FF2B5EF4-FFF2-40B4-BE49-F238E27FC236}">
                <a16:creationId xmlns:a16="http://schemas.microsoft.com/office/drawing/2014/main" id="{621EACE4-F09F-6B09-94F9-11A21A72C64A}"/>
              </a:ext>
            </a:extLst>
          </p:cNvPr>
          <p:cNvSpPr>
            <a:spLocks noChangeArrowheads="1"/>
          </p:cNvSpPr>
          <p:nvPr/>
        </p:nvSpPr>
        <p:spPr bwMode="auto">
          <a:xfrm>
            <a:off x="447332" y="1669939"/>
            <a:ext cx="502604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altLang="zh-TW" sz="2400" b="1">
                <a:solidFill>
                  <a:schemeClr val="bg1"/>
                </a:solidFill>
                <a:cs typeface="+mn-ea"/>
                <a:sym typeface="+mn-lt"/>
              </a:rPr>
              <a:t>What is SSD cache acceleration?</a:t>
            </a:r>
          </a:p>
        </p:txBody>
      </p:sp>
      <p:sp>
        <p:nvSpPr>
          <p:cNvPr id="86" name="手繪多邊形: 圖案 85">
            <a:extLst>
              <a:ext uri="{FF2B5EF4-FFF2-40B4-BE49-F238E27FC236}">
                <a16:creationId xmlns:a16="http://schemas.microsoft.com/office/drawing/2014/main" id="{23BF15A3-F0FD-6737-7EF7-28F3CD33D23F}"/>
              </a:ext>
            </a:extLst>
          </p:cNvPr>
          <p:cNvSpPr/>
          <p:nvPr/>
        </p:nvSpPr>
        <p:spPr>
          <a:xfrm rot="1387726">
            <a:off x="9292567" y="1786302"/>
            <a:ext cx="133071" cy="89209"/>
          </a:xfrm>
          <a:custGeom>
            <a:avLst/>
            <a:gdLst>
              <a:gd name="connsiteX0" fmla="*/ 0 w 102286"/>
              <a:gd name="connsiteY0" fmla="*/ 68571 h 68571"/>
              <a:gd name="connsiteX1" fmla="*/ 102286 w 102286"/>
              <a:gd name="connsiteY1" fmla="*/ 0 h 68571"/>
            </a:gdLst>
            <a:ahLst/>
            <a:cxnLst>
              <a:cxn ang="0">
                <a:pos x="connsiteX0" y="connsiteY0"/>
              </a:cxn>
              <a:cxn ang="0">
                <a:pos x="connsiteX1" y="connsiteY1"/>
              </a:cxn>
            </a:cxnLst>
            <a:rect l="l" t="t" r="r" b="b"/>
            <a:pathLst>
              <a:path w="102286" h="68571">
                <a:moveTo>
                  <a:pt x="0" y="68571"/>
                </a:moveTo>
                <a:lnTo>
                  <a:pt x="102286" y="0"/>
                </a:lnTo>
              </a:path>
            </a:pathLst>
          </a:custGeom>
          <a:ln w="18941" cap="rnd">
            <a:solidFill>
              <a:schemeClr val="bg1">
                <a:lumMod val="95000"/>
              </a:schemeClr>
            </a:solidFill>
            <a:prstDash val="solid"/>
            <a:round/>
          </a:ln>
        </p:spPr>
        <p:txBody>
          <a:bodyPr rtlCol="0" anchor="ctr"/>
          <a:lstStyle/>
          <a:p>
            <a:endParaRPr lang="zh-TW" altLang="en-US">
              <a:cs typeface="+mn-ea"/>
              <a:sym typeface="+mn-lt"/>
            </a:endParaRPr>
          </a:p>
        </p:txBody>
      </p:sp>
      <p:graphicFrame>
        <p:nvGraphicFramePr>
          <p:cNvPr id="23" name="Table 22">
            <a:extLst>
              <a:ext uri="{FF2B5EF4-FFF2-40B4-BE49-F238E27FC236}">
                <a16:creationId xmlns:a16="http://schemas.microsoft.com/office/drawing/2014/main" id="{9C64BC0C-1B2C-7E0D-10E0-0D21439FF88B}"/>
              </a:ext>
            </a:extLst>
          </p:cNvPr>
          <p:cNvGraphicFramePr>
            <a:graphicFrameLocks noGrp="1"/>
          </p:cNvGraphicFramePr>
          <p:nvPr>
            <p:extLst>
              <p:ext uri="{D42A27DB-BD31-4B8C-83A1-F6EECF244321}">
                <p14:modId xmlns:p14="http://schemas.microsoft.com/office/powerpoint/2010/main" val="4067746274"/>
              </p:ext>
            </p:extLst>
          </p:nvPr>
        </p:nvGraphicFramePr>
        <p:xfrm>
          <a:off x="5252383" y="3496220"/>
          <a:ext cx="6752442" cy="3096059"/>
        </p:xfrm>
        <a:graphic>
          <a:graphicData uri="http://schemas.openxmlformats.org/drawingml/2006/table">
            <a:tbl>
              <a:tblPr>
                <a:effectLst>
                  <a:outerShdw blurRad="431800" dist="215900" dir="4140000" algn="ctr" rotWithShape="0">
                    <a:srgbClr val="000000">
                      <a:alpha val="25000"/>
                    </a:srgbClr>
                  </a:outerShdw>
                </a:effectLst>
              </a:tblPr>
              <a:tblGrid>
                <a:gridCol w="1537147">
                  <a:extLst>
                    <a:ext uri="{9D8B030D-6E8A-4147-A177-3AD203B41FA5}">
                      <a16:colId xmlns:a16="http://schemas.microsoft.com/office/drawing/2014/main" val="2864689497"/>
                    </a:ext>
                  </a:extLst>
                </a:gridCol>
                <a:gridCol w="3006403">
                  <a:extLst>
                    <a:ext uri="{9D8B030D-6E8A-4147-A177-3AD203B41FA5}">
                      <a16:colId xmlns:a16="http://schemas.microsoft.com/office/drawing/2014/main" val="1387470852"/>
                    </a:ext>
                  </a:extLst>
                </a:gridCol>
                <a:gridCol w="2208892">
                  <a:extLst>
                    <a:ext uri="{9D8B030D-6E8A-4147-A177-3AD203B41FA5}">
                      <a16:colId xmlns:a16="http://schemas.microsoft.com/office/drawing/2014/main" val="619258689"/>
                    </a:ext>
                  </a:extLst>
                </a:gridCol>
              </a:tblGrid>
              <a:tr h="423420">
                <a:tc>
                  <a:txBody>
                    <a:bodyPr/>
                    <a:lstStyle/>
                    <a:p>
                      <a:endParaRPr lang="en-TW" sz="1600" b="1">
                        <a:latin typeface="+mn-lt"/>
                        <a:ea typeface="+mn-ea"/>
                        <a:cs typeface="+mn-ea"/>
                        <a:sym typeface="+mn-lt"/>
                      </a:endParaRPr>
                    </a:p>
                  </a:txBody>
                  <a:tcPr marL="20551" marR="20551" marT="10276" marB="10276" anchor="ctr">
                    <a:lnL>
                      <a:noFill/>
                    </a:lnL>
                    <a:lnR>
                      <a:noFill/>
                    </a:lnR>
                    <a:lnT>
                      <a:noFill/>
                    </a:lnT>
                    <a:lnB>
                      <a:noFill/>
                    </a:lnB>
                    <a:noFill/>
                  </a:tcPr>
                </a:tc>
                <a:tc>
                  <a:txBody>
                    <a:bodyPr/>
                    <a:lstStyle/>
                    <a:p>
                      <a:pPr marL="180000"/>
                      <a:r>
                        <a:rPr lang="en-US" sz="1600" b="1">
                          <a:solidFill>
                            <a:schemeClr val="bg1"/>
                          </a:solidFill>
                          <a:latin typeface="+mn-lt"/>
                          <a:ea typeface="+mn-ea"/>
                          <a:cs typeface="+mn-ea"/>
                          <a:sym typeface="+mn-lt"/>
                        </a:rPr>
                        <a:t>QTS NAS</a:t>
                      </a:r>
                    </a:p>
                  </a:txBody>
                  <a:tcPr marL="20551" marR="20551" marT="10276" marB="10276" anchor="ctr">
                    <a:lnL>
                      <a:noFill/>
                    </a:lnL>
                    <a:lnR>
                      <a:noFill/>
                    </a:lnR>
                    <a:lnT>
                      <a:noFill/>
                    </a:lnT>
                    <a:lnB>
                      <a:noFill/>
                    </a:lnB>
                    <a:noFill/>
                  </a:tcPr>
                </a:tc>
                <a:tc>
                  <a:txBody>
                    <a:bodyPr/>
                    <a:lstStyle/>
                    <a:p>
                      <a:r>
                        <a:rPr lang="en-US" sz="1600" b="1" err="1">
                          <a:solidFill>
                            <a:schemeClr val="bg1"/>
                          </a:solidFill>
                          <a:latin typeface="+mn-lt"/>
                          <a:ea typeface="+mn-ea"/>
                          <a:cs typeface="+mn-ea"/>
                          <a:sym typeface="+mn-lt"/>
                        </a:rPr>
                        <a:t>QuTS</a:t>
                      </a:r>
                      <a:r>
                        <a:rPr lang="en-US" sz="1600" b="1">
                          <a:solidFill>
                            <a:schemeClr val="bg1"/>
                          </a:solidFill>
                          <a:latin typeface="+mn-lt"/>
                          <a:ea typeface="+mn-ea"/>
                          <a:cs typeface="+mn-ea"/>
                          <a:sym typeface="+mn-lt"/>
                        </a:rPr>
                        <a:t> hero NAS</a:t>
                      </a:r>
                    </a:p>
                  </a:txBody>
                  <a:tcPr marL="20551" marR="20551" marT="10276" marB="10276" anchor="ctr">
                    <a:lnL>
                      <a:noFill/>
                    </a:lnL>
                    <a:lnR>
                      <a:noFill/>
                    </a:lnR>
                    <a:lnT>
                      <a:noFill/>
                    </a:lnT>
                    <a:lnB>
                      <a:noFill/>
                    </a:lnB>
                    <a:noFill/>
                  </a:tcPr>
                </a:tc>
                <a:extLst>
                  <a:ext uri="{0D108BD9-81ED-4DB2-BD59-A6C34878D82A}">
                    <a16:rowId xmlns:a16="http://schemas.microsoft.com/office/drawing/2014/main" val="3567614880"/>
                  </a:ext>
                </a:extLst>
              </a:tr>
              <a:tr h="293111">
                <a:tc>
                  <a:txBody>
                    <a:bodyPr/>
                    <a:lstStyle/>
                    <a:p>
                      <a:r>
                        <a:rPr lang="en-TW" sz="1600" b="1">
                          <a:latin typeface="+mn-lt"/>
                          <a:ea typeface="+mn-ea"/>
                          <a:cs typeface="+mn-ea"/>
                          <a:sym typeface="+mn-lt"/>
                        </a:rPr>
                        <a:t> </a:t>
                      </a:r>
                    </a:p>
                  </a:txBody>
                  <a:tcPr marL="20551" marR="20551" marT="10276" marB="10276" anchor="ctr">
                    <a:lnL>
                      <a:noFill/>
                    </a:lnL>
                    <a:lnR>
                      <a:noFill/>
                    </a:lnR>
                    <a:lnT>
                      <a:noFill/>
                    </a:lnT>
                    <a:lnB>
                      <a:noFill/>
                    </a:lnB>
                    <a:noFill/>
                  </a:tcPr>
                </a:tc>
                <a:tc>
                  <a:txBody>
                    <a:bodyPr/>
                    <a:lstStyle/>
                    <a:p>
                      <a:pPr marL="180000"/>
                      <a:r>
                        <a:rPr lang="en-US" sz="1600" b="1">
                          <a:solidFill>
                            <a:srgbClr val="005EA4"/>
                          </a:solidFill>
                          <a:latin typeface="+mn-lt"/>
                          <a:ea typeface="+mn-ea"/>
                          <a:cs typeface="+mn-ea"/>
                          <a:sym typeface="+mn-lt"/>
                        </a:rPr>
                        <a:t>QTS 5.0.0 </a:t>
                      </a:r>
                      <a:r>
                        <a:rPr lang="en-US" altLang="ja-JP" sz="1600" b="1">
                          <a:solidFill>
                            <a:srgbClr val="005EA4"/>
                          </a:solidFill>
                          <a:latin typeface="+mn-lt"/>
                          <a:ea typeface="+mn-ea"/>
                          <a:cs typeface="+mn-ea"/>
                          <a:sym typeface="+mn-lt"/>
                        </a:rPr>
                        <a:t>(and later)</a:t>
                      </a:r>
                      <a:endParaRPr lang="ja-JP" altLang="en-US" sz="1600" b="1">
                        <a:solidFill>
                          <a:srgbClr val="005EA4"/>
                        </a:solidFill>
                        <a:latin typeface="+mn-lt"/>
                        <a:ea typeface="+mn-ea"/>
                        <a:cs typeface="+mn-ea"/>
                        <a:sym typeface="+mn-lt"/>
                      </a:endParaRPr>
                    </a:p>
                  </a:txBody>
                  <a:tcPr marL="20551" marR="20551" marT="10276" marB="10276" anchor="ctr">
                    <a:lnL>
                      <a:noFill/>
                    </a:lnL>
                    <a:lnR>
                      <a:noFill/>
                    </a:lnR>
                    <a:lnT>
                      <a:noFill/>
                    </a:lnT>
                    <a:lnB>
                      <a:noFill/>
                    </a:lnB>
                    <a:solidFill>
                      <a:srgbClr val="FFFFFF"/>
                    </a:solidFill>
                  </a:tcPr>
                </a:tc>
                <a:tc>
                  <a:txBody>
                    <a:bodyPr/>
                    <a:lstStyle/>
                    <a:p>
                      <a:r>
                        <a:rPr lang="en-US" sz="1600" b="1" err="1">
                          <a:solidFill>
                            <a:srgbClr val="005EA4"/>
                          </a:solidFill>
                          <a:latin typeface="+mn-lt"/>
                          <a:ea typeface="+mn-ea"/>
                          <a:cs typeface="+mn-ea"/>
                          <a:sym typeface="+mn-lt"/>
                        </a:rPr>
                        <a:t>QuTS</a:t>
                      </a:r>
                      <a:r>
                        <a:rPr lang="en-US" sz="1600" b="1">
                          <a:solidFill>
                            <a:srgbClr val="005EA4"/>
                          </a:solidFill>
                          <a:latin typeface="+mn-lt"/>
                          <a:ea typeface="+mn-ea"/>
                          <a:cs typeface="+mn-ea"/>
                          <a:sym typeface="+mn-lt"/>
                        </a:rPr>
                        <a:t> hero</a:t>
                      </a:r>
                      <a:endParaRPr lang="ja-JP" altLang="en-US" sz="1600" b="1">
                        <a:solidFill>
                          <a:srgbClr val="005EA4"/>
                        </a:solidFill>
                        <a:latin typeface="+mn-lt"/>
                        <a:ea typeface="+mn-ea"/>
                        <a:cs typeface="+mn-ea"/>
                        <a:sym typeface="+mn-lt"/>
                      </a:endParaRPr>
                    </a:p>
                  </a:txBody>
                  <a:tcPr marL="20551" marR="20551" marT="10276" marB="10276" anchor="ctr">
                    <a:lnL>
                      <a:noFill/>
                    </a:lnL>
                    <a:lnR>
                      <a:noFill/>
                    </a:lnR>
                    <a:lnT>
                      <a:noFill/>
                    </a:lnT>
                    <a:lnB>
                      <a:noFill/>
                    </a:lnB>
                    <a:solidFill>
                      <a:srgbClr val="FFFFFF"/>
                    </a:solidFill>
                  </a:tcPr>
                </a:tc>
                <a:extLst>
                  <a:ext uri="{0D108BD9-81ED-4DB2-BD59-A6C34878D82A}">
                    <a16:rowId xmlns:a16="http://schemas.microsoft.com/office/drawing/2014/main" val="2874459590"/>
                  </a:ext>
                </a:extLst>
              </a:tr>
              <a:tr h="0">
                <a:tc>
                  <a:txBody>
                    <a:bodyPr/>
                    <a:lstStyle/>
                    <a:p>
                      <a:pPr marL="180000"/>
                      <a:r>
                        <a:rPr lang="en-US" altLang="zh-TW" sz="1100">
                          <a:latin typeface="+mn-lt"/>
                          <a:ea typeface="+mn-ea"/>
                          <a:cs typeface="+mn-ea"/>
                          <a:sym typeface="+mn-lt"/>
                        </a:rPr>
                        <a:t>SSD Cache Capacity</a:t>
                      </a:r>
                      <a:endParaRPr lang="ja-JP" altLang="en-US" sz="1100" b="1">
                        <a:latin typeface="+mn-lt"/>
                        <a:ea typeface="+mn-ea"/>
                        <a:cs typeface="+mn-ea"/>
                        <a:sym typeface="+mn-lt"/>
                      </a:endParaRPr>
                    </a:p>
                  </a:txBody>
                  <a:tcPr marL="20551" marR="20551" marT="10276" marB="10276" anchor="ctr">
                    <a:lnL>
                      <a:noFill/>
                    </a:lnL>
                    <a:lnR>
                      <a:noFill/>
                    </a:lnR>
                    <a:lnT>
                      <a:noFill/>
                    </a:lnT>
                    <a:lnB>
                      <a:noFill/>
                    </a:lnB>
                    <a:solidFill>
                      <a:srgbClr val="F1F1F5"/>
                    </a:solidFill>
                  </a:tcPr>
                </a:tc>
                <a:tc gridSpan="2">
                  <a:txBody>
                    <a:bodyPr/>
                    <a:lstStyle/>
                    <a:p>
                      <a:pPr marL="180000" algn="ctr"/>
                      <a:r>
                        <a:rPr lang="en-US" sz="1600" b="1">
                          <a:latin typeface="+mn-lt"/>
                          <a:ea typeface="+mn-ea"/>
                          <a:cs typeface="+mn-ea"/>
                          <a:sym typeface="+mn-lt"/>
                        </a:rPr>
                        <a:t>RAM </a:t>
                      </a:r>
                      <a:r>
                        <a:rPr lang="en-US" altLang="zh-TW" sz="1600" b="1">
                          <a:latin typeface="+mn-lt"/>
                          <a:ea typeface="+mn-ea"/>
                          <a:cs typeface="+mn-ea"/>
                          <a:sym typeface="+mn-lt"/>
                        </a:rPr>
                        <a:t>Requirement</a:t>
                      </a:r>
                      <a:endParaRPr lang="ja-JP" altLang="en-US" sz="1600" b="1">
                        <a:latin typeface="+mn-lt"/>
                        <a:ea typeface="+mn-ea"/>
                        <a:cs typeface="+mn-ea"/>
                        <a:sym typeface="+mn-lt"/>
                      </a:endParaRPr>
                    </a:p>
                  </a:txBody>
                  <a:tcPr marL="20551" marR="20551" marT="10276" marB="10276" anchor="ctr">
                    <a:lnL>
                      <a:noFill/>
                    </a:lnL>
                    <a:lnR>
                      <a:noFill/>
                    </a:lnR>
                    <a:lnT>
                      <a:noFill/>
                    </a:lnT>
                    <a:lnB>
                      <a:noFill/>
                    </a:lnB>
                    <a:solidFill>
                      <a:srgbClr val="F1F1F5"/>
                    </a:solidFill>
                  </a:tcPr>
                </a:tc>
                <a:tc hMerge="1">
                  <a:txBody>
                    <a:bodyPr/>
                    <a:lstStyle/>
                    <a:p>
                      <a:endParaRPr lang="zh-TW" altLang="en-US"/>
                    </a:p>
                  </a:txBody>
                  <a:tcPr/>
                </a:tc>
                <a:extLst>
                  <a:ext uri="{0D108BD9-81ED-4DB2-BD59-A6C34878D82A}">
                    <a16:rowId xmlns:a16="http://schemas.microsoft.com/office/drawing/2014/main" val="3336809319"/>
                  </a:ext>
                </a:extLst>
              </a:tr>
              <a:tr h="186525">
                <a:tc>
                  <a:txBody>
                    <a:bodyPr/>
                    <a:lstStyle/>
                    <a:p>
                      <a:pPr marL="180000"/>
                      <a:r>
                        <a:rPr lang="en-US" sz="1600" b="1">
                          <a:latin typeface="+mn-lt"/>
                          <a:ea typeface="+mn-ea"/>
                          <a:cs typeface="+mn-ea"/>
                          <a:sym typeface="+mn-lt"/>
                        </a:rPr>
                        <a:t>512GB</a:t>
                      </a:r>
                    </a:p>
                  </a:txBody>
                  <a:tcPr marL="20551" marR="20551" marT="10276" marB="10276" anchor="ctr">
                    <a:lnL>
                      <a:noFill/>
                    </a:lnL>
                    <a:lnR>
                      <a:noFill/>
                    </a:lnR>
                    <a:lnT>
                      <a:noFill/>
                    </a:lnT>
                    <a:lnB>
                      <a:noFill/>
                    </a:lnB>
                    <a:solidFill>
                      <a:srgbClr val="FFFFFF"/>
                    </a:solidFill>
                  </a:tcPr>
                </a:tc>
                <a:tc>
                  <a:txBody>
                    <a:bodyPr/>
                    <a:lstStyle/>
                    <a:p>
                      <a:pPr marL="180000"/>
                      <a:r>
                        <a:rPr lang="en-TW" sz="1600">
                          <a:latin typeface="+mn-lt"/>
                          <a:ea typeface="+mn-ea"/>
                          <a:cs typeface="+mn-ea"/>
                          <a:sym typeface="+mn-lt"/>
                        </a:rPr>
                        <a:t>-</a:t>
                      </a:r>
                    </a:p>
                  </a:txBody>
                  <a:tcPr marL="20551" marR="20551" marT="10276" marB="10276" anchor="ctr">
                    <a:lnL>
                      <a:noFill/>
                    </a:lnL>
                    <a:lnR>
                      <a:noFill/>
                    </a:lnR>
                    <a:lnT>
                      <a:noFill/>
                    </a:lnT>
                    <a:lnB>
                      <a:noFill/>
                    </a:lnB>
                    <a:solidFill>
                      <a:srgbClr val="FFFFFF"/>
                    </a:solidFill>
                  </a:tcPr>
                </a:tc>
                <a:tc>
                  <a:txBody>
                    <a:bodyPr/>
                    <a:lstStyle/>
                    <a:p>
                      <a:r>
                        <a:rPr lang="en-US" sz="1600">
                          <a:latin typeface="+mn-lt"/>
                          <a:ea typeface="+mn-ea"/>
                          <a:cs typeface="+mn-ea"/>
                          <a:sym typeface="+mn-lt"/>
                        </a:rPr>
                        <a:t>≧ 16GB</a:t>
                      </a:r>
                      <a:endParaRPr lang="en-TW" sz="1600">
                        <a:latin typeface="+mn-lt"/>
                        <a:ea typeface="+mn-ea"/>
                        <a:cs typeface="+mn-ea"/>
                        <a:sym typeface="+mn-lt"/>
                      </a:endParaRPr>
                    </a:p>
                  </a:txBody>
                  <a:tcPr marL="20551" marR="20551" marT="10276" marB="10276" anchor="ctr">
                    <a:lnL>
                      <a:noFill/>
                    </a:lnL>
                    <a:lnR>
                      <a:noFill/>
                    </a:lnR>
                    <a:lnT>
                      <a:noFill/>
                    </a:lnT>
                    <a:lnB>
                      <a:noFill/>
                    </a:lnB>
                    <a:solidFill>
                      <a:srgbClr val="FFFFFF"/>
                    </a:solidFill>
                  </a:tcPr>
                </a:tc>
                <a:extLst>
                  <a:ext uri="{0D108BD9-81ED-4DB2-BD59-A6C34878D82A}">
                    <a16:rowId xmlns:a16="http://schemas.microsoft.com/office/drawing/2014/main" val="218404473"/>
                  </a:ext>
                </a:extLst>
              </a:tr>
              <a:tr h="186525">
                <a:tc>
                  <a:txBody>
                    <a:bodyPr/>
                    <a:lstStyle/>
                    <a:p>
                      <a:pPr marL="180000"/>
                      <a:r>
                        <a:rPr lang="en-US" sz="1600" b="1">
                          <a:latin typeface="+mn-lt"/>
                          <a:ea typeface="+mn-ea"/>
                          <a:cs typeface="+mn-ea"/>
                          <a:sym typeface="+mn-lt"/>
                        </a:rPr>
                        <a:t>1TB</a:t>
                      </a:r>
                    </a:p>
                  </a:txBody>
                  <a:tcPr marL="20551" marR="20551" marT="10276" marB="10276" anchor="ctr">
                    <a:lnL>
                      <a:noFill/>
                    </a:lnL>
                    <a:lnR>
                      <a:noFill/>
                    </a:lnR>
                    <a:lnT>
                      <a:noFill/>
                    </a:lnT>
                    <a:lnB>
                      <a:noFill/>
                    </a:lnB>
                    <a:solidFill>
                      <a:srgbClr val="F1F1F5"/>
                    </a:solidFill>
                  </a:tcPr>
                </a:tc>
                <a:tc>
                  <a:txBody>
                    <a:bodyPr/>
                    <a:lstStyle/>
                    <a:p>
                      <a:pPr marL="180000"/>
                      <a:r>
                        <a:rPr lang="en-US" sz="1600">
                          <a:latin typeface="+mn-lt"/>
                          <a:ea typeface="+mn-ea"/>
                          <a:cs typeface="+mn-ea"/>
                          <a:sym typeface="+mn-lt"/>
                        </a:rPr>
                        <a:t>≧ 2 GB</a:t>
                      </a:r>
                    </a:p>
                  </a:txBody>
                  <a:tcPr marL="20551" marR="20551" marT="10276" marB="10276" anchor="ctr">
                    <a:lnL>
                      <a:noFill/>
                    </a:lnL>
                    <a:lnR>
                      <a:noFill/>
                    </a:lnR>
                    <a:lnT>
                      <a:noFill/>
                    </a:lnT>
                    <a:lnB>
                      <a:noFill/>
                    </a:lnB>
                    <a:solidFill>
                      <a:srgbClr val="F1F1F5"/>
                    </a:solidFill>
                  </a:tcPr>
                </a:tc>
                <a:tc>
                  <a:txBody>
                    <a:bodyPr/>
                    <a:lstStyle/>
                    <a:p>
                      <a:r>
                        <a:rPr lang="en-US" sz="1600">
                          <a:latin typeface="+mn-lt"/>
                          <a:ea typeface="+mn-ea"/>
                          <a:cs typeface="+mn-ea"/>
                          <a:sym typeface="+mn-lt"/>
                        </a:rPr>
                        <a:t>≧ 32GB</a:t>
                      </a:r>
                    </a:p>
                  </a:txBody>
                  <a:tcPr marL="20551" marR="20551" marT="10276" marB="10276" anchor="ctr">
                    <a:lnL>
                      <a:noFill/>
                    </a:lnL>
                    <a:lnR>
                      <a:noFill/>
                    </a:lnR>
                    <a:lnT>
                      <a:noFill/>
                    </a:lnT>
                    <a:lnB>
                      <a:noFill/>
                    </a:lnB>
                    <a:solidFill>
                      <a:srgbClr val="F1F1F5"/>
                    </a:solidFill>
                  </a:tcPr>
                </a:tc>
                <a:extLst>
                  <a:ext uri="{0D108BD9-81ED-4DB2-BD59-A6C34878D82A}">
                    <a16:rowId xmlns:a16="http://schemas.microsoft.com/office/drawing/2014/main" val="3846826705"/>
                  </a:ext>
                </a:extLst>
              </a:tr>
              <a:tr h="186525">
                <a:tc>
                  <a:txBody>
                    <a:bodyPr/>
                    <a:lstStyle/>
                    <a:p>
                      <a:pPr marL="180000"/>
                      <a:r>
                        <a:rPr lang="en-US" sz="1600" b="1">
                          <a:latin typeface="+mn-lt"/>
                          <a:ea typeface="+mn-ea"/>
                          <a:cs typeface="+mn-ea"/>
                          <a:sym typeface="+mn-lt"/>
                        </a:rPr>
                        <a:t>2TB</a:t>
                      </a:r>
                    </a:p>
                  </a:txBody>
                  <a:tcPr marL="20551" marR="20551" marT="10276" marB="10276" anchor="ctr">
                    <a:lnL>
                      <a:noFill/>
                    </a:lnL>
                    <a:lnR>
                      <a:noFill/>
                    </a:lnR>
                    <a:lnT>
                      <a:noFill/>
                    </a:lnT>
                    <a:lnB>
                      <a:noFill/>
                    </a:lnB>
                    <a:solidFill>
                      <a:srgbClr val="FFFFFF"/>
                    </a:solidFill>
                  </a:tcPr>
                </a:tc>
                <a:tc>
                  <a:txBody>
                    <a:bodyPr/>
                    <a:lstStyle/>
                    <a:p>
                      <a:pPr marL="180000"/>
                      <a:r>
                        <a:rPr lang="en-TW" sz="1600">
                          <a:latin typeface="+mn-lt"/>
                          <a:ea typeface="+mn-ea"/>
                          <a:cs typeface="+mn-ea"/>
                          <a:sym typeface="+mn-lt"/>
                        </a:rPr>
                        <a:t>-</a:t>
                      </a:r>
                    </a:p>
                  </a:txBody>
                  <a:tcPr marL="20551" marR="20551" marT="10276" marB="10276" anchor="ctr">
                    <a:lnL>
                      <a:noFill/>
                    </a:lnL>
                    <a:lnR>
                      <a:noFill/>
                    </a:lnR>
                    <a:lnT>
                      <a:noFill/>
                    </a:lnT>
                    <a:lnB>
                      <a:noFill/>
                    </a:lnB>
                    <a:solidFill>
                      <a:srgbClr val="FFFFFF"/>
                    </a:solidFill>
                  </a:tcPr>
                </a:tc>
                <a:tc>
                  <a:txBody>
                    <a:bodyPr/>
                    <a:lstStyle/>
                    <a:p>
                      <a:r>
                        <a:rPr lang="en-US" sz="1600">
                          <a:latin typeface="+mn-lt"/>
                          <a:ea typeface="+mn-ea"/>
                          <a:cs typeface="+mn-ea"/>
                          <a:sym typeface="+mn-lt"/>
                        </a:rPr>
                        <a:t>≧ 64GB</a:t>
                      </a:r>
                      <a:endParaRPr lang="en-TW" sz="1600">
                        <a:latin typeface="+mn-lt"/>
                        <a:ea typeface="+mn-ea"/>
                        <a:cs typeface="+mn-ea"/>
                        <a:sym typeface="+mn-lt"/>
                      </a:endParaRPr>
                    </a:p>
                  </a:txBody>
                  <a:tcPr marL="20551" marR="20551" marT="10276" marB="10276" anchor="ctr">
                    <a:lnL>
                      <a:noFill/>
                    </a:lnL>
                    <a:lnR>
                      <a:noFill/>
                    </a:lnR>
                    <a:lnT>
                      <a:noFill/>
                    </a:lnT>
                    <a:lnB>
                      <a:noFill/>
                    </a:lnB>
                    <a:solidFill>
                      <a:srgbClr val="FFFFFF"/>
                    </a:solidFill>
                  </a:tcPr>
                </a:tc>
                <a:extLst>
                  <a:ext uri="{0D108BD9-81ED-4DB2-BD59-A6C34878D82A}">
                    <a16:rowId xmlns:a16="http://schemas.microsoft.com/office/drawing/2014/main" val="566865113"/>
                  </a:ext>
                </a:extLst>
              </a:tr>
              <a:tr h="222054">
                <a:tc>
                  <a:txBody>
                    <a:bodyPr/>
                    <a:lstStyle/>
                    <a:p>
                      <a:pPr marL="180000"/>
                      <a:r>
                        <a:rPr lang="en-US" sz="1600" b="1">
                          <a:latin typeface="+mn-lt"/>
                          <a:ea typeface="+mn-ea"/>
                          <a:cs typeface="+mn-ea"/>
                          <a:sym typeface="+mn-lt"/>
                        </a:rPr>
                        <a:t>4TB</a:t>
                      </a:r>
                    </a:p>
                  </a:txBody>
                  <a:tcPr marL="20551" marR="20551" marT="10276" marB="10276" anchor="ctr">
                    <a:lnL>
                      <a:noFill/>
                    </a:lnL>
                    <a:lnR>
                      <a:noFill/>
                    </a:lnR>
                    <a:lnT>
                      <a:noFill/>
                    </a:lnT>
                    <a:lnB>
                      <a:noFill/>
                    </a:lnB>
                    <a:solidFill>
                      <a:srgbClr val="F1F1F5"/>
                    </a:solidFill>
                  </a:tcPr>
                </a:tc>
                <a:tc>
                  <a:txBody>
                    <a:bodyPr/>
                    <a:lstStyle/>
                    <a:p>
                      <a:pPr marL="180000"/>
                      <a:r>
                        <a:rPr lang="en-US" sz="1600">
                          <a:latin typeface="+mn-lt"/>
                          <a:ea typeface="+mn-ea"/>
                          <a:cs typeface="+mn-ea"/>
                          <a:sym typeface="+mn-lt"/>
                        </a:rPr>
                        <a:t>≧ 4 GB</a:t>
                      </a:r>
                    </a:p>
                  </a:txBody>
                  <a:tcPr marL="20551" marR="20551" marT="10276" marB="10276" anchor="ctr">
                    <a:lnL>
                      <a:noFill/>
                    </a:lnL>
                    <a:lnR>
                      <a:noFill/>
                    </a:lnR>
                    <a:lnT>
                      <a:noFill/>
                    </a:lnT>
                    <a:lnB>
                      <a:noFill/>
                    </a:lnB>
                    <a:solidFill>
                      <a:srgbClr val="F1F1F5"/>
                    </a:solidFill>
                  </a:tcPr>
                </a:tc>
                <a:tc>
                  <a:txBody>
                    <a:bodyPr/>
                    <a:lstStyle/>
                    <a:p>
                      <a:r>
                        <a:rPr lang="en-US" sz="1600">
                          <a:latin typeface="+mn-lt"/>
                          <a:ea typeface="+mn-ea"/>
                          <a:cs typeface="+mn-ea"/>
                          <a:sym typeface="+mn-lt"/>
                        </a:rPr>
                        <a:t>≧ 128GB</a:t>
                      </a:r>
                    </a:p>
                  </a:txBody>
                  <a:tcPr marL="20551" marR="20551" marT="10276" marB="10276" anchor="ctr">
                    <a:lnL>
                      <a:noFill/>
                    </a:lnL>
                    <a:lnR>
                      <a:noFill/>
                    </a:lnR>
                    <a:lnT>
                      <a:noFill/>
                    </a:lnT>
                    <a:lnB>
                      <a:noFill/>
                    </a:lnB>
                    <a:solidFill>
                      <a:srgbClr val="F1F1F5"/>
                    </a:solidFill>
                  </a:tcPr>
                </a:tc>
                <a:extLst>
                  <a:ext uri="{0D108BD9-81ED-4DB2-BD59-A6C34878D82A}">
                    <a16:rowId xmlns:a16="http://schemas.microsoft.com/office/drawing/2014/main" val="2048557043"/>
                  </a:ext>
                </a:extLst>
              </a:tr>
              <a:tr h="79939">
                <a:tc>
                  <a:txBody>
                    <a:bodyPr/>
                    <a:lstStyle/>
                    <a:p>
                      <a:pPr marL="180000"/>
                      <a:r>
                        <a:rPr lang="en-US" sz="1600" b="1">
                          <a:latin typeface="+mn-lt"/>
                          <a:ea typeface="+mn-ea"/>
                          <a:cs typeface="+mn-ea"/>
                          <a:sym typeface="+mn-lt"/>
                        </a:rPr>
                        <a:t>8TB</a:t>
                      </a:r>
                    </a:p>
                  </a:txBody>
                  <a:tcPr marL="20551" marR="20551" marT="10276" marB="10276" anchor="ctr">
                    <a:lnL>
                      <a:noFill/>
                    </a:lnL>
                    <a:lnR>
                      <a:noFill/>
                    </a:lnR>
                    <a:lnT>
                      <a:noFill/>
                    </a:lnT>
                    <a:lnB>
                      <a:noFill/>
                    </a:lnB>
                    <a:solidFill>
                      <a:srgbClr val="FFFFFF"/>
                    </a:solidFill>
                  </a:tcPr>
                </a:tc>
                <a:tc>
                  <a:txBody>
                    <a:bodyPr/>
                    <a:lstStyle/>
                    <a:p>
                      <a:pPr marL="180000"/>
                      <a:r>
                        <a:rPr lang="en-US" sz="1600">
                          <a:latin typeface="+mn-lt"/>
                          <a:ea typeface="+mn-ea"/>
                          <a:cs typeface="+mn-ea"/>
                          <a:sym typeface="+mn-lt"/>
                        </a:rPr>
                        <a:t>≧ 8 GB (ARM CPU)</a:t>
                      </a:r>
                    </a:p>
                  </a:txBody>
                  <a:tcPr marL="20551" marR="20551" marT="10276" marB="10276" anchor="ctr">
                    <a:lnL>
                      <a:noFill/>
                    </a:lnL>
                    <a:lnR>
                      <a:noFill/>
                    </a:lnR>
                    <a:lnT>
                      <a:noFill/>
                    </a:lnT>
                    <a:lnB>
                      <a:noFill/>
                    </a:lnB>
                    <a:solidFill>
                      <a:srgbClr val="FFFFFF"/>
                    </a:solidFill>
                  </a:tcPr>
                </a:tc>
                <a:tc>
                  <a:txBody>
                    <a:bodyPr/>
                    <a:lstStyle/>
                    <a:p>
                      <a:r>
                        <a:rPr lang="en-TW" sz="1600">
                          <a:latin typeface="+mn-lt"/>
                          <a:ea typeface="+mn-ea"/>
                          <a:cs typeface="+mn-ea"/>
                          <a:sym typeface="+mn-lt"/>
                        </a:rPr>
                        <a:t>-</a:t>
                      </a:r>
                      <a:endParaRPr lang="en-US" sz="1600">
                        <a:latin typeface="+mn-lt"/>
                        <a:ea typeface="+mn-ea"/>
                        <a:cs typeface="+mn-ea"/>
                        <a:sym typeface="+mn-lt"/>
                      </a:endParaRPr>
                    </a:p>
                  </a:txBody>
                  <a:tcPr marL="20551" marR="20551" marT="10276" marB="10276" anchor="ctr">
                    <a:lnL>
                      <a:noFill/>
                    </a:lnL>
                    <a:lnR>
                      <a:noFill/>
                    </a:lnR>
                    <a:lnT>
                      <a:noFill/>
                    </a:lnT>
                    <a:lnB>
                      <a:noFill/>
                    </a:lnB>
                    <a:solidFill>
                      <a:srgbClr val="FFFFFF"/>
                    </a:solidFill>
                  </a:tcPr>
                </a:tc>
                <a:extLst>
                  <a:ext uri="{0D108BD9-81ED-4DB2-BD59-A6C34878D82A}">
                    <a16:rowId xmlns:a16="http://schemas.microsoft.com/office/drawing/2014/main" val="1479983042"/>
                  </a:ext>
                </a:extLst>
              </a:tr>
              <a:tr h="222054">
                <a:tc>
                  <a:txBody>
                    <a:bodyPr/>
                    <a:lstStyle/>
                    <a:p>
                      <a:pPr marL="180000"/>
                      <a:r>
                        <a:rPr lang="en-US" sz="1600" b="1">
                          <a:latin typeface="+mn-lt"/>
                          <a:ea typeface="+mn-ea"/>
                          <a:cs typeface="+mn-ea"/>
                          <a:sym typeface="+mn-lt"/>
                        </a:rPr>
                        <a:t>16TB</a:t>
                      </a:r>
                    </a:p>
                  </a:txBody>
                  <a:tcPr marL="20551" marR="20551" marT="10276" marB="10276" anchor="ctr">
                    <a:lnL>
                      <a:noFill/>
                    </a:lnL>
                    <a:lnR>
                      <a:noFill/>
                    </a:lnR>
                    <a:lnT>
                      <a:noFill/>
                    </a:lnT>
                    <a:lnB>
                      <a:noFill/>
                    </a:lnB>
                    <a:solidFill>
                      <a:srgbClr val="F1F1F5"/>
                    </a:solidFill>
                  </a:tcPr>
                </a:tc>
                <a:tc>
                  <a:txBody>
                    <a:bodyPr/>
                    <a:lstStyle/>
                    <a:p>
                      <a:pPr marL="180000"/>
                      <a:r>
                        <a:rPr lang="en-US" sz="1600">
                          <a:latin typeface="+mn-lt"/>
                          <a:ea typeface="+mn-ea"/>
                          <a:cs typeface="+mn-ea"/>
                          <a:sym typeface="+mn-lt"/>
                        </a:rPr>
                        <a:t>≧ 8 GB (x86 CPU) </a:t>
                      </a:r>
                    </a:p>
                  </a:txBody>
                  <a:tcPr marL="20551" marR="20551" marT="10276" marB="10276" anchor="ctr">
                    <a:lnL>
                      <a:noFill/>
                    </a:lnL>
                    <a:lnR>
                      <a:noFill/>
                    </a:lnR>
                    <a:lnT>
                      <a:noFill/>
                    </a:lnT>
                    <a:lnB>
                      <a:noFill/>
                    </a:lnB>
                    <a:solidFill>
                      <a:srgbClr val="F1F1F5"/>
                    </a:solidFill>
                  </a:tcPr>
                </a:tc>
                <a:tc>
                  <a:txBody>
                    <a:bodyPr/>
                    <a:lstStyle/>
                    <a:p>
                      <a:r>
                        <a:rPr lang="en-US" sz="1600">
                          <a:latin typeface="+mn-lt"/>
                          <a:ea typeface="+mn-ea"/>
                          <a:cs typeface="+mn-ea"/>
                          <a:sym typeface="+mn-lt"/>
                        </a:rPr>
                        <a:t>≧ 512GB</a:t>
                      </a:r>
                    </a:p>
                  </a:txBody>
                  <a:tcPr marL="20551" marR="20551" marT="10276" marB="10276" anchor="ctr">
                    <a:lnL>
                      <a:noFill/>
                    </a:lnL>
                    <a:lnR>
                      <a:noFill/>
                    </a:lnR>
                    <a:lnT>
                      <a:noFill/>
                    </a:lnT>
                    <a:lnB>
                      <a:noFill/>
                    </a:lnB>
                    <a:solidFill>
                      <a:srgbClr val="F1F1F5"/>
                    </a:solidFill>
                  </a:tcPr>
                </a:tc>
                <a:extLst>
                  <a:ext uri="{0D108BD9-81ED-4DB2-BD59-A6C34878D82A}">
                    <a16:rowId xmlns:a16="http://schemas.microsoft.com/office/drawing/2014/main" val="1792885059"/>
                  </a:ext>
                </a:extLst>
              </a:tr>
              <a:tr h="150997">
                <a:tc>
                  <a:txBody>
                    <a:bodyPr/>
                    <a:lstStyle/>
                    <a:p>
                      <a:pPr marL="180000"/>
                      <a:r>
                        <a:rPr lang="en-US" sz="1600" b="1">
                          <a:latin typeface="+mn-lt"/>
                          <a:ea typeface="+mn-ea"/>
                          <a:cs typeface="+mn-ea"/>
                          <a:sym typeface="+mn-lt"/>
                        </a:rPr>
                        <a:t>30TB</a:t>
                      </a:r>
                    </a:p>
                  </a:txBody>
                  <a:tcPr marL="20551" marR="20551" marT="10276" marB="10276" anchor="ctr">
                    <a:lnL>
                      <a:noFill/>
                    </a:lnL>
                    <a:lnR>
                      <a:noFill/>
                    </a:lnR>
                    <a:lnT>
                      <a:noFill/>
                    </a:lnT>
                    <a:lnB>
                      <a:noFill/>
                    </a:lnB>
                    <a:solidFill>
                      <a:srgbClr val="FFFFFF"/>
                    </a:solidFill>
                  </a:tcPr>
                </a:tc>
                <a:tc>
                  <a:txBody>
                    <a:bodyPr/>
                    <a:lstStyle/>
                    <a:p>
                      <a:pPr marL="180000"/>
                      <a:r>
                        <a:rPr lang="en-TW" sz="1600">
                          <a:latin typeface="+mn-lt"/>
                          <a:ea typeface="+mn-ea"/>
                          <a:cs typeface="+mn-ea"/>
                          <a:sym typeface="+mn-lt"/>
                        </a:rPr>
                        <a:t>-</a:t>
                      </a:r>
                    </a:p>
                  </a:txBody>
                  <a:tcPr marL="20551" marR="20551" marT="10276" marB="10276" anchor="ctr">
                    <a:lnL>
                      <a:noFill/>
                    </a:lnL>
                    <a:lnR>
                      <a:noFill/>
                    </a:lnR>
                    <a:lnT>
                      <a:noFill/>
                    </a:lnT>
                    <a:lnB>
                      <a:noFill/>
                    </a:lnB>
                    <a:solidFill>
                      <a:srgbClr val="FFFFFF"/>
                    </a:solidFill>
                  </a:tcPr>
                </a:tc>
                <a:tc>
                  <a:txBody>
                    <a:bodyPr/>
                    <a:lstStyle/>
                    <a:p>
                      <a:r>
                        <a:rPr lang="en-US" sz="1600">
                          <a:latin typeface="+mn-lt"/>
                          <a:ea typeface="+mn-ea"/>
                          <a:cs typeface="+mn-ea"/>
                          <a:sym typeface="+mn-lt"/>
                        </a:rPr>
                        <a:t>≧ 1TB</a:t>
                      </a:r>
                      <a:endParaRPr lang="en-TW" sz="1600">
                        <a:latin typeface="+mn-lt"/>
                        <a:ea typeface="+mn-ea"/>
                        <a:cs typeface="+mn-ea"/>
                        <a:sym typeface="+mn-lt"/>
                      </a:endParaRPr>
                    </a:p>
                  </a:txBody>
                  <a:tcPr marL="20551" marR="20551" marT="10276" marB="10276" anchor="ctr">
                    <a:lnL>
                      <a:noFill/>
                    </a:lnL>
                    <a:lnR>
                      <a:noFill/>
                    </a:lnR>
                    <a:lnT>
                      <a:noFill/>
                    </a:lnT>
                    <a:lnB>
                      <a:noFill/>
                    </a:lnB>
                    <a:solidFill>
                      <a:srgbClr val="FFFFFF"/>
                    </a:solidFill>
                  </a:tcPr>
                </a:tc>
                <a:extLst>
                  <a:ext uri="{0D108BD9-81ED-4DB2-BD59-A6C34878D82A}">
                    <a16:rowId xmlns:a16="http://schemas.microsoft.com/office/drawing/2014/main" val="2090734380"/>
                  </a:ext>
                </a:extLst>
              </a:tr>
              <a:tr h="150997">
                <a:tc>
                  <a:txBody>
                    <a:bodyPr/>
                    <a:lstStyle/>
                    <a:p>
                      <a:pPr marL="180000"/>
                      <a:r>
                        <a:rPr lang="en-US" sz="1600" b="1">
                          <a:latin typeface="+mn-lt"/>
                          <a:ea typeface="+mn-ea"/>
                          <a:cs typeface="+mn-ea"/>
                          <a:sym typeface="+mn-lt"/>
                        </a:rPr>
                        <a:t>120TB</a:t>
                      </a:r>
                    </a:p>
                  </a:txBody>
                  <a:tcPr marL="20551" marR="20551" marT="10276" marB="10276" anchor="ctr">
                    <a:lnL>
                      <a:noFill/>
                    </a:lnL>
                    <a:lnR>
                      <a:noFill/>
                    </a:lnR>
                    <a:lnT>
                      <a:noFill/>
                    </a:lnT>
                    <a:lnB>
                      <a:noFill/>
                    </a:lnB>
                    <a:solidFill>
                      <a:srgbClr val="F1F1F5"/>
                    </a:solidFill>
                  </a:tcPr>
                </a:tc>
                <a:tc>
                  <a:txBody>
                    <a:bodyPr/>
                    <a:lstStyle/>
                    <a:p>
                      <a:pPr marL="180000"/>
                      <a:r>
                        <a:rPr lang="en-TW" sz="1600">
                          <a:latin typeface="+mn-lt"/>
                          <a:ea typeface="+mn-ea"/>
                          <a:cs typeface="+mn-ea"/>
                          <a:sym typeface="+mn-lt"/>
                        </a:rPr>
                        <a:t>-</a:t>
                      </a:r>
                    </a:p>
                  </a:txBody>
                  <a:tcPr marL="20551" marR="20551" marT="10276" marB="10276" anchor="ctr">
                    <a:lnL>
                      <a:noFill/>
                    </a:lnL>
                    <a:lnR>
                      <a:noFill/>
                    </a:lnR>
                    <a:lnT>
                      <a:noFill/>
                    </a:lnT>
                    <a:lnB>
                      <a:noFill/>
                    </a:lnB>
                    <a:solidFill>
                      <a:srgbClr val="F1F1F5"/>
                    </a:solidFill>
                  </a:tcPr>
                </a:tc>
                <a:tc>
                  <a:txBody>
                    <a:bodyPr/>
                    <a:lstStyle/>
                    <a:p>
                      <a:r>
                        <a:rPr lang="en-US" sz="1600" dirty="0">
                          <a:latin typeface="+mn-lt"/>
                          <a:ea typeface="+mn-ea"/>
                          <a:cs typeface="+mn-ea"/>
                          <a:sym typeface="+mn-lt"/>
                        </a:rPr>
                        <a:t>≧ 4TB</a:t>
                      </a:r>
                      <a:endParaRPr lang="en-TW" sz="1600" dirty="0">
                        <a:latin typeface="+mn-lt"/>
                        <a:ea typeface="+mn-ea"/>
                        <a:cs typeface="+mn-ea"/>
                        <a:sym typeface="+mn-lt"/>
                      </a:endParaRPr>
                    </a:p>
                  </a:txBody>
                  <a:tcPr marL="20551" marR="20551" marT="10276" marB="10276" anchor="ctr">
                    <a:lnL>
                      <a:noFill/>
                    </a:lnL>
                    <a:lnR>
                      <a:noFill/>
                    </a:lnR>
                    <a:lnT>
                      <a:noFill/>
                    </a:lnT>
                    <a:lnB>
                      <a:noFill/>
                    </a:lnB>
                    <a:solidFill>
                      <a:srgbClr val="F1F1F5"/>
                    </a:solidFill>
                  </a:tcPr>
                </a:tc>
                <a:extLst>
                  <a:ext uri="{0D108BD9-81ED-4DB2-BD59-A6C34878D82A}">
                    <a16:rowId xmlns:a16="http://schemas.microsoft.com/office/drawing/2014/main" val="1113839824"/>
                  </a:ext>
                </a:extLst>
              </a:tr>
            </a:tbl>
          </a:graphicData>
        </a:graphic>
      </p:graphicFrame>
      <p:grpSp>
        <p:nvGrpSpPr>
          <p:cNvPr id="1058" name="群組 1057">
            <a:extLst>
              <a:ext uri="{FF2B5EF4-FFF2-40B4-BE49-F238E27FC236}">
                <a16:creationId xmlns:a16="http://schemas.microsoft.com/office/drawing/2014/main" id="{93F42532-AB7F-E1F6-1B4B-CA5C403A7672}"/>
              </a:ext>
            </a:extLst>
          </p:cNvPr>
          <p:cNvGrpSpPr/>
          <p:nvPr/>
        </p:nvGrpSpPr>
        <p:grpSpPr>
          <a:xfrm>
            <a:off x="6444351" y="4207933"/>
            <a:ext cx="2961161" cy="2426038"/>
            <a:chOff x="6444351" y="3550850"/>
            <a:chExt cx="2961161" cy="3328059"/>
          </a:xfrm>
        </p:grpSpPr>
        <p:pic>
          <p:nvPicPr>
            <p:cNvPr id="104" name="图片 57">
              <a:extLst>
                <a:ext uri="{FF2B5EF4-FFF2-40B4-BE49-F238E27FC236}">
                  <a16:creationId xmlns:a16="http://schemas.microsoft.com/office/drawing/2014/main" id="{CE517024-D950-559D-C187-535DBBEB4A43}"/>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7738122" y="5211518"/>
              <a:ext cx="2991734" cy="343047"/>
            </a:xfrm>
            <a:prstGeom prst="rect">
              <a:avLst/>
            </a:prstGeom>
          </p:spPr>
        </p:pic>
        <p:pic>
          <p:nvPicPr>
            <p:cNvPr id="105" name="图片 57">
              <a:extLst>
                <a:ext uri="{FF2B5EF4-FFF2-40B4-BE49-F238E27FC236}">
                  <a16:creationId xmlns:a16="http://schemas.microsoft.com/office/drawing/2014/main" id="{52FBEF22-DE56-FCC0-2EA1-7F63EBA0D65F}"/>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4952467" y="5042734"/>
              <a:ext cx="3326815" cy="343047"/>
            </a:xfrm>
            <a:prstGeom prst="rect">
              <a:avLst/>
            </a:prstGeom>
          </p:spPr>
        </p:pic>
      </p:grpSp>
      <p:pic>
        <p:nvPicPr>
          <p:cNvPr id="108" name="图片 57">
            <a:extLst>
              <a:ext uri="{FF2B5EF4-FFF2-40B4-BE49-F238E27FC236}">
                <a16:creationId xmlns:a16="http://schemas.microsoft.com/office/drawing/2014/main" id="{93C0E1BA-E137-F569-A3FE-4C8398F12539}"/>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9023381" y="3835204"/>
            <a:ext cx="402412" cy="343047"/>
          </a:xfrm>
          <a:prstGeom prst="rect">
            <a:avLst/>
          </a:prstGeom>
        </p:spPr>
      </p:pic>
    </p:spTree>
    <p:extLst>
      <p:ext uri="{BB962C8B-B14F-4D97-AF65-F5344CB8AC3E}">
        <p14:creationId xmlns:p14="http://schemas.microsoft.com/office/powerpoint/2010/main" val="15878917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23420-1A77-8248-A6FD-5CF6A22B804E}"/>
              </a:ext>
            </a:extLst>
          </p:cNvPr>
          <p:cNvSpPr>
            <a:spLocks noGrp="1"/>
          </p:cNvSpPr>
          <p:nvPr>
            <p:ph type="title"/>
          </p:nvPr>
        </p:nvSpPr>
        <p:spPr>
          <a:xfrm>
            <a:off x="1" y="125666"/>
            <a:ext cx="12192000" cy="1378563"/>
          </a:xfrm>
        </p:spPr>
        <p:txBody>
          <a:bodyPr>
            <a:normAutofit/>
          </a:bodyPr>
          <a:lstStyle/>
          <a:p>
            <a:pPr>
              <a:lnSpc>
                <a:spcPts val="4500"/>
              </a:lnSpc>
            </a:pPr>
            <a:r>
              <a:rPr lang="en-US" altLang="zh-TW" sz="3600">
                <a:latin typeface="+mn-lt"/>
                <a:ea typeface="+mn-ea"/>
                <a:cs typeface="+mn-ea"/>
                <a:sym typeface="+mn-lt"/>
              </a:rPr>
              <a:t>M.2 </a:t>
            </a:r>
            <a:r>
              <a:rPr lang="en-US" altLang="zh-TW" sz="3600" err="1">
                <a:latin typeface="+mn-lt"/>
                <a:ea typeface="+mn-ea"/>
                <a:cs typeface="+mn-ea"/>
                <a:sym typeface="+mn-lt"/>
              </a:rPr>
              <a:t>NVMe</a:t>
            </a:r>
            <a:r>
              <a:rPr lang="en-US" altLang="zh-TW" sz="3600">
                <a:latin typeface="+mn-lt"/>
                <a:ea typeface="+mn-ea"/>
                <a:cs typeface="+mn-ea"/>
                <a:sym typeface="+mn-lt"/>
              </a:rPr>
              <a:t> SSD and </a:t>
            </a:r>
            <a:r>
              <a:rPr lang="en-US" altLang="zh-TW" sz="3600" err="1">
                <a:latin typeface="+mn-lt"/>
                <a:ea typeface="+mn-ea"/>
                <a:cs typeface="+mn-ea"/>
                <a:sym typeface="+mn-lt"/>
              </a:rPr>
              <a:t>Qtier</a:t>
            </a:r>
            <a:r>
              <a:rPr lang="en-US" altLang="zh-TW" sz="3600">
                <a:latin typeface="+mn-lt"/>
                <a:ea typeface="+mn-ea"/>
                <a:cs typeface="+mn-ea"/>
                <a:sym typeface="+mn-lt"/>
              </a:rPr>
              <a:t> auto-tiering</a:t>
            </a:r>
            <a:br>
              <a:rPr lang="en-US" altLang="zh-TW" sz="3600">
                <a:latin typeface="+mn-lt"/>
                <a:ea typeface="+mn-ea"/>
                <a:cs typeface="+mn-ea"/>
                <a:sym typeface="+mn-lt"/>
              </a:rPr>
            </a:br>
            <a:r>
              <a:rPr lang="en-US" altLang="zh-TW" sz="3600">
                <a:latin typeface="+mn-lt"/>
                <a:ea typeface="+mn-ea"/>
                <a:cs typeface="+mn-ea"/>
                <a:sym typeface="+mn-lt"/>
              </a:rPr>
              <a:t>for speed and capacity​</a:t>
            </a:r>
            <a:endParaRPr lang="en-US" sz="3600">
              <a:latin typeface="+mn-lt"/>
              <a:ea typeface="+mn-ea"/>
              <a:cs typeface="+mn-ea"/>
              <a:sym typeface="+mn-lt"/>
            </a:endParaRPr>
          </a:p>
        </p:txBody>
      </p:sp>
      <p:sp>
        <p:nvSpPr>
          <p:cNvPr id="26" name="Shape 232" hidden="1"/>
          <p:cNvSpPr/>
          <p:nvPr/>
        </p:nvSpPr>
        <p:spPr>
          <a:xfrm>
            <a:off x="3157571" y="1586592"/>
            <a:ext cx="9034428" cy="5561817"/>
          </a:xfrm>
          <a:prstGeom prst="roundRect">
            <a:avLst>
              <a:gd name="adj" fmla="val 0"/>
            </a:avLst>
          </a:prstGeom>
          <a:gradFill>
            <a:gsLst>
              <a:gs pos="0">
                <a:srgbClr val="00B0F0"/>
              </a:gs>
              <a:gs pos="50000">
                <a:schemeClr val="accent3">
                  <a:lumMod val="40000"/>
                  <a:lumOff val="60000"/>
                </a:schemeClr>
              </a:gs>
              <a:gs pos="100000">
                <a:schemeClr val="bg1"/>
              </a:gs>
            </a:gsLst>
            <a:lin ang="16200000" scaled="0"/>
          </a:gradFill>
          <a:ln>
            <a:noFill/>
          </a:ln>
        </p:spPr>
        <p:txBody>
          <a:bodyPr wrap="square" lIns="121900" tIns="60933" rIns="121900" bIns="60933" anchor="ctr" anchorCtr="0">
            <a:noAutofit/>
          </a:bodyPr>
          <a:lstStyle/>
          <a:p>
            <a:pPr algn="ctr" defTabSz="1219170">
              <a:buClr>
                <a:srgbClr val="000000"/>
              </a:buClr>
            </a:pPr>
            <a:endParaRPr lang="zh-TW" altLang="en-US" sz="2400" kern="0">
              <a:solidFill>
                <a:prstClr val="white"/>
              </a:solidFill>
              <a:cs typeface="+mn-ea"/>
              <a:sym typeface="+mn-lt"/>
            </a:endParaRPr>
          </a:p>
        </p:txBody>
      </p:sp>
      <p:pic>
        <p:nvPicPr>
          <p:cNvPr id="2051" name="Picture 3" descr="C:\Users\Han Tsai\Desktop\TS-932X_直播_0320\P21.png" hidden="1"/>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779120" y="3405188"/>
            <a:ext cx="2643561" cy="3567013"/>
          </a:xfrm>
          <a:prstGeom prst="rect">
            <a:avLst/>
          </a:prstGeom>
          <a:noFill/>
        </p:spPr>
      </p:pic>
      <p:sp>
        <p:nvSpPr>
          <p:cNvPr id="29" name="文字方塊 28"/>
          <p:cNvSpPr txBox="1"/>
          <p:nvPr/>
        </p:nvSpPr>
        <p:spPr>
          <a:xfrm>
            <a:off x="3843244" y="2554672"/>
            <a:ext cx="5799800" cy="369332"/>
          </a:xfrm>
          <a:prstGeom prst="rect">
            <a:avLst/>
          </a:prstGeom>
          <a:noFill/>
        </p:spPr>
        <p:txBody>
          <a:bodyPr wrap="square" rtlCol="0">
            <a:spAutoFit/>
          </a:bodyPr>
          <a:lstStyle/>
          <a:p>
            <a:pPr marL="237061" indent="-237061">
              <a:buClr>
                <a:srgbClr val="262626"/>
              </a:buClr>
              <a:buSzPct val="100000"/>
              <a:buFont typeface="Arial" pitchFamily="34" charset="0"/>
              <a:buChar char="•"/>
            </a:pPr>
            <a:r>
              <a:rPr lang="en-US" altLang="zh-TW" sz="1800">
                <a:cs typeface="+mn-ea"/>
                <a:sym typeface="+mn-lt"/>
              </a:rPr>
              <a:t>SSD tier capacity is not limited by RAM size​</a:t>
            </a:r>
            <a:endParaRPr lang="zh-TW" altLang="zh-TW" sz="1800">
              <a:solidFill>
                <a:schemeClr val="tx1">
                  <a:lumMod val="85000"/>
                  <a:lumOff val="15000"/>
                </a:schemeClr>
              </a:solidFill>
              <a:cs typeface="+mn-ea"/>
              <a:sym typeface="+mn-lt"/>
            </a:endParaRPr>
          </a:p>
        </p:txBody>
      </p:sp>
      <p:sp>
        <p:nvSpPr>
          <p:cNvPr id="31" name="文字方塊 30"/>
          <p:cNvSpPr txBox="1"/>
          <p:nvPr/>
        </p:nvSpPr>
        <p:spPr>
          <a:xfrm>
            <a:off x="3843244" y="2141068"/>
            <a:ext cx="6834328" cy="369332"/>
          </a:xfrm>
          <a:prstGeom prst="rect">
            <a:avLst/>
          </a:prstGeom>
          <a:noFill/>
        </p:spPr>
        <p:txBody>
          <a:bodyPr wrap="square" rtlCol="0">
            <a:spAutoFit/>
          </a:bodyPr>
          <a:lstStyle/>
          <a:p>
            <a:pPr marL="237061" indent="-237061">
              <a:spcBef>
                <a:spcPts val="600"/>
              </a:spcBef>
              <a:buSzPct val="100000"/>
              <a:buFont typeface="Arial" panose="020B0604020202020204" pitchFamily="34" charset="0"/>
              <a:buChar char="•"/>
            </a:pPr>
            <a:r>
              <a:rPr lang="en-US" altLang="zh-TW" sz="1800">
                <a:cs typeface="+mn-ea"/>
                <a:sym typeface="+mn-lt"/>
              </a:rPr>
              <a:t>Automatically moves data between different tiers​</a:t>
            </a:r>
            <a:endParaRPr lang="zh-TW" altLang="zh-TW" sz="1800">
              <a:solidFill>
                <a:schemeClr val="tx1">
                  <a:lumMod val="85000"/>
                  <a:lumOff val="15000"/>
                </a:schemeClr>
              </a:solidFill>
              <a:cs typeface="+mn-ea"/>
              <a:sym typeface="+mn-lt"/>
            </a:endParaRPr>
          </a:p>
        </p:txBody>
      </p:sp>
      <p:grpSp>
        <p:nvGrpSpPr>
          <p:cNvPr id="17" name="群組 16" hidden="1">
            <a:extLst>
              <a:ext uri="{FF2B5EF4-FFF2-40B4-BE49-F238E27FC236}">
                <a16:creationId xmlns:a16="http://schemas.microsoft.com/office/drawing/2014/main" id="{0EAB75F5-D128-47B8-ACD7-A9E4B3FB0D5E}"/>
              </a:ext>
            </a:extLst>
          </p:cNvPr>
          <p:cNvGrpSpPr/>
          <p:nvPr/>
        </p:nvGrpSpPr>
        <p:grpSpPr>
          <a:xfrm>
            <a:off x="12904687" y="1596989"/>
            <a:ext cx="8666829" cy="5661263"/>
            <a:chOff x="12904687" y="1596987"/>
            <a:chExt cx="8666829" cy="5661263"/>
          </a:xfrm>
        </p:grpSpPr>
        <p:sp>
          <p:nvSpPr>
            <p:cNvPr id="25" name="橢圓 24"/>
            <p:cNvSpPr/>
            <p:nvPr/>
          </p:nvSpPr>
          <p:spPr>
            <a:xfrm>
              <a:off x="15569183" y="2783228"/>
              <a:ext cx="3353337" cy="3353337"/>
            </a:xfrm>
            <a:prstGeom prst="ellipse">
              <a:avLst/>
            </a:prstGeom>
          </p:spPr>
          <p:style>
            <a:lnRef idx="3">
              <a:schemeClr val="lt1"/>
            </a:lnRef>
            <a:fillRef idx="1">
              <a:schemeClr val="accent3"/>
            </a:fillRef>
            <a:effectRef idx="1">
              <a:schemeClr val="accent3"/>
            </a:effectRef>
            <a:fontRef idx="minor">
              <a:schemeClr val="lt1"/>
            </a:fontRef>
          </p:style>
          <p:txBody>
            <a:bodyPr rtlCol="0" anchor="ctr"/>
            <a:lstStyle/>
            <a:p>
              <a:pPr algn="ctr" defTabSz="1219170">
                <a:buClr>
                  <a:srgbClr val="000000"/>
                </a:buClr>
              </a:pPr>
              <a:endParaRPr lang="zh-TW" altLang="en-US" sz="2400" kern="0">
                <a:solidFill>
                  <a:prstClr val="white"/>
                </a:solidFill>
                <a:cs typeface="+mn-ea"/>
                <a:sym typeface="+mn-lt"/>
              </a:endParaRPr>
            </a:p>
          </p:txBody>
        </p:sp>
        <p:sp>
          <p:nvSpPr>
            <p:cNvPr id="4" name="Shape 148">
              <a:extLst>
                <a:ext uri="{FF2B5EF4-FFF2-40B4-BE49-F238E27FC236}">
                  <a16:creationId xmlns:a16="http://schemas.microsoft.com/office/drawing/2014/main" id="{91BA1ADF-A74E-2E41-8F74-7CD6DB39B490}"/>
                </a:ext>
              </a:extLst>
            </p:cNvPr>
            <p:cNvSpPr/>
            <p:nvPr/>
          </p:nvSpPr>
          <p:spPr>
            <a:xfrm>
              <a:off x="17053712" y="2445540"/>
              <a:ext cx="228875" cy="414981"/>
            </a:xfrm>
            <a:prstGeom prst="rect">
              <a:avLst/>
            </a:prstGeom>
            <a:noFill/>
            <a:ln>
              <a:noFill/>
            </a:ln>
          </p:spPr>
          <p:txBody>
            <a:bodyPr wrap="square" lIns="91400" tIns="45700" rIns="91400" bIns="45700" anchor="t" anchorCtr="0">
              <a:noAutofit/>
            </a:bodyPr>
            <a:lstStyle/>
            <a:p>
              <a:pPr defTabSz="1219170">
                <a:buClr>
                  <a:srgbClr val="000000"/>
                </a:buClr>
                <a:buSzPct val="25000"/>
              </a:pPr>
              <a:r>
                <a:rPr lang="zh-TW" altLang="en-US" sz="1467" kern="0">
                  <a:solidFill>
                    <a:srgbClr val="000000"/>
                  </a:solidFill>
                  <a:cs typeface="+mn-ea"/>
                  <a:sym typeface="+mn-lt"/>
                </a:rPr>
                <a:t> </a:t>
              </a:r>
            </a:p>
          </p:txBody>
        </p:sp>
        <p:pic>
          <p:nvPicPr>
            <p:cNvPr id="5" name="Shape 149" descr="1_Qtier-01-01.png">
              <a:extLst>
                <a:ext uri="{FF2B5EF4-FFF2-40B4-BE49-F238E27FC236}">
                  <a16:creationId xmlns:a16="http://schemas.microsoft.com/office/drawing/2014/main" id="{055F8F3D-6973-A14D-96CE-1DEB89E958F0}"/>
                </a:ext>
              </a:extLst>
            </p:cNvPr>
            <p:cNvPicPr preferRelativeResize="0"/>
            <p:nvPr/>
          </p:nvPicPr>
          <p:blipFill rotWithShape="1">
            <a:blip r:embed="rId4" cstate="print">
              <a:alphaModFix/>
              <a:extLst>
                <a:ext uri="{28A0092B-C50C-407E-A947-70E740481C1C}">
                  <a14:useLocalDpi xmlns:a14="http://schemas.microsoft.com/office/drawing/2010/main"/>
                </a:ext>
              </a:extLst>
            </a:blip>
            <a:srcRect/>
            <a:stretch/>
          </p:blipFill>
          <p:spPr>
            <a:xfrm>
              <a:off x="12904687" y="1596987"/>
              <a:ext cx="8666829" cy="5661263"/>
            </a:xfrm>
            <a:prstGeom prst="rect">
              <a:avLst/>
            </a:prstGeom>
            <a:noFill/>
            <a:ln>
              <a:noFill/>
            </a:ln>
          </p:spPr>
        </p:pic>
        <p:sp>
          <p:nvSpPr>
            <p:cNvPr id="6" name="Shape 150">
              <a:extLst>
                <a:ext uri="{FF2B5EF4-FFF2-40B4-BE49-F238E27FC236}">
                  <a16:creationId xmlns:a16="http://schemas.microsoft.com/office/drawing/2014/main" id="{55CE3136-97EA-2043-8C18-BAF628C31D71}"/>
                </a:ext>
              </a:extLst>
            </p:cNvPr>
            <p:cNvSpPr txBox="1"/>
            <p:nvPr/>
          </p:nvSpPr>
          <p:spPr>
            <a:xfrm>
              <a:off x="13414554" y="2072316"/>
              <a:ext cx="1819443" cy="261241"/>
            </a:xfrm>
            <a:prstGeom prst="rect">
              <a:avLst/>
            </a:prstGeom>
            <a:noFill/>
            <a:ln>
              <a:noFill/>
            </a:ln>
          </p:spPr>
          <p:txBody>
            <a:bodyPr wrap="square" lIns="121900" tIns="121900" rIns="121900" bIns="121900" anchor="ctr" anchorCtr="0">
              <a:noAutofit/>
            </a:bodyPr>
            <a:lstStyle/>
            <a:p>
              <a:pPr defTabSz="1219170">
                <a:buClr>
                  <a:srgbClr val="000000"/>
                </a:buClr>
              </a:pPr>
              <a:r>
                <a:rPr lang="zh-TW" altLang="en-US" sz="1600" b="1" kern="0">
                  <a:solidFill>
                    <a:srgbClr val="000000"/>
                  </a:solidFill>
                  <a:cs typeface="+mn-ea"/>
                  <a:sym typeface="+mn-lt"/>
                </a:rPr>
                <a:t>熱資料</a:t>
              </a:r>
            </a:p>
          </p:txBody>
        </p:sp>
        <p:sp>
          <p:nvSpPr>
            <p:cNvPr id="7" name="Shape 151">
              <a:extLst>
                <a:ext uri="{FF2B5EF4-FFF2-40B4-BE49-F238E27FC236}">
                  <a16:creationId xmlns:a16="http://schemas.microsoft.com/office/drawing/2014/main" id="{2EBD364C-DA15-F04C-AC63-9329B7621250}"/>
                </a:ext>
              </a:extLst>
            </p:cNvPr>
            <p:cNvSpPr txBox="1"/>
            <p:nvPr/>
          </p:nvSpPr>
          <p:spPr>
            <a:xfrm>
              <a:off x="13414554" y="2354851"/>
              <a:ext cx="1819443" cy="261241"/>
            </a:xfrm>
            <a:prstGeom prst="rect">
              <a:avLst/>
            </a:prstGeom>
            <a:noFill/>
            <a:ln>
              <a:noFill/>
            </a:ln>
          </p:spPr>
          <p:txBody>
            <a:bodyPr wrap="square" lIns="121900" tIns="121900" rIns="121900" bIns="121900" anchor="ctr" anchorCtr="0">
              <a:noAutofit/>
            </a:bodyPr>
            <a:lstStyle/>
            <a:p>
              <a:pPr defTabSz="1219170">
                <a:buClr>
                  <a:srgbClr val="000000"/>
                </a:buClr>
              </a:pPr>
              <a:r>
                <a:rPr lang="zh-TW" altLang="en-US" sz="1600" b="1" kern="0">
                  <a:solidFill>
                    <a:srgbClr val="000000"/>
                  </a:solidFill>
                  <a:cs typeface="+mn-ea"/>
                  <a:sym typeface="+mn-lt"/>
                </a:rPr>
                <a:t>暖資料</a:t>
              </a:r>
            </a:p>
          </p:txBody>
        </p:sp>
        <p:sp>
          <p:nvSpPr>
            <p:cNvPr id="8" name="Shape 152">
              <a:extLst>
                <a:ext uri="{FF2B5EF4-FFF2-40B4-BE49-F238E27FC236}">
                  <a16:creationId xmlns:a16="http://schemas.microsoft.com/office/drawing/2014/main" id="{3296DEE0-18EB-714B-A942-341224F04772}"/>
                </a:ext>
              </a:extLst>
            </p:cNvPr>
            <p:cNvSpPr txBox="1"/>
            <p:nvPr/>
          </p:nvSpPr>
          <p:spPr>
            <a:xfrm>
              <a:off x="13414554" y="2647756"/>
              <a:ext cx="1819443" cy="261241"/>
            </a:xfrm>
            <a:prstGeom prst="rect">
              <a:avLst/>
            </a:prstGeom>
            <a:noFill/>
            <a:ln>
              <a:noFill/>
            </a:ln>
          </p:spPr>
          <p:txBody>
            <a:bodyPr wrap="square" lIns="121900" tIns="121900" rIns="121900" bIns="121900" anchor="ctr" anchorCtr="0">
              <a:noAutofit/>
            </a:bodyPr>
            <a:lstStyle/>
            <a:p>
              <a:pPr defTabSz="1219170">
                <a:buClr>
                  <a:srgbClr val="000000"/>
                </a:buClr>
              </a:pPr>
              <a:r>
                <a:rPr lang="zh-TW" altLang="en-US" sz="1600" b="1" kern="0">
                  <a:solidFill>
                    <a:srgbClr val="000000"/>
                  </a:solidFill>
                  <a:cs typeface="+mn-ea"/>
                  <a:sym typeface="+mn-lt"/>
                </a:rPr>
                <a:t>冷資料</a:t>
              </a:r>
            </a:p>
          </p:txBody>
        </p:sp>
        <p:sp>
          <p:nvSpPr>
            <p:cNvPr id="10" name="Shape 154">
              <a:extLst>
                <a:ext uri="{FF2B5EF4-FFF2-40B4-BE49-F238E27FC236}">
                  <a16:creationId xmlns:a16="http://schemas.microsoft.com/office/drawing/2014/main" id="{D9DCDD32-2775-EE47-BAFE-15BA0E54CFC5}"/>
                </a:ext>
              </a:extLst>
            </p:cNvPr>
            <p:cNvSpPr txBox="1"/>
            <p:nvPr/>
          </p:nvSpPr>
          <p:spPr>
            <a:xfrm>
              <a:off x="16494298" y="1948416"/>
              <a:ext cx="2491267" cy="408855"/>
            </a:xfrm>
            <a:prstGeom prst="rect">
              <a:avLst/>
            </a:prstGeom>
            <a:noFill/>
            <a:ln>
              <a:noFill/>
            </a:ln>
          </p:spPr>
          <p:txBody>
            <a:bodyPr wrap="square" lIns="121900" tIns="121900" rIns="121900" bIns="121900" anchor="ctr" anchorCtr="0">
              <a:noAutofit/>
            </a:bodyPr>
            <a:lstStyle/>
            <a:p>
              <a:pPr defTabSz="1219170">
                <a:buClr>
                  <a:srgbClr val="000000"/>
                </a:buClr>
              </a:pPr>
              <a:r>
                <a:rPr lang="zh-TW" altLang="en-US" sz="1600" b="1" kern="0">
                  <a:solidFill>
                    <a:prstClr val="black">
                      <a:lumMod val="85000"/>
                      <a:lumOff val="15000"/>
                    </a:prstClr>
                  </a:solidFill>
                  <a:cs typeface="+mn-ea"/>
                  <a:sym typeface="+mn-lt"/>
                </a:rPr>
                <a:t>分層前</a:t>
              </a:r>
              <a:endParaRPr lang="en-US" altLang="zh-TW" sz="1600" b="1" kern="0">
                <a:solidFill>
                  <a:prstClr val="black">
                    <a:lumMod val="85000"/>
                    <a:lumOff val="15000"/>
                  </a:prstClr>
                </a:solidFill>
                <a:cs typeface="+mn-ea"/>
                <a:sym typeface="+mn-lt"/>
              </a:endParaRPr>
            </a:p>
            <a:p>
              <a:pPr defTabSz="1219170">
                <a:buClr>
                  <a:srgbClr val="000000"/>
                </a:buClr>
              </a:pPr>
              <a:r>
                <a:rPr lang="zh-TW" altLang="en-US" sz="1200" b="1" kern="0">
                  <a:solidFill>
                    <a:prstClr val="black">
                      <a:lumMod val="85000"/>
                      <a:lumOff val="15000"/>
                    </a:prstClr>
                  </a:solidFill>
                  <a:cs typeface="+mn-ea"/>
                  <a:sym typeface="+mn-lt"/>
                </a:rPr>
                <a:t>頻繁存取資料效能未優化</a:t>
              </a:r>
            </a:p>
          </p:txBody>
        </p:sp>
        <p:sp>
          <p:nvSpPr>
            <p:cNvPr id="11" name="Shape 155">
              <a:extLst>
                <a:ext uri="{FF2B5EF4-FFF2-40B4-BE49-F238E27FC236}">
                  <a16:creationId xmlns:a16="http://schemas.microsoft.com/office/drawing/2014/main" id="{034BCA3E-5E3C-9640-BE11-6F93576F01C6}"/>
                </a:ext>
              </a:extLst>
            </p:cNvPr>
            <p:cNvSpPr txBox="1"/>
            <p:nvPr/>
          </p:nvSpPr>
          <p:spPr>
            <a:xfrm>
              <a:off x="19448248" y="3599480"/>
              <a:ext cx="2056796" cy="344084"/>
            </a:xfrm>
            <a:prstGeom prst="rect">
              <a:avLst/>
            </a:prstGeom>
            <a:noFill/>
            <a:ln>
              <a:noFill/>
            </a:ln>
          </p:spPr>
          <p:txBody>
            <a:bodyPr wrap="square" lIns="121900" tIns="121900" rIns="121900" bIns="121900" anchor="ctr" anchorCtr="0">
              <a:noAutofit/>
            </a:bodyPr>
            <a:lstStyle/>
            <a:p>
              <a:pPr defTabSz="1219170">
                <a:buClr>
                  <a:srgbClr val="000000"/>
                </a:buClr>
              </a:pPr>
              <a:r>
                <a:rPr lang="zh-TW" altLang="en-US" sz="1600" b="1" kern="0">
                  <a:solidFill>
                    <a:prstClr val="black">
                      <a:lumMod val="85000"/>
                      <a:lumOff val="15000"/>
                    </a:prstClr>
                  </a:solidFill>
                  <a:cs typeface="+mn-ea"/>
                  <a:sym typeface="+mn-lt"/>
                </a:rPr>
                <a:t>開始分層</a:t>
              </a:r>
            </a:p>
          </p:txBody>
        </p:sp>
        <p:sp>
          <p:nvSpPr>
            <p:cNvPr id="12" name="Shape 156">
              <a:extLst>
                <a:ext uri="{FF2B5EF4-FFF2-40B4-BE49-F238E27FC236}">
                  <a16:creationId xmlns:a16="http://schemas.microsoft.com/office/drawing/2014/main" id="{27319ACB-7AA9-1A4C-AB2E-465F73DB8801}"/>
                </a:ext>
              </a:extLst>
            </p:cNvPr>
            <p:cNvSpPr txBox="1"/>
            <p:nvPr/>
          </p:nvSpPr>
          <p:spPr>
            <a:xfrm>
              <a:off x="16460258" y="5626115"/>
              <a:ext cx="1998037" cy="531233"/>
            </a:xfrm>
            <a:prstGeom prst="rect">
              <a:avLst/>
            </a:prstGeom>
            <a:noFill/>
            <a:ln>
              <a:noFill/>
            </a:ln>
          </p:spPr>
          <p:txBody>
            <a:bodyPr wrap="square" lIns="121900" tIns="121900" rIns="121900" bIns="121900" anchor="ctr" anchorCtr="0">
              <a:noAutofit/>
            </a:bodyPr>
            <a:lstStyle/>
            <a:p>
              <a:pPr defTabSz="1219170">
                <a:buClr>
                  <a:srgbClr val="000000"/>
                </a:buClr>
              </a:pPr>
              <a:r>
                <a:rPr lang="zh-TW" altLang="en-US" sz="1600" b="1" kern="0">
                  <a:solidFill>
                    <a:prstClr val="black">
                      <a:lumMod val="85000"/>
                      <a:lumOff val="15000"/>
                    </a:prstClr>
                  </a:solidFill>
                  <a:cs typeface="+mn-ea"/>
                  <a:sym typeface="+mn-lt"/>
                </a:rPr>
                <a:t>分層後</a:t>
              </a:r>
              <a:endParaRPr lang="en-US" altLang="zh-TW" sz="1600" b="1" kern="0">
                <a:solidFill>
                  <a:prstClr val="black">
                    <a:lumMod val="85000"/>
                    <a:lumOff val="15000"/>
                  </a:prstClr>
                </a:solidFill>
                <a:cs typeface="+mn-ea"/>
                <a:sym typeface="+mn-lt"/>
              </a:endParaRPr>
            </a:p>
            <a:p>
              <a:pPr defTabSz="1219170">
                <a:buClr>
                  <a:srgbClr val="000000"/>
                </a:buClr>
              </a:pPr>
              <a:r>
                <a:rPr lang="zh-TW" altLang="en-US" sz="1200" b="1" kern="0">
                  <a:solidFill>
                    <a:prstClr val="black">
                      <a:lumMod val="85000"/>
                      <a:lumOff val="15000"/>
                    </a:prstClr>
                  </a:solidFill>
                  <a:cs typeface="+mn-ea"/>
                  <a:sym typeface="+mn-lt"/>
                </a:rPr>
                <a:t>頻繁存取資料效能已優化</a:t>
              </a:r>
            </a:p>
          </p:txBody>
        </p:sp>
        <p:sp>
          <p:nvSpPr>
            <p:cNvPr id="13" name="Shape 157">
              <a:extLst>
                <a:ext uri="{FF2B5EF4-FFF2-40B4-BE49-F238E27FC236}">
                  <a16:creationId xmlns:a16="http://schemas.microsoft.com/office/drawing/2014/main" id="{47DB8A74-D728-2B4B-83D3-4E4345F19AC6}"/>
                </a:ext>
              </a:extLst>
            </p:cNvPr>
            <p:cNvSpPr txBox="1"/>
            <p:nvPr/>
          </p:nvSpPr>
          <p:spPr>
            <a:xfrm>
              <a:off x="16352086" y="3652691"/>
              <a:ext cx="1816688" cy="1590065"/>
            </a:xfrm>
            <a:prstGeom prst="rect">
              <a:avLst/>
            </a:prstGeom>
            <a:solidFill>
              <a:srgbClr val="7030A0">
                <a:alpha val="54000"/>
              </a:srgb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altLang="zh-TW" sz="3733" b="1" kern="0" err="1">
                  <a:solidFill>
                    <a:prstClr val="white"/>
                  </a:solidFill>
                  <a:effectLst>
                    <a:outerShdw blurRad="38100" dist="38100" dir="2700000" algn="tl">
                      <a:srgbClr val="000000">
                        <a:alpha val="43137"/>
                      </a:srgbClr>
                    </a:outerShdw>
                  </a:effectLst>
                  <a:cs typeface="+mn-ea"/>
                  <a:sym typeface="+mn-lt"/>
                </a:rPr>
                <a:t>Qtier</a:t>
              </a:r>
              <a:r>
                <a:rPr lang="en-US" altLang="zh-TW" sz="3733" b="1" kern="0">
                  <a:solidFill>
                    <a:prstClr val="white"/>
                  </a:solidFill>
                  <a:effectLst>
                    <a:outerShdw blurRad="38100" dist="38100" dir="2700000" algn="tl">
                      <a:srgbClr val="000000">
                        <a:alpha val="43137"/>
                      </a:srgbClr>
                    </a:outerShdw>
                  </a:effectLst>
                  <a:cs typeface="+mn-ea"/>
                  <a:sym typeface="+mn-lt"/>
                </a:rPr>
                <a:t> </a:t>
              </a:r>
            </a:p>
            <a:p>
              <a:pPr algn="ctr" defTabSz="1219170">
                <a:buClr>
                  <a:srgbClr val="000000"/>
                </a:buClr>
              </a:pPr>
              <a:r>
                <a:rPr lang="zh-TW" altLang="en-US" sz="3733" b="1" kern="0">
                  <a:solidFill>
                    <a:prstClr val="white"/>
                  </a:solidFill>
                  <a:effectLst>
                    <a:outerShdw blurRad="38100" dist="38100" dir="2700000" algn="tl">
                      <a:srgbClr val="000000">
                        <a:alpha val="43137"/>
                      </a:srgbClr>
                    </a:outerShdw>
                  </a:effectLst>
                  <a:cs typeface="+mn-ea"/>
                  <a:sym typeface="+mn-lt"/>
                </a:rPr>
                <a:t>引擎</a:t>
              </a:r>
            </a:p>
          </p:txBody>
        </p:sp>
        <p:sp>
          <p:nvSpPr>
            <p:cNvPr id="18" name="Shape 206">
              <a:extLst>
                <a:ext uri="{FF2B5EF4-FFF2-40B4-BE49-F238E27FC236}">
                  <a16:creationId xmlns:a16="http://schemas.microsoft.com/office/drawing/2014/main" id="{9CCB3850-1146-4DA6-8E82-B79479581E5E}"/>
                </a:ext>
              </a:extLst>
            </p:cNvPr>
            <p:cNvSpPr/>
            <p:nvPr/>
          </p:nvSpPr>
          <p:spPr>
            <a:xfrm>
              <a:off x="17164388" y="2149266"/>
              <a:ext cx="249483" cy="452345"/>
            </a:xfrm>
            <a:prstGeom prst="rect">
              <a:avLst/>
            </a:prstGeom>
            <a:noFill/>
            <a:ln>
              <a:noFill/>
            </a:ln>
          </p:spPr>
          <p:txBody>
            <a:bodyPr wrap="square" lIns="91400" tIns="45700" rIns="91400" bIns="45700" anchor="t" anchorCtr="0">
              <a:noAutofit/>
            </a:bodyPr>
            <a:lstStyle/>
            <a:p>
              <a:pPr defTabSz="1219170">
                <a:buClr>
                  <a:srgbClr val="000000"/>
                </a:buClr>
                <a:buSzPct val="25000"/>
              </a:pPr>
              <a:r>
                <a:rPr lang="en" sz="1467" kern="0">
                  <a:solidFill>
                    <a:srgbClr val="000000"/>
                  </a:solidFill>
                  <a:cs typeface="+mn-ea"/>
                  <a:sym typeface="+mn-lt"/>
                </a:rPr>
                <a:t> </a:t>
              </a:r>
            </a:p>
          </p:txBody>
        </p:sp>
        <p:sp>
          <p:nvSpPr>
            <p:cNvPr id="19" name="矩形: 圓角 18">
              <a:extLst>
                <a:ext uri="{FF2B5EF4-FFF2-40B4-BE49-F238E27FC236}">
                  <a16:creationId xmlns:a16="http://schemas.microsoft.com/office/drawing/2014/main" id="{D550A560-74B7-4E20-A723-0107F12BE9B2}"/>
                </a:ext>
              </a:extLst>
            </p:cNvPr>
            <p:cNvSpPr/>
            <p:nvPr/>
          </p:nvSpPr>
          <p:spPr>
            <a:xfrm>
              <a:off x="16267230" y="1831853"/>
              <a:ext cx="2236183" cy="538477"/>
            </a:xfrm>
            <a:prstGeom prst="roundRect">
              <a:avLst>
                <a:gd name="adj" fmla="val 50000"/>
              </a:avLst>
            </a:prstGeom>
            <a:solidFill>
              <a:srgbClr val="FFF1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2400" kern="0">
                <a:solidFill>
                  <a:prstClr val="white"/>
                </a:solidFill>
                <a:cs typeface="+mn-ea"/>
                <a:sym typeface="+mn-lt"/>
              </a:endParaRPr>
            </a:p>
          </p:txBody>
        </p:sp>
        <p:grpSp>
          <p:nvGrpSpPr>
            <p:cNvPr id="20" name="群組 19">
              <a:extLst>
                <a:ext uri="{FF2B5EF4-FFF2-40B4-BE49-F238E27FC236}">
                  <a16:creationId xmlns:a16="http://schemas.microsoft.com/office/drawing/2014/main" id="{23680F4D-DA1E-464C-B006-3A9BBA8EF479}"/>
                </a:ext>
              </a:extLst>
            </p:cNvPr>
            <p:cNvGrpSpPr/>
            <p:nvPr/>
          </p:nvGrpSpPr>
          <p:grpSpPr>
            <a:xfrm>
              <a:off x="15957548" y="1850931"/>
              <a:ext cx="543347" cy="543347"/>
              <a:chOff x="228678" y="3612187"/>
              <a:chExt cx="655970" cy="655970"/>
            </a:xfrm>
          </p:grpSpPr>
          <p:sp>
            <p:nvSpPr>
              <p:cNvPr id="21" name="橢圓 20">
                <a:extLst>
                  <a:ext uri="{FF2B5EF4-FFF2-40B4-BE49-F238E27FC236}">
                    <a16:creationId xmlns:a16="http://schemas.microsoft.com/office/drawing/2014/main" id="{ED70C9CB-B9FE-4054-9AC3-599BEE47ACDB}"/>
                  </a:ext>
                </a:extLst>
              </p:cNvPr>
              <p:cNvSpPr/>
              <p:nvPr/>
            </p:nvSpPr>
            <p:spPr>
              <a:xfrm>
                <a:off x="228678" y="3612187"/>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altLang="zh-TW" sz="2400" b="1" kern="0">
                    <a:solidFill>
                      <a:prstClr val="white"/>
                    </a:solidFill>
                    <a:cs typeface="+mn-ea"/>
                    <a:sym typeface="+mn-lt"/>
                  </a:rPr>
                  <a:t>1</a:t>
                </a:r>
                <a:endParaRPr lang="zh-TW" altLang="en-US" sz="2400" b="1" kern="0">
                  <a:solidFill>
                    <a:prstClr val="white"/>
                  </a:solidFill>
                  <a:cs typeface="+mn-ea"/>
                  <a:sym typeface="+mn-lt"/>
                </a:endParaRPr>
              </a:p>
            </p:txBody>
          </p:sp>
          <p:sp>
            <p:nvSpPr>
              <p:cNvPr id="22" name="橢圓 21">
                <a:extLst>
                  <a:ext uri="{FF2B5EF4-FFF2-40B4-BE49-F238E27FC236}">
                    <a16:creationId xmlns:a16="http://schemas.microsoft.com/office/drawing/2014/main" id="{03BB6471-A3C8-496A-AB15-95DEFB2AFA08}"/>
                  </a:ext>
                </a:extLst>
              </p:cNvPr>
              <p:cNvSpPr/>
              <p:nvPr/>
            </p:nvSpPr>
            <p:spPr>
              <a:xfrm>
                <a:off x="295017" y="3676657"/>
                <a:ext cx="517999" cy="517999"/>
              </a:xfrm>
              <a:prstGeom prst="ellipse">
                <a:avLst/>
              </a:prstGeom>
              <a:noFill/>
              <a:ln w="28575">
                <a:gradFill>
                  <a:gsLst>
                    <a:gs pos="0">
                      <a:srgbClr val="FFFF02"/>
                    </a:gs>
                    <a:gs pos="100000">
                      <a:srgbClr val="FFBF4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2400" kern="0">
                  <a:solidFill>
                    <a:prstClr val="white"/>
                  </a:solidFill>
                  <a:cs typeface="+mn-ea"/>
                  <a:sym typeface="+mn-lt"/>
                </a:endParaRPr>
              </a:p>
            </p:txBody>
          </p:sp>
        </p:grpSp>
        <p:sp>
          <p:nvSpPr>
            <p:cNvPr id="23" name="Shape 212">
              <a:extLst>
                <a:ext uri="{FF2B5EF4-FFF2-40B4-BE49-F238E27FC236}">
                  <a16:creationId xmlns:a16="http://schemas.microsoft.com/office/drawing/2014/main" id="{38A62D50-8487-4911-94B9-7A80D8031DA1}"/>
                </a:ext>
              </a:extLst>
            </p:cNvPr>
            <p:cNvSpPr txBox="1"/>
            <p:nvPr/>
          </p:nvSpPr>
          <p:spPr>
            <a:xfrm>
              <a:off x="16472986" y="1780938"/>
              <a:ext cx="2361549" cy="614888"/>
            </a:xfrm>
            <a:prstGeom prst="rect">
              <a:avLst/>
            </a:prstGeom>
            <a:noFill/>
            <a:ln>
              <a:noFill/>
            </a:ln>
            <a:effectLst/>
          </p:spPr>
          <p:txBody>
            <a:bodyPr wrap="square" lIns="121900" tIns="121900" rIns="121900" bIns="121900" anchor="ctr" anchorCtr="0">
              <a:noAutofit/>
            </a:bodyPr>
            <a:lstStyle/>
            <a:p>
              <a:pPr defTabSz="1219170">
                <a:buClr>
                  <a:srgbClr val="000000"/>
                </a:buClr>
              </a:pPr>
              <a:r>
                <a:rPr lang="zh-TW" altLang="en-US" sz="1600" b="1" kern="0">
                  <a:solidFill>
                    <a:srgbClr val="000000"/>
                  </a:solidFill>
                  <a:cs typeface="+mn-ea"/>
                  <a:sym typeface="+mn-lt"/>
                </a:rPr>
                <a:t>分層前</a:t>
              </a:r>
            </a:p>
            <a:p>
              <a:pPr defTabSz="1219170">
                <a:buClr>
                  <a:srgbClr val="000000"/>
                </a:buClr>
              </a:pPr>
              <a:r>
                <a:rPr lang="zh-TW" altLang="en-US" sz="1200" b="1" kern="0">
                  <a:solidFill>
                    <a:srgbClr val="000000"/>
                  </a:solidFill>
                  <a:cs typeface="+mn-ea"/>
                  <a:sym typeface="+mn-lt"/>
                </a:rPr>
                <a:t>頻繁存取資料效能未優化</a:t>
              </a:r>
            </a:p>
          </p:txBody>
        </p:sp>
        <p:sp>
          <p:nvSpPr>
            <p:cNvPr id="24" name="Shape 206">
              <a:extLst>
                <a:ext uri="{FF2B5EF4-FFF2-40B4-BE49-F238E27FC236}">
                  <a16:creationId xmlns:a16="http://schemas.microsoft.com/office/drawing/2014/main" id="{C380B376-7B6D-4996-A4D3-092E3AB311E2}"/>
                </a:ext>
              </a:extLst>
            </p:cNvPr>
            <p:cNvSpPr/>
            <p:nvPr/>
          </p:nvSpPr>
          <p:spPr>
            <a:xfrm>
              <a:off x="20252596" y="3688262"/>
              <a:ext cx="249483" cy="452345"/>
            </a:xfrm>
            <a:prstGeom prst="rect">
              <a:avLst/>
            </a:prstGeom>
            <a:noFill/>
            <a:ln>
              <a:noFill/>
            </a:ln>
          </p:spPr>
          <p:txBody>
            <a:bodyPr wrap="square" lIns="91400" tIns="45700" rIns="91400" bIns="45700" anchor="t" anchorCtr="0">
              <a:noAutofit/>
            </a:bodyPr>
            <a:lstStyle/>
            <a:p>
              <a:pPr defTabSz="1219170">
                <a:buClr>
                  <a:srgbClr val="000000"/>
                </a:buClr>
                <a:buSzPct val="25000"/>
              </a:pPr>
              <a:r>
                <a:rPr lang="en" sz="1467" kern="0">
                  <a:solidFill>
                    <a:srgbClr val="000000"/>
                  </a:solidFill>
                  <a:cs typeface="+mn-ea"/>
                  <a:sym typeface="+mn-lt"/>
                </a:rPr>
                <a:t> </a:t>
              </a:r>
            </a:p>
          </p:txBody>
        </p:sp>
        <p:sp>
          <p:nvSpPr>
            <p:cNvPr id="27" name="矩形: 圓角 26">
              <a:extLst>
                <a:ext uri="{FF2B5EF4-FFF2-40B4-BE49-F238E27FC236}">
                  <a16:creationId xmlns:a16="http://schemas.microsoft.com/office/drawing/2014/main" id="{C098ADB4-B282-4F71-BF6C-102F24E72224}"/>
                </a:ext>
              </a:extLst>
            </p:cNvPr>
            <p:cNvSpPr/>
            <p:nvPr/>
          </p:nvSpPr>
          <p:spPr>
            <a:xfrm>
              <a:off x="19448246" y="3358062"/>
              <a:ext cx="1434797" cy="538477"/>
            </a:xfrm>
            <a:prstGeom prst="roundRect">
              <a:avLst>
                <a:gd name="adj" fmla="val 50000"/>
              </a:avLst>
            </a:prstGeom>
            <a:solidFill>
              <a:srgbClr val="FFF1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2400" kern="0">
                <a:solidFill>
                  <a:prstClr val="white"/>
                </a:solidFill>
                <a:cs typeface="+mn-ea"/>
                <a:sym typeface="+mn-lt"/>
              </a:endParaRPr>
            </a:p>
          </p:txBody>
        </p:sp>
        <p:sp>
          <p:nvSpPr>
            <p:cNvPr id="28" name="Shape 212">
              <a:extLst>
                <a:ext uri="{FF2B5EF4-FFF2-40B4-BE49-F238E27FC236}">
                  <a16:creationId xmlns:a16="http://schemas.microsoft.com/office/drawing/2014/main" id="{DBBD5CA5-3175-4738-A787-64B306659BC6}"/>
                </a:ext>
              </a:extLst>
            </p:cNvPr>
            <p:cNvSpPr txBox="1"/>
            <p:nvPr/>
          </p:nvSpPr>
          <p:spPr>
            <a:xfrm>
              <a:off x="19587622" y="3327135"/>
              <a:ext cx="1215493" cy="614888"/>
            </a:xfrm>
            <a:prstGeom prst="rect">
              <a:avLst/>
            </a:prstGeom>
            <a:noFill/>
            <a:ln>
              <a:noFill/>
            </a:ln>
            <a:effectLst/>
          </p:spPr>
          <p:txBody>
            <a:bodyPr wrap="square" lIns="121900" tIns="121900" rIns="121900" bIns="121900" anchor="ctr" anchorCtr="0">
              <a:noAutofit/>
            </a:bodyPr>
            <a:lstStyle/>
            <a:p>
              <a:pPr defTabSz="1219170">
                <a:buClr>
                  <a:srgbClr val="000000"/>
                </a:buClr>
              </a:pPr>
              <a:r>
                <a:rPr lang="zh-TW" altLang="en-US" sz="1600" b="1" kern="0">
                  <a:solidFill>
                    <a:srgbClr val="000000"/>
                  </a:solidFill>
                  <a:cs typeface="+mn-ea"/>
                  <a:sym typeface="+mn-lt"/>
                </a:rPr>
                <a:t>開始分層</a:t>
              </a:r>
            </a:p>
          </p:txBody>
        </p:sp>
        <p:grpSp>
          <p:nvGrpSpPr>
            <p:cNvPr id="30" name="群組 29">
              <a:extLst>
                <a:ext uri="{FF2B5EF4-FFF2-40B4-BE49-F238E27FC236}">
                  <a16:creationId xmlns:a16="http://schemas.microsoft.com/office/drawing/2014/main" id="{0230D69A-FC0B-4796-A669-37DAD9F260B8}"/>
                </a:ext>
              </a:extLst>
            </p:cNvPr>
            <p:cNvGrpSpPr/>
            <p:nvPr/>
          </p:nvGrpSpPr>
          <p:grpSpPr>
            <a:xfrm>
              <a:off x="19045756" y="3389927"/>
              <a:ext cx="543347" cy="543347"/>
              <a:chOff x="228678" y="3612187"/>
              <a:chExt cx="655970" cy="655970"/>
            </a:xfrm>
          </p:grpSpPr>
          <p:sp>
            <p:nvSpPr>
              <p:cNvPr id="32" name="橢圓 31">
                <a:extLst>
                  <a:ext uri="{FF2B5EF4-FFF2-40B4-BE49-F238E27FC236}">
                    <a16:creationId xmlns:a16="http://schemas.microsoft.com/office/drawing/2014/main" id="{2DFB7E24-0013-4F19-9D8A-D73D92681460}"/>
                  </a:ext>
                </a:extLst>
              </p:cNvPr>
              <p:cNvSpPr/>
              <p:nvPr/>
            </p:nvSpPr>
            <p:spPr>
              <a:xfrm>
                <a:off x="228678" y="3612187"/>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altLang="zh-TW" sz="2400" b="1" kern="0">
                    <a:solidFill>
                      <a:prstClr val="white"/>
                    </a:solidFill>
                    <a:cs typeface="+mn-ea"/>
                    <a:sym typeface="+mn-lt"/>
                  </a:rPr>
                  <a:t>2</a:t>
                </a:r>
                <a:endParaRPr lang="zh-TW" altLang="en-US" sz="2400" b="1" kern="0">
                  <a:solidFill>
                    <a:prstClr val="white"/>
                  </a:solidFill>
                  <a:cs typeface="+mn-ea"/>
                  <a:sym typeface="+mn-lt"/>
                </a:endParaRPr>
              </a:p>
            </p:txBody>
          </p:sp>
          <p:sp>
            <p:nvSpPr>
              <p:cNvPr id="33" name="橢圓 32">
                <a:extLst>
                  <a:ext uri="{FF2B5EF4-FFF2-40B4-BE49-F238E27FC236}">
                    <a16:creationId xmlns:a16="http://schemas.microsoft.com/office/drawing/2014/main" id="{75A3702E-BCBB-4AE2-BF47-27F15BA99D61}"/>
                  </a:ext>
                </a:extLst>
              </p:cNvPr>
              <p:cNvSpPr/>
              <p:nvPr/>
            </p:nvSpPr>
            <p:spPr>
              <a:xfrm>
                <a:off x="295017" y="3676657"/>
                <a:ext cx="517999" cy="517999"/>
              </a:xfrm>
              <a:prstGeom prst="ellipse">
                <a:avLst/>
              </a:prstGeom>
              <a:noFill/>
              <a:ln w="28575">
                <a:gradFill>
                  <a:gsLst>
                    <a:gs pos="0">
                      <a:srgbClr val="FFFF02"/>
                    </a:gs>
                    <a:gs pos="100000">
                      <a:srgbClr val="FFBF4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2400" kern="0">
                  <a:solidFill>
                    <a:prstClr val="white"/>
                  </a:solidFill>
                  <a:cs typeface="+mn-ea"/>
                  <a:sym typeface="+mn-lt"/>
                </a:endParaRPr>
              </a:p>
            </p:txBody>
          </p:sp>
        </p:grpSp>
        <p:sp>
          <p:nvSpPr>
            <p:cNvPr id="34" name="Shape 206">
              <a:extLst>
                <a:ext uri="{FF2B5EF4-FFF2-40B4-BE49-F238E27FC236}">
                  <a16:creationId xmlns:a16="http://schemas.microsoft.com/office/drawing/2014/main" id="{14A6D7E2-448F-4E56-B7A8-75BFA0850E78}"/>
                </a:ext>
              </a:extLst>
            </p:cNvPr>
            <p:cNvSpPr/>
            <p:nvPr/>
          </p:nvSpPr>
          <p:spPr>
            <a:xfrm>
              <a:off x="17264860" y="5875635"/>
              <a:ext cx="249483" cy="452345"/>
            </a:xfrm>
            <a:prstGeom prst="rect">
              <a:avLst/>
            </a:prstGeom>
            <a:noFill/>
            <a:ln>
              <a:noFill/>
            </a:ln>
          </p:spPr>
          <p:txBody>
            <a:bodyPr wrap="square" lIns="91400" tIns="45700" rIns="91400" bIns="45700" anchor="t" anchorCtr="0">
              <a:noAutofit/>
            </a:bodyPr>
            <a:lstStyle/>
            <a:p>
              <a:pPr defTabSz="1219170">
                <a:buClr>
                  <a:srgbClr val="000000"/>
                </a:buClr>
                <a:buSzPct val="25000"/>
              </a:pPr>
              <a:r>
                <a:rPr lang="en" sz="1467" kern="0">
                  <a:solidFill>
                    <a:srgbClr val="000000"/>
                  </a:solidFill>
                  <a:cs typeface="+mn-ea"/>
                  <a:sym typeface="+mn-lt"/>
                </a:rPr>
                <a:t> </a:t>
              </a:r>
            </a:p>
          </p:txBody>
        </p:sp>
        <p:sp>
          <p:nvSpPr>
            <p:cNvPr id="35" name="矩形: 圓角 34">
              <a:extLst>
                <a:ext uri="{FF2B5EF4-FFF2-40B4-BE49-F238E27FC236}">
                  <a16:creationId xmlns:a16="http://schemas.microsoft.com/office/drawing/2014/main" id="{390B8414-3A65-4B48-93AE-115A90CE4A0A}"/>
                </a:ext>
              </a:extLst>
            </p:cNvPr>
            <p:cNvSpPr/>
            <p:nvPr/>
          </p:nvSpPr>
          <p:spPr>
            <a:xfrm>
              <a:off x="16282190" y="5545824"/>
              <a:ext cx="2236183" cy="538477"/>
            </a:xfrm>
            <a:prstGeom prst="roundRect">
              <a:avLst>
                <a:gd name="adj" fmla="val 50000"/>
              </a:avLst>
            </a:prstGeom>
            <a:solidFill>
              <a:srgbClr val="FFF1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2400" kern="0">
                <a:solidFill>
                  <a:prstClr val="white"/>
                </a:solidFill>
                <a:cs typeface="+mn-ea"/>
                <a:sym typeface="+mn-lt"/>
              </a:endParaRPr>
            </a:p>
          </p:txBody>
        </p:sp>
        <p:grpSp>
          <p:nvGrpSpPr>
            <p:cNvPr id="36" name="群組 35">
              <a:extLst>
                <a:ext uri="{FF2B5EF4-FFF2-40B4-BE49-F238E27FC236}">
                  <a16:creationId xmlns:a16="http://schemas.microsoft.com/office/drawing/2014/main" id="{3031270F-0A50-42B6-B0CF-4A008A466221}"/>
                </a:ext>
              </a:extLst>
            </p:cNvPr>
            <p:cNvGrpSpPr/>
            <p:nvPr/>
          </p:nvGrpSpPr>
          <p:grpSpPr>
            <a:xfrm>
              <a:off x="16058020" y="5577302"/>
              <a:ext cx="543347" cy="543347"/>
              <a:chOff x="228678" y="3612187"/>
              <a:chExt cx="655970" cy="655970"/>
            </a:xfrm>
          </p:grpSpPr>
          <p:sp>
            <p:nvSpPr>
              <p:cNvPr id="37" name="橢圓 36">
                <a:extLst>
                  <a:ext uri="{FF2B5EF4-FFF2-40B4-BE49-F238E27FC236}">
                    <a16:creationId xmlns:a16="http://schemas.microsoft.com/office/drawing/2014/main" id="{5DA84272-416F-4795-8113-23C40BC332FE}"/>
                  </a:ext>
                </a:extLst>
              </p:cNvPr>
              <p:cNvSpPr/>
              <p:nvPr/>
            </p:nvSpPr>
            <p:spPr>
              <a:xfrm>
                <a:off x="228678" y="3612187"/>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altLang="zh-TW" sz="2400" b="1" kern="0">
                    <a:solidFill>
                      <a:prstClr val="white"/>
                    </a:solidFill>
                    <a:cs typeface="+mn-ea"/>
                    <a:sym typeface="+mn-lt"/>
                  </a:rPr>
                  <a:t>3</a:t>
                </a:r>
                <a:endParaRPr lang="zh-TW" altLang="en-US" sz="2400" b="1" kern="0">
                  <a:solidFill>
                    <a:prstClr val="white"/>
                  </a:solidFill>
                  <a:cs typeface="+mn-ea"/>
                  <a:sym typeface="+mn-lt"/>
                </a:endParaRPr>
              </a:p>
            </p:txBody>
          </p:sp>
          <p:sp>
            <p:nvSpPr>
              <p:cNvPr id="38" name="橢圓 37">
                <a:extLst>
                  <a:ext uri="{FF2B5EF4-FFF2-40B4-BE49-F238E27FC236}">
                    <a16:creationId xmlns:a16="http://schemas.microsoft.com/office/drawing/2014/main" id="{006DBD0E-60B9-4A58-91B1-4A6062567A10}"/>
                  </a:ext>
                </a:extLst>
              </p:cNvPr>
              <p:cNvSpPr/>
              <p:nvPr/>
            </p:nvSpPr>
            <p:spPr>
              <a:xfrm>
                <a:off x="295017" y="3676657"/>
                <a:ext cx="517999" cy="517999"/>
              </a:xfrm>
              <a:prstGeom prst="ellipse">
                <a:avLst/>
              </a:prstGeom>
              <a:noFill/>
              <a:ln w="28575">
                <a:gradFill>
                  <a:gsLst>
                    <a:gs pos="0">
                      <a:srgbClr val="FFFF02"/>
                    </a:gs>
                    <a:gs pos="100000">
                      <a:srgbClr val="FFBF4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2400" kern="0">
                  <a:solidFill>
                    <a:prstClr val="white"/>
                  </a:solidFill>
                  <a:cs typeface="+mn-ea"/>
                  <a:sym typeface="+mn-lt"/>
                </a:endParaRPr>
              </a:p>
            </p:txBody>
          </p:sp>
        </p:grpSp>
        <p:sp>
          <p:nvSpPr>
            <p:cNvPr id="39" name="Shape 212">
              <a:extLst>
                <a:ext uri="{FF2B5EF4-FFF2-40B4-BE49-F238E27FC236}">
                  <a16:creationId xmlns:a16="http://schemas.microsoft.com/office/drawing/2014/main" id="{6BB69EB2-F3C5-45A9-9790-A97A35FD5271}"/>
                </a:ext>
              </a:extLst>
            </p:cNvPr>
            <p:cNvSpPr txBox="1"/>
            <p:nvPr/>
          </p:nvSpPr>
          <p:spPr>
            <a:xfrm>
              <a:off x="16558102" y="5508066"/>
              <a:ext cx="2361549" cy="614888"/>
            </a:xfrm>
            <a:prstGeom prst="rect">
              <a:avLst/>
            </a:prstGeom>
            <a:noFill/>
            <a:ln>
              <a:noFill/>
            </a:ln>
            <a:effectLst/>
          </p:spPr>
          <p:txBody>
            <a:bodyPr wrap="square" lIns="121900" tIns="121900" rIns="121900" bIns="121900" anchor="ctr" anchorCtr="0">
              <a:noAutofit/>
            </a:bodyPr>
            <a:lstStyle/>
            <a:p>
              <a:pPr defTabSz="1219170">
                <a:buClr>
                  <a:srgbClr val="000000"/>
                </a:buClr>
              </a:pPr>
              <a:r>
                <a:rPr lang="zh-TW" altLang="en-US" sz="1600" b="1" kern="0">
                  <a:solidFill>
                    <a:srgbClr val="000000"/>
                  </a:solidFill>
                  <a:cs typeface="+mn-ea"/>
                  <a:sym typeface="+mn-lt"/>
                </a:rPr>
                <a:t>分層後</a:t>
              </a:r>
              <a:endParaRPr lang="en-US" altLang="zh-TW" sz="1600" b="1" kern="0">
                <a:solidFill>
                  <a:srgbClr val="000000"/>
                </a:solidFill>
                <a:cs typeface="+mn-ea"/>
                <a:sym typeface="+mn-lt"/>
              </a:endParaRPr>
            </a:p>
            <a:p>
              <a:pPr defTabSz="1219170">
                <a:buClr>
                  <a:srgbClr val="000000"/>
                </a:buClr>
              </a:pPr>
              <a:r>
                <a:rPr lang="zh-TW" altLang="en-US" sz="1200" b="1" kern="0">
                  <a:solidFill>
                    <a:srgbClr val="000000"/>
                  </a:solidFill>
                  <a:cs typeface="+mn-ea"/>
                  <a:sym typeface="+mn-lt"/>
                </a:rPr>
                <a:t>頻繁存取資料效能已優化</a:t>
              </a:r>
              <a:endParaRPr lang="zh-TW" altLang="en-US" sz="2400" kern="0">
                <a:solidFill>
                  <a:srgbClr val="000000"/>
                </a:solidFill>
                <a:cs typeface="+mn-ea"/>
                <a:sym typeface="+mn-lt"/>
              </a:endParaRPr>
            </a:p>
          </p:txBody>
        </p:sp>
        <p:sp>
          <p:nvSpPr>
            <p:cNvPr id="40" name="Shape 206">
              <a:extLst>
                <a:ext uri="{FF2B5EF4-FFF2-40B4-BE49-F238E27FC236}">
                  <a16:creationId xmlns:a16="http://schemas.microsoft.com/office/drawing/2014/main" id="{D13537CE-34AF-4963-9CE9-D1D6A646EAF5}"/>
                </a:ext>
              </a:extLst>
            </p:cNvPr>
            <p:cNvSpPr/>
            <p:nvPr/>
          </p:nvSpPr>
          <p:spPr>
            <a:xfrm>
              <a:off x="14628167" y="3649538"/>
              <a:ext cx="249483" cy="452345"/>
            </a:xfrm>
            <a:prstGeom prst="rect">
              <a:avLst/>
            </a:prstGeom>
            <a:noFill/>
            <a:ln>
              <a:noFill/>
            </a:ln>
          </p:spPr>
          <p:txBody>
            <a:bodyPr wrap="square" lIns="91400" tIns="45700" rIns="91400" bIns="45700" anchor="t" anchorCtr="0">
              <a:noAutofit/>
            </a:bodyPr>
            <a:lstStyle/>
            <a:p>
              <a:pPr defTabSz="1219170">
                <a:buClr>
                  <a:srgbClr val="000000"/>
                </a:buClr>
                <a:buSzPct val="25000"/>
              </a:pPr>
              <a:r>
                <a:rPr lang="en" sz="1467" kern="0">
                  <a:solidFill>
                    <a:srgbClr val="000000"/>
                  </a:solidFill>
                  <a:cs typeface="+mn-ea"/>
                  <a:sym typeface="+mn-lt"/>
                </a:rPr>
                <a:t> </a:t>
              </a:r>
            </a:p>
          </p:txBody>
        </p:sp>
        <p:sp>
          <p:nvSpPr>
            <p:cNvPr id="41" name="矩形: 圓角 40">
              <a:extLst>
                <a:ext uri="{FF2B5EF4-FFF2-40B4-BE49-F238E27FC236}">
                  <a16:creationId xmlns:a16="http://schemas.microsoft.com/office/drawing/2014/main" id="{4D194AD0-31A8-4427-B6DB-014D55B51E21}"/>
                </a:ext>
              </a:extLst>
            </p:cNvPr>
            <p:cNvSpPr/>
            <p:nvPr/>
          </p:nvSpPr>
          <p:spPr>
            <a:xfrm>
              <a:off x="13727404" y="3357708"/>
              <a:ext cx="2236183" cy="538477"/>
            </a:xfrm>
            <a:prstGeom prst="roundRect">
              <a:avLst>
                <a:gd name="adj" fmla="val 50000"/>
              </a:avLst>
            </a:prstGeom>
            <a:solidFill>
              <a:srgbClr val="FFF1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2400" kern="0">
                <a:solidFill>
                  <a:prstClr val="white"/>
                </a:solidFill>
                <a:cs typeface="+mn-ea"/>
                <a:sym typeface="+mn-lt"/>
              </a:endParaRPr>
            </a:p>
          </p:txBody>
        </p:sp>
        <p:grpSp>
          <p:nvGrpSpPr>
            <p:cNvPr id="42" name="群組 41">
              <a:extLst>
                <a:ext uri="{FF2B5EF4-FFF2-40B4-BE49-F238E27FC236}">
                  <a16:creationId xmlns:a16="http://schemas.microsoft.com/office/drawing/2014/main" id="{AA0FFF97-9A2D-4D02-BC84-3BDCB79D0F6A}"/>
                </a:ext>
              </a:extLst>
            </p:cNvPr>
            <p:cNvGrpSpPr/>
            <p:nvPr/>
          </p:nvGrpSpPr>
          <p:grpSpPr>
            <a:xfrm>
              <a:off x="13421327" y="3351205"/>
              <a:ext cx="543347" cy="543347"/>
              <a:chOff x="228678" y="3612187"/>
              <a:chExt cx="655970" cy="655970"/>
            </a:xfrm>
          </p:grpSpPr>
          <p:sp>
            <p:nvSpPr>
              <p:cNvPr id="43" name="橢圓 42">
                <a:extLst>
                  <a:ext uri="{FF2B5EF4-FFF2-40B4-BE49-F238E27FC236}">
                    <a16:creationId xmlns:a16="http://schemas.microsoft.com/office/drawing/2014/main" id="{285C08F9-442E-41E9-91AE-0AB8D138D5E1}"/>
                  </a:ext>
                </a:extLst>
              </p:cNvPr>
              <p:cNvSpPr/>
              <p:nvPr/>
            </p:nvSpPr>
            <p:spPr>
              <a:xfrm>
                <a:off x="228678" y="3612187"/>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altLang="zh-TW" sz="2400" b="1" kern="0">
                    <a:solidFill>
                      <a:prstClr val="white"/>
                    </a:solidFill>
                    <a:cs typeface="+mn-ea"/>
                    <a:sym typeface="+mn-lt"/>
                  </a:rPr>
                  <a:t>4</a:t>
                </a:r>
                <a:endParaRPr lang="zh-TW" altLang="en-US" sz="2400" b="1" kern="0">
                  <a:solidFill>
                    <a:prstClr val="white"/>
                  </a:solidFill>
                  <a:cs typeface="+mn-ea"/>
                  <a:sym typeface="+mn-lt"/>
                </a:endParaRPr>
              </a:p>
            </p:txBody>
          </p:sp>
          <p:sp>
            <p:nvSpPr>
              <p:cNvPr id="44" name="橢圓 43">
                <a:extLst>
                  <a:ext uri="{FF2B5EF4-FFF2-40B4-BE49-F238E27FC236}">
                    <a16:creationId xmlns:a16="http://schemas.microsoft.com/office/drawing/2014/main" id="{EFFE4AB0-9E0C-466E-B14C-D1B662D7DB9C}"/>
                  </a:ext>
                </a:extLst>
              </p:cNvPr>
              <p:cNvSpPr/>
              <p:nvPr/>
            </p:nvSpPr>
            <p:spPr>
              <a:xfrm>
                <a:off x="295017" y="3676657"/>
                <a:ext cx="517999" cy="517999"/>
              </a:xfrm>
              <a:prstGeom prst="ellipse">
                <a:avLst/>
              </a:prstGeom>
              <a:noFill/>
              <a:ln w="28575">
                <a:gradFill>
                  <a:gsLst>
                    <a:gs pos="0">
                      <a:srgbClr val="FFFF02"/>
                    </a:gs>
                    <a:gs pos="100000">
                      <a:srgbClr val="FFBF4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2400" kern="0">
                  <a:solidFill>
                    <a:prstClr val="white"/>
                  </a:solidFill>
                  <a:cs typeface="+mn-ea"/>
                  <a:sym typeface="+mn-lt"/>
                </a:endParaRPr>
              </a:p>
            </p:txBody>
          </p:sp>
        </p:grpSp>
        <p:sp>
          <p:nvSpPr>
            <p:cNvPr id="45" name="Shape 212">
              <a:extLst>
                <a:ext uri="{FF2B5EF4-FFF2-40B4-BE49-F238E27FC236}">
                  <a16:creationId xmlns:a16="http://schemas.microsoft.com/office/drawing/2014/main" id="{47BA252A-CB55-4AB2-9EAE-97054D04DDCF}"/>
                </a:ext>
              </a:extLst>
            </p:cNvPr>
            <p:cNvSpPr txBox="1"/>
            <p:nvPr/>
          </p:nvSpPr>
          <p:spPr>
            <a:xfrm>
              <a:off x="13960290" y="3335159"/>
              <a:ext cx="2361549" cy="614888"/>
            </a:xfrm>
            <a:prstGeom prst="rect">
              <a:avLst/>
            </a:prstGeom>
            <a:noFill/>
            <a:ln>
              <a:noFill/>
            </a:ln>
            <a:effectLst/>
          </p:spPr>
          <p:txBody>
            <a:bodyPr wrap="square" lIns="121900" tIns="121900" rIns="121900" bIns="121900" anchor="ctr" anchorCtr="0">
              <a:noAutofit/>
            </a:bodyPr>
            <a:lstStyle/>
            <a:p>
              <a:pPr defTabSz="1219170">
                <a:buClr>
                  <a:srgbClr val="000000"/>
                </a:buClr>
              </a:pPr>
              <a:r>
                <a:rPr lang="zh-TW" altLang="en-US" sz="1600" b="1" kern="0">
                  <a:solidFill>
                    <a:srgbClr val="000000"/>
                  </a:solidFill>
                  <a:cs typeface="+mn-ea"/>
                  <a:sym typeface="+mn-lt"/>
                </a:rPr>
                <a:t>資料存取行為改變</a:t>
              </a:r>
              <a:endParaRPr lang="zh-CN" altLang="en-US" sz="2400" kern="0">
                <a:solidFill>
                  <a:srgbClr val="000000"/>
                </a:solidFill>
                <a:cs typeface="+mn-ea"/>
                <a:sym typeface="+mn-lt"/>
              </a:endParaRPr>
            </a:p>
          </p:txBody>
        </p:sp>
      </p:grpSp>
      <p:pic>
        <p:nvPicPr>
          <p:cNvPr id="46" name="Shape 149" descr="1_Qtier-01-01.png">
            <a:extLst>
              <a:ext uri="{FF2B5EF4-FFF2-40B4-BE49-F238E27FC236}">
                <a16:creationId xmlns:a16="http://schemas.microsoft.com/office/drawing/2014/main" id="{6FB8C748-4F8B-4B06-85EA-06F96534FFE1}"/>
              </a:ext>
            </a:extLst>
          </p:cNvPr>
          <p:cNvPicPr preferRelativeResize="0"/>
          <p:nvPr/>
        </p:nvPicPr>
        <p:blipFill rotWithShape="1">
          <a:blip r:embed="rId5" cstate="print">
            <a:alphaModFix/>
            <a:extLst>
              <a:ext uri="{28A0092B-C50C-407E-A947-70E740481C1C}">
                <a14:useLocalDpi xmlns:a14="http://schemas.microsoft.com/office/drawing/2010/main"/>
              </a:ext>
            </a:extLst>
          </a:blip>
          <a:srcRect/>
          <a:stretch/>
        </p:blipFill>
        <p:spPr>
          <a:xfrm>
            <a:off x="720452" y="4985991"/>
            <a:ext cx="2493433" cy="825903"/>
          </a:xfrm>
          <a:prstGeom prst="rect">
            <a:avLst/>
          </a:prstGeom>
          <a:noFill/>
          <a:ln>
            <a:noFill/>
          </a:ln>
          <a:effectLst>
            <a:outerShdw blurRad="431800" dist="190500" dir="5760000" sx="106000" sy="106000" algn="ctr" rotWithShape="0">
              <a:srgbClr val="000000">
                <a:alpha val="34000"/>
              </a:srgbClr>
            </a:outerShdw>
          </a:effectLst>
        </p:spPr>
      </p:pic>
      <p:pic>
        <p:nvPicPr>
          <p:cNvPr id="48" name="Shape 149" descr="1_Qtier-01-01.png">
            <a:extLst>
              <a:ext uri="{FF2B5EF4-FFF2-40B4-BE49-F238E27FC236}">
                <a16:creationId xmlns:a16="http://schemas.microsoft.com/office/drawing/2014/main" id="{C1B30C35-6F27-4CD1-A668-6EC20CE19AA5}"/>
              </a:ext>
            </a:extLst>
          </p:cNvPr>
          <p:cNvPicPr preferRelativeResize="0"/>
          <p:nvPr/>
        </p:nvPicPr>
        <p:blipFill rotWithShape="1">
          <a:blip r:embed="rId6" cstate="print">
            <a:alphaModFix/>
            <a:extLst>
              <a:ext uri="{28A0092B-C50C-407E-A947-70E740481C1C}">
                <a14:useLocalDpi xmlns:a14="http://schemas.microsoft.com/office/drawing/2010/main"/>
              </a:ext>
            </a:extLst>
          </a:blip>
          <a:srcRect/>
          <a:stretch/>
        </p:blipFill>
        <p:spPr>
          <a:xfrm>
            <a:off x="3486408" y="4985991"/>
            <a:ext cx="2493433" cy="825903"/>
          </a:xfrm>
          <a:prstGeom prst="rect">
            <a:avLst/>
          </a:prstGeom>
          <a:noFill/>
          <a:ln>
            <a:noFill/>
          </a:ln>
          <a:effectLst>
            <a:outerShdw blurRad="431800" dist="190500" dir="5760000" sx="106000" sy="106000" algn="ctr" rotWithShape="0">
              <a:srgbClr val="000000">
                <a:alpha val="34000"/>
              </a:srgbClr>
            </a:outerShdw>
          </a:effectLst>
        </p:spPr>
      </p:pic>
      <p:pic>
        <p:nvPicPr>
          <p:cNvPr id="49" name="Shape 149" descr="1_Qtier-01-01.png">
            <a:extLst>
              <a:ext uri="{FF2B5EF4-FFF2-40B4-BE49-F238E27FC236}">
                <a16:creationId xmlns:a16="http://schemas.microsoft.com/office/drawing/2014/main" id="{84748B3C-563E-4768-AA6A-AD5067A0E0D0}"/>
              </a:ext>
            </a:extLst>
          </p:cNvPr>
          <p:cNvPicPr preferRelativeResize="0"/>
          <p:nvPr/>
        </p:nvPicPr>
        <p:blipFill rotWithShape="1">
          <a:blip r:embed="rId7" cstate="print">
            <a:alphaModFix/>
            <a:extLst>
              <a:ext uri="{28A0092B-C50C-407E-A947-70E740481C1C}">
                <a14:useLocalDpi xmlns:a14="http://schemas.microsoft.com/office/drawing/2010/main"/>
              </a:ext>
            </a:extLst>
          </a:blip>
          <a:srcRect/>
          <a:stretch/>
        </p:blipFill>
        <p:spPr>
          <a:xfrm>
            <a:off x="6185909" y="4985991"/>
            <a:ext cx="2493433" cy="825903"/>
          </a:xfrm>
          <a:prstGeom prst="rect">
            <a:avLst/>
          </a:prstGeom>
          <a:noFill/>
          <a:ln>
            <a:noFill/>
          </a:ln>
          <a:effectLst>
            <a:outerShdw blurRad="431800" dist="190500" dir="5760000" sx="106000" sy="106000" algn="ctr" rotWithShape="0">
              <a:srgbClr val="000000">
                <a:alpha val="34000"/>
              </a:srgbClr>
            </a:outerShdw>
          </a:effectLst>
        </p:spPr>
      </p:pic>
      <p:pic>
        <p:nvPicPr>
          <p:cNvPr id="50" name="Shape 149" descr="1_Qtier-01-01.png">
            <a:extLst>
              <a:ext uri="{FF2B5EF4-FFF2-40B4-BE49-F238E27FC236}">
                <a16:creationId xmlns:a16="http://schemas.microsoft.com/office/drawing/2014/main" id="{05BBBCC6-C2BE-4492-8862-324CE1F01B67}"/>
              </a:ext>
            </a:extLst>
          </p:cNvPr>
          <p:cNvPicPr preferRelativeResize="0"/>
          <p:nvPr/>
        </p:nvPicPr>
        <p:blipFill rotWithShape="1">
          <a:blip r:embed="rId8" cstate="print">
            <a:alphaModFix/>
            <a:extLst>
              <a:ext uri="{28A0092B-C50C-407E-A947-70E740481C1C}">
                <a14:useLocalDpi xmlns:a14="http://schemas.microsoft.com/office/drawing/2010/main"/>
              </a:ext>
            </a:extLst>
          </a:blip>
          <a:srcRect/>
          <a:stretch/>
        </p:blipFill>
        <p:spPr>
          <a:xfrm>
            <a:off x="9102921" y="4985991"/>
            <a:ext cx="2493433" cy="825903"/>
          </a:xfrm>
          <a:prstGeom prst="rect">
            <a:avLst/>
          </a:prstGeom>
          <a:noFill/>
          <a:ln>
            <a:noFill/>
          </a:ln>
          <a:effectLst>
            <a:outerShdw blurRad="431800" dist="190500" dir="5760000" sx="106000" sy="106000" algn="ctr" rotWithShape="0">
              <a:srgbClr val="000000">
                <a:alpha val="34000"/>
              </a:srgbClr>
            </a:outerShdw>
          </a:effectLst>
        </p:spPr>
      </p:pic>
      <p:sp>
        <p:nvSpPr>
          <p:cNvPr id="3" name="矩形 2">
            <a:extLst>
              <a:ext uri="{FF2B5EF4-FFF2-40B4-BE49-F238E27FC236}">
                <a16:creationId xmlns:a16="http://schemas.microsoft.com/office/drawing/2014/main" id="{E83EF62F-A0AE-46CA-A869-944C3F07409D}"/>
              </a:ext>
            </a:extLst>
          </p:cNvPr>
          <p:cNvSpPr/>
          <p:nvPr/>
        </p:nvSpPr>
        <p:spPr>
          <a:xfrm>
            <a:off x="2289293" y="2072318"/>
            <a:ext cx="259659" cy="259659"/>
          </a:xfrm>
          <a:prstGeom prst="rect">
            <a:avLst/>
          </a:prstGeom>
          <a:solidFill>
            <a:srgbClr val="DE402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black"/>
              </a:solidFill>
              <a:cs typeface="+mn-ea"/>
              <a:sym typeface="+mn-lt"/>
            </a:endParaRPr>
          </a:p>
        </p:txBody>
      </p:sp>
      <p:sp>
        <p:nvSpPr>
          <p:cNvPr id="51" name="Shape 150">
            <a:extLst>
              <a:ext uri="{FF2B5EF4-FFF2-40B4-BE49-F238E27FC236}">
                <a16:creationId xmlns:a16="http://schemas.microsoft.com/office/drawing/2014/main" id="{14AE1E29-A4F2-4A93-8C00-3342B1D275B0}"/>
              </a:ext>
            </a:extLst>
          </p:cNvPr>
          <p:cNvSpPr txBox="1"/>
          <p:nvPr/>
        </p:nvSpPr>
        <p:spPr>
          <a:xfrm>
            <a:off x="2548952" y="2094166"/>
            <a:ext cx="1819443" cy="261241"/>
          </a:xfrm>
          <a:prstGeom prst="rect">
            <a:avLst/>
          </a:prstGeom>
          <a:noFill/>
          <a:ln>
            <a:noFill/>
          </a:ln>
        </p:spPr>
        <p:txBody>
          <a:bodyPr wrap="square" lIns="121900" tIns="121900" rIns="121900" bIns="121900" anchor="ctr" anchorCtr="0">
            <a:noAutofit/>
          </a:bodyPr>
          <a:lstStyle/>
          <a:p>
            <a:r>
              <a:rPr lang="en-US" altLang="zh-TW" sz="1600" b="1">
                <a:solidFill>
                  <a:schemeClr val="tx1"/>
                </a:solidFill>
                <a:cs typeface="+mn-ea"/>
                <a:sym typeface="+mn-lt"/>
              </a:rPr>
              <a:t>Hot data</a:t>
            </a:r>
            <a:endParaRPr lang="zh-TW" altLang="en-US" sz="1600" b="1">
              <a:solidFill>
                <a:schemeClr val="tx1"/>
              </a:solidFill>
              <a:cs typeface="+mn-ea"/>
              <a:sym typeface="+mn-lt"/>
            </a:endParaRPr>
          </a:p>
        </p:txBody>
      </p:sp>
      <p:sp>
        <p:nvSpPr>
          <p:cNvPr id="52" name="Shape 151">
            <a:extLst>
              <a:ext uri="{FF2B5EF4-FFF2-40B4-BE49-F238E27FC236}">
                <a16:creationId xmlns:a16="http://schemas.microsoft.com/office/drawing/2014/main" id="{C75FE88F-A8FC-471E-8FF4-D76B7087045C}"/>
              </a:ext>
            </a:extLst>
          </p:cNvPr>
          <p:cNvSpPr txBox="1"/>
          <p:nvPr/>
        </p:nvSpPr>
        <p:spPr>
          <a:xfrm>
            <a:off x="2548952" y="2419962"/>
            <a:ext cx="1819443" cy="261241"/>
          </a:xfrm>
          <a:prstGeom prst="rect">
            <a:avLst/>
          </a:prstGeom>
          <a:noFill/>
          <a:ln>
            <a:noFill/>
          </a:ln>
        </p:spPr>
        <p:txBody>
          <a:bodyPr wrap="square" lIns="121900" tIns="121900" rIns="121900" bIns="121900" anchor="ctr" anchorCtr="0">
            <a:noAutofit/>
          </a:bodyPr>
          <a:lstStyle/>
          <a:p>
            <a:r>
              <a:rPr lang="en-US" altLang="zh-TW" sz="1600" b="1">
                <a:solidFill>
                  <a:schemeClr val="tx1"/>
                </a:solidFill>
                <a:cs typeface="+mn-ea"/>
                <a:sym typeface="+mn-lt"/>
              </a:rPr>
              <a:t>Warm data</a:t>
            </a:r>
            <a:endParaRPr lang="zh-TW" altLang="en-US" sz="1600" b="1">
              <a:solidFill>
                <a:schemeClr val="tx1"/>
              </a:solidFill>
              <a:cs typeface="+mn-ea"/>
              <a:sym typeface="+mn-lt"/>
            </a:endParaRPr>
          </a:p>
        </p:txBody>
      </p:sp>
      <p:sp>
        <p:nvSpPr>
          <p:cNvPr id="53" name="Shape 152">
            <a:extLst>
              <a:ext uri="{FF2B5EF4-FFF2-40B4-BE49-F238E27FC236}">
                <a16:creationId xmlns:a16="http://schemas.microsoft.com/office/drawing/2014/main" id="{82CE7E1C-E846-413C-A048-CAB25E02EC09}"/>
              </a:ext>
            </a:extLst>
          </p:cNvPr>
          <p:cNvSpPr txBox="1"/>
          <p:nvPr/>
        </p:nvSpPr>
        <p:spPr>
          <a:xfrm>
            <a:off x="2548952" y="2764942"/>
            <a:ext cx="1819443" cy="261241"/>
          </a:xfrm>
          <a:prstGeom prst="rect">
            <a:avLst/>
          </a:prstGeom>
          <a:noFill/>
          <a:ln>
            <a:noFill/>
          </a:ln>
        </p:spPr>
        <p:txBody>
          <a:bodyPr wrap="square" lIns="121900" tIns="121900" rIns="121900" bIns="121900" anchor="ctr" anchorCtr="0">
            <a:noAutofit/>
          </a:bodyPr>
          <a:lstStyle/>
          <a:p>
            <a:r>
              <a:rPr lang="en-US" altLang="zh-TW" sz="1600" b="1">
                <a:solidFill>
                  <a:schemeClr val="tx1"/>
                </a:solidFill>
                <a:cs typeface="+mn-ea"/>
                <a:sym typeface="+mn-lt"/>
              </a:rPr>
              <a:t>Cold data</a:t>
            </a:r>
            <a:endParaRPr lang="zh-TW" altLang="en-US" sz="1600" b="1">
              <a:solidFill>
                <a:schemeClr val="tx1"/>
              </a:solidFill>
              <a:cs typeface="+mn-ea"/>
              <a:sym typeface="+mn-lt"/>
            </a:endParaRPr>
          </a:p>
        </p:txBody>
      </p:sp>
      <p:sp>
        <p:nvSpPr>
          <p:cNvPr id="54" name="矩形 53">
            <a:extLst>
              <a:ext uri="{FF2B5EF4-FFF2-40B4-BE49-F238E27FC236}">
                <a16:creationId xmlns:a16="http://schemas.microsoft.com/office/drawing/2014/main" id="{E065E6BC-953A-4B53-BFA8-4522907B9D59}"/>
              </a:ext>
            </a:extLst>
          </p:cNvPr>
          <p:cNvSpPr/>
          <p:nvPr/>
        </p:nvSpPr>
        <p:spPr>
          <a:xfrm>
            <a:off x="2289293" y="2409732"/>
            <a:ext cx="259659" cy="259659"/>
          </a:xfrm>
          <a:prstGeom prst="rect">
            <a:avLst/>
          </a:prstGeom>
          <a:solidFill>
            <a:srgbClr val="F08228"/>
          </a:solidFill>
          <a:ln>
            <a:noFill/>
          </a:ln>
          <a:effectLst>
            <a:outerShdw blurRad="431800" dist="1905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black"/>
              </a:solidFill>
              <a:cs typeface="+mn-ea"/>
              <a:sym typeface="+mn-lt"/>
            </a:endParaRPr>
          </a:p>
        </p:txBody>
      </p:sp>
      <p:sp>
        <p:nvSpPr>
          <p:cNvPr id="55" name="矩形 54">
            <a:extLst>
              <a:ext uri="{FF2B5EF4-FFF2-40B4-BE49-F238E27FC236}">
                <a16:creationId xmlns:a16="http://schemas.microsoft.com/office/drawing/2014/main" id="{F624D001-9EA3-411D-8F57-51E066EB310F}"/>
              </a:ext>
            </a:extLst>
          </p:cNvPr>
          <p:cNvSpPr/>
          <p:nvPr/>
        </p:nvSpPr>
        <p:spPr>
          <a:xfrm>
            <a:off x="2289293" y="2755177"/>
            <a:ext cx="259659" cy="259659"/>
          </a:xfrm>
          <a:prstGeom prst="rect">
            <a:avLst/>
          </a:prstGeom>
          <a:solidFill>
            <a:srgbClr val="00A1DF"/>
          </a:solidFill>
          <a:ln>
            <a:noFill/>
          </a:ln>
          <a:effectLst>
            <a:outerShdw blurRad="431800" dist="1905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black"/>
              </a:solidFill>
              <a:cs typeface="+mn-ea"/>
              <a:sym typeface="+mn-lt"/>
            </a:endParaRPr>
          </a:p>
        </p:txBody>
      </p:sp>
      <p:sp>
        <p:nvSpPr>
          <p:cNvPr id="56" name="Shape 157">
            <a:extLst>
              <a:ext uri="{FF2B5EF4-FFF2-40B4-BE49-F238E27FC236}">
                <a16:creationId xmlns:a16="http://schemas.microsoft.com/office/drawing/2014/main" id="{57D313E1-386C-4B11-AA2B-FA1DEE41FEE9}"/>
              </a:ext>
            </a:extLst>
          </p:cNvPr>
          <p:cNvSpPr txBox="1"/>
          <p:nvPr/>
        </p:nvSpPr>
        <p:spPr>
          <a:xfrm>
            <a:off x="749183" y="2156133"/>
            <a:ext cx="1468653" cy="707764"/>
          </a:xfrm>
          <a:prstGeom prst="rect">
            <a:avLst/>
          </a:prstGeom>
          <a:no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buFont typeface="Arial"/>
              <a:buNone/>
            </a:pPr>
            <a:r>
              <a:rPr lang="en-US" altLang="zh-TW" sz="2800" b="1" err="1">
                <a:solidFill>
                  <a:schemeClr val="tx1"/>
                </a:solidFill>
                <a:cs typeface="+mn-ea"/>
                <a:sym typeface="+mn-lt"/>
              </a:rPr>
              <a:t>Qtier</a:t>
            </a:r>
            <a:r>
              <a:rPr lang="en-US" altLang="zh-TW" sz="2800" b="1">
                <a:solidFill>
                  <a:schemeClr val="tx1"/>
                </a:solidFill>
                <a:cs typeface="+mn-ea"/>
                <a:sym typeface="+mn-lt"/>
              </a:rPr>
              <a:t> </a:t>
            </a:r>
          </a:p>
          <a:p>
            <a:pPr lvl="0">
              <a:buFont typeface="Arial"/>
              <a:buNone/>
            </a:pPr>
            <a:r>
              <a:rPr lang="en-US" altLang="zh-TW" sz="2800" b="1">
                <a:solidFill>
                  <a:schemeClr val="tx1"/>
                </a:solidFill>
                <a:cs typeface="+mn-ea"/>
                <a:sym typeface="+mn-lt"/>
              </a:rPr>
              <a:t>engine</a:t>
            </a:r>
            <a:endParaRPr lang="zh-TW" altLang="en-US" sz="2800" b="1">
              <a:solidFill>
                <a:schemeClr val="tx1"/>
              </a:solidFill>
              <a:cs typeface="+mn-ea"/>
              <a:sym typeface="+mn-lt"/>
            </a:endParaRPr>
          </a:p>
        </p:txBody>
      </p:sp>
      <p:pic>
        <p:nvPicPr>
          <p:cNvPr id="9" name="圖形 8">
            <a:extLst>
              <a:ext uri="{FF2B5EF4-FFF2-40B4-BE49-F238E27FC236}">
                <a16:creationId xmlns:a16="http://schemas.microsoft.com/office/drawing/2014/main" id="{82B5B404-1CD5-489A-89A2-EE2CE6A555A7}"/>
              </a:ext>
            </a:extLst>
          </p:cNvPr>
          <p:cNvPicPr>
            <a:picLocks noChangeAspect="1"/>
          </p:cNvPicPr>
          <p:nvPr/>
        </p:nvPicPr>
        <p:blipFill rotWithShape="1">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rcRect t="7474" r="11970" b="20096"/>
          <a:stretch/>
        </p:blipFill>
        <p:spPr>
          <a:xfrm>
            <a:off x="1657241" y="3567155"/>
            <a:ext cx="521696" cy="630815"/>
          </a:xfrm>
          <a:prstGeom prst="rect">
            <a:avLst/>
          </a:prstGeom>
        </p:spPr>
      </p:pic>
      <p:pic>
        <p:nvPicPr>
          <p:cNvPr id="14" name="圖形 13">
            <a:extLst>
              <a:ext uri="{FF2B5EF4-FFF2-40B4-BE49-F238E27FC236}">
                <a16:creationId xmlns:a16="http://schemas.microsoft.com/office/drawing/2014/main" id="{CBA3278F-7FB6-4ADE-BCA2-1D81F3BA553F}"/>
              </a:ext>
            </a:extLst>
          </p:cNvPr>
          <p:cNvPicPr>
            <a:picLocks noChangeAspect="1"/>
          </p:cNvPicPr>
          <p:nvPr/>
        </p:nvPicPr>
        <p:blipFill rotWithShape="1">
          <a:blip r:embed="rId11" cstate="print">
            <a:extLst>
              <a:ext uri="{28A0092B-C50C-407E-A947-70E740481C1C}">
                <a14:useLocalDpi xmlns:a14="http://schemas.microsoft.com/office/drawing/2010/main"/>
              </a:ext>
              <a:ext uri="{96DAC541-7B7A-43D3-8B79-37D633B846F1}">
                <asvg:svgBlip xmlns:asvg="http://schemas.microsoft.com/office/drawing/2016/SVG/main" r:embed="rId12"/>
              </a:ext>
            </a:extLst>
          </a:blip>
          <a:srcRect t="10069" r="11916" b="22372"/>
          <a:stretch/>
        </p:blipFill>
        <p:spPr>
          <a:xfrm>
            <a:off x="4489931" y="3591077"/>
            <a:ext cx="621879" cy="588376"/>
          </a:xfrm>
          <a:prstGeom prst="rect">
            <a:avLst/>
          </a:prstGeom>
        </p:spPr>
      </p:pic>
      <p:pic>
        <p:nvPicPr>
          <p:cNvPr id="15" name="圖形 14">
            <a:extLst>
              <a:ext uri="{FF2B5EF4-FFF2-40B4-BE49-F238E27FC236}">
                <a16:creationId xmlns:a16="http://schemas.microsoft.com/office/drawing/2014/main" id="{138F4DCF-DC1D-4C66-A8C5-85960815D1AC}"/>
              </a:ext>
            </a:extLst>
          </p:cNvPr>
          <p:cNvPicPr>
            <a:picLocks noChangeAspect="1"/>
          </p:cNvPicPr>
          <p:nvPr/>
        </p:nvPicPr>
        <p:blipFill rotWithShape="1">
          <a:blip r:embed="rId13" cstate="print">
            <a:extLst>
              <a:ext uri="{28A0092B-C50C-407E-A947-70E740481C1C}">
                <a14:useLocalDpi xmlns:a14="http://schemas.microsoft.com/office/drawing/2010/main"/>
              </a:ext>
              <a:ext uri="{96DAC541-7B7A-43D3-8B79-37D633B846F1}">
                <asvg:svgBlip xmlns:asvg="http://schemas.microsoft.com/office/drawing/2016/SVG/main" r:embed="rId14"/>
              </a:ext>
            </a:extLst>
          </a:blip>
          <a:srcRect r="23381" b="20096"/>
          <a:stretch/>
        </p:blipFill>
        <p:spPr>
          <a:xfrm>
            <a:off x="7135373" y="3471069"/>
            <a:ext cx="621879" cy="695904"/>
          </a:xfrm>
          <a:prstGeom prst="rect">
            <a:avLst/>
          </a:prstGeom>
        </p:spPr>
      </p:pic>
      <p:pic>
        <p:nvPicPr>
          <p:cNvPr id="16" name="圖形 15">
            <a:extLst>
              <a:ext uri="{FF2B5EF4-FFF2-40B4-BE49-F238E27FC236}">
                <a16:creationId xmlns:a16="http://schemas.microsoft.com/office/drawing/2014/main" id="{8D53D7B1-8D26-4285-BB4D-E79B76B57C5D}"/>
              </a:ext>
            </a:extLst>
          </p:cNvPr>
          <p:cNvPicPr>
            <a:picLocks noChangeAspect="1"/>
          </p:cNvPicPr>
          <p:nvPr/>
        </p:nvPicPr>
        <p:blipFill rotWithShape="1">
          <a:blip r:embed="rId15" cstate="print">
            <a:extLst>
              <a:ext uri="{28A0092B-C50C-407E-A947-70E740481C1C}">
                <a14:useLocalDpi xmlns:a14="http://schemas.microsoft.com/office/drawing/2010/main"/>
              </a:ext>
              <a:ext uri="{96DAC541-7B7A-43D3-8B79-37D633B846F1}">
                <asvg:svgBlip xmlns:asvg="http://schemas.microsoft.com/office/drawing/2016/SVG/main" r:embed="rId16"/>
              </a:ext>
            </a:extLst>
          </a:blip>
          <a:srcRect b="22372"/>
          <a:stretch/>
        </p:blipFill>
        <p:spPr>
          <a:xfrm>
            <a:off x="10000497" y="3461625"/>
            <a:ext cx="698280" cy="676071"/>
          </a:xfrm>
          <a:prstGeom prst="rect">
            <a:avLst/>
          </a:prstGeom>
        </p:spPr>
      </p:pic>
      <p:sp>
        <p:nvSpPr>
          <p:cNvPr id="57" name="Shape 212">
            <a:extLst>
              <a:ext uri="{FF2B5EF4-FFF2-40B4-BE49-F238E27FC236}">
                <a16:creationId xmlns:a16="http://schemas.microsoft.com/office/drawing/2014/main" id="{1885679D-04D1-440B-8968-7AF6248F0CD0}"/>
              </a:ext>
            </a:extLst>
          </p:cNvPr>
          <p:cNvSpPr txBox="1"/>
          <p:nvPr/>
        </p:nvSpPr>
        <p:spPr>
          <a:xfrm>
            <a:off x="734127" y="4294005"/>
            <a:ext cx="2361549" cy="614888"/>
          </a:xfrm>
          <a:prstGeom prst="rect">
            <a:avLst/>
          </a:prstGeom>
          <a:noFill/>
          <a:ln>
            <a:noFill/>
          </a:ln>
          <a:effectLst/>
        </p:spPr>
        <p:txBody>
          <a:bodyPr wrap="square" lIns="121900" tIns="121900" rIns="121900" bIns="121900" anchor="ctr" anchorCtr="0">
            <a:noAutofit/>
          </a:bodyPr>
          <a:lstStyle/>
          <a:p>
            <a:pPr lvl="0" algn="ctr"/>
            <a:r>
              <a:rPr lang="en-US" altLang="zh-TW" sz="2400" b="1">
                <a:solidFill>
                  <a:schemeClr val="tx1"/>
                </a:solidFill>
                <a:cs typeface="+mn-ea"/>
                <a:sym typeface="+mn-lt"/>
              </a:rPr>
              <a:t>Before tiering</a:t>
            </a:r>
            <a:endParaRPr lang="zh-TW" altLang="en-US" sz="2400" b="1">
              <a:solidFill>
                <a:schemeClr val="tx1"/>
              </a:solidFill>
              <a:cs typeface="+mn-ea"/>
              <a:sym typeface="+mn-lt"/>
            </a:endParaRPr>
          </a:p>
          <a:p>
            <a:pPr lvl="0" algn="ctr"/>
            <a:r>
              <a:rPr lang="en-US" altLang="zh-TW" sz="1100" b="1">
                <a:solidFill>
                  <a:schemeClr val="tx1"/>
                </a:solidFill>
                <a:cs typeface="+mn-ea"/>
                <a:sym typeface="+mn-lt"/>
              </a:rPr>
              <a:t>Frequently accessed data is not optimized.</a:t>
            </a:r>
            <a:endParaRPr lang="zh-TW" altLang="en-US" sz="1100" b="1">
              <a:solidFill>
                <a:schemeClr val="tx1"/>
              </a:solidFill>
              <a:cs typeface="+mn-ea"/>
              <a:sym typeface="+mn-lt"/>
            </a:endParaRPr>
          </a:p>
        </p:txBody>
      </p:sp>
      <p:sp>
        <p:nvSpPr>
          <p:cNvPr id="58" name="Shape 212">
            <a:extLst>
              <a:ext uri="{FF2B5EF4-FFF2-40B4-BE49-F238E27FC236}">
                <a16:creationId xmlns:a16="http://schemas.microsoft.com/office/drawing/2014/main" id="{09DF8E1F-3E39-48BA-A935-946C49300BF7}"/>
              </a:ext>
            </a:extLst>
          </p:cNvPr>
          <p:cNvSpPr txBox="1"/>
          <p:nvPr/>
        </p:nvSpPr>
        <p:spPr>
          <a:xfrm>
            <a:off x="3902046" y="4294005"/>
            <a:ext cx="1723455" cy="614888"/>
          </a:xfrm>
          <a:prstGeom prst="rect">
            <a:avLst/>
          </a:prstGeom>
          <a:noFill/>
          <a:ln>
            <a:noFill/>
          </a:ln>
          <a:effectLst/>
        </p:spPr>
        <p:txBody>
          <a:bodyPr wrap="square" lIns="121900" tIns="121900" rIns="121900" bIns="121900" anchor="ctr" anchorCtr="0">
            <a:noAutofit/>
          </a:bodyPr>
          <a:lstStyle/>
          <a:p>
            <a:pPr lvl="0" algn="ctr"/>
            <a:r>
              <a:rPr lang="en-US" altLang="zh-TW" sz="2000" b="1">
                <a:solidFill>
                  <a:schemeClr val="tx1"/>
                </a:solidFill>
                <a:cs typeface="+mn-ea"/>
                <a:sym typeface="+mn-lt"/>
              </a:rPr>
              <a:t>Start tiering</a:t>
            </a:r>
            <a:endParaRPr lang="zh-TW" altLang="en-US" sz="2000" b="1">
              <a:solidFill>
                <a:schemeClr val="tx1"/>
              </a:solidFill>
              <a:cs typeface="+mn-ea"/>
              <a:sym typeface="+mn-lt"/>
            </a:endParaRPr>
          </a:p>
        </p:txBody>
      </p:sp>
      <p:sp>
        <p:nvSpPr>
          <p:cNvPr id="59" name="Shape 212">
            <a:extLst>
              <a:ext uri="{FF2B5EF4-FFF2-40B4-BE49-F238E27FC236}">
                <a16:creationId xmlns:a16="http://schemas.microsoft.com/office/drawing/2014/main" id="{4EA6191F-CCAF-4E59-ACFF-C6C61B59F64C}"/>
              </a:ext>
            </a:extLst>
          </p:cNvPr>
          <p:cNvSpPr txBox="1"/>
          <p:nvPr/>
        </p:nvSpPr>
        <p:spPr>
          <a:xfrm>
            <a:off x="6249322" y="4294005"/>
            <a:ext cx="2361549" cy="614888"/>
          </a:xfrm>
          <a:prstGeom prst="rect">
            <a:avLst/>
          </a:prstGeom>
          <a:noFill/>
          <a:ln>
            <a:noFill/>
          </a:ln>
          <a:effectLst/>
        </p:spPr>
        <p:txBody>
          <a:bodyPr wrap="square" lIns="121900" tIns="121900" rIns="121900" bIns="121900" anchor="ctr" anchorCtr="0">
            <a:noAutofit/>
          </a:bodyPr>
          <a:lstStyle/>
          <a:p>
            <a:pPr lvl="0" algn="ctr"/>
            <a:r>
              <a:rPr lang="en-US" altLang="zh-TW" sz="2400" b="1">
                <a:solidFill>
                  <a:schemeClr val="tx1"/>
                </a:solidFill>
                <a:cs typeface="+mn-ea"/>
                <a:sym typeface="+mn-lt"/>
              </a:rPr>
              <a:t>After tiering</a:t>
            </a:r>
          </a:p>
          <a:p>
            <a:pPr lvl="0" algn="ctr"/>
            <a:r>
              <a:rPr lang="en-US" altLang="zh-TW" sz="1100" b="1">
                <a:solidFill>
                  <a:schemeClr val="tx1"/>
                </a:solidFill>
                <a:cs typeface="+mn-ea"/>
                <a:sym typeface="+mn-lt"/>
              </a:rPr>
              <a:t>Data is optimized</a:t>
            </a:r>
            <a:endParaRPr lang="zh-TW" altLang="en-US" sz="2800">
              <a:solidFill>
                <a:schemeClr val="tx1"/>
              </a:solidFill>
              <a:cs typeface="+mn-ea"/>
              <a:sym typeface="+mn-lt"/>
            </a:endParaRPr>
          </a:p>
        </p:txBody>
      </p:sp>
      <p:sp>
        <p:nvSpPr>
          <p:cNvPr id="60" name="Shape 212">
            <a:extLst>
              <a:ext uri="{FF2B5EF4-FFF2-40B4-BE49-F238E27FC236}">
                <a16:creationId xmlns:a16="http://schemas.microsoft.com/office/drawing/2014/main" id="{056415AF-445F-4B27-AB74-14789DCB8346}"/>
              </a:ext>
            </a:extLst>
          </p:cNvPr>
          <p:cNvSpPr txBox="1"/>
          <p:nvPr/>
        </p:nvSpPr>
        <p:spPr>
          <a:xfrm>
            <a:off x="9168863" y="4294005"/>
            <a:ext cx="2361549" cy="614888"/>
          </a:xfrm>
          <a:prstGeom prst="rect">
            <a:avLst/>
          </a:prstGeom>
          <a:noFill/>
          <a:ln>
            <a:noFill/>
          </a:ln>
          <a:effectLst/>
        </p:spPr>
        <p:txBody>
          <a:bodyPr wrap="square" lIns="121900" tIns="121900" rIns="121900" bIns="121900" anchor="ctr" anchorCtr="0">
            <a:noAutofit/>
          </a:bodyPr>
          <a:lstStyle/>
          <a:p>
            <a:pPr lvl="0" algn="ctr"/>
            <a:r>
              <a:rPr lang="en-US" altLang="zh-TW" sz="2000" b="1">
                <a:solidFill>
                  <a:schemeClr val="tx1"/>
                </a:solidFill>
                <a:cs typeface="+mn-ea"/>
                <a:sym typeface="+mn-lt"/>
              </a:rPr>
              <a:t>Changes in data access pattern</a:t>
            </a:r>
            <a:endParaRPr lang="zh-CN" altLang="en-US" sz="3200">
              <a:solidFill>
                <a:schemeClr val="tx1"/>
              </a:solidFill>
              <a:cs typeface="+mn-ea"/>
              <a:sym typeface="+mn-lt"/>
            </a:endParaRPr>
          </a:p>
        </p:txBody>
      </p:sp>
      <p:sp>
        <p:nvSpPr>
          <p:cNvPr id="62" name="箭號: 向右 61">
            <a:extLst>
              <a:ext uri="{FF2B5EF4-FFF2-40B4-BE49-F238E27FC236}">
                <a16:creationId xmlns:a16="http://schemas.microsoft.com/office/drawing/2014/main" id="{6AED58E2-6C57-4DCD-9275-D9061201E78D}"/>
              </a:ext>
            </a:extLst>
          </p:cNvPr>
          <p:cNvSpPr/>
          <p:nvPr/>
        </p:nvSpPr>
        <p:spPr>
          <a:xfrm rot="10800000" flipH="1">
            <a:off x="2884248" y="4449413"/>
            <a:ext cx="850205" cy="383195"/>
          </a:xfrm>
          <a:prstGeom prst="rightArrow">
            <a:avLst>
              <a:gd name="adj1" fmla="val 50000"/>
              <a:gd name="adj2" fmla="val 87117"/>
            </a:avLst>
          </a:prstGeom>
          <a:gradFill flip="none" rotWithShape="1">
            <a:gsLst>
              <a:gs pos="1000">
                <a:srgbClr val="12B59A">
                  <a:alpha val="0"/>
                </a:srgbClr>
              </a:gs>
              <a:gs pos="90000">
                <a:srgbClr val="0E82AF"/>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black"/>
              </a:solidFill>
              <a:cs typeface="+mn-ea"/>
              <a:sym typeface="+mn-lt"/>
            </a:endParaRPr>
          </a:p>
        </p:txBody>
      </p:sp>
      <p:sp>
        <p:nvSpPr>
          <p:cNvPr id="65" name="箭號: 向右 64">
            <a:extLst>
              <a:ext uri="{FF2B5EF4-FFF2-40B4-BE49-F238E27FC236}">
                <a16:creationId xmlns:a16="http://schemas.microsoft.com/office/drawing/2014/main" id="{BAB3E6DB-1F8F-4373-A2B8-BF7221D2E597}"/>
              </a:ext>
            </a:extLst>
          </p:cNvPr>
          <p:cNvSpPr/>
          <p:nvPr/>
        </p:nvSpPr>
        <p:spPr>
          <a:xfrm rot="10800000" flipH="1">
            <a:off x="5558199" y="4449413"/>
            <a:ext cx="850205" cy="383195"/>
          </a:xfrm>
          <a:prstGeom prst="rightArrow">
            <a:avLst>
              <a:gd name="adj1" fmla="val 50000"/>
              <a:gd name="adj2" fmla="val 87117"/>
            </a:avLst>
          </a:prstGeom>
          <a:gradFill flip="none" rotWithShape="1">
            <a:gsLst>
              <a:gs pos="1000">
                <a:srgbClr val="12B59A">
                  <a:alpha val="0"/>
                </a:srgbClr>
              </a:gs>
              <a:gs pos="90000">
                <a:srgbClr val="0E82AF"/>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black"/>
              </a:solidFill>
              <a:cs typeface="+mn-ea"/>
              <a:sym typeface="+mn-lt"/>
            </a:endParaRPr>
          </a:p>
        </p:txBody>
      </p:sp>
      <p:sp>
        <p:nvSpPr>
          <p:cNvPr id="66" name="箭號: 向右 65">
            <a:extLst>
              <a:ext uri="{FF2B5EF4-FFF2-40B4-BE49-F238E27FC236}">
                <a16:creationId xmlns:a16="http://schemas.microsoft.com/office/drawing/2014/main" id="{595AB2C3-4C21-42D0-8E0D-C93B6A48CAEB}"/>
              </a:ext>
            </a:extLst>
          </p:cNvPr>
          <p:cNvSpPr/>
          <p:nvPr/>
        </p:nvSpPr>
        <p:spPr>
          <a:xfrm rot="10800000" flipH="1">
            <a:off x="8356669" y="4449413"/>
            <a:ext cx="850205" cy="383195"/>
          </a:xfrm>
          <a:prstGeom prst="rightArrow">
            <a:avLst>
              <a:gd name="adj1" fmla="val 50000"/>
              <a:gd name="adj2" fmla="val 87117"/>
            </a:avLst>
          </a:prstGeom>
          <a:gradFill flip="none" rotWithShape="1">
            <a:gsLst>
              <a:gs pos="1000">
                <a:srgbClr val="12B59A">
                  <a:alpha val="0"/>
                </a:srgbClr>
              </a:gs>
              <a:gs pos="90000">
                <a:srgbClr val="0E82AF"/>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black"/>
              </a:solidFill>
              <a:cs typeface="+mn-ea"/>
              <a:sym typeface="+mn-lt"/>
            </a:endParaRPr>
          </a:p>
        </p:txBody>
      </p:sp>
      <p:sp>
        <p:nvSpPr>
          <p:cNvPr id="47" name="矩形 46">
            <a:extLst>
              <a:ext uri="{FF2B5EF4-FFF2-40B4-BE49-F238E27FC236}">
                <a16:creationId xmlns:a16="http://schemas.microsoft.com/office/drawing/2014/main" id="{E8492E32-662E-9A4D-ABC5-A87057C86C8C}"/>
              </a:ext>
            </a:extLst>
          </p:cNvPr>
          <p:cNvSpPr/>
          <p:nvPr/>
        </p:nvSpPr>
        <p:spPr>
          <a:xfrm>
            <a:off x="734127" y="6195647"/>
            <a:ext cx="8196475" cy="400110"/>
          </a:xfrm>
          <a:prstGeom prst="rect">
            <a:avLst/>
          </a:prstGeom>
        </p:spPr>
        <p:txBody>
          <a:bodyPr wrap="none">
            <a:spAutoFit/>
          </a:bodyPr>
          <a:lstStyle/>
          <a:p>
            <a:pPr>
              <a:spcBef>
                <a:spcPts val="600"/>
              </a:spcBef>
              <a:buSzPct val="100000"/>
            </a:pPr>
            <a:r>
              <a:rPr lang="en-US" altLang="zh-TW" sz="2000">
                <a:cs typeface="+mn-ea"/>
                <a:sym typeface="+mn-lt"/>
              </a:rPr>
              <a:t>Note: </a:t>
            </a:r>
            <a:r>
              <a:rPr lang="en-US" altLang="zh-TW" sz="2000" err="1">
                <a:cs typeface="+mn-ea"/>
                <a:sym typeface="+mn-lt"/>
              </a:rPr>
              <a:t>Qtier</a:t>
            </a:r>
            <a:r>
              <a:rPr lang="en-US" altLang="zh-TW" sz="2000">
                <a:cs typeface="+mn-ea"/>
                <a:sym typeface="+mn-lt"/>
              </a:rPr>
              <a:t> is only supported in the QTS OS, not in the </a:t>
            </a:r>
            <a:r>
              <a:rPr lang="en-US" altLang="zh-TW" sz="2000" err="1">
                <a:cs typeface="+mn-ea"/>
                <a:sym typeface="+mn-lt"/>
              </a:rPr>
              <a:t>QuTS</a:t>
            </a:r>
            <a:r>
              <a:rPr lang="en-US" altLang="zh-TW" sz="2000">
                <a:cs typeface="+mn-ea"/>
                <a:sym typeface="+mn-lt"/>
              </a:rPr>
              <a:t> hero OS.</a:t>
            </a:r>
            <a:endParaRPr lang="zh-TW" altLang="en-US" sz="2000">
              <a:cs typeface="+mn-ea"/>
              <a:sym typeface="+mn-lt"/>
            </a:endParaRPr>
          </a:p>
        </p:txBody>
      </p:sp>
    </p:spTree>
    <p:extLst>
      <p:ext uri="{BB962C8B-B14F-4D97-AF65-F5344CB8AC3E}">
        <p14:creationId xmlns:p14="http://schemas.microsoft.com/office/powerpoint/2010/main" val="33724797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 name="Google Shape;1112;gc428d55399_0_337">
            <a:extLst>
              <a:ext uri="{FF2B5EF4-FFF2-40B4-BE49-F238E27FC236}">
                <a16:creationId xmlns:a16="http://schemas.microsoft.com/office/drawing/2014/main" id="{CF6848E1-F5D1-94C2-4359-039F370F1D56}"/>
              </a:ext>
            </a:extLst>
          </p:cNvPr>
          <p:cNvGrpSpPr/>
          <p:nvPr/>
        </p:nvGrpSpPr>
        <p:grpSpPr>
          <a:xfrm>
            <a:off x="3748141" y="3886012"/>
            <a:ext cx="2887600" cy="2971988"/>
            <a:chOff x="535858" y="2192097"/>
            <a:chExt cx="3078236" cy="4755000"/>
          </a:xfrm>
          <a:effectLst>
            <a:outerShdw blurRad="342900" dist="177800" dir="3600000" algn="t" rotWithShape="0">
              <a:prstClr val="black">
                <a:alpha val="40000"/>
              </a:prstClr>
            </a:outerShdw>
          </a:effectLst>
        </p:grpSpPr>
        <p:pic>
          <p:nvPicPr>
            <p:cNvPr id="39" name="Google Shape;1114;gc428d55399_0_337">
              <a:extLst>
                <a:ext uri="{FF2B5EF4-FFF2-40B4-BE49-F238E27FC236}">
                  <a16:creationId xmlns:a16="http://schemas.microsoft.com/office/drawing/2014/main" id="{4D2F9CEE-6BC4-CB0F-DB9A-349A00F92BB9}"/>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40" name="Google Shape;1113;gc428d55399_0_337">
              <a:extLst>
                <a:ext uri="{FF2B5EF4-FFF2-40B4-BE49-F238E27FC236}">
                  <a16:creationId xmlns:a16="http://schemas.microsoft.com/office/drawing/2014/main" id="{C8DEFE85-505B-E0F6-7F67-9E21BF5A7C30}"/>
                </a:ext>
              </a:extLst>
            </p:cNvPr>
            <p:cNvSpPr/>
            <p:nvPr/>
          </p:nvSpPr>
          <p:spPr>
            <a:xfrm>
              <a:off x="535858" y="2192097"/>
              <a:ext cx="2743200" cy="4755000"/>
            </a:xfrm>
            <a:prstGeom prst="rect">
              <a:avLst/>
            </a:prstGeom>
            <a:gradFill>
              <a:gsLst>
                <a:gs pos="0">
                  <a:srgbClr val="FFFFFF">
                    <a:alpha val="83921"/>
                  </a:srgbClr>
                </a:gs>
                <a:gs pos="13000">
                  <a:schemeClr val="lt1"/>
                </a:gs>
                <a:gs pos="93000">
                  <a:srgbClr val="F5F5F5"/>
                </a:gs>
                <a:gs pos="100000">
                  <a:srgbClr val="BFBFBF">
                    <a:alpha val="63921"/>
                  </a:srgbClr>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cs typeface="+mn-ea"/>
                <a:sym typeface="+mn-lt"/>
              </a:endParaRPr>
            </a:p>
          </p:txBody>
        </p:sp>
      </p:grpSp>
      <p:grpSp>
        <p:nvGrpSpPr>
          <p:cNvPr id="34" name="Google Shape;1112;gc428d55399_0_337">
            <a:extLst>
              <a:ext uri="{FF2B5EF4-FFF2-40B4-BE49-F238E27FC236}">
                <a16:creationId xmlns:a16="http://schemas.microsoft.com/office/drawing/2014/main" id="{3D1433F7-0D6F-6948-2C43-EE0F4B1608E8}"/>
              </a:ext>
            </a:extLst>
          </p:cNvPr>
          <p:cNvGrpSpPr/>
          <p:nvPr/>
        </p:nvGrpSpPr>
        <p:grpSpPr>
          <a:xfrm>
            <a:off x="663998" y="3886012"/>
            <a:ext cx="2887600" cy="2971988"/>
            <a:chOff x="535858" y="2192097"/>
            <a:chExt cx="3078236" cy="4755000"/>
          </a:xfrm>
          <a:effectLst>
            <a:outerShdw blurRad="342900" dist="177800" dir="3600000" algn="t" rotWithShape="0">
              <a:prstClr val="black">
                <a:alpha val="40000"/>
              </a:prstClr>
            </a:outerShdw>
          </a:effectLst>
        </p:grpSpPr>
        <p:pic>
          <p:nvPicPr>
            <p:cNvPr id="35" name="Google Shape;1114;gc428d55399_0_337">
              <a:extLst>
                <a:ext uri="{FF2B5EF4-FFF2-40B4-BE49-F238E27FC236}">
                  <a16:creationId xmlns:a16="http://schemas.microsoft.com/office/drawing/2014/main" id="{AEBE25D3-1957-3CF4-40BF-B7481686EB73}"/>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37" name="Google Shape;1113;gc428d55399_0_337">
              <a:extLst>
                <a:ext uri="{FF2B5EF4-FFF2-40B4-BE49-F238E27FC236}">
                  <a16:creationId xmlns:a16="http://schemas.microsoft.com/office/drawing/2014/main" id="{E60A83E5-AA67-7134-E249-8C97F1B463CB}"/>
                </a:ext>
              </a:extLst>
            </p:cNvPr>
            <p:cNvSpPr/>
            <p:nvPr/>
          </p:nvSpPr>
          <p:spPr>
            <a:xfrm>
              <a:off x="535858" y="2192097"/>
              <a:ext cx="2743200" cy="4755000"/>
            </a:xfrm>
            <a:prstGeom prst="rect">
              <a:avLst/>
            </a:prstGeom>
            <a:gradFill>
              <a:gsLst>
                <a:gs pos="0">
                  <a:srgbClr val="FFFFFF">
                    <a:alpha val="83921"/>
                  </a:srgbClr>
                </a:gs>
                <a:gs pos="13000">
                  <a:schemeClr val="lt1"/>
                </a:gs>
                <a:gs pos="93000">
                  <a:srgbClr val="F5F5F5"/>
                </a:gs>
                <a:gs pos="100000">
                  <a:srgbClr val="BFBFBF">
                    <a:alpha val="63921"/>
                  </a:srgbClr>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cs typeface="+mn-ea"/>
                <a:sym typeface="+mn-lt"/>
              </a:endParaRPr>
            </a:p>
          </p:txBody>
        </p:sp>
      </p:grpSp>
      <p:sp>
        <p:nvSpPr>
          <p:cNvPr id="33" name="矩形: 圓角 32">
            <a:extLst>
              <a:ext uri="{FF2B5EF4-FFF2-40B4-BE49-F238E27FC236}">
                <a16:creationId xmlns:a16="http://schemas.microsoft.com/office/drawing/2014/main" id="{8C185A87-0247-DDE3-9908-55D6A00F712F}"/>
              </a:ext>
            </a:extLst>
          </p:cNvPr>
          <p:cNvSpPr/>
          <p:nvPr/>
        </p:nvSpPr>
        <p:spPr>
          <a:xfrm>
            <a:off x="3739299" y="3490534"/>
            <a:ext cx="2605190" cy="411299"/>
          </a:xfrm>
          <a:prstGeom prst="roundRect">
            <a:avLst>
              <a:gd name="adj" fmla="val 2352"/>
            </a:avLst>
          </a:prstGeom>
          <a:gradFill>
            <a:gsLst>
              <a:gs pos="8000">
                <a:srgbClr val="23666B"/>
              </a:gs>
              <a:gs pos="100000">
                <a:srgbClr val="01CEA6"/>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29" name="矩形: 圓角 28">
            <a:extLst>
              <a:ext uri="{FF2B5EF4-FFF2-40B4-BE49-F238E27FC236}">
                <a16:creationId xmlns:a16="http://schemas.microsoft.com/office/drawing/2014/main" id="{EDBA8ED6-867C-801A-0199-9ECA95A65DBF}"/>
              </a:ext>
            </a:extLst>
          </p:cNvPr>
          <p:cNvSpPr/>
          <p:nvPr/>
        </p:nvSpPr>
        <p:spPr>
          <a:xfrm>
            <a:off x="646178" y="3490534"/>
            <a:ext cx="2605190" cy="411299"/>
          </a:xfrm>
          <a:prstGeom prst="roundRect">
            <a:avLst>
              <a:gd name="adj" fmla="val 2352"/>
            </a:avLst>
          </a:prstGeom>
          <a:gradFill>
            <a:gsLst>
              <a:gs pos="8000">
                <a:srgbClr val="23666B"/>
              </a:gs>
              <a:gs pos="100000">
                <a:srgbClr val="01CEA6"/>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pic>
        <p:nvPicPr>
          <p:cNvPr id="11" name="圖片 10" descr="一張含有 文字, 電子用品 的圖片&#10;&#10;自動產生的描述">
            <a:extLst>
              <a:ext uri="{FF2B5EF4-FFF2-40B4-BE49-F238E27FC236}">
                <a16:creationId xmlns:a16="http://schemas.microsoft.com/office/drawing/2014/main" id="{4A87F91F-2C55-DBCD-5F4B-B18F490344C1}"/>
              </a:ext>
            </a:extLst>
          </p:cNvPr>
          <p:cNvPicPr>
            <a:picLocks noChangeAspect="1"/>
          </p:cNvPicPr>
          <p:nvPr/>
        </p:nvPicPr>
        <p:blipFill rotWithShape="1">
          <a:blip r:embed="rId4">
            <a:extLst>
              <a:ext uri="{28A0092B-C50C-407E-A947-70E740481C1C}">
                <a14:useLocalDpi xmlns:a14="http://schemas.microsoft.com/office/drawing/2010/main" val="0"/>
              </a:ext>
            </a:extLst>
          </a:blip>
          <a:srcRect r="31434"/>
          <a:stretch/>
        </p:blipFill>
        <p:spPr>
          <a:xfrm>
            <a:off x="6502734" y="1476251"/>
            <a:ext cx="6035427" cy="5502468"/>
          </a:xfrm>
          <a:prstGeom prst="rect">
            <a:avLst/>
          </a:prstGeom>
          <a:effectLst>
            <a:outerShdw blurRad="431800" dist="368300" dir="5760000" sx="106000" sy="106000" algn="ctr" rotWithShape="0">
              <a:srgbClr val="000000">
                <a:alpha val="34000"/>
              </a:srgbClr>
            </a:outerShdw>
          </a:effectLst>
        </p:spPr>
      </p:pic>
      <p:sp>
        <p:nvSpPr>
          <p:cNvPr id="68" name="矩形 67">
            <a:extLst>
              <a:ext uri="{FF2B5EF4-FFF2-40B4-BE49-F238E27FC236}">
                <a16:creationId xmlns:a16="http://schemas.microsoft.com/office/drawing/2014/main" id="{2B49CF6D-5DB3-4E27-9FD1-62C04EACD438}"/>
              </a:ext>
            </a:extLst>
          </p:cNvPr>
          <p:cNvSpPr/>
          <p:nvPr/>
        </p:nvSpPr>
        <p:spPr>
          <a:xfrm>
            <a:off x="4316641" y="3515981"/>
            <a:ext cx="1454244" cy="369332"/>
          </a:xfrm>
          <a:prstGeom prst="rect">
            <a:avLst/>
          </a:prstGeom>
        </p:spPr>
        <p:txBody>
          <a:bodyPr wrap="none">
            <a:spAutoFit/>
          </a:bodyPr>
          <a:lstStyle/>
          <a:p>
            <a:pPr algn="ctr" fontAlgn="base"/>
            <a:r>
              <a:rPr lang="en-US" altLang="zh-TW" b="1">
                <a:solidFill>
                  <a:schemeClr val="bg1"/>
                </a:solidFill>
                <a:cs typeface="+mn-ea"/>
                <a:sym typeface="+mn-lt"/>
              </a:rPr>
              <a:t>Same cable</a:t>
            </a:r>
            <a:endParaRPr lang="zh-TW" altLang="en-US" b="1">
              <a:solidFill>
                <a:schemeClr val="bg1"/>
              </a:solidFill>
              <a:cs typeface="+mn-ea"/>
              <a:sym typeface="+mn-lt"/>
            </a:endParaRPr>
          </a:p>
        </p:txBody>
      </p:sp>
      <p:sp>
        <p:nvSpPr>
          <p:cNvPr id="3" name="標題 2">
            <a:extLst>
              <a:ext uri="{FF2B5EF4-FFF2-40B4-BE49-F238E27FC236}">
                <a16:creationId xmlns:a16="http://schemas.microsoft.com/office/drawing/2014/main" id="{F8F2E3A8-5A1E-A046-8BCD-90196836526B}"/>
              </a:ext>
            </a:extLst>
          </p:cNvPr>
          <p:cNvSpPr>
            <a:spLocks noGrp="1"/>
          </p:cNvSpPr>
          <p:nvPr>
            <p:ph type="title" idx="4294967295"/>
          </p:nvPr>
        </p:nvSpPr>
        <p:spPr>
          <a:xfrm>
            <a:off x="-2075" y="230320"/>
            <a:ext cx="12192000" cy="1089025"/>
          </a:xfrm>
        </p:spPr>
        <p:txBody>
          <a:bodyPr>
            <a:noAutofit/>
          </a:bodyPr>
          <a:lstStyle/>
          <a:p>
            <a:pPr algn="ctr">
              <a:lnSpc>
                <a:spcPts val="4500"/>
              </a:lnSpc>
            </a:pPr>
            <a:r>
              <a:rPr lang="en-US" altLang="zh-TW" sz="3600" b="1">
                <a:solidFill>
                  <a:schemeClr val="tx1"/>
                </a:solidFill>
                <a:latin typeface="+mn-lt"/>
                <a:ea typeface="+mn-ea"/>
                <a:cs typeface="+mn-ea"/>
                <a:sym typeface="+mn-lt"/>
              </a:rPr>
              <a:t>Built-in 2 x</a:t>
            </a:r>
            <a:r>
              <a:rPr lang="zh-TW" altLang="en-US" sz="3600" b="1">
                <a:solidFill>
                  <a:schemeClr val="tx1"/>
                </a:solidFill>
                <a:latin typeface="+mn-lt"/>
                <a:ea typeface="+mn-ea"/>
                <a:cs typeface="+mn-ea"/>
                <a:sym typeface="+mn-lt"/>
              </a:rPr>
              <a:t> </a:t>
            </a:r>
            <a:r>
              <a:rPr lang="en-US" altLang="zh-TW" sz="3600" b="1">
                <a:solidFill>
                  <a:schemeClr val="tx1"/>
                </a:solidFill>
                <a:latin typeface="+mn-lt"/>
                <a:ea typeface="+mn-ea"/>
                <a:cs typeface="+mn-ea"/>
                <a:sym typeface="+mn-lt"/>
              </a:rPr>
              <a:t>2.5 GbE</a:t>
            </a:r>
            <a:r>
              <a:rPr lang="zh-TW" altLang="en-US" sz="3600" b="1">
                <a:solidFill>
                  <a:schemeClr val="tx1"/>
                </a:solidFill>
                <a:latin typeface="+mn-lt"/>
                <a:ea typeface="+mn-ea"/>
                <a:cs typeface="+mn-ea"/>
                <a:sym typeface="+mn-lt"/>
              </a:rPr>
              <a:t> </a:t>
            </a:r>
            <a:r>
              <a:rPr lang="en-US" altLang="zh-TW" sz="3600" b="1">
                <a:solidFill>
                  <a:schemeClr val="tx1"/>
                </a:solidFill>
                <a:latin typeface="+mn-lt"/>
                <a:ea typeface="+mn-ea"/>
                <a:cs typeface="+mn-ea"/>
                <a:sym typeface="+mn-lt"/>
              </a:rPr>
              <a:t>LAN </a:t>
            </a:r>
            <a:r>
              <a:rPr lang="en-US" altLang="zh-CN" sz="3600" b="1">
                <a:solidFill>
                  <a:schemeClr val="tx1"/>
                </a:solidFill>
                <a:latin typeface="+mn-lt"/>
                <a:ea typeface="+mn-ea"/>
                <a:cs typeface="+mn-ea"/>
                <a:sym typeface="+mn-lt"/>
              </a:rPr>
              <a:t>ports, </a:t>
            </a:r>
            <a:br>
              <a:rPr lang="en-US" altLang="zh-CN" sz="3600" b="1">
                <a:solidFill>
                  <a:schemeClr val="tx1"/>
                </a:solidFill>
                <a:latin typeface="+mn-lt"/>
                <a:ea typeface="+mn-ea"/>
                <a:cs typeface="+mn-ea"/>
                <a:sym typeface="+mn-lt"/>
              </a:rPr>
            </a:br>
            <a:r>
              <a:rPr lang="en-US" altLang="zh-CN" sz="3600" b="1">
                <a:solidFill>
                  <a:schemeClr val="tx1"/>
                </a:solidFill>
                <a:latin typeface="+mn-lt"/>
                <a:ea typeface="+mn-ea"/>
                <a:cs typeface="+mn-ea"/>
                <a:sym typeface="+mn-lt"/>
              </a:rPr>
              <a:t>aggregated for maximum 5Gbps</a:t>
            </a:r>
            <a:r>
              <a:rPr lang="zh-TW" altLang="en-US" sz="3600" b="1">
                <a:solidFill>
                  <a:schemeClr val="tx1"/>
                </a:solidFill>
                <a:latin typeface="+mn-lt"/>
                <a:ea typeface="+mn-ea"/>
                <a:cs typeface="+mn-ea"/>
                <a:sym typeface="+mn-lt"/>
              </a:rPr>
              <a:t> </a:t>
            </a:r>
            <a:r>
              <a:rPr lang="en-US" altLang="zh-TW" sz="3600" b="1">
                <a:solidFill>
                  <a:schemeClr val="tx1"/>
                </a:solidFill>
                <a:latin typeface="+mn-lt"/>
                <a:ea typeface="+mn-ea"/>
                <a:cs typeface="+mn-ea"/>
                <a:sym typeface="+mn-lt"/>
              </a:rPr>
              <a:t>bandwidth</a:t>
            </a:r>
            <a:endParaRPr lang="zh-TW" altLang="en-US" sz="3600" b="1">
              <a:solidFill>
                <a:schemeClr val="tx1"/>
              </a:solidFill>
              <a:latin typeface="+mn-lt"/>
              <a:ea typeface="+mn-ea"/>
              <a:cs typeface="+mn-ea"/>
              <a:sym typeface="+mn-lt"/>
            </a:endParaRPr>
          </a:p>
        </p:txBody>
      </p:sp>
      <p:sp>
        <p:nvSpPr>
          <p:cNvPr id="2" name="文字版面配置區 1">
            <a:extLst>
              <a:ext uri="{FF2B5EF4-FFF2-40B4-BE49-F238E27FC236}">
                <a16:creationId xmlns:a16="http://schemas.microsoft.com/office/drawing/2014/main" id="{96478F1E-F397-6E48-94D8-1FDC129BFE1E}"/>
              </a:ext>
            </a:extLst>
          </p:cNvPr>
          <p:cNvSpPr>
            <a:spLocks noGrp="1"/>
          </p:cNvSpPr>
          <p:nvPr>
            <p:ph type="body" idx="4294967295"/>
          </p:nvPr>
        </p:nvSpPr>
        <p:spPr>
          <a:xfrm>
            <a:off x="1650954" y="2787339"/>
            <a:ext cx="2447925" cy="487363"/>
          </a:xfrm>
        </p:spPr>
        <p:txBody>
          <a:bodyPr>
            <a:noAutofit/>
          </a:bodyPr>
          <a:lstStyle/>
          <a:p>
            <a:pPr marL="0" indent="0">
              <a:buNone/>
            </a:pPr>
            <a:r>
              <a:rPr kumimoji="1" lang="en-US" altLang="zh-CN" sz="2133" b="1">
                <a:solidFill>
                  <a:srgbClr val="1B305E"/>
                </a:solidFill>
                <a:cs typeface="+mn-ea"/>
                <a:sym typeface="+mn-lt"/>
              </a:rPr>
              <a:t>2.5GbE </a:t>
            </a:r>
            <a:r>
              <a:rPr kumimoji="1" lang="en-US" altLang="zh-CN" sz="2400" b="1">
                <a:solidFill>
                  <a:srgbClr val="1B305E"/>
                </a:solidFill>
                <a:cs typeface="+mn-ea"/>
                <a:sym typeface="+mn-lt"/>
              </a:rPr>
              <a:t>benefits</a:t>
            </a:r>
            <a:endParaRPr kumimoji="1" lang="en-US" altLang="zh-CN" sz="2133" b="1">
              <a:solidFill>
                <a:srgbClr val="1B305E"/>
              </a:solidFill>
              <a:cs typeface="+mn-ea"/>
              <a:sym typeface="+mn-lt"/>
            </a:endParaRPr>
          </a:p>
        </p:txBody>
      </p:sp>
      <p:sp>
        <p:nvSpPr>
          <p:cNvPr id="36" name="矩形 35">
            <a:extLst>
              <a:ext uri="{FF2B5EF4-FFF2-40B4-BE49-F238E27FC236}">
                <a16:creationId xmlns:a16="http://schemas.microsoft.com/office/drawing/2014/main" id="{6A018C17-0561-2A49-82D3-4BBD82BEDFDB}"/>
              </a:ext>
            </a:extLst>
          </p:cNvPr>
          <p:cNvSpPr/>
          <p:nvPr/>
        </p:nvSpPr>
        <p:spPr>
          <a:xfrm>
            <a:off x="1528643" y="1745871"/>
            <a:ext cx="5719844" cy="646331"/>
          </a:xfrm>
          <a:prstGeom prst="rect">
            <a:avLst/>
          </a:prstGeom>
        </p:spPr>
        <p:txBody>
          <a:bodyPr wrap="square">
            <a:spAutoFit/>
          </a:bodyPr>
          <a:lstStyle/>
          <a:p>
            <a:r>
              <a:rPr kumimoji="1" lang="en-US" altLang="zh-CN" sz="1800">
                <a:solidFill>
                  <a:schemeClr val="tx1"/>
                </a:solidFill>
                <a:cs typeface="+mn-ea"/>
                <a:sym typeface="+mn-lt"/>
              </a:rPr>
              <a:t>2.5GbE-supported motherboards, Wi-Fi 6 AP, switches, and LAN cards are now becoming popular</a:t>
            </a:r>
          </a:p>
        </p:txBody>
      </p:sp>
      <p:pic>
        <p:nvPicPr>
          <p:cNvPr id="17" name="圖形 16">
            <a:extLst>
              <a:ext uri="{FF2B5EF4-FFF2-40B4-BE49-F238E27FC236}">
                <a16:creationId xmlns:a16="http://schemas.microsoft.com/office/drawing/2014/main" id="{597EEF34-6D15-47C9-98AF-54E62CD3004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22191" y="1766821"/>
            <a:ext cx="806451" cy="774700"/>
          </a:xfrm>
          <a:prstGeom prst="rect">
            <a:avLst/>
          </a:prstGeom>
        </p:spPr>
      </p:pic>
      <p:sp>
        <p:nvSpPr>
          <p:cNvPr id="6" name="矩形 5">
            <a:extLst>
              <a:ext uri="{FF2B5EF4-FFF2-40B4-BE49-F238E27FC236}">
                <a16:creationId xmlns:a16="http://schemas.microsoft.com/office/drawing/2014/main" id="{B709A1E7-81E2-E141-B01A-5B647ABDED46}"/>
              </a:ext>
            </a:extLst>
          </p:cNvPr>
          <p:cNvSpPr/>
          <p:nvPr/>
        </p:nvSpPr>
        <p:spPr>
          <a:xfrm>
            <a:off x="1111573" y="3515981"/>
            <a:ext cx="1800494" cy="369332"/>
          </a:xfrm>
          <a:prstGeom prst="rect">
            <a:avLst/>
          </a:prstGeom>
        </p:spPr>
        <p:txBody>
          <a:bodyPr wrap="none">
            <a:spAutoFit/>
          </a:bodyPr>
          <a:lstStyle/>
          <a:p>
            <a:pPr algn="ctr" fontAlgn="base"/>
            <a:r>
              <a:rPr lang="en-US" altLang="zh-TW" b="1">
                <a:solidFill>
                  <a:schemeClr val="bg1"/>
                </a:solidFill>
                <a:cs typeface="+mn-ea"/>
                <a:sym typeface="+mn-lt"/>
              </a:rPr>
              <a:t>2.5X the speed</a:t>
            </a:r>
            <a:endParaRPr lang="zh-TW" altLang="en-US" b="1">
              <a:solidFill>
                <a:schemeClr val="bg1"/>
              </a:solidFill>
              <a:cs typeface="+mn-ea"/>
              <a:sym typeface="+mn-lt"/>
            </a:endParaRPr>
          </a:p>
        </p:txBody>
      </p:sp>
      <p:pic>
        <p:nvPicPr>
          <p:cNvPr id="2052" name="Picture 4">
            <a:extLst>
              <a:ext uri="{FF2B5EF4-FFF2-40B4-BE49-F238E27FC236}">
                <a16:creationId xmlns:a16="http://schemas.microsoft.com/office/drawing/2014/main" id="{376E402D-B989-E643-97EC-DC97B40177C7}"/>
              </a:ext>
            </a:extLst>
          </p:cNvPr>
          <p:cNvPicPr>
            <a:picLocks noChangeAspect="1" noChangeArrowheads="1"/>
          </p:cNvPicPr>
          <p:nvPr/>
        </p:nvPicPr>
        <p:blipFill>
          <a:blip r:embed="rId7">
            <a:duotone>
              <a:prstClr val="black"/>
              <a:schemeClr val="accent5">
                <a:tint val="45000"/>
                <a:satMod val="400000"/>
              </a:schemeClr>
            </a:duotone>
            <a:extLst>
              <a:ext uri="{28A0092B-C50C-407E-A947-70E740481C1C}">
                <a14:useLocalDpi xmlns:a14="http://schemas.microsoft.com/office/drawing/2010/main"/>
              </a:ext>
            </a:extLst>
          </a:blip>
          <a:srcRect/>
          <a:stretch>
            <a:fillRect/>
          </a:stretch>
        </p:blipFill>
        <p:spPr bwMode="auto">
          <a:xfrm>
            <a:off x="4366334" y="4016255"/>
            <a:ext cx="1233384" cy="1388699"/>
          </a:xfrm>
          <a:prstGeom prst="rect">
            <a:avLst/>
          </a:prstGeom>
          <a:noFill/>
          <a:extLst>
            <a:ext uri="{909E8E84-426E-40DD-AFC4-6F175D3DCCD1}">
              <a14:hiddenFill xmlns:a14="http://schemas.microsoft.com/office/drawing/2010/main">
                <a:solidFill>
                  <a:srgbClr val="FFFFFF"/>
                </a:solidFill>
              </a14:hiddenFill>
            </a:ext>
          </a:extLst>
        </p:spPr>
      </p:pic>
      <p:sp>
        <p:nvSpPr>
          <p:cNvPr id="64" name="文字方塊 63">
            <a:extLst>
              <a:ext uri="{FF2B5EF4-FFF2-40B4-BE49-F238E27FC236}">
                <a16:creationId xmlns:a16="http://schemas.microsoft.com/office/drawing/2014/main" id="{7B8ECA37-6641-4D79-B5EE-8FBB45B82202}"/>
              </a:ext>
            </a:extLst>
          </p:cNvPr>
          <p:cNvSpPr txBox="1"/>
          <p:nvPr/>
        </p:nvSpPr>
        <p:spPr>
          <a:xfrm>
            <a:off x="722191" y="5752302"/>
            <a:ext cx="2489722" cy="880241"/>
          </a:xfrm>
          <a:prstGeom prst="rect">
            <a:avLst/>
          </a:prstGeom>
          <a:noFill/>
        </p:spPr>
        <p:txBody>
          <a:bodyPr wrap="square">
            <a:spAutoFit/>
          </a:bodyPr>
          <a:lstStyle/>
          <a:p>
            <a:pPr marR="0" lvl="0" algn="ctr" defTabSz="914400" rtl="0" eaLnBrk="1" fontAlgn="auto" latinLnBrk="0" hangingPunct="1">
              <a:lnSpc>
                <a:spcPct val="100000"/>
              </a:lnSpc>
              <a:spcBef>
                <a:spcPct val="20000"/>
              </a:spcBef>
              <a:spcAft>
                <a:spcPts val="0"/>
              </a:spcAft>
              <a:buClrTx/>
              <a:buSzTx/>
              <a:tabLst/>
              <a:defRPr/>
            </a:pPr>
            <a:r>
              <a:rPr kumimoji="1" lang="en-US" altLang="zh-CN" sz="1600" b="1" i="0" u="none" strike="noStrike" kern="1200" cap="none" spc="0" normalizeH="0" baseline="0" noProof="0">
                <a:ln>
                  <a:noFill/>
                </a:ln>
                <a:solidFill>
                  <a:prstClr val="black"/>
                </a:solidFill>
                <a:effectLst/>
                <a:uLnTx/>
                <a:uFillTx/>
                <a:cs typeface="+mn-ea"/>
                <a:sym typeface="+mn-lt"/>
              </a:rPr>
              <a:t>1GbE</a:t>
            </a:r>
            <a:r>
              <a:rPr kumimoji="1" lang="en-US" altLang="zh-CN" sz="1600" b="1" kern="1200">
                <a:solidFill>
                  <a:prstClr val="black"/>
                </a:solidFill>
                <a:cs typeface="+mn-ea"/>
                <a:sym typeface="+mn-lt"/>
              </a:rPr>
              <a:t>  </a:t>
            </a:r>
            <a:r>
              <a:rPr kumimoji="1" lang="en-US" altLang="zh-CN" sz="1600" b="1" i="0" u="none" strike="noStrike" kern="1200" cap="none" spc="0" normalizeH="0" baseline="0" noProof="0">
                <a:ln>
                  <a:noFill/>
                </a:ln>
                <a:solidFill>
                  <a:prstClr val="black"/>
                </a:solidFill>
                <a:effectLst/>
                <a:uLnTx/>
                <a:uFillTx/>
                <a:cs typeface="+mn-ea"/>
                <a:sym typeface="+mn-lt"/>
              </a:rPr>
              <a:t>2.5GbE</a:t>
            </a:r>
          </a:p>
          <a:p>
            <a:pPr marR="0" lvl="0" algn="ctr" defTabSz="914400" rtl="0" eaLnBrk="1" fontAlgn="auto" latinLnBrk="0" hangingPunct="1">
              <a:lnSpc>
                <a:spcPct val="100000"/>
              </a:lnSpc>
              <a:spcBef>
                <a:spcPct val="20000"/>
              </a:spcBef>
              <a:spcAft>
                <a:spcPts val="0"/>
              </a:spcAft>
              <a:buClrTx/>
              <a:buSzTx/>
              <a:tabLst/>
              <a:defRPr/>
            </a:pPr>
            <a:r>
              <a:rPr kumimoji="1" lang="en-US" altLang="zh-CN" sz="1600" kern="1200">
                <a:solidFill>
                  <a:prstClr val="black"/>
                </a:solidFill>
                <a:cs typeface="+mn-ea"/>
                <a:sym typeface="+mn-lt"/>
              </a:rPr>
              <a:t>Huge leap in performance</a:t>
            </a:r>
            <a:endParaRPr kumimoji="1" lang="en-US" altLang="zh-CN" sz="1600" i="0" u="none" strike="noStrike" kern="1200" cap="none" spc="0" normalizeH="0" baseline="0" noProof="0">
              <a:ln>
                <a:noFill/>
              </a:ln>
              <a:solidFill>
                <a:prstClr val="black"/>
              </a:solidFill>
              <a:effectLst/>
              <a:uLnTx/>
              <a:uFillTx/>
              <a:cs typeface="+mn-ea"/>
              <a:sym typeface="+mn-lt"/>
            </a:endParaRPr>
          </a:p>
        </p:txBody>
      </p:sp>
      <p:sp>
        <p:nvSpPr>
          <p:cNvPr id="70" name="文字方塊 69">
            <a:extLst>
              <a:ext uri="{FF2B5EF4-FFF2-40B4-BE49-F238E27FC236}">
                <a16:creationId xmlns:a16="http://schemas.microsoft.com/office/drawing/2014/main" id="{43975718-0BA7-498E-8098-D2D8B9F9E2D3}"/>
              </a:ext>
            </a:extLst>
          </p:cNvPr>
          <p:cNvSpPr txBox="1"/>
          <p:nvPr/>
        </p:nvSpPr>
        <p:spPr>
          <a:xfrm>
            <a:off x="3776580" y="5653812"/>
            <a:ext cx="2519476" cy="880241"/>
          </a:xfrm>
          <a:prstGeom prst="rect">
            <a:avLst/>
          </a:prstGeom>
          <a:noFill/>
        </p:spPr>
        <p:txBody>
          <a:bodyPr wrap="square">
            <a:spAutoFit/>
          </a:bodyPr>
          <a:lstStyle/>
          <a:p>
            <a:pPr marR="0" lvl="0" algn="ctr" defTabSz="914400" rtl="0" eaLnBrk="1" fontAlgn="auto" latinLnBrk="0" hangingPunct="1">
              <a:lnSpc>
                <a:spcPct val="100000"/>
              </a:lnSpc>
              <a:spcBef>
                <a:spcPct val="20000"/>
              </a:spcBef>
              <a:spcAft>
                <a:spcPts val="0"/>
              </a:spcAft>
              <a:buClrTx/>
              <a:buSzTx/>
              <a:tabLst/>
              <a:defRPr/>
            </a:pPr>
            <a:r>
              <a:rPr kumimoji="1" lang="en-US" altLang="zh-TW" sz="1600" b="1" kern="1200">
                <a:solidFill>
                  <a:prstClr val="black"/>
                </a:solidFill>
                <a:cs typeface="+mn-ea"/>
                <a:sym typeface="+mn-lt"/>
              </a:rPr>
              <a:t>Use the same Cat.5e/ Cat.6/  Cat. 6A</a:t>
            </a:r>
          </a:p>
          <a:p>
            <a:pPr marR="0" lvl="0" algn="ctr" defTabSz="914400" rtl="0" eaLnBrk="1" fontAlgn="auto" latinLnBrk="0" hangingPunct="1">
              <a:lnSpc>
                <a:spcPct val="100000"/>
              </a:lnSpc>
              <a:spcBef>
                <a:spcPct val="20000"/>
              </a:spcBef>
              <a:spcAft>
                <a:spcPts val="0"/>
              </a:spcAft>
              <a:buClrTx/>
              <a:buSzTx/>
              <a:tabLst/>
              <a:defRPr/>
            </a:pPr>
            <a:r>
              <a:rPr kumimoji="1" lang="en-US" altLang="zh-CN" sz="1600" b="1" kern="1200">
                <a:solidFill>
                  <a:prstClr val="black"/>
                </a:solidFill>
                <a:cs typeface="+mn-ea"/>
                <a:sym typeface="+mn-lt"/>
              </a:rPr>
              <a:t>LAN cables</a:t>
            </a:r>
          </a:p>
        </p:txBody>
      </p:sp>
      <p:pic>
        <p:nvPicPr>
          <p:cNvPr id="21" name="圖形 20">
            <a:extLst>
              <a:ext uri="{FF2B5EF4-FFF2-40B4-BE49-F238E27FC236}">
                <a16:creationId xmlns:a16="http://schemas.microsoft.com/office/drawing/2014/main" id="{86DE33A6-4C02-44BE-BBEB-E67B34083D75}"/>
              </a:ext>
            </a:extLst>
          </p:cNvPr>
          <p:cNvPicPr>
            <a:picLocks noChangeAspect="1"/>
          </p:cNvPicPr>
          <p:nvPr/>
        </p:nvPicPr>
        <p:blipFill>
          <a:blip r:embed="rId8">
            <a:extLst>
              <a:ext uri="{28A0092B-C50C-407E-A947-70E740481C1C}">
                <a14:useLocalDpi xmlns:a14="http://schemas.microsoft.com/office/drawing/2010/main" val="0"/>
              </a:ext>
            </a:extLst>
          </a:blip>
          <a:srcRect t="1573" b="1573"/>
          <a:stretch/>
        </p:blipFill>
        <p:spPr>
          <a:xfrm>
            <a:off x="4066423" y="2472288"/>
            <a:ext cx="1060611" cy="838200"/>
          </a:xfrm>
          <a:prstGeom prst="rect">
            <a:avLst/>
          </a:prstGeom>
        </p:spPr>
      </p:pic>
      <p:pic>
        <p:nvPicPr>
          <p:cNvPr id="4" name="圖片 3">
            <a:extLst>
              <a:ext uri="{FF2B5EF4-FFF2-40B4-BE49-F238E27FC236}">
                <a16:creationId xmlns:a16="http://schemas.microsoft.com/office/drawing/2014/main" id="{07EF0EB5-3053-BF49-8E9E-27E129FE4055}"/>
              </a:ext>
            </a:extLst>
          </p:cNvPr>
          <p:cNvPicPr>
            <a:picLocks noChangeAspect="1"/>
          </p:cNvPicPr>
          <p:nvPr/>
        </p:nvPicPr>
        <p:blipFill>
          <a:blip r:embed="rId9">
            <a:extLst>
              <a:ext uri="{BEBA8EAE-BF5A-486C-A8C5-ECC9F3942E4B}">
                <a14:imgProps xmlns:a14="http://schemas.microsoft.com/office/drawing/2010/main">
                  <a14:imgLayer r:embed="rId10">
                    <a14:imgEffect>
                      <a14:colorTemperature colorTemp="11200"/>
                    </a14:imgEffect>
                    <a14:imgEffect>
                      <a14:brightnessContrast contrast="40000"/>
                    </a14:imgEffect>
                  </a14:imgLayer>
                </a14:imgProps>
              </a:ext>
            </a:extLst>
          </a:blip>
          <a:stretch>
            <a:fillRect/>
          </a:stretch>
        </p:blipFill>
        <p:spPr>
          <a:xfrm>
            <a:off x="908069" y="4131961"/>
            <a:ext cx="1966848" cy="1446212"/>
          </a:xfrm>
          <a:prstGeom prst="rect">
            <a:avLst/>
          </a:prstGeom>
        </p:spPr>
      </p:pic>
      <p:sp>
        <p:nvSpPr>
          <p:cNvPr id="53" name="矩形: 圓角 52">
            <a:extLst>
              <a:ext uri="{FF2B5EF4-FFF2-40B4-BE49-F238E27FC236}">
                <a16:creationId xmlns:a16="http://schemas.microsoft.com/office/drawing/2014/main" id="{A82B4745-AF19-8B05-56CA-ED725A81F22E}"/>
              </a:ext>
            </a:extLst>
          </p:cNvPr>
          <p:cNvSpPr/>
          <p:nvPr/>
        </p:nvSpPr>
        <p:spPr>
          <a:xfrm>
            <a:off x="6898155" y="3556726"/>
            <a:ext cx="2577918" cy="748795"/>
          </a:xfrm>
          <a:prstGeom prst="roundRect">
            <a:avLst>
              <a:gd name="adj" fmla="val 3825"/>
            </a:avLst>
          </a:prstGeom>
          <a:gradFill>
            <a:gsLst>
              <a:gs pos="8000">
                <a:srgbClr val="29797F"/>
              </a:gs>
              <a:gs pos="100000">
                <a:srgbClr val="118FC0"/>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20" name="矩形 19">
            <a:extLst>
              <a:ext uri="{FF2B5EF4-FFF2-40B4-BE49-F238E27FC236}">
                <a16:creationId xmlns:a16="http://schemas.microsoft.com/office/drawing/2014/main" id="{8F4B01EB-58FD-45A9-830D-DFDA7F98A3D4}"/>
              </a:ext>
            </a:extLst>
          </p:cNvPr>
          <p:cNvSpPr/>
          <p:nvPr/>
        </p:nvSpPr>
        <p:spPr>
          <a:xfrm>
            <a:off x="6911577" y="3652335"/>
            <a:ext cx="2554871" cy="584775"/>
          </a:xfrm>
          <a:prstGeom prst="rect">
            <a:avLst/>
          </a:prstGeom>
        </p:spPr>
        <p:txBody>
          <a:bodyPr wrap="square">
            <a:spAutoFit/>
          </a:bodyPr>
          <a:lstStyle/>
          <a:p>
            <a:pPr lvl="0" algn="ctr"/>
            <a:r>
              <a:rPr kumimoji="1" lang="en-US" altLang="zh-TW" sz="1600" b="1">
                <a:solidFill>
                  <a:schemeClr val="bg1"/>
                </a:solidFill>
                <a:cs typeface="+mn-ea"/>
                <a:sym typeface="+mn-lt"/>
              </a:rPr>
              <a:t>2 x 2.5GbE LAN ports (also 1GbE/100M)</a:t>
            </a:r>
          </a:p>
        </p:txBody>
      </p:sp>
      <p:sp>
        <p:nvSpPr>
          <p:cNvPr id="54" name="矩形: 圓角 53">
            <a:extLst>
              <a:ext uri="{FF2B5EF4-FFF2-40B4-BE49-F238E27FC236}">
                <a16:creationId xmlns:a16="http://schemas.microsoft.com/office/drawing/2014/main" id="{299A2FBF-4756-A222-1EA3-A1BB4C5A7CBB}"/>
              </a:ext>
            </a:extLst>
          </p:cNvPr>
          <p:cNvSpPr/>
          <p:nvPr/>
        </p:nvSpPr>
        <p:spPr>
          <a:xfrm>
            <a:off x="7631603" y="5408564"/>
            <a:ext cx="894087" cy="616851"/>
          </a:xfrm>
          <a:prstGeom prst="roundRect">
            <a:avLst>
              <a:gd name="adj" fmla="val 1933"/>
            </a:avLst>
          </a:prstGeom>
          <a:noFill/>
          <a:ln w="19050">
            <a:gradFill>
              <a:gsLst>
                <a:gs pos="58000">
                  <a:srgbClr val="71FFE4"/>
                </a:gs>
                <a:gs pos="80000">
                  <a:srgbClr val="21C9F7"/>
                </a:gs>
                <a:gs pos="0">
                  <a:srgbClr val="04A8AC"/>
                </a:gs>
              </a:gsLst>
              <a:lin ang="5400000" scaled="1"/>
            </a:gradFill>
            <a:prstDash val="dash"/>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tx1"/>
              </a:solidFill>
              <a:cs typeface="+mn-ea"/>
              <a:sym typeface="+mn-lt"/>
            </a:endParaRPr>
          </a:p>
        </p:txBody>
      </p:sp>
      <p:sp>
        <p:nvSpPr>
          <p:cNvPr id="57" name="Google Shape;2763;p30">
            <a:extLst>
              <a:ext uri="{FF2B5EF4-FFF2-40B4-BE49-F238E27FC236}">
                <a16:creationId xmlns:a16="http://schemas.microsoft.com/office/drawing/2014/main" id="{CB7E5A03-638C-B5D9-1536-699C4F773BCE}"/>
              </a:ext>
            </a:extLst>
          </p:cNvPr>
          <p:cNvSpPr/>
          <p:nvPr/>
        </p:nvSpPr>
        <p:spPr>
          <a:xfrm rot="10800000">
            <a:off x="7753004" y="4455259"/>
            <a:ext cx="651284" cy="926489"/>
          </a:xfrm>
          <a:prstGeom prst="downArrow">
            <a:avLst>
              <a:gd name="adj1" fmla="val 50000"/>
              <a:gd name="adj2" fmla="val 51300"/>
            </a:avLst>
          </a:prstGeom>
          <a:gradFill>
            <a:gsLst>
              <a:gs pos="94022">
                <a:srgbClr val="008EC0"/>
              </a:gs>
              <a:gs pos="0">
                <a:srgbClr val="21C9F7">
                  <a:alpha val="0"/>
                </a:srgbClr>
              </a:gs>
              <a:gs pos="61000">
                <a:srgbClr val="21C9F7"/>
              </a:gs>
              <a:gs pos="35000">
                <a:srgbClr val="21C9F7"/>
              </a:gs>
            </a:gsLst>
            <a:lin ang="5400000" scaled="1"/>
          </a:gra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cs typeface="+mn-ea"/>
              <a:sym typeface="+mn-lt"/>
            </a:endParaRPr>
          </a:p>
        </p:txBody>
      </p:sp>
    </p:spTree>
    <p:extLst>
      <p:ext uri="{BB962C8B-B14F-4D97-AF65-F5344CB8AC3E}">
        <p14:creationId xmlns:p14="http://schemas.microsoft.com/office/powerpoint/2010/main" val="4169593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74FF805F-6521-4307-B6BF-1A0874627BC2}"/>
              </a:ext>
            </a:extLst>
          </p:cNvPr>
          <p:cNvSpPr txBox="1"/>
          <p:nvPr/>
        </p:nvSpPr>
        <p:spPr>
          <a:xfrm>
            <a:off x="200125" y="426992"/>
            <a:ext cx="11791950" cy="707886"/>
          </a:xfrm>
          <a:prstGeom prst="rect">
            <a:avLst/>
          </a:prstGeom>
          <a:noFill/>
        </p:spPr>
        <p:txBody>
          <a:bodyPr wrap="square" rtlCol="0">
            <a:spAutoFit/>
          </a:bodyPr>
          <a:lstStyle/>
          <a:p>
            <a:pPr algn="ctr"/>
            <a:r>
              <a:rPr lang="en-US" altLang="zh-TW" sz="4000" b="1">
                <a:solidFill>
                  <a:schemeClr val="tx1">
                    <a:lumMod val="75000"/>
                    <a:lumOff val="25000"/>
                  </a:schemeClr>
                </a:solidFill>
                <a:cs typeface="+mn-ea"/>
                <a:sym typeface="+mn-lt"/>
              </a:rPr>
              <a:t>TVS-hx74 support dual slot width GPU</a:t>
            </a:r>
            <a:endParaRPr lang="zh-TW" altLang="en-US" sz="4000" b="1">
              <a:solidFill>
                <a:schemeClr val="tx1">
                  <a:lumMod val="75000"/>
                  <a:lumOff val="25000"/>
                </a:schemeClr>
              </a:solidFill>
              <a:cs typeface="+mn-ea"/>
              <a:sym typeface="+mn-lt"/>
            </a:endParaRPr>
          </a:p>
        </p:txBody>
      </p:sp>
      <p:pic>
        <p:nvPicPr>
          <p:cNvPr id="4" name="圖片 3" descr="一張含有 文字, 風扇, 裝置 的圖片&#10;&#10;自動產生的描述">
            <a:extLst>
              <a:ext uri="{FF2B5EF4-FFF2-40B4-BE49-F238E27FC236}">
                <a16:creationId xmlns:a16="http://schemas.microsoft.com/office/drawing/2014/main" id="{DB91BA45-1E82-D857-1741-D448782B3A79}"/>
              </a:ext>
            </a:extLst>
          </p:cNvPr>
          <p:cNvPicPr>
            <a:picLocks noChangeAspect="1"/>
          </p:cNvPicPr>
          <p:nvPr/>
        </p:nvPicPr>
        <p:blipFill rotWithShape="1">
          <a:blip r:embed="rId2">
            <a:extLst>
              <a:ext uri="{28A0092B-C50C-407E-A947-70E740481C1C}">
                <a14:useLocalDpi xmlns:a14="http://schemas.microsoft.com/office/drawing/2010/main" val="0"/>
              </a:ext>
            </a:extLst>
          </a:blip>
          <a:srcRect r="22168" b="15212"/>
          <a:stretch/>
        </p:blipFill>
        <p:spPr>
          <a:xfrm>
            <a:off x="4949569" y="1981555"/>
            <a:ext cx="7760733" cy="5284894"/>
          </a:xfrm>
          <a:prstGeom prst="rect">
            <a:avLst/>
          </a:prstGeom>
          <a:effectLst>
            <a:outerShdw blurRad="431800" dist="368300" dir="5760000" sx="106000" sy="106000" algn="ctr" rotWithShape="0">
              <a:srgbClr val="000000">
                <a:alpha val="34000"/>
              </a:srgbClr>
            </a:outerShdw>
          </a:effectLst>
        </p:spPr>
      </p:pic>
      <p:sp>
        <p:nvSpPr>
          <p:cNvPr id="10" name="文字方塊 9">
            <a:extLst>
              <a:ext uri="{FF2B5EF4-FFF2-40B4-BE49-F238E27FC236}">
                <a16:creationId xmlns:a16="http://schemas.microsoft.com/office/drawing/2014/main" id="{D2A3E079-B012-5D25-9F6F-89E0FDC2AE1A}"/>
              </a:ext>
            </a:extLst>
          </p:cNvPr>
          <p:cNvSpPr txBox="1"/>
          <p:nvPr/>
        </p:nvSpPr>
        <p:spPr>
          <a:xfrm>
            <a:off x="456133" y="2317096"/>
            <a:ext cx="4493436" cy="1385444"/>
          </a:xfrm>
          <a:prstGeom prst="rect">
            <a:avLst/>
          </a:prstGeom>
          <a:noFill/>
        </p:spPr>
        <p:txBody>
          <a:bodyPr wrap="square" rtlCol="0">
            <a:spAutoFit/>
          </a:bodyPr>
          <a:lstStyle/>
          <a:p>
            <a:pPr>
              <a:lnSpc>
                <a:spcPts val="3500"/>
              </a:lnSpc>
              <a:spcBef>
                <a:spcPts val="1800"/>
              </a:spcBef>
            </a:pPr>
            <a:r>
              <a:rPr kumimoji="1" lang="en-US" altLang="zh-TW" sz="2000" b="1">
                <a:cs typeface="+mn-ea"/>
                <a:sym typeface="+mn-lt"/>
              </a:rPr>
              <a:t>TVS-hx74 series support dual slot width and no additional power pin required GPU</a:t>
            </a:r>
          </a:p>
        </p:txBody>
      </p:sp>
      <p:sp>
        <p:nvSpPr>
          <p:cNvPr id="20" name="矩形: 圓角 19">
            <a:extLst>
              <a:ext uri="{FF2B5EF4-FFF2-40B4-BE49-F238E27FC236}">
                <a16:creationId xmlns:a16="http://schemas.microsoft.com/office/drawing/2014/main" id="{50F6C563-1A6E-A82D-50B3-3CE55DE1D92A}"/>
              </a:ext>
            </a:extLst>
          </p:cNvPr>
          <p:cNvSpPr/>
          <p:nvPr/>
        </p:nvSpPr>
        <p:spPr>
          <a:xfrm>
            <a:off x="5323889" y="2882995"/>
            <a:ext cx="3974115" cy="1187964"/>
          </a:xfrm>
          <a:prstGeom prst="roundRect">
            <a:avLst>
              <a:gd name="adj" fmla="val 1933"/>
            </a:avLst>
          </a:prstGeom>
          <a:noFill/>
          <a:ln w="35560">
            <a:gradFill>
              <a:gsLst>
                <a:gs pos="58000">
                  <a:srgbClr val="71FFE4"/>
                </a:gs>
                <a:gs pos="80000">
                  <a:srgbClr val="21C9F7"/>
                </a:gs>
                <a:gs pos="0">
                  <a:srgbClr val="21C9F7"/>
                </a:gs>
              </a:gsLst>
              <a:lin ang="0" scaled="0"/>
            </a:gradFill>
            <a:prstDash val="solid"/>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tx1"/>
              </a:solidFill>
              <a:cs typeface="+mn-ea"/>
              <a:sym typeface="+mn-lt"/>
            </a:endParaRPr>
          </a:p>
        </p:txBody>
      </p:sp>
      <p:sp>
        <p:nvSpPr>
          <p:cNvPr id="21" name="Google Shape;2763;p30">
            <a:extLst>
              <a:ext uri="{FF2B5EF4-FFF2-40B4-BE49-F238E27FC236}">
                <a16:creationId xmlns:a16="http://schemas.microsoft.com/office/drawing/2014/main" id="{8ED0847F-66AD-E2E5-7722-928587A71BCF}"/>
              </a:ext>
            </a:extLst>
          </p:cNvPr>
          <p:cNvSpPr/>
          <p:nvPr/>
        </p:nvSpPr>
        <p:spPr>
          <a:xfrm rot="10800000">
            <a:off x="7041207" y="2317096"/>
            <a:ext cx="651284" cy="583561"/>
          </a:xfrm>
          <a:prstGeom prst="downArrow">
            <a:avLst>
              <a:gd name="adj1" fmla="val 50000"/>
              <a:gd name="adj2" fmla="val 51247"/>
            </a:avLst>
          </a:prstGeom>
          <a:gradFill>
            <a:gsLst>
              <a:gs pos="94022">
                <a:srgbClr val="008EC0"/>
              </a:gs>
              <a:gs pos="0">
                <a:srgbClr val="21C9F7">
                  <a:alpha val="0"/>
                </a:srgbClr>
              </a:gs>
              <a:gs pos="61000">
                <a:srgbClr val="21C9F7"/>
              </a:gs>
              <a:gs pos="35000">
                <a:srgbClr val="21C9F7"/>
              </a:gs>
            </a:gsLst>
            <a:lin ang="5400000" scaled="1"/>
          </a:gra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cs typeface="+mn-ea"/>
              <a:sym typeface="+mn-lt"/>
            </a:endParaRPr>
          </a:p>
        </p:txBody>
      </p:sp>
      <p:sp>
        <p:nvSpPr>
          <p:cNvPr id="22" name="矩形: 圓角 21">
            <a:extLst>
              <a:ext uri="{FF2B5EF4-FFF2-40B4-BE49-F238E27FC236}">
                <a16:creationId xmlns:a16="http://schemas.microsoft.com/office/drawing/2014/main" id="{72B2105A-EBCB-8108-2FAD-C16FC7FE07CA}"/>
              </a:ext>
            </a:extLst>
          </p:cNvPr>
          <p:cNvSpPr/>
          <p:nvPr/>
        </p:nvSpPr>
        <p:spPr>
          <a:xfrm>
            <a:off x="5659656" y="1790943"/>
            <a:ext cx="3424737" cy="453649"/>
          </a:xfrm>
          <a:prstGeom prst="roundRect">
            <a:avLst>
              <a:gd name="adj" fmla="val 3825"/>
            </a:avLst>
          </a:prstGeom>
          <a:gradFill>
            <a:gsLst>
              <a:gs pos="8000">
                <a:srgbClr val="29797F"/>
              </a:gs>
              <a:gs pos="100000">
                <a:srgbClr val="118FC0"/>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7" name="文字方塊 6">
            <a:extLst>
              <a:ext uri="{FF2B5EF4-FFF2-40B4-BE49-F238E27FC236}">
                <a16:creationId xmlns:a16="http://schemas.microsoft.com/office/drawing/2014/main" id="{FFDFDDA7-BC7C-1555-7C10-353CEC2314FF}"/>
              </a:ext>
            </a:extLst>
          </p:cNvPr>
          <p:cNvSpPr txBox="1"/>
          <p:nvPr/>
        </p:nvSpPr>
        <p:spPr>
          <a:xfrm>
            <a:off x="5384966" y="1784468"/>
            <a:ext cx="3974115" cy="446276"/>
          </a:xfrm>
          <a:prstGeom prst="rect">
            <a:avLst/>
          </a:prstGeom>
          <a:noFill/>
        </p:spPr>
        <p:txBody>
          <a:bodyPr wrap="square" rtlCol="0">
            <a:spAutoFit/>
          </a:bodyPr>
          <a:lstStyle/>
          <a:p>
            <a:pPr algn="ctr"/>
            <a:r>
              <a:rPr kumimoji="1" lang="en-US" altLang="zh-TW" sz="2300" b="1">
                <a:solidFill>
                  <a:schemeClr val="bg1"/>
                </a:solidFill>
                <a:cs typeface="+mn-ea"/>
                <a:sym typeface="+mn-lt"/>
              </a:rPr>
              <a:t>Support dual slot GPU</a:t>
            </a:r>
            <a:endParaRPr kumimoji="1" lang="zh-TW" altLang="en-US" sz="2300" b="1">
              <a:solidFill>
                <a:schemeClr val="bg1"/>
              </a:solidFill>
              <a:cs typeface="+mn-ea"/>
              <a:sym typeface="+mn-lt"/>
            </a:endParaRPr>
          </a:p>
        </p:txBody>
      </p:sp>
      <p:sp>
        <p:nvSpPr>
          <p:cNvPr id="2" name="文字方塊 1">
            <a:extLst>
              <a:ext uri="{FF2B5EF4-FFF2-40B4-BE49-F238E27FC236}">
                <a16:creationId xmlns:a16="http://schemas.microsoft.com/office/drawing/2014/main" id="{D4DBFF64-F806-E741-AB8D-4DD65FF7BAA6}"/>
              </a:ext>
            </a:extLst>
          </p:cNvPr>
          <p:cNvSpPr txBox="1"/>
          <p:nvPr/>
        </p:nvSpPr>
        <p:spPr>
          <a:xfrm>
            <a:off x="456133" y="3856719"/>
            <a:ext cx="4779032" cy="1384995"/>
          </a:xfrm>
          <a:prstGeom prst="rect">
            <a:avLst/>
          </a:prstGeom>
          <a:noFill/>
        </p:spPr>
        <p:txBody>
          <a:bodyPr wrap="square" rtlCol="0">
            <a:spAutoFit/>
          </a:bodyPr>
          <a:lstStyle/>
          <a:p>
            <a:pPr>
              <a:spcBef>
                <a:spcPts val="1600"/>
              </a:spcBef>
            </a:pPr>
            <a:r>
              <a:rPr kumimoji="1" lang="en-US" altLang="zh-TW">
                <a:cs typeface="+mn-ea"/>
                <a:sym typeface="+mn-lt"/>
              </a:rPr>
              <a:t>Maximum dimension: </a:t>
            </a:r>
          </a:p>
          <a:p>
            <a:pPr>
              <a:spcBef>
                <a:spcPts val="1600"/>
              </a:spcBef>
            </a:pPr>
            <a:r>
              <a:rPr kumimoji="1" lang="en-US" altLang="zh-TW">
                <a:cs typeface="+mn-ea"/>
                <a:sym typeface="+mn-lt"/>
              </a:rPr>
              <a:t>TVS-h474: </a:t>
            </a:r>
            <a:r>
              <a:rPr lang="en-TW">
                <a:cs typeface="+mn-ea"/>
                <a:sym typeface="+mn-lt"/>
              </a:rPr>
              <a:t>169*47*68.9</a:t>
            </a:r>
            <a:r>
              <a:rPr lang="en-US">
                <a:cs typeface="+mn-ea"/>
                <a:sym typeface="+mn-lt"/>
              </a:rPr>
              <a:t> mm</a:t>
            </a:r>
            <a:endParaRPr kumimoji="1" lang="en-US" altLang="zh-TW">
              <a:cs typeface="+mn-ea"/>
              <a:sym typeface="+mn-lt"/>
            </a:endParaRPr>
          </a:p>
          <a:p>
            <a:pPr>
              <a:spcBef>
                <a:spcPts val="1600"/>
              </a:spcBef>
            </a:pPr>
            <a:r>
              <a:rPr kumimoji="1" lang="en-US" altLang="zh-TW">
                <a:cs typeface="+mn-ea"/>
                <a:sym typeface="+mn-lt"/>
              </a:rPr>
              <a:t>TVS-h674 &amp; TVS-h874: </a:t>
            </a:r>
            <a:r>
              <a:rPr lang="en-TW">
                <a:cs typeface="+mn-ea"/>
                <a:sym typeface="+mn-lt"/>
              </a:rPr>
              <a:t>169*47*111.5 mm</a:t>
            </a:r>
            <a:endParaRPr kumimoji="1" lang="en-US" altLang="zh-TW">
              <a:cs typeface="+mn-ea"/>
              <a:sym typeface="+mn-lt"/>
            </a:endParaRPr>
          </a:p>
        </p:txBody>
      </p:sp>
    </p:spTree>
    <p:extLst>
      <p:ext uri="{BB962C8B-B14F-4D97-AF65-F5344CB8AC3E}">
        <p14:creationId xmlns:p14="http://schemas.microsoft.com/office/powerpoint/2010/main" val="28889722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74FF805F-6521-4307-B6BF-1A0874627BC2}"/>
              </a:ext>
            </a:extLst>
          </p:cNvPr>
          <p:cNvSpPr txBox="1"/>
          <p:nvPr/>
        </p:nvSpPr>
        <p:spPr>
          <a:xfrm>
            <a:off x="255789" y="143579"/>
            <a:ext cx="11791950" cy="1200329"/>
          </a:xfrm>
          <a:prstGeom prst="rect">
            <a:avLst/>
          </a:prstGeom>
          <a:noFill/>
        </p:spPr>
        <p:txBody>
          <a:bodyPr wrap="square" rtlCol="0">
            <a:spAutoFit/>
          </a:bodyPr>
          <a:lstStyle/>
          <a:p>
            <a:pPr algn="ctr"/>
            <a:r>
              <a:rPr lang="en-US" altLang="zh-CN" sz="3600" b="1">
                <a:cs typeface="+mn-ea"/>
                <a:sym typeface="+mn-lt"/>
              </a:rPr>
              <a:t>Slot # 1 support</a:t>
            </a:r>
            <a:r>
              <a:rPr lang="en-US" altLang="zh-TW" sz="3600" b="1">
                <a:cs typeface="+mn-ea"/>
                <a:sym typeface="+mn-lt"/>
              </a:rPr>
              <a:t> network, storage, Wi-Fi and expansion card</a:t>
            </a:r>
            <a:endParaRPr lang="zh-TW" altLang="en-US" sz="3600" b="1">
              <a:solidFill>
                <a:schemeClr val="tx1">
                  <a:lumMod val="75000"/>
                  <a:lumOff val="25000"/>
                </a:schemeClr>
              </a:solidFill>
              <a:cs typeface="+mn-ea"/>
              <a:sym typeface="+mn-lt"/>
            </a:endParaRPr>
          </a:p>
        </p:txBody>
      </p:sp>
      <p:pic>
        <p:nvPicPr>
          <p:cNvPr id="4" name="圖片 3" descr="一張含有 文字, 風扇, 裝置 的圖片&#10;&#10;自動產生的描述">
            <a:extLst>
              <a:ext uri="{FF2B5EF4-FFF2-40B4-BE49-F238E27FC236}">
                <a16:creationId xmlns:a16="http://schemas.microsoft.com/office/drawing/2014/main" id="{DB91BA45-1E82-D857-1741-D448782B3A79}"/>
              </a:ext>
            </a:extLst>
          </p:cNvPr>
          <p:cNvPicPr>
            <a:picLocks noChangeAspect="1"/>
          </p:cNvPicPr>
          <p:nvPr/>
        </p:nvPicPr>
        <p:blipFill rotWithShape="1">
          <a:blip r:embed="rId3">
            <a:extLst>
              <a:ext uri="{28A0092B-C50C-407E-A947-70E740481C1C}">
                <a14:useLocalDpi xmlns:a14="http://schemas.microsoft.com/office/drawing/2010/main" val="0"/>
              </a:ext>
            </a:extLst>
          </a:blip>
          <a:srcRect r="22168" b="15212"/>
          <a:stretch/>
        </p:blipFill>
        <p:spPr>
          <a:xfrm>
            <a:off x="5708688" y="1928208"/>
            <a:ext cx="7760733" cy="5284894"/>
          </a:xfrm>
          <a:prstGeom prst="rect">
            <a:avLst/>
          </a:prstGeom>
          <a:effectLst>
            <a:outerShdw blurRad="431800" dist="368300" dir="5760000" sx="106000" sy="106000" algn="ctr" rotWithShape="0">
              <a:srgbClr val="000000">
                <a:alpha val="34000"/>
              </a:srgbClr>
            </a:outerShdw>
          </a:effectLst>
        </p:spPr>
      </p:pic>
      <p:sp>
        <p:nvSpPr>
          <p:cNvPr id="20" name="矩形: 圓角 19">
            <a:extLst>
              <a:ext uri="{FF2B5EF4-FFF2-40B4-BE49-F238E27FC236}">
                <a16:creationId xmlns:a16="http://schemas.microsoft.com/office/drawing/2014/main" id="{50F6C563-1A6E-A82D-50B3-3CE55DE1D92A}"/>
              </a:ext>
            </a:extLst>
          </p:cNvPr>
          <p:cNvSpPr/>
          <p:nvPr/>
        </p:nvSpPr>
        <p:spPr>
          <a:xfrm>
            <a:off x="6083008" y="2829648"/>
            <a:ext cx="3974115" cy="469763"/>
          </a:xfrm>
          <a:prstGeom prst="roundRect">
            <a:avLst>
              <a:gd name="adj" fmla="val 1933"/>
            </a:avLst>
          </a:prstGeom>
          <a:noFill/>
          <a:ln w="35560">
            <a:gradFill>
              <a:gsLst>
                <a:gs pos="58000">
                  <a:srgbClr val="71FFE4"/>
                </a:gs>
                <a:gs pos="80000">
                  <a:srgbClr val="21C9F7"/>
                </a:gs>
                <a:gs pos="0">
                  <a:srgbClr val="21C9F7"/>
                </a:gs>
              </a:gsLst>
              <a:lin ang="0" scaled="0"/>
            </a:gradFill>
            <a:prstDash val="solid"/>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tx1"/>
              </a:solidFill>
              <a:cs typeface="+mn-ea"/>
              <a:sym typeface="+mn-lt"/>
            </a:endParaRPr>
          </a:p>
        </p:txBody>
      </p:sp>
      <p:sp>
        <p:nvSpPr>
          <p:cNvPr id="21" name="Google Shape;2763;p30">
            <a:extLst>
              <a:ext uri="{FF2B5EF4-FFF2-40B4-BE49-F238E27FC236}">
                <a16:creationId xmlns:a16="http://schemas.microsoft.com/office/drawing/2014/main" id="{8ED0847F-66AD-E2E5-7722-928587A71BCF}"/>
              </a:ext>
            </a:extLst>
          </p:cNvPr>
          <p:cNvSpPr/>
          <p:nvPr/>
        </p:nvSpPr>
        <p:spPr>
          <a:xfrm rot="10800000">
            <a:off x="7800326" y="2263749"/>
            <a:ext cx="651284" cy="583561"/>
          </a:xfrm>
          <a:prstGeom prst="downArrow">
            <a:avLst>
              <a:gd name="adj1" fmla="val 50000"/>
              <a:gd name="adj2" fmla="val 51247"/>
            </a:avLst>
          </a:prstGeom>
          <a:gradFill>
            <a:gsLst>
              <a:gs pos="94022">
                <a:srgbClr val="008EC0"/>
              </a:gs>
              <a:gs pos="0">
                <a:srgbClr val="21C9F7">
                  <a:alpha val="0"/>
                </a:srgbClr>
              </a:gs>
              <a:gs pos="61000">
                <a:srgbClr val="21C9F7"/>
              </a:gs>
              <a:gs pos="35000">
                <a:srgbClr val="21C9F7"/>
              </a:gs>
            </a:gsLst>
            <a:lin ang="5400000" scaled="1"/>
          </a:gra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cs typeface="+mn-ea"/>
              <a:sym typeface="+mn-lt"/>
            </a:endParaRPr>
          </a:p>
        </p:txBody>
      </p:sp>
      <p:sp>
        <p:nvSpPr>
          <p:cNvPr id="22" name="矩形: 圓角 21">
            <a:extLst>
              <a:ext uri="{FF2B5EF4-FFF2-40B4-BE49-F238E27FC236}">
                <a16:creationId xmlns:a16="http://schemas.microsoft.com/office/drawing/2014/main" id="{72B2105A-EBCB-8108-2FAD-C16FC7FE07CA}"/>
              </a:ext>
            </a:extLst>
          </p:cNvPr>
          <p:cNvSpPr/>
          <p:nvPr/>
        </p:nvSpPr>
        <p:spPr>
          <a:xfrm>
            <a:off x="6598587" y="1737596"/>
            <a:ext cx="3081293" cy="453649"/>
          </a:xfrm>
          <a:prstGeom prst="roundRect">
            <a:avLst>
              <a:gd name="adj" fmla="val 3825"/>
            </a:avLst>
          </a:prstGeom>
          <a:gradFill>
            <a:gsLst>
              <a:gs pos="8000">
                <a:srgbClr val="29797F"/>
              </a:gs>
              <a:gs pos="100000">
                <a:srgbClr val="118FC0"/>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7" name="文字方塊 6">
            <a:extLst>
              <a:ext uri="{FF2B5EF4-FFF2-40B4-BE49-F238E27FC236}">
                <a16:creationId xmlns:a16="http://schemas.microsoft.com/office/drawing/2014/main" id="{FFDFDDA7-BC7C-1555-7C10-353CEC2314FF}"/>
              </a:ext>
            </a:extLst>
          </p:cNvPr>
          <p:cNvSpPr txBox="1"/>
          <p:nvPr/>
        </p:nvSpPr>
        <p:spPr>
          <a:xfrm>
            <a:off x="6703756" y="1773059"/>
            <a:ext cx="2890535" cy="400110"/>
          </a:xfrm>
          <a:prstGeom prst="rect">
            <a:avLst/>
          </a:prstGeom>
          <a:noFill/>
        </p:spPr>
        <p:txBody>
          <a:bodyPr wrap="none" rtlCol="0">
            <a:spAutoFit/>
          </a:bodyPr>
          <a:lstStyle/>
          <a:p>
            <a:pPr algn="ctr"/>
            <a:r>
              <a:rPr kumimoji="1" lang="en-US" altLang="zh-TW" sz="2000" b="1">
                <a:solidFill>
                  <a:schemeClr val="bg1"/>
                </a:solidFill>
                <a:cs typeface="+mn-ea"/>
                <a:sym typeface="+mn-lt"/>
              </a:rPr>
              <a:t>Slot #1:PCIe Gen4 x16</a:t>
            </a:r>
            <a:endParaRPr kumimoji="1" lang="zh-TW" altLang="en-US" sz="2000" b="1">
              <a:solidFill>
                <a:schemeClr val="bg1"/>
              </a:solidFill>
              <a:cs typeface="+mn-ea"/>
              <a:sym typeface="+mn-lt"/>
            </a:endParaRPr>
          </a:p>
        </p:txBody>
      </p:sp>
      <p:sp>
        <p:nvSpPr>
          <p:cNvPr id="3" name="矩形: 圓角 2">
            <a:extLst>
              <a:ext uri="{FF2B5EF4-FFF2-40B4-BE49-F238E27FC236}">
                <a16:creationId xmlns:a16="http://schemas.microsoft.com/office/drawing/2014/main" id="{0CAC4C8F-22A5-CA51-BD48-FE3D369EB9FB}"/>
              </a:ext>
            </a:extLst>
          </p:cNvPr>
          <p:cNvSpPr/>
          <p:nvPr/>
        </p:nvSpPr>
        <p:spPr>
          <a:xfrm>
            <a:off x="456714" y="1852884"/>
            <a:ext cx="4825216" cy="799259"/>
          </a:xfrm>
          <a:prstGeom prst="roundRect">
            <a:avLst>
              <a:gd name="adj" fmla="val 9876"/>
            </a:avLst>
          </a:prstGeom>
          <a:gradFill>
            <a:gsLst>
              <a:gs pos="8000">
                <a:srgbClr val="9FF8FF">
                  <a:alpha val="0"/>
                </a:srgbClr>
              </a:gs>
              <a:gs pos="100000">
                <a:srgbClr val="9FF8FF"/>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pic>
        <p:nvPicPr>
          <p:cNvPr id="18" name="圖片 18" descr="一張含有 室內, 蛋糕, 電子用品 的圖片&#10;&#10;自動產生的描述">
            <a:extLst>
              <a:ext uri="{FF2B5EF4-FFF2-40B4-BE49-F238E27FC236}">
                <a16:creationId xmlns:a16="http://schemas.microsoft.com/office/drawing/2014/main" id="{E9CED188-31AE-953F-EA8F-F258377151E8}"/>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255789" y="2791618"/>
            <a:ext cx="1614032" cy="1010194"/>
          </a:xfrm>
          <a:prstGeom prst="rect">
            <a:avLst/>
          </a:prstGeom>
          <a:effectLst>
            <a:outerShdw blurRad="50800" dist="38100" dir="5400000" algn="t" rotWithShape="0">
              <a:prstClr val="black">
                <a:alpha val="40000"/>
              </a:prstClr>
            </a:outerShdw>
          </a:effectLst>
        </p:spPr>
      </p:pic>
      <p:pic>
        <p:nvPicPr>
          <p:cNvPr id="19" name="Picture 3">
            <a:extLst>
              <a:ext uri="{FF2B5EF4-FFF2-40B4-BE49-F238E27FC236}">
                <a16:creationId xmlns:a16="http://schemas.microsoft.com/office/drawing/2014/main" id="{246D0A90-3D9D-D86C-5355-4AACA8358CC0}"/>
              </a:ext>
            </a:extLst>
          </p:cNvPr>
          <p:cNvPicPr>
            <a:picLocks noChangeAspect="1" noChangeArrowheads="1"/>
          </p:cNvPicPr>
          <p:nvPr/>
        </p:nvPicPr>
        <p:blipFill>
          <a:blip r:embed="rId5" cstate="print">
            <a:extLst>
              <a:ext uri="{28A0092B-C50C-407E-A947-70E740481C1C}">
                <a14:useLocalDpi xmlns:a14="http://schemas.microsoft.com/office/drawing/2010/main"/>
              </a:ext>
            </a:extLst>
          </a:blip>
          <a:stretch>
            <a:fillRect/>
          </a:stretch>
        </p:blipFill>
        <p:spPr bwMode="auto">
          <a:xfrm>
            <a:off x="105566" y="5583752"/>
            <a:ext cx="2128663" cy="1330412"/>
          </a:xfrm>
          <a:prstGeom prst="rect">
            <a:avLst/>
          </a:prstGeom>
          <a:noFill/>
          <a:effectLst>
            <a:outerShdw blurRad="50800" dist="38100" dir="8100000" algn="tr" rotWithShape="0">
              <a:prstClr val="black">
                <a:alpha val="40000"/>
              </a:prstClr>
            </a:outerShdw>
          </a:effectLst>
        </p:spPr>
      </p:pic>
      <p:pic>
        <p:nvPicPr>
          <p:cNvPr id="31" name="圖片 39" descr="一張含有 電子用品, 電路 的圖片&#10;&#10;自動產生的描述">
            <a:extLst>
              <a:ext uri="{FF2B5EF4-FFF2-40B4-BE49-F238E27FC236}">
                <a16:creationId xmlns:a16="http://schemas.microsoft.com/office/drawing/2014/main" id="{7576647B-9143-6F1B-E109-6E9AD33E7064}"/>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487930" y="3834104"/>
            <a:ext cx="1216949" cy="954664"/>
          </a:xfrm>
          <a:prstGeom prst="rect">
            <a:avLst/>
          </a:prstGeom>
          <a:effectLst>
            <a:outerShdw blurRad="50800" dist="38100" dir="8100000" algn="tr" rotWithShape="0">
              <a:prstClr val="black">
                <a:alpha val="40000"/>
              </a:prstClr>
            </a:outerShdw>
          </a:effectLst>
        </p:spPr>
      </p:pic>
      <p:pic>
        <p:nvPicPr>
          <p:cNvPr id="32" name="圖片 3" descr="一張含有 文字, 電子用品 的圖片&#10;&#10;自動產生的描述">
            <a:extLst>
              <a:ext uri="{FF2B5EF4-FFF2-40B4-BE49-F238E27FC236}">
                <a16:creationId xmlns:a16="http://schemas.microsoft.com/office/drawing/2014/main" id="{7EBBF017-621E-FEB1-25E2-B1B4C10D0C98}"/>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a:xfrm>
            <a:off x="608948" y="1734760"/>
            <a:ext cx="912497" cy="1024566"/>
          </a:xfrm>
          <a:prstGeom prst="rect">
            <a:avLst/>
          </a:prstGeom>
          <a:effectLst>
            <a:outerShdw blurRad="50800" dist="38100" dir="8100000" algn="tr" rotWithShape="0">
              <a:prstClr val="black">
                <a:alpha val="40000"/>
              </a:prstClr>
            </a:outerShdw>
          </a:effectLst>
        </p:spPr>
      </p:pic>
      <p:pic>
        <p:nvPicPr>
          <p:cNvPr id="33" name="圖片 40" descr="一張含有 文字 的圖片&#10;&#10;自動產生的描述">
            <a:extLst>
              <a:ext uri="{FF2B5EF4-FFF2-40B4-BE49-F238E27FC236}">
                <a16:creationId xmlns:a16="http://schemas.microsoft.com/office/drawing/2014/main" id="{E9B53152-2F28-4B4A-30E9-2C1734307076}"/>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389917" y="4608250"/>
            <a:ext cx="1519813" cy="1286361"/>
          </a:xfrm>
          <a:prstGeom prst="rect">
            <a:avLst/>
          </a:prstGeom>
          <a:effectLst>
            <a:outerShdw blurRad="50800" dist="38100" dir="8100000" algn="tr" rotWithShape="0">
              <a:prstClr val="black">
                <a:alpha val="40000"/>
              </a:prstClr>
            </a:outerShdw>
          </a:effectLst>
        </p:spPr>
      </p:pic>
      <p:sp>
        <p:nvSpPr>
          <p:cNvPr id="5" name="矩形: 圓角 4">
            <a:extLst>
              <a:ext uri="{FF2B5EF4-FFF2-40B4-BE49-F238E27FC236}">
                <a16:creationId xmlns:a16="http://schemas.microsoft.com/office/drawing/2014/main" id="{D771D499-0E8F-E7E6-EC5A-9E51424EC93E}"/>
              </a:ext>
            </a:extLst>
          </p:cNvPr>
          <p:cNvSpPr/>
          <p:nvPr/>
        </p:nvSpPr>
        <p:spPr>
          <a:xfrm>
            <a:off x="487930" y="2840867"/>
            <a:ext cx="4825216" cy="734144"/>
          </a:xfrm>
          <a:prstGeom prst="roundRect">
            <a:avLst>
              <a:gd name="adj" fmla="val 9876"/>
            </a:avLst>
          </a:prstGeom>
          <a:gradFill>
            <a:gsLst>
              <a:gs pos="8000">
                <a:srgbClr val="9FF8FF">
                  <a:alpha val="0"/>
                </a:srgbClr>
              </a:gs>
              <a:gs pos="100000">
                <a:srgbClr val="9FF8FF"/>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8" name="矩形: 圓角 7">
            <a:extLst>
              <a:ext uri="{FF2B5EF4-FFF2-40B4-BE49-F238E27FC236}">
                <a16:creationId xmlns:a16="http://schemas.microsoft.com/office/drawing/2014/main" id="{2E4082D1-6317-1C6B-FB3E-9AC14570E37C}"/>
              </a:ext>
            </a:extLst>
          </p:cNvPr>
          <p:cNvSpPr/>
          <p:nvPr/>
        </p:nvSpPr>
        <p:spPr>
          <a:xfrm>
            <a:off x="487929" y="3793672"/>
            <a:ext cx="4825216" cy="734144"/>
          </a:xfrm>
          <a:prstGeom prst="roundRect">
            <a:avLst>
              <a:gd name="adj" fmla="val 9876"/>
            </a:avLst>
          </a:prstGeom>
          <a:gradFill>
            <a:gsLst>
              <a:gs pos="8000">
                <a:srgbClr val="9FF8FF">
                  <a:alpha val="0"/>
                </a:srgbClr>
              </a:gs>
              <a:gs pos="100000">
                <a:srgbClr val="9FF8FF"/>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10" name="矩形: 圓角 9">
            <a:extLst>
              <a:ext uri="{FF2B5EF4-FFF2-40B4-BE49-F238E27FC236}">
                <a16:creationId xmlns:a16="http://schemas.microsoft.com/office/drawing/2014/main" id="{A48D7380-711E-31E9-0243-6BECB70F4C94}"/>
              </a:ext>
            </a:extLst>
          </p:cNvPr>
          <p:cNvSpPr/>
          <p:nvPr/>
        </p:nvSpPr>
        <p:spPr>
          <a:xfrm>
            <a:off x="482922" y="4805519"/>
            <a:ext cx="4825216" cy="734144"/>
          </a:xfrm>
          <a:prstGeom prst="roundRect">
            <a:avLst>
              <a:gd name="adj" fmla="val 9876"/>
            </a:avLst>
          </a:prstGeom>
          <a:gradFill>
            <a:gsLst>
              <a:gs pos="8000">
                <a:srgbClr val="9FF8FF">
                  <a:alpha val="0"/>
                </a:srgbClr>
              </a:gs>
              <a:gs pos="100000">
                <a:srgbClr val="9FF8FF"/>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9" name="矩形: 圓角 8">
            <a:extLst>
              <a:ext uri="{FF2B5EF4-FFF2-40B4-BE49-F238E27FC236}">
                <a16:creationId xmlns:a16="http://schemas.microsoft.com/office/drawing/2014/main" id="{B55E9F80-579F-A4EC-40D5-2DDDD65548A3}"/>
              </a:ext>
            </a:extLst>
          </p:cNvPr>
          <p:cNvSpPr/>
          <p:nvPr/>
        </p:nvSpPr>
        <p:spPr>
          <a:xfrm>
            <a:off x="482921" y="5787201"/>
            <a:ext cx="4825216" cy="734144"/>
          </a:xfrm>
          <a:prstGeom prst="roundRect">
            <a:avLst>
              <a:gd name="adj" fmla="val 9876"/>
            </a:avLst>
          </a:prstGeom>
          <a:gradFill>
            <a:gsLst>
              <a:gs pos="8000">
                <a:srgbClr val="9FF8FF">
                  <a:alpha val="0"/>
                </a:srgbClr>
              </a:gs>
              <a:gs pos="100000">
                <a:srgbClr val="9FF8FF"/>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24" name="文字方塊 30">
            <a:extLst>
              <a:ext uri="{FF2B5EF4-FFF2-40B4-BE49-F238E27FC236}">
                <a16:creationId xmlns:a16="http://schemas.microsoft.com/office/drawing/2014/main" id="{DE4FBB16-794F-6F54-F8FD-4A40EBF0C31D}"/>
              </a:ext>
            </a:extLst>
          </p:cNvPr>
          <p:cNvSpPr txBox="1"/>
          <p:nvPr/>
        </p:nvSpPr>
        <p:spPr>
          <a:xfrm>
            <a:off x="1937219" y="1833733"/>
            <a:ext cx="3168181" cy="879793"/>
          </a:xfrm>
          <a:prstGeom prst="rect">
            <a:avLst/>
          </a:prstGeom>
          <a:noFill/>
        </p:spPr>
        <p:txBody>
          <a:bodyPr wrap="square">
            <a:spAutoFit/>
          </a:bodyPr>
          <a:lstStyle/>
          <a:p>
            <a:pPr defTabSz="1219170">
              <a:buClr>
                <a:srgbClr val="000000"/>
              </a:buClr>
            </a:pPr>
            <a:r>
              <a:rPr lang="en-US" altLang="zh-TW" sz="1867" b="1" kern="0">
                <a:cs typeface="+mn-ea"/>
                <a:sym typeface="+mn-lt"/>
              </a:rPr>
              <a:t>QXG</a:t>
            </a:r>
            <a:r>
              <a:rPr lang="en-US" altLang="zh-TW" sz="1867" kern="0">
                <a:cs typeface="+mn-ea"/>
                <a:sym typeface="+mn-lt"/>
              </a:rPr>
              <a:t> </a:t>
            </a:r>
            <a:r>
              <a:rPr lang="en-US" altLang="zh-TW" sz="1750" kern="0">
                <a:cs typeface="+mn-ea"/>
                <a:sym typeface="+mn-lt"/>
              </a:rPr>
              <a:t>25GbE/10GbE/5GbE/2.5GbE </a:t>
            </a:r>
          </a:p>
          <a:p>
            <a:pPr defTabSz="1219170">
              <a:buClr>
                <a:srgbClr val="000000"/>
              </a:buClr>
            </a:pPr>
            <a:r>
              <a:rPr lang="en-US" altLang="zh-TW" sz="1500" kern="0">
                <a:cs typeface="+mn-ea"/>
                <a:sym typeface="+mn-lt"/>
              </a:rPr>
              <a:t>NIC</a:t>
            </a:r>
            <a:endParaRPr lang="zh-TW" altLang="zh-TW" sz="1500" kern="0">
              <a:cs typeface="+mn-ea"/>
              <a:sym typeface="+mn-lt"/>
            </a:endParaRPr>
          </a:p>
        </p:txBody>
      </p:sp>
      <p:sp>
        <p:nvSpPr>
          <p:cNvPr id="26" name="文字方塊 31">
            <a:extLst>
              <a:ext uri="{FF2B5EF4-FFF2-40B4-BE49-F238E27FC236}">
                <a16:creationId xmlns:a16="http://schemas.microsoft.com/office/drawing/2014/main" id="{77248506-CA14-F91C-CC18-272F89E61EF6}"/>
              </a:ext>
            </a:extLst>
          </p:cNvPr>
          <p:cNvSpPr txBox="1"/>
          <p:nvPr/>
        </p:nvSpPr>
        <p:spPr>
          <a:xfrm>
            <a:off x="1937219" y="3037437"/>
            <a:ext cx="2894195" cy="379656"/>
          </a:xfrm>
          <a:prstGeom prst="rect">
            <a:avLst/>
          </a:prstGeom>
          <a:noFill/>
        </p:spPr>
        <p:txBody>
          <a:bodyPr wrap="square">
            <a:spAutoFit/>
          </a:bodyPr>
          <a:lstStyle/>
          <a:p>
            <a:pPr defTabSz="1219170">
              <a:buClr>
                <a:srgbClr val="000000"/>
              </a:buClr>
            </a:pPr>
            <a:r>
              <a:rPr lang="en-US" altLang="zh-TW" sz="1867" b="1" kern="0">
                <a:cs typeface="+mn-ea"/>
                <a:sym typeface="+mn-lt"/>
              </a:rPr>
              <a:t>QM2</a:t>
            </a:r>
            <a:r>
              <a:rPr lang="en-US" altLang="zh-TW" sz="1867" kern="0">
                <a:cs typeface="+mn-ea"/>
                <a:sym typeface="+mn-lt"/>
              </a:rPr>
              <a:t> M.2 SSD Expansion</a:t>
            </a:r>
            <a:endParaRPr lang="zh-TW" altLang="zh-TW" sz="1467" kern="0">
              <a:cs typeface="+mn-ea"/>
              <a:sym typeface="+mn-lt"/>
            </a:endParaRPr>
          </a:p>
        </p:txBody>
      </p:sp>
      <p:sp>
        <p:nvSpPr>
          <p:cNvPr id="27" name="文字方塊 32">
            <a:extLst>
              <a:ext uri="{FF2B5EF4-FFF2-40B4-BE49-F238E27FC236}">
                <a16:creationId xmlns:a16="http://schemas.microsoft.com/office/drawing/2014/main" id="{C1C77DC8-910A-2627-DE3B-ABA732C32CD2}"/>
              </a:ext>
            </a:extLst>
          </p:cNvPr>
          <p:cNvSpPr txBox="1"/>
          <p:nvPr/>
        </p:nvSpPr>
        <p:spPr>
          <a:xfrm>
            <a:off x="1937219" y="3857092"/>
            <a:ext cx="2996335" cy="650499"/>
          </a:xfrm>
          <a:prstGeom prst="rect">
            <a:avLst/>
          </a:prstGeom>
          <a:noFill/>
        </p:spPr>
        <p:txBody>
          <a:bodyPr wrap="square">
            <a:spAutoFit/>
          </a:bodyPr>
          <a:lstStyle/>
          <a:p>
            <a:pPr defTabSz="1219170">
              <a:buClr>
                <a:srgbClr val="000000"/>
              </a:buClr>
            </a:pPr>
            <a:r>
              <a:rPr lang="en-US" altLang="zh-TW" sz="1867" b="1" kern="0">
                <a:cs typeface="+mn-ea"/>
                <a:sym typeface="+mn-lt"/>
              </a:rPr>
              <a:t>QXP</a:t>
            </a:r>
            <a:r>
              <a:rPr lang="en-US" altLang="zh-TW" sz="1867" kern="0">
                <a:cs typeface="+mn-ea"/>
                <a:sym typeface="+mn-lt"/>
              </a:rPr>
              <a:t> SAS, SATA, USB </a:t>
            </a:r>
          </a:p>
          <a:p>
            <a:pPr defTabSz="1219170">
              <a:buClr>
                <a:srgbClr val="000000"/>
              </a:buClr>
            </a:pPr>
            <a:r>
              <a:rPr lang="en-US" altLang="zh-TW" sz="1760" kern="0">
                <a:cs typeface="+mn-ea"/>
                <a:sym typeface="+mn-lt"/>
              </a:rPr>
              <a:t>Expansion</a:t>
            </a:r>
            <a:endParaRPr lang="zh-TW" altLang="zh-TW" sz="1760" kern="0">
              <a:cs typeface="+mn-ea"/>
              <a:sym typeface="+mn-lt"/>
            </a:endParaRPr>
          </a:p>
        </p:txBody>
      </p:sp>
      <p:sp>
        <p:nvSpPr>
          <p:cNvPr id="29" name="文字方塊 34">
            <a:extLst>
              <a:ext uri="{FF2B5EF4-FFF2-40B4-BE49-F238E27FC236}">
                <a16:creationId xmlns:a16="http://schemas.microsoft.com/office/drawing/2014/main" id="{31350048-2052-E852-940D-9BB28BBF762F}"/>
              </a:ext>
            </a:extLst>
          </p:cNvPr>
          <p:cNvSpPr txBox="1"/>
          <p:nvPr/>
        </p:nvSpPr>
        <p:spPr>
          <a:xfrm>
            <a:off x="1937220" y="5007353"/>
            <a:ext cx="2793540" cy="379656"/>
          </a:xfrm>
          <a:prstGeom prst="rect">
            <a:avLst/>
          </a:prstGeom>
          <a:noFill/>
        </p:spPr>
        <p:txBody>
          <a:bodyPr wrap="square">
            <a:spAutoFit/>
          </a:bodyPr>
          <a:lstStyle/>
          <a:p>
            <a:pPr defTabSz="1219170">
              <a:buClr>
                <a:srgbClr val="000000"/>
              </a:buClr>
            </a:pPr>
            <a:r>
              <a:rPr lang="en-US" altLang="zh-TW" sz="1867" b="1" kern="0">
                <a:cs typeface="+mn-ea"/>
                <a:sym typeface="+mn-lt"/>
              </a:rPr>
              <a:t>QXP</a:t>
            </a:r>
            <a:r>
              <a:rPr lang="en-US" altLang="zh-TW" sz="1867" kern="0">
                <a:cs typeface="+mn-ea"/>
                <a:sym typeface="+mn-lt"/>
              </a:rPr>
              <a:t> Wi-Fi 6 &amp; FC AIC</a:t>
            </a:r>
            <a:endParaRPr lang="zh-TW" altLang="zh-TW" sz="1467" kern="0">
              <a:cs typeface="+mn-ea"/>
              <a:sym typeface="+mn-lt"/>
            </a:endParaRPr>
          </a:p>
        </p:txBody>
      </p:sp>
      <p:sp>
        <p:nvSpPr>
          <p:cNvPr id="30" name="文字方塊 35">
            <a:extLst>
              <a:ext uri="{FF2B5EF4-FFF2-40B4-BE49-F238E27FC236}">
                <a16:creationId xmlns:a16="http://schemas.microsoft.com/office/drawing/2014/main" id="{C7B45B4F-42A1-0FD0-C477-E96A9D3936D6}"/>
              </a:ext>
            </a:extLst>
          </p:cNvPr>
          <p:cNvSpPr txBox="1"/>
          <p:nvPr/>
        </p:nvSpPr>
        <p:spPr>
          <a:xfrm>
            <a:off x="1937219" y="5827656"/>
            <a:ext cx="3894314" cy="605422"/>
          </a:xfrm>
          <a:prstGeom prst="rect">
            <a:avLst/>
          </a:prstGeom>
          <a:noFill/>
        </p:spPr>
        <p:txBody>
          <a:bodyPr wrap="square">
            <a:spAutoFit/>
          </a:bodyPr>
          <a:lstStyle/>
          <a:p>
            <a:pPr defTabSz="1219170">
              <a:buClr>
                <a:srgbClr val="000000"/>
              </a:buClr>
            </a:pPr>
            <a:r>
              <a:rPr lang="en-US" altLang="zh-TW" sz="1867" kern="0">
                <a:cs typeface="+mn-ea"/>
                <a:sym typeface="+mn-lt"/>
              </a:rPr>
              <a:t>QWA-AC2600 Wi-Fi AP card</a:t>
            </a:r>
          </a:p>
          <a:p>
            <a:pPr defTabSz="1219170">
              <a:buClr>
                <a:srgbClr val="000000"/>
              </a:buClr>
            </a:pPr>
            <a:r>
              <a:rPr lang="en-US" altLang="zh-TW" sz="1467" kern="0">
                <a:cs typeface="+mn-ea"/>
                <a:sym typeface="+mn-lt"/>
              </a:rPr>
              <a:t>Wi-Fi 5 2.4GHz/5GHz wireless AP</a:t>
            </a:r>
            <a:endParaRPr lang="zh-TW" altLang="zh-TW" sz="1467" kern="0">
              <a:cs typeface="+mn-ea"/>
              <a:sym typeface="+mn-lt"/>
            </a:endParaRPr>
          </a:p>
        </p:txBody>
      </p:sp>
    </p:spTree>
    <p:extLst>
      <p:ext uri="{BB962C8B-B14F-4D97-AF65-F5344CB8AC3E}">
        <p14:creationId xmlns:p14="http://schemas.microsoft.com/office/powerpoint/2010/main" val="25913504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 name="箭號: 向右 82">
            <a:extLst>
              <a:ext uri="{FF2B5EF4-FFF2-40B4-BE49-F238E27FC236}">
                <a16:creationId xmlns:a16="http://schemas.microsoft.com/office/drawing/2014/main" id="{A6AB8CF1-A47A-EF08-4FA0-59F66175E27F}"/>
              </a:ext>
            </a:extLst>
          </p:cNvPr>
          <p:cNvSpPr/>
          <p:nvPr/>
        </p:nvSpPr>
        <p:spPr>
          <a:xfrm rot="10800000" flipH="1">
            <a:off x="335454" y="4285113"/>
            <a:ext cx="2423943" cy="950274"/>
          </a:xfrm>
          <a:prstGeom prst="rightArrow">
            <a:avLst>
              <a:gd name="adj1" fmla="val 51860"/>
              <a:gd name="adj2" fmla="val 43081"/>
            </a:avLst>
          </a:prstGeom>
          <a:gradFill>
            <a:gsLst>
              <a:gs pos="92391">
                <a:srgbClr val="FA9F4C"/>
              </a:gs>
              <a:gs pos="1087">
                <a:srgbClr val="FCA538">
                  <a:alpha val="0"/>
                </a:srgbClr>
              </a:gs>
              <a:gs pos="64681">
                <a:srgbClr val="F36E55"/>
              </a:gs>
              <a:gs pos="33000">
                <a:srgbClr val="F36E55"/>
              </a:gs>
            </a:gsLst>
            <a:lin ang="0" scaled="0"/>
          </a:gradFill>
          <a:ln>
            <a:noFill/>
          </a:ln>
          <a:effectLst>
            <a:outerShdw blurRad="139700" dist="165100" dir="4320000" algn="t"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50">
              <a:cs typeface="+mn-ea"/>
              <a:sym typeface="+mn-lt"/>
            </a:endParaRPr>
          </a:p>
        </p:txBody>
      </p:sp>
      <p:sp>
        <p:nvSpPr>
          <p:cNvPr id="85" name="箭號: 向右 38">
            <a:extLst>
              <a:ext uri="{FF2B5EF4-FFF2-40B4-BE49-F238E27FC236}">
                <a16:creationId xmlns:a16="http://schemas.microsoft.com/office/drawing/2014/main" id="{81A95CC7-7B87-064D-2F92-1B4C7DBF6258}"/>
              </a:ext>
            </a:extLst>
          </p:cNvPr>
          <p:cNvSpPr/>
          <p:nvPr/>
        </p:nvSpPr>
        <p:spPr>
          <a:xfrm rot="10800000" flipH="1">
            <a:off x="265431" y="1972069"/>
            <a:ext cx="2423943" cy="950274"/>
          </a:xfrm>
          <a:prstGeom prst="rightArrow">
            <a:avLst>
              <a:gd name="adj1" fmla="val 51860"/>
              <a:gd name="adj2" fmla="val 43081"/>
            </a:avLst>
          </a:prstGeom>
          <a:gradFill>
            <a:gsLst>
              <a:gs pos="92391">
                <a:srgbClr val="FA9F4C"/>
              </a:gs>
              <a:gs pos="1087">
                <a:srgbClr val="FCA538">
                  <a:alpha val="0"/>
                </a:srgbClr>
              </a:gs>
              <a:gs pos="64681">
                <a:srgbClr val="F36E55"/>
              </a:gs>
              <a:gs pos="33000">
                <a:srgbClr val="F36E55"/>
              </a:gs>
            </a:gsLst>
            <a:lin ang="0" scaled="0"/>
          </a:gradFill>
          <a:ln>
            <a:noFill/>
          </a:ln>
          <a:effectLst>
            <a:outerShdw blurRad="139700" dist="165100" dir="4320000" algn="t"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50">
              <a:cs typeface="+mn-ea"/>
              <a:sym typeface="+mn-lt"/>
            </a:endParaRPr>
          </a:p>
        </p:txBody>
      </p:sp>
      <p:pic>
        <p:nvPicPr>
          <p:cNvPr id="43" name="圖片 42">
            <a:extLst>
              <a:ext uri="{FF2B5EF4-FFF2-40B4-BE49-F238E27FC236}">
                <a16:creationId xmlns:a16="http://schemas.microsoft.com/office/drawing/2014/main" id="{97710033-1F74-4948-89F7-AC545C0E9C39}"/>
              </a:ext>
            </a:extLst>
          </p:cNvPr>
          <p:cNvPicPr>
            <a:picLocks noChangeAspect="1"/>
          </p:cNvPicPr>
          <p:nvPr/>
        </p:nvPicPr>
        <p:blipFill>
          <a:blip r:embed="rId2" cstate="print">
            <a:extLst>
              <a:ext uri="{28A0092B-C50C-407E-A947-70E740481C1C}">
                <a14:useLocalDpi xmlns:a14="http://schemas.microsoft.com/office/drawing/2010/main"/>
              </a:ext>
            </a:extLst>
          </a:blip>
          <a:srcRect/>
          <a:stretch/>
        </p:blipFill>
        <p:spPr>
          <a:xfrm>
            <a:off x="2636578" y="1922175"/>
            <a:ext cx="2127976" cy="1329985"/>
          </a:xfrm>
          <a:prstGeom prst="rect">
            <a:avLst/>
          </a:prstGeom>
          <a:effectLst>
            <a:outerShdw blurRad="431800" dist="368300" dir="5760000" sx="106000" sy="106000" algn="ctr" rotWithShape="0">
              <a:srgbClr val="000000">
                <a:alpha val="34000"/>
              </a:srgbClr>
            </a:outerShdw>
          </a:effectLst>
        </p:spPr>
      </p:pic>
      <p:sp>
        <p:nvSpPr>
          <p:cNvPr id="2" name="標題 1">
            <a:extLst>
              <a:ext uri="{FF2B5EF4-FFF2-40B4-BE49-F238E27FC236}">
                <a16:creationId xmlns:a16="http://schemas.microsoft.com/office/drawing/2014/main" id="{9697D260-DD82-4F36-A252-CB1698F43ECC}"/>
              </a:ext>
            </a:extLst>
          </p:cNvPr>
          <p:cNvSpPr>
            <a:spLocks noGrp="1"/>
          </p:cNvSpPr>
          <p:nvPr>
            <p:ph type="title"/>
          </p:nvPr>
        </p:nvSpPr>
        <p:spPr>
          <a:xfrm>
            <a:off x="330468" y="116041"/>
            <a:ext cx="11511814" cy="1378563"/>
          </a:xfrm>
        </p:spPr>
        <p:txBody>
          <a:bodyPr>
            <a:normAutofit/>
          </a:bodyPr>
          <a:lstStyle/>
          <a:p>
            <a:r>
              <a:rPr lang="en-US" altLang="zh-TW" sz="3600">
                <a:solidFill>
                  <a:schemeClr val="tx1">
                    <a:lumMod val="75000"/>
                    <a:lumOff val="25000"/>
                  </a:schemeClr>
                </a:solidFill>
                <a:latin typeface="+mn-lt"/>
                <a:ea typeface="+mn-ea"/>
                <a:cs typeface="+mn-ea"/>
                <a:sym typeface="+mn-lt"/>
              </a:rPr>
              <a:t>PCIe Slot #2 support QM2 expansion for expand SSD slots or Ethernet ports </a:t>
            </a:r>
            <a:endParaRPr lang="zh-TW" altLang="en-US" sz="3600">
              <a:solidFill>
                <a:schemeClr val="tx1">
                  <a:lumMod val="75000"/>
                  <a:lumOff val="25000"/>
                </a:schemeClr>
              </a:solidFill>
              <a:latin typeface="+mn-lt"/>
              <a:ea typeface="+mn-ea"/>
              <a:cs typeface="+mn-ea"/>
              <a:sym typeface="+mn-lt"/>
            </a:endParaRPr>
          </a:p>
        </p:txBody>
      </p:sp>
      <p:pic>
        <p:nvPicPr>
          <p:cNvPr id="7" name="圖片 7">
            <a:extLst>
              <a:ext uri="{FF2B5EF4-FFF2-40B4-BE49-F238E27FC236}">
                <a16:creationId xmlns:a16="http://schemas.microsoft.com/office/drawing/2014/main" id="{EB74B06C-BAB2-4336-AB52-2A6BC2D88C99}"/>
              </a:ext>
            </a:extLst>
          </p:cNvPr>
          <p:cNvPicPr>
            <a:picLocks noChangeAspect="1"/>
          </p:cNvPicPr>
          <p:nvPr/>
        </p:nvPicPr>
        <p:blipFill>
          <a:blip r:embed="rId3"/>
          <a:stretch>
            <a:fillRect/>
          </a:stretch>
        </p:blipFill>
        <p:spPr>
          <a:xfrm>
            <a:off x="2665541" y="4304295"/>
            <a:ext cx="2162899" cy="1353093"/>
          </a:xfrm>
          <a:prstGeom prst="rect">
            <a:avLst/>
          </a:prstGeom>
          <a:effectLst>
            <a:outerShdw blurRad="431800" dist="368300" dir="5760000" sx="106000" sy="106000" algn="t" rotWithShape="0">
              <a:prstClr val="black">
                <a:alpha val="34000"/>
              </a:prstClr>
            </a:outerShdw>
          </a:effectLst>
        </p:spPr>
      </p:pic>
      <p:sp>
        <p:nvSpPr>
          <p:cNvPr id="8" name="文字方塊 7">
            <a:extLst>
              <a:ext uri="{FF2B5EF4-FFF2-40B4-BE49-F238E27FC236}">
                <a16:creationId xmlns:a16="http://schemas.microsoft.com/office/drawing/2014/main" id="{B8FE65ED-3107-4C4A-9EA5-5CD8181B5985}"/>
              </a:ext>
            </a:extLst>
          </p:cNvPr>
          <p:cNvSpPr txBox="1"/>
          <p:nvPr/>
        </p:nvSpPr>
        <p:spPr>
          <a:xfrm>
            <a:off x="4828440" y="4150407"/>
            <a:ext cx="184482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1219170">
              <a:buClr>
                <a:srgbClr val="000000"/>
              </a:buClr>
            </a:pPr>
            <a:r>
              <a:rPr lang="en-US" altLang="zh-TW" sz="1400" b="1" kern="0">
                <a:solidFill>
                  <a:schemeClr val="bg1"/>
                </a:solidFill>
                <a:cs typeface="+mn-ea"/>
                <a:sym typeface="+mn-lt"/>
              </a:rPr>
              <a:t>QM2-2P-344</a:t>
            </a:r>
          </a:p>
        </p:txBody>
      </p:sp>
      <p:pic>
        <p:nvPicPr>
          <p:cNvPr id="9" name="圖片 9">
            <a:extLst>
              <a:ext uri="{FF2B5EF4-FFF2-40B4-BE49-F238E27FC236}">
                <a16:creationId xmlns:a16="http://schemas.microsoft.com/office/drawing/2014/main" id="{4ED817C9-7775-42D7-A16E-DE50BEE461AB}"/>
              </a:ext>
            </a:extLst>
          </p:cNvPr>
          <p:cNvPicPr>
            <a:picLocks noChangeAspect="1"/>
          </p:cNvPicPr>
          <p:nvPr/>
        </p:nvPicPr>
        <p:blipFill>
          <a:blip r:embed="rId4"/>
          <a:stretch>
            <a:fillRect/>
          </a:stretch>
        </p:blipFill>
        <p:spPr>
          <a:xfrm>
            <a:off x="2645499" y="5462779"/>
            <a:ext cx="2162899" cy="1353093"/>
          </a:xfrm>
          <a:prstGeom prst="rect">
            <a:avLst/>
          </a:prstGeom>
          <a:effectLst>
            <a:outerShdw blurRad="431800" dist="368300" dir="5760000" sx="106000" sy="106000" algn="t" rotWithShape="0">
              <a:prstClr val="black">
                <a:alpha val="34000"/>
              </a:prstClr>
            </a:outerShdw>
          </a:effectLst>
        </p:spPr>
      </p:pic>
      <p:sp>
        <p:nvSpPr>
          <p:cNvPr id="10" name="文字方塊 9">
            <a:extLst>
              <a:ext uri="{FF2B5EF4-FFF2-40B4-BE49-F238E27FC236}">
                <a16:creationId xmlns:a16="http://schemas.microsoft.com/office/drawing/2014/main" id="{F1081C86-629A-424C-82BB-83377D645EB7}"/>
              </a:ext>
            </a:extLst>
          </p:cNvPr>
          <p:cNvSpPr txBox="1"/>
          <p:nvPr/>
        </p:nvSpPr>
        <p:spPr>
          <a:xfrm>
            <a:off x="4855604" y="5386417"/>
            <a:ext cx="184482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1219170">
              <a:buClr>
                <a:srgbClr val="000000"/>
              </a:buClr>
            </a:pPr>
            <a:r>
              <a:rPr lang="en-US" sz="1400" b="1" kern="0">
                <a:solidFill>
                  <a:schemeClr val="bg1"/>
                </a:solidFill>
                <a:cs typeface="+mn-ea"/>
                <a:sym typeface="+mn-lt"/>
              </a:rPr>
              <a:t>QM2-2P-384</a:t>
            </a:r>
            <a:endParaRPr lang="zh-TW" altLang="en-US" sz="1400" b="1" kern="0">
              <a:solidFill>
                <a:schemeClr val="bg1"/>
              </a:solidFill>
              <a:cs typeface="+mn-ea"/>
              <a:sym typeface="+mn-lt"/>
            </a:endParaRPr>
          </a:p>
        </p:txBody>
      </p:sp>
      <p:sp>
        <p:nvSpPr>
          <p:cNvPr id="40" name="文字方塊 39">
            <a:extLst>
              <a:ext uri="{FF2B5EF4-FFF2-40B4-BE49-F238E27FC236}">
                <a16:creationId xmlns:a16="http://schemas.microsoft.com/office/drawing/2014/main" id="{D3E11C35-8CC7-4881-B2F8-F4D4C47E2C24}"/>
              </a:ext>
            </a:extLst>
          </p:cNvPr>
          <p:cNvSpPr txBox="1"/>
          <p:nvPr/>
        </p:nvSpPr>
        <p:spPr>
          <a:xfrm>
            <a:off x="453442" y="4590793"/>
            <a:ext cx="2423944" cy="307777"/>
          </a:xfrm>
          <a:prstGeom prst="rect">
            <a:avLst/>
          </a:prstGeom>
          <a:noFill/>
        </p:spPr>
        <p:txBody>
          <a:bodyPr wrap="square">
            <a:spAutoFit/>
          </a:bodyPr>
          <a:lstStyle/>
          <a:p>
            <a:pPr algn="ctr" defTabSz="1219170">
              <a:buClr>
                <a:srgbClr val="000000"/>
              </a:buClr>
            </a:pPr>
            <a:r>
              <a:rPr lang="zh-TW" altLang="en-US" sz="1400" b="1" kern="0">
                <a:solidFill>
                  <a:schemeClr val="bg1"/>
                </a:solidFill>
                <a:cs typeface="+mn-ea"/>
                <a:sym typeface="+mn-lt"/>
              </a:rPr>
              <a:t>2 x M.2 SSD</a:t>
            </a:r>
          </a:p>
        </p:txBody>
      </p:sp>
      <p:sp>
        <p:nvSpPr>
          <p:cNvPr id="46" name="文字方塊 45">
            <a:extLst>
              <a:ext uri="{FF2B5EF4-FFF2-40B4-BE49-F238E27FC236}">
                <a16:creationId xmlns:a16="http://schemas.microsoft.com/office/drawing/2014/main" id="{746855DB-5BC0-3941-8385-9B2CAAED6C60}"/>
              </a:ext>
            </a:extLst>
          </p:cNvPr>
          <p:cNvSpPr txBox="1"/>
          <p:nvPr/>
        </p:nvSpPr>
        <p:spPr>
          <a:xfrm>
            <a:off x="265430" y="2188252"/>
            <a:ext cx="2423944" cy="523220"/>
          </a:xfrm>
          <a:prstGeom prst="rect">
            <a:avLst/>
          </a:prstGeom>
          <a:noFill/>
        </p:spPr>
        <p:txBody>
          <a:bodyPr wrap="square">
            <a:spAutoFit/>
          </a:bodyPr>
          <a:lstStyle/>
          <a:p>
            <a:pPr algn="ctr" defTabSz="1219170">
              <a:buClr>
                <a:srgbClr val="000000"/>
              </a:buClr>
            </a:pPr>
            <a:r>
              <a:rPr lang="zh-TW" altLang="en-US" sz="1400" b="1" kern="0">
                <a:solidFill>
                  <a:prstClr val="white"/>
                </a:solidFill>
                <a:cs typeface="+mn-ea"/>
                <a:sym typeface="+mn-lt"/>
              </a:rPr>
              <a:t>2 x M.2 SSD</a:t>
            </a:r>
            <a:r>
              <a:rPr lang="en-US" altLang="zh-TW" sz="1400" b="1" kern="0">
                <a:solidFill>
                  <a:prstClr val="white"/>
                </a:solidFill>
                <a:cs typeface="+mn-ea"/>
                <a:sym typeface="+mn-lt"/>
              </a:rPr>
              <a:t> </a:t>
            </a:r>
          </a:p>
          <a:p>
            <a:pPr algn="ctr" defTabSz="1219170">
              <a:buClr>
                <a:srgbClr val="000000"/>
              </a:buClr>
            </a:pPr>
            <a:r>
              <a:rPr lang="en-US" altLang="zh-TW" sz="1400" b="1" kern="0">
                <a:solidFill>
                  <a:prstClr val="white"/>
                </a:solidFill>
                <a:cs typeface="+mn-ea"/>
                <a:sym typeface="+mn-lt"/>
              </a:rPr>
              <a:t>+ 10GbE</a:t>
            </a:r>
            <a:endParaRPr lang="zh-TW" altLang="en-US" sz="1400" b="1" kern="0">
              <a:solidFill>
                <a:prstClr val="white"/>
              </a:solidFill>
              <a:cs typeface="+mn-ea"/>
              <a:sym typeface="+mn-lt"/>
            </a:endParaRPr>
          </a:p>
        </p:txBody>
      </p:sp>
      <p:sp>
        <p:nvSpPr>
          <p:cNvPr id="56" name="文字方塊 55">
            <a:extLst>
              <a:ext uri="{FF2B5EF4-FFF2-40B4-BE49-F238E27FC236}">
                <a16:creationId xmlns:a16="http://schemas.microsoft.com/office/drawing/2014/main" id="{0F95C02C-C1CD-E64E-84B9-A3EFDB1303C3}"/>
              </a:ext>
            </a:extLst>
          </p:cNvPr>
          <p:cNvSpPr txBox="1"/>
          <p:nvPr/>
        </p:nvSpPr>
        <p:spPr>
          <a:xfrm>
            <a:off x="4882194" y="1768287"/>
            <a:ext cx="184206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1219170">
              <a:buClr>
                <a:srgbClr val="000000"/>
              </a:buClr>
            </a:pPr>
            <a:r>
              <a:rPr lang="en-US" altLang="zh-TW" sz="1400" b="1" kern="0">
                <a:solidFill>
                  <a:schemeClr val="bg1"/>
                </a:solidFill>
                <a:cs typeface="+mn-ea"/>
                <a:sym typeface="+mn-lt"/>
              </a:rPr>
              <a:t>QM2-2P10G1TB</a:t>
            </a:r>
          </a:p>
        </p:txBody>
      </p:sp>
      <p:sp>
        <p:nvSpPr>
          <p:cNvPr id="32" name="文字方塊 55">
            <a:extLst>
              <a:ext uri="{FF2B5EF4-FFF2-40B4-BE49-F238E27FC236}">
                <a16:creationId xmlns:a16="http://schemas.microsoft.com/office/drawing/2014/main" id="{7AB17FCD-310E-90D4-BF31-AAD20A8E34E6}"/>
              </a:ext>
            </a:extLst>
          </p:cNvPr>
          <p:cNvSpPr txBox="1"/>
          <p:nvPr/>
        </p:nvSpPr>
        <p:spPr>
          <a:xfrm>
            <a:off x="4890661" y="3056787"/>
            <a:ext cx="184206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1219170">
              <a:buClr>
                <a:srgbClr val="000000"/>
              </a:buClr>
            </a:pPr>
            <a:r>
              <a:rPr lang="en-US" altLang="zh-TW" sz="1400" b="1" kern="0">
                <a:solidFill>
                  <a:schemeClr val="bg1"/>
                </a:solidFill>
                <a:cs typeface="+mn-ea"/>
                <a:sym typeface="+mn-lt"/>
              </a:rPr>
              <a:t>QM2-2P410G1T/2T</a:t>
            </a:r>
          </a:p>
        </p:txBody>
      </p:sp>
      <p:sp>
        <p:nvSpPr>
          <p:cNvPr id="4" name="矩形: 圓角 3">
            <a:extLst>
              <a:ext uri="{FF2B5EF4-FFF2-40B4-BE49-F238E27FC236}">
                <a16:creationId xmlns:a16="http://schemas.microsoft.com/office/drawing/2014/main" id="{66918298-086A-FD12-D40C-73754665B855}"/>
              </a:ext>
            </a:extLst>
          </p:cNvPr>
          <p:cNvSpPr/>
          <p:nvPr/>
        </p:nvSpPr>
        <p:spPr>
          <a:xfrm>
            <a:off x="4905757" y="2096774"/>
            <a:ext cx="1994678" cy="726185"/>
          </a:xfrm>
          <a:prstGeom prst="roundRect">
            <a:avLst>
              <a:gd name="adj" fmla="val 3765"/>
            </a:avLst>
          </a:prstGeom>
          <a:gradFill>
            <a:gsLst>
              <a:gs pos="100000">
                <a:srgbClr val="E1FDFF"/>
              </a:gs>
              <a:gs pos="0">
                <a:srgbClr val="9FF8FF"/>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6" name="文字方塊 5">
            <a:extLst>
              <a:ext uri="{FF2B5EF4-FFF2-40B4-BE49-F238E27FC236}">
                <a16:creationId xmlns:a16="http://schemas.microsoft.com/office/drawing/2014/main" id="{0F40569F-E275-8BAD-0FBC-406F155F67B7}"/>
              </a:ext>
            </a:extLst>
          </p:cNvPr>
          <p:cNvSpPr txBox="1"/>
          <p:nvPr/>
        </p:nvSpPr>
        <p:spPr>
          <a:xfrm>
            <a:off x="4948092" y="2137908"/>
            <a:ext cx="2211146" cy="669414"/>
          </a:xfrm>
          <a:prstGeom prst="rect">
            <a:avLst/>
          </a:prstGeom>
          <a:noFill/>
        </p:spPr>
        <p:txBody>
          <a:bodyPr wrap="square">
            <a:spAutoFit/>
          </a:bodyPr>
          <a:lstStyle/>
          <a:p>
            <a:pPr marL="72000" defTabSz="1219170">
              <a:buClr>
                <a:srgbClr val="000000"/>
              </a:buClr>
            </a:pPr>
            <a:r>
              <a:rPr lang="en-US" altLang="zh-TW" sz="1250" kern="0">
                <a:solidFill>
                  <a:schemeClr val="tx1"/>
                </a:solidFill>
                <a:cs typeface="+mn-ea"/>
                <a:sym typeface="+mn-lt"/>
              </a:rPr>
              <a:t>Bandwidth: PCIe Gen2 x4 </a:t>
            </a:r>
          </a:p>
          <a:p>
            <a:pPr marL="72000" defTabSz="1219170">
              <a:buClr>
                <a:srgbClr val="000000"/>
              </a:buClr>
            </a:pPr>
            <a:r>
              <a:rPr lang="en-US" altLang="zh-TW" sz="1250" kern="0">
                <a:solidFill>
                  <a:schemeClr val="tx1"/>
                </a:solidFill>
                <a:cs typeface="+mn-ea"/>
                <a:sym typeface="+mn-lt"/>
              </a:rPr>
              <a:t>2 x M.2 PCIe Gen2 x2</a:t>
            </a:r>
          </a:p>
          <a:p>
            <a:pPr marL="72000" defTabSz="1219170">
              <a:buClr>
                <a:srgbClr val="000000"/>
              </a:buClr>
            </a:pPr>
            <a:r>
              <a:rPr lang="en-US" altLang="zh-TW" sz="1250" kern="0">
                <a:solidFill>
                  <a:schemeClr val="tx1"/>
                </a:solidFill>
                <a:cs typeface="+mn-ea"/>
                <a:sym typeface="+mn-lt"/>
              </a:rPr>
              <a:t>+ 1 x 10GBASE-T</a:t>
            </a:r>
            <a:endParaRPr lang="zh-TW" altLang="en-US" sz="1250" kern="0">
              <a:solidFill>
                <a:schemeClr val="tx1"/>
              </a:solidFill>
              <a:cs typeface="+mn-ea"/>
              <a:sym typeface="+mn-lt"/>
            </a:endParaRPr>
          </a:p>
        </p:txBody>
      </p:sp>
      <p:sp>
        <p:nvSpPr>
          <p:cNvPr id="12" name="矩形: 圓角 11">
            <a:extLst>
              <a:ext uri="{FF2B5EF4-FFF2-40B4-BE49-F238E27FC236}">
                <a16:creationId xmlns:a16="http://schemas.microsoft.com/office/drawing/2014/main" id="{9AD0FA10-FB6F-F0E1-E69C-BCB5513B2FE6}"/>
              </a:ext>
            </a:extLst>
          </p:cNvPr>
          <p:cNvSpPr/>
          <p:nvPr/>
        </p:nvSpPr>
        <p:spPr>
          <a:xfrm>
            <a:off x="4905757" y="3383088"/>
            <a:ext cx="1994678" cy="726185"/>
          </a:xfrm>
          <a:prstGeom prst="roundRect">
            <a:avLst>
              <a:gd name="adj" fmla="val 3065"/>
            </a:avLst>
          </a:prstGeom>
          <a:gradFill>
            <a:gsLst>
              <a:gs pos="100000">
                <a:srgbClr val="E1FDFF"/>
              </a:gs>
              <a:gs pos="0">
                <a:srgbClr val="9FF8FF"/>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13" name="文字方塊 12">
            <a:extLst>
              <a:ext uri="{FF2B5EF4-FFF2-40B4-BE49-F238E27FC236}">
                <a16:creationId xmlns:a16="http://schemas.microsoft.com/office/drawing/2014/main" id="{D27EF9E3-784C-9AB9-0332-6133343BA46B}"/>
              </a:ext>
            </a:extLst>
          </p:cNvPr>
          <p:cNvSpPr txBox="1"/>
          <p:nvPr/>
        </p:nvSpPr>
        <p:spPr>
          <a:xfrm>
            <a:off x="4948092" y="3424222"/>
            <a:ext cx="2211146" cy="669414"/>
          </a:xfrm>
          <a:prstGeom prst="rect">
            <a:avLst/>
          </a:prstGeom>
          <a:noFill/>
        </p:spPr>
        <p:txBody>
          <a:bodyPr wrap="square">
            <a:spAutoFit/>
          </a:bodyPr>
          <a:lstStyle/>
          <a:p>
            <a:pPr marL="72000" defTabSz="1219170">
              <a:buClr>
                <a:srgbClr val="000000"/>
              </a:buClr>
            </a:pPr>
            <a:r>
              <a:rPr lang="en-US" altLang="zh-TW" sz="1250" kern="0">
                <a:solidFill>
                  <a:schemeClr val="tx1"/>
                </a:solidFill>
                <a:cs typeface="+mn-ea"/>
                <a:sym typeface="+mn-lt"/>
              </a:rPr>
              <a:t>Bandwidth: PCIe Gen4 x8 </a:t>
            </a:r>
          </a:p>
          <a:p>
            <a:pPr marL="72000" defTabSz="1219170">
              <a:buClr>
                <a:srgbClr val="000000"/>
              </a:buClr>
            </a:pPr>
            <a:r>
              <a:rPr lang="en-US" altLang="zh-TW" sz="1250" kern="0">
                <a:solidFill>
                  <a:schemeClr val="tx1"/>
                </a:solidFill>
                <a:cs typeface="+mn-ea"/>
                <a:sym typeface="+mn-lt"/>
              </a:rPr>
              <a:t>2 x M.2 PCIe Gen4 x4</a:t>
            </a:r>
          </a:p>
          <a:p>
            <a:pPr marL="72000" defTabSz="1219170">
              <a:buClr>
                <a:srgbClr val="000000"/>
              </a:buClr>
            </a:pPr>
            <a:r>
              <a:rPr lang="en-US" altLang="zh-TW" sz="1250" kern="0">
                <a:solidFill>
                  <a:schemeClr val="tx1"/>
                </a:solidFill>
                <a:cs typeface="+mn-ea"/>
                <a:sym typeface="+mn-lt"/>
              </a:rPr>
              <a:t>+ 1 or 2 x 10GBASE-T</a:t>
            </a:r>
            <a:endParaRPr lang="zh-TW" altLang="en-US" sz="1250" kern="0">
              <a:solidFill>
                <a:schemeClr val="tx1"/>
              </a:solidFill>
              <a:cs typeface="+mn-ea"/>
              <a:sym typeface="+mn-lt"/>
            </a:endParaRPr>
          </a:p>
        </p:txBody>
      </p:sp>
      <p:sp>
        <p:nvSpPr>
          <p:cNvPr id="17" name="矩形: 圓角 16">
            <a:extLst>
              <a:ext uri="{FF2B5EF4-FFF2-40B4-BE49-F238E27FC236}">
                <a16:creationId xmlns:a16="http://schemas.microsoft.com/office/drawing/2014/main" id="{A4D71729-1D6E-7D40-0D2D-000E0A7A1324}"/>
              </a:ext>
            </a:extLst>
          </p:cNvPr>
          <p:cNvSpPr/>
          <p:nvPr/>
        </p:nvSpPr>
        <p:spPr>
          <a:xfrm>
            <a:off x="4873883" y="4504471"/>
            <a:ext cx="1994678" cy="655061"/>
          </a:xfrm>
          <a:prstGeom prst="roundRect">
            <a:avLst>
              <a:gd name="adj" fmla="val 3992"/>
            </a:avLst>
          </a:prstGeom>
          <a:gradFill>
            <a:gsLst>
              <a:gs pos="100000">
                <a:srgbClr val="E1FDFF"/>
              </a:gs>
              <a:gs pos="0">
                <a:srgbClr val="9FF8FF"/>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18" name="文字方塊 17">
            <a:extLst>
              <a:ext uri="{FF2B5EF4-FFF2-40B4-BE49-F238E27FC236}">
                <a16:creationId xmlns:a16="http://schemas.microsoft.com/office/drawing/2014/main" id="{839DFE48-AD24-E771-67BB-1667D8340295}"/>
              </a:ext>
            </a:extLst>
          </p:cNvPr>
          <p:cNvSpPr txBox="1"/>
          <p:nvPr/>
        </p:nvSpPr>
        <p:spPr>
          <a:xfrm>
            <a:off x="4848482" y="4558174"/>
            <a:ext cx="2211146" cy="532775"/>
          </a:xfrm>
          <a:prstGeom prst="rect">
            <a:avLst/>
          </a:prstGeom>
          <a:noFill/>
        </p:spPr>
        <p:txBody>
          <a:bodyPr wrap="square">
            <a:spAutoFit/>
          </a:bodyPr>
          <a:lstStyle/>
          <a:p>
            <a:pPr marL="72000" defTabSz="1219170">
              <a:lnSpc>
                <a:spcPts val="1750"/>
              </a:lnSpc>
              <a:buClr>
                <a:srgbClr val="000000"/>
              </a:buClr>
            </a:pPr>
            <a:r>
              <a:rPr lang="en-US" altLang="zh-TW" sz="1250" kern="0">
                <a:solidFill>
                  <a:schemeClr val="tx1"/>
                </a:solidFill>
                <a:cs typeface="+mn-ea"/>
                <a:sym typeface="+mn-lt"/>
              </a:rPr>
              <a:t>Bandwidth: PCIe Gen3 x4 </a:t>
            </a:r>
          </a:p>
          <a:p>
            <a:pPr marL="72000" defTabSz="1219170">
              <a:lnSpc>
                <a:spcPts val="1750"/>
              </a:lnSpc>
              <a:buClr>
                <a:srgbClr val="000000"/>
              </a:buClr>
            </a:pPr>
            <a:r>
              <a:rPr lang="en-US" altLang="zh-TW" sz="1250" kern="0">
                <a:solidFill>
                  <a:schemeClr val="tx1"/>
                </a:solidFill>
                <a:cs typeface="+mn-ea"/>
                <a:sym typeface="+mn-lt"/>
              </a:rPr>
              <a:t>2 x M.2 PCIe Gen3 x4</a:t>
            </a:r>
            <a:endParaRPr lang="zh-TW" altLang="en-US" sz="1250" kern="0">
              <a:solidFill>
                <a:schemeClr val="tx1"/>
              </a:solidFill>
              <a:cs typeface="+mn-ea"/>
              <a:sym typeface="+mn-lt"/>
            </a:endParaRPr>
          </a:p>
        </p:txBody>
      </p:sp>
      <p:sp>
        <p:nvSpPr>
          <p:cNvPr id="20" name="矩形: 圓角 19">
            <a:extLst>
              <a:ext uri="{FF2B5EF4-FFF2-40B4-BE49-F238E27FC236}">
                <a16:creationId xmlns:a16="http://schemas.microsoft.com/office/drawing/2014/main" id="{8ED09B4E-ECDE-0597-A050-D420C3DC9038}"/>
              </a:ext>
            </a:extLst>
          </p:cNvPr>
          <p:cNvSpPr/>
          <p:nvPr/>
        </p:nvSpPr>
        <p:spPr>
          <a:xfrm>
            <a:off x="4899284" y="5730811"/>
            <a:ext cx="1994678" cy="655061"/>
          </a:xfrm>
          <a:prstGeom prst="roundRect">
            <a:avLst>
              <a:gd name="adj" fmla="val 3992"/>
            </a:avLst>
          </a:prstGeom>
          <a:gradFill>
            <a:gsLst>
              <a:gs pos="100000">
                <a:srgbClr val="E1FDFF"/>
              </a:gs>
              <a:gs pos="0">
                <a:srgbClr val="9FF8FF"/>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21" name="文字方塊 20">
            <a:extLst>
              <a:ext uri="{FF2B5EF4-FFF2-40B4-BE49-F238E27FC236}">
                <a16:creationId xmlns:a16="http://schemas.microsoft.com/office/drawing/2014/main" id="{4CEB77A5-823E-B80E-1F49-D3A4957A8A38}"/>
              </a:ext>
            </a:extLst>
          </p:cNvPr>
          <p:cNvSpPr txBox="1"/>
          <p:nvPr/>
        </p:nvSpPr>
        <p:spPr>
          <a:xfrm>
            <a:off x="4873883" y="5792981"/>
            <a:ext cx="2211146" cy="532775"/>
          </a:xfrm>
          <a:prstGeom prst="rect">
            <a:avLst/>
          </a:prstGeom>
          <a:noFill/>
        </p:spPr>
        <p:txBody>
          <a:bodyPr wrap="square">
            <a:spAutoFit/>
          </a:bodyPr>
          <a:lstStyle/>
          <a:p>
            <a:pPr marL="72000" defTabSz="1219170">
              <a:lnSpc>
                <a:spcPts val="1750"/>
              </a:lnSpc>
              <a:buClr>
                <a:srgbClr val="000000"/>
              </a:buClr>
            </a:pPr>
            <a:r>
              <a:rPr lang="en-US" altLang="zh-TW" sz="1250" kern="0">
                <a:solidFill>
                  <a:schemeClr val="tx1"/>
                </a:solidFill>
                <a:cs typeface="+mn-ea"/>
                <a:sym typeface="+mn-lt"/>
              </a:rPr>
              <a:t>Bandwidth: PCIe Gen3 x8 </a:t>
            </a:r>
          </a:p>
          <a:p>
            <a:pPr marL="72000" defTabSz="1219170">
              <a:lnSpc>
                <a:spcPts val="1750"/>
              </a:lnSpc>
              <a:buClr>
                <a:srgbClr val="000000"/>
              </a:buClr>
            </a:pPr>
            <a:r>
              <a:rPr lang="en-US" altLang="zh-TW" sz="1250" kern="0">
                <a:solidFill>
                  <a:schemeClr val="tx1"/>
                </a:solidFill>
                <a:cs typeface="+mn-ea"/>
                <a:sym typeface="+mn-lt"/>
              </a:rPr>
              <a:t>2 x M.2 PCIe Gen3 x4</a:t>
            </a:r>
          </a:p>
        </p:txBody>
      </p:sp>
      <p:pic>
        <p:nvPicPr>
          <p:cNvPr id="3" name="圖片 2" descr="一張含有 文字, 風扇, 裝置 的圖片&#10;&#10;自動產生的描述">
            <a:extLst>
              <a:ext uri="{FF2B5EF4-FFF2-40B4-BE49-F238E27FC236}">
                <a16:creationId xmlns:a16="http://schemas.microsoft.com/office/drawing/2014/main" id="{003CCEE0-5EFB-0E9D-2B42-A192440928A9}"/>
              </a:ext>
            </a:extLst>
          </p:cNvPr>
          <p:cNvPicPr>
            <a:picLocks noChangeAspect="1"/>
          </p:cNvPicPr>
          <p:nvPr/>
        </p:nvPicPr>
        <p:blipFill rotWithShape="1">
          <a:blip r:embed="rId5">
            <a:extLst>
              <a:ext uri="{28A0092B-C50C-407E-A947-70E740481C1C}">
                <a14:useLocalDpi xmlns:a14="http://schemas.microsoft.com/office/drawing/2010/main" val="0"/>
              </a:ext>
            </a:extLst>
          </a:blip>
          <a:srcRect r="22168" b="15212"/>
          <a:stretch/>
        </p:blipFill>
        <p:spPr>
          <a:xfrm>
            <a:off x="7059628" y="1661848"/>
            <a:ext cx="7760733" cy="5284894"/>
          </a:xfrm>
          <a:prstGeom prst="rect">
            <a:avLst/>
          </a:prstGeom>
          <a:effectLst>
            <a:outerShdw blurRad="431800" dist="368300" dir="5760000" sx="106000" sy="106000" algn="ctr" rotWithShape="0">
              <a:srgbClr val="000000">
                <a:alpha val="34000"/>
              </a:srgbClr>
            </a:outerShdw>
          </a:effectLst>
        </p:spPr>
      </p:pic>
      <p:sp>
        <p:nvSpPr>
          <p:cNvPr id="5" name="矩形: 圓角 4">
            <a:extLst>
              <a:ext uri="{FF2B5EF4-FFF2-40B4-BE49-F238E27FC236}">
                <a16:creationId xmlns:a16="http://schemas.microsoft.com/office/drawing/2014/main" id="{7AC97F4B-A8B3-901D-A216-495093C95A2F}"/>
              </a:ext>
            </a:extLst>
          </p:cNvPr>
          <p:cNvSpPr/>
          <p:nvPr/>
        </p:nvSpPr>
        <p:spPr>
          <a:xfrm>
            <a:off x="7441084" y="3133521"/>
            <a:ext cx="3974115" cy="469763"/>
          </a:xfrm>
          <a:prstGeom prst="roundRect">
            <a:avLst>
              <a:gd name="adj" fmla="val 1933"/>
            </a:avLst>
          </a:prstGeom>
          <a:noFill/>
          <a:ln w="35560">
            <a:gradFill>
              <a:gsLst>
                <a:gs pos="58000">
                  <a:srgbClr val="01CEA6"/>
                </a:gs>
                <a:gs pos="80000">
                  <a:srgbClr val="0AFED0"/>
                </a:gs>
                <a:gs pos="0">
                  <a:srgbClr val="019579"/>
                </a:gs>
              </a:gsLst>
              <a:lin ang="0" scaled="0"/>
            </a:gradFill>
            <a:prstDash val="solid"/>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a:solidFill>
                <a:schemeClr val="tx1"/>
              </a:solidFill>
              <a:cs typeface="+mn-ea"/>
              <a:sym typeface="+mn-lt"/>
            </a:endParaRPr>
          </a:p>
        </p:txBody>
      </p:sp>
      <p:sp>
        <p:nvSpPr>
          <p:cNvPr id="11" name="Google Shape;2763;p30">
            <a:extLst>
              <a:ext uri="{FF2B5EF4-FFF2-40B4-BE49-F238E27FC236}">
                <a16:creationId xmlns:a16="http://schemas.microsoft.com/office/drawing/2014/main" id="{2F8A0529-17B8-41E9-0D58-F1154930021F}"/>
              </a:ext>
            </a:extLst>
          </p:cNvPr>
          <p:cNvSpPr/>
          <p:nvPr/>
        </p:nvSpPr>
        <p:spPr>
          <a:xfrm>
            <a:off x="9151266" y="3598949"/>
            <a:ext cx="651284" cy="555345"/>
          </a:xfrm>
          <a:prstGeom prst="downArrow">
            <a:avLst>
              <a:gd name="adj1" fmla="val 50000"/>
              <a:gd name="adj2" fmla="val 51247"/>
            </a:avLst>
          </a:prstGeom>
          <a:gradFill>
            <a:gsLst>
              <a:gs pos="94022">
                <a:srgbClr val="0AFED0"/>
              </a:gs>
              <a:gs pos="0">
                <a:srgbClr val="019579">
                  <a:alpha val="0"/>
                </a:srgbClr>
              </a:gs>
              <a:gs pos="61000">
                <a:srgbClr val="01CEA6"/>
              </a:gs>
              <a:gs pos="35000">
                <a:srgbClr val="019579"/>
              </a:gs>
            </a:gsLst>
            <a:lin ang="5400000" scaled="1"/>
          </a:gra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cs typeface="+mn-ea"/>
              <a:sym typeface="+mn-lt"/>
            </a:endParaRPr>
          </a:p>
        </p:txBody>
      </p:sp>
      <p:sp>
        <p:nvSpPr>
          <p:cNvPr id="14" name="矩形: 圓角 13">
            <a:extLst>
              <a:ext uri="{FF2B5EF4-FFF2-40B4-BE49-F238E27FC236}">
                <a16:creationId xmlns:a16="http://schemas.microsoft.com/office/drawing/2014/main" id="{ED0B2173-ADC5-B411-1AE2-4DAC13E1D8B2}"/>
              </a:ext>
            </a:extLst>
          </p:cNvPr>
          <p:cNvSpPr/>
          <p:nvPr/>
        </p:nvSpPr>
        <p:spPr>
          <a:xfrm>
            <a:off x="8185674" y="4204898"/>
            <a:ext cx="2651148" cy="1149685"/>
          </a:xfrm>
          <a:prstGeom prst="roundRect">
            <a:avLst>
              <a:gd name="adj" fmla="val 2352"/>
            </a:avLst>
          </a:prstGeom>
          <a:gradFill>
            <a:gsLst>
              <a:gs pos="8000">
                <a:srgbClr val="23666B"/>
              </a:gs>
              <a:gs pos="100000">
                <a:srgbClr val="01CEA6"/>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15" name="文字方塊 14">
            <a:extLst>
              <a:ext uri="{FF2B5EF4-FFF2-40B4-BE49-F238E27FC236}">
                <a16:creationId xmlns:a16="http://schemas.microsoft.com/office/drawing/2014/main" id="{E9E8A398-E8BE-9502-166A-630DA8212436}"/>
              </a:ext>
            </a:extLst>
          </p:cNvPr>
          <p:cNvSpPr txBox="1"/>
          <p:nvPr/>
        </p:nvSpPr>
        <p:spPr>
          <a:xfrm>
            <a:off x="8228416" y="4271415"/>
            <a:ext cx="2608406" cy="991297"/>
          </a:xfrm>
          <a:prstGeom prst="rect">
            <a:avLst/>
          </a:prstGeom>
          <a:noFill/>
        </p:spPr>
        <p:txBody>
          <a:bodyPr wrap="none" rtlCol="0">
            <a:spAutoFit/>
          </a:bodyPr>
          <a:lstStyle/>
          <a:p>
            <a:pPr>
              <a:lnSpc>
                <a:spcPts val="2400"/>
              </a:lnSpc>
            </a:pPr>
            <a:r>
              <a:rPr kumimoji="1" lang="en-US" altLang="zh-TW" b="1">
                <a:solidFill>
                  <a:schemeClr val="bg1"/>
                </a:solidFill>
                <a:cs typeface="+mn-ea"/>
                <a:sym typeface="+mn-lt"/>
              </a:rPr>
              <a:t>Slot #2</a:t>
            </a:r>
          </a:p>
          <a:p>
            <a:pPr>
              <a:lnSpc>
                <a:spcPts val="2400"/>
              </a:lnSpc>
            </a:pPr>
            <a:r>
              <a:rPr kumimoji="1" lang="en-US" altLang="zh-TW" b="1">
                <a:solidFill>
                  <a:schemeClr val="bg1"/>
                </a:solidFill>
                <a:cs typeface="+mn-ea"/>
                <a:sym typeface="+mn-lt"/>
              </a:rPr>
              <a:t>6/8 Bay: PCIe Gen4 x4</a:t>
            </a:r>
          </a:p>
          <a:p>
            <a:pPr>
              <a:lnSpc>
                <a:spcPts val="2400"/>
              </a:lnSpc>
            </a:pPr>
            <a:r>
              <a:rPr kumimoji="1" lang="en-US" altLang="zh-TW" b="1">
                <a:solidFill>
                  <a:schemeClr val="bg1"/>
                </a:solidFill>
                <a:cs typeface="+mn-ea"/>
                <a:sym typeface="+mn-lt"/>
              </a:rPr>
              <a:t>4 Bay: PCIe Gen3 x2</a:t>
            </a:r>
            <a:endParaRPr kumimoji="1" lang="zh-TW" altLang="en-US" b="1">
              <a:solidFill>
                <a:schemeClr val="bg1"/>
              </a:solidFill>
              <a:cs typeface="+mn-ea"/>
              <a:sym typeface="+mn-lt"/>
            </a:endParaRPr>
          </a:p>
        </p:txBody>
      </p:sp>
    </p:spTree>
    <p:extLst>
      <p:ext uri="{BB962C8B-B14F-4D97-AF65-F5344CB8AC3E}">
        <p14:creationId xmlns:p14="http://schemas.microsoft.com/office/powerpoint/2010/main" val="11274472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群組 3">
            <a:extLst>
              <a:ext uri="{FF2B5EF4-FFF2-40B4-BE49-F238E27FC236}">
                <a16:creationId xmlns:a16="http://schemas.microsoft.com/office/drawing/2014/main" id="{2C3968E8-24CF-157C-5D0D-B0E9CDD81319}"/>
              </a:ext>
            </a:extLst>
          </p:cNvPr>
          <p:cNvGrpSpPr/>
          <p:nvPr/>
        </p:nvGrpSpPr>
        <p:grpSpPr>
          <a:xfrm>
            <a:off x="6015229" y="1911845"/>
            <a:ext cx="6196021" cy="3863314"/>
            <a:chOff x="6015229" y="1825217"/>
            <a:chExt cx="6617834" cy="3723165"/>
          </a:xfrm>
        </p:grpSpPr>
        <p:grpSp>
          <p:nvGrpSpPr>
            <p:cNvPr id="18" name="Google Shape;1112;gc428d55399_0_337">
              <a:extLst>
                <a:ext uri="{FF2B5EF4-FFF2-40B4-BE49-F238E27FC236}">
                  <a16:creationId xmlns:a16="http://schemas.microsoft.com/office/drawing/2014/main" id="{F58F1B6C-9E67-0818-DF6F-DCDA582CC063}"/>
                </a:ext>
              </a:extLst>
            </p:cNvPr>
            <p:cNvGrpSpPr/>
            <p:nvPr/>
          </p:nvGrpSpPr>
          <p:grpSpPr>
            <a:xfrm>
              <a:off x="6024114" y="2129930"/>
              <a:ext cx="3420272" cy="3418452"/>
              <a:chOff x="535858" y="2192097"/>
              <a:chExt cx="3078236" cy="4755000"/>
            </a:xfrm>
            <a:effectLst>
              <a:outerShdw blurRad="342900" dist="177800" dir="3600000" algn="t" rotWithShape="0">
                <a:prstClr val="black">
                  <a:alpha val="40000"/>
                </a:prstClr>
              </a:outerShdw>
            </a:effectLst>
          </p:grpSpPr>
          <p:pic>
            <p:nvPicPr>
              <p:cNvPr id="19" name="Google Shape;1114;gc428d55399_0_337">
                <a:extLst>
                  <a:ext uri="{FF2B5EF4-FFF2-40B4-BE49-F238E27FC236}">
                    <a16:creationId xmlns:a16="http://schemas.microsoft.com/office/drawing/2014/main" id="{BA1873C4-8C77-E9FA-C6B2-918BFBC32976}"/>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20" name="Google Shape;1113;gc428d55399_0_337">
                <a:extLst>
                  <a:ext uri="{FF2B5EF4-FFF2-40B4-BE49-F238E27FC236}">
                    <a16:creationId xmlns:a16="http://schemas.microsoft.com/office/drawing/2014/main" id="{190EA5B2-DECD-C89C-4128-99B71A259150}"/>
                  </a:ext>
                </a:extLst>
              </p:cNvPr>
              <p:cNvSpPr/>
              <p:nvPr/>
            </p:nvSpPr>
            <p:spPr>
              <a:xfrm>
                <a:off x="535858" y="2192097"/>
                <a:ext cx="2743200" cy="4755000"/>
              </a:xfrm>
              <a:prstGeom prst="rect">
                <a:avLst/>
              </a:prstGeom>
              <a:gradFill>
                <a:gsLst>
                  <a:gs pos="0">
                    <a:srgbClr val="FFFFFF">
                      <a:alpha val="83921"/>
                    </a:srgbClr>
                  </a:gs>
                  <a:gs pos="13000">
                    <a:schemeClr val="lt1"/>
                  </a:gs>
                  <a:gs pos="93000">
                    <a:srgbClr val="F5F5F5"/>
                  </a:gs>
                  <a:gs pos="100000">
                    <a:srgbClr val="BFBFBF">
                      <a:alpha val="63921"/>
                    </a:srgbClr>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cs typeface="+mn-ea"/>
                  <a:sym typeface="+mn-lt"/>
                </a:endParaRPr>
              </a:p>
            </p:txBody>
          </p:sp>
        </p:grpSp>
        <p:sp>
          <p:nvSpPr>
            <p:cNvPr id="21" name="矩形: 圓角 20">
              <a:extLst>
                <a:ext uri="{FF2B5EF4-FFF2-40B4-BE49-F238E27FC236}">
                  <a16:creationId xmlns:a16="http://schemas.microsoft.com/office/drawing/2014/main" id="{07355C5F-E453-1367-461D-392389C1A8FE}"/>
                </a:ext>
              </a:extLst>
            </p:cNvPr>
            <p:cNvSpPr/>
            <p:nvPr/>
          </p:nvSpPr>
          <p:spPr>
            <a:xfrm>
              <a:off x="6015229" y="1825217"/>
              <a:ext cx="3071717" cy="494472"/>
            </a:xfrm>
            <a:prstGeom prst="roundRect">
              <a:avLst>
                <a:gd name="adj" fmla="val 9876"/>
              </a:avLst>
            </a:prstGeom>
            <a:gradFill>
              <a:gsLst>
                <a:gs pos="8000">
                  <a:srgbClr val="404868"/>
                </a:gs>
                <a:gs pos="100000">
                  <a:srgbClr val="4F5981"/>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grpSp>
          <p:nvGrpSpPr>
            <p:cNvPr id="22" name="Google Shape;1112;gc428d55399_0_337">
              <a:extLst>
                <a:ext uri="{FF2B5EF4-FFF2-40B4-BE49-F238E27FC236}">
                  <a16:creationId xmlns:a16="http://schemas.microsoft.com/office/drawing/2014/main" id="{88B3BD9F-63C1-A39B-2953-2D9D8C691E0C}"/>
                </a:ext>
              </a:extLst>
            </p:cNvPr>
            <p:cNvGrpSpPr/>
            <p:nvPr/>
          </p:nvGrpSpPr>
          <p:grpSpPr>
            <a:xfrm>
              <a:off x="9212791" y="2129930"/>
              <a:ext cx="3420272" cy="3418452"/>
              <a:chOff x="535858" y="2192097"/>
              <a:chExt cx="3078236" cy="4755000"/>
            </a:xfrm>
            <a:effectLst>
              <a:outerShdw blurRad="342900" dist="177800" dir="3600000" algn="t" rotWithShape="0">
                <a:prstClr val="black">
                  <a:alpha val="40000"/>
                </a:prstClr>
              </a:outerShdw>
            </a:effectLst>
          </p:grpSpPr>
          <p:pic>
            <p:nvPicPr>
              <p:cNvPr id="23" name="Google Shape;1114;gc428d55399_0_337">
                <a:extLst>
                  <a:ext uri="{FF2B5EF4-FFF2-40B4-BE49-F238E27FC236}">
                    <a16:creationId xmlns:a16="http://schemas.microsoft.com/office/drawing/2014/main" id="{2C8C6BAF-F1DD-376B-58CA-F808716CC2AA}"/>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24" name="Google Shape;1113;gc428d55399_0_337">
                <a:extLst>
                  <a:ext uri="{FF2B5EF4-FFF2-40B4-BE49-F238E27FC236}">
                    <a16:creationId xmlns:a16="http://schemas.microsoft.com/office/drawing/2014/main" id="{CB9A6A83-1B76-D122-748B-892DCDF27B47}"/>
                  </a:ext>
                </a:extLst>
              </p:cNvPr>
              <p:cNvSpPr/>
              <p:nvPr/>
            </p:nvSpPr>
            <p:spPr>
              <a:xfrm>
                <a:off x="535858" y="2192097"/>
                <a:ext cx="2743200" cy="4755000"/>
              </a:xfrm>
              <a:prstGeom prst="rect">
                <a:avLst/>
              </a:prstGeom>
              <a:gradFill>
                <a:gsLst>
                  <a:gs pos="0">
                    <a:srgbClr val="FFFFFF">
                      <a:alpha val="83921"/>
                    </a:srgbClr>
                  </a:gs>
                  <a:gs pos="13000">
                    <a:schemeClr val="lt1"/>
                  </a:gs>
                  <a:gs pos="93000">
                    <a:srgbClr val="F5F5F5"/>
                  </a:gs>
                  <a:gs pos="100000">
                    <a:srgbClr val="BFBFBF">
                      <a:alpha val="63921"/>
                    </a:srgbClr>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cs typeface="+mn-ea"/>
                  <a:sym typeface="+mn-lt"/>
                </a:endParaRPr>
              </a:p>
            </p:txBody>
          </p:sp>
        </p:grpSp>
        <p:sp>
          <p:nvSpPr>
            <p:cNvPr id="25" name="矩形: 圓角 24">
              <a:extLst>
                <a:ext uri="{FF2B5EF4-FFF2-40B4-BE49-F238E27FC236}">
                  <a16:creationId xmlns:a16="http://schemas.microsoft.com/office/drawing/2014/main" id="{AF7FDE5C-F9FC-9EB1-7FE3-0A142CE88DA7}"/>
                </a:ext>
              </a:extLst>
            </p:cNvPr>
            <p:cNvSpPr/>
            <p:nvPr/>
          </p:nvSpPr>
          <p:spPr>
            <a:xfrm>
              <a:off x="9203906" y="1825217"/>
              <a:ext cx="3071717" cy="494472"/>
            </a:xfrm>
            <a:prstGeom prst="roundRect">
              <a:avLst>
                <a:gd name="adj" fmla="val 9876"/>
              </a:avLst>
            </a:prstGeom>
            <a:gradFill>
              <a:gsLst>
                <a:gs pos="8000">
                  <a:srgbClr val="404868"/>
                </a:gs>
                <a:gs pos="100000">
                  <a:srgbClr val="4F5981"/>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grpSp>
      <p:pic>
        <p:nvPicPr>
          <p:cNvPr id="114" name="圖片 113" descr="QM2-2S-220A_Front_left-angle.png">
            <a:extLst>
              <a:ext uri="{FF2B5EF4-FFF2-40B4-BE49-F238E27FC236}">
                <a16:creationId xmlns:a16="http://schemas.microsoft.com/office/drawing/2014/main" id="{BB864FE3-B6F4-2140-858E-5BF42E552877}"/>
              </a:ext>
            </a:extLst>
          </p:cNvPr>
          <p:cNvPicPr>
            <a:picLocks noChangeAspect="1"/>
          </p:cNvPicPr>
          <p:nvPr/>
        </p:nvPicPr>
        <p:blipFill>
          <a:blip r:embed="rId4" cstate="print">
            <a:extLst>
              <a:ext uri="{28A0092B-C50C-407E-A947-70E740481C1C}">
                <a14:useLocalDpi xmlns:a14="http://schemas.microsoft.com/office/drawing/2010/main"/>
              </a:ext>
            </a:extLst>
          </a:blip>
          <a:srcRect/>
          <a:stretch>
            <a:fillRect/>
          </a:stretch>
        </p:blipFill>
        <p:spPr>
          <a:xfrm>
            <a:off x="6030185" y="2637301"/>
            <a:ext cx="2510883" cy="2303905"/>
          </a:xfrm>
          <a:prstGeom prst="rect">
            <a:avLst/>
          </a:prstGeom>
          <a:effectLst>
            <a:outerShdw blurRad="431800" dist="368300" dir="5760000" sx="106000" sy="106000" algn="ctr" rotWithShape="0">
              <a:srgbClr val="000000">
                <a:alpha val="34000"/>
              </a:srgbClr>
            </a:outerShdw>
          </a:effectLst>
        </p:spPr>
      </p:pic>
      <p:sp>
        <p:nvSpPr>
          <p:cNvPr id="125" name="矩形 124">
            <a:extLst>
              <a:ext uri="{FF2B5EF4-FFF2-40B4-BE49-F238E27FC236}">
                <a16:creationId xmlns:a16="http://schemas.microsoft.com/office/drawing/2014/main" id="{B859F59B-7A3C-4247-B822-3D4DC63A7160}"/>
              </a:ext>
            </a:extLst>
          </p:cNvPr>
          <p:cNvSpPr/>
          <p:nvPr/>
        </p:nvSpPr>
        <p:spPr>
          <a:xfrm>
            <a:off x="6229058" y="1974411"/>
            <a:ext cx="2440092" cy="338554"/>
          </a:xfrm>
          <a:prstGeom prst="rect">
            <a:avLst/>
          </a:prstGeom>
        </p:spPr>
        <p:txBody>
          <a:bodyPr wrap="none">
            <a:spAutoFit/>
          </a:bodyPr>
          <a:lstStyle/>
          <a:p>
            <a:pPr algn="ctr" fontAlgn="base"/>
            <a:r>
              <a:rPr lang="en-US" altLang="zh-TW" sz="1600" b="1">
                <a:solidFill>
                  <a:schemeClr val="bg1"/>
                </a:solidFill>
                <a:cs typeface="+mn-ea"/>
                <a:sym typeface="+mn-lt"/>
              </a:rPr>
              <a:t>Active cooling module</a:t>
            </a:r>
            <a:endParaRPr lang="zh-TW" altLang="en-US" sz="1600" b="1">
              <a:solidFill>
                <a:schemeClr val="bg1"/>
              </a:solidFill>
              <a:cs typeface="+mn-ea"/>
              <a:sym typeface="+mn-lt"/>
            </a:endParaRPr>
          </a:p>
        </p:txBody>
      </p:sp>
      <p:sp>
        <p:nvSpPr>
          <p:cNvPr id="2" name="Title 1">
            <a:extLst>
              <a:ext uri="{FF2B5EF4-FFF2-40B4-BE49-F238E27FC236}">
                <a16:creationId xmlns:a16="http://schemas.microsoft.com/office/drawing/2014/main" id="{0E923420-1A77-8248-A6FD-5CF6A22B804E}"/>
              </a:ext>
            </a:extLst>
          </p:cNvPr>
          <p:cNvSpPr>
            <a:spLocks noGrp="1"/>
          </p:cNvSpPr>
          <p:nvPr>
            <p:ph type="title"/>
          </p:nvPr>
        </p:nvSpPr>
        <p:spPr/>
        <p:txBody>
          <a:bodyPr>
            <a:noAutofit/>
          </a:bodyPr>
          <a:lstStyle/>
          <a:p>
            <a:r>
              <a:rPr lang="en" altLang="zh-TW" sz="4000" b="1">
                <a:solidFill>
                  <a:schemeClr val="tx1"/>
                </a:solidFill>
                <a:latin typeface="+mn-lt"/>
                <a:ea typeface="+mn-ea"/>
                <a:cs typeface="+mn-ea"/>
                <a:sym typeface="+mn-lt"/>
              </a:rPr>
              <a:t>QM2 cards add support for SSD caching </a:t>
            </a:r>
            <a:br>
              <a:rPr lang="en" altLang="zh-TW" sz="4000" b="1">
                <a:solidFill>
                  <a:schemeClr val="tx1"/>
                </a:solidFill>
                <a:latin typeface="+mn-lt"/>
                <a:ea typeface="+mn-ea"/>
                <a:cs typeface="+mn-ea"/>
                <a:sym typeface="+mn-lt"/>
              </a:rPr>
            </a:br>
            <a:r>
              <a:rPr lang="en" altLang="zh-TW" sz="4000" b="1">
                <a:solidFill>
                  <a:schemeClr val="tx1"/>
                </a:solidFill>
                <a:latin typeface="+mn-lt"/>
                <a:ea typeface="+mn-ea"/>
                <a:cs typeface="+mn-ea"/>
                <a:sym typeface="+mn-lt"/>
              </a:rPr>
              <a:t>and 10GbE connectivity</a:t>
            </a:r>
            <a:endParaRPr lang="zh-TW" altLang="en-US" sz="6000" b="1">
              <a:solidFill>
                <a:schemeClr val="tx1"/>
              </a:solidFill>
              <a:latin typeface="+mn-lt"/>
              <a:ea typeface="+mn-ea"/>
              <a:cs typeface="+mn-ea"/>
              <a:sym typeface="+mn-lt"/>
            </a:endParaRPr>
          </a:p>
        </p:txBody>
      </p:sp>
      <p:sp>
        <p:nvSpPr>
          <p:cNvPr id="3" name="矩形 2">
            <a:extLst>
              <a:ext uri="{FF2B5EF4-FFF2-40B4-BE49-F238E27FC236}">
                <a16:creationId xmlns:a16="http://schemas.microsoft.com/office/drawing/2014/main" id="{E6DA850B-A91D-F341-8D69-D2865EA77885}"/>
              </a:ext>
            </a:extLst>
          </p:cNvPr>
          <p:cNvSpPr/>
          <p:nvPr/>
        </p:nvSpPr>
        <p:spPr>
          <a:xfrm>
            <a:off x="347607" y="1960681"/>
            <a:ext cx="5308287" cy="1347164"/>
          </a:xfrm>
          <a:prstGeom prst="rect">
            <a:avLst/>
          </a:prstGeom>
        </p:spPr>
        <p:txBody>
          <a:bodyPr wrap="square">
            <a:spAutoFit/>
          </a:bodyPr>
          <a:lstStyle/>
          <a:p>
            <a:pPr marL="285750" indent="-285750">
              <a:lnSpc>
                <a:spcPts val="2500"/>
              </a:lnSpc>
              <a:buFont typeface="Arial" panose="020B0604020202020204" pitchFamily="34" charset="0"/>
              <a:buChar char="•"/>
            </a:pPr>
            <a:r>
              <a:rPr lang="en" altLang="zh-TW" sz="1800">
                <a:cs typeface="+mn-ea"/>
                <a:sym typeface="+mn-lt"/>
              </a:rPr>
              <a:t>QM2 </a:t>
            </a:r>
            <a:r>
              <a:rPr lang="en-US" altLang="zh-TW" sz="1800">
                <a:cs typeface="+mn-ea"/>
                <a:sym typeface="+mn-lt"/>
              </a:rPr>
              <a:t>M.2 SSD </a:t>
            </a:r>
            <a:r>
              <a:rPr lang="en" altLang="zh-TW" sz="1800">
                <a:cs typeface="+mn-ea"/>
                <a:sym typeface="+mn-lt"/>
              </a:rPr>
              <a:t>PCIe cards</a:t>
            </a:r>
            <a:r>
              <a:rPr lang="zh-TW" altLang="en-US" sz="1800">
                <a:cs typeface="+mn-ea"/>
                <a:sym typeface="+mn-lt"/>
              </a:rPr>
              <a:t> </a:t>
            </a:r>
            <a:r>
              <a:rPr lang="en-US" altLang="zh-TW" sz="1800">
                <a:cs typeface="+mn-ea"/>
                <a:sym typeface="+mn-lt"/>
              </a:rPr>
              <a:t>allow adding 2 or 4 M.2 </a:t>
            </a:r>
            <a:r>
              <a:rPr lang="en-US" altLang="zh-TW" sz="1800" err="1">
                <a:cs typeface="+mn-ea"/>
                <a:sym typeface="+mn-lt"/>
              </a:rPr>
              <a:t>NVMe</a:t>
            </a:r>
            <a:r>
              <a:rPr lang="en-US" altLang="zh-TW" sz="1800">
                <a:cs typeface="+mn-ea"/>
                <a:sym typeface="+mn-lt"/>
              </a:rPr>
              <a:t> / SATA SSDs to</a:t>
            </a:r>
            <a:r>
              <a:rPr lang="zh-TW" altLang="en-US" sz="1800">
                <a:cs typeface="+mn-ea"/>
                <a:sym typeface="+mn-lt"/>
              </a:rPr>
              <a:t> </a:t>
            </a:r>
            <a:r>
              <a:rPr lang="en" altLang="zh-TW" sz="1800">
                <a:cs typeface="+mn-ea"/>
                <a:sym typeface="+mn-lt"/>
              </a:rPr>
              <a:t>TS-x73A. Enable SSD caching or create RAID 5 group with the two on-board M.2 NVMe SSDs using Qtier.</a:t>
            </a:r>
            <a:endParaRPr lang="en-US" altLang="zh-TW" sz="1800">
              <a:cs typeface="+mn-ea"/>
              <a:sym typeface="+mn-lt"/>
            </a:endParaRPr>
          </a:p>
        </p:txBody>
      </p:sp>
      <p:sp>
        <p:nvSpPr>
          <p:cNvPr id="105" name="矩形 104">
            <a:extLst>
              <a:ext uri="{FF2B5EF4-FFF2-40B4-BE49-F238E27FC236}">
                <a16:creationId xmlns:a16="http://schemas.microsoft.com/office/drawing/2014/main" id="{D913B71E-15EF-D448-9344-D8DB7B4E3D1C}"/>
              </a:ext>
            </a:extLst>
          </p:cNvPr>
          <p:cNvSpPr/>
          <p:nvPr/>
        </p:nvSpPr>
        <p:spPr>
          <a:xfrm>
            <a:off x="6075444" y="4895154"/>
            <a:ext cx="2722213" cy="646331"/>
          </a:xfrm>
          <a:prstGeom prst="rect">
            <a:avLst/>
          </a:prstGeom>
        </p:spPr>
        <p:txBody>
          <a:bodyPr wrap="square">
            <a:spAutoFit/>
          </a:bodyPr>
          <a:lstStyle/>
          <a:p>
            <a:pPr lvl="0"/>
            <a:r>
              <a:rPr lang="en-US" altLang="zh-Hant" sz="1200" b="1">
                <a:cs typeface="+mn-ea"/>
                <a:sym typeface="+mn-lt"/>
              </a:rPr>
              <a:t>Thermal sensors allow real-time temperature monitoring and adjust fan rotation speed</a:t>
            </a:r>
            <a:endParaRPr lang="zh-TW" altLang="en-US" sz="1200" b="1">
              <a:cs typeface="+mn-ea"/>
              <a:sym typeface="+mn-lt"/>
            </a:endParaRPr>
          </a:p>
        </p:txBody>
      </p:sp>
      <p:sp>
        <p:nvSpPr>
          <p:cNvPr id="133" name="矩形 132">
            <a:extLst>
              <a:ext uri="{FF2B5EF4-FFF2-40B4-BE49-F238E27FC236}">
                <a16:creationId xmlns:a16="http://schemas.microsoft.com/office/drawing/2014/main" id="{DF9709C2-162B-4878-8421-6D0B027D0A68}"/>
              </a:ext>
            </a:extLst>
          </p:cNvPr>
          <p:cNvSpPr/>
          <p:nvPr/>
        </p:nvSpPr>
        <p:spPr>
          <a:xfrm>
            <a:off x="9645475" y="1960681"/>
            <a:ext cx="1657953" cy="461665"/>
          </a:xfrm>
          <a:prstGeom prst="rect">
            <a:avLst/>
          </a:prstGeom>
        </p:spPr>
        <p:txBody>
          <a:bodyPr wrap="none">
            <a:spAutoFit/>
          </a:bodyPr>
          <a:lstStyle/>
          <a:p>
            <a:pPr algn="ctr" fontAlgn="base"/>
            <a:r>
              <a:rPr lang="en-US" altLang="zh-TW" sz="1200" b="1">
                <a:solidFill>
                  <a:schemeClr val="bg1"/>
                </a:solidFill>
                <a:cs typeface="+mn-ea"/>
                <a:sym typeface="+mn-lt"/>
              </a:rPr>
              <a:t>Compatible with </a:t>
            </a:r>
          </a:p>
          <a:p>
            <a:pPr algn="ctr" fontAlgn="base"/>
            <a:r>
              <a:rPr lang="en-US" altLang="zh-TW" sz="1200" b="1">
                <a:solidFill>
                  <a:schemeClr val="bg1"/>
                </a:solidFill>
                <a:cs typeface="+mn-ea"/>
                <a:sym typeface="+mn-lt"/>
              </a:rPr>
              <a:t>standard PCIe slots</a:t>
            </a:r>
            <a:endParaRPr lang="zh-TW" altLang="en-US" sz="1200" b="1">
              <a:solidFill>
                <a:schemeClr val="bg1"/>
              </a:solidFill>
              <a:cs typeface="+mn-ea"/>
              <a:sym typeface="+mn-lt"/>
            </a:endParaRPr>
          </a:p>
        </p:txBody>
      </p:sp>
      <p:sp>
        <p:nvSpPr>
          <p:cNvPr id="134" name="矩形 133">
            <a:extLst>
              <a:ext uri="{FF2B5EF4-FFF2-40B4-BE49-F238E27FC236}">
                <a16:creationId xmlns:a16="http://schemas.microsoft.com/office/drawing/2014/main" id="{5269A87E-E459-4EB2-B61E-5949EA542252}"/>
              </a:ext>
            </a:extLst>
          </p:cNvPr>
          <p:cNvSpPr/>
          <p:nvPr/>
        </p:nvSpPr>
        <p:spPr>
          <a:xfrm>
            <a:off x="9233896" y="4874065"/>
            <a:ext cx="2659835" cy="461665"/>
          </a:xfrm>
          <a:prstGeom prst="rect">
            <a:avLst/>
          </a:prstGeom>
        </p:spPr>
        <p:txBody>
          <a:bodyPr wrap="square">
            <a:spAutoFit/>
          </a:bodyPr>
          <a:lstStyle/>
          <a:p>
            <a:pPr lvl="0"/>
            <a:r>
              <a:rPr lang="en-US" altLang="zh-TW" sz="1200" b="1">
                <a:cs typeface="+mn-ea"/>
                <a:sym typeface="+mn-lt"/>
              </a:rPr>
              <a:t>Low-profile</a:t>
            </a:r>
            <a:r>
              <a:rPr lang="zh-TW" altLang="en-US" sz="1200" b="1">
                <a:cs typeface="+mn-ea"/>
                <a:sym typeface="+mn-lt"/>
              </a:rPr>
              <a:t> </a:t>
            </a:r>
            <a:r>
              <a:rPr lang="en-US" altLang="zh-TW" sz="1200" b="1">
                <a:cs typeface="+mn-ea"/>
                <a:sym typeface="+mn-lt"/>
              </a:rPr>
              <a:t>PCIe card</a:t>
            </a:r>
            <a:endParaRPr lang="zh-TW" altLang="en-US" sz="1200" b="1">
              <a:cs typeface="+mn-ea"/>
              <a:sym typeface="+mn-lt"/>
            </a:endParaRPr>
          </a:p>
          <a:p>
            <a:pPr lvl="0"/>
            <a:r>
              <a:rPr lang="en-US" altLang="zh-TW" sz="1200" b="1">
                <a:cs typeface="+mn-ea"/>
                <a:sym typeface="+mn-lt"/>
              </a:rPr>
              <a:t>including full-height bracket</a:t>
            </a:r>
            <a:endParaRPr lang="zh-TW" altLang="en-US" sz="1200" b="1">
              <a:cs typeface="+mn-ea"/>
              <a:sym typeface="+mn-lt"/>
            </a:endParaRPr>
          </a:p>
        </p:txBody>
      </p:sp>
      <p:pic>
        <p:nvPicPr>
          <p:cNvPr id="107" name="圖片 106">
            <a:extLst>
              <a:ext uri="{FF2B5EF4-FFF2-40B4-BE49-F238E27FC236}">
                <a16:creationId xmlns:a16="http://schemas.microsoft.com/office/drawing/2014/main" id="{EA6E5970-72E0-AF47-B868-2E00B99C309E}"/>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9182202" y="2328726"/>
            <a:ext cx="2677892" cy="2550559"/>
          </a:xfrm>
          <a:prstGeom prst="rect">
            <a:avLst/>
          </a:prstGeom>
          <a:effectLst>
            <a:outerShdw blurRad="431800" dist="368300" dir="5760000" sx="106000" sy="106000" algn="ctr" rotWithShape="0">
              <a:srgbClr val="000000">
                <a:alpha val="34000"/>
              </a:srgbClr>
            </a:outerShdw>
          </a:effectLst>
        </p:spPr>
      </p:pic>
      <p:pic>
        <p:nvPicPr>
          <p:cNvPr id="6" name="圖片 5" descr="一張含有 文字 的圖片&#10;&#10;自動產生的描述">
            <a:extLst>
              <a:ext uri="{FF2B5EF4-FFF2-40B4-BE49-F238E27FC236}">
                <a16:creationId xmlns:a16="http://schemas.microsoft.com/office/drawing/2014/main" id="{E9B94D5F-B73D-452B-BC0C-45FEF132C1C2}"/>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2916860" y="3601434"/>
            <a:ext cx="3123011" cy="2679543"/>
          </a:xfrm>
          <a:prstGeom prst="rect">
            <a:avLst/>
          </a:prstGeom>
          <a:effectLst>
            <a:outerShdw blurRad="431800" dist="368300" dir="5760000" sx="106000" sy="106000" algn="ctr" rotWithShape="0">
              <a:srgbClr val="000000">
                <a:alpha val="29000"/>
              </a:srgbClr>
            </a:outerShdw>
          </a:effectLst>
        </p:spPr>
      </p:pic>
      <p:sp>
        <p:nvSpPr>
          <p:cNvPr id="7" name="矩形 6">
            <a:extLst>
              <a:ext uri="{FF2B5EF4-FFF2-40B4-BE49-F238E27FC236}">
                <a16:creationId xmlns:a16="http://schemas.microsoft.com/office/drawing/2014/main" id="{E052CF0B-1F12-CE34-52BC-19837E0B4944}"/>
              </a:ext>
            </a:extLst>
          </p:cNvPr>
          <p:cNvSpPr/>
          <p:nvPr/>
        </p:nvSpPr>
        <p:spPr>
          <a:xfrm>
            <a:off x="418151" y="3479254"/>
            <a:ext cx="2726448" cy="2862322"/>
          </a:xfrm>
          <a:prstGeom prst="rect">
            <a:avLst/>
          </a:prstGeom>
        </p:spPr>
        <p:txBody>
          <a:bodyPr wrap="square">
            <a:spAutoFit/>
          </a:bodyPr>
          <a:lstStyle/>
          <a:p>
            <a:pPr marL="285750" indent="-285750">
              <a:buFont typeface="Arial" panose="020B0604020202020204" pitchFamily="34" charset="0"/>
              <a:buChar char="•"/>
            </a:pPr>
            <a:r>
              <a:rPr lang="en-US" altLang="zh-TW" sz="1800">
                <a:cs typeface="+mn-ea"/>
                <a:sym typeface="+mn-lt"/>
              </a:rPr>
              <a:t>Maximize the storage capacity and performance without occupying any 3.5” drive bays.</a:t>
            </a:r>
            <a:r>
              <a:rPr lang="zh-TW" altLang="en-US" sz="1800">
                <a:cs typeface="+mn-ea"/>
                <a:sym typeface="+mn-lt"/>
              </a:rPr>
              <a:t> </a:t>
            </a:r>
            <a:r>
              <a:rPr lang="en-US" altLang="zh-TW" sz="1800">
                <a:cs typeface="+mn-ea"/>
                <a:sym typeface="+mn-lt"/>
              </a:rPr>
              <a:t>Some QM2 models even combine M.2 SSD and 10GBASE-T connectivity into one solution.</a:t>
            </a:r>
            <a:endParaRPr lang="zh-TW" altLang="en-US" sz="1800">
              <a:cs typeface="+mn-ea"/>
              <a:sym typeface="+mn-lt"/>
            </a:endParaRPr>
          </a:p>
        </p:txBody>
      </p:sp>
    </p:spTree>
    <p:extLst>
      <p:ext uri="{BB962C8B-B14F-4D97-AF65-F5344CB8AC3E}">
        <p14:creationId xmlns:p14="http://schemas.microsoft.com/office/powerpoint/2010/main" val="19474689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1CD69CDB-0304-4154-AFAF-A179DC9A11DA}"/>
              </a:ext>
            </a:extLst>
          </p:cNvPr>
          <p:cNvSpPr>
            <a:spLocks noGrp="1"/>
          </p:cNvSpPr>
          <p:nvPr>
            <p:ph type="title"/>
          </p:nvPr>
        </p:nvSpPr>
        <p:spPr>
          <a:xfrm>
            <a:off x="1" y="135291"/>
            <a:ext cx="12192000" cy="1378563"/>
          </a:xfrm>
        </p:spPr>
        <p:txBody>
          <a:bodyPr>
            <a:normAutofit/>
          </a:bodyPr>
          <a:lstStyle/>
          <a:p>
            <a:pPr algn="ctr"/>
            <a:r>
              <a:rPr lang="en-US" altLang="zh-TW">
                <a:latin typeface="+mn-lt"/>
                <a:ea typeface="+mn-ea"/>
                <a:cs typeface="+mn-ea"/>
                <a:sym typeface="+mn-lt"/>
              </a:rPr>
              <a:t>QNAP 16/32Gb </a:t>
            </a:r>
            <a:r>
              <a:rPr lang="en-US" altLang="zh-TW" err="1">
                <a:latin typeface="+mn-lt"/>
                <a:ea typeface="+mn-ea"/>
                <a:cs typeface="+mn-ea"/>
                <a:sym typeface="+mn-lt"/>
              </a:rPr>
              <a:t>Fibre</a:t>
            </a:r>
            <a:r>
              <a:rPr lang="en-US" altLang="zh-TW">
                <a:latin typeface="+mn-lt"/>
                <a:ea typeface="+mn-ea"/>
                <a:cs typeface="+mn-ea"/>
                <a:sym typeface="+mn-lt"/>
              </a:rPr>
              <a:t> Channel card for FC SAN</a:t>
            </a:r>
            <a:endParaRPr lang="zh-TW" altLang="en-US" b="1">
              <a:latin typeface="+mn-lt"/>
              <a:ea typeface="+mn-ea"/>
              <a:cs typeface="+mn-ea"/>
              <a:sym typeface="+mn-lt"/>
            </a:endParaRPr>
          </a:p>
        </p:txBody>
      </p:sp>
      <p:cxnSp>
        <p:nvCxnSpPr>
          <p:cNvPr id="25" name="直線接點 24">
            <a:extLst>
              <a:ext uri="{FF2B5EF4-FFF2-40B4-BE49-F238E27FC236}">
                <a16:creationId xmlns:a16="http://schemas.microsoft.com/office/drawing/2014/main" id="{B0D07614-B1E0-128B-0570-5FDAE835648B}"/>
              </a:ext>
            </a:extLst>
          </p:cNvPr>
          <p:cNvCxnSpPr>
            <a:cxnSpLocks/>
          </p:cNvCxnSpPr>
          <p:nvPr/>
        </p:nvCxnSpPr>
        <p:spPr>
          <a:xfrm>
            <a:off x="3343790" y="3145341"/>
            <a:ext cx="3064998" cy="0"/>
          </a:xfrm>
          <a:prstGeom prst="line">
            <a:avLst/>
          </a:prstGeom>
          <a:ln w="76200">
            <a:gradFill>
              <a:gsLst>
                <a:gs pos="0">
                  <a:srgbClr val="1FB3F2"/>
                </a:gs>
                <a:gs pos="100000">
                  <a:srgbClr val="E9E9E9">
                    <a:alpha val="0"/>
                  </a:srgbClr>
                </a:gs>
                <a:gs pos="67000">
                  <a:schemeClr val="accent1">
                    <a:lumMod val="30000"/>
                    <a:lumOff val="70000"/>
                    <a:alpha val="8000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6" name="圖片 5">
            <a:extLst>
              <a:ext uri="{FF2B5EF4-FFF2-40B4-BE49-F238E27FC236}">
                <a16:creationId xmlns:a16="http://schemas.microsoft.com/office/drawing/2014/main" id="{4459B220-DFD4-4B25-AD93-6ABA936AAB4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77908" y="1850600"/>
            <a:ext cx="3282104" cy="2798634"/>
          </a:xfrm>
          <a:prstGeom prst="rect">
            <a:avLst/>
          </a:prstGeom>
          <a:effectLst>
            <a:reflection blurRad="6350" stA="52000" endA="300" endPos="35000" dir="5400000" sy="-100000" algn="bl" rotWithShape="0"/>
          </a:effectLst>
        </p:spPr>
      </p:pic>
      <p:grpSp>
        <p:nvGrpSpPr>
          <p:cNvPr id="27" name="群組 26">
            <a:extLst>
              <a:ext uri="{FF2B5EF4-FFF2-40B4-BE49-F238E27FC236}">
                <a16:creationId xmlns:a16="http://schemas.microsoft.com/office/drawing/2014/main" id="{B2FA3052-CFC7-B59F-47BA-A4628BE89AC2}"/>
              </a:ext>
            </a:extLst>
          </p:cNvPr>
          <p:cNvGrpSpPr/>
          <p:nvPr/>
        </p:nvGrpSpPr>
        <p:grpSpPr>
          <a:xfrm>
            <a:off x="6340530" y="2152430"/>
            <a:ext cx="5450418" cy="1762528"/>
            <a:chOff x="5281398" y="2130931"/>
            <a:chExt cx="5815446" cy="1873802"/>
          </a:xfrm>
        </p:grpSpPr>
        <p:sp>
          <p:nvSpPr>
            <p:cNvPr id="32" name="矩形: 圓角 15">
              <a:extLst>
                <a:ext uri="{FF2B5EF4-FFF2-40B4-BE49-F238E27FC236}">
                  <a16:creationId xmlns:a16="http://schemas.microsoft.com/office/drawing/2014/main" id="{0D1C2F3F-96D7-8E50-95DE-FF610D646750}"/>
                </a:ext>
              </a:extLst>
            </p:cNvPr>
            <p:cNvSpPr/>
            <p:nvPr/>
          </p:nvSpPr>
          <p:spPr>
            <a:xfrm>
              <a:off x="5281399" y="2130932"/>
              <a:ext cx="5715152" cy="1873801"/>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cs typeface="+mn-ea"/>
                <a:sym typeface="+mn-lt"/>
              </a:endParaRPr>
            </a:p>
          </p:txBody>
        </p:sp>
        <p:pic>
          <p:nvPicPr>
            <p:cNvPr id="33" name="圖片 32">
              <a:extLst>
                <a:ext uri="{FF2B5EF4-FFF2-40B4-BE49-F238E27FC236}">
                  <a16:creationId xmlns:a16="http://schemas.microsoft.com/office/drawing/2014/main" id="{9A5EDC08-CD92-E7A9-43F3-C6934BFFA9A7}"/>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brightnessContrast bright="30000"/>
                      </a14:imgEffect>
                    </a14:imgLayer>
                  </a14:imgProps>
                </a:ext>
                <a:ext uri="{28A0092B-C50C-407E-A947-70E740481C1C}">
                  <a14:useLocalDpi xmlns:a14="http://schemas.microsoft.com/office/drawing/2010/main"/>
                </a:ext>
              </a:extLst>
            </a:blip>
            <a:srcRect r="96634"/>
            <a:stretch/>
          </p:blipFill>
          <p:spPr>
            <a:xfrm>
              <a:off x="5281398" y="2130931"/>
              <a:ext cx="200587" cy="1873801"/>
            </a:xfrm>
            <a:prstGeom prst="rect">
              <a:avLst/>
            </a:prstGeom>
            <a:effectLst>
              <a:outerShdw blurRad="50800" dist="38100" dir="2700000" algn="tl" rotWithShape="0">
                <a:prstClr val="black">
                  <a:alpha val="40000"/>
                </a:prstClr>
              </a:outerShdw>
            </a:effectLst>
          </p:spPr>
        </p:pic>
        <p:pic>
          <p:nvPicPr>
            <p:cNvPr id="34" name="圖片 33">
              <a:extLst>
                <a:ext uri="{FF2B5EF4-FFF2-40B4-BE49-F238E27FC236}">
                  <a16:creationId xmlns:a16="http://schemas.microsoft.com/office/drawing/2014/main" id="{A4BF79C4-DA25-08A3-06F8-BE1947A6FCF9}"/>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brightnessContrast bright="30000"/>
                      </a14:imgEffect>
                    </a14:imgLayer>
                  </a14:imgProps>
                </a:ext>
                <a:ext uri="{28A0092B-C50C-407E-A947-70E740481C1C}">
                  <a14:useLocalDpi xmlns:a14="http://schemas.microsoft.com/office/drawing/2010/main"/>
                </a:ext>
              </a:extLst>
            </a:blip>
            <a:srcRect r="96634"/>
            <a:stretch/>
          </p:blipFill>
          <p:spPr>
            <a:xfrm flipH="1">
              <a:off x="10896257" y="2130931"/>
              <a:ext cx="200587" cy="1873801"/>
            </a:xfrm>
            <a:prstGeom prst="rect">
              <a:avLst/>
            </a:prstGeom>
            <a:effectLst>
              <a:outerShdw blurRad="50800" dist="38100" dir="2700000" algn="tl" rotWithShape="0">
                <a:prstClr val="black">
                  <a:alpha val="40000"/>
                </a:prstClr>
              </a:outerShdw>
            </a:effectLst>
          </p:spPr>
        </p:pic>
      </p:grpSp>
      <p:cxnSp>
        <p:nvCxnSpPr>
          <p:cNvPr id="19" name="直線接點 18">
            <a:extLst>
              <a:ext uri="{FF2B5EF4-FFF2-40B4-BE49-F238E27FC236}">
                <a16:creationId xmlns:a16="http://schemas.microsoft.com/office/drawing/2014/main" id="{7B6151CE-43EF-0995-95C1-BEA25F063525}"/>
              </a:ext>
            </a:extLst>
          </p:cNvPr>
          <p:cNvCxnSpPr>
            <a:cxnSpLocks/>
          </p:cNvCxnSpPr>
          <p:nvPr/>
        </p:nvCxnSpPr>
        <p:spPr>
          <a:xfrm>
            <a:off x="5084785" y="5289400"/>
            <a:ext cx="3952341" cy="0"/>
          </a:xfrm>
          <a:prstGeom prst="line">
            <a:avLst/>
          </a:prstGeom>
          <a:ln w="76200">
            <a:gradFill>
              <a:gsLst>
                <a:gs pos="0">
                  <a:srgbClr val="1FB3F2"/>
                </a:gs>
                <a:gs pos="100000">
                  <a:srgbClr val="E9E9E9">
                    <a:alpha val="0"/>
                  </a:srgbClr>
                </a:gs>
                <a:gs pos="67000">
                  <a:schemeClr val="accent1">
                    <a:lumMod val="30000"/>
                    <a:lumOff val="70000"/>
                    <a:alpha val="8000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22" name="內容版面配置區 2">
            <a:extLst>
              <a:ext uri="{FF2B5EF4-FFF2-40B4-BE49-F238E27FC236}">
                <a16:creationId xmlns:a16="http://schemas.microsoft.com/office/drawing/2014/main" id="{DCE56A41-4EE9-434C-9EE6-E73AF8ABA2D0}"/>
              </a:ext>
            </a:extLst>
          </p:cNvPr>
          <p:cNvSpPr txBox="1">
            <a:spLocks/>
          </p:cNvSpPr>
          <p:nvPr/>
        </p:nvSpPr>
        <p:spPr>
          <a:xfrm>
            <a:off x="683984" y="1761423"/>
            <a:ext cx="10722147" cy="1565270"/>
          </a:xfrm>
          <a:prstGeom prst="rect">
            <a:avLst/>
          </a:prstGeom>
        </p:spPr>
        <p:txBody>
          <a:bodyPr vert="horz" lIns="121920" tIns="60960" rIns="121920" bIns="60960" rtlCol="0" anchor="t">
            <a:no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238749" indent="-238749" defTabSz="1625519">
              <a:lnSpc>
                <a:spcPts val="3200"/>
              </a:lnSpc>
              <a:spcBef>
                <a:spcPts val="1200"/>
              </a:spcBef>
              <a:buClr>
                <a:srgbClr val="F70F78"/>
              </a:buClr>
            </a:pPr>
            <a:endParaRPr lang="zh-CN" altLang="en-US" b="1">
              <a:solidFill>
                <a:prstClr val="black"/>
              </a:solidFill>
              <a:cs typeface="+mn-ea"/>
              <a:sym typeface="+mn-lt"/>
            </a:endParaRPr>
          </a:p>
        </p:txBody>
      </p:sp>
      <p:sp>
        <p:nvSpPr>
          <p:cNvPr id="24" name="文本框 16">
            <a:extLst>
              <a:ext uri="{FF2B5EF4-FFF2-40B4-BE49-F238E27FC236}">
                <a16:creationId xmlns:a16="http://schemas.microsoft.com/office/drawing/2014/main" id="{77F0947D-441B-EB44-BBA0-A4541D8F152B}"/>
              </a:ext>
            </a:extLst>
          </p:cNvPr>
          <p:cNvSpPr txBox="1"/>
          <p:nvPr/>
        </p:nvSpPr>
        <p:spPr>
          <a:xfrm>
            <a:off x="5616391" y="4611063"/>
            <a:ext cx="4809790" cy="615553"/>
          </a:xfrm>
          <a:prstGeom prst="rect">
            <a:avLst/>
          </a:prstGeom>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519">
              <a:buClr>
                <a:srgbClr val="000000"/>
              </a:buClr>
            </a:pPr>
            <a:r>
              <a:rPr lang="en-US" altLang="zh-CN" sz="3200">
                <a:solidFill>
                  <a:prstClr val="black"/>
                </a:solidFill>
                <a:cs typeface="+mn-ea"/>
                <a:sym typeface="+mn-lt"/>
              </a:rPr>
              <a:t>16/32Gb FC </a:t>
            </a:r>
            <a:r>
              <a:rPr lang="en-US" altLang="zh-TW" sz="2800">
                <a:cs typeface="+mn-ea"/>
                <a:sym typeface="+mn-lt"/>
              </a:rPr>
              <a:t>transceiver</a:t>
            </a:r>
            <a:endParaRPr lang="zh-CN" altLang="en-US" sz="3200">
              <a:solidFill>
                <a:prstClr val="black"/>
              </a:solidFill>
              <a:cs typeface="+mn-ea"/>
              <a:sym typeface="+mn-lt"/>
            </a:endParaRPr>
          </a:p>
        </p:txBody>
      </p:sp>
      <p:sp>
        <p:nvSpPr>
          <p:cNvPr id="26" name="文本框 17">
            <a:extLst>
              <a:ext uri="{FF2B5EF4-FFF2-40B4-BE49-F238E27FC236}">
                <a16:creationId xmlns:a16="http://schemas.microsoft.com/office/drawing/2014/main" id="{39D15044-A839-5747-AB2F-96CCCF1B3348}"/>
              </a:ext>
            </a:extLst>
          </p:cNvPr>
          <p:cNvSpPr txBox="1"/>
          <p:nvPr/>
        </p:nvSpPr>
        <p:spPr>
          <a:xfrm>
            <a:off x="3902569" y="1821827"/>
            <a:ext cx="2527514" cy="1231106"/>
          </a:xfrm>
          <a:prstGeom prst="rect">
            <a:avLst/>
          </a:prstGeom>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519">
              <a:buClr>
                <a:srgbClr val="000000"/>
              </a:buClr>
            </a:pPr>
            <a:r>
              <a:rPr lang="en-US" altLang="zh-CN" sz="2000" b="1">
                <a:solidFill>
                  <a:prstClr val="black"/>
                </a:solidFill>
                <a:cs typeface="+mn-ea"/>
                <a:sym typeface="+mn-lt"/>
              </a:rPr>
              <a:t>QXP-16G2FC</a:t>
            </a:r>
          </a:p>
          <a:p>
            <a:pPr defTabSz="1625519">
              <a:buClr>
                <a:srgbClr val="000000"/>
              </a:buClr>
            </a:pPr>
            <a:r>
              <a:rPr lang="en-US" altLang="zh-CN" sz="1600">
                <a:cs typeface="+mn-ea"/>
                <a:sym typeface="+mn-lt"/>
              </a:rPr>
              <a:t>Dual-port </a:t>
            </a:r>
            <a:r>
              <a:rPr lang="en-US" altLang="zh-CN" sz="1600">
                <a:solidFill>
                  <a:prstClr val="black"/>
                </a:solidFill>
                <a:cs typeface="+mn-ea"/>
                <a:sym typeface="+mn-lt"/>
              </a:rPr>
              <a:t>16Gbps </a:t>
            </a:r>
          </a:p>
          <a:p>
            <a:pPr defTabSz="1625519">
              <a:buClr>
                <a:srgbClr val="000000"/>
              </a:buClr>
            </a:pPr>
            <a:r>
              <a:rPr lang="en-US" altLang="zh-CN" sz="2000" b="1">
                <a:solidFill>
                  <a:prstClr val="black"/>
                </a:solidFill>
                <a:cs typeface="+mn-ea"/>
                <a:sym typeface="+mn-lt"/>
              </a:rPr>
              <a:t>QXP-32G2FC</a:t>
            </a:r>
          </a:p>
          <a:p>
            <a:pPr defTabSz="1625519">
              <a:buClr>
                <a:srgbClr val="000000"/>
              </a:buClr>
            </a:pPr>
            <a:r>
              <a:rPr lang="en-US" altLang="zh-CN" sz="1600">
                <a:cs typeface="+mn-ea"/>
                <a:sym typeface="+mn-lt"/>
              </a:rPr>
              <a:t>Dual-port </a:t>
            </a:r>
            <a:r>
              <a:rPr lang="en-US" altLang="zh-TW" sz="1600">
                <a:solidFill>
                  <a:prstClr val="black"/>
                </a:solidFill>
                <a:cs typeface="+mn-ea"/>
                <a:sym typeface="+mn-lt"/>
              </a:rPr>
              <a:t>32</a:t>
            </a:r>
            <a:r>
              <a:rPr lang="en-US" altLang="zh-CN" sz="1600">
                <a:solidFill>
                  <a:prstClr val="black"/>
                </a:solidFill>
                <a:cs typeface="+mn-ea"/>
                <a:sym typeface="+mn-lt"/>
              </a:rPr>
              <a:t>Gbps </a:t>
            </a:r>
          </a:p>
        </p:txBody>
      </p:sp>
      <p:sp>
        <p:nvSpPr>
          <p:cNvPr id="28" name="文本框 17">
            <a:extLst>
              <a:ext uri="{FF2B5EF4-FFF2-40B4-BE49-F238E27FC236}">
                <a16:creationId xmlns:a16="http://schemas.microsoft.com/office/drawing/2014/main" id="{AC0C4FA2-4293-8440-9A06-A2D9A7B75E03}"/>
              </a:ext>
            </a:extLst>
          </p:cNvPr>
          <p:cNvSpPr txBox="1"/>
          <p:nvPr/>
        </p:nvSpPr>
        <p:spPr>
          <a:xfrm>
            <a:off x="5748200" y="5360110"/>
            <a:ext cx="3124740" cy="779572"/>
          </a:xfrm>
          <a:prstGeom prst="rect">
            <a:avLst/>
          </a:prstGeom>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519">
              <a:buClr>
                <a:srgbClr val="000000"/>
              </a:buClr>
            </a:pPr>
            <a:r>
              <a:rPr lang="en-US" altLang="zh-CN" sz="2133">
                <a:solidFill>
                  <a:prstClr val="black"/>
                </a:solidFill>
                <a:cs typeface="+mn-ea"/>
                <a:sym typeface="+mn-lt"/>
              </a:rPr>
              <a:t>TRX-16GFCSFP-SR</a:t>
            </a:r>
          </a:p>
          <a:p>
            <a:pPr defTabSz="1625519">
              <a:buClr>
                <a:srgbClr val="000000"/>
              </a:buClr>
            </a:pPr>
            <a:r>
              <a:rPr lang="en-US" altLang="zh-CN" sz="2133">
                <a:solidFill>
                  <a:prstClr val="black"/>
                </a:solidFill>
                <a:cs typeface="+mn-ea"/>
                <a:sym typeface="+mn-lt"/>
              </a:rPr>
              <a:t>TRX-32GFCSFP-SR</a:t>
            </a:r>
          </a:p>
        </p:txBody>
      </p:sp>
      <p:sp>
        <p:nvSpPr>
          <p:cNvPr id="20" name="內容版面配置區 2">
            <a:extLst>
              <a:ext uri="{FF2B5EF4-FFF2-40B4-BE49-F238E27FC236}">
                <a16:creationId xmlns:a16="http://schemas.microsoft.com/office/drawing/2014/main" id="{89AE339A-D600-405E-BEED-129D8329505D}"/>
              </a:ext>
            </a:extLst>
          </p:cNvPr>
          <p:cNvSpPr txBox="1">
            <a:spLocks/>
          </p:cNvSpPr>
          <p:nvPr/>
        </p:nvSpPr>
        <p:spPr>
          <a:xfrm>
            <a:off x="6671083" y="2305535"/>
            <a:ext cx="4804043" cy="1414845"/>
          </a:xfrm>
          <a:prstGeom prst="rect">
            <a:avLst/>
          </a:prstGeom>
        </p:spPr>
        <p:txBody>
          <a:bodyPr vert="horz" lIns="121920" tIns="60960" rIns="121920" bIns="60960" rtlCol="0" anchor="t">
            <a:no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fontAlgn="base"/>
            <a:r>
              <a:rPr lang="en" altLang="zh-TW" sz="2800">
                <a:cs typeface="+mn-ea"/>
                <a:sym typeface="+mn-lt"/>
              </a:rPr>
              <a:t>Manage Fibre Channel connection using </a:t>
            </a:r>
            <a:r>
              <a:rPr lang="en" altLang="zh-TW" sz="2800" b="1">
                <a:cs typeface="+mn-ea"/>
                <a:sym typeface="+mn-lt"/>
              </a:rPr>
              <a:t>iSCSI &amp; Fibre Channel</a:t>
            </a:r>
            <a:r>
              <a:rPr lang="en" altLang="zh-TW" sz="2800">
                <a:cs typeface="+mn-ea"/>
                <a:sym typeface="+mn-lt"/>
              </a:rPr>
              <a:t> app</a:t>
            </a:r>
          </a:p>
        </p:txBody>
      </p:sp>
      <p:pic>
        <p:nvPicPr>
          <p:cNvPr id="1026" name="Picture 2">
            <a:extLst>
              <a:ext uri="{FF2B5EF4-FFF2-40B4-BE49-F238E27FC236}">
                <a16:creationId xmlns:a16="http://schemas.microsoft.com/office/drawing/2014/main" id="{15DEEC87-AA0E-2B42-9BC9-BAAFED81A626}"/>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b="7423"/>
          <a:stretch/>
        </p:blipFill>
        <p:spPr bwMode="auto">
          <a:xfrm>
            <a:off x="3623844" y="4277578"/>
            <a:ext cx="1984535" cy="1695408"/>
          </a:xfrm>
          <a:prstGeom prst="rect">
            <a:avLst/>
          </a:prstGeom>
          <a:effectLst>
            <a:reflection blurRad="6350" stA="52000" endA="300" endPos="35000" dir="5400000" sy="-100000" algn="bl" rotWithShape="0"/>
          </a:effectLst>
          <a:extLst>
            <a:ext uri="{909E8E84-426E-40DD-AFC4-6F175D3DCCD1}">
              <a14:hiddenFill xmlns:a14="http://schemas.microsoft.com/office/drawing/2010/main">
                <a:solidFill>
                  <a:srgbClr val="FFFFFF"/>
                </a:solidFill>
              </a14:hiddenFill>
            </a:ext>
          </a:extLst>
        </p:spPr>
      </p:pic>
      <p:sp>
        <p:nvSpPr>
          <p:cNvPr id="40" name="文本框 17">
            <a:extLst>
              <a:ext uri="{FF2B5EF4-FFF2-40B4-BE49-F238E27FC236}">
                <a16:creationId xmlns:a16="http://schemas.microsoft.com/office/drawing/2014/main" id="{624877F9-755B-1424-E91E-53200C46EB77}"/>
              </a:ext>
            </a:extLst>
          </p:cNvPr>
          <p:cNvSpPr txBox="1"/>
          <p:nvPr/>
        </p:nvSpPr>
        <p:spPr>
          <a:xfrm>
            <a:off x="3904506" y="3283870"/>
            <a:ext cx="2527514" cy="1025987"/>
          </a:xfrm>
          <a:prstGeom prst="rect">
            <a:avLst/>
          </a:prstGeom>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519">
              <a:buClr>
                <a:srgbClr val="000000"/>
              </a:buClr>
            </a:pPr>
            <a:r>
              <a:rPr lang="en-US" altLang="zh-CN" sz="1867">
                <a:solidFill>
                  <a:prstClr val="black"/>
                </a:solidFill>
                <a:cs typeface="+mn-ea"/>
                <a:sym typeface="+mn-lt"/>
              </a:rPr>
              <a:t>FC HBA</a:t>
            </a:r>
          </a:p>
          <a:p>
            <a:pPr defTabSz="1625519">
              <a:buClr>
                <a:srgbClr val="000000"/>
              </a:buClr>
            </a:pPr>
            <a:r>
              <a:rPr lang="en-US" altLang="zh-CN" sz="2000">
                <a:cs typeface="+mn-ea"/>
                <a:sym typeface="+mn-lt"/>
              </a:rPr>
              <a:t>with 16/32Gb FC transceivers</a:t>
            </a:r>
            <a:endParaRPr lang="zh-CN" altLang="en-US" sz="1867">
              <a:solidFill>
                <a:prstClr val="black"/>
              </a:solidFill>
              <a:cs typeface="+mn-ea"/>
              <a:sym typeface="+mn-lt"/>
            </a:endParaRPr>
          </a:p>
        </p:txBody>
      </p:sp>
    </p:spTree>
    <p:extLst>
      <p:ext uri="{BB962C8B-B14F-4D97-AF65-F5344CB8AC3E}">
        <p14:creationId xmlns:p14="http://schemas.microsoft.com/office/powerpoint/2010/main" val="93542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圖片 18">
            <a:extLst>
              <a:ext uri="{FF2B5EF4-FFF2-40B4-BE49-F238E27FC236}">
                <a16:creationId xmlns:a16="http://schemas.microsoft.com/office/drawing/2014/main" id="{AC5CA3CD-4E44-4A86-47D5-F1464B13BC00}"/>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flipV="1">
            <a:off x="3413497" y="4550290"/>
            <a:ext cx="2754398" cy="727390"/>
          </a:xfrm>
          <a:prstGeom prst="rect">
            <a:avLst/>
          </a:prstGeom>
        </p:spPr>
      </p:pic>
      <p:pic>
        <p:nvPicPr>
          <p:cNvPr id="18" name="圖片 17">
            <a:extLst>
              <a:ext uri="{FF2B5EF4-FFF2-40B4-BE49-F238E27FC236}">
                <a16:creationId xmlns:a16="http://schemas.microsoft.com/office/drawing/2014/main" id="{EFD0E79E-6B0C-1353-4C9D-2772AE05BE6C}"/>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flipV="1">
            <a:off x="232336" y="2989448"/>
            <a:ext cx="3096956" cy="727390"/>
          </a:xfrm>
          <a:prstGeom prst="rect">
            <a:avLst/>
          </a:prstGeom>
        </p:spPr>
      </p:pic>
      <p:pic>
        <p:nvPicPr>
          <p:cNvPr id="17" name="圖片 16">
            <a:extLst>
              <a:ext uri="{FF2B5EF4-FFF2-40B4-BE49-F238E27FC236}">
                <a16:creationId xmlns:a16="http://schemas.microsoft.com/office/drawing/2014/main" id="{DD86757B-FC32-AF86-7543-620E93D07237}"/>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flipV="1">
            <a:off x="179409" y="4636698"/>
            <a:ext cx="2741456" cy="686696"/>
          </a:xfrm>
          <a:prstGeom prst="rect">
            <a:avLst/>
          </a:prstGeom>
        </p:spPr>
      </p:pic>
      <p:sp>
        <p:nvSpPr>
          <p:cNvPr id="4" name="標題 3">
            <a:extLst>
              <a:ext uri="{FF2B5EF4-FFF2-40B4-BE49-F238E27FC236}">
                <a16:creationId xmlns:a16="http://schemas.microsoft.com/office/drawing/2014/main" id="{2EC2F8B2-33A2-45E2-8BFF-1A699FDD03E4}"/>
              </a:ext>
            </a:extLst>
          </p:cNvPr>
          <p:cNvSpPr>
            <a:spLocks noGrp="1"/>
          </p:cNvSpPr>
          <p:nvPr>
            <p:ph type="title"/>
          </p:nvPr>
        </p:nvSpPr>
        <p:spPr>
          <a:xfrm>
            <a:off x="1841631" y="116041"/>
            <a:ext cx="8890534" cy="1378563"/>
          </a:xfrm>
        </p:spPr>
        <p:txBody>
          <a:bodyPr>
            <a:normAutofit/>
          </a:bodyPr>
          <a:lstStyle/>
          <a:p>
            <a:r>
              <a:rPr lang="en-US" altLang="zh-TW" sz="3600">
                <a:latin typeface="+mn-lt"/>
                <a:ea typeface="+mn-ea"/>
                <a:cs typeface="+mn-ea"/>
                <a:sym typeface="+mn-lt"/>
              </a:rPr>
              <a:t>Budget-friendly unmanaged switches</a:t>
            </a:r>
            <a:br>
              <a:rPr lang="en-US" altLang="zh-TW" sz="3600">
                <a:latin typeface="+mn-lt"/>
                <a:ea typeface="+mn-ea"/>
                <a:cs typeface="+mn-ea"/>
                <a:sym typeface="+mn-lt"/>
              </a:rPr>
            </a:br>
            <a:r>
              <a:rPr lang="en-US" altLang="zh-TW" sz="3600">
                <a:latin typeface="+mn-lt"/>
                <a:ea typeface="+mn-ea"/>
                <a:cs typeface="+mn-ea"/>
                <a:sym typeface="+mn-lt"/>
              </a:rPr>
              <a:t>for multi-user environment</a:t>
            </a:r>
            <a:endParaRPr lang="zh-TW" altLang="en-US" sz="4133">
              <a:latin typeface="+mn-lt"/>
              <a:ea typeface="+mn-ea"/>
              <a:cs typeface="+mn-ea"/>
              <a:sym typeface="+mn-lt"/>
            </a:endParaRPr>
          </a:p>
        </p:txBody>
      </p:sp>
      <p:sp>
        <p:nvSpPr>
          <p:cNvPr id="25" name="文字方塊 24">
            <a:extLst>
              <a:ext uri="{FF2B5EF4-FFF2-40B4-BE49-F238E27FC236}">
                <a16:creationId xmlns:a16="http://schemas.microsoft.com/office/drawing/2014/main" id="{4EFECE1E-208A-1744-A6D3-6BB8230DEFE8}"/>
              </a:ext>
            </a:extLst>
          </p:cNvPr>
          <p:cNvSpPr txBox="1"/>
          <p:nvPr/>
        </p:nvSpPr>
        <p:spPr>
          <a:xfrm>
            <a:off x="3606001" y="5134339"/>
            <a:ext cx="2999539" cy="359009"/>
          </a:xfrm>
          <a:prstGeom prst="rect">
            <a:avLst/>
          </a:prstGeom>
          <a:noFill/>
        </p:spPr>
        <p:txBody>
          <a:bodyPr wrap="none" rtlCol="0">
            <a:spAutoFit/>
          </a:bodyPr>
          <a:lstStyle/>
          <a:p>
            <a:pPr defTabSz="1219170">
              <a:buClr>
                <a:srgbClr val="000000"/>
              </a:buClr>
            </a:pPr>
            <a:r>
              <a:rPr lang="en-US" altLang="zh-TW" sz="1733" b="1" kern="0">
                <a:solidFill>
                  <a:srgbClr val="17478A"/>
                </a:solidFill>
                <a:cs typeface="+mn-ea"/>
                <a:sym typeface="+mn-lt"/>
              </a:rPr>
              <a:t>QSW-308-1C (Unmanaged)</a:t>
            </a:r>
            <a:endParaRPr lang="zh-TW" altLang="en-US" sz="1733" b="1" kern="0">
              <a:solidFill>
                <a:srgbClr val="17478A"/>
              </a:solidFill>
              <a:cs typeface="+mn-ea"/>
              <a:sym typeface="+mn-lt"/>
            </a:endParaRPr>
          </a:p>
        </p:txBody>
      </p:sp>
      <p:sp>
        <p:nvSpPr>
          <p:cNvPr id="31" name="文字方塊 30">
            <a:extLst>
              <a:ext uri="{FF2B5EF4-FFF2-40B4-BE49-F238E27FC236}">
                <a16:creationId xmlns:a16="http://schemas.microsoft.com/office/drawing/2014/main" id="{21E9DF6E-F2DE-214E-BAB8-2293966D3352}"/>
              </a:ext>
            </a:extLst>
          </p:cNvPr>
          <p:cNvSpPr txBox="1"/>
          <p:nvPr/>
        </p:nvSpPr>
        <p:spPr>
          <a:xfrm>
            <a:off x="295207" y="5139174"/>
            <a:ext cx="3122971" cy="359009"/>
          </a:xfrm>
          <a:prstGeom prst="rect">
            <a:avLst/>
          </a:prstGeom>
          <a:noFill/>
        </p:spPr>
        <p:txBody>
          <a:bodyPr wrap="none" rtlCol="0">
            <a:spAutoFit/>
          </a:bodyPr>
          <a:lstStyle/>
          <a:p>
            <a:pPr defTabSz="1219170">
              <a:buClr>
                <a:srgbClr val="000000"/>
              </a:buClr>
            </a:pPr>
            <a:r>
              <a:rPr lang="en-US" altLang="zh-TW" sz="1733" b="1" kern="0">
                <a:solidFill>
                  <a:srgbClr val="17478A"/>
                </a:solidFill>
                <a:cs typeface="+mn-ea"/>
                <a:sym typeface="+mn-lt"/>
              </a:rPr>
              <a:t>QSW-1208-8C (Unmanaged)</a:t>
            </a:r>
            <a:endParaRPr lang="zh-TW" altLang="en-US" sz="1733" b="1" kern="0">
              <a:solidFill>
                <a:srgbClr val="17478A"/>
              </a:solidFill>
              <a:cs typeface="+mn-ea"/>
              <a:sym typeface="+mn-lt"/>
            </a:endParaRPr>
          </a:p>
        </p:txBody>
      </p:sp>
      <p:pic>
        <p:nvPicPr>
          <p:cNvPr id="44" name="圖片 43" descr="一張含有 電子用品, 黑色, 電腦, 時鐘 的圖片&#10;&#10;自動產生的描述">
            <a:extLst>
              <a:ext uri="{FF2B5EF4-FFF2-40B4-BE49-F238E27FC236}">
                <a16:creationId xmlns:a16="http://schemas.microsoft.com/office/drawing/2014/main" id="{DD7DB792-9635-6A45-8892-C92318091181}"/>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354335" y="4386492"/>
            <a:ext cx="2533415" cy="686696"/>
          </a:xfrm>
          <a:prstGeom prst="rect">
            <a:avLst/>
          </a:prstGeom>
          <a:effectLst>
            <a:outerShdw blurRad="431800" dist="355600" dir="1740000" algn="tl" rotWithShape="0">
              <a:prstClr val="black">
                <a:alpha val="23000"/>
              </a:prstClr>
            </a:outerShdw>
          </a:effectLst>
        </p:spPr>
      </p:pic>
      <p:pic>
        <p:nvPicPr>
          <p:cNvPr id="45" name="圖片 44">
            <a:extLst>
              <a:ext uri="{FF2B5EF4-FFF2-40B4-BE49-F238E27FC236}">
                <a16:creationId xmlns:a16="http://schemas.microsoft.com/office/drawing/2014/main" id="{B74A74CD-4E0C-0047-B97C-EB4C560FDB88}"/>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3688084" y="4449358"/>
            <a:ext cx="2220909" cy="468307"/>
          </a:xfrm>
          <a:prstGeom prst="rect">
            <a:avLst/>
          </a:prstGeom>
          <a:effectLst>
            <a:outerShdw blurRad="431800" dist="355600" dir="1740000" algn="tl" rotWithShape="0">
              <a:prstClr val="black">
                <a:alpha val="23000"/>
              </a:prstClr>
            </a:outerShdw>
          </a:effectLst>
        </p:spPr>
      </p:pic>
      <p:pic>
        <p:nvPicPr>
          <p:cNvPr id="46" name="圖片 45" descr="一張含有 電子用品 的圖片&#10;&#10;自動產生的描述">
            <a:extLst>
              <a:ext uri="{FF2B5EF4-FFF2-40B4-BE49-F238E27FC236}">
                <a16:creationId xmlns:a16="http://schemas.microsoft.com/office/drawing/2014/main" id="{822B8B12-39B2-9049-9F97-258332EC0E76}"/>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251585" y="1983437"/>
            <a:ext cx="3060347" cy="1912377"/>
          </a:xfrm>
          <a:prstGeom prst="rect">
            <a:avLst/>
          </a:prstGeom>
          <a:effectLst>
            <a:outerShdw blurRad="431800" dist="355600" dir="1740000" algn="tl" rotWithShape="0">
              <a:prstClr val="black">
                <a:alpha val="23000"/>
              </a:prstClr>
            </a:outerShdw>
          </a:effectLst>
        </p:spPr>
      </p:pic>
      <p:sp>
        <p:nvSpPr>
          <p:cNvPr id="26" name="文字方塊 25">
            <a:extLst>
              <a:ext uri="{FF2B5EF4-FFF2-40B4-BE49-F238E27FC236}">
                <a16:creationId xmlns:a16="http://schemas.microsoft.com/office/drawing/2014/main" id="{0ACEECEF-3C2D-AA41-A86B-CD9E1A2F821E}"/>
              </a:ext>
            </a:extLst>
          </p:cNvPr>
          <p:cNvSpPr txBox="1"/>
          <p:nvPr/>
        </p:nvSpPr>
        <p:spPr>
          <a:xfrm>
            <a:off x="3450484" y="2355449"/>
            <a:ext cx="3082895" cy="369332"/>
          </a:xfrm>
          <a:prstGeom prst="rect">
            <a:avLst/>
          </a:prstGeom>
          <a:noFill/>
        </p:spPr>
        <p:txBody>
          <a:bodyPr wrap="none" rtlCol="0">
            <a:spAutoFit/>
          </a:bodyPr>
          <a:lstStyle/>
          <a:p>
            <a:pPr defTabSz="1219170">
              <a:buClr>
                <a:srgbClr val="000000"/>
              </a:buClr>
            </a:pPr>
            <a:r>
              <a:rPr lang="en-US" altLang="zh-TW" sz="1733" b="1" kern="0">
                <a:solidFill>
                  <a:srgbClr val="17478A"/>
                </a:solidFill>
                <a:cs typeface="+mn-ea"/>
                <a:sym typeface="+mn-lt"/>
              </a:rPr>
              <a:t>QSW-1105-5T (Unmanaged)</a:t>
            </a:r>
            <a:endParaRPr lang="zh-TW" altLang="en-US" sz="1733" b="1" kern="0">
              <a:solidFill>
                <a:srgbClr val="17478A"/>
              </a:solidFill>
              <a:cs typeface="+mn-ea"/>
              <a:sym typeface="+mn-lt"/>
            </a:endParaRPr>
          </a:p>
        </p:txBody>
      </p:sp>
      <p:sp>
        <p:nvSpPr>
          <p:cNvPr id="27" name="文字方塊 26">
            <a:extLst>
              <a:ext uri="{FF2B5EF4-FFF2-40B4-BE49-F238E27FC236}">
                <a16:creationId xmlns:a16="http://schemas.microsoft.com/office/drawing/2014/main" id="{3D42D857-C13B-2F4A-A2BE-2860B72AC499}"/>
              </a:ext>
            </a:extLst>
          </p:cNvPr>
          <p:cNvSpPr txBox="1"/>
          <p:nvPr/>
        </p:nvSpPr>
        <p:spPr>
          <a:xfrm>
            <a:off x="3487093" y="2704929"/>
            <a:ext cx="3293784" cy="307777"/>
          </a:xfrm>
          <a:prstGeom prst="rect">
            <a:avLst/>
          </a:prstGeom>
          <a:noFill/>
        </p:spPr>
        <p:txBody>
          <a:bodyPr wrap="square" rtlCol="0">
            <a:spAutoFit/>
          </a:bodyPr>
          <a:lstStyle/>
          <a:p>
            <a:pPr marL="182563" indent="-182563" defTabSz="1219170">
              <a:buClr>
                <a:srgbClr val="000000"/>
              </a:buClr>
              <a:buFont typeface="Arial" panose="020B0604020202020204" pitchFamily="34" charset="0"/>
              <a:buChar char="•"/>
            </a:pPr>
            <a:r>
              <a:rPr lang="en-US" altLang="zh-TW" sz="1400" kern="0">
                <a:solidFill>
                  <a:srgbClr val="000000"/>
                </a:solidFill>
                <a:cs typeface="+mn-ea"/>
                <a:sym typeface="+mn-lt"/>
              </a:rPr>
              <a:t>5 x 2.5GbE Multi-Gig RJ45</a:t>
            </a:r>
          </a:p>
        </p:txBody>
      </p:sp>
      <p:sp>
        <p:nvSpPr>
          <p:cNvPr id="29" name="文字方塊 28">
            <a:extLst>
              <a:ext uri="{FF2B5EF4-FFF2-40B4-BE49-F238E27FC236}">
                <a16:creationId xmlns:a16="http://schemas.microsoft.com/office/drawing/2014/main" id="{4945C45B-3853-6946-939C-EEFB3A1A43C9}"/>
              </a:ext>
            </a:extLst>
          </p:cNvPr>
          <p:cNvSpPr txBox="1"/>
          <p:nvPr/>
        </p:nvSpPr>
        <p:spPr>
          <a:xfrm>
            <a:off x="341046" y="5498529"/>
            <a:ext cx="2817453" cy="792974"/>
          </a:xfrm>
          <a:prstGeom prst="rect">
            <a:avLst/>
          </a:prstGeom>
          <a:noFill/>
        </p:spPr>
        <p:txBody>
          <a:bodyPr wrap="square" rtlCol="0">
            <a:spAutoFit/>
          </a:bodyPr>
          <a:lstStyle/>
          <a:p>
            <a:pPr marL="182563" indent="-182563" defTabSz="1219170">
              <a:lnSpc>
                <a:spcPts val="1700"/>
              </a:lnSpc>
              <a:spcBef>
                <a:spcPts val="500"/>
              </a:spcBef>
              <a:buClr>
                <a:srgbClr val="000000"/>
              </a:buClr>
              <a:buFont typeface="Arial" panose="020B0604020202020204" pitchFamily="34" charset="0"/>
              <a:buChar char="•"/>
            </a:pPr>
            <a:r>
              <a:rPr lang="en-US" altLang="zh-TW" sz="1267" kern="0">
                <a:solidFill>
                  <a:srgbClr val="000000"/>
                </a:solidFill>
                <a:cs typeface="+mn-ea"/>
                <a:sym typeface="+mn-lt"/>
              </a:rPr>
              <a:t>8 x 10GbE Multi-Gig RJ45 / SFP+ combo port</a:t>
            </a:r>
          </a:p>
          <a:p>
            <a:pPr marL="182563" indent="-182563" defTabSz="1219170">
              <a:lnSpc>
                <a:spcPts val="1700"/>
              </a:lnSpc>
              <a:spcBef>
                <a:spcPts val="500"/>
              </a:spcBef>
              <a:buClr>
                <a:srgbClr val="000000"/>
              </a:buClr>
              <a:buFont typeface="Arial" panose="020B0604020202020204" pitchFamily="34" charset="0"/>
              <a:buChar char="•"/>
            </a:pPr>
            <a:r>
              <a:rPr lang="en-US" altLang="zh-TW" sz="1267" kern="0">
                <a:solidFill>
                  <a:srgbClr val="000000"/>
                </a:solidFill>
                <a:cs typeface="+mn-ea"/>
                <a:sym typeface="+mn-lt"/>
              </a:rPr>
              <a:t>4 x 10GbE SFP+</a:t>
            </a:r>
            <a:endParaRPr lang="zh-TW" altLang="en-US" sz="1267" kern="0">
              <a:solidFill>
                <a:srgbClr val="000000"/>
              </a:solidFill>
              <a:cs typeface="+mn-ea"/>
              <a:sym typeface="+mn-lt"/>
            </a:endParaRPr>
          </a:p>
        </p:txBody>
      </p:sp>
      <p:sp>
        <p:nvSpPr>
          <p:cNvPr id="30" name="文字方塊 29">
            <a:extLst>
              <a:ext uri="{FF2B5EF4-FFF2-40B4-BE49-F238E27FC236}">
                <a16:creationId xmlns:a16="http://schemas.microsoft.com/office/drawing/2014/main" id="{EA81D402-64FA-184A-A304-E22D4563F4F1}"/>
              </a:ext>
            </a:extLst>
          </p:cNvPr>
          <p:cNvSpPr txBox="1"/>
          <p:nvPr/>
        </p:nvSpPr>
        <p:spPr>
          <a:xfrm>
            <a:off x="3490501" y="5509364"/>
            <a:ext cx="2934376" cy="1105880"/>
          </a:xfrm>
          <a:prstGeom prst="rect">
            <a:avLst/>
          </a:prstGeom>
          <a:noFill/>
        </p:spPr>
        <p:txBody>
          <a:bodyPr wrap="square" lIns="121920" tIns="60960" rIns="121920" bIns="60960" rtlCol="0" anchor="t">
            <a:spAutoFit/>
          </a:bodyPr>
          <a:lstStyle/>
          <a:p>
            <a:pPr marL="182563" indent="-182563" defTabSz="1219170">
              <a:lnSpc>
                <a:spcPts val="1700"/>
              </a:lnSpc>
              <a:spcBef>
                <a:spcPts val="500"/>
              </a:spcBef>
              <a:buClr>
                <a:srgbClr val="000000"/>
              </a:buClr>
              <a:buFont typeface="Arial" panose="020B0604020202020204" pitchFamily="34" charset="0"/>
              <a:buChar char="•"/>
            </a:pPr>
            <a:r>
              <a:rPr lang="en-US" altLang="zh-TW" sz="1267" kern="0">
                <a:solidFill>
                  <a:srgbClr val="000000"/>
                </a:solidFill>
                <a:cs typeface="+mn-ea"/>
                <a:sym typeface="+mn-lt"/>
              </a:rPr>
              <a:t>1 x 10GbE Multi-Gig RJ45 / SFP+ combo</a:t>
            </a:r>
            <a:r>
              <a:rPr lang="zh-TW" altLang="en-US" sz="1267" kern="0">
                <a:solidFill>
                  <a:srgbClr val="000000"/>
                </a:solidFill>
                <a:cs typeface="+mn-ea"/>
                <a:sym typeface="+mn-lt"/>
              </a:rPr>
              <a:t> </a:t>
            </a:r>
            <a:r>
              <a:rPr lang="en-US" altLang="zh-TW" sz="1267" kern="0">
                <a:solidFill>
                  <a:srgbClr val="000000"/>
                </a:solidFill>
                <a:cs typeface="+mn-ea"/>
                <a:sym typeface="+mn-lt"/>
              </a:rPr>
              <a:t>port</a:t>
            </a:r>
          </a:p>
          <a:p>
            <a:pPr marL="182563" indent="-182563" defTabSz="1219170">
              <a:lnSpc>
                <a:spcPts val="1700"/>
              </a:lnSpc>
              <a:spcBef>
                <a:spcPts val="500"/>
              </a:spcBef>
              <a:buClr>
                <a:srgbClr val="000000"/>
              </a:buClr>
              <a:buFont typeface="Arial" panose="020B0604020202020204" pitchFamily="34" charset="0"/>
              <a:buChar char="•"/>
            </a:pPr>
            <a:r>
              <a:rPr lang="en-US" altLang="zh-TW" sz="1267" kern="0">
                <a:solidFill>
                  <a:srgbClr val="000000"/>
                </a:solidFill>
                <a:cs typeface="+mn-ea"/>
                <a:sym typeface="+mn-lt"/>
              </a:rPr>
              <a:t>2 x 10GbE SFP+</a:t>
            </a:r>
          </a:p>
          <a:p>
            <a:pPr marL="182563" indent="-182563" defTabSz="1219170">
              <a:lnSpc>
                <a:spcPts val="1700"/>
              </a:lnSpc>
              <a:spcBef>
                <a:spcPts val="500"/>
              </a:spcBef>
              <a:buClr>
                <a:srgbClr val="000000"/>
              </a:buClr>
              <a:buFont typeface="Arial" panose="020B0604020202020204" pitchFamily="34" charset="0"/>
              <a:buChar char="•"/>
            </a:pPr>
            <a:r>
              <a:rPr lang="en-US" altLang="zh-TW" sz="1267" kern="0">
                <a:solidFill>
                  <a:srgbClr val="000000"/>
                </a:solidFill>
                <a:cs typeface="+mn-ea"/>
                <a:sym typeface="+mn-lt"/>
              </a:rPr>
              <a:t>8 x 1GbE RJ45</a:t>
            </a:r>
            <a:endParaRPr lang="zh-TW" altLang="en-US" sz="1267" kern="0">
              <a:solidFill>
                <a:srgbClr val="000000"/>
              </a:solidFill>
              <a:cs typeface="+mn-ea"/>
              <a:sym typeface="+mn-lt"/>
            </a:endParaRPr>
          </a:p>
        </p:txBody>
      </p:sp>
      <p:pic>
        <p:nvPicPr>
          <p:cNvPr id="2050" name="Picture 2">
            <a:extLst>
              <a:ext uri="{FF2B5EF4-FFF2-40B4-BE49-F238E27FC236}">
                <a16:creationId xmlns:a16="http://schemas.microsoft.com/office/drawing/2014/main" id="{432D2F51-25E9-3641-8C4B-29F61B58A1B3}"/>
              </a:ext>
            </a:extLst>
          </p:cNvPr>
          <p:cNvPicPr>
            <a:picLocks noChangeAspect="1" noChangeArrowheads="1"/>
          </p:cNvPicPr>
          <p:nvPr/>
        </p:nvPicPr>
        <p:blipFill>
          <a:blip r:embed="rId6">
            <a:biLevel thresh="75000"/>
            <a:extLst>
              <a:ext uri="{28A0092B-C50C-407E-A947-70E740481C1C}">
                <a14:useLocalDpi xmlns:a14="http://schemas.microsoft.com/office/drawing/2010/main"/>
              </a:ext>
            </a:extLst>
          </a:blip>
          <a:srcRect/>
          <a:stretch>
            <a:fillRect/>
          </a:stretch>
        </p:blipFill>
        <p:spPr bwMode="auto">
          <a:xfrm>
            <a:off x="6179326" y="2427157"/>
            <a:ext cx="5761803" cy="3596964"/>
          </a:xfrm>
          <a:prstGeom prst="rect">
            <a:avLst/>
          </a:prstGeom>
          <a:noFill/>
          <a:extLst>
            <a:ext uri="{909E8E84-426E-40DD-AFC4-6F175D3DCCD1}">
              <a14:hiddenFill xmlns:a14="http://schemas.microsoft.com/office/drawing/2010/main">
                <a:solidFill>
                  <a:srgbClr val="FFFFFF"/>
                </a:solidFill>
              </a14:hiddenFill>
            </a:ext>
          </a:extLst>
        </p:spPr>
      </p:pic>
      <p:sp>
        <p:nvSpPr>
          <p:cNvPr id="14" name="矩形: 圓角 13">
            <a:extLst>
              <a:ext uri="{FF2B5EF4-FFF2-40B4-BE49-F238E27FC236}">
                <a16:creationId xmlns:a16="http://schemas.microsoft.com/office/drawing/2014/main" id="{CA7B6E2A-0668-9DC1-ADEB-F9F1CE42E0F4}"/>
              </a:ext>
            </a:extLst>
          </p:cNvPr>
          <p:cNvSpPr/>
          <p:nvPr/>
        </p:nvSpPr>
        <p:spPr>
          <a:xfrm>
            <a:off x="3525593" y="3077975"/>
            <a:ext cx="2488198" cy="453649"/>
          </a:xfrm>
          <a:prstGeom prst="roundRect">
            <a:avLst>
              <a:gd name="adj" fmla="val 3825"/>
            </a:avLst>
          </a:prstGeom>
          <a:gradFill>
            <a:gsLst>
              <a:gs pos="8000">
                <a:srgbClr val="29797F"/>
              </a:gs>
              <a:gs pos="100000">
                <a:srgbClr val="118FC0"/>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16" name="文字方塊 15">
            <a:extLst>
              <a:ext uri="{FF2B5EF4-FFF2-40B4-BE49-F238E27FC236}">
                <a16:creationId xmlns:a16="http://schemas.microsoft.com/office/drawing/2014/main" id="{76175490-73EC-2583-3B80-0EA58716CE1D}"/>
              </a:ext>
            </a:extLst>
          </p:cNvPr>
          <p:cNvSpPr txBox="1"/>
          <p:nvPr/>
        </p:nvSpPr>
        <p:spPr>
          <a:xfrm>
            <a:off x="3626387" y="3145190"/>
            <a:ext cx="2309368" cy="307777"/>
          </a:xfrm>
          <a:prstGeom prst="rect">
            <a:avLst/>
          </a:prstGeom>
          <a:noFill/>
        </p:spPr>
        <p:txBody>
          <a:bodyPr wrap="square">
            <a:spAutoFit/>
          </a:bodyPr>
          <a:lstStyle/>
          <a:p>
            <a:pPr algn="ctr"/>
            <a:r>
              <a:rPr lang="en-US" altLang="zh-CN" sz="1400" b="1" err="1">
                <a:solidFill>
                  <a:srgbClr val="FFCC00"/>
                </a:solidFill>
                <a:cs typeface="+mn-ea"/>
                <a:sym typeface="+mn-lt"/>
              </a:rPr>
              <a:t>Fanless</a:t>
            </a:r>
            <a:r>
              <a:rPr lang="en-US" altLang="zh-CN" sz="1400" b="1">
                <a:solidFill>
                  <a:schemeClr val="bg1">
                    <a:lumMod val="95000"/>
                  </a:schemeClr>
                </a:solidFill>
                <a:cs typeface="+mn-ea"/>
                <a:sym typeface="+mn-lt"/>
              </a:rPr>
              <a:t> &amp; metal housing</a:t>
            </a:r>
            <a:endParaRPr lang="en-US" altLang="zh-TW" sz="1400" b="1">
              <a:solidFill>
                <a:schemeClr val="bg1">
                  <a:lumMod val="95000"/>
                </a:schemeClr>
              </a:solidFill>
              <a:cs typeface="+mn-ea"/>
              <a:sym typeface="+mn-lt"/>
            </a:endParaRPr>
          </a:p>
        </p:txBody>
      </p:sp>
    </p:spTree>
    <p:extLst>
      <p:ext uri="{BB962C8B-B14F-4D97-AF65-F5344CB8AC3E}">
        <p14:creationId xmlns:p14="http://schemas.microsoft.com/office/powerpoint/2010/main" val="7550769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矩形: 圓角化同側角落 31">
            <a:extLst>
              <a:ext uri="{FF2B5EF4-FFF2-40B4-BE49-F238E27FC236}">
                <a16:creationId xmlns:a16="http://schemas.microsoft.com/office/drawing/2014/main" id="{C827C8A7-D5D8-96EF-0068-C31B4B95D383}"/>
              </a:ext>
            </a:extLst>
          </p:cNvPr>
          <p:cNvSpPr/>
          <p:nvPr/>
        </p:nvSpPr>
        <p:spPr>
          <a:xfrm>
            <a:off x="8307602" y="2574930"/>
            <a:ext cx="1130490" cy="491281"/>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39" name="矩形: 圓角化同側角落 38">
            <a:extLst>
              <a:ext uri="{FF2B5EF4-FFF2-40B4-BE49-F238E27FC236}">
                <a16:creationId xmlns:a16="http://schemas.microsoft.com/office/drawing/2014/main" id="{7E86A650-041C-A75E-5571-EE74DE0FD135}"/>
              </a:ext>
            </a:extLst>
          </p:cNvPr>
          <p:cNvSpPr/>
          <p:nvPr/>
        </p:nvSpPr>
        <p:spPr>
          <a:xfrm>
            <a:off x="9473788" y="2574929"/>
            <a:ext cx="1130490" cy="491281"/>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43" name="矩形: 圓角化同側角落 42">
            <a:extLst>
              <a:ext uri="{FF2B5EF4-FFF2-40B4-BE49-F238E27FC236}">
                <a16:creationId xmlns:a16="http://schemas.microsoft.com/office/drawing/2014/main" id="{AF2D149E-A1DC-8F44-8723-E83A51B2FA1A}"/>
              </a:ext>
            </a:extLst>
          </p:cNvPr>
          <p:cNvSpPr/>
          <p:nvPr/>
        </p:nvSpPr>
        <p:spPr>
          <a:xfrm>
            <a:off x="10639974" y="2569751"/>
            <a:ext cx="1130490" cy="491281"/>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graphicFrame>
        <p:nvGraphicFramePr>
          <p:cNvPr id="20" name="Shape 253">
            <a:extLst>
              <a:ext uri="{FF2B5EF4-FFF2-40B4-BE49-F238E27FC236}">
                <a16:creationId xmlns:a16="http://schemas.microsoft.com/office/drawing/2014/main" id="{71BEF758-E246-DE44-AF83-B30DF04391C5}"/>
              </a:ext>
            </a:extLst>
          </p:cNvPr>
          <p:cNvGraphicFramePr/>
          <p:nvPr>
            <p:extLst>
              <p:ext uri="{D42A27DB-BD31-4B8C-83A1-F6EECF244321}">
                <p14:modId xmlns:p14="http://schemas.microsoft.com/office/powerpoint/2010/main" val="3688200352"/>
              </p:ext>
            </p:extLst>
          </p:nvPr>
        </p:nvGraphicFramePr>
        <p:xfrm>
          <a:off x="7151312" y="2591865"/>
          <a:ext cx="4619152" cy="2814894"/>
        </p:xfrm>
        <a:graphic>
          <a:graphicData uri="http://schemas.openxmlformats.org/drawingml/2006/table">
            <a:tbl>
              <a:tblPr firstRow="1" bandRow="1">
                <a:effectLst>
                  <a:outerShdw blurRad="431800" dist="215900" dir="4140000" algn="ctr" rotWithShape="0">
                    <a:srgbClr val="000000">
                      <a:alpha val="25000"/>
                    </a:srgbClr>
                  </a:outerShdw>
                </a:effectLst>
                <a:tableStyleId>{85BE263C-DBD7-4A20-BB59-AAB30ACAA65A}</a:tableStyleId>
              </a:tblPr>
              <a:tblGrid>
                <a:gridCol w="1154788">
                  <a:extLst>
                    <a:ext uri="{9D8B030D-6E8A-4147-A177-3AD203B41FA5}">
                      <a16:colId xmlns:a16="http://schemas.microsoft.com/office/drawing/2014/main" val="20000"/>
                    </a:ext>
                  </a:extLst>
                </a:gridCol>
                <a:gridCol w="1154788">
                  <a:extLst>
                    <a:ext uri="{9D8B030D-6E8A-4147-A177-3AD203B41FA5}">
                      <a16:colId xmlns:a16="http://schemas.microsoft.com/office/drawing/2014/main" val="20001"/>
                    </a:ext>
                  </a:extLst>
                </a:gridCol>
                <a:gridCol w="1154788">
                  <a:extLst>
                    <a:ext uri="{9D8B030D-6E8A-4147-A177-3AD203B41FA5}">
                      <a16:colId xmlns:a16="http://schemas.microsoft.com/office/drawing/2014/main" val="20002"/>
                    </a:ext>
                  </a:extLst>
                </a:gridCol>
                <a:gridCol w="1154788">
                  <a:extLst>
                    <a:ext uri="{9D8B030D-6E8A-4147-A177-3AD203B41FA5}">
                      <a16:colId xmlns:a16="http://schemas.microsoft.com/office/drawing/2014/main" val="20003"/>
                    </a:ext>
                  </a:extLst>
                </a:gridCol>
              </a:tblGrid>
              <a:tr h="469149">
                <a:tc>
                  <a:txBody>
                    <a:bodyPr/>
                    <a:lstStyle/>
                    <a:p>
                      <a:pPr marL="0" marR="0" lvl="0" indent="0" algn="l" rtl="0">
                        <a:spcBef>
                          <a:spcPts val="0"/>
                        </a:spcBef>
                        <a:spcAft>
                          <a:spcPts val="0"/>
                        </a:spcAft>
                        <a:buNone/>
                      </a:pPr>
                      <a:endParaRPr lang="zh-TW" altLang="en-US" sz="1900" b="1">
                        <a:solidFill>
                          <a:schemeClr val="dk1"/>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rtl="0">
                        <a:spcBef>
                          <a:spcPts val="0"/>
                        </a:spcBef>
                        <a:spcAft>
                          <a:spcPts val="0"/>
                        </a:spcAft>
                        <a:buNone/>
                      </a:pPr>
                      <a:r>
                        <a:rPr lang="en" altLang="zh-TW" sz="1900" b="1">
                          <a:latin typeface="+mn-lt"/>
                          <a:ea typeface="+mn-ea"/>
                          <a:cs typeface="+mn-ea"/>
                          <a:sym typeface="+mn-lt"/>
                        </a:rPr>
                        <a:t>CAT 5e</a:t>
                      </a:r>
                      <a:endParaRPr lang="en" sz="1900" b="1">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rtl="0">
                        <a:spcBef>
                          <a:spcPts val="0"/>
                        </a:spcBef>
                        <a:spcAft>
                          <a:spcPts val="0"/>
                        </a:spcAft>
                        <a:buNone/>
                      </a:pPr>
                      <a:r>
                        <a:rPr lang="en" altLang="zh-TW" sz="1900" b="1">
                          <a:latin typeface="+mn-lt"/>
                          <a:ea typeface="+mn-ea"/>
                          <a:cs typeface="+mn-ea"/>
                          <a:sym typeface="+mn-lt"/>
                        </a:rPr>
                        <a:t>CAT 6</a:t>
                      </a:r>
                      <a:endParaRPr lang="en" sz="1900" b="1">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rtl="0">
                        <a:spcBef>
                          <a:spcPts val="0"/>
                        </a:spcBef>
                        <a:spcAft>
                          <a:spcPts val="0"/>
                        </a:spcAft>
                        <a:buNone/>
                      </a:pPr>
                      <a:r>
                        <a:rPr lang="zh-TW" sz="1900" b="1">
                          <a:latin typeface="+mn-lt"/>
                          <a:ea typeface="+mn-ea"/>
                          <a:cs typeface="+mn-ea"/>
                          <a:sym typeface="+mn-lt"/>
                        </a:rPr>
                        <a:t>CAT 6A</a:t>
                      </a:r>
                      <a:endParaRPr lang="en-US" altLang="zh-TW" sz="1900" b="1">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469149">
                <a:tc>
                  <a:txBody>
                    <a:bodyPr/>
                    <a:lstStyle/>
                    <a:p>
                      <a:pPr marL="0" marR="0" lvl="0" indent="0" algn="ctr" rtl="0">
                        <a:spcBef>
                          <a:spcPts val="0"/>
                        </a:spcBef>
                        <a:spcAft>
                          <a:spcPts val="0"/>
                        </a:spcAft>
                        <a:buNone/>
                      </a:pPr>
                      <a:r>
                        <a:rPr lang="en" altLang="zh-TW" sz="1900" b="1">
                          <a:latin typeface="+mn-lt"/>
                          <a:ea typeface="+mn-ea"/>
                          <a:cs typeface="+mn-ea"/>
                          <a:sym typeface="+mn-lt"/>
                        </a:rPr>
                        <a:t>100M</a:t>
                      </a:r>
                      <a:endParaRPr lang="en"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rtl="0">
                        <a:spcBef>
                          <a:spcPts val="0"/>
                        </a:spcBef>
                        <a:spcAft>
                          <a:spcPts val="0"/>
                        </a:spcAft>
                        <a:buNone/>
                      </a:pPr>
                      <a:r>
                        <a:rPr lang="zh-TW" altLang="en-US" sz="1900" b="1">
                          <a:latin typeface="+mn-lt"/>
                          <a:ea typeface="+mn-ea"/>
                          <a:cs typeface="+mn-ea"/>
                          <a:sym typeface="+mn-lt"/>
                        </a:rPr>
                        <a:t>✔</a:t>
                      </a:r>
                      <a:endParaRPr lang="zh-TW" altLang="en-US"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rtl="0">
                        <a:lnSpc>
                          <a:spcPct val="100000"/>
                        </a:lnSpc>
                        <a:spcBef>
                          <a:spcPts val="0"/>
                        </a:spcBef>
                        <a:spcAft>
                          <a:spcPts val="0"/>
                        </a:spcAft>
                        <a:buClr>
                          <a:schemeClr val="lt1"/>
                        </a:buClr>
                        <a:buSzPts val="1800"/>
                        <a:buFont typeface="Corbel"/>
                        <a:buNone/>
                      </a:pPr>
                      <a:r>
                        <a:rPr lang="zh-TW" altLang="en-US" sz="1900" b="1">
                          <a:latin typeface="+mn-lt"/>
                          <a:ea typeface="+mn-ea"/>
                          <a:cs typeface="+mn-ea"/>
                          <a:sym typeface="+mn-lt"/>
                        </a:rPr>
                        <a:t>✔</a:t>
                      </a:r>
                      <a:endParaRPr lang="zh-TW" altLang="en-US"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rtl="0">
                        <a:lnSpc>
                          <a:spcPct val="100000"/>
                        </a:lnSpc>
                        <a:spcBef>
                          <a:spcPts val="0"/>
                        </a:spcBef>
                        <a:spcAft>
                          <a:spcPts val="0"/>
                        </a:spcAft>
                        <a:buClr>
                          <a:schemeClr val="lt1"/>
                        </a:buClr>
                        <a:buSzPts val="1800"/>
                        <a:buFont typeface="Corbel"/>
                        <a:buNone/>
                      </a:pPr>
                      <a:r>
                        <a:rPr lang="zh-TW" altLang="en-US" sz="1900" b="1">
                          <a:latin typeface="+mn-lt"/>
                          <a:ea typeface="+mn-ea"/>
                          <a:cs typeface="+mn-ea"/>
                          <a:sym typeface="+mn-lt"/>
                        </a:rPr>
                        <a:t>✔</a:t>
                      </a:r>
                      <a:endParaRPr lang="zh-TW" altLang="en-US"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469149">
                <a:tc>
                  <a:txBody>
                    <a:bodyPr/>
                    <a:lstStyle/>
                    <a:p>
                      <a:pPr marL="0" marR="0" lvl="0" indent="0" algn="ctr" rtl="0">
                        <a:spcBef>
                          <a:spcPts val="0"/>
                        </a:spcBef>
                        <a:spcAft>
                          <a:spcPts val="0"/>
                        </a:spcAft>
                        <a:buNone/>
                      </a:pPr>
                      <a:r>
                        <a:rPr lang="en" altLang="zh-TW" sz="1900" b="1">
                          <a:latin typeface="+mn-lt"/>
                          <a:ea typeface="+mn-ea"/>
                          <a:cs typeface="+mn-ea"/>
                          <a:sym typeface="+mn-lt"/>
                        </a:rPr>
                        <a:t>1G</a:t>
                      </a:r>
                      <a:endParaRPr lang="en"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rtl="0">
                        <a:spcBef>
                          <a:spcPts val="0"/>
                        </a:spcBef>
                        <a:spcAft>
                          <a:spcPts val="0"/>
                        </a:spcAft>
                        <a:buNone/>
                      </a:pPr>
                      <a:r>
                        <a:rPr lang="zh-TW" altLang="en-US" sz="1900" b="1">
                          <a:latin typeface="+mn-lt"/>
                          <a:ea typeface="+mn-ea"/>
                          <a:cs typeface="+mn-ea"/>
                          <a:sym typeface="+mn-lt"/>
                        </a:rPr>
                        <a:t>✔</a:t>
                      </a:r>
                      <a:endParaRPr lang="zh-TW" altLang="en-US"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rtl="0">
                        <a:lnSpc>
                          <a:spcPct val="100000"/>
                        </a:lnSpc>
                        <a:spcBef>
                          <a:spcPts val="0"/>
                        </a:spcBef>
                        <a:spcAft>
                          <a:spcPts val="0"/>
                        </a:spcAft>
                        <a:buClr>
                          <a:schemeClr val="lt1"/>
                        </a:buClr>
                        <a:buSzPts val="1800"/>
                        <a:buFont typeface="Corbel"/>
                        <a:buNone/>
                      </a:pPr>
                      <a:r>
                        <a:rPr lang="zh-TW" altLang="en-US" sz="1900" b="1">
                          <a:latin typeface="+mn-lt"/>
                          <a:ea typeface="+mn-ea"/>
                          <a:cs typeface="+mn-ea"/>
                          <a:sym typeface="+mn-lt"/>
                        </a:rPr>
                        <a:t>✔</a:t>
                      </a:r>
                      <a:endParaRPr lang="zh-TW" altLang="en-US"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rtl="0">
                        <a:lnSpc>
                          <a:spcPct val="100000"/>
                        </a:lnSpc>
                        <a:spcBef>
                          <a:spcPts val="0"/>
                        </a:spcBef>
                        <a:spcAft>
                          <a:spcPts val="0"/>
                        </a:spcAft>
                        <a:buClr>
                          <a:schemeClr val="lt1"/>
                        </a:buClr>
                        <a:buSzPts val="1800"/>
                        <a:buFont typeface="Corbel"/>
                        <a:buNone/>
                      </a:pPr>
                      <a:r>
                        <a:rPr lang="zh-TW" altLang="en-US" sz="1900" b="1">
                          <a:latin typeface="+mn-lt"/>
                          <a:ea typeface="+mn-ea"/>
                          <a:cs typeface="+mn-ea"/>
                          <a:sym typeface="+mn-lt"/>
                        </a:rPr>
                        <a:t>✔</a:t>
                      </a:r>
                      <a:endParaRPr lang="zh-TW" altLang="en-US"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469149">
                <a:tc>
                  <a:txBody>
                    <a:bodyPr/>
                    <a:lstStyle/>
                    <a:p>
                      <a:pPr marL="0" marR="0" lvl="0" indent="0" algn="ctr" rtl="0">
                        <a:spcBef>
                          <a:spcPts val="0"/>
                        </a:spcBef>
                        <a:spcAft>
                          <a:spcPts val="0"/>
                        </a:spcAft>
                        <a:buNone/>
                      </a:pPr>
                      <a:r>
                        <a:rPr lang="en" altLang="zh-TW" sz="1900" b="1">
                          <a:latin typeface="+mn-lt"/>
                          <a:ea typeface="+mn-ea"/>
                          <a:cs typeface="+mn-ea"/>
                          <a:sym typeface="+mn-lt"/>
                        </a:rPr>
                        <a:t>2.5G</a:t>
                      </a:r>
                      <a:endParaRPr lang="en"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rtl="0">
                        <a:lnSpc>
                          <a:spcPct val="100000"/>
                        </a:lnSpc>
                        <a:spcBef>
                          <a:spcPts val="0"/>
                        </a:spcBef>
                        <a:spcAft>
                          <a:spcPts val="0"/>
                        </a:spcAft>
                        <a:buClr>
                          <a:schemeClr val="lt1"/>
                        </a:buClr>
                        <a:buSzPts val="1800"/>
                        <a:buFont typeface="Corbel"/>
                        <a:buNone/>
                      </a:pPr>
                      <a:r>
                        <a:rPr lang="zh-TW" altLang="en-US" sz="1900" b="1">
                          <a:latin typeface="+mn-lt"/>
                          <a:ea typeface="+mn-ea"/>
                          <a:cs typeface="+mn-ea"/>
                          <a:sym typeface="+mn-lt"/>
                        </a:rPr>
                        <a:t>✔</a:t>
                      </a:r>
                      <a:endParaRPr lang="zh-TW" altLang="en-US"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rtl="0">
                        <a:lnSpc>
                          <a:spcPct val="100000"/>
                        </a:lnSpc>
                        <a:spcBef>
                          <a:spcPts val="0"/>
                        </a:spcBef>
                        <a:spcAft>
                          <a:spcPts val="0"/>
                        </a:spcAft>
                        <a:buClr>
                          <a:schemeClr val="lt1"/>
                        </a:buClr>
                        <a:buSzPts val="1800"/>
                        <a:buFont typeface="Corbel"/>
                        <a:buNone/>
                      </a:pPr>
                      <a:r>
                        <a:rPr lang="zh-TW" altLang="en-US" sz="1900" b="1">
                          <a:latin typeface="+mn-lt"/>
                          <a:ea typeface="+mn-ea"/>
                          <a:cs typeface="+mn-ea"/>
                          <a:sym typeface="+mn-lt"/>
                        </a:rPr>
                        <a:t>✔</a:t>
                      </a:r>
                      <a:endParaRPr lang="zh-TW" altLang="en-US"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rtl="0">
                        <a:lnSpc>
                          <a:spcPct val="100000"/>
                        </a:lnSpc>
                        <a:spcBef>
                          <a:spcPts val="0"/>
                        </a:spcBef>
                        <a:spcAft>
                          <a:spcPts val="0"/>
                        </a:spcAft>
                        <a:buClr>
                          <a:schemeClr val="lt1"/>
                        </a:buClr>
                        <a:buSzPts val="1800"/>
                        <a:buFont typeface="Corbel"/>
                        <a:buNone/>
                      </a:pPr>
                      <a:r>
                        <a:rPr lang="zh-TW" altLang="en-US" sz="1900" b="1">
                          <a:latin typeface="+mn-lt"/>
                          <a:ea typeface="+mn-ea"/>
                          <a:cs typeface="+mn-ea"/>
                          <a:sym typeface="+mn-lt"/>
                        </a:rPr>
                        <a:t>✔</a:t>
                      </a:r>
                      <a:endParaRPr lang="zh-TW" altLang="en-US"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469149">
                <a:tc>
                  <a:txBody>
                    <a:bodyPr/>
                    <a:lstStyle/>
                    <a:p>
                      <a:pPr marL="0" marR="0" lvl="0" indent="0" algn="ctr" rtl="0">
                        <a:spcBef>
                          <a:spcPts val="0"/>
                        </a:spcBef>
                        <a:spcAft>
                          <a:spcPts val="0"/>
                        </a:spcAft>
                        <a:buNone/>
                      </a:pPr>
                      <a:r>
                        <a:rPr lang="en" altLang="zh-TW" sz="1900" b="1">
                          <a:latin typeface="+mn-lt"/>
                          <a:ea typeface="+mn-ea"/>
                          <a:cs typeface="+mn-ea"/>
                          <a:sym typeface="+mn-lt"/>
                        </a:rPr>
                        <a:t>5G</a:t>
                      </a:r>
                      <a:endParaRPr lang="en"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rtl="0">
                        <a:lnSpc>
                          <a:spcPct val="100000"/>
                        </a:lnSpc>
                        <a:spcBef>
                          <a:spcPts val="0"/>
                        </a:spcBef>
                        <a:spcAft>
                          <a:spcPts val="0"/>
                        </a:spcAft>
                        <a:buClr>
                          <a:schemeClr val="lt1"/>
                        </a:buClr>
                        <a:buSzPts val="1800"/>
                        <a:buFont typeface="Corbel"/>
                        <a:buNone/>
                      </a:pPr>
                      <a:r>
                        <a:rPr lang="zh-TW" altLang="en-US" sz="1900" b="1">
                          <a:latin typeface="+mn-lt"/>
                          <a:ea typeface="+mn-ea"/>
                          <a:cs typeface="+mn-ea"/>
                          <a:sym typeface="+mn-lt"/>
                        </a:rPr>
                        <a:t>✔</a:t>
                      </a:r>
                      <a:endParaRPr lang="zh-TW" altLang="en-US"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rtl="0">
                        <a:lnSpc>
                          <a:spcPct val="100000"/>
                        </a:lnSpc>
                        <a:spcBef>
                          <a:spcPts val="0"/>
                        </a:spcBef>
                        <a:spcAft>
                          <a:spcPts val="0"/>
                        </a:spcAft>
                        <a:buClr>
                          <a:schemeClr val="lt1"/>
                        </a:buClr>
                        <a:buSzPts val="1800"/>
                        <a:buFont typeface="Corbel"/>
                        <a:buNone/>
                      </a:pPr>
                      <a:r>
                        <a:rPr lang="zh-TW" altLang="en-US" sz="1900" b="1">
                          <a:latin typeface="+mn-lt"/>
                          <a:ea typeface="+mn-ea"/>
                          <a:cs typeface="+mn-ea"/>
                          <a:sym typeface="+mn-lt"/>
                        </a:rPr>
                        <a:t>✔</a:t>
                      </a:r>
                      <a:endParaRPr lang="zh-TW" altLang="en-US"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rtl="0">
                        <a:lnSpc>
                          <a:spcPct val="100000"/>
                        </a:lnSpc>
                        <a:spcBef>
                          <a:spcPts val="0"/>
                        </a:spcBef>
                        <a:spcAft>
                          <a:spcPts val="0"/>
                        </a:spcAft>
                        <a:buClr>
                          <a:schemeClr val="lt1"/>
                        </a:buClr>
                        <a:buSzPts val="1800"/>
                        <a:buFont typeface="Corbel"/>
                        <a:buNone/>
                      </a:pPr>
                      <a:r>
                        <a:rPr lang="zh-TW" altLang="en-US" sz="1900" b="1">
                          <a:latin typeface="+mn-lt"/>
                          <a:ea typeface="+mn-ea"/>
                          <a:cs typeface="+mn-ea"/>
                          <a:sym typeface="+mn-lt"/>
                        </a:rPr>
                        <a:t>✔</a:t>
                      </a:r>
                      <a:endParaRPr lang="zh-TW" altLang="en-US"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469149">
                <a:tc>
                  <a:txBody>
                    <a:bodyPr/>
                    <a:lstStyle/>
                    <a:p>
                      <a:pPr marL="0" marR="0" lvl="0" indent="0" algn="ctr" rtl="0">
                        <a:spcBef>
                          <a:spcPts val="0"/>
                        </a:spcBef>
                        <a:spcAft>
                          <a:spcPts val="0"/>
                        </a:spcAft>
                        <a:buNone/>
                      </a:pPr>
                      <a:r>
                        <a:rPr lang="en" altLang="zh-TW" sz="1900" b="1">
                          <a:latin typeface="+mn-lt"/>
                          <a:ea typeface="+mn-ea"/>
                          <a:cs typeface="+mn-ea"/>
                          <a:sym typeface="+mn-lt"/>
                        </a:rPr>
                        <a:t>10G</a:t>
                      </a:r>
                      <a:endParaRPr lang="en"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rtl="0">
                        <a:spcBef>
                          <a:spcPts val="0"/>
                        </a:spcBef>
                        <a:spcAft>
                          <a:spcPts val="0"/>
                        </a:spcAft>
                        <a:buNone/>
                      </a:pPr>
                      <a:r>
                        <a:rPr lang="en" altLang="zh-TW" sz="1900" b="1">
                          <a:latin typeface="+mn-lt"/>
                          <a:ea typeface="+mn-ea"/>
                          <a:cs typeface="+mn-ea"/>
                          <a:sym typeface="+mn-lt"/>
                        </a:rPr>
                        <a:t>X</a:t>
                      </a:r>
                      <a:endParaRPr lang="en"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rtl="0">
                        <a:lnSpc>
                          <a:spcPct val="100000"/>
                        </a:lnSpc>
                        <a:spcBef>
                          <a:spcPts val="0"/>
                        </a:spcBef>
                        <a:spcAft>
                          <a:spcPts val="0"/>
                        </a:spcAft>
                        <a:buClr>
                          <a:schemeClr val="lt1"/>
                        </a:buClr>
                        <a:buSzPts val="1800"/>
                        <a:buFont typeface="Corbel"/>
                        <a:buNone/>
                      </a:pPr>
                      <a:r>
                        <a:rPr lang="en" altLang="zh-TW" sz="1900" b="1">
                          <a:latin typeface="+mn-lt"/>
                          <a:ea typeface="+mn-ea"/>
                          <a:cs typeface="+mn-ea"/>
                          <a:sym typeface="+mn-lt"/>
                        </a:rPr>
                        <a:t>✔(55m)</a:t>
                      </a:r>
                      <a:endParaRPr lang="en"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rtl="0">
                        <a:lnSpc>
                          <a:spcPct val="100000"/>
                        </a:lnSpc>
                        <a:spcBef>
                          <a:spcPts val="0"/>
                        </a:spcBef>
                        <a:spcAft>
                          <a:spcPts val="0"/>
                        </a:spcAft>
                        <a:buClr>
                          <a:schemeClr val="lt1"/>
                        </a:buClr>
                        <a:buSzPts val="1800"/>
                        <a:buFont typeface="Corbel"/>
                        <a:buNone/>
                      </a:pPr>
                      <a:r>
                        <a:rPr lang="zh-TW" altLang="en-US" sz="1900" b="1">
                          <a:latin typeface="+mn-lt"/>
                          <a:ea typeface="+mn-ea"/>
                          <a:cs typeface="+mn-ea"/>
                          <a:sym typeface="+mn-lt"/>
                        </a:rPr>
                        <a:t>✔</a:t>
                      </a:r>
                      <a:endParaRPr lang="zh-TW" altLang="en-US" sz="1900" b="1">
                        <a:solidFill>
                          <a:schemeClr val="tx1">
                            <a:lumMod val="95000"/>
                            <a:lumOff val="5000"/>
                          </a:schemeClr>
                        </a:solidFill>
                        <a:latin typeface="+mn-lt"/>
                        <a:ea typeface="+mn-ea"/>
                        <a:cs typeface="+mn-ea"/>
                        <a:sym typeface="+mn-lt"/>
                      </a:endParaRPr>
                    </a:p>
                  </a:txBody>
                  <a:tcPr marL="88816" marR="88816" marT="44408" marB="44408"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bl>
          </a:graphicData>
        </a:graphic>
      </p:graphicFrame>
      <p:pic>
        <p:nvPicPr>
          <p:cNvPr id="30" name="圖片 29">
            <a:extLst>
              <a:ext uri="{FF2B5EF4-FFF2-40B4-BE49-F238E27FC236}">
                <a16:creationId xmlns:a16="http://schemas.microsoft.com/office/drawing/2014/main" id="{FA35FE52-8CA9-B34F-16A3-F6BCA6998B64}"/>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flipV="1">
            <a:off x="4015870" y="5207097"/>
            <a:ext cx="2579552" cy="727390"/>
          </a:xfrm>
          <a:prstGeom prst="rect">
            <a:avLst/>
          </a:prstGeom>
        </p:spPr>
      </p:pic>
      <p:pic>
        <p:nvPicPr>
          <p:cNvPr id="29" name="圖片 28">
            <a:extLst>
              <a:ext uri="{FF2B5EF4-FFF2-40B4-BE49-F238E27FC236}">
                <a16:creationId xmlns:a16="http://schemas.microsoft.com/office/drawing/2014/main" id="{4C25288B-BF29-1154-795B-99C92EF3B186}"/>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flipV="1">
            <a:off x="493238" y="5148234"/>
            <a:ext cx="2579552" cy="727390"/>
          </a:xfrm>
          <a:prstGeom prst="rect">
            <a:avLst/>
          </a:prstGeom>
        </p:spPr>
      </p:pic>
      <p:pic>
        <p:nvPicPr>
          <p:cNvPr id="27" name="圖片 26">
            <a:extLst>
              <a:ext uri="{FF2B5EF4-FFF2-40B4-BE49-F238E27FC236}">
                <a16:creationId xmlns:a16="http://schemas.microsoft.com/office/drawing/2014/main" id="{33266386-46E9-2B88-28E1-85DB9403E80B}"/>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flipV="1">
            <a:off x="3875821" y="3442671"/>
            <a:ext cx="2754398" cy="727390"/>
          </a:xfrm>
          <a:prstGeom prst="rect">
            <a:avLst/>
          </a:prstGeom>
        </p:spPr>
      </p:pic>
      <p:pic>
        <p:nvPicPr>
          <p:cNvPr id="26" name="圖片 25">
            <a:extLst>
              <a:ext uri="{FF2B5EF4-FFF2-40B4-BE49-F238E27FC236}">
                <a16:creationId xmlns:a16="http://schemas.microsoft.com/office/drawing/2014/main" id="{D29FBE28-D681-EB7F-6BAB-CDECAA538963}"/>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flipV="1">
            <a:off x="475732" y="3493561"/>
            <a:ext cx="2754398" cy="727390"/>
          </a:xfrm>
          <a:prstGeom prst="rect">
            <a:avLst/>
          </a:prstGeom>
        </p:spPr>
      </p:pic>
      <p:pic>
        <p:nvPicPr>
          <p:cNvPr id="25" name="圖片 24">
            <a:extLst>
              <a:ext uri="{FF2B5EF4-FFF2-40B4-BE49-F238E27FC236}">
                <a16:creationId xmlns:a16="http://schemas.microsoft.com/office/drawing/2014/main" id="{2503C646-3FE0-EBBD-8634-92BE30DDA86C}"/>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flipV="1">
            <a:off x="2366025" y="2001154"/>
            <a:ext cx="2754398" cy="727390"/>
          </a:xfrm>
          <a:prstGeom prst="rect">
            <a:avLst/>
          </a:prstGeom>
        </p:spPr>
      </p:pic>
      <p:sp>
        <p:nvSpPr>
          <p:cNvPr id="4" name="標題 3">
            <a:extLst>
              <a:ext uri="{FF2B5EF4-FFF2-40B4-BE49-F238E27FC236}">
                <a16:creationId xmlns:a16="http://schemas.microsoft.com/office/drawing/2014/main" id="{2EC2F8B2-33A2-45E2-8BFF-1A699FDD03E4}"/>
              </a:ext>
            </a:extLst>
          </p:cNvPr>
          <p:cNvSpPr>
            <a:spLocks noGrp="1"/>
          </p:cNvSpPr>
          <p:nvPr>
            <p:ph type="title"/>
          </p:nvPr>
        </p:nvSpPr>
        <p:spPr>
          <a:xfrm>
            <a:off x="1524854" y="116041"/>
            <a:ext cx="9057372" cy="1378563"/>
          </a:xfrm>
        </p:spPr>
        <p:txBody>
          <a:bodyPr>
            <a:normAutofit fontScale="90000"/>
          </a:bodyPr>
          <a:lstStyle/>
          <a:p>
            <a:r>
              <a:rPr lang="en-US" altLang="zh-TW" sz="3600">
                <a:latin typeface="+mn-lt"/>
                <a:ea typeface="+mn-ea"/>
                <a:cs typeface="+mn-ea"/>
                <a:sym typeface="+mn-lt"/>
              </a:rPr>
              <a:t>Layer-2 managed switches for multi-user environment and efficient deployment</a:t>
            </a:r>
            <a:endParaRPr lang="zh-TW" altLang="en-US" sz="4133">
              <a:latin typeface="+mn-lt"/>
              <a:ea typeface="+mn-ea"/>
              <a:cs typeface="+mn-ea"/>
              <a:sym typeface="+mn-lt"/>
            </a:endParaRPr>
          </a:p>
        </p:txBody>
      </p:sp>
      <p:sp>
        <p:nvSpPr>
          <p:cNvPr id="16" name="文字方塊 15">
            <a:extLst>
              <a:ext uri="{FF2B5EF4-FFF2-40B4-BE49-F238E27FC236}">
                <a16:creationId xmlns:a16="http://schemas.microsoft.com/office/drawing/2014/main" id="{9AD6E516-4983-5246-A020-18E317A41D5A}"/>
              </a:ext>
            </a:extLst>
          </p:cNvPr>
          <p:cNvSpPr txBox="1"/>
          <p:nvPr/>
        </p:nvSpPr>
        <p:spPr>
          <a:xfrm>
            <a:off x="6970752" y="1918992"/>
            <a:ext cx="4851008" cy="477054"/>
          </a:xfrm>
          <a:prstGeom prst="rect">
            <a:avLst/>
          </a:prstGeom>
          <a:noFill/>
        </p:spPr>
        <p:txBody>
          <a:bodyPr wrap="none" rtlCol="0">
            <a:spAutoFit/>
          </a:bodyPr>
          <a:lstStyle/>
          <a:p>
            <a:pPr algn="ctr"/>
            <a:r>
              <a:rPr lang="en-US" altLang="zh-TW" sz="2400" b="1">
                <a:cs typeface="+mn-ea"/>
                <a:sym typeface="+mn-lt"/>
              </a:rPr>
              <a:t>Keep existing wiring for </a:t>
            </a:r>
            <a:r>
              <a:rPr lang="en-US" altLang="zh-TW" sz="2400" b="1">
                <a:solidFill>
                  <a:srgbClr val="EE7100"/>
                </a:solidFill>
                <a:cs typeface="+mn-ea"/>
                <a:sym typeface="+mn-lt"/>
              </a:rPr>
              <a:t>2.5</a:t>
            </a:r>
            <a:r>
              <a:rPr lang="en" altLang="zh-TW" sz="2400" b="1">
                <a:solidFill>
                  <a:srgbClr val="EE7100"/>
                </a:solidFill>
                <a:cs typeface="+mn-ea"/>
                <a:sym typeface="+mn-lt"/>
              </a:rPr>
              <a:t>GbE</a:t>
            </a:r>
            <a:endParaRPr lang="zh-TW" altLang="en-US" sz="2400" b="1">
              <a:solidFill>
                <a:srgbClr val="EE7100"/>
              </a:solidFill>
              <a:cs typeface="+mn-ea"/>
              <a:sym typeface="+mn-lt"/>
            </a:endParaRPr>
          </a:p>
        </p:txBody>
      </p:sp>
      <p:sp>
        <p:nvSpPr>
          <p:cNvPr id="31" name="文字方塊 30">
            <a:extLst>
              <a:ext uri="{FF2B5EF4-FFF2-40B4-BE49-F238E27FC236}">
                <a16:creationId xmlns:a16="http://schemas.microsoft.com/office/drawing/2014/main" id="{21E9DF6E-F2DE-214E-BAB8-2293966D3352}"/>
              </a:ext>
            </a:extLst>
          </p:cNvPr>
          <p:cNvSpPr txBox="1"/>
          <p:nvPr/>
        </p:nvSpPr>
        <p:spPr>
          <a:xfrm>
            <a:off x="611562" y="4027547"/>
            <a:ext cx="3059492" cy="389787"/>
          </a:xfrm>
          <a:prstGeom prst="rect">
            <a:avLst/>
          </a:prstGeom>
          <a:noFill/>
        </p:spPr>
        <p:txBody>
          <a:bodyPr wrap="none" lIns="121920" tIns="60960" rIns="121920" bIns="60960" rtlCol="0" anchor="t">
            <a:spAutoFit/>
          </a:bodyPr>
          <a:lstStyle/>
          <a:p>
            <a:pPr defTabSz="1219170">
              <a:buClr>
                <a:srgbClr val="000000"/>
              </a:buClr>
            </a:pPr>
            <a:r>
              <a:rPr lang="en-US" altLang="zh-TW" sz="1733" b="1" kern="0">
                <a:solidFill>
                  <a:srgbClr val="17478A"/>
                </a:solidFill>
                <a:cs typeface="+mn-ea"/>
                <a:sym typeface="+mn-lt"/>
              </a:rPr>
              <a:t>QSW-M1204-4C (Managed)</a:t>
            </a:r>
            <a:endParaRPr lang="zh-TW" altLang="en-US" sz="1733" b="1" kern="0">
              <a:solidFill>
                <a:srgbClr val="17478A"/>
              </a:solidFill>
              <a:cs typeface="+mn-ea"/>
              <a:sym typeface="+mn-lt"/>
            </a:endParaRPr>
          </a:p>
        </p:txBody>
      </p:sp>
      <p:pic>
        <p:nvPicPr>
          <p:cNvPr id="34" name="圖片 33">
            <a:extLst>
              <a:ext uri="{FF2B5EF4-FFF2-40B4-BE49-F238E27FC236}">
                <a16:creationId xmlns:a16="http://schemas.microsoft.com/office/drawing/2014/main" id="{E37C6709-39C4-C947-A622-E52DACD9B721}"/>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736977" y="5025467"/>
            <a:ext cx="2247728" cy="695999"/>
          </a:xfrm>
          <a:prstGeom prst="rect">
            <a:avLst/>
          </a:prstGeom>
          <a:effectLst>
            <a:outerShdw blurRad="431800" dist="355600" dir="1740000" algn="tl" rotWithShape="0">
              <a:prstClr val="black">
                <a:alpha val="23000"/>
              </a:prstClr>
            </a:outerShdw>
          </a:effectLst>
        </p:spPr>
      </p:pic>
      <p:pic>
        <p:nvPicPr>
          <p:cNvPr id="35" name="圖片 34">
            <a:extLst>
              <a:ext uri="{FF2B5EF4-FFF2-40B4-BE49-F238E27FC236}">
                <a16:creationId xmlns:a16="http://schemas.microsoft.com/office/drawing/2014/main" id="{EA6734F7-28E8-9842-8ED4-06B7CD84A9D7}"/>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170562" y="5135443"/>
            <a:ext cx="2215847" cy="533797"/>
          </a:xfrm>
          <a:prstGeom prst="rect">
            <a:avLst/>
          </a:prstGeom>
          <a:effectLst>
            <a:outerShdw blurRad="431800" dist="355600" dir="1740000" algn="tl" rotWithShape="0">
              <a:prstClr val="black">
                <a:alpha val="23000"/>
              </a:prstClr>
            </a:outerShdw>
          </a:effectLst>
        </p:spPr>
      </p:pic>
      <p:sp>
        <p:nvSpPr>
          <p:cNvPr id="36" name="文字方塊 35">
            <a:extLst>
              <a:ext uri="{FF2B5EF4-FFF2-40B4-BE49-F238E27FC236}">
                <a16:creationId xmlns:a16="http://schemas.microsoft.com/office/drawing/2014/main" id="{6EF3DEEC-3197-AF44-B300-658795AE0B74}"/>
              </a:ext>
            </a:extLst>
          </p:cNvPr>
          <p:cNvSpPr txBox="1"/>
          <p:nvPr/>
        </p:nvSpPr>
        <p:spPr>
          <a:xfrm>
            <a:off x="580838" y="5689199"/>
            <a:ext cx="2874505" cy="359009"/>
          </a:xfrm>
          <a:prstGeom prst="rect">
            <a:avLst/>
          </a:prstGeom>
          <a:noFill/>
        </p:spPr>
        <p:txBody>
          <a:bodyPr wrap="none" rtlCol="0">
            <a:spAutoFit/>
          </a:bodyPr>
          <a:lstStyle/>
          <a:p>
            <a:pPr defTabSz="1219170">
              <a:buClr>
                <a:srgbClr val="000000"/>
              </a:buClr>
            </a:pPr>
            <a:r>
              <a:rPr lang="en-US" altLang="zh-TW" sz="1733" b="1" kern="0">
                <a:solidFill>
                  <a:srgbClr val="17478A"/>
                </a:solidFill>
                <a:cs typeface="+mn-ea"/>
                <a:sym typeface="+mn-lt"/>
              </a:rPr>
              <a:t>QSW-M408-4C (Managed)</a:t>
            </a:r>
            <a:endParaRPr lang="zh-TW" altLang="en-US" sz="1733" b="1" kern="0">
              <a:solidFill>
                <a:srgbClr val="17478A"/>
              </a:solidFill>
              <a:cs typeface="+mn-ea"/>
              <a:sym typeface="+mn-lt"/>
            </a:endParaRPr>
          </a:p>
        </p:txBody>
      </p:sp>
      <p:sp>
        <p:nvSpPr>
          <p:cNvPr id="38" name="文字方塊 37">
            <a:extLst>
              <a:ext uri="{FF2B5EF4-FFF2-40B4-BE49-F238E27FC236}">
                <a16:creationId xmlns:a16="http://schemas.microsoft.com/office/drawing/2014/main" id="{9987836F-8016-6F4A-9ACA-CAC4790B62B8}"/>
              </a:ext>
            </a:extLst>
          </p:cNvPr>
          <p:cNvSpPr txBox="1"/>
          <p:nvPr/>
        </p:nvSpPr>
        <p:spPr>
          <a:xfrm>
            <a:off x="4011369" y="5687677"/>
            <a:ext cx="2874505" cy="359009"/>
          </a:xfrm>
          <a:prstGeom prst="rect">
            <a:avLst/>
          </a:prstGeom>
          <a:noFill/>
        </p:spPr>
        <p:txBody>
          <a:bodyPr wrap="none" rtlCol="0" anchor="t">
            <a:spAutoFit/>
          </a:bodyPr>
          <a:lstStyle/>
          <a:p>
            <a:pPr defTabSz="1219170">
              <a:buClr>
                <a:srgbClr val="000000"/>
              </a:buClr>
            </a:pPr>
            <a:r>
              <a:rPr lang="en-US" altLang="zh-TW" sz="1733" b="1" kern="0">
                <a:solidFill>
                  <a:srgbClr val="17478A"/>
                </a:solidFill>
                <a:cs typeface="+mn-ea"/>
                <a:sym typeface="+mn-lt"/>
              </a:rPr>
              <a:t>QSW-M408-2C (Managed)</a:t>
            </a:r>
            <a:endParaRPr lang="zh-TW" altLang="en-US" sz="1733" b="1" kern="0">
              <a:solidFill>
                <a:srgbClr val="17478A"/>
              </a:solidFill>
              <a:cs typeface="+mn-ea"/>
              <a:sym typeface="+mn-lt"/>
            </a:endParaRPr>
          </a:p>
        </p:txBody>
      </p:sp>
      <p:pic>
        <p:nvPicPr>
          <p:cNvPr id="1026" name="Picture 2">
            <a:extLst>
              <a:ext uri="{FF2B5EF4-FFF2-40B4-BE49-F238E27FC236}">
                <a16:creationId xmlns:a16="http://schemas.microsoft.com/office/drawing/2014/main" id="{3CB94F65-AA2C-6047-87BA-9D222F42B4BE}"/>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t="36252" b="34435"/>
          <a:stretch/>
        </p:blipFill>
        <p:spPr bwMode="auto">
          <a:xfrm>
            <a:off x="2475342" y="1825705"/>
            <a:ext cx="2603705" cy="663163"/>
          </a:xfrm>
          <a:prstGeom prst="rect">
            <a:avLst/>
          </a:prstGeom>
          <a:noFill/>
          <a:effectLst>
            <a:outerShdw blurRad="431800" dist="355600" dir="1740000" algn="tl" rotWithShape="0">
              <a:prstClr val="black">
                <a:alpha val="23000"/>
              </a:prstClr>
            </a:outerShdw>
          </a:effectLst>
          <a:extLst>
            <a:ext uri="{909E8E84-426E-40DD-AFC4-6F175D3DCCD1}">
              <a14:hiddenFill xmlns:a14="http://schemas.microsoft.com/office/drawing/2010/main">
                <a:solidFill>
                  <a:srgbClr val="FFFFFF"/>
                </a:solidFill>
              </a14:hiddenFill>
            </a:ext>
          </a:extLst>
        </p:spPr>
      </p:pic>
      <p:sp>
        <p:nvSpPr>
          <p:cNvPr id="40" name="文字方塊 39">
            <a:extLst>
              <a:ext uri="{FF2B5EF4-FFF2-40B4-BE49-F238E27FC236}">
                <a16:creationId xmlns:a16="http://schemas.microsoft.com/office/drawing/2014/main" id="{B02DE4DD-D8DB-3B4D-8AA7-3F7170E8D7C5}"/>
              </a:ext>
            </a:extLst>
          </p:cNvPr>
          <p:cNvSpPr txBox="1"/>
          <p:nvPr/>
        </p:nvSpPr>
        <p:spPr>
          <a:xfrm>
            <a:off x="2417439" y="2483063"/>
            <a:ext cx="2997937" cy="359009"/>
          </a:xfrm>
          <a:prstGeom prst="rect">
            <a:avLst/>
          </a:prstGeom>
          <a:noFill/>
        </p:spPr>
        <p:txBody>
          <a:bodyPr wrap="none" rtlCol="0">
            <a:spAutoFit/>
          </a:bodyPr>
          <a:lstStyle/>
          <a:p>
            <a:pPr defTabSz="1219170">
              <a:buClr>
                <a:srgbClr val="000000"/>
              </a:buClr>
            </a:pPr>
            <a:r>
              <a:rPr lang="en-US" altLang="zh-TW" sz="1733" b="1" kern="0">
                <a:solidFill>
                  <a:srgbClr val="17478A"/>
                </a:solidFill>
                <a:cs typeface="+mn-ea"/>
                <a:sym typeface="+mn-lt"/>
              </a:rPr>
              <a:t>QSW-M1208-8C (Managed)</a:t>
            </a:r>
            <a:endParaRPr lang="zh-TW" altLang="en-US" sz="1733" b="1" kern="0">
              <a:solidFill>
                <a:srgbClr val="17478A"/>
              </a:solidFill>
              <a:cs typeface="+mn-ea"/>
              <a:sym typeface="+mn-lt"/>
            </a:endParaRPr>
          </a:p>
        </p:txBody>
      </p:sp>
      <p:sp>
        <p:nvSpPr>
          <p:cNvPr id="41" name="文字方塊 40">
            <a:extLst>
              <a:ext uri="{FF2B5EF4-FFF2-40B4-BE49-F238E27FC236}">
                <a16:creationId xmlns:a16="http://schemas.microsoft.com/office/drawing/2014/main" id="{555BB60D-55BD-F347-A3A9-9F1A2E56DB2C}"/>
              </a:ext>
            </a:extLst>
          </p:cNvPr>
          <p:cNvSpPr txBox="1"/>
          <p:nvPr/>
        </p:nvSpPr>
        <p:spPr>
          <a:xfrm>
            <a:off x="2164780" y="2809748"/>
            <a:ext cx="3888760" cy="541174"/>
          </a:xfrm>
          <a:prstGeom prst="rect">
            <a:avLst/>
          </a:prstGeom>
          <a:noFill/>
        </p:spPr>
        <p:txBody>
          <a:bodyPr wrap="square" rtlCol="0">
            <a:spAutoFit/>
          </a:bodyPr>
          <a:lstStyle/>
          <a:p>
            <a:pPr marL="182563" indent="-182563" defTabSz="1219170">
              <a:lnSpc>
                <a:spcPts val="1600"/>
              </a:lnSpc>
              <a:spcBef>
                <a:spcPts val="300"/>
              </a:spcBef>
              <a:buClr>
                <a:srgbClr val="000000"/>
              </a:buClr>
              <a:buFont typeface="Arial" panose="020B0604020202020204" pitchFamily="34" charset="0"/>
              <a:buChar char="•"/>
            </a:pPr>
            <a:r>
              <a:rPr lang="en-US" altLang="zh-TW" sz="1400" kern="0">
                <a:solidFill>
                  <a:srgbClr val="000000"/>
                </a:solidFill>
                <a:cs typeface="+mn-ea"/>
                <a:sym typeface="+mn-lt"/>
              </a:rPr>
              <a:t>8 x 10GbE Multi-Gig RJ45 / SFP+ combo</a:t>
            </a:r>
          </a:p>
          <a:p>
            <a:pPr marL="182563" indent="-182563" defTabSz="1219170">
              <a:lnSpc>
                <a:spcPts val="1600"/>
              </a:lnSpc>
              <a:spcBef>
                <a:spcPts val="300"/>
              </a:spcBef>
              <a:buClr>
                <a:srgbClr val="000000"/>
              </a:buClr>
              <a:buFont typeface="Arial" panose="020B0604020202020204" pitchFamily="34" charset="0"/>
              <a:buChar char="•"/>
            </a:pPr>
            <a:r>
              <a:rPr lang="en-US" altLang="zh-TW" sz="1400" kern="0">
                <a:solidFill>
                  <a:srgbClr val="000000"/>
                </a:solidFill>
                <a:cs typeface="+mn-ea"/>
                <a:sym typeface="+mn-lt"/>
              </a:rPr>
              <a:t>4 x 10GbE SFP+</a:t>
            </a:r>
            <a:endParaRPr lang="zh-TW" altLang="en-US" sz="1400" kern="0">
              <a:solidFill>
                <a:srgbClr val="000000"/>
              </a:solidFill>
              <a:cs typeface="+mn-ea"/>
              <a:sym typeface="+mn-lt"/>
            </a:endParaRPr>
          </a:p>
        </p:txBody>
      </p:sp>
      <p:pic>
        <p:nvPicPr>
          <p:cNvPr id="1028" name="Picture 4">
            <a:extLst>
              <a:ext uri="{FF2B5EF4-FFF2-40B4-BE49-F238E27FC236}">
                <a16:creationId xmlns:a16="http://schemas.microsoft.com/office/drawing/2014/main" id="{172CF8E8-B8D8-0C4D-A1F6-D012F43D9E87}"/>
              </a:ext>
            </a:extLst>
          </p:cNvPr>
          <p:cNvPicPr>
            <a:picLocks noChangeAspect="1" noChangeArrowheads="1"/>
          </p:cNvPicPr>
          <p:nvPr/>
        </p:nvPicPr>
        <p:blipFill rotWithShape="1">
          <a:blip r:embed="rId7" cstate="print">
            <a:extLst>
              <a:ext uri="{28A0092B-C50C-407E-A947-70E740481C1C}">
                <a14:useLocalDpi xmlns:a14="http://schemas.microsoft.com/office/drawing/2010/main"/>
              </a:ext>
            </a:extLst>
          </a:blip>
          <a:srcRect t="35153" b="35944"/>
          <a:stretch/>
        </p:blipFill>
        <p:spPr bwMode="auto">
          <a:xfrm>
            <a:off x="722134" y="3363036"/>
            <a:ext cx="2603707" cy="653883"/>
          </a:xfrm>
          <a:prstGeom prst="rect">
            <a:avLst/>
          </a:prstGeom>
          <a:noFill/>
          <a:effectLst>
            <a:outerShdw blurRad="431800" dist="355600" dir="1740000" algn="tl" rotWithShape="0">
              <a:prstClr val="black">
                <a:alpha val="23000"/>
              </a:prstClr>
            </a:outerShdw>
          </a:effectLst>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BD68CEE8-6CF2-2A45-BA0B-FB1B08997F37}"/>
              </a:ext>
            </a:extLst>
          </p:cNvPr>
          <p:cNvPicPr>
            <a:picLocks noChangeAspect="1" noChangeArrowheads="1"/>
          </p:cNvPicPr>
          <p:nvPr/>
        </p:nvPicPr>
        <p:blipFill rotWithShape="1">
          <a:blip r:embed="rId8" cstate="print">
            <a:extLst>
              <a:ext uri="{28A0092B-C50C-407E-A947-70E740481C1C}">
                <a14:useLocalDpi xmlns:a14="http://schemas.microsoft.com/office/drawing/2010/main"/>
              </a:ext>
            </a:extLst>
          </a:blip>
          <a:srcRect t="36643" b="34044"/>
          <a:stretch/>
        </p:blipFill>
        <p:spPr bwMode="auto">
          <a:xfrm>
            <a:off x="3870182" y="3365743"/>
            <a:ext cx="2603705" cy="663163"/>
          </a:xfrm>
          <a:prstGeom prst="rect">
            <a:avLst/>
          </a:prstGeom>
          <a:noFill/>
          <a:effectLst>
            <a:outerShdw blurRad="431800" dist="355600" dir="1740000" algn="tl" rotWithShape="0">
              <a:prstClr val="black">
                <a:alpha val="23000"/>
              </a:prstClr>
            </a:outerShdw>
          </a:effectLst>
          <a:extLst>
            <a:ext uri="{909E8E84-426E-40DD-AFC4-6F175D3DCCD1}">
              <a14:hiddenFill xmlns:a14="http://schemas.microsoft.com/office/drawing/2010/main">
                <a:solidFill>
                  <a:srgbClr val="FFFFFF"/>
                </a:solidFill>
              </a14:hiddenFill>
            </a:ext>
          </a:extLst>
        </p:spPr>
      </p:pic>
      <p:sp>
        <p:nvSpPr>
          <p:cNvPr id="42" name="文字方塊 41">
            <a:extLst>
              <a:ext uri="{FF2B5EF4-FFF2-40B4-BE49-F238E27FC236}">
                <a16:creationId xmlns:a16="http://schemas.microsoft.com/office/drawing/2014/main" id="{2BCD94E1-30FD-2246-B096-ADFDF0A71063}"/>
              </a:ext>
            </a:extLst>
          </p:cNvPr>
          <p:cNvSpPr txBox="1"/>
          <p:nvPr/>
        </p:nvSpPr>
        <p:spPr>
          <a:xfrm>
            <a:off x="3901588" y="4010223"/>
            <a:ext cx="2874505" cy="359009"/>
          </a:xfrm>
          <a:prstGeom prst="rect">
            <a:avLst/>
          </a:prstGeom>
          <a:noFill/>
        </p:spPr>
        <p:txBody>
          <a:bodyPr wrap="none" rtlCol="0">
            <a:spAutoFit/>
          </a:bodyPr>
          <a:lstStyle/>
          <a:p>
            <a:pPr defTabSz="1219170">
              <a:buClr>
                <a:srgbClr val="000000"/>
              </a:buClr>
            </a:pPr>
            <a:r>
              <a:rPr lang="en-US" altLang="zh-TW" sz="1733" b="1" kern="0">
                <a:solidFill>
                  <a:srgbClr val="17478A"/>
                </a:solidFill>
                <a:cs typeface="+mn-ea"/>
                <a:sym typeface="+mn-lt"/>
              </a:rPr>
              <a:t>QSW-M804-4C (Managed)</a:t>
            </a:r>
            <a:endParaRPr lang="zh-TW" altLang="en-US" sz="1733" b="1" kern="0">
              <a:solidFill>
                <a:srgbClr val="17478A"/>
              </a:solidFill>
              <a:cs typeface="+mn-ea"/>
              <a:sym typeface="+mn-lt"/>
            </a:endParaRPr>
          </a:p>
        </p:txBody>
      </p:sp>
      <p:sp>
        <p:nvSpPr>
          <p:cNvPr id="47" name="文字方塊 46">
            <a:extLst>
              <a:ext uri="{FF2B5EF4-FFF2-40B4-BE49-F238E27FC236}">
                <a16:creationId xmlns:a16="http://schemas.microsoft.com/office/drawing/2014/main" id="{EA22FBED-49B1-EA47-A47B-B9A5764609B6}"/>
              </a:ext>
            </a:extLst>
          </p:cNvPr>
          <p:cNvSpPr txBox="1"/>
          <p:nvPr/>
        </p:nvSpPr>
        <p:spPr>
          <a:xfrm>
            <a:off x="493238" y="4346584"/>
            <a:ext cx="3053459" cy="746358"/>
          </a:xfrm>
          <a:prstGeom prst="rect">
            <a:avLst/>
          </a:prstGeom>
          <a:noFill/>
        </p:spPr>
        <p:txBody>
          <a:bodyPr wrap="square" rtlCol="0">
            <a:spAutoFit/>
          </a:bodyPr>
          <a:lstStyle/>
          <a:p>
            <a:pPr marL="182563" indent="-182563" defTabSz="1219170">
              <a:lnSpc>
                <a:spcPts val="1600"/>
              </a:lnSpc>
              <a:spcBef>
                <a:spcPts val="300"/>
              </a:spcBef>
              <a:buClr>
                <a:srgbClr val="000000"/>
              </a:buClr>
              <a:buFont typeface="Arial" panose="020B0604020202020204" pitchFamily="34" charset="0"/>
              <a:buChar char="•"/>
            </a:pPr>
            <a:r>
              <a:rPr lang="en-US" altLang="zh-TW" sz="1400" kern="0">
                <a:solidFill>
                  <a:srgbClr val="000000"/>
                </a:solidFill>
                <a:cs typeface="+mn-ea"/>
                <a:sym typeface="+mn-lt"/>
              </a:rPr>
              <a:t>4 x 10GbE Multi-Gig RJ45 / SFP+ combo</a:t>
            </a:r>
          </a:p>
          <a:p>
            <a:pPr marL="182563" indent="-182563" defTabSz="1219170">
              <a:lnSpc>
                <a:spcPts val="1600"/>
              </a:lnSpc>
              <a:spcBef>
                <a:spcPts val="300"/>
              </a:spcBef>
              <a:buClr>
                <a:srgbClr val="000000"/>
              </a:buClr>
              <a:buFont typeface="Arial" panose="020B0604020202020204" pitchFamily="34" charset="0"/>
              <a:buChar char="•"/>
            </a:pPr>
            <a:r>
              <a:rPr lang="en-US" altLang="zh-TW" sz="1400" kern="0">
                <a:solidFill>
                  <a:srgbClr val="000000"/>
                </a:solidFill>
                <a:cs typeface="+mn-ea"/>
                <a:sym typeface="+mn-lt"/>
              </a:rPr>
              <a:t>8 x 10GbE SFP+</a:t>
            </a:r>
            <a:endParaRPr lang="zh-TW" altLang="en-US" sz="1400" kern="0">
              <a:solidFill>
                <a:srgbClr val="000000"/>
              </a:solidFill>
              <a:cs typeface="+mn-ea"/>
              <a:sym typeface="+mn-lt"/>
            </a:endParaRPr>
          </a:p>
        </p:txBody>
      </p:sp>
      <p:sp>
        <p:nvSpPr>
          <p:cNvPr id="48" name="文字方塊 47">
            <a:extLst>
              <a:ext uri="{FF2B5EF4-FFF2-40B4-BE49-F238E27FC236}">
                <a16:creationId xmlns:a16="http://schemas.microsoft.com/office/drawing/2014/main" id="{0B363DA4-0F50-144F-BC81-6CB05FE0E879}"/>
              </a:ext>
            </a:extLst>
          </p:cNvPr>
          <p:cNvSpPr txBox="1"/>
          <p:nvPr/>
        </p:nvSpPr>
        <p:spPr>
          <a:xfrm>
            <a:off x="3841771" y="4367703"/>
            <a:ext cx="3113326" cy="746358"/>
          </a:xfrm>
          <a:prstGeom prst="rect">
            <a:avLst/>
          </a:prstGeom>
          <a:noFill/>
        </p:spPr>
        <p:txBody>
          <a:bodyPr wrap="square" rtlCol="0">
            <a:spAutoFit/>
          </a:bodyPr>
          <a:lstStyle/>
          <a:p>
            <a:pPr marL="182563" indent="-182563" defTabSz="1219170">
              <a:lnSpc>
                <a:spcPts val="1600"/>
              </a:lnSpc>
              <a:spcBef>
                <a:spcPts val="300"/>
              </a:spcBef>
              <a:buClr>
                <a:srgbClr val="000000"/>
              </a:buClr>
              <a:buFont typeface="Arial" panose="020B0604020202020204" pitchFamily="34" charset="0"/>
              <a:buChar char="•"/>
            </a:pPr>
            <a:r>
              <a:rPr lang="en-US" altLang="zh-TW" sz="1400" kern="0">
                <a:solidFill>
                  <a:srgbClr val="000000"/>
                </a:solidFill>
                <a:cs typeface="+mn-ea"/>
                <a:sym typeface="+mn-lt"/>
              </a:rPr>
              <a:t>4 x 10GbE Multi-Gig RJ45 / SFP+ combo</a:t>
            </a:r>
          </a:p>
          <a:p>
            <a:pPr marL="182563" indent="-182563" defTabSz="1219170">
              <a:lnSpc>
                <a:spcPts val="1600"/>
              </a:lnSpc>
              <a:spcBef>
                <a:spcPts val="300"/>
              </a:spcBef>
              <a:buClr>
                <a:srgbClr val="000000"/>
              </a:buClr>
              <a:buFont typeface="Arial" panose="020B0604020202020204" pitchFamily="34" charset="0"/>
              <a:buChar char="•"/>
            </a:pPr>
            <a:r>
              <a:rPr lang="en-US" altLang="zh-TW" sz="1400" kern="0">
                <a:solidFill>
                  <a:srgbClr val="000000"/>
                </a:solidFill>
                <a:cs typeface="+mn-ea"/>
                <a:sym typeface="+mn-lt"/>
              </a:rPr>
              <a:t>4 x 10GbE SFP+</a:t>
            </a:r>
            <a:endParaRPr lang="zh-TW" altLang="en-US" sz="1400" kern="0">
              <a:solidFill>
                <a:srgbClr val="000000"/>
              </a:solidFill>
              <a:cs typeface="+mn-ea"/>
              <a:sym typeface="+mn-lt"/>
            </a:endParaRPr>
          </a:p>
        </p:txBody>
      </p:sp>
      <p:sp>
        <p:nvSpPr>
          <p:cNvPr id="49" name="文字方塊 48">
            <a:extLst>
              <a:ext uri="{FF2B5EF4-FFF2-40B4-BE49-F238E27FC236}">
                <a16:creationId xmlns:a16="http://schemas.microsoft.com/office/drawing/2014/main" id="{382526D2-C66A-D04A-9CBB-F57F87926AE7}"/>
              </a:ext>
            </a:extLst>
          </p:cNvPr>
          <p:cNvSpPr txBox="1"/>
          <p:nvPr/>
        </p:nvSpPr>
        <p:spPr>
          <a:xfrm>
            <a:off x="493238" y="6029782"/>
            <a:ext cx="3053460" cy="746358"/>
          </a:xfrm>
          <a:prstGeom prst="rect">
            <a:avLst/>
          </a:prstGeom>
          <a:noFill/>
        </p:spPr>
        <p:txBody>
          <a:bodyPr wrap="square" rtlCol="0">
            <a:spAutoFit/>
          </a:bodyPr>
          <a:lstStyle/>
          <a:p>
            <a:pPr marL="182563" indent="-182563" defTabSz="1219170">
              <a:lnSpc>
                <a:spcPts val="1600"/>
              </a:lnSpc>
              <a:spcBef>
                <a:spcPts val="300"/>
              </a:spcBef>
              <a:buClr>
                <a:srgbClr val="000000"/>
              </a:buClr>
              <a:buFont typeface="Arial" panose="020B0604020202020204" pitchFamily="34" charset="0"/>
              <a:buChar char="•"/>
            </a:pPr>
            <a:r>
              <a:rPr lang="en-US" altLang="zh-TW" sz="1400" kern="0">
                <a:solidFill>
                  <a:srgbClr val="000000"/>
                </a:solidFill>
                <a:cs typeface="+mn-ea"/>
                <a:sym typeface="+mn-lt"/>
              </a:rPr>
              <a:t>4 x 10GbE Multi-Gig RJ45 / SFP+ combo</a:t>
            </a:r>
          </a:p>
          <a:p>
            <a:pPr marL="182563" indent="-182563" defTabSz="1219170">
              <a:lnSpc>
                <a:spcPts val="1600"/>
              </a:lnSpc>
              <a:spcBef>
                <a:spcPts val="300"/>
              </a:spcBef>
              <a:buClr>
                <a:srgbClr val="000000"/>
              </a:buClr>
              <a:buFont typeface="Arial" panose="020B0604020202020204" pitchFamily="34" charset="0"/>
              <a:buChar char="•"/>
            </a:pPr>
            <a:r>
              <a:rPr lang="en-US" altLang="zh-TW" sz="1400" kern="0">
                <a:solidFill>
                  <a:srgbClr val="000000"/>
                </a:solidFill>
                <a:cs typeface="+mn-ea"/>
                <a:sym typeface="+mn-lt"/>
              </a:rPr>
              <a:t>8 x 1GbE RJ45</a:t>
            </a:r>
            <a:endParaRPr lang="zh-TW" altLang="en-US" sz="1400" kern="0">
              <a:solidFill>
                <a:srgbClr val="000000"/>
              </a:solidFill>
              <a:cs typeface="+mn-ea"/>
              <a:sym typeface="+mn-lt"/>
            </a:endParaRPr>
          </a:p>
        </p:txBody>
      </p:sp>
      <p:sp>
        <p:nvSpPr>
          <p:cNvPr id="50" name="文字方塊 49">
            <a:extLst>
              <a:ext uri="{FF2B5EF4-FFF2-40B4-BE49-F238E27FC236}">
                <a16:creationId xmlns:a16="http://schemas.microsoft.com/office/drawing/2014/main" id="{78DF9298-EBD8-3042-B56F-19DB59F7D84F}"/>
              </a:ext>
            </a:extLst>
          </p:cNvPr>
          <p:cNvSpPr txBox="1"/>
          <p:nvPr/>
        </p:nvSpPr>
        <p:spPr>
          <a:xfrm>
            <a:off x="3883336" y="5989024"/>
            <a:ext cx="3777193" cy="809645"/>
          </a:xfrm>
          <a:prstGeom prst="rect">
            <a:avLst/>
          </a:prstGeom>
          <a:noFill/>
        </p:spPr>
        <p:txBody>
          <a:bodyPr wrap="square" rtlCol="0">
            <a:spAutoFit/>
          </a:bodyPr>
          <a:lstStyle/>
          <a:p>
            <a:pPr marL="182563" indent="-182563" defTabSz="1219170">
              <a:lnSpc>
                <a:spcPts val="1600"/>
              </a:lnSpc>
              <a:spcBef>
                <a:spcPts val="300"/>
              </a:spcBef>
              <a:buClr>
                <a:srgbClr val="000000"/>
              </a:buClr>
              <a:buFont typeface="Arial" panose="020B0604020202020204" pitchFamily="34" charset="0"/>
              <a:buChar char="•"/>
            </a:pPr>
            <a:r>
              <a:rPr lang="en-US" altLang="zh-TW" sz="1400" kern="0">
                <a:solidFill>
                  <a:srgbClr val="000000"/>
                </a:solidFill>
                <a:cs typeface="+mn-ea"/>
                <a:sym typeface="+mn-lt"/>
              </a:rPr>
              <a:t>2 x 10GbE Multi-Gig RJ45 / SFP+ combo</a:t>
            </a:r>
          </a:p>
          <a:p>
            <a:pPr marL="182563" indent="-182563" defTabSz="1219170">
              <a:lnSpc>
                <a:spcPts val="1600"/>
              </a:lnSpc>
              <a:spcBef>
                <a:spcPts val="300"/>
              </a:spcBef>
              <a:buClr>
                <a:srgbClr val="000000"/>
              </a:buClr>
              <a:buFont typeface="Arial" panose="020B0604020202020204" pitchFamily="34" charset="0"/>
              <a:buChar char="•"/>
            </a:pPr>
            <a:r>
              <a:rPr lang="en-US" altLang="zh-TW" sz="1400" kern="0">
                <a:solidFill>
                  <a:srgbClr val="000000"/>
                </a:solidFill>
                <a:cs typeface="+mn-ea"/>
                <a:sym typeface="+mn-lt"/>
              </a:rPr>
              <a:t>2 x 10GbE SFP+</a:t>
            </a:r>
          </a:p>
          <a:p>
            <a:pPr marL="182563" indent="-182563" defTabSz="1219170">
              <a:lnSpc>
                <a:spcPts val="1600"/>
              </a:lnSpc>
              <a:spcBef>
                <a:spcPts val="300"/>
              </a:spcBef>
              <a:buClr>
                <a:srgbClr val="000000"/>
              </a:buClr>
              <a:buFont typeface="Arial" panose="020B0604020202020204" pitchFamily="34" charset="0"/>
              <a:buChar char="•"/>
            </a:pPr>
            <a:r>
              <a:rPr lang="en-US" altLang="zh-TW" sz="1400" kern="0">
                <a:solidFill>
                  <a:srgbClr val="000000"/>
                </a:solidFill>
                <a:cs typeface="+mn-ea"/>
                <a:sym typeface="+mn-lt"/>
              </a:rPr>
              <a:t>8 x 1GbE RJ45</a:t>
            </a:r>
            <a:endParaRPr lang="zh-TW" altLang="en-US" sz="1400" kern="0">
              <a:solidFill>
                <a:srgbClr val="000000"/>
              </a:solidFill>
              <a:cs typeface="+mn-ea"/>
              <a:sym typeface="+mn-lt"/>
            </a:endParaRPr>
          </a:p>
        </p:txBody>
      </p:sp>
      <p:grpSp>
        <p:nvGrpSpPr>
          <p:cNvPr id="3" name="群組 2">
            <a:extLst>
              <a:ext uri="{FF2B5EF4-FFF2-40B4-BE49-F238E27FC236}">
                <a16:creationId xmlns:a16="http://schemas.microsoft.com/office/drawing/2014/main" id="{A84C9F2F-8578-E013-EBEB-7532EE24F46B}"/>
              </a:ext>
            </a:extLst>
          </p:cNvPr>
          <p:cNvGrpSpPr/>
          <p:nvPr/>
        </p:nvGrpSpPr>
        <p:grpSpPr>
          <a:xfrm>
            <a:off x="7959678" y="2843613"/>
            <a:ext cx="2662448" cy="2541185"/>
            <a:chOff x="7959678" y="2465724"/>
            <a:chExt cx="2662448" cy="3105346"/>
          </a:xfrm>
        </p:grpSpPr>
        <p:pic>
          <p:nvPicPr>
            <p:cNvPr id="11" name="图片 57">
              <a:extLst>
                <a:ext uri="{FF2B5EF4-FFF2-40B4-BE49-F238E27FC236}">
                  <a16:creationId xmlns:a16="http://schemas.microsoft.com/office/drawing/2014/main" id="{EA28F64A-A2AC-4CE3-B9F9-D60F9828FAAF}"/>
                </a:ext>
              </a:extLst>
            </p:cNvPr>
            <p:cNvPicPr>
              <a:picLocks noChangeAspect="1"/>
            </p:cNvPicPr>
            <p:nvPr/>
          </p:nvPicPr>
          <p:blipFill rotWithShape="1">
            <a:blip r:embed="rId9" cstate="print">
              <a:alphaModFix amt="30000"/>
              <a:extLst>
                <a:ext uri="{BEBA8EAE-BF5A-486C-A8C5-ECC9F3942E4B}">
                  <a14:imgProps xmlns:a14="http://schemas.microsoft.com/office/drawing/2010/main">
                    <a14:imgLayer r:embed="rId10">
                      <a14:imgEffect>
                        <a14:saturation sat="66000"/>
                      </a14:imgEffect>
                    </a14:imgLayer>
                  </a14:imgProps>
                </a:ext>
                <a:ext uri="{28A0092B-C50C-407E-A947-70E740481C1C}">
                  <a14:useLocalDpi xmlns:a14="http://schemas.microsoft.com/office/drawing/2010/main"/>
                </a:ext>
              </a:extLst>
            </a:blip>
            <a:srcRect/>
            <a:stretch>
              <a:fillRect/>
            </a:stretch>
          </p:blipFill>
          <p:spPr>
            <a:xfrm rot="5400000">
              <a:off x="6596746" y="3828656"/>
              <a:ext cx="3088415" cy="362552"/>
            </a:xfrm>
            <a:prstGeom prst="rect">
              <a:avLst/>
            </a:prstGeom>
          </p:spPr>
        </p:pic>
        <p:pic>
          <p:nvPicPr>
            <p:cNvPr id="12" name="图片 57">
              <a:extLst>
                <a:ext uri="{FF2B5EF4-FFF2-40B4-BE49-F238E27FC236}">
                  <a16:creationId xmlns:a16="http://schemas.microsoft.com/office/drawing/2014/main" id="{24696CFC-C7C5-4CEF-8850-739E5D5BCA57}"/>
                </a:ext>
              </a:extLst>
            </p:cNvPr>
            <p:cNvPicPr>
              <a:picLocks noChangeAspect="1"/>
            </p:cNvPicPr>
            <p:nvPr/>
          </p:nvPicPr>
          <p:blipFill rotWithShape="1">
            <a:blip r:embed="rId9" cstate="print">
              <a:alphaModFix amt="30000"/>
              <a:extLst>
                <a:ext uri="{BEBA8EAE-BF5A-486C-A8C5-ECC9F3942E4B}">
                  <a14:imgProps xmlns:a14="http://schemas.microsoft.com/office/drawing/2010/main">
                    <a14:imgLayer r:embed="rId10">
                      <a14:imgEffect>
                        <a14:saturation sat="66000"/>
                      </a14:imgEffect>
                    </a14:imgLayer>
                  </a14:imgProps>
                </a:ext>
                <a:ext uri="{28A0092B-C50C-407E-A947-70E740481C1C}">
                  <a14:useLocalDpi xmlns:a14="http://schemas.microsoft.com/office/drawing/2010/main"/>
                </a:ext>
              </a:extLst>
            </a:blip>
            <a:srcRect/>
            <a:stretch>
              <a:fillRect/>
            </a:stretch>
          </p:blipFill>
          <p:spPr>
            <a:xfrm rot="5400000">
              <a:off x="7724201" y="3845587"/>
              <a:ext cx="3088415" cy="362552"/>
            </a:xfrm>
            <a:prstGeom prst="rect">
              <a:avLst/>
            </a:prstGeom>
          </p:spPr>
        </p:pic>
        <p:pic>
          <p:nvPicPr>
            <p:cNvPr id="13" name="图片 57">
              <a:extLst>
                <a:ext uri="{FF2B5EF4-FFF2-40B4-BE49-F238E27FC236}">
                  <a16:creationId xmlns:a16="http://schemas.microsoft.com/office/drawing/2014/main" id="{B643A1B0-D64E-436F-A9EB-0FC558970167}"/>
                </a:ext>
              </a:extLst>
            </p:cNvPr>
            <p:cNvPicPr>
              <a:picLocks noChangeAspect="1"/>
            </p:cNvPicPr>
            <p:nvPr/>
          </p:nvPicPr>
          <p:blipFill rotWithShape="1">
            <a:blip r:embed="rId9" cstate="print">
              <a:alphaModFix amt="30000"/>
              <a:extLst>
                <a:ext uri="{BEBA8EAE-BF5A-486C-A8C5-ECC9F3942E4B}">
                  <a14:imgProps xmlns:a14="http://schemas.microsoft.com/office/drawing/2010/main">
                    <a14:imgLayer r:embed="rId10">
                      <a14:imgEffect>
                        <a14:saturation sat="66000"/>
                      </a14:imgEffect>
                    </a14:imgLayer>
                  </a14:imgProps>
                </a:ext>
                <a:ext uri="{28A0092B-C50C-407E-A947-70E740481C1C}">
                  <a14:useLocalDpi xmlns:a14="http://schemas.microsoft.com/office/drawing/2010/main"/>
                </a:ext>
              </a:extLst>
            </a:blip>
            <a:srcRect/>
            <a:stretch>
              <a:fillRect/>
            </a:stretch>
          </p:blipFill>
          <p:spPr>
            <a:xfrm rot="5400000">
              <a:off x="8896642" y="3832211"/>
              <a:ext cx="3088415" cy="362552"/>
            </a:xfrm>
            <a:prstGeom prst="rect">
              <a:avLst/>
            </a:prstGeom>
          </p:spPr>
        </p:pic>
      </p:grpSp>
      <p:pic>
        <p:nvPicPr>
          <p:cNvPr id="28" name="Picture 2" descr="C:\Users\user\Desktop\21_PPT對稿QNAP AQC107 10G網卡\29384737_xxl.png">
            <a:extLst>
              <a:ext uri="{FF2B5EF4-FFF2-40B4-BE49-F238E27FC236}">
                <a16:creationId xmlns:a16="http://schemas.microsoft.com/office/drawing/2014/main" id="{ACEDA30A-03F9-E543-8797-EAB00FF36180}"/>
              </a:ext>
            </a:extLst>
          </p:cNvPr>
          <p:cNvPicPr>
            <a:picLocks noChangeAspect="1" noChangeArrowheads="1"/>
          </p:cNvPicPr>
          <p:nvPr/>
        </p:nvPicPr>
        <p:blipFill>
          <a:blip r:embed="rId11" cstate="print">
            <a:extLst>
              <a:ext uri="{28A0092B-C50C-407E-A947-70E740481C1C}">
                <a14:useLocalDpi xmlns:a14="http://schemas.microsoft.com/office/drawing/2010/main"/>
              </a:ext>
            </a:extLst>
          </a:blip>
          <a:srcRect/>
          <a:stretch>
            <a:fillRect/>
          </a:stretch>
        </p:blipFill>
        <p:spPr bwMode="auto">
          <a:xfrm>
            <a:off x="8800138" y="5264160"/>
            <a:ext cx="1839337" cy="1703739"/>
          </a:xfrm>
          <a:prstGeom prst="rect">
            <a:avLst/>
          </a:prstGeom>
          <a:ln>
            <a:no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9271719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圖片 18">
            <a:extLst>
              <a:ext uri="{FF2B5EF4-FFF2-40B4-BE49-F238E27FC236}">
                <a16:creationId xmlns:a16="http://schemas.microsoft.com/office/drawing/2014/main" id="{E19627E2-4225-59FB-F36D-BFEDA994C925}"/>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5163464" y="1683367"/>
            <a:ext cx="6323614" cy="4094125"/>
          </a:xfrm>
          <a:prstGeom prst="rect">
            <a:avLst/>
          </a:prstGeom>
          <a:effectLst>
            <a:outerShdw blurRad="431800" dist="368300" dir="5760000" sx="106000" sy="106000" algn="ctr" rotWithShape="0">
              <a:srgbClr val="000000">
                <a:alpha val="27000"/>
              </a:srgbClr>
            </a:outerShdw>
          </a:effectLst>
        </p:spPr>
      </p:pic>
      <p:sp>
        <p:nvSpPr>
          <p:cNvPr id="7" name="文字方塊 6">
            <a:extLst>
              <a:ext uri="{FF2B5EF4-FFF2-40B4-BE49-F238E27FC236}">
                <a16:creationId xmlns:a16="http://schemas.microsoft.com/office/drawing/2014/main" id="{A5D7944F-9DC4-4148-B49A-D907746A6F3B}"/>
              </a:ext>
            </a:extLst>
          </p:cNvPr>
          <p:cNvSpPr txBox="1"/>
          <p:nvPr/>
        </p:nvSpPr>
        <p:spPr>
          <a:xfrm>
            <a:off x="606840" y="2418422"/>
            <a:ext cx="3985592" cy="3581173"/>
          </a:xfrm>
          <a:prstGeom prst="rect">
            <a:avLst/>
          </a:prstGeom>
          <a:noFill/>
        </p:spPr>
        <p:txBody>
          <a:bodyPr wrap="square" rtlCol="0">
            <a:spAutoFit/>
          </a:bodyPr>
          <a:lstStyle/>
          <a:p>
            <a:pPr marL="179388" indent="-179388">
              <a:lnSpc>
                <a:spcPts val="2600"/>
              </a:lnSpc>
              <a:spcBef>
                <a:spcPts val="2000"/>
              </a:spcBef>
              <a:buFont typeface="Arial" panose="020B0604020202020204" pitchFamily="34" charset="0"/>
              <a:buChar char="•"/>
            </a:pPr>
            <a:r>
              <a:rPr lang="en-US" altLang="zh-TW" sz="2000" spc="100">
                <a:solidFill>
                  <a:schemeClr val="bg1"/>
                </a:solidFill>
                <a:cs typeface="+mn-ea"/>
                <a:sym typeface="+mn-lt"/>
              </a:rPr>
              <a:t>There are not so much edge devices, which means can connect to router directly</a:t>
            </a:r>
          </a:p>
          <a:p>
            <a:pPr marL="179388" indent="-179388">
              <a:lnSpc>
                <a:spcPts val="2600"/>
              </a:lnSpc>
              <a:spcBef>
                <a:spcPts val="2000"/>
              </a:spcBef>
              <a:buFont typeface="Arial" panose="020B0604020202020204" pitchFamily="34" charset="0"/>
              <a:buChar char="•"/>
            </a:pPr>
            <a:r>
              <a:rPr lang="en-US" altLang="zh-TW" sz="2000" spc="100">
                <a:solidFill>
                  <a:schemeClr val="bg1"/>
                </a:solidFill>
                <a:cs typeface="+mn-ea"/>
                <a:sym typeface="+mn-lt"/>
              </a:rPr>
              <a:t>Need to parallel multiple physical interfaces for assigning same subnet network</a:t>
            </a:r>
          </a:p>
          <a:p>
            <a:pPr marL="179388" indent="-179388">
              <a:lnSpc>
                <a:spcPts val="2600"/>
              </a:lnSpc>
              <a:spcBef>
                <a:spcPts val="2000"/>
              </a:spcBef>
              <a:buFont typeface="Arial" panose="020B0604020202020204" pitchFamily="34" charset="0"/>
              <a:buChar char="•"/>
            </a:pPr>
            <a:r>
              <a:rPr lang="en-US" altLang="zh-TW" sz="2000" spc="100">
                <a:solidFill>
                  <a:schemeClr val="bg1"/>
                </a:solidFill>
                <a:cs typeface="+mn-ea"/>
                <a:sym typeface="+mn-lt"/>
              </a:rPr>
              <a:t>It needs dual WAN for back up usage</a:t>
            </a:r>
          </a:p>
        </p:txBody>
      </p:sp>
      <p:sp>
        <p:nvSpPr>
          <p:cNvPr id="16" name="文字方塊 15">
            <a:extLst>
              <a:ext uri="{FF2B5EF4-FFF2-40B4-BE49-F238E27FC236}">
                <a16:creationId xmlns:a16="http://schemas.microsoft.com/office/drawing/2014/main" id="{0C0A7872-7B1A-E65B-7418-80538889BE66}"/>
              </a:ext>
            </a:extLst>
          </p:cNvPr>
          <p:cNvSpPr txBox="1"/>
          <p:nvPr/>
        </p:nvSpPr>
        <p:spPr>
          <a:xfrm>
            <a:off x="4737005" y="1928395"/>
            <a:ext cx="1725088" cy="523220"/>
          </a:xfrm>
          <a:prstGeom prst="rect">
            <a:avLst/>
          </a:prstGeom>
          <a:noFill/>
        </p:spPr>
        <p:txBody>
          <a:bodyPr wrap="none" rtlCol="0">
            <a:spAutoFit/>
          </a:bodyPr>
          <a:lstStyle/>
          <a:p>
            <a:pPr algn="r"/>
            <a:r>
              <a:rPr lang="en-US" altLang="zh-TW" sz="1400">
                <a:solidFill>
                  <a:schemeClr val="bg1"/>
                </a:solidFill>
                <a:cs typeface="+mn-ea"/>
                <a:sym typeface="+mn-lt"/>
              </a:rPr>
              <a:t>ISP 1 with 60Mbps </a:t>
            </a:r>
            <a:br>
              <a:rPr lang="en-US" altLang="zh-TW" sz="1400">
                <a:solidFill>
                  <a:schemeClr val="bg1"/>
                </a:solidFill>
                <a:cs typeface="+mn-ea"/>
                <a:sym typeface="+mn-lt"/>
              </a:rPr>
            </a:br>
            <a:r>
              <a:rPr lang="en-US" altLang="zh-TW" sz="1400">
                <a:solidFill>
                  <a:schemeClr val="bg1"/>
                </a:solidFill>
                <a:cs typeface="+mn-ea"/>
                <a:sym typeface="+mn-lt"/>
              </a:rPr>
              <a:t>for master</a:t>
            </a:r>
            <a:endParaRPr lang="zh-TW" altLang="en-US" sz="1400">
              <a:solidFill>
                <a:schemeClr val="bg1"/>
              </a:solidFill>
              <a:cs typeface="+mn-ea"/>
              <a:sym typeface="+mn-lt"/>
            </a:endParaRPr>
          </a:p>
        </p:txBody>
      </p:sp>
      <p:sp>
        <p:nvSpPr>
          <p:cNvPr id="17" name="文字方塊 16">
            <a:extLst>
              <a:ext uri="{FF2B5EF4-FFF2-40B4-BE49-F238E27FC236}">
                <a16:creationId xmlns:a16="http://schemas.microsoft.com/office/drawing/2014/main" id="{F8C3F111-B877-B415-0AB5-C700E0E17E57}"/>
              </a:ext>
            </a:extLst>
          </p:cNvPr>
          <p:cNvSpPr txBox="1"/>
          <p:nvPr/>
        </p:nvSpPr>
        <p:spPr>
          <a:xfrm>
            <a:off x="8842518" y="1928395"/>
            <a:ext cx="1725088" cy="523220"/>
          </a:xfrm>
          <a:prstGeom prst="rect">
            <a:avLst/>
          </a:prstGeom>
          <a:noFill/>
        </p:spPr>
        <p:txBody>
          <a:bodyPr wrap="none" rtlCol="0">
            <a:spAutoFit/>
          </a:bodyPr>
          <a:lstStyle/>
          <a:p>
            <a:r>
              <a:rPr lang="en-US" altLang="zh-TW" sz="1400">
                <a:solidFill>
                  <a:schemeClr val="bg1"/>
                </a:solidFill>
                <a:cs typeface="+mn-ea"/>
                <a:sym typeface="+mn-lt"/>
              </a:rPr>
              <a:t>ISP 2 with 20Mbps </a:t>
            </a:r>
            <a:br>
              <a:rPr lang="en-US" altLang="zh-TW" sz="1400">
                <a:solidFill>
                  <a:schemeClr val="bg1"/>
                </a:solidFill>
                <a:cs typeface="+mn-ea"/>
                <a:sym typeface="+mn-lt"/>
              </a:rPr>
            </a:br>
            <a:r>
              <a:rPr lang="en-US" altLang="zh-TW" sz="1400">
                <a:solidFill>
                  <a:schemeClr val="bg1"/>
                </a:solidFill>
                <a:cs typeface="+mn-ea"/>
                <a:sym typeface="+mn-lt"/>
              </a:rPr>
              <a:t>for backup</a:t>
            </a:r>
            <a:endParaRPr lang="zh-TW" altLang="en-US" sz="1400">
              <a:solidFill>
                <a:schemeClr val="bg1"/>
              </a:solidFill>
              <a:cs typeface="+mn-ea"/>
              <a:sym typeface="+mn-lt"/>
            </a:endParaRPr>
          </a:p>
        </p:txBody>
      </p:sp>
      <p:sp>
        <p:nvSpPr>
          <p:cNvPr id="24" name="文字方塊 23">
            <a:extLst>
              <a:ext uri="{FF2B5EF4-FFF2-40B4-BE49-F238E27FC236}">
                <a16:creationId xmlns:a16="http://schemas.microsoft.com/office/drawing/2014/main" id="{84B6DC91-0C5A-1A44-D198-A6ABD0BDA594}"/>
              </a:ext>
            </a:extLst>
          </p:cNvPr>
          <p:cNvSpPr txBox="1"/>
          <p:nvPr/>
        </p:nvSpPr>
        <p:spPr>
          <a:xfrm>
            <a:off x="5251815" y="5453976"/>
            <a:ext cx="934871" cy="246221"/>
          </a:xfrm>
          <a:prstGeom prst="rect">
            <a:avLst/>
          </a:prstGeom>
          <a:noFill/>
        </p:spPr>
        <p:txBody>
          <a:bodyPr wrap="none" rtlCol="0">
            <a:spAutoFit/>
          </a:bodyPr>
          <a:lstStyle/>
          <a:p>
            <a:pPr algn="ctr"/>
            <a:r>
              <a:rPr lang="en-US" altLang="zh-TW" sz="1000">
                <a:cs typeface="+mn-ea"/>
                <a:sym typeface="+mn-lt"/>
              </a:rPr>
              <a:t>192.168.1.10</a:t>
            </a:r>
            <a:endParaRPr lang="zh-TW" altLang="en-US" sz="1000">
              <a:cs typeface="+mn-ea"/>
              <a:sym typeface="+mn-lt"/>
            </a:endParaRPr>
          </a:p>
        </p:txBody>
      </p:sp>
      <p:sp>
        <p:nvSpPr>
          <p:cNvPr id="20" name="文字方塊 19">
            <a:extLst>
              <a:ext uri="{FF2B5EF4-FFF2-40B4-BE49-F238E27FC236}">
                <a16:creationId xmlns:a16="http://schemas.microsoft.com/office/drawing/2014/main" id="{EB40119E-09CA-6EF8-CEB3-50FD94CEABD2}"/>
              </a:ext>
            </a:extLst>
          </p:cNvPr>
          <p:cNvSpPr txBox="1"/>
          <p:nvPr/>
        </p:nvSpPr>
        <p:spPr>
          <a:xfrm>
            <a:off x="6316646" y="5453975"/>
            <a:ext cx="934871" cy="246221"/>
          </a:xfrm>
          <a:prstGeom prst="rect">
            <a:avLst/>
          </a:prstGeom>
          <a:noFill/>
        </p:spPr>
        <p:txBody>
          <a:bodyPr wrap="none" rtlCol="0">
            <a:spAutoFit/>
          </a:bodyPr>
          <a:lstStyle/>
          <a:p>
            <a:pPr algn="ctr"/>
            <a:r>
              <a:rPr lang="en-US" altLang="zh-TW" sz="1000">
                <a:cs typeface="+mn-ea"/>
                <a:sym typeface="+mn-lt"/>
              </a:rPr>
              <a:t>192.168.1.20</a:t>
            </a:r>
            <a:endParaRPr lang="zh-TW" altLang="en-US" sz="1000">
              <a:cs typeface="+mn-ea"/>
              <a:sym typeface="+mn-lt"/>
            </a:endParaRPr>
          </a:p>
        </p:txBody>
      </p:sp>
      <p:sp>
        <p:nvSpPr>
          <p:cNvPr id="21" name="文字方塊 20">
            <a:extLst>
              <a:ext uri="{FF2B5EF4-FFF2-40B4-BE49-F238E27FC236}">
                <a16:creationId xmlns:a16="http://schemas.microsoft.com/office/drawing/2014/main" id="{26FD8E4A-87DD-CCD8-0F1F-ED8489CBA296}"/>
              </a:ext>
            </a:extLst>
          </p:cNvPr>
          <p:cNvSpPr txBox="1"/>
          <p:nvPr/>
        </p:nvSpPr>
        <p:spPr>
          <a:xfrm>
            <a:off x="7412496" y="5448681"/>
            <a:ext cx="934871" cy="246221"/>
          </a:xfrm>
          <a:prstGeom prst="rect">
            <a:avLst/>
          </a:prstGeom>
          <a:noFill/>
        </p:spPr>
        <p:txBody>
          <a:bodyPr wrap="none" rtlCol="0">
            <a:spAutoFit/>
          </a:bodyPr>
          <a:lstStyle/>
          <a:p>
            <a:pPr algn="ctr"/>
            <a:r>
              <a:rPr lang="en-US" altLang="zh-TW" sz="1000">
                <a:cs typeface="+mn-ea"/>
                <a:sym typeface="+mn-lt"/>
              </a:rPr>
              <a:t>192.168.1.30</a:t>
            </a:r>
            <a:endParaRPr lang="zh-TW" altLang="en-US" sz="1000">
              <a:cs typeface="+mn-ea"/>
              <a:sym typeface="+mn-lt"/>
            </a:endParaRPr>
          </a:p>
        </p:txBody>
      </p:sp>
      <p:sp>
        <p:nvSpPr>
          <p:cNvPr id="22" name="文字方塊 21">
            <a:extLst>
              <a:ext uri="{FF2B5EF4-FFF2-40B4-BE49-F238E27FC236}">
                <a16:creationId xmlns:a16="http://schemas.microsoft.com/office/drawing/2014/main" id="{37721B6B-7280-238D-ABAB-62F3090C20C3}"/>
              </a:ext>
            </a:extLst>
          </p:cNvPr>
          <p:cNvSpPr txBox="1"/>
          <p:nvPr/>
        </p:nvSpPr>
        <p:spPr>
          <a:xfrm>
            <a:off x="8477327" y="5448680"/>
            <a:ext cx="934871" cy="246221"/>
          </a:xfrm>
          <a:prstGeom prst="rect">
            <a:avLst/>
          </a:prstGeom>
          <a:noFill/>
        </p:spPr>
        <p:txBody>
          <a:bodyPr wrap="none" rtlCol="0">
            <a:spAutoFit/>
          </a:bodyPr>
          <a:lstStyle/>
          <a:p>
            <a:pPr algn="ctr"/>
            <a:r>
              <a:rPr lang="en-US" altLang="zh-TW" sz="1000">
                <a:cs typeface="+mn-ea"/>
                <a:sym typeface="+mn-lt"/>
              </a:rPr>
              <a:t>192.168.1.40</a:t>
            </a:r>
            <a:endParaRPr lang="zh-TW" altLang="en-US" sz="1000">
              <a:cs typeface="+mn-ea"/>
              <a:sym typeface="+mn-lt"/>
            </a:endParaRPr>
          </a:p>
        </p:txBody>
      </p:sp>
      <p:sp>
        <p:nvSpPr>
          <p:cNvPr id="23" name="文字方塊 22">
            <a:extLst>
              <a:ext uri="{FF2B5EF4-FFF2-40B4-BE49-F238E27FC236}">
                <a16:creationId xmlns:a16="http://schemas.microsoft.com/office/drawing/2014/main" id="{0689DB76-475A-2118-17DF-AABDB3F9111A}"/>
              </a:ext>
            </a:extLst>
          </p:cNvPr>
          <p:cNvSpPr txBox="1"/>
          <p:nvPr/>
        </p:nvSpPr>
        <p:spPr>
          <a:xfrm>
            <a:off x="9556771" y="5474549"/>
            <a:ext cx="1008609" cy="246221"/>
          </a:xfrm>
          <a:prstGeom prst="rect">
            <a:avLst/>
          </a:prstGeom>
          <a:noFill/>
        </p:spPr>
        <p:txBody>
          <a:bodyPr wrap="none" rtlCol="0">
            <a:spAutoFit/>
          </a:bodyPr>
          <a:lstStyle/>
          <a:p>
            <a:pPr algn="ctr"/>
            <a:r>
              <a:rPr lang="en-US" altLang="zh-TW" sz="1000">
                <a:cs typeface="+mn-ea"/>
                <a:sym typeface="+mn-lt"/>
              </a:rPr>
              <a:t>192.168.2.150</a:t>
            </a:r>
            <a:endParaRPr lang="zh-TW" altLang="en-US" sz="1000">
              <a:cs typeface="+mn-ea"/>
              <a:sym typeface="+mn-lt"/>
            </a:endParaRPr>
          </a:p>
        </p:txBody>
      </p:sp>
      <p:sp>
        <p:nvSpPr>
          <p:cNvPr id="28" name="文字方塊 27">
            <a:extLst>
              <a:ext uri="{FF2B5EF4-FFF2-40B4-BE49-F238E27FC236}">
                <a16:creationId xmlns:a16="http://schemas.microsoft.com/office/drawing/2014/main" id="{5064434C-DA1D-2261-2DA3-EA5A7A0927DA}"/>
              </a:ext>
            </a:extLst>
          </p:cNvPr>
          <p:cNvSpPr txBox="1"/>
          <p:nvPr/>
        </p:nvSpPr>
        <p:spPr>
          <a:xfrm>
            <a:off x="10515227" y="5474549"/>
            <a:ext cx="1008609" cy="246221"/>
          </a:xfrm>
          <a:prstGeom prst="rect">
            <a:avLst/>
          </a:prstGeom>
          <a:noFill/>
        </p:spPr>
        <p:txBody>
          <a:bodyPr wrap="none" rtlCol="0">
            <a:spAutoFit/>
          </a:bodyPr>
          <a:lstStyle/>
          <a:p>
            <a:pPr algn="ctr"/>
            <a:r>
              <a:rPr lang="en-US" altLang="zh-TW" sz="1000">
                <a:cs typeface="+mn-ea"/>
                <a:sym typeface="+mn-lt"/>
              </a:rPr>
              <a:t>192.168.2.160</a:t>
            </a:r>
            <a:endParaRPr lang="zh-TW" altLang="en-US" sz="1000">
              <a:cs typeface="+mn-ea"/>
              <a:sym typeface="+mn-lt"/>
            </a:endParaRPr>
          </a:p>
        </p:txBody>
      </p:sp>
      <p:sp>
        <p:nvSpPr>
          <p:cNvPr id="29" name="文字方塊 28">
            <a:extLst>
              <a:ext uri="{FF2B5EF4-FFF2-40B4-BE49-F238E27FC236}">
                <a16:creationId xmlns:a16="http://schemas.microsoft.com/office/drawing/2014/main" id="{471E1CE3-7D43-1955-8BB5-6094D791FB7F}"/>
              </a:ext>
            </a:extLst>
          </p:cNvPr>
          <p:cNvSpPr txBox="1"/>
          <p:nvPr/>
        </p:nvSpPr>
        <p:spPr>
          <a:xfrm>
            <a:off x="6400745" y="5845707"/>
            <a:ext cx="1657826" cy="307777"/>
          </a:xfrm>
          <a:prstGeom prst="rect">
            <a:avLst/>
          </a:prstGeom>
          <a:noFill/>
        </p:spPr>
        <p:txBody>
          <a:bodyPr wrap="none" rtlCol="0">
            <a:spAutoFit/>
          </a:bodyPr>
          <a:lstStyle/>
          <a:p>
            <a:r>
              <a:rPr lang="en-US" altLang="zh-TW" sz="1400">
                <a:solidFill>
                  <a:schemeClr val="bg1"/>
                </a:solidFill>
                <a:cs typeface="+mn-ea"/>
                <a:sym typeface="+mn-lt"/>
              </a:rPr>
              <a:t>Employee network</a:t>
            </a:r>
            <a:endParaRPr lang="zh-TW" altLang="en-US" sz="1400">
              <a:solidFill>
                <a:schemeClr val="bg1"/>
              </a:solidFill>
              <a:cs typeface="+mn-ea"/>
              <a:sym typeface="+mn-lt"/>
            </a:endParaRPr>
          </a:p>
        </p:txBody>
      </p:sp>
      <p:sp>
        <p:nvSpPr>
          <p:cNvPr id="30" name="文字方塊 29">
            <a:extLst>
              <a:ext uri="{FF2B5EF4-FFF2-40B4-BE49-F238E27FC236}">
                <a16:creationId xmlns:a16="http://schemas.microsoft.com/office/drawing/2014/main" id="{52240F57-9392-6710-88D8-C7B0CC7B3873}"/>
              </a:ext>
            </a:extLst>
          </p:cNvPr>
          <p:cNvSpPr txBox="1"/>
          <p:nvPr/>
        </p:nvSpPr>
        <p:spPr>
          <a:xfrm>
            <a:off x="9959138" y="5845707"/>
            <a:ext cx="1216936" cy="307777"/>
          </a:xfrm>
          <a:prstGeom prst="rect">
            <a:avLst/>
          </a:prstGeom>
          <a:noFill/>
        </p:spPr>
        <p:txBody>
          <a:bodyPr wrap="none" rtlCol="0">
            <a:spAutoFit/>
          </a:bodyPr>
          <a:lstStyle/>
          <a:p>
            <a:r>
              <a:rPr lang="en-US" altLang="zh-TW" sz="1400">
                <a:solidFill>
                  <a:schemeClr val="bg1"/>
                </a:solidFill>
                <a:cs typeface="+mn-ea"/>
                <a:sym typeface="+mn-lt"/>
              </a:rPr>
              <a:t>Office device</a:t>
            </a:r>
            <a:endParaRPr lang="zh-TW" altLang="en-US" sz="1400">
              <a:solidFill>
                <a:schemeClr val="bg1"/>
              </a:solidFill>
              <a:cs typeface="+mn-ea"/>
              <a:sym typeface="+mn-lt"/>
            </a:endParaRPr>
          </a:p>
        </p:txBody>
      </p:sp>
      <p:sp>
        <p:nvSpPr>
          <p:cNvPr id="31" name="文字方塊 30">
            <a:extLst>
              <a:ext uri="{FF2B5EF4-FFF2-40B4-BE49-F238E27FC236}">
                <a16:creationId xmlns:a16="http://schemas.microsoft.com/office/drawing/2014/main" id="{2640F0E4-1392-145E-F88B-6CDDE7F181FB}"/>
              </a:ext>
            </a:extLst>
          </p:cNvPr>
          <p:cNvSpPr txBox="1"/>
          <p:nvPr/>
        </p:nvSpPr>
        <p:spPr>
          <a:xfrm>
            <a:off x="6462093" y="6143235"/>
            <a:ext cx="4352235" cy="610295"/>
          </a:xfrm>
          <a:prstGeom prst="rect">
            <a:avLst/>
          </a:prstGeom>
          <a:noFill/>
        </p:spPr>
        <p:txBody>
          <a:bodyPr wrap="square">
            <a:spAutoFit/>
          </a:bodyPr>
          <a:lstStyle/>
          <a:p>
            <a:pPr algn="ctr">
              <a:lnSpc>
                <a:spcPts val="2100"/>
              </a:lnSpc>
            </a:pPr>
            <a:r>
              <a:rPr lang="en-US" altLang="zh-TW" sz="1500" b="1">
                <a:solidFill>
                  <a:srgbClr val="FFFF00"/>
                </a:solidFill>
                <a:cs typeface="+mn-ea"/>
                <a:sym typeface="+mn-lt"/>
              </a:rPr>
              <a:t>Employee network: 192.168.1.x</a:t>
            </a:r>
            <a:br>
              <a:rPr lang="en-US" altLang="zh-TW" sz="1500" b="1">
                <a:solidFill>
                  <a:srgbClr val="FFFF00"/>
                </a:solidFill>
                <a:cs typeface="+mn-ea"/>
                <a:sym typeface="+mn-lt"/>
              </a:rPr>
            </a:br>
            <a:r>
              <a:rPr lang="en-US" altLang="zh-TW" sz="1500" b="1">
                <a:solidFill>
                  <a:srgbClr val="FFFF00"/>
                </a:solidFill>
                <a:cs typeface="+mn-ea"/>
                <a:sym typeface="+mn-lt"/>
              </a:rPr>
              <a:t>Office device network: 192.168.2.x</a:t>
            </a:r>
            <a:endParaRPr lang="zh-TW" altLang="en-US" sz="1500" b="1">
              <a:solidFill>
                <a:srgbClr val="FFFF00"/>
              </a:solidFill>
              <a:cs typeface="+mn-ea"/>
              <a:sym typeface="+mn-lt"/>
            </a:endParaRPr>
          </a:p>
        </p:txBody>
      </p:sp>
      <p:sp>
        <p:nvSpPr>
          <p:cNvPr id="18" name="標題 3">
            <a:extLst>
              <a:ext uri="{FF2B5EF4-FFF2-40B4-BE49-F238E27FC236}">
                <a16:creationId xmlns:a16="http://schemas.microsoft.com/office/drawing/2014/main" id="{CC976B41-60D9-ECFD-CFA5-E2A61819D3EC}"/>
              </a:ext>
            </a:extLst>
          </p:cNvPr>
          <p:cNvSpPr txBox="1">
            <a:spLocks/>
          </p:cNvSpPr>
          <p:nvPr/>
        </p:nvSpPr>
        <p:spPr>
          <a:xfrm>
            <a:off x="464269" y="218047"/>
            <a:ext cx="11263462" cy="1378563"/>
          </a:xfrm>
          <a:prstGeom prst="rect">
            <a:avLst/>
          </a:prstGeom>
        </p:spPr>
        <p:txBody>
          <a:bodyPr>
            <a:normAutofit/>
          </a:bodyPr>
          <a:lstStyle>
            <a:lvl1pPr algn="l" defTabSz="1219170" rtl="0" eaLnBrk="1" latinLnBrk="0" hangingPunct="1">
              <a:spcBef>
                <a:spcPct val="0"/>
              </a:spcBef>
              <a:buNone/>
              <a:defRPr sz="4267" b="1" kern="1200">
                <a:solidFill>
                  <a:schemeClr val="bg1"/>
                </a:solidFill>
                <a:latin typeface="微軟正黑體" pitchFamily="34" charset="-120"/>
                <a:ea typeface="微軟正黑體" pitchFamily="34" charset="-120"/>
                <a:cs typeface="+mj-cs"/>
              </a:defRPr>
            </a:lvl1pPr>
          </a:lstStyle>
          <a:p>
            <a:pPr algn="ctr"/>
            <a:r>
              <a:rPr lang="en-US" altLang="zh-TW" sz="3600" b="1">
                <a:solidFill>
                  <a:schemeClr val="tx1">
                    <a:lumMod val="95000"/>
                    <a:lumOff val="5000"/>
                  </a:schemeClr>
                </a:solidFill>
                <a:latin typeface="+mn-lt"/>
                <a:ea typeface="+mn-ea"/>
                <a:cs typeface="+mn-ea"/>
                <a:sym typeface="+mn-lt"/>
              </a:rPr>
              <a:t>SOHO/SB – few edge devices in same subnet, no additional switch and AP request</a:t>
            </a:r>
          </a:p>
        </p:txBody>
      </p:sp>
    </p:spTree>
    <p:extLst>
      <p:ext uri="{BB962C8B-B14F-4D97-AF65-F5344CB8AC3E}">
        <p14:creationId xmlns:p14="http://schemas.microsoft.com/office/powerpoint/2010/main" val="41861715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F8F2E3A8-5A1E-A046-8BCD-90196836526B}"/>
              </a:ext>
            </a:extLst>
          </p:cNvPr>
          <p:cNvSpPr>
            <a:spLocks noGrp="1"/>
          </p:cNvSpPr>
          <p:nvPr>
            <p:ph type="title" idx="4294967295"/>
          </p:nvPr>
        </p:nvSpPr>
        <p:spPr>
          <a:xfrm>
            <a:off x="1302619" y="253452"/>
            <a:ext cx="9586762" cy="1087437"/>
          </a:xfrm>
        </p:spPr>
        <p:txBody>
          <a:bodyPr>
            <a:normAutofit/>
          </a:bodyPr>
          <a:lstStyle/>
          <a:p>
            <a:pPr algn="ctr"/>
            <a:r>
              <a:rPr lang="en-US" altLang="zh-TW" sz="3600" b="1">
                <a:solidFill>
                  <a:schemeClr val="tx1">
                    <a:lumMod val="75000"/>
                    <a:lumOff val="25000"/>
                  </a:schemeClr>
                </a:solidFill>
                <a:latin typeface="+mn-lt"/>
                <a:ea typeface="+mn-ea"/>
                <a:cs typeface="+mn-ea"/>
                <a:sym typeface="+mn-lt"/>
              </a:rPr>
              <a:t>TVS-h874 o</a:t>
            </a:r>
            <a:r>
              <a:rPr lang="en-US" altLang="zh-TW" sz="3600" b="1">
                <a:solidFill>
                  <a:schemeClr val="tx1"/>
                </a:solidFill>
                <a:latin typeface="+mn-lt"/>
                <a:ea typeface="+mn-ea"/>
                <a:cs typeface="+mn-ea"/>
                <a:sym typeface="+mn-lt"/>
              </a:rPr>
              <a:t>ptional 25GbE</a:t>
            </a:r>
            <a:r>
              <a:rPr lang="zh-TW" altLang="en-US" sz="3600" b="1">
                <a:solidFill>
                  <a:schemeClr val="tx1"/>
                </a:solidFill>
                <a:latin typeface="+mn-lt"/>
                <a:ea typeface="+mn-ea"/>
                <a:cs typeface="+mn-ea"/>
                <a:sym typeface="+mn-lt"/>
              </a:rPr>
              <a:t> </a:t>
            </a:r>
            <a:r>
              <a:rPr lang="en-US" altLang="zh-CN" sz="3600" b="1">
                <a:solidFill>
                  <a:schemeClr val="tx1"/>
                </a:solidFill>
                <a:latin typeface="+mn-lt"/>
                <a:ea typeface="+mn-ea"/>
                <a:cs typeface="+mn-ea"/>
                <a:sym typeface="+mn-lt"/>
              </a:rPr>
              <a:t>card for fast performance</a:t>
            </a:r>
            <a:endParaRPr lang="zh-TW" altLang="en-US" sz="3600">
              <a:solidFill>
                <a:schemeClr val="tx1">
                  <a:lumMod val="75000"/>
                  <a:lumOff val="25000"/>
                </a:schemeClr>
              </a:solidFill>
              <a:latin typeface="+mn-lt"/>
              <a:ea typeface="+mn-ea"/>
              <a:cs typeface="+mn-ea"/>
              <a:sym typeface="+mn-lt"/>
            </a:endParaRPr>
          </a:p>
        </p:txBody>
      </p:sp>
      <p:sp>
        <p:nvSpPr>
          <p:cNvPr id="49" name="Rectangle 3">
            <a:extLst>
              <a:ext uri="{FF2B5EF4-FFF2-40B4-BE49-F238E27FC236}">
                <a16:creationId xmlns:a16="http://schemas.microsoft.com/office/drawing/2014/main" id="{77F0100F-1D69-8D4A-94BE-DE76457E5781}"/>
              </a:ext>
            </a:extLst>
          </p:cNvPr>
          <p:cNvSpPr>
            <a:spLocks noChangeArrowheads="1"/>
          </p:cNvSpPr>
          <p:nvPr/>
        </p:nvSpPr>
        <p:spPr bwMode="auto">
          <a:xfrm>
            <a:off x="661165" y="6054294"/>
            <a:ext cx="4978559" cy="779686"/>
          </a:xfrm>
          <a:prstGeom prst="rect">
            <a:avLst/>
          </a:prstGeom>
          <a:noFill/>
          <a:ln w="9525">
            <a:noFill/>
            <a:miter lim="800000"/>
            <a:headEnd/>
            <a:tailEnd/>
          </a:ln>
        </p:spPr>
        <p:txBody>
          <a:bodyPr wrap="square" lIns="162544" tIns="81273" rIns="162544" bIns="81273" anchor="t">
            <a:spAutoFit/>
          </a:bodyPr>
          <a:lstStyle/>
          <a:p>
            <a:pPr defTabSz="1219170">
              <a:buClr>
                <a:srgbClr val="000000"/>
              </a:buClr>
            </a:pPr>
            <a:r>
              <a:rPr lang="en-US" altLang="zh-TW" sz="800">
                <a:solidFill>
                  <a:schemeClr val="tx1">
                    <a:lumMod val="75000"/>
                    <a:lumOff val="25000"/>
                  </a:schemeClr>
                </a:solidFill>
                <a:cs typeface="+mn-ea"/>
                <a:sym typeface="+mn-lt"/>
              </a:rPr>
              <a:t>Test</a:t>
            </a:r>
            <a:r>
              <a:rPr lang="zh-TW" altLang="en-US" sz="800">
                <a:solidFill>
                  <a:schemeClr val="tx1">
                    <a:lumMod val="75000"/>
                    <a:lumOff val="25000"/>
                  </a:schemeClr>
                </a:solidFill>
                <a:cs typeface="+mn-ea"/>
                <a:sym typeface="+mn-lt"/>
              </a:rPr>
              <a:t> </a:t>
            </a:r>
            <a:r>
              <a:rPr lang="en-US" altLang="zh-TW" sz="800">
                <a:solidFill>
                  <a:schemeClr val="tx1">
                    <a:lumMod val="75000"/>
                    <a:lumOff val="25000"/>
                  </a:schemeClr>
                </a:solidFill>
                <a:cs typeface="+mn-ea"/>
                <a:sym typeface="+mn-lt"/>
              </a:rPr>
              <a:t>Environment:</a:t>
            </a:r>
            <a:br>
              <a:rPr lang="ja-JP" altLang="en-US" sz="800">
                <a:cs typeface="+mn-ea"/>
                <a:sym typeface="+mn-lt"/>
              </a:rPr>
            </a:br>
            <a:r>
              <a:rPr lang="en-US" sz="800">
                <a:cs typeface="+mn-ea"/>
                <a:sym typeface="+mn-lt"/>
              </a:rPr>
              <a:t>NAS: TVS-h874 with QXG-25G2SF-CX6</a:t>
            </a:r>
            <a:br>
              <a:rPr lang="en-US" sz="800">
                <a:cs typeface="+mn-ea"/>
                <a:sym typeface="+mn-lt"/>
              </a:rPr>
            </a:br>
            <a:r>
              <a:rPr lang="en-US" sz="800">
                <a:cs typeface="+mn-ea"/>
                <a:sym typeface="+mn-lt"/>
              </a:rPr>
              <a:t>OS：QTS 5.0</a:t>
            </a:r>
            <a:br>
              <a:rPr lang="en-US" sz="800">
                <a:cs typeface="+mn-ea"/>
                <a:sym typeface="+mn-lt"/>
              </a:rPr>
            </a:br>
            <a:r>
              <a:rPr lang="en-US" sz="800">
                <a:cs typeface="+mn-ea"/>
                <a:sym typeface="+mn-lt"/>
              </a:rPr>
              <a:t>Volume type: RAID 5; 8 x Samsung 860 EVO 1TB Client PC: Windows Server 2019, Intel Xeon W-1250, 32GB RAM, QNAP QXG-25G2SF-CX4 NI</a:t>
            </a:r>
            <a:r>
              <a:rPr lang="en-US" altLang="zh-TW" sz="800">
                <a:cs typeface="+mn-ea"/>
                <a:sym typeface="+mn-lt"/>
              </a:rPr>
              <a:t>C</a:t>
            </a:r>
            <a:endParaRPr lang="en" sz="800" kern="0">
              <a:solidFill>
                <a:prstClr val="black">
                  <a:lumMod val="75000"/>
                  <a:lumOff val="25000"/>
                </a:prstClr>
              </a:solidFill>
              <a:cs typeface="+mn-ea"/>
              <a:sym typeface="+mn-lt"/>
            </a:endParaRPr>
          </a:p>
        </p:txBody>
      </p:sp>
      <p:grpSp>
        <p:nvGrpSpPr>
          <p:cNvPr id="57" name="Google Shape;1112;gc428d55399_0_337">
            <a:extLst>
              <a:ext uri="{FF2B5EF4-FFF2-40B4-BE49-F238E27FC236}">
                <a16:creationId xmlns:a16="http://schemas.microsoft.com/office/drawing/2014/main" id="{C1B42FAD-83B9-D31A-6AE2-5371D3AB362C}"/>
              </a:ext>
            </a:extLst>
          </p:cNvPr>
          <p:cNvGrpSpPr/>
          <p:nvPr/>
        </p:nvGrpSpPr>
        <p:grpSpPr>
          <a:xfrm>
            <a:off x="740209" y="1822104"/>
            <a:ext cx="5644073" cy="4125537"/>
            <a:chOff x="535858" y="2192097"/>
            <a:chExt cx="3078236" cy="4755000"/>
          </a:xfrm>
          <a:effectLst>
            <a:outerShdw blurRad="342900" dist="177800" dir="3600000" algn="t" rotWithShape="0">
              <a:prstClr val="black">
                <a:alpha val="40000"/>
              </a:prstClr>
            </a:outerShdw>
          </a:effectLst>
        </p:grpSpPr>
        <p:pic>
          <p:nvPicPr>
            <p:cNvPr id="58" name="Google Shape;1114;gc428d55399_0_337">
              <a:extLst>
                <a:ext uri="{FF2B5EF4-FFF2-40B4-BE49-F238E27FC236}">
                  <a16:creationId xmlns:a16="http://schemas.microsoft.com/office/drawing/2014/main" id="{1BDFFB76-631C-E759-C9FB-1BCA0AB8F124}"/>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59" name="Google Shape;1113;gc428d55399_0_337">
              <a:extLst>
                <a:ext uri="{FF2B5EF4-FFF2-40B4-BE49-F238E27FC236}">
                  <a16:creationId xmlns:a16="http://schemas.microsoft.com/office/drawing/2014/main" id="{8442AD9A-DA80-7E07-72A1-0A73B05B863A}"/>
                </a:ext>
              </a:extLst>
            </p:cNvPr>
            <p:cNvSpPr/>
            <p:nvPr/>
          </p:nvSpPr>
          <p:spPr>
            <a:xfrm>
              <a:off x="535858" y="2192097"/>
              <a:ext cx="2743200" cy="4755000"/>
            </a:xfrm>
            <a:prstGeom prst="rect">
              <a:avLst/>
            </a:prstGeom>
            <a:gradFill>
              <a:gsLst>
                <a:gs pos="0">
                  <a:srgbClr val="FFFFFF">
                    <a:alpha val="83921"/>
                  </a:srgbClr>
                </a:gs>
                <a:gs pos="13000">
                  <a:schemeClr val="lt1"/>
                </a:gs>
                <a:gs pos="93000">
                  <a:srgbClr val="F5F5F5"/>
                </a:gs>
                <a:gs pos="100000">
                  <a:srgbClr val="BFBFBF">
                    <a:alpha val="63921"/>
                  </a:srgbClr>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cs typeface="+mn-ea"/>
                <a:sym typeface="+mn-lt"/>
              </a:endParaRPr>
            </a:p>
          </p:txBody>
        </p:sp>
      </p:grpSp>
      <p:cxnSp>
        <p:nvCxnSpPr>
          <p:cNvPr id="60" name="Google Shape;1115;gc428d55399_0_337">
            <a:extLst>
              <a:ext uri="{FF2B5EF4-FFF2-40B4-BE49-F238E27FC236}">
                <a16:creationId xmlns:a16="http://schemas.microsoft.com/office/drawing/2014/main" id="{99AA5FB8-CAA0-5A4F-4AC7-A2B619B0F35C}"/>
              </a:ext>
            </a:extLst>
          </p:cNvPr>
          <p:cNvCxnSpPr>
            <a:cxnSpLocks/>
          </p:cNvCxnSpPr>
          <p:nvPr/>
        </p:nvCxnSpPr>
        <p:spPr>
          <a:xfrm>
            <a:off x="740208" y="2645640"/>
            <a:ext cx="5029768" cy="0"/>
          </a:xfrm>
          <a:prstGeom prst="straightConnector1">
            <a:avLst/>
          </a:prstGeom>
          <a:noFill/>
          <a:ln w="25400" cap="flat" cmpd="sng">
            <a:gradFill>
              <a:gsLst>
                <a:gs pos="0">
                  <a:srgbClr val="00B0F0"/>
                </a:gs>
                <a:gs pos="100000">
                  <a:srgbClr val="201DFD"/>
                </a:gs>
              </a:gsLst>
              <a:lin ang="0" scaled="0"/>
            </a:gradFill>
            <a:prstDash val="solid"/>
            <a:round/>
            <a:headEnd type="none" w="sm" len="sm"/>
            <a:tailEnd type="none" w="sm" len="sm"/>
          </a:ln>
        </p:spPr>
      </p:cxnSp>
      <p:sp>
        <p:nvSpPr>
          <p:cNvPr id="61" name="文字方塊 60">
            <a:extLst>
              <a:ext uri="{FF2B5EF4-FFF2-40B4-BE49-F238E27FC236}">
                <a16:creationId xmlns:a16="http://schemas.microsoft.com/office/drawing/2014/main" id="{B2B0AFC2-99F3-B1EA-02A5-09F1BCB20C15}"/>
              </a:ext>
            </a:extLst>
          </p:cNvPr>
          <p:cNvSpPr txBox="1"/>
          <p:nvPr/>
        </p:nvSpPr>
        <p:spPr>
          <a:xfrm>
            <a:off x="732612" y="1922841"/>
            <a:ext cx="5029768" cy="646331"/>
          </a:xfrm>
          <a:prstGeom prst="rect">
            <a:avLst/>
          </a:prstGeom>
          <a:noFill/>
        </p:spPr>
        <p:txBody>
          <a:bodyPr wrap="square" rtlCol="0">
            <a:spAutoFit/>
          </a:bodyPr>
          <a:lstStyle/>
          <a:p>
            <a:pPr algn="ctr"/>
            <a:r>
              <a:rPr lang="en-US" altLang="zh-TW" b="1">
                <a:cs typeface="+mn-ea"/>
                <a:sym typeface="+mn-lt"/>
              </a:rPr>
              <a:t>1 x 25GbE Windows transfer</a:t>
            </a:r>
          </a:p>
          <a:p>
            <a:pPr algn="ctr"/>
            <a:r>
              <a:rPr lang="en-US" altLang="zh-TW" b="1" err="1">
                <a:cs typeface="+mn-ea"/>
                <a:sym typeface="+mn-lt"/>
              </a:rPr>
              <a:t>QuTS</a:t>
            </a:r>
            <a:r>
              <a:rPr lang="en-US" altLang="zh-TW" b="1">
                <a:cs typeface="+mn-ea"/>
                <a:sym typeface="+mn-lt"/>
              </a:rPr>
              <a:t> hero h5.0.0</a:t>
            </a:r>
            <a:endParaRPr lang="zh-TW" altLang="en-US" b="1">
              <a:cs typeface="+mn-ea"/>
              <a:sym typeface="+mn-lt"/>
            </a:endParaRPr>
          </a:p>
        </p:txBody>
      </p:sp>
      <p:graphicFrame>
        <p:nvGraphicFramePr>
          <p:cNvPr id="62" name="圖表 61">
            <a:extLst>
              <a:ext uri="{FF2B5EF4-FFF2-40B4-BE49-F238E27FC236}">
                <a16:creationId xmlns:a16="http://schemas.microsoft.com/office/drawing/2014/main" id="{08C69E8C-E746-5D47-FFC4-A2EAAF2A6453}"/>
              </a:ext>
            </a:extLst>
          </p:cNvPr>
          <p:cNvGraphicFramePr/>
          <p:nvPr/>
        </p:nvGraphicFramePr>
        <p:xfrm>
          <a:off x="892056" y="2853545"/>
          <a:ext cx="4671626" cy="2871173"/>
        </p:xfrm>
        <a:graphic>
          <a:graphicData uri="http://schemas.openxmlformats.org/drawingml/2006/chart">
            <c:chart xmlns:c="http://schemas.openxmlformats.org/drawingml/2006/chart" xmlns:r="http://schemas.openxmlformats.org/officeDocument/2006/relationships" r:id="rId4"/>
          </a:graphicData>
        </a:graphic>
      </p:graphicFrame>
      <p:sp>
        <p:nvSpPr>
          <p:cNvPr id="63" name="矩形 62">
            <a:extLst>
              <a:ext uri="{FF2B5EF4-FFF2-40B4-BE49-F238E27FC236}">
                <a16:creationId xmlns:a16="http://schemas.microsoft.com/office/drawing/2014/main" id="{F86F24EC-AC7A-3E4D-5AA3-783A3D6F8002}"/>
              </a:ext>
            </a:extLst>
          </p:cNvPr>
          <p:cNvSpPr/>
          <p:nvPr/>
        </p:nvSpPr>
        <p:spPr>
          <a:xfrm>
            <a:off x="2082295" y="3384241"/>
            <a:ext cx="978153"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TW" sz="1200" b="1" i="0" u="none" strike="noStrike" kern="0" cap="none" spc="0" normalizeH="0" baseline="0" noProof="0">
                <a:ln>
                  <a:noFill/>
                </a:ln>
                <a:solidFill>
                  <a:schemeClr val="tx1">
                    <a:lumMod val="95000"/>
                    <a:lumOff val="5000"/>
                  </a:schemeClr>
                </a:solidFill>
                <a:effectLst/>
                <a:uLnTx/>
                <a:uFillTx/>
                <a:cs typeface="+mn-ea"/>
                <a:sym typeface="+mn-lt"/>
              </a:rPr>
              <a:t>2,149 MB/s</a:t>
            </a:r>
            <a:endParaRPr kumimoji="0" lang="zh-TW" altLang="en-US" sz="1200" b="1" i="0" u="none" strike="noStrike" kern="0" cap="none" spc="0" normalizeH="0" baseline="0" noProof="0">
              <a:ln>
                <a:noFill/>
              </a:ln>
              <a:solidFill>
                <a:schemeClr val="tx1">
                  <a:lumMod val="95000"/>
                  <a:lumOff val="5000"/>
                </a:schemeClr>
              </a:solidFill>
              <a:effectLst/>
              <a:uLnTx/>
              <a:uFillTx/>
              <a:cs typeface="+mn-ea"/>
              <a:sym typeface="+mn-lt"/>
            </a:endParaRPr>
          </a:p>
        </p:txBody>
      </p:sp>
      <p:sp>
        <p:nvSpPr>
          <p:cNvPr id="64" name="矩形 63">
            <a:extLst>
              <a:ext uri="{FF2B5EF4-FFF2-40B4-BE49-F238E27FC236}">
                <a16:creationId xmlns:a16="http://schemas.microsoft.com/office/drawing/2014/main" id="{EFE8555B-1AAF-7902-2BFA-4605F82C9D8E}"/>
              </a:ext>
            </a:extLst>
          </p:cNvPr>
          <p:cNvSpPr/>
          <p:nvPr/>
        </p:nvSpPr>
        <p:spPr>
          <a:xfrm>
            <a:off x="3987095" y="2807435"/>
            <a:ext cx="978153"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TW" sz="1200" b="1" i="0" u="none" strike="noStrike" kern="0" cap="none" spc="0" normalizeH="0" baseline="0" noProof="0">
                <a:ln>
                  <a:noFill/>
                </a:ln>
                <a:solidFill>
                  <a:schemeClr val="tx1">
                    <a:lumMod val="95000"/>
                    <a:lumOff val="5000"/>
                  </a:schemeClr>
                </a:solidFill>
                <a:effectLst/>
                <a:uLnTx/>
                <a:uFillTx/>
                <a:cs typeface="+mn-ea"/>
                <a:sym typeface="+mn-lt"/>
              </a:rPr>
              <a:t>2,875 MB/s</a:t>
            </a:r>
            <a:endParaRPr kumimoji="0" lang="zh-TW" altLang="en-US" sz="1200" b="1" i="0" u="none" strike="noStrike" kern="0" cap="none" spc="0" normalizeH="0" baseline="0" noProof="0">
              <a:ln>
                <a:noFill/>
              </a:ln>
              <a:solidFill>
                <a:schemeClr val="tx1">
                  <a:lumMod val="95000"/>
                  <a:lumOff val="5000"/>
                </a:schemeClr>
              </a:solidFill>
              <a:effectLst/>
              <a:uLnTx/>
              <a:uFillTx/>
              <a:cs typeface="+mn-ea"/>
              <a:sym typeface="+mn-lt"/>
            </a:endParaRPr>
          </a:p>
        </p:txBody>
      </p:sp>
      <p:pic>
        <p:nvPicPr>
          <p:cNvPr id="17" name="圖片 16">
            <a:extLst>
              <a:ext uri="{FF2B5EF4-FFF2-40B4-BE49-F238E27FC236}">
                <a16:creationId xmlns:a16="http://schemas.microsoft.com/office/drawing/2014/main" id="{185BE1F0-52B8-676E-6C77-8654B7E0A7CC}"/>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552278" y="3461067"/>
            <a:ext cx="4606819" cy="2879262"/>
          </a:xfrm>
          <a:prstGeom prst="rect">
            <a:avLst/>
          </a:prstGeom>
          <a:effectLst>
            <a:outerShdw blurRad="431800" dist="190500" dir="5760000" algn="ctr" rotWithShape="0">
              <a:srgbClr val="000000">
                <a:alpha val="34000"/>
              </a:srgbClr>
            </a:outerShdw>
          </a:effectLst>
        </p:spPr>
      </p:pic>
      <p:pic>
        <p:nvPicPr>
          <p:cNvPr id="6" name="圖片 5">
            <a:extLst>
              <a:ext uri="{FF2B5EF4-FFF2-40B4-BE49-F238E27FC236}">
                <a16:creationId xmlns:a16="http://schemas.microsoft.com/office/drawing/2014/main" id="{CFADC86E-AF48-1A21-7CCB-5F756E2157A6}"/>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flipV="1">
            <a:off x="5930380" y="5815848"/>
            <a:ext cx="5768455" cy="654610"/>
          </a:xfrm>
          <a:prstGeom prst="rect">
            <a:avLst/>
          </a:prstGeom>
        </p:spPr>
      </p:pic>
      <p:pic>
        <p:nvPicPr>
          <p:cNvPr id="10" name="圖片 9">
            <a:extLst>
              <a:ext uri="{FF2B5EF4-FFF2-40B4-BE49-F238E27FC236}">
                <a16:creationId xmlns:a16="http://schemas.microsoft.com/office/drawing/2014/main" id="{B0C9C55B-8690-8598-41E6-B2443EA15C3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621608" y="6340329"/>
            <a:ext cx="606295" cy="144547"/>
          </a:xfrm>
          <a:prstGeom prst="rect">
            <a:avLst/>
          </a:prstGeom>
        </p:spPr>
      </p:pic>
      <p:pic>
        <p:nvPicPr>
          <p:cNvPr id="4" name="Picture 4" descr="QXG-25G2SF-CX6">
            <a:extLst>
              <a:ext uri="{FF2B5EF4-FFF2-40B4-BE49-F238E27FC236}">
                <a16:creationId xmlns:a16="http://schemas.microsoft.com/office/drawing/2014/main" id="{CF707A96-0851-8ACB-CE01-9925D956D25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45876" y="1828004"/>
            <a:ext cx="2366127" cy="2055901"/>
          </a:xfrm>
          <a:prstGeom prst="rect">
            <a:avLst/>
          </a:prstGeom>
          <a:noFill/>
          <a:effectLst>
            <a:outerShdw blurRad="431800" dist="190500" dir="5760000" algn="ctr" rotWithShape="0">
              <a:srgbClr val="000000">
                <a:alpha val="34000"/>
              </a:srgbClr>
            </a:outerShdw>
          </a:effectLst>
          <a:extLst>
            <a:ext uri="{909E8E84-426E-40DD-AFC4-6F175D3DCCD1}">
              <a14:hiddenFill xmlns:a14="http://schemas.microsoft.com/office/drawing/2010/main">
                <a:solidFill>
                  <a:srgbClr val="FFFFFF"/>
                </a:solidFill>
              </a14:hiddenFill>
            </a:ext>
          </a:extLst>
        </p:spPr>
      </p:pic>
      <p:sp>
        <p:nvSpPr>
          <p:cNvPr id="2" name="TextBox 76">
            <a:extLst>
              <a:ext uri="{FF2B5EF4-FFF2-40B4-BE49-F238E27FC236}">
                <a16:creationId xmlns:a16="http://schemas.microsoft.com/office/drawing/2014/main" id="{71825E11-1E19-E9FD-F110-33AF7CB74C45}"/>
              </a:ext>
            </a:extLst>
          </p:cNvPr>
          <p:cNvSpPr txBox="1"/>
          <p:nvPr/>
        </p:nvSpPr>
        <p:spPr>
          <a:xfrm>
            <a:off x="7868066" y="1891526"/>
            <a:ext cx="3226028" cy="318100"/>
          </a:xfrm>
          <a:prstGeom prst="rect">
            <a:avLst/>
          </a:prstGeom>
          <a:noFill/>
        </p:spPr>
        <p:txBody>
          <a:bodyPr wrap="square" rtlCol="0" anchor="t">
            <a:spAutoFit/>
          </a:bodyPr>
          <a:lstStyle/>
          <a:p>
            <a:r>
              <a:rPr lang="en-US" altLang="zh-TW" sz="1467" b="1">
                <a:cs typeface="+mn-ea"/>
                <a:sym typeface="+mn-lt"/>
              </a:rPr>
              <a:t>QXG-25G2SF-CX6</a:t>
            </a:r>
          </a:p>
        </p:txBody>
      </p:sp>
    </p:spTree>
    <p:extLst>
      <p:ext uri="{BB962C8B-B14F-4D97-AF65-F5344CB8AC3E}">
        <p14:creationId xmlns:p14="http://schemas.microsoft.com/office/powerpoint/2010/main" val="20731861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圖片 31">
            <a:extLst>
              <a:ext uri="{FF2B5EF4-FFF2-40B4-BE49-F238E27FC236}">
                <a16:creationId xmlns:a16="http://schemas.microsoft.com/office/drawing/2014/main" id="{392DA961-D7D4-F1D4-4C28-C437445F90EC}"/>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flipV="1">
            <a:off x="6745174" y="5782468"/>
            <a:ext cx="4138863" cy="654610"/>
          </a:xfrm>
          <a:prstGeom prst="rect">
            <a:avLst/>
          </a:prstGeom>
        </p:spPr>
      </p:pic>
      <p:sp>
        <p:nvSpPr>
          <p:cNvPr id="3" name="標題 2">
            <a:extLst>
              <a:ext uri="{FF2B5EF4-FFF2-40B4-BE49-F238E27FC236}">
                <a16:creationId xmlns:a16="http://schemas.microsoft.com/office/drawing/2014/main" id="{F8F2E3A8-5A1E-A046-8BCD-90196836526B}"/>
              </a:ext>
            </a:extLst>
          </p:cNvPr>
          <p:cNvSpPr>
            <a:spLocks noGrp="1"/>
          </p:cNvSpPr>
          <p:nvPr>
            <p:ph type="title" idx="4294967295"/>
          </p:nvPr>
        </p:nvSpPr>
        <p:spPr>
          <a:xfrm>
            <a:off x="907983" y="261526"/>
            <a:ext cx="10376034" cy="1087437"/>
          </a:xfrm>
        </p:spPr>
        <p:txBody>
          <a:bodyPr>
            <a:normAutofit/>
          </a:bodyPr>
          <a:lstStyle/>
          <a:p>
            <a:pPr algn="ctr"/>
            <a:r>
              <a:rPr lang="en-US" altLang="zh-TW" sz="3600" b="1">
                <a:solidFill>
                  <a:schemeClr val="tx1">
                    <a:lumMod val="75000"/>
                    <a:lumOff val="25000"/>
                  </a:schemeClr>
                </a:solidFill>
                <a:latin typeface="+mn-lt"/>
                <a:ea typeface="+mn-ea"/>
                <a:cs typeface="+mn-ea"/>
                <a:sym typeface="+mn-lt"/>
              </a:rPr>
              <a:t>TVS-h674 </a:t>
            </a:r>
            <a:r>
              <a:rPr lang="en-US" altLang="zh-TW" sz="3600" b="1">
                <a:solidFill>
                  <a:schemeClr val="tx1"/>
                </a:solidFill>
                <a:latin typeface="+mn-lt"/>
                <a:ea typeface="+mn-ea"/>
                <a:cs typeface="+mn-ea"/>
                <a:sym typeface="+mn-lt"/>
              </a:rPr>
              <a:t>optional 25GbE</a:t>
            </a:r>
            <a:r>
              <a:rPr lang="zh-TW" altLang="en-US" sz="3600" b="1">
                <a:solidFill>
                  <a:schemeClr val="tx1"/>
                </a:solidFill>
                <a:latin typeface="+mn-lt"/>
                <a:ea typeface="+mn-ea"/>
                <a:cs typeface="+mn-ea"/>
                <a:sym typeface="+mn-lt"/>
              </a:rPr>
              <a:t> </a:t>
            </a:r>
            <a:r>
              <a:rPr lang="en-US" altLang="zh-CN" sz="3600" b="1">
                <a:solidFill>
                  <a:schemeClr val="tx1"/>
                </a:solidFill>
                <a:latin typeface="+mn-lt"/>
                <a:ea typeface="+mn-ea"/>
                <a:cs typeface="+mn-ea"/>
                <a:sym typeface="+mn-lt"/>
              </a:rPr>
              <a:t>card for fast performance</a:t>
            </a:r>
            <a:endParaRPr lang="zh-TW" altLang="en-US" sz="3600">
              <a:solidFill>
                <a:schemeClr val="tx1">
                  <a:lumMod val="75000"/>
                  <a:lumOff val="25000"/>
                </a:schemeClr>
              </a:solidFill>
              <a:latin typeface="+mn-lt"/>
              <a:ea typeface="+mn-ea"/>
              <a:cs typeface="+mn-ea"/>
              <a:sym typeface="+mn-lt"/>
            </a:endParaRPr>
          </a:p>
        </p:txBody>
      </p:sp>
      <p:pic>
        <p:nvPicPr>
          <p:cNvPr id="29" name="圖片 28">
            <a:extLst>
              <a:ext uri="{FF2B5EF4-FFF2-40B4-BE49-F238E27FC236}">
                <a16:creationId xmlns:a16="http://schemas.microsoft.com/office/drawing/2014/main" id="{83ECC682-A9D7-110B-6784-1C10E15A7934}"/>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480536" y="3422741"/>
            <a:ext cx="4668141" cy="2917588"/>
          </a:xfrm>
          <a:prstGeom prst="rect">
            <a:avLst/>
          </a:prstGeom>
          <a:effectLst>
            <a:outerShdw blurRad="431800" dist="190500" dir="5760000" algn="ctr" rotWithShape="0">
              <a:srgbClr val="000000">
                <a:alpha val="34000"/>
              </a:srgbClr>
            </a:outerShdw>
          </a:effectLst>
        </p:spPr>
      </p:pic>
      <p:pic>
        <p:nvPicPr>
          <p:cNvPr id="20" name="圖片 19">
            <a:extLst>
              <a:ext uri="{FF2B5EF4-FFF2-40B4-BE49-F238E27FC236}">
                <a16:creationId xmlns:a16="http://schemas.microsoft.com/office/drawing/2014/main" id="{F61A7127-C246-555F-F7D9-DCC74DB9DA6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548901" y="6387977"/>
            <a:ext cx="606294" cy="144547"/>
          </a:xfrm>
          <a:prstGeom prst="rect">
            <a:avLst/>
          </a:prstGeom>
        </p:spPr>
      </p:pic>
      <p:sp>
        <p:nvSpPr>
          <p:cNvPr id="21" name="Rectangle 3">
            <a:extLst>
              <a:ext uri="{FF2B5EF4-FFF2-40B4-BE49-F238E27FC236}">
                <a16:creationId xmlns:a16="http://schemas.microsoft.com/office/drawing/2014/main" id="{FAD3DB71-307E-AC8B-0763-4B1021B7615B}"/>
              </a:ext>
            </a:extLst>
          </p:cNvPr>
          <p:cNvSpPr>
            <a:spLocks noChangeArrowheads="1"/>
          </p:cNvSpPr>
          <p:nvPr/>
        </p:nvSpPr>
        <p:spPr bwMode="auto">
          <a:xfrm>
            <a:off x="661165" y="6054294"/>
            <a:ext cx="4978559" cy="779686"/>
          </a:xfrm>
          <a:prstGeom prst="rect">
            <a:avLst/>
          </a:prstGeom>
          <a:noFill/>
          <a:ln w="9525">
            <a:noFill/>
            <a:miter lim="800000"/>
            <a:headEnd/>
            <a:tailEnd/>
          </a:ln>
        </p:spPr>
        <p:txBody>
          <a:bodyPr wrap="square" lIns="162544" tIns="81273" rIns="162544" bIns="81273" anchor="t">
            <a:spAutoFit/>
          </a:bodyPr>
          <a:lstStyle/>
          <a:p>
            <a:pPr defTabSz="1219170">
              <a:buClr>
                <a:srgbClr val="000000"/>
              </a:buClr>
            </a:pPr>
            <a:r>
              <a:rPr lang="en-US" altLang="zh-TW" sz="800">
                <a:solidFill>
                  <a:schemeClr val="tx1">
                    <a:lumMod val="75000"/>
                    <a:lumOff val="25000"/>
                  </a:schemeClr>
                </a:solidFill>
                <a:cs typeface="+mn-ea"/>
                <a:sym typeface="+mn-lt"/>
              </a:rPr>
              <a:t>Test</a:t>
            </a:r>
            <a:r>
              <a:rPr lang="zh-TW" altLang="en-US" sz="800">
                <a:solidFill>
                  <a:schemeClr val="tx1">
                    <a:lumMod val="75000"/>
                    <a:lumOff val="25000"/>
                  </a:schemeClr>
                </a:solidFill>
                <a:cs typeface="+mn-ea"/>
                <a:sym typeface="+mn-lt"/>
              </a:rPr>
              <a:t> </a:t>
            </a:r>
            <a:r>
              <a:rPr lang="en-US" altLang="zh-TW" sz="800">
                <a:solidFill>
                  <a:schemeClr val="tx1">
                    <a:lumMod val="75000"/>
                    <a:lumOff val="25000"/>
                  </a:schemeClr>
                </a:solidFill>
                <a:cs typeface="+mn-ea"/>
                <a:sym typeface="+mn-lt"/>
              </a:rPr>
              <a:t>Environment:</a:t>
            </a:r>
            <a:br>
              <a:rPr lang="ja-JP" altLang="en-US" sz="800">
                <a:cs typeface="+mn-ea"/>
                <a:sym typeface="+mn-lt"/>
              </a:rPr>
            </a:br>
            <a:r>
              <a:rPr lang="en-US" sz="800">
                <a:cs typeface="+mn-ea"/>
                <a:sym typeface="+mn-lt"/>
              </a:rPr>
              <a:t>NAS: TVS-h674 with QXG-25G2SF-CX6</a:t>
            </a:r>
            <a:br>
              <a:rPr lang="en-US" sz="800">
                <a:cs typeface="+mn-ea"/>
                <a:sym typeface="+mn-lt"/>
              </a:rPr>
            </a:br>
            <a:r>
              <a:rPr lang="en-US" sz="800">
                <a:cs typeface="+mn-ea"/>
                <a:sym typeface="+mn-lt"/>
              </a:rPr>
              <a:t>OS：QTS 5.0</a:t>
            </a:r>
            <a:br>
              <a:rPr lang="en-US" sz="800">
                <a:cs typeface="+mn-ea"/>
                <a:sym typeface="+mn-lt"/>
              </a:rPr>
            </a:br>
            <a:r>
              <a:rPr lang="en-US" sz="800">
                <a:cs typeface="+mn-ea"/>
                <a:sym typeface="+mn-lt"/>
              </a:rPr>
              <a:t>Volume type: RAID 5; 6 x Samsung 860 EVO 1TB Client PC: Windows Server 2019, Intel Xeon W-1250, 32GB RAM, QNAP QXG-25G2SF-CX4 NI</a:t>
            </a:r>
            <a:r>
              <a:rPr lang="en-US" altLang="zh-TW" sz="800">
                <a:cs typeface="+mn-ea"/>
                <a:sym typeface="+mn-lt"/>
              </a:rPr>
              <a:t>C</a:t>
            </a:r>
            <a:endParaRPr lang="en" sz="800" kern="0">
              <a:solidFill>
                <a:prstClr val="black">
                  <a:lumMod val="75000"/>
                  <a:lumOff val="25000"/>
                </a:prstClr>
              </a:solidFill>
              <a:cs typeface="+mn-ea"/>
              <a:sym typeface="+mn-lt"/>
            </a:endParaRPr>
          </a:p>
        </p:txBody>
      </p:sp>
      <p:grpSp>
        <p:nvGrpSpPr>
          <p:cNvPr id="22" name="Google Shape;1112;gc428d55399_0_337">
            <a:extLst>
              <a:ext uri="{FF2B5EF4-FFF2-40B4-BE49-F238E27FC236}">
                <a16:creationId xmlns:a16="http://schemas.microsoft.com/office/drawing/2014/main" id="{C2682165-547D-7689-D725-3B020A09469E}"/>
              </a:ext>
            </a:extLst>
          </p:cNvPr>
          <p:cNvGrpSpPr/>
          <p:nvPr/>
        </p:nvGrpSpPr>
        <p:grpSpPr>
          <a:xfrm>
            <a:off x="740209" y="1822104"/>
            <a:ext cx="5644073" cy="4125537"/>
            <a:chOff x="535858" y="2192097"/>
            <a:chExt cx="3078236" cy="4755000"/>
          </a:xfrm>
          <a:effectLst>
            <a:outerShdw blurRad="342900" dist="177800" dir="3600000" algn="t" rotWithShape="0">
              <a:prstClr val="black">
                <a:alpha val="40000"/>
              </a:prstClr>
            </a:outerShdw>
          </a:effectLst>
        </p:grpSpPr>
        <p:pic>
          <p:nvPicPr>
            <p:cNvPr id="23" name="Google Shape;1114;gc428d55399_0_337">
              <a:extLst>
                <a:ext uri="{FF2B5EF4-FFF2-40B4-BE49-F238E27FC236}">
                  <a16:creationId xmlns:a16="http://schemas.microsoft.com/office/drawing/2014/main" id="{8D5AFD01-3F61-7CFF-14E3-D41CF442AA4C}"/>
                </a:ext>
              </a:extLst>
            </p:cNvPr>
            <p:cNvPicPr preferRelativeResize="0"/>
            <p:nvPr/>
          </p:nvPicPr>
          <p:blipFill rotWithShape="1">
            <a:blip r:embed="rId6"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24" name="Google Shape;1113;gc428d55399_0_337">
              <a:extLst>
                <a:ext uri="{FF2B5EF4-FFF2-40B4-BE49-F238E27FC236}">
                  <a16:creationId xmlns:a16="http://schemas.microsoft.com/office/drawing/2014/main" id="{DD2C27A7-275A-5D05-D34A-F10711F2E0A0}"/>
                </a:ext>
              </a:extLst>
            </p:cNvPr>
            <p:cNvSpPr/>
            <p:nvPr/>
          </p:nvSpPr>
          <p:spPr>
            <a:xfrm>
              <a:off x="535858" y="2192097"/>
              <a:ext cx="2743200" cy="4755000"/>
            </a:xfrm>
            <a:prstGeom prst="rect">
              <a:avLst/>
            </a:prstGeom>
            <a:gradFill>
              <a:gsLst>
                <a:gs pos="0">
                  <a:srgbClr val="FFFFFF">
                    <a:alpha val="83921"/>
                  </a:srgbClr>
                </a:gs>
                <a:gs pos="13000">
                  <a:schemeClr val="lt1"/>
                </a:gs>
                <a:gs pos="93000">
                  <a:srgbClr val="F5F5F5"/>
                </a:gs>
                <a:gs pos="100000">
                  <a:srgbClr val="BFBFBF">
                    <a:alpha val="63921"/>
                  </a:srgbClr>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cs typeface="+mn-ea"/>
                <a:sym typeface="+mn-lt"/>
              </a:endParaRPr>
            </a:p>
          </p:txBody>
        </p:sp>
      </p:grpSp>
      <p:cxnSp>
        <p:nvCxnSpPr>
          <p:cNvPr id="25" name="Google Shape;1115;gc428d55399_0_337">
            <a:extLst>
              <a:ext uri="{FF2B5EF4-FFF2-40B4-BE49-F238E27FC236}">
                <a16:creationId xmlns:a16="http://schemas.microsoft.com/office/drawing/2014/main" id="{3DB85827-02B8-39EA-5682-D852CBF36FBA}"/>
              </a:ext>
            </a:extLst>
          </p:cNvPr>
          <p:cNvCxnSpPr>
            <a:cxnSpLocks/>
          </p:cNvCxnSpPr>
          <p:nvPr/>
        </p:nvCxnSpPr>
        <p:spPr>
          <a:xfrm>
            <a:off x="740208" y="2645640"/>
            <a:ext cx="5029768" cy="0"/>
          </a:xfrm>
          <a:prstGeom prst="straightConnector1">
            <a:avLst/>
          </a:prstGeom>
          <a:noFill/>
          <a:ln w="25400" cap="flat" cmpd="sng">
            <a:gradFill>
              <a:gsLst>
                <a:gs pos="0">
                  <a:srgbClr val="00B0F0"/>
                </a:gs>
                <a:gs pos="100000">
                  <a:srgbClr val="201DFD"/>
                </a:gs>
              </a:gsLst>
              <a:lin ang="0" scaled="0"/>
            </a:gradFill>
            <a:prstDash val="solid"/>
            <a:round/>
            <a:headEnd type="none" w="sm" len="sm"/>
            <a:tailEnd type="none" w="sm" len="sm"/>
          </a:ln>
        </p:spPr>
      </p:cxnSp>
      <p:sp>
        <p:nvSpPr>
          <p:cNvPr id="26" name="文字方塊 25">
            <a:extLst>
              <a:ext uri="{FF2B5EF4-FFF2-40B4-BE49-F238E27FC236}">
                <a16:creationId xmlns:a16="http://schemas.microsoft.com/office/drawing/2014/main" id="{CE99F970-790A-8924-37EE-F9DEE6FF92CA}"/>
              </a:ext>
            </a:extLst>
          </p:cNvPr>
          <p:cNvSpPr txBox="1"/>
          <p:nvPr/>
        </p:nvSpPr>
        <p:spPr>
          <a:xfrm>
            <a:off x="732612" y="1922841"/>
            <a:ext cx="5029768" cy="646331"/>
          </a:xfrm>
          <a:prstGeom prst="rect">
            <a:avLst/>
          </a:prstGeom>
          <a:noFill/>
        </p:spPr>
        <p:txBody>
          <a:bodyPr wrap="square" rtlCol="0">
            <a:spAutoFit/>
          </a:bodyPr>
          <a:lstStyle/>
          <a:p>
            <a:pPr algn="ctr"/>
            <a:r>
              <a:rPr lang="en-US" altLang="zh-TW" b="1">
                <a:cs typeface="+mn-ea"/>
                <a:sym typeface="+mn-lt"/>
              </a:rPr>
              <a:t>1 x 25GbE Windows transfer</a:t>
            </a:r>
          </a:p>
          <a:p>
            <a:pPr algn="ctr"/>
            <a:r>
              <a:rPr lang="en-US" altLang="zh-TW" b="1" err="1">
                <a:cs typeface="+mn-ea"/>
                <a:sym typeface="+mn-lt"/>
              </a:rPr>
              <a:t>QuTS</a:t>
            </a:r>
            <a:r>
              <a:rPr lang="en-US" altLang="zh-TW" b="1">
                <a:cs typeface="+mn-ea"/>
                <a:sym typeface="+mn-lt"/>
              </a:rPr>
              <a:t> hero h5.0.0</a:t>
            </a:r>
            <a:endParaRPr lang="zh-TW" altLang="en-US" b="1">
              <a:cs typeface="+mn-ea"/>
              <a:sym typeface="+mn-lt"/>
            </a:endParaRPr>
          </a:p>
        </p:txBody>
      </p:sp>
      <p:graphicFrame>
        <p:nvGraphicFramePr>
          <p:cNvPr id="27" name="圖表 26">
            <a:extLst>
              <a:ext uri="{FF2B5EF4-FFF2-40B4-BE49-F238E27FC236}">
                <a16:creationId xmlns:a16="http://schemas.microsoft.com/office/drawing/2014/main" id="{54DADEE5-110E-C562-041D-66BA5F207669}"/>
              </a:ext>
            </a:extLst>
          </p:cNvPr>
          <p:cNvGraphicFramePr/>
          <p:nvPr/>
        </p:nvGraphicFramePr>
        <p:xfrm>
          <a:off x="892056" y="2853545"/>
          <a:ext cx="4671626" cy="2871173"/>
        </p:xfrm>
        <a:graphic>
          <a:graphicData uri="http://schemas.openxmlformats.org/drawingml/2006/chart">
            <c:chart xmlns:c="http://schemas.openxmlformats.org/drawingml/2006/chart" xmlns:r="http://schemas.openxmlformats.org/officeDocument/2006/relationships" r:id="rId7"/>
          </a:graphicData>
        </a:graphic>
      </p:graphicFrame>
      <p:sp>
        <p:nvSpPr>
          <p:cNvPr id="28" name="矩形 27">
            <a:extLst>
              <a:ext uri="{FF2B5EF4-FFF2-40B4-BE49-F238E27FC236}">
                <a16:creationId xmlns:a16="http://schemas.microsoft.com/office/drawing/2014/main" id="{C461B686-FEC4-017D-3EA0-E2E5821E18AF}"/>
              </a:ext>
            </a:extLst>
          </p:cNvPr>
          <p:cNvSpPr/>
          <p:nvPr/>
        </p:nvSpPr>
        <p:spPr>
          <a:xfrm>
            <a:off x="2082295" y="3384241"/>
            <a:ext cx="978153"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TW" sz="1200" b="1" i="0" u="none" strike="noStrike" kern="0" cap="none" spc="0" normalizeH="0" baseline="0" noProof="0">
                <a:ln>
                  <a:noFill/>
                </a:ln>
                <a:solidFill>
                  <a:schemeClr val="tx1">
                    <a:lumMod val="95000"/>
                    <a:lumOff val="5000"/>
                  </a:schemeClr>
                </a:solidFill>
                <a:effectLst/>
                <a:uLnTx/>
                <a:uFillTx/>
                <a:cs typeface="+mn-ea"/>
                <a:sym typeface="+mn-lt"/>
              </a:rPr>
              <a:t>2,062 MB/s</a:t>
            </a:r>
            <a:endParaRPr kumimoji="0" lang="zh-TW" altLang="en-US" sz="1200" b="1" i="0" u="none" strike="noStrike" kern="0" cap="none" spc="0" normalizeH="0" baseline="0" noProof="0">
              <a:ln>
                <a:noFill/>
              </a:ln>
              <a:solidFill>
                <a:schemeClr val="tx1">
                  <a:lumMod val="95000"/>
                  <a:lumOff val="5000"/>
                </a:schemeClr>
              </a:solidFill>
              <a:effectLst/>
              <a:uLnTx/>
              <a:uFillTx/>
              <a:cs typeface="+mn-ea"/>
              <a:sym typeface="+mn-lt"/>
            </a:endParaRPr>
          </a:p>
        </p:txBody>
      </p:sp>
      <p:sp>
        <p:nvSpPr>
          <p:cNvPr id="30" name="矩形 29">
            <a:extLst>
              <a:ext uri="{FF2B5EF4-FFF2-40B4-BE49-F238E27FC236}">
                <a16:creationId xmlns:a16="http://schemas.microsoft.com/office/drawing/2014/main" id="{A55BD320-5580-B6CE-2F78-908EB4BD5123}"/>
              </a:ext>
            </a:extLst>
          </p:cNvPr>
          <p:cNvSpPr/>
          <p:nvPr/>
        </p:nvSpPr>
        <p:spPr>
          <a:xfrm>
            <a:off x="3987095" y="2807435"/>
            <a:ext cx="978153"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TW" sz="1200" b="1" i="0" u="none" strike="noStrike" kern="0" cap="none" spc="0" normalizeH="0" baseline="0" noProof="0">
                <a:ln>
                  <a:noFill/>
                </a:ln>
                <a:solidFill>
                  <a:schemeClr val="tx1">
                    <a:lumMod val="95000"/>
                    <a:lumOff val="5000"/>
                  </a:schemeClr>
                </a:solidFill>
                <a:effectLst/>
                <a:uLnTx/>
                <a:uFillTx/>
                <a:cs typeface="+mn-ea"/>
                <a:sym typeface="+mn-lt"/>
              </a:rPr>
              <a:t>2,888 MB/s</a:t>
            </a:r>
            <a:endParaRPr kumimoji="0" lang="zh-TW" altLang="en-US" sz="1200" b="1" i="0" u="none" strike="noStrike" kern="0" cap="none" spc="0" normalizeH="0" baseline="0" noProof="0">
              <a:ln>
                <a:noFill/>
              </a:ln>
              <a:solidFill>
                <a:schemeClr val="tx1">
                  <a:lumMod val="95000"/>
                  <a:lumOff val="5000"/>
                </a:schemeClr>
              </a:solidFill>
              <a:effectLst/>
              <a:uLnTx/>
              <a:uFillTx/>
              <a:cs typeface="+mn-ea"/>
              <a:sym typeface="+mn-lt"/>
            </a:endParaRPr>
          </a:p>
        </p:txBody>
      </p:sp>
      <p:pic>
        <p:nvPicPr>
          <p:cNvPr id="34" name="Picture 4" descr="QXG-25G2SF-CX6">
            <a:extLst>
              <a:ext uri="{FF2B5EF4-FFF2-40B4-BE49-F238E27FC236}">
                <a16:creationId xmlns:a16="http://schemas.microsoft.com/office/drawing/2014/main" id="{F9F2E209-A3BC-E4DB-E191-B1625527F37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45876" y="1828004"/>
            <a:ext cx="2366127" cy="2055901"/>
          </a:xfrm>
          <a:prstGeom prst="rect">
            <a:avLst/>
          </a:prstGeom>
          <a:noFill/>
          <a:effectLst>
            <a:outerShdw blurRad="431800" dist="190500" dir="5760000" algn="ctr" rotWithShape="0">
              <a:srgbClr val="000000">
                <a:alpha val="34000"/>
              </a:srgbClr>
            </a:outerShdw>
          </a:effectLst>
          <a:extLst>
            <a:ext uri="{909E8E84-426E-40DD-AFC4-6F175D3DCCD1}">
              <a14:hiddenFill xmlns:a14="http://schemas.microsoft.com/office/drawing/2010/main">
                <a:solidFill>
                  <a:srgbClr val="FFFFFF"/>
                </a:solidFill>
              </a14:hiddenFill>
            </a:ext>
          </a:extLst>
        </p:spPr>
      </p:pic>
      <p:sp>
        <p:nvSpPr>
          <p:cNvPr id="35" name="TextBox 76">
            <a:extLst>
              <a:ext uri="{FF2B5EF4-FFF2-40B4-BE49-F238E27FC236}">
                <a16:creationId xmlns:a16="http://schemas.microsoft.com/office/drawing/2014/main" id="{8689A096-7E26-D5DD-33F5-2578493A6D56}"/>
              </a:ext>
            </a:extLst>
          </p:cNvPr>
          <p:cNvSpPr txBox="1"/>
          <p:nvPr/>
        </p:nvSpPr>
        <p:spPr>
          <a:xfrm>
            <a:off x="7868066" y="1891526"/>
            <a:ext cx="3226028" cy="318100"/>
          </a:xfrm>
          <a:prstGeom prst="rect">
            <a:avLst/>
          </a:prstGeom>
          <a:noFill/>
        </p:spPr>
        <p:txBody>
          <a:bodyPr wrap="square" rtlCol="0" anchor="t">
            <a:spAutoFit/>
          </a:bodyPr>
          <a:lstStyle/>
          <a:p>
            <a:r>
              <a:rPr lang="en-US" altLang="zh-TW" sz="1467" b="1">
                <a:cs typeface="+mn-ea"/>
                <a:sym typeface="+mn-lt"/>
              </a:rPr>
              <a:t>QXG-25G2SF-CX6</a:t>
            </a:r>
          </a:p>
        </p:txBody>
      </p:sp>
    </p:spTree>
    <p:extLst>
      <p:ext uri="{BB962C8B-B14F-4D97-AF65-F5344CB8AC3E}">
        <p14:creationId xmlns:p14="http://schemas.microsoft.com/office/powerpoint/2010/main" val="32726876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圖片 14">
            <a:extLst>
              <a:ext uri="{FF2B5EF4-FFF2-40B4-BE49-F238E27FC236}">
                <a16:creationId xmlns:a16="http://schemas.microsoft.com/office/drawing/2014/main" id="{6EBFDBE8-CFB5-58B4-B9F2-74F6305943F0}"/>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flipV="1">
            <a:off x="7178312" y="5817078"/>
            <a:ext cx="3072594" cy="654610"/>
          </a:xfrm>
          <a:prstGeom prst="rect">
            <a:avLst/>
          </a:prstGeom>
        </p:spPr>
      </p:pic>
      <p:pic>
        <p:nvPicPr>
          <p:cNvPr id="29" name="圖片 28">
            <a:extLst>
              <a:ext uri="{FF2B5EF4-FFF2-40B4-BE49-F238E27FC236}">
                <a16:creationId xmlns:a16="http://schemas.microsoft.com/office/drawing/2014/main" id="{2076E3A6-E3D4-97F1-C7EC-FBF7C335A36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440248" y="3436944"/>
            <a:ext cx="4667311" cy="2917588"/>
          </a:xfrm>
          <a:prstGeom prst="rect">
            <a:avLst/>
          </a:prstGeom>
          <a:effectLst>
            <a:outerShdw blurRad="431800" dist="190500" dir="5760000" algn="ctr" rotWithShape="0">
              <a:srgbClr val="000000">
                <a:alpha val="34000"/>
              </a:srgbClr>
            </a:outerShdw>
          </a:effectLst>
        </p:spPr>
      </p:pic>
      <p:pic>
        <p:nvPicPr>
          <p:cNvPr id="14" name="圖片 13">
            <a:extLst>
              <a:ext uri="{FF2B5EF4-FFF2-40B4-BE49-F238E27FC236}">
                <a16:creationId xmlns:a16="http://schemas.microsoft.com/office/drawing/2014/main" id="{8B1ED4AF-9D43-1510-516D-9DD37F2121F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70756" y="6326865"/>
            <a:ext cx="606294" cy="144547"/>
          </a:xfrm>
          <a:prstGeom prst="rect">
            <a:avLst/>
          </a:prstGeom>
        </p:spPr>
      </p:pic>
      <p:sp>
        <p:nvSpPr>
          <p:cNvPr id="18" name="Rectangle 3">
            <a:extLst>
              <a:ext uri="{FF2B5EF4-FFF2-40B4-BE49-F238E27FC236}">
                <a16:creationId xmlns:a16="http://schemas.microsoft.com/office/drawing/2014/main" id="{C29CC009-3467-C544-3EE7-D7310122731D}"/>
              </a:ext>
            </a:extLst>
          </p:cNvPr>
          <p:cNvSpPr>
            <a:spLocks noChangeArrowheads="1"/>
          </p:cNvSpPr>
          <p:nvPr/>
        </p:nvSpPr>
        <p:spPr bwMode="auto">
          <a:xfrm>
            <a:off x="661165" y="6054294"/>
            <a:ext cx="4978559" cy="779686"/>
          </a:xfrm>
          <a:prstGeom prst="rect">
            <a:avLst/>
          </a:prstGeom>
          <a:noFill/>
          <a:ln w="9525">
            <a:noFill/>
            <a:miter lim="800000"/>
            <a:headEnd/>
            <a:tailEnd/>
          </a:ln>
        </p:spPr>
        <p:txBody>
          <a:bodyPr wrap="square" lIns="162544" tIns="81273" rIns="162544" bIns="81273" anchor="t">
            <a:spAutoFit/>
          </a:bodyPr>
          <a:lstStyle/>
          <a:p>
            <a:pPr defTabSz="1219170">
              <a:buClr>
                <a:srgbClr val="000000"/>
              </a:buClr>
            </a:pPr>
            <a:r>
              <a:rPr lang="en-US" altLang="zh-TW" sz="800">
                <a:solidFill>
                  <a:schemeClr val="tx1">
                    <a:lumMod val="75000"/>
                    <a:lumOff val="25000"/>
                  </a:schemeClr>
                </a:solidFill>
                <a:cs typeface="+mn-ea"/>
                <a:sym typeface="+mn-lt"/>
              </a:rPr>
              <a:t>Test</a:t>
            </a:r>
            <a:r>
              <a:rPr lang="zh-TW" altLang="en-US" sz="800">
                <a:solidFill>
                  <a:schemeClr val="tx1">
                    <a:lumMod val="75000"/>
                    <a:lumOff val="25000"/>
                  </a:schemeClr>
                </a:solidFill>
                <a:cs typeface="+mn-ea"/>
                <a:sym typeface="+mn-lt"/>
              </a:rPr>
              <a:t> </a:t>
            </a:r>
            <a:r>
              <a:rPr lang="en-US" altLang="zh-TW" sz="800">
                <a:solidFill>
                  <a:schemeClr val="tx1">
                    <a:lumMod val="75000"/>
                    <a:lumOff val="25000"/>
                  </a:schemeClr>
                </a:solidFill>
                <a:cs typeface="+mn-ea"/>
                <a:sym typeface="+mn-lt"/>
              </a:rPr>
              <a:t>Environment:</a:t>
            </a:r>
            <a:br>
              <a:rPr lang="ja-JP" altLang="en-US" sz="800">
                <a:cs typeface="+mn-ea"/>
                <a:sym typeface="+mn-lt"/>
              </a:rPr>
            </a:br>
            <a:r>
              <a:rPr lang="en-US" sz="800">
                <a:cs typeface="+mn-ea"/>
                <a:sym typeface="+mn-lt"/>
              </a:rPr>
              <a:t>NAS: TVS-h474 with QXG-25G2SF-CX6</a:t>
            </a:r>
            <a:br>
              <a:rPr lang="en-US" sz="800">
                <a:cs typeface="+mn-ea"/>
                <a:sym typeface="+mn-lt"/>
              </a:rPr>
            </a:br>
            <a:r>
              <a:rPr lang="en-US" sz="800">
                <a:cs typeface="+mn-ea"/>
                <a:sym typeface="+mn-lt"/>
              </a:rPr>
              <a:t>OS：QTS 5.0</a:t>
            </a:r>
            <a:br>
              <a:rPr lang="en-US" sz="800">
                <a:cs typeface="+mn-ea"/>
                <a:sym typeface="+mn-lt"/>
              </a:rPr>
            </a:br>
            <a:r>
              <a:rPr lang="en-US" sz="800">
                <a:cs typeface="+mn-ea"/>
                <a:sym typeface="+mn-lt"/>
              </a:rPr>
              <a:t>Volume type: RAID 5; 4 x Samsung 860 EVO 1TB Client PC: Windows Server 2019, Intel Xeon W-1250, 32GB RAM, QNAP QXG-25G2SF-CX4 NI</a:t>
            </a:r>
            <a:r>
              <a:rPr lang="en-US" altLang="zh-TW" sz="800">
                <a:cs typeface="+mn-ea"/>
                <a:sym typeface="+mn-lt"/>
              </a:rPr>
              <a:t>C</a:t>
            </a:r>
            <a:endParaRPr lang="en" sz="800" kern="0">
              <a:solidFill>
                <a:prstClr val="black">
                  <a:lumMod val="75000"/>
                  <a:lumOff val="25000"/>
                </a:prstClr>
              </a:solidFill>
              <a:cs typeface="+mn-ea"/>
              <a:sym typeface="+mn-lt"/>
            </a:endParaRPr>
          </a:p>
        </p:txBody>
      </p:sp>
      <p:grpSp>
        <p:nvGrpSpPr>
          <p:cNvPr id="19" name="Google Shape;1112;gc428d55399_0_337">
            <a:extLst>
              <a:ext uri="{FF2B5EF4-FFF2-40B4-BE49-F238E27FC236}">
                <a16:creationId xmlns:a16="http://schemas.microsoft.com/office/drawing/2014/main" id="{7E310D3B-5E10-05CA-61D3-D5B43FC6B848}"/>
              </a:ext>
            </a:extLst>
          </p:cNvPr>
          <p:cNvGrpSpPr/>
          <p:nvPr/>
        </p:nvGrpSpPr>
        <p:grpSpPr>
          <a:xfrm>
            <a:off x="740209" y="1822104"/>
            <a:ext cx="5644073" cy="4125537"/>
            <a:chOff x="535858" y="2192097"/>
            <a:chExt cx="3078236" cy="4755000"/>
          </a:xfrm>
          <a:effectLst>
            <a:outerShdw blurRad="342900" dist="177800" dir="3600000" algn="t" rotWithShape="0">
              <a:prstClr val="black">
                <a:alpha val="40000"/>
              </a:prstClr>
            </a:outerShdw>
          </a:effectLst>
        </p:grpSpPr>
        <p:pic>
          <p:nvPicPr>
            <p:cNvPr id="20" name="Google Shape;1114;gc428d55399_0_337">
              <a:extLst>
                <a:ext uri="{FF2B5EF4-FFF2-40B4-BE49-F238E27FC236}">
                  <a16:creationId xmlns:a16="http://schemas.microsoft.com/office/drawing/2014/main" id="{51E7B72F-626B-5ED4-7220-245E830164B4}"/>
                </a:ext>
              </a:extLst>
            </p:cNvPr>
            <p:cNvPicPr preferRelativeResize="0"/>
            <p:nvPr/>
          </p:nvPicPr>
          <p:blipFill rotWithShape="1">
            <a:blip r:embed="rId6"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21" name="Google Shape;1113;gc428d55399_0_337">
              <a:extLst>
                <a:ext uri="{FF2B5EF4-FFF2-40B4-BE49-F238E27FC236}">
                  <a16:creationId xmlns:a16="http://schemas.microsoft.com/office/drawing/2014/main" id="{457A9F6D-5A92-0270-5575-5670A1D291D7}"/>
                </a:ext>
              </a:extLst>
            </p:cNvPr>
            <p:cNvSpPr/>
            <p:nvPr/>
          </p:nvSpPr>
          <p:spPr>
            <a:xfrm>
              <a:off x="535858" y="2192097"/>
              <a:ext cx="2743200" cy="4755000"/>
            </a:xfrm>
            <a:prstGeom prst="rect">
              <a:avLst/>
            </a:prstGeom>
            <a:gradFill>
              <a:gsLst>
                <a:gs pos="0">
                  <a:srgbClr val="FFFFFF">
                    <a:alpha val="83921"/>
                  </a:srgbClr>
                </a:gs>
                <a:gs pos="13000">
                  <a:schemeClr val="lt1"/>
                </a:gs>
                <a:gs pos="93000">
                  <a:srgbClr val="F5F5F5"/>
                </a:gs>
                <a:gs pos="100000">
                  <a:srgbClr val="BFBFBF">
                    <a:alpha val="63921"/>
                  </a:srgbClr>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cs typeface="+mn-ea"/>
                <a:sym typeface="+mn-lt"/>
              </a:endParaRPr>
            </a:p>
          </p:txBody>
        </p:sp>
      </p:grpSp>
      <p:cxnSp>
        <p:nvCxnSpPr>
          <p:cNvPr id="22" name="Google Shape;1115;gc428d55399_0_337">
            <a:extLst>
              <a:ext uri="{FF2B5EF4-FFF2-40B4-BE49-F238E27FC236}">
                <a16:creationId xmlns:a16="http://schemas.microsoft.com/office/drawing/2014/main" id="{2AD89C17-FE12-8C59-01F2-C8607483720F}"/>
              </a:ext>
            </a:extLst>
          </p:cNvPr>
          <p:cNvCxnSpPr>
            <a:cxnSpLocks/>
          </p:cNvCxnSpPr>
          <p:nvPr/>
        </p:nvCxnSpPr>
        <p:spPr>
          <a:xfrm>
            <a:off x="740208" y="2645640"/>
            <a:ext cx="5029768" cy="0"/>
          </a:xfrm>
          <a:prstGeom prst="straightConnector1">
            <a:avLst/>
          </a:prstGeom>
          <a:noFill/>
          <a:ln w="25400" cap="flat" cmpd="sng">
            <a:gradFill>
              <a:gsLst>
                <a:gs pos="0">
                  <a:srgbClr val="00B0F0"/>
                </a:gs>
                <a:gs pos="100000">
                  <a:srgbClr val="201DFD"/>
                </a:gs>
              </a:gsLst>
              <a:lin ang="0" scaled="0"/>
            </a:gradFill>
            <a:prstDash val="solid"/>
            <a:round/>
            <a:headEnd type="none" w="sm" len="sm"/>
            <a:tailEnd type="none" w="sm" len="sm"/>
          </a:ln>
        </p:spPr>
      </p:cxnSp>
      <p:sp>
        <p:nvSpPr>
          <p:cNvPr id="23" name="文字方塊 22">
            <a:extLst>
              <a:ext uri="{FF2B5EF4-FFF2-40B4-BE49-F238E27FC236}">
                <a16:creationId xmlns:a16="http://schemas.microsoft.com/office/drawing/2014/main" id="{206E59CB-57DC-7E90-E100-09F5E811E570}"/>
              </a:ext>
            </a:extLst>
          </p:cNvPr>
          <p:cNvSpPr txBox="1"/>
          <p:nvPr/>
        </p:nvSpPr>
        <p:spPr>
          <a:xfrm>
            <a:off x="732612" y="1922841"/>
            <a:ext cx="5029768" cy="646331"/>
          </a:xfrm>
          <a:prstGeom prst="rect">
            <a:avLst/>
          </a:prstGeom>
          <a:noFill/>
        </p:spPr>
        <p:txBody>
          <a:bodyPr wrap="square" rtlCol="0">
            <a:spAutoFit/>
          </a:bodyPr>
          <a:lstStyle/>
          <a:p>
            <a:pPr algn="ctr"/>
            <a:r>
              <a:rPr lang="en-US" altLang="zh-TW" b="1">
                <a:cs typeface="+mn-ea"/>
                <a:sym typeface="+mn-lt"/>
              </a:rPr>
              <a:t>1 x 25GbE Windows transfer</a:t>
            </a:r>
          </a:p>
          <a:p>
            <a:pPr algn="ctr"/>
            <a:r>
              <a:rPr lang="en-US" altLang="zh-TW" b="1" err="1">
                <a:cs typeface="+mn-ea"/>
                <a:sym typeface="+mn-lt"/>
              </a:rPr>
              <a:t>QuTS</a:t>
            </a:r>
            <a:r>
              <a:rPr lang="en-US" altLang="zh-TW" b="1">
                <a:cs typeface="+mn-ea"/>
                <a:sym typeface="+mn-lt"/>
              </a:rPr>
              <a:t> hero h5.0.0</a:t>
            </a:r>
            <a:endParaRPr lang="zh-TW" altLang="en-US" b="1">
              <a:cs typeface="+mn-ea"/>
              <a:sym typeface="+mn-lt"/>
            </a:endParaRPr>
          </a:p>
        </p:txBody>
      </p:sp>
      <p:graphicFrame>
        <p:nvGraphicFramePr>
          <p:cNvPr id="24" name="圖表 23">
            <a:extLst>
              <a:ext uri="{FF2B5EF4-FFF2-40B4-BE49-F238E27FC236}">
                <a16:creationId xmlns:a16="http://schemas.microsoft.com/office/drawing/2014/main" id="{924A53AF-7E96-9673-5FB9-8DDAEE4D4FA3}"/>
              </a:ext>
            </a:extLst>
          </p:cNvPr>
          <p:cNvGraphicFramePr/>
          <p:nvPr/>
        </p:nvGraphicFramePr>
        <p:xfrm>
          <a:off x="892056" y="2853545"/>
          <a:ext cx="4671626" cy="2871173"/>
        </p:xfrm>
        <a:graphic>
          <a:graphicData uri="http://schemas.openxmlformats.org/drawingml/2006/chart">
            <c:chart xmlns:c="http://schemas.openxmlformats.org/drawingml/2006/chart" xmlns:r="http://schemas.openxmlformats.org/officeDocument/2006/relationships" r:id="rId7"/>
          </a:graphicData>
        </a:graphic>
      </p:graphicFrame>
      <p:sp>
        <p:nvSpPr>
          <p:cNvPr id="25" name="矩形 24">
            <a:extLst>
              <a:ext uri="{FF2B5EF4-FFF2-40B4-BE49-F238E27FC236}">
                <a16:creationId xmlns:a16="http://schemas.microsoft.com/office/drawing/2014/main" id="{F80E9D4F-2F8E-3FAD-91CC-11D25EBD7E79}"/>
              </a:ext>
            </a:extLst>
          </p:cNvPr>
          <p:cNvSpPr/>
          <p:nvPr/>
        </p:nvSpPr>
        <p:spPr>
          <a:xfrm>
            <a:off x="2155402" y="3779255"/>
            <a:ext cx="978153"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1200" b="1" kern="0">
                <a:solidFill>
                  <a:schemeClr val="tx1">
                    <a:lumMod val="95000"/>
                    <a:lumOff val="5000"/>
                  </a:schemeClr>
                </a:solidFill>
                <a:cs typeface="+mn-ea"/>
                <a:sym typeface="+mn-lt"/>
              </a:rPr>
              <a:t>1</a:t>
            </a:r>
            <a:r>
              <a:rPr kumimoji="0" lang="en-US" altLang="zh-TW" sz="1200" b="1" i="0" u="none" strike="noStrike" kern="0" cap="none" spc="0" normalizeH="0" baseline="0" noProof="0">
                <a:ln>
                  <a:noFill/>
                </a:ln>
                <a:solidFill>
                  <a:schemeClr val="tx1">
                    <a:lumMod val="95000"/>
                    <a:lumOff val="5000"/>
                  </a:schemeClr>
                </a:solidFill>
                <a:effectLst/>
                <a:uLnTx/>
                <a:uFillTx/>
                <a:cs typeface="+mn-ea"/>
                <a:sym typeface="+mn-lt"/>
              </a:rPr>
              <a:t>,435 MB/s</a:t>
            </a:r>
            <a:endParaRPr kumimoji="0" lang="zh-TW" altLang="en-US" sz="1200" b="1" i="0" u="none" strike="noStrike" kern="0" cap="none" spc="0" normalizeH="0" baseline="0" noProof="0">
              <a:ln>
                <a:noFill/>
              </a:ln>
              <a:solidFill>
                <a:schemeClr val="tx1">
                  <a:lumMod val="95000"/>
                  <a:lumOff val="5000"/>
                </a:schemeClr>
              </a:solidFill>
              <a:effectLst/>
              <a:uLnTx/>
              <a:uFillTx/>
              <a:cs typeface="+mn-ea"/>
              <a:sym typeface="+mn-lt"/>
            </a:endParaRPr>
          </a:p>
        </p:txBody>
      </p:sp>
      <p:sp>
        <p:nvSpPr>
          <p:cNvPr id="26" name="矩形 25">
            <a:extLst>
              <a:ext uri="{FF2B5EF4-FFF2-40B4-BE49-F238E27FC236}">
                <a16:creationId xmlns:a16="http://schemas.microsoft.com/office/drawing/2014/main" id="{6A6EC3E0-E252-37F3-A538-C940A0FE3AC2}"/>
              </a:ext>
            </a:extLst>
          </p:cNvPr>
          <p:cNvSpPr/>
          <p:nvPr/>
        </p:nvSpPr>
        <p:spPr>
          <a:xfrm>
            <a:off x="3999461" y="3152001"/>
            <a:ext cx="978153"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TW" sz="1200" b="1" i="0" u="none" strike="noStrike" kern="0" cap="none" spc="0" normalizeH="0" baseline="0" noProof="0">
                <a:ln>
                  <a:noFill/>
                </a:ln>
                <a:solidFill>
                  <a:schemeClr val="tx1">
                    <a:lumMod val="95000"/>
                    <a:lumOff val="5000"/>
                  </a:schemeClr>
                </a:solidFill>
                <a:effectLst/>
                <a:uLnTx/>
                <a:uFillTx/>
                <a:cs typeface="+mn-ea"/>
                <a:sym typeface="+mn-lt"/>
              </a:rPr>
              <a:t>2,028 MB/s</a:t>
            </a:r>
            <a:endParaRPr kumimoji="0" lang="zh-TW" altLang="en-US" sz="1200" b="1" i="0" u="none" strike="noStrike" kern="0" cap="none" spc="0" normalizeH="0" baseline="0" noProof="0">
              <a:ln>
                <a:noFill/>
              </a:ln>
              <a:solidFill>
                <a:schemeClr val="tx1">
                  <a:lumMod val="95000"/>
                  <a:lumOff val="5000"/>
                </a:schemeClr>
              </a:solidFill>
              <a:effectLst/>
              <a:uLnTx/>
              <a:uFillTx/>
              <a:cs typeface="+mn-ea"/>
              <a:sym typeface="+mn-lt"/>
            </a:endParaRPr>
          </a:p>
        </p:txBody>
      </p:sp>
      <p:pic>
        <p:nvPicPr>
          <p:cNvPr id="27" name="Picture 4" descr="QXG-25G2SF-CX6">
            <a:extLst>
              <a:ext uri="{FF2B5EF4-FFF2-40B4-BE49-F238E27FC236}">
                <a16:creationId xmlns:a16="http://schemas.microsoft.com/office/drawing/2014/main" id="{4194283D-F45E-8F69-4B6A-9BAE048E718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45876" y="1828004"/>
            <a:ext cx="2366127" cy="2055901"/>
          </a:xfrm>
          <a:prstGeom prst="rect">
            <a:avLst/>
          </a:prstGeom>
          <a:noFill/>
          <a:effectLst>
            <a:outerShdw blurRad="431800" dist="190500" dir="5760000" algn="ctr" rotWithShape="0">
              <a:srgbClr val="000000">
                <a:alpha val="34000"/>
              </a:srgbClr>
            </a:outerShdw>
          </a:effectLst>
          <a:extLst>
            <a:ext uri="{909E8E84-426E-40DD-AFC4-6F175D3DCCD1}">
              <a14:hiddenFill xmlns:a14="http://schemas.microsoft.com/office/drawing/2010/main">
                <a:solidFill>
                  <a:srgbClr val="FFFFFF"/>
                </a:solidFill>
              </a14:hiddenFill>
            </a:ext>
          </a:extLst>
        </p:spPr>
      </p:pic>
      <p:sp>
        <p:nvSpPr>
          <p:cNvPr id="28" name="TextBox 76">
            <a:extLst>
              <a:ext uri="{FF2B5EF4-FFF2-40B4-BE49-F238E27FC236}">
                <a16:creationId xmlns:a16="http://schemas.microsoft.com/office/drawing/2014/main" id="{F8818B42-434A-2BA2-BF56-26F6D22A2BC9}"/>
              </a:ext>
            </a:extLst>
          </p:cNvPr>
          <p:cNvSpPr txBox="1"/>
          <p:nvPr/>
        </p:nvSpPr>
        <p:spPr>
          <a:xfrm>
            <a:off x="7868066" y="1891526"/>
            <a:ext cx="3226028" cy="318100"/>
          </a:xfrm>
          <a:prstGeom prst="rect">
            <a:avLst/>
          </a:prstGeom>
          <a:noFill/>
        </p:spPr>
        <p:txBody>
          <a:bodyPr wrap="square" rtlCol="0" anchor="t">
            <a:spAutoFit/>
          </a:bodyPr>
          <a:lstStyle/>
          <a:p>
            <a:r>
              <a:rPr lang="en-US" altLang="zh-TW" sz="1467" b="1">
                <a:cs typeface="+mn-ea"/>
                <a:sym typeface="+mn-lt"/>
              </a:rPr>
              <a:t>QXG-25G2SF-CX6</a:t>
            </a:r>
          </a:p>
        </p:txBody>
      </p:sp>
      <p:sp>
        <p:nvSpPr>
          <p:cNvPr id="2" name="標題 2">
            <a:extLst>
              <a:ext uri="{FF2B5EF4-FFF2-40B4-BE49-F238E27FC236}">
                <a16:creationId xmlns:a16="http://schemas.microsoft.com/office/drawing/2014/main" id="{8CC4389D-033F-C054-E1DF-A0F732703014}"/>
              </a:ext>
            </a:extLst>
          </p:cNvPr>
          <p:cNvSpPr txBox="1">
            <a:spLocks/>
          </p:cNvSpPr>
          <p:nvPr/>
        </p:nvSpPr>
        <p:spPr>
          <a:xfrm>
            <a:off x="907983" y="261526"/>
            <a:ext cx="10376034" cy="10874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zh-TW" sz="3600" b="1">
                <a:solidFill>
                  <a:schemeClr val="tx1">
                    <a:lumMod val="75000"/>
                    <a:lumOff val="25000"/>
                  </a:schemeClr>
                </a:solidFill>
                <a:latin typeface="+mn-lt"/>
                <a:ea typeface="+mn-ea"/>
                <a:cs typeface="+mn-ea"/>
                <a:sym typeface="+mn-lt"/>
              </a:rPr>
              <a:t>TVS-h474 </a:t>
            </a:r>
            <a:r>
              <a:rPr lang="en-US" altLang="zh-TW" sz="3600" b="1">
                <a:latin typeface="+mn-lt"/>
                <a:ea typeface="+mn-ea"/>
                <a:cs typeface="+mn-ea"/>
                <a:sym typeface="+mn-lt"/>
              </a:rPr>
              <a:t>optional 25GbE</a:t>
            </a:r>
            <a:r>
              <a:rPr lang="zh-TW" altLang="en-US" sz="3600" b="1">
                <a:latin typeface="+mn-lt"/>
                <a:ea typeface="+mn-ea"/>
                <a:cs typeface="+mn-ea"/>
                <a:sym typeface="+mn-lt"/>
              </a:rPr>
              <a:t> </a:t>
            </a:r>
            <a:r>
              <a:rPr lang="en-US" altLang="zh-CN" sz="3600" b="1">
                <a:latin typeface="+mn-lt"/>
                <a:ea typeface="+mn-ea"/>
                <a:cs typeface="+mn-ea"/>
                <a:sym typeface="+mn-lt"/>
              </a:rPr>
              <a:t>card for fast performance</a:t>
            </a:r>
            <a:endParaRPr lang="zh-TW" altLang="en-US" sz="3600">
              <a:solidFill>
                <a:schemeClr val="tx1">
                  <a:lumMod val="75000"/>
                  <a:lumOff val="25000"/>
                </a:schemeClr>
              </a:solidFill>
              <a:latin typeface="+mn-lt"/>
              <a:ea typeface="+mn-ea"/>
              <a:cs typeface="+mn-ea"/>
              <a:sym typeface="+mn-lt"/>
            </a:endParaRPr>
          </a:p>
        </p:txBody>
      </p:sp>
    </p:spTree>
    <p:extLst>
      <p:ext uri="{BB962C8B-B14F-4D97-AF65-F5344CB8AC3E}">
        <p14:creationId xmlns:p14="http://schemas.microsoft.com/office/powerpoint/2010/main" val="7798740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圖片 6">
            <a:extLst>
              <a:ext uri="{FF2B5EF4-FFF2-40B4-BE49-F238E27FC236}">
                <a16:creationId xmlns:a16="http://schemas.microsoft.com/office/drawing/2014/main" id="{EC70EEB9-7E42-ADC3-8F88-1CF3C173CB64}"/>
              </a:ext>
            </a:extLst>
          </p:cNvPr>
          <p:cNvPicPr>
            <a:picLocks noChangeAspect="1"/>
          </p:cNvPicPr>
          <p:nvPr/>
        </p:nvPicPr>
        <p:blipFill rotWithShape="1">
          <a:blip r:embed="rId2">
            <a:extLst>
              <a:ext uri="{28A0092B-C50C-407E-A947-70E740481C1C}">
                <a14:useLocalDpi xmlns:a14="http://schemas.microsoft.com/office/drawing/2010/main" val="0"/>
              </a:ext>
            </a:extLst>
          </a:blip>
          <a:srcRect l="21868" r="36921" b="61428"/>
          <a:stretch/>
        </p:blipFill>
        <p:spPr>
          <a:xfrm>
            <a:off x="0" y="2543533"/>
            <a:ext cx="3803707" cy="2112118"/>
          </a:xfrm>
          <a:prstGeom prst="rect">
            <a:avLst/>
          </a:prstGeom>
          <a:effectLst>
            <a:outerShdw blurRad="431800" dist="355600" dir="1740000" algn="ctr" rotWithShape="0">
              <a:srgbClr val="000000">
                <a:alpha val="23000"/>
              </a:srgbClr>
            </a:outerShdw>
          </a:effectLst>
        </p:spPr>
      </p:pic>
      <p:pic>
        <p:nvPicPr>
          <p:cNvPr id="13" name="圖片 12">
            <a:extLst>
              <a:ext uri="{FF2B5EF4-FFF2-40B4-BE49-F238E27FC236}">
                <a16:creationId xmlns:a16="http://schemas.microsoft.com/office/drawing/2014/main" id="{ED563CD3-C9DC-8534-AF78-5E6D3BF162C3}"/>
              </a:ext>
            </a:extLst>
          </p:cNvPr>
          <p:cNvPicPr>
            <a:picLocks noChangeAspect="1"/>
          </p:cNvPicPr>
          <p:nvPr/>
        </p:nvPicPr>
        <p:blipFill>
          <a:blip r:embed="rId3">
            <a:biLevel thresh="25000"/>
            <a:alphaModFix amt="87000"/>
            <a:extLst>
              <a:ext uri="{28A0092B-C50C-407E-A947-70E740481C1C}">
                <a14:useLocalDpi xmlns:a14="http://schemas.microsoft.com/office/drawing/2010/main" val="0"/>
              </a:ext>
            </a:extLst>
          </a:blip>
          <a:srcRect/>
          <a:stretch/>
        </p:blipFill>
        <p:spPr>
          <a:xfrm>
            <a:off x="532744" y="2756599"/>
            <a:ext cx="2651224" cy="1209330"/>
          </a:xfrm>
          <a:prstGeom prst="rect">
            <a:avLst/>
          </a:prstGeom>
          <a:effectLst>
            <a:outerShdw blurRad="431800" dist="355600" dir="1740000" algn="ctr" rotWithShape="0">
              <a:srgbClr val="000000">
                <a:alpha val="2000"/>
              </a:srgbClr>
            </a:outerShdw>
          </a:effectLst>
        </p:spPr>
      </p:pic>
      <p:sp>
        <p:nvSpPr>
          <p:cNvPr id="17" name="標題 16">
            <a:extLst>
              <a:ext uri="{FF2B5EF4-FFF2-40B4-BE49-F238E27FC236}">
                <a16:creationId xmlns:a16="http://schemas.microsoft.com/office/drawing/2014/main" id="{77555430-3A0C-752A-DCA7-63A6A33241FB}"/>
              </a:ext>
            </a:extLst>
          </p:cNvPr>
          <p:cNvSpPr>
            <a:spLocks noGrp="1"/>
          </p:cNvSpPr>
          <p:nvPr>
            <p:ph type="title"/>
          </p:nvPr>
        </p:nvSpPr>
        <p:spPr>
          <a:xfrm>
            <a:off x="840743" y="4212727"/>
            <a:ext cx="2035226" cy="367738"/>
          </a:xfrm>
        </p:spPr>
        <p:txBody>
          <a:bodyPr>
            <a:noAutofit/>
          </a:bodyPr>
          <a:lstStyle/>
          <a:p>
            <a:pPr algn="dist"/>
            <a:r>
              <a:rPr lang="en-US" altLang="zh-TW" sz="2000">
                <a:latin typeface="+mj-lt"/>
                <a:ea typeface="+mn-ea"/>
                <a:cs typeface="+mn-ea"/>
                <a:sym typeface="+mn-lt"/>
              </a:rPr>
              <a:t>Performance</a:t>
            </a:r>
            <a:endParaRPr lang="zh-TW" altLang="en-US" sz="2000">
              <a:latin typeface="+mj-lt"/>
              <a:ea typeface="+mn-ea"/>
              <a:cs typeface="+mn-ea"/>
              <a:sym typeface="+mn-lt"/>
            </a:endParaRPr>
          </a:p>
        </p:txBody>
      </p:sp>
      <p:cxnSp>
        <p:nvCxnSpPr>
          <p:cNvPr id="19" name="直線接點 18">
            <a:extLst>
              <a:ext uri="{FF2B5EF4-FFF2-40B4-BE49-F238E27FC236}">
                <a16:creationId xmlns:a16="http://schemas.microsoft.com/office/drawing/2014/main" id="{612F8650-5081-E6CB-FEE1-D011F60E5FED}"/>
              </a:ext>
            </a:extLst>
          </p:cNvPr>
          <p:cNvCxnSpPr>
            <a:cxnSpLocks/>
          </p:cNvCxnSpPr>
          <p:nvPr/>
        </p:nvCxnSpPr>
        <p:spPr>
          <a:xfrm>
            <a:off x="532744" y="4131731"/>
            <a:ext cx="2651224" cy="0"/>
          </a:xfrm>
          <a:prstGeom prst="line">
            <a:avLst/>
          </a:prstGeom>
          <a:ln w="1651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09353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圓角 5">
            <a:extLst>
              <a:ext uri="{FF2B5EF4-FFF2-40B4-BE49-F238E27FC236}">
                <a16:creationId xmlns:a16="http://schemas.microsoft.com/office/drawing/2014/main" id="{1296F142-E970-726E-85E8-C195D65B9547}"/>
              </a:ext>
            </a:extLst>
          </p:cNvPr>
          <p:cNvSpPr/>
          <p:nvPr/>
        </p:nvSpPr>
        <p:spPr>
          <a:xfrm>
            <a:off x="635000" y="1569807"/>
            <a:ext cx="5194453" cy="602030"/>
          </a:xfrm>
          <a:prstGeom prst="roundRect">
            <a:avLst>
              <a:gd name="adj" fmla="val 3825"/>
            </a:avLst>
          </a:prstGeom>
          <a:gradFill>
            <a:gsLst>
              <a:gs pos="8000">
                <a:schemeClr val="bg1"/>
              </a:gs>
              <a:gs pos="100000">
                <a:schemeClr val="bg1">
                  <a:alpha val="80000"/>
                </a:schemeClr>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cxnSp>
        <p:nvCxnSpPr>
          <p:cNvPr id="10" name="直線接點 9">
            <a:extLst>
              <a:ext uri="{FF2B5EF4-FFF2-40B4-BE49-F238E27FC236}">
                <a16:creationId xmlns:a16="http://schemas.microsoft.com/office/drawing/2014/main" id="{91B623BA-78D3-EE94-C832-4503C63E28EB}"/>
              </a:ext>
            </a:extLst>
          </p:cNvPr>
          <p:cNvCxnSpPr>
            <a:cxnSpLocks/>
          </p:cNvCxnSpPr>
          <p:nvPr/>
        </p:nvCxnSpPr>
        <p:spPr>
          <a:xfrm>
            <a:off x="-3539284" y="3920534"/>
            <a:ext cx="298383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8" name="Rectangle 3">
            <a:extLst>
              <a:ext uri="{FF2B5EF4-FFF2-40B4-BE49-F238E27FC236}">
                <a16:creationId xmlns:a16="http://schemas.microsoft.com/office/drawing/2014/main" id="{3F779501-2134-F5E3-87C0-BF5DCA7A396E}"/>
              </a:ext>
            </a:extLst>
          </p:cNvPr>
          <p:cNvSpPr/>
          <p:nvPr/>
        </p:nvSpPr>
        <p:spPr>
          <a:xfrm>
            <a:off x="866275" y="1587062"/>
            <a:ext cx="4668252" cy="584775"/>
          </a:xfrm>
          <a:prstGeom prst="rect">
            <a:avLst/>
          </a:prstGeom>
        </p:spPr>
        <p:txBody>
          <a:bodyPr wrap="square">
            <a:spAutoFit/>
          </a:bodyPr>
          <a:lstStyle/>
          <a:p>
            <a:pPr algn="ctr"/>
            <a:r>
              <a:rPr lang="en-US" altLang="zh-TW" sz="3200" b="1">
                <a:solidFill>
                  <a:schemeClr val="tx1">
                    <a:lumMod val="85000"/>
                    <a:lumOff val="15000"/>
                  </a:schemeClr>
                </a:solidFill>
                <a:cs typeface="+mn-ea"/>
                <a:sym typeface="+mn-lt"/>
              </a:rPr>
              <a:t>ZFS-based </a:t>
            </a:r>
            <a:r>
              <a:rPr lang="en-US" altLang="zh-TW" sz="3200" b="1" err="1">
                <a:solidFill>
                  <a:schemeClr val="tx1">
                    <a:lumMod val="85000"/>
                    <a:lumOff val="15000"/>
                  </a:schemeClr>
                </a:solidFill>
                <a:cs typeface="+mn-ea"/>
                <a:sym typeface="+mn-lt"/>
              </a:rPr>
              <a:t>QuTS</a:t>
            </a:r>
            <a:r>
              <a:rPr lang="en-US" altLang="zh-TW" sz="3200" b="1">
                <a:solidFill>
                  <a:schemeClr val="tx1">
                    <a:lumMod val="85000"/>
                    <a:lumOff val="15000"/>
                  </a:schemeClr>
                </a:solidFill>
                <a:cs typeface="+mn-ea"/>
                <a:sym typeface="+mn-lt"/>
              </a:rPr>
              <a:t> hero</a:t>
            </a:r>
          </a:p>
        </p:txBody>
      </p:sp>
      <p:sp>
        <p:nvSpPr>
          <p:cNvPr id="14" name="標題 13">
            <a:extLst>
              <a:ext uri="{FF2B5EF4-FFF2-40B4-BE49-F238E27FC236}">
                <a16:creationId xmlns:a16="http://schemas.microsoft.com/office/drawing/2014/main" id="{CBEF4598-4C02-5013-0AA7-CE0B279E4581}"/>
              </a:ext>
            </a:extLst>
          </p:cNvPr>
          <p:cNvSpPr>
            <a:spLocks noGrp="1"/>
          </p:cNvSpPr>
          <p:nvPr>
            <p:ph type="title"/>
          </p:nvPr>
        </p:nvSpPr>
        <p:spPr>
          <a:xfrm>
            <a:off x="618712" y="705395"/>
            <a:ext cx="5194453" cy="844004"/>
          </a:xfrm>
        </p:spPr>
        <p:txBody>
          <a:bodyPr>
            <a:normAutofit/>
          </a:bodyPr>
          <a:lstStyle/>
          <a:p>
            <a:pPr algn="dist"/>
            <a:r>
              <a:rPr lang="en-US" altLang="zh-TW" sz="4000">
                <a:latin typeface="+mn-lt"/>
                <a:ea typeface="+mn-ea"/>
                <a:cs typeface="+mn-ea"/>
                <a:sym typeface="+mn-lt"/>
              </a:rPr>
              <a:t>Enterprise-level OS</a:t>
            </a:r>
            <a:endParaRPr lang="zh-TW" altLang="en-US" sz="4000">
              <a:latin typeface="+mn-lt"/>
              <a:ea typeface="+mn-ea"/>
              <a:cs typeface="+mn-ea"/>
              <a:sym typeface="+mn-lt"/>
            </a:endParaRPr>
          </a:p>
        </p:txBody>
      </p:sp>
    </p:spTree>
    <p:extLst>
      <p:ext uri="{BB962C8B-B14F-4D97-AF65-F5344CB8AC3E}">
        <p14:creationId xmlns:p14="http://schemas.microsoft.com/office/powerpoint/2010/main" val="17842164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矩形: 圓角 71">
            <a:extLst>
              <a:ext uri="{FF2B5EF4-FFF2-40B4-BE49-F238E27FC236}">
                <a16:creationId xmlns:a16="http://schemas.microsoft.com/office/drawing/2014/main" id="{62DD20B1-DAA2-42D8-AEE6-A7F9470764AB}"/>
              </a:ext>
            </a:extLst>
          </p:cNvPr>
          <p:cNvSpPr/>
          <p:nvPr/>
        </p:nvSpPr>
        <p:spPr>
          <a:xfrm>
            <a:off x="636063" y="3516758"/>
            <a:ext cx="2804671" cy="2070787"/>
          </a:xfrm>
          <a:prstGeom prst="roundRect">
            <a:avLst>
              <a:gd name="adj" fmla="val 2988"/>
            </a:avLst>
          </a:prstGeom>
          <a:gradFill>
            <a:gsLst>
              <a:gs pos="0">
                <a:srgbClr val="0070C0">
                  <a:alpha val="80000"/>
                </a:srgbClr>
              </a:gs>
              <a:gs pos="100000">
                <a:srgbClr val="031B71">
                  <a:alpha val="50000"/>
                </a:srgbClr>
              </a:gs>
            </a:gsLst>
            <a:lin ang="5400000" scaled="0"/>
          </a:gradFill>
          <a:ln w="38100" cmpd="dbl">
            <a:solidFill>
              <a:srgbClr val="C5C5C5"/>
            </a:solid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788" kern="0">
              <a:solidFill>
                <a:prstClr val="white"/>
              </a:solidFill>
              <a:cs typeface="+mn-ea"/>
              <a:sym typeface="+mn-lt"/>
            </a:endParaRPr>
          </a:p>
        </p:txBody>
      </p:sp>
      <p:sp>
        <p:nvSpPr>
          <p:cNvPr id="80" name="矩形: 圓角 79">
            <a:extLst>
              <a:ext uri="{FF2B5EF4-FFF2-40B4-BE49-F238E27FC236}">
                <a16:creationId xmlns:a16="http://schemas.microsoft.com/office/drawing/2014/main" id="{13668385-23D5-4793-BDB3-F321450D39A0}"/>
              </a:ext>
            </a:extLst>
          </p:cNvPr>
          <p:cNvSpPr/>
          <p:nvPr/>
        </p:nvSpPr>
        <p:spPr>
          <a:xfrm>
            <a:off x="636063" y="2369791"/>
            <a:ext cx="2804671" cy="998687"/>
          </a:xfrm>
          <a:prstGeom prst="roundRect">
            <a:avLst>
              <a:gd name="adj" fmla="val 2988"/>
            </a:avLst>
          </a:prstGeom>
          <a:gradFill>
            <a:gsLst>
              <a:gs pos="0">
                <a:srgbClr val="0070C0">
                  <a:alpha val="80000"/>
                </a:srgbClr>
              </a:gs>
              <a:gs pos="100000">
                <a:srgbClr val="031B71">
                  <a:alpha val="50000"/>
                </a:srgbClr>
              </a:gs>
            </a:gsLst>
            <a:lin ang="5400000" scaled="0"/>
          </a:gradFill>
          <a:ln w="38100" cmpd="dbl">
            <a:solidFill>
              <a:srgbClr val="C5C5C5"/>
            </a:solid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altLang="zh-TW" sz="788" kern="0">
                <a:solidFill>
                  <a:prstClr val="white"/>
                </a:solidFill>
                <a:cs typeface="+mn-ea"/>
                <a:sym typeface="+mn-lt"/>
              </a:rPr>
              <a:t>34</a:t>
            </a:r>
            <a:endParaRPr lang="zh-TW" altLang="en-US" sz="788" kern="0">
              <a:solidFill>
                <a:prstClr val="white"/>
              </a:solidFill>
              <a:cs typeface="+mn-ea"/>
              <a:sym typeface="+mn-lt"/>
            </a:endParaRPr>
          </a:p>
        </p:txBody>
      </p:sp>
      <p:grpSp>
        <p:nvGrpSpPr>
          <p:cNvPr id="45" name="群組 44">
            <a:extLst>
              <a:ext uri="{FF2B5EF4-FFF2-40B4-BE49-F238E27FC236}">
                <a16:creationId xmlns:a16="http://schemas.microsoft.com/office/drawing/2014/main" id="{31D57431-6447-463D-A5E1-C1D87B96D35D}"/>
              </a:ext>
            </a:extLst>
          </p:cNvPr>
          <p:cNvGrpSpPr/>
          <p:nvPr/>
        </p:nvGrpSpPr>
        <p:grpSpPr>
          <a:xfrm>
            <a:off x="3285603" y="2802029"/>
            <a:ext cx="2900203" cy="1863607"/>
            <a:chOff x="2777649" y="1648820"/>
            <a:chExt cx="2384666" cy="1532335"/>
          </a:xfrm>
        </p:grpSpPr>
        <p:pic>
          <p:nvPicPr>
            <p:cNvPr id="46" name="Google Shape;465;p24">
              <a:extLst>
                <a:ext uri="{FF2B5EF4-FFF2-40B4-BE49-F238E27FC236}">
                  <a16:creationId xmlns:a16="http://schemas.microsoft.com/office/drawing/2014/main" id="{1CC464FD-9795-4604-A396-0DB13222BB1B}"/>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a:off x="2777649" y="1648820"/>
              <a:ext cx="2384666" cy="1532335"/>
            </a:xfrm>
            <a:prstGeom prst="rect">
              <a:avLst/>
            </a:prstGeom>
            <a:noFill/>
            <a:ln>
              <a:noFill/>
            </a:ln>
          </p:spPr>
        </p:pic>
        <p:pic>
          <p:nvPicPr>
            <p:cNvPr id="47" name="Google Shape;419;p23">
              <a:extLst>
                <a:ext uri="{FF2B5EF4-FFF2-40B4-BE49-F238E27FC236}">
                  <a16:creationId xmlns:a16="http://schemas.microsoft.com/office/drawing/2014/main" id="{F65E2B76-55ED-48DD-B7E4-58A6400ABC24}"/>
                </a:ext>
              </a:extLst>
            </p:cNvPr>
            <p:cNvPicPr preferRelativeResize="0"/>
            <p:nvPr/>
          </p:nvPicPr>
          <p:blipFill rotWithShape="1">
            <a:blip r:embed="rId4" cstate="print">
              <a:alphaModFix/>
              <a:extLst>
                <a:ext uri="{28A0092B-C50C-407E-A947-70E740481C1C}">
                  <a14:useLocalDpi xmlns:a14="http://schemas.microsoft.com/office/drawing/2010/main"/>
                </a:ext>
              </a:extLst>
            </a:blip>
            <a:srcRect/>
            <a:stretch/>
          </p:blipFill>
          <p:spPr>
            <a:xfrm>
              <a:off x="3152421" y="1732568"/>
              <a:ext cx="1635125" cy="1049643"/>
            </a:xfrm>
            <a:prstGeom prst="rect">
              <a:avLst/>
            </a:prstGeom>
            <a:noFill/>
            <a:ln>
              <a:solidFill>
                <a:schemeClr val="bg1">
                  <a:lumMod val="65000"/>
                </a:schemeClr>
              </a:solidFill>
            </a:ln>
            <a:effectLst/>
          </p:spPr>
        </p:pic>
      </p:grpSp>
      <p:sp>
        <p:nvSpPr>
          <p:cNvPr id="48" name="手繪多邊形: 圖案 47">
            <a:extLst>
              <a:ext uri="{FF2B5EF4-FFF2-40B4-BE49-F238E27FC236}">
                <a16:creationId xmlns:a16="http://schemas.microsoft.com/office/drawing/2014/main" id="{6BBE9C99-CEEF-4429-A19E-8E6CDFFAF732}"/>
              </a:ext>
            </a:extLst>
          </p:cNvPr>
          <p:cNvSpPr/>
          <p:nvPr/>
        </p:nvSpPr>
        <p:spPr>
          <a:xfrm>
            <a:off x="3761775" y="1888778"/>
            <a:ext cx="7939158" cy="2159745"/>
          </a:xfrm>
          <a:custGeom>
            <a:avLst/>
            <a:gdLst>
              <a:gd name="connsiteX0" fmla="*/ 743712 w 3182112"/>
              <a:gd name="connsiteY0" fmla="*/ 621792 h 682752"/>
              <a:gd name="connsiteX1" fmla="*/ 0 w 3182112"/>
              <a:gd name="connsiteY1" fmla="*/ 0 h 682752"/>
              <a:gd name="connsiteX2" fmla="*/ 3182112 w 3182112"/>
              <a:gd name="connsiteY2" fmla="*/ 0 h 682752"/>
              <a:gd name="connsiteX3" fmla="*/ 2304288 w 3182112"/>
              <a:gd name="connsiteY3" fmla="*/ 658368 h 682752"/>
              <a:gd name="connsiteX4" fmla="*/ 804672 w 3182112"/>
              <a:gd name="connsiteY4" fmla="*/ 682752 h 682752"/>
              <a:gd name="connsiteX0" fmla="*/ 0 w 2438400"/>
              <a:gd name="connsiteY0" fmla="*/ 1626727 h 1687687"/>
              <a:gd name="connsiteX1" fmla="*/ 415131 w 2438400"/>
              <a:gd name="connsiteY1" fmla="*/ 0 h 1687687"/>
              <a:gd name="connsiteX2" fmla="*/ 2438400 w 2438400"/>
              <a:gd name="connsiteY2" fmla="*/ 1004935 h 1687687"/>
              <a:gd name="connsiteX3" fmla="*/ 1560576 w 2438400"/>
              <a:gd name="connsiteY3" fmla="*/ 1663303 h 1687687"/>
              <a:gd name="connsiteX4" fmla="*/ 60960 w 2438400"/>
              <a:gd name="connsiteY4" fmla="*/ 1687687 h 1687687"/>
              <a:gd name="connsiteX0" fmla="*/ 0 w 5389829"/>
              <a:gd name="connsiteY0" fmla="*/ 1626727 h 1687687"/>
              <a:gd name="connsiteX1" fmla="*/ 415131 w 5389829"/>
              <a:gd name="connsiteY1" fmla="*/ 0 h 1687687"/>
              <a:gd name="connsiteX2" fmla="*/ 5389829 w 5389829"/>
              <a:gd name="connsiteY2" fmla="*/ 1312753 h 1687687"/>
              <a:gd name="connsiteX3" fmla="*/ 1560576 w 5389829"/>
              <a:gd name="connsiteY3" fmla="*/ 1663303 h 1687687"/>
              <a:gd name="connsiteX4" fmla="*/ 60960 w 5389829"/>
              <a:gd name="connsiteY4" fmla="*/ 1687687 h 1687687"/>
              <a:gd name="connsiteX0" fmla="*/ 0 w 5389829"/>
              <a:gd name="connsiteY0" fmla="*/ 1626727 h 1863957"/>
              <a:gd name="connsiteX1" fmla="*/ 415131 w 5389829"/>
              <a:gd name="connsiteY1" fmla="*/ 0 h 1863957"/>
              <a:gd name="connsiteX2" fmla="*/ 5389829 w 5389829"/>
              <a:gd name="connsiteY2" fmla="*/ 1312753 h 1863957"/>
              <a:gd name="connsiteX3" fmla="*/ 1560576 w 5389829"/>
              <a:gd name="connsiteY3" fmla="*/ 1663303 h 1863957"/>
              <a:gd name="connsiteX4" fmla="*/ 512652 w 5389829"/>
              <a:gd name="connsiteY4" fmla="*/ 1863957 h 1863957"/>
              <a:gd name="connsiteX0" fmla="*/ 0 w 5389829"/>
              <a:gd name="connsiteY0" fmla="*/ 1626727 h 2114994"/>
              <a:gd name="connsiteX1" fmla="*/ 415131 w 5389829"/>
              <a:gd name="connsiteY1" fmla="*/ 0 h 2114994"/>
              <a:gd name="connsiteX2" fmla="*/ 5389829 w 5389829"/>
              <a:gd name="connsiteY2" fmla="*/ 1312753 h 2114994"/>
              <a:gd name="connsiteX3" fmla="*/ 1549559 w 5389829"/>
              <a:gd name="connsiteY3" fmla="*/ 2114994 h 2114994"/>
              <a:gd name="connsiteX4" fmla="*/ 512652 w 5389829"/>
              <a:gd name="connsiteY4" fmla="*/ 1863957 h 2114994"/>
              <a:gd name="connsiteX0" fmla="*/ 38191 w 5428020"/>
              <a:gd name="connsiteY0" fmla="*/ 1626727 h 2139379"/>
              <a:gd name="connsiteX1" fmla="*/ 453322 w 5428020"/>
              <a:gd name="connsiteY1" fmla="*/ 0 h 2139379"/>
              <a:gd name="connsiteX2" fmla="*/ 5428020 w 5428020"/>
              <a:gd name="connsiteY2" fmla="*/ 1312753 h 2139379"/>
              <a:gd name="connsiteX3" fmla="*/ 1587750 w 5428020"/>
              <a:gd name="connsiteY3" fmla="*/ 2114994 h 2139379"/>
              <a:gd name="connsiteX4" fmla="*/ 0 w 5428020"/>
              <a:gd name="connsiteY4" fmla="*/ 2139379 h 2139379"/>
              <a:gd name="connsiteX0" fmla="*/ 38191 w 5428020"/>
              <a:gd name="connsiteY0" fmla="*/ 1626727 h 2148044"/>
              <a:gd name="connsiteX1" fmla="*/ 453322 w 5428020"/>
              <a:gd name="connsiteY1" fmla="*/ 0 h 2148044"/>
              <a:gd name="connsiteX2" fmla="*/ 5428020 w 5428020"/>
              <a:gd name="connsiteY2" fmla="*/ 1312753 h 2148044"/>
              <a:gd name="connsiteX3" fmla="*/ 1565716 w 5428020"/>
              <a:gd name="connsiteY3" fmla="*/ 2148044 h 2148044"/>
              <a:gd name="connsiteX4" fmla="*/ 0 w 5428020"/>
              <a:gd name="connsiteY4" fmla="*/ 2139379 h 2148044"/>
              <a:gd name="connsiteX0" fmla="*/ 38191 w 5428020"/>
              <a:gd name="connsiteY0" fmla="*/ 1575927 h 2097244"/>
              <a:gd name="connsiteX1" fmla="*/ 491422 w 5428020"/>
              <a:gd name="connsiteY1" fmla="*/ 0 h 2097244"/>
              <a:gd name="connsiteX2" fmla="*/ 5428020 w 5428020"/>
              <a:gd name="connsiteY2" fmla="*/ 1261953 h 2097244"/>
              <a:gd name="connsiteX3" fmla="*/ 1565716 w 5428020"/>
              <a:gd name="connsiteY3" fmla="*/ 2097244 h 2097244"/>
              <a:gd name="connsiteX4" fmla="*/ 0 w 5428020"/>
              <a:gd name="connsiteY4" fmla="*/ 2088579 h 2097244"/>
              <a:gd name="connsiteX0" fmla="*/ 38191 w 6075720"/>
              <a:gd name="connsiteY0" fmla="*/ 1575927 h 2097244"/>
              <a:gd name="connsiteX1" fmla="*/ 491422 w 6075720"/>
              <a:gd name="connsiteY1" fmla="*/ 0 h 2097244"/>
              <a:gd name="connsiteX2" fmla="*/ 6075720 w 6075720"/>
              <a:gd name="connsiteY2" fmla="*/ 1490553 h 2097244"/>
              <a:gd name="connsiteX3" fmla="*/ 1565716 w 6075720"/>
              <a:gd name="connsiteY3" fmla="*/ 2097244 h 2097244"/>
              <a:gd name="connsiteX4" fmla="*/ 0 w 6075720"/>
              <a:gd name="connsiteY4" fmla="*/ 2088579 h 2097244"/>
              <a:gd name="connsiteX0" fmla="*/ 38191 w 6075720"/>
              <a:gd name="connsiteY0" fmla="*/ 1586943 h 2108260"/>
              <a:gd name="connsiteX1" fmla="*/ 2364290 w 6075720"/>
              <a:gd name="connsiteY1" fmla="*/ 0 h 2108260"/>
              <a:gd name="connsiteX2" fmla="*/ 6075720 w 6075720"/>
              <a:gd name="connsiteY2" fmla="*/ 1501569 h 2108260"/>
              <a:gd name="connsiteX3" fmla="*/ 1565716 w 6075720"/>
              <a:gd name="connsiteY3" fmla="*/ 2108260 h 2108260"/>
              <a:gd name="connsiteX4" fmla="*/ 0 w 6075720"/>
              <a:gd name="connsiteY4" fmla="*/ 2099595 h 2108260"/>
              <a:gd name="connsiteX0" fmla="*/ 38191 w 7915537"/>
              <a:gd name="connsiteY0" fmla="*/ 1586943 h 2108260"/>
              <a:gd name="connsiteX1" fmla="*/ 2364290 w 7915537"/>
              <a:gd name="connsiteY1" fmla="*/ 0 h 2108260"/>
              <a:gd name="connsiteX2" fmla="*/ 7915537 w 7915537"/>
              <a:gd name="connsiteY2" fmla="*/ 1512586 h 2108260"/>
              <a:gd name="connsiteX3" fmla="*/ 1565716 w 7915537"/>
              <a:gd name="connsiteY3" fmla="*/ 2108260 h 2108260"/>
              <a:gd name="connsiteX4" fmla="*/ 0 w 7915537"/>
              <a:gd name="connsiteY4" fmla="*/ 2099595 h 2108260"/>
              <a:gd name="connsiteX0" fmla="*/ 38191 w 7915537"/>
              <a:gd name="connsiteY0" fmla="*/ 1564910 h 2086227"/>
              <a:gd name="connsiteX1" fmla="*/ 1967683 w 7915537"/>
              <a:gd name="connsiteY1" fmla="*/ 0 h 2086227"/>
              <a:gd name="connsiteX2" fmla="*/ 7915537 w 7915537"/>
              <a:gd name="connsiteY2" fmla="*/ 1490553 h 2086227"/>
              <a:gd name="connsiteX3" fmla="*/ 1565716 w 7915537"/>
              <a:gd name="connsiteY3" fmla="*/ 2086227 h 2086227"/>
              <a:gd name="connsiteX4" fmla="*/ 0 w 7915537"/>
              <a:gd name="connsiteY4" fmla="*/ 2077562 h 2086227"/>
              <a:gd name="connsiteX0" fmla="*/ 182971 w 7915537"/>
              <a:gd name="connsiteY0" fmla="*/ 1549670 h 2086227"/>
              <a:gd name="connsiteX1" fmla="*/ 1967683 w 7915537"/>
              <a:gd name="connsiteY1" fmla="*/ 0 h 2086227"/>
              <a:gd name="connsiteX2" fmla="*/ 7915537 w 7915537"/>
              <a:gd name="connsiteY2" fmla="*/ 1490553 h 2086227"/>
              <a:gd name="connsiteX3" fmla="*/ 1565716 w 7915537"/>
              <a:gd name="connsiteY3" fmla="*/ 2086227 h 2086227"/>
              <a:gd name="connsiteX4" fmla="*/ 0 w 7915537"/>
              <a:gd name="connsiteY4" fmla="*/ 2077562 h 2086227"/>
              <a:gd name="connsiteX0" fmla="*/ 182971 w 7915537"/>
              <a:gd name="connsiteY0" fmla="*/ 1549670 h 2139567"/>
              <a:gd name="connsiteX1" fmla="*/ 1967683 w 7915537"/>
              <a:gd name="connsiteY1" fmla="*/ 0 h 2139567"/>
              <a:gd name="connsiteX2" fmla="*/ 7915537 w 7915537"/>
              <a:gd name="connsiteY2" fmla="*/ 1490553 h 2139567"/>
              <a:gd name="connsiteX3" fmla="*/ 2091496 w 7915537"/>
              <a:gd name="connsiteY3" fmla="*/ 2139567 h 2139567"/>
              <a:gd name="connsiteX4" fmla="*/ 0 w 7915537"/>
              <a:gd name="connsiteY4" fmla="*/ 2077562 h 2139567"/>
              <a:gd name="connsiteX0" fmla="*/ 0 w 7732566"/>
              <a:gd name="connsiteY0" fmla="*/ 1549670 h 2153762"/>
              <a:gd name="connsiteX1" fmla="*/ 1784712 w 7732566"/>
              <a:gd name="connsiteY1" fmla="*/ 0 h 2153762"/>
              <a:gd name="connsiteX2" fmla="*/ 7732566 w 7732566"/>
              <a:gd name="connsiteY2" fmla="*/ 1490553 h 2153762"/>
              <a:gd name="connsiteX3" fmla="*/ 1908525 w 7732566"/>
              <a:gd name="connsiteY3" fmla="*/ 2139567 h 2153762"/>
              <a:gd name="connsiteX4" fmla="*/ 7529 w 7732566"/>
              <a:gd name="connsiteY4" fmla="*/ 2153762 h 2153762"/>
              <a:gd name="connsiteX0" fmla="*/ 0 w 7782341"/>
              <a:gd name="connsiteY0" fmla="*/ 1578668 h 2182760"/>
              <a:gd name="connsiteX1" fmla="*/ 1784712 w 7782341"/>
              <a:gd name="connsiteY1" fmla="*/ 28998 h 2182760"/>
              <a:gd name="connsiteX2" fmla="*/ 7782341 w 7782341"/>
              <a:gd name="connsiteY2" fmla="*/ 47264 h 2182760"/>
              <a:gd name="connsiteX3" fmla="*/ 7732566 w 7782341"/>
              <a:gd name="connsiteY3" fmla="*/ 1519551 h 2182760"/>
              <a:gd name="connsiteX4" fmla="*/ 1908525 w 7782341"/>
              <a:gd name="connsiteY4" fmla="*/ 2168565 h 2182760"/>
              <a:gd name="connsiteX5" fmla="*/ 7529 w 7782341"/>
              <a:gd name="connsiteY5" fmla="*/ 2182760 h 2182760"/>
              <a:gd name="connsiteX0" fmla="*/ 0 w 7782341"/>
              <a:gd name="connsiteY0" fmla="*/ 1549670 h 2153762"/>
              <a:gd name="connsiteX1" fmla="*/ 1784712 w 7782341"/>
              <a:gd name="connsiteY1" fmla="*/ 0 h 2153762"/>
              <a:gd name="connsiteX2" fmla="*/ 7782341 w 7782341"/>
              <a:gd name="connsiteY2" fmla="*/ 18266 h 2153762"/>
              <a:gd name="connsiteX3" fmla="*/ 7732566 w 7782341"/>
              <a:gd name="connsiteY3" fmla="*/ 1490553 h 2153762"/>
              <a:gd name="connsiteX4" fmla="*/ 1908525 w 7782341"/>
              <a:gd name="connsiteY4" fmla="*/ 2139567 h 2153762"/>
              <a:gd name="connsiteX5" fmla="*/ 7529 w 7782341"/>
              <a:gd name="connsiteY5" fmla="*/ 2153762 h 2153762"/>
              <a:gd name="connsiteX0" fmla="*/ 0 w 7782341"/>
              <a:gd name="connsiteY0" fmla="*/ 1549670 h 2153762"/>
              <a:gd name="connsiteX1" fmla="*/ 1784712 w 7782341"/>
              <a:gd name="connsiteY1" fmla="*/ 0 h 2153762"/>
              <a:gd name="connsiteX2" fmla="*/ 7782341 w 7782341"/>
              <a:gd name="connsiteY2" fmla="*/ 18266 h 2153762"/>
              <a:gd name="connsiteX3" fmla="*/ 7732566 w 7782341"/>
              <a:gd name="connsiteY3" fmla="*/ 1490553 h 2153762"/>
              <a:gd name="connsiteX4" fmla="*/ 1908525 w 7782341"/>
              <a:gd name="connsiteY4" fmla="*/ 2139567 h 2153762"/>
              <a:gd name="connsiteX5" fmla="*/ 7529 w 7782341"/>
              <a:gd name="connsiteY5" fmla="*/ 2153762 h 2153762"/>
              <a:gd name="connsiteX0" fmla="*/ 0 w 7782341"/>
              <a:gd name="connsiteY0" fmla="*/ 1554804 h 2158896"/>
              <a:gd name="connsiteX1" fmla="*/ 1784712 w 7782341"/>
              <a:gd name="connsiteY1" fmla="*/ 5134 h 2158896"/>
              <a:gd name="connsiteX2" fmla="*/ 7782341 w 7782341"/>
              <a:gd name="connsiteY2" fmla="*/ 23400 h 2158896"/>
              <a:gd name="connsiteX3" fmla="*/ 7732566 w 7782341"/>
              <a:gd name="connsiteY3" fmla="*/ 1495687 h 2158896"/>
              <a:gd name="connsiteX4" fmla="*/ 1908525 w 7782341"/>
              <a:gd name="connsiteY4" fmla="*/ 2144701 h 2158896"/>
              <a:gd name="connsiteX5" fmla="*/ 7529 w 7782341"/>
              <a:gd name="connsiteY5" fmla="*/ 2158896 h 2158896"/>
              <a:gd name="connsiteX0" fmla="*/ 0 w 7782341"/>
              <a:gd name="connsiteY0" fmla="*/ 1554804 h 2158896"/>
              <a:gd name="connsiteX1" fmla="*/ 1784712 w 7782341"/>
              <a:gd name="connsiteY1" fmla="*/ 5134 h 2158896"/>
              <a:gd name="connsiteX2" fmla="*/ 7782341 w 7782341"/>
              <a:gd name="connsiteY2" fmla="*/ 23400 h 2158896"/>
              <a:gd name="connsiteX3" fmla="*/ 7732566 w 7782341"/>
              <a:gd name="connsiteY3" fmla="*/ 1617607 h 2158896"/>
              <a:gd name="connsiteX4" fmla="*/ 1908525 w 7782341"/>
              <a:gd name="connsiteY4" fmla="*/ 2144701 h 2158896"/>
              <a:gd name="connsiteX5" fmla="*/ 7529 w 7782341"/>
              <a:gd name="connsiteY5" fmla="*/ 2158896 h 2158896"/>
              <a:gd name="connsiteX0" fmla="*/ 0 w 7736621"/>
              <a:gd name="connsiteY0" fmla="*/ 1555653 h 2159745"/>
              <a:gd name="connsiteX1" fmla="*/ 1784712 w 7736621"/>
              <a:gd name="connsiteY1" fmla="*/ 5983 h 2159745"/>
              <a:gd name="connsiteX2" fmla="*/ 7736621 w 7736621"/>
              <a:gd name="connsiteY2" fmla="*/ 16629 h 2159745"/>
              <a:gd name="connsiteX3" fmla="*/ 7732566 w 7736621"/>
              <a:gd name="connsiteY3" fmla="*/ 1618456 h 2159745"/>
              <a:gd name="connsiteX4" fmla="*/ 1908525 w 7736621"/>
              <a:gd name="connsiteY4" fmla="*/ 2145550 h 2159745"/>
              <a:gd name="connsiteX5" fmla="*/ 7529 w 7736621"/>
              <a:gd name="connsiteY5" fmla="*/ 2159745 h 215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36621" h="2159745">
                <a:moveTo>
                  <a:pt x="0" y="1555653"/>
                </a:moveTo>
                <a:lnTo>
                  <a:pt x="1784712" y="5983"/>
                </a:lnTo>
                <a:cubicBezTo>
                  <a:pt x="2704301" y="-13207"/>
                  <a:pt x="7455661" y="20216"/>
                  <a:pt x="7736621" y="16629"/>
                </a:cubicBezTo>
                <a:cubicBezTo>
                  <a:pt x="7735269" y="550571"/>
                  <a:pt x="7733918" y="1084514"/>
                  <a:pt x="7732566" y="1618456"/>
                </a:cubicBezTo>
                <a:lnTo>
                  <a:pt x="1908525" y="2145550"/>
                </a:lnTo>
                <a:lnTo>
                  <a:pt x="7529" y="2159745"/>
                </a:lnTo>
              </a:path>
            </a:pathLst>
          </a:custGeom>
          <a:gradFill flip="none" rotWithShape="1">
            <a:gsLst>
              <a:gs pos="53000">
                <a:srgbClr val="00B0F0">
                  <a:alpha val="69000"/>
                </a:srgbClr>
              </a:gs>
              <a:gs pos="100000">
                <a:srgbClr val="00B0F0">
                  <a:alpha val="0"/>
                </a:srgbClr>
              </a:gs>
            </a:gsLst>
            <a:lin ang="6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sp>
        <p:nvSpPr>
          <p:cNvPr id="2" name="標題 1">
            <a:extLst>
              <a:ext uri="{FF2B5EF4-FFF2-40B4-BE49-F238E27FC236}">
                <a16:creationId xmlns:a16="http://schemas.microsoft.com/office/drawing/2014/main" id="{FFC7C351-FD7C-4D7C-900B-C716EEC47FC9}"/>
              </a:ext>
            </a:extLst>
          </p:cNvPr>
          <p:cNvSpPr>
            <a:spLocks noGrp="1"/>
          </p:cNvSpPr>
          <p:nvPr>
            <p:ph type="title"/>
          </p:nvPr>
        </p:nvSpPr>
        <p:spPr/>
        <p:txBody>
          <a:bodyPr>
            <a:normAutofit/>
          </a:bodyPr>
          <a:lstStyle/>
          <a:p>
            <a:pPr>
              <a:lnSpc>
                <a:spcPts val="4000"/>
              </a:lnSpc>
            </a:pPr>
            <a:r>
              <a:rPr lang="en-US" altLang="zh-TW" sz="3600">
                <a:latin typeface="+mn-lt"/>
                <a:ea typeface="+mn-ea"/>
                <a:cs typeface="+mn-ea"/>
                <a:sym typeface="+mn-lt"/>
              </a:rPr>
              <a:t>NAS &amp; </a:t>
            </a:r>
            <a:r>
              <a:rPr lang="en-US" altLang="zh-TW" sz="3600" err="1">
                <a:latin typeface="+mn-lt"/>
                <a:ea typeface="+mn-ea"/>
                <a:cs typeface="+mn-ea"/>
                <a:sym typeface="+mn-lt"/>
              </a:rPr>
              <a:t>QuTS</a:t>
            </a:r>
            <a:r>
              <a:rPr lang="en-US" altLang="zh-TW" sz="3600">
                <a:latin typeface="+mn-lt"/>
                <a:ea typeface="+mn-ea"/>
                <a:cs typeface="+mn-ea"/>
                <a:sym typeface="+mn-lt"/>
              </a:rPr>
              <a:t> hero O.S. support powerful data reduction technologies to extend SSD endurance</a:t>
            </a:r>
            <a:endParaRPr lang="zh-TW" altLang="en-US" sz="3600">
              <a:latin typeface="+mn-lt"/>
              <a:ea typeface="+mn-ea"/>
              <a:cs typeface="+mn-ea"/>
              <a:sym typeface="+mn-lt"/>
            </a:endParaRPr>
          </a:p>
        </p:txBody>
      </p:sp>
      <p:sp>
        <p:nvSpPr>
          <p:cNvPr id="5" name="Google Shape;426;p24">
            <a:extLst>
              <a:ext uri="{FF2B5EF4-FFF2-40B4-BE49-F238E27FC236}">
                <a16:creationId xmlns:a16="http://schemas.microsoft.com/office/drawing/2014/main" id="{EBD3C3D6-4C49-413B-8EC8-E7823449E085}"/>
              </a:ext>
            </a:extLst>
          </p:cNvPr>
          <p:cNvSpPr txBox="1"/>
          <p:nvPr/>
        </p:nvSpPr>
        <p:spPr>
          <a:xfrm>
            <a:off x="636062" y="2401172"/>
            <a:ext cx="2582072" cy="1042936"/>
          </a:xfrm>
          <a:prstGeom prst="rect">
            <a:avLst/>
          </a:prstGeom>
          <a:noFill/>
          <a:ln>
            <a:noFill/>
          </a:ln>
        </p:spPr>
        <p:txBody>
          <a:bodyPr spcFirstLastPara="1" wrap="square" lIns="45675" tIns="45675" rIns="45675" bIns="45675" anchor="t" anchorCtr="0">
            <a:noAutofit/>
          </a:bodyPr>
          <a:lstStyle/>
          <a:p>
            <a:pPr marL="112395"/>
            <a:r>
              <a:rPr lang="en-US" altLang="zh-TW" sz="1700">
                <a:solidFill>
                  <a:schemeClr val="bg1"/>
                </a:solidFill>
                <a:cs typeface="+mn-ea"/>
                <a:sym typeface="+mn-lt"/>
              </a:rPr>
              <a:t>ZFS </a:t>
            </a:r>
            <a:r>
              <a:rPr lang="zh-TW" altLang="zh-TW" sz="1700">
                <a:solidFill>
                  <a:schemeClr val="bg1"/>
                </a:solidFill>
                <a:cs typeface="+mn-ea"/>
                <a:sym typeface="+mn-lt"/>
              </a:rPr>
              <a:t>file system with inline deduplications and compresstion feature</a:t>
            </a:r>
          </a:p>
        </p:txBody>
      </p:sp>
      <p:sp>
        <p:nvSpPr>
          <p:cNvPr id="6" name="Google Shape;427;p24">
            <a:extLst>
              <a:ext uri="{FF2B5EF4-FFF2-40B4-BE49-F238E27FC236}">
                <a16:creationId xmlns:a16="http://schemas.microsoft.com/office/drawing/2014/main" id="{BED913A0-1CD7-4E97-A022-D52EF783264F}"/>
              </a:ext>
            </a:extLst>
          </p:cNvPr>
          <p:cNvSpPr txBox="1"/>
          <p:nvPr/>
        </p:nvSpPr>
        <p:spPr>
          <a:xfrm>
            <a:off x="554706" y="3525253"/>
            <a:ext cx="2815337" cy="1988032"/>
          </a:xfrm>
          <a:prstGeom prst="rect">
            <a:avLst/>
          </a:prstGeom>
          <a:noFill/>
          <a:ln>
            <a:noFill/>
          </a:ln>
        </p:spPr>
        <p:txBody>
          <a:bodyPr spcFirstLastPara="1" wrap="square" lIns="91425" tIns="91425" rIns="91425" bIns="91425" anchor="t" anchorCtr="0">
            <a:noAutofit/>
          </a:bodyPr>
          <a:lstStyle/>
          <a:p>
            <a:pPr marL="139065"/>
            <a:r>
              <a:rPr lang="en-US" altLang="zh-TW" sz="1700">
                <a:solidFill>
                  <a:schemeClr val="bg1"/>
                </a:solidFill>
                <a:cs typeface="+mn-ea"/>
                <a:sym typeface="+mn-lt"/>
              </a:rPr>
              <a:t>It's the best choice to pair with the all-flash and SSD storage because it reduces the data size and pattern that need to be written to the SSD directly. </a:t>
            </a:r>
            <a:endParaRPr lang="zh-TW" altLang="en-US" sz="1700">
              <a:cs typeface="+mn-ea"/>
              <a:sym typeface="+mn-lt"/>
            </a:endParaRPr>
          </a:p>
        </p:txBody>
      </p:sp>
      <p:grpSp>
        <p:nvGrpSpPr>
          <p:cNvPr id="7" name="群組 6">
            <a:extLst>
              <a:ext uri="{FF2B5EF4-FFF2-40B4-BE49-F238E27FC236}">
                <a16:creationId xmlns:a16="http://schemas.microsoft.com/office/drawing/2014/main" id="{754D5B3F-F0A5-4C41-9ECD-ECD40D4F4169}"/>
              </a:ext>
            </a:extLst>
          </p:cNvPr>
          <p:cNvGrpSpPr/>
          <p:nvPr/>
        </p:nvGrpSpPr>
        <p:grpSpPr>
          <a:xfrm>
            <a:off x="7672693" y="5235857"/>
            <a:ext cx="1793871" cy="1098480"/>
            <a:chOff x="9717799" y="4066229"/>
            <a:chExt cx="2786007" cy="1576868"/>
          </a:xfrm>
        </p:grpSpPr>
        <p:pic>
          <p:nvPicPr>
            <p:cNvPr id="8" name="圖形 48">
              <a:extLst>
                <a:ext uri="{FF2B5EF4-FFF2-40B4-BE49-F238E27FC236}">
                  <a16:creationId xmlns:a16="http://schemas.microsoft.com/office/drawing/2014/main" id="{9A649608-E709-423A-BE3D-C74B6AB045B7}"/>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9717799" y="4066229"/>
              <a:ext cx="2786007" cy="1576868"/>
            </a:xfrm>
            <a:prstGeom prst="rect">
              <a:avLst/>
            </a:prstGeom>
          </p:spPr>
        </p:pic>
        <p:grpSp>
          <p:nvGrpSpPr>
            <p:cNvPr id="9" name="群組 47">
              <a:extLst>
                <a:ext uri="{FF2B5EF4-FFF2-40B4-BE49-F238E27FC236}">
                  <a16:creationId xmlns:a16="http://schemas.microsoft.com/office/drawing/2014/main" id="{86A65CE5-432F-4EDD-8013-C9529004A8A9}"/>
                </a:ext>
              </a:extLst>
            </p:cNvPr>
            <p:cNvGrpSpPr/>
            <p:nvPr/>
          </p:nvGrpSpPr>
          <p:grpSpPr>
            <a:xfrm>
              <a:off x="10477230" y="4528346"/>
              <a:ext cx="1362897" cy="406200"/>
              <a:chOff x="7584538" y="5498765"/>
              <a:chExt cx="1362897" cy="406200"/>
            </a:xfrm>
          </p:grpSpPr>
          <p:sp>
            <p:nvSpPr>
              <p:cNvPr id="11" name="Google Shape;442;p24">
                <a:extLst>
                  <a:ext uri="{FF2B5EF4-FFF2-40B4-BE49-F238E27FC236}">
                    <a16:creationId xmlns:a16="http://schemas.microsoft.com/office/drawing/2014/main" id="{4E8D15D3-EC50-411F-A33A-21E9BE7F11CF}"/>
                  </a:ext>
                </a:extLst>
              </p:cNvPr>
              <p:cNvSpPr/>
              <p:nvPr/>
            </p:nvSpPr>
            <p:spPr>
              <a:xfrm>
                <a:off x="7584538" y="5498765"/>
                <a:ext cx="280200" cy="406200"/>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A</a:t>
                </a:r>
                <a:endParaRPr sz="1400" b="1" kern="0">
                  <a:solidFill>
                    <a:srgbClr val="000000"/>
                  </a:solidFill>
                  <a:cs typeface="+mn-ea"/>
                  <a:sym typeface="+mn-lt"/>
                </a:endParaRPr>
              </a:p>
            </p:txBody>
          </p:sp>
          <p:sp>
            <p:nvSpPr>
              <p:cNvPr id="12" name="Google Shape;443;p24">
                <a:extLst>
                  <a:ext uri="{FF2B5EF4-FFF2-40B4-BE49-F238E27FC236}">
                    <a16:creationId xmlns:a16="http://schemas.microsoft.com/office/drawing/2014/main" id="{08A27F3B-B2F3-4ABC-A545-C8431204245D}"/>
                  </a:ext>
                </a:extLst>
              </p:cNvPr>
              <p:cNvSpPr/>
              <p:nvPr/>
            </p:nvSpPr>
            <p:spPr>
              <a:xfrm>
                <a:off x="8306337" y="5498765"/>
                <a:ext cx="280200" cy="406200"/>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C</a:t>
                </a:r>
                <a:endParaRPr sz="1400" b="1" kern="0">
                  <a:solidFill>
                    <a:srgbClr val="000000"/>
                  </a:solidFill>
                  <a:cs typeface="+mn-ea"/>
                  <a:sym typeface="+mn-lt"/>
                </a:endParaRPr>
              </a:p>
            </p:txBody>
          </p:sp>
          <p:sp>
            <p:nvSpPr>
              <p:cNvPr id="13" name="Google Shape;444;p24">
                <a:extLst>
                  <a:ext uri="{FF2B5EF4-FFF2-40B4-BE49-F238E27FC236}">
                    <a16:creationId xmlns:a16="http://schemas.microsoft.com/office/drawing/2014/main" id="{07F64BAC-B71F-4A15-9798-D4F4A556295F}"/>
                  </a:ext>
                </a:extLst>
              </p:cNvPr>
              <p:cNvSpPr/>
              <p:nvPr/>
            </p:nvSpPr>
            <p:spPr>
              <a:xfrm>
                <a:off x="7945437" y="5498765"/>
                <a:ext cx="280200" cy="406200"/>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B</a:t>
                </a:r>
                <a:endParaRPr sz="1400" b="1" kern="0">
                  <a:solidFill>
                    <a:srgbClr val="000000"/>
                  </a:solidFill>
                  <a:cs typeface="+mn-ea"/>
                  <a:sym typeface="+mn-lt"/>
                </a:endParaRPr>
              </a:p>
            </p:txBody>
          </p:sp>
          <p:sp>
            <p:nvSpPr>
              <p:cNvPr id="14" name="Google Shape;445;p24">
                <a:extLst>
                  <a:ext uri="{FF2B5EF4-FFF2-40B4-BE49-F238E27FC236}">
                    <a16:creationId xmlns:a16="http://schemas.microsoft.com/office/drawing/2014/main" id="{10114EE8-36EB-414C-A9EB-C10CFB10697E}"/>
                  </a:ext>
                </a:extLst>
              </p:cNvPr>
              <p:cNvSpPr/>
              <p:nvPr/>
            </p:nvSpPr>
            <p:spPr>
              <a:xfrm>
                <a:off x="8667235" y="5498765"/>
                <a:ext cx="280200" cy="406200"/>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D</a:t>
                </a:r>
                <a:endParaRPr sz="1400" b="1" kern="0">
                  <a:solidFill>
                    <a:srgbClr val="000000"/>
                  </a:solidFill>
                  <a:cs typeface="+mn-ea"/>
                  <a:sym typeface="+mn-lt"/>
                </a:endParaRPr>
              </a:p>
            </p:txBody>
          </p:sp>
        </p:grpSp>
      </p:grpSp>
      <p:pic>
        <p:nvPicPr>
          <p:cNvPr id="16" name="圖形 45">
            <a:extLst>
              <a:ext uri="{FF2B5EF4-FFF2-40B4-BE49-F238E27FC236}">
                <a16:creationId xmlns:a16="http://schemas.microsoft.com/office/drawing/2014/main" id="{D2632166-490E-4EA4-B14A-227D9496A54A}"/>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5605987" y="5235858"/>
            <a:ext cx="1793871" cy="1127893"/>
          </a:xfrm>
          <a:prstGeom prst="rect">
            <a:avLst/>
          </a:prstGeom>
        </p:spPr>
      </p:pic>
      <p:sp>
        <p:nvSpPr>
          <p:cNvPr id="18" name="Google Shape;448;p24">
            <a:extLst>
              <a:ext uri="{FF2B5EF4-FFF2-40B4-BE49-F238E27FC236}">
                <a16:creationId xmlns:a16="http://schemas.microsoft.com/office/drawing/2014/main" id="{18FD0C58-9769-4DCF-B38C-2A2EF3D85822}"/>
              </a:ext>
            </a:extLst>
          </p:cNvPr>
          <p:cNvSpPr/>
          <p:nvPr/>
        </p:nvSpPr>
        <p:spPr>
          <a:xfrm>
            <a:off x="7750545" y="5953197"/>
            <a:ext cx="1766628" cy="202887"/>
          </a:xfrm>
          <a:prstGeom prst="rect">
            <a:avLst/>
          </a:prstGeom>
          <a:noFill/>
          <a:ln>
            <a:noFill/>
          </a:ln>
        </p:spPr>
        <p:txBody>
          <a:bodyPr spcFirstLastPara="1" wrap="square" lIns="91425" tIns="91425" rIns="91425" bIns="91425" anchor="ctr" anchorCtr="0">
            <a:noAutofit/>
          </a:bodyPr>
          <a:lstStyle/>
          <a:p>
            <a:pPr algn="ctr" defTabSz="1219170">
              <a:buClr>
                <a:srgbClr val="D8D8D8"/>
              </a:buClr>
              <a:buSzPts val="1200"/>
            </a:pPr>
            <a:r>
              <a:rPr lang="en-US" sz="1200" b="1" kern="0">
                <a:solidFill>
                  <a:srgbClr val="00FFFF"/>
                </a:solidFill>
                <a:cs typeface="+mn-ea"/>
                <a:sym typeface="+mn-lt"/>
              </a:rPr>
              <a:t>Deduplicated Data</a:t>
            </a:r>
            <a:endParaRPr lang="en-US" sz="1400" b="1" kern="0">
              <a:solidFill>
                <a:srgbClr val="00FFFF"/>
              </a:solidFill>
              <a:cs typeface="+mn-ea"/>
              <a:sym typeface="+mn-lt"/>
            </a:endParaRPr>
          </a:p>
        </p:txBody>
      </p:sp>
      <p:pic>
        <p:nvPicPr>
          <p:cNvPr id="24" name="圖形 42">
            <a:extLst>
              <a:ext uri="{FF2B5EF4-FFF2-40B4-BE49-F238E27FC236}">
                <a16:creationId xmlns:a16="http://schemas.microsoft.com/office/drawing/2014/main" id="{2A15936A-3FFB-466B-BA5E-6F0F2333DFAC}"/>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3595011" y="5235858"/>
            <a:ext cx="1793871" cy="1127893"/>
          </a:xfrm>
          <a:prstGeom prst="rect">
            <a:avLst/>
          </a:prstGeom>
        </p:spPr>
      </p:pic>
      <p:grpSp>
        <p:nvGrpSpPr>
          <p:cNvPr id="25" name="群組 43">
            <a:extLst>
              <a:ext uri="{FF2B5EF4-FFF2-40B4-BE49-F238E27FC236}">
                <a16:creationId xmlns:a16="http://schemas.microsoft.com/office/drawing/2014/main" id="{7E1C7E63-E99A-4C2F-8DA2-B890C3CA3F11}"/>
              </a:ext>
            </a:extLst>
          </p:cNvPr>
          <p:cNvGrpSpPr/>
          <p:nvPr/>
        </p:nvGrpSpPr>
        <p:grpSpPr>
          <a:xfrm>
            <a:off x="3909800" y="5358181"/>
            <a:ext cx="1192950" cy="585839"/>
            <a:chOff x="4327765" y="3622547"/>
            <a:chExt cx="1852740" cy="909847"/>
          </a:xfrm>
        </p:grpSpPr>
        <p:sp>
          <p:nvSpPr>
            <p:cNvPr id="27" name="Google Shape;428;p24">
              <a:extLst>
                <a:ext uri="{FF2B5EF4-FFF2-40B4-BE49-F238E27FC236}">
                  <a16:creationId xmlns:a16="http://schemas.microsoft.com/office/drawing/2014/main" id="{016ECB6F-B995-4CF3-8B6A-01B7F4A648CA}"/>
                </a:ext>
              </a:extLst>
            </p:cNvPr>
            <p:cNvSpPr/>
            <p:nvPr/>
          </p:nvSpPr>
          <p:spPr>
            <a:xfrm>
              <a:off x="4327765" y="3622547"/>
              <a:ext cx="404700" cy="402886"/>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A</a:t>
              </a:r>
              <a:endParaRPr sz="1400" b="1" kern="0">
                <a:solidFill>
                  <a:srgbClr val="000000"/>
                </a:solidFill>
                <a:cs typeface="+mn-ea"/>
                <a:sym typeface="+mn-lt"/>
              </a:endParaRPr>
            </a:p>
          </p:txBody>
        </p:sp>
        <p:sp>
          <p:nvSpPr>
            <p:cNvPr id="28" name="Google Shape;429;p24">
              <a:extLst>
                <a:ext uri="{FF2B5EF4-FFF2-40B4-BE49-F238E27FC236}">
                  <a16:creationId xmlns:a16="http://schemas.microsoft.com/office/drawing/2014/main" id="{B02CDA60-37B0-4753-BE18-4DFCF879CDFE}"/>
                </a:ext>
              </a:extLst>
            </p:cNvPr>
            <p:cNvSpPr/>
            <p:nvPr/>
          </p:nvSpPr>
          <p:spPr>
            <a:xfrm>
              <a:off x="5293125" y="3622547"/>
              <a:ext cx="404700" cy="402886"/>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C</a:t>
              </a:r>
              <a:endParaRPr sz="1400" b="1" kern="0">
                <a:solidFill>
                  <a:srgbClr val="000000"/>
                </a:solidFill>
                <a:cs typeface="+mn-ea"/>
                <a:sym typeface="+mn-lt"/>
              </a:endParaRPr>
            </a:p>
          </p:txBody>
        </p:sp>
        <p:sp>
          <p:nvSpPr>
            <p:cNvPr id="29" name="Google Shape;430;p24">
              <a:extLst>
                <a:ext uri="{FF2B5EF4-FFF2-40B4-BE49-F238E27FC236}">
                  <a16:creationId xmlns:a16="http://schemas.microsoft.com/office/drawing/2014/main" id="{12D8572A-95A8-4FD1-A6B5-004F18642F3B}"/>
                </a:ext>
              </a:extLst>
            </p:cNvPr>
            <p:cNvSpPr/>
            <p:nvPr/>
          </p:nvSpPr>
          <p:spPr>
            <a:xfrm>
              <a:off x="4810445" y="3622547"/>
              <a:ext cx="404700" cy="402886"/>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B</a:t>
              </a:r>
              <a:endParaRPr sz="1400" b="1" kern="0">
                <a:solidFill>
                  <a:srgbClr val="000000"/>
                </a:solidFill>
                <a:cs typeface="+mn-ea"/>
                <a:sym typeface="+mn-lt"/>
              </a:endParaRPr>
            </a:p>
          </p:txBody>
        </p:sp>
        <p:sp>
          <p:nvSpPr>
            <p:cNvPr id="30" name="Google Shape;431;p24">
              <a:extLst>
                <a:ext uri="{FF2B5EF4-FFF2-40B4-BE49-F238E27FC236}">
                  <a16:creationId xmlns:a16="http://schemas.microsoft.com/office/drawing/2014/main" id="{E535D319-5D34-4BA9-B02F-6B459EFC8A2F}"/>
                </a:ext>
              </a:extLst>
            </p:cNvPr>
            <p:cNvSpPr/>
            <p:nvPr/>
          </p:nvSpPr>
          <p:spPr>
            <a:xfrm>
              <a:off x="5775805" y="3622547"/>
              <a:ext cx="404700" cy="402886"/>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D</a:t>
              </a:r>
              <a:endParaRPr sz="1400" b="1" kern="0">
                <a:solidFill>
                  <a:srgbClr val="000000"/>
                </a:solidFill>
                <a:cs typeface="+mn-ea"/>
                <a:sym typeface="+mn-lt"/>
              </a:endParaRPr>
            </a:p>
          </p:txBody>
        </p:sp>
        <p:sp>
          <p:nvSpPr>
            <p:cNvPr id="31" name="Google Shape;432;p24">
              <a:extLst>
                <a:ext uri="{FF2B5EF4-FFF2-40B4-BE49-F238E27FC236}">
                  <a16:creationId xmlns:a16="http://schemas.microsoft.com/office/drawing/2014/main" id="{912A07D9-11F8-45BE-802A-71E58191D307}"/>
                </a:ext>
              </a:extLst>
            </p:cNvPr>
            <p:cNvSpPr/>
            <p:nvPr/>
          </p:nvSpPr>
          <p:spPr>
            <a:xfrm>
              <a:off x="5293125" y="4129508"/>
              <a:ext cx="404700" cy="402886"/>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A</a:t>
              </a:r>
              <a:endParaRPr sz="1400" b="1" kern="0">
                <a:solidFill>
                  <a:srgbClr val="000000"/>
                </a:solidFill>
                <a:cs typeface="+mn-ea"/>
                <a:sym typeface="+mn-lt"/>
              </a:endParaRPr>
            </a:p>
          </p:txBody>
        </p:sp>
        <p:sp>
          <p:nvSpPr>
            <p:cNvPr id="32" name="Google Shape;433;p24">
              <a:extLst>
                <a:ext uri="{FF2B5EF4-FFF2-40B4-BE49-F238E27FC236}">
                  <a16:creationId xmlns:a16="http://schemas.microsoft.com/office/drawing/2014/main" id="{337A1D43-A105-4575-B11E-CF7BF9D34BFF}"/>
                </a:ext>
              </a:extLst>
            </p:cNvPr>
            <p:cNvSpPr/>
            <p:nvPr/>
          </p:nvSpPr>
          <p:spPr>
            <a:xfrm>
              <a:off x="4810445" y="4129508"/>
              <a:ext cx="404700" cy="402886"/>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C</a:t>
              </a:r>
              <a:endParaRPr sz="1400" b="1" kern="0">
                <a:solidFill>
                  <a:srgbClr val="000000"/>
                </a:solidFill>
                <a:cs typeface="+mn-ea"/>
                <a:sym typeface="+mn-lt"/>
              </a:endParaRPr>
            </a:p>
          </p:txBody>
        </p:sp>
        <p:sp>
          <p:nvSpPr>
            <p:cNvPr id="33" name="Google Shape;434;p24">
              <a:extLst>
                <a:ext uri="{FF2B5EF4-FFF2-40B4-BE49-F238E27FC236}">
                  <a16:creationId xmlns:a16="http://schemas.microsoft.com/office/drawing/2014/main" id="{075BE3CD-9791-4D3A-B493-EA34C202E4D0}"/>
                </a:ext>
              </a:extLst>
            </p:cNvPr>
            <p:cNvSpPr/>
            <p:nvPr/>
          </p:nvSpPr>
          <p:spPr>
            <a:xfrm>
              <a:off x="5775805" y="4129508"/>
              <a:ext cx="404700" cy="402886"/>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B</a:t>
              </a:r>
              <a:endParaRPr sz="1400" b="1" kern="0">
                <a:solidFill>
                  <a:srgbClr val="000000"/>
                </a:solidFill>
                <a:cs typeface="+mn-ea"/>
                <a:sym typeface="+mn-lt"/>
              </a:endParaRPr>
            </a:p>
          </p:txBody>
        </p:sp>
        <p:sp>
          <p:nvSpPr>
            <p:cNvPr id="34" name="Google Shape;435;p24">
              <a:extLst>
                <a:ext uri="{FF2B5EF4-FFF2-40B4-BE49-F238E27FC236}">
                  <a16:creationId xmlns:a16="http://schemas.microsoft.com/office/drawing/2014/main" id="{90B3B86C-B820-4BE2-AED9-CE437B7F0D56}"/>
                </a:ext>
              </a:extLst>
            </p:cNvPr>
            <p:cNvSpPr/>
            <p:nvPr/>
          </p:nvSpPr>
          <p:spPr>
            <a:xfrm>
              <a:off x="4327765" y="4129508"/>
              <a:ext cx="404700" cy="402886"/>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D</a:t>
              </a:r>
              <a:endParaRPr sz="1400" b="1" kern="0">
                <a:solidFill>
                  <a:srgbClr val="000000"/>
                </a:solidFill>
                <a:cs typeface="+mn-ea"/>
                <a:sym typeface="+mn-lt"/>
              </a:endParaRPr>
            </a:p>
          </p:txBody>
        </p:sp>
      </p:grpSp>
      <p:sp>
        <p:nvSpPr>
          <p:cNvPr id="26" name="Google Shape;447;p24">
            <a:extLst>
              <a:ext uri="{FF2B5EF4-FFF2-40B4-BE49-F238E27FC236}">
                <a16:creationId xmlns:a16="http://schemas.microsoft.com/office/drawing/2014/main" id="{835921C6-DC9C-40DA-9D6F-25D731302BCE}"/>
              </a:ext>
            </a:extLst>
          </p:cNvPr>
          <p:cNvSpPr/>
          <p:nvPr/>
        </p:nvSpPr>
        <p:spPr>
          <a:xfrm>
            <a:off x="3706479" y="5953196"/>
            <a:ext cx="1566947" cy="263952"/>
          </a:xfrm>
          <a:prstGeom prst="rect">
            <a:avLst/>
          </a:prstGeom>
          <a:noFill/>
          <a:ln>
            <a:noFill/>
          </a:ln>
        </p:spPr>
        <p:txBody>
          <a:bodyPr spcFirstLastPara="1" wrap="square" lIns="91425" tIns="91425" rIns="91425" bIns="91425" anchor="ctr" anchorCtr="0">
            <a:noAutofit/>
          </a:bodyPr>
          <a:lstStyle/>
          <a:p>
            <a:pPr algn="ctr" defTabSz="1219170">
              <a:buClr>
                <a:srgbClr val="D8D8D8"/>
              </a:buClr>
              <a:buSzPts val="1200"/>
            </a:pPr>
            <a:r>
              <a:rPr lang="en-US" sz="1200" b="1" kern="0">
                <a:solidFill>
                  <a:srgbClr val="00FFFF"/>
                </a:solidFill>
                <a:cs typeface="+mn-ea"/>
                <a:sym typeface="+mn-lt"/>
              </a:rPr>
              <a:t>Original Data</a:t>
            </a:r>
            <a:endParaRPr lang="en-US" sz="1400" b="1" kern="0">
              <a:solidFill>
                <a:srgbClr val="00FFFF"/>
              </a:solidFill>
              <a:cs typeface="+mn-ea"/>
              <a:sym typeface="+mn-lt"/>
            </a:endParaRPr>
          </a:p>
        </p:txBody>
      </p:sp>
      <p:pic>
        <p:nvPicPr>
          <p:cNvPr id="36" name="圖形 44">
            <a:extLst>
              <a:ext uri="{FF2B5EF4-FFF2-40B4-BE49-F238E27FC236}">
                <a16:creationId xmlns:a16="http://schemas.microsoft.com/office/drawing/2014/main" id="{6FF2E2DC-2E4B-4621-AF67-7B63265E3C8D}"/>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9749806" y="5235857"/>
            <a:ext cx="1793871" cy="1098480"/>
          </a:xfrm>
          <a:prstGeom prst="rect">
            <a:avLst/>
          </a:prstGeom>
        </p:spPr>
      </p:pic>
      <p:sp>
        <p:nvSpPr>
          <p:cNvPr id="37" name="Google Shape;453;p24">
            <a:extLst>
              <a:ext uri="{FF2B5EF4-FFF2-40B4-BE49-F238E27FC236}">
                <a16:creationId xmlns:a16="http://schemas.microsoft.com/office/drawing/2014/main" id="{A242DB51-E193-437B-80F1-DEA63DBD66A5}"/>
              </a:ext>
            </a:extLst>
          </p:cNvPr>
          <p:cNvSpPr/>
          <p:nvPr/>
        </p:nvSpPr>
        <p:spPr>
          <a:xfrm>
            <a:off x="10193930" y="5982037"/>
            <a:ext cx="938207" cy="163225"/>
          </a:xfrm>
          <a:prstGeom prst="rect">
            <a:avLst/>
          </a:prstGeom>
          <a:noFill/>
          <a:ln>
            <a:noFill/>
          </a:ln>
        </p:spPr>
        <p:txBody>
          <a:bodyPr spcFirstLastPara="1" wrap="square" lIns="91425" tIns="91425" rIns="91425" bIns="91425" anchor="ctr" anchorCtr="0">
            <a:noAutofit/>
          </a:bodyPr>
          <a:lstStyle/>
          <a:p>
            <a:pPr algn="ctr" defTabSz="1219170">
              <a:buClr>
                <a:srgbClr val="D8D8D8"/>
              </a:buClr>
              <a:buSzPts val="1200"/>
            </a:pPr>
            <a:r>
              <a:rPr lang="en-US" sz="1200" b="1" kern="0">
                <a:solidFill>
                  <a:srgbClr val="00FFFF"/>
                </a:solidFill>
                <a:cs typeface="+mn-ea"/>
                <a:sym typeface="+mn-lt"/>
              </a:rPr>
              <a:t>SSD Pool</a:t>
            </a:r>
            <a:endParaRPr lang="en-US" sz="1400" b="1" kern="0">
              <a:solidFill>
                <a:srgbClr val="00FFFF"/>
              </a:solidFill>
              <a:cs typeface="+mn-ea"/>
              <a:sym typeface="+mn-lt"/>
            </a:endParaRPr>
          </a:p>
        </p:txBody>
      </p:sp>
      <p:pic>
        <p:nvPicPr>
          <p:cNvPr id="38" name="圖形 37">
            <a:extLst>
              <a:ext uri="{FF2B5EF4-FFF2-40B4-BE49-F238E27FC236}">
                <a16:creationId xmlns:a16="http://schemas.microsoft.com/office/drawing/2014/main" id="{DFDDFB67-25A1-4869-A649-2A7A34D1ABA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952021" y="5400895"/>
            <a:ext cx="397320" cy="505680"/>
          </a:xfrm>
          <a:prstGeom prst="rect">
            <a:avLst/>
          </a:prstGeom>
        </p:spPr>
      </p:pic>
      <p:pic>
        <p:nvPicPr>
          <p:cNvPr id="39" name="圖形 38">
            <a:extLst>
              <a:ext uri="{FF2B5EF4-FFF2-40B4-BE49-F238E27FC236}">
                <a16:creationId xmlns:a16="http://schemas.microsoft.com/office/drawing/2014/main" id="{894F30A5-F9A6-42CB-93FB-5989D24E100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452727" y="5400895"/>
            <a:ext cx="397320" cy="505680"/>
          </a:xfrm>
          <a:prstGeom prst="rect">
            <a:avLst/>
          </a:prstGeom>
        </p:spPr>
      </p:pic>
      <p:pic>
        <p:nvPicPr>
          <p:cNvPr id="40" name="圖形 39">
            <a:extLst>
              <a:ext uri="{FF2B5EF4-FFF2-40B4-BE49-F238E27FC236}">
                <a16:creationId xmlns:a16="http://schemas.microsoft.com/office/drawing/2014/main" id="{4E1F6ED3-8A80-483B-A47F-A8898A56D73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950452" y="5400895"/>
            <a:ext cx="397320" cy="505680"/>
          </a:xfrm>
          <a:prstGeom prst="rect">
            <a:avLst/>
          </a:prstGeom>
        </p:spPr>
      </p:pic>
      <p:sp>
        <p:nvSpPr>
          <p:cNvPr id="42" name="Google Shape;455;p24">
            <a:extLst>
              <a:ext uri="{FF2B5EF4-FFF2-40B4-BE49-F238E27FC236}">
                <a16:creationId xmlns:a16="http://schemas.microsoft.com/office/drawing/2014/main" id="{23A68C3D-3048-412C-A46D-DC92C4DDA415}"/>
              </a:ext>
            </a:extLst>
          </p:cNvPr>
          <p:cNvSpPr/>
          <p:nvPr/>
        </p:nvSpPr>
        <p:spPr>
          <a:xfrm rot="5400000">
            <a:off x="4236239" y="4492283"/>
            <a:ext cx="1150188" cy="253500"/>
          </a:xfrm>
          <a:prstGeom prst="rightArrow">
            <a:avLst>
              <a:gd name="adj1" fmla="val 50000"/>
              <a:gd name="adj2" fmla="val 50000"/>
            </a:avLst>
          </a:prstGeom>
          <a:gradFill flip="none" rotWithShape="1">
            <a:gsLst>
              <a:gs pos="0">
                <a:srgbClr val="BFBFBF">
                  <a:alpha val="0"/>
                </a:srgbClr>
              </a:gs>
              <a:gs pos="100000">
                <a:schemeClr val="bg1">
                  <a:lumMod val="95000"/>
                </a:schemeClr>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defTabSz="1219170">
              <a:buClr>
                <a:srgbClr val="000000"/>
              </a:buClr>
              <a:buSzPts val="1400"/>
            </a:pPr>
            <a:endParaRPr sz="1400" kern="0">
              <a:solidFill>
                <a:srgbClr val="000000"/>
              </a:solidFill>
              <a:cs typeface="+mn-ea"/>
              <a:sym typeface="+mn-lt"/>
            </a:endParaRPr>
          </a:p>
        </p:txBody>
      </p:sp>
      <p:sp>
        <p:nvSpPr>
          <p:cNvPr id="43" name="Google Shape;456;p24">
            <a:extLst>
              <a:ext uri="{FF2B5EF4-FFF2-40B4-BE49-F238E27FC236}">
                <a16:creationId xmlns:a16="http://schemas.microsoft.com/office/drawing/2014/main" id="{7E7CAFB3-F1B4-4F6E-8CB6-0FF66B57A259}"/>
              </a:ext>
            </a:extLst>
          </p:cNvPr>
          <p:cNvSpPr/>
          <p:nvPr/>
        </p:nvSpPr>
        <p:spPr>
          <a:xfrm rot="5400000">
            <a:off x="3914864" y="4529074"/>
            <a:ext cx="1150188" cy="253500"/>
          </a:xfrm>
          <a:prstGeom prst="rightArrow">
            <a:avLst>
              <a:gd name="adj1" fmla="val 50000"/>
              <a:gd name="adj2" fmla="val 50000"/>
            </a:avLst>
          </a:prstGeom>
          <a:gradFill flip="none" rotWithShape="1">
            <a:gsLst>
              <a:gs pos="0">
                <a:srgbClr val="BFBFBF">
                  <a:alpha val="0"/>
                </a:srgbClr>
              </a:gs>
              <a:gs pos="100000">
                <a:schemeClr val="bg1">
                  <a:lumMod val="95000"/>
                </a:schemeClr>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defTabSz="1219170">
              <a:buClr>
                <a:srgbClr val="000000"/>
              </a:buClr>
              <a:buSzPts val="1400"/>
            </a:pPr>
            <a:endParaRPr sz="1400" kern="0">
              <a:solidFill>
                <a:srgbClr val="000000"/>
              </a:solidFill>
              <a:cs typeface="+mn-ea"/>
              <a:sym typeface="+mn-lt"/>
            </a:endParaRPr>
          </a:p>
        </p:txBody>
      </p:sp>
      <p:sp>
        <p:nvSpPr>
          <p:cNvPr id="44" name="Google Shape;457;p24">
            <a:extLst>
              <a:ext uri="{FF2B5EF4-FFF2-40B4-BE49-F238E27FC236}">
                <a16:creationId xmlns:a16="http://schemas.microsoft.com/office/drawing/2014/main" id="{1A275510-ECB1-44F8-AD8E-7FC23C087668}"/>
              </a:ext>
            </a:extLst>
          </p:cNvPr>
          <p:cNvSpPr/>
          <p:nvPr/>
        </p:nvSpPr>
        <p:spPr>
          <a:xfrm rot="5400000">
            <a:off x="3593489" y="4625327"/>
            <a:ext cx="1150188" cy="253500"/>
          </a:xfrm>
          <a:prstGeom prst="rightArrow">
            <a:avLst>
              <a:gd name="adj1" fmla="val 50000"/>
              <a:gd name="adj2" fmla="val 50000"/>
            </a:avLst>
          </a:prstGeom>
          <a:gradFill flip="none" rotWithShape="1">
            <a:gsLst>
              <a:gs pos="0">
                <a:srgbClr val="BFBFBF">
                  <a:alpha val="0"/>
                </a:srgbClr>
              </a:gs>
              <a:gs pos="100000">
                <a:schemeClr val="bg1">
                  <a:lumMod val="95000"/>
                </a:schemeClr>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defTabSz="1219170">
              <a:buClr>
                <a:srgbClr val="000000"/>
              </a:buClr>
              <a:buSzPts val="1400"/>
            </a:pPr>
            <a:endParaRPr sz="1400" kern="0">
              <a:solidFill>
                <a:srgbClr val="000000"/>
              </a:solidFill>
              <a:cs typeface="+mn-ea"/>
              <a:sym typeface="+mn-lt"/>
            </a:endParaRPr>
          </a:p>
        </p:txBody>
      </p:sp>
      <p:sp>
        <p:nvSpPr>
          <p:cNvPr id="50" name="Google Shape;461;p24">
            <a:extLst>
              <a:ext uri="{FF2B5EF4-FFF2-40B4-BE49-F238E27FC236}">
                <a16:creationId xmlns:a16="http://schemas.microsoft.com/office/drawing/2014/main" id="{9F492E3E-586A-4AB3-9E1E-D1B25FBDE089}"/>
              </a:ext>
            </a:extLst>
          </p:cNvPr>
          <p:cNvSpPr/>
          <p:nvPr/>
        </p:nvSpPr>
        <p:spPr>
          <a:xfrm>
            <a:off x="4848945" y="4750449"/>
            <a:ext cx="794096" cy="259195"/>
          </a:xfrm>
          <a:prstGeom prst="rect">
            <a:avLst/>
          </a:prstGeom>
          <a:noFill/>
          <a:ln>
            <a:noFill/>
          </a:ln>
          <a:effectLst>
            <a:outerShdw blurRad="215900" dist="38100" dir="2700000" algn="tl" rotWithShape="0">
              <a:prstClr val="black">
                <a:alpha val="74000"/>
              </a:prstClr>
            </a:outerShdw>
          </a:effectLst>
        </p:spPr>
        <p:txBody>
          <a:bodyPr spcFirstLastPara="1" wrap="square" lIns="91425" tIns="91425" rIns="91425" bIns="91425" anchor="ctr" anchorCtr="0">
            <a:noAutofit/>
          </a:bodyPr>
          <a:lstStyle/>
          <a:p>
            <a:pPr defTabSz="1219170">
              <a:buClr>
                <a:srgbClr val="D8D8D8"/>
              </a:buClr>
              <a:buSzPts val="1200"/>
            </a:pPr>
            <a:r>
              <a:rPr lang="en-US" sz="1333" b="1" kern="0">
                <a:solidFill>
                  <a:schemeClr val="bg1"/>
                </a:solidFill>
                <a:cs typeface="+mn-ea"/>
                <a:sym typeface="+mn-lt"/>
              </a:rPr>
              <a:t>Write</a:t>
            </a:r>
            <a:endParaRPr lang="en-US" sz="1467" b="1" kern="0">
              <a:solidFill>
                <a:schemeClr val="bg1"/>
              </a:solidFill>
              <a:cs typeface="+mn-ea"/>
              <a:sym typeface="+mn-lt"/>
            </a:endParaRPr>
          </a:p>
        </p:txBody>
      </p:sp>
      <p:sp>
        <p:nvSpPr>
          <p:cNvPr id="51" name="Google Shape;460;p24">
            <a:extLst>
              <a:ext uri="{FF2B5EF4-FFF2-40B4-BE49-F238E27FC236}">
                <a16:creationId xmlns:a16="http://schemas.microsoft.com/office/drawing/2014/main" id="{E2032D9E-7439-40F4-A1F0-9782FBC0BC50}"/>
              </a:ext>
            </a:extLst>
          </p:cNvPr>
          <p:cNvSpPr/>
          <p:nvPr/>
        </p:nvSpPr>
        <p:spPr>
          <a:xfrm>
            <a:off x="8790358" y="6306113"/>
            <a:ext cx="2479337" cy="536079"/>
          </a:xfrm>
          <a:prstGeom prst="rect">
            <a:avLst/>
          </a:prstGeom>
          <a:noFill/>
          <a:ln>
            <a:noFill/>
          </a:ln>
        </p:spPr>
        <p:txBody>
          <a:bodyPr spcFirstLastPara="1" wrap="square" lIns="91425" tIns="91425" rIns="91425" bIns="91425" anchor="t" anchorCtr="0">
            <a:noAutofit/>
          </a:bodyPr>
          <a:lstStyle/>
          <a:p>
            <a:pPr algn="ctr" defTabSz="1219170">
              <a:lnSpc>
                <a:spcPts val="1500"/>
              </a:lnSpc>
              <a:buClr>
                <a:srgbClr val="D8D8D8"/>
              </a:buClr>
              <a:buSzPts val="1200"/>
            </a:pPr>
            <a:r>
              <a:rPr lang="en-US" sz="1333" b="1" kern="0">
                <a:solidFill>
                  <a:schemeClr val="bg1"/>
                </a:solidFill>
                <a:cs typeface="+mn-ea"/>
                <a:sym typeface="+mn-lt"/>
              </a:rPr>
              <a:t>Write to SSDs as sequential as much as possible.</a:t>
            </a:r>
          </a:p>
        </p:txBody>
      </p:sp>
      <p:sp>
        <p:nvSpPr>
          <p:cNvPr id="52" name="Google Shape;459;p24">
            <a:extLst>
              <a:ext uri="{FF2B5EF4-FFF2-40B4-BE49-F238E27FC236}">
                <a16:creationId xmlns:a16="http://schemas.microsoft.com/office/drawing/2014/main" id="{473E2F7E-3B44-4FC5-B8C0-A378FA58AEA6}"/>
              </a:ext>
            </a:extLst>
          </p:cNvPr>
          <p:cNvSpPr/>
          <p:nvPr/>
        </p:nvSpPr>
        <p:spPr>
          <a:xfrm>
            <a:off x="4826169" y="6436494"/>
            <a:ext cx="1384891" cy="253500"/>
          </a:xfrm>
          <a:prstGeom prst="rect">
            <a:avLst/>
          </a:prstGeom>
          <a:noFill/>
          <a:ln>
            <a:noFill/>
          </a:ln>
        </p:spPr>
        <p:txBody>
          <a:bodyPr spcFirstLastPara="1" wrap="square" lIns="91425" tIns="91425" rIns="91425" bIns="91425" anchor="ctr" anchorCtr="0">
            <a:noAutofit/>
          </a:bodyPr>
          <a:lstStyle/>
          <a:p>
            <a:pPr defTabSz="1219170">
              <a:buClr>
                <a:srgbClr val="D8D8D8"/>
              </a:buClr>
              <a:buSzPts val="1200"/>
            </a:pPr>
            <a:r>
              <a:rPr lang="en-US" sz="1333" b="1" kern="0">
                <a:solidFill>
                  <a:schemeClr val="bg1"/>
                </a:solidFill>
                <a:cs typeface="+mn-ea"/>
                <a:sym typeface="+mn-lt"/>
              </a:rPr>
              <a:t>Compression</a:t>
            </a:r>
          </a:p>
        </p:txBody>
      </p:sp>
      <p:sp>
        <p:nvSpPr>
          <p:cNvPr id="53" name="Google Shape;458;p24">
            <a:extLst>
              <a:ext uri="{FF2B5EF4-FFF2-40B4-BE49-F238E27FC236}">
                <a16:creationId xmlns:a16="http://schemas.microsoft.com/office/drawing/2014/main" id="{1D93076F-B5CD-48F4-BBA9-23138847AF7E}"/>
              </a:ext>
            </a:extLst>
          </p:cNvPr>
          <p:cNvSpPr/>
          <p:nvPr/>
        </p:nvSpPr>
        <p:spPr>
          <a:xfrm>
            <a:off x="6928080" y="6436494"/>
            <a:ext cx="1465977" cy="215439"/>
          </a:xfrm>
          <a:prstGeom prst="rect">
            <a:avLst/>
          </a:prstGeom>
          <a:noFill/>
          <a:ln>
            <a:noFill/>
          </a:ln>
        </p:spPr>
        <p:txBody>
          <a:bodyPr spcFirstLastPara="1" wrap="square" lIns="91425" tIns="91425" rIns="91425" bIns="91425" anchor="ctr" anchorCtr="0">
            <a:noAutofit/>
          </a:bodyPr>
          <a:lstStyle/>
          <a:p>
            <a:pPr defTabSz="1219170">
              <a:buClr>
                <a:srgbClr val="D8D8D8"/>
              </a:buClr>
              <a:buSzPts val="1200"/>
            </a:pPr>
            <a:r>
              <a:rPr lang="en-US" sz="1333" b="1" kern="0">
                <a:solidFill>
                  <a:schemeClr val="bg1"/>
                </a:solidFill>
                <a:cs typeface="+mn-ea"/>
                <a:sym typeface="+mn-lt"/>
              </a:rPr>
              <a:t>Deduplication</a:t>
            </a:r>
          </a:p>
        </p:txBody>
      </p:sp>
      <p:sp>
        <p:nvSpPr>
          <p:cNvPr id="56" name="Google Shape;451;p24">
            <a:extLst>
              <a:ext uri="{FF2B5EF4-FFF2-40B4-BE49-F238E27FC236}">
                <a16:creationId xmlns:a16="http://schemas.microsoft.com/office/drawing/2014/main" id="{EE9DB14F-5C16-441E-A983-6CBE1E21477D}"/>
              </a:ext>
            </a:extLst>
          </p:cNvPr>
          <p:cNvSpPr/>
          <p:nvPr/>
        </p:nvSpPr>
        <p:spPr>
          <a:xfrm>
            <a:off x="7221330" y="5551051"/>
            <a:ext cx="579791" cy="454500"/>
          </a:xfrm>
          <a:prstGeom prst="rightArrow">
            <a:avLst>
              <a:gd name="adj1" fmla="val 50000"/>
              <a:gd name="adj2" fmla="val 50000"/>
            </a:avLst>
          </a:prstGeom>
          <a:gradFill flip="none" rotWithShape="1">
            <a:gsLst>
              <a:gs pos="0">
                <a:srgbClr val="BFBFBF">
                  <a:alpha val="0"/>
                </a:srgbClr>
              </a:gs>
              <a:gs pos="100000">
                <a:schemeClr val="bg1"/>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defTabSz="1219170">
              <a:buClr>
                <a:srgbClr val="000000"/>
              </a:buClr>
              <a:buSzPts val="1400"/>
            </a:pPr>
            <a:endParaRPr lang="en-US" sz="1400" b="1" kern="0">
              <a:solidFill>
                <a:srgbClr val="000000"/>
              </a:solidFill>
              <a:cs typeface="+mn-ea"/>
              <a:sym typeface="+mn-lt"/>
            </a:endParaRPr>
          </a:p>
        </p:txBody>
      </p:sp>
      <p:sp>
        <p:nvSpPr>
          <p:cNvPr id="57" name="Google Shape;451;p24">
            <a:extLst>
              <a:ext uri="{FF2B5EF4-FFF2-40B4-BE49-F238E27FC236}">
                <a16:creationId xmlns:a16="http://schemas.microsoft.com/office/drawing/2014/main" id="{5CA4425F-B621-457A-8A2D-1271A1534D53}"/>
              </a:ext>
            </a:extLst>
          </p:cNvPr>
          <p:cNvSpPr/>
          <p:nvPr/>
        </p:nvSpPr>
        <p:spPr>
          <a:xfrm>
            <a:off x="9313461" y="5551051"/>
            <a:ext cx="579791" cy="454500"/>
          </a:xfrm>
          <a:prstGeom prst="rightArrow">
            <a:avLst>
              <a:gd name="adj1" fmla="val 50000"/>
              <a:gd name="adj2" fmla="val 50000"/>
            </a:avLst>
          </a:prstGeom>
          <a:gradFill flip="none" rotWithShape="1">
            <a:gsLst>
              <a:gs pos="0">
                <a:srgbClr val="BFBFBF">
                  <a:alpha val="0"/>
                </a:srgbClr>
              </a:gs>
              <a:gs pos="100000">
                <a:schemeClr val="bg1"/>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defTabSz="1219170">
              <a:buClr>
                <a:srgbClr val="000000"/>
              </a:buClr>
              <a:buSzPts val="1400"/>
            </a:pPr>
            <a:endParaRPr lang="en-US" sz="1400" b="1" kern="0">
              <a:solidFill>
                <a:srgbClr val="000000"/>
              </a:solidFill>
              <a:cs typeface="+mn-ea"/>
              <a:sym typeface="+mn-lt"/>
            </a:endParaRPr>
          </a:p>
        </p:txBody>
      </p:sp>
      <p:sp>
        <p:nvSpPr>
          <p:cNvPr id="58" name="Google Shape;451;p24">
            <a:extLst>
              <a:ext uri="{FF2B5EF4-FFF2-40B4-BE49-F238E27FC236}">
                <a16:creationId xmlns:a16="http://schemas.microsoft.com/office/drawing/2014/main" id="{0B818020-B201-49D1-ABC6-42E4C8AD8B1E}"/>
              </a:ext>
            </a:extLst>
          </p:cNvPr>
          <p:cNvSpPr/>
          <p:nvPr/>
        </p:nvSpPr>
        <p:spPr>
          <a:xfrm>
            <a:off x="5209434" y="5551051"/>
            <a:ext cx="579791" cy="454500"/>
          </a:xfrm>
          <a:prstGeom prst="rightArrow">
            <a:avLst>
              <a:gd name="adj1" fmla="val 50000"/>
              <a:gd name="adj2" fmla="val 50000"/>
            </a:avLst>
          </a:prstGeom>
          <a:gradFill flip="none" rotWithShape="1">
            <a:gsLst>
              <a:gs pos="0">
                <a:srgbClr val="BFBFBF">
                  <a:alpha val="0"/>
                </a:srgbClr>
              </a:gs>
              <a:gs pos="100000">
                <a:schemeClr val="bg1"/>
              </a:gs>
            </a:gsLst>
            <a:lin ang="0" scaled="0"/>
            <a:tileRect/>
          </a:gradFill>
          <a:ln w="9525" cap="flat" cmpd="sng">
            <a:noFill/>
            <a:prstDash val="solid"/>
            <a:round/>
            <a:headEnd type="none" w="sm" len="sm"/>
            <a:tailEnd type="none" w="sm" len="sm"/>
          </a:ln>
        </p:spPr>
        <p:txBody>
          <a:bodyPr spcFirstLastPara="1" wrap="square" lIns="91425" tIns="91425" rIns="91425" bIns="91425" anchor="ctr" anchorCtr="0">
            <a:noAutofit/>
          </a:bodyPr>
          <a:lstStyle/>
          <a:p>
            <a:pPr defTabSz="1219170">
              <a:buClr>
                <a:srgbClr val="000000"/>
              </a:buClr>
              <a:buSzPts val="1400"/>
            </a:pPr>
            <a:endParaRPr lang="en-US" sz="1400" b="1" kern="0">
              <a:solidFill>
                <a:srgbClr val="000000"/>
              </a:solidFill>
              <a:cs typeface="+mn-ea"/>
              <a:sym typeface="+mn-lt"/>
            </a:endParaRPr>
          </a:p>
        </p:txBody>
      </p:sp>
      <p:sp>
        <p:nvSpPr>
          <p:cNvPr id="59" name="Google Shape;449;p24">
            <a:extLst>
              <a:ext uri="{FF2B5EF4-FFF2-40B4-BE49-F238E27FC236}">
                <a16:creationId xmlns:a16="http://schemas.microsoft.com/office/drawing/2014/main" id="{CCA07573-BE7E-4210-AC85-68A50B5029B4}"/>
              </a:ext>
            </a:extLst>
          </p:cNvPr>
          <p:cNvSpPr/>
          <p:nvPr/>
        </p:nvSpPr>
        <p:spPr>
          <a:xfrm>
            <a:off x="5574100" y="6002098"/>
            <a:ext cx="1915736" cy="201244"/>
          </a:xfrm>
          <a:prstGeom prst="rect">
            <a:avLst/>
          </a:prstGeom>
          <a:noFill/>
          <a:ln>
            <a:noFill/>
          </a:ln>
        </p:spPr>
        <p:txBody>
          <a:bodyPr spcFirstLastPara="1" wrap="square" lIns="91425" tIns="91425" rIns="91425" bIns="91425" anchor="ctr" anchorCtr="0">
            <a:noAutofit/>
          </a:bodyPr>
          <a:lstStyle/>
          <a:p>
            <a:pPr algn="ctr" defTabSz="1219170">
              <a:buClr>
                <a:srgbClr val="D8D8D8"/>
              </a:buClr>
              <a:buSzPts val="1200"/>
            </a:pPr>
            <a:r>
              <a:rPr lang="en-US" sz="1200" b="1" kern="0">
                <a:solidFill>
                  <a:srgbClr val="00FFFF"/>
                </a:solidFill>
                <a:cs typeface="+mn-ea"/>
                <a:sym typeface="+mn-lt"/>
              </a:rPr>
              <a:t>Compressed Data</a:t>
            </a:r>
            <a:endParaRPr lang="en-US" sz="1400" b="1" kern="0">
              <a:solidFill>
                <a:srgbClr val="00FFFF"/>
              </a:solidFill>
              <a:cs typeface="+mn-ea"/>
              <a:sym typeface="+mn-lt"/>
            </a:endParaRPr>
          </a:p>
        </p:txBody>
      </p:sp>
      <p:sp>
        <p:nvSpPr>
          <p:cNvPr id="60" name="Google Shape;442;p24">
            <a:extLst>
              <a:ext uri="{FF2B5EF4-FFF2-40B4-BE49-F238E27FC236}">
                <a16:creationId xmlns:a16="http://schemas.microsoft.com/office/drawing/2014/main" id="{2B8F21C5-35D3-4671-AE21-69D73C7CBE55}"/>
              </a:ext>
            </a:extLst>
          </p:cNvPr>
          <p:cNvSpPr/>
          <p:nvPr/>
        </p:nvSpPr>
        <p:spPr>
          <a:xfrm>
            <a:off x="6073434" y="5403747"/>
            <a:ext cx="180417" cy="261547"/>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A</a:t>
            </a:r>
            <a:endParaRPr lang="zh-TW" altLang="en-US" sz="1400" b="1" kern="0">
              <a:solidFill>
                <a:srgbClr val="000000"/>
              </a:solidFill>
              <a:cs typeface="+mn-ea"/>
              <a:sym typeface="+mn-lt"/>
            </a:endParaRPr>
          </a:p>
        </p:txBody>
      </p:sp>
      <p:sp>
        <p:nvSpPr>
          <p:cNvPr id="61" name="Google Shape;443;p24">
            <a:extLst>
              <a:ext uri="{FF2B5EF4-FFF2-40B4-BE49-F238E27FC236}">
                <a16:creationId xmlns:a16="http://schemas.microsoft.com/office/drawing/2014/main" id="{7288F7F0-05F2-4881-A1D3-67A36AA06CB7}"/>
              </a:ext>
            </a:extLst>
          </p:cNvPr>
          <p:cNvSpPr/>
          <p:nvPr/>
        </p:nvSpPr>
        <p:spPr>
          <a:xfrm>
            <a:off x="6538190" y="5403747"/>
            <a:ext cx="180417" cy="261547"/>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C</a:t>
            </a:r>
            <a:endParaRPr lang="zh-TW" altLang="en-US" sz="1400" b="1" kern="0">
              <a:solidFill>
                <a:srgbClr val="000000"/>
              </a:solidFill>
              <a:cs typeface="+mn-ea"/>
              <a:sym typeface="+mn-lt"/>
            </a:endParaRPr>
          </a:p>
        </p:txBody>
      </p:sp>
      <p:sp>
        <p:nvSpPr>
          <p:cNvPr id="62" name="Google Shape;444;p24">
            <a:extLst>
              <a:ext uri="{FF2B5EF4-FFF2-40B4-BE49-F238E27FC236}">
                <a16:creationId xmlns:a16="http://schemas.microsoft.com/office/drawing/2014/main" id="{E47CCF98-D4F9-4A35-A917-8971B8083CC7}"/>
              </a:ext>
            </a:extLst>
          </p:cNvPr>
          <p:cNvSpPr/>
          <p:nvPr/>
        </p:nvSpPr>
        <p:spPr>
          <a:xfrm>
            <a:off x="6305812" y="5403747"/>
            <a:ext cx="180417" cy="261547"/>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B</a:t>
            </a:r>
            <a:endParaRPr lang="zh-TW" altLang="en-US" sz="1400" b="1" kern="0">
              <a:solidFill>
                <a:srgbClr val="000000"/>
              </a:solidFill>
              <a:cs typeface="+mn-ea"/>
              <a:sym typeface="+mn-lt"/>
            </a:endParaRPr>
          </a:p>
        </p:txBody>
      </p:sp>
      <p:sp>
        <p:nvSpPr>
          <p:cNvPr id="63" name="Google Shape;445;p24">
            <a:extLst>
              <a:ext uri="{FF2B5EF4-FFF2-40B4-BE49-F238E27FC236}">
                <a16:creationId xmlns:a16="http://schemas.microsoft.com/office/drawing/2014/main" id="{5AE9B2E0-7364-479B-B112-72380EE61265}"/>
              </a:ext>
            </a:extLst>
          </p:cNvPr>
          <p:cNvSpPr/>
          <p:nvPr/>
        </p:nvSpPr>
        <p:spPr>
          <a:xfrm>
            <a:off x="6770566" y="5403747"/>
            <a:ext cx="180417" cy="261547"/>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D</a:t>
            </a:r>
            <a:endParaRPr lang="zh-TW" altLang="en-US" sz="1400" b="1" kern="0">
              <a:solidFill>
                <a:srgbClr val="000000"/>
              </a:solidFill>
              <a:cs typeface="+mn-ea"/>
              <a:sym typeface="+mn-lt"/>
            </a:endParaRPr>
          </a:p>
        </p:txBody>
      </p:sp>
      <p:sp>
        <p:nvSpPr>
          <p:cNvPr id="64" name="Google Shape;442;p24">
            <a:extLst>
              <a:ext uri="{FF2B5EF4-FFF2-40B4-BE49-F238E27FC236}">
                <a16:creationId xmlns:a16="http://schemas.microsoft.com/office/drawing/2014/main" id="{7C84B846-9693-4EF5-BF6B-B69E44F8F645}"/>
              </a:ext>
            </a:extLst>
          </p:cNvPr>
          <p:cNvSpPr/>
          <p:nvPr/>
        </p:nvSpPr>
        <p:spPr>
          <a:xfrm>
            <a:off x="6559260" y="5738013"/>
            <a:ext cx="180417" cy="261547"/>
          </a:xfrm>
          <a:prstGeom prst="rect">
            <a:avLst/>
          </a:prstGeom>
          <a:solidFill>
            <a:srgbClr val="00CCFF"/>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A</a:t>
            </a:r>
            <a:endParaRPr lang="zh-TW" altLang="en-US" sz="1400" b="1" kern="0">
              <a:solidFill>
                <a:srgbClr val="000000"/>
              </a:solidFill>
              <a:cs typeface="+mn-ea"/>
              <a:sym typeface="+mn-lt"/>
            </a:endParaRPr>
          </a:p>
        </p:txBody>
      </p:sp>
      <p:sp>
        <p:nvSpPr>
          <p:cNvPr id="65" name="Google Shape;443;p24">
            <a:extLst>
              <a:ext uri="{FF2B5EF4-FFF2-40B4-BE49-F238E27FC236}">
                <a16:creationId xmlns:a16="http://schemas.microsoft.com/office/drawing/2014/main" id="{F01A9A03-CE81-41F9-878F-F0C196157510}"/>
              </a:ext>
            </a:extLst>
          </p:cNvPr>
          <p:cNvSpPr/>
          <p:nvPr/>
        </p:nvSpPr>
        <p:spPr>
          <a:xfrm>
            <a:off x="6317554" y="5747537"/>
            <a:ext cx="180417" cy="261547"/>
          </a:xfrm>
          <a:prstGeom prst="rect">
            <a:avLst/>
          </a:prstGeom>
          <a:solidFill>
            <a:srgbClr val="00FF99"/>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C</a:t>
            </a:r>
            <a:endParaRPr lang="zh-TW" altLang="en-US" sz="1400" b="1" kern="0">
              <a:solidFill>
                <a:srgbClr val="000000"/>
              </a:solidFill>
              <a:cs typeface="+mn-ea"/>
              <a:sym typeface="+mn-lt"/>
            </a:endParaRPr>
          </a:p>
        </p:txBody>
      </p:sp>
      <p:sp>
        <p:nvSpPr>
          <p:cNvPr id="66" name="Google Shape;444;p24">
            <a:extLst>
              <a:ext uri="{FF2B5EF4-FFF2-40B4-BE49-F238E27FC236}">
                <a16:creationId xmlns:a16="http://schemas.microsoft.com/office/drawing/2014/main" id="{02045C6F-3850-47E0-BEBC-A74E5A1870E9}"/>
              </a:ext>
            </a:extLst>
          </p:cNvPr>
          <p:cNvSpPr/>
          <p:nvPr/>
        </p:nvSpPr>
        <p:spPr>
          <a:xfrm>
            <a:off x="6791853" y="5738013"/>
            <a:ext cx="180417" cy="261547"/>
          </a:xfrm>
          <a:prstGeom prst="rect">
            <a:avLst/>
          </a:prstGeom>
          <a:solidFill>
            <a:srgbClr val="FFD41D"/>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B</a:t>
            </a:r>
            <a:endParaRPr lang="zh-TW" altLang="en-US" sz="1400" b="1" kern="0">
              <a:solidFill>
                <a:srgbClr val="000000"/>
              </a:solidFill>
              <a:cs typeface="+mn-ea"/>
              <a:sym typeface="+mn-lt"/>
            </a:endParaRPr>
          </a:p>
        </p:txBody>
      </p:sp>
      <p:sp>
        <p:nvSpPr>
          <p:cNvPr id="67" name="Google Shape;445;p24">
            <a:extLst>
              <a:ext uri="{FF2B5EF4-FFF2-40B4-BE49-F238E27FC236}">
                <a16:creationId xmlns:a16="http://schemas.microsoft.com/office/drawing/2014/main" id="{7FD82018-5F2F-4933-8212-081B85D26573}"/>
              </a:ext>
            </a:extLst>
          </p:cNvPr>
          <p:cNvSpPr/>
          <p:nvPr/>
        </p:nvSpPr>
        <p:spPr>
          <a:xfrm>
            <a:off x="6084920" y="5747539"/>
            <a:ext cx="180417" cy="261547"/>
          </a:xfrm>
          <a:prstGeom prst="rect">
            <a:avLst/>
          </a:prstGeom>
          <a:solidFill>
            <a:srgbClr val="EB6100"/>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algn="ctr" defTabSz="1219170">
              <a:buClr>
                <a:srgbClr val="D8D8D8"/>
              </a:buClr>
              <a:buSzPts val="1400"/>
            </a:pPr>
            <a:r>
              <a:rPr lang="en-US" sz="1400" b="1" kern="0">
                <a:solidFill>
                  <a:srgbClr val="000000"/>
                </a:solidFill>
                <a:cs typeface="+mn-ea"/>
                <a:sym typeface="+mn-lt"/>
              </a:rPr>
              <a:t>D</a:t>
            </a:r>
            <a:endParaRPr lang="zh-TW" altLang="en-US" sz="1400" b="1" kern="0">
              <a:solidFill>
                <a:srgbClr val="000000"/>
              </a:solidFill>
              <a:cs typeface="+mn-ea"/>
              <a:sym typeface="+mn-lt"/>
            </a:endParaRPr>
          </a:p>
        </p:txBody>
      </p:sp>
      <p:pic>
        <p:nvPicPr>
          <p:cNvPr id="54" name="Google Shape;516;p26">
            <a:extLst>
              <a:ext uri="{FF2B5EF4-FFF2-40B4-BE49-F238E27FC236}">
                <a16:creationId xmlns:a16="http://schemas.microsoft.com/office/drawing/2014/main" id="{61D119A4-54B6-4D16-A0D8-D53D07DC09D6}"/>
              </a:ext>
            </a:extLst>
          </p:cNvPr>
          <p:cNvPicPr preferRelativeResize="0"/>
          <p:nvPr/>
        </p:nvPicPr>
        <p:blipFill rotWithShape="1">
          <a:blip r:embed="rId10" cstate="print">
            <a:alphaModFix/>
            <a:extLst>
              <a:ext uri="{28A0092B-C50C-407E-A947-70E740481C1C}">
                <a14:useLocalDpi xmlns:a14="http://schemas.microsoft.com/office/drawing/2010/main"/>
              </a:ext>
            </a:extLst>
          </a:blip>
          <a:srcRect/>
          <a:stretch/>
        </p:blipFill>
        <p:spPr>
          <a:xfrm>
            <a:off x="7854852" y="3518707"/>
            <a:ext cx="3846081" cy="1604581"/>
          </a:xfrm>
          <a:prstGeom prst="rect">
            <a:avLst/>
          </a:prstGeom>
          <a:noFill/>
          <a:ln w="31750">
            <a:solidFill>
              <a:srgbClr val="999999"/>
            </a:solidFill>
          </a:ln>
          <a:effectLst>
            <a:outerShdw blurRad="431800" dist="355600" dir="1740000" algn="ctr" rotWithShape="0">
              <a:srgbClr val="000000">
                <a:alpha val="23000"/>
              </a:srgbClr>
            </a:outerShdw>
          </a:effectLst>
        </p:spPr>
      </p:pic>
      <p:pic>
        <p:nvPicPr>
          <p:cNvPr id="77" name="圖形 76">
            <a:extLst>
              <a:ext uri="{FF2B5EF4-FFF2-40B4-BE49-F238E27FC236}">
                <a16:creationId xmlns:a16="http://schemas.microsoft.com/office/drawing/2014/main" id="{F2A1FA56-B7B4-4B91-A914-837F8B76A7B3}"/>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rot="5400000">
            <a:off x="8177165" y="146337"/>
            <a:ext cx="952588" cy="6094946"/>
          </a:xfrm>
          <a:prstGeom prst="rect">
            <a:avLst/>
          </a:prstGeom>
        </p:spPr>
      </p:pic>
      <p:pic>
        <p:nvPicPr>
          <p:cNvPr id="49" name="Google Shape;419;p23">
            <a:extLst>
              <a:ext uri="{FF2B5EF4-FFF2-40B4-BE49-F238E27FC236}">
                <a16:creationId xmlns:a16="http://schemas.microsoft.com/office/drawing/2014/main" id="{A000E88E-C83C-45A9-B9BE-813134777F65}"/>
              </a:ext>
            </a:extLst>
          </p:cNvPr>
          <p:cNvPicPr preferRelativeResize="0"/>
          <p:nvPr/>
        </p:nvPicPr>
        <p:blipFill rotWithShape="1">
          <a:blip r:embed="rId13" cstate="print">
            <a:alphaModFix/>
            <a:extLst>
              <a:ext uri="{28A0092B-C50C-407E-A947-70E740481C1C}">
                <a14:useLocalDpi xmlns:a14="http://schemas.microsoft.com/office/drawing/2010/main"/>
              </a:ext>
            </a:extLst>
          </a:blip>
          <a:srcRect/>
          <a:stretch/>
        </p:blipFill>
        <p:spPr>
          <a:xfrm>
            <a:off x="5564685" y="1756857"/>
            <a:ext cx="6136248" cy="1638278"/>
          </a:xfrm>
          <a:prstGeom prst="rect">
            <a:avLst/>
          </a:prstGeom>
          <a:noFill/>
          <a:ln w="28575">
            <a:solidFill>
              <a:srgbClr val="00B0F0"/>
            </a:solidFill>
          </a:ln>
          <a:effectLst>
            <a:outerShdw blurRad="431800" dist="355600" dir="1740000" algn="ctr" rotWithShape="0">
              <a:srgbClr val="000000">
                <a:alpha val="23000"/>
              </a:srgbClr>
            </a:outerShdw>
          </a:effectLst>
        </p:spPr>
      </p:pic>
      <p:sp>
        <p:nvSpPr>
          <p:cNvPr id="3" name="Rectangle 3">
            <a:extLst>
              <a:ext uri="{FF2B5EF4-FFF2-40B4-BE49-F238E27FC236}">
                <a16:creationId xmlns:a16="http://schemas.microsoft.com/office/drawing/2014/main" id="{C8F22BE1-55B4-4577-8B2F-ED5955C32BF1}"/>
              </a:ext>
            </a:extLst>
          </p:cNvPr>
          <p:cNvSpPr/>
          <p:nvPr/>
        </p:nvSpPr>
        <p:spPr>
          <a:xfrm flipH="1">
            <a:off x="636063" y="1661680"/>
            <a:ext cx="4302020" cy="579400"/>
          </a:xfrm>
          <a:prstGeom prst="snip2DiagRect">
            <a:avLst>
              <a:gd name="adj1" fmla="val 0"/>
              <a:gd name="adj2" fmla="val 17253"/>
            </a:avLst>
          </a:prstGeom>
          <a:gradFill>
            <a:gsLst>
              <a:gs pos="100000">
                <a:srgbClr val="EE7100"/>
              </a:gs>
              <a:gs pos="0">
                <a:srgbClr val="EE6D2B"/>
              </a:gs>
            </a:gsLst>
            <a:lin ang="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en-US" altLang="zh-TW" sz="3400" b="1" kern="0">
              <a:solidFill>
                <a:srgbClr val="EE6D2B"/>
              </a:solidFill>
              <a:cs typeface="+mn-ea"/>
              <a:sym typeface="+mn-lt"/>
            </a:endParaRPr>
          </a:p>
        </p:txBody>
      </p:sp>
      <p:sp>
        <p:nvSpPr>
          <p:cNvPr id="4" name="文字方塊 3">
            <a:extLst>
              <a:ext uri="{FF2B5EF4-FFF2-40B4-BE49-F238E27FC236}">
                <a16:creationId xmlns:a16="http://schemas.microsoft.com/office/drawing/2014/main" id="{6C345CBA-CCAF-4DD2-8C39-C05ACCD7CF34}"/>
              </a:ext>
            </a:extLst>
          </p:cNvPr>
          <p:cNvSpPr txBox="1"/>
          <p:nvPr/>
        </p:nvSpPr>
        <p:spPr>
          <a:xfrm>
            <a:off x="705208" y="1634210"/>
            <a:ext cx="4242500" cy="584775"/>
          </a:xfrm>
          <a:prstGeom prst="rect">
            <a:avLst/>
          </a:prstGeom>
          <a:noFill/>
        </p:spPr>
        <p:txBody>
          <a:bodyPr wrap="square">
            <a:spAutoFit/>
          </a:bodyPr>
          <a:lstStyle/>
          <a:p>
            <a:pPr defTabSz="1219170">
              <a:defRPr/>
            </a:pPr>
            <a:r>
              <a:rPr lang="zh-TW" altLang="zh-TW" sz="1600" b="1" kern="0">
                <a:solidFill>
                  <a:schemeClr val="bg1"/>
                </a:solidFill>
                <a:cs typeface="+mn-ea"/>
                <a:sym typeface="+mn-lt"/>
              </a:rPr>
              <a:t>Only available when during inline data process before writing</a:t>
            </a:r>
            <a:endParaRPr lang="zh-TW" altLang="zh-TW" sz="1600" b="1">
              <a:solidFill>
                <a:schemeClr val="bg1"/>
              </a:solidFill>
              <a:cs typeface="+mn-ea"/>
              <a:sym typeface="+mn-lt"/>
            </a:endParaRPr>
          </a:p>
        </p:txBody>
      </p:sp>
      <p:sp>
        <p:nvSpPr>
          <p:cNvPr id="68" name="矩形: 圓角 67">
            <a:extLst>
              <a:ext uri="{FF2B5EF4-FFF2-40B4-BE49-F238E27FC236}">
                <a16:creationId xmlns:a16="http://schemas.microsoft.com/office/drawing/2014/main" id="{FFFD3AF7-3B21-4382-B9C7-2960A5DAE764}"/>
              </a:ext>
            </a:extLst>
          </p:cNvPr>
          <p:cNvSpPr/>
          <p:nvPr/>
        </p:nvSpPr>
        <p:spPr>
          <a:xfrm>
            <a:off x="636063" y="5738012"/>
            <a:ext cx="2804671" cy="933949"/>
          </a:xfrm>
          <a:prstGeom prst="roundRect">
            <a:avLst>
              <a:gd name="adj" fmla="val 2988"/>
            </a:avLst>
          </a:prstGeom>
          <a:gradFill>
            <a:gsLst>
              <a:gs pos="100000">
                <a:srgbClr val="A82400"/>
              </a:gs>
              <a:gs pos="0">
                <a:srgbClr val="D62E00"/>
              </a:gs>
            </a:gsLst>
            <a:lin ang="5400000" scaled="0"/>
          </a:gradFill>
          <a:ln w="38100" cmpd="dbl">
            <a:solidFill>
              <a:srgbClr val="C5C5C5"/>
            </a:solid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788" kern="0">
              <a:solidFill>
                <a:prstClr val="white"/>
              </a:solidFill>
              <a:cs typeface="+mn-ea"/>
              <a:sym typeface="+mn-lt"/>
            </a:endParaRPr>
          </a:p>
        </p:txBody>
      </p:sp>
      <p:sp>
        <p:nvSpPr>
          <p:cNvPr id="69" name="Google Shape;426;p24">
            <a:extLst>
              <a:ext uri="{FF2B5EF4-FFF2-40B4-BE49-F238E27FC236}">
                <a16:creationId xmlns:a16="http://schemas.microsoft.com/office/drawing/2014/main" id="{7545BC99-5110-4B68-B63B-8247FCB915DA}"/>
              </a:ext>
            </a:extLst>
          </p:cNvPr>
          <p:cNvSpPr txBox="1"/>
          <p:nvPr/>
        </p:nvSpPr>
        <p:spPr>
          <a:xfrm>
            <a:off x="571086" y="5723106"/>
            <a:ext cx="2810683" cy="975923"/>
          </a:xfrm>
          <a:prstGeom prst="rect">
            <a:avLst/>
          </a:prstGeom>
          <a:noFill/>
          <a:ln>
            <a:noFill/>
          </a:ln>
        </p:spPr>
        <p:txBody>
          <a:bodyPr spcFirstLastPara="1" wrap="square" lIns="45675" tIns="45675" rIns="45675" bIns="45675" anchor="ctr" anchorCtr="0">
            <a:noAutofit/>
          </a:bodyPr>
          <a:lstStyle/>
          <a:p>
            <a:pPr marL="112604" algn="ctr" defTabSz="1219170">
              <a:lnSpc>
                <a:spcPts val="2667"/>
              </a:lnSpc>
              <a:buClr>
                <a:srgbClr val="C0504D"/>
              </a:buClr>
              <a:buSzPts val="2400"/>
            </a:pPr>
            <a:r>
              <a:rPr lang="en-US" sz="2000" b="1" kern="0">
                <a:solidFill>
                  <a:prstClr val="white"/>
                </a:solidFill>
                <a:cs typeface="+mn-ea"/>
                <a:sym typeface="+mn-lt"/>
              </a:rPr>
              <a:t>Deduplication</a:t>
            </a:r>
            <a:r>
              <a:rPr lang="en-US" altLang="zh-TW" sz="2000" b="1" kern="0">
                <a:solidFill>
                  <a:prstClr val="white"/>
                </a:solidFill>
                <a:cs typeface="+mn-ea"/>
                <a:sym typeface="+mn-lt"/>
              </a:rPr>
              <a:t> </a:t>
            </a:r>
          </a:p>
          <a:p>
            <a:pPr marL="112604" algn="ctr" defTabSz="1219170">
              <a:lnSpc>
                <a:spcPts val="2667"/>
              </a:lnSpc>
              <a:buClr>
                <a:srgbClr val="C0504D"/>
              </a:buClr>
              <a:buSzPts val="2400"/>
            </a:pPr>
            <a:r>
              <a:rPr lang="en-US" altLang="zh-TW" b="1" kern="0">
                <a:solidFill>
                  <a:prstClr val="white"/>
                </a:solidFill>
                <a:cs typeface="+mn-ea"/>
                <a:sym typeface="+mn-lt"/>
              </a:rPr>
              <a:t>Minimum</a:t>
            </a:r>
            <a:r>
              <a:rPr lang="zh-TW" altLang="en-US" b="1" kern="0">
                <a:solidFill>
                  <a:prstClr val="white"/>
                </a:solidFill>
                <a:cs typeface="+mn-ea"/>
                <a:sym typeface="+mn-lt"/>
              </a:rPr>
              <a:t>：</a:t>
            </a:r>
            <a:r>
              <a:rPr lang="en-US" altLang="zh-TW" sz="2000" b="1" kern="0">
                <a:solidFill>
                  <a:prstClr val="white"/>
                </a:solidFill>
                <a:cs typeface="+mn-ea"/>
                <a:sym typeface="+mn-lt"/>
              </a:rPr>
              <a:t>16GB RAM</a:t>
            </a:r>
            <a:endParaRPr lang="zh-TW" altLang="en-US" b="1" kern="0">
              <a:solidFill>
                <a:prstClr val="white"/>
              </a:solidFill>
              <a:cs typeface="+mn-ea"/>
              <a:sym typeface="+mn-lt"/>
            </a:endParaRPr>
          </a:p>
        </p:txBody>
      </p:sp>
    </p:spTree>
    <p:extLst>
      <p:ext uri="{BB962C8B-B14F-4D97-AF65-F5344CB8AC3E}">
        <p14:creationId xmlns:p14="http://schemas.microsoft.com/office/powerpoint/2010/main" val="33160514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A60AB19-9621-4962-88A1-43201EFD33C6}"/>
              </a:ext>
            </a:extLst>
          </p:cNvPr>
          <p:cNvSpPr>
            <a:spLocks noGrp="1"/>
          </p:cNvSpPr>
          <p:nvPr>
            <p:ph type="title"/>
          </p:nvPr>
        </p:nvSpPr>
        <p:spPr/>
        <p:txBody>
          <a:bodyPr>
            <a:normAutofit/>
          </a:bodyPr>
          <a:lstStyle/>
          <a:p>
            <a:r>
              <a:rPr lang="zh-TW" altLang="zh-TW">
                <a:latin typeface="+mn-lt"/>
                <a:ea typeface="+mn-ea"/>
                <a:cs typeface="+mn-ea"/>
                <a:sym typeface="+mn-lt"/>
              </a:rPr>
              <a:t>Prevent silent data corruption &amp; self-healing</a:t>
            </a:r>
            <a:endParaRPr lang="zh-TW" altLang="en-US">
              <a:latin typeface="+mn-lt"/>
              <a:ea typeface="+mn-ea"/>
              <a:cs typeface="+mn-ea"/>
              <a:sym typeface="+mn-lt"/>
            </a:endParaRPr>
          </a:p>
        </p:txBody>
      </p:sp>
      <p:pic>
        <p:nvPicPr>
          <p:cNvPr id="3" name="圖片 2" descr="一張含有 火車, 電腦 的圖片&#10;&#10;自動產生的描述">
            <a:extLst>
              <a:ext uri="{FF2B5EF4-FFF2-40B4-BE49-F238E27FC236}">
                <a16:creationId xmlns:a16="http://schemas.microsoft.com/office/drawing/2014/main" id="{7A57E5A5-8BED-4303-828B-91870FE688F2}"/>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174688" y="2250307"/>
            <a:ext cx="3086387" cy="4170479"/>
          </a:xfrm>
          <a:prstGeom prst="rect">
            <a:avLst/>
          </a:prstGeom>
        </p:spPr>
      </p:pic>
      <p:sp>
        <p:nvSpPr>
          <p:cNvPr id="4" name="矩形 3">
            <a:extLst>
              <a:ext uri="{FF2B5EF4-FFF2-40B4-BE49-F238E27FC236}">
                <a16:creationId xmlns:a16="http://schemas.microsoft.com/office/drawing/2014/main" id="{51095877-19BF-45D7-A332-FA3B6B1710FE}"/>
              </a:ext>
            </a:extLst>
          </p:cNvPr>
          <p:cNvSpPr/>
          <p:nvPr/>
        </p:nvSpPr>
        <p:spPr>
          <a:xfrm>
            <a:off x="6042817" y="1925833"/>
            <a:ext cx="2913880" cy="3890759"/>
          </a:xfrm>
          <a:prstGeom prst="rect">
            <a:avLst/>
          </a:prstGeom>
          <a:gradFill>
            <a:gsLst>
              <a:gs pos="40000">
                <a:srgbClr val="040F4C"/>
              </a:gs>
              <a:gs pos="100000">
                <a:srgbClr val="020538">
                  <a:alpha val="0"/>
                </a:srgbClr>
              </a:gs>
            </a:gsLst>
            <a:lin ang="5400000" scaled="1"/>
          </a:gradFill>
          <a:ln w="19050">
            <a:gradFill>
              <a:gsLst>
                <a:gs pos="100000">
                  <a:schemeClr val="accent1">
                    <a:lumMod val="45000"/>
                    <a:lumOff val="55000"/>
                    <a:alpha val="0"/>
                  </a:schemeClr>
                </a:gs>
                <a:gs pos="0">
                  <a:schemeClr val="accent1">
                    <a:lumMod val="30000"/>
                    <a:lumOff val="70000"/>
                    <a:alpha val="58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sp>
        <p:nvSpPr>
          <p:cNvPr id="5" name="矩形 4">
            <a:extLst>
              <a:ext uri="{FF2B5EF4-FFF2-40B4-BE49-F238E27FC236}">
                <a16:creationId xmlns:a16="http://schemas.microsoft.com/office/drawing/2014/main" id="{6BC9176F-36CA-4AED-8F11-DCEAF41A6BB7}"/>
              </a:ext>
            </a:extLst>
          </p:cNvPr>
          <p:cNvSpPr/>
          <p:nvPr/>
        </p:nvSpPr>
        <p:spPr>
          <a:xfrm>
            <a:off x="9078300" y="1925833"/>
            <a:ext cx="2821865" cy="3890759"/>
          </a:xfrm>
          <a:prstGeom prst="rect">
            <a:avLst/>
          </a:prstGeom>
          <a:gradFill>
            <a:gsLst>
              <a:gs pos="40000">
                <a:srgbClr val="040F4C"/>
              </a:gs>
              <a:gs pos="100000">
                <a:srgbClr val="020538">
                  <a:alpha val="0"/>
                </a:srgbClr>
              </a:gs>
            </a:gsLst>
            <a:lin ang="5400000" scaled="1"/>
          </a:gradFill>
          <a:ln w="19050">
            <a:gradFill>
              <a:gsLst>
                <a:gs pos="100000">
                  <a:schemeClr val="accent1">
                    <a:lumMod val="45000"/>
                    <a:lumOff val="55000"/>
                    <a:alpha val="0"/>
                  </a:schemeClr>
                </a:gs>
                <a:gs pos="0">
                  <a:schemeClr val="accent1">
                    <a:lumMod val="30000"/>
                    <a:lumOff val="70000"/>
                    <a:alpha val="58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sp>
        <p:nvSpPr>
          <p:cNvPr id="6" name="矩形 5">
            <a:extLst>
              <a:ext uri="{FF2B5EF4-FFF2-40B4-BE49-F238E27FC236}">
                <a16:creationId xmlns:a16="http://schemas.microsoft.com/office/drawing/2014/main" id="{060FA6B5-B88B-4A80-9353-6A28BB1460B6}"/>
              </a:ext>
            </a:extLst>
          </p:cNvPr>
          <p:cNvSpPr/>
          <p:nvPr/>
        </p:nvSpPr>
        <p:spPr>
          <a:xfrm>
            <a:off x="3111036" y="1925833"/>
            <a:ext cx="2821865" cy="3890759"/>
          </a:xfrm>
          <a:prstGeom prst="rect">
            <a:avLst/>
          </a:prstGeom>
          <a:gradFill>
            <a:gsLst>
              <a:gs pos="40000">
                <a:srgbClr val="040F4C"/>
              </a:gs>
              <a:gs pos="100000">
                <a:srgbClr val="020538">
                  <a:alpha val="0"/>
                </a:srgbClr>
              </a:gs>
            </a:gsLst>
            <a:lin ang="5400000" scaled="1"/>
          </a:gradFill>
          <a:ln w="19050">
            <a:gradFill>
              <a:gsLst>
                <a:gs pos="100000">
                  <a:schemeClr val="accent1">
                    <a:lumMod val="45000"/>
                    <a:lumOff val="55000"/>
                    <a:alpha val="0"/>
                  </a:schemeClr>
                </a:gs>
                <a:gs pos="0">
                  <a:schemeClr val="accent1">
                    <a:lumMod val="30000"/>
                    <a:lumOff val="70000"/>
                    <a:alpha val="58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grpSp>
        <p:nvGrpSpPr>
          <p:cNvPr id="9" name="群組 8">
            <a:extLst>
              <a:ext uri="{FF2B5EF4-FFF2-40B4-BE49-F238E27FC236}">
                <a16:creationId xmlns:a16="http://schemas.microsoft.com/office/drawing/2014/main" id="{1EBC05BC-271A-4C28-B40C-2D802BCD4854}"/>
              </a:ext>
            </a:extLst>
          </p:cNvPr>
          <p:cNvGrpSpPr/>
          <p:nvPr/>
        </p:nvGrpSpPr>
        <p:grpSpPr>
          <a:xfrm>
            <a:off x="9638005" y="3606352"/>
            <a:ext cx="1847268" cy="683987"/>
            <a:chOff x="756833" y="3456247"/>
            <a:chExt cx="1847268" cy="683987"/>
          </a:xfrm>
        </p:grpSpPr>
        <p:cxnSp>
          <p:nvCxnSpPr>
            <p:cNvPr id="47" name="Straight Connector 8">
              <a:extLst>
                <a:ext uri="{FF2B5EF4-FFF2-40B4-BE49-F238E27FC236}">
                  <a16:creationId xmlns:a16="http://schemas.microsoft.com/office/drawing/2014/main" id="{CDBFBC8D-19B8-4FBE-B7E9-552677B684F6}"/>
                </a:ext>
              </a:extLst>
            </p:cNvPr>
            <p:cNvCxnSpPr>
              <a:cxnSpLocks/>
            </p:cNvCxnSpPr>
            <p:nvPr/>
          </p:nvCxnSpPr>
          <p:spPr>
            <a:xfrm flipH="1">
              <a:off x="756833" y="3456902"/>
              <a:ext cx="894878" cy="562769"/>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10">
              <a:extLst>
                <a:ext uri="{FF2B5EF4-FFF2-40B4-BE49-F238E27FC236}">
                  <a16:creationId xmlns:a16="http://schemas.microsoft.com/office/drawing/2014/main" id="{40A0E4D8-292C-4FF5-8865-E826E60D9E41}"/>
                </a:ext>
              </a:extLst>
            </p:cNvPr>
            <p:cNvCxnSpPr>
              <a:cxnSpLocks/>
            </p:cNvCxnSpPr>
            <p:nvPr/>
          </p:nvCxnSpPr>
          <p:spPr>
            <a:xfrm>
              <a:off x="1668084" y="3456247"/>
              <a:ext cx="936017" cy="683987"/>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grpSp>
      <p:pic>
        <p:nvPicPr>
          <p:cNvPr id="10" name="圖形 9">
            <a:extLst>
              <a:ext uri="{FF2B5EF4-FFF2-40B4-BE49-F238E27FC236}">
                <a16:creationId xmlns:a16="http://schemas.microsoft.com/office/drawing/2014/main" id="{81D374A7-AE4B-4609-B9B1-06948AAF29DA}"/>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1084737" y="4132649"/>
            <a:ext cx="666360" cy="671487"/>
          </a:xfrm>
          <a:prstGeom prst="rect">
            <a:avLst/>
          </a:prstGeom>
        </p:spPr>
      </p:pic>
      <p:pic>
        <p:nvPicPr>
          <p:cNvPr id="11" name="圖形 10">
            <a:extLst>
              <a:ext uri="{FF2B5EF4-FFF2-40B4-BE49-F238E27FC236}">
                <a16:creationId xmlns:a16="http://schemas.microsoft.com/office/drawing/2014/main" id="{928E2A6F-83FF-49BD-A867-D8C72EC297E9}"/>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9393437" y="4142273"/>
            <a:ext cx="666360" cy="671487"/>
          </a:xfrm>
          <a:prstGeom prst="rect">
            <a:avLst/>
          </a:prstGeom>
        </p:spPr>
      </p:pic>
      <p:sp>
        <p:nvSpPr>
          <p:cNvPr id="12" name="Rectangle 20">
            <a:extLst>
              <a:ext uri="{FF2B5EF4-FFF2-40B4-BE49-F238E27FC236}">
                <a16:creationId xmlns:a16="http://schemas.microsoft.com/office/drawing/2014/main" id="{C2048C03-4148-4B37-9376-E276DA3B802A}"/>
              </a:ext>
            </a:extLst>
          </p:cNvPr>
          <p:cNvSpPr/>
          <p:nvPr/>
        </p:nvSpPr>
        <p:spPr>
          <a:xfrm>
            <a:off x="10992232" y="4579047"/>
            <a:ext cx="158897" cy="175632"/>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
                <a:srgbClr val="000000"/>
              </a:buClr>
            </a:pPr>
            <a:endParaRPr lang="en-US" sz="1013">
              <a:solidFill>
                <a:prstClr val="white"/>
              </a:solidFill>
              <a:cs typeface="+mn-ea"/>
              <a:sym typeface="+mn-lt"/>
            </a:endParaRPr>
          </a:p>
        </p:txBody>
      </p:sp>
      <p:grpSp>
        <p:nvGrpSpPr>
          <p:cNvPr id="13" name="群組 12">
            <a:extLst>
              <a:ext uri="{FF2B5EF4-FFF2-40B4-BE49-F238E27FC236}">
                <a16:creationId xmlns:a16="http://schemas.microsoft.com/office/drawing/2014/main" id="{86386DEC-2585-436E-A279-38F39D4976A7}"/>
              </a:ext>
            </a:extLst>
          </p:cNvPr>
          <p:cNvGrpSpPr/>
          <p:nvPr/>
        </p:nvGrpSpPr>
        <p:grpSpPr>
          <a:xfrm>
            <a:off x="6180217" y="3615974"/>
            <a:ext cx="2523444" cy="1207407"/>
            <a:chOff x="346483" y="3456247"/>
            <a:chExt cx="2523443" cy="1207407"/>
          </a:xfrm>
        </p:grpSpPr>
        <p:grpSp>
          <p:nvGrpSpPr>
            <p:cNvPr id="40" name="群組 39">
              <a:extLst>
                <a:ext uri="{FF2B5EF4-FFF2-40B4-BE49-F238E27FC236}">
                  <a16:creationId xmlns:a16="http://schemas.microsoft.com/office/drawing/2014/main" id="{4C90A814-2A39-49D0-973B-DBA39AD946DD}"/>
                </a:ext>
              </a:extLst>
            </p:cNvPr>
            <p:cNvGrpSpPr/>
            <p:nvPr/>
          </p:nvGrpSpPr>
          <p:grpSpPr>
            <a:xfrm>
              <a:off x="756833" y="3456247"/>
              <a:ext cx="1847268" cy="683987"/>
              <a:chOff x="756833" y="3456247"/>
              <a:chExt cx="1847268" cy="683987"/>
            </a:xfrm>
          </p:grpSpPr>
          <p:cxnSp>
            <p:nvCxnSpPr>
              <p:cNvPr id="45" name="Straight Connector 8">
                <a:extLst>
                  <a:ext uri="{FF2B5EF4-FFF2-40B4-BE49-F238E27FC236}">
                    <a16:creationId xmlns:a16="http://schemas.microsoft.com/office/drawing/2014/main" id="{654C092C-B816-416E-B6DD-A72CD531456F}"/>
                  </a:ext>
                </a:extLst>
              </p:cNvPr>
              <p:cNvCxnSpPr>
                <a:cxnSpLocks/>
              </p:cNvCxnSpPr>
              <p:nvPr/>
            </p:nvCxnSpPr>
            <p:spPr>
              <a:xfrm flipH="1">
                <a:off x="756833" y="3456902"/>
                <a:ext cx="894878" cy="562769"/>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10">
                <a:extLst>
                  <a:ext uri="{FF2B5EF4-FFF2-40B4-BE49-F238E27FC236}">
                    <a16:creationId xmlns:a16="http://schemas.microsoft.com/office/drawing/2014/main" id="{43D06D36-2F1E-4316-A934-5119FBE83B62}"/>
                  </a:ext>
                </a:extLst>
              </p:cNvPr>
              <p:cNvCxnSpPr>
                <a:cxnSpLocks/>
              </p:cNvCxnSpPr>
              <p:nvPr/>
            </p:nvCxnSpPr>
            <p:spPr>
              <a:xfrm>
                <a:off x="1668084" y="3456247"/>
                <a:ext cx="936017" cy="683987"/>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grpSp>
        <p:pic>
          <p:nvPicPr>
            <p:cNvPr id="41" name="圖形 40">
              <a:extLst>
                <a:ext uri="{FF2B5EF4-FFF2-40B4-BE49-F238E27FC236}">
                  <a16:creationId xmlns:a16="http://schemas.microsoft.com/office/drawing/2014/main" id="{0DE445AB-47E8-4B96-8586-539520DB4444}"/>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2203566" y="3982545"/>
              <a:ext cx="666360" cy="671486"/>
            </a:xfrm>
            <a:prstGeom prst="rect">
              <a:avLst/>
            </a:prstGeom>
          </p:spPr>
        </p:pic>
        <p:pic>
          <p:nvPicPr>
            <p:cNvPr id="42" name="圖形 41">
              <a:extLst>
                <a:ext uri="{FF2B5EF4-FFF2-40B4-BE49-F238E27FC236}">
                  <a16:creationId xmlns:a16="http://schemas.microsoft.com/office/drawing/2014/main" id="{833C938F-379E-4A00-BBA6-5457481D7ED7}"/>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512267" y="3992168"/>
              <a:ext cx="666360" cy="671486"/>
            </a:xfrm>
            <a:prstGeom prst="rect">
              <a:avLst/>
            </a:prstGeom>
          </p:spPr>
        </p:pic>
        <p:sp>
          <p:nvSpPr>
            <p:cNvPr id="43" name="Rectangle 18">
              <a:extLst>
                <a:ext uri="{FF2B5EF4-FFF2-40B4-BE49-F238E27FC236}">
                  <a16:creationId xmlns:a16="http://schemas.microsoft.com/office/drawing/2014/main" id="{8C855EA8-D374-413F-A7D2-4295A2F0BA49}"/>
                </a:ext>
              </a:extLst>
            </p:cNvPr>
            <p:cNvSpPr/>
            <p:nvPr/>
          </p:nvSpPr>
          <p:spPr>
            <a:xfrm>
              <a:off x="346483" y="4455144"/>
              <a:ext cx="158897" cy="175632"/>
            </a:xfrm>
            <a:prstGeom prst="rect">
              <a:avLst/>
            </a:prstGeom>
            <a:solidFill>
              <a:srgbClr val="FF0066"/>
            </a:solidFill>
            <a:ln>
              <a:solidFill>
                <a:srgbClr val="990033"/>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
                  <a:srgbClr val="000000"/>
                </a:buClr>
              </a:pPr>
              <a:endParaRPr lang="en-US" sz="1013">
                <a:solidFill>
                  <a:prstClr val="white"/>
                </a:solidFill>
                <a:cs typeface="+mn-ea"/>
                <a:sym typeface="+mn-lt"/>
              </a:endParaRPr>
            </a:p>
          </p:txBody>
        </p:sp>
        <p:sp>
          <p:nvSpPr>
            <p:cNvPr id="44" name="Rectangle 20">
              <a:extLst>
                <a:ext uri="{FF2B5EF4-FFF2-40B4-BE49-F238E27FC236}">
                  <a16:creationId xmlns:a16="http://schemas.microsoft.com/office/drawing/2014/main" id="{DA631CD2-C2E0-4DAC-92A4-EA9F9ED86760}"/>
                </a:ext>
              </a:extLst>
            </p:cNvPr>
            <p:cNvSpPr/>
            <p:nvPr/>
          </p:nvSpPr>
          <p:spPr>
            <a:xfrm>
              <a:off x="2077030" y="4434236"/>
              <a:ext cx="158897" cy="175632"/>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
                  <a:srgbClr val="000000"/>
                </a:buClr>
              </a:pPr>
              <a:endParaRPr lang="en-US" sz="1013">
                <a:solidFill>
                  <a:prstClr val="white"/>
                </a:solidFill>
                <a:cs typeface="+mn-ea"/>
                <a:sym typeface="+mn-lt"/>
              </a:endParaRPr>
            </a:p>
          </p:txBody>
        </p:sp>
      </p:grpSp>
      <p:grpSp>
        <p:nvGrpSpPr>
          <p:cNvPr id="14" name="群組 13">
            <a:extLst>
              <a:ext uri="{FF2B5EF4-FFF2-40B4-BE49-F238E27FC236}">
                <a16:creationId xmlns:a16="http://schemas.microsoft.com/office/drawing/2014/main" id="{5CA782A3-FA3E-4C92-94B8-68E1AF171CFE}"/>
              </a:ext>
            </a:extLst>
          </p:cNvPr>
          <p:cNvGrpSpPr/>
          <p:nvPr/>
        </p:nvGrpSpPr>
        <p:grpSpPr>
          <a:xfrm>
            <a:off x="3233712" y="3634358"/>
            <a:ext cx="2514291" cy="1207407"/>
            <a:chOff x="355636" y="3456247"/>
            <a:chExt cx="2514290" cy="1207407"/>
          </a:xfrm>
        </p:grpSpPr>
        <p:grpSp>
          <p:nvGrpSpPr>
            <p:cNvPr id="33" name="群組 32">
              <a:extLst>
                <a:ext uri="{FF2B5EF4-FFF2-40B4-BE49-F238E27FC236}">
                  <a16:creationId xmlns:a16="http://schemas.microsoft.com/office/drawing/2014/main" id="{0BF0E64A-B2C2-40C9-AAB4-323DE92AA838}"/>
                </a:ext>
              </a:extLst>
            </p:cNvPr>
            <p:cNvGrpSpPr/>
            <p:nvPr/>
          </p:nvGrpSpPr>
          <p:grpSpPr>
            <a:xfrm>
              <a:off x="756833" y="3456247"/>
              <a:ext cx="1847268" cy="683987"/>
              <a:chOff x="756833" y="3456247"/>
              <a:chExt cx="1847268" cy="683987"/>
            </a:xfrm>
          </p:grpSpPr>
          <p:cxnSp>
            <p:nvCxnSpPr>
              <p:cNvPr id="38" name="Straight Connector 8">
                <a:extLst>
                  <a:ext uri="{FF2B5EF4-FFF2-40B4-BE49-F238E27FC236}">
                    <a16:creationId xmlns:a16="http://schemas.microsoft.com/office/drawing/2014/main" id="{AA854068-CB27-4778-9850-BBC6F4A701BB}"/>
                  </a:ext>
                </a:extLst>
              </p:cNvPr>
              <p:cNvCxnSpPr>
                <a:cxnSpLocks/>
              </p:cNvCxnSpPr>
              <p:nvPr/>
            </p:nvCxnSpPr>
            <p:spPr>
              <a:xfrm flipH="1">
                <a:off x="756833" y="3456902"/>
                <a:ext cx="894878" cy="562769"/>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10">
                <a:extLst>
                  <a:ext uri="{FF2B5EF4-FFF2-40B4-BE49-F238E27FC236}">
                    <a16:creationId xmlns:a16="http://schemas.microsoft.com/office/drawing/2014/main" id="{97157DA9-D15E-4EFE-9A9B-D90B179B7E15}"/>
                  </a:ext>
                </a:extLst>
              </p:cNvPr>
              <p:cNvCxnSpPr>
                <a:cxnSpLocks/>
              </p:cNvCxnSpPr>
              <p:nvPr/>
            </p:nvCxnSpPr>
            <p:spPr>
              <a:xfrm>
                <a:off x="1668084" y="3456247"/>
                <a:ext cx="936017" cy="683987"/>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grpSp>
        <p:pic>
          <p:nvPicPr>
            <p:cNvPr id="34" name="圖形 33">
              <a:extLst>
                <a:ext uri="{FF2B5EF4-FFF2-40B4-BE49-F238E27FC236}">
                  <a16:creationId xmlns:a16="http://schemas.microsoft.com/office/drawing/2014/main" id="{955736E6-8ECB-48F4-A196-43D7AF97380A}"/>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2203566" y="3982545"/>
              <a:ext cx="666360" cy="671486"/>
            </a:xfrm>
            <a:prstGeom prst="rect">
              <a:avLst/>
            </a:prstGeom>
          </p:spPr>
        </p:pic>
        <p:pic>
          <p:nvPicPr>
            <p:cNvPr id="35" name="圖形 34">
              <a:extLst>
                <a:ext uri="{FF2B5EF4-FFF2-40B4-BE49-F238E27FC236}">
                  <a16:creationId xmlns:a16="http://schemas.microsoft.com/office/drawing/2014/main" id="{D921DC05-6451-4C54-993B-BB307387774D}"/>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512267" y="3992168"/>
              <a:ext cx="666360" cy="671486"/>
            </a:xfrm>
            <a:prstGeom prst="rect">
              <a:avLst/>
            </a:prstGeom>
          </p:spPr>
        </p:pic>
        <p:sp>
          <p:nvSpPr>
            <p:cNvPr id="36" name="Rectangle 18">
              <a:extLst>
                <a:ext uri="{FF2B5EF4-FFF2-40B4-BE49-F238E27FC236}">
                  <a16:creationId xmlns:a16="http://schemas.microsoft.com/office/drawing/2014/main" id="{D75055D2-716A-4E73-B4F0-9C80DA4E3107}"/>
                </a:ext>
              </a:extLst>
            </p:cNvPr>
            <p:cNvSpPr/>
            <p:nvPr/>
          </p:nvSpPr>
          <p:spPr>
            <a:xfrm>
              <a:off x="355636" y="4455899"/>
              <a:ext cx="158897" cy="175632"/>
            </a:xfrm>
            <a:prstGeom prst="rect">
              <a:avLst/>
            </a:prstGeom>
            <a:solidFill>
              <a:srgbClr val="FF0066"/>
            </a:solidFill>
            <a:ln>
              <a:solidFill>
                <a:srgbClr val="990033"/>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
                  <a:srgbClr val="000000"/>
                </a:buClr>
              </a:pPr>
              <a:endParaRPr lang="en-US" sz="1013">
                <a:solidFill>
                  <a:prstClr val="white"/>
                </a:solidFill>
                <a:cs typeface="+mn-ea"/>
                <a:sym typeface="+mn-lt"/>
              </a:endParaRPr>
            </a:p>
          </p:txBody>
        </p:sp>
        <p:sp>
          <p:nvSpPr>
            <p:cNvPr id="37" name="Rectangle 20">
              <a:extLst>
                <a:ext uri="{FF2B5EF4-FFF2-40B4-BE49-F238E27FC236}">
                  <a16:creationId xmlns:a16="http://schemas.microsoft.com/office/drawing/2014/main" id="{B8140258-7DBB-406D-816A-C968EC42EBE3}"/>
                </a:ext>
              </a:extLst>
            </p:cNvPr>
            <p:cNvSpPr/>
            <p:nvPr/>
          </p:nvSpPr>
          <p:spPr>
            <a:xfrm>
              <a:off x="2086183" y="4434991"/>
              <a:ext cx="158897" cy="175632"/>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
                  <a:srgbClr val="000000"/>
                </a:buClr>
              </a:pPr>
              <a:endParaRPr lang="en-US" sz="1013">
                <a:solidFill>
                  <a:prstClr val="white"/>
                </a:solidFill>
                <a:cs typeface="+mn-ea"/>
                <a:sym typeface="+mn-lt"/>
              </a:endParaRPr>
            </a:p>
          </p:txBody>
        </p:sp>
      </p:grpSp>
      <p:sp>
        <p:nvSpPr>
          <p:cNvPr id="15" name="Rectangle 12">
            <a:extLst>
              <a:ext uri="{FF2B5EF4-FFF2-40B4-BE49-F238E27FC236}">
                <a16:creationId xmlns:a16="http://schemas.microsoft.com/office/drawing/2014/main" id="{EEA8F8CA-26A5-4F46-8611-FE54A2625C64}"/>
              </a:ext>
            </a:extLst>
          </p:cNvPr>
          <p:cNvSpPr/>
          <p:nvPr/>
        </p:nvSpPr>
        <p:spPr>
          <a:xfrm>
            <a:off x="3534548" y="3161039"/>
            <a:ext cx="1990475" cy="487227"/>
          </a:xfrm>
          <a:prstGeom prst="rect">
            <a:avLst/>
          </a:prstGeom>
          <a:solidFill>
            <a:schemeClr val="accent1">
              <a:lumMod val="60000"/>
              <a:lumOff val="4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
                <a:srgbClr val="000000"/>
              </a:buClr>
            </a:pPr>
            <a:r>
              <a:rPr lang="en-US" sz="1867" b="1">
                <a:solidFill>
                  <a:prstClr val="black"/>
                </a:solidFill>
                <a:cs typeface="+mn-ea"/>
                <a:sym typeface="+mn-lt"/>
              </a:rPr>
              <a:t>ZFS RAID</a:t>
            </a:r>
          </a:p>
        </p:txBody>
      </p:sp>
      <p:sp>
        <p:nvSpPr>
          <p:cNvPr id="16" name="Rectangle 13">
            <a:extLst>
              <a:ext uri="{FF2B5EF4-FFF2-40B4-BE49-F238E27FC236}">
                <a16:creationId xmlns:a16="http://schemas.microsoft.com/office/drawing/2014/main" id="{B7D8ACF6-6854-4BDF-B90F-EBB083180AE9}"/>
              </a:ext>
            </a:extLst>
          </p:cNvPr>
          <p:cNvSpPr/>
          <p:nvPr/>
        </p:nvSpPr>
        <p:spPr>
          <a:xfrm>
            <a:off x="3534548" y="2250116"/>
            <a:ext cx="1990475" cy="487979"/>
          </a:xfrm>
          <a:prstGeom prst="rect">
            <a:avLst/>
          </a:prstGeom>
          <a:solidFill>
            <a:srgbClr val="EE6D2B"/>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
                <a:srgbClr val="000000"/>
              </a:buClr>
            </a:pPr>
            <a:r>
              <a:rPr lang="en-US" sz="1867" b="1">
                <a:solidFill>
                  <a:prstClr val="white"/>
                </a:solidFill>
                <a:cs typeface="+mn-ea"/>
                <a:sym typeface="+mn-lt"/>
              </a:rPr>
              <a:t>Application</a:t>
            </a:r>
          </a:p>
        </p:txBody>
      </p:sp>
      <p:cxnSp>
        <p:nvCxnSpPr>
          <p:cNvPr id="17" name="Straight Connector 17">
            <a:extLst>
              <a:ext uri="{FF2B5EF4-FFF2-40B4-BE49-F238E27FC236}">
                <a16:creationId xmlns:a16="http://schemas.microsoft.com/office/drawing/2014/main" id="{9AF3A77F-68F2-4E7A-A502-795448890FDB}"/>
              </a:ext>
            </a:extLst>
          </p:cNvPr>
          <p:cNvCxnSpPr>
            <a:cxnSpLocks/>
            <a:stCxn id="16" idx="2"/>
            <a:endCxn id="15" idx="0"/>
          </p:cNvCxnSpPr>
          <p:nvPr/>
        </p:nvCxnSpPr>
        <p:spPr>
          <a:xfrm>
            <a:off x="4529785" y="2738093"/>
            <a:ext cx="0" cy="422944"/>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8" name="Rectangle 21">
            <a:extLst>
              <a:ext uri="{FF2B5EF4-FFF2-40B4-BE49-F238E27FC236}">
                <a16:creationId xmlns:a16="http://schemas.microsoft.com/office/drawing/2014/main" id="{B1550217-B3F6-42FE-AE51-14348D2690A0}"/>
              </a:ext>
            </a:extLst>
          </p:cNvPr>
          <p:cNvSpPr/>
          <p:nvPr/>
        </p:nvSpPr>
        <p:spPr>
          <a:xfrm>
            <a:off x="3713712" y="3535792"/>
            <a:ext cx="158897" cy="175632"/>
          </a:xfrm>
          <a:prstGeom prst="rect">
            <a:avLst/>
          </a:prstGeom>
          <a:solidFill>
            <a:srgbClr val="FF0066"/>
          </a:solidFill>
          <a:ln>
            <a:solidFill>
              <a:srgbClr val="990033"/>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
                <a:srgbClr val="000000"/>
              </a:buClr>
            </a:pPr>
            <a:endParaRPr lang="en-US" sz="1867" b="1">
              <a:solidFill>
                <a:prstClr val="white"/>
              </a:solidFill>
              <a:cs typeface="+mn-ea"/>
              <a:sym typeface="+mn-lt"/>
            </a:endParaRPr>
          </a:p>
        </p:txBody>
      </p:sp>
      <p:pic>
        <p:nvPicPr>
          <p:cNvPr id="19" name="Graphic 33" descr="Warning">
            <a:extLst>
              <a:ext uri="{FF2B5EF4-FFF2-40B4-BE49-F238E27FC236}">
                <a16:creationId xmlns:a16="http://schemas.microsoft.com/office/drawing/2014/main" id="{ABBAD159-08F4-4F61-AF18-5D63A40155ED}"/>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3117113" y="3595535"/>
            <a:ext cx="595164" cy="595164"/>
          </a:xfrm>
          <a:prstGeom prst="rect">
            <a:avLst/>
          </a:prstGeom>
        </p:spPr>
      </p:pic>
      <p:sp>
        <p:nvSpPr>
          <p:cNvPr id="20" name="Rectangle 25">
            <a:extLst>
              <a:ext uri="{FF2B5EF4-FFF2-40B4-BE49-F238E27FC236}">
                <a16:creationId xmlns:a16="http://schemas.microsoft.com/office/drawing/2014/main" id="{2ADA8295-886F-4CF5-9F91-169FF2371740}"/>
              </a:ext>
            </a:extLst>
          </p:cNvPr>
          <p:cNvSpPr/>
          <p:nvPr/>
        </p:nvSpPr>
        <p:spPr>
          <a:xfrm>
            <a:off x="6497972" y="3161039"/>
            <a:ext cx="1990475" cy="487227"/>
          </a:xfrm>
          <a:prstGeom prst="rect">
            <a:avLst/>
          </a:prstGeom>
          <a:solidFill>
            <a:schemeClr val="accent1">
              <a:lumMod val="60000"/>
              <a:lumOff val="4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
                <a:srgbClr val="000000"/>
              </a:buClr>
            </a:pPr>
            <a:r>
              <a:rPr lang="en-US" sz="1867" b="1">
                <a:solidFill>
                  <a:prstClr val="black"/>
                </a:solidFill>
                <a:cs typeface="+mn-ea"/>
                <a:sym typeface="+mn-lt"/>
              </a:rPr>
              <a:t>ZFS </a:t>
            </a:r>
            <a:r>
              <a:rPr lang="en-US" altLang="zh-TW" sz="1867" b="1">
                <a:solidFill>
                  <a:prstClr val="black"/>
                </a:solidFill>
                <a:cs typeface="+mn-ea"/>
                <a:sym typeface="+mn-lt"/>
              </a:rPr>
              <a:t>RAID</a:t>
            </a:r>
            <a:endParaRPr lang="en-US" sz="1867" b="1">
              <a:solidFill>
                <a:prstClr val="black"/>
              </a:solidFill>
              <a:cs typeface="+mn-ea"/>
              <a:sym typeface="+mn-lt"/>
            </a:endParaRPr>
          </a:p>
        </p:txBody>
      </p:sp>
      <p:sp>
        <p:nvSpPr>
          <p:cNvPr id="21" name="Rectangle 26">
            <a:extLst>
              <a:ext uri="{FF2B5EF4-FFF2-40B4-BE49-F238E27FC236}">
                <a16:creationId xmlns:a16="http://schemas.microsoft.com/office/drawing/2014/main" id="{180530C8-07F8-44CB-9F1E-260AA4E14419}"/>
              </a:ext>
            </a:extLst>
          </p:cNvPr>
          <p:cNvSpPr/>
          <p:nvPr/>
        </p:nvSpPr>
        <p:spPr>
          <a:xfrm>
            <a:off x="6497972" y="2250116"/>
            <a:ext cx="1990475" cy="487979"/>
          </a:xfrm>
          <a:prstGeom prst="rect">
            <a:avLst/>
          </a:prstGeom>
          <a:solidFill>
            <a:srgbClr val="EE6D2B"/>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
                <a:srgbClr val="000000"/>
              </a:buClr>
            </a:pPr>
            <a:r>
              <a:rPr lang="en-US" sz="1867" b="1">
                <a:solidFill>
                  <a:prstClr val="white"/>
                </a:solidFill>
                <a:cs typeface="+mn-ea"/>
                <a:sym typeface="+mn-lt"/>
              </a:rPr>
              <a:t>Application</a:t>
            </a:r>
          </a:p>
        </p:txBody>
      </p:sp>
      <p:cxnSp>
        <p:nvCxnSpPr>
          <p:cNvPr id="22" name="Straight Connector 30">
            <a:extLst>
              <a:ext uri="{FF2B5EF4-FFF2-40B4-BE49-F238E27FC236}">
                <a16:creationId xmlns:a16="http://schemas.microsoft.com/office/drawing/2014/main" id="{D896B05C-5B69-4F7C-983C-CB270417F66C}"/>
              </a:ext>
            </a:extLst>
          </p:cNvPr>
          <p:cNvCxnSpPr>
            <a:cxnSpLocks/>
            <a:stCxn id="21" idx="2"/>
            <a:endCxn id="20" idx="0"/>
          </p:cNvCxnSpPr>
          <p:nvPr/>
        </p:nvCxnSpPr>
        <p:spPr>
          <a:xfrm>
            <a:off x="7493209" y="2738093"/>
            <a:ext cx="0" cy="422944"/>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23" name="Rectangle 36">
            <a:extLst>
              <a:ext uri="{FF2B5EF4-FFF2-40B4-BE49-F238E27FC236}">
                <a16:creationId xmlns:a16="http://schemas.microsoft.com/office/drawing/2014/main" id="{301E3C2A-1FA6-4EE4-9122-6D359864C595}"/>
              </a:ext>
            </a:extLst>
          </p:cNvPr>
          <p:cNvSpPr/>
          <p:nvPr/>
        </p:nvSpPr>
        <p:spPr>
          <a:xfrm>
            <a:off x="6702452" y="3535792"/>
            <a:ext cx="158897" cy="175632"/>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
                <a:srgbClr val="000000"/>
              </a:buClr>
            </a:pPr>
            <a:endParaRPr lang="en-US" sz="1867" b="1">
              <a:solidFill>
                <a:prstClr val="white"/>
              </a:solidFill>
              <a:cs typeface="+mn-ea"/>
              <a:sym typeface="+mn-lt"/>
            </a:endParaRPr>
          </a:p>
        </p:txBody>
      </p:sp>
      <p:cxnSp>
        <p:nvCxnSpPr>
          <p:cNvPr id="24" name="Straight Connector 39">
            <a:extLst>
              <a:ext uri="{FF2B5EF4-FFF2-40B4-BE49-F238E27FC236}">
                <a16:creationId xmlns:a16="http://schemas.microsoft.com/office/drawing/2014/main" id="{08A417FA-E8BB-47C0-AAFF-7E034D14DF6B}"/>
              </a:ext>
            </a:extLst>
          </p:cNvPr>
          <p:cNvCxnSpPr>
            <a:cxnSpLocks/>
          </p:cNvCxnSpPr>
          <p:nvPr/>
        </p:nvCxnSpPr>
        <p:spPr>
          <a:xfrm>
            <a:off x="6901846" y="3749709"/>
            <a:ext cx="1008916" cy="932071"/>
          </a:xfrm>
          <a:prstGeom prst="line">
            <a:avLst/>
          </a:prstGeom>
          <a:ln w="22860">
            <a:solidFill>
              <a:srgbClr val="00FF99"/>
            </a:solidFill>
            <a:prstDash val="sysDash"/>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25" name="Rectangle 40">
            <a:extLst>
              <a:ext uri="{FF2B5EF4-FFF2-40B4-BE49-F238E27FC236}">
                <a16:creationId xmlns:a16="http://schemas.microsoft.com/office/drawing/2014/main" id="{4D10A109-F5A3-4D38-9477-A2CDA886B580}"/>
              </a:ext>
            </a:extLst>
          </p:cNvPr>
          <p:cNvSpPr/>
          <p:nvPr/>
        </p:nvSpPr>
        <p:spPr>
          <a:xfrm>
            <a:off x="9538968" y="3161039"/>
            <a:ext cx="1990475" cy="487227"/>
          </a:xfrm>
          <a:prstGeom prst="rect">
            <a:avLst/>
          </a:prstGeom>
          <a:solidFill>
            <a:schemeClr val="accent1">
              <a:lumMod val="60000"/>
              <a:lumOff val="4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
                <a:srgbClr val="000000"/>
              </a:buClr>
            </a:pPr>
            <a:r>
              <a:rPr lang="en-US" sz="1867" b="1">
                <a:solidFill>
                  <a:prstClr val="black"/>
                </a:solidFill>
                <a:cs typeface="+mn-ea"/>
                <a:sym typeface="+mn-lt"/>
              </a:rPr>
              <a:t>ZFS </a:t>
            </a:r>
            <a:r>
              <a:rPr lang="en-US" altLang="zh-TW" sz="1867" b="1">
                <a:solidFill>
                  <a:prstClr val="black"/>
                </a:solidFill>
                <a:cs typeface="+mn-ea"/>
                <a:sym typeface="+mn-lt"/>
              </a:rPr>
              <a:t>RAID</a:t>
            </a:r>
            <a:endParaRPr lang="en-US" sz="1867" b="1">
              <a:solidFill>
                <a:prstClr val="black"/>
              </a:solidFill>
              <a:cs typeface="+mn-ea"/>
              <a:sym typeface="+mn-lt"/>
            </a:endParaRPr>
          </a:p>
        </p:txBody>
      </p:sp>
      <p:sp>
        <p:nvSpPr>
          <p:cNvPr id="26" name="Rectangle 41">
            <a:extLst>
              <a:ext uri="{FF2B5EF4-FFF2-40B4-BE49-F238E27FC236}">
                <a16:creationId xmlns:a16="http://schemas.microsoft.com/office/drawing/2014/main" id="{552D5A88-72E3-44CC-8EB8-DB591EB395C9}"/>
              </a:ext>
            </a:extLst>
          </p:cNvPr>
          <p:cNvSpPr/>
          <p:nvPr/>
        </p:nvSpPr>
        <p:spPr>
          <a:xfrm>
            <a:off x="9538968" y="2250116"/>
            <a:ext cx="1990475" cy="487979"/>
          </a:xfrm>
          <a:prstGeom prst="rect">
            <a:avLst/>
          </a:prstGeom>
          <a:solidFill>
            <a:srgbClr val="EE6D2B"/>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
                <a:srgbClr val="000000"/>
              </a:buClr>
            </a:pPr>
            <a:r>
              <a:rPr lang="en-US" sz="1867" b="1">
                <a:solidFill>
                  <a:prstClr val="white"/>
                </a:solidFill>
                <a:cs typeface="+mn-ea"/>
                <a:sym typeface="+mn-lt"/>
              </a:rPr>
              <a:t>Application</a:t>
            </a:r>
          </a:p>
        </p:txBody>
      </p:sp>
      <p:cxnSp>
        <p:nvCxnSpPr>
          <p:cNvPr id="27" name="Straight Connector 45">
            <a:extLst>
              <a:ext uri="{FF2B5EF4-FFF2-40B4-BE49-F238E27FC236}">
                <a16:creationId xmlns:a16="http://schemas.microsoft.com/office/drawing/2014/main" id="{A0BA2A72-B78E-495F-BA40-DF4441F9DA99}"/>
              </a:ext>
            </a:extLst>
          </p:cNvPr>
          <p:cNvCxnSpPr>
            <a:cxnSpLocks/>
            <a:stCxn id="26" idx="2"/>
            <a:endCxn id="25" idx="0"/>
          </p:cNvCxnSpPr>
          <p:nvPr/>
        </p:nvCxnSpPr>
        <p:spPr>
          <a:xfrm>
            <a:off x="10534205" y="2738093"/>
            <a:ext cx="0" cy="422944"/>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28" name="Rectangle 46">
            <a:extLst>
              <a:ext uri="{FF2B5EF4-FFF2-40B4-BE49-F238E27FC236}">
                <a16:creationId xmlns:a16="http://schemas.microsoft.com/office/drawing/2014/main" id="{E5FA63D9-2DA2-4F37-A643-8771F9604355}"/>
              </a:ext>
            </a:extLst>
          </p:cNvPr>
          <p:cNvSpPr/>
          <p:nvPr/>
        </p:nvSpPr>
        <p:spPr>
          <a:xfrm>
            <a:off x="9266360" y="4601611"/>
            <a:ext cx="158897" cy="175632"/>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
                <a:srgbClr val="000000"/>
              </a:buClr>
            </a:pPr>
            <a:endParaRPr lang="en-US" sz="1013">
              <a:solidFill>
                <a:prstClr val="white"/>
              </a:solidFill>
              <a:cs typeface="+mn-ea"/>
              <a:sym typeface="+mn-lt"/>
            </a:endParaRPr>
          </a:p>
        </p:txBody>
      </p:sp>
      <p:cxnSp>
        <p:nvCxnSpPr>
          <p:cNvPr id="29" name="Straight Connector 49">
            <a:extLst>
              <a:ext uri="{FF2B5EF4-FFF2-40B4-BE49-F238E27FC236}">
                <a16:creationId xmlns:a16="http://schemas.microsoft.com/office/drawing/2014/main" id="{9EEC6DC0-894F-4227-8B04-72B9DD353FA3}"/>
              </a:ext>
            </a:extLst>
          </p:cNvPr>
          <p:cNvCxnSpPr>
            <a:cxnSpLocks/>
            <a:stCxn id="28" idx="0"/>
            <a:endCxn id="32" idx="2"/>
          </p:cNvCxnSpPr>
          <p:nvPr/>
        </p:nvCxnSpPr>
        <p:spPr>
          <a:xfrm flipV="1">
            <a:off x="9345807" y="3722175"/>
            <a:ext cx="427645" cy="879437"/>
          </a:xfrm>
          <a:prstGeom prst="line">
            <a:avLst/>
          </a:prstGeom>
          <a:ln w="22860">
            <a:solidFill>
              <a:srgbClr val="00FF99"/>
            </a:solidFill>
            <a:prstDash val="sysDash"/>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30" name="Rectangle 52">
            <a:extLst>
              <a:ext uri="{FF2B5EF4-FFF2-40B4-BE49-F238E27FC236}">
                <a16:creationId xmlns:a16="http://schemas.microsoft.com/office/drawing/2014/main" id="{5BBF007A-62F2-4A91-849F-F66B5B9AFA1A}"/>
              </a:ext>
            </a:extLst>
          </p:cNvPr>
          <p:cNvSpPr/>
          <p:nvPr/>
        </p:nvSpPr>
        <p:spPr>
          <a:xfrm>
            <a:off x="9726618" y="2845911"/>
            <a:ext cx="158897" cy="175632"/>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
                <a:srgbClr val="000000"/>
              </a:buClr>
            </a:pPr>
            <a:endParaRPr lang="en-US" sz="1867" b="1">
              <a:solidFill>
                <a:prstClr val="white"/>
              </a:solidFill>
              <a:cs typeface="+mn-ea"/>
              <a:sym typeface="+mn-lt"/>
            </a:endParaRPr>
          </a:p>
        </p:txBody>
      </p:sp>
      <p:cxnSp>
        <p:nvCxnSpPr>
          <p:cNvPr id="31" name="Straight Connector 53">
            <a:extLst>
              <a:ext uri="{FF2B5EF4-FFF2-40B4-BE49-F238E27FC236}">
                <a16:creationId xmlns:a16="http://schemas.microsoft.com/office/drawing/2014/main" id="{40F3279F-75D1-491A-A35F-AAC95FA8AD78}"/>
              </a:ext>
            </a:extLst>
          </p:cNvPr>
          <p:cNvCxnSpPr>
            <a:cxnSpLocks/>
          </p:cNvCxnSpPr>
          <p:nvPr/>
        </p:nvCxnSpPr>
        <p:spPr>
          <a:xfrm>
            <a:off x="9797200" y="2160582"/>
            <a:ext cx="1" cy="716933"/>
          </a:xfrm>
          <a:prstGeom prst="line">
            <a:avLst/>
          </a:prstGeom>
          <a:ln w="22860">
            <a:solidFill>
              <a:srgbClr val="00FF99"/>
            </a:solidFill>
            <a:prstDash val="sysDash"/>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32" name="Rectangle 52">
            <a:extLst>
              <a:ext uri="{FF2B5EF4-FFF2-40B4-BE49-F238E27FC236}">
                <a16:creationId xmlns:a16="http://schemas.microsoft.com/office/drawing/2014/main" id="{48939CA5-1421-4CCA-A3EF-D7064DD2FA3D}"/>
              </a:ext>
            </a:extLst>
          </p:cNvPr>
          <p:cNvSpPr/>
          <p:nvPr/>
        </p:nvSpPr>
        <p:spPr>
          <a:xfrm>
            <a:off x="9694004" y="3546541"/>
            <a:ext cx="158897" cy="175632"/>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
                <a:srgbClr val="000000"/>
              </a:buClr>
            </a:pPr>
            <a:endParaRPr lang="en-US" sz="1867" b="1">
              <a:solidFill>
                <a:prstClr val="white"/>
              </a:solidFill>
              <a:cs typeface="+mn-ea"/>
              <a:sym typeface="+mn-lt"/>
            </a:endParaRPr>
          </a:p>
        </p:txBody>
      </p:sp>
      <p:pic>
        <p:nvPicPr>
          <p:cNvPr id="50" name="圖形 49">
            <a:extLst>
              <a:ext uri="{FF2B5EF4-FFF2-40B4-BE49-F238E27FC236}">
                <a16:creationId xmlns:a16="http://schemas.microsoft.com/office/drawing/2014/main" id="{722D8612-7445-4B6A-97D2-BF722FF14CA1}"/>
              </a:ext>
            </a:extLst>
          </p:cNvPr>
          <p:cNvPicPr>
            <a:picLocks noChangeAspect="1"/>
          </p:cNvPicPr>
          <p:nvPr/>
        </p:nvPicPr>
        <p:blipFill rotWithShape="1">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rcRect l="12317" r="11949"/>
          <a:stretch/>
        </p:blipFill>
        <p:spPr>
          <a:xfrm>
            <a:off x="3797300" y="5614827"/>
            <a:ext cx="7689851" cy="843549"/>
          </a:xfrm>
          <a:prstGeom prst="rect">
            <a:avLst/>
          </a:prstGeom>
        </p:spPr>
      </p:pic>
      <p:sp>
        <p:nvSpPr>
          <p:cNvPr id="49" name="Google Shape;427;p24">
            <a:extLst>
              <a:ext uri="{FF2B5EF4-FFF2-40B4-BE49-F238E27FC236}">
                <a16:creationId xmlns:a16="http://schemas.microsoft.com/office/drawing/2014/main" id="{4A6AB1BB-2C91-C8A8-8C7A-A99E3ED742CB}"/>
              </a:ext>
            </a:extLst>
          </p:cNvPr>
          <p:cNvSpPr txBox="1"/>
          <p:nvPr/>
        </p:nvSpPr>
        <p:spPr>
          <a:xfrm>
            <a:off x="3874655" y="5725331"/>
            <a:ext cx="7497323" cy="1988032"/>
          </a:xfrm>
          <a:prstGeom prst="rect">
            <a:avLst/>
          </a:prstGeom>
          <a:noFill/>
          <a:ln>
            <a:noFill/>
          </a:ln>
        </p:spPr>
        <p:txBody>
          <a:bodyPr spcFirstLastPara="1" wrap="square" lIns="91425" tIns="91425" rIns="91425" bIns="91425" anchor="t" anchorCtr="0">
            <a:noAutofit/>
          </a:bodyPr>
          <a:lstStyle/>
          <a:p>
            <a:pPr marL="139065"/>
            <a:r>
              <a:rPr lang="en-US" altLang="zh-TW" b="1">
                <a:solidFill>
                  <a:schemeClr val="bg1"/>
                </a:solidFill>
                <a:cs typeface="+mn-ea"/>
                <a:sym typeface="+mn-lt"/>
              </a:rPr>
              <a:t>Avoid silent data corruption that occurred on the running system.</a:t>
            </a:r>
          </a:p>
        </p:txBody>
      </p:sp>
    </p:spTree>
    <p:extLst>
      <p:ext uri="{BB962C8B-B14F-4D97-AF65-F5344CB8AC3E}">
        <p14:creationId xmlns:p14="http://schemas.microsoft.com/office/powerpoint/2010/main" val="36774000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 name="Google Shape;70;p15"/>
          <p:cNvSpPr txBox="1">
            <a:spLocks/>
          </p:cNvSpPr>
          <p:nvPr/>
        </p:nvSpPr>
        <p:spPr>
          <a:xfrm>
            <a:off x="1062082" y="1893564"/>
            <a:ext cx="6397781" cy="3831900"/>
          </a:xfrm>
          <a:prstGeom prst="rect">
            <a:avLst/>
          </a:prstGeom>
        </p:spPr>
        <p:txBody>
          <a:bodyPr spcFirstLastPara="1" vert="horz" wrap="square" lIns="121900" tIns="121900" rIns="121900" bIns="121900" rtlCol="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3840"/>
              </a:lnSpc>
              <a:spcBef>
                <a:spcPts val="1600"/>
              </a:spcBef>
              <a:buClr>
                <a:srgbClr val="F66616"/>
              </a:buClr>
              <a:buSzPct val="70000"/>
              <a:buNone/>
            </a:pPr>
            <a:endParaRPr lang="zh-TW" altLang="en-US" sz="2400">
              <a:cs typeface="+mn-ea"/>
              <a:sym typeface="+mn-lt"/>
            </a:endParaRPr>
          </a:p>
        </p:txBody>
      </p:sp>
      <p:pic>
        <p:nvPicPr>
          <p:cNvPr id="3" name="圖片 2"/>
          <p:cNvPicPr>
            <a:picLocks noChangeAspect="1"/>
          </p:cNvPicPr>
          <p:nvPr/>
        </p:nvPicPr>
        <p:blipFill>
          <a:blip r:embed="rId3"/>
          <a:stretch>
            <a:fillRect/>
          </a:stretch>
        </p:blipFill>
        <p:spPr>
          <a:xfrm>
            <a:off x="-170518" y="2601550"/>
            <a:ext cx="9383425" cy="4256450"/>
          </a:xfrm>
          <a:prstGeom prst="roundRect">
            <a:avLst>
              <a:gd name="adj" fmla="val 0"/>
            </a:avLst>
          </a:prstGeom>
          <a:ln>
            <a:noFill/>
          </a:ln>
          <a:effectLst>
            <a:outerShdw blurRad="431800" dist="317500" dir="2340000" sx="106000" sy="106000" algn="tr" rotWithShape="0">
              <a:srgbClr val="09000C">
                <a:alpha val="34000"/>
              </a:srgbClr>
            </a:outerShdw>
          </a:effectLst>
          <a:scene3d>
            <a:camera prst="orthographicFront"/>
            <a:lightRig rig="contrasting" dir="t">
              <a:rot lat="0" lon="0" rev="4200000"/>
            </a:lightRig>
          </a:scene3d>
          <a:sp3d prstMaterial="plastic">
            <a:contourClr>
              <a:srgbClr val="969696"/>
            </a:contourClr>
          </a:sp3d>
        </p:spPr>
      </p:pic>
      <p:sp>
        <p:nvSpPr>
          <p:cNvPr id="4" name="矩形 3"/>
          <p:cNvSpPr/>
          <p:nvPr/>
        </p:nvSpPr>
        <p:spPr>
          <a:xfrm>
            <a:off x="325375" y="1762984"/>
            <a:ext cx="11626515" cy="639086"/>
          </a:xfrm>
          <a:prstGeom prst="rect">
            <a:avLst/>
          </a:prstGeom>
        </p:spPr>
        <p:txBody>
          <a:bodyPr wrap="square">
            <a:spAutoFit/>
          </a:bodyPr>
          <a:lstStyle/>
          <a:p>
            <a:pPr>
              <a:lnSpc>
                <a:spcPct val="110000"/>
              </a:lnSpc>
            </a:pPr>
            <a:r>
              <a:rPr lang="en-US" altLang="zh-TW" sz="1680">
                <a:solidFill>
                  <a:schemeClr val="bg1"/>
                </a:solidFill>
                <a:cs typeface="+mn-ea"/>
                <a:sym typeface="+mn-lt"/>
              </a:rPr>
              <a:t>Windows</a:t>
            </a:r>
            <a:r>
              <a:rPr lang="en-US" altLang="zh-TW" sz="1680" baseline="30000">
                <a:solidFill>
                  <a:schemeClr val="bg1"/>
                </a:solidFill>
                <a:cs typeface="+mn-ea"/>
                <a:sym typeface="+mn-lt"/>
              </a:rPr>
              <a:t>®</a:t>
            </a:r>
            <a:r>
              <a:rPr lang="en-US" altLang="zh-TW" sz="1680">
                <a:solidFill>
                  <a:schemeClr val="bg1"/>
                </a:solidFill>
                <a:cs typeface="+mn-ea"/>
                <a:sym typeface="+mn-lt"/>
              </a:rPr>
              <a:t> 10/ Windows Server</a:t>
            </a:r>
            <a:r>
              <a:rPr lang="en-US" altLang="zh-TW" sz="1680" baseline="30000">
                <a:solidFill>
                  <a:schemeClr val="bg1"/>
                </a:solidFill>
                <a:cs typeface="+mn-ea"/>
                <a:sym typeface="+mn-lt"/>
              </a:rPr>
              <a:t>®</a:t>
            </a:r>
            <a:r>
              <a:rPr lang="en-US" altLang="zh-TW" sz="1680">
                <a:solidFill>
                  <a:schemeClr val="bg1"/>
                </a:solidFill>
                <a:cs typeface="+mn-ea"/>
                <a:sym typeface="+mn-lt"/>
              </a:rPr>
              <a:t> 2016 (or later) users can easily search NAS shared folders via Windows</a:t>
            </a:r>
            <a:r>
              <a:rPr lang="en-US" altLang="zh-TW" sz="1680" baseline="30000">
                <a:solidFill>
                  <a:schemeClr val="bg1"/>
                </a:solidFill>
                <a:cs typeface="+mn-ea"/>
                <a:sym typeface="+mn-lt"/>
              </a:rPr>
              <a:t>®</a:t>
            </a:r>
            <a:r>
              <a:rPr lang="en-US" altLang="zh-TW" sz="1680">
                <a:solidFill>
                  <a:schemeClr val="bg1"/>
                </a:solidFill>
                <a:cs typeface="+mn-ea"/>
                <a:sym typeface="+mn-lt"/>
              </a:rPr>
              <a:t> when an SMB drive is mounted to the NAS. Advanced file search by time, file type, or size is supported for greater convenience.</a:t>
            </a:r>
            <a:endParaRPr lang="zh-TW" altLang="en-US" sz="1680">
              <a:solidFill>
                <a:schemeClr val="bg1"/>
              </a:solidFill>
              <a:cs typeface="+mn-ea"/>
              <a:sym typeface="+mn-lt"/>
            </a:endParaRPr>
          </a:p>
        </p:txBody>
      </p:sp>
      <p:sp>
        <p:nvSpPr>
          <p:cNvPr id="6" name="標題 1" hidden="1">
            <a:extLst>
              <a:ext uri="{FF2B5EF4-FFF2-40B4-BE49-F238E27FC236}">
                <a16:creationId xmlns:a16="http://schemas.microsoft.com/office/drawing/2014/main" id="{5ED18366-7987-8C31-0406-198A0DD5DD56}"/>
              </a:ext>
            </a:extLst>
          </p:cNvPr>
          <p:cNvSpPr txBox="1">
            <a:spLocks/>
          </p:cNvSpPr>
          <p:nvPr/>
        </p:nvSpPr>
        <p:spPr>
          <a:xfrm>
            <a:off x="332141" y="186345"/>
            <a:ext cx="1136332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zh-TW" altLang="en-US" sz="4000" b="1">
                <a:solidFill>
                  <a:schemeClr val="bg1"/>
                </a:solidFill>
                <a:latin typeface="+mn-lt"/>
                <a:ea typeface="+mn-ea"/>
                <a:cs typeface="+mn-ea"/>
                <a:sym typeface="+mn-lt"/>
              </a:rPr>
              <a:t>用 </a:t>
            </a:r>
            <a:r>
              <a:rPr lang="en-US" altLang="zh-TW" sz="4000" b="1">
                <a:solidFill>
                  <a:schemeClr val="bg1"/>
                </a:solidFill>
                <a:latin typeface="+mn-lt"/>
                <a:ea typeface="+mn-ea"/>
                <a:cs typeface="+mn-ea"/>
                <a:sym typeface="+mn-lt"/>
              </a:rPr>
              <a:t>Windows </a:t>
            </a:r>
            <a:r>
              <a:rPr lang="zh-TW" altLang="en-US" sz="4000" b="1">
                <a:solidFill>
                  <a:schemeClr val="bg1"/>
                </a:solidFill>
                <a:latin typeface="+mn-lt"/>
                <a:ea typeface="+mn-ea"/>
                <a:cs typeface="+mn-ea"/>
                <a:sym typeface="+mn-lt"/>
              </a:rPr>
              <a:t>網路磁碟機快速搜尋</a:t>
            </a:r>
            <a:r>
              <a:rPr lang="en-US" altLang="zh-TW" sz="4000" b="1">
                <a:solidFill>
                  <a:schemeClr val="bg1"/>
                </a:solidFill>
                <a:latin typeface="+mn-lt"/>
                <a:ea typeface="+mn-ea"/>
                <a:cs typeface="+mn-ea"/>
                <a:sym typeface="+mn-lt"/>
              </a:rPr>
              <a:t> NAS </a:t>
            </a:r>
            <a:r>
              <a:rPr lang="zh-TW" altLang="en-US" sz="4000" b="1">
                <a:solidFill>
                  <a:schemeClr val="bg1"/>
                </a:solidFill>
                <a:latin typeface="+mn-lt"/>
                <a:ea typeface="+mn-ea"/>
                <a:cs typeface="+mn-ea"/>
                <a:sym typeface="+mn-lt"/>
              </a:rPr>
              <a:t>內的檔案</a:t>
            </a:r>
          </a:p>
        </p:txBody>
      </p:sp>
      <p:sp>
        <p:nvSpPr>
          <p:cNvPr id="7" name="文字方塊 6">
            <a:extLst>
              <a:ext uri="{FF2B5EF4-FFF2-40B4-BE49-F238E27FC236}">
                <a16:creationId xmlns:a16="http://schemas.microsoft.com/office/drawing/2014/main" id="{E188C8B2-3136-8E92-018E-C94BF7407F11}"/>
              </a:ext>
            </a:extLst>
          </p:cNvPr>
          <p:cNvSpPr txBox="1"/>
          <p:nvPr/>
        </p:nvSpPr>
        <p:spPr>
          <a:xfrm>
            <a:off x="9386162" y="3674760"/>
            <a:ext cx="2805838" cy="1077218"/>
          </a:xfrm>
          <a:prstGeom prst="rect">
            <a:avLst/>
          </a:prstGeom>
          <a:noFill/>
        </p:spPr>
        <p:txBody>
          <a:bodyPr wrap="square">
            <a:spAutoFit/>
          </a:bodyPr>
          <a:lstStyle/>
          <a:p>
            <a:r>
              <a:rPr lang="en" altLang="zh-TW" sz="1600">
                <a:solidFill>
                  <a:schemeClr val="bg1"/>
                </a:solidFill>
                <a:cs typeface="+mn-ea"/>
                <a:sym typeface="+mn-lt"/>
              </a:rPr>
              <a:t>For an optimized full-text search experience, we recommend </a:t>
            </a:r>
            <a:r>
              <a:rPr lang="en" altLang="zh-TW" sz="1600">
                <a:solidFill>
                  <a:schemeClr val="bg1"/>
                </a:solidFill>
                <a:cs typeface="+mn-ea"/>
                <a:sym typeface="+mn-lt"/>
                <a:hlinkClick r:id="rId4">
                  <a:extLst>
                    <a:ext uri="{A12FA001-AC4F-418D-AE19-62706E023703}">
                      <ahyp:hlinkClr xmlns:ahyp="http://schemas.microsoft.com/office/drawing/2018/hyperlinkcolor" val="tx"/>
                    </a:ext>
                  </a:extLst>
                </a:hlinkClick>
              </a:rPr>
              <a:t>Qsirch PC Edition</a:t>
            </a:r>
            <a:r>
              <a:rPr lang="en" altLang="zh-TW" sz="1600">
                <a:solidFill>
                  <a:schemeClr val="bg1"/>
                </a:solidFill>
                <a:cs typeface="+mn-ea"/>
                <a:sym typeface="+mn-lt"/>
              </a:rPr>
              <a:t>!</a:t>
            </a:r>
            <a:endParaRPr lang="zh-TW" altLang="en-US" sz="1600">
              <a:solidFill>
                <a:schemeClr val="bg1"/>
              </a:solidFill>
              <a:cs typeface="+mn-ea"/>
              <a:sym typeface="+mn-lt"/>
            </a:endParaRPr>
          </a:p>
        </p:txBody>
      </p:sp>
      <p:pic>
        <p:nvPicPr>
          <p:cNvPr id="8" name="Picture 8">
            <a:extLst>
              <a:ext uri="{FF2B5EF4-FFF2-40B4-BE49-F238E27FC236}">
                <a16:creationId xmlns:a16="http://schemas.microsoft.com/office/drawing/2014/main" id="{AE46819B-D359-8CD6-78AB-AE72CDB82930}"/>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9525595" y="2569704"/>
            <a:ext cx="955470" cy="955470"/>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a:extLst>
            <a:ext uri="{909E8E84-426E-40DD-AFC4-6F175D3DCCD1}">
              <a14:hiddenFill xmlns:a14="http://schemas.microsoft.com/office/drawing/2010/main">
                <a:solidFill>
                  <a:srgbClr val="FFFFFF"/>
                </a:solidFill>
              </a14:hiddenFill>
            </a:ext>
          </a:extLst>
        </p:spPr>
      </p:pic>
      <p:sp>
        <p:nvSpPr>
          <p:cNvPr id="11" name="文字方塊 10">
            <a:extLst>
              <a:ext uri="{FF2B5EF4-FFF2-40B4-BE49-F238E27FC236}">
                <a16:creationId xmlns:a16="http://schemas.microsoft.com/office/drawing/2014/main" id="{BE59CD1B-5B58-602F-23FC-1F70C770BF65}"/>
              </a:ext>
            </a:extLst>
          </p:cNvPr>
          <p:cNvSpPr txBox="1"/>
          <p:nvPr/>
        </p:nvSpPr>
        <p:spPr>
          <a:xfrm>
            <a:off x="9386162" y="4901564"/>
            <a:ext cx="2565728" cy="1323439"/>
          </a:xfrm>
          <a:prstGeom prst="rect">
            <a:avLst/>
          </a:prstGeom>
          <a:noFill/>
        </p:spPr>
        <p:txBody>
          <a:bodyPr wrap="square">
            <a:spAutoFit/>
          </a:bodyPr>
          <a:lstStyle/>
          <a:p>
            <a:r>
              <a:rPr lang="en-US" altLang="zh-TW" sz="1600" b="1" err="1">
                <a:solidFill>
                  <a:srgbClr val="00FFCC"/>
                </a:solidFill>
                <a:cs typeface="+mn-ea"/>
                <a:sym typeface="+mn-lt"/>
              </a:rPr>
              <a:t>Qsirch</a:t>
            </a:r>
            <a:endParaRPr lang="en-US" altLang="zh-TW" sz="1600" b="1">
              <a:solidFill>
                <a:srgbClr val="00FFCC"/>
              </a:solidFill>
              <a:cs typeface="+mn-ea"/>
              <a:sym typeface="+mn-lt"/>
            </a:endParaRPr>
          </a:p>
          <a:p>
            <a:r>
              <a:rPr lang="en-TW" altLang="zh-TW" sz="1600" b="1">
                <a:solidFill>
                  <a:srgbClr val="00FFCC"/>
                </a:solidFill>
                <a:cs typeface="+mn-ea"/>
                <a:sym typeface="+mn-lt"/>
              </a:rPr>
              <a:t>PC Edition</a:t>
            </a:r>
            <a:endParaRPr lang="en-TW" altLang="zh-TW" sz="1600">
              <a:solidFill>
                <a:srgbClr val="00FFCC"/>
              </a:solidFill>
              <a:cs typeface="+mn-ea"/>
              <a:sym typeface="+mn-lt"/>
            </a:endParaRPr>
          </a:p>
          <a:p>
            <a:r>
              <a:rPr lang="en-US" altLang="zh-TW" sz="1600">
                <a:solidFill>
                  <a:srgbClr val="FFFFFF"/>
                </a:solidFill>
                <a:cs typeface="+mn-ea"/>
                <a:sym typeface="+mn-lt"/>
              </a:rPr>
              <a:t>The most powerful search engine that integrate with NAS and PC local search.</a:t>
            </a:r>
            <a:endParaRPr lang="en-TW" altLang="zh-TW" sz="1600">
              <a:solidFill>
                <a:schemeClr val="tx1"/>
              </a:solidFill>
              <a:cs typeface="+mn-ea"/>
              <a:sym typeface="+mn-lt"/>
            </a:endParaRPr>
          </a:p>
        </p:txBody>
      </p:sp>
      <p:sp>
        <p:nvSpPr>
          <p:cNvPr id="2" name="標題 1">
            <a:extLst>
              <a:ext uri="{FF2B5EF4-FFF2-40B4-BE49-F238E27FC236}">
                <a16:creationId xmlns:a16="http://schemas.microsoft.com/office/drawing/2014/main" id="{F43D5C9B-1EA6-0410-2C09-48BAACE9BA8F}"/>
              </a:ext>
            </a:extLst>
          </p:cNvPr>
          <p:cNvSpPr>
            <a:spLocks noGrp="1"/>
          </p:cNvSpPr>
          <p:nvPr>
            <p:ph type="title"/>
          </p:nvPr>
        </p:nvSpPr>
        <p:spPr>
          <a:xfrm>
            <a:off x="269506" y="116041"/>
            <a:ext cx="11626515" cy="1378563"/>
          </a:xfrm>
        </p:spPr>
        <p:txBody>
          <a:bodyPr>
            <a:normAutofit/>
          </a:bodyPr>
          <a:lstStyle/>
          <a:p>
            <a:pPr>
              <a:lnSpc>
                <a:spcPts val="4000"/>
              </a:lnSpc>
            </a:pPr>
            <a:r>
              <a:rPr lang="en-US" altLang="zh-TW" sz="3600">
                <a:latin typeface="+mn-lt"/>
                <a:ea typeface="+mn-ea"/>
                <a:cs typeface="+mn-ea"/>
                <a:sym typeface="+mn-lt"/>
              </a:rPr>
              <a:t>Convenient file search with Windows</a:t>
            </a:r>
            <a:r>
              <a:rPr lang="en-US" altLang="zh-TW" sz="3600" baseline="30000">
                <a:latin typeface="+mn-lt"/>
                <a:ea typeface="+mn-ea"/>
                <a:cs typeface="+mn-ea"/>
                <a:sym typeface="+mn-lt"/>
              </a:rPr>
              <a:t>®</a:t>
            </a:r>
            <a:r>
              <a:rPr lang="en-US" altLang="zh-TW" sz="3600">
                <a:latin typeface="+mn-lt"/>
                <a:ea typeface="+mn-ea"/>
                <a:cs typeface="+mn-ea"/>
                <a:sym typeface="+mn-lt"/>
              </a:rPr>
              <a:t> Search Protocol (WSP) support for NAS shared folders</a:t>
            </a:r>
            <a:endParaRPr lang="zh-TW" altLang="en-US" sz="3600">
              <a:latin typeface="+mn-lt"/>
              <a:ea typeface="+mn-ea"/>
              <a:cs typeface="+mn-ea"/>
              <a:sym typeface="+mn-lt"/>
            </a:endParaRPr>
          </a:p>
        </p:txBody>
      </p:sp>
    </p:spTree>
    <p:extLst>
      <p:ext uri="{BB962C8B-B14F-4D97-AF65-F5344CB8AC3E}">
        <p14:creationId xmlns:p14="http://schemas.microsoft.com/office/powerpoint/2010/main" val="912954065"/>
      </p:ext>
    </p:extLst>
  </p:cSld>
  <p:clrMapOvr>
    <a:masterClrMapping/>
  </p:clrMapOvr>
  <p:transition spd="slow">
    <p:fade thruBlk="1"/>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圖片 36">
            <a:extLst>
              <a:ext uri="{FF2B5EF4-FFF2-40B4-BE49-F238E27FC236}">
                <a16:creationId xmlns:a16="http://schemas.microsoft.com/office/drawing/2014/main" id="{CFFE3115-D41E-8D9E-91D0-B5BD5CC35063}"/>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flipV="1">
            <a:off x="4840095" y="6241723"/>
            <a:ext cx="1762835" cy="288436"/>
          </a:xfrm>
          <a:prstGeom prst="rect">
            <a:avLst/>
          </a:prstGeom>
        </p:spPr>
      </p:pic>
      <p:pic>
        <p:nvPicPr>
          <p:cNvPr id="36" name="圖片 35">
            <a:extLst>
              <a:ext uri="{FF2B5EF4-FFF2-40B4-BE49-F238E27FC236}">
                <a16:creationId xmlns:a16="http://schemas.microsoft.com/office/drawing/2014/main" id="{34418150-30B8-5DBB-4BB6-C663A517A312}"/>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flipV="1">
            <a:off x="7417705" y="6493439"/>
            <a:ext cx="2899380" cy="371700"/>
          </a:xfrm>
          <a:prstGeom prst="rect">
            <a:avLst/>
          </a:prstGeom>
        </p:spPr>
      </p:pic>
      <p:pic>
        <p:nvPicPr>
          <p:cNvPr id="11" name="圖形 10">
            <a:extLst>
              <a:ext uri="{FF2B5EF4-FFF2-40B4-BE49-F238E27FC236}">
                <a16:creationId xmlns:a16="http://schemas.microsoft.com/office/drawing/2014/main" id="{778B4E34-F3C1-46CD-A68C-D223FAFA90D9}"/>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2054804" y="4519931"/>
            <a:ext cx="4885103" cy="806528"/>
          </a:xfrm>
          <a:prstGeom prst="rect">
            <a:avLst/>
          </a:prstGeom>
        </p:spPr>
      </p:pic>
      <p:pic>
        <p:nvPicPr>
          <p:cNvPr id="7" name="圖形 6">
            <a:extLst>
              <a:ext uri="{FF2B5EF4-FFF2-40B4-BE49-F238E27FC236}">
                <a16:creationId xmlns:a16="http://schemas.microsoft.com/office/drawing/2014/main" id="{49E2BD62-720B-49D5-8D56-9BD62516F405}"/>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2027415" y="3142384"/>
            <a:ext cx="4885103" cy="806528"/>
          </a:xfrm>
          <a:prstGeom prst="rect">
            <a:avLst/>
          </a:prstGeom>
        </p:spPr>
      </p:pic>
      <p:pic>
        <p:nvPicPr>
          <p:cNvPr id="6" name="圖形 5">
            <a:extLst>
              <a:ext uri="{FF2B5EF4-FFF2-40B4-BE49-F238E27FC236}">
                <a16:creationId xmlns:a16="http://schemas.microsoft.com/office/drawing/2014/main" id="{72C0DC62-00D6-48AB-B760-C0EA27AF49F2}"/>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2027415" y="1955165"/>
            <a:ext cx="4885103" cy="806528"/>
          </a:xfrm>
          <a:prstGeom prst="rect">
            <a:avLst/>
          </a:prstGeom>
        </p:spPr>
      </p:pic>
      <p:sp>
        <p:nvSpPr>
          <p:cNvPr id="76" name="Rectangle 3">
            <a:extLst>
              <a:ext uri="{FF2B5EF4-FFF2-40B4-BE49-F238E27FC236}">
                <a16:creationId xmlns:a16="http://schemas.microsoft.com/office/drawing/2014/main" id="{3D014A53-D7F4-4EA4-8F6A-760D47949697}"/>
              </a:ext>
            </a:extLst>
          </p:cNvPr>
          <p:cNvSpPr/>
          <p:nvPr/>
        </p:nvSpPr>
        <p:spPr>
          <a:xfrm flipH="1">
            <a:off x="7335395" y="2869386"/>
            <a:ext cx="4372140" cy="1158593"/>
          </a:xfrm>
          <a:prstGeom prst="snip2DiagRect">
            <a:avLst>
              <a:gd name="adj1" fmla="val 0"/>
              <a:gd name="adj2" fmla="val 17253"/>
            </a:avLst>
          </a:prstGeom>
          <a:gradFill>
            <a:gsLst>
              <a:gs pos="0">
                <a:srgbClr val="4F83B2"/>
              </a:gs>
              <a:gs pos="51600">
                <a:srgbClr val="4F83B2"/>
              </a:gs>
              <a:gs pos="100000">
                <a:srgbClr val="3B75AA"/>
              </a:gs>
            </a:gsLst>
            <a:lin ang="2700000" scaled="1"/>
          </a:gradFill>
          <a:ln>
            <a:noFill/>
          </a:ln>
          <a:effectLst>
            <a:outerShdw blurRad="431800" dist="368300" dir="5760000" sx="106000" sy="106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en-US" altLang="zh-TW" sz="3400" b="1" kern="0">
              <a:solidFill>
                <a:srgbClr val="333333"/>
              </a:solidFill>
              <a:cs typeface="+mn-ea"/>
              <a:sym typeface="+mn-lt"/>
            </a:endParaRPr>
          </a:p>
        </p:txBody>
      </p:sp>
      <p:sp>
        <p:nvSpPr>
          <p:cNvPr id="77" name="Rectangle 3">
            <a:extLst>
              <a:ext uri="{FF2B5EF4-FFF2-40B4-BE49-F238E27FC236}">
                <a16:creationId xmlns:a16="http://schemas.microsoft.com/office/drawing/2014/main" id="{48933AE7-E537-4F75-9C6B-28FD113F34F5}"/>
              </a:ext>
            </a:extLst>
          </p:cNvPr>
          <p:cNvSpPr/>
          <p:nvPr/>
        </p:nvSpPr>
        <p:spPr>
          <a:xfrm flipH="1">
            <a:off x="7335395" y="4372902"/>
            <a:ext cx="4372139" cy="937316"/>
          </a:xfrm>
          <a:prstGeom prst="snip2DiagRect">
            <a:avLst>
              <a:gd name="adj1" fmla="val 0"/>
              <a:gd name="adj2" fmla="val 17253"/>
            </a:avLst>
          </a:prstGeom>
          <a:gradFill>
            <a:gsLst>
              <a:gs pos="0">
                <a:srgbClr val="4F83B2"/>
              </a:gs>
              <a:gs pos="51600">
                <a:srgbClr val="4F83B2"/>
              </a:gs>
              <a:gs pos="100000">
                <a:srgbClr val="3B75AA"/>
              </a:gs>
            </a:gsLst>
            <a:lin ang="2700000" scaled="1"/>
          </a:gradFill>
          <a:ln>
            <a:noFill/>
          </a:ln>
          <a:effectLst>
            <a:outerShdw blurRad="431800" dist="368300" dir="5760000" sx="106000" sy="106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en-US" altLang="zh-TW" sz="3400" b="1" kern="0">
              <a:solidFill>
                <a:srgbClr val="333333"/>
              </a:solidFill>
              <a:cs typeface="+mn-ea"/>
              <a:sym typeface="+mn-lt"/>
            </a:endParaRPr>
          </a:p>
        </p:txBody>
      </p:sp>
      <p:sp>
        <p:nvSpPr>
          <p:cNvPr id="16" name="Rectangle 3">
            <a:extLst>
              <a:ext uri="{FF2B5EF4-FFF2-40B4-BE49-F238E27FC236}">
                <a16:creationId xmlns:a16="http://schemas.microsoft.com/office/drawing/2014/main" id="{AFBD5C64-72FB-4098-8075-4EC76B58BAE6}"/>
              </a:ext>
            </a:extLst>
          </p:cNvPr>
          <p:cNvSpPr/>
          <p:nvPr/>
        </p:nvSpPr>
        <p:spPr>
          <a:xfrm flipH="1">
            <a:off x="7335394" y="1786470"/>
            <a:ext cx="4340775" cy="937316"/>
          </a:xfrm>
          <a:prstGeom prst="snip2DiagRect">
            <a:avLst>
              <a:gd name="adj1" fmla="val 0"/>
              <a:gd name="adj2" fmla="val 17253"/>
            </a:avLst>
          </a:prstGeom>
          <a:gradFill>
            <a:gsLst>
              <a:gs pos="0">
                <a:srgbClr val="4F83B2"/>
              </a:gs>
              <a:gs pos="51600">
                <a:srgbClr val="4F83B2"/>
              </a:gs>
              <a:gs pos="100000">
                <a:srgbClr val="3B75AA"/>
              </a:gs>
            </a:gsLst>
            <a:lin ang="2700000" scaled="1"/>
          </a:gradFill>
          <a:ln>
            <a:noFill/>
          </a:ln>
          <a:effectLst>
            <a:outerShdw blurRad="431800" dist="368300" dir="5760000" sx="106000" sy="106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en-US" altLang="zh-TW" sz="3400" b="1" kern="0">
              <a:solidFill>
                <a:srgbClr val="333333"/>
              </a:solidFill>
              <a:cs typeface="+mn-ea"/>
              <a:sym typeface="+mn-lt"/>
            </a:endParaRPr>
          </a:p>
        </p:txBody>
      </p:sp>
      <p:sp>
        <p:nvSpPr>
          <p:cNvPr id="3" name="文字方塊 2">
            <a:extLst>
              <a:ext uri="{FF2B5EF4-FFF2-40B4-BE49-F238E27FC236}">
                <a16:creationId xmlns:a16="http://schemas.microsoft.com/office/drawing/2014/main" id="{43B6A619-9153-4132-8AC3-81C0C84205CE}"/>
              </a:ext>
            </a:extLst>
          </p:cNvPr>
          <p:cNvSpPr txBox="1"/>
          <p:nvPr/>
        </p:nvSpPr>
        <p:spPr>
          <a:xfrm>
            <a:off x="8015847" y="1912003"/>
            <a:ext cx="3595069" cy="738664"/>
          </a:xfrm>
          <a:prstGeom prst="rect">
            <a:avLst/>
          </a:prstGeom>
          <a:noFill/>
        </p:spPr>
        <p:txBody>
          <a:bodyPr wrap="square" rtlCol="0" anchor="t">
            <a:spAutoFit/>
          </a:bodyPr>
          <a:lstStyle/>
          <a:p>
            <a:r>
              <a:rPr lang="en-US" altLang="zh-TW" b="1">
                <a:solidFill>
                  <a:schemeClr val="bg1"/>
                </a:solidFill>
                <a:cs typeface="+mn-ea"/>
                <a:sym typeface="+mn-lt"/>
              </a:rPr>
              <a:t>HBS 3 (Hybrid Backup Sync 3):</a:t>
            </a:r>
            <a:br>
              <a:rPr lang="en-US" altLang="zh-TW" sz="1200" b="1">
                <a:solidFill>
                  <a:schemeClr val="bg1"/>
                </a:solidFill>
                <a:cs typeface="+mn-ea"/>
                <a:sym typeface="+mn-lt"/>
              </a:rPr>
            </a:br>
            <a:r>
              <a:rPr lang="en-US" altLang="zh-TW" sz="1200">
                <a:solidFill>
                  <a:schemeClr val="bg1"/>
                </a:solidFill>
                <a:cs typeface="+mn-ea"/>
                <a:sym typeface="+mn-lt"/>
              </a:rPr>
              <a:t>File</a:t>
            </a:r>
            <a:r>
              <a:rPr lang="zh-TW" altLang="zh-TW" sz="1200">
                <a:solidFill>
                  <a:schemeClr val="bg1"/>
                </a:solidFill>
                <a:cs typeface="+mn-ea"/>
                <a:sym typeface="+mn-lt"/>
              </a:rPr>
              <a:t> </a:t>
            </a:r>
            <a:r>
              <a:rPr lang="en-US" altLang="zh-TW" sz="1200">
                <a:solidFill>
                  <a:schemeClr val="bg1"/>
                </a:solidFill>
                <a:cs typeface="+mn-ea"/>
                <a:sym typeface="+mn-lt"/>
              </a:rPr>
              <a:t>level, multi-version management: </a:t>
            </a:r>
            <a:r>
              <a:rPr lang="en" altLang="zh-TW" sz="1200">
                <a:solidFill>
                  <a:schemeClr val="bg1"/>
                </a:solidFill>
                <a:cs typeface="+mn-ea"/>
                <a:sym typeface="+mn-lt"/>
              </a:rPr>
              <a:t>RTRR, Rsync, FTP, WebDAV, and CIFS/SMB protocols.</a:t>
            </a:r>
            <a:endParaRPr lang="en-US" altLang="zh-TW" sz="1600">
              <a:solidFill>
                <a:schemeClr val="bg1"/>
              </a:solidFill>
              <a:cs typeface="+mn-ea"/>
              <a:sym typeface="+mn-lt"/>
            </a:endParaRPr>
          </a:p>
        </p:txBody>
      </p:sp>
      <p:sp>
        <p:nvSpPr>
          <p:cNvPr id="85" name="文字方塊 84">
            <a:extLst>
              <a:ext uri="{FF2B5EF4-FFF2-40B4-BE49-F238E27FC236}">
                <a16:creationId xmlns:a16="http://schemas.microsoft.com/office/drawing/2014/main" id="{FBAA9CCC-9308-4F75-8FDA-8B2961196F02}"/>
              </a:ext>
            </a:extLst>
          </p:cNvPr>
          <p:cNvSpPr txBox="1"/>
          <p:nvPr/>
        </p:nvSpPr>
        <p:spPr>
          <a:xfrm>
            <a:off x="7998887" y="3093624"/>
            <a:ext cx="3685558" cy="742960"/>
          </a:xfrm>
          <a:prstGeom prst="rect">
            <a:avLst/>
          </a:prstGeom>
          <a:noFill/>
        </p:spPr>
        <p:txBody>
          <a:bodyPr wrap="square" rtlCol="0" anchor="t">
            <a:spAutoFit/>
          </a:bodyPr>
          <a:lstStyle>
            <a:defPPr marR="0" lvl="0" algn="l" rtl="0">
              <a:lnSpc>
                <a:spcPct val="100000"/>
              </a:lnSpc>
              <a:spcBef>
                <a:spcPts val="0"/>
              </a:spcBef>
              <a:spcAft>
                <a:spcPts val="0"/>
              </a:spcAft>
            </a:defPPr>
            <a:lvl1pPr>
              <a:lnSpc>
                <a:spcPts val="1575"/>
              </a:lnSpc>
              <a:spcBef>
                <a:spcPts val="150"/>
              </a:spcBef>
              <a:defRPr sz="1200">
                <a:latin typeface="微軟正黑體" panose="020B0604030504040204" pitchFamily="34" charset="-120"/>
                <a:ea typeface="微軟正黑體" panose="020B0604030504040204" pitchFamily="34" charset="-120"/>
              </a:defRPr>
            </a:lvl1pPr>
          </a:lstStyle>
          <a:p>
            <a:r>
              <a:rPr lang="en-US" altLang="zh-TW" sz="1800" b="1">
                <a:solidFill>
                  <a:schemeClr val="bg1"/>
                </a:solidFill>
                <a:latin typeface="+mn-lt"/>
                <a:ea typeface="+mn-ea"/>
                <a:cs typeface="+mn-ea"/>
                <a:sym typeface="+mn-lt"/>
              </a:rPr>
              <a:t>Snapshot &amp; Replica: </a:t>
            </a:r>
          </a:p>
          <a:p>
            <a:r>
              <a:rPr lang="en-US" altLang="zh-TW">
                <a:solidFill>
                  <a:schemeClr val="bg1"/>
                </a:solidFill>
                <a:latin typeface="+mn-lt"/>
                <a:ea typeface="+mn-ea"/>
                <a:cs typeface="+mn-ea"/>
                <a:sym typeface="+mn-lt"/>
              </a:rPr>
              <a:t>File</a:t>
            </a:r>
            <a:r>
              <a:rPr lang="zh-TW" altLang="en-US">
                <a:solidFill>
                  <a:schemeClr val="bg1"/>
                </a:solidFill>
                <a:latin typeface="+mn-lt"/>
                <a:ea typeface="+mn-ea"/>
                <a:cs typeface="+mn-ea"/>
                <a:sym typeface="+mn-lt"/>
              </a:rPr>
              <a:t> </a:t>
            </a:r>
            <a:r>
              <a:rPr lang="en-US" altLang="zh-TW">
                <a:solidFill>
                  <a:schemeClr val="bg1"/>
                </a:solidFill>
                <a:latin typeface="+mn-lt"/>
                <a:ea typeface="+mn-ea"/>
                <a:cs typeface="+mn-ea"/>
                <a:sym typeface="+mn-lt"/>
              </a:rPr>
              <a:t>level, multi-version management.</a:t>
            </a:r>
          </a:p>
          <a:p>
            <a:r>
              <a:rPr lang="en-US" altLang="zh-TW">
                <a:solidFill>
                  <a:schemeClr val="bg1"/>
                </a:solidFill>
                <a:latin typeface="+mn-lt"/>
                <a:ea typeface="+mn-ea"/>
                <a:cs typeface="+mn-ea"/>
                <a:sym typeface="+mn-lt"/>
              </a:rPr>
              <a:t>Lightweight</a:t>
            </a:r>
            <a:r>
              <a:rPr lang="zh-TW" altLang="en-US">
                <a:solidFill>
                  <a:schemeClr val="bg1"/>
                </a:solidFill>
                <a:latin typeface="+mn-lt"/>
                <a:ea typeface="+mn-ea"/>
                <a:cs typeface="+mn-ea"/>
                <a:sym typeface="+mn-lt"/>
              </a:rPr>
              <a:t> </a:t>
            </a:r>
            <a:r>
              <a:rPr lang="en-US" altLang="zh-TW">
                <a:solidFill>
                  <a:schemeClr val="bg1"/>
                </a:solidFill>
                <a:latin typeface="+mn-lt"/>
                <a:ea typeface="+mn-ea"/>
                <a:cs typeface="+mn-ea"/>
                <a:sym typeface="+mn-lt"/>
              </a:rPr>
              <a:t>snapshot w/o performance impact.</a:t>
            </a:r>
            <a:endParaRPr lang="zh-TW" altLang="en-US">
              <a:solidFill>
                <a:schemeClr val="bg1"/>
              </a:solidFill>
              <a:latin typeface="+mn-lt"/>
              <a:ea typeface="+mn-ea"/>
              <a:cs typeface="+mn-ea"/>
              <a:sym typeface="+mn-lt"/>
            </a:endParaRPr>
          </a:p>
        </p:txBody>
      </p:sp>
      <p:sp>
        <p:nvSpPr>
          <p:cNvPr id="87" name="文字方塊 86">
            <a:extLst>
              <a:ext uri="{FF2B5EF4-FFF2-40B4-BE49-F238E27FC236}">
                <a16:creationId xmlns:a16="http://schemas.microsoft.com/office/drawing/2014/main" id="{8288428A-DE3E-4D54-8FD1-F074E6B4CC19}"/>
              </a:ext>
            </a:extLst>
          </p:cNvPr>
          <p:cNvSpPr txBox="1"/>
          <p:nvPr/>
        </p:nvSpPr>
        <p:spPr>
          <a:xfrm>
            <a:off x="7979082" y="4515693"/>
            <a:ext cx="3668598" cy="691664"/>
          </a:xfrm>
          <a:prstGeom prst="rect">
            <a:avLst/>
          </a:prstGeom>
          <a:noFill/>
        </p:spPr>
        <p:txBody>
          <a:bodyPr wrap="square" rtlCol="0" anchor="t">
            <a:spAutoFit/>
          </a:bodyPr>
          <a:lstStyle>
            <a:defPPr marR="0" lvl="0" algn="l" rtl="0">
              <a:lnSpc>
                <a:spcPct val="100000"/>
              </a:lnSpc>
              <a:spcBef>
                <a:spcPts val="0"/>
              </a:spcBef>
              <a:spcAft>
                <a:spcPts val="0"/>
              </a:spcAft>
              <a:defRPr/>
            </a:defPPr>
            <a:lvl1pPr>
              <a:lnSpc>
                <a:spcPts val="1575"/>
              </a:lnSpc>
              <a:spcBef>
                <a:spcPts val="150"/>
              </a:spcBef>
              <a:defRPr sz="1200">
                <a:latin typeface="微軟正黑體" panose="020B0604030504040204" pitchFamily="34" charset="-120"/>
                <a:ea typeface="微軟正黑體" panose="020B0604030504040204" pitchFamily="34" charset="-120"/>
              </a:defRPr>
            </a:lvl1pPr>
          </a:lstStyle>
          <a:p>
            <a:r>
              <a:rPr lang="en-US" altLang="zh-TW" sz="1800" b="1" err="1">
                <a:solidFill>
                  <a:schemeClr val="bg1"/>
                </a:solidFill>
                <a:latin typeface="+mn-lt"/>
                <a:ea typeface="+mn-ea"/>
                <a:cs typeface="+mn-ea"/>
                <a:sym typeface="+mn-lt"/>
              </a:rPr>
              <a:t>SnapSync</a:t>
            </a:r>
            <a:r>
              <a:rPr lang="en-US" altLang="zh-TW" sz="1800" b="1">
                <a:solidFill>
                  <a:schemeClr val="bg1"/>
                </a:solidFill>
                <a:latin typeface="+mn-lt"/>
                <a:ea typeface="+mn-ea"/>
                <a:cs typeface="+mn-ea"/>
                <a:sym typeface="+mn-lt"/>
              </a:rPr>
              <a:t>:</a:t>
            </a:r>
            <a:br>
              <a:rPr lang="en-US" altLang="zh-TW" sz="1400">
                <a:solidFill>
                  <a:schemeClr val="bg1"/>
                </a:solidFill>
                <a:latin typeface="+mn-lt"/>
                <a:ea typeface="+mn-ea"/>
                <a:cs typeface="+mn-ea"/>
                <a:sym typeface="+mn-lt"/>
              </a:rPr>
            </a:br>
            <a:r>
              <a:rPr lang="en-US" altLang="zh-TW">
                <a:solidFill>
                  <a:schemeClr val="bg1"/>
                </a:solidFill>
                <a:latin typeface="+mn-lt"/>
                <a:ea typeface="+mn-ea"/>
                <a:cs typeface="+mn-ea"/>
                <a:sym typeface="+mn-lt"/>
              </a:rPr>
              <a:t>Block</a:t>
            </a:r>
            <a:r>
              <a:rPr lang="zh-TW" altLang="en-US">
                <a:solidFill>
                  <a:schemeClr val="bg1"/>
                </a:solidFill>
                <a:latin typeface="+mn-lt"/>
                <a:ea typeface="+mn-ea"/>
                <a:cs typeface="+mn-ea"/>
                <a:sym typeface="+mn-lt"/>
              </a:rPr>
              <a:t> </a:t>
            </a:r>
            <a:r>
              <a:rPr lang="en-US" altLang="zh-TW">
                <a:solidFill>
                  <a:schemeClr val="bg1"/>
                </a:solidFill>
                <a:latin typeface="+mn-lt"/>
                <a:ea typeface="+mn-ea"/>
                <a:cs typeface="+mn-ea"/>
                <a:sym typeface="+mn-lt"/>
              </a:rPr>
              <a:t>level, Mirror</a:t>
            </a:r>
            <a:r>
              <a:rPr lang="zh-TW" altLang="en-US">
                <a:solidFill>
                  <a:schemeClr val="bg1"/>
                </a:solidFill>
                <a:latin typeface="+mn-lt"/>
                <a:ea typeface="+mn-ea"/>
                <a:cs typeface="+mn-ea"/>
                <a:sym typeface="+mn-lt"/>
              </a:rPr>
              <a:t> </a:t>
            </a:r>
            <a:r>
              <a:rPr lang="en-US" altLang="zh-TW">
                <a:solidFill>
                  <a:schemeClr val="bg1"/>
                </a:solidFill>
                <a:latin typeface="+mn-lt"/>
                <a:ea typeface="+mn-ea"/>
                <a:cs typeface="+mn-ea"/>
                <a:sym typeface="+mn-lt"/>
              </a:rPr>
              <a:t>the</a:t>
            </a:r>
            <a:r>
              <a:rPr lang="zh-TW" altLang="en-US">
                <a:solidFill>
                  <a:schemeClr val="bg1"/>
                </a:solidFill>
                <a:latin typeface="+mn-lt"/>
                <a:ea typeface="+mn-ea"/>
                <a:cs typeface="+mn-ea"/>
                <a:sym typeface="+mn-lt"/>
              </a:rPr>
              <a:t> </a:t>
            </a:r>
            <a:r>
              <a:rPr lang="en-US" altLang="zh-TW">
                <a:solidFill>
                  <a:schemeClr val="bg1"/>
                </a:solidFill>
                <a:latin typeface="+mn-lt"/>
                <a:ea typeface="+mn-ea"/>
                <a:cs typeface="+mn-ea"/>
                <a:sym typeface="+mn-lt"/>
              </a:rPr>
              <a:t>data</a:t>
            </a:r>
            <a:r>
              <a:rPr lang="zh-TW" altLang="en-US">
                <a:solidFill>
                  <a:schemeClr val="bg1"/>
                </a:solidFill>
                <a:latin typeface="+mn-lt"/>
                <a:ea typeface="+mn-ea"/>
                <a:cs typeface="+mn-ea"/>
                <a:sym typeface="+mn-lt"/>
              </a:rPr>
              <a:t> </a:t>
            </a:r>
            <a:r>
              <a:rPr lang="en-US" altLang="zh-TW">
                <a:solidFill>
                  <a:schemeClr val="bg1"/>
                </a:solidFill>
                <a:latin typeface="+mn-lt"/>
                <a:ea typeface="+mn-ea"/>
                <a:cs typeface="+mn-ea"/>
                <a:sym typeface="+mn-lt"/>
              </a:rPr>
              <a:t>copy</a:t>
            </a:r>
            <a:r>
              <a:rPr lang="zh-TW" altLang="en-US">
                <a:solidFill>
                  <a:schemeClr val="bg1"/>
                </a:solidFill>
                <a:latin typeface="+mn-lt"/>
                <a:ea typeface="+mn-ea"/>
                <a:cs typeface="+mn-ea"/>
                <a:sym typeface="+mn-lt"/>
              </a:rPr>
              <a:t> </a:t>
            </a:r>
            <a:r>
              <a:rPr lang="en-US" altLang="zh-TW">
                <a:solidFill>
                  <a:schemeClr val="bg1"/>
                </a:solidFill>
                <a:latin typeface="+mn-lt"/>
                <a:ea typeface="+mn-ea"/>
                <a:cs typeface="+mn-ea"/>
                <a:sym typeface="+mn-lt"/>
              </a:rPr>
              <a:t>and</a:t>
            </a:r>
            <a:r>
              <a:rPr lang="zh-TW" altLang="en-US">
                <a:solidFill>
                  <a:schemeClr val="bg1"/>
                </a:solidFill>
                <a:latin typeface="+mn-lt"/>
                <a:ea typeface="+mn-ea"/>
                <a:cs typeface="+mn-ea"/>
                <a:sym typeface="+mn-lt"/>
              </a:rPr>
              <a:t> </a:t>
            </a:r>
            <a:r>
              <a:rPr lang="en-US" altLang="zh-TW">
                <a:solidFill>
                  <a:schemeClr val="bg1"/>
                </a:solidFill>
                <a:latin typeface="+mn-lt"/>
                <a:ea typeface="+mn-ea"/>
                <a:cs typeface="+mn-ea"/>
                <a:sym typeface="+mn-lt"/>
              </a:rPr>
              <a:t>always</a:t>
            </a:r>
            <a:r>
              <a:rPr lang="zh-TW" altLang="en-US">
                <a:solidFill>
                  <a:schemeClr val="bg1"/>
                </a:solidFill>
                <a:latin typeface="+mn-lt"/>
                <a:ea typeface="+mn-ea"/>
                <a:cs typeface="+mn-ea"/>
                <a:sym typeface="+mn-lt"/>
              </a:rPr>
              <a:t> </a:t>
            </a:r>
            <a:r>
              <a:rPr lang="en-US" altLang="zh-TW">
                <a:solidFill>
                  <a:schemeClr val="bg1"/>
                </a:solidFill>
                <a:latin typeface="+mn-lt"/>
                <a:ea typeface="+mn-ea"/>
                <a:cs typeface="+mn-ea"/>
                <a:sym typeface="+mn-lt"/>
              </a:rPr>
              <a:t>kept</a:t>
            </a:r>
            <a:r>
              <a:rPr lang="zh-TW" altLang="en-US">
                <a:solidFill>
                  <a:schemeClr val="bg1"/>
                </a:solidFill>
                <a:latin typeface="+mn-lt"/>
                <a:ea typeface="+mn-ea"/>
                <a:cs typeface="+mn-ea"/>
                <a:sym typeface="+mn-lt"/>
              </a:rPr>
              <a:t> </a:t>
            </a:r>
            <a:r>
              <a:rPr lang="en-US" altLang="zh-TW">
                <a:solidFill>
                  <a:schemeClr val="bg1"/>
                </a:solidFill>
                <a:latin typeface="+mn-lt"/>
                <a:ea typeface="+mn-ea"/>
                <a:cs typeface="+mn-ea"/>
                <a:sym typeface="+mn-lt"/>
              </a:rPr>
              <a:t>up</a:t>
            </a:r>
            <a:r>
              <a:rPr lang="zh-TW" altLang="en-US">
                <a:solidFill>
                  <a:schemeClr val="bg1"/>
                </a:solidFill>
                <a:latin typeface="+mn-lt"/>
                <a:ea typeface="+mn-ea"/>
                <a:cs typeface="+mn-ea"/>
                <a:sym typeface="+mn-lt"/>
              </a:rPr>
              <a:t> </a:t>
            </a:r>
            <a:r>
              <a:rPr lang="en-US" altLang="zh-TW">
                <a:solidFill>
                  <a:schemeClr val="bg1"/>
                </a:solidFill>
                <a:latin typeface="+mn-lt"/>
                <a:ea typeface="+mn-ea"/>
                <a:cs typeface="+mn-ea"/>
                <a:sym typeface="+mn-lt"/>
              </a:rPr>
              <a:t>to</a:t>
            </a:r>
            <a:r>
              <a:rPr lang="zh-TW" altLang="en-US">
                <a:solidFill>
                  <a:schemeClr val="bg1"/>
                </a:solidFill>
                <a:latin typeface="+mn-lt"/>
                <a:ea typeface="+mn-ea"/>
                <a:cs typeface="+mn-ea"/>
                <a:sym typeface="+mn-lt"/>
              </a:rPr>
              <a:t> </a:t>
            </a:r>
            <a:r>
              <a:rPr lang="en-US" altLang="zh-TW">
                <a:solidFill>
                  <a:schemeClr val="bg1"/>
                </a:solidFill>
                <a:latin typeface="+mn-lt"/>
                <a:ea typeface="+mn-ea"/>
                <a:cs typeface="+mn-ea"/>
                <a:sym typeface="+mn-lt"/>
              </a:rPr>
              <a:t>date.</a:t>
            </a:r>
          </a:p>
        </p:txBody>
      </p:sp>
      <p:sp>
        <p:nvSpPr>
          <p:cNvPr id="2" name="標題 1">
            <a:extLst>
              <a:ext uri="{FF2B5EF4-FFF2-40B4-BE49-F238E27FC236}">
                <a16:creationId xmlns:a16="http://schemas.microsoft.com/office/drawing/2014/main" id="{BB663A84-C7A9-425F-A368-D3B7AE027944}"/>
              </a:ext>
            </a:extLst>
          </p:cNvPr>
          <p:cNvSpPr>
            <a:spLocks noGrp="1"/>
          </p:cNvSpPr>
          <p:nvPr>
            <p:ph type="title"/>
          </p:nvPr>
        </p:nvSpPr>
        <p:spPr/>
        <p:txBody>
          <a:bodyPr>
            <a:noAutofit/>
          </a:bodyPr>
          <a:lstStyle/>
          <a:p>
            <a:pPr algn="ctr">
              <a:lnSpc>
                <a:spcPts val="4000"/>
              </a:lnSpc>
            </a:pPr>
            <a:r>
              <a:rPr lang="en-US" altLang="zh-TW" sz="3600">
                <a:latin typeface="+mn-lt"/>
                <a:ea typeface="+mn-ea"/>
                <a:cs typeface="+mn-ea"/>
                <a:sym typeface="+mn-lt"/>
              </a:rPr>
              <a:t>License-free </a:t>
            </a:r>
            <a:r>
              <a:rPr lang="zh-TW" altLang="zh-TW" sz="3600">
                <a:latin typeface="+mn-lt"/>
                <a:ea typeface="+mn-ea"/>
                <a:cs typeface="+mn-ea"/>
                <a:sym typeface="+mn-lt"/>
              </a:rPr>
              <a:t>backup solution</a:t>
            </a:r>
            <a:r>
              <a:rPr lang="en-US" altLang="zh-TW" sz="3600">
                <a:latin typeface="+mn-lt"/>
                <a:ea typeface="+mn-ea"/>
                <a:cs typeface="+mn-ea"/>
                <a:sym typeface="+mn-lt"/>
              </a:rPr>
              <a:t>s to p</a:t>
            </a:r>
            <a:r>
              <a:rPr lang="zh-TW" altLang="zh-TW" sz="3600">
                <a:latin typeface="+mn-lt"/>
                <a:ea typeface="+mn-ea"/>
                <a:cs typeface="+mn-ea"/>
                <a:sym typeface="+mn-lt"/>
              </a:rPr>
              <a:t>rovide </a:t>
            </a:r>
            <a:br>
              <a:rPr lang="en-US" altLang="zh-TW" sz="3600">
                <a:latin typeface="+mn-lt"/>
                <a:ea typeface="+mn-ea"/>
                <a:cs typeface="+mn-ea"/>
                <a:sym typeface="+mn-lt"/>
              </a:rPr>
            </a:br>
            <a:r>
              <a:rPr lang="zh-TW" altLang="zh-TW" sz="3600">
                <a:latin typeface="+mn-lt"/>
                <a:ea typeface="+mn-ea"/>
                <a:cs typeface="+mn-ea"/>
                <a:sym typeface="+mn-lt"/>
              </a:rPr>
              <a:t>the most complete data backup protection</a:t>
            </a:r>
            <a:endParaRPr lang="zh-TW" altLang="en-US" sz="3600">
              <a:latin typeface="+mn-lt"/>
              <a:ea typeface="+mn-ea"/>
              <a:cs typeface="+mn-ea"/>
              <a:sym typeface="+mn-lt"/>
            </a:endParaRPr>
          </a:p>
        </p:txBody>
      </p:sp>
      <p:pic>
        <p:nvPicPr>
          <p:cNvPr id="41" name="圖形 40">
            <a:extLst>
              <a:ext uri="{FF2B5EF4-FFF2-40B4-BE49-F238E27FC236}">
                <a16:creationId xmlns:a16="http://schemas.microsoft.com/office/drawing/2014/main" id="{64DF9B46-3135-485D-95B2-E6DA2C1E9AD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347961" y="1804261"/>
            <a:ext cx="888721" cy="888721"/>
          </a:xfrm>
          <a:prstGeom prst="rect">
            <a:avLst/>
          </a:prstGeom>
          <a:effectLst>
            <a:glow rad="101600">
              <a:schemeClr val="bg1">
                <a:alpha val="20000"/>
              </a:schemeClr>
            </a:glow>
            <a:outerShdw blurRad="431800" dist="368300" dir="5760000" sx="106000" sy="106000" algn="ctr" rotWithShape="0">
              <a:srgbClr val="000000">
                <a:alpha val="34000"/>
              </a:srgbClr>
            </a:outerShdw>
          </a:effectLst>
        </p:spPr>
      </p:pic>
      <p:pic>
        <p:nvPicPr>
          <p:cNvPr id="43" name="圖形 42">
            <a:extLst>
              <a:ext uri="{FF2B5EF4-FFF2-40B4-BE49-F238E27FC236}">
                <a16:creationId xmlns:a16="http://schemas.microsoft.com/office/drawing/2014/main" id="{5C046A85-2375-4EC7-BA1F-03460CB7C22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363643" y="2993563"/>
            <a:ext cx="857355" cy="857355"/>
          </a:xfrm>
          <a:prstGeom prst="rect">
            <a:avLst/>
          </a:prstGeom>
          <a:effectLst>
            <a:glow rad="101600">
              <a:schemeClr val="bg1">
                <a:alpha val="20000"/>
              </a:schemeClr>
            </a:glow>
            <a:outerShdw blurRad="431800" dist="368300" dir="5760000" sx="106000" sy="106000" algn="ctr" rotWithShape="0">
              <a:srgbClr val="000000">
                <a:alpha val="34000"/>
              </a:srgbClr>
            </a:outerShdw>
          </a:effectLst>
        </p:spPr>
      </p:pic>
      <p:pic>
        <p:nvPicPr>
          <p:cNvPr id="45" name="圖形 44">
            <a:extLst>
              <a:ext uri="{FF2B5EF4-FFF2-40B4-BE49-F238E27FC236}">
                <a16:creationId xmlns:a16="http://schemas.microsoft.com/office/drawing/2014/main" id="{327EAF71-3F41-4283-9BB7-3D7978072B8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363643" y="4486051"/>
            <a:ext cx="857355" cy="857355"/>
          </a:xfrm>
          <a:prstGeom prst="rect">
            <a:avLst/>
          </a:prstGeom>
          <a:effectLst>
            <a:glow rad="101600">
              <a:schemeClr val="bg1">
                <a:alpha val="20000"/>
              </a:schemeClr>
            </a:glow>
            <a:outerShdw blurRad="431800" dist="368300" dir="5760000" sx="106000" sy="106000" algn="ctr" rotWithShape="0">
              <a:srgbClr val="000000">
                <a:alpha val="34000"/>
              </a:srgbClr>
            </a:outerShdw>
          </a:effectLst>
        </p:spPr>
      </p:pic>
      <p:pic>
        <p:nvPicPr>
          <p:cNvPr id="48" name="圖形 47">
            <a:extLst>
              <a:ext uri="{FF2B5EF4-FFF2-40B4-BE49-F238E27FC236}">
                <a16:creationId xmlns:a16="http://schemas.microsoft.com/office/drawing/2014/main" id="{0561F621-98D7-44BD-B35B-82D050E8A045}"/>
              </a:ext>
            </a:extLst>
          </p:cNvPr>
          <p:cNvPicPr>
            <a:picLocks noChangeAspect="1"/>
          </p:cNvPicPr>
          <p:nvPr/>
        </p:nvPicPr>
        <p:blipFill>
          <a:blip r:embed="rId12" cstate="print">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blipFill>
        <p:spPr>
          <a:xfrm>
            <a:off x="1012636" y="3928009"/>
            <a:ext cx="897539" cy="1175369"/>
          </a:xfrm>
          <a:prstGeom prst="rect">
            <a:avLst/>
          </a:prstGeom>
        </p:spPr>
      </p:pic>
      <p:pic>
        <p:nvPicPr>
          <p:cNvPr id="67" name="圖形 66">
            <a:extLst>
              <a:ext uri="{FF2B5EF4-FFF2-40B4-BE49-F238E27FC236}">
                <a16:creationId xmlns:a16="http://schemas.microsoft.com/office/drawing/2014/main" id="{48BE8F6F-8321-4375-9922-E8E2CE2DC08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000334" y="1804261"/>
            <a:ext cx="888721" cy="888721"/>
          </a:xfrm>
          <a:prstGeom prst="rect">
            <a:avLst/>
          </a:prstGeom>
          <a:effectLst>
            <a:glow rad="101600">
              <a:schemeClr val="bg1">
                <a:alpha val="20000"/>
              </a:schemeClr>
            </a:glow>
            <a:outerShdw blurRad="50800" dist="38100" dir="2700000" algn="tl" rotWithShape="0">
              <a:prstClr val="black">
                <a:alpha val="40000"/>
              </a:prstClr>
            </a:outerShdw>
          </a:effectLst>
        </p:spPr>
      </p:pic>
      <p:pic>
        <p:nvPicPr>
          <p:cNvPr id="68" name="圖形 67">
            <a:extLst>
              <a:ext uri="{FF2B5EF4-FFF2-40B4-BE49-F238E27FC236}">
                <a16:creationId xmlns:a16="http://schemas.microsoft.com/office/drawing/2014/main" id="{D6AB12AE-7193-4E47-9B3A-165B53AAD588}"/>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016016" y="3029424"/>
            <a:ext cx="857355" cy="857355"/>
          </a:xfrm>
          <a:prstGeom prst="rect">
            <a:avLst/>
          </a:prstGeom>
          <a:effectLst>
            <a:glow rad="101600">
              <a:schemeClr val="bg1">
                <a:alpha val="20000"/>
              </a:schemeClr>
            </a:glow>
            <a:outerShdw blurRad="50800" dist="38100" dir="2700000" algn="tl" rotWithShape="0">
              <a:prstClr val="black">
                <a:alpha val="40000"/>
              </a:prstClr>
            </a:outerShdw>
          </a:effectLst>
        </p:spPr>
      </p:pic>
      <p:pic>
        <p:nvPicPr>
          <p:cNvPr id="69" name="圖形 68">
            <a:extLst>
              <a:ext uri="{FF2B5EF4-FFF2-40B4-BE49-F238E27FC236}">
                <a16:creationId xmlns:a16="http://schemas.microsoft.com/office/drawing/2014/main" id="{D15250F5-1D5F-43DE-8801-856E0B92DD8F}"/>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7016016" y="4409853"/>
            <a:ext cx="857355" cy="857355"/>
          </a:xfrm>
          <a:prstGeom prst="rect">
            <a:avLst/>
          </a:prstGeom>
          <a:effectLst>
            <a:glow rad="101600">
              <a:schemeClr val="bg1">
                <a:alpha val="20000"/>
              </a:schemeClr>
            </a:glow>
            <a:outerShdw blurRad="50800" dist="38100" dir="2700000" algn="tl" rotWithShape="0">
              <a:prstClr val="black">
                <a:alpha val="40000"/>
              </a:prstClr>
            </a:outerShdw>
          </a:effectLst>
        </p:spPr>
      </p:pic>
      <p:pic>
        <p:nvPicPr>
          <p:cNvPr id="12" name="圖片 11">
            <a:extLst>
              <a:ext uri="{FF2B5EF4-FFF2-40B4-BE49-F238E27FC236}">
                <a16:creationId xmlns:a16="http://schemas.microsoft.com/office/drawing/2014/main" id="{A6B4D233-7901-408E-972F-EB175A093978}"/>
              </a:ext>
            </a:extLst>
          </p:cNvPr>
          <p:cNvPicPr>
            <a:picLocks noChangeAspect="1"/>
          </p:cNvPicPr>
          <p:nvPr/>
        </p:nvPicPr>
        <p:blipFill rotWithShape="1">
          <a:blip r:embed="rId14" cstate="print">
            <a:extLst>
              <a:ext uri="{28A0092B-C50C-407E-A947-70E740481C1C}">
                <a14:useLocalDpi xmlns:a14="http://schemas.microsoft.com/office/drawing/2010/main"/>
              </a:ext>
            </a:extLst>
          </a:blip>
          <a:srcRect/>
          <a:stretch/>
        </p:blipFill>
        <p:spPr>
          <a:xfrm>
            <a:off x="7453335" y="5560053"/>
            <a:ext cx="2942723" cy="1123564"/>
          </a:xfrm>
          <a:prstGeom prst="rect">
            <a:avLst/>
          </a:prstGeom>
          <a:effectLst>
            <a:outerShdw blurRad="101600" dist="38100" dir="2700000" algn="tl" rotWithShape="0">
              <a:prstClr val="black">
                <a:alpha val="40000"/>
              </a:prstClr>
            </a:outerShdw>
          </a:effectLst>
        </p:spPr>
      </p:pic>
      <p:cxnSp>
        <p:nvCxnSpPr>
          <p:cNvPr id="4" name="直線單箭頭接點 3">
            <a:extLst>
              <a:ext uri="{FF2B5EF4-FFF2-40B4-BE49-F238E27FC236}">
                <a16:creationId xmlns:a16="http://schemas.microsoft.com/office/drawing/2014/main" id="{161D2E05-3F23-4F5E-A88C-FA4FF2D10EBF}"/>
              </a:ext>
            </a:extLst>
          </p:cNvPr>
          <p:cNvCxnSpPr>
            <a:cxnSpLocks/>
          </p:cNvCxnSpPr>
          <p:nvPr/>
        </p:nvCxnSpPr>
        <p:spPr>
          <a:xfrm flipV="1">
            <a:off x="4097701" y="6228122"/>
            <a:ext cx="3323369" cy="13601"/>
          </a:xfrm>
          <a:prstGeom prst="straightConnector1">
            <a:avLst/>
          </a:prstGeom>
          <a:ln w="19050">
            <a:solidFill>
              <a:schemeClr val="tx1">
                <a:lumMod val="75000"/>
                <a:lumOff val="2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pic>
        <p:nvPicPr>
          <p:cNvPr id="5" name="圖片 5" descr="一張含有 電腦 的圖片&#10;&#10;自動產生的描述">
            <a:extLst>
              <a:ext uri="{FF2B5EF4-FFF2-40B4-BE49-F238E27FC236}">
                <a16:creationId xmlns:a16="http://schemas.microsoft.com/office/drawing/2014/main" id="{41A002FA-3588-4699-889B-AD5577E5029C}"/>
              </a:ext>
            </a:extLst>
          </p:cNvPr>
          <p:cNvPicPr>
            <a:picLocks noChangeAspect="1"/>
          </p:cNvPicPr>
          <p:nvPr/>
        </p:nvPicPr>
        <p:blipFill>
          <a:blip r:embed="rId15" cstate="print">
            <a:extLst>
              <a:ext uri="{28A0092B-C50C-407E-A947-70E740481C1C}">
                <a14:useLocalDpi xmlns:a14="http://schemas.microsoft.com/office/drawing/2010/main"/>
              </a:ext>
            </a:extLst>
          </a:blip>
          <a:stretch>
            <a:fillRect/>
          </a:stretch>
        </p:blipFill>
        <p:spPr>
          <a:xfrm>
            <a:off x="4779803" y="5613743"/>
            <a:ext cx="1955800" cy="1231900"/>
          </a:xfrm>
          <a:prstGeom prst="rect">
            <a:avLst/>
          </a:prstGeom>
          <a:effectLst>
            <a:outerShdw blurRad="203200" dist="25400" dir="5400000" algn="t" rotWithShape="0">
              <a:prstClr val="black">
                <a:alpha val="40000"/>
              </a:prstClr>
            </a:outerShdw>
          </a:effectLst>
        </p:spPr>
      </p:pic>
      <p:sp>
        <p:nvSpPr>
          <p:cNvPr id="17" name="矩形 16">
            <a:extLst>
              <a:ext uri="{FF2B5EF4-FFF2-40B4-BE49-F238E27FC236}">
                <a16:creationId xmlns:a16="http://schemas.microsoft.com/office/drawing/2014/main" id="{E4596FA5-5D51-4995-BAE4-85460B229B98}"/>
              </a:ext>
            </a:extLst>
          </p:cNvPr>
          <p:cNvSpPr/>
          <p:nvPr/>
        </p:nvSpPr>
        <p:spPr>
          <a:xfrm>
            <a:off x="3187841" y="4649696"/>
            <a:ext cx="2570008" cy="341312"/>
          </a:xfrm>
          <a:prstGeom prst="rect">
            <a:avLst/>
          </a:prstGeom>
          <a:noFill/>
        </p:spPr>
        <p:txBody>
          <a:bodyPr wrap="square" rtlCol="0" anchor="t">
            <a:spAutoFit/>
          </a:bodyPr>
          <a:lstStyle/>
          <a:p>
            <a:pPr algn="ctr">
              <a:lnSpc>
                <a:spcPts val="2100"/>
              </a:lnSpc>
              <a:spcBef>
                <a:spcPts val="200"/>
              </a:spcBef>
            </a:pPr>
            <a:r>
              <a:rPr lang="en-US" altLang="zh-TW" sz="1600" b="1">
                <a:solidFill>
                  <a:schemeClr val="bg1"/>
                </a:solidFill>
                <a:cs typeface="+mn-ea"/>
                <a:sym typeface="+mn-lt"/>
              </a:rPr>
              <a:t>RPO : real-time</a:t>
            </a:r>
          </a:p>
        </p:txBody>
      </p:sp>
      <p:sp>
        <p:nvSpPr>
          <p:cNvPr id="18" name="矩形 17">
            <a:extLst>
              <a:ext uri="{FF2B5EF4-FFF2-40B4-BE49-F238E27FC236}">
                <a16:creationId xmlns:a16="http://schemas.microsoft.com/office/drawing/2014/main" id="{B74AAEC5-665C-46C6-8557-B193C1499F97}"/>
              </a:ext>
            </a:extLst>
          </p:cNvPr>
          <p:cNvSpPr/>
          <p:nvPr/>
        </p:nvSpPr>
        <p:spPr>
          <a:xfrm>
            <a:off x="2963902" y="3280368"/>
            <a:ext cx="3083405" cy="341312"/>
          </a:xfrm>
          <a:prstGeom prst="rect">
            <a:avLst/>
          </a:prstGeom>
          <a:noFill/>
        </p:spPr>
        <p:txBody>
          <a:bodyPr wrap="square" rtlCol="0" anchor="t">
            <a:spAutoFit/>
          </a:bodyPr>
          <a:lstStyle/>
          <a:p>
            <a:pPr algn="ctr">
              <a:lnSpc>
                <a:spcPts val="2100"/>
              </a:lnSpc>
              <a:spcBef>
                <a:spcPts val="200"/>
              </a:spcBef>
            </a:pPr>
            <a:r>
              <a:rPr lang="en-US" altLang="zh-TW" sz="1600" b="1">
                <a:solidFill>
                  <a:schemeClr val="bg1"/>
                </a:solidFill>
                <a:cs typeface="+mn-ea"/>
                <a:sym typeface="+mn-lt"/>
              </a:rPr>
              <a:t>RPO : hourly</a:t>
            </a:r>
            <a:r>
              <a:rPr lang="zh-TW" altLang="en-US" sz="1600" b="1">
                <a:solidFill>
                  <a:schemeClr val="bg1"/>
                </a:solidFill>
                <a:cs typeface="+mn-ea"/>
                <a:sym typeface="+mn-lt"/>
              </a:rPr>
              <a:t> </a:t>
            </a:r>
            <a:r>
              <a:rPr lang="en-US" altLang="zh-TW" sz="1600" b="1">
                <a:solidFill>
                  <a:schemeClr val="bg1"/>
                </a:solidFill>
                <a:cs typeface="+mn-ea"/>
                <a:sym typeface="+mn-lt"/>
              </a:rPr>
              <a:t>/ daily / yearly</a:t>
            </a:r>
          </a:p>
        </p:txBody>
      </p:sp>
      <p:sp>
        <p:nvSpPr>
          <p:cNvPr id="19" name="矩形 18">
            <a:extLst>
              <a:ext uri="{FF2B5EF4-FFF2-40B4-BE49-F238E27FC236}">
                <a16:creationId xmlns:a16="http://schemas.microsoft.com/office/drawing/2014/main" id="{C40A6BB6-CDB4-4043-AA14-E7E4258B1B29}"/>
              </a:ext>
            </a:extLst>
          </p:cNvPr>
          <p:cNvSpPr/>
          <p:nvPr/>
        </p:nvSpPr>
        <p:spPr>
          <a:xfrm>
            <a:off x="2839398" y="2074892"/>
            <a:ext cx="3256601" cy="346734"/>
          </a:xfrm>
          <a:prstGeom prst="rect">
            <a:avLst/>
          </a:prstGeom>
          <a:noFill/>
        </p:spPr>
        <p:txBody>
          <a:bodyPr wrap="square" rtlCol="0" anchor="t">
            <a:spAutoFit/>
          </a:bodyPr>
          <a:lstStyle/>
          <a:p>
            <a:pPr algn="ctr">
              <a:lnSpc>
                <a:spcPts val="2100"/>
              </a:lnSpc>
              <a:spcBef>
                <a:spcPts val="200"/>
              </a:spcBef>
            </a:pPr>
            <a:r>
              <a:rPr lang="en-US" altLang="zh-TW" sz="1600" b="1">
                <a:solidFill>
                  <a:schemeClr val="bg1"/>
                </a:solidFill>
                <a:cs typeface="+mn-ea"/>
                <a:sym typeface="+mn-lt"/>
              </a:rPr>
              <a:t>RPO : daily / scheduled</a:t>
            </a:r>
          </a:p>
        </p:txBody>
      </p:sp>
      <p:pic>
        <p:nvPicPr>
          <p:cNvPr id="29" name="圖片 28">
            <a:extLst>
              <a:ext uri="{FF2B5EF4-FFF2-40B4-BE49-F238E27FC236}">
                <a16:creationId xmlns:a16="http://schemas.microsoft.com/office/drawing/2014/main" id="{24C25636-96D5-4B3B-9417-4BDBF7CE8001}"/>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flipV="1">
            <a:off x="2272204" y="6423489"/>
            <a:ext cx="1770706" cy="113697"/>
          </a:xfrm>
          <a:prstGeom prst="rect">
            <a:avLst/>
          </a:prstGeom>
        </p:spPr>
      </p:pic>
      <p:pic>
        <p:nvPicPr>
          <p:cNvPr id="30" name="圖片 29">
            <a:extLst>
              <a:ext uri="{FF2B5EF4-FFF2-40B4-BE49-F238E27FC236}">
                <a16:creationId xmlns:a16="http://schemas.microsoft.com/office/drawing/2014/main" id="{19DA9723-7FCE-4461-B2A9-816E71C033F4}"/>
              </a:ext>
            </a:extLst>
          </p:cNvPr>
          <p:cNvPicPr>
            <a:picLocks noChangeAspect="1"/>
          </p:cNvPicPr>
          <p:nvPr/>
        </p:nvPicPr>
        <p:blipFill>
          <a:blip r:embed="rId16">
            <a:extLst>
              <a:ext uri="{28A0092B-C50C-407E-A947-70E740481C1C}">
                <a14:useLocalDpi xmlns:a14="http://schemas.microsoft.com/office/drawing/2010/main" val="0"/>
              </a:ext>
            </a:extLst>
          </a:blip>
          <a:srcRect/>
          <a:stretch/>
        </p:blipFill>
        <p:spPr>
          <a:xfrm>
            <a:off x="2332496" y="5496467"/>
            <a:ext cx="1650121" cy="1031325"/>
          </a:xfrm>
          <a:prstGeom prst="rect">
            <a:avLst/>
          </a:prstGeom>
        </p:spPr>
      </p:pic>
      <p:pic>
        <p:nvPicPr>
          <p:cNvPr id="31" name="圖片 30">
            <a:extLst>
              <a:ext uri="{FF2B5EF4-FFF2-40B4-BE49-F238E27FC236}">
                <a16:creationId xmlns:a16="http://schemas.microsoft.com/office/drawing/2014/main" id="{B622B0A3-C8D3-4D73-8119-85F0364EC642}"/>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flipV="1">
            <a:off x="1396243" y="6653650"/>
            <a:ext cx="1443156" cy="113697"/>
          </a:xfrm>
          <a:prstGeom prst="rect">
            <a:avLst/>
          </a:prstGeom>
        </p:spPr>
      </p:pic>
      <p:pic>
        <p:nvPicPr>
          <p:cNvPr id="32" name="圖片 31">
            <a:extLst>
              <a:ext uri="{FF2B5EF4-FFF2-40B4-BE49-F238E27FC236}">
                <a16:creationId xmlns:a16="http://schemas.microsoft.com/office/drawing/2014/main" id="{B13E0964-92A0-461F-9C90-AB00447B9EEE}"/>
              </a:ext>
            </a:extLst>
          </p:cNvPr>
          <p:cNvPicPr>
            <a:picLocks noChangeAspect="1"/>
          </p:cNvPicPr>
          <p:nvPr/>
        </p:nvPicPr>
        <p:blipFill>
          <a:blip r:embed="rId17">
            <a:extLst>
              <a:ext uri="{28A0092B-C50C-407E-A947-70E740481C1C}">
                <a14:useLocalDpi xmlns:a14="http://schemas.microsoft.com/office/drawing/2010/main" val="0"/>
              </a:ext>
            </a:extLst>
          </a:blip>
          <a:srcRect/>
          <a:stretch/>
        </p:blipFill>
        <p:spPr>
          <a:xfrm>
            <a:off x="1329500" y="5740450"/>
            <a:ext cx="1615941" cy="1009963"/>
          </a:xfrm>
          <a:prstGeom prst="rect">
            <a:avLst/>
          </a:prstGeom>
        </p:spPr>
      </p:pic>
    </p:spTree>
    <p:extLst>
      <p:ext uri="{BB962C8B-B14F-4D97-AF65-F5344CB8AC3E}">
        <p14:creationId xmlns:p14="http://schemas.microsoft.com/office/powerpoint/2010/main" val="40664653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9" name="Google Shape;1112;gc428d55399_0_337">
            <a:extLst>
              <a:ext uri="{FF2B5EF4-FFF2-40B4-BE49-F238E27FC236}">
                <a16:creationId xmlns:a16="http://schemas.microsoft.com/office/drawing/2014/main" id="{00A3A8FC-0668-76AA-4A31-6EBD0557419A}"/>
              </a:ext>
            </a:extLst>
          </p:cNvPr>
          <p:cNvGrpSpPr/>
          <p:nvPr/>
        </p:nvGrpSpPr>
        <p:grpSpPr>
          <a:xfrm>
            <a:off x="6312030" y="2315227"/>
            <a:ext cx="5980442" cy="4441985"/>
            <a:chOff x="535858" y="2192097"/>
            <a:chExt cx="3078236" cy="4755000"/>
          </a:xfrm>
          <a:effectLst>
            <a:outerShdw blurRad="342900" dist="177800" dir="3600000" algn="t" rotWithShape="0">
              <a:prstClr val="black">
                <a:alpha val="40000"/>
              </a:prstClr>
            </a:outerShdw>
          </a:effectLst>
        </p:grpSpPr>
        <p:pic>
          <p:nvPicPr>
            <p:cNvPr id="150" name="Google Shape;1114;gc428d55399_0_337">
              <a:extLst>
                <a:ext uri="{FF2B5EF4-FFF2-40B4-BE49-F238E27FC236}">
                  <a16:creationId xmlns:a16="http://schemas.microsoft.com/office/drawing/2014/main" id="{FA096C40-D863-C459-3E3E-9E8F394AAA1C}"/>
                </a:ext>
              </a:extLst>
            </p:cNvPr>
            <p:cNvPicPr preferRelativeResize="0"/>
            <p:nvPr/>
          </p:nvPicPr>
          <p:blipFill rotWithShape="1">
            <a:blip r:embed="rId2"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151" name="Google Shape;1113;gc428d55399_0_337">
              <a:extLst>
                <a:ext uri="{FF2B5EF4-FFF2-40B4-BE49-F238E27FC236}">
                  <a16:creationId xmlns:a16="http://schemas.microsoft.com/office/drawing/2014/main" id="{AEDB408A-6DBA-884E-D4BE-0C373AAFBB6B}"/>
                </a:ext>
              </a:extLst>
            </p:cNvPr>
            <p:cNvSpPr/>
            <p:nvPr/>
          </p:nvSpPr>
          <p:spPr>
            <a:xfrm>
              <a:off x="535858" y="2192097"/>
              <a:ext cx="2743200" cy="4755000"/>
            </a:xfrm>
            <a:prstGeom prst="rect">
              <a:avLst/>
            </a:prstGeom>
            <a:gradFill>
              <a:gsLst>
                <a:gs pos="0">
                  <a:srgbClr val="FFFFFF">
                    <a:alpha val="83921"/>
                  </a:srgbClr>
                </a:gs>
                <a:gs pos="13000">
                  <a:schemeClr val="lt1"/>
                </a:gs>
                <a:gs pos="93000">
                  <a:srgbClr val="F5F5F5"/>
                </a:gs>
                <a:gs pos="100000">
                  <a:srgbClr val="BFBFBF">
                    <a:alpha val="63921"/>
                  </a:srgbClr>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cs typeface="+mn-ea"/>
                <a:sym typeface="+mn-lt"/>
              </a:endParaRPr>
            </a:p>
          </p:txBody>
        </p:sp>
      </p:grpSp>
      <p:sp>
        <p:nvSpPr>
          <p:cNvPr id="152" name="矩形: 圓角 151">
            <a:extLst>
              <a:ext uri="{FF2B5EF4-FFF2-40B4-BE49-F238E27FC236}">
                <a16:creationId xmlns:a16="http://schemas.microsoft.com/office/drawing/2014/main" id="{907FC075-9579-B424-A023-69B3560BCC8C}"/>
              </a:ext>
            </a:extLst>
          </p:cNvPr>
          <p:cNvSpPr/>
          <p:nvPr/>
        </p:nvSpPr>
        <p:spPr>
          <a:xfrm>
            <a:off x="7101089" y="2320853"/>
            <a:ext cx="3629992" cy="465613"/>
          </a:xfrm>
          <a:prstGeom prst="roundRect">
            <a:avLst>
              <a:gd name="adj" fmla="val 2352"/>
            </a:avLst>
          </a:prstGeom>
          <a:gradFill>
            <a:gsLst>
              <a:gs pos="8000">
                <a:srgbClr val="0D3A7E"/>
              </a:gs>
              <a:gs pos="100000">
                <a:srgbClr val="599AD5"/>
              </a:gs>
            </a:gsLst>
            <a:lin ang="0" scaled="0"/>
          </a:gradFill>
          <a:ln>
            <a:noFill/>
          </a:ln>
          <a:effectLst>
            <a:outerShdw blurRad="431800" dist="228600" dir="378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grpSp>
        <p:nvGrpSpPr>
          <p:cNvPr id="139" name="Google Shape;1112;gc428d55399_0_337">
            <a:extLst>
              <a:ext uri="{FF2B5EF4-FFF2-40B4-BE49-F238E27FC236}">
                <a16:creationId xmlns:a16="http://schemas.microsoft.com/office/drawing/2014/main" id="{C310B49A-C06B-EF30-0E4E-3818430BC692}"/>
              </a:ext>
            </a:extLst>
          </p:cNvPr>
          <p:cNvGrpSpPr/>
          <p:nvPr/>
        </p:nvGrpSpPr>
        <p:grpSpPr>
          <a:xfrm>
            <a:off x="701854" y="2322867"/>
            <a:ext cx="5980442" cy="4439971"/>
            <a:chOff x="535858" y="2192097"/>
            <a:chExt cx="3078236" cy="4755000"/>
          </a:xfrm>
          <a:effectLst>
            <a:outerShdw blurRad="342900" dist="177800" dir="3600000" algn="t" rotWithShape="0">
              <a:prstClr val="black">
                <a:alpha val="40000"/>
              </a:prstClr>
            </a:outerShdw>
          </a:effectLst>
        </p:grpSpPr>
        <p:pic>
          <p:nvPicPr>
            <p:cNvPr id="140" name="Google Shape;1114;gc428d55399_0_337">
              <a:extLst>
                <a:ext uri="{FF2B5EF4-FFF2-40B4-BE49-F238E27FC236}">
                  <a16:creationId xmlns:a16="http://schemas.microsoft.com/office/drawing/2014/main" id="{D78B3753-4BEE-903A-E9FE-A93B220C642A}"/>
                </a:ext>
              </a:extLst>
            </p:cNvPr>
            <p:cNvPicPr preferRelativeResize="0"/>
            <p:nvPr/>
          </p:nvPicPr>
          <p:blipFill rotWithShape="1">
            <a:blip r:embed="rId2"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144" name="Google Shape;1113;gc428d55399_0_337">
              <a:extLst>
                <a:ext uri="{FF2B5EF4-FFF2-40B4-BE49-F238E27FC236}">
                  <a16:creationId xmlns:a16="http://schemas.microsoft.com/office/drawing/2014/main" id="{6354A0C7-D3F3-420B-4B18-310A050B302C}"/>
                </a:ext>
              </a:extLst>
            </p:cNvPr>
            <p:cNvSpPr/>
            <p:nvPr/>
          </p:nvSpPr>
          <p:spPr>
            <a:xfrm>
              <a:off x="535858" y="2192097"/>
              <a:ext cx="2743200" cy="4755000"/>
            </a:xfrm>
            <a:prstGeom prst="rect">
              <a:avLst/>
            </a:prstGeom>
            <a:gradFill>
              <a:gsLst>
                <a:gs pos="0">
                  <a:srgbClr val="FFFFFF">
                    <a:alpha val="83921"/>
                  </a:srgbClr>
                </a:gs>
                <a:gs pos="13000">
                  <a:schemeClr val="lt1"/>
                </a:gs>
                <a:gs pos="93000">
                  <a:srgbClr val="F5F5F5"/>
                </a:gs>
                <a:gs pos="100000">
                  <a:srgbClr val="BFBFBF">
                    <a:alpha val="63921"/>
                  </a:srgbClr>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cs typeface="+mn-ea"/>
                <a:sym typeface="+mn-lt"/>
              </a:endParaRPr>
            </a:p>
          </p:txBody>
        </p:sp>
      </p:grpSp>
      <p:sp>
        <p:nvSpPr>
          <p:cNvPr id="2" name="標題 1">
            <a:extLst>
              <a:ext uri="{FF2B5EF4-FFF2-40B4-BE49-F238E27FC236}">
                <a16:creationId xmlns:a16="http://schemas.microsoft.com/office/drawing/2014/main" id="{20225FCC-E296-42AC-9A92-153524FEC3AD}"/>
              </a:ext>
            </a:extLst>
          </p:cNvPr>
          <p:cNvSpPr>
            <a:spLocks noGrp="1"/>
          </p:cNvSpPr>
          <p:nvPr>
            <p:ph type="title"/>
          </p:nvPr>
        </p:nvSpPr>
        <p:spPr>
          <a:xfrm>
            <a:off x="1" y="241171"/>
            <a:ext cx="12192000" cy="1378563"/>
          </a:xfrm>
        </p:spPr>
        <p:txBody>
          <a:bodyPr vert="horz" lIns="121920" tIns="60960" rIns="121920" bIns="60960" rtlCol="0" anchor="t">
            <a:noAutofit/>
          </a:bodyPr>
          <a:lstStyle/>
          <a:p>
            <a:pPr algn="ctr">
              <a:lnSpc>
                <a:spcPts val="4200"/>
              </a:lnSpc>
            </a:pPr>
            <a:r>
              <a:rPr lang="en-US" altLang="zh-TW" sz="3600">
                <a:solidFill>
                  <a:schemeClr val="tx1"/>
                </a:solidFill>
                <a:latin typeface="+mn-lt"/>
                <a:ea typeface="+mn-ea"/>
                <a:cs typeface="+mn-ea"/>
                <a:sym typeface="+mn-lt"/>
              </a:rPr>
              <a:t>Real-time </a:t>
            </a:r>
            <a:r>
              <a:rPr lang="en-US" altLang="zh-TW" sz="3600" err="1">
                <a:solidFill>
                  <a:schemeClr val="tx1"/>
                </a:solidFill>
                <a:latin typeface="+mn-lt"/>
                <a:ea typeface="+mn-ea"/>
                <a:cs typeface="+mn-ea"/>
                <a:sym typeface="+mn-lt"/>
              </a:rPr>
              <a:t>SnapSync</a:t>
            </a:r>
            <a:r>
              <a:rPr lang="en-US" altLang="zh-TW" sz="3600">
                <a:solidFill>
                  <a:schemeClr val="tx1"/>
                </a:solidFill>
                <a:latin typeface="+mn-lt"/>
                <a:ea typeface="+mn-ea"/>
                <a:cs typeface="+mn-ea"/>
                <a:sym typeface="+mn-lt"/>
              </a:rPr>
              <a:t> ensures minimal RPO </a:t>
            </a:r>
            <a:br>
              <a:rPr lang="en-US" altLang="zh-TW" sz="3600">
                <a:solidFill>
                  <a:schemeClr val="tx1"/>
                </a:solidFill>
                <a:latin typeface="+mn-lt"/>
                <a:ea typeface="+mn-ea"/>
                <a:cs typeface="+mn-ea"/>
                <a:sym typeface="+mn-lt"/>
              </a:rPr>
            </a:br>
            <a:r>
              <a:rPr lang="en-US" altLang="zh-TW" sz="3600">
                <a:solidFill>
                  <a:schemeClr val="tx1"/>
                </a:solidFill>
                <a:latin typeface="+mn-lt"/>
                <a:ea typeface="+mn-ea"/>
                <a:cs typeface="+mn-ea"/>
                <a:sym typeface="+mn-lt"/>
              </a:rPr>
              <a:t>with real-time disaster recovery</a:t>
            </a:r>
            <a:endParaRPr lang="zh-TW" altLang="en-US" sz="3600">
              <a:solidFill>
                <a:schemeClr val="tx1"/>
              </a:solidFill>
              <a:latin typeface="+mn-lt"/>
              <a:ea typeface="+mn-ea"/>
              <a:cs typeface="+mn-ea"/>
              <a:sym typeface="+mn-lt"/>
            </a:endParaRPr>
          </a:p>
        </p:txBody>
      </p:sp>
      <p:grpSp>
        <p:nvGrpSpPr>
          <p:cNvPr id="9" name="群組 8">
            <a:extLst>
              <a:ext uri="{FF2B5EF4-FFF2-40B4-BE49-F238E27FC236}">
                <a16:creationId xmlns:a16="http://schemas.microsoft.com/office/drawing/2014/main" id="{4D5DB653-2266-4022-B7BB-B3A8071B0FBD}"/>
              </a:ext>
            </a:extLst>
          </p:cNvPr>
          <p:cNvGrpSpPr/>
          <p:nvPr/>
        </p:nvGrpSpPr>
        <p:grpSpPr>
          <a:xfrm>
            <a:off x="4018825" y="5691876"/>
            <a:ext cx="1782020" cy="341541"/>
            <a:chOff x="4388896" y="4191428"/>
            <a:chExt cx="1165610" cy="223402"/>
          </a:xfrm>
          <a:gradFill>
            <a:gsLst>
              <a:gs pos="100000">
                <a:srgbClr val="3965B5"/>
              </a:gs>
              <a:gs pos="0">
                <a:srgbClr val="274DA5"/>
              </a:gs>
            </a:gsLst>
            <a:lin ang="0" scaled="0"/>
          </a:gradFill>
          <a:effectLst>
            <a:outerShdw blurRad="50800" dist="38100" dir="2700000" algn="tl" rotWithShape="0">
              <a:prstClr val="black">
                <a:alpha val="40000"/>
              </a:prstClr>
            </a:outerShdw>
          </a:effectLst>
        </p:grpSpPr>
        <p:sp>
          <p:nvSpPr>
            <p:cNvPr id="10" name="手繪多邊形: 圖案 9">
              <a:extLst>
                <a:ext uri="{FF2B5EF4-FFF2-40B4-BE49-F238E27FC236}">
                  <a16:creationId xmlns:a16="http://schemas.microsoft.com/office/drawing/2014/main" id="{F02DF4E0-3378-43D9-92EC-B2D3A201BF92}"/>
                </a:ext>
              </a:extLst>
            </p:cNvPr>
            <p:cNvSpPr/>
            <p:nvPr/>
          </p:nvSpPr>
          <p:spPr>
            <a:xfrm>
              <a:off x="4390688" y="4193220"/>
              <a:ext cx="1162024" cy="218776"/>
            </a:xfrm>
            <a:custGeom>
              <a:avLst/>
              <a:gdLst>
                <a:gd name="connsiteX0" fmla="*/ 79058 w 3086100"/>
                <a:gd name="connsiteY0" fmla="*/ 590169 h 581025"/>
                <a:gd name="connsiteX1" fmla="*/ 0 w 3086100"/>
                <a:gd name="connsiteY1" fmla="*/ 511112 h 581025"/>
                <a:gd name="connsiteX2" fmla="*/ 0 w 3086100"/>
                <a:gd name="connsiteY2" fmla="*/ 79058 h 581025"/>
                <a:gd name="connsiteX3" fmla="*/ 79058 w 3086100"/>
                <a:gd name="connsiteY3" fmla="*/ 0 h 581025"/>
                <a:gd name="connsiteX4" fmla="*/ 3009329 w 3086100"/>
                <a:gd name="connsiteY4" fmla="*/ 0 h 581025"/>
                <a:gd name="connsiteX5" fmla="*/ 3088291 w 3086100"/>
                <a:gd name="connsiteY5" fmla="*/ 79058 h 581025"/>
                <a:gd name="connsiteX6" fmla="*/ 3088291 w 3086100"/>
                <a:gd name="connsiteY6" fmla="*/ 511112 h 581025"/>
                <a:gd name="connsiteX7" fmla="*/ 3009329 w 3086100"/>
                <a:gd name="connsiteY7" fmla="*/ 590169 h 581025"/>
                <a:gd name="connsiteX8" fmla="*/ 79058 w 3086100"/>
                <a:gd name="connsiteY8" fmla="*/ 590169 h 581025"/>
                <a:gd name="connsiteX9" fmla="*/ 2995517 w 3086100"/>
                <a:gd name="connsiteY9" fmla="*/ 143637 h 581025"/>
                <a:gd name="connsiteX10" fmla="*/ 2967038 w 3086100"/>
                <a:gd name="connsiteY10" fmla="*/ 172117 h 581025"/>
                <a:gd name="connsiteX11" fmla="*/ 2967038 w 3086100"/>
                <a:gd name="connsiteY11" fmla="*/ 350806 h 581025"/>
                <a:gd name="connsiteX12" fmla="*/ 2995517 w 3086100"/>
                <a:gd name="connsiteY12" fmla="*/ 379286 h 581025"/>
                <a:gd name="connsiteX13" fmla="*/ 3023997 w 3086100"/>
                <a:gd name="connsiteY13" fmla="*/ 350806 h 581025"/>
                <a:gd name="connsiteX14" fmla="*/ 3023997 w 3086100"/>
                <a:gd name="connsiteY14" fmla="*/ 172117 h 581025"/>
                <a:gd name="connsiteX15" fmla="*/ 2995517 w 3086100"/>
                <a:gd name="connsiteY15" fmla="*/ 143637 h 581025"/>
                <a:gd name="connsiteX16" fmla="*/ 92774 w 3086100"/>
                <a:gd name="connsiteY16" fmla="*/ 143637 h 581025"/>
                <a:gd name="connsiteX17" fmla="*/ 64294 w 3086100"/>
                <a:gd name="connsiteY17" fmla="*/ 172117 h 581025"/>
                <a:gd name="connsiteX18" fmla="*/ 64294 w 3086100"/>
                <a:gd name="connsiteY18" fmla="*/ 350806 h 581025"/>
                <a:gd name="connsiteX19" fmla="*/ 92774 w 3086100"/>
                <a:gd name="connsiteY19" fmla="*/ 379286 h 581025"/>
                <a:gd name="connsiteX20" fmla="*/ 121253 w 3086100"/>
                <a:gd name="connsiteY20" fmla="*/ 350806 h 581025"/>
                <a:gd name="connsiteX21" fmla="*/ 121253 w 3086100"/>
                <a:gd name="connsiteY21" fmla="*/ 172117 h 581025"/>
                <a:gd name="connsiteX22" fmla="*/ 92774 w 3086100"/>
                <a:gd name="connsiteY22" fmla="*/ 143637 h 581025"/>
                <a:gd name="connsiteX23" fmla="*/ 92774 w 3086100"/>
                <a:gd name="connsiteY23" fmla="*/ 143637 h 58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86100" h="581025">
                  <a:moveTo>
                    <a:pt x="79058" y="590169"/>
                  </a:moveTo>
                  <a:cubicBezTo>
                    <a:pt x="35528" y="590169"/>
                    <a:pt x="0" y="554736"/>
                    <a:pt x="0" y="511112"/>
                  </a:cubicBezTo>
                  <a:lnTo>
                    <a:pt x="0" y="79058"/>
                  </a:lnTo>
                  <a:cubicBezTo>
                    <a:pt x="0" y="35528"/>
                    <a:pt x="35433" y="0"/>
                    <a:pt x="79058" y="0"/>
                  </a:cubicBezTo>
                  <a:lnTo>
                    <a:pt x="3009329" y="0"/>
                  </a:lnTo>
                  <a:cubicBezTo>
                    <a:pt x="3052858" y="0"/>
                    <a:pt x="3088291" y="35433"/>
                    <a:pt x="3088291" y="79058"/>
                  </a:cubicBezTo>
                  <a:lnTo>
                    <a:pt x="3088291" y="511112"/>
                  </a:lnTo>
                  <a:cubicBezTo>
                    <a:pt x="3088291" y="554641"/>
                    <a:pt x="3052858" y="590169"/>
                    <a:pt x="3009329" y="590169"/>
                  </a:cubicBezTo>
                  <a:lnTo>
                    <a:pt x="79058" y="590169"/>
                  </a:lnTo>
                  <a:close/>
                  <a:moveTo>
                    <a:pt x="2995517" y="143637"/>
                  </a:moveTo>
                  <a:cubicBezTo>
                    <a:pt x="2979801" y="143637"/>
                    <a:pt x="2967038" y="156401"/>
                    <a:pt x="2967038" y="172117"/>
                  </a:cubicBezTo>
                  <a:lnTo>
                    <a:pt x="2967038" y="350806"/>
                  </a:lnTo>
                  <a:cubicBezTo>
                    <a:pt x="2967038" y="366522"/>
                    <a:pt x="2979801" y="379286"/>
                    <a:pt x="2995517" y="379286"/>
                  </a:cubicBezTo>
                  <a:cubicBezTo>
                    <a:pt x="3011234" y="379286"/>
                    <a:pt x="3023997" y="366522"/>
                    <a:pt x="3023997" y="350806"/>
                  </a:cubicBezTo>
                  <a:lnTo>
                    <a:pt x="3023997" y="172117"/>
                  </a:lnTo>
                  <a:cubicBezTo>
                    <a:pt x="3023997" y="156401"/>
                    <a:pt x="3011138" y="143637"/>
                    <a:pt x="2995517" y="143637"/>
                  </a:cubicBezTo>
                  <a:close/>
                  <a:moveTo>
                    <a:pt x="92774" y="143637"/>
                  </a:moveTo>
                  <a:cubicBezTo>
                    <a:pt x="77057" y="143637"/>
                    <a:pt x="64294" y="156401"/>
                    <a:pt x="64294" y="172117"/>
                  </a:cubicBezTo>
                  <a:lnTo>
                    <a:pt x="64294" y="350806"/>
                  </a:lnTo>
                  <a:cubicBezTo>
                    <a:pt x="64294" y="366522"/>
                    <a:pt x="77057" y="379286"/>
                    <a:pt x="92774" y="379286"/>
                  </a:cubicBezTo>
                  <a:cubicBezTo>
                    <a:pt x="108490" y="379286"/>
                    <a:pt x="121253" y="366522"/>
                    <a:pt x="121253" y="350806"/>
                  </a:cubicBezTo>
                  <a:lnTo>
                    <a:pt x="121253" y="172117"/>
                  </a:lnTo>
                  <a:cubicBezTo>
                    <a:pt x="121253" y="156401"/>
                    <a:pt x="108490" y="143637"/>
                    <a:pt x="92774" y="143637"/>
                  </a:cubicBezTo>
                  <a:lnTo>
                    <a:pt x="92774" y="143637"/>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1" name="手繪多邊形: 圖案 10">
              <a:extLst>
                <a:ext uri="{FF2B5EF4-FFF2-40B4-BE49-F238E27FC236}">
                  <a16:creationId xmlns:a16="http://schemas.microsoft.com/office/drawing/2014/main" id="{4034FE09-2A6E-43FB-ADFF-1B24B760EC28}"/>
                </a:ext>
              </a:extLst>
            </p:cNvPr>
            <p:cNvSpPr/>
            <p:nvPr/>
          </p:nvSpPr>
          <p:spPr>
            <a:xfrm>
              <a:off x="4388896" y="4191428"/>
              <a:ext cx="1165610" cy="222362"/>
            </a:xfrm>
            <a:custGeom>
              <a:avLst/>
              <a:gdLst>
                <a:gd name="connsiteX0" fmla="*/ 3013996 w 3095625"/>
                <a:gd name="connsiteY0" fmla="*/ 9525 h 590550"/>
                <a:gd name="connsiteX1" fmla="*/ 3088291 w 3095625"/>
                <a:gd name="connsiteY1" fmla="*/ 83820 h 590550"/>
                <a:gd name="connsiteX2" fmla="*/ 3088291 w 3095625"/>
                <a:gd name="connsiteY2" fmla="*/ 515874 h 590550"/>
                <a:gd name="connsiteX3" fmla="*/ 3013996 w 3095625"/>
                <a:gd name="connsiteY3" fmla="*/ 590169 h 590550"/>
                <a:gd name="connsiteX4" fmla="*/ 83820 w 3095625"/>
                <a:gd name="connsiteY4" fmla="*/ 590169 h 590550"/>
                <a:gd name="connsiteX5" fmla="*/ 9525 w 3095625"/>
                <a:gd name="connsiteY5" fmla="*/ 515874 h 590550"/>
                <a:gd name="connsiteX6" fmla="*/ 9525 w 3095625"/>
                <a:gd name="connsiteY6" fmla="*/ 83820 h 590550"/>
                <a:gd name="connsiteX7" fmla="*/ 83820 w 3095625"/>
                <a:gd name="connsiteY7" fmla="*/ 9525 h 590550"/>
                <a:gd name="connsiteX8" fmla="*/ 3013996 w 3095625"/>
                <a:gd name="connsiteY8" fmla="*/ 9525 h 590550"/>
                <a:gd name="connsiteX9" fmla="*/ 3000280 w 3095625"/>
                <a:gd name="connsiteY9" fmla="*/ 388906 h 590550"/>
                <a:gd name="connsiteX10" fmla="*/ 3000280 w 3095625"/>
                <a:gd name="connsiteY10" fmla="*/ 388906 h 590550"/>
                <a:gd name="connsiteX11" fmla="*/ 3033522 w 3095625"/>
                <a:gd name="connsiteY11" fmla="*/ 355664 h 590550"/>
                <a:gd name="connsiteX12" fmla="*/ 3033522 w 3095625"/>
                <a:gd name="connsiteY12" fmla="*/ 176879 h 590550"/>
                <a:gd name="connsiteX13" fmla="*/ 3000280 w 3095625"/>
                <a:gd name="connsiteY13" fmla="*/ 143637 h 590550"/>
                <a:gd name="connsiteX14" fmla="*/ 2967038 w 3095625"/>
                <a:gd name="connsiteY14" fmla="*/ 176879 h 590550"/>
                <a:gd name="connsiteX15" fmla="*/ 2967038 w 3095625"/>
                <a:gd name="connsiteY15" fmla="*/ 355568 h 590550"/>
                <a:gd name="connsiteX16" fmla="*/ 3000280 w 3095625"/>
                <a:gd name="connsiteY16" fmla="*/ 388906 h 590550"/>
                <a:gd name="connsiteX17" fmla="*/ 97536 w 3095625"/>
                <a:gd name="connsiteY17" fmla="*/ 388906 h 590550"/>
                <a:gd name="connsiteX18" fmla="*/ 97536 w 3095625"/>
                <a:gd name="connsiteY18" fmla="*/ 388906 h 590550"/>
                <a:gd name="connsiteX19" fmla="*/ 130778 w 3095625"/>
                <a:gd name="connsiteY19" fmla="*/ 355664 h 590550"/>
                <a:gd name="connsiteX20" fmla="*/ 130778 w 3095625"/>
                <a:gd name="connsiteY20" fmla="*/ 176879 h 590550"/>
                <a:gd name="connsiteX21" fmla="*/ 97536 w 3095625"/>
                <a:gd name="connsiteY21" fmla="*/ 143637 h 590550"/>
                <a:gd name="connsiteX22" fmla="*/ 64294 w 3095625"/>
                <a:gd name="connsiteY22" fmla="*/ 176879 h 590550"/>
                <a:gd name="connsiteX23" fmla="*/ 64294 w 3095625"/>
                <a:gd name="connsiteY23" fmla="*/ 355568 h 590550"/>
                <a:gd name="connsiteX24" fmla="*/ 97536 w 3095625"/>
                <a:gd name="connsiteY24" fmla="*/ 388906 h 590550"/>
                <a:gd name="connsiteX25" fmla="*/ 3013996 w 3095625"/>
                <a:gd name="connsiteY25" fmla="*/ 0 h 590550"/>
                <a:gd name="connsiteX26" fmla="*/ 83820 w 3095625"/>
                <a:gd name="connsiteY26" fmla="*/ 0 h 590550"/>
                <a:gd name="connsiteX27" fmla="*/ 0 w 3095625"/>
                <a:gd name="connsiteY27" fmla="*/ 83820 h 590550"/>
                <a:gd name="connsiteX28" fmla="*/ 0 w 3095625"/>
                <a:gd name="connsiteY28" fmla="*/ 515874 h 590550"/>
                <a:gd name="connsiteX29" fmla="*/ 83820 w 3095625"/>
                <a:gd name="connsiteY29" fmla="*/ 599694 h 590550"/>
                <a:gd name="connsiteX30" fmla="*/ 3014091 w 3095625"/>
                <a:gd name="connsiteY30" fmla="*/ 599694 h 590550"/>
                <a:gd name="connsiteX31" fmla="*/ 3097911 w 3095625"/>
                <a:gd name="connsiteY31" fmla="*/ 515874 h 590550"/>
                <a:gd name="connsiteX32" fmla="*/ 3097911 w 3095625"/>
                <a:gd name="connsiteY32" fmla="*/ 83820 h 590550"/>
                <a:gd name="connsiteX33" fmla="*/ 3013996 w 3095625"/>
                <a:gd name="connsiteY33" fmla="*/ 0 h 590550"/>
                <a:gd name="connsiteX34" fmla="*/ 3013996 w 3095625"/>
                <a:gd name="connsiteY34" fmla="*/ 0 h 590550"/>
                <a:gd name="connsiteX35" fmla="*/ 3000280 w 3095625"/>
                <a:gd name="connsiteY35" fmla="*/ 379381 h 590550"/>
                <a:gd name="connsiteX36" fmla="*/ 2976563 w 3095625"/>
                <a:gd name="connsiteY36" fmla="*/ 355664 h 590550"/>
                <a:gd name="connsiteX37" fmla="*/ 2976563 w 3095625"/>
                <a:gd name="connsiteY37" fmla="*/ 176879 h 590550"/>
                <a:gd name="connsiteX38" fmla="*/ 3000280 w 3095625"/>
                <a:gd name="connsiteY38" fmla="*/ 153162 h 590550"/>
                <a:gd name="connsiteX39" fmla="*/ 3000280 w 3095625"/>
                <a:gd name="connsiteY39" fmla="*/ 153162 h 590550"/>
                <a:gd name="connsiteX40" fmla="*/ 3023997 w 3095625"/>
                <a:gd name="connsiteY40" fmla="*/ 176879 h 590550"/>
                <a:gd name="connsiteX41" fmla="*/ 3023997 w 3095625"/>
                <a:gd name="connsiteY41" fmla="*/ 355568 h 590550"/>
                <a:gd name="connsiteX42" fmla="*/ 3000280 w 3095625"/>
                <a:gd name="connsiteY42" fmla="*/ 379381 h 590550"/>
                <a:gd name="connsiteX43" fmla="*/ 3000280 w 3095625"/>
                <a:gd name="connsiteY43" fmla="*/ 379381 h 590550"/>
                <a:gd name="connsiteX44" fmla="*/ 3000280 w 3095625"/>
                <a:gd name="connsiteY44" fmla="*/ 379381 h 590550"/>
                <a:gd name="connsiteX45" fmla="*/ 97536 w 3095625"/>
                <a:gd name="connsiteY45" fmla="*/ 379381 h 590550"/>
                <a:gd name="connsiteX46" fmla="*/ 73819 w 3095625"/>
                <a:gd name="connsiteY46" fmla="*/ 355664 h 590550"/>
                <a:gd name="connsiteX47" fmla="*/ 73819 w 3095625"/>
                <a:gd name="connsiteY47" fmla="*/ 176879 h 590550"/>
                <a:gd name="connsiteX48" fmla="*/ 97536 w 3095625"/>
                <a:gd name="connsiteY48" fmla="*/ 153162 h 590550"/>
                <a:gd name="connsiteX49" fmla="*/ 97536 w 3095625"/>
                <a:gd name="connsiteY49" fmla="*/ 153162 h 590550"/>
                <a:gd name="connsiteX50" fmla="*/ 121253 w 3095625"/>
                <a:gd name="connsiteY50" fmla="*/ 176879 h 590550"/>
                <a:gd name="connsiteX51" fmla="*/ 121253 w 3095625"/>
                <a:gd name="connsiteY51" fmla="*/ 355568 h 590550"/>
                <a:gd name="connsiteX52" fmla="*/ 97536 w 3095625"/>
                <a:gd name="connsiteY52" fmla="*/ 379381 h 590550"/>
                <a:gd name="connsiteX53" fmla="*/ 97536 w 3095625"/>
                <a:gd name="connsiteY53" fmla="*/ 379381 h 590550"/>
                <a:gd name="connsiteX54" fmla="*/ 97536 w 3095625"/>
                <a:gd name="connsiteY54" fmla="*/ 379381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3095625" h="590550">
                  <a:moveTo>
                    <a:pt x="3013996" y="9525"/>
                  </a:moveTo>
                  <a:cubicBezTo>
                    <a:pt x="3054953" y="9525"/>
                    <a:pt x="3088291" y="42863"/>
                    <a:pt x="3088291" y="83820"/>
                  </a:cubicBezTo>
                  <a:lnTo>
                    <a:pt x="3088291" y="515874"/>
                  </a:lnTo>
                  <a:cubicBezTo>
                    <a:pt x="3088291" y="556832"/>
                    <a:pt x="3054953" y="590169"/>
                    <a:pt x="3013996" y="590169"/>
                  </a:cubicBezTo>
                  <a:lnTo>
                    <a:pt x="83820" y="590169"/>
                  </a:lnTo>
                  <a:cubicBezTo>
                    <a:pt x="42863" y="590169"/>
                    <a:pt x="9525" y="556832"/>
                    <a:pt x="9525" y="515874"/>
                  </a:cubicBezTo>
                  <a:lnTo>
                    <a:pt x="9525" y="83820"/>
                  </a:lnTo>
                  <a:cubicBezTo>
                    <a:pt x="9525" y="42863"/>
                    <a:pt x="42863" y="9525"/>
                    <a:pt x="83820" y="9525"/>
                  </a:cubicBezTo>
                  <a:lnTo>
                    <a:pt x="3013996" y="9525"/>
                  </a:lnTo>
                  <a:moveTo>
                    <a:pt x="3000280" y="388906"/>
                  </a:moveTo>
                  <a:lnTo>
                    <a:pt x="3000280" y="388906"/>
                  </a:lnTo>
                  <a:cubicBezTo>
                    <a:pt x="3018663" y="388906"/>
                    <a:pt x="3033522" y="373951"/>
                    <a:pt x="3033522" y="355664"/>
                  </a:cubicBezTo>
                  <a:lnTo>
                    <a:pt x="3033522" y="176879"/>
                  </a:lnTo>
                  <a:cubicBezTo>
                    <a:pt x="3033522" y="158496"/>
                    <a:pt x="3018568" y="143637"/>
                    <a:pt x="3000280" y="143637"/>
                  </a:cubicBezTo>
                  <a:cubicBezTo>
                    <a:pt x="2981897" y="143637"/>
                    <a:pt x="2967038" y="158591"/>
                    <a:pt x="2967038" y="176879"/>
                  </a:cubicBezTo>
                  <a:lnTo>
                    <a:pt x="2967038" y="355568"/>
                  </a:lnTo>
                  <a:cubicBezTo>
                    <a:pt x="2966942" y="373951"/>
                    <a:pt x="2981897" y="388906"/>
                    <a:pt x="3000280" y="388906"/>
                  </a:cubicBezTo>
                  <a:moveTo>
                    <a:pt x="97536" y="388906"/>
                  </a:moveTo>
                  <a:lnTo>
                    <a:pt x="97536" y="388906"/>
                  </a:lnTo>
                  <a:cubicBezTo>
                    <a:pt x="115919" y="388906"/>
                    <a:pt x="130778" y="373951"/>
                    <a:pt x="130778" y="355664"/>
                  </a:cubicBezTo>
                  <a:lnTo>
                    <a:pt x="130778" y="176879"/>
                  </a:lnTo>
                  <a:cubicBezTo>
                    <a:pt x="130778" y="158496"/>
                    <a:pt x="115824" y="143637"/>
                    <a:pt x="97536" y="143637"/>
                  </a:cubicBezTo>
                  <a:cubicBezTo>
                    <a:pt x="79153" y="143637"/>
                    <a:pt x="64294" y="158591"/>
                    <a:pt x="64294" y="176879"/>
                  </a:cubicBezTo>
                  <a:lnTo>
                    <a:pt x="64294" y="355568"/>
                  </a:lnTo>
                  <a:cubicBezTo>
                    <a:pt x="64294" y="373951"/>
                    <a:pt x="79248" y="388906"/>
                    <a:pt x="97536" y="388906"/>
                  </a:cubicBezTo>
                  <a:moveTo>
                    <a:pt x="3013996" y="0"/>
                  </a:moveTo>
                  <a:lnTo>
                    <a:pt x="83820" y="0"/>
                  </a:lnTo>
                  <a:cubicBezTo>
                    <a:pt x="37529" y="0"/>
                    <a:pt x="0" y="37529"/>
                    <a:pt x="0" y="83820"/>
                  </a:cubicBezTo>
                  <a:lnTo>
                    <a:pt x="0" y="515874"/>
                  </a:lnTo>
                  <a:cubicBezTo>
                    <a:pt x="0" y="562166"/>
                    <a:pt x="37529" y="599694"/>
                    <a:pt x="83820" y="599694"/>
                  </a:cubicBezTo>
                  <a:lnTo>
                    <a:pt x="3014091" y="599694"/>
                  </a:lnTo>
                  <a:cubicBezTo>
                    <a:pt x="3060383" y="599694"/>
                    <a:pt x="3097911" y="562166"/>
                    <a:pt x="3097911" y="515874"/>
                  </a:cubicBezTo>
                  <a:lnTo>
                    <a:pt x="3097911" y="83820"/>
                  </a:lnTo>
                  <a:cubicBezTo>
                    <a:pt x="3097816" y="37529"/>
                    <a:pt x="3060287" y="0"/>
                    <a:pt x="3013996" y="0"/>
                  </a:cubicBezTo>
                  <a:lnTo>
                    <a:pt x="3013996" y="0"/>
                  </a:lnTo>
                  <a:close/>
                  <a:moveTo>
                    <a:pt x="3000280" y="379381"/>
                  </a:moveTo>
                  <a:cubicBezTo>
                    <a:pt x="2987231" y="379381"/>
                    <a:pt x="2976563" y="368713"/>
                    <a:pt x="2976563" y="355664"/>
                  </a:cubicBezTo>
                  <a:lnTo>
                    <a:pt x="2976563" y="176879"/>
                  </a:lnTo>
                  <a:cubicBezTo>
                    <a:pt x="2976563" y="163830"/>
                    <a:pt x="2987231" y="153162"/>
                    <a:pt x="3000280" y="153162"/>
                  </a:cubicBezTo>
                  <a:lnTo>
                    <a:pt x="3000280" y="153162"/>
                  </a:lnTo>
                  <a:cubicBezTo>
                    <a:pt x="3013329" y="153162"/>
                    <a:pt x="3023997" y="163830"/>
                    <a:pt x="3023997" y="176879"/>
                  </a:cubicBezTo>
                  <a:lnTo>
                    <a:pt x="3023997" y="355568"/>
                  </a:lnTo>
                  <a:cubicBezTo>
                    <a:pt x="3023997" y="368713"/>
                    <a:pt x="3013329" y="379381"/>
                    <a:pt x="3000280" y="379381"/>
                  </a:cubicBezTo>
                  <a:lnTo>
                    <a:pt x="3000280" y="379381"/>
                  </a:lnTo>
                  <a:lnTo>
                    <a:pt x="3000280" y="379381"/>
                  </a:lnTo>
                  <a:close/>
                  <a:moveTo>
                    <a:pt x="97536" y="379381"/>
                  </a:moveTo>
                  <a:cubicBezTo>
                    <a:pt x="84487" y="379381"/>
                    <a:pt x="73819" y="368713"/>
                    <a:pt x="73819" y="355664"/>
                  </a:cubicBezTo>
                  <a:lnTo>
                    <a:pt x="73819" y="176879"/>
                  </a:lnTo>
                  <a:cubicBezTo>
                    <a:pt x="73819" y="163830"/>
                    <a:pt x="84487" y="153162"/>
                    <a:pt x="97536" y="153162"/>
                  </a:cubicBezTo>
                  <a:lnTo>
                    <a:pt x="97536" y="153162"/>
                  </a:lnTo>
                  <a:cubicBezTo>
                    <a:pt x="110585" y="153162"/>
                    <a:pt x="121253" y="163830"/>
                    <a:pt x="121253" y="176879"/>
                  </a:cubicBezTo>
                  <a:lnTo>
                    <a:pt x="121253" y="355568"/>
                  </a:lnTo>
                  <a:cubicBezTo>
                    <a:pt x="121253" y="368713"/>
                    <a:pt x="110585" y="379381"/>
                    <a:pt x="97536" y="379381"/>
                  </a:cubicBezTo>
                  <a:lnTo>
                    <a:pt x="97536" y="379381"/>
                  </a:lnTo>
                  <a:lnTo>
                    <a:pt x="97536" y="379381"/>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2" name="手繪多邊形: 圖案 11">
              <a:extLst>
                <a:ext uri="{FF2B5EF4-FFF2-40B4-BE49-F238E27FC236}">
                  <a16:creationId xmlns:a16="http://schemas.microsoft.com/office/drawing/2014/main" id="{E3CD1538-5D9C-4DA3-B26B-3BB3D9D3AB07}"/>
                </a:ext>
              </a:extLst>
            </p:cNvPr>
            <p:cNvSpPr/>
            <p:nvPr/>
          </p:nvSpPr>
          <p:spPr>
            <a:xfrm>
              <a:off x="4477052" y="4253116"/>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3" name="手繪多邊形: 圖案 12">
              <a:extLst>
                <a:ext uri="{FF2B5EF4-FFF2-40B4-BE49-F238E27FC236}">
                  <a16:creationId xmlns:a16="http://schemas.microsoft.com/office/drawing/2014/main" id="{DCC135B1-05AE-436E-BCFB-6D956CFACAA7}"/>
                </a:ext>
              </a:extLst>
            </p:cNvPr>
            <p:cNvSpPr/>
            <p:nvPr/>
          </p:nvSpPr>
          <p:spPr>
            <a:xfrm>
              <a:off x="4475259"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4" name="手繪多邊形: 圖案 13">
              <a:extLst>
                <a:ext uri="{FF2B5EF4-FFF2-40B4-BE49-F238E27FC236}">
                  <a16:creationId xmlns:a16="http://schemas.microsoft.com/office/drawing/2014/main" id="{A52B1BAC-B6BD-4C1F-A85A-6EFC06B446D3}"/>
                </a:ext>
              </a:extLst>
            </p:cNvPr>
            <p:cNvSpPr/>
            <p:nvPr/>
          </p:nvSpPr>
          <p:spPr>
            <a:xfrm>
              <a:off x="4672803"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5" name="手繪多邊形: 圖案 14">
              <a:extLst>
                <a:ext uri="{FF2B5EF4-FFF2-40B4-BE49-F238E27FC236}">
                  <a16:creationId xmlns:a16="http://schemas.microsoft.com/office/drawing/2014/main" id="{3C3B003D-447A-465C-A306-01B20091A5C6}"/>
                </a:ext>
              </a:extLst>
            </p:cNvPr>
            <p:cNvSpPr/>
            <p:nvPr/>
          </p:nvSpPr>
          <p:spPr>
            <a:xfrm>
              <a:off x="4671010"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6" name="手繪多邊形: 圖案 15">
              <a:extLst>
                <a:ext uri="{FF2B5EF4-FFF2-40B4-BE49-F238E27FC236}">
                  <a16:creationId xmlns:a16="http://schemas.microsoft.com/office/drawing/2014/main" id="{5D018226-403A-4273-9AF5-BF8E21A9D8BC}"/>
                </a:ext>
              </a:extLst>
            </p:cNvPr>
            <p:cNvSpPr/>
            <p:nvPr/>
          </p:nvSpPr>
          <p:spPr>
            <a:xfrm>
              <a:off x="4728465" y="4253116"/>
              <a:ext cx="229536" cy="60970"/>
            </a:xfrm>
            <a:custGeom>
              <a:avLst/>
              <a:gdLst>
                <a:gd name="connsiteX0" fmla="*/ 23431 w 609600"/>
                <a:gd name="connsiteY0" fmla="*/ 170402 h 161925"/>
                <a:gd name="connsiteX1" fmla="*/ 0 w 609600"/>
                <a:gd name="connsiteY1" fmla="*/ 146971 h 161925"/>
                <a:gd name="connsiteX2" fmla="*/ 0 w 609600"/>
                <a:gd name="connsiteY2" fmla="*/ 23431 h 161925"/>
                <a:gd name="connsiteX3" fmla="*/ 23431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1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1" y="170402"/>
                  </a:moveTo>
                  <a:cubicBezTo>
                    <a:pt x="10573" y="170402"/>
                    <a:pt x="0" y="159925"/>
                    <a:pt x="0" y="146971"/>
                  </a:cubicBezTo>
                  <a:lnTo>
                    <a:pt x="0" y="23431"/>
                  </a:lnTo>
                  <a:cubicBezTo>
                    <a:pt x="0" y="10573"/>
                    <a:pt x="10477" y="0"/>
                    <a:pt x="23431" y="0"/>
                  </a:cubicBezTo>
                  <a:lnTo>
                    <a:pt x="594265" y="0"/>
                  </a:lnTo>
                  <a:cubicBezTo>
                    <a:pt x="607124" y="0"/>
                    <a:pt x="617696" y="10477"/>
                    <a:pt x="617696" y="23431"/>
                  </a:cubicBezTo>
                  <a:lnTo>
                    <a:pt x="617696" y="146971"/>
                  </a:lnTo>
                  <a:cubicBezTo>
                    <a:pt x="617696" y="159829"/>
                    <a:pt x="607219" y="170402"/>
                    <a:pt x="594265" y="170402"/>
                  </a:cubicBezTo>
                  <a:lnTo>
                    <a:pt x="23431" y="170402"/>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7" name="手繪多邊形: 圖案 16">
              <a:extLst>
                <a:ext uri="{FF2B5EF4-FFF2-40B4-BE49-F238E27FC236}">
                  <a16:creationId xmlns:a16="http://schemas.microsoft.com/office/drawing/2014/main" id="{F87287A2-2C60-4BD6-B51A-FCCF8788F524}"/>
                </a:ext>
              </a:extLst>
            </p:cNvPr>
            <p:cNvSpPr/>
            <p:nvPr/>
          </p:nvSpPr>
          <p:spPr>
            <a:xfrm>
              <a:off x="4726672"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8" name="手繪多邊形: 圖案 17">
              <a:extLst>
                <a:ext uri="{FF2B5EF4-FFF2-40B4-BE49-F238E27FC236}">
                  <a16:creationId xmlns:a16="http://schemas.microsoft.com/office/drawing/2014/main" id="{B343C692-06FB-4610-A4CA-17358B5A61EC}"/>
                </a:ext>
              </a:extLst>
            </p:cNvPr>
            <p:cNvSpPr/>
            <p:nvPr/>
          </p:nvSpPr>
          <p:spPr>
            <a:xfrm>
              <a:off x="4924216"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9" name="手繪多邊形: 圖案 18">
              <a:extLst>
                <a:ext uri="{FF2B5EF4-FFF2-40B4-BE49-F238E27FC236}">
                  <a16:creationId xmlns:a16="http://schemas.microsoft.com/office/drawing/2014/main" id="{636FCC27-AA26-473A-8220-883B3349F2AC}"/>
                </a:ext>
              </a:extLst>
            </p:cNvPr>
            <p:cNvSpPr/>
            <p:nvPr/>
          </p:nvSpPr>
          <p:spPr>
            <a:xfrm>
              <a:off x="4922423"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20" name="手繪多邊形: 圖案 19">
              <a:extLst>
                <a:ext uri="{FF2B5EF4-FFF2-40B4-BE49-F238E27FC236}">
                  <a16:creationId xmlns:a16="http://schemas.microsoft.com/office/drawing/2014/main" id="{58F2A98D-0B6F-4000-8141-CA7C87BB7373}"/>
                </a:ext>
              </a:extLst>
            </p:cNvPr>
            <p:cNvSpPr/>
            <p:nvPr/>
          </p:nvSpPr>
          <p:spPr>
            <a:xfrm>
              <a:off x="4978049" y="4251353"/>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21" name="手繪多邊形: 圖案 20">
              <a:extLst>
                <a:ext uri="{FF2B5EF4-FFF2-40B4-BE49-F238E27FC236}">
                  <a16:creationId xmlns:a16="http://schemas.microsoft.com/office/drawing/2014/main" id="{59CF8CFB-7171-421F-8238-333D25C5FDC8}"/>
                </a:ext>
              </a:extLst>
            </p:cNvPr>
            <p:cNvSpPr/>
            <p:nvPr/>
          </p:nvSpPr>
          <p:spPr>
            <a:xfrm>
              <a:off x="5175629"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22" name="手繪多邊形: 圖案 21">
              <a:extLst>
                <a:ext uri="{FF2B5EF4-FFF2-40B4-BE49-F238E27FC236}">
                  <a16:creationId xmlns:a16="http://schemas.microsoft.com/office/drawing/2014/main" id="{B532E4D1-6BE2-4FD8-84C2-F94E942677E1}"/>
                </a:ext>
              </a:extLst>
            </p:cNvPr>
            <p:cNvSpPr/>
            <p:nvPr/>
          </p:nvSpPr>
          <p:spPr>
            <a:xfrm>
              <a:off x="5173836"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23" name="手繪多邊形: 圖案 22">
              <a:extLst>
                <a:ext uri="{FF2B5EF4-FFF2-40B4-BE49-F238E27FC236}">
                  <a16:creationId xmlns:a16="http://schemas.microsoft.com/office/drawing/2014/main" id="{A5478CB3-BF8E-4795-96FD-F5B1261B386C}"/>
                </a:ext>
              </a:extLst>
            </p:cNvPr>
            <p:cNvSpPr/>
            <p:nvPr/>
          </p:nvSpPr>
          <p:spPr>
            <a:xfrm>
              <a:off x="5229498" y="4251358"/>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24" name="手繪多邊形: 圖案 23">
              <a:extLst>
                <a:ext uri="{FF2B5EF4-FFF2-40B4-BE49-F238E27FC236}">
                  <a16:creationId xmlns:a16="http://schemas.microsoft.com/office/drawing/2014/main" id="{F21AAF5B-976F-4C6D-BC74-B540E22BE42F}"/>
                </a:ext>
              </a:extLst>
            </p:cNvPr>
            <p:cNvSpPr/>
            <p:nvPr/>
          </p:nvSpPr>
          <p:spPr>
            <a:xfrm>
              <a:off x="5427042"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25" name="手繪多邊形: 圖案 24">
              <a:extLst>
                <a:ext uri="{FF2B5EF4-FFF2-40B4-BE49-F238E27FC236}">
                  <a16:creationId xmlns:a16="http://schemas.microsoft.com/office/drawing/2014/main" id="{17776A58-B66C-4CB2-BAAB-968B66955095}"/>
                </a:ext>
              </a:extLst>
            </p:cNvPr>
            <p:cNvSpPr/>
            <p:nvPr/>
          </p:nvSpPr>
          <p:spPr>
            <a:xfrm>
              <a:off x="5425249"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26" name="手繪多邊形: 圖案 25">
              <a:extLst>
                <a:ext uri="{FF2B5EF4-FFF2-40B4-BE49-F238E27FC236}">
                  <a16:creationId xmlns:a16="http://schemas.microsoft.com/office/drawing/2014/main" id="{CB2C3015-96C8-478D-81EE-1A91C471D5F8}"/>
                </a:ext>
              </a:extLst>
            </p:cNvPr>
            <p:cNvSpPr/>
            <p:nvPr/>
          </p:nvSpPr>
          <p:spPr>
            <a:xfrm>
              <a:off x="4477052" y="4334314"/>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27" name="手繪多邊形: 圖案 26">
              <a:extLst>
                <a:ext uri="{FF2B5EF4-FFF2-40B4-BE49-F238E27FC236}">
                  <a16:creationId xmlns:a16="http://schemas.microsoft.com/office/drawing/2014/main" id="{AD7EF9B5-39E4-4770-9D2E-D9925B09B311}"/>
                </a:ext>
              </a:extLst>
            </p:cNvPr>
            <p:cNvSpPr/>
            <p:nvPr/>
          </p:nvSpPr>
          <p:spPr>
            <a:xfrm>
              <a:off x="4475259"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28" name="手繪多邊形: 圖案 27">
              <a:extLst>
                <a:ext uri="{FF2B5EF4-FFF2-40B4-BE49-F238E27FC236}">
                  <a16:creationId xmlns:a16="http://schemas.microsoft.com/office/drawing/2014/main" id="{6003CA66-FBE2-4C94-93C7-1B53E98ACE63}"/>
                </a:ext>
              </a:extLst>
            </p:cNvPr>
            <p:cNvSpPr/>
            <p:nvPr/>
          </p:nvSpPr>
          <p:spPr>
            <a:xfrm>
              <a:off x="4655874"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29" name="手繪多邊形: 圖案 28">
              <a:extLst>
                <a:ext uri="{FF2B5EF4-FFF2-40B4-BE49-F238E27FC236}">
                  <a16:creationId xmlns:a16="http://schemas.microsoft.com/office/drawing/2014/main" id="{B075AE7B-88CF-4B81-AC75-6733BF4EC0E4}"/>
                </a:ext>
              </a:extLst>
            </p:cNvPr>
            <p:cNvSpPr/>
            <p:nvPr/>
          </p:nvSpPr>
          <p:spPr>
            <a:xfrm>
              <a:off x="4672803"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30" name="手繪多邊形: 圖案 29">
              <a:extLst>
                <a:ext uri="{FF2B5EF4-FFF2-40B4-BE49-F238E27FC236}">
                  <a16:creationId xmlns:a16="http://schemas.microsoft.com/office/drawing/2014/main" id="{BA86F2DD-73BA-49FB-B13A-5B7527728451}"/>
                </a:ext>
              </a:extLst>
            </p:cNvPr>
            <p:cNvSpPr/>
            <p:nvPr/>
          </p:nvSpPr>
          <p:spPr>
            <a:xfrm>
              <a:off x="4671010"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31" name="手繪多邊形: 圖案 30">
              <a:extLst>
                <a:ext uri="{FF2B5EF4-FFF2-40B4-BE49-F238E27FC236}">
                  <a16:creationId xmlns:a16="http://schemas.microsoft.com/office/drawing/2014/main" id="{980EBF34-D2CF-4250-804E-64CD83A542C3}"/>
                </a:ext>
              </a:extLst>
            </p:cNvPr>
            <p:cNvSpPr/>
            <p:nvPr/>
          </p:nvSpPr>
          <p:spPr>
            <a:xfrm>
              <a:off x="4655874"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32" name="手繪多邊形: 圖案 31">
              <a:extLst>
                <a:ext uri="{FF2B5EF4-FFF2-40B4-BE49-F238E27FC236}">
                  <a16:creationId xmlns:a16="http://schemas.microsoft.com/office/drawing/2014/main" id="{55FDEFAA-F9E9-4C0A-8FFB-781F82CEDDBD}"/>
                </a:ext>
              </a:extLst>
            </p:cNvPr>
            <p:cNvSpPr/>
            <p:nvPr/>
          </p:nvSpPr>
          <p:spPr>
            <a:xfrm>
              <a:off x="4906929"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33" name="手繪多邊形: 圖案 32">
              <a:extLst>
                <a:ext uri="{FF2B5EF4-FFF2-40B4-BE49-F238E27FC236}">
                  <a16:creationId xmlns:a16="http://schemas.microsoft.com/office/drawing/2014/main" id="{6DBED11E-3196-452E-A2FB-686D226446CB}"/>
                </a:ext>
              </a:extLst>
            </p:cNvPr>
            <p:cNvSpPr/>
            <p:nvPr/>
          </p:nvSpPr>
          <p:spPr>
            <a:xfrm>
              <a:off x="4906929"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34" name="手繪多邊形: 圖案 33">
              <a:extLst>
                <a:ext uri="{FF2B5EF4-FFF2-40B4-BE49-F238E27FC236}">
                  <a16:creationId xmlns:a16="http://schemas.microsoft.com/office/drawing/2014/main" id="{735CEC39-838A-47B0-853C-D4BF614AEDE5}"/>
                </a:ext>
              </a:extLst>
            </p:cNvPr>
            <p:cNvSpPr/>
            <p:nvPr/>
          </p:nvSpPr>
          <p:spPr>
            <a:xfrm>
              <a:off x="5157983"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35" name="手繪多邊形: 圖案 34">
              <a:extLst>
                <a:ext uri="{FF2B5EF4-FFF2-40B4-BE49-F238E27FC236}">
                  <a16:creationId xmlns:a16="http://schemas.microsoft.com/office/drawing/2014/main" id="{275EB123-2091-45C9-8986-00A058741CE0}"/>
                </a:ext>
              </a:extLst>
            </p:cNvPr>
            <p:cNvSpPr/>
            <p:nvPr/>
          </p:nvSpPr>
          <p:spPr>
            <a:xfrm>
              <a:off x="5157983"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36" name="手繪多邊形: 圖案 35">
              <a:extLst>
                <a:ext uri="{FF2B5EF4-FFF2-40B4-BE49-F238E27FC236}">
                  <a16:creationId xmlns:a16="http://schemas.microsoft.com/office/drawing/2014/main" id="{3039CAAB-538A-47F5-8A50-B155EB7183B8}"/>
                </a:ext>
              </a:extLst>
            </p:cNvPr>
            <p:cNvSpPr/>
            <p:nvPr/>
          </p:nvSpPr>
          <p:spPr>
            <a:xfrm>
              <a:off x="5409038"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37" name="手繪多邊形: 圖案 36">
              <a:extLst>
                <a:ext uri="{FF2B5EF4-FFF2-40B4-BE49-F238E27FC236}">
                  <a16:creationId xmlns:a16="http://schemas.microsoft.com/office/drawing/2014/main" id="{51A89C08-B87B-493A-9196-57C7895CB1F8}"/>
                </a:ext>
              </a:extLst>
            </p:cNvPr>
            <p:cNvSpPr/>
            <p:nvPr/>
          </p:nvSpPr>
          <p:spPr>
            <a:xfrm>
              <a:off x="5409038"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38" name="手繪多邊形: 圖案 37">
              <a:extLst>
                <a:ext uri="{FF2B5EF4-FFF2-40B4-BE49-F238E27FC236}">
                  <a16:creationId xmlns:a16="http://schemas.microsoft.com/office/drawing/2014/main" id="{B943A889-B9F0-4A64-83E5-B0FD91C3A08D}"/>
                </a:ext>
              </a:extLst>
            </p:cNvPr>
            <p:cNvSpPr/>
            <p:nvPr/>
          </p:nvSpPr>
          <p:spPr>
            <a:xfrm>
              <a:off x="4726672"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39" name="手繪多邊形: 圖案 38">
              <a:extLst>
                <a:ext uri="{FF2B5EF4-FFF2-40B4-BE49-F238E27FC236}">
                  <a16:creationId xmlns:a16="http://schemas.microsoft.com/office/drawing/2014/main" id="{39F97167-E7D8-499D-B274-388C042C84DF}"/>
                </a:ext>
              </a:extLst>
            </p:cNvPr>
            <p:cNvSpPr/>
            <p:nvPr/>
          </p:nvSpPr>
          <p:spPr>
            <a:xfrm>
              <a:off x="4924216"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40" name="手繪多邊形: 圖案 39">
              <a:extLst>
                <a:ext uri="{FF2B5EF4-FFF2-40B4-BE49-F238E27FC236}">
                  <a16:creationId xmlns:a16="http://schemas.microsoft.com/office/drawing/2014/main" id="{F30F3383-AEBA-4C90-94E0-47E2BDD6D1F5}"/>
                </a:ext>
              </a:extLst>
            </p:cNvPr>
            <p:cNvSpPr/>
            <p:nvPr/>
          </p:nvSpPr>
          <p:spPr>
            <a:xfrm>
              <a:off x="4922423"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41" name="手繪多邊形: 圖案 40">
              <a:extLst>
                <a:ext uri="{FF2B5EF4-FFF2-40B4-BE49-F238E27FC236}">
                  <a16:creationId xmlns:a16="http://schemas.microsoft.com/office/drawing/2014/main" id="{045D127B-F88E-4818-949A-69F3A321322C}"/>
                </a:ext>
              </a:extLst>
            </p:cNvPr>
            <p:cNvSpPr/>
            <p:nvPr/>
          </p:nvSpPr>
          <p:spPr>
            <a:xfrm>
              <a:off x="4978049"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42" name="手繪多邊形: 圖案 41">
              <a:extLst>
                <a:ext uri="{FF2B5EF4-FFF2-40B4-BE49-F238E27FC236}">
                  <a16:creationId xmlns:a16="http://schemas.microsoft.com/office/drawing/2014/main" id="{9C9F3149-883B-4892-B034-EE8D22904DFE}"/>
                </a:ext>
              </a:extLst>
            </p:cNvPr>
            <p:cNvSpPr/>
            <p:nvPr/>
          </p:nvSpPr>
          <p:spPr>
            <a:xfrm>
              <a:off x="5175629"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43" name="手繪多邊形: 圖案 42">
              <a:extLst>
                <a:ext uri="{FF2B5EF4-FFF2-40B4-BE49-F238E27FC236}">
                  <a16:creationId xmlns:a16="http://schemas.microsoft.com/office/drawing/2014/main" id="{A5FD64C9-0BAA-4AF4-8CE0-087E05CB2EC5}"/>
                </a:ext>
              </a:extLst>
            </p:cNvPr>
            <p:cNvSpPr/>
            <p:nvPr/>
          </p:nvSpPr>
          <p:spPr>
            <a:xfrm>
              <a:off x="5173836"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44" name="手繪多邊形: 圖案 43">
              <a:extLst>
                <a:ext uri="{FF2B5EF4-FFF2-40B4-BE49-F238E27FC236}">
                  <a16:creationId xmlns:a16="http://schemas.microsoft.com/office/drawing/2014/main" id="{14EFB3AA-73B3-4B45-A783-579830450D24}"/>
                </a:ext>
              </a:extLst>
            </p:cNvPr>
            <p:cNvSpPr/>
            <p:nvPr/>
          </p:nvSpPr>
          <p:spPr>
            <a:xfrm>
              <a:off x="5229498"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45" name="手繪多邊形: 圖案 44">
              <a:extLst>
                <a:ext uri="{FF2B5EF4-FFF2-40B4-BE49-F238E27FC236}">
                  <a16:creationId xmlns:a16="http://schemas.microsoft.com/office/drawing/2014/main" id="{F974022F-34CF-4D05-8444-E2FF7F9BEE45}"/>
                </a:ext>
              </a:extLst>
            </p:cNvPr>
            <p:cNvSpPr/>
            <p:nvPr/>
          </p:nvSpPr>
          <p:spPr>
            <a:xfrm>
              <a:off x="5427042"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46" name="手繪多邊形: 圖案 45">
              <a:extLst>
                <a:ext uri="{FF2B5EF4-FFF2-40B4-BE49-F238E27FC236}">
                  <a16:creationId xmlns:a16="http://schemas.microsoft.com/office/drawing/2014/main" id="{59505565-13CF-46C5-9E42-FA9E06AF5AE4}"/>
                </a:ext>
              </a:extLst>
            </p:cNvPr>
            <p:cNvSpPr/>
            <p:nvPr/>
          </p:nvSpPr>
          <p:spPr>
            <a:xfrm>
              <a:off x="5425249"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47" name="手繪多邊形: 圖案 46">
              <a:extLst>
                <a:ext uri="{FF2B5EF4-FFF2-40B4-BE49-F238E27FC236}">
                  <a16:creationId xmlns:a16="http://schemas.microsoft.com/office/drawing/2014/main" id="{B53D8660-74E1-4308-AA36-27958163C142}"/>
                </a:ext>
              </a:extLst>
            </p:cNvPr>
            <p:cNvSpPr/>
            <p:nvPr/>
          </p:nvSpPr>
          <p:spPr>
            <a:xfrm>
              <a:off x="4479419" y="4210974"/>
              <a:ext cx="93249" cy="10759"/>
            </a:xfrm>
            <a:custGeom>
              <a:avLst/>
              <a:gdLst>
                <a:gd name="connsiteX0" fmla="*/ 6001 w 247650"/>
                <a:gd name="connsiteY0" fmla="*/ 34290 h 28575"/>
                <a:gd name="connsiteX1" fmla="*/ 0 w 247650"/>
                <a:gd name="connsiteY1" fmla="*/ 28480 h 28575"/>
                <a:gd name="connsiteX2" fmla="*/ 0 w 247650"/>
                <a:gd name="connsiteY2" fmla="*/ 5810 h 28575"/>
                <a:gd name="connsiteX3" fmla="*/ 6001 w 247650"/>
                <a:gd name="connsiteY3" fmla="*/ 0 h 28575"/>
                <a:gd name="connsiteX4" fmla="*/ 6001 w 247650"/>
                <a:gd name="connsiteY4" fmla="*/ 34290 h 28575"/>
                <a:gd name="connsiteX5" fmla="*/ 205454 w 247650"/>
                <a:gd name="connsiteY5" fmla="*/ 34290 h 28575"/>
                <a:gd name="connsiteX6" fmla="*/ 205454 w 247650"/>
                <a:gd name="connsiteY6" fmla="*/ 4096 h 28575"/>
                <a:gd name="connsiteX7" fmla="*/ 206502 w 247650"/>
                <a:gd name="connsiteY7" fmla="*/ 1715 h 28575"/>
                <a:gd name="connsiteX8" fmla="*/ 210217 w 247650"/>
                <a:gd name="connsiteY8" fmla="*/ 476 h 28575"/>
                <a:gd name="connsiteX9" fmla="*/ 210217 w 247650"/>
                <a:gd name="connsiteY9" fmla="*/ 24575 h 28575"/>
                <a:gd name="connsiteX10" fmla="*/ 210503 w 247650"/>
                <a:gd name="connsiteY10" fmla="*/ 24575 h 28575"/>
                <a:gd name="connsiteX11" fmla="*/ 210503 w 247650"/>
                <a:gd name="connsiteY11" fmla="*/ 34290 h 28575"/>
                <a:gd name="connsiteX12" fmla="*/ 205454 w 247650"/>
                <a:gd name="connsiteY12" fmla="*/ 34290 h 28575"/>
                <a:gd name="connsiteX13" fmla="*/ 179261 w 247650"/>
                <a:gd name="connsiteY13" fmla="*/ 34290 h 28575"/>
                <a:gd name="connsiteX14" fmla="*/ 179261 w 247650"/>
                <a:gd name="connsiteY14" fmla="*/ 476 h 28575"/>
                <a:gd name="connsiteX15" fmla="*/ 183261 w 247650"/>
                <a:gd name="connsiteY15" fmla="*/ 1715 h 28575"/>
                <a:gd name="connsiteX16" fmla="*/ 184214 w 247650"/>
                <a:gd name="connsiteY16" fmla="*/ 4096 h 28575"/>
                <a:gd name="connsiteX17" fmla="*/ 184214 w 247650"/>
                <a:gd name="connsiteY17" fmla="*/ 34195 h 28575"/>
                <a:gd name="connsiteX18" fmla="*/ 179261 w 247650"/>
                <a:gd name="connsiteY18" fmla="*/ 34195 h 28575"/>
                <a:gd name="connsiteX19" fmla="*/ 136493 w 247650"/>
                <a:gd name="connsiteY19" fmla="*/ 34290 h 28575"/>
                <a:gd name="connsiteX20" fmla="*/ 136493 w 247650"/>
                <a:gd name="connsiteY20" fmla="*/ 4191 h 28575"/>
                <a:gd name="connsiteX21" fmla="*/ 137541 w 247650"/>
                <a:gd name="connsiteY21" fmla="*/ 1810 h 28575"/>
                <a:gd name="connsiteX22" fmla="*/ 141541 w 247650"/>
                <a:gd name="connsiteY22" fmla="*/ 572 h 28575"/>
                <a:gd name="connsiteX23" fmla="*/ 141541 w 247650"/>
                <a:gd name="connsiteY23" fmla="*/ 34385 h 28575"/>
                <a:gd name="connsiteX24" fmla="*/ 136493 w 247650"/>
                <a:gd name="connsiteY24" fmla="*/ 34385 h 28575"/>
                <a:gd name="connsiteX25" fmla="*/ 107537 w 247650"/>
                <a:gd name="connsiteY25" fmla="*/ 34290 h 28575"/>
                <a:gd name="connsiteX26" fmla="*/ 101346 w 247650"/>
                <a:gd name="connsiteY26" fmla="*/ 27337 h 28575"/>
                <a:gd name="connsiteX27" fmla="*/ 102965 w 247650"/>
                <a:gd name="connsiteY27" fmla="*/ 27813 h 28575"/>
                <a:gd name="connsiteX28" fmla="*/ 103632 w 247650"/>
                <a:gd name="connsiteY28" fmla="*/ 27908 h 28575"/>
                <a:gd name="connsiteX29" fmla="*/ 104489 w 247650"/>
                <a:gd name="connsiteY29" fmla="*/ 27908 h 28575"/>
                <a:gd name="connsiteX30" fmla="*/ 111062 w 247650"/>
                <a:gd name="connsiteY30" fmla="*/ 23622 h 28575"/>
                <a:gd name="connsiteX31" fmla="*/ 111538 w 247650"/>
                <a:gd name="connsiteY31" fmla="*/ 22384 h 28575"/>
                <a:gd name="connsiteX32" fmla="*/ 111538 w 247650"/>
                <a:gd name="connsiteY32" fmla="*/ 381 h 28575"/>
                <a:gd name="connsiteX33" fmla="*/ 115824 w 247650"/>
                <a:gd name="connsiteY33" fmla="*/ 381 h 28575"/>
                <a:gd name="connsiteX34" fmla="*/ 115824 w 247650"/>
                <a:gd name="connsiteY34" fmla="*/ 34290 h 28575"/>
                <a:gd name="connsiteX35" fmla="*/ 107537 w 247650"/>
                <a:gd name="connsiteY35" fmla="*/ 34290 h 28575"/>
                <a:gd name="connsiteX36" fmla="*/ 67437 w 247650"/>
                <a:gd name="connsiteY36" fmla="*/ 34290 h 28575"/>
                <a:gd name="connsiteX37" fmla="*/ 67437 w 247650"/>
                <a:gd name="connsiteY37" fmla="*/ 381 h 28575"/>
                <a:gd name="connsiteX38" fmla="*/ 80867 w 247650"/>
                <a:gd name="connsiteY38" fmla="*/ 381 h 28575"/>
                <a:gd name="connsiteX39" fmla="*/ 95917 w 247650"/>
                <a:gd name="connsiteY39" fmla="*/ 21336 h 28575"/>
                <a:gd name="connsiteX40" fmla="*/ 85535 w 247650"/>
                <a:gd name="connsiteY40" fmla="*/ 8763 h 28575"/>
                <a:gd name="connsiteX41" fmla="*/ 83820 w 247650"/>
                <a:gd name="connsiteY41" fmla="*/ 6096 h 28575"/>
                <a:gd name="connsiteX42" fmla="*/ 80010 w 247650"/>
                <a:gd name="connsiteY42" fmla="*/ 5429 h 28575"/>
                <a:gd name="connsiteX43" fmla="*/ 79058 w 247650"/>
                <a:gd name="connsiteY43" fmla="*/ 5334 h 28575"/>
                <a:gd name="connsiteX44" fmla="*/ 71533 w 247650"/>
                <a:gd name="connsiteY44" fmla="*/ 11430 h 28575"/>
                <a:gd name="connsiteX45" fmla="*/ 71438 w 247650"/>
                <a:gd name="connsiteY45" fmla="*/ 12002 h 28575"/>
                <a:gd name="connsiteX46" fmla="*/ 71533 w 247650"/>
                <a:gd name="connsiteY46" fmla="*/ 34290 h 28575"/>
                <a:gd name="connsiteX47" fmla="*/ 67437 w 247650"/>
                <a:gd name="connsiteY47" fmla="*/ 34290 h 28575"/>
                <a:gd name="connsiteX48" fmla="*/ 47816 w 247650"/>
                <a:gd name="connsiteY48" fmla="*/ 22479 h 28575"/>
                <a:gd name="connsiteX49" fmla="*/ 43625 w 247650"/>
                <a:gd name="connsiteY49" fmla="*/ 20669 h 28575"/>
                <a:gd name="connsiteX50" fmla="*/ 43625 w 247650"/>
                <a:gd name="connsiteY50" fmla="*/ 286 h 28575"/>
                <a:gd name="connsiteX51" fmla="*/ 47816 w 247650"/>
                <a:gd name="connsiteY51" fmla="*/ 5810 h 28575"/>
                <a:gd name="connsiteX52" fmla="*/ 47816 w 247650"/>
                <a:gd name="connsiteY52" fmla="*/ 22479 h 28575"/>
                <a:gd name="connsiteX53" fmla="*/ 245745 w 247650"/>
                <a:gd name="connsiteY53" fmla="*/ 381 h 28575"/>
                <a:gd name="connsiteX54" fmla="*/ 246126 w 247650"/>
                <a:gd name="connsiteY54" fmla="*/ 381 h 28575"/>
                <a:gd name="connsiteX55" fmla="*/ 250698 w 247650"/>
                <a:gd name="connsiteY55" fmla="*/ 1334 h 28575"/>
                <a:gd name="connsiteX56" fmla="*/ 251079 w 247650"/>
                <a:gd name="connsiteY56" fmla="*/ 4001 h 28575"/>
                <a:gd name="connsiteX57" fmla="*/ 251079 w 247650"/>
                <a:gd name="connsiteY57" fmla="*/ 18955 h 28575"/>
                <a:gd name="connsiteX58" fmla="*/ 245745 w 247650"/>
                <a:gd name="connsiteY58" fmla="*/ 22003 h 28575"/>
                <a:gd name="connsiteX59" fmla="*/ 245745 w 247650"/>
                <a:gd name="connsiteY59" fmla="*/ 381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247650" h="28575">
                  <a:moveTo>
                    <a:pt x="6001" y="34290"/>
                  </a:moveTo>
                  <a:cubicBezTo>
                    <a:pt x="0" y="33623"/>
                    <a:pt x="0" y="30861"/>
                    <a:pt x="0" y="28480"/>
                  </a:cubicBezTo>
                  <a:lnTo>
                    <a:pt x="0" y="5810"/>
                  </a:lnTo>
                  <a:cubicBezTo>
                    <a:pt x="0" y="3429"/>
                    <a:pt x="0" y="667"/>
                    <a:pt x="6001" y="0"/>
                  </a:cubicBezTo>
                  <a:lnTo>
                    <a:pt x="6001" y="34290"/>
                  </a:lnTo>
                  <a:close/>
                  <a:moveTo>
                    <a:pt x="205454" y="34290"/>
                  </a:moveTo>
                  <a:lnTo>
                    <a:pt x="205454" y="4096"/>
                  </a:lnTo>
                  <a:cubicBezTo>
                    <a:pt x="205550" y="2667"/>
                    <a:pt x="205931" y="2191"/>
                    <a:pt x="206502" y="1715"/>
                  </a:cubicBezTo>
                  <a:cubicBezTo>
                    <a:pt x="207264" y="1143"/>
                    <a:pt x="208598" y="667"/>
                    <a:pt x="210217" y="476"/>
                  </a:cubicBezTo>
                  <a:lnTo>
                    <a:pt x="210217" y="24575"/>
                  </a:lnTo>
                  <a:lnTo>
                    <a:pt x="210503" y="24575"/>
                  </a:lnTo>
                  <a:lnTo>
                    <a:pt x="210503" y="34290"/>
                  </a:lnTo>
                  <a:lnTo>
                    <a:pt x="205454" y="34290"/>
                  </a:lnTo>
                  <a:close/>
                  <a:moveTo>
                    <a:pt x="179261" y="34290"/>
                  </a:moveTo>
                  <a:lnTo>
                    <a:pt x="179261" y="476"/>
                  </a:lnTo>
                  <a:cubicBezTo>
                    <a:pt x="181070" y="667"/>
                    <a:pt x="182499" y="1048"/>
                    <a:pt x="183261" y="1715"/>
                  </a:cubicBezTo>
                  <a:cubicBezTo>
                    <a:pt x="183737" y="2096"/>
                    <a:pt x="184214" y="2667"/>
                    <a:pt x="184214" y="4096"/>
                  </a:cubicBezTo>
                  <a:lnTo>
                    <a:pt x="184214" y="34195"/>
                  </a:lnTo>
                  <a:lnTo>
                    <a:pt x="179261" y="34195"/>
                  </a:lnTo>
                  <a:close/>
                  <a:moveTo>
                    <a:pt x="136493" y="34290"/>
                  </a:moveTo>
                  <a:lnTo>
                    <a:pt x="136493" y="4191"/>
                  </a:lnTo>
                  <a:cubicBezTo>
                    <a:pt x="136493" y="2858"/>
                    <a:pt x="136874" y="2286"/>
                    <a:pt x="137541" y="1810"/>
                  </a:cubicBezTo>
                  <a:cubicBezTo>
                    <a:pt x="138398" y="1143"/>
                    <a:pt x="139732" y="762"/>
                    <a:pt x="141541" y="572"/>
                  </a:cubicBezTo>
                  <a:lnTo>
                    <a:pt x="141541" y="34385"/>
                  </a:lnTo>
                  <a:lnTo>
                    <a:pt x="136493" y="34385"/>
                  </a:lnTo>
                  <a:close/>
                  <a:moveTo>
                    <a:pt x="107537" y="34290"/>
                  </a:moveTo>
                  <a:cubicBezTo>
                    <a:pt x="105632" y="32195"/>
                    <a:pt x="103441" y="29813"/>
                    <a:pt x="101346" y="27337"/>
                  </a:cubicBezTo>
                  <a:lnTo>
                    <a:pt x="102965" y="27813"/>
                  </a:lnTo>
                  <a:lnTo>
                    <a:pt x="103632" y="27908"/>
                  </a:lnTo>
                  <a:lnTo>
                    <a:pt x="104489" y="27908"/>
                  </a:lnTo>
                  <a:cubicBezTo>
                    <a:pt x="107442" y="27908"/>
                    <a:pt x="109918" y="26289"/>
                    <a:pt x="111062" y="23622"/>
                  </a:cubicBezTo>
                  <a:lnTo>
                    <a:pt x="111538" y="22384"/>
                  </a:lnTo>
                  <a:lnTo>
                    <a:pt x="111538" y="381"/>
                  </a:lnTo>
                  <a:lnTo>
                    <a:pt x="115824" y="381"/>
                  </a:lnTo>
                  <a:lnTo>
                    <a:pt x="115824" y="34290"/>
                  </a:lnTo>
                  <a:lnTo>
                    <a:pt x="107537" y="34290"/>
                  </a:lnTo>
                  <a:close/>
                  <a:moveTo>
                    <a:pt x="67437" y="34290"/>
                  </a:moveTo>
                  <a:lnTo>
                    <a:pt x="67437" y="381"/>
                  </a:lnTo>
                  <a:lnTo>
                    <a:pt x="80867" y="381"/>
                  </a:lnTo>
                  <a:cubicBezTo>
                    <a:pt x="87725" y="9811"/>
                    <a:pt x="92869" y="17050"/>
                    <a:pt x="95917" y="21336"/>
                  </a:cubicBezTo>
                  <a:cubicBezTo>
                    <a:pt x="90964" y="15621"/>
                    <a:pt x="86678" y="10573"/>
                    <a:pt x="85535" y="8763"/>
                  </a:cubicBezTo>
                  <a:lnTo>
                    <a:pt x="83820" y="6096"/>
                  </a:lnTo>
                  <a:lnTo>
                    <a:pt x="80010" y="5429"/>
                  </a:lnTo>
                  <a:cubicBezTo>
                    <a:pt x="79724" y="5429"/>
                    <a:pt x="79343" y="5334"/>
                    <a:pt x="79058" y="5334"/>
                  </a:cubicBezTo>
                  <a:cubicBezTo>
                    <a:pt x="75248" y="5334"/>
                    <a:pt x="72200" y="7811"/>
                    <a:pt x="71533" y="11430"/>
                  </a:cubicBezTo>
                  <a:lnTo>
                    <a:pt x="71438" y="12002"/>
                  </a:lnTo>
                  <a:lnTo>
                    <a:pt x="71533" y="34290"/>
                  </a:lnTo>
                  <a:lnTo>
                    <a:pt x="67437" y="34290"/>
                  </a:lnTo>
                  <a:close/>
                  <a:moveTo>
                    <a:pt x="47816" y="22479"/>
                  </a:moveTo>
                  <a:cubicBezTo>
                    <a:pt x="46482" y="21812"/>
                    <a:pt x="45053" y="21241"/>
                    <a:pt x="43625" y="20669"/>
                  </a:cubicBezTo>
                  <a:lnTo>
                    <a:pt x="43625" y="286"/>
                  </a:lnTo>
                  <a:cubicBezTo>
                    <a:pt x="47816" y="1238"/>
                    <a:pt x="47816" y="3620"/>
                    <a:pt x="47816" y="5810"/>
                  </a:cubicBezTo>
                  <a:lnTo>
                    <a:pt x="47816" y="22479"/>
                  </a:lnTo>
                  <a:close/>
                  <a:moveTo>
                    <a:pt x="245745" y="381"/>
                  </a:moveTo>
                  <a:lnTo>
                    <a:pt x="246126" y="381"/>
                  </a:lnTo>
                  <a:cubicBezTo>
                    <a:pt x="249460" y="476"/>
                    <a:pt x="250603" y="1238"/>
                    <a:pt x="250698" y="1334"/>
                  </a:cubicBezTo>
                  <a:cubicBezTo>
                    <a:pt x="250698" y="1334"/>
                    <a:pt x="251079" y="2096"/>
                    <a:pt x="251079" y="4001"/>
                  </a:cubicBezTo>
                  <a:lnTo>
                    <a:pt x="251079" y="18955"/>
                  </a:lnTo>
                  <a:cubicBezTo>
                    <a:pt x="251079" y="20669"/>
                    <a:pt x="251079" y="22003"/>
                    <a:pt x="245745" y="22003"/>
                  </a:cubicBezTo>
                  <a:lnTo>
                    <a:pt x="245745" y="381"/>
                  </a:lnTo>
                  <a:close/>
                </a:path>
              </a:pathLst>
            </a:custGeom>
            <a:grpFill/>
            <a:ln w="6350" cap="flat">
              <a:no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48" name="手繪多邊形: 圖案 47">
              <a:extLst>
                <a:ext uri="{FF2B5EF4-FFF2-40B4-BE49-F238E27FC236}">
                  <a16:creationId xmlns:a16="http://schemas.microsoft.com/office/drawing/2014/main" id="{C9B4B36E-9145-442C-B3EC-2BF615567803}"/>
                </a:ext>
              </a:extLst>
            </p:cNvPr>
            <p:cNvSpPr/>
            <p:nvPr/>
          </p:nvSpPr>
          <p:spPr>
            <a:xfrm>
              <a:off x="4477016" y="4208500"/>
              <a:ext cx="96835" cy="17932"/>
            </a:xfrm>
            <a:custGeom>
              <a:avLst/>
              <a:gdLst>
                <a:gd name="connsiteX0" fmla="*/ 46863 w 257175"/>
                <a:gd name="connsiteY0" fmla="*/ 0 h 47625"/>
                <a:gd name="connsiteX1" fmla="*/ 15335 w 257175"/>
                <a:gd name="connsiteY1" fmla="*/ 0 h 47625"/>
                <a:gd name="connsiteX2" fmla="*/ 0 w 257175"/>
                <a:gd name="connsiteY2" fmla="*/ 12382 h 47625"/>
                <a:gd name="connsiteX3" fmla="*/ 0 w 257175"/>
                <a:gd name="connsiteY3" fmla="*/ 35147 h 47625"/>
                <a:gd name="connsiteX4" fmla="*/ 15335 w 257175"/>
                <a:gd name="connsiteY4" fmla="*/ 47434 h 47625"/>
                <a:gd name="connsiteX5" fmla="*/ 45244 w 257175"/>
                <a:gd name="connsiteY5" fmla="*/ 47434 h 47625"/>
                <a:gd name="connsiteX6" fmla="*/ 49244 w 257175"/>
                <a:gd name="connsiteY6" fmla="*/ 47149 h 47625"/>
                <a:gd name="connsiteX7" fmla="*/ 36767 w 257175"/>
                <a:gd name="connsiteY7" fmla="*/ 35909 h 47625"/>
                <a:gd name="connsiteX8" fmla="*/ 18764 w 257175"/>
                <a:gd name="connsiteY8" fmla="*/ 35909 h 47625"/>
                <a:gd name="connsiteX9" fmla="*/ 18764 w 257175"/>
                <a:gd name="connsiteY9" fmla="*/ 11239 h 47625"/>
                <a:gd name="connsiteX10" fmla="*/ 43625 w 257175"/>
                <a:gd name="connsiteY10" fmla="*/ 11239 h 47625"/>
                <a:gd name="connsiteX11" fmla="*/ 43625 w 257175"/>
                <a:gd name="connsiteY11" fmla="*/ 31814 h 47625"/>
                <a:gd name="connsiteX12" fmla="*/ 59817 w 257175"/>
                <a:gd name="connsiteY12" fmla="*/ 40005 h 47625"/>
                <a:gd name="connsiteX13" fmla="*/ 60674 w 257175"/>
                <a:gd name="connsiteY13" fmla="*/ 35147 h 47625"/>
                <a:gd name="connsiteX14" fmla="*/ 60674 w 257175"/>
                <a:gd name="connsiteY14" fmla="*/ 12382 h 47625"/>
                <a:gd name="connsiteX15" fmla="*/ 46863 w 257175"/>
                <a:gd name="connsiteY15" fmla="*/ 0 h 47625"/>
                <a:gd name="connsiteX16" fmla="*/ 46863 w 257175"/>
                <a:gd name="connsiteY16" fmla="*/ 0 h 47625"/>
                <a:gd name="connsiteX17" fmla="*/ 46863 w 257175"/>
                <a:gd name="connsiteY17" fmla="*/ 0 h 47625"/>
                <a:gd name="connsiteX18" fmla="*/ 251651 w 257175"/>
                <a:gd name="connsiteY18" fmla="*/ 571 h 47625"/>
                <a:gd name="connsiteX19" fmla="*/ 219932 w 257175"/>
                <a:gd name="connsiteY19" fmla="*/ 571 h 47625"/>
                <a:gd name="connsiteX20" fmla="*/ 219932 w 257175"/>
                <a:gd name="connsiteY20" fmla="*/ 571 h 47625"/>
                <a:gd name="connsiteX21" fmla="*/ 218885 w 257175"/>
                <a:gd name="connsiteY21" fmla="*/ 571 h 47625"/>
                <a:gd name="connsiteX22" fmla="*/ 209074 w 257175"/>
                <a:gd name="connsiteY22" fmla="*/ 3238 h 47625"/>
                <a:gd name="connsiteX23" fmla="*/ 205550 w 257175"/>
                <a:gd name="connsiteY23" fmla="*/ 10477 h 47625"/>
                <a:gd name="connsiteX24" fmla="*/ 205550 w 257175"/>
                <a:gd name="connsiteY24" fmla="*/ 10477 h 47625"/>
                <a:gd name="connsiteX25" fmla="*/ 205550 w 257175"/>
                <a:gd name="connsiteY25" fmla="*/ 10573 h 47625"/>
                <a:gd name="connsiteX26" fmla="*/ 205550 w 257175"/>
                <a:gd name="connsiteY26" fmla="*/ 10668 h 47625"/>
                <a:gd name="connsiteX27" fmla="*/ 205550 w 257175"/>
                <a:gd name="connsiteY27" fmla="*/ 10668 h 47625"/>
                <a:gd name="connsiteX28" fmla="*/ 205550 w 257175"/>
                <a:gd name="connsiteY28" fmla="*/ 47149 h 47625"/>
                <a:gd name="connsiteX29" fmla="*/ 223361 w 257175"/>
                <a:gd name="connsiteY29" fmla="*/ 47149 h 47625"/>
                <a:gd name="connsiteX30" fmla="*/ 223361 w 257175"/>
                <a:gd name="connsiteY30" fmla="*/ 35052 h 47625"/>
                <a:gd name="connsiteX31" fmla="*/ 252127 w 257175"/>
                <a:gd name="connsiteY31" fmla="*/ 35052 h 47625"/>
                <a:gd name="connsiteX32" fmla="*/ 263843 w 257175"/>
                <a:gd name="connsiteY32" fmla="*/ 25622 h 47625"/>
                <a:gd name="connsiteX33" fmla="*/ 263843 w 257175"/>
                <a:gd name="connsiteY33" fmla="*/ 10668 h 47625"/>
                <a:gd name="connsiteX34" fmla="*/ 260985 w 257175"/>
                <a:gd name="connsiteY34" fmla="*/ 2953 h 47625"/>
                <a:gd name="connsiteX35" fmla="*/ 252698 w 257175"/>
                <a:gd name="connsiteY35" fmla="*/ 667 h 47625"/>
                <a:gd name="connsiteX36" fmla="*/ 252794 w 257175"/>
                <a:gd name="connsiteY36" fmla="*/ 667 h 47625"/>
                <a:gd name="connsiteX37" fmla="*/ 252127 w 257175"/>
                <a:gd name="connsiteY37" fmla="*/ 667 h 47625"/>
                <a:gd name="connsiteX38" fmla="*/ 251651 w 257175"/>
                <a:gd name="connsiteY38" fmla="*/ 571 h 47625"/>
                <a:gd name="connsiteX39" fmla="*/ 251651 w 257175"/>
                <a:gd name="connsiteY39" fmla="*/ 571 h 47625"/>
                <a:gd name="connsiteX40" fmla="*/ 223076 w 257175"/>
                <a:gd name="connsiteY40" fmla="*/ 24765 h 47625"/>
                <a:gd name="connsiteX41" fmla="*/ 223076 w 257175"/>
                <a:gd name="connsiteY41" fmla="*/ 12763 h 47625"/>
                <a:gd name="connsiteX42" fmla="*/ 245745 w 257175"/>
                <a:gd name="connsiteY42" fmla="*/ 12763 h 47625"/>
                <a:gd name="connsiteX43" fmla="*/ 245745 w 257175"/>
                <a:gd name="connsiteY43" fmla="*/ 24860 h 47625"/>
                <a:gd name="connsiteX44" fmla="*/ 223076 w 257175"/>
                <a:gd name="connsiteY44" fmla="*/ 24860 h 47625"/>
                <a:gd name="connsiteX45" fmla="*/ 223076 w 257175"/>
                <a:gd name="connsiteY45" fmla="*/ 24765 h 47625"/>
                <a:gd name="connsiteX46" fmla="*/ 183833 w 257175"/>
                <a:gd name="connsiteY46" fmla="*/ 571 h 47625"/>
                <a:gd name="connsiteX47" fmla="*/ 149924 w 257175"/>
                <a:gd name="connsiteY47" fmla="*/ 571 h 47625"/>
                <a:gd name="connsiteX48" fmla="*/ 140113 w 257175"/>
                <a:gd name="connsiteY48" fmla="*/ 3238 h 47625"/>
                <a:gd name="connsiteX49" fmla="*/ 136493 w 257175"/>
                <a:gd name="connsiteY49" fmla="*/ 10763 h 47625"/>
                <a:gd name="connsiteX50" fmla="*/ 136493 w 257175"/>
                <a:gd name="connsiteY50" fmla="*/ 47244 h 47625"/>
                <a:gd name="connsiteX51" fmla="*/ 154305 w 257175"/>
                <a:gd name="connsiteY51" fmla="*/ 47244 h 47625"/>
                <a:gd name="connsiteX52" fmla="*/ 154305 w 257175"/>
                <a:gd name="connsiteY52" fmla="*/ 34766 h 47625"/>
                <a:gd name="connsiteX53" fmla="*/ 179261 w 257175"/>
                <a:gd name="connsiteY53" fmla="*/ 34766 h 47625"/>
                <a:gd name="connsiteX54" fmla="*/ 179261 w 257175"/>
                <a:gd name="connsiteY54" fmla="*/ 47244 h 47625"/>
                <a:gd name="connsiteX55" fmla="*/ 197072 w 257175"/>
                <a:gd name="connsiteY55" fmla="*/ 47244 h 47625"/>
                <a:gd name="connsiteX56" fmla="*/ 197072 w 257175"/>
                <a:gd name="connsiteY56" fmla="*/ 10763 h 47625"/>
                <a:gd name="connsiteX57" fmla="*/ 193643 w 257175"/>
                <a:gd name="connsiteY57" fmla="*/ 3334 h 47625"/>
                <a:gd name="connsiteX58" fmla="*/ 183833 w 257175"/>
                <a:gd name="connsiteY58" fmla="*/ 571 h 47625"/>
                <a:gd name="connsiteX59" fmla="*/ 183833 w 257175"/>
                <a:gd name="connsiteY59" fmla="*/ 571 h 47625"/>
                <a:gd name="connsiteX60" fmla="*/ 154305 w 257175"/>
                <a:gd name="connsiteY60" fmla="*/ 26194 h 47625"/>
                <a:gd name="connsiteX61" fmla="*/ 154305 w 257175"/>
                <a:gd name="connsiteY61" fmla="*/ 12763 h 47625"/>
                <a:gd name="connsiteX62" fmla="*/ 179261 w 257175"/>
                <a:gd name="connsiteY62" fmla="*/ 12763 h 47625"/>
                <a:gd name="connsiteX63" fmla="*/ 179261 w 257175"/>
                <a:gd name="connsiteY63" fmla="*/ 26289 h 47625"/>
                <a:gd name="connsiteX64" fmla="*/ 154305 w 257175"/>
                <a:gd name="connsiteY64" fmla="*/ 26289 h 47625"/>
                <a:gd name="connsiteX65" fmla="*/ 154305 w 257175"/>
                <a:gd name="connsiteY65" fmla="*/ 26194 h 47625"/>
                <a:gd name="connsiteX66" fmla="*/ 128492 w 257175"/>
                <a:gd name="connsiteY66" fmla="*/ 571 h 47625"/>
                <a:gd name="connsiteX67" fmla="*/ 111443 w 257175"/>
                <a:gd name="connsiteY67" fmla="*/ 571 h 47625"/>
                <a:gd name="connsiteX68" fmla="*/ 111443 w 257175"/>
                <a:gd name="connsiteY68" fmla="*/ 27718 h 47625"/>
                <a:gd name="connsiteX69" fmla="*/ 110776 w 257175"/>
                <a:gd name="connsiteY69" fmla="*/ 28194 h 47625"/>
                <a:gd name="connsiteX70" fmla="*/ 110585 w 257175"/>
                <a:gd name="connsiteY70" fmla="*/ 28194 h 47625"/>
                <a:gd name="connsiteX71" fmla="*/ 110014 w 257175"/>
                <a:gd name="connsiteY71" fmla="*/ 27813 h 47625"/>
                <a:gd name="connsiteX72" fmla="*/ 91726 w 257175"/>
                <a:gd name="connsiteY72" fmla="*/ 2191 h 47625"/>
                <a:gd name="connsiteX73" fmla="*/ 91630 w 257175"/>
                <a:gd name="connsiteY73" fmla="*/ 2191 h 47625"/>
                <a:gd name="connsiteX74" fmla="*/ 91630 w 257175"/>
                <a:gd name="connsiteY74" fmla="*/ 2191 h 47625"/>
                <a:gd name="connsiteX75" fmla="*/ 91440 w 257175"/>
                <a:gd name="connsiteY75" fmla="*/ 2000 h 47625"/>
                <a:gd name="connsiteX76" fmla="*/ 91345 w 257175"/>
                <a:gd name="connsiteY76" fmla="*/ 1905 h 47625"/>
                <a:gd name="connsiteX77" fmla="*/ 87535 w 257175"/>
                <a:gd name="connsiteY77" fmla="*/ 667 h 47625"/>
                <a:gd name="connsiteX78" fmla="*/ 73152 w 257175"/>
                <a:gd name="connsiteY78" fmla="*/ 667 h 47625"/>
                <a:gd name="connsiteX79" fmla="*/ 68961 w 257175"/>
                <a:gd name="connsiteY79" fmla="*/ 2191 h 47625"/>
                <a:gd name="connsiteX80" fmla="*/ 67437 w 257175"/>
                <a:gd name="connsiteY80" fmla="*/ 6286 h 47625"/>
                <a:gd name="connsiteX81" fmla="*/ 67437 w 257175"/>
                <a:gd name="connsiteY81" fmla="*/ 6286 h 47625"/>
                <a:gd name="connsiteX82" fmla="*/ 67437 w 257175"/>
                <a:gd name="connsiteY82" fmla="*/ 47339 h 47625"/>
                <a:gd name="connsiteX83" fmla="*/ 84296 w 257175"/>
                <a:gd name="connsiteY83" fmla="*/ 47339 h 47625"/>
                <a:gd name="connsiteX84" fmla="*/ 84201 w 257175"/>
                <a:gd name="connsiteY84" fmla="*/ 19241 h 47625"/>
                <a:gd name="connsiteX85" fmla="*/ 85534 w 257175"/>
                <a:gd name="connsiteY85" fmla="*/ 18383 h 47625"/>
                <a:gd name="connsiteX86" fmla="*/ 85916 w 257175"/>
                <a:gd name="connsiteY86" fmla="*/ 18383 h 47625"/>
                <a:gd name="connsiteX87" fmla="*/ 86582 w 257175"/>
                <a:gd name="connsiteY87" fmla="*/ 18764 h 47625"/>
                <a:gd name="connsiteX88" fmla="*/ 111062 w 257175"/>
                <a:gd name="connsiteY88" fmla="*/ 47339 h 47625"/>
                <a:gd name="connsiteX89" fmla="*/ 128588 w 257175"/>
                <a:gd name="connsiteY89" fmla="*/ 47339 h 47625"/>
                <a:gd name="connsiteX90" fmla="*/ 128588 w 257175"/>
                <a:gd name="connsiteY90" fmla="*/ 571 h 47625"/>
                <a:gd name="connsiteX91" fmla="*/ 128492 w 257175"/>
                <a:gd name="connsiteY91" fmla="*/ 571 h 47625"/>
                <a:gd name="connsiteX92" fmla="*/ 32957 w 257175"/>
                <a:gd name="connsiteY92" fmla="*/ 31147 h 47625"/>
                <a:gd name="connsiteX93" fmla="*/ 51816 w 257175"/>
                <a:gd name="connsiteY93" fmla="*/ 48006 h 47625"/>
                <a:gd name="connsiteX94" fmla="*/ 64580 w 257175"/>
                <a:gd name="connsiteY94" fmla="*/ 48006 h 47625"/>
                <a:gd name="connsiteX95" fmla="*/ 32957 w 257175"/>
                <a:gd name="connsiteY95" fmla="*/ 31147 h 47625"/>
                <a:gd name="connsiteX96" fmla="*/ 32957 w 257175"/>
                <a:gd name="connsiteY96" fmla="*/ 31147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257175" h="47625">
                  <a:moveTo>
                    <a:pt x="46863" y="0"/>
                  </a:moveTo>
                  <a:lnTo>
                    <a:pt x="15335" y="0"/>
                  </a:lnTo>
                  <a:cubicBezTo>
                    <a:pt x="5144" y="0"/>
                    <a:pt x="0" y="4096"/>
                    <a:pt x="0" y="12382"/>
                  </a:cubicBezTo>
                  <a:lnTo>
                    <a:pt x="0" y="35147"/>
                  </a:lnTo>
                  <a:cubicBezTo>
                    <a:pt x="0" y="43339"/>
                    <a:pt x="5144" y="47434"/>
                    <a:pt x="15335" y="47434"/>
                  </a:cubicBezTo>
                  <a:lnTo>
                    <a:pt x="45244" y="47434"/>
                  </a:lnTo>
                  <a:cubicBezTo>
                    <a:pt x="46672" y="47434"/>
                    <a:pt x="48006" y="47339"/>
                    <a:pt x="49244" y="47149"/>
                  </a:cubicBezTo>
                  <a:cubicBezTo>
                    <a:pt x="46482" y="43244"/>
                    <a:pt x="41339" y="39052"/>
                    <a:pt x="36767" y="35909"/>
                  </a:cubicBezTo>
                  <a:lnTo>
                    <a:pt x="18764" y="35909"/>
                  </a:lnTo>
                  <a:lnTo>
                    <a:pt x="18764" y="11239"/>
                  </a:lnTo>
                  <a:lnTo>
                    <a:pt x="43625" y="11239"/>
                  </a:lnTo>
                  <a:lnTo>
                    <a:pt x="43625" y="31814"/>
                  </a:lnTo>
                  <a:cubicBezTo>
                    <a:pt x="51054" y="34100"/>
                    <a:pt x="56197" y="37147"/>
                    <a:pt x="59817" y="40005"/>
                  </a:cubicBezTo>
                  <a:cubicBezTo>
                    <a:pt x="60293" y="38576"/>
                    <a:pt x="60674" y="36957"/>
                    <a:pt x="60674" y="35147"/>
                  </a:cubicBezTo>
                  <a:lnTo>
                    <a:pt x="60674" y="12382"/>
                  </a:lnTo>
                  <a:cubicBezTo>
                    <a:pt x="60579" y="4572"/>
                    <a:pt x="56007" y="476"/>
                    <a:pt x="46863" y="0"/>
                  </a:cubicBezTo>
                  <a:lnTo>
                    <a:pt x="46863" y="0"/>
                  </a:lnTo>
                  <a:lnTo>
                    <a:pt x="46863" y="0"/>
                  </a:lnTo>
                  <a:close/>
                  <a:moveTo>
                    <a:pt x="251651" y="571"/>
                  </a:moveTo>
                  <a:lnTo>
                    <a:pt x="219932" y="571"/>
                  </a:lnTo>
                  <a:lnTo>
                    <a:pt x="219932" y="571"/>
                  </a:lnTo>
                  <a:lnTo>
                    <a:pt x="218885" y="571"/>
                  </a:lnTo>
                  <a:cubicBezTo>
                    <a:pt x="214598" y="571"/>
                    <a:pt x="211360" y="1429"/>
                    <a:pt x="209074" y="3238"/>
                  </a:cubicBezTo>
                  <a:cubicBezTo>
                    <a:pt x="206788" y="5048"/>
                    <a:pt x="205645" y="7429"/>
                    <a:pt x="205550" y="10477"/>
                  </a:cubicBezTo>
                  <a:lnTo>
                    <a:pt x="205550" y="10477"/>
                  </a:lnTo>
                  <a:lnTo>
                    <a:pt x="205550" y="10573"/>
                  </a:lnTo>
                  <a:cubicBezTo>
                    <a:pt x="205550" y="10573"/>
                    <a:pt x="205550" y="10668"/>
                    <a:pt x="205550" y="10668"/>
                  </a:cubicBezTo>
                  <a:lnTo>
                    <a:pt x="205550" y="10668"/>
                  </a:lnTo>
                  <a:lnTo>
                    <a:pt x="205550" y="47149"/>
                  </a:lnTo>
                  <a:lnTo>
                    <a:pt x="223361" y="47149"/>
                  </a:lnTo>
                  <a:lnTo>
                    <a:pt x="223361" y="35052"/>
                  </a:lnTo>
                  <a:lnTo>
                    <a:pt x="252127" y="35052"/>
                  </a:lnTo>
                  <a:cubicBezTo>
                    <a:pt x="259937" y="35052"/>
                    <a:pt x="263843" y="31909"/>
                    <a:pt x="263843" y="25622"/>
                  </a:cubicBezTo>
                  <a:lnTo>
                    <a:pt x="263843" y="10668"/>
                  </a:lnTo>
                  <a:cubicBezTo>
                    <a:pt x="263843" y="7048"/>
                    <a:pt x="262890" y="4477"/>
                    <a:pt x="260985" y="2953"/>
                  </a:cubicBezTo>
                  <a:cubicBezTo>
                    <a:pt x="259175" y="1524"/>
                    <a:pt x="256413" y="762"/>
                    <a:pt x="252698" y="667"/>
                  </a:cubicBezTo>
                  <a:lnTo>
                    <a:pt x="252794" y="667"/>
                  </a:lnTo>
                  <a:lnTo>
                    <a:pt x="252127" y="667"/>
                  </a:lnTo>
                  <a:cubicBezTo>
                    <a:pt x="251936" y="571"/>
                    <a:pt x="251746" y="571"/>
                    <a:pt x="251651" y="571"/>
                  </a:cubicBezTo>
                  <a:lnTo>
                    <a:pt x="251651" y="571"/>
                  </a:lnTo>
                  <a:close/>
                  <a:moveTo>
                    <a:pt x="223076" y="24765"/>
                  </a:moveTo>
                  <a:lnTo>
                    <a:pt x="223076" y="12763"/>
                  </a:lnTo>
                  <a:lnTo>
                    <a:pt x="245745" y="12763"/>
                  </a:lnTo>
                  <a:lnTo>
                    <a:pt x="245745" y="24860"/>
                  </a:lnTo>
                  <a:lnTo>
                    <a:pt x="223076" y="24860"/>
                  </a:lnTo>
                  <a:lnTo>
                    <a:pt x="223076" y="24765"/>
                  </a:lnTo>
                  <a:close/>
                  <a:moveTo>
                    <a:pt x="183833" y="571"/>
                  </a:moveTo>
                  <a:lnTo>
                    <a:pt x="149924" y="571"/>
                  </a:lnTo>
                  <a:cubicBezTo>
                    <a:pt x="145637" y="571"/>
                    <a:pt x="142399" y="1429"/>
                    <a:pt x="140113" y="3238"/>
                  </a:cubicBezTo>
                  <a:cubicBezTo>
                    <a:pt x="137731" y="5143"/>
                    <a:pt x="136493" y="7620"/>
                    <a:pt x="136493" y="10763"/>
                  </a:cubicBezTo>
                  <a:lnTo>
                    <a:pt x="136493" y="47244"/>
                  </a:lnTo>
                  <a:lnTo>
                    <a:pt x="154305" y="47244"/>
                  </a:lnTo>
                  <a:lnTo>
                    <a:pt x="154305" y="34766"/>
                  </a:lnTo>
                  <a:lnTo>
                    <a:pt x="179261" y="34766"/>
                  </a:lnTo>
                  <a:lnTo>
                    <a:pt x="179261" y="47244"/>
                  </a:lnTo>
                  <a:lnTo>
                    <a:pt x="197072" y="47244"/>
                  </a:lnTo>
                  <a:lnTo>
                    <a:pt x="197072" y="10763"/>
                  </a:lnTo>
                  <a:cubicBezTo>
                    <a:pt x="197072" y="7620"/>
                    <a:pt x="195929" y="5143"/>
                    <a:pt x="193643" y="3334"/>
                  </a:cubicBezTo>
                  <a:cubicBezTo>
                    <a:pt x="191357" y="1524"/>
                    <a:pt x="188024" y="571"/>
                    <a:pt x="183833" y="571"/>
                  </a:cubicBezTo>
                  <a:lnTo>
                    <a:pt x="183833" y="571"/>
                  </a:lnTo>
                  <a:close/>
                  <a:moveTo>
                    <a:pt x="154305" y="26194"/>
                  </a:moveTo>
                  <a:lnTo>
                    <a:pt x="154305" y="12763"/>
                  </a:lnTo>
                  <a:lnTo>
                    <a:pt x="179261" y="12763"/>
                  </a:lnTo>
                  <a:lnTo>
                    <a:pt x="179261" y="26289"/>
                  </a:lnTo>
                  <a:lnTo>
                    <a:pt x="154305" y="26289"/>
                  </a:lnTo>
                  <a:lnTo>
                    <a:pt x="154305" y="26194"/>
                  </a:lnTo>
                  <a:close/>
                  <a:moveTo>
                    <a:pt x="128492" y="571"/>
                  </a:moveTo>
                  <a:lnTo>
                    <a:pt x="111443" y="571"/>
                  </a:lnTo>
                  <a:lnTo>
                    <a:pt x="111443" y="27718"/>
                  </a:lnTo>
                  <a:cubicBezTo>
                    <a:pt x="111347" y="28003"/>
                    <a:pt x="111157" y="28194"/>
                    <a:pt x="110776" y="28194"/>
                  </a:cubicBezTo>
                  <a:cubicBezTo>
                    <a:pt x="110680" y="28194"/>
                    <a:pt x="110585" y="28194"/>
                    <a:pt x="110585" y="28194"/>
                  </a:cubicBezTo>
                  <a:cubicBezTo>
                    <a:pt x="110585" y="28194"/>
                    <a:pt x="110204" y="28099"/>
                    <a:pt x="110014" y="27813"/>
                  </a:cubicBezTo>
                  <a:cubicBezTo>
                    <a:pt x="106966" y="23146"/>
                    <a:pt x="95441" y="7239"/>
                    <a:pt x="91726" y="2191"/>
                  </a:cubicBezTo>
                  <a:cubicBezTo>
                    <a:pt x="91726" y="2191"/>
                    <a:pt x="91726" y="2191"/>
                    <a:pt x="91630" y="2191"/>
                  </a:cubicBezTo>
                  <a:lnTo>
                    <a:pt x="91630" y="2191"/>
                  </a:lnTo>
                  <a:cubicBezTo>
                    <a:pt x="91535" y="2095"/>
                    <a:pt x="91535" y="2095"/>
                    <a:pt x="91440" y="2000"/>
                  </a:cubicBezTo>
                  <a:cubicBezTo>
                    <a:pt x="91440" y="2000"/>
                    <a:pt x="91345" y="1905"/>
                    <a:pt x="91345" y="1905"/>
                  </a:cubicBezTo>
                  <a:cubicBezTo>
                    <a:pt x="90392" y="1048"/>
                    <a:pt x="89154" y="667"/>
                    <a:pt x="87535" y="667"/>
                  </a:cubicBezTo>
                  <a:lnTo>
                    <a:pt x="73152" y="667"/>
                  </a:lnTo>
                  <a:cubicBezTo>
                    <a:pt x="71342" y="667"/>
                    <a:pt x="69914" y="1143"/>
                    <a:pt x="68961" y="2191"/>
                  </a:cubicBezTo>
                  <a:cubicBezTo>
                    <a:pt x="68008" y="3238"/>
                    <a:pt x="67532" y="4572"/>
                    <a:pt x="67437" y="6286"/>
                  </a:cubicBezTo>
                  <a:lnTo>
                    <a:pt x="67437" y="6286"/>
                  </a:lnTo>
                  <a:lnTo>
                    <a:pt x="67437" y="47339"/>
                  </a:lnTo>
                  <a:lnTo>
                    <a:pt x="84296" y="47339"/>
                  </a:lnTo>
                  <a:cubicBezTo>
                    <a:pt x="84296" y="47339"/>
                    <a:pt x="84201" y="25622"/>
                    <a:pt x="84201" y="19241"/>
                  </a:cubicBezTo>
                  <a:cubicBezTo>
                    <a:pt x="84296" y="18859"/>
                    <a:pt x="84487" y="18383"/>
                    <a:pt x="85534" y="18383"/>
                  </a:cubicBezTo>
                  <a:cubicBezTo>
                    <a:pt x="85630" y="18383"/>
                    <a:pt x="85725" y="18383"/>
                    <a:pt x="85916" y="18383"/>
                  </a:cubicBezTo>
                  <a:cubicBezTo>
                    <a:pt x="85916" y="18383"/>
                    <a:pt x="86392" y="18383"/>
                    <a:pt x="86582" y="18764"/>
                  </a:cubicBezTo>
                  <a:cubicBezTo>
                    <a:pt x="89821" y="24003"/>
                    <a:pt x="111062" y="47339"/>
                    <a:pt x="111062" y="47339"/>
                  </a:cubicBezTo>
                  <a:lnTo>
                    <a:pt x="128588" y="47339"/>
                  </a:lnTo>
                  <a:lnTo>
                    <a:pt x="128588" y="571"/>
                  </a:lnTo>
                  <a:lnTo>
                    <a:pt x="128492" y="571"/>
                  </a:lnTo>
                  <a:close/>
                  <a:moveTo>
                    <a:pt x="32957" y="31147"/>
                  </a:moveTo>
                  <a:cubicBezTo>
                    <a:pt x="38576" y="34766"/>
                    <a:pt x="48673" y="41815"/>
                    <a:pt x="51816" y="48006"/>
                  </a:cubicBezTo>
                  <a:lnTo>
                    <a:pt x="64580" y="48006"/>
                  </a:lnTo>
                  <a:cubicBezTo>
                    <a:pt x="62579" y="44291"/>
                    <a:pt x="55055" y="35052"/>
                    <a:pt x="32957" y="31147"/>
                  </a:cubicBezTo>
                  <a:lnTo>
                    <a:pt x="32957" y="31147"/>
                  </a:lnTo>
                  <a:close/>
                </a:path>
              </a:pathLst>
            </a:custGeom>
            <a:grpFill/>
            <a:ln w="9525" cap="flat">
              <a:no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49" name="手繪多邊形: 圖案 48">
              <a:extLst>
                <a:ext uri="{FF2B5EF4-FFF2-40B4-BE49-F238E27FC236}">
                  <a16:creationId xmlns:a16="http://schemas.microsoft.com/office/drawing/2014/main" id="{8835E1B1-79D9-4B75-82E0-565A6FAD8387}"/>
                </a:ext>
              </a:extLst>
            </p:cNvPr>
            <p:cNvSpPr/>
            <p:nvPr/>
          </p:nvSpPr>
          <p:spPr>
            <a:xfrm>
              <a:off x="4462455"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50" name="手繪多邊形: 圖案 49">
              <a:extLst>
                <a:ext uri="{FF2B5EF4-FFF2-40B4-BE49-F238E27FC236}">
                  <a16:creationId xmlns:a16="http://schemas.microsoft.com/office/drawing/2014/main" id="{CF301577-968D-40F3-A1E9-627DC8DF8FBF}"/>
                </a:ext>
              </a:extLst>
            </p:cNvPr>
            <p:cNvSpPr/>
            <p:nvPr/>
          </p:nvSpPr>
          <p:spPr>
            <a:xfrm>
              <a:off x="5477432"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grpSp>
      <p:cxnSp>
        <p:nvCxnSpPr>
          <p:cNvPr id="52" name="直線單箭頭接點 915">
            <a:extLst>
              <a:ext uri="{FF2B5EF4-FFF2-40B4-BE49-F238E27FC236}">
                <a16:creationId xmlns:a16="http://schemas.microsoft.com/office/drawing/2014/main" id="{808DF0B1-1124-46EC-9159-7C95C3D85269}"/>
              </a:ext>
            </a:extLst>
          </p:cNvPr>
          <p:cNvCxnSpPr>
            <a:cxnSpLocks/>
          </p:cNvCxnSpPr>
          <p:nvPr/>
        </p:nvCxnSpPr>
        <p:spPr>
          <a:xfrm>
            <a:off x="1864535" y="4012143"/>
            <a:ext cx="0" cy="865008"/>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grpSp>
        <p:nvGrpSpPr>
          <p:cNvPr id="53" name="群組 52">
            <a:extLst>
              <a:ext uri="{FF2B5EF4-FFF2-40B4-BE49-F238E27FC236}">
                <a16:creationId xmlns:a16="http://schemas.microsoft.com/office/drawing/2014/main" id="{4AD9C3FF-7024-4DED-9116-4B8F2305BBB7}"/>
              </a:ext>
            </a:extLst>
          </p:cNvPr>
          <p:cNvGrpSpPr/>
          <p:nvPr/>
        </p:nvGrpSpPr>
        <p:grpSpPr>
          <a:xfrm>
            <a:off x="1250183" y="3072252"/>
            <a:ext cx="1209541" cy="939888"/>
            <a:chOff x="-1775124" y="4074892"/>
            <a:chExt cx="620254" cy="492851"/>
          </a:xfrm>
          <a:gradFill>
            <a:gsLst>
              <a:gs pos="0">
                <a:srgbClr val="193093"/>
              </a:gs>
              <a:gs pos="100000">
                <a:srgbClr val="32599E"/>
              </a:gs>
            </a:gsLst>
            <a:lin ang="0" scaled="0"/>
          </a:gradFill>
          <a:effectLst>
            <a:outerShdw blurRad="50800" dist="38100" dir="2700000" algn="tl" rotWithShape="0">
              <a:prstClr val="black">
                <a:alpha val="40000"/>
              </a:prstClr>
            </a:outerShdw>
          </a:effectLst>
        </p:grpSpPr>
        <p:sp>
          <p:nvSpPr>
            <p:cNvPr id="54" name="手繪多邊形: 圖案 53">
              <a:extLst>
                <a:ext uri="{FF2B5EF4-FFF2-40B4-BE49-F238E27FC236}">
                  <a16:creationId xmlns:a16="http://schemas.microsoft.com/office/drawing/2014/main" id="{099D487A-4608-4534-8761-41CDD189331F}"/>
                </a:ext>
              </a:extLst>
            </p:cNvPr>
            <p:cNvSpPr/>
            <p:nvPr/>
          </p:nvSpPr>
          <p:spPr>
            <a:xfrm>
              <a:off x="-1775124" y="4074892"/>
              <a:ext cx="620254" cy="405123"/>
            </a:xfrm>
            <a:custGeom>
              <a:avLst/>
              <a:gdLst>
                <a:gd name="connsiteX0" fmla="*/ 571137 w 570007"/>
                <a:gd name="connsiteY0" fmla="*/ 16818 h 372301"/>
                <a:gd name="connsiteX1" fmla="*/ 571137 w 570007"/>
                <a:gd name="connsiteY1" fmla="*/ 357127 h 372301"/>
                <a:gd name="connsiteX2" fmla="*/ 554370 w 570007"/>
                <a:gd name="connsiteY2" fmla="*/ 373945 h 372301"/>
                <a:gd name="connsiteX3" fmla="*/ 554319 w 570007"/>
                <a:gd name="connsiteY3" fmla="*/ 373945 h 372301"/>
                <a:gd name="connsiteX4" fmla="*/ 16869 w 570007"/>
                <a:gd name="connsiteY4" fmla="*/ 373945 h 372301"/>
                <a:gd name="connsiteX5" fmla="*/ 0 w 570007"/>
                <a:gd name="connsiteY5" fmla="*/ 357127 h 372301"/>
                <a:gd name="connsiteX6" fmla="*/ 0 w 570007"/>
                <a:gd name="connsiteY6" fmla="*/ 16818 h 372301"/>
                <a:gd name="connsiteX7" fmla="*/ 16869 w 570007"/>
                <a:gd name="connsiteY7" fmla="*/ 0 h 372301"/>
                <a:gd name="connsiteX8" fmla="*/ 554319 w 570007"/>
                <a:gd name="connsiteY8" fmla="*/ 0 h 372301"/>
                <a:gd name="connsiteX9" fmla="*/ 571137 w 570007"/>
                <a:gd name="connsiteY9" fmla="*/ 16818 h 372301"/>
                <a:gd name="connsiteX10" fmla="*/ 553292 w 570007"/>
                <a:gd name="connsiteY10" fmla="*/ 294118 h 372301"/>
                <a:gd name="connsiteX11" fmla="*/ 553292 w 570007"/>
                <a:gd name="connsiteY11" fmla="*/ 26575 h 372301"/>
                <a:gd name="connsiteX12" fmla="*/ 540326 w 570007"/>
                <a:gd name="connsiteY12" fmla="*/ 15046 h 372301"/>
                <a:gd name="connsiteX13" fmla="*/ 30837 w 570007"/>
                <a:gd name="connsiteY13" fmla="*/ 15046 h 372301"/>
                <a:gd name="connsiteX14" fmla="*/ 17845 w 570007"/>
                <a:gd name="connsiteY14" fmla="*/ 26575 h 372301"/>
                <a:gd name="connsiteX15" fmla="*/ 17845 w 570007"/>
                <a:gd name="connsiteY15" fmla="*/ 293990 h 372301"/>
                <a:gd name="connsiteX16" fmla="*/ 30837 w 570007"/>
                <a:gd name="connsiteY16" fmla="*/ 305519 h 372301"/>
                <a:gd name="connsiteX17" fmla="*/ 540326 w 570007"/>
                <a:gd name="connsiteY17" fmla="*/ 305519 h 372301"/>
                <a:gd name="connsiteX18" fmla="*/ 553292 w 570007"/>
                <a:gd name="connsiteY18" fmla="*/ 293990 h 372301"/>
                <a:gd name="connsiteX19" fmla="*/ 315815 w 570007"/>
                <a:gd name="connsiteY19" fmla="*/ 338743 h 372301"/>
                <a:gd name="connsiteX20" fmla="*/ 292218 w 570007"/>
                <a:gd name="connsiteY20" fmla="*/ 315147 h 372301"/>
                <a:gd name="connsiteX21" fmla="*/ 268622 w 570007"/>
                <a:gd name="connsiteY21" fmla="*/ 338743 h 372301"/>
                <a:gd name="connsiteX22" fmla="*/ 292218 w 570007"/>
                <a:gd name="connsiteY22" fmla="*/ 362340 h 372301"/>
                <a:gd name="connsiteX23" fmla="*/ 292244 w 570007"/>
                <a:gd name="connsiteY23" fmla="*/ 362340 h 372301"/>
                <a:gd name="connsiteX24" fmla="*/ 315815 w 570007"/>
                <a:gd name="connsiteY24" fmla="*/ 338769 h 372301"/>
                <a:gd name="connsiteX25" fmla="*/ 315815 w 570007"/>
                <a:gd name="connsiteY25" fmla="*/ 338743 h 372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70007" h="372301">
                  <a:moveTo>
                    <a:pt x="571137" y="16818"/>
                  </a:moveTo>
                  <a:lnTo>
                    <a:pt x="571137" y="357127"/>
                  </a:lnTo>
                  <a:cubicBezTo>
                    <a:pt x="571152" y="366401"/>
                    <a:pt x="563645" y="373930"/>
                    <a:pt x="554370" y="373945"/>
                  </a:cubicBezTo>
                  <a:cubicBezTo>
                    <a:pt x="554352" y="373945"/>
                    <a:pt x="554337" y="373945"/>
                    <a:pt x="554319" y="373945"/>
                  </a:cubicBezTo>
                  <a:lnTo>
                    <a:pt x="16869" y="373945"/>
                  </a:lnTo>
                  <a:cubicBezTo>
                    <a:pt x="7567" y="373960"/>
                    <a:pt x="15" y="366430"/>
                    <a:pt x="0" y="357127"/>
                  </a:cubicBezTo>
                  <a:lnTo>
                    <a:pt x="0" y="16818"/>
                  </a:lnTo>
                  <a:cubicBezTo>
                    <a:pt x="28" y="7520"/>
                    <a:pt x="7572" y="0"/>
                    <a:pt x="16869" y="0"/>
                  </a:cubicBezTo>
                  <a:lnTo>
                    <a:pt x="554319" y="0"/>
                  </a:lnTo>
                  <a:cubicBezTo>
                    <a:pt x="563606" y="0"/>
                    <a:pt x="571137" y="7531"/>
                    <a:pt x="571137" y="16818"/>
                  </a:cubicBezTo>
                  <a:close/>
                  <a:moveTo>
                    <a:pt x="553292" y="294118"/>
                  </a:moveTo>
                  <a:lnTo>
                    <a:pt x="553292" y="26575"/>
                  </a:lnTo>
                  <a:cubicBezTo>
                    <a:pt x="552866" y="19824"/>
                    <a:pt x="547078" y="14681"/>
                    <a:pt x="540326" y="15046"/>
                  </a:cubicBezTo>
                  <a:lnTo>
                    <a:pt x="30837" y="15046"/>
                  </a:lnTo>
                  <a:cubicBezTo>
                    <a:pt x="24079" y="14679"/>
                    <a:pt x="18286" y="19822"/>
                    <a:pt x="17845" y="26575"/>
                  </a:cubicBezTo>
                  <a:lnTo>
                    <a:pt x="17845" y="293990"/>
                  </a:lnTo>
                  <a:cubicBezTo>
                    <a:pt x="18271" y="300751"/>
                    <a:pt x="24074" y="305899"/>
                    <a:pt x="30837" y="305519"/>
                  </a:cubicBezTo>
                  <a:lnTo>
                    <a:pt x="540326" y="305519"/>
                  </a:lnTo>
                  <a:cubicBezTo>
                    <a:pt x="547084" y="305899"/>
                    <a:pt x="552879" y="300745"/>
                    <a:pt x="553292" y="293990"/>
                  </a:cubicBezTo>
                  <a:close/>
                  <a:moveTo>
                    <a:pt x="315815" y="338743"/>
                  </a:moveTo>
                  <a:cubicBezTo>
                    <a:pt x="315815" y="325710"/>
                    <a:pt x="305249" y="315147"/>
                    <a:pt x="292218" y="315147"/>
                  </a:cubicBezTo>
                  <a:cubicBezTo>
                    <a:pt x="279185" y="315147"/>
                    <a:pt x="268622" y="325710"/>
                    <a:pt x="268622" y="338743"/>
                  </a:cubicBezTo>
                  <a:cubicBezTo>
                    <a:pt x="268622" y="351776"/>
                    <a:pt x="279188" y="362340"/>
                    <a:pt x="292218" y="362340"/>
                  </a:cubicBezTo>
                  <a:cubicBezTo>
                    <a:pt x="292226" y="362340"/>
                    <a:pt x="292237" y="362340"/>
                    <a:pt x="292244" y="362340"/>
                  </a:cubicBezTo>
                  <a:cubicBezTo>
                    <a:pt x="305262" y="362340"/>
                    <a:pt x="315815" y="351787"/>
                    <a:pt x="315815" y="338769"/>
                  </a:cubicBezTo>
                  <a:cubicBezTo>
                    <a:pt x="315815" y="338761"/>
                    <a:pt x="315815" y="338751"/>
                    <a:pt x="315815" y="338743"/>
                  </a:cubicBezTo>
                  <a:close/>
                </a:path>
              </a:pathLst>
            </a:custGeom>
            <a:grpFill/>
            <a:ln w="2566" cap="flat">
              <a:no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55" name="手繪多邊形: 圖案 54">
              <a:extLst>
                <a:ext uri="{FF2B5EF4-FFF2-40B4-BE49-F238E27FC236}">
                  <a16:creationId xmlns:a16="http://schemas.microsoft.com/office/drawing/2014/main" id="{A47F127B-C057-4B30-B0B8-8BFDC204532D}"/>
                </a:ext>
              </a:extLst>
            </p:cNvPr>
            <p:cNvSpPr/>
            <p:nvPr/>
          </p:nvSpPr>
          <p:spPr>
            <a:xfrm>
              <a:off x="-1617128" y="4548185"/>
              <a:ext cx="318508" cy="19558"/>
            </a:xfrm>
            <a:custGeom>
              <a:avLst/>
              <a:gdLst>
                <a:gd name="connsiteX0" fmla="*/ 294093 w 292706"/>
                <a:gd name="connsiteY0" fmla="*/ 19103 h 17973"/>
                <a:gd name="connsiteX1" fmla="*/ 0 w 292706"/>
                <a:gd name="connsiteY1" fmla="*/ 19103 h 17973"/>
                <a:gd name="connsiteX2" fmla="*/ 58387 w 292706"/>
                <a:gd name="connsiteY2" fmla="*/ 0 h 17973"/>
                <a:gd name="connsiteX3" fmla="*/ 147046 w 292706"/>
                <a:gd name="connsiteY3" fmla="*/ 0 h 17973"/>
                <a:gd name="connsiteX4" fmla="*/ 235654 w 292706"/>
                <a:gd name="connsiteY4" fmla="*/ 0 h 17973"/>
                <a:gd name="connsiteX5" fmla="*/ 294093 w 292706"/>
                <a:gd name="connsiteY5" fmla="*/ 19103 h 17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2706" h="17973">
                  <a:moveTo>
                    <a:pt x="294093" y="19103"/>
                  </a:moveTo>
                  <a:lnTo>
                    <a:pt x="0" y="19103"/>
                  </a:lnTo>
                  <a:lnTo>
                    <a:pt x="58387" y="0"/>
                  </a:lnTo>
                  <a:lnTo>
                    <a:pt x="147046" y="0"/>
                  </a:lnTo>
                  <a:lnTo>
                    <a:pt x="235654" y="0"/>
                  </a:lnTo>
                  <a:lnTo>
                    <a:pt x="294093" y="19103"/>
                  </a:lnTo>
                  <a:close/>
                </a:path>
              </a:pathLst>
            </a:custGeom>
            <a:grpFill/>
            <a:ln w="2566" cap="flat">
              <a:no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56" name="手繪多邊形: 圖案 55">
              <a:extLst>
                <a:ext uri="{FF2B5EF4-FFF2-40B4-BE49-F238E27FC236}">
                  <a16:creationId xmlns:a16="http://schemas.microsoft.com/office/drawing/2014/main" id="{A2C28978-FB24-4F97-828A-EEA45005E320}"/>
                </a:ext>
              </a:extLst>
            </p:cNvPr>
            <p:cNvSpPr/>
            <p:nvPr/>
          </p:nvSpPr>
          <p:spPr>
            <a:xfrm>
              <a:off x="-1553595" y="4494571"/>
              <a:ext cx="192782" cy="41910"/>
            </a:xfrm>
            <a:custGeom>
              <a:avLst/>
              <a:gdLst>
                <a:gd name="connsiteX0" fmla="*/ 0 w 177164"/>
                <a:gd name="connsiteY0" fmla="*/ 0 h 38513"/>
                <a:gd name="connsiteX1" fmla="*/ 177267 w 177164"/>
                <a:gd name="connsiteY1" fmla="*/ 0 h 38513"/>
                <a:gd name="connsiteX2" fmla="*/ 177267 w 177164"/>
                <a:gd name="connsiteY2" fmla="*/ 39978 h 38513"/>
                <a:gd name="connsiteX3" fmla="*/ 0 w 177164"/>
                <a:gd name="connsiteY3" fmla="*/ 39978 h 38513"/>
              </a:gdLst>
              <a:ahLst/>
              <a:cxnLst>
                <a:cxn ang="0">
                  <a:pos x="connsiteX0" y="connsiteY0"/>
                </a:cxn>
                <a:cxn ang="0">
                  <a:pos x="connsiteX1" y="connsiteY1"/>
                </a:cxn>
                <a:cxn ang="0">
                  <a:pos x="connsiteX2" y="connsiteY2"/>
                </a:cxn>
                <a:cxn ang="0">
                  <a:pos x="connsiteX3" y="connsiteY3"/>
                </a:cxn>
              </a:cxnLst>
              <a:rect l="l" t="t" r="r" b="b"/>
              <a:pathLst>
                <a:path w="177164" h="38513">
                  <a:moveTo>
                    <a:pt x="0" y="0"/>
                  </a:moveTo>
                  <a:lnTo>
                    <a:pt x="177267" y="0"/>
                  </a:lnTo>
                  <a:lnTo>
                    <a:pt x="177267" y="39978"/>
                  </a:lnTo>
                  <a:lnTo>
                    <a:pt x="0" y="39978"/>
                  </a:lnTo>
                  <a:close/>
                </a:path>
              </a:pathLst>
            </a:custGeom>
            <a:grpFill/>
            <a:ln w="2566" cap="flat">
              <a:no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grpSp>
      <p:cxnSp>
        <p:nvCxnSpPr>
          <p:cNvPr id="57" name="直線單箭頭接點 915">
            <a:extLst>
              <a:ext uri="{FF2B5EF4-FFF2-40B4-BE49-F238E27FC236}">
                <a16:creationId xmlns:a16="http://schemas.microsoft.com/office/drawing/2014/main" id="{5A433D8C-E7CD-4EA2-8FC5-FC40C0FD49DB}"/>
              </a:ext>
            </a:extLst>
          </p:cNvPr>
          <p:cNvCxnSpPr>
            <a:cxnSpLocks/>
          </p:cNvCxnSpPr>
          <p:nvPr/>
        </p:nvCxnSpPr>
        <p:spPr>
          <a:xfrm>
            <a:off x="2684025" y="5844992"/>
            <a:ext cx="1269663" cy="0"/>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sp>
        <p:nvSpPr>
          <p:cNvPr id="63" name="矩形 901">
            <a:extLst>
              <a:ext uri="{FF2B5EF4-FFF2-40B4-BE49-F238E27FC236}">
                <a16:creationId xmlns:a16="http://schemas.microsoft.com/office/drawing/2014/main" id="{F525F459-4C51-45F9-99A9-5BB3542D5BF8}"/>
              </a:ext>
            </a:extLst>
          </p:cNvPr>
          <p:cNvSpPr/>
          <p:nvPr/>
        </p:nvSpPr>
        <p:spPr>
          <a:xfrm>
            <a:off x="978272" y="4302858"/>
            <a:ext cx="886259" cy="318100"/>
          </a:xfrm>
          <a:prstGeom prst="rect">
            <a:avLst/>
          </a:prstGeom>
        </p:spPr>
        <p:txBody>
          <a:bodyPr wrap="square" anchor="t">
            <a:spAutoFit/>
          </a:bodyPr>
          <a:lstStyle/>
          <a:p>
            <a:pPr defTabSz="1219170">
              <a:buClr>
                <a:srgbClr val="000000"/>
              </a:buClr>
            </a:pPr>
            <a:r>
              <a:rPr lang="en-US" altLang="zh-TW" sz="1467" b="1" kern="0">
                <a:solidFill>
                  <a:srgbClr val="274DA5"/>
                </a:solidFill>
                <a:cs typeface="+mn-ea"/>
                <a:sym typeface="+mn-lt"/>
              </a:rPr>
              <a:t>Normal</a:t>
            </a:r>
            <a:endParaRPr lang="en-US" sz="1467" kern="0">
              <a:solidFill>
                <a:srgbClr val="274DA5"/>
              </a:solidFill>
              <a:cs typeface="+mn-ea"/>
              <a:sym typeface="+mn-lt"/>
            </a:endParaRPr>
          </a:p>
        </p:txBody>
      </p:sp>
      <p:sp>
        <p:nvSpPr>
          <p:cNvPr id="64" name="矩形 901">
            <a:extLst>
              <a:ext uri="{FF2B5EF4-FFF2-40B4-BE49-F238E27FC236}">
                <a16:creationId xmlns:a16="http://schemas.microsoft.com/office/drawing/2014/main" id="{DA1E80EC-A61F-4B50-A65B-B953D727BA9D}"/>
              </a:ext>
            </a:extLst>
          </p:cNvPr>
          <p:cNvSpPr/>
          <p:nvPr/>
        </p:nvSpPr>
        <p:spPr>
          <a:xfrm>
            <a:off x="904763" y="6291221"/>
            <a:ext cx="1740047" cy="318100"/>
          </a:xfrm>
          <a:prstGeom prst="rect">
            <a:avLst/>
          </a:prstGeom>
        </p:spPr>
        <p:txBody>
          <a:bodyPr wrap="square" anchor="t">
            <a:spAutoFit/>
          </a:bodyPr>
          <a:lstStyle/>
          <a:p>
            <a:pPr algn="ctr" defTabSz="1219170">
              <a:buClr>
                <a:srgbClr val="000000"/>
              </a:buClr>
            </a:pPr>
            <a:r>
              <a:rPr lang="en-US" altLang="zh-TW" sz="1467" b="1" kern="0">
                <a:solidFill>
                  <a:srgbClr val="1F3F85"/>
                </a:solidFill>
                <a:cs typeface="+mn-ea"/>
                <a:sym typeface="+mn-lt"/>
              </a:rPr>
              <a:t>Primary NAS</a:t>
            </a:r>
            <a:endParaRPr lang="en-US" sz="1467" kern="0">
              <a:solidFill>
                <a:srgbClr val="1F3F85"/>
              </a:solidFill>
              <a:cs typeface="+mn-ea"/>
              <a:sym typeface="+mn-lt"/>
            </a:endParaRPr>
          </a:p>
        </p:txBody>
      </p:sp>
      <p:sp>
        <p:nvSpPr>
          <p:cNvPr id="65" name="矩形 901">
            <a:extLst>
              <a:ext uri="{FF2B5EF4-FFF2-40B4-BE49-F238E27FC236}">
                <a16:creationId xmlns:a16="http://schemas.microsoft.com/office/drawing/2014/main" id="{BABDFD95-5835-45E4-B82C-E3C64684D5D1}"/>
              </a:ext>
            </a:extLst>
          </p:cNvPr>
          <p:cNvSpPr/>
          <p:nvPr/>
        </p:nvSpPr>
        <p:spPr>
          <a:xfrm>
            <a:off x="4052599" y="6112381"/>
            <a:ext cx="1740047" cy="318100"/>
          </a:xfrm>
          <a:prstGeom prst="rect">
            <a:avLst/>
          </a:prstGeom>
        </p:spPr>
        <p:txBody>
          <a:bodyPr wrap="square" anchor="t">
            <a:spAutoFit/>
          </a:bodyPr>
          <a:lstStyle/>
          <a:p>
            <a:pPr algn="ctr" defTabSz="1219170">
              <a:buClr>
                <a:srgbClr val="000000"/>
              </a:buClr>
            </a:pPr>
            <a:r>
              <a:rPr lang="en-US" altLang="zh-TW" sz="1467" b="1" kern="0">
                <a:solidFill>
                  <a:srgbClr val="1F3F85"/>
                </a:solidFill>
                <a:cs typeface="+mn-ea"/>
                <a:sym typeface="+mn-lt"/>
              </a:rPr>
              <a:t>Secondary NAS</a:t>
            </a:r>
            <a:endParaRPr lang="en-US" sz="1467" kern="0">
              <a:solidFill>
                <a:srgbClr val="1F3F85"/>
              </a:solidFill>
              <a:cs typeface="+mn-ea"/>
              <a:sym typeface="+mn-lt"/>
            </a:endParaRPr>
          </a:p>
        </p:txBody>
      </p:sp>
      <p:sp>
        <p:nvSpPr>
          <p:cNvPr id="66" name="矩形 901">
            <a:extLst>
              <a:ext uri="{FF2B5EF4-FFF2-40B4-BE49-F238E27FC236}">
                <a16:creationId xmlns:a16="http://schemas.microsoft.com/office/drawing/2014/main" id="{E9CDD8C0-62B2-4C88-837D-2775940D8EC5}"/>
              </a:ext>
            </a:extLst>
          </p:cNvPr>
          <p:cNvSpPr/>
          <p:nvPr/>
        </p:nvSpPr>
        <p:spPr>
          <a:xfrm>
            <a:off x="2440702" y="5542879"/>
            <a:ext cx="1740047" cy="297454"/>
          </a:xfrm>
          <a:prstGeom prst="rect">
            <a:avLst/>
          </a:prstGeom>
        </p:spPr>
        <p:txBody>
          <a:bodyPr wrap="square" anchor="t">
            <a:spAutoFit/>
          </a:bodyPr>
          <a:lstStyle/>
          <a:p>
            <a:pPr algn="ctr" defTabSz="1219170">
              <a:buClr>
                <a:srgbClr val="000000"/>
              </a:buClr>
            </a:pPr>
            <a:r>
              <a:rPr lang="en-US" altLang="zh-TW" sz="1333" b="1" kern="0">
                <a:solidFill>
                  <a:srgbClr val="C00000"/>
                </a:solidFill>
                <a:cs typeface="+mn-ea"/>
                <a:sym typeface="+mn-lt"/>
              </a:rPr>
              <a:t>By schedule</a:t>
            </a:r>
            <a:endParaRPr lang="en-US" sz="1333" kern="0">
              <a:solidFill>
                <a:srgbClr val="C00000"/>
              </a:solidFill>
              <a:cs typeface="+mn-ea"/>
              <a:sym typeface="+mn-lt"/>
            </a:endParaRPr>
          </a:p>
        </p:txBody>
      </p:sp>
      <p:sp>
        <p:nvSpPr>
          <p:cNvPr id="67" name="矩形 901">
            <a:extLst>
              <a:ext uri="{FF2B5EF4-FFF2-40B4-BE49-F238E27FC236}">
                <a16:creationId xmlns:a16="http://schemas.microsoft.com/office/drawing/2014/main" id="{50BCDB10-51B7-43CA-8F85-AF38AD37FAFE}"/>
              </a:ext>
            </a:extLst>
          </p:cNvPr>
          <p:cNvSpPr/>
          <p:nvPr/>
        </p:nvSpPr>
        <p:spPr>
          <a:xfrm>
            <a:off x="2464891" y="5909191"/>
            <a:ext cx="1740047" cy="287323"/>
          </a:xfrm>
          <a:prstGeom prst="rect">
            <a:avLst/>
          </a:prstGeom>
        </p:spPr>
        <p:txBody>
          <a:bodyPr wrap="square" anchor="t">
            <a:spAutoFit/>
          </a:bodyPr>
          <a:lstStyle/>
          <a:p>
            <a:pPr algn="ctr" defTabSz="1219170">
              <a:buClr>
                <a:srgbClr val="000000"/>
              </a:buClr>
            </a:pPr>
            <a:r>
              <a:rPr lang="en-US" altLang="zh-TW" sz="1267" b="1" kern="0">
                <a:solidFill>
                  <a:srgbClr val="274DA5"/>
                </a:solidFill>
                <a:cs typeface="+mn-ea"/>
                <a:sym typeface="+mn-lt"/>
              </a:rPr>
              <a:t>Snapshot send</a:t>
            </a:r>
            <a:endParaRPr lang="en-US" sz="1267" kern="0">
              <a:solidFill>
                <a:srgbClr val="274DA5"/>
              </a:solidFill>
              <a:cs typeface="+mn-ea"/>
              <a:sym typeface="+mn-lt"/>
            </a:endParaRPr>
          </a:p>
        </p:txBody>
      </p:sp>
      <p:grpSp>
        <p:nvGrpSpPr>
          <p:cNvPr id="68" name="群組 67">
            <a:extLst>
              <a:ext uri="{FF2B5EF4-FFF2-40B4-BE49-F238E27FC236}">
                <a16:creationId xmlns:a16="http://schemas.microsoft.com/office/drawing/2014/main" id="{24AA6EF0-B143-4D05-9F72-6A5451A8112E}"/>
              </a:ext>
            </a:extLst>
          </p:cNvPr>
          <p:cNvGrpSpPr/>
          <p:nvPr/>
        </p:nvGrpSpPr>
        <p:grpSpPr>
          <a:xfrm>
            <a:off x="9653418" y="5680981"/>
            <a:ext cx="1782020" cy="341541"/>
            <a:chOff x="4388896" y="4191428"/>
            <a:chExt cx="1165610" cy="223402"/>
          </a:xfrm>
          <a:gradFill>
            <a:gsLst>
              <a:gs pos="100000">
                <a:srgbClr val="3965B5"/>
              </a:gs>
              <a:gs pos="0">
                <a:srgbClr val="274DA5"/>
              </a:gs>
            </a:gsLst>
            <a:lin ang="0" scaled="0"/>
          </a:gradFill>
          <a:effectLst>
            <a:outerShdw blurRad="50800" dist="38100" dir="2700000" algn="tl" rotWithShape="0">
              <a:prstClr val="black">
                <a:alpha val="40000"/>
              </a:prstClr>
            </a:outerShdw>
          </a:effectLst>
        </p:grpSpPr>
        <p:sp>
          <p:nvSpPr>
            <p:cNvPr id="69" name="手繪多邊形: 圖案 68">
              <a:extLst>
                <a:ext uri="{FF2B5EF4-FFF2-40B4-BE49-F238E27FC236}">
                  <a16:creationId xmlns:a16="http://schemas.microsoft.com/office/drawing/2014/main" id="{67863B4B-D759-4954-85E2-481B5D98F119}"/>
                </a:ext>
              </a:extLst>
            </p:cNvPr>
            <p:cNvSpPr/>
            <p:nvPr/>
          </p:nvSpPr>
          <p:spPr>
            <a:xfrm>
              <a:off x="4390688" y="4193220"/>
              <a:ext cx="1162024" cy="218776"/>
            </a:xfrm>
            <a:custGeom>
              <a:avLst/>
              <a:gdLst>
                <a:gd name="connsiteX0" fmla="*/ 79058 w 3086100"/>
                <a:gd name="connsiteY0" fmla="*/ 590169 h 581025"/>
                <a:gd name="connsiteX1" fmla="*/ 0 w 3086100"/>
                <a:gd name="connsiteY1" fmla="*/ 511112 h 581025"/>
                <a:gd name="connsiteX2" fmla="*/ 0 w 3086100"/>
                <a:gd name="connsiteY2" fmla="*/ 79058 h 581025"/>
                <a:gd name="connsiteX3" fmla="*/ 79058 w 3086100"/>
                <a:gd name="connsiteY3" fmla="*/ 0 h 581025"/>
                <a:gd name="connsiteX4" fmla="*/ 3009329 w 3086100"/>
                <a:gd name="connsiteY4" fmla="*/ 0 h 581025"/>
                <a:gd name="connsiteX5" fmla="*/ 3088291 w 3086100"/>
                <a:gd name="connsiteY5" fmla="*/ 79058 h 581025"/>
                <a:gd name="connsiteX6" fmla="*/ 3088291 w 3086100"/>
                <a:gd name="connsiteY6" fmla="*/ 511112 h 581025"/>
                <a:gd name="connsiteX7" fmla="*/ 3009329 w 3086100"/>
                <a:gd name="connsiteY7" fmla="*/ 590169 h 581025"/>
                <a:gd name="connsiteX8" fmla="*/ 79058 w 3086100"/>
                <a:gd name="connsiteY8" fmla="*/ 590169 h 581025"/>
                <a:gd name="connsiteX9" fmla="*/ 2995517 w 3086100"/>
                <a:gd name="connsiteY9" fmla="*/ 143637 h 581025"/>
                <a:gd name="connsiteX10" fmla="*/ 2967038 w 3086100"/>
                <a:gd name="connsiteY10" fmla="*/ 172117 h 581025"/>
                <a:gd name="connsiteX11" fmla="*/ 2967038 w 3086100"/>
                <a:gd name="connsiteY11" fmla="*/ 350806 h 581025"/>
                <a:gd name="connsiteX12" fmla="*/ 2995517 w 3086100"/>
                <a:gd name="connsiteY12" fmla="*/ 379286 h 581025"/>
                <a:gd name="connsiteX13" fmla="*/ 3023997 w 3086100"/>
                <a:gd name="connsiteY13" fmla="*/ 350806 h 581025"/>
                <a:gd name="connsiteX14" fmla="*/ 3023997 w 3086100"/>
                <a:gd name="connsiteY14" fmla="*/ 172117 h 581025"/>
                <a:gd name="connsiteX15" fmla="*/ 2995517 w 3086100"/>
                <a:gd name="connsiteY15" fmla="*/ 143637 h 581025"/>
                <a:gd name="connsiteX16" fmla="*/ 92774 w 3086100"/>
                <a:gd name="connsiteY16" fmla="*/ 143637 h 581025"/>
                <a:gd name="connsiteX17" fmla="*/ 64294 w 3086100"/>
                <a:gd name="connsiteY17" fmla="*/ 172117 h 581025"/>
                <a:gd name="connsiteX18" fmla="*/ 64294 w 3086100"/>
                <a:gd name="connsiteY18" fmla="*/ 350806 h 581025"/>
                <a:gd name="connsiteX19" fmla="*/ 92774 w 3086100"/>
                <a:gd name="connsiteY19" fmla="*/ 379286 h 581025"/>
                <a:gd name="connsiteX20" fmla="*/ 121253 w 3086100"/>
                <a:gd name="connsiteY20" fmla="*/ 350806 h 581025"/>
                <a:gd name="connsiteX21" fmla="*/ 121253 w 3086100"/>
                <a:gd name="connsiteY21" fmla="*/ 172117 h 581025"/>
                <a:gd name="connsiteX22" fmla="*/ 92774 w 3086100"/>
                <a:gd name="connsiteY22" fmla="*/ 143637 h 581025"/>
                <a:gd name="connsiteX23" fmla="*/ 92774 w 3086100"/>
                <a:gd name="connsiteY23" fmla="*/ 143637 h 58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86100" h="581025">
                  <a:moveTo>
                    <a:pt x="79058" y="590169"/>
                  </a:moveTo>
                  <a:cubicBezTo>
                    <a:pt x="35528" y="590169"/>
                    <a:pt x="0" y="554736"/>
                    <a:pt x="0" y="511112"/>
                  </a:cubicBezTo>
                  <a:lnTo>
                    <a:pt x="0" y="79058"/>
                  </a:lnTo>
                  <a:cubicBezTo>
                    <a:pt x="0" y="35528"/>
                    <a:pt x="35433" y="0"/>
                    <a:pt x="79058" y="0"/>
                  </a:cubicBezTo>
                  <a:lnTo>
                    <a:pt x="3009329" y="0"/>
                  </a:lnTo>
                  <a:cubicBezTo>
                    <a:pt x="3052858" y="0"/>
                    <a:pt x="3088291" y="35433"/>
                    <a:pt x="3088291" y="79058"/>
                  </a:cubicBezTo>
                  <a:lnTo>
                    <a:pt x="3088291" y="511112"/>
                  </a:lnTo>
                  <a:cubicBezTo>
                    <a:pt x="3088291" y="554641"/>
                    <a:pt x="3052858" y="590169"/>
                    <a:pt x="3009329" y="590169"/>
                  </a:cubicBezTo>
                  <a:lnTo>
                    <a:pt x="79058" y="590169"/>
                  </a:lnTo>
                  <a:close/>
                  <a:moveTo>
                    <a:pt x="2995517" y="143637"/>
                  </a:moveTo>
                  <a:cubicBezTo>
                    <a:pt x="2979801" y="143637"/>
                    <a:pt x="2967038" y="156401"/>
                    <a:pt x="2967038" y="172117"/>
                  </a:cubicBezTo>
                  <a:lnTo>
                    <a:pt x="2967038" y="350806"/>
                  </a:lnTo>
                  <a:cubicBezTo>
                    <a:pt x="2967038" y="366522"/>
                    <a:pt x="2979801" y="379286"/>
                    <a:pt x="2995517" y="379286"/>
                  </a:cubicBezTo>
                  <a:cubicBezTo>
                    <a:pt x="3011234" y="379286"/>
                    <a:pt x="3023997" y="366522"/>
                    <a:pt x="3023997" y="350806"/>
                  </a:cubicBezTo>
                  <a:lnTo>
                    <a:pt x="3023997" y="172117"/>
                  </a:lnTo>
                  <a:cubicBezTo>
                    <a:pt x="3023997" y="156401"/>
                    <a:pt x="3011138" y="143637"/>
                    <a:pt x="2995517" y="143637"/>
                  </a:cubicBezTo>
                  <a:close/>
                  <a:moveTo>
                    <a:pt x="92774" y="143637"/>
                  </a:moveTo>
                  <a:cubicBezTo>
                    <a:pt x="77057" y="143637"/>
                    <a:pt x="64294" y="156401"/>
                    <a:pt x="64294" y="172117"/>
                  </a:cubicBezTo>
                  <a:lnTo>
                    <a:pt x="64294" y="350806"/>
                  </a:lnTo>
                  <a:cubicBezTo>
                    <a:pt x="64294" y="366522"/>
                    <a:pt x="77057" y="379286"/>
                    <a:pt x="92774" y="379286"/>
                  </a:cubicBezTo>
                  <a:cubicBezTo>
                    <a:pt x="108490" y="379286"/>
                    <a:pt x="121253" y="366522"/>
                    <a:pt x="121253" y="350806"/>
                  </a:cubicBezTo>
                  <a:lnTo>
                    <a:pt x="121253" y="172117"/>
                  </a:lnTo>
                  <a:cubicBezTo>
                    <a:pt x="121253" y="156401"/>
                    <a:pt x="108490" y="143637"/>
                    <a:pt x="92774" y="143637"/>
                  </a:cubicBezTo>
                  <a:lnTo>
                    <a:pt x="92774" y="143637"/>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70" name="手繪多邊形: 圖案 69">
              <a:extLst>
                <a:ext uri="{FF2B5EF4-FFF2-40B4-BE49-F238E27FC236}">
                  <a16:creationId xmlns:a16="http://schemas.microsoft.com/office/drawing/2014/main" id="{BC3E0317-DB9C-4CF1-8E75-30BE4598CAFF}"/>
                </a:ext>
              </a:extLst>
            </p:cNvPr>
            <p:cNvSpPr/>
            <p:nvPr/>
          </p:nvSpPr>
          <p:spPr>
            <a:xfrm>
              <a:off x="4388896" y="4191428"/>
              <a:ext cx="1165610" cy="222362"/>
            </a:xfrm>
            <a:custGeom>
              <a:avLst/>
              <a:gdLst>
                <a:gd name="connsiteX0" fmla="*/ 3013996 w 3095625"/>
                <a:gd name="connsiteY0" fmla="*/ 9525 h 590550"/>
                <a:gd name="connsiteX1" fmla="*/ 3088291 w 3095625"/>
                <a:gd name="connsiteY1" fmla="*/ 83820 h 590550"/>
                <a:gd name="connsiteX2" fmla="*/ 3088291 w 3095625"/>
                <a:gd name="connsiteY2" fmla="*/ 515874 h 590550"/>
                <a:gd name="connsiteX3" fmla="*/ 3013996 w 3095625"/>
                <a:gd name="connsiteY3" fmla="*/ 590169 h 590550"/>
                <a:gd name="connsiteX4" fmla="*/ 83820 w 3095625"/>
                <a:gd name="connsiteY4" fmla="*/ 590169 h 590550"/>
                <a:gd name="connsiteX5" fmla="*/ 9525 w 3095625"/>
                <a:gd name="connsiteY5" fmla="*/ 515874 h 590550"/>
                <a:gd name="connsiteX6" fmla="*/ 9525 w 3095625"/>
                <a:gd name="connsiteY6" fmla="*/ 83820 h 590550"/>
                <a:gd name="connsiteX7" fmla="*/ 83820 w 3095625"/>
                <a:gd name="connsiteY7" fmla="*/ 9525 h 590550"/>
                <a:gd name="connsiteX8" fmla="*/ 3013996 w 3095625"/>
                <a:gd name="connsiteY8" fmla="*/ 9525 h 590550"/>
                <a:gd name="connsiteX9" fmla="*/ 3000280 w 3095625"/>
                <a:gd name="connsiteY9" fmla="*/ 388906 h 590550"/>
                <a:gd name="connsiteX10" fmla="*/ 3000280 w 3095625"/>
                <a:gd name="connsiteY10" fmla="*/ 388906 h 590550"/>
                <a:gd name="connsiteX11" fmla="*/ 3033522 w 3095625"/>
                <a:gd name="connsiteY11" fmla="*/ 355664 h 590550"/>
                <a:gd name="connsiteX12" fmla="*/ 3033522 w 3095625"/>
                <a:gd name="connsiteY12" fmla="*/ 176879 h 590550"/>
                <a:gd name="connsiteX13" fmla="*/ 3000280 w 3095625"/>
                <a:gd name="connsiteY13" fmla="*/ 143637 h 590550"/>
                <a:gd name="connsiteX14" fmla="*/ 2967038 w 3095625"/>
                <a:gd name="connsiteY14" fmla="*/ 176879 h 590550"/>
                <a:gd name="connsiteX15" fmla="*/ 2967038 w 3095625"/>
                <a:gd name="connsiteY15" fmla="*/ 355568 h 590550"/>
                <a:gd name="connsiteX16" fmla="*/ 3000280 w 3095625"/>
                <a:gd name="connsiteY16" fmla="*/ 388906 h 590550"/>
                <a:gd name="connsiteX17" fmla="*/ 97536 w 3095625"/>
                <a:gd name="connsiteY17" fmla="*/ 388906 h 590550"/>
                <a:gd name="connsiteX18" fmla="*/ 97536 w 3095625"/>
                <a:gd name="connsiteY18" fmla="*/ 388906 h 590550"/>
                <a:gd name="connsiteX19" fmla="*/ 130778 w 3095625"/>
                <a:gd name="connsiteY19" fmla="*/ 355664 h 590550"/>
                <a:gd name="connsiteX20" fmla="*/ 130778 w 3095625"/>
                <a:gd name="connsiteY20" fmla="*/ 176879 h 590550"/>
                <a:gd name="connsiteX21" fmla="*/ 97536 w 3095625"/>
                <a:gd name="connsiteY21" fmla="*/ 143637 h 590550"/>
                <a:gd name="connsiteX22" fmla="*/ 64294 w 3095625"/>
                <a:gd name="connsiteY22" fmla="*/ 176879 h 590550"/>
                <a:gd name="connsiteX23" fmla="*/ 64294 w 3095625"/>
                <a:gd name="connsiteY23" fmla="*/ 355568 h 590550"/>
                <a:gd name="connsiteX24" fmla="*/ 97536 w 3095625"/>
                <a:gd name="connsiteY24" fmla="*/ 388906 h 590550"/>
                <a:gd name="connsiteX25" fmla="*/ 3013996 w 3095625"/>
                <a:gd name="connsiteY25" fmla="*/ 0 h 590550"/>
                <a:gd name="connsiteX26" fmla="*/ 83820 w 3095625"/>
                <a:gd name="connsiteY26" fmla="*/ 0 h 590550"/>
                <a:gd name="connsiteX27" fmla="*/ 0 w 3095625"/>
                <a:gd name="connsiteY27" fmla="*/ 83820 h 590550"/>
                <a:gd name="connsiteX28" fmla="*/ 0 w 3095625"/>
                <a:gd name="connsiteY28" fmla="*/ 515874 h 590550"/>
                <a:gd name="connsiteX29" fmla="*/ 83820 w 3095625"/>
                <a:gd name="connsiteY29" fmla="*/ 599694 h 590550"/>
                <a:gd name="connsiteX30" fmla="*/ 3014091 w 3095625"/>
                <a:gd name="connsiteY30" fmla="*/ 599694 h 590550"/>
                <a:gd name="connsiteX31" fmla="*/ 3097911 w 3095625"/>
                <a:gd name="connsiteY31" fmla="*/ 515874 h 590550"/>
                <a:gd name="connsiteX32" fmla="*/ 3097911 w 3095625"/>
                <a:gd name="connsiteY32" fmla="*/ 83820 h 590550"/>
                <a:gd name="connsiteX33" fmla="*/ 3013996 w 3095625"/>
                <a:gd name="connsiteY33" fmla="*/ 0 h 590550"/>
                <a:gd name="connsiteX34" fmla="*/ 3013996 w 3095625"/>
                <a:gd name="connsiteY34" fmla="*/ 0 h 590550"/>
                <a:gd name="connsiteX35" fmla="*/ 3000280 w 3095625"/>
                <a:gd name="connsiteY35" fmla="*/ 379381 h 590550"/>
                <a:gd name="connsiteX36" fmla="*/ 2976563 w 3095625"/>
                <a:gd name="connsiteY36" fmla="*/ 355664 h 590550"/>
                <a:gd name="connsiteX37" fmla="*/ 2976563 w 3095625"/>
                <a:gd name="connsiteY37" fmla="*/ 176879 h 590550"/>
                <a:gd name="connsiteX38" fmla="*/ 3000280 w 3095625"/>
                <a:gd name="connsiteY38" fmla="*/ 153162 h 590550"/>
                <a:gd name="connsiteX39" fmla="*/ 3000280 w 3095625"/>
                <a:gd name="connsiteY39" fmla="*/ 153162 h 590550"/>
                <a:gd name="connsiteX40" fmla="*/ 3023997 w 3095625"/>
                <a:gd name="connsiteY40" fmla="*/ 176879 h 590550"/>
                <a:gd name="connsiteX41" fmla="*/ 3023997 w 3095625"/>
                <a:gd name="connsiteY41" fmla="*/ 355568 h 590550"/>
                <a:gd name="connsiteX42" fmla="*/ 3000280 w 3095625"/>
                <a:gd name="connsiteY42" fmla="*/ 379381 h 590550"/>
                <a:gd name="connsiteX43" fmla="*/ 3000280 w 3095625"/>
                <a:gd name="connsiteY43" fmla="*/ 379381 h 590550"/>
                <a:gd name="connsiteX44" fmla="*/ 3000280 w 3095625"/>
                <a:gd name="connsiteY44" fmla="*/ 379381 h 590550"/>
                <a:gd name="connsiteX45" fmla="*/ 97536 w 3095625"/>
                <a:gd name="connsiteY45" fmla="*/ 379381 h 590550"/>
                <a:gd name="connsiteX46" fmla="*/ 73819 w 3095625"/>
                <a:gd name="connsiteY46" fmla="*/ 355664 h 590550"/>
                <a:gd name="connsiteX47" fmla="*/ 73819 w 3095625"/>
                <a:gd name="connsiteY47" fmla="*/ 176879 h 590550"/>
                <a:gd name="connsiteX48" fmla="*/ 97536 w 3095625"/>
                <a:gd name="connsiteY48" fmla="*/ 153162 h 590550"/>
                <a:gd name="connsiteX49" fmla="*/ 97536 w 3095625"/>
                <a:gd name="connsiteY49" fmla="*/ 153162 h 590550"/>
                <a:gd name="connsiteX50" fmla="*/ 121253 w 3095625"/>
                <a:gd name="connsiteY50" fmla="*/ 176879 h 590550"/>
                <a:gd name="connsiteX51" fmla="*/ 121253 w 3095625"/>
                <a:gd name="connsiteY51" fmla="*/ 355568 h 590550"/>
                <a:gd name="connsiteX52" fmla="*/ 97536 w 3095625"/>
                <a:gd name="connsiteY52" fmla="*/ 379381 h 590550"/>
                <a:gd name="connsiteX53" fmla="*/ 97536 w 3095625"/>
                <a:gd name="connsiteY53" fmla="*/ 379381 h 590550"/>
                <a:gd name="connsiteX54" fmla="*/ 97536 w 3095625"/>
                <a:gd name="connsiteY54" fmla="*/ 379381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3095625" h="590550">
                  <a:moveTo>
                    <a:pt x="3013996" y="9525"/>
                  </a:moveTo>
                  <a:cubicBezTo>
                    <a:pt x="3054953" y="9525"/>
                    <a:pt x="3088291" y="42863"/>
                    <a:pt x="3088291" y="83820"/>
                  </a:cubicBezTo>
                  <a:lnTo>
                    <a:pt x="3088291" y="515874"/>
                  </a:lnTo>
                  <a:cubicBezTo>
                    <a:pt x="3088291" y="556832"/>
                    <a:pt x="3054953" y="590169"/>
                    <a:pt x="3013996" y="590169"/>
                  </a:cubicBezTo>
                  <a:lnTo>
                    <a:pt x="83820" y="590169"/>
                  </a:lnTo>
                  <a:cubicBezTo>
                    <a:pt x="42863" y="590169"/>
                    <a:pt x="9525" y="556832"/>
                    <a:pt x="9525" y="515874"/>
                  </a:cubicBezTo>
                  <a:lnTo>
                    <a:pt x="9525" y="83820"/>
                  </a:lnTo>
                  <a:cubicBezTo>
                    <a:pt x="9525" y="42863"/>
                    <a:pt x="42863" y="9525"/>
                    <a:pt x="83820" y="9525"/>
                  </a:cubicBezTo>
                  <a:lnTo>
                    <a:pt x="3013996" y="9525"/>
                  </a:lnTo>
                  <a:moveTo>
                    <a:pt x="3000280" y="388906"/>
                  </a:moveTo>
                  <a:lnTo>
                    <a:pt x="3000280" y="388906"/>
                  </a:lnTo>
                  <a:cubicBezTo>
                    <a:pt x="3018663" y="388906"/>
                    <a:pt x="3033522" y="373951"/>
                    <a:pt x="3033522" y="355664"/>
                  </a:cubicBezTo>
                  <a:lnTo>
                    <a:pt x="3033522" y="176879"/>
                  </a:lnTo>
                  <a:cubicBezTo>
                    <a:pt x="3033522" y="158496"/>
                    <a:pt x="3018568" y="143637"/>
                    <a:pt x="3000280" y="143637"/>
                  </a:cubicBezTo>
                  <a:cubicBezTo>
                    <a:pt x="2981897" y="143637"/>
                    <a:pt x="2967038" y="158591"/>
                    <a:pt x="2967038" y="176879"/>
                  </a:cubicBezTo>
                  <a:lnTo>
                    <a:pt x="2967038" y="355568"/>
                  </a:lnTo>
                  <a:cubicBezTo>
                    <a:pt x="2966942" y="373951"/>
                    <a:pt x="2981897" y="388906"/>
                    <a:pt x="3000280" y="388906"/>
                  </a:cubicBezTo>
                  <a:moveTo>
                    <a:pt x="97536" y="388906"/>
                  </a:moveTo>
                  <a:lnTo>
                    <a:pt x="97536" y="388906"/>
                  </a:lnTo>
                  <a:cubicBezTo>
                    <a:pt x="115919" y="388906"/>
                    <a:pt x="130778" y="373951"/>
                    <a:pt x="130778" y="355664"/>
                  </a:cubicBezTo>
                  <a:lnTo>
                    <a:pt x="130778" y="176879"/>
                  </a:lnTo>
                  <a:cubicBezTo>
                    <a:pt x="130778" y="158496"/>
                    <a:pt x="115824" y="143637"/>
                    <a:pt x="97536" y="143637"/>
                  </a:cubicBezTo>
                  <a:cubicBezTo>
                    <a:pt x="79153" y="143637"/>
                    <a:pt x="64294" y="158591"/>
                    <a:pt x="64294" y="176879"/>
                  </a:cubicBezTo>
                  <a:lnTo>
                    <a:pt x="64294" y="355568"/>
                  </a:lnTo>
                  <a:cubicBezTo>
                    <a:pt x="64294" y="373951"/>
                    <a:pt x="79248" y="388906"/>
                    <a:pt x="97536" y="388906"/>
                  </a:cubicBezTo>
                  <a:moveTo>
                    <a:pt x="3013996" y="0"/>
                  </a:moveTo>
                  <a:lnTo>
                    <a:pt x="83820" y="0"/>
                  </a:lnTo>
                  <a:cubicBezTo>
                    <a:pt x="37529" y="0"/>
                    <a:pt x="0" y="37529"/>
                    <a:pt x="0" y="83820"/>
                  </a:cubicBezTo>
                  <a:lnTo>
                    <a:pt x="0" y="515874"/>
                  </a:lnTo>
                  <a:cubicBezTo>
                    <a:pt x="0" y="562166"/>
                    <a:pt x="37529" y="599694"/>
                    <a:pt x="83820" y="599694"/>
                  </a:cubicBezTo>
                  <a:lnTo>
                    <a:pt x="3014091" y="599694"/>
                  </a:lnTo>
                  <a:cubicBezTo>
                    <a:pt x="3060383" y="599694"/>
                    <a:pt x="3097911" y="562166"/>
                    <a:pt x="3097911" y="515874"/>
                  </a:cubicBezTo>
                  <a:lnTo>
                    <a:pt x="3097911" y="83820"/>
                  </a:lnTo>
                  <a:cubicBezTo>
                    <a:pt x="3097816" y="37529"/>
                    <a:pt x="3060287" y="0"/>
                    <a:pt x="3013996" y="0"/>
                  </a:cubicBezTo>
                  <a:lnTo>
                    <a:pt x="3013996" y="0"/>
                  </a:lnTo>
                  <a:close/>
                  <a:moveTo>
                    <a:pt x="3000280" y="379381"/>
                  </a:moveTo>
                  <a:cubicBezTo>
                    <a:pt x="2987231" y="379381"/>
                    <a:pt x="2976563" y="368713"/>
                    <a:pt x="2976563" y="355664"/>
                  </a:cubicBezTo>
                  <a:lnTo>
                    <a:pt x="2976563" y="176879"/>
                  </a:lnTo>
                  <a:cubicBezTo>
                    <a:pt x="2976563" y="163830"/>
                    <a:pt x="2987231" y="153162"/>
                    <a:pt x="3000280" y="153162"/>
                  </a:cubicBezTo>
                  <a:lnTo>
                    <a:pt x="3000280" y="153162"/>
                  </a:lnTo>
                  <a:cubicBezTo>
                    <a:pt x="3013329" y="153162"/>
                    <a:pt x="3023997" y="163830"/>
                    <a:pt x="3023997" y="176879"/>
                  </a:cubicBezTo>
                  <a:lnTo>
                    <a:pt x="3023997" y="355568"/>
                  </a:lnTo>
                  <a:cubicBezTo>
                    <a:pt x="3023997" y="368713"/>
                    <a:pt x="3013329" y="379381"/>
                    <a:pt x="3000280" y="379381"/>
                  </a:cubicBezTo>
                  <a:lnTo>
                    <a:pt x="3000280" y="379381"/>
                  </a:lnTo>
                  <a:lnTo>
                    <a:pt x="3000280" y="379381"/>
                  </a:lnTo>
                  <a:close/>
                  <a:moveTo>
                    <a:pt x="97536" y="379381"/>
                  </a:moveTo>
                  <a:cubicBezTo>
                    <a:pt x="84487" y="379381"/>
                    <a:pt x="73819" y="368713"/>
                    <a:pt x="73819" y="355664"/>
                  </a:cubicBezTo>
                  <a:lnTo>
                    <a:pt x="73819" y="176879"/>
                  </a:lnTo>
                  <a:cubicBezTo>
                    <a:pt x="73819" y="163830"/>
                    <a:pt x="84487" y="153162"/>
                    <a:pt x="97536" y="153162"/>
                  </a:cubicBezTo>
                  <a:lnTo>
                    <a:pt x="97536" y="153162"/>
                  </a:lnTo>
                  <a:cubicBezTo>
                    <a:pt x="110585" y="153162"/>
                    <a:pt x="121253" y="163830"/>
                    <a:pt x="121253" y="176879"/>
                  </a:cubicBezTo>
                  <a:lnTo>
                    <a:pt x="121253" y="355568"/>
                  </a:lnTo>
                  <a:cubicBezTo>
                    <a:pt x="121253" y="368713"/>
                    <a:pt x="110585" y="379381"/>
                    <a:pt x="97536" y="379381"/>
                  </a:cubicBezTo>
                  <a:lnTo>
                    <a:pt x="97536" y="379381"/>
                  </a:lnTo>
                  <a:lnTo>
                    <a:pt x="97536" y="379381"/>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71" name="手繪多邊形: 圖案 70">
              <a:extLst>
                <a:ext uri="{FF2B5EF4-FFF2-40B4-BE49-F238E27FC236}">
                  <a16:creationId xmlns:a16="http://schemas.microsoft.com/office/drawing/2014/main" id="{7AB5414C-A1DC-4BC9-AF2C-75CDCAFFE42B}"/>
                </a:ext>
              </a:extLst>
            </p:cNvPr>
            <p:cNvSpPr/>
            <p:nvPr/>
          </p:nvSpPr>
          <p:spPr>
            <a:xfrm>
              <a:off x="4477052" y="4253116"/>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72" name="手繪多邊形: 圖案 71">
              <a:extLst>
                <a:ext uri="{FF2B5EF4-FFF2-40B4-BE49-F238E27FC236}">
                  <a16:creationId xmlns:a16="http://schemas.microsoft.com/office/drawing/2014/main" id="{822694A0-317A-4C86-91C9-4FFEF0C511E4}"/>
                </a:ext>
              </a:extLst>
            </p:cNvPr>
            <p:cNvSpPr/>
            <p:nvPr/>
          </p:nvSpPr>
          <p:spPr>
            <a:xfrm>
              <a:off x="4475259"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73" name="手繪多邊形: 圖案 72">
              <a:extLst>
                <a:ext uri="{FF2B5EF4-FFF2-40B4-BE49-F238E27FC236}">
                  <a16:creationId xmlns:a16="http://schemas.microsoft.com/office/drawing/2014/main" id="{C6818C61-3AAB-4698-9A2F-91D0A66B3E5C}"/>
                </a:ext>
              </a:extLst>
            </p:cNvPr>
            <p:cNvSpPr/>
            <p:nvPr/>
          </p:nvSpPr>
          <p:spPr>
            <a:xfrm>
              <a:off x="4672803"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74" name="手繪多邊形: 圖案 73">
              <a:extLst>
                <a:ext uri="{FF2B5EF4-FFF2-40B4-BE49-F238E27FC236}">
                  <a16:creationId xmlns:a16="http://schemas.microsoft.com/office/drawing/2014/main" id="{8665BA37-AF64-44C9-A1B7-479F9548CD1B}"/>
                </a:ext>
              </a:extLst>
            </p:cNvPr>
            <p:cNvSpPr/>
            <p:nvPr/>
          </p:nvSpPr>
          <p:spPr>
            <a:xfrm>
              <a:off x="4671010"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75" name="手繪多邊形: 圖案 74">
              <a:extLst>
                <a:ext uri="{FF2B5EF4-FFF2-40B4-BE49-F238E27FC236}">
                  <a16:creationId xmlns:a16="http://schemas.microsoft.com/office/drawing/2014/main" id="{9298841D-516E-499D-B2FC-17C6FF9982F4}"/>
                </a:ext>
              </a:extLst>
            </p:cNvPr>
            <p:cNvSpPr/>
            <p:nvPr/>
          </p:nvSpPr>
          <p:spPr>
            <a:xfrm>
              <a:off x="4728465" y="4253116"/>
              <a:ext cx="229536" cy="60970"/>
            </a:xfrm>
            <a:custGeom>
              <a:avLst/>
              <a:gdLst>
                <a:gd name="connsiteX0" fmla="*/ 23431 w 609600"/>
                <a:gd name="connsiteY0" fmla="*/ 170402 h 161925"/>
                <a:gd name="connsiteX1" fmla="*/ 0 w 609600"/>
                <a:gd name="connsiteY1" fmla="*/ 146971 h 161925"/>
                <a:gd name="connsiteX2" fmla="*/ 0 w 609600"/>
                <a:gd name="connsiteY2" fmla="*/ 23431 h 161925"/>
                <a:gd name="connsiteX3" fmla="*/ 23431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1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1" y="170402"/>
                  </a:moveTo>
                  <a:cubicBezTo>
                    <a:pt x="10573" y="170402"/>
                    <a:pt x="0" y="159925"/>
                    <a:pt x="0" y="146971"/>
                  </a:cubicBezTo>
                  <a:lnTo>
                    <a:pt x="0" y="23431"/>
                  </a:lnTo>
                  <a:cubicBezTo>
                    <a:pt x="0" y="10573"/>
                    <a:pt x="10477" y="0"/>
                    <a:pt x="23431" y="0"/>
                  </a:cubicBezTo>
                  <a:lnTo>
                    <a:pt x="594265" y="0"/>
                  </a:lnTo>
                  <a:cubicBezTo>
                    <a:pt x="607124" y="0"/>
                    <a:pt x="617696" y="10477"/>
                    <a:pt x="617696" y="23431"/>
                  </a:cubicBezTo>
                  <a:lnTo>
                    <a:pt x="617696" y="146971"/>
                  </a:lnTo>
                  <a:cubicBezTo>
                    <a:pt x="617696" y="159829"/>
                    <a:pt x="607219" y="170402"/>
                    <a:pt x="594265" y="170402"/>
                  </a:cubicBezTo>
                  <a:lnTo>
                    <a:pt x="23431" y="170402"/>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76" name="手繪多邊形: 圖案 75">
              <a:extLst>
                <a:ext uri="{FF2B5EF4-FFF2-40B4-BE49-F238E27FC236}">
                  <a16:creationId xmlns:a16="http://schemas.microsoft.com/office/drawing/2014/main" id="{54059617-FB08-4337-BA24-31FDE4DB5537}"/>
                </a:ext>
              </a:extLst>
            </p:cNvPr>
            <p:cNvSpPr/>
            <p:nvPr/>
          </p:nvSpPr>
          <p:spPr>
            <a:xfrm>
              <a:off x="4726672" y="4251358"/>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8932 w 619125"/>
                <a:gd name="connsiteY8" fmla="*/ 9430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099"/>
                  </a:lnTo>
                  <a:cubicBezTo>
                    <a:pt x="9525" y="17812"/>
                    <a:pt x="17907" y="9430"/>
                    <a:pt x="28194" y="9430"/>
                  </a:cubicBezTo>
                  <a:lnTo>
                    <a:pt x="598932" y="9430"/>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77" name="手繪多邊形: 圖案 76">
              <a:extLst>
                <a:ext uri="{FF2B5EF4-FFF2-40B4-BE49-F238E27FC236}">
                  <a16:creationId xmlns:a16="http://schemas.microsoft.com/office/drawing/2014/main" id="{5806155E-9656-453E-B8D0-B8A881C07367}"/>
                </a:ext>
              </a:extLst>
            </p:cNvPr>
            <p:cNvSpPr/>
            <p:nvPr/>
          </p:nvSpPr>
          <p:spPr>
            <a:xfrm>
              <a:off x="4924216"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78" name="手繪多邊形: 圖案 77">
              <a:extLst>
                <a:ext uri="{FF2B5EF4-FFF2-40B4-BE49-F238E27FC236}">
                  <a16:creationId xmlns:a16="http://schemas.microsoft.com/office/drawing/2014/main" id="{B71294CF-35AA-41E2-A2E8-571AAE3BCFD7}"/>
                </a:ext>
              </a:extLst>
            </p:cNvPr>
            <p:cNvSpPr/>
            <p:nvPr/>
          </p:nvSpPr>
          <p:spPr>
            <a:xfrm>
              <a:off x="4922423"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79" name="手繪多邊形: 圖案 78">
              <a:extLst>
                <a:ext uri="{FF2B5EF4-FFF2-40B4-BE49-F238E27FC236}">
                  <a16:creationId xmlns:a16="http://schemas.microsoft.com/office/drawing/2014/main" id="{E69F45BA-447A-4A96-B1E9-55C4B193D45A}"/>
                </a:ext>
              </a:extLst>
            </p:cNvPr>
            <p:cNvSpPr/>
            <p:nvPr/>
          </p:nvSpPr>
          <p:spPr>
            <a:xfrm>
              <a:off x="4978049" y="4251353"/>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80" name="手繪多邊形: 圖案 79">
              <a:extLst>
                <a:ext uri="{FF2B5EF4-FFF2-40B4-BE49-F238E27FC236}">
                  <a16:creationId xmlns:a16="http://schemas.microsoft.com/office/drawing/2014/main" id="{5C11F24C-E2A9-448F-9715-6DDB324BA0CA}"/>
                </a:ext>
              </a:extLst>
            </p:cNvPr>
            <p:cNvSpPr/>
            <p:nvPr/>
          </p:nvSpPr>
          <p:spPr>
            <a:xfrm>
              <a:off x="5175629"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7" y="0"/>
                  </a:lnTo>
                  <a:cubicBezTo>
                    <a:pt x="45339" y="0"/>
                    <a:pt x="45815" y="476"/>
                    <a:pt x="45815" y="1048"/>
                  </a:cubicBezTo>
                  <a:cubicBezTo>
                    <a:pt x="45815" y="1619"/>
                    <a:pt x="45339" y="2095"/>
                    <a:pt x="44767" y="2095"/>
                  </a:cubicBezTo>
                  <a:lnTo>
                    <a:pt x="1048" y="2095"/>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81" name="手繪多邊形: 圖案 80">
              <a:extLst>
                <a:ext uri="{FF2B5EF4-FFF2-40B4-BE49-F238E27FC236}">
                  <a16:creationId xmlns:a16="http://schemas.microsoft.com/office/drawing/2014/main" id="{6C833438-9F77-4685-BAB3-C92C98F6AC10}"/>
                </a:ext>
              </a:extLst>
            </p:cNvPr>
            <p:cNvSpPr/>
            <p:nvPr/>
          </p:nvSpPr>
          <p:spPr>
            <a:xfrm>
              <a:off x="5173836"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82" name="手繪多邊形: 圖案 81">
              <a:extLst>
                <a:ext uri="{FF2B5EF4-FFF2-40B4-BE49-F238E27FC236}">
                  <a16:creationId xmlns:a16="http://schemas.microsoft.com/office/drawing/2014/main" id="{8C036D31-DD05-4EAF-A26B-5EAFB16B1309}"/>
                </a:ext>
              </a:extLst>
            </p:cNvPr>
            <p:cNvSpPr/>
            <p:nvPr/>
          </p:nvSpPr>
          <p:spPr>
            <a:xfrm>
              <a:off x="5229498" y="4251358"/>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099 h 171450"/>
                <a:gd name="connsiteX7" fmla="*/ 28194 w 619125"/>
                <a:gd name="connsiteY7" fmla="*/ 9430 h 171450"/>
                <a:gd name="connsiteX8" fmla="*/ 599027 w 619125"/>
                <a:gd name="connsiteY8" fmla="*/ 9430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099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099"/>
                  </a:lnTo>
                  <a:cubicBezTo>
                    <a:pt x="9525" y="17812"/>
                    <a:pt x="17907" y="9430"/>
                    <a:pt x="28194" y="9430"/>
                  </a:cubicBezTo>
                  <a:lnTo>
                    <a:pt x="599027" y="9430"/>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099"/>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83" name="手繪多邊形: 圖案 82">
              <a:extLst>
                <a:ext uri="{FF2B5EF4-FFF2-40B4-BE49-F238E27FC236}">
                  <a16:creationId xmlns:a16="http://schemas.microsoft.com/office/drawing/2014/main" id="{39B84A27-A2ED-4A4D-B7FD-15FA64217E41}"/>
                </a:ext>
              </a:extLst>
            </p:cNvPr>
            <p:cNvSpPr/>
            <p:nvPr/>
          </p:nvSpPr>
          <p:spPr>
            <a:xfrm>
              <a:off x="5427042" y="4263480"/>
              <a:ext cx="14346" cy="3586"/>
            </a:xfrm>
            <a:custGeom>
              <a:avLst/>
              <a:gdLst>
                <a:gd name="connsiteX0" fmla="*/ 1048 w 38100"/>
                <a:gd name="connsiteY0" fmla="*/ 2095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5 h 0"/>
                <a:gd name="connsiteX6" fmla="*/ 1048 w 38100"/>
                <a:gd name="connsiteY6" fmla="*/ 2095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5"/>
                  </a:moveTo>
                  <a:cubicBezTo>
                    <a:pt x="476" y="2095"/>
                    <a:pt x="0" y="1619"/>
                    <a:pt x="0" y="1048"/>
                  </a:cubicBezTo>
                  <a:cubicBezTo>
                    <a:pt x="0" y="476"/>
                    <a:pt x="476" y="0"/>
                    <a:pt x="1048" y="0"/>
                  </a:cubicBezTo>
                  <a:lnTo>
                    <a:pt x="44768" y="0"/>
                  </a:lnTo>
                  <a:cubicBezTo>
                    <a:pt x="45339" y="0"/>
                    <a:pt x="45815" y="476"/>
                    <a:pt x="45815" y="1048"/>
                  </a:cubicBezTo>
                  <a:cubicBezTo>
                    <a:pt x="45815" y="1619"/>
                    <a:pt x="45339" y="2095"/>
                    <a:pt x="44768" y="2095"/>
                  </a:cubicBezTo>
                  <a:lnTo>
                    <a:pt x="1048" y="2095"/>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84" name="手繪多邊形: 圖案 83">
              <a:extLst>
                <a:ext uri="{FF2B5EF4-FFF2-40B4-BE49-F238E27FC236}">
                  <a16:creationId xmlns:a16="http://schemas.microsoft.com/office/drawing/2014/main" id="{E30CA93A-1F87-4B8B-BF6D-19042749F524}"/>
                </a:ext>
              </a:extLst>
            </p:cNvPr>
            <p:cNvSpPr/>
            <p:nvPr/>
          </p:nvSpPr>
          <p:spPr>
            <a:xfrm>
              <a:off x="5425249" y="4261723"/>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4"/>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85" name="手繪多邊形: 圖案 84">
              <a:extLst>
                <a:ext uri="{FF2B5EF4-FFF2-40B4-BE49-F238E27FC236}">
                  <a16:creationId xmlns:a16="http://schemas.microsoft.com/office/drawing/2014/main" id="{A4C74C4E-1014-439F-BD1B-D351DCCCD0EE}"/>
                </a:ext>
              </a:extLst>
            </p:cNvPr>
            <p:cNvSpPr/>
            <p:nvPr/>
          </p:nvSpPr>
          <p:spPr>
            <a:xfrm>
              <a:off x="4477052" y="4334314"/>
              <a:ext cx="229536" cy="60970"/>
            </a:xfrm>
            <a:custGeom>
              <a:avLst/>
              <a:gdLst>
                <a:gd name="connsiteX0" fmla="*/ 23432 w 609600"/>
                <a:gd name="connsiteY0" fmla="*/ 170402 h 161925"/>
                <a:gd name="connsiteX1" fmla="*/ 0 w 609600"/>
                <a:gd name="connsiteY1" fmla="*/ 146971 h 161925"/>
                <a:gd name="connsiteX2" fmla="*/ 0 w 609600"/>
                <a:gd name="connsiteY2" fmla="*/ 23431 h 161925"/>
                <a:gd name="connsiteX3" fmla="*/ 23432 w 609600"/>
                <a:gd name="connsiteY3" fmla="*/ 0 h 161925"/>
                <a:gd name="connsiteX4" fmla="*/ 594265 w 609600"/>
                <a:gd name="connsiteY4" fmla="*/ 0 h 161925"/>
                <a:gd name="connsiteX5" fmla="*/ 617696 w 609600"/>
                <a:gd name="connsiteY5" fmla="*/ 23431 h 161925"/>
                <a:gd name="connsiteX6" fmla="*/ 617696 w 609600"/>
                <a:gd name="connsiteY6" fmla="*/ 146971 h 161925"/>
                <a:gd name="connsiteX7" fmla="*/ 594265 w 609600"/>
                <a:gd name="connsiteY7" fmla="*/ 170402 h 161925"/>
                <a:gd name="connsiteX8" fmla="*/ 23432 w 609600"/>
                <a:gd name="connsiteY8" fmla="*/ 17040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 h="161925">
                  <a:moveTo>
                    <a:pt x="23432" y="170402"/>
                  </a:moveTo>
                  <a:cubicBezTo>
                    <a:pt x="10573" y="170402"/>
                    <a:pt x="0" y="159925"/>
                    <a:pt x="0" y="146971"/>
                  </a:cubicBezTo>
                  <a:lnTo>
                    <a:pt x="0" y="23431"/>
                  </a:lnTo>
                  <a:cubicBezTo>
                    <a:pt x="0" y="10573"/>
                    <a:pt x="10478" y="0"/>
                    <a:pt x="23432" y="0"/>
                  </a:cubicBezTo>
                  <a:lnTo>
                    <a:pt x="594265" y="0"/>
                  </a:lnTo>
                  <a:cubicBezTo>
                    <a:pt x="607124" y="0"/>
                    <a:pt x="617696" y="10477"/>
                    <a:pt x="617696" y="23431"/>
                  </a:cubicBezTo>
                  <a:lnTo>
                    <a:pt x="617696" y="146971"/>
                  </a:lnTo>
                  <a:cubicBezTo>
                    <a:pt x="617696" y="159829"/>
                    <a:pt x="607219" y="170402"/>
                    <a:pt x="594265" y="170402"/>
                  </a:cubicBezTo>
                  <a:lnTo>
                    <a:pt x="23432" y="170402"/>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86" name="手繪多邊形: 圖案 85">
              <a:extLst>
                <a:ext uri="{FF2B5EF4-FFF2-40B4-BE49-F238E27FC236}">
                  <a16:creationId xmlns:a16="http://schemas.microsoft.com/office/drawing/2014/main" id="{1BA2DB34-8791-4AC6-A09E-4B08F910C5A3}"/>
                </a:ext>
              </a:extLst>
            </p:cNvPr>
            <p:cNvSpPr/>
            <p:nvPr/>
          </p:nvSpPr>
          <p:spPr>
            <a:xfrm>
              <a:off x="4475259"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458" y="0"/>
                    <a:pt x="598932" y="0"/>
                  </a:cubicBezTo>
                  <a:lnTo>
                    <a:pt x="598932"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87" name="手繪多邊形: 圖案 86">
              <a:extLst>
                <a:ext uri="{FF2B5EF4-FFF2-40B4-BE49-F238E27FC236}">
                  <a16:creationId xmlns:a16="http://schemas.microsoft.com/office/drawing/2014/main" id="{AA39F9E8-0826-41FD-B3CB-24B9C4B3DF9A}"/>
                </a:ext>
              </a:extLst>
            </p:cNvPr>
            <p:cNvSpPr/>
            <p:nvPr/>
          </p:nvSpPr>
          <p:spPr>
            <a:xfrm>
              <a:off x="4655874"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88" name="手繪多邊形: 圖案 87">
              <a:extLst>
                <a:ext uri="{FF2B5EF4-FFF2-40B4-BE49-F238E27FC236}">
                  <a16:creationId xmlns:a16="http://schemas.microsoft.com/office/drawing/2014/main" id="{090EF563-0D63-4795-ABC3-EC92A124F295}"/>
                </a:ext>
              </a:extLst>
            </p:cNvPr>
            <p:cNvSpPr/>
            <p:nvPr/>
          </p:nvSpPr>
          <p:spPr>
            <a:xfrm>
              <a:off x="4672803"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89" name="手繪多邊形: 圖案 88">
              <a:extLst>
                <a:ext uri="{FF2B5EF4-FFF2-40B4-BE49-F238E27FC236}">
                  <a16:creationId xmlns:a16="http://schemas.microsoft.com/office/drawing/2014/main" id="{41CA087C-95FF-4FB6-867E-E8D579BFEC72}"/>
                </a:ext>
              </a:extLst>
            </p:cNvPr>
            <p:cNvSpPr/>
            <p:nvPr/>
          </p:nvSpPr>
          <p:spPr>
            <a:xfrm>
              <a:off x="4671010"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673" y="0"/>
                    <a:pt x="49530" y="0"/>
                  </a:cubicBezTo>
                  <a:lnTo>
                    <a:pt x="49530"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90" name="手繪多邊形: 圖案 89">
              <a:extLst>
                <a:ext uri="{FF2B5EF4-FFF2-40B4-BE49-F238E27FC236}">
                  <a16:creationId xmlns:a16="http://schemas.microsoft.com/office/drawing/2014/main" id="{4FFFE67D-7420-4C23-BA94-AE3DC57955B6}"/>
                </a:ext>
              </a:extLst>
            </p:cNvPr>
            <p:cNvSpPr/>
            <p:nvPr/>
          </p:nvSpPr>
          <p:spPr>
            <a:xfrm>
              <a:off x="4655874"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91" name="手繪多邊形: 圖案 90">
              <a:extLst>
                <a:ext uri="{FF2B5EF4-FFF2-40B4-BE49-F238E27FC236}">
                  <a16:creationId xmlns:a16="http://schemas.microsoft.com/office/drawing/2014/main" id="{FB4C29B6-DDD9-499E-9F9A-4E18E6C2D747}"/>
                </a:ext>
              </a:extLst>
            </p:cNvPr>
            <p:cNvSpPr/>
            <p:nvPr/>
          </p:nvSpPr>
          <p:spPr>
            <a:xfrm>
              <a:off x="4906929"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92" name="手繪多邊形: 圖案 91">
              <a:extLst>
                <a:ext uri="{FF2B5EF4-FFF2-40B4-BE49-F238E27FC236}">
                  <a16:creationId xmlns:a16="http://schemas.microsoft.com/office/drawing/2014/main" id="{872B27AC-16CF-4442-9CEE-1506B4A36D09}"/>
                </a:ext>
              </a:extLst>
            </p:cNvPr>
            <p:cNvSpPr/>
            <p:nvPr/>
          </p:nvSpPr>
          <p:spPr>
            <a:xfrm>
              <a:off x="4906929"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93" name="手繪多邊形: 圖案 92">
              <a:extLst>
                <a:ext uri="{FF2B5EF4-FFF2-40B4-BE49-F238E27FC236}">
                  <a16:creationId xmlns:a16="http://schemas.microsoft.com/office/drawing/2014/main" id="{291EB3C0-1A6F-458C-9870-56C13A65D61B}"/>
                </a:ext>
              </a:extLst>
            </p:cNvPr>
            <p:cNvSpPr/>
            <p:nvPr/>
          </p:nvSpPr>
          <p:spPr>
            <a:xfrm>
              <a:off x="5157983"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94" name="手繪多邊形: 圖案 93">
              <a:extLst>
                <a:ext uri="{FF2B5EF4-FFF2-40B4-BE49-F238E27FC236}">
                  <a16:creationId xmlns:a16="http://schemas.microsoft.com/office/drawing/2014/main" id="{63D8A37F-838A-4D62-B600-C3F4F7AA0533}"/>
                </a:ext>
              </a:extLst>
            </p:cNvPr>
            <p:cNvSpPr/>
            <p:nvPr/>
          </p:nvSpPr>
          <p:spPr>
            <a:xfrm>
              <a:off x="5157983"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95" name="手繪多邊形: 圖案 94">
              <a:extLst>
                <a:ext uri="{FF2B5EF4-FFF2-40B4-BE49-F238E27FC236}">
                  <a16:creationId xmlns:a16="http://schemas.microsoft.com/office/drawing/2014/main" id="{9F0D20F8-8408-4B6D-8C36-747490643170}"/>
                </a:ext>
              </a:extLst>
            </p:cNvPr>
            <p:cNvSpPr/>
            <p:nvPr/>
          </p:nvSpPr>
          <p:spPr>
            <a:xfrm>
              <a:off x="5409038" y="425132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96" name="手繪多邊形: 圖案 95">
              <a:extLst>
                <a:ext uri="{FF2B5EF4-FFF2-40B4-BE49-F238E27FC236}">
                  <a16:creationId xmlns:a16="http://schemas.microsoft.com/office/drawing/2014/main" id="{F72CF418-D1D7-4B70-B6C7-9865642AB3F2}"/>
                </a:ext>
              </a:extLst>
            </p:cNvPr>
            <p:cNvSpPr/>
            <p:nvPr/>
          </p:nvSpPr>
          <p:spPr>
            <a:xfrm>
              <a:off x="5409038" y="4333812"/>
              <a:ext cx="3586" cy="64557"/>
            </a:xfrm>
            <a:custGeom>
              <a:avLst/>
              <a:gdLst>
                <a:gd name="connsiteX0" fmla="*/ 0 w 0"/>
                <a:gd name="connsiteY0" fmla="*/ 173069 h 171450"/>
                <a:gd name="connsiteX1" fmla="*/ 0 w 0"/>
                <a:gd name="connsiteY1" fmla="*/ 0 h 171450"/>
              </a:gdLst>
              <a:ahLst/>
              <a:cxnLst>
                <a:cxn ang="0">
                  <a:pos x="connsiteX0" y="connsiteY0"/>
                </a:cxn>
                <a:cxn ang="0">
                  <a:pos x="connsiteX1" y="connsiteY1"/>
                </a:cxn>
              </a:cxnLst>
              <a:rect l="l" t="t" r="r" b="b"/>
              <a:pathLst>
                <a:path h="171450">
                  <a:moveTo>
                    <a:pt x="0" y="173069"/>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97" name="手繪多邊形: 圖案 96">
              <a:extLst>
                <a:ext uri="{FF2B5EF4-FFF2-40B4-BE49-F238E27FC236}">
                  <a16:creationId xmlns:a16="http://schemas.microsoft.com/office/drawing/2014/main" id="{9B18B769-824E-41BB-8AD3-423621829CB8}"/>
                </a:ext>
              </a:extLst>
            </p:cNvPr>
            <p:cNvSpPr/>
            <p:nvPr/>
          </p:nvSpPr>
          <p:spPr>
            <a:xfrm>
              <a:off x="4726672" y="4332520"/>
              <a:ext cx="233122" cy="64557"/>
            </a:xfrm>
            <a:custGeom>
              <a:avLst/>
              <a:gdLst>
                <a:gd name="connsiteX0" fmla="*/ 598932 w 619125"/>
                <a:gd name="connsiteY0" fmla="*/ 9525 h 171450"/>
                <a:gd name="connsiteX1" fmla="*/ 617601 w 619125"/>
                <a:gd name="connsiteY1" fmla="*/ 28194 h 171450"/>
                <a:gd name="connsiteX2" fmla="*/ 617601 w 619125"/>
                <a:gd name="connsiteY2" fmla="*/ 151733 h 171450"/>
                <a:gd name="connsiteX3" fmla="*/ 598932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8932 w 619125"/>
                <a:gd name="connsiteY8" fmla="*/ 9525 h 171450"/>
                <a:gd name="connsiteX9" fmla="*/ 598932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8932 w 619125"/>
                <a:gd name="connsiteY17" fmla="*/ 0 h 171450"/>
                <a:gd name="connsiteX18" fmla="*/ 598932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8932" y="9525"/>
                  </a:moveTo>
                  <a:cubicBezTo>
                    <a:pt x="609219" y="9525"/>
                    <a:pt x="617601" y="17907"/>
                    <a:pt x="617601" y="28194"/>
                  </a:cubicBezTo>
                  <a:lnTo>
                    <a:pt x="617601" y="151733"/>
                  </a:lnTo>
                  <a:cubicBezTo>
                    <a:pt x="617601" y="162020"/>
                    <a:pt x="609219" y="170402"/>
                    <a:pt x="598932" y="170402"/>
                  </a:cubicBezTo>
                  <a:lnTo>
                    <a:pt x="28194" y="170402"/>
                  </a:lnTo>
                  <a:cubicBezTo>
                    <a:pt x="17907" y="170402"/>
                    <a:pt x="9525" y="162020"/>
                    <a:pt x="9525" y="151733"/>
                  </a:cubicBezTo>
                  <a:lnTo>
                    <a:pt x="9525" y="28194"/>
                  </a:lnTo>
                  <a:cubicBezTo>
                    <a:pt x="9525" y="17907"/>
                    <a:pt x="17907" y="9525"/>
                    <a:pt x="28194" y="9525"/>
                  </a:cubicBezTo>
                  <a:lnTo>
                    <a:pt x="598932" y="9525"/>
                  </a:lnTo>
                  <a:moveTo>
                    <a:pt x="598932"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8932" y="0"/>
                  </a:cubicBezTo>
                  <a:lnTo>
                    <a:pt x="598932"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98" name="手繪多邊形: 圖案 97">
              <a:extLst>
                <a:ext uri="{FF2B5EF4-FFF2-40B4-BE49-F238E27FC236}">
                  <a16:creationId xmlns:a16="http://schemas.microsoft.com/office/drawing/2014/main" id="{62E9FA34-A924-4D90-AB6A-9B5A93169F61}"/>
                </a:ext>
              </a:extLst>
            </p:cNvPr>
            <p:cNvSpPr/>
            <p:nvPr/>
          </p:nvSpPr>
          <p:spPr>
            <a:xfrm>
              <a:off x="4924216"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99" name="手繪多邊形: 圖案 98">
              <a:extLst>
                <a:ext uri="{FF2B5EF4-FFF2-40B4-BE49-F238E27FC236}">
                  <a16:creationId xmlns:a16="http://schemas.microsoft.com/office/drawing/2014/main" id="{84F9FE36-2F67-46DA-A790-C3EB7CEAEFE6}"/>
                </a:ext>
              </a:extLst>
            </p:cNvPr>
            <p:cNvSpPr/>
            <p:nvPr/>
          </p:nvSpPr>
          <p:spPr>
            <a:xfrm>
              <a:off x="4922423"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00" name="手繪多邊形: 圖案 99">
              <a:extLst>
                <a:ext uri="{FF2B5EF4-FFF2-40B4-BE49-F238E27FC236}">
                  <a16:creationId xmlns:a16="http://schemas.microsoft.com/office/drawing/2014/main" id="{B2943DB3-9BFA-4D69-9298-3E1E08E8ADEF}"/>
                </a:ext>
              </a:extLst>
            </p:cNvPr>
            <p:cNvSpPr/>
            <p:nvPr/>
          </p:nvSpPr>
          <p:spPr>
            <a:xfrm>
              <a:off x="4978049"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221" y="12573"/>
                    <a:pt x="614648" y="0"/>
                    <a:pt x="599027" y="0"/>
                  </a:cubicBezTo>
                  <a:lnTo>
                    <a:pt x="599027"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01" name="手繪多邊形: 圖案 100">
              <a:extLst>
                <a:ext uri="{FF2B5EF4-FFF2-40B4-BE49-F238E27FC236}">
                  <a16:creationId xmlns:a16="http://schemas.microsoft.com/office/drawing/2014/main" id="{50A745DC-B058-440A-8DE1-2E620A0705BD}"/>
                </a:ext>
              </a:extLst>
            </p:cNvPr>
            <p:cNvSpPr/>
            <p:nvPr/>
          </p:nvSpPr>
          <p:spPr>
            <a:xfrm>
              <a:off x="5175629"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7 w 38100"/>
                <a:gd name="connsiteY3" fmla="*/ 0 h 0"/>
                <a:gd name="connsiteX4" fmla="*/ 45815 w 38100"/>
                <a:gd name="connsiteY4" fmla="*/ 1048 h 0"/>
                <a:gd name="connsiteX5" fmla="*/ 44767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7" y="0"/>
                  </a:lnTo>
                  <a:cubicBezTo>
                    <a:pt x="45339" y="0"/>
                    <a:pt x="45815" y="476"/>
                    <a:pt x="45815" y="1048"/>
                  </a:cubicBezTo>
                  <a:cubicBezTo>
                    <a:pt x="45815" y="1619"/>
                    <a:pt x="45339" y="2096"/>
                    <a:pt x="44767" y="2096"/>
                  </a:cubicBezTo>
                  <a:lnTo>
                    <a:pt x="1048" y="2096"/>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02" name="手繪多邊形: 圖案 101">
              <a:extLst>
                <a:ext uri="{FF2B5EF4-FFF2-40B4-BE49-F238E27FC236}">
                  <a16:creationId xmlns:a16="http://schemas.microsoft.com/office/drawing/2014/main" id="{9EC4FD20-40EE-40C1-AC18-136E92109AAC}"/>
                </a:ext>
              </a:extLst>
            </p:cNvPr>
            <p:cNvSpPr/>
            <p:nvPr/>
          </p:nvSpPr>
          <p:spPr>
            <a:xfrm>
              <a:off x="5173836"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8" y="0"/>
                    <a:pt x="49530" y="0"/>
                  </a:cubicBezTo>
                  <a:lnTo>
                    <a:pt x="49530"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03" name="手繪多邊形: 圖案 102">
              <a:extLst>
                <a:ext uri="{FF2B5EF4-FFF2-40B4-BE49-F238E27FC236}">
                  <a16:creationId xmlns:a16="http://schemas.microsoft.com/office/drawing/2014/main" id="{48C1F1C0-B44F-415F-B93C-D6A227E9ECAD}"/>
                </a:ext>
              </a:extLst>
            </p:cNvPr>
            <p:cNvSpPr/>
            <p:nvPr/>
          </p:nvSpPr>
          <p:spPr>
            <a:xfrm>
              <a:off x="5229498" y="4332520"/>
              <a:ext cx="233122" cy="64557"/>
            </a:xfrm>
            <a:custGeom>
              <a:avLst/>
              <a:gdLst>
                <a:gd name="connsiteX0" fmla="*/ 599027 w 619125"/>
                <a:gd name="connsiteY0" fmla="*/ 9525 h 171450"/>
                <a:gd name="connsiteX1" fmla="*/ 617696 w 619125"/>
                <a:gd name="connsiteY1" fmla="*/ 28194 h 171450"/>
                <a:gd name="connsiteX2" fmla="*/ 617696 w 619125"/>
                <a:gd name="connsiteY2" fmla="*/ 151733 h 171450"/>
                <a:gd name="connsiteX3" fmla="*/ 599027 w 619125"/>
                <a:gd name="connsiteY3" fmla="*/ 170402 h 171450"/>
                <a:gd name="connsiteX4" fmla="*/ 28194 w 619125"/>
                <a:gd name="connsiteY4" fmla="*/ 170402 h 171450"/>
                <a:gd name="connsiteX5" fmla="*/ 9525 w 619125"/>
                <a:gd name="connsiteY5" fmla="*/ 151733 h 171450"/>
                <a:gd name="connsiteX6" fmla="*/ 9525 w 619125"/>
                <a:gd name="connsiteY6" fmla="*/ 28194 h 171450"/>
                <a:gd name="connsiteX7" fmla="*/ 28194 w 619125"/>
                <a:gd name="connsiteY7" fmla="*/ 9525 h 171450"/>
                <a:gd name="connsiteX8" fmla="*/ 599027 w 619125"/>
                <a:gd name="connsiteY8" fmla="*/ 9525 h 171450"/>
                <a:gd name="connsiteX9" fmla="*/ 599027 w 619125"/>
                <a:gd name="connsiteY9" fmla="*/ 0 h 171450"/>
                <a:gd name="connsiteX10" fmla="*/ 28194 w 619125"/>
                <a:gd name="connsiteY10" fmla="*/ 0 h 171450"/>
                <a:gd name="connsiteX11" fmla="*/ 0 w 619125"/>
                <a:gd name="connsiteY11" fmla="*/ 28194 h 171450"/>
                <a:gd name="connsiteX12" fmla="*/ 0 w 619125"/>
                <a:gd name="connsiteY12" fmla="*/ 151733 h 171450"/>
                <a:gd name="connsiteX13" fmla="*/ 28194 w 619125"/>
                <a:gd name="connsiteY13" fmla="*/ 179927 h 171450"/>
                <a:gd name="connsiteX14" fmla="*/ 599027 w 619125"/>
                <a:gd name="connsiteY14" fmla="*/ 179927 h 171450"/>
                <a:gd name="connsiteX15" fmla="*/ 627221 w 619125"/>
                <a:gd name="connsiteY15" fmla="*/ 151733 h 171450"/>
                <a:gd name="connsiteX16" fmla="*/ 627221 w 619125"/>
                <a:gd name="connsiteY16" fmla="*/ 28194 h 171450"/>
                <a:gd name="connsiteX17" fmla="*/ 599027 w 619125"/>
                <a:gd name="connsiteY17" fmla="*/ 0 h 171450"/>
                <a:gd name="connsiteX18" fmla="*/ 599027 w 619125"/>
                <a:gd name="connsiteY18"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9125" h="171450">
                  <a:moveTo>
                    <a:pt x="599027" y="9525"/>
                  </a:moveTo>
                  <a:cubicBezTo>
                    <a:pt x="609314" y="9525"/>
                    <a:pt x="617696" y="17907"/>
                    <a:pt x="617696" y="28194"/>
                  </a:cubicBezTo>
                  <a:lnTo>
                    <a:pt x="617696" y="151733"/>
                  </a:lnTo>
                  <a:cubicBezTo>
                    <a:pt x="617696" y="162020"/>
                    <a:pt x="609314" y="170402"/>
                    <a:pt x="599027" y="170402"/>
                  </a:cubicBezTo>
                  <a:lnTo>
                    <a:pt x="28194" y="170402"/>
                  </a:lnTo>
                  <a:cubicBezTo>
                    <a:pt x="17907" y="170402"/>
                    <a:pt x="9525" y="162020"/>
                    <a:pt x="9525" y="151733"/>
                  </a:cubicBezTo>
                  <a:lnTo>
                    <a:pt x="9525" y="28194"/>
                  </a:lnTo>
                  <a:cubicBezTo>
                    <a:pt x="9525" y="17907"/>
                    <a:pt x="17907" y="9525"/>
                    <a:pt x="28194" y="9525"/>
                  </a:cubicBezTo>
                  <a:lnTo>
                    <a:pt x="599027" y="9525"/>
                  </a:lnTo>
                  <a:moveTo>
                    <a:pt x="599027" y="0"/>
                  </a:moveTo>
                  <a:lnTo>
                    <a:pt x="28194" y="0"/>
                  </a:lnTo>
                  <a:cubicBezTo>
                    <a:pt x="12668" y="0"/>
                    <a:pt x="0" y="12573"/>
                    <a:pt x="0" y="28194"/>
                  </a:cubicBezTo>
                  <a:lnTo>
                    <a:pt x="0" y="151733"/>
                  </a:lnTo>
                  <a:cubicBezTo>
                    <a:pt x="0" y="167259"/>
                    <a:pt x="12573" y="179927"/>
                    <a:pt x="28194" y="179927"/>
                  </a:cubicBezTo>
                  <a:lnTo>
                    <a:pt x="599027" y="179927"/>
                  </a:lnTo>
                  <a:cubicBezTo>
                    <a:pt x="614553" y="179927"/>
                    <a:pt x="627221" y="167354"/>
                    <a:pt x="627221" y="151733"/>
                  </a:cubicBezTo>
                  <a:lnTo>
                    <a:pt x="627221" y="28194"/>
                  </a:lnTo>
                  <a:cubicBezTo>
                    <a:pt x="627126" y="12573"/>
                    <a:pt x="614553" y="0"/>
                    <a:pt x="599027" y="0"/>
                  </a:cubicBezTo>
                  <a:lnTo>
                    <a:pt x="599027"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04" name="手繪多邊形: 圖案 103">
              <a:extLst>
                <a:ext uri="{FF2B5EF4-FFF2-40B4-BE49-F238E27FC236}">
                  <a16:creationId xmlns:a16="http://schemas.microsoft.com/office/drawing/2014/main" id="{21748E99-D636-4947-BE8C-90A2011F3756}"/>
                </a:ext>
              </a:extLst>
            </p:cNvPr>
            <p:cNvSpPr/>
            <p:nvPr/>
          </p:nvSpPr>
          <p:spPr>
            <a:xfrm>
              <a:off x="5427042" y="4344678"/>
              <a:ext cx="14346" cy="3586"/>
            </a:xfrm>
            <a:custGeom>
              <a:avLst/>
              <a:gdLst>
                <a:gd name="connsiteX0" fmla="*/ 1048 w 38100"/>
                <a:gd name="connsiteY0" fmla="*/ 2096 h 0"/>
                <a:gd name="connsiteX1" fmla="*/ 0 w 38100"/>
                <a:gd name="connsiteY1" fmla="*/ 1048 h 0"/>
                <a:gd name="connsiteX2" fmla="*/ 1048 w 38100"/>
                <a:gd name="connsiteY2" fmla="*/ 0 h 0"/>
                <a:gd name="connsiteX3" fmla="*/ 44768 w 38100"/>
                <a:gd name="connsiteY3" fmla="*/ 0 h 0"/>
                <a:gd name="connsiteX4" fmla="*/ 45815 w 38100"/>
                <a:gd name="connsiteY4" fmla="*/ 1048 h 0"/>
                <a:gd name="connsiteX5" fmla="*/ 44768 w 38100"/>
                <a:gd name="connsiteY5" fmla="*/ 2096 h 0"/>
                <a:gd name="connsiteX6" fmla="*/ 1048 w 38100"/>
                <a:gd name="connsiteY6" fmla="*/ 2096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a:moveTo>
                    <a:pt x="1048" y="2096"/>
                  </a:moveTo>
                  <a:cubicBezTo>
                    <a:pt x="476" y="2096"/>
                    <a:pt x="0" y="1619"/>
                    <a:pt x="0" y="1048"/>
                  </a:cubicBezTo>
                  <a:cubicBezTo>
                    <a:pt x="0" y="476"/>
                    <a:pt x="476" y="0"/>
                    <a:pt x="1048" y="0"/>
                  </a:cubicBezTo>
                  <a:lnTo>
                    <a:pt x="44768" y="0"/>
                  </a:lnTo>
                  <a:cubicBezTo>
                    <a:pt x="45339" y="0"/>
                    <a:pt x="45815" y="476"/>
                    <a:pt x="45815" y="1048"/>
                  </a:cubicBezTo>
                  <a:cubicBezTo>
                    <a:pt x="45815" y="1619"/>
                    <a:pt x="45339" y="2096"/>
                    <a:pt x="44768" y="2096"/>
                  </a:cubicBezTo>
                  <a:lnTo>
                    <a:pt x="1048" y="2096"/>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05" name="手繪多邊形: 圖案 104">
              <a:extLst>
                <a:ext uri="{FF2B5EF4-FFF2-40B4-BE49-F238E27FC236}">
                  <a16:creationId xmlns:a16="http://schemas.microsoft.com/office/drawing/2014/main" id="{95A0CFBA-D823-45DE-B420-0BB2D2686F78}"/>
                </a:ext>
              </a:extLst>
            </p:cNvPr>
            <p:cNvSpPr/>
            <p:nvPr/>
          </p:nvSpPr>
          <p:spPr>
            <a:xfrm>
              <a:off x="5425249" y="4342921"/>
              <a:ext cx="17932" cy="3586"/>
            </a:xfrm>
            <a:custGeom>
              <a:avLst/>
              <a:gdLst>
                <a:gd name="connsiteX0" fmla="*/ 49530 w 47625"/>
                <a:gd name="connsiteY0" fmla="*/ 0 h 9525"/>
                <a:gd name="connsiteX1" fmla="*/ 5810 w 47625"/>
                <a:gd name="connsiteY1" fmla="*/ 0 h 9525"/>
                <a:gd name="connsiteX2" fmla="*/ 0 w 47625"/>
                <a:gd name="connsiteY2" fmla="*/ 5810 h 9525"/>
                <a:gd name="connsiteX3" fmla="*/ 5810 w 47625"/>
                <a:gd name="connsiteY3" fmla="*/ 11620 h 9525"/>
                <a:gd name="connsiteX4" fmla="*/ 49530 w 47625"/>
                <a:gd name="connsiteY4" fmla="*/ 11620 h 9525"/>
                <a:gd name="connsiteX5" fmla="*/ 55340 w 47625"/>
                <a:gd name="connsiteY5" fmla="*/ 5810 h 9525"/>
                <a:gd name="connsiteX6" fmla="*/ 49530 w 47625"/>
                <a:gd name="connsiteY6" fmla="*/ 0 h 9525"/>
                <a:gd name="connsiteX7" fmla="*/ 49530 w 47625"/>
                <a:gd name="connsiteY7"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9525">
                  <a:moveTo>
                    <a:pt x="49530" y="0"/>
                  </a:moveTo>
                  <a:lnTo>
                    <a:pt x="5810" y="0"/>
                  </a:lnTo>
                  <a:cubicBezTo>
                    <a:pt x="2667" y="0"/>
                    <a:pt x="0" y="2572"/>
                    <a:pt x="0" y="5810"/>
                  </a:cubicBezTo>
                  <a:cubicBezTo>
                    <a:pt x="0" y="8953"/>
                    <a:pt x="2572" y="11620"/>
                    <a:pt x="5810" y="11620"/>
                  </a:cubicBezTo>
                  <a:lnTo>
                    <a:pt x="49530" y="11620"/>
                  </a:lnTo>
                  <a:cubicBezTo>
                    <a:pt x="52673" y="11620"/>
                    <a:pt x="55340" y="9049"/>
                    <a:pt x="55340" y="5810"/>
                  </a:cubicBezTo>
                  <a:cubicBezTo>
                    <a:pt x="55340" y="2572"/>
                    <a:pt x="52769" y="0"/>
                    <a:pt x="49530" y="0"/>
                  </a:cubicBezTo>
                  <a:lnTo>
                    <a:pt x="49530" y="0"/>
                  </a:lnTo>
                  <a:close/>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06" name="手繪多邊形: 圖案 105">
              <a:extLst>
                <a:ext uri="{FF2B5EF4-FFF2-40B4-BE49-F238E27FC236}">
                  <a16:creationId xmlns:a16="http://schemas.microsoft.com/office/drawing/2014/main" id="{A3900A12-2D9A-4E3C-9D51-FD9F378025FD}"/>
                </a:ext>
              </a:extLst>
            </p:cNvPr>
            <p:cNvSpPr/>
            <p:nvPr/>
          </p:nvSpPr>
          <p:spPr>
            <a:xfrm>
              <a:off x="4479419" y="4210974"/>
              <a:ext cx="93249" cy="10759"/>
            </a:xfrm>
            <a:custGeom>
              <a:avLst/>
              <a:gdLst>
                <a:gd name="connsiteX0" fmla="*/ 6001 w 247650"/>
                <a:gd name="connsiteY0" fmla="*/ 34290 h 28575"/>
                <a:gd name="connsiteX1" fmla="*/ 0 w 247650"/>
                <a:gd name="connsiteY1" fmla="*/ 28480 h 28575"/>
                <a:gd name="connsiteX2" fmla="*/ 0 w 247650"/>
                <a:gd name="connsiteY2" fmla="*/ 5810 h 28575"/>
                <a:gd name="connsiteX3" fmla="*/ 6001 w 247650"/>
                <a:gd name="connsiteY3" fmla="*/ 0 h 28575"/>
                <a:gd name="connsiteX4" fmla="*/ 6001 w 247650"/>
                <a:gd name="connsiteY4" fmla="*/ 34290 h 28575"/>
                <a:gd name="connsiteX5" fmla="*/ 205454 w 247650"/>
                <a:gd name="connsiteY5" fmla="*/ 34290 h 28575"/>
                <a:gd name="connsiteX6" fmla="*/ 205454 w 247650"/>
                <a:gd name="connsiteY6" fmla="*/ 4096 h 28575"/>
                <a:gd name="connsiteX7" fmla="*/ 206502 w 247650"/>
                <a:gd name="connsiteY7" fmla="*/ 1715 h 28575"/>
                <a:gd name="connsiteX8" fmla="*/ 210217 w 247650"/>
                <a:gd name="connsiteY8" fmla="*/ 476 h 28575"/>
                <a:gd name="connsiteX9" fmla="*/ 210217 w 247650"/>
                <a:gd name="connsiteY9" fmla="*/ 24575 h 28575"/>
                <a:gd name="connsiteX10" fmla="*/ 210503 w 247650"/>
                <a:gd name="connsiteY10" fmla="*/ 24575 h 28575"/>
                <a:gd name="connsiteX11" fmla="*/ 210503 w 247650"/>
                <a:gd name="connsiteY11" fmla="*/ 34290 h 28575"/>
                <a:gd name="connsiteX12" fmla="*/ 205454 w 247650"/>
                <a:gd name="connsiteY12" fmla="*/ 34290 h 28575"/>
                <a:gd name="connsiteX13" fmla="*/ 179261 w 247650"/>
                <a:gd name="connsiteY13" fmla="*/ 34290 h 28575"/>
                <a:gd name="connsiteX14" fmla="*/ 179261 w 247650"/>
                <a:gd name="connsiteY14" fmla="*/ 476 h 28575"/>
                <a:gd name="connsiteX15" fmla="*/ 183261 w 247650"/>
                <a:gd name="connsiteY15" fmla="*/ 1715 h 28575"/>
                <a:gd name="connsiteX16" fmla="*/ 184214 w 247650"/>
                <a:gd name="connsiteY16" fmla="*/ 4096 h 28575"/>
                <a:gd name="connsiteX17" fmla="*/ 184214 w 247650"/>
                <a:gd name="connsiteY17" fmla="*/ 34195 h 28575"/>
                <a:gd name="connsiteX18" fmla="*/ 179261 w 247650"/>
                <a:gd name="connsiteY18" fmla="*/ 34195 h 28575"/>
                <a:gd name="connsiteX19" fmla="*/ 136493 w 247650"/>
                <a:gd name="connsiteY19" fmla="*/ 34290 h 28575"/>
                <a:gd name="connsiteX20" fmla="*/ 136493 w 247650"/>
                <a:gd name="connsiteY20" fmla="*/ 4191 h 28575"/>
                <a:gd name="connsiteX21" fmla="*/ 137541 w 247650"/>
                <a:gd name="connsiteY21" fmla="*/ 1810 h 28575"/>
                <a:gd name="connsiteX22" fmla="*/ 141541 w 247650"/>
                <a:gd name="connsiteY22" fmla="*/ 572 h 28575"/>
                <a:gd name="connsiteX23" fmla="*/ 141541 w 247650"/>
                <a:gd name="connsiteY23" fmla="*/ 34385 h 28575"/>
                <a:gd name="connsiteX24" fmla="*/ 136493 w 247650"/>
                <a:gd name="connsiteY24" fmla="*/ 34385 h 28575"/>
                <a:gd name="connsiteX25" fmla="*/ 107537 w 247650"/>
                <a:gd name="connsiteY25" fmla="*/ 34290 h 28575"/>
                <a:gd name="connsiteX26" fmla="*/ 101346 w 247650"/>
                <a:gd name="connsiteY26" fmla="*/ 27337 h 28575"/>
                <a:gd name="connsiteX27" fmla="*/ 102965 w 247650"/>
                <a:gd name="connsiteY27" fmla="*/ 27813 h 28575"/>
                <a:gd name="connsiteX28" fmla="*/ 103632 w 247650"/>
                <a:gd name="connsiteY28" fmla="*/ 27908 h 28575"/>
                <a:gd name="connsiteX29" fmla="*/ 104489 w 247650"/>
                <a:gd name="connsiteY29" fmla="*/ 27908 h 28575"/>
                <a:gd name="connsiteX30" fmla="*/ 111062 w 247650"/>
                <a:gd name="connsiteY30" fmla="*/ 23622 h 28575"/>
                <a:gd name="connsiteX31" fmla="*/ 111538 w 247650"/>
                <a:gd name="connsiteY31" fmla="*/ 22384 h 28575"/>
                <a:gd name="connsiteX32" fmla="*/ 111538 w 247650"/>
                <a:gd name="connsiteY32" fmla="*/ 381 h 28575"/>
                <a:gd name="connsiteX33" fmla="*/ 115824 w 247650"/>
                <a:gd name="connsiteY33" fmla="*/ 381 h 28575"/>
                <a:gd name="connsiteX34" fmla="*/ 115824 w 247650"/>
                <a:gd name="connsiteY34" fmla="*/ 34290 h 28575"/>
                <a:gd name="connsiteX35" fmla="*/ 107537 w 247650"/>
                <a:gd name="connsiteY35" fmla="*/ 34290 h 28575"/>
                <a:gd name="connsiteX36" fmla="*/ 67437 w 247650"/>
                <a:gd name="connsiteY36" fmla="*/ 34290 h 28575"/>
                <a:gd name="connsiteX37" fmla="*/ 67437 w 247650"/>
                <a:gd name="connsiteY37" fmla="*/ 381 h 28575"/>
                <a:gd name="connsiteX38" fmla="*/ 80867 w 247650"/>
                <a:gd name="connsiteY38" fmla="*/ 381 h 28575"/>
                <a:gd name="connsiteX39" fmla="*/ 95917 w 247650"/>
                <a:gd name="connsiteY39" fmla="*/ 21336 h 28575"/>
                <a:gd name="connsiteX40" fmla="*/ 85535 w 247650"/>
                <a:gd name="connsiteY40" fmla="*/ 8763 h 28575"/>
                <a:gd name="connsiteX41" fmla="*/ 83820 w 247650"/>
                <a:gd name="connsiteY41" fmla="*/ 6096 h 28575"/>
                <a:gd name="connsiteX42" fmla="*/ 80010 w 247650"/>
                <a:gd name="connsiteY42" fmla="*/ 5429 h 28575"/>
                <a:gd name="connsiteX43" fmla="*/ 79058 w 247650"/>
                <a:gd name="connsiteY43" fmla="*/ 5334 h 28575"/>
                <a:gd name="connsiteX44" fmla="*/ 71533 w 247650"/>
                <a:gd name="connsiteY44" fmla="*/ 11430 h 28575"/>
                <a:gd name="connsiteX45" fmla="*/ 71438 w 247650"/>
                <a:gd name="connsiteY45" fmla="*/ 12002 h 28575"/>
                <a:gd name="connsiteX46" fmla="*/ 71533 w 247650"/>
                <a:gd name="connsiteY46" fmla="*/ 34290 h 28575"/>
                <a:gd name="connsiteX47" fmla="*/ 67437 w 247650"/>
                <a:gd name="connsiteY47" fmla="*/ 34290 h 28575"/>
                <a:gd name="connsiteX48" fmla="*/ 47816 w 247650"/>
                <a:gd name="connsiteY48" fmla="*/ 22479 h 28575"/>
                <a:gd name="connsiteX49" fmla="*/ 43625 w 247650"/>
                <a:gd name="connsiteY49" fmla="*/ 20669 h 28575"/>
                <a:gd name="connsiteX50" fmla="*/ 43625 w 247650"/>
                <a:gd name="connsiteY50" fmla="*/ 286 h 28575"/>
                <a:gd name="connsiteX51" fmla="*/ 47816 w 247650"/>
                <a:gd name="connsiteY51" fmla="*/ 5810 h 28575"/>
                <a:gd name="connsiteX52" fmla="*/ 47816 w 247650"/>
                <a:gd name="connsiteY52" fmla="*/ 22479 h 28575"/>
                <a:gd name="connsiteX53" fmla="*/ 245745 w 247650"/>
                <a:gd name="connsiteY53" fmla="*/ 381 h 28575"/>
                <a:gd name="connsiteX54" fmla="*/ 246126 w 247650"/>
                <a:gd name="connsiteY54" fmla="*/ 381 h 28575"/>
                <a:gd name="connsiteX55" fmla="*/ 250698 w 247650"/>
                <a:gd name="connsiteY55" fmla="*/ 1334 h 28575"/>
                <a:gd name="connsiteX56" fmla="*/ 251079 w 247650"/>
                <a:gd name="connsiteY56" fmla="*/ 4001 h 28575"/>
                <a:gd name="connsiteX57" fmla="*/ 251079 w 247650"/>
                <a:gd name="connsiteY57" fmla="*/ 18955 h 28575"/>
                <a:gd name="connsiteX58" fmla="*/ 245745 w 247650"/>
                <a:gd name="connsiteY58" fmla="*/ 22003 h 28575"/>
                <a:gd name="connsiteX59" fmla="*/ 245745 w 247650"/>
                <a:gd name="connsiteY59" fmla="*/ 381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247650" h="28575">
                  <a:moveTo>
                    <a:pt x="6001" y="34290"/>
                  </a:moveTo>
                  <a:cubicBezTo>
                    <a:pt x="0" y="33623"/>
                    <a:pt x="0" y="30861"/>
                    <a:pt x="0" y="28480"/>
                  </a:cubicBezTo>
                  <a:lnTo>
                    <a:pt x="0" y="5810"/>
                  </a:lnTo>
                  <a:cubicBezTo>
                    <a:pt x="0" y="3429"/>
                    <a:pt x="0" y="667"/>
                    <a:pt x="6001" y="0"/>
                  </a:cubicBezTo>
                  <a:lnTo>
                    <a:pt x="6001" y="34290"/>
                  </a:lnTo>
                  <a:close/>
                  <a:moveTo>
                    <a:pt x="205454" y="34290"/>
                  </a:moveTo>
                  <a:lnTo>
                    <a:pt x="205454" y="4096"/>
                  </a:lnTo>
                  <a:cubicBezTo>
                    <a:pt x="205550" y="2667"/>
                    <a:pt x="205931" y="2191"/>
                    <a:pt x="206502" y="1715"/>
                  </a:cubicBezTo>
                  <a:cubicBezTo>
                    <a:pt x="207264" y="1143"/>
                    <a:pt x="208598" y="667"/>
                    <a:pt x="210217" y="476"/>
                  </a:cubicBezTo>
                  <a:lnTo>
                    <a:pt x="210217" y="24575"/>
                  </a:lnTo>
                  <a:lnTo>
                    <a:pt x="210503" y="24575"/>
                  </a:lnTo>
                  <a:lnTo>
                    <a:pt x="210503" y="34290"/>
                  </a:lnTo>
                  <a:lnTo>
                    <a:pt x="205454" y="34290"/>
                  </a:lnTo>
                  <a:close/>
                  <a:moveTo>
                    <a:pt x="179261" y="34290"/>
                  </a:moveTo>
                  <a:lnTo>
                    <a:pt x="179261" y="476"/>
                  </a:lnTo>
                  <a:cubicBezTo>
                    <a:pt x="181070" y="667"/>
                    <a:pt x="182499" y="1048"/>
                    <a:pt x="183261" y="1715"/>
                  </a:cubicBezTo>
                  <a:cubicBezTo>
                    <a:pt x="183737" y="2096"/>
                    <a:pt x="184214" y="2667"/>
                    <a:pt x="184214" y="4096"/>
                  </a:cubicBezTo>
                  <a:lnTo>
                    <a:pt x="184214" y="34195"/>
                  </a:lnTo>
                  <a:lnTo>
                    <a:pt x="179261" y="34195"/>
                  </a:lnTo>
                  <a:close/>
                  <a:moveTo>
                    <a:pt x="136493" y="34290"/>
                  </a:moveTo>
                  <a:lnTo>
                    <a:pt x="136493" y="4191"/>
                  </a:lnTo>
                  <a:cubicBezTo>
                    <a:pt x="136493" y="2858"/>
                    <a:pt x="136874" y="2286"/>
                    <a:pt x="137541" y="1810"/>
                  </a:cubicBezTo>
                  <a:cubicBezTo>
                    <a:pt x="138398" y="1143"/>
                    <a:pt x="139732" y="762"/>
                    <a:pt x="141541" y="572"/>
                  </a:cubicBezTo>
                  <a:lnTo>
                    <a:pt x="141541" y="34385"/>
                  </a:lnTo>
                  <a:lnTo>
                    <a:pt x="136493" y="34385"/>
                  </a:lnTo>
                  <a:close/>
                  <a:moveTo>
                    <a:pt x="107537" y="34290"/>
                  </a:moveTo>
                  <a:cubicBezTo>
                    <a:pt x="105632" y="32195"/>
                    <a:pt x="103441" y="29813"/>
                    <a:pt x="101346" y="27337"/>
                  </a:cubicBezTo>
                  <a:lnTo>
                    <a:pt x="102965" y="27813"/>
                  </a:lnTo>
                  <a:lnTo>
                    <a:pt x="103632" y="27908"/>
                  </a:lnTo>
                  <a:lnTo>
                    <a:pt x="104489" y="27908"/>
                  </a:lnTo>
                  <a:cubicBezTo>
                    <a:pt x="107442" y="27908"/>
                    <a:pt x="109918" y="26289"/>
                    <a:pt x="111062" y="23622"/>
                  </a:cubicBezTo>
                  <a:lnTo>
                    <a:pt x="111538" y="22384"/>
                  </a:lnTo>
                  <a:lnTo>
                    <a:pt x="111538" y="381"/>
                  </a:lnTo>
                  <a:lnTo>
                    <a:pt x="115824" y="381"/>
                  </a:lnTo>
                  <a:lnTo>
                    <a:pt x="115824" y="34290"/>
                  </a:lnTo>
                  <a:lnTo>
                    <a:pt x="107537" y="34290"/>
                  </a:lnTo>
                  <a:close/>
                  <a:moveTo>
                    <a:pt x="67437" y="34290"/>
                  </a:moveTo>
                  <a:lnTo>
                    <a:pt x="67437" y="381"/>
                  </a:lnTo>
                  <a:lnTo>
                    <a:pt x="80867" y="381"/>
                  </a:lnTo>
                  <a:cubicBezTo>
                    <a:pt x="87725" y="9811"/>
                    <a:pt x="92869" y="17050"/>
                    <a:pt x="95917" y="21336"/>
                  </a:cubicBezTo>
                  <a:cubicBezTo>
                    <a:pt x="90964" y="15621"/>
                    <a:pt x="86678" y="10573"/>
                    <a:pt x="85535" y="8763"/>
                  </a:cubicBezTo>
                  <a:lnTo>
                    <a:pt x="83820" y="6096"/>
                  </a:lnTo>
                  <a:lnTo>
                    <a:pt x="80010" y="5429"/>
                  </a:lnTo>
                  <a:cubicBezTo>
                    <a:pt x="79724" y="5429"/>
                    <a:pt x="79343" y="5334"/>
                    <a:pt x="79058" y="5334"/>
                  </a:cubicBezTo>
                  <a:cubicBezTo>
                    <a:pt x="75248" y="5334"/>
                    <a:pt x="72200" y="7811"/>
                    <a:pt x="71533" y="11430"/>
                  </a:cubicBezTo>
                  <a:lnTo>
                    <a:pt x="71438" y="12002"/>
                  </a:lnTo>
                  <a:lnTo>
                    <a:pt x="71533" y="34290"/>
                  </a:lnTo>
                  <a:lnTo>
                    <a:pt x="67437" y="34290"/>
                  </a:lnTo>
                  <a:close/>
                  <a:moveTo>
                    <a:pt x="47816" y="22479"/>
                  </a:moveTo>
                  <a:cubicBezTo>
                    <a:pt x="46482" y="21812"/>
                    <a:pt x="45053" y="21241"/>
                    <a:pt x="43625" y="20669"/>
                  </a:cubicBezTo>
                  <a:lnTo>
                    <a:pt x="43625" y="286"/>
                  </a:lnTo>
                  <a:cubicBezTo>
                    <a:pt x="47816" y="1238"/>
                    <a:pt x="47816" y="3620"/>
                    <a:pt x="47816" y="5810"/>
                  </a:cubicBezTo>
                  <a:lnTo>
                    <a:pt x="47816" y="22479"/>
                  </a:lnTo>
                  <a:close/>
                  <a:moveTo>
                    <a:pt x="245745" y="381"/>
                  </a:moveTo>
                  <a:lnTo>
                    <a:pt x="246126" y="381"/>
                  </a:lnTo>
                  <a:cubicBezTo>
                    <a:pt x="249460" y="476"/>
                    <a:pt x="250603" y="1238"/>
                    <a:pt x="250698" y="1334"/>
                  </a:cubicBezTo>
                  <a:cubicBezTo>
                    <a:pt x="250698" y="1334"/>
                    <a:pt x="251079" y="2096"/>
                    <a:pt x="251079" y="4001"/>
                  </a:cubicBezTo>
                  <a:lnTo>
                    <a:pt x="251079" y="18955"/>
                  </a:lnTo>
                  <a:cubicBezTo>
                    <a:pt x="251079" y="20669"/>
                    <a:pt x="251079" y="22003"/>
                    <a:pt x="245745" y="22003"/>
                  </a:cubicBezTo>
                  <a:lnTo>
                    <a:pt x="245745" y="381"/>
                  </a:lnTo>
                  <a:close/>
                </a:path>
              </a:pathLst>
            </a:custGeom>
            <a:grpFill/>
            <a:ln w="6350" cap="flat">
              <a:no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07" name="手繪多邊形: 圖案 106">
              <a:extLst>
                <a:ext uri="{FF2B5EF4-FFF2-40B4-BE49-F238E27FC236}">
                  <a16:creationId xmlns:a16="http://schemas.microsoft.com/office/drawing/2014/main" id="{75CCF799-E1F4-4828-94B6-683E66A629D1}"/>
                </a:ext>
              </a:extLst>
            </p:cNvPr>
            <p:cNvSpPr/>
            <p:nvPr/>
          </p:nvSpPr>
          <p:spPr>
            <a:xfrm>
              <a:off x="4477016" y="4208500"/>
              <a:ext cx="96835" cy="17932"/>
            </a:xfrm>
            <a:custGeom>
              <a:avLst/>
              <a:gdLst>
                <a:gd name="connsiteX0" fmla="*/ 46863 w 257175"/>
                <a:gd name="connsiteY0" fmla="*/ 0 h 47625"/>
                <a:gd name="connsiteX1" fmla="*/ 15335 w 257175"/>
                <a:gd name="connsiteY1" fmla="*/ 0 h 47625"/>
                <a:gd name="connsiteX2" fmla="*/ 0 w 257175"/>
                <a:gd name="connsiteY2" fmla="*/ 12382 h 47625"/>
                <a:gd name="connsiteX3" fmla="*/ 0 w 257175"/>
                <a:gd name="connsiteY3" fmla="*/ 35147 h 47625"/>
                <a:gd name="connsiteX4" fmla="*/ 15335 w 257175"/>
                <a:gd name="connsiteY4" fmla="*/ 47434 h 47625"/>
                <a:gd name="connsiteX5" fmla="*/ 45244 w 257175"/>
                <a:gd name="connsiteY5" fmla="*/ 47434 h 47625"/>
                <a:gd name="connsiteX6" fmla="*/ 49244 w 257175"/>
                <a:gd name="connsiteY6" fmla="*/ 47149 h 47625"/>
                <a:gd name="connsiteX7" fmla="*/ 36767 w 257175"/>
                <a:gd name="connsiteY7" fmla="*/ 35909 h 47625"/>
                <a:gd name="connsiteX8" fmla="*/ 18764 w 257175"/>
                <a:gd name="connsiteY8" fmla="*/ 35909 h 47625"/>
                <a:gd name="connsiteX9" fmla="*/ 18764 w 257175"/>
                <a:gd name="connsiteY9" fmla="*/ 11239 h 47625"/>
                <a:gd name="connsiteX10" fmla="*/ 43625 w 257175"/>
                <a:gd name="connsiteY10" fmla="*/ 11239 h 47625"/>
                <a:gd name="connsiteX11" fmla="*/ 43625 w 257175"/>
                <a:gd name="connsiteY11" fmla="*/ 31814 h 47625"/>
                <a:gd name="connsiteX12" fmla="*/ 59817 w 257175"/>
                <a:gd name="connsiteY12" fmla="*/ 40005 h 47625"/>
                <a:gd name="connsiteX13" fmla="*/ 60674 w 257175"/>
                <a:gd name="connsiteY13" fmla="*/ 35147 h 47625"/>
                <a:gd name="connsiteX14" fmla="*/ 60674 w 257175"/>
                <a:gd name="connsiteY14" fmla="*/ 12382 h 47625"/>
                <a:gd name="connsiteX15" fmla="*/ 46863 w 257175"/>
                <a:gd name="connsiteY15" fmla="*/ 0 h 47625"/>
                <a:gd name="connsiteX16" fmla="*/ 46863 w 257175"/>
                <a:gd name="connsiteY16" fmla="*/ 0 h 47625"/>
                <a:gd name="connsiteX17" fmla="*/ 46863 w 257175"/>
                <a:gd name="connsiteY17" fmla="*/ 0 h 47625"/>
                <a:gd name="connsiteX18" fmla="*/ 251651 w 257175"/>
                <a:gd name="connsiteY18" fmla="*/ 571 h 47625"/>
                <a:gd name="connsiteX19" fmla="*/ 219932 w 257175"/>
                <a:gd name="connsiteY19" fmla="*/ 571 h 47625"/>
                <a:gd name="connsiteX20" fmla="*/ 219932 w 257175"/>
                <a:gd name="connsiteY20" fmla="*/ 571 h 47625"/>
                <a:gd name="connsiteX21" fmla="*/ 218885 w 257175"/>
                <a:gd name="connsiteY21" fmla="*/ 571 h 47625"/>
                <a:gd name="connsiteX22" fmla="*/ 209074 w 257175"/>
                <a:gd name="connsiteY22" fmla="*/ 3238 h 47625"/>
                <a:gd name="connsiteX23" fmla="*/ 205550 w 257175"/>
                <a:gd name="connsiteY23" fmla="*/ 10477 h 47625"/>
                <a:gd name="connsiteX24" fmla="*/ 205550 w 257175"/>
                <a:gd name="connsiteY24" fmla="*/ 10477 h 47625"/>
                <a:gd name="connsiteX25" fmla="*/ 205550 w 257175"/>
                <a:gd name="connsiteY25" fmla="*/ 10573 h 47625"/>
                <a:gd name="connsiteX26" fmla="*/ 205550 w 257175"/>
                <a:gd name="connsiteY26" fmla="*/ 10668 h 47625"/>
                <a:gd name="connsiteX27" fmla="*/ 205550 w 257175"/>
                <a:gd name="connsiteY27" fmla="*/ 10668 h 47625"/>
                <a:gd name="connsiteX28" fmla="*/ 205550 w 257175"/>
                <a:gd name="connsiteY28" fmla="*/ 47149 h 47625"/>
                <a:gd name="connsiteX29" fmla="*/ 223361 w 257175"/>
                <a:gd name="connsiteY29" fmla="*/ 47149 h 47625"/>
                <a:gd name="connsiteX30" fmla="*/ 223361 w 257175"/>
                <a:gd name="connsiteY30" fmla="*/ 35052 h 47625"/>
                <a:gd name="connsiteX31" fmla="*/ 252127 w 257175"/>
                <a:gd name="connsiteY31" fmla="*/ 35052 h 47625"/>
                <a:gd name="connsiteX32" fmla="*/ 263843 w 257175"/>
                <a:gd name="connsiteY32" fmla="*/ 25622 h 47625"/>
                <a:gd name="connsiteX33" fmla="*/ 263843 w 257175"/>
                <a:gd name="connsiteY33" fmla="*/ 10668 h 47625"/>
                <a:gd name="connsiteX34" fmla="*/ 260985 w 257175"/>
                <a:gd name="connsiteY34" fmla="*/ 2953 h 47625"/>
                <a:gd name="connsiteX35" fmla="*/ 252698 w 257175"/>
                <a:gd name="connsiteY35" fmla="*/ 667 h 47625"/>
                <a:gd name="connsiteX36" fmla="*/ 252794 w 257175"/>
                <a:gd name="connsiteY36" fmla="*/ 667 h 47625"/>
                <a:gd name="connsiteX37" fmla="*/ 252127 w 257175"/>
                <a:gd name="connsiteY37" fmla="*/ 667 h 47625"/>
                <a:gd name="connsiteX38" fmla="*/ 251651 w 257175"/>
                <a:gd name="connsiteY38" fmla="*/ 571 h 47625"/>
                <a:gd name="connsiteX39" fmla="*/ 251651 w 257175"/>
                <a:gd name="connsiteY39" fmla="*/ 571 h 47625"/>
                <a:gd name="connsiteX40" fmla="*/ 223076 w 257175"/>
                <a:gd name="connsiteY40" fmla="*/ 24765 h 47625"/>
                <a:gd name="connsiteX41" fmla="*/ 223076 w 257175"/>
                <a:gd name="connsiteY41" fmla="*/ 12763 h 47625"/>
                <a:gd name="connsiteX42" fmla="*/ 245745 w 257175"/>
                <a:gd name="connsiteY42" fmla="*/ 12763 h 47625"/>
                <a:gd name="connsiteX43" fmla="*/ 245745 w 257175"/>
                <a:gd name="connsiteY43" fmla="*/ 24860 h 47625"/>
                <a:gd name="connsiteX44" fmla="*/ 223076 w 257175"/>
                <a:gd name="connsiteY44" fmla="*/ 24860 h 47625"/>
                <a:gd name="connsiteX45" fmla="*/ 223076 w 257175"/>
                <a:gd name="connsiteY45" fmla="*/ 24765 h 47625"/>
                <a:gd name="connsiteX46" fmla="*/ 183833 w 257175"/>
                <a:gd name="connsiteY46" fmla="*/ 571 h 47625"/>
                <a:gd name="connsiteX47" fmla="*/ 149924 w 257175"/>
                <a:gd name="connsiteY47" fmla="*/ 571 h 47625"/>
                <a:gd name="connsiteX48" fmla="*/ 140113 w 257175"/>
                <a:gd name="connsiteY48" fmla="*/ 3238 h 47625"/>
                <a:gd name="connsiteX49" fmla="*/ 136493 w 257175"/>
                <a:gd name="connsiteY49" fmla="*/ 10763 h 47625"/>
                <a:gd name="connsiteX50" fmla="*/ 136493 w 257175"/>
                <a:gd name="connsiteY50" fmla="*/ 47244 h 47625"/>
                <a:gd name="connsiteX51" fmla="*/ 154305 w 257175"/>
                <a:gd name="connsiteY51" fmla="*/ 47244 h 47625"/>
                <a:gd name="connsiteX52" fmla="*/ 154305 w 257175"/>
                <a:gd name="connsiteY52" fmla="*/ 34766 h 47625"/>
                <a:gd name="connsiteX53" fmla="*/ 179261 w 257175"/>
                <a:gd name="connsiteY53" fmla="*/ 34766 h 47625"/>
                <a:gd name="connsiteX54" fmla="*/ 179261 w 257175"/>
                <a:gd name="connsiteY54" fmla="*/ 47244 h 47625"/>
                <a:gd name="connsiteX55" fmla="*/ 197072 w 257175"/>
                <a:gd name="connsiteY55" fmla="*/ 47244 h 47625"/>
                <a:gd name="connsiteX56" fmla="*/ 197072 w 257175"/>
                <a:gd name="connsiteY56" fmla="*/ 10763 h 47625"/>
                <a:gd name="connsiteX57" fmla="*/ 193643 w 257175"/>
                <a:gd name="connsiteY57" fmla="*/ 3334 h 47625"/>
                <a:gd name="connsiteX58" fmla="*/ 183833 w 257175"/>
                <a:gd name="connsiteY58" fmla="*/ 571 h 47625"/>
                <a:gd name="connsiteX59" fmla="*/ 183833 w 257175"/>
                <a:gd name="connsiteY59" fmla="*/ 571 h 47625"/>
                <a:gd name="connsiteX60" fmla="*/ 154305 w 257175"/>
                <a:gd name="connsiteY60" fmla="*/ 26194 h 47625"/>
                <a:gd name="connsiteX61" fmla="*/ 154305 w 257175"/>
                <a:gd name="connsiteY61" fmla="*/ 12763 h 47625"/>
                <a:gd name="connsiteX62" fmla="*/ 179261 w 257175"/>
                <a:gd name="connsiteY62" fmla="*/ 12763 h 47625"/>
                <a:gd name="connsiteX63" fmla="*/ 179261 w 257175"/>
                <a:gd name="connsiteY63" fmla="*/ 26289 h 47625"/>
                <a:gd name="connsiteX64" fmla="*/ 154305 w 257175"/>
                <a:gd name="connsiteY64" fmla="*/ 26289 h 47625"/>
                <a:gd name="connsiteX65" fmla="*/ 154305 w 257175"/>
                <a:gd name="connsiteY65" fmla="*/ 26194 h 47625"/>
                <a:gd name="connsiteX66" fmla="*/ 128492 w 257175"/>
                <a:gd name="connsiteY66" fmla="*/ 571 h 47625"/>
                <a:gd name="connsiteX67" fmla="*/ 111443 w 257175"/>
                <a:gd name="connsiteY67" fmla="*/ 571 h 47625"/>
                <a:gd name="connsiteX68" fmla="*/ 111443 w 257175"/>
                <a:gd name="connsiteY68" fmla="*/ 27718 h 47625"/>
                <a:gd name="connsiteX69" fmla="*/ 110776 w 257175"/>
                <a:gd name="connsiteY69" fmla="*/ 28194 h 47625"/>
                <a:gd name="connsiteX70" fmla="*/ 110585 w 257175"/>
                <a:gd name="connsiteY70" fmla="*/ 28194 h 47625"/>
                <a:gd name="connsiteX71" fmla="*/ 110014 w 257175"/>
                <a:gd name="connsiteY71" fmla="*/ 27813 h 47625"/>
                <a:gd name="connsiteX72" fmla="*/ 91726 w 257175"/>
                <a:gd name="connsiteY72" fmla="*/ 2191 h 47625"/>
                <a:gd name="connsiteX73" fmla="*/ 91630 w 257175"/>
                <a:gd name="connsiteY73" fmla="*/ 2191 h 47625"/>
                <a:gd name="connsiteX74" fmla="*/ 91630 w 257175"/>
                <a:gd name="connsiteY74" fmla="*/ 2191 h 47625"/>
                <a:gd name="connsiteX75" fmla="*/ 91440 w 257175"/>
                <a:gd name="connsiteY75" fmla="*/ 2000 h 47625"/>
                <a:gd name="connsiteX76" fmla="*/ 91345 w 257175"/>
                <a:gd name="connsiteY76" fmla="*/ 1905 h 47625"/>
                <a:gd name="connsiteX77" fmla="*/ 87535 w 257175"/>
                <a:gd name="connsiteY77" fmla="*/ 667 h 47625"/>
                <a:gd name="connsiteX78" fmla="*/ 73152 w 257175"/>
                <a:gd name="connsiteY78" fmla="*/ 667 h 47625"/>
                <a:gd name="connsiteX79" fmla="*/ 68961 w 257175"/>
                <a:gd name="connsiteY79" fmla="*/ 2191 h 47625"/>
                <a:gd name="connsiteX80" fmla="*/ 67437 w 257175"/>
                <a:gd name="connsiteY80" fmla="*/ 6286 h 47625"/>
                <a:gd name="connsiteX81" fmla="*/ 67437 w 257175"/>
                <a:gd name="connsiteY81" fmla="*/ 6286 h 47625"/>
                <a:gd name="connsiteX82" fmla="*/ 67437 w 257175"/>
                <a:gd name="connsiteY82" fmla="*/ 47339 h 47625"/>
                <a:gd name="connsiteX83" fmla="*/ 84296 w 257175"/>
                <a:gd name="connsiteY83" fmla="*/ 47339 h 47625"/>
                <a:gd name="connsiteX84" fmla="*/ 84201 w 257175"/>
                <a:gd name="connsiteY84" fmla="*/ 19241 h 47625"/>
                <a:gd name="connsiteX85" fmla="*/ 85534 w 257175"/>
                <a:gd name="connsiteY85" fmla="*/ 18383 h 47625"/>
                <a:gd name="connsiteX86" fmla="*/ 85916 w 257175"/>
                <a:gd name="connsiteY86" fmla="*/ 18383 h 47625"/>
                <a:gd name="connsiteX87" fmla="*/ 86582 w 257175"/>
                <a:gd name="connsiteY87" fmla="*/ 18764 h 47625"/>
                <a:gd name="connsiteX88" fmla="*/ 111062 w 257175"/>
                <a:gd name="connsiteY88" fmla="*/ 47339 h 47625"/>
                <a:gd name="connsiteX89" fmla="*/ 128588 w 257175"/>
                <a:gd name="connsiteY89" fmla="*/ 47339 h 47625"/>
                <a:gd name="connsiteX90" fmla="*/ 128588 w 257175"/>
                <a:gd name="connsiteY90" fmla="*/ 571 h 47625"/>
                <a:gd name="connsiteX91" fmla="*/ 128492 w 257175"/>
                <a:gd name="connsiteY91" fmla="*/ 571 h 47625"/>
                <a:gd name="connsiteX92" fmla="*/ 32957 w 257175"/>
                <a:gd name="connsiteY92" fmla="*/ 31147 h 47625"/>
                <a:gd name="connsiteX93" fmla="*/ 51816 w 257175"/>
                <a:gd name="connsiteY93" fmla="*/ 48006 h 47625"/>
                <a:gd name="connsiteX94" fmla="*/ 64580 w 257175"/>
                <a:gd name="connsiteY94" fmla="*/ 48006 h 47625"/>
                <a:gd name="connsiteX95" fmla="*/ 32957 w 257175"/>
                <a:gd name="connsiteY95" fmla="*/ 31147 h 47625"/>
                <a:gd name="connsiteX96" fmla="*/ 32957 w 257175"/>
                <a:gd name="connsiteY96" fmla="*/ 31147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257175" h="47625">
                  <a:moveTo>
                    <a:pt x="46863" y="0"/>
                  </a:moveTo>
                  <a:lnTo>
                    <a:pt x="15335" y="0"/>
                  </a:lnTo>
                  <a:cubicBezTo>
                    <a:pt x="5144" y="0"/>
                    <a:pt x="0" y="4096"/>
                    <a:pt x="0" y="12382"/>
                  </a:cubicBezTo>
                  <a:lnTo>
                    <a:pt x="0" y="35147"/>
                  </a:lnTo>
                  <a:cubicBezTo>
                    <a:pt x="0" y="43339"/>
                    <a:pt x="5144" y="47434"/>
                    <a:pt x="15335" y="47434"/>
                  </a:cubicBezTo>
                  <a:lnTo>
                    <a:pt x="45244" y="47434"/>
                  </a:lnTo>
                  <a:cubicBezTo>
                    <a:pt x="46672" y="47434"/>
                    <a:pt x="48006" y="47339"/>
                    <a:pt x="49244" y="47149"/>
                  </a:cubicBezTo>
                  <a:cubicBezTo>
                    <a:pt x="46482" y="43244"/>
                    <a:pt x="41339" y="39052"/>
                    <a:pt x="36767" y="35909"/>
                  </a:cubicBezTo>
                  <a:lnTo>
                    <a:pt x="18764" y="35909"/>
                  </a:lnTo>
                  <a:lnTo>
                    <a:pt x="18764" y="11239"/>
                  </a:lnTo>
                  <a:lnTo>
                    <a:pt x="43625" y="11239"/>
                  </a:lnTo>
                  <a:lnTo>
                    <a:pt x="43625" y="31814"/>
                  </a:lnTo>
                  <a:cubicBezTo>
                    <a:pt x="51054" y="34100"/>
                    <a:pt x="56197" y="37147"/>
                    <a:pt x="59817" y="40005"/>
                  </a:cubicBezTo>
                  <a:cubicBezTo>
                    <a:pt x="60293" y="38576"/>
                    <a:pt x="60674" y="36957"/>
                    <a:pt x="60674" y="35147"/>
                  </a:cubicBezTo>
                  <a:lnTo>
                    <a:pt x="60674" y="12382"/>
                  </a:lnTo>
                  <a:cubicBezTo>
                    <a:pt x="60579" y="4572"/>
                    <a:pt x="56007" y="476"/>
                    <a:pt x="46863" y="0"/>
                  </a:cubicBezTo>
                  <a:lnTo>
                    <a:pt x="46863" y="0"/>
                  </a:lnTo>
                  <a:lnTo>
                    <a:pt x="46863" y="0"/>
                  </a:lnTo>
                  <a:close/>
                  <a:moveTo>
                    <a:pt x="251651" y="571"/>
                  </a:moveTo>
                  <a:lnTo>
                    <a:pt x="219932" y="571"/>
                  </a:lnTo>
                  <a:lnTo>
                    <a:pt x="219932" y="571"/>
                  </a:lnTo>
                  <a:lnTo>
                    <a:pt x="218885" y="571"/>
                  </a:lnTo>
                  <a:cubicBezTo>
                    <a:pt x="214598" y="571"/>
                    <a:pt x="211360" y="1429"/>
                    <a:pt x="209074" y="3238"/>
                  </a:cubicBezTo>
                  <a:cubicBezTo>
                    <a:pt x="206788" y="5048"/>
                    <a:pt x="205645" y="7429"/>
                    <a:pt x="205550" y="10477"/>
                  </a:cubicBezTo>
                  <a:lnTo>
                    <a:pt x="205550" y="10477"/>
                  </a:lnTo>
                  <a:lnTo>
                    <a:pt x="205550" y="10573"/>
                  </a:lnTo>
                  <a:cubicBezTo>
                    <a:pt x="205550" y="10573"/>
                    <a:pt x="205550" y="10668"/>
                    <a:pt x="205550" y="10668"/>
                  </a:cubicBezTo>
                  <a:lnTo>
                    <a:pt x="205550" y="10668"/>
                  </a:lnTo>
                  <a:lnTo>
                    <a:pt x="205550" y="47149"/>
                  </a:lnTo>
                  <a:lnTo>
                    <a:pt x="223361" y="47149"/>
                  </a:lnTo>
                  <a:lnTo>
                    <a:pt x="223361" y="35052"/>
                  </a:lnTo>
                  <a:lnTo>
                    <a:pt x="252127" y="35052"/>
                  </a:lnTo>
                  <a:cubicBezTo>
                    <a:pt x="259937" y="35052"/>
                    <a:pt x="263843" y="31909"/>
                    <a:pt x="263843" y="25622"/>
                  </a:cubicBezTo>
                  <a:lnTo>
                    <a:pt x="263843" y="10668"/>
                  </a:lnTo>
                  <a:cubicBezTo>
                    <a:pt x="263843" y="7048"/>
                    <a:pt x="262890" y="4477"/>
                    <a:pt x="260985" y="2953"/>
                  </a:cubicBezTo>
                  <a:cubicBezTo>
                    <a:pt x="259175" y="1524"/>
                    <a:pt x="256413" y="762"/>
                    <a:pt x="252698" y="667"/>
                  </a:cubicBezTo>
                  <a:lnTo>
                    <a:pt x="252794" y="667"/>
                  </a:lnTo>
                  <a:lnTo>
                    <a:pt x="252127" y="667"/>
                  </a:lnTo>
                  <a:cubicBezTo>
                    <a:pt x="251936" y="571"/>
                    <a:pt x="251746" y="571"/>
                    <a:pt x="251651" y="571"/>
                  </a:cubicBezTo>
                  <a:lnTo>
                    <a:pt x="251651" y="571"/>
                  </a:lnTo>
                  <a:close/>
                  <a:moveTo>
                    <a:pt x="223076" y="24765"/>
                  </a:moveTo>
                  <a:lnTo>
                    <a:pt x="223076" y="12763"/>
                  </a:lnTo>
                  <a:lnTo>
                    <a:pt x="245745" y="12763"/>
                  </a:lnTo>
                  <a:lnTo>
                    <a:pt x="245745" y="24860"/>
                  </a:lnTo>
                  <a:lnTo>
                    <a:pt x="223076" y="24860"/>
                  </a:lnTo>
                  <a:lnTo>
                    <a:pt x="223076" y="24765"/>
                  </a:lnTo>
                  <a:close/>
                  <a:moveTo>
                    <a:pt x="183833" y="571"/>
                  </a:moveTo>
                  <a:lnTo>
                    <a:pt x="149924" y="571"/>
                  </a:lnTo>
                  <a:cubicBezTo>
                    <a:pt x="145637" y="571"/>
                    <a:pt x="142399" y="1429"/>
                    <a:pt x="140113" y="3238"/>
                  </a:cubicBezTo>
                  <a:cubicBezTo>
                    <a:pt x="137731" y="5143"/>
                    <a:pt x="136493" y="7620"/>
                    <a:pt x="136493" y="10763"/>
                  </a:cubicBezTo>
                  <a:lnTo>
                    <a:pt x="136493" y="47244"/>
                  </a:lnTo>
                  <a:lnTo>
                    <a:pt x="154305" y="47244"/>
                  </a:lnTo>
                  <a:lnTo>
                    <a:pt x="154305" y="34766"/>
                  </a:lnTo>
                  <a:lnTo>
                    <a:pt x="179261" y="34766"/>
                  </a:lnTo>
                  <a:lnTo>
                    <a:pt x="179261" y="47244"/>
                  </a:lnTo>
                  <a:lnTo>
                    <a:pt x="197072" y="47244"/>
                  </a:lnTo>
                  <a:lnTo>
                    <a:pt x="197072" y="10763"/>
                  </a:lnTo>
                  <a:cubicBezTo>
                    <a:pt x="197072" y="7620"/>
                    <a:pt x="195929" y="5143"/>
                    <a:pt x="193643" y="3334"/>
                  </a:cubicBezTo>
                  <a:cubicBezTo>
                    <a:pt x="191357" y="1524"/>
                    <a:pt x="188024" y="571"/>
                    <a:pt x="183833" y="571"/>
                  </a:cubicBezTo>
                  <a:lnTo>
                    <a:pt x="183833" y="571"/>
                  </a:lnTo>
                  <a:close/>
                  <a:moveTo>
                    <a:pt x="154305" y="26194"/>
                  </a:moveTo>
                  <a:lnTo>
                    <a:pt x="154305" y="12763"/>
                  </a:lnTo>
                  <a:lnTo>
                    <a:pt x="179261" y="12763"/>
                  </a:lnTo>
                  <a:lnTo>
                    <a:pt x="179261" y="26289"/>
                  </a:lnTo>
                  <a:lnTo>
                    <a:pt x="154305" y="26289"/>
                  </a:lnTo>
                  <a:lnTo>
                    <a:pt x="154305" y="26194"/>
                  </a:lnTo>
                  <a:close/>
                  <a:moveTo>
                    <a:pt x="128492" y="571"/>
                  </a:moveTo>
                  <a:lnTo>
                    <a:pt x="111443" y="571"/>
                  </a:lnTo>
                  <a:lnTo>
                    <a:pt x="111443" y="27718"/>
                  </a:lnTo>
                  <a:cubicBezTo>
                    <a:pt x="111347" y="28003"/>
                    <a:pt x="111157" y="28194"/>
                    <a:pt x="110776" y="28194"/>
                  </a:cubicBezTo>
                  <a:cubicBezTo>
                    <a:pt x="110680" y="28194"/>
                    <a:pt x="110585" y="28194"/>
                    <a:pt x="110585" y="28194"/>
                  </a:cubicBezTo>
                  <a:cubicBezTo>
                    <a:pt x="110585" y="28194"/>
                    <a:pt x="110204" y="28099"/>
                    <a:pt x="110014" y="27813"/>
                  </a:cubicBezTo>
                  <a:cubicBezTo>
                    <a:pt x="106966" y="23146"/>
                    <a:pt x="95441" y="7239"/>
                    <a:pt x="91726" y="2191"/>
                  </a:cubicBezTo>
                  <a:cubicBezTo>
                    <a:pt x="91726" y="2191"/>
                    <a:pt x="91726" y="2191"/>
                    <a:pt x="91630" y="2191"/>
                  </a:cubicBezTo>
                  <a:lnTo>
                    <a:pt x="91630" y="2191"/>
                  </a:lnTo>
                  <a:cubicBezTo>
                    <a:pt x="91535" y="2095"/>
                    <a:pt x="91535" y="2095"/>
                    <a:pt x="91440" y="2000"/>
                  </a:cubicBezTo>
                  <a:cubicBezTo>
                    <a:pt x="91440" y="2000"/>
                    <a:pt x="91345" y="1905"/>
                    <a:pt x="91345" y="1905"/>
                  </a:cubicBezTo>
                  <a:cubicBezTo>
                    <a:pt x="90392" y="1048"/>
                    <a:pt x="89154" y="667"/>
                    <a:pt x="87535" y="667"/>
                  </a:cubicBezTo>
                  <a:lnTo>
                    <a:pt x="73152" y="667"/>
                  </a:lnTo>
                  <a:cubicBezTo>
                    <a:pt x="71342" y="667"/>
                    <a:pt x="69914" y="1143"/>
                    <a:pt x="68961" y="2191"/>
                  </a:cubicBezTo>
                  <a:cubicBezTo>
                    <a:pt x="68008" y="3238"/>
                    <a:pt x="67532" y="4572"/>
                    <a:pt x="67437" y="6286"/>
                  </a:cubicBezTo>
                  <a:lnTo>
                    <a:pt x="67437" y="6286"/>
                  </a:lnTo>
                  <a:lnTo>
                    <a:pt x="67437" y="47339"/>
                  </a:lnTo>
                  <a:lnTo>
                    <a:pt x="84296" y="47339"/>
                  </a:lnTo>
                  <a:cubicBezTo>
                    <a:pt x="84296" y="47339"/>
                    <a:pt x="84201" y="25622"/>
                    <a:pt x="84201" y="19241"/>
                  </a:cubicBezTo>
                  <a:cubicBezTo>
                    <a:pt x="84296" y="18859"/>
                    <a:pt x="84487" y="18383"/>
                    <a:pt x="85534" y="18383"/>
                  </a:cubicBezTo>
                  <a:cubicBezTo>
                    <a:pt x="85630" y="18383"/>
                    <a:pt x="85725" y="18383"/>
                    <a:pt x="85916" y="18383"/>
                  </a:cubicBezTo>
                  <a:cubicBezTo>
                    <a:pt x="85916" y="18383"/>
                    <a:pt x="86392" y="18383"/>
                    <a:pt x="86582" y="18764"/>
                  </a:cubicBezTo>
                  <a:cubicBezTo>
                    <a:pt x="89821" y="24003"/>
                    <a:pt x="111062" y="47339"/>
                    <a:pt x="111062" y="47339"/>
                  </a:cubicBezTo>
                  <a:lnTo>
                    <a:pt x="128588" y="47339"/>
                  </a:lnTo>
                  <a:lnTo>
                    <a:pt x="128588" y="571"/>
                  </a:lnTo>
                  <a:lnTo>
                    <a:pt x="128492" y="571"/>
                  </a:lnTo>
                  <a:close/>
                  <a:moveTo>
                    <a:pt x="32957" y="31147"/>
                  </a:moveTo>
                  <a:cubicBezTo>
                    <a:pt x="38576" y="34766"/>
                    <a:pt x="48673" y="41815"/>
                    <a:pt x="51816" y="48006"/>
                  </a:cubicBezTo>
                  <a:lnTo>
                    <a:pt x="64580" y="48006"/>
                  </a:lnTo>
                  <a:cubicBezTo>
                    <a:pt x="62579" y="44291"/>
                    <a:pt x="55055" y="35052"/>
                    <a:pt x="32957" y="31147"/>
                  </a:cubicBezTo>
                  <a:lnTo>
                    <a:pt x="32957" y="31147"/>
                  </a:lnTo>
                  <a:close/>
                </a:path>
              </a:pathLst>
            </a:custGeom>
            <a:grpFill/>
            <a:ln w="9525" cap="flat">
              <a:no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08" name="手繪多邊形: 圖案 107">
              <a:extLst>
                <a:ext uri="{FF2B5EF4-FFF2-40B4-BE49-F238E27FC236}">
                  <a16:creationId xmlns:a16="http://schemas.microsoft.com/office/drawing/2014/main" id="{2E4CD6D0-7BDF-48DD-B4DD-6388C1CAF5B0}"/>
                </a:ext>
              </a:extLst>
            </p:cNvPr>
            <p:cNvSpPr/>
            <p:nvPr/>
          </p:nvSpPr>
          <p:spPr>
            <a:xfrm>
              <a:off x="4462455"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09" name="手繪多邊形: 圖案 108">
              <a:extLst>
                <a:ext uri="{FF2B5EF4-FFF2-40B4-BE49-F238E27FC236}">
                  <a16:creationId xmlns:a16="http://schemas.microsoft.com/office/drawing/2014/main" id="{3CE8720C-FD0B-4E59-AA77-68A09BEB39CB}"/>
                </a:ext>
              </a:extLst>
            </p:cNvPr>
            <p:cNvSpPr/>
            <p:nvPr/>
          </p:nvSpPr>
          <p:spPr>
            <a:xfrm>
              <a:off x="5477432" y="4192468"/>
              <a:ext cx="3586" cy="222362"/>
            </a:xfrm>
            <a:custGeom>
              <a:avLst/>
              <a:gdLst>
                <a:gd name="connsiteX0" fmla="*/ 0 w 0"/>
                <a:gd name="connsiteY0" fmla="*/ 592836 h 590550"/>
                <a:gd name="connsiteX1" fmla="*/ 0 w 0"/>
                <a:gd name="connsiteY1" fmla="*/ 0 h 590550"/>
              </a:gdLst>
              <a:ahLst/>
              <a:cxnLst>
                <a:cxn ang="0">
                  <a:pos x="connsiteX0" y="connsiteY0"/>
                </a:cxn>
                <a:cxn ang="0">
                  <a:pos x="connsiteX1" y="connsiteY1"/>
                </a:cxn>
              </a:cxnLst>
              <a:rect l="l" t="t" r="r" b="b"/>
              <a:pathLst>
                <a:path h="590550">
                  <a:moveTo>
                    <a:pt x="0" y="592836"/>
                  </a:moveTo>
                  <a:lnTo>
                    <a:pt x="0" y="0"/>
                  </a:lnTo>
                </a:path>
              </a:pathLst>
            </a:custGeom>
            <a:grpFill/>
            <a:ln w="6350" cap="flat">
              <a:solidFill>
                <a:schemeClr val="bg1"/>
              </a:solid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grpSp>
      <p:cxnSp>
        <p:nvCxnSpPr>
          <p:cNvPr id="115" name="直線單箭頭接點 915">
            <a:extLst>
              <a:ext uri="{FF2B5EF4-FFF2-40B4-BE49-F238E27FC236}">
                <a16:creationId xmlns:a16="http://schemas.microsoft.com/office/drawing/2014/main" id="{1C2D8E79-FBC2-4A88-A794-9AE532297856}"/>
              </a:ext>
            </a:extLst>
          </p:cNvPr>
          <p:cNvCxnSpPr>
            <a:cxnSpLocks/>
          </p:cNvCxnSpPr>
          <p:nvPr/>
        </p:nvCxnSpPr>
        <p:spPr>
          <a:xfrm>
            <a:off x="7402844" y="3844839"/>
            <a:ext cx="0" cy="1032312"/>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sp>
        <p:nvSpPr>
          <p:cNvPr id="116" name="矩形 901">
            <a:extLst>
              <a:ext uri="{FF2B5EF4-FFF2-40B4-BE49-F238E27FC236}">
                <a16:creationId xmlns:a16="http://schemas.microsoft.com/office/drawing/2014/main" id="{EBC5AE23-CBF0-4A1F-900E-16F3A00D2C7B}"/>
              </a:ext>
            </a:extLst>
          </p:cNvPr>
          <p:cNvSpPr/>
          <p:nvPr/>
        </p:nvSpPr>
        <p:spPr>
          <a:xfrm>
            <a:off x="6527283" y="4243762"/>
            <a:ext cx="933128" cy="318100"/>
          </a:xfrm>
          <a:prstGeom prst="rect">
            <a:avLst/>
          </a:prstGeom>
        </p:spPr>
        <p:txBody>
          <a:bodyPr wrap="square" anchor="t">
            <a:spAutoFit/>
          </a:bodyPr>
          <a:lstStyle/>
          <a:p>
            <a:pPr defTabSz="1219170">
              <a:buClr>
                <a:srgbClr val="000000"/>
              </a:buClr>
            </a:pPr>
            <a:r>
              <a:rPr lang="en-US" altLang="zh-TW" sz="1467" b="1" kern="0">
                <a:solidFill>
                  <a:srgbClr val="274DA5"/>
                </a:solidFill>
                <a:cs typeface="+mn-ea"/>
                <a:sym typeface="+mn-lt"/>
              </a:rPr>
              <a:t>Normal</a:t>
            </a:r>
            <a:endParaRPr lang="en-US" sz="1467" kern="0">
              <a:solidFill>
                <a:srgbClr val="274DA5"/>
              </a:solidFill>
              <a:cs typeface="+mn-ea"/>
              <a:sym typeface="+mn-lt"/>
            </a:endParaRPr>
          </a:p>
        </p:txBody>
      </p:sp>
      <p:sp>
        <p:nvSpPr>
          <p:cNvPr id="117" name="矩形 901">
            <a:extLst>
              <a:ext uri="{FF2B5EF4-FFF2-40B4-BE49-F238E27FC236}">
                <a16:creationId xmlns:a16="http://schemas.microsoft.com/office/drawing/2014/main" id="{4F0D2130-106B-4FD5-ACFA-74C233A4BC4C}"/>
              </a:ext>
            </a:extLst>
          </p:cNvPr>
          <p:cNvSpPr/>
          <p:nvPr/>
        </p:nvSpPr>
        <p:spPr>
          <a:xfrm>
            <a:off x="6527284" y="6291714"/>
            <a:ext cx="1740047" cy="318100"/>
          </a:xfrm>
          <a:prstGeom prst="rect">
            <a:avLst/>
          </a:prstGeom>
        </p:spPr>
        <p:txBody>
          <a:bodyPr wrap="square" anchor="t">
            <a:spAutoFit/>
          </a:bodyPr>
          <a:lstStyle/>
          <a:p>
            <a:pPr algn="ctr" defTabSz="1219170">
              <a:buClr>
                <a:srgbClr val="000000"/>
              </a:buClr>
            </a:pPr>
            <a:r>
              <a:rPr lang="en-US" altLang="zh-TW" sz="1467" b="1" kern="0">
                <a:solidFill>
                  <a:srgbClr val="1F3F85"/>
                </a:solidFill>
                <a:cs typeface="+mn-ea"/>
                <a:sym typeface="+mn-lt"/>
              </a:rPr>
              <a:t>Primary NAS</a:t>
            </a:r>
            <a:endParaRPr lang="en-US" sz="1467" kern="0">
              <a:solidFill>
                <a:srgbClr val="1F3F85"/>
              </a:solidFill>
              <a:cs typeface="+mn-ea"/>
              <a:sym typeface="+mn-lt"/>
            </a:endParaRPr>
          </a:p>
        </p:txBody>
      </p:sp>
      <p:sp>
        <p:nvSpPr>
          <p:cNvPr id="118" name="矩形 901">
            <a:extLst>
              <a:ext uri="{FF2B5EF4-FFF2-40B4-BE49-F238E27FC236}">
                <a16:creationId xmlns:a16="http://schemas.microsoft.com/office/drawing/2014/main" id="{3F4CF34A-8D90-4C85-806F-ABDE6811F2D2}"/>
              </a:ext>
            </a:extLst>
          </p:cNvPr>
          <p:cNvSpPr/>
          <p:nvPr/>
        </p:nvSpPr>
        <p:spPr>
          <a:xfrm>
            <a:off x="9675120" y="6112874"/>
            <a:ext cx="1740047" cy="318100"/>
          </a:xfrm>
          <a:prstGeom prst="rect">
            <a:avLst/>
          </a:prstGeom>
        </p:spPr>
        <p:txBody>
          <a:bodyPr wrap="square" anchor="t">
            <a:spAutoFit/>
          </a:bodyPr>
          <a:lstStyle/>
          <a:p>
            <a:pPr algn="ctr" defTabSz="1219170">
              <a:buClr>
                <a:srgbClr val="000000"/>
              </a:buClr>
            </a:pPr>
            <a:r>
              <a:rPr lang="en-US" altLang="zh-TW" sz="1467" b="1" kern="0">
                <a:solidFill>
                  <a:srgbClr val="1F3F85"/>
                </a:solidFill>
                <a:cs typeface="+mn-ea"/>
                <a:sym typeface="+mn-lt"/>
              </a:rPr>
              <a:t>Secondary NAS</a:t>
            </a:r>
            <a:endParaRPr lang="en-US" sz="1467" kern="0">
              <a:solidFill>
                <a:srgbClr val="1F3F85"/>
              </a:solidFill>
              <a:cs typeface="+mn-ea"/>
              <a:sym typeface="+mn-lt"/>
            </a:endParaRPr>
          </a:p>
        </p:txBody>
      </p:sp>
      <p:cxnSp>
        <p:nvCxnSpPr>
          <p:cNvPr id="119" name="直線單箭頭接點 915">
            <a:extLst>
              <a:ext uri="{FF2B5EF4-FFF2-40B4-BE49-F238E27FC236}">
                <a16:creationId xmlns:a16="http://schemas.microsoft.com/office/drawing/2014/main" id="{E4F15E62-B4B1-4DA7-9DC2-49428EA9BC74}"/>
              </a:ext>
            </a:extLst>
          </p:cNvPr>
          <p:cNvCxnSpPr>
            <a:cxnSpLocks/>
          </p:cNvCxnSpPr>
          <p:nvPr/>
        </p:nvCxnSpPr>
        <p:spPr>
          <a:xfrm>
            <a:off x="8318634" y="5842333"/>
            <a:ext cx="1269663" cy="0"/>
          </a:xfrm>
          <a:prstGeom prst="straightConnector1">
            <a:avLst/>
          </a:prstGeom>
          <a:ln w="19050">
            <a:gradFill>
              <a:gsLst>
                <a:gs pos="0">
                  <a:srgbClr val="00379A"/>
                </a:gs>
                <a:gs pos="100000">
                  <a:srgbClr val="274DA5"/>
                </a:gs>
              </a:gsLst>
              <a:lin ang="5400000" scaled="1"/>
            </a:gradFill>
            <a:headEnd type="none"/>
            <a:tailEnd type="triangle"/>
          </a:ln>
        </p:spPr>
        <p:style>
          <a:lnRef idx="1">
            <a:schemeClr val="accent1"/>
          </a:lnRef>
          <a:fillRef idx="0">
            <a:schemeClr val="accent1"/>
          </a:fillRef>
          <a:effectRef idx="0">
            <a:schemeClr val="accent1"/>
          </a:effectRef>
          <a:fontRef idx="minor">
            <a:schemeClr val="tx1"/>
          </a:fontRef>
        </p:style>
      </p:cxnSp>
      <p:sp>
        <p:nvSpPr>
          <p:cNvPr id="120" name="矩形 901">
            <a:extLst>
              <a:ext uri="{FF2B5EF4-FFF2-40B4-BE49-F238E27FC236}">
                <a16:creationId xmlns:a16="http://schemas.microsoft.com/office/drawing/2014/main" id="{77F63149-C60A-4E19-A5A6-43A7B66CA894}"/>
              </a:ext>
            </a:extLst>
          </p:cNvPr>
          <p:cNvSpPr/>
          <p:nvPr/>
        </p:nvSpPr>
        <p:spPr>
          <a:xfrm>
            <a:off x="8066790" y="5803828"/>
            <a:ext cx="1740047" cy="502573"/>
          </a:xfrm>
          <a:prstGeom prst="rect">
            <a:avLst/>
          </a:prstGeom>
        </p:spPr>
        <p:txBody>
          <a:bodyPr wrap="square" anchor="t">
            <a:spAutoFit/>
          </a:bodyPr>
          <a:lstStyle/>
          <a:p>
            <a:pPr algn="ctr" defTabSz="1219170">
              <a:buClr>
                <a:srgbClr val="000000"/>
              </a:buClr>
            </a:pPr>
            <a:r>
              <a:rPr lang="en-US" altLang="zh-TW" sz="1333" b="1" kern="0">
                <a:solidFill>
                  <a:srgbClr val="C00000"/>
                </a:solidFill>
                <a:cs typeface="+mn-ea"/>
                <a:sym typeface="+mn-lt"/>
              </a:rPr>
              <a:t>Real-time Snapshot</a:t>
            </a:r>
            <a:endParaRPr lang="en-US" sz="1333" kern="0">
              <a:solidFill>
                <a:srgbClr val="C00000"/>
              </a:solidFill>
              <a:cs typeface="+mn-ea"/>
              <a:sym typeface="+mn-lt"/>
            </a:endParaRPr>
          </a:p>
        </p:txBody>
      </p:sp>
      <p:cxnSp>
        <p:nvCxnSpPr>
          <p:cNvPr id="121" name="直線單箭頭接點 915">
            <a:extLst>
              <a:ext uri="{FF2B5EF4-FFF2-40B4-BE49-F238E27FC236}">
                <a16:creationId xmlns:a16="http://schemas.microsoft.com/office/drawing/2014/main" id="{37CE696B-957A-4D43-BCA0-C7DEAECA9A7F}"/>
              </a:ext>
            </a:extLst>
          </p:cNvPr>
          <p:cNvCxnSpPr>
            <a:cxnSpLocks/>
          </p:cNvCxnSpPr>
          <p:nvPr/>
        </p:nvCxnSpPr>
        <p:spPr>
          <a:xfrm>
            <a:off x="7812018" y="3872597"/>
            <a:ext cx="1728768" cy="1706947"/>
          </a:xfrm>
          <a:prstGeom prst="straightConnector1">
            <a:avLst/>
          </a:prstGeom>
          <a:ln w="19050" cap="rnd">
            <a:gradFill>
              <a:gsLst>
                <a:gs pos="0">
                  <a:srgbClr val="00379A"/>
                </a:gs>
                <a:gs pos="100000">
                  <a:srgbClr val="274DA5"/>
                </a:gs>
              </a:gsLst>
              <a:lin ang="5400000" scaled="1"/>
            </a:gradFill>
            <a:prstDash val="sysDash"/>
            <a:round/>
            <a:headEnd type="none"/>
            <a:tailEnd type="triangle"/>
          </a:ln>
        </p:spPr>
        <p:style>
          <a:lnRef idx="1">
            <a:schemeClr val="accent1"/>
          </a:lnRef>
          <a:fillRef idx="0">
            <a:schemeClr val="accent1"/>
          </a:fillRef>
          <a:effectRef idx="0">
            <a:schemeClr val="accent1"/>
          </a:effectRef>
          <a:fontRef idx="minor">
            <a:schemeClr val="tx1"/>
          </a:fontRef>
        </p:style>
      </p:cxnSp>
      <p:sp>
        <p:nvSpPr>
          <p:cNvPr id="125" name="矩形 901">
            <a:extLst>
              <a:ext uri="{FF2B5EF4-FFF2-40B4-BE49-F238E27FC236}">
                <a16:creationId xmlns:a16="http://schemas.microsoft.com/office/drawing/2014/main" id="{77576072-8A56-4D01-BE1A-7F4A0A304A18}"/>
              </a:ext>
            </a:extLst>
          </p:cNvPr>
          <p:cNvSpPr/>
          <p:nvPr/>
        </p:nvSpPr>
        <p:spPr>
          <a:xfrm>
            <a:off x="8826487" y="4486728"/>
            <a:ext cx="2626040" cy="318100"/>
          </a:xfrm>
          <a:prstGeom prst="rect">
            <a:avLst/>
          </a:prstGeom>
        </p:spPr>
        <p:txBody>
          <a:bodyPr wrap="none" anchor="t">
            <a:spAutoFit/>
          </a:bodyPr>
          <a:lstStyle/>
          <a:p>
            <a:pPr defTabSz="1219170">
              <a:buClr>
                <a:srgbClr val="000000"/>
              </a:buClr>
            </a:pPr>
            <a:r>
              <a:rPr lang="en-US" altLang="zh-TW" sz="1467" b="1" kern="0">
                <a:solidFill>
                  <a:srgbClr val="274DA5"/>
                </a:solidFill>
                <a:cs typeface="+mn-ea"/>
                <a:sym typeface="+mn-lt"/>
              </a:rPr>
              <a:t>Disaster Recovery (RPO=0)</a:t>
            </a:r>
            <a:endParaRPr lang="en-US" sz="1467" kern="0">
              <a:solidFill>
                <a:srgbClr val="274DA5"/>
              </a:solidFill>
              <a:cs typeface="+mn-ea"/>
              <a:sym typeface="+mn-lt"/>
            </a:endParaRPr>
          </a:p>
        </p:txBody>
      </p:sp>
      <p:sp>
        <p:nvSpPr>
          <p:cNvPr id="126" name="矩形 901">
            <a:extLst>
              <a:ext uri="{FF2B5EF4-FFF2-40B4-BE49-F238E27FC236}">
                <a16:creationId xmlns:a16="http://schemas.microsoft.com/office/drawing/2014/main" id="{82938F85-D2B6-4808-B0C9-4990F5365523}"/>
              </a:ext>
            </a:extLst>
          </p:cNvPr>
          <p:cNvSpPr/>
          <p:nvPr/>
        </p:nvSpPr>
        <p:spPr>
          <a:xfrm>
            <a:off x="8155067" y="6399756"/>
            <a:ext cx="2441694" cy="297454"/>
          </a:xfrm>
          <a:prstGeom prst="rect">
            <a:avLst/>
          </a:prstGeom>
        </p:spPr>
        <p:txBody>
          <a:bodyPr wrap="none" anchor="t">
            <a:spAutoFit/>
          </a:bodyPr>
          <a:lstStyle/>
          <a:p>
            <a:pPr defTabSz="1219170">
              <a:buClr>
                <a:srgbClr val="000000"/>
              </a:buClr>
            </a:pPr>
            <a:r>
              <a:rPr lang="en-US" sz="1333" b="1" kern="0">
                <a:solidFill>
                  <a:prstClr val="black">
                    <a:lumMod val="75000"/>
                    <a:lumOff val="25000"/>
                  </a:prstClr>
                </a:solidFill>
                <a:cs typeface="+mn-ea"/>
                <a:sym typeface="+mn-lt"/>
              </a:rPr>
              <a:t>(Round Trip Latency &lt; 5ms)</a:t>
            </a:r>
            <a:endParaRPr lang="en-US" sz="1333" kern="0">
              <a:solidFill>
                <a:prstClr val="black">
                  <a:lumMod val="75000"/>
                  <a:lumOff val="25000"/>
                </a:prstClr>
              </a:solidFill>
              <a:cs typeface="+mn-ea"/>
              <a:sym typeface="+mn-lt"/>
            </a:endParaRPr>
          </a:p>
        </p:txBody>
      </p:sp>
      <p:grpSp>
        <p:nvGrpSpPr>
          <p:cNvPr id="127" name="群組 126">
            <a:extLst>
              <a:ext uri="{FF2B5EF4-FFF2-40B4-BE49-F238E27FC236}">
                <a16:creationId xmlns:a16="http://schemas.microsoft.com/office/drawing/2014/main" id="{E8269A29-469E-4DA0-B0FD-5E8CB2633708}"/>
              </a:ext>
            </a:extLst>
          </p:cNvPr>
          <p:cNvGrpSpPr/>
          <p:nvPr/>
        </p:nvGrpSpPr>
        <p:grpSpPr>
          <a:xfrm>
            <a:off x="4638149" y="5205727"/>
            <a:ext cx="579995" cy="579995"/>
            <a:chOff x="4435908" y="4889651"/>
            <a:chExt cx="759453" cy="759453"/>
          </a:xfrm>
        </p:grpSpPr>
        <p:sp>
          <p:nvSpPr>
            <p:cNvPr id="128" name="手繪多邊形: 圖案 956">
              <a:extLst>
                <a:ext uri="{FF2B5EF4-FFF2-40B4-BE49-F238E27FC236}">
                  <a16:creationId xmlns:a16="http://schemas.microsoft.com/office/drawing/2014/main" id="{6CEF0806-4EB8-44CA-B5E7-DE27BC00C1E5}"/>
                </a:ext>
              </a:extLst>
            </p:cNvPr>
            <p:cNvSpPr/>
            <p:nvPr/>
          </p:nvSpPr>
          <p:spPr>
            <a:xfrm>
              <a:off x="4435908" y="4889651"/>
              <a:ext cx="759453" cy="759453"/>
            </a:xfrm>
            <a:custGeom>
              <a:avLst/>
              <a:gdLst>
                <a:gd name="connsiteX0" fmla="*/ 343795 w 685481"/>
                <a:gd name="connsiteY0" fmla="*/ 687591 h 687590"/>
                <a:gd name="connsiteX1" fmla="*/ 0 w 685481"/>
                <a:gd name="connsiteY1" fmla="*/ 343795 h 687590"/>
                <a:gd name="connsiteX2" fmla="*/ 343795 w 685481"/>
                <a:gd name="connsiteY2" fmla="*/ 0 h 687590"/>
                <a:gd name="connsiteX3" fmla="*/ 687591 w 685481"/>
                <a:gd name="connsiteY3" fmla="*/ 343795 h 687590"/>
                <a:gd name="connsiteX4" fmla="*/ 343795 w 685481"/>
                <a:gd name="connsiteY4" fmla="*/ 687591 h 687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481" h="687590">
                  <a:moveTo>
                    <a:pt x="343795" y="687591"/>
                  </a:moveTo>
                  <a:cubicBezTo>
                    <a:pt x="154223" y="687591"/>
                    <a:pt x="0" y="533347"/>
                    <a:pt x="0" y="343795"/>
                  </a:cubicBezTo>
                  <a:cubicBezTo>
                    <a:pt x="0" y="154244"/>
                    <a:pt x="154244" y="0"/>
                    <a:pt x="343795" y="0"/>
                  </a:cubicBezTo>
                  <a:cubicBezTo>
                    <a:pt x="533347" y="0"/>
                    <a:pt x="687591" y="154223"/>
                    <a:pt x="687591" y="343795"/>
                  </a:cubicBezTo>
                  <a:cubicBezTo>
                    <a:pt x="687591" y="533368"/>
                    <a:pt x="533389" y="687591"/>
                    <a:pt x="343795" y="687591"/>
                  </a:cubicBezTo>
                  <a:close/>
                </a:path>
              </a:pathLst>
            </a:custGeom>
            <a:gradFill>
              <a:gsLst>
                <a:gs pos="0">
                  <a:srgbClr val="FC8123"/>
                </a:gs>
                <a:gs pos="100000">
                  <a:srgbClr val="F6B21A"/>
                </a:gs>
              </a:gsLst>
              <a:lin ang="5400000" scaled="1"/>
            </a:gradFill>
            <a:ln w="19050" cap="flat">
              <a:solidFill>
                <a:schemeClr val="bg1">
                  <a:lumMod val="95000"/>
                </a:schemeClr>
              </a:solidFill>
              <a:prstDash val="solid"/>
              <a:miter/>
            </a:ln>
            <a:effectLst>
              <a:outerShdw blurRad="50800" dist="38100" dir="2700000" algn="tl" rotWithShape="0">
                <a:prstClr val="black">
                  <a:alpha val="40000"/>
                </a:prstClr>
              </a:outerShdw>
            </a:effectLst>
          </p:spPr>
          <p:txBody>
            <a:bodyPr rtlCol="0" anchor="ctr"/>
            <a:lstStyle/>
            <a:p>
              <a:pPr defTabSz="1219170">
                <a:buClr>
                  <a:srgbClr val="000000"/>
                </a:buClr>
              </a:pPr>
              <a:endParaRPr lang="zh-TW" altLang="en-US" sz="1867" kern="0">
                <a:solidFill>
                  <a:srgbClr val="000000"/>
                </a:solidFill>
                <a:cs typeface="+mn-ea"/>
                <a:sym typeface="+mn-lt"/>
              </a:endParaRPr>
            </a:p>
          </p:txBody>
        </p:sp>
        <p:pic>
          <p:nvPicPr>
            <p:cNvPr id="129" name="圖形 128">
              <a:extLst>
                <a:ext uri="{FF2B5EF4-FFF2-40B4-BE49-F238E27FC236}">
                  <a16:creationId xmlns:a16="http://schemas.microsoft.com/office/drawing/2014/main" id="{9B1F413C-8985-473D-B560-519788D55A2C}"/>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4545942" y="5052140"/>
              <a:ext cx="542227" cy="408344"/>
            </a:xfrm>
            <a:prstGeom prst="rect">
              <a:avLst/>
            </a:prstGeom>
            <a:effectLst>
              <a:outerShdw blurRad="50800" dist="38100" dir="2700000" algn="tl" rotWithShape="0">
                <a:prstClr val="black">
                  <a:alpha val="40000"/>
                </a:prstClr>
              </a:outerShdw>
            </a:effectLst>
          </p:spPr>
        </p:pic>
      </p:grpSp>
      <p:sp>
        <p:nvSpPr>
          <p:cNvPr id="143" name="文字方塊 142">
            <a:extLst>
              <a:ext uri="{FF2B5EF4-FFF2-40B4-BE49-F238E27FC236}">
                <a16:creationId xmlns:a16="http://schemas.microsoft.com/office/drawing/2014/main" id="{C8932C55-62BC-402E-97EC-6A4B5BF7EB3C}"/>
              </a:ext>
            </a:extLst>
          </p:cNvPr>
          <p:cNvSpPr txBox="1"/>
          <p:nvPr/>
        </p:nvSpPr>
        <p:spPr>
          <a:xfrm>
            <a:off x="577868" y="1709541"/>
            <a:ext cx="11264300" cy="400110"/>
          </a:xfrm>
          <a:prstGeom prst="rect">
            <a:avLst/>
          </a:prstGeom>
          <a:noFill/>
        </p:spPr>
        <p:txBody>
          <a:bodyPr wrap="square">
            <a:spAutoFit/>
          </a:bodyPr>
          <a:lstStyle/>
          <a:p>
            <a:r>
              <a:rPr lang="en" altLang="zh-TW" sz="2000">
                <a:solidFill>
                  <a:schemeClr val="bg1"/>
                </a:solidFill>
                <a:cs typeface="+mn-ea"/>
                <a:sym typeface="+mn-lt"/>
              </a:rPr>
              <a:t>Back up data from the local NAS to another QNAP NAS using block-level replication in real time.</a:t>
            </a:r>
            <a:endParaRPr lang="zh-TW" altLang="en-US" sz="2000">
              <a:solidFill>
                <a:schemeClr val="bg1"/>
              </a:solidFill>
              <a:cs typeface="+mn-ea"/>
              <a:sym typeface="+mn-lt"/>
            </a:endParaRPr>
          </a:p>
        </p:txBody>
      </p:sp>
      <p:grpSp>
        <p:nvGrpSpPr>
          <p:cNvPr id="141" name="群組 140">
            <a:extLst>
              <a:ext uri="{FF2B5EF4-FFF2-40B4-BE49-F238E27FC236}">
                <a16:creationId xmlns:a16="http://schemas.microsoft.com/office/drawing/2014/main" id="{48307152-E116-474D-90A3-336FC40957C4}"/>
              </a:ext>
            </a:extLst>
          </p:cNvPr>
          <p:cNvGrpSpPr/>
          <p:nvPr/>
        </p:nvGrpSpPr>
        <p:grpSpPr>
          <a:xfrm>
            <a:off x="6773795" y="2893763"/>
            <a:ext cx="1209541" cy="939888"/>
            <a:chOff x="-1775124" y="4074892"/>
            <a:chExt cx="620254" cy="492851"/>
          </a:xfrm>
          <a:gradFill>
            <a:gsLst>
              <a:gs pos="0">
                <a:srgbClr val="193093"/>
              </a:gs>
              <a:gs pos="100000">
                <a:srgbClr val="32599E"/>
              </a:gs>
            </a:gsLst>
            <a:lin ang="0" scaled="0"/>
          </a:gradFill>
          <a:effectLst>
            <a:outerShdw blurRad="50800" dist="38100" dir="2700000" algn="tl" rotWithShape="0">
              <a:prstClr val="black">
                <a:alpha val="40000"/>
              </a:prstClr>
            </a:outerShdw>
          </a:effectLst>
        </p:grpSpPr>
        <p:sp>
          <p:nvSpPr>
            <p:cNvPr id="142" name="手繪多邊形: 圖案 141">
              <a:extLst>
                <a:ext uri="{FF2B5EF4-FFF2-40B4-BE49-F238E27FC236}">
                  <a16:creationId xmlns:a16="http://schemas.microsoft.com/office/drawing/2014/main" id="{69D091A7-0D73-4291-BC74-2F00B3225140}"/>
                </a:ext>
              </a:extLst>
            </p:cNvPr>
            <p:cNvSpPr/>
            <p:nvPr/>
          </p:nvSpPr>
          <p:spPr>
            <a:xfrm>
              <a:off x="-1775124" y="4074892"/>
              <a:ext cx="620254" cy="405123"/>
            </a:xfrm>
            <a:custGeom>
              <a:avLst/>
              <a:gdLst>
                <a:gd name="connsiteX0" fmla="*/ 571137 w 570007"/>
                <a:gd name="connsiteY0" fmla="*/ 16818 h 372301"/>
                <a:gd name="connsiteX1" fmla="*/ 571137 w 570007"/>
                <a:gd name="connsiteY1" fmla="*/ 357127 h 372301"/>
                <a:gd name="connsiteX2" fmla="*/ 554370 w 570007"/>
                <a:gd name="connsiteY2" fmla="*/ 373945 h 372301"/>
                <a:gd name="connsiteX3" fmla="*/ 554319 w 570007"/>
                <a:gd name="connsiteY3" fmla="*/ 373945 h 372301"/>
                <a:gd name="connsiteX4" fmla="*/ 16869 w 570007"/>
                <a:gd name="connsiteY4" fmla="*/ 373945 h 372301"/>
                <a:gd name="connsiteX5" fmla="*/ 0 w 570007"/>
                <a:gd name="connsiteY5" fmla="*/ 357127 h 372301"/>
                <a:gd name="connsiteX6" fmla="*/ 0 w 570007"/>
                <a:gd name="connsiteY6" fmla="*/ 16818 h 372301"/>
                <a:gd name="connsiteX7" fmla="*/ 16869 w 570007"/>
                <a:gd name="connsiteY7" fmla="*/ 0 h 372301"/>
                <a:gd name="connsiteX8" fmla="*/ 554319 w 570007"/>
                <a:gd name="connsiteY8" fmla="*/ 0 h 372301"/>
                <a:gd name="connsiteX9" fmla="*/ 571137 w 570007"/>
                <a:gd name="connsiteY9" fmla="*/ 16818 h 372301"/>
                <a:gd name="connsiteX10" fmla="*/ 553292 w 570007"/>
                <a:gd name="connsiteY10" fmla="*/ 294118 h 372301"/>
                <a:gd name="connsiteX11" fmla="*/ 553292 w 570007"/>
                <a:gd name="connsiteY11" fmla="*/ 26575 h 372301"/>
                <a:gd name="connsiteX12" fmla="*/ 540326 w 570007"/>
                <a:gd name="connsiteY12" fmla="*/ 15046 h 372301"/>
                <a:gd name="connsiteX13" fmla="*/ 30837 w 570007"/>
                <a:gd name="connsiteY13" fmla="*/ 15046 h 372301"/>
                <a:gd name="connsiteX14" fmla="*/ 17845 w 570007"/>
                <a:gd name="connsiteY14" fmla="*/ 26575 h 372301"/>
                <a:gd name="connsiteX15" fmla="*/ 17845 w 570007"/>
                <a:gd name="connsiteY15" fmla="*/ 293990 h 372301"/>
                <a:gd name="connsiteX16" fmla="*/ 30837 w 570007"/>
                <a:gd name="connsiteY16" fmla="*/ 305519 h 372301"/>
                <a:gd name="connsiteX17" fmla="*/ 540326 w 570007"/>
                <a:gd name="connsiteY17" fmla="*/ 305519 h 372301"/>
                <a:gd name="connsiteX18" fmla="*/ 553292 w 570007"/>
                <a:gd name="connsiteY18" fmla="*/ 293990 h 372301"/>
                <a:gd name="connsiteX19" fmla="*/ 315815 w 570007"/>
                <a:gd name="connsiteY19" fmla="*/ 338743 h 372301"/>
                <a:gd name="connsiteX20" fmla="*/ 292218 w 570007"/>
                <a:gd name="connsiteY20" fmla="*/ 315147 h 372301"/>
                <a:gd name="connsiteX21" fmla="*/ 268622 w 570007"/>
                <a:gd name="connsiteY21" fmla="*/ 338743 h 372301"/>
                <a:gd name="connsiteX22" fmla="*/ 292218 w 570007"/>
                <a:gd name="connsiteY22" fmla="*/ 362340 h 372301"/>
                <a:gd name="connsiteX23" fmla="*/ 292244 w 570007"/>
                <a:gd name="connsiteY23" fmla="*/ 362340 h 372301"/>
                <a:gd name="connsiteX24" fmla="*/ 315815 w 570007"/>
                <a:gd name="connsiteY24" fmla="*/ 338769 h 372301"/>
                <a:gd name="connsiteX25" fmla="*/ 315815 w 570007"/>
                <a:gd name="connsiteY25" fmla="*/ 338743 h 372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70007" h="372301">
                  <a:moveTo>
                    <a:pt x="571137" y="16818"/>
                  </a:moveTo>
                  <a:lnTo>
                    <a:pt x="571137" y="357127"/>
                  </a:lnTo>
                  <a:cubicBezTo>
                    <a:pt x="571152" y="366401"/>
                    <a:pt x="563645" y="373930"/>
                    <a:pt x="554370" y="373945"/>
                  </a:cubicBezTo>
                  <a:cubicBezTo>
                    <a:pt x="554352" y="373945"/>
                    <a:pt x="554337" y="373945"/>
                    <a:pt x="554319" y="373945"/>
                  </a:cubicBezTo>
                  <a:lnTo>
                    <a:pt x="16869" y="373945"/>
                  </a:lnTo>
                  <a:cubicBezTo>
                    <a:pt x="7567" y="373960"/>
                    <a:pt x="15" y="366430"/>
                    <a:pt x="0" y="357127"/>
                  </a:cubicBezTo>
                  <a:lnTo>
                    <a:pt x="0" y="16818"/>
                  </a:lnTo>
                  <a:cubicBezTo>
                    <a:pt x="28" y="7520"/>
                    <a:pt x="7572" y="0"/>
                    <a:pt x="16869" y="0"/>
                  </a:cubicBezTo>
                  <a:lnTo>
                    <a:pt x="554319" y="0"/>
                  </a:lnTo>
                  <a:cubicBezTo>
                    <a:pt x="563606" y="0"/>
                    <a:pt x="571137" y="7531"/>
                    <a:pt x="571137" y="16818"/>
                  </a:cubicBezTo>
                  <a:close/>
                  <a:moveTo>
                    <a:pt x="553292" y="294118"/>
                  </a:moveTo>
                  <a:lnTo>
                    <a:pt x="553292" y="26575"/>
                  </a:lnTo>
                  <a:cubicBezTo>
                    <a:pt x="552866" y="19824"/>
                    <a:pt x="547078" y="14681"/>
                    <a:pt x="540326" y="15046"/>
                  </a:cubicBezTo>
                  <a:lnTo>
                    <a:pt x="30837" y="15046"/>
                  </a:lnTo>
                  <a:cubicBezTo>
                    <a:pt x="24079" y="14679"/>
                    <a:pt x="18286" y="19822"/>
                    <a:pt x="17845" y="26575"/>
                  </a:cubicBezTo>
                  <a:lnTo>
                    <a:pt x="17845" y="293990"/>
                  </a:lnTo>
                  <a:cubicBezTo>
                    <a:pt x="18271" y="300751"/>
                    <a:pt x="24074" y="305899"/>
                    <a:pt x="30837" y="305519"/>
                  </a:cubicBezTo>
                  <a:lnTo>
                    <a:pt x="540326" y="305519"/>
                  </a:lnTo>
                  <a:cubicBezTo>
                    <a:pt x="547084" y="305899"/>
                    <a:pt x="552879" y="300745"/>
                    <a:pt x="553292" y="293990"/>
                  </a:cubicBezTo>
                  <a:close/>
                  <a:moveTo>
                    <a:pt x="315815" y="338743"/>
                  </a:moveTo>
                  <a:cubicBezTo>
                    <a:pt x="315815" y="325710"/>
                    <a:pt x="305249" y="315147"/>
                    <a:pt x="292218" y="315147"/>
                  </a:cubicBezTo>
                  <a:cubicBezTo>
                    <a:pt x="279185" y="315147"/>
                    <a:pt x="268622" y="325710"/>
                    <a:pt x="268622" y="338743"/>
                  </a:cubicBezTo>
                  <a:cubicBezTo>
                    <a:pt x="268622" y="351776"/>
                    <a:pt x="279188" y="362340"/>
                    <a:pt x="292218" y="362340"/>
                  </a:cubicBezTo>
                  <a:cubicBezTo>
                    <a:pt x="292226" y="362340"/>
                    <a:pt x="292237" y="362340"/>
                    <a:pt x="292244" y="362340"/>
                  </a:cubicBezTo>
                  <a:cubicBezTo>
                    <a:pt x="305262" y="362340"/>
                    <a:pt x="315815" y="351787"/>
                    <a:pt x="315815" y="338769"/>
                  </a:cubicBezTo>
                  <a:cubicBezTo>
                    <a:pt x="315815" y="338761"/>
                    <a:pt x="315815" y="338751"/>
                    <a:pt x="315815" y="338743"/>
                  </a:cubicBezTo>
                  <a:close/>
                </a:path>
              </a:pathLst>
            </a:custGeom>
            <a:grpFill/>
            <a:ln w="2566" cap="flat">
              <a:no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45" name="手繪多邊形: 圖案 144">
              <a:extLst>
                <a:ext uri="{FF2B5EF4-FFF2-40B4-BE49-F238E27FC236}">
                  <a16:creationId xmlns:a16="http://schemas.microsoft.com/office/drawing/2014/main" id="{45E6FE64-F68B-4792-8C0F-91C63A781403}"/>
                </a:ext>
              </a:extLst>
            </p:cNvPr>
            <p:cNvSpPr/>
            <p:nvPr/>
          </p:nvSpPr>
          <p:spPr>
            <a:xfrm>
              <a:off x="-1617128" y="4548185"/>
              <a:ext cx="318508" cy="19558"/>
            </a:xfrm>
            <a:custGeom>
              <a:avLst/>
              <a:gdLst>
                <a:gd name="connsiteX0" fmla="*/ 294093 w 292706"/>
                <a:gd name="connsiteY0" fmla="*/ 19103 h 17973"/>
                <a:gd name="connsiteX1" fmla="*/ 0 w 292706"/>
                <a:gd name="connsiteY1" fmla="*/ 19103 h 17973"/>
                <a:gd name="connsiteX2" fmla="*/ 58387 w 292706"/>
                <a:gd name="connsiteY2" fmla="*/ 0 h 17973"/>
                <a:gd name="connsiteX3" fmla="*/ 147046 w 292706"/>
                <a:gd name="connsiteY3" fmla="*/ 0 h 17973"/>
                <a:gd name="connsiteX4" fmla="*/ 235654 w 292706"/>
                <a:gd name="connsiteY4" fmla="*/ 0 h 17973"/>
                <a:gd name="connsiteX5" fmla="*/ 294093 w 292706"/>
                <a:gd name="connsiteY5" fmla="*/ 19103 h 17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2706" h="17973">
                  <a:moveTo>
                    <a:pt x="294093" y="19103"/>
                  </a:moveTo>
                  <a:lnTo>
                    <a:pt x="0" y="19103"/>
                  </a:lnTo>
                  <a:lnTo>
                    <a:pt x="58387" y="0"/>
                  </a:lnTo>
                  <a:lnTo>
                    <a:pt x="147046" y="0"/>
                  </a:lnTo>
                  <a:lnTo>
                    <a:pt x="235654" y="0"/>
                  </a:lnTo>
                  <a:lnTo>
                    <a:pt x="294093" y="19103"/>
                  </a:lnTo>
                  <a:close/>
                </a:path>
              </a:pathLst>
            </a:custGeom>
            <a:grpFill/>
            <a:ln w="2566" cap="flat">
              <a:no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sp>
          <p:nvSpPr>
            <p:cNvPr id="146" name="手繪多邊形: 圖案 145">
              <a:extLst>
                <a:ext uri="{FF2B5EF4-FFF2-40B4-BE49-F238E27FC236}">
                  <a16:creationId xmlns:a16="http://schemas.microsoft.com/office/drawing/2014/main" id="{CF9E6AA1-8866-49F2-BBD6-3577D6AB5B3D}"/>
                </a:ext>
              </a:extLst>
            </p:cNvPr>
            <p:cNvSpPr/>
            <p:nvPr/>
          </p:nvSpPr>
          <p:spPr>
            <a:xfrm>
              <a:off x="-1553595" y="4494571"/>
              <a:ext cx="192782" cy="41910"/>
            </a:xfrm>
            <a:custGeom>
              <a:avLst/>
              <a:gdLst>
                <a:gd name="connsiteX0" fmla="*/ 0 w 177164"/>
                <a:gd name="connsiteY0" fmla="*/ 0 h 38513"/>
                <a:gd name="connsiteX1" fmla="*/ 177267 w 177164"/>
                <a:gd name="connsiteY1" fmla="*/ 0 h 38513"/>
                <a:gd name="connsiteX2" fmla="*/ 177267 w 177164"/>
                <a:gd name="connsiteY2" fmla="*/ 39978 h 38513"/>
                <a:gd name="connsiteX3" fmla="*/ 0 w 177164"/>
                <a:gd name="connsiteY3" fmla="*/ 39978 h 38513"/>
              </a:gdLst>
              <a:ahLst/>
              <a:cxnLst>
                <a:cxn ang="0">
                  <a:pos x="connsiteX0" y="connsiteY0"/>
                </a:cxn>
                <a:cxn ang="0">
                  <a:pos x="connsiteX1" y="connsiteY1"/>
                </a:cxn>
                <a:cxn ang="0">
                  <a:pos x="connsiteX2" y="connsiteY2"/>
                </a:cxn>
                <a:cxn ang="0">
                  <a:pos x="connsiteX3" y="connsiteY3"/>
                </a:cxn>
              </a:cxnLst>
              <a:rect l="l" t="t" r="r" b="b"/>
              <a:pathLst>
                <a:path w="177164" h="38513">
                  <a:moveTo>
                    <a:pt x="0" y="0"/>
                  </a:moveTo>
                  <a:lnTo>
                    <a:pt x="177267" y="0"/>
                  </a:lnTo>
                  <a:lnTo>
                    <a:pt x="177267" y="39978"/>
                  </a:lnTo>
                  <a:lnTo>
                    <a:pt x="0" y="39978"/>
                  </a:lnTo>
                  <a:close/>
                </a:path>
              </a:pathLst>
            </a:custGeom>
            <a:grpFill/>
            <a:ln w="2566" cap="flat">
              <a:noFill/>
              <a:prstDash val="solid"/>
              <a:miter/>
            </a:ln>
          </p:spPr>
          <p:txBody>
            <a:bodyPr rtlCol="0" anchor="ctr"/>
            <a:lstStyle/>
            <a:p>
              <a:pPr defTabSz="1219170">
                <a:buClr>
                  <a:srgbClr val="000000"/>
                </a:buClr>
              </a:pPr>
              <a:endParaRPr lang="zh-TW" altLang="en-US" sz="1867" kern="0">
                <a:solidFill>
                  <a:srgbClr val="000000"/>
                </a:solidFill>
                <a:cs typeface="+mn-ea"/>
                <a:sym typeface="+mn-lt"/>
              </a:endParaRPr>
            </a:p>
          </p:txBody>
        </p:sp>
      </p:grpSp>
      <p:sp>
        <p:nvSpPr>
          <p:cNvPr id="148" name="矩形: 圓角 147">
            <a:extLst>
              <a:ext uri="{FF2B5EF4-FFF2-40B4-BE49-F238E27FC236}">
                <a16:creationId xmlns:a16="http://schemas.microsoft.com/office/drawing/2014/main" id="{A3ABEE50-D66A-145E-F441-AA48145FFDFF}"/>
              </a:ext>
            </a:extLst>
          </p:cNvPr>
          <p:cNvSpPr/>
          <p:nvPr/>
        </p:nvSpPr>
        <p:spPr>
          <a:xfrm>
            <a:off x="1513927" y="2316854"/>
            <a:ext cx="3629992" cy="465613"/>
          </a:xfrm>
          <a:prstGeom prst="roundRect">
            <a:avLst>
              <a:gd name="adj" fmla="val 2352"/>
            </a:avLst>
          </a:prstGeom>
          <a:gradFill>
            <a:gsLst>
              <a:gs pos="8000">
                <a:srgbClr val="0D3A7E"/>
              </a:gs>
              <a:gs pos="100000">
                <a:srgbClr val="599AD5"/>
              </a:gs>
            </a:gsLst>
            <a:lin ang="0" scaled="0"/>
          </a:gradFill>
          <a:ln>
            <a:noFill/>
          </a:ln>
          <a:effectLst>
            <a:outerShdw blurRad="431800" dist="228600" dir="378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135" name="文字方塊 134">
            <a:extLst>
              <a:ext uri="{FF2B5EF4-FFF2-40B4-BE49-F238E27FC236}">
                <a16:creationId xmlns:a16="http://schemas.microsoft.com/office/drawing/2014/main" id="{8C8E4CAE-3A39-45D7-82C6-A01A9A4E1F4A}"/>
              </a:ext>
            </a:extLst>
          </p:cNvPr>
          <p:cNvSpPr txBox="1"/>
          <p:nvPr/>
        </p:nvSpPr>
        <p:spPr>
          <a:xfrm>
            <a:off x="1021918" y="2356980"/>
            <a:ext cx="4679047" cy="338554"/>
          </a:xfrm>
          <a:prstGeom prst="rect">
            <a:avLst/>
          </a:prstGeom>
          <a:noFill/>
        </p:spPr>
        <p:txBody>
          <a:bodyPr wrap="square">
            <a:spAutoFit/>
          </a:bodyPr>
          <a:lstStyle/>
          <a:p>
            <a:pPr algn="ctr" defTabSz="1219170">
              <a:buClr>
                <a:srgbClr val="000000"/>
              </a:buClr>
            </a:pPr>
            <a:r>
              <a:rPr lang="en-US" altLang="zh-TW" sz="1600" b="1" kern="0">
                <a:solidFill>
                  <a:prstClr val="white"/>
                </a:solidFill>
                <a:cs typeface="+mn-ea"/>
                <a:sym typeface="+mn-lt"/>
              </a:rPr>
              <a:t>Schedule </a:t>
            </a:r>
            <a:r>
              <a:rPr lang="en-US" altLang="zh-TW" sz="1600" b="1" kern="0" err="1">
                <a:solidFill>
                  <a:prstClr val="white"/>
                </a:solidFill>
                <a:cs typeface="+mn-ea"/>
                <a:sym typeface="+mn-lt"/>
              </a:rPr>
              <a:t>Snapsync</a:t>
            </a:r>
            <a:r>
              <a:rPr lang="en-US" altLang="zh-TW" sz="1600" b="1" kern="0">
                <a:solidFill>
                  <a:prstClr val="white"/>
                </a:solidFill>
                <a:cs typeface="+mn-ea"/>
                <a:sym typeface="+mn-lt"/>
              </a:rPr>
              <a:t>: 5min~60min</a:t>
            </a:r>
            <a:endParaRPr lang="zh-TW" altLang="en-US" sz="1600" b="1" kern="0">
              <a:solidFill>
                <a:prstClr val="white"/>
              </a:solidFill>
              <a:cs typeface="+mn-ea"/>
              <a:sym typeface="+mn-lt"/>
            </a:endParaRPr>
          </a:p>
        </p:txBody>
      </p:sp>
      <p:sp>
        <p:nvSpPr>
          <p:cNvPr id="136" name="文字方塊 135">
            <a:extLst>
              <a:ext uri="{FF2B5EF4-FFF2-40B4-BE49-F238E27FC236}">
                <a16:creationId xmlns:a16="http://schemas.microsoft.com/office/drawing/2014/main" id="{B0C2294B-30A2-4346-8E0C-6657265C7B32}"/>
              </a:ext>
            </a:extLst>
          </p:cNvPr>
          <p:cNvSpPr txBox="1"/>
          <p:nvPr/>
        </p:nvSpPr>
        <p:spPr>
          <a:xfrm>
            <a:off x="7151502" y="2379051"/>
            <a:ext cx="3507321" cy="338554"/>
          </a:xfrm>
          <a:prstGeom prst="rect">
            <a:avLst/>
          </a:prstGeom>
          <a:noFill/>
        </p:spPr>
        <p:txBody>
          <a:bodyPr wrap="square">
            <a:spAutoFit/>
          </a:bodyPr>
          <a:lstStyle/>
          <a:p>
            <a:pPr algn="ctr" defTabSz="1219170">
              <a:buClr>
                <a:srgbClr val="000000"/>
              </a:buClr>
            </a:pPr>
            <a:r>
              <a:rPr lang="en-US" altLang="zh-TW" sz="1600" b="1" kern="0">
                <a:solidFill>
                  <a:prstClr val="white"/>
                </a:solidFill>
                <a:cs typeface="+mn-ea"/>
                <a:sym typeface="+mn-lt"/>
              </a:rPr>
              <a:t>Realtime </a:t>
            </a:r>
            <a:r>
              <a:rPr lang="en-US" altLang="zh-TW" sz="1600" b="1" kern="0" err="1">
                <a:solidFill>
                  <a:prstClr val="white"/>
                </a:solidFill>
                <a:cs typeface="+mn-ea"/>
                <a:sym typeface="+mn-lt"/>
              </a:rPr>
              <a:t>Snapsync</a:t>
            </a:r>
            <a:r>
              <a:rPr lang="en-US" altLang="zh-TW" sz="1600" b="1" kern="0">
                <a:solidFill>
                  <a:prstClr val="white"/>
                </a:solidFill>
                <a:cs typeface="+mn-ea"/>
                <a:sym typeface="+mn-lt"/>
              </a:rPr>
              <a:t>: RPO=0</a:t>
            </a:r>
          </a:p>
        </p:txBody>
      </p:sp>
      <p:pic>
        <p:nvPicPr>
          <p:cNvPr id="154" name="圖片 153">
            <a:extLst>
              <a:ext uri="{FF2B5EF4-FFF2-40B4-BE49-F238E27FC236}">
                <a16:creationId xmlns:a16="http://schemas.microsoft.com/office/drawing/2014/main" id="{3CD1868C-C630-77AA-C796-F4395775251C}"/>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flipV="1">
            <a:off x="893368" y="6116494"/>
            <a:ext cx="1762835" cy="288436"/>
          </a:xfrm>
          <a:prstGeom prst="rect">
            <a:avLst/>
          </a:prstGeom>
        </p:spPr>
      </p:pic>
      <p:pic>
        <p:nvPicPr>
          <p:cNvPr id="153" name="圖片 152">
            <a:extLst>
              <a:ext uri="{FF2B5EF4-FFF2-40B4-BE49-F238E27FC236}">
                <a16:creationId xmlns:a16="http://schemas.microsoft.com/office/drawing/2014/main" id="{4605DD2F-4454-BADD-D2CA-312B49193634}"/>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645271" y="4971973"/>
            <a:ext cx="2193878" cy="1371174"/>
          </a:xfrm>
          <a:prstGeom prst="rect">
            <a:avLst/>
          </a:prstGeom>
        </p:spPr>
      </p:pic>
      <p:grpSp>
        <p:nvGrpSpPr>
          <p:cNvPr id="130" name="群組 129">
            <a:extLst>
              <a:ext uri="{FF2B5EF4-FFF2-40B4-BE49-F238E27FC236}">
                <a16:creationId xmlns:a16="http://schemas.microsoft.com/office/drawing/2014/main" id="{67E1682F-93CA-43AF-A386-1E9CC3CE269A}"/>
              </a:ext>
            </a:extLst>
          </p:cNvPr>
          <p:cNvGrpSpPr/>
          <p:nvPr/>
        </p:nvGrpSpPr>
        <p:grpSpPr>
          <a:xfrm>
            <a:off x="2369188" y="4671381"/>
            <a:ext cx="579995" cy="579995"/>
            <a:chOff x="1633663" y="4907432"/>
            <a:chExt cx="759453" cy="759453"/>
          </a:xfrm>
        </p:grpSpPr>
        <p:sp>
          <p:nvSpPr>
            <p:cNvPr id="131" name="手繪多邊形: 圖案 956">
              <a:extLst>
                <a:ext uri="{FF2B5EF4-FFF2-40B4-BE49-F238E27FC236}">
                  <a16:creationId xmlns:a16="http://schemas.microsoft.com/office/drawing/2014/main" id="{6CEECDBA-EADF-461F-907E-107F886B569A}"/>
                </a:ext>
              </a:extLst>
            </p:cNvPr>
            <p:cNvSpPr/>
            <p:nvPr/>
          </p:nvSpPr>
          <p:spPr>
            <a:xfrm>
              <a:off x="1633663" y="4907432"/>
              <a:ext cx="759453" cy="759453"/>
            </a:xfrm>
            <a:custGeom>
              <a:avLst/>
              <a:gdLst>
                <a:gd name="connsiteX0" fmla="*/ 343795 w 685481"/>
                <a:gd name="connsiteY0" fmla="*/ 687591 h 687590"/>
                <a:gd name="connsiteX1" fmla="*/ 0 w 685481"/>
                <a:gd name="connsiteY1" fmla="*/ 343795 h 687590"/>
                <a:gd name="connsiteX2" fmla="*/ 343795 w 685481"/>
                <a:gd name="connsiteY2" fmla="*/ 0 h 687590"/>
                <a:gd name="connsiteX3" fmla="*/ 687591 w 685481"/>
                <a:gd name="connsiteY3" fmla="*/ 343795 h 687590"/>
                <a:gd name="connsiteX4" fmla="*/ 343795 w 685481"/>
                <a:gd name="connsiteY4" fmla="*/ 687591 h 687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481" h="687590">
                  <a:moveTo>
                    <a:pt x="343795" y="687591"/>
                  </a:moveTo>
                  <a:cubicBezTo>
                    <a:pt x="154223" y="687591"/>
                    <a:pt x="0" y="533347"/>
                    <a:pt x="0" y="343795"/>
                  </a:cubicBezTo>
                  <a:cubicBezTo>
                    <a:pt x="0" y="154244"/>
                    <a:pt x="154244" y="0"/>
                    <a:pt x="343795" y="0"/>
                  </a:cubicBezTo>
                  <a:cubicBezTo>
                    <a:pt x="533347" y="0"/>
                    <a:pt x="687591" y="154223"/>
                    <a:pt x="687591" y="343795"/>
                  </a:cubicBezTo>
                  <a:cubicBezTo>
                    <a:pt x="687591" y="533368"/>
                    <a:pt x="533389" y="687591"/>
                    <a:pt x="343795" y="687591"/>
                  </a:cubicBezTo>
                  <a:close/>
                </a:path>
              </a:pathLst>
            </a:custGeom>
            <a:gradFill>
              <a:gsLst>
                <a:gs pos="0">
                  <a:srgbClr val="FC8123"/>
                </a:gs>
                <a:gs pos="100000">
                  <a:srgbClr val="F6B21A"/>
                </a:gs>
              </a:gsLst>
              <a:lin ang="5400000" scaled="1"/>
            </a:gradFill>
            <a:ln w="19050" cap="flat">
              <a:solidFill>
                <a:schemeClr val="bg1">
                  <a:lumMod val="95000"/>
                </a:schemeClr>
              </a:solidFill>
              <a:prstDash val="solid"/>
              <a:miter/>
            </a:ln>
            <a:effectLst>
              <a:outerShdw blurRad="50800" dist="38100" dir="2700000" algn="tl" rotWithShape="0">
                <a:prstClr val="black">
                  <a:alpha val="40000"/>
                </a:prstClr>
              </a:outerShdw>
            </a:effectLst>
          </p:spPr>
          <p:txBody>
            <a:bodyPr rtlCol="0" anchor="ctr"/>
            <a:lstStyle/>
            <a:p>
              <a:pPr defTabSz="1219170">
                <a:buClr>
                  <a:srgbClr val="000000"/>
                </a:buClr>
              </a:pPr>
              <a:endParaRPr lang="zh-TW" altLang="en-US" sz="1867" kern="0">
                <a:solidFill>
                  <a:srgbClr val="000000"/>
                </a:solidFill>
                <a:cs typeface="+mn-ea"/>
                <a:sym typeface="+mn-lt"/>
              </a:endParaRPr>
            </a:p>
          </p:txBody>
        </p:sp>
        <p:pic>
          <p:nvPicPr>
            <p:cNvPr id="132" name="圖形 131">
              <a:extLst>
                <a:ext uri="{FF2B5EF4-FFF2-40B4-BE49-F238E27FC236}">
                  <a16:creationId xmlns:a16="http://schemas.microsoft.com/office/drawing/2014/main" id="{74EEAC8A-7522-4281-A4E5-9D1E3F8E8E8A}"/>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743697" y="5069921"/>
              <a:ext cx="542227" cy="408344"/>
            </a:xfrm>
            <a:prstGeom prst="rect">
              <a:avLst/>
            </a:prstGeom>
            <a:effectLst>
              <a:outerShdw blurRad="50800" dist="38100" dir="2700000" algn="tl" rotWithShape="0">
                <a:prstClr val="black">
                  <a:alpha val="40000"/>
                </a:prstClr>
              </a:outerShdw>
            </a:effectLst>
          </p:spPr>
        </p:pic>
      </p:grpSp>
      <p:pic>
        <p:nvPicPr>
          <p:cNvPr id="155" name="圖片 154">
            <a:extLst>
              <a:ext uri="{FF2B5EF4-FFF2-40B4-BE49-F238E27FC236}">
                <a16:creationId xmlns:a16="http://schemas.microsoft.com/office/drawing/2014/main" id="{CCD8A2AA-CDAF-F191-E57A-2D096B509C99}"/>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flipV="1">
            <a:off x="6446812" y="6103011"/>
            <a:ext cx="1762835" cy="288436"/>
          </a:xfrm>
          <a:prstGeom prst="rect">
            <a:avLst/>
          </a:prstGeom>
        </p:spPr>
      </p:pic>
      <p:pic>
        <p:nvPicPr>
          <p:cNvPr id="137" name="圖片 136">
            <a:extLst>
              <a:ext uri="{FF2B5EF4-FFF2-40B4-BE49-F238E27FC236}">
                <a16:creationId xmlns:a16="http://schemas.microsoft.com/office/drawing/2014/main" id="{630377CD-6147-47CC-8086-E2B7B2FE3340}"/>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6210018" y="4978801"/>
            <a:ext cx="2193878" cy="1371174"/>
          </a:xfrm>
          <a:prstGeom prst="rect">
            <a:avLst/>
          </a:prstGeom>
        </p:spPr>
      </p:pic>
    </p:spTree>
    <p:extLst>
      <p:ext uri="{BB962C8B-B14F-4D97-AF65-F5344CB8AC3E}">
        <p14:creationId xmlns:p14="http://schemas.microsoft.com/office/powerpoint/2010/main" val="22853470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圖片 21" hidden="1">
            <a:extLst>
              <a:ext uri="{FF2B5EF4-FFF2-40B4-BE49-F238E27FC236}">
                <a16:creationId xmlns:a16="http://schemas.microsoft.com/office/drawing/2014/main" id="{3EB2510F-C6AF-4B11-95F4-E34181A81633}"/>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 y="2"/>
            <a:ext cx="12191999" cy="1589740"/>
          </a:xfrm>
          <a:prstGeom prst="rect">
            <a:avLst/>
          </a:prstGeom>
        </p:spPr>
      </p:pic>
      <p:sp>
        <p:nvSpPr>
          <p:cNvPr id="28" name="矩形 27">
            <a:extLst>
              <a:ext uri="{FF2B5EF4-FFF2-40B4-BE49-F238E27FC236}">
                <a16:creationId xmlns:a16="http://schemas.microsoft.com/office/drawing/2014/main" id="{EFB4001E-73DC-41D2-AFDF-340F06FCD3D6}"/>
              </a:ext>
            </a:extLst>
          </p:cNvPr>
          <p:cNvSpPr/>
          <p:nvPr/>
        </p:nvSpPr>
        <p:spPr>
          <a:xfrm>
            <a:off x="1752677" y="1873029"/>
            <a:ext cx="1149827" cy="49668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defTabSz="1219170">
              <a:buClr>
                <a:srgbClr val="000000"/>
              </a:buClr>
            </a:pPr>
            <a:r>
              <a:rPr lang="en-GB" altLang="zh-TW" sz="2400" b="1" kern="0" err="1">
                <a:solidFill>
                  <a:prstClr val="black"/>
                </a:solidFill>
                <a:cs typeface="+mn-ea"/>
                <a:sym typeface="+mn-lt"/>
              </a:rPr>
              <a:t>Qfile</a:t>
            </a:r>
            <a:endParaRPr lang="en-GB" altLang="zh-TW" sz="2400" b="1" kern="0">
              <a:solidFill>
                <a:prstClr val="black"/>
              </a:solidFill>
              <a:cs typeface="+mn-ea"/>
              <a:sym typeface="+mn-lt"/>
            </a:endParaRPr>
          </a:p>
        </p:txBody>
      </p:sp>
      <p:grpSp>
        <p:nvGrpSpPr>
          <p:cNvPr id="10" name="群組 9">
            <a:extLst>
              <a:ext uri="{FF2B5EF4-FFF2-40B4-BE49-F238E27FC236}">
                <a16:creationId xmlns:a16="http://schemas.microsoft.com/office/drawing/2014/main" id="{F5DC24D3-00DC-461E-B38C-809F76F7466E}"/>
              </a:ext>
            </a:extLst>
          </p:cNvPr>
          <p:cNvGrpSpPr/>
          <p:nvPr/>
        </p:nvGrpSpPr>
        <p:grpSpPr>
          <a:xfrm>
            <a:off x="416271" y="2279014"/>
            <a:ext cx="3822651" cy="4497236"/>
            <a:chOff x="3404225" y="1239925"/>
            <a:chExt cx="2264102" cy="2663649"/>
          </a:xfrm>
          <a:effectLst>
            <a:outerShdw blurRad="50800" dist="38100" dir="2700000" algn="tl" rotWithShape="0">
              <a:prstClr val="black">
                <a:alpha val="40000"/>
              </a:prstClr>
            </a:outerShdw>
          </a:effectLst>
        </p:grpSpPr>
        <p:pic>
          <p:nvPicPr>
            <p:cNvPr id="23" name="Shape 486">
              <a:extLst>
                <a:ext uri="{FF2B5EF4-FFF2-40B4-BE49-F238E27FC236}">
                  <a16:creationId xmlns:a16="http://schemas.microsoft.com/office/drawing/2014/main" id="{93D37101-B0CC-4A09-B5BD-F70CED82A6DF}"/>
                </a:ext>
              </a:extLst>
            </p:cNvPr>
            <p:cNvPicPr preferRelativeResize="0"/>
            <p:nvPr/>
          </p:nvPicPr>
          <p:blipFill>
            <a:blip r:embed="rId4" cstate="screen">
              <a:alphaModFix/>
              <a:extLst>
                <a:ext uri="{28A0092B-C50C-407E-A947-70E740481C1C}">
                  <a14:useLocalDpi xmlns:a14="http://schemas.microsoft.com/office/drawing/2010/main"/>
                </a:ext>
              </a:extLst>
            </a:blip>
            <a:stretch>
              <a:fillRect/>
            </a:stretch>
          </p:blipFill>
          <p:spPr>
            <a:xfrm>
              <a:off x="3404225" y="1239925"/>
              <a:ext cx="2264102" cy="2663649"/>
            </a:xfrm>
            <a:prstGeom prst="rect">
              <a:avLst/>
            </a:prstGeom>
            <a:noFill/>
            <a:ln>
              <a:noFill/>
            </a:ln>
          </p:spPr>
        </p:pic>
        <p:pic>
          <p:nvPicPr>
            <p:cNvPr id="24" name="Shape 488">
              <a:extLst>
                <a:ext uri="{FF2B5EF4-FFF2-40B4-BE49-F238E27FC236}">
                  <a16:creationId xmlns:a16="http://schemas.microsoft.com/office/drawing/2014/main" id="{C47FC85E-E317-43E4-AD0F-34F7413FB515}"/>
                </a:ext>
              </a:extLst>
            </p:cNvPr>
            <p:cNvPicPr preferRelativeResize="0"/>
            <p:nvPr/>
          </p:nvPicPr>
          <p:blipFill>
            <a:blip r:embed="rId5" cstate="screen">
              <a:alphaModFix/>
              <a:extLst>
                <a:ext uri="{28A0092B-C50C-407E-A947-70E740481C1C}">
                  <a14:useLocalDpi xmlns:a14="http://schemas.microsoft.com/office/drawing/2010/main"/>
                </a:ext>
              </a:extLst>
            </a:blip>
            <a:stretch>
              <a:fillRect/>
            </a:stretch>
          </p:blipFill>
          <p:spPr>
            <a:xfrm>
              <a:off x="4001523" y="1620750"/>
              <a:ext cx="1069500" cy="1902287"/>
            </a:xfrm>
            <a:prstGeom prst="rect">
              <a:avLst/>
            </a:prstGeom>
            <a:noFill/>
            <a:ln>
              <a:noFill/>
            </a:ln>
          </p:spPr>
        </p:pic>
      </p:grpSp>
      <p:sp>
        <p:nvSpPr>
          <p:cNvPr id="29" name="矩形 28">
            <a:extLst>
              <a:ext uri="{FF2B5EF4-FFF2-40B4-BE49-F238E27FC236}">
                <a16:creationId xmlns:a16="http://schemas.microsoft.com/office/drawing/2014/main" id="{6701917E-3891-49F1-AC05-552BB2FBB2A8}"/>
              </a:ext>
            </a:extLst>
          </p:cNvPr>
          <p:cNvSpPr/>
          <p:nvPr/>
        </p:nvSpPr>
        <p:spPr>
          <a:xfrm>
            <a:off x="6833393" y="1940713"/>
            <a:ext cx="1950468" cy="65808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defTabSz="1219170">
              <a:buClr>
                <a:srgbClr val="000000"/>
              </a:buClr>
            </a:pPr>
            <a:r>
              <a:rPr lang="en-GB" altLang="zh-TW" sz="2400" b="1" kern="0">
                <a:solidFill>
                  <a:prstClr val="black"/>
                </a:solidFill>
                <a:cs typeface="+mn-ea"/>
                <a:sym typeface="+mn-lt"/>
              </a:rPr>
              <a:t>File Station</a:t>
            </a:r>
          </a:p>
        </p:txBody>
      </p:sp>
      <p:sp>
        <p:nvSpPr>
          <p:cNvPr id="2" name="標題 1">
            <a:extLst>
              <a:ext uri="{FF2B5EF4-FFF2-40B4-BE49-F238E27FC236}">
                <a16:creationId xmlns:a16="http://schemas.microsoft.com/office/drawing/2014/main" id="{1267AD84-AFB1-4F56-A875-54E2552E8BC3}"/>
              </a:ext>
            </a:extLst>
          </p:cNvPr>
          <p:cNvSpPr>
            <a:spLocks noGrp="1"/>
          </p:cNvSpPr>
          <p:nvPr>
            <p:ph type="title"/>
          </p:nvPr>
        </p:nvSpPr>
        <p:spPr>
          <a:xfrm>
            <a:off x="1" y="125666"/>
            <a:ext cx="12192000" cy="1378563"/>
          </a:xfrm>
        </p:spPr>
        <p:txBody>
          <a:bodyPr>
            <a:noAutofit/>
          </a:bodyPr>
          <a:lstStyle/>
          <a:p>
            <a:pPr>
              <a:lnSpc>
                <a:spcPts val="4600"/>
              </a:lnSpc>
            </a:pPr>
            <a:r>
              <a:rPr lang="en-US" altLang="zh-TW" sz="3600">
                <a:latin typeface="+mn-lt"/>
                <a:ea typeface="+mn-ea"/>
                <a:cs typeface="+mn-ea"/>
                <a:sym typeface="+mn-lt"/>
              </a:rPr>
              <a:t>Connect to Dropbox, OneDrive, </a:t>
            </a:r>
            <a:br>
              <a:rPr lang="en-US" altLang="zh-TW" sz="3600">
                <a:latin typeface="+mn-lt"/>
                <a:ea typeface="+mn-ea"/>
                <a:cs typeface="+mn-ea"/>
                <a:sym typeface="+mn-lt"/>
              </a:rPr>
            </a:br>
            <a:r>
              <a:rPr lang="en-US" altLang="zh-TW" sz="3600">
                <a:latin typeface="+mn-lt"/>
                <a:ea typeface="+mn-ea"/>
                <a:cs typeface="+mn-ea"/>
                <a:sym typeface="+mn-lt"/>
              </a:rPr>
              <a:t> Google Drive and more</a:t>
            </a:r>
            <a:endParaRPr lang="zh-TW" altLang="en-US" sz="3600">
              <a:latin typeface="+mn-lt"/>
              <a:ea typeface="+mn-ea"/>
              <a:cs typeface="+mn-ea"/>
              <a:sym typeface="+mn-lt"/>
            </a:endParaRPr>
          </a:p>
        </p:txBody>
      </p:sp>
      <p:pic>
        <p:nvPicPr>
          <p:cNvPr id="9" name="圖片 8">
            <a:extLst>
              <a:ext uri="{FF2B5EF4-FFF2-40B4-BE49-F238E27FC236}">
                <a16:creationId xmlns:a16="http://schemas.microsoft.com/office/drawing/2014/main" id="{37A61AD8-1A7C-4075-80DB-46AE4678585E}"/>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6556753" y="2470942"/>
            <a:ext cx="4993640" cy="4309633"/>
          </a:xfrm>
          <a:prstGeom prst="rect">
            <a:avLst/>
          </a:prstGeom>
          <a:noFill/>
          <a:ln>
            <a:noFill/>
            <a:prstDash val="solid"/>
          </a:ln>
          <a:effectLst>
            <a:outerShdw blurRad="228600" dist="152400" dir="8100000" algn="tr" rotWithShape="0">
              <a:prstClr val="black">
                <a:alpha val="28000"/>
              </a:prstClr>
            </a:outerShdw>
          </a:effectLst>
        </p:spPr>
      </p:pic>
      <p:pic>
        <p:nvPicPr>
          <p:cNvPr id="11" name="Shape 489">
            <a:extLst>
              <a:ext uri="{FF2B5EF4-FFF2-40B4-BE49-F238E27FC236}">
                <a16:creationId xmlns:a16="http://schemas.microsoft.com/office/drawing/2014/main" id="{F624F3A2-4201-4621-BA1B-78B11825FAF5}"/>
              </a:ext>
            </a:extLst>
          </p:cNvPr>
          <p:cNvPicPr preferRelativeResize="0"/>
          <p:nvPr/>
        </p:nvPicPr>
        <p:blipFill rotWithShape="1">
          <a:blip r:embed="rId7" cstate="screen">
            <a:extLst>
              <a:ext uri="{28A0092B-C50C-407E-A947-70E740481C1C}">
                <a14:useLocalDpi xmlns:a14="http://schemas.microsoft.com/office/drawing/2010/main"/>
              </a:ext>
            </a:extLst>
          </a:blip>
          <a:srcRect/>
          <a:stretch/>
        </p:blipFill>
        <p:spPr>
          <a:xfrm>
            <a:off x="979010" y="4050638"/>
            <a:ext cx="2732689" cy="2173332"/>
          </a:xfrm>
          <a:prstGeom prst="rect">
            <a:avLst/>
          </a:prstGeom>
          <a:noFill/>
          <a:ln>
            <a:noFill/>
            <a:prstDash val="solid"/>
          </a:ln>
          <a:effectLst>
            <a:outerShdw blurRad="228600" dist="152400" dir="8100000" algn="tr" rotWithShape="0">
              <a:prstClr val="black">
                <a:alpha val="28000"/>
              </a:prstClr>
            </a:outerShdw>
          </a:effectLst>
        </p:spPr>
      </p:pic>
      <p:sp>
        <p:nvSpPr>
          <p:cNvPr id="12" name="文字方塊 32">
            <a:extLst>
              <a:ext uri="{FF2B5EF4-FFF2-40B4-BE49-F238E27FC236}">
                <a16:creationId xmlns:a16="http://schemas.microsoft.com/office/drawing/2014/main" id="{EE6E4158-CECC-4694-98DB-0DACB055D8EB}"/>
              </a:ext>
            </a:extLst>
          </p:cNvPr>
          <p:cNvSpPr txBox="1"/>
          <p:nvPr/>
        </p:nvSpPr>
        <p:spPr>
          <a:xfrm>
            <a:off x="4272032" y="4290018"/>
            <a:ext cx="1232936" cy="615553"/>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TW" sz="1700">
                <a:cs typeface="+mn-ea"/>
                <a:sym typeface="+mn-lt"/>
              </a:rPr>
              <a:t>Local</a:t>
            </a:r>
            <a:endParaRPr lang="zh-TW" altLang="en-US" sz="1700">
              <a:cs typeface="+mn-ea"/>
              <a:sym typeface="+mn-lt"/>
            </a:endParaRPr>
          </a:p>
          <a:p>
            <a:pPr algn="ctr"/>
            <a:r>
              <a:rPr lang="en-US" altLang="zh-TW" sz="1700">
                <a:cs typeface="+mn-ea"/>
                <a:sym typeface="+mn-lt"/>
              </a:rPr>
              <a:t>NAS</a:t>
            </a:r>
            <a:endParaRPr lang="zh-TW" altLang="en-US" sz="1700">
              <a:cs typeface="+mn-ea"/>
              <a:sym typeface="+mn-lt"/>
            </a:endParaRPr>
          </a:p>
        </p:txBody>
      </p:sp>
      <p:sp>
        <p:nvSpPr>
          <p:cNvPr id="13" name="文字方塊 33">
            <a:extLst>
              <a:ext uri="{FF2B5EF4-FFF2-40B4-BE49-F238E27FC236}">
                <a16:creationId xmlns:a16="http://schemas.microsoft.com/office/drawing/2014/main" id="{3A41BB56-B739-4152-8BF9-46650DACAA75}"/>
              </a:ext>
            </a:extLst>
          </p:cNvPr>
          <p:cNvSpPr txBox="1"/>
          <p:nvPr/>
        </p:nvSpPr>
        <p:spPr>
          <a:xfrm>
            <a:off x="4305832" y="5333376"/>
            <a:ext cx="1232936" cy="615553"/>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TW" sz="1700">
                <a:cs typeface="+mn-ea"/>
                <a:sym typeface="+mn-lt"/>
              </a:rPr>
              <a:t>Remote NAS</a:t>
            </a:r>
            <a:endParaRPr lang="zh-TW" altLang="en-US" sz="1700">
              <a:cs typeface="+mn-ea"/>
              <a:sym typeface="+mn-lt"/>
            </a:endParaRPr>
          </a:p>
        </p:txBody>
      </p:sp>
      <p:sp>
        <p:nvSpPr>
          <p:cNvPr id="14" name="文字方塊 35">
            <a:extLst>
              <a:ext uri="{FF2B5EF4-FFF2-40B4-BE49-F238E27FC236}">
                <a16:creationId xmlns:a16="http://schemas.microsoft.com/office/drawing/2014/main" id="{85F8CC74-5F36-4F52-8547-F6158ABE8E21}"/>
              </a:ext>
            </a:extLst>
          </p:cNvPr>
          <p:cNvSpPr txBox="1"/>
          <p:nvPr/>
        </p:nvSpPr>
        <p:spPr>
          <a:xfrm>
            <a:off x="4244425" y="5988334"/>
            <a:ext cx="1419892" cy="615553"/>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TW" altLang="en-US" sz="1700">
                <a:cs typeface="+mn-ea"/>
                <a:sym typeface="+mn-lt"/>
              </a:rPr>
              <a:t>Cloud Storage</a:t>
            </a:r>
          </a:p>
        </p:txBody>
      </p:sp>
      <p:sp>
        <p:nvSpPr>
          <p:cNvPr id="6" name="矩形 5" hidden="1">
            <a:extLst>
              <a:ext uri="{FF2B5EF4-FFF2-40B4-BE49-F238E27FC236}">
                <a16:creationId xmlns:a16="http://schemas.microsoft.com/office/drawing/2014/main" id="{081AE828-1406-43AE-9C51-426991CBB2AD}"/>
              </a:ext>
            </a:extLst>
          </p:cNvPr>
          <p:cNvSpPr/>
          <p:nvPr/>
        </p:nvSpPr>
        <p:spPr>
          <a:xfrm>
            <a:off x="7097825" y="1570844"/>
            <a:ext cx="3202139" cy="41488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zh-TW" altLang="en-US" sz="2000" kern="0">
                <a:solidFill>
                  <a:prstClr val="black">
                    <a:lumMod val="75000"/>
                    <a:lumOff val="25000"/>
                  </a:prstClr>
                </a:solidFill>
                <a:cs typeface="+mn-ea"/>
                <a:sym typeface="+mn-lt"/>
              </a:rPr>
              <a:t>網頁瀏覽</a:t>
            </a:r>
          </a:p>
        </p:txBody>
      </p:sp>
      <p:sp>
        <p:nvSpPr>
          <p:cNvPr id="30" name="矩形 29" hidden="1">
            <a:extLst>
              <a:ext uri="{FF2B5EF4-FFF2-40B4-BE49-F238E27FC236}">
                <a16:creationId xmlns:a16="http://schemas.microsoft.com/office/drawing/2014/main" id="{7D546892-55E0-4C44-B362-AD5A8C36F83A}"/>
              </a:ext>
            </a:extLst>
          </p:cNvPr>
          <p:cNvSpPr/>
          <p:nvPr/>
        </p:nvSpPr>
        <p:spPr>
          <a:xfrm>
            <a:off x="1860455" y="1570844"/>
            <a:ext cx="3202139" cy="41488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zh-TW" altLang="en-US" sz="2000" kern="0">
                <a:solidFill>
                  <a:prstClr val="black">
                    <a:lumMod val="75000"/>
                    <a:lumOff val="25000"/>
                  </a:prstClr>
                </a:solidFill>
                <a:cs typeface="+mn-ea"/>
                <a:sym typeface="+mn-lt"/>
              </a:rPr>
              <a:t>手機瀏覽</a:t>
            </a:r>
          </a:p>
        </p:txBody>
      </p:sp>
      <p:sp>
        <p:nvSpPr>
          <p:cNvPr id="3" name="箭號: 向右 2">
            <a:extLst>
              <a:ext uri="{FF2B5EF4-FFF2-40B4-BE49-F238E27FC236}">
                <a16:creationId xmlns:a16="http://schemas.microsoft.com/office/drawing/2014/main" id="{99380733-5DCC-41AB-BEEC-B412C044063E}"/>
              </a:ext>
            </a:extLst>
          </p:cNvPr>
          <p:cNvSpPr/>
          <p:nvPr/>
        </p:nvSpPr>
        <p:spPr>
          <a:xfrm flipH="1">
            <a:off x="3218001" y="4380039"/>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black"/>
              </a:solidFill>
              <a:cs typeface="+mn-ea"/>
              <a:sym typeface="+mn-lt"/>
            </a:endParaRPr>
          </a:p>
        </p:txBody>
      </p:sp>
      <p:sp>
        <p:nvSpPr>
          <p:cNvPr id="26" name="箭號: 向右 25">
            <a:extLst>
              <a:ext uri="{FF2B5EF4-FFF2-40B4-BE49-F238E27FC236}">
                <a16:creationId xmlns:a16="http://schemas.microsoft.com/office/drawing/2014/main" id="{3BF5DF18-19C6-42DD-8116-56192C3D2927}"/>
              </a:ext>
            </a:extLst>
          </p:cNvPr>
          <p:cNvSpPr/>
          <p:nvPr/>
        </p:nvSpPr>
        <p:spPr>
          <a:xfrm flipH="1">
            <a:off x="3218001" y="5509303"/>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black"/>
              </a:solidFill>
              <a:cs typeface="+mn-ea"/>
              <a:sym typeface="+mn-lt"/>
            </a:endParaRPr>
          </a:p>
        </p:txBody>
      </p:sp>
      <p:sp>
        <p:nvSpPr>
          <p:cNvPr id="27" name="箭號: 向右 26">
            <a:extLst>
              <a:ext uri="{FF2B5EF4-FFF2-40B4-BE49-F238E27FC236}">
                <a16:creationId xmlns:a16="http://schemas.microsoft.com/office/drawing/2014/main" id="{82C4D85E-233B-424A-B90D-CABE76966395}"/>
              </a:ext>
            </a:extLst>
          </p:cNvPr>
          <p:cNvSpPr/>
          <p:nvPr/>
        </p:nvSpPr>
        <p:spPr>
          <a:xfrm flipH="1">
            <a:off x="3250157" y="5960117"/>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black"/>
              </a:solidFill>
              <a:cs typeface="+mn-ea"/>
              <a:sym typeface="+mn-lt"/>
            </a:endParaRPr>
          </a:p>
        </p:txBody>
      </p:sp>
      <p:sp>
        <p:nvSpPr>
          <p:cNvPr id="31" name="箭號: 向右 30">
            <a:extLst>
              <a:ext uri="{FF2B5EF4-FFF2-40B4-BE49-F238E27FC236}">
                <a16:creationId xmlns:a16="http://schemas.microsoft.com/office/drawing/2014/main" id="{A1AB5D39-58F9-44C8-846F-842C8A2F025A}"/>
              </a:ext>
            </a:extLst>
          </p:cNvPr>
          <p:cNvSpPr/>
          <p:nvPr/>
        </p:nvSpPr>
        <p:spPr>
          <a:xfrm>
            <a:off x="5511012" y="4380039"/>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black"/>
              </a:solidFill>
              <a:cs typeface="+mn-ea"/>
              <a:sym typeface="+mn-lt"/>
            </a:endParaRPr>
          </a:p>
        </p:txBody>
      </p:sp>
      <p:sp>
        <p:nvSpPr>
          <p:cNvPr id="32" name="箭號: 向右 31">
            <a:extLst>
              <a:ext uri="{FF2B5EF4-FFF2-40B4-BE49-F238E27FC236}">
                <a16:creationId xmlns:a16="http://schemas.microsoft.com/office/drawing/2014/main" id="{669C5E86-D5BE-4D23-B84B-DF299D38D31A}"/>
              </a:ext>
            </a:extLst>
          </p:cNvPr>
          <p:cNvSpPr/>
          <p:nvPr/>
        </p:nvSpPr>
        <p:spPr>
          <a:xfrm>
            <a:off x="5537603" y="5496589"/>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black"/>
              </a:solidFill>
              <a:cs typeface="+mn-ea"/>
              <a:sym typeface="+mn-lt"/>
            </a:endParaRPr>
          </a:p>
        </p:txBody>
      </p:sp>
      <p:sp>
        <p:nvSpPr>
          <p:cNvPr id="33" name="箭號: 向右 32">
            <a:extLst>
              <a:ext uri="{FF2B5EF4-FFF2-40B4-BE49-F238E27FC236}">
                <a16:creationId xmlns:a16="http://schemas.microsoft.com/office/drawing/2014/main" id="{FA34D855-C6E8-4603-941B-CDC45C821471}"/>
              </a:ext>
            </a:extLst>
          </p:cNvPr>
          <p:cNvSpPr/>
          <p:nvPr/>
        </p:nvSpPr>
        <p:spPr>
          <a:xfrm>
            <a:off x="5511012" y="6108501"/>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black"/>
              </a:solidFill>
              <a:cs typeface="+mn-ea"/>
              <a:sym typeface="+mn-lt"/>
            </a:endParaRPr>
          </a:p>
        </p:txBody>
      </p:sp>
      <p:pic>
        <p:nvPicPr>
          <p:cNvPr id="4" name="圖形 3">
            <a:extLst>
              <a:ext uri="{FF2B5EF4-FFF2-40B4-BE49-F238E27FC236}">
                <a16:creationId xmlns:a16="http://schemas.microsoft.com/office/drawing/2014/main" id="{3B051982-FBC7-42F5-B4A7-A33E6132294F}"/>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1023213" y="1776073"/>
            <a:ext cx="810851" cy="810851"/>
          </a:xfrm>
          <a:prstGeom prst="rect">
            <a:avLst/>
          </a:prstGeom>
          <a:effectLst>
            <a:outerShdw blurRad="228600" dist="152400" dir="8100000" algn="tr" rotWithShape="0">
              <a:prstClr val="black">
                <a:alpha val="28000"/>
              </a:prstClr>
            </a:outerShdw>
          </a:effectLst>
        </p:spPr>
      </p:pic>
      <p:pic>
        <p:nvPicPr>
          <p:cNvPr id="34" name="圖形 33">
            <a:extLst>
              <a:ext uri="{FF2B5EF4-FFF2-40B4-BE49-F238E27FC236}">
                <a16:creationId xmlns:a16="http://schemas.microsoft.com/office/drawing/2014/main" id="{80CA1A0B-9F7E-4030-973F-76F8C154382B}"/>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6022541" y="1776073"/>
            <a:ext cx="810851" cy="810851"/>
          </a:xfrm>
          <a:prstGeom prst="rect">
            <a:avLst/>
          </a:prstGeom>
          <a:effectLst>
            <a:outerShdw blurRad="228600" dist="152400" dir="8100000" algn="tr" rotWithShape="0">
              <a:prstClr val="black">
                <a:alpha val="28000"/>
              </a:prstClr>
            </a:outerShdw>
          </a:effectLst>
        </p:spPr>
      </p:pic>
    </p:spTree>
    <p:extLst>
      <p:ext uri="{BB962C8B-B14F-4D97-AF65-F5344CB8AC3E}">
        <p14:creationId xmlns:p14="http://schemas.microsoft.com/office/powerpoint/2010/main" val="25082871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矩形: 圓角化同側角落 40">
            <a:extLst>
              <a:ext uri="{FF2B5EF4-FFF2-40B4-BE49-F238E27FC236}">
                <a16:creationId xmlns:a16="http://schemas.microsoft.com/office/drawing/2014/main" id="{8D52CB48-3CD5-5AFC-B826-971E74F24A69}"/>
              </a:ext>
            </a:extLst>
          </p:cNvPr>
          <p:cNvSpPr/>
          <p:nvPr/>
        </p:nvSpPr>
        <p:spPr>
          <a:xfrm>
            <a:off x="6807200" y="2583339"/>
            <a:ext cx="2844800" cy="650378"/>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42" name="矩形: 圓角化同側角落 41">
            <a:extLst>
              <a:ext uri="{FF2B5EF4-FFF2-40B4-BE49-F238E27FC236}">
                <a16:creationId xmlns:a16="http://schemas.microsoft.com/office/drawing/2014/main" id="{F32ACDC5-8335-84C7-773F-008F7525DB84}"/>
              </a:ext>
            </a:extLst>
          </p:cNvPr>
          <p:cNvSpPr/>
          <p:nvPr/>
        </p:nvSpPr>
        <p:spPr>
          <a:xfrm>
            <a:off x="3928884" y="2590020"/>
            <a:ext cx="2844800" cy="650378"/>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43" name="矩形: 圓角化同側角落 42">
            <a:extLst>
              <a:ext uri="{FF2B5EF4-FFF2-40B4-BE49-F238E27FC236}">
                <a16:creationId xmlns:a16="http://schemas.microsoft.com/office/drawing/2014/main" id="{AAD7BC2B-188A-D582-1931-33A0F449107A}"/>
              </a:ext>
            </a:extLst>
          </p:cNvPr>
          <p:cNvSpPr/>
          <p:nvPr/>
        </p:nvSpPr>
        <p:spPr>
          <a:xfrm>
            <a:off x="1703397" y="2582993"/>
            <a:ext cx="2191971" cy="650378"/>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6" name="Title 5">
            <a:extLst>
              <a:ext uri="{FF2B5EF4-FFF2-40B4-BE49-F238E27FC236}">
                <a16:creationId xmlns:a16="http://schemas.microsoft.com/office/drawing/2014/main" id="{75821DA8-82F8-F141-A452-240DA0AA0FC4}"/>
              </a:ext>
            </a:extLst>
          </p:cNvPr>
          <p:cNvSpPr>
            <a:spLocks noGrp="1"/>
          </p:cNvSpPr>
          <p:nvPr>
            <p:ph type="title"/>
          </p:nvPr>
        </p:nvSpPr>
        <p:spPr/>
        <p:txBody>
          <a:bodyPr>
            <a:noAutofit/>
          </a:bodyPr>
          <a:lstStyle/>
          <a:p>
            <a:pPr>
              <a:lnSpc>
                <a:spcPts val="4500"/>
              </a:lnSpc>
            </a:pPr>
            <a:r>
              <a:rPr lang="en-US" altLang="zh-TW" sz="3600">
                <a:latin typeface="+mn-lt"/>
                <a:ea typeface="+mn-ea"/>
                <a:cs typeface="+mn-ea"/>
                <a:sym typeface="+mn-lt"/>
              </a:rPr>
              <a:t>Easily</a:t>
            </a:r>
            <a:r>
              <a:rPr lang="zh-TW" altLang="en-US" sz="3600">
                <a:latin typeface="+mn-lt"/>
                <a:ea typeface="+mn-ea"/>
                <a:cs typeface="+mn-ea"/>
                <a:sym typeface="+mn-lt"/>
              </a:rPr>
              <a:t> </a:t>
            </a:r>
            <a:r>
              <a:rPr lang="en-US" altLang="zh-TW" sz="3600">
                <a:latin typeface="+mn-lt"/>
                <a:ea typeface="+mn-ea"/>
                <a:cs typeface="+mn-ea"/>
                <a:sym typeface="+mn-lt"/>
              </a:rPr>
              <a:t>make</a:t>
            </a:r>
            <a:r>
              <a:rPr lang="zh-TW" altLang="en-US" sz="3600">
                <a:latin typeface="+mn-lt"/>
                <a:ea typeface="+mn-ea"/>
                <a:cs typeface="+mn-ea"/>
                <a:sym typeface="+mn-lt"/>
              </a:rPr>
              <a:t> </a:t>
            </a:r>
            <a:r>
              <a:rPr lang="en-US" altLang="zh-TW" sz="3600">
                <a:latin typeface="+mn-lt"/>
                <a:ea typeface="+mn-ea"/>
                <a:cs typeface="+mn-ea"/>
                <a:sym typeface="+mn-lt"/>
              </a:rPr>
              <a:t>NAS</a:t>
            </a:r>
            <a:r>
              <a:rPr lang="zh-TW" altLang="en-US" sz="3600">
                <a:latin typeface="+mn-lt"/>
                <a:ea typeface="+mn-ea"/>
                <a:cs typeface="+mn-ea"/>
                <a:sym typeface="+mn-lt"/>
              </a:rPr>
              <a:t> </a:t>
            </a:r>
            <a:r>
              <a:rPr lang="en-US" altLang="zh-TW" sz="3600">
                <a:latin typeface="+mn-lt"/>
                <a:ea typeface="+mn-ea"/>
                <a:cs typeface="+mn-ea"/>
                <a:sym typeface="+mn-lt"/>
              </a:rPr>
              <a:t>your</a:t>
            </a:r>
            <a:r>
              <a:rPr lang="zh-TW" altLang="en-US" sz="3600">
                <a:latin typeface="+mn-lt"/>
                <a:ea typeface="+mn-ea"/>
                <a:cs typeface="+mn-ea"/>
                <a:sym typeface="+mn-lt"/>
              </a:rPr>
              <a:t> </a:t>
            </a:r>
            <a:r>
              <a:rPr lang="en-US" altLang="zh-TW" sz="3600">
                <a:latin typeface="+mn-lt"/>
                <a:ea typeface="+mn-ea"/>
                <a:cs typeface="+mn-ea"/>
                <a:sym typeface="+mn-lt"/>
              </a:rPr>
              <a:t>team</a:t>
            </a:r>
            <a:r>
              <a:rPr lang="zh-TW" altLang="en-US" sz="3600">
                <a:latin typeface="+mn-lt"/>
                <a:ea typeface="+mn-ea"/>
                <a:cs typeface="+mn-ea"/>
                <a:sym typeface="+mn-lt"/>
              </a:rPr>
              <a:t> </a:t>
            </a:r>
            <a:r>
              <a:rPr lang="en-US" altLang="zh-TW" sz="3600">
                <a:latin typeface="+mn-lt"/>
                <a:ea typeface="+mn-ea"/>
                <a:cs typeface="+mn-ea"/>
                <a:sym typeface="+mn-lt"/>
              </a:rPr>
              <a:t>collaboration</a:t>
            </a:r>
            <a:r>
              <a:rPr lang="zh-TW" altLang="en-US" sz="3600">
                <a:latin typeface="+mn-lt"/>
                <a:ea typeface="+mn-ea"/>
                <a:cs typeface="+mn-ea"/>
                <a:sym typeface="+mn-lt"/>
              </a:rPr>
              <a:t> </a:t>
            </a:r>
            <a:r>
              <a:rPr lang="en-US" altLang="zh-TW" sz="3600">
                <a:latin typeface="+mn-lt"/>
                <a:ea typeface="+mn-ea"/>
                <a:cs typeface="+mn-ea"/>
                <a:sym typeface="+mn-lt"/>
              </a:rPr>
              <a:t>portal</a:t>
            </a:r>
            <a:r>
              <a:rPr lang="zh-TW" altLang="en-US" sz="3600">
                <a:latin typeface="+mn-lt"/>
                <a:ea typeface="+mn-ea"/>
                <a:cs typeface="+mn-ea"/>
                <a:sym typeface="+mn-lt"/>
              </a:rPr>
              <a:t> </a:t>
            </a:r>
            <a:br>
              <a:rPr lang="zh-TW" altLang="en-US" sz="3600">
                <a:latin typeface="+mn-lt"/>
                <a:ea typeface="+mn-ea"/>
                <a:cs typeface="+mn-ea"/>
                <a:sym typeface="+mn-lt"/>
              </a:rPr>
            </a:br>
            <a:r>
              <a:rPr lang="en-US" altLang="zh-TW" sz="3600">
                <a:latin typeface="+mn-lt"/>
                <a:ea typeface="+mn-ea"/>
                <a:cs typeface="+mn-ea"/>
                <a:sym typeface="+mn-lt"/>
              </a:rPr>
              <a:t>with</a:t>
            </a:r>
            <a:r>
              <a:rPr lang="zh-TW" altLang="en-US" sz="3600">
                <a:latin typeface="+mn-lt"/>
                <a:ea typeface="+mn-ea"/>
                <a:cs typeface="+mn-ea"/>
                <a:sym typeface="+mn-lt"/>
              </a:rPr>
              <a:t> </a:t>
            </a:r>
            <a:r>
              <a:rPr lang="en-US" altLang="zh-TW" sz="3600">
                <a:latin typeface="+mn-lt"/>
                <a:ea typeface="+mn-ea"/>
                <a:cs typeface="+mn-ea"/>
                <a:sym typeface="+mn-lt"/>
              </a:rPr>
              <a:t>File Station</a:t>
            </a:r>
            <a:endParaRPr lang="en-US" sz="4267">
              <a:latin typeface="+mn-lt"/>
              <a:ea typeface="+mn-ea"/>
              <a:cs typeface="+mn-ea"/>
              <a:sym typeface="+mn-lt"/>
            </a:endParaRPr>
          </a:p>
        </p:txBody>
      </p:sp>
      <p:grpSp>
        <p:nvGrpSpPr>
          <p:cNvPr id="2" name="群組 1" hidden="1">
            <a:extLst>
              <a:ext uri="{FF2B5EF4-FFF2-40B4-BE49-F238E27FC236}">
                <a16:creationId xmlns:a16="http://schemas.microsoft.com/office/drawing/2014/main" id="{C309F105-1DE4-4FB6-84BE-36988BDB8A1E}"/>
              </a:ext>
            </a:extLst>
          </p:cNvPr>
          <p:cNvGrpSpPr/>
          <p:nvPr/>
        </p:nvGrpSpPr>
        <p:grpSpPr>
          <a:xfrm>
            <a:off x="187670" y="7353979"/>
            <a:ext cx="12236073" cy="4733136"/>
            <a:chOff x="187668" y="7353979"/>
            <a:chExt cx="12236069" cy="4733136"/>
          </a:xfrm>
        </p:grpSpPr>
        <p:sp>
          <p:nvSpPr>
            <p:cNvPr id="103" name="矩形: 圓角 17">
              <a:extLst>
                <a:ext uri="{FF2B5EF4-FFF2-40B4-BE49-F238E27FC236}">
                  <a16:creationId xmlns:a16="http://schemas.microsoft.com/office/drawing/2014/main" id="{098AF85A-D120-9647-B4E7-5172939EAE35}"/>
                </a:ext>
              </a:extLst>
            </p:cNvPr>
            <p:cNvSpPr/>
            <p:nvPr/>
          </p:nvSpPr>
          <p:spPr>
            <a:xfrm>
              <a:off x="8868143" y="7601624"/>
              <a:ext cx="3530966" cy="430981"/>
            </a:xfrm>
            <a:prstGeom prst="roundRect">
              <a:avLst>
                <a:gd name="adj" fmla="val 8066"/>
              </a:avLst>
            </a:prstGeom>
            <a:blipFill dpi="0" rotWithShape="1">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sp>
          <p:nvSpPr>
            <p:cNvPr id="83" name="橢圓 82">
              <a:extLst>
                <a:ext uri="{FF2B5EF4-FFF2-40B4-BE49-F238E27FC236}">
                  <a16:creationId xmlns:a16="http://schemas.microsoft.com/office/drawing/2014/main" id="{6FB7D1E8-B991-4449-B10F-9D38D9F92A05}"/>
                </a:ext>
              </a:extLst>
            </p:cNvPr>
            <p:cNvSpPr/>
            <p:nvPr/>
          </p:nvSpPr>
          <p:spPr>
            <a:xfrm rot="20148603">
              <a:off x="6314293" y="8038367"/>
              <a:ext cx="1950222" cy="1950222"/>
            </a:xfrm>
            <a:prstGeom prst="ellipse">
              <a:avLst/>
            </a:prstGeom>
            <a:blipFill dpi="0" rotWithShape="1">
              <a:blip r:embed="rId4"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sp>
          <p:nvSpPr>
            <p:cNvPr id="84" name="橢圓 83">
              <a:extLst>
                <a:ext uri="{FF2B5EF4-FFF2-40B4-BE49-F238E27FC236}">
                  <a16:creationId xmlns:a16="http://schemas.microsoft.com/office/drawing/2014/main" id="{119BB327-15FD-F742-B071-E1BE64646E38}"/>
                </a:ext>
              </a:extLst>
            </p:cNvPr>
            <p:cNvSpPr/>
            <p:nvPr/>
          </p:nvSpPr>
          <p:spPr>
            <a:xfrm>
              <a:off x="6356425" y="8080499"/>
              <a:ext cx="1865959" cy="186595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sp>
          <p:nvSpPr>
            <p:cNvPr id="85" name="橢圓 84">
              <a:extLst>
                <a:ext uri="{FF2B5EF4-FFF2-40B4-BE49-F238E27FC236}">
                  <a16:creationId xmlns:a16="http://schemas.microsoft.com/office/drawing/2014/main" id="{2A1DDADC-1B84-A245-AEBC-32040A166FB8}"/>
                </a:ext>
              </a:extLst>
            </p:cNvPr>
            <p:cNvSpPr/>
            <p:nvPr/>
          </p:nvSpPr>
          <p:spPr>
            <a:xfrm rot="20148603">
              <a:off x="3546379" y="8038367"/>
              <a:ext cx="1950222" cy="1950222"/>
            </a:xfrm>
            <a:prstGeom prst="ellipse">
              <a:avLst/>
            </a:prstGeom>
            <a:blipFill dpi="0" rotWithShape="1">
              <a:blip r:embed="rId4"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sp>
          <p:nvSpPr>
            <p:cNvPr id="86" name="橢圓 85">
              <a:extLst>
                <a:ext uri="{FF2B5EF4-FFF2-40B4-BE49-F238E27FC236}">
                  <a16:creationId xmlns:a16="http://schemas.microsoft.com/office/drawing/2014/main" id="{E9D89C3E-DEFE-A143-B16A-56488D8A8B09}"/>
                </a:ext>
              </a:extLst>
            </p:cNvPr>
            <p:cNvSpPr/>
            <p:nvPr/>
          </p:nvSpPr>
          <p:spPr>
            <a:xfrm>
              <a:off x="3588511" y="8080499"/>
              <a:ext cx="1865959" cy="186595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sp>
          <p:nvSpPr>
            <p:cNvPr id="87" name="橢圓 86">
              <a:extLst>
                <a:ext uri="{FF2B5EF4-FFF2-40B4-BE49-F238E27FC236}">
                  <a16:creationId xmlns:a16="http://schemas.microsoft.com/office/drawing/2014/main" id="{5AD78448-B634-8949-BCCD-B6310731D40C}"/>
                </a:ext>
              </a:extLst>
            </p:cNvPr>
            <p:cNvSpPr/>
            <p:nvPr/>
          </p:nvSpPr>
          <p:spPr>
            <a:xfrm rot="20148603">
              <a:off x="1322163" y="8038367"/>
              <a:ext cx="1950222" cy="1950222"/>
            </a:xfrm>
            <a:prstGeom prst="ellipse">
              <a:avLst/>
            </a:prstGeom>
            <a:blipFill dpi="0" rotWithShape="1">
              <a:blip r:embed="rId4"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sp>
          <p:nvSpPr>
            <p:cNvPr id="88" name="橢圓 87">
              <a:extLst>
                <a:ext uri="{FF2B5EF4-FFF2-40B4-BE49-F238E27FC236}">
                  <a16:creationId xmlns:a16="http://schemas.microsoft.com/office/drawing/2014/main" id="{DCE65BEE-51B8-504D-9E5A-874DAA13A5A4}"/>
                </a:ext>
              </a:extLst>
            </p:cNvPr>
            <p:cNvSpPr/>
            <p:nvPr/>
          </p:nvSpPr>
          <p:spPr>
            <a:xfrm>
              <a:off x="1364295" y="8080499"/>
              <a:ext cx="1865959" cy="186595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sp>
          <p:nvSpPr>
            <p:cNvPr id="89" name="矩形: 圓角 1">
              <a:extLst>
                <a:ext uri="{FF2B5EF4-FFF2-40B4-BE49-F238E27FC236}">
                  <a16:creationId xmlns:a16="http://schemas.microsoft.com/office/drawing/2014/main" id="{A9EB3DF2-94F0-4F45-B173-370581E030FD}"/>
                </a:ext>
              </a:extLst>
            </p:cNvPr>
            <p:cNvSpPr/>
            <p:nvPr/>
          </p:nvSpPr>
          <p:spPr>
            <a:xfrm>
              <a:off x="9231573" y="11200983"/>
              <a:ext cx="2728853" cy="886132"/>
            </a:xfrm>
            <a:prstGeom prst="roundRect">
              <a:avLst>
                <a:gd name="adj" fmla="val 11089"/>
              </a:avLst>
            </a:prstGeom>
            <a:blipFill dpi="0" rotWithShape="1">
              <a:blip r:embed="rId5"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graphicFrame>
          <p:nvGraphicFramePr>
            <p:cNvPr id="90" name="內容版面配置區 5">
              <a:extLst>
                <a:ext uri="{FF2B5EF4-FFF2-40B4-BE49-F238E27FC236}">
                  <a16:creationId xmlns:a16="http://schemas.microsoft.com/office/drawing/2014/main" id="{F4BA2077-BEB9-254F-952C-7FF7E0A03CB7}"/>
                </a:ext>
              </a:extLst>
            </p:cNvPr>
            <p:cNvGraphicFramePr>
              <a:graphicFrameLocks/>
            </p:cNvGraphicFramePr>
            <p:nvPr>
              <p:extLst>
                <p:ext uri="{D42A27DB-BD31-4B8C-83A1-F6EECF244321}">
                  <p14:modId xmlns:p14="http://schemas.microsoft.com/office/powerpoint/2010/main" val="1887077075"/>
                </p:ext>
              </p:extLst>
            </p:nvPr>
          </p:nvGraphicFramePr>
          <p:xfrm>
            <a:off x="187668" y="9205566"/>
            <a:ext cx="8803932" cy="2755763"/>
          </p:xfrm>
          <a:graphic>
            <a:graphicData uri="http://schemas.openxmlformats.org/drawingml/2006/table">
              <a:tbl>
                <a:tblPr firstRow="1" bandRow="1">
                  <a:tableStyleId>{5C22544A-7EE6-4342-B048-85BDC9FD1C3A}</a:tableStyleId>
                </a:tblPr>
                <a:tblGrid>
                  <a:gridCol w="1025183">
                    <a:extLst>
                      <a:ext uri="{9D8B030D-6E8A-4147-A177-3AD203B41FA5}">
                        <a16:colId xmlns:a16="http://schemas.microsoft.com/office/drawing/2014/main" val="3133364649"/>
                      </a:ext>
                    </a:extLst>
                  </a:gridCol>
                  <a:gridCol w="2181138">
                    <a:extLst>
                      <a:ext uri="{9D8B030D-6E8A-4147-A177-3AD203B41FA5}">
                        <a16:colId xmlns:a16="http://schemas.microsoft.com/office/drawing/2014/main" val="2614222353"/>
                      </a:ext>
                    </a:extLst>
                  </a:gridCol>
                  <a:gridCol w="2248259">
                    <a:extLst>
                      <a:ext uri="{9D8B030D-6E8A-4147-A177-3AD203B41FA5}">
                        <a16:colId xmlns:a16="http://schemas.microsoft.com/office/drawing/2014/main" val="940691484"/>
                      </a:ext>
                    </a:extLst>
                  </a:gridCol>
                  <a:gridCol w="3349352">
                    <a:extLst>
                      <a:ext uri="{9D8B030D-6E8A-4147-A177-3AD203B41FA5}">
                        <a16:colId xmlns:a16="http://schemas.microsoft.com/office/drawing/2014/main" val="107505992"/>
                      </a:ext>
                    </a:extLst>
                  </a:gridCol>
                </a:tblGrid>
                <a:tr h="652643">
                  <a:tc>
                    <a:txBody>
                      <a:bodyPr/>
                      <a:lstStyle/>
                      <a:p>
                        <a:endParaRPr lang="zh-TW" altLang="en-US" sz="1500">
                          <a:latin typeface="+mn-lt"/>
                          <a:ea typeface="+mn-ea"/>
                          <a:cs typeface="+mn-ea"/>
                          <a:sym typeface="+mn-lt"/>
                        </a:endParaRPr>
                      </a:p>
                    </a:txBody>
                    <a:tcPr anchor="ctr">
                      <a:blipFill dpi="0" rotWithShape="1">
                        <a:blip r:embed="rId6">
                          <a:extLst>
                            <a:ext uri="{28A0092B-C50C-407E-A947-70E740481C1C}">
                              <a14:useLocalDpi xmlns:a14="http://schemas.microsoft.com/office/drawing/2010/main" val="0"/>
                            </a:ext>
                          </a:extLst>
                        </a:blip>
                        <a:srcRect/>
                        <a:stretch>
                          <a:fillRect/>
                        </a:stretch>
                      </a:blipFill>
                    </a:tcPr>
                  </a:tc>
                  <a:tc>
                    <a:txBody>
                      <a:bodyPr/>
                      <a:lstStyle/>
                      <a:p>
                        <a:pPr algn="ctr"/>
                        <a:r>
                          <a:rPr lang="zh-CN" altLang="en-US" sz="1500">
                            <a:latin typeface="+mn-lt"/>
                            <a:ea typeface="+mn-ea"/>
                            <a:cs typeface="+mn-ea"/>
                            <a:sym typeface="+mn-lt"/>
                          </a:rPr>
                          <a:t>以 </a:t>
                        </a:r>
                        <a:r>
                          <a:rPr lang="en-US" altLang="zh-CN" sz="1500">
                            <a:latin typeface="+mn-lt"/>
                            <a:ea typeface="+mn-ea"/>
                            <a:cs typeface="+mn-ea"/>
                            <a:sym typeface="+mn-lt"/>
                          </a:rPr>
                          <a:t>Office Online </a:t>
                        </a:r>
                        <a:r>
                          <a:rPr lang="zh-CN" altLang="en-US" sz="1500">
                            <a:latin typeface="+mn-lt"/>
                            <a:ea typeface="+mn-ea"/>
                            <a:cs typeface="+mn-ea"/>
                            <a:sym typeface="+mn-lt"/>
                          </a:rPr>
                          <a:t>編輯</a:t>
                        </a:r>
                        <a:endParaRPr lang="en-US" altLang="zh-CN" sz="1500">
                          <a:latin typeface="+mn-lt"/>
                          <a:ea typeface="+mn-ea"/>
                          <a:cs typeface="+mn-ea"/>
                          <a:sym typeface="+mn-lt"/>
                        </a:endParaRPr>
                      </a:p>
                    </a:txBody>
                    <a:tcPr anchor="ctr">
                      <a:blipFill dpi="0" rotWithShape="1">
                        <a:blip r:embed="rId6">
                          <a:extLst>
                            <a:ext uri="{28A0092B-C50C-407E-A947-70E740481C1C}">
                              <a14:useLocalDpi xmlns:a14="http://schemas.microsoft.com/office/drawing/2010/main" val="0"/>
                            </a:ext>
                          </a:extLst>
                        </a:blip>
                        <a:srcRect/>
                        <a:stretch>
                          <a:fillRect/>
                        </a:stretch>
                      </a:blipFill>
                    </a:tcPr>
                  </a:tc>
                  <a:tc>
                    <a:txBody>
                      <a:bodyPr/>
                      <a:lstStyle/>
                      <a:p>
                        <a:pPr algn="ctr"/>
                        <a:r>
                          <a:rPr lang="zh-TW" altLang="en-US" sz="1500">
                            <a:latin typeface="+mn-lt"/>
                            <a:ea typeface="+mn-ea"/>
                            <a:cs typeface="+mn-ea"/>
                            <a:sym typeface="+mn-lt"/>
                          </a:rPr>
                          <a:t>在 </a:t>
                        </a:r>
                        <a:r>
                          <a:rPr lang="en-US" altLang="zh-TW" sz="1500">
                            <a:latin typeface="+mn-lt"/>
                            <a:ea typeface="+mn-ea"/>
                            <a:cs typeface="+mn-ea"/>
                            <a:sym typeface="+mn-lt"/>
                          </a:rPr>
                          <a:t>Google Docs </a:t>
                        </a:r>
                        <a:r>
                          <a:rPr lang="zh-CN" altLang="en-US" sz="1500">
                            <a:latin typeface="+mn-lt"/>
                            <a:ea typeface="+mn-ea"/>
                            <a:cs typeface="+mn-ea"/>
                            <a:sym typeface="+mn-lt"/>
                          </a:rPr>
                          <a:t>中檢視</a:t>
                        </a:r>
                        <a:endParaRPr lang="zh-TW" altLang="en-US" sz="1500">
                          <a:latin typeface="+mn-lt"/>
                          <a:ea typeface="+mn-ea"/>
                          <a:cs typeface="+mn-ea"/>
                          <a:sym typeface="+mn-lt"/>
                        </a:endParaRPr>
                      </a:p>
                    </a:txBody>
                    <a:tcPr anchor="ctr">
                      <a:blipFill dpi="0" rotWithShape="1">
                        <a:blip r:embed="rId6">
                          <a:extLst>
                            <a:ext uri="{28A0092B-C50C-407E-A947-70E740481C1C}">
                              <a14:useLocalDpi xmlns:a14="http://schemas.microsoft.com/office/drawing/2010/main" val="0"/>
                            </a:ext>
                          </a:extLst>
                        </a:blip>
                        <a:srcRect/>
                        <a:stretch>
                          <a:fillRect/>
                        </a:stretch>
                      </a:blipFill>
                    </a:tcPr>
                  </a:tc>
                  <a:tc>
                    <a:txBody>
                      <a:bodyPr/>
                      <a:lstStyle/>
                      <a:p>
                        <a:pPr algn="ctr"/>
                        <a:r>
                          <a:rPr lang="zh-TW" altLang="en-US" sz="1500">
                            <a:latin typeface="+mn-lt"/>
                            <a:ea typeface="+mn-ea"/>
                            <a:cs typeface="+mn-ea"/>
                            <a:sym typeface="+mn-lt"/>
                          </a:rPr>
                          <a:t>以 </a:t>
                        </a:r>
                        <a:r>
                          <a:rPr lang="en-US" altLang="zh-TW" sz="1500">
                            <a:latin typeface="+mn-lt"/>
                            <a:ea typeface="+mn-ea"/>
                            <a:cs typeface="+mn-ea"/>
                            <a:sym typeface="+mn-lt"/>
                          </a:rPr>
                          <a:t>Google Chrome </a:t>
                        </a:r>
                        <a:r>
                          <a:rPr lang="zh-CN" altLang="en-US" sz="1500">
                            <a:latin typeface="+mn-lt"/>
                            <a:ea typeface="+mn-ea"/>
                            <a:cs typeface="+mn-ea"/>
                            <a:sym typeface="+mn-lt"/>
                          </a:rPr>
                          <a:t>擴充功能開啟</a:t>
                        </a:r>
                        <a:endParaRPr lang="zh-TW" altLang="en-US" sz="1500">
                          <a:latin typeface="+mn-lt"/>
                          <a:ea typeface="+mn-ea"/>
                          <a:cs typeface="+mn-ea"/>
                          <a:sym typeface="+mn-lt"/>
                        </a:endParaRPr>
                      </a:p>
                    </a:txBody>
                    <a:tcPr anchor="ctr">
                      <a:blipFill dpi="0" rotWithShape="1">
                        <a:blip r:embed="rId6">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339146232"/>
                    </a:ext>
                  </a:extLst>
                </a:tr>
                <a:tr h="721054">
                  <a:tc>
                    <a:txBody>
                      <a:bodyPr/>
                      <a:lstStyle/>
                      <a:p>
                        <a:r>
                          <a:rPr lang="zh-TW" altLang="en-US" sz="1500">
                            <a:latin typeface="+mn-lt"/>
                            <a:ea typeface="+mn-ea"/>
                            <a:cs typeface="+mn-ea"/>
                            <a:sym typeface="+mn-lt"/>
                          </a:rPr>
                          <a:t>必要設定</a:t>
                        </a:r>
                      </a:p>
                    </a:txBody>
                    <a:tcPr anchor="ctr">
                      <a:solidFill>
                        <a:srgbClr val="E6D7F5"/>
                      </a:solidFill>
                    </a:tcPr>
                  </a:tc>
                  <a:tc>
                    <a:txBody>
                      <a:bodyPr/>
                      <a:lstStyle/>
                      <a:p>
                        <a:r>
                          <a:rPr lang="zh-TW" altLang="en-US" sz="1500">
                            <a:latin typeface="+mn-lt"/>
                            <a:ea typeface="+mn-ea"/>
                            <a:cs typeface="+mn-ea"/>
                            <a:sym typeface="+mn-lt"/>
                          </a:rPr>
                          <a:t>啟用</a:t>
                        </a:r>
                        <a:r>
                          <a:rPr lang="en-US" altLang="zh-TW" sz="1500">
                            <a:latin typeface="+mn-lt"/>
                            <a:ea typeface="+mn-ea"/>
                            <a:cs typeface="+mn-ea"/>
                            <a:sym typeface="+mn-lt"/>
                          </a:rPr>
                          <a:t> </a:t>
                        </a:r>
                        <a:r>
                          <a:rPr lang="en-US" altLang="zh-TW" sz="1500" err="1">
                            <a:latin typeface="+mn-lt"/>
                            <a:ea typeface="+mn-ea"/>
                            <a:cs typeface="+mn-ea"/>
                            <a:sym typeface="+mn-lt"/>
                          </a:rPr>
                          <a:t>MyQNAPCloud</a:t>
                        </a:r>
                        <a:r>
                          <a:rPr lang="zh-TW" altLang="en-US" sz="1500">
                            <a:latin typeface="+mn-lt"/>
                            <a:ea typeface="+mn-ea"/>
                            <a:cs typeface="+mn-ea"/>
                            <a:sym typeface="+mn-lt"/>
                          </a:rPr>
                          <a:t> </a:t>
                        </a:r>
                        <a:r>
                          <a:rPr lang="en-US" altLang="zh-TW" sz="1500" err="1">
                            <a:latin typeface="+mn-lt"/>
                            <a:ea typeface="+mn-ea"/>
                            <a:cs typeface="+mn-ea"/>
                            <a:sym typeface="+mn-lt"/>
                          </a:rPr>
                          <a:t>CloudLink</a:t>
                        </a:r>
                        <a:endParaRPr lang="zh-TW" altLang="en-US" sz="1500">
                          <a:latin typeface="+mn-lt"/>
                          <a:ea typeface="+mn-ea"/>
                          <a:cs typeface="+mn-ea"/>
                          <a:sym typeface="+mn-lt"/>
                        </a:endParaRPr>
                      </a:p>
                    </a:txBody>
                    <a:tcPr anchor="ctr">
                      <a:solidFill>
                        <a:srgbClr val="E6D7F5"/>
                      </a:solidFill>
                    </a:tcPr>
                  </a:tc>
                  <a:tc>
                    <a:txBody>
                      <a:bodyPr/>
                      <a:lstStyle/>
                      <a:p>
                        <a:r>
                          <a:rPr lang="zh-TW" altLang="en-US" sz="1500">
                            <a:latin typeface="+mn-lt"/>
                            <a:ea typeface="+mn-ea"/>
                            <a:cs typeface="+mn-ea"/>
                            <a:sym typeface="+mn-lt"/>
                          </a:rPr>
                          <a:t>啟用</a:t>
                        </a:r>
                        <a:r>
                          <a:rPr lang="en-US" altLang="zh-TW" sz="1500">
                            <a:latin typeface="+mn-lt"/>
                            <a:ea typeface="+mn-ea"/>
                            <a:cs typeface="+mn-ea"/>
                            <a:sym typeface="+mn-lt"/>
                          </a:rPr>
                          <a:t> </a:t>
                        </a:r>
                        <a:r>
                          <a:rPr lang="en-US" altLang="zh-TW" sz="1500" err="1">
                            <a:latin typeface="+mn-lt"/>
                            <a:ea typeface="+mn-ea"/>
                            <a:cs typeface="+mn-ea"/>
                            <a:sym typeface="+mn-lt"/>
                          </a:rPr>
                          <a:t>MyQNAPCloud</a:t>
                        </a:r>
                        <a:r>
                          <a:rPr lang="zh-TW" altLang="en-US" sz="1500">
                            <a:latin typeface="+mn-lt"/>
                            <a:ea typeface="+mn-ea"/>
                            <a:cs typeface="+mn-ea"/>
                            <a:sym typeface="+mn-lt"/>
                          </a:rPr>
                          <a:t> </a:t>
                        </a:r>
                        <a:r>
                          <a:rPr lang="en-US" altLang="zh-TW" sz="1500" err="1">
                            <a:latin typeface="+mn-lt"/>
                            <a:ea typeface="+mn-ea"/>
                            <a:cs typeface="+mn-ea"/>
                            <a:sym typeface="+mn-lt"/>
                          </a:rPr>
                          <a:t>CloudLink</a:t>
                        </a:r>
                        <a:endParaRPr lang="zh-TW" altLang="en-US" sz="1500">
                          <a:latin typeface="+mn-lt"/>
                          <a:ea typeface="+mn-ea"/>
                          <a:cs typeface="+mn-ea"/>
                          <a:sym typeface="+mn-lt"/>
                        </a:endParaRPr>
                      </a:p>
                    </a:txBody>
                    <a:tcPr anchor="ctr">
                      <a:solidFill>
                        <a:srgbClr val="E6D7F5"/>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1500">
                            <a:latin typeface="+mn-lt"/>
                            <a:ea typeface="+mn-ea"/>
                            <a:cs typeface="+mn-ea"/>
                            <a:sym typeface="+mn-lt"/>
                          </a:rPr>
                          <a:t>以 </a:t>
                        </a:r>
                        <a:r>
                          <a:rPr lang="en-US" altLang="zh-TW" sz="1500">
                            <a:latin typeface="+mn-lt"/>
                            <a:ea typeface="+mn-ea"/>
                            <a:cs typeface="+mn-ea"/>
                            <a:sym typeface="+mn-lt"/>
                          </a:rPr>
                          <a:t>Chrome </a:t>
                        </a:r>
                        <a:r>
                          <a:rPr lang="zh-CN" altLang="en-US" sz="1500">
                            <a:latin typeface="+mn-lt"/>
                            <a:ea typeface="+mn-ea"/>
                            <a:cs typeface="+mn-ea"/>
                            <a:sym typeface="+mn-lt"/>
                          </a:rPr>
                          <a:t>瀏覽器開啟，並安裝擴充功能：</a:t>
                        </a:r>
                        <a:r>
                          <a:rPr lang="en" altLang="zh-TW" sz="1500" b="0" i="0" kern="1200">
                            <a:solidFill>
                              <a:schemeClr val="dk1"/>
                            </a:solidFill>
                            <a:effectLst/>
                            <a:latin typeface="+mn-lt"/>
                            <a:ea typeface="+mn-ea"/>
                            <a:cs typeface="+mn-ea"/>
                            <a:sym typeface="+mn-lt"/>
                          </a:rPr>
                          <a:t>Office Editing for Docs, Sheets &amp; Slides</a:t>
                        </a:r>
                      </a:p>
                    </a:txBody>
                    <a:tcPr anchor="ctr">
                      <a:solidFill>
                        <a:srgbClr val="E6D7F5"/>
                      </a:solidFill>
                    </a:tcPr>
                  </a:tc>
                  <a:extLst>
                    <a:ext uri="{0D108BD9-81ED-4DB2-BD59-A6C34878D82A}">
                      <a16:rowId xmlns:a16="http://schemas.microsoft.com/office/drawing/2014/main" val="2524032982"/>
                    </a:ext>
                  </a:extLst>
                </a:tr>
                <a:tr h="183330">
                  <a:tc>
                    <a:txBody>
                      <a:bodyPr/>
                      <a:lstStyle/>
                      <a:p>
                        <a:r>
                          <a:rPr lang="zh-TW" altLang="en-US" sz="1500">
                            <a:latin typeface="+mn-lt"/>
                            <a:ea typeface="+mn-ea"/>
                            <a:cs typeface="+mn-ea"/>
                            <a:sym typeface="+mn-lt"/>
                          </a:rPr>
                          <a:t>支援格式</a:t>
                        </a:r>
                      </a:p>
                    </a:txBody>
                    <a:tcPr anchor="ctr">
                      <a:solidFill>
                        <a:srgbClr val="F2EAFA"/>
                      </a:solidFill>
                    </a:tcPr>
                  </a:tc>
                  <a:tc>
                    <a:txBody>
                      <a:bodyPr/>
                      <a:lstStyle/>
                      <a:p>
                        <a:r>
                          <a:rPr lang="en-US" altLang="zh-TW" sz="1500">
                            <a:latin typeface="+mn-lt"/>
                            <a:ea typeface="+mn-ea"/>
                            <a:cs typeface="+mn-ea"/>
                            <a:sym typeface="+mn-lt"/>
                          </a:rPr>
                          <a:t>.docx, .pptx, .xlsx</a:t>
                        </a:r>
                        <a:endParaRPr lang="zh-TW" altLang="en-US" sz="1500">
                          <a:latin typeface="+mn-lt"/>
                          <a:ea typeface="+mn-ea"/>
                          <a:cs typeface="+mn-ea"/>
                          <a:sym typeface="+mn-lt"/>
                        </a:endParaRPr>
                      </a:p>
                    </a:txBody>
                    <a:tcPr anchor="ctr">
                      <a:solidFill>
                        <a:srgbClr val="F2EAFA"/>
                      </a:solidFill>
                    </a:tcPr>
                  </a:tc>
                  <a:tc>
                    <a:txBody>
                      <a:bodyPr/>
                      <a:lstStyle/>
                      <a:p>
                        <a:r>
                          <a:rPr lang="en-US" altLang="zh-TW" sz="1500">
                            <a:latin typeface="+mn-lt"/>
                            <a:ea typeface="+mn-ea"/>
                            <a:cs typeface="+mn-ea"/>
                            <a:sym typeface="+mn-lt"/>
                          </a:rPr>
                          <a:t>.doc, .ppt, .xls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500">
                            <a:latin typeface="+mn-lt"/>
                            <a:ea typeface="+mn-ea"/>
                            <a:cs typeface="+mn-ea"/>
                            <a:sym typeface="+mn-lt"/>
                          </a:rPr>
                          <a:t>.docx, .pptx, .xlsx</a:t>
                        </a:r>
                        <a:endParaRPr lang="zh-TW" altLang="en-US" sz="1500">
                          <a:latin typeface="+mn-lt"/>
                          <a:ea typeface="+mn-ea"/>
                          <a:cs typeface="+mn-ea"/>
                          <a:sym typeface="+mn-lt"/>
                        </a:endParaRPr>
                      </a:p>
                    </a:txBody>
                    <a:tcPr anchor="ctr">
                      <a:solidFill>
                        <a:srgbClr val="F2EAFA"/>
                      </a:solidFill>
                    </a:tcPr>
                  </a:tc>
                  <a:tc>
                    <a:txBody>
                      <a:bodyPr/>
                      <a:lstStyle/>
                      <a:p>
                        <a:r>
                          <a:rPr lang="en-US" altLang="zh-TW" sz="1500">
                            <a:latin typeface="+mn-lt"/>
                            <a:ea typeface="+mn-ea"/>
                            <a:cs typeface="+mn-ea"/>
                            <a:sym typeface="+mn-lt"/>
                          </a:rPr>
                          <a:t>.doc, .ppt, .</a:t>
                        </a:r>
                        <a:r>
                          <a:rPr lang="en-US" altLang="zh-TW" sz="1500" err="1">
                            <a:latin typeface="+mn-lt"/>
                            <a:ea typeface="+mn-ea"/>
                            <a:cs typeface="+mn-ea"/>
                            <a:sym typeface="+mn-lt"/>
                          </a:rPr>
                          <a:t>xls</a:t>
                        </a:r>
                        <a:endParaRPr lang="en-US" altLang="zh-TW" sz="1500">
                          <a:latin typeface="+mn-lt"/>
                          <a:ea typeface="+mn-ea"/>
                          <a:cs typeface="+mn-ea"/>
                          <a:sym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500">
                            <a:latin typeface="+mn-lt"/>
                            <a:ea typeface="+mn-ea"/>
                            <a:cs typeface="+mn-ea"/>
                            <a:sym typeface="+mn-lt"/>
                          </a:rPr>
                          <a:t>.docx, .pptx, .xlsx</a:t>
                        </a:r>
                        <a:endParaRPr lang="zh-TW" altLang="en-US" sz="1500">
                          <a:latin typeface="+mn-lt"/>
                          <a:ea typeface="+mn-ea"/>
                          <a:cs typeface="+mn-ea"/>
                          <a:sym typeface="+mn-lt"/>
                        </a:endParaRPr>
                      </a:p>
                    </a:txBody>
                    <a:tcPr anchor="ctr">
                      <a:solidFill>
                        <a:srgbClr val="F2EAFA"/>
                      </a:solidFill>
                    </a:tcPr>
                  </a:tc>
                  <a:extLst>
                    <a:ext uri="{0D108BD9-81ED-4DB2-BD59-A6C34878D82A}">
                      <a16:rowId xmlns:a16="http://schemas.microsoft.com/office/drawing/2014/main" val="4003139444"/>
                    </a:ext>
                  </a:extLst>
                </a:tr>
                <a:tr h="539469">
                  <a:tc>
                    <a:txBody>
                      <a:bodyPr/>
                      <a:lstStyle/>
                      <a:p>
                        <a:r>
                          <a:rPr lang="zh-TW" altLang="en-US" sz="1500">
                            <a:latin typeface="+mn-lt"/>
                            <a:ea typeface="+mn-ea"/>
                            <a:cs typeface="+mn-ea"/>
                            <a:sym typeface="+mn-lt"/>
                          </a:rPr>
                          <a:t>支援能力</a:t>
                        </a:r>
                      </a:p>
                    </a:txBody>
                    <a:tcPr anchor="ctr">
                      <a:solidFill>
                        <a:srgbClr val="E6D7F5"/>
                      </a:solidFill>
                    </a:tcPr>
                  </a:tc>
                  <a:tc>
                    <a:txBody>
                      <a:bodyPr/>
                      <a:lstStyle/>
                      <a:p>
                        <a:r>
                          <a:rPr lang="zh-TW" altLang="en-US" sz="1500">
                            <a:latin typeface="+mn-lt"/>
                            <a:ea typeface="+mn-ea"/>
                            <a:cs typeface="+mn-ea"/>
                            <a:sym typeface="+mn-lt"/>
                          </a:rPr>
                          <a:t>文件共同編輯與同步至 </a:t>
                        </a:r>
                        <a:r>
                          <a:rPr lang="en-US" altLang="zh-TW" sz="1500">
                            <a:latin typeface="+mn-lt"/>
                            <a:ea typeface="+mn-ea"/>
                            <a:cs typeface="+mn-ea"/>
                            <a:sym typeface="+mn-lt"/>
                          </a:rPr>
                          <a:t>NAS </a:t>
                        </a:r>
                        <a:r>
                          <a:rPr lang="zh-CN" altLang="en-US" sz="1500">
                            <a:latin typeface="+mn-lt"/>
                            <a:ea typeface="+mn-ea"/>
                            <a:cs typeface="+mn-ea"/>
                            <a:sym typeface="+mn-lt"/>
                          </a:rPr>
                          <a:t>檔案</a:t>
                        </a:r>
                        <a:endParaRPr lang="zh-TW" altLang="en-US" sz="1500">
                          <a:latin typeface="+mn-lt"/>
                          <a:ea typeface="+mn-ea"/>
                          <a:cs typeface="+mn-ea"/>
                          <a:sym typeface="+mn-lt"/>
                        </a:endParaRPr>
                      </a:p>
                    </a:txBody>
                    <a:tcPr anchor="ctr">
                      <a:solidFill>
                        <a:srgbClr val="E6D7F5"/>
                      </a:solidFill>
                    </a:tcPr>
                  </a:tc>
                  <a:tc>
                    <a:txBody>
                      <a:bodyPr/>
                      <a:lstStyle/>
                      <a:p>
                        <a:r>
                          <a:rPr lang="zh-TW" altLang="en-US" sz="1500">
                            <a:latin typeface="+mn-lt"/>
                            <a:ea typeface="+mn-ea"/>
                            <a:cs typeface="+mn-ea"/>
                            <a:sym typeface="+mn-lt"/>
                          </a:rPr>
                          <a:t>文件檢視</a:t>
                        </a:r>
                        <a:endParaRPr lang="en-US" altLang="zh-TW" sz="1500">
                          <a:latin typeface="+mn-lt"/>
                          <a:ea typeface="+mn-ea"/>
                          <a:cs typeface="+mn-ea"/>
                          <a:sym typeface="+mn-lt"/>
                        </a:endParaRPr>
                      </a:p>
                      <a:p>
                        <a:r>
                          <a:rPr lang="zh-TW" altLang="en-US" sz="1500">
                            <a:latin typeface="+mn-lt"/>
                            <a:ea typeface="+mn-ea"/>
                            <a:cs typeface="+mn-ea"/>
                            <a:sym typeface="+mn-lt"/>
                          </a:rPr>
                          <a:t>可轉成 </a:t>
                        </a:r>
                        <a:r>
                          <a:rPr lang="en-US" altLang="zh-TW" sz="1500">
                            <a:latin typeface="+mn-lt"/>
                            <a:ea typeface="+mn-ea"/>
                            <a:cs typeface="+mn-ea"/>
                            <a:sym typeface="+mn-lt"/>
                          </a:rPr>
                          <a:t>Google </a:t>
                        </a:r>
                        <a:r>
                          <a:rPr lang="zh-CN" altLang="en-US" sz="1500">
                            <a:latin typeface="+mn-lt"/>
                            <a:ea typeface="+mn-ea"/>
                            <a:cs typeface="+mn-ea"/>
                            <a:sym typeface="+mn-lt"/>
                          </a:rPr>
                          <a:t>文件進行編輯</a:t>
                        </a:r>
                        <a:endParaRPr lang="zh-TW" altLang="en-US" sz="1500">
                          <a:latin typeface="+mn-lt"/>
                          <a:ea typeface="+mn-ea"/>
                          <a:cs typeface="+mn-ea"/>
                          <a:sym typeface="+mn-lt"/>
                        </a:endParaRPr>
                      </a:p>
                    </a:txBody>
                    <a:tcPr anchor="ctr">
                      <a:solidFill>
                        <a:srgbClr val="E6D7F5"/>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1500">
                            <a:latin typeface="+mn-lt"/>
                            <a:ea typeface="+mn-ea"/>
                            <a:cs typeface="+mn-ea"/>
                            <a:sym typeface="+mn-lt"/>
                          </a:rPr>
                          <a:t>文件檢視</a:t>
                        </a:r>
                        <a:endParaRPr lang="en-US" altLang="zh-TW" sz="1500">
                          <a:latin typeface="+mn-lt"/>
                          <a:ea typeface="+mn-ea"/>
                          <a:cs typeface="+mn-ea"/>
                          <a:sym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1500">
                            <a:latin typeface="+mn-lt"/>
                            <a:ea typeface="+mn-ea"/>
                            <a:cs typeface="+mn-ea"/>
                            <a:sym typeface="+mn-lt"/>
                          </a:rPr>
                          <a:t>可轉成</a:t>
                        </a:r>
                        <a:r>
                          <a:rPr lang="en-US" altLang="zh-TW" sz="1500">
                            <a:latin typeface="+mn-lt"/>
                            <a:ea typeface="+mn-ea"/>
                            <a:cs typeface="+mn-ea"/>
                            <a:sym typeface="+mn-lt"/>
                          </a:rPr>
                          <a:t> Google </a:t>
                        </a:r>
                        <a:r>
                          <a:rPr lang="zh-CN" altLang="en-US" sz="1500">
                            <a:latin typeface="+mn-lt"/>
                            <a:ea typeface="+mn-ea"/>
                            <a:cs typeface="+mn-ea"/>
                            <a:sym typeface="+mn-lt"/>
                          </a:rPr>
                          <a:t>文件進行編輯</a:t>
                        </a:r>
                        <a:endParaRPr lang="zh-TW" altLang="en-US" sz="1500">
                          <a:latin typeface="+mn-lt"/>
                          <a:ea typeface="+mn-ea"/>
                          <a:cs typeface="+mn-ea"/>
                          <a:sym typeface="+mn-lt"/>
                        </a:endParaRPr>
                      </a:p>
                    </a:txBody>
                    <a:tcPr anchor="ctr">
                      <a:solidFill>
                        <a:srgbClr val="E6D7F5"/>
                      </a:solidFill>
                    </a:tcPr>
                  </a:tc>
                  <a:extLst>
                    <a:ext uri="{0D108BD9-81ED-4DB2-BD59-A6C34878D82A}">
                      <a16:rowId xmlns:a16="http://schemas.microsoft.com/office/drawing/2014/main" val="3858743108"/>
                    </a:ext>
                  </a:extLst>
                </a:tr>
              </a:tbl>
            </a:graphicData>
          </a:graphic>
        </p:graphicFrame>
        <p:pic>
          <p:nvPicPr>
            <p:cNvPr id="91" name="圖片 90">
              <a:extLst>
                <a:ext uri="{FF2B5EF4-FFF2-40B4-BE49-F238E27FC236}">
                  <a16:creationId xmlns:a16="http://schemas.microsoft.com/office/drawing/2014/main" id="{9A602039-174F-F342-81B5-34956165C4D8}"/>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7032102" y="8558066"/>
              <a:ext cx="520700" cy="520700"/>
            </a:xfrm>
            <a:prstGeom prst="rect">
              <a:avLst/>
            </a:prstGeom>
          </p:spPr>
        </p:pic>
        <p:pic>
          <p:nvPicPr>
            <p:cNvPr id="92" name="圖片 91">
              <a:extLst>
                <a:ext uri="{FF2B5EF4-FFF2-40B4-BE49-F238E27FC236}">
                  <a16:creationId xmlns:a16="http://schemas.microsoft.com/office/drawing/2014/main" id="{378B8389-F078-BA4A-8567-0BE9EC099B39}"/>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3928881" y="8601644"/>
              <a:ext cx="1275442" cy="489479"/>
            </a:xfrm>
            <a:prstGeom prst="rect">
              <a:avLst/>
            </a:prstGeom>
          </p:spPr>
        </p:pic>
        <p:pic>
          <p:nvPicPr>
            <p:cNvPr id="93" name="圖片 92">
              <a:extLst>
                <a:ext uri="{FF2B5EF4-FFF2-40B4-BE49-F238E27FC236}">
                  <a16:creationId xmlns:a16="http://schemas.microsoft.com/office/drawing/2014/main" id="{D36CC690-5C36-9A44-9B9D-5FF35D6F9BA9}"/>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502580" y="8570423"/>
              <a:ext cx="520700" cy="520700"/>
            </a:xfrm>
            <a:prstGeom prst="rect">
              <a:avLst/>
            </a:prstGeom>
          </p:spPr>
        </p:pic>
        <p:pic>
          <p:nvPicPr>
            <p:cNvPr id="94" name="圖片 93">
              <a:extLst>
                <a:ext uri="{FF2B5EF4-FFF2-40B4-BE49-F238E27FC236}">
                  <a16:creationId xmlns:a16="http://schemas.microsoft.com/office/drawing/2014/main" id="{476CAD0D-745F-5A46-9E92-87946508089A}"/>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2558430" y="8570423"/>
              <a:ext cx="520700" cy="520700"/>
            </a:xfrm>
            <a:prstGeom prst="rect">
              <a:avLst/>
            </a:prstGeom>
          </p:spPr>
        </p:pic>
        <p:pic>
          <p:nvPicPr>
            <p:cNvPr id="95" name="圖片 94">
              <a:extLst>
                <a:ext uri="{FF2B5EF4-FFF2-40B4-BE49-F238E27FC236}">
                  <a16:creationId xmlns:a16="http://schemas.microsoft.com/office/drawing/2014/main" id="{9A5CC933-874D-CA49-A137-F6BF29FA92B7}"/>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2041011" y="8579956"/>
              <a:ext cx="499688" cy="499688"/>
            </a:xfrm>
            <a:prstGeom prst="rect">
              <a:avLst/>
            </a:prstGeom>
          </p:spPr>
        </p:pic>
        <p:pic>
          <p:nvPicPr>
            <p:cNvPr id="96" name="圖片 95">
              <a:extLst>
                <a:ext uri="{FF2B5EF4-FFF2-40B4-BE49-F238E27FC236}">
                  <a16:creationId xmlns:a16="http://schemas.microsoft.com/office/drawing/2014/main" id="{2FA92CE3-66FB-A147-8E33-BAFDA054A4E6}"/>
                </a:ext>
              </a:extLst>
            </p:cNvPr>
            <p:cNvPicPr>
              <a:picLocks noChangeAspect="1"/>
            </p:cNvPicPr>
            <p:nvPr/>
          </p:nvPicPr>
          <p:blipFill rotWithShape="1">
            <a:blip r:embed="rId12" cstate="print">
              <a:extLst>
                <a:ext uri="{28A0092B-C50C-407E-A947-70E740481C1C}">
                  <a14:useLocalDpi xmlns:a14="http://schemas.microsoft.com/office/drawing/2010/main"/>
                </a:ext>
              </a:extLst>
            </a:blip>
            <a:srcRect l="-248"/>
            <a:stretch/>
          </p:blipFill>
          <p:spPr>
            <a:xfrm>
              <a:off x="9384599" y="9042400"/>
              <a:ext cx="2303013" cy="2303013"/>
            </a:xfrm>
            <a:prstGeom prst="ellipse">
              <a:avLst/>
            </a:prstGeom>
            <a:ln w="38100">
              <a:solidFill>
                <a:srgbClr val="7030A0"/>
              </a:solidFill>
            </a:ln>
          </p:spPr>
        </p:pic>
        <p:sp>
          <p:nvSpPr>
            <p:cNvPr id="97" name="文字方塊 96">
              <a:extLst>
                <a:ext uri="{FF2B5EF4-FFF2-40B4-BE49-F238E27FC236}">
                  <a16:creationId xmlns:a16="http://schemas.microsoft.com/office/drawing/2014/main" id="{10E46933-C430-D44D-A852-12D890A14C67}"/>
                </a:ext>
              </a:extLst>
            </p:cNvPr>
            <p:cNvSpPr txBox="1"/>
            <p:nvPr/>
          </p:nvSpPr>
          <p:spPr>
            <a:xfrm>
              <a:off x="9219216" y="11382484"/>
              <a:ext cx="2926564" cy="523220"/>
            </a:xfrm>
            <a:prstGeom prst="rect">
              <a:avLst/>
            </a:prstGeom>
            <a:noFill/>
          </p:spPr>
          <p:txBody>
            <a:bodyPr wrap="square" rtlCol="0">
              <a:spAutoFit/>
            </a:bodyPr>
            <a:lstStyle/>
            <a:p>
              <a:pPr defTabSz="1219170">
                <a:buClr>
                  <a:srgbClr val="000000"/>
                </a:buClr>
              </a:pPr>
              <a:r>
                <a:rPr kumimoji="1" lang="zh-TW" altLang="en-US" sz="1400" kern="0">
                  <a:solidFill>
                    <a:prstClr val="white"/>
                  </a:solidFill>
                  <a:cs typeface="+mn-ea"/>
                  <a:sym typeface="+mn-lt"/>
                </a:rPr>
                <a:t>到 設定</a:t>
              </a:r>
              <a:r>
                <a:rPr kumimoji="1" lang="en-US" altLang="zh-TW" sz="1400" kern="0">
                  <a:solidFill>
                    <a:prstClr val="white"/>
                  </a:solidFill>
                  <a:cs typeface="+mn-ea"/>
                  <a:sym typeface="+mn-lt"/>
                </a:rPr>
                <a:t>&gt;</a:t>
              </a:r>
              <a:r>
                <a:rPr kumimoji="1" lang="zh-CN" altLang="en-US" sz="1400" kern="0">
                  <a:solidFill>
                    <a:prstClr val="white"/>
                  </a:solidFill>
                  <a:cs typeface="+mn-ea"/>
                  <a:sym typeface="+mn-lt"/>
                </a:rPr>
                <a:t>文件</a:t>
              </a:r>
              <a:r>
                <a:rPr kumimoji="1" lang="zh-TW" altLang="en-US" sz="1400" kern="0">
                  <a:solidFill>
                    <a:prstClr val="white"/>
                  </a:solidFill>
                  <a:cs typeface="+mn-ea"/>
                  <a:sym typeface="+mn-lt"/>
                </a:rPr>
                <a:t> 裡，選擇你習慣的預設開啟方式吧！</a:t>
              </a:r>
            </a:p>
          </p:txBody>
        </p:sp>
        <p:pic>
          <p:nvPicPr>
            <p:cNvPr id="98" name="圖片 97">
              <a:extLst>
                <a:ext uri="{FF2B5EF4-FFF2-40B4-BE49-F238E27FC236}">
                  <a16:creationId xmlns:a16="http://schemas.microsoft.com/office/drawing/2014/main" id="{A11C4C5B-AF94-8B42-9E21-320FEA886D24}"/>
                </a:ext>
              </a:extLst>
            </p:cNvPr>
            <p:cNvPicPr>
              <a:picLocks noChangeAspect="1"/>
            </p:cNvPicPr>
            <p:nvPr/>
          </p:nvPicPr>
          <p:blipFill rotWithShape="1">
            <a:blip r:embed="rId13" cstate="print">
              <a:extLst>
                <a:ext uri="{28A0092B-C50C-407E-A947-70E740481C1C}">
                  <a14:useLocalDpi xmlns:a14="http://schemas.microsoft.com/office/drawing/2010/main"/>
                </a:ext>
              </a:extLst>
            </a:blip>
            <a:srcRect/>
            <a:stretch/>
          </p:blipFill>
          <p:spPr>
            <a:xfrm>
              <a:off x="7994731" y="7353979"/>
              <a:ext cx="939800" cy="939800"/>
            </a:xfrm>
            <a:prstGeom prst="ellipse">
              <a:avLst/>
            </a:prstGeom>
            <a:ln w="38100">
              <a:solidFill>
                <a:srgbClr val="FFC000"/>
              </a:solidFill>
            </a:ln>
          </p:spPr>
        </p:pic>
        <p:sp>
          <p:nvSpPr>
            <p:cNvPr id="99" name="矩形 98">
              <a:extLst>
                <a:ext uri="{FF2B5EF4-FFF2-40B4-BE49-F238E27FC236}">
                  <a16:creationId xmlns:a16="http://schemas.microsoft.com/office/drawing/2014/main" id="{27B896B0-EF82-ED43-9271-200EA38B6FB9}"/>
                </a:ext>
              </a:extLst>
            </p:cNvPr>
            <p:cNvSpPr/>
            <p:nvPr/>
          </p:nvSpPr>
          <p:spPr>
            <a:xfrm>
              <a:off x="8955068" y="7622875"/>
              <a:ext cx="2531462" cy="307777"/>
            </a:xfrm>
            <a:prstGeom prst="rect">
              <a:avLst/>
            </a:prstGeom>
          </p:spPr>
          <p:txBody>
            <a:bodyPr wrap="none">
              <a:spAutoFit/>
            </a:bodyPr>
            <a:lstStyle/>
            <a:p>
              <a:pPr defTabSz="1219170">
                <a:buClr>
                  <a:srgbClr val="000000"/>
                </a:buClr>
              </a:pPr>
              <a:r>
                <a:rPr kumimoji="1" lang="zh-TW" altLang="en-US" sz="1400" kern="0">
                  <a:solidFill>
                    <a:srgbClr val="000000"/>
                  </a:solidFill>
                  <a:cs typeface="+mn-ea"/>
                  <a:sym typeface="+mn-lt"/>
                </a:rPr>
                <a:t>檔案即時同步並回存至</a:t>
              </a:r>
              <a:r>
                <a:rPr kumimoji="1" lang="en-US" altLang="zh-TW" sz="1400" kern="0">
                  <a:solidFill>
                    <a:srgbClr val="000000"/>
                  </a:solidFill>
                  <a:cs typeface="+mn-ea"/>
                  <a:sym typeface="+mn-lt"/>
                </a:rPr>
                <a:t>NAS</a:t>
              </a:r>
              <a:r>
                <a:rPr kumimoji="1" lang="zh-CN" altLang="en-US" sz="1400" kern="0">
                  <a:solidFill>
                    <a:srgbClr val="000000"/>
                  </a:solidFill>
                  <a:cs typeface="+mn-ea"/>
                  <a:sym typeface="+mn-lt"/>
                </a:rPr>
                <a:t>中</a:t>
              </a:r>
              <a:endParaRPr kumimoji="1" lang="zh-TW" altLang="en-US" sz="1400" kern="0">
                <a:solidFill>
                  <a:srgbClr val="000000"/>
                </a:solidFill>
                <a:cs typeface="+mn-ea"/>
                <a:sym typeface="+mn-lt"/>
              </a:endParaRPr>
            </a:p>
          </p:txBody>
        </p:sp>
        <p:sp>
          <p:nvSpPr>
            <p:cNvPr id="100" name="矩形: 圓角 21">
              <a:extLst>
                <a:ext uri="{FF2B5EF4-FFF2-40B4-BE49-F238E27FC236}">
                  <a16:creationId xmlns:a16="http://schemas.microsoft.com/office/drawing/2014/main" id="{56651623-99FD-1544-8871-2EFA7339CFC7}"/>
                </a:ext>
              </a:extLst>
            </p:cNvPr>
            <p:cNvSpPr/>
            <p:nvPr/>
          </p:nvSpPr>
          <p:spPr>
            <a:xfrm>
              <a:off x="9219216" y="8528444"/>
              <a:ext cx="3204521" cy="430981"/>
            </a:xfrm>
            <a:prstGeom prst="roundRect">
              <a:avLst>
                <a:gd name="adj" fmla="val 8066"/>
              </a:avLst>
            </a:prstGeom>
            <a:blipFill dpi="0" rotWithShape="1">
              <a:blip r:embed="rId14"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pic>
          <p:nvPicPr>
            <p:cNvPr id="101" name="圖片 100">
              <a:extLst>
                <a:ext uri="{FF2B5EF4-FFF2-40B4-BE49-F238E27FC236}">
                  <a16:creationId xmlns:a16="http://schemas.microsoft.com/office/drawing/2014/main" id="{DBE890F1-F189-B743-BD5D-90F8794A80A2}"/>
                </a:ext>
              </a:extLst>
            </p:cNvPr>
            <p:cNvPicPr>
              <a:picLocks noChangeAspect="1"/>
            </p:cNvPicPr>
            <p:nvPr/>
          </p:nvPicPr>
          <p:blipFill rotWithShape="1">
            <a:blip r:embed="rId15" cstate="print">
              <a:extLst>
                <a:ext uri="{28A0092B-C50C-407E-A947-70E740481C1C}">
                  <a14:useLocalDpi xmlns:a14="http://schemas.microsoft.com/office/drawing/2010/main"/>
                </a:ext>
              </a:extLst>
            </a:blip>
            <a:srcRect/>
            <a:stretch/>
          </p:blipFill>
          <p:spPr>
            <a:xfrm>
              <a:off x="8398243" y="8217730"/>
              <a:ext cx="939800" cy="939800"/>
            </a:xfrm>
            <a:prstGeom prst="ellipse">
              <a:avLst/>
            </a:prstGeom>
            <a:ln w="38100">
              <a:solidFill>
                <a:srgbClr val="FFC000"/>
              </a:solidFill>
            </a:ln>
          </p:spPr>
        </p:pic>
        <p:sp>
          <p:nvSpPr>
            <p:cNvPr id="102" name="矩形 101">
              <a:extLst>
                <a:ext uri="{FF2B5EF4-FFF2-40B4-BE49-F238E27FC236}">
                  <a16:creationId xmlns:a16="http://schemas.microsoft.com/office/drawing/2014/main" id="{20E07323-921D-AD47-8FDD-98BF93B7BF6E}"/>
                </a:ext>
              </a:extLst>
            </p:cNvPr>
            <p:cNvSpPr/>
            <p:nvPr/>
          </p:nvSpPr>
          <p:spPr>
            <a:xfrm>
              <a:off x="9513901" y="8557686"/>
              <a:ext cx="1620957" cy="307777"/>
            </a:xfrm>
            <a:prstGeom prst="rect">
              <a:avLst/>
            </a:prstGeom>
          </p:spPr>
          <p:txBody>
            <a:bodyPr wrap="none" anchor="t">
              <a:spAutoFit/>
            </a:bodyPr>
            <a:lstStyle/>
            <a:p>
              <a:pPr defTabSz="1219170">
                <a:buClr>
                  <a:srgbClr val="000000"/>
                </a:buClr>
              </a:pPr>
              <a:r>
                <a:rPr kumimoji="1" lang="zh-TW" altLang="en-US" sz="1400" kern="0">
                  <a:solidFill>
                    <a:srgbClr val="000000"/>
                  </a:solidFill>
                  <a:cs typeface="+mn-ea"/>
                  <a:sym typeface="+mn-lt"/>
                </a:rPr>
                <a:t>支援多人線上編輯</a:t>
              </a:r>
              <a:endParaRPr kumimoji="1" lang="en-US" altLang="zh-TW" sz="1400" kern="0">
                <a:solidFill>
                  <a:srgbClr val="000000"/>
                </a:solidFill>
                <a:cs typeface="+mn-ea"/>
                <a:sym typeface="+mn-lt"/>
              </a:endParaRPr>
            </a:p>
          </p:txBody>
        </p:sp>
      </p:grpSp>
      <p:sp>
        <p:nvSpPr>
          <p:cNvPr id="24" name="矩形: 圓角 17">
            <a:extLst>
              <a:ext uri="{FF2B5EF4-FFF2-40B4-BE49-F238E27FC236}">
                <a16:creationId xmlns:a16="http://schemas.microsoft.com/office/drawing/2014/main" id="{43999FFC-3554-4AA7-B1A8-12A629728DE1}"/>
              </a:ext>
            </a:extLst>
          </p:cNvPr>
          <p:cNvSpPr/>
          <p:nvPr/>
        </p:nvSpPr>
        <p:spPr>
          <a:xfrm>
            <a:off x="1471358" y="5723260"/>
            <a:ext cx="3530967" cy="430981"/>
          </a:xfrm>
          <a:prstGeom prst="roundRect">
            <a:avLst>
              <a:gd name="adj" fmla="val 8066"/>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srgbClr val="EEECE1"/>
              </a:solidFill>
              <a:cs typeface="+mn-ea"/>
              <a:sym typeface="+mn-lt"/>
            </a:endParaRPr>
          </a:p>
        </p:txBody>
      </p:sp>
      <p:graphicFrame>
        <p:nvGraphicFramePr>
          <p:cNvPr id="25" name="內容版面配置區 5">
            <a:extLst>
              <a:ext uri="{FF2B5EF4-FFF2-40B4-BE49-F238E27FC236}">
                <a16:creationId xmlns:a16="http://schemas.microsoft.com/office/drawing/2014/main" id="{4403B246-8FAA-4AF4-A46A-D77DB2C84BD3}"/>
              </a:ext>
            </a:extLst>
          </p:cNvPr>
          <p:cNvGraphicFramePr>
            <a:graphicFrameLocks/>
          </p:cNvGraphicFramePr>
          <p:nvPr>
            <p:extLst>
              <p:ext uri="{D42A27DB-BD31-4B8C-83A1-F6EECF244321}">
                <p14:modId xmlns:p14="http://schemas.microsoft.com/office/powerpoint/2010/main" val="2041316197"/>
              </p:ext>
            </p:extLst>
          </p:nvPr>
        </p:nvGraphicFramePr>
        <p:xfrm>
          <a:off x="718438" y="2579055"/>
          <a:ext cx="8933562" cy="2877683"/>
        </p:xfrm>
        <a:graphic>
          <a:graphicData uri="http://schemas.openxmlformats.org/drawingml/2006/table">
            <a:tbl>
              <a:tblPr firstRow="1" bandRow="1">
                <a:effectLst>
                  <a:outerShdw blurRad="431800" dist="241300" dir="5760000" sx="106000" sy="106000" algn="ctr" rotWithShape="0">
                    <a:srgbClr val="000000">
                      <a:alpha val="28000"/>
                    </a:srgbClr>
                  </a:outerShdw>
                </a:effectLst>
                <a:tableStyleId>{5C22544A-7EE6-4342-B048-85BDC9FD1C3A}</a:tableStyleId>
              </a:tblPr>
              <a:tblGrid>
                <a:gridCol w="991829">
                  <a:extLst>
                    <a:ext uri="{9D8B030D-6E8A-4147-A177-3AD203B41FA5}">
                      <a16:colId xmlns:a16="http://schemas.microsoft.com/office/drawing/2014/main" val="3133364649"/>
                    </a:ext>
                  </a:extLst>
                </a:gridCol>
                <a:gridCol w="2201333">
                  <a:extLst>
                    <a:ext uri="{9D8B030D-6E8A-4147-A177-3AD203B41FA5}">
                      <a16:colId xmlns:a16="http://schemas.microsoft.com/office/drawing/2014/main" val="2614222353"/>
                    </a:ext>
                  </a:extLst>
                </a:gridCol>
                <a:gridCol w="2870200">
                  <a:extLst>
                    <a:ext uri="{9D8B030D-6E8A-4147-A177-3AD203B41FA5}">
                      <a16:colId xmlns:a16="http://schemas.microsoft.com/office/drawing/2014/main" val="940691484"/>
                    </a:ext>
                  </a:extLst>
                </a:gridCol>
                <a:gridCol w="2870200">
                  <a:extLst>
                    <a:ext uri="{9D8B030D-6E8A-4147-A177-3AD203B41FA5}">
                      <a16:colId xmlns:a16="http://schemas.microsoft.com/office/drawing/2014/main" val="107505992"/>
                    </a:ext>
                  </a:extLst>
                </a:gridCol>
              </a:tblGrid>
              <a:tr h="652643">
                <a:tc>
                  <a:txBody>
                    <a:bodyPr/>
                    <a:lstStyle/>
                    <a:p>
                      <a:pPr marL="0" algn="ctr" defTabSz="914400" rtl="0" eaLnBrk="1" latinLnBrk="0" hangingPunct="1"/>
                      <a:endParaRPr lang="zh-TW" altLang="en-US" sz="1900" kern="1200">
                        <a:solidFill>
                          <a:schemeClr val="lt1"/>
                        </a:solidFill>
                        <a:latin typeface="+mn-lt"/>
                        <a:ea typeface="+mn-ea"/>
                        <a:cs typeface="+mn-ea"/>
                        <a:sym typeface="+mn-lt"/>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rtl="0" eaLnBrk="1" latinLnBrk="0" hangingPunct="1"/>
                      <a:r>
                        <a:rPr lang="en-US" altLang="zh-CN" sz="1600" b="1" kern="1200">
                          <a:solidFill>
                            <a:schemeClr val="lt1"/>
                          </a:solidFill>
                          <a:latin typeface="+mn-lt"/>
                          <a:ea typeface="+mn-ea"/>
                          <a:cs typeface="+mn-ea"/>
                          <a:sym typeface="+mn-lt"/>
                        </a:rPr>
                        <a:t>Edit with Office Online</a:t>
                      </a:r>
                      <a:endParaRPr lang="zh-CN" altLang="en-US" sz="1600" b="1" kern="1200">
                        <a:solidFill>
                          <a:schemeClr val="lt1"/>
                        </a:solidFill>
                        <a:latin typeface="+mn-lt"/>
                        <a:ea typeface="+mn-ea"/>
                        <a:cs typeface="+mn-ea"/>
                        <a:sym typeface="+mn-lt"/>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rtl="0" eaLnBrk="1" latinLnBrk="0" hangingPunct="1"/>
                      <a:r>
                        <a:rPr lang="en-US" altLang="zh-TW" sz="1600" b="1" kern="1200">
                          <a:solidFill>
                            <a:schemeClr val="lt1"/>
                          </a:solidFill>
                          <a:latin typeface="+mn-lt"/>
                          <a:ea typeface="+mn-ea"/>
                          <a:cs typeface="+mn-ea"/>
                          <a:sym typeface="+mn-lt"/>
                        </a:rPr>
                        <a:t>View in Google Docs</a:t>
                      </a:r>
                      <a:endParaRPr lang="zh-CN" altLang="en-US" sz="1600" b="1" kern="1200">
                        <a:solidFill>
                          <a:schemeClr val="lt1"/>
                        </a:solidFill>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rtl="0" eaLnBrk="1" latinLnBrk="0" hangingPunct="1"/>
                      <a:r>
                        <a:rPr lang="en-US" altLang="zh-TW" sz="1600" b="1" kern="1200">
                          <a:solidFill>
                            <a:schemeClr val="lt1"/>
                          </a:solidFill>
                          <a:latin typeface="+mn-lt"/>
                          <a:ea typeface="+mn-ea"/>
                          <a:cs typeface="+mn-ea"/>
                          <a:sym typeface="+mn-lt"/>
                        </a:rPr>
                        <a:t>Open with Google Chrome </a:t>
                      </a:r>
                      <a:r>
                        <a:rPr lang="zh-CN" altLang="en-US" sz="1600" b="1" kern="1200">
                          <a:solidFill>
                            <a:schemeClr val="lt1"/>
                          </a:solidFill>
                          <a:latin typeface="+mn-lt"/>
                          <a:ea typeface="+mn-ea"/>
                          <a:cs typeface="+mn-ea"/>
                          <a:sym typeface="+mn-lt"/>
                        </a:rPr>
                        <a:t>Extension</a:t>
                      </a:r>
                      <a:endParaRPr lang="zh-TW" altLang="en-US" sz="1600" b="1" kern="1200">
                        <a:solidFill>
                          <a:schemeClr val="lt1"/>
                        </a:solidFill>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9146232"/>
                  </a:ext>
                </a:extLst>
              </a:tr>
              <a:tr h="762000">
                <a:tc>
                  <a:txBody>
                    <a:bodyPr/>
                    <a:lstStyle/>
                    <a:p>
                      <a:r>
                        <a:rPr lang="zh-TW" altLang="en-US" sz="1000" b="1">
                          <a:latin typeface="+mn-lt"/>
                          <a:ea typeface="+mn-ea"/>
                          <a:cs typeface="+mn-ea"/>
                          <a:sym typeface="+mn-lt"/>
                        </a:rPr>
                        <a:t>Requirement</a:t>
                      </a:r>
                      <a:endParaRPr lang="zh-TW" sz="100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r>
                        <a:rPr lang="en-US" altLang="zh-TW" sz="1050">
                          <a:latin typeface="+mn-lt"/>
                          <a:ea typeface="+mn-ea"/>
                          <a:cs typeface="+mn-ea"/>
                          <a:sym typeface="+mn-lt"/>
                        </a:rPr>
                        <a:t>CloudLink needs to be enabled</a:t>
                      </a:r>
                      <a:endParaRPr lang="zh-TW" altLang="en-US" sz="105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buNone/>
                      </a:pPr>
                      <a:r>
                        <a:rPr lang="en-US" sz="1400" b="0" i="0" u="none" strike="noStrike" noProof="0">
                          <a:latin typeface="+mn-lt"/>
                          <a:ea typeface="+mn-ea"/>
                          <a:cs typeface="+mn-ea"/>
                          <a:sym typeface="+mn-lt"/>
                        </a:rPr>
                        <a:t>CloudLink needs to be enabled</a:t>
                      </a:r>
                      <a:endParaRPr lang="zh-TW" altLang="en-US" sz="240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lnSpc>
                          <a:spcPct val="100000"/>
                        </a:lnSpc>
                        <a:spcBef>
                          <a:spcPts val="0"/>
                        </a:spcBef>
                        <a:spcAft>
                          <a:spcPts val="0"/>
                        </a:spcAft>
                        <a:buNone/>
                      </a:pPr>
                      <a:r>
                        <a:rPr lang="en" sz="1400" b="0" i="0" u="none" strike="noStrike" kern="1200" noProof="0">
                          <a:effectLst/>
                          <a:latin typeface="+mn-lt"/>
                          <a:ea typeface="+mn-ea"/>
                          <a:cs typeface="+mn-ea"/>
                          <a:sym typeface="+mn-lt"/>
                        </a:rPr>
                        <a:t>Use Chrome with extension “Office Editing for Docs, Sheets &amp; Slides” to open</a:t>
                      </a:r>
                      <a:endParaRPr lang="zh-TW" altLang="en-US" sz="240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524032982"/>
                  </a:ext>
                </a:extLst>
              </a:tr>
              <a:tr h="731520">
                <a:tc>
                  <a:txBody>
                    <a:bodyPr/>
                    <a:lstStyle/>
                    <a:p>
                      <a:r>
                        <a:rPr lang="zh-TW" altLang="en-US" sz="1050" b="1">
                          <a:latin typeface="+mn-lt"/>
                          <a:ea typeface="+mn-ea"/>
                          <a:cs typeface="+mn-ea"/>
                          <a:sym typeface="+mn-lt"/>
                        </a:rPr>
                        <a:t>Supported formats</a:t>
                      </a:r>
                      <a:endParaRPr lang="zh-TW" altLang="en-US" sz="1400" b="1">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r>
                        <a:rPr lang="en-US" altLang="zh-TW" sz="1400">
                          <a:latin typeface="+mn-lt"/>
                          <a:ea typeface="+mn-ea"/>
                          <a:cs typeface="+mn-ea"/>
                          <a:sym typeface="+mn-lt"/>
                        </a:rPr>
                        <a:t>.docx, .pptx, .xlsx</a:t>
                      </a:r>
                      <a:endParaRPr lang="zh-TW" altLang="en-US" sz="140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r>
                        <a:rPr lang="en-US" altLang="zh-TW" sz="1400">
                          <a:latin typeface="+mn-lt"/>
                          <a:ea typeface="+mn-ea"/>
                          <a:cs typeface="+mn-ea"/>
                          <a:sym typeface="+mn-lt"/>
                        </a:rPr>
                        <a:t>.doc, .ppt, .xls .docx, .pptx, .xlsx</a:t>
                      </a:r>
                      <a:endParaRPr lang="zh-TW" altLang="en-US" sz="140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r>
                        <a:rPr lang="en-US" altLang="zh-TW" sz="1400">
                          <a:latin typeface="+mn-lt"/>
                          <a:ea typeface="+mn-ea"/>
                          <a:cs typeface="+mn-ea"/>
                          <a:sym typeface="+mn-lt"/>
                        </a:rPr>
                        <a:t>.doc, .ppt, .xls .docx, .pptx, .xlsx</a:t>
                      </a:r>
                      <a:endParaRPr lang="zh-TW" altLang="en-US" sz="140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4003139444"/>
                  </a:ext>
                </a:extLst>
              </a:tr>
              <a:tr h="731520">
                <a:tc>
                  <a:txBody>
                    <a:bodyPr/>
                    <a:lstStyle/>
                    <a:p>
                      <a:r>
                        <a:rPr lang="zh-TW" altLang="en-US" sz="1000" b="1">
                          <a:latin typeface="+mn-lt"/>
                          <a:ea typeface="+mn-ea"/>
                          <a:cs typeface="+mn-ea"/>
                          <a:sym typeface="+mn-lt"/>
                        </a:rPr>
                        <a:t>Capabilities</a:t>
                      </a: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lnSpc>
                          <a:spcPct val="100000"/>
                        </a:lnSpc>
                        <a:spcBef>
                          <a:spcPts val="0"/>
                        </a:spcBef>
                        <a:spcAft>
                          <a:spcPts val="0"/>
                        </a:spcAft>
                        <a:buNone/>
                      </a:pPr>
                      <a:r>
                        <a:rPr lang="zh-CN" sz="1000" b="0" i="0" u="none" strike="noStrike" noProof="0">
                          <a:latin typeface="+mn-lt"/>
                          <a:ea typeface="+mn-ea"/>
                          <a:cs typeface="+mn-ea"/>
                          <a:sym typeface="+mn-lt"/>
                        </a:rPr>
                        <a:t>•File collaboration</a:t>
                      </a:r>
                      <a:endParaRPr lang="zh-TW" altLang="en-US" sz="1000">
                        <a:latin typeface="+mn-lt"/>
                        <a:ea typeface="+mn-ea"/>
                        <a:cs typeface="+mn-ea"/>
                        <a:sym typeface="+mn-lt"/>
                      </a:endParaRPr>
                    </a:p>
                    <a:p>
                      <a:pPr lvl="0" algn="l">
                        <a:lnSpc>
                          <a:spcPct val="100000"/>
                        </a:lnSpc>
                        <a:spcBef>
                          <a:spcPts val="0"/>
                        </a:spcBef>
                        <a:spcAft>
                          <a:spcPts val="0"/>
                        </a:spcAft>
                        <a:buNone/>
                      </a:pPr>
                      <a:r>
                        <a:rPr lang="zh-CN" sz="1000" b="0" i="0" u="none" strike="noStrike" noProof="0">
                          <a:latin typeface="+mn-lt"/>
                          <a:ea typeface="+mn-ea"/>
                          <a:cs typeface="+mn-ea"/>
                          <a:sym typeface="+mn-lt"/>
                        </a:rPr>
                        <a:t>•Auto save to NAS in real time </a:t>
                      </a: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lnSpc>
                          <a:spcPct val="100000"/>
                        </a:lnSpc>
                        <a:spcBef>
                          <a:spcPts val="0"/>
                        </a:spcBef>
                        <a:spcAft>
                          <a:spcPts val="0"/>
                        </a:spcAft>
                        <a:buNone/>
                      </a:pPr>
                      <a:r>
                        <a:rPr lang="zh-TW" sz="1000" b="0" i="0" u="none" strike="noStrike" noProof="0">
                          <a:latin typeface="+mn-lt"/>
                          <a:ea typeface="+mn-ea"/>
                          <a:cs typeface="+mn-ea"/>
                          <a:sym typeface="+mn-lt"/>
                        </a:rPr>
                        <a:t>•Document preview</a:t>
                      </a:r>
                    </a:p>
                    <a:p>
                      <a:pPr lvl="0" algn="l">
                        <a:lnSpc>
                          <a:spcPct val="100000"/>
                        </a:lnSpc>
                        <a:spcBef>
                          <a:spcPts val="0"/>
                        </a:spcBef>
                        <a:spcAft>
                          <a:spcPts val="0"/>
                        </a:spcAft>
                        <a:buNone/>
                      </a:pPr>
                      <a:r>
                        <a:rPr lang="zh-TW" sz="1000" b="0" i="0" u="none" strike="noStrike" noProof="0">
                          <a:latin typeface="+mn-lt"/>
                          <a:ea typeface="+mn-ea"/>
                          <a:cs typeface="+mn-ea"/>
                          <a:sym typeface="+mn-lt"/>
                        </a:rPr>
                        <a:t>•Convert to Google docs for editing &amp; saving in your G</a:t>
                      </a:r>
                      <a:r>
                        <a:rPr lang="en-US" altLang="zh-TW" sz="1000" b="0" i="0" u="none" strike="noStrike" noProof="0">
                          <a:latin typeface="+mn-lt"/>
                          <a:ea typeface="+mn-ea"/>
                          <a:cs typeface="+mn-ea"/>
                          <a:sym typeface="+mn-lt"/>
                        </a:rPr>
                        <a:t>oogle</a:t>
                      </a:r>
                      <a:r>
                        <a:rPr lang="zh-TW" sz="1000" b="0" i="0" u="none" strike="noStrike" noProof="0">
                          <a:latin typeface="+mn-lt"/>
                          <a:ea typeface="+mn-ea"/>
                          <a:cs typeface="+mn-ea"/>
                          <a:sym typeface="+mn-lt"/>
                        </a:rPr>
                        <a:t> </a:t>
                      </a:r>
                      <a:r>
                        <a:rPr lang="en-US" altLang="zh-TW" sz="1000" b="0" i="0" u="none" strike="noStrike" noProof="0">
                          <a:latin typeface="+mn-lt"/>
                          <a:ea typeface="+mn-ea"/>
                          <a:cs typeface="+mn-ea"/>
                          <a:sym typeface="+mn-lt"/>
                        </a:rPr>
                        <a:t>Drive</a:t>
                      </a:r>
                      <a:r>
                        <a:rPr lang="zh-TW" altLang="en-US" sz="1000" b="0" i="0" u="none" strike="noStrike" noProof="0">
                          <a:latin typeface="+mn-lt"/>
                          <a:ea typeface="+mn-ea"/>
                          <a:cs typeface="+mn-ea"/>
                          <a:sym typeface="+mn-lt"/>
                        </a:rPr>
                        <a:t> </a:t>
                      </a:r>
                      <a:endParaRPr lang="zh-TW" sz="1000" b="0" i="0" u="none" strike="noStrike" noProof="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lnSpc>
                          <a:spcPct val="100000"/>
                        </a:lnSpc>
                        <a:spcBef>
                          <a:spcPts val="0"/>
                        </a:spcBef>
                        <a:spcAft>
                          <a:spcPts val="0"/>
                        </a:spcAft>
                        <a:buNone/>
                      </a:pPr>
                      <a:r>
                        <a:rPr lang="zh-TW" sz="1000" b="0" i="0" u="none" strike="noStrike" noProof="0">
                          <a:latin typeface="+mn-lt"/>
                          <a:ea typeface="+mn-ea"/>
                          <a:cs typeface="+mn-ea"/>
                          <a:sym typeface="+mn-lt"/>
                        </a:rPr>
                        <a:t>•Document preview</a:t>
                      </a:r>
                      <a:endParaRPr lang="en-US" sz="1000" b="0" i="0" u="none" strike="noStrike" noProof="0">
                        <a:latin typeface="+mn-lt"/>
                        <a:ea typeface="+mn-ea"/>
                        <a:cs typeface="+mn-ea"/>
                        <a:sym typeface="+mn-lt"/>
                      </a:endParaRPr>
                    </a:p>
                    <a:p>
                      <a:pPr lvl="0" algn="l">
                        <a:lnSpc>
                          <a:spcPct val="100000"/>
                        </a:lnSpc>
                        <a:spcBef>
                          <a:spcPts val="0"/>
                        </a:spcBef>
                        <a:spcAft>
                          <a:spcPts val="0"/>
                        </a:spcAft>
                        <a:buNone/>
                      </a:pPr>
                      <a:r>
                        <a:rPr lang="zh-TW" sz="1000" b="0" i="0" u="none" strike="noStrike" noProof="0">
                          <a:latin typeface="+mn-lt"/>
                          <a:ea typeface="+mn-ea"/>
                          <a:cs typeface="+mn-ea"/>
                          <a:sym typeface="+mn-lt"/>
                        </a:rPr>
                        <a:t>•Convert to Google docs for editing &amp; saving in you</a:t>
                      </a:r>
                      <a:r>
                        <a:rPr lang="en-US" altLang="zh-TW" sz="1000" b="0" i="0" u="none" strike="noStrike" noProof="0">
                          <a:latin typeface="+mn-lt"/>
                          <a:ea typeface="+mn-ea"/>
                          <a:cs typeface="+mn-ea"/>
                          <a:sym typeface="+mn-lt"/>
                        </a:rPr>
                        <a:t>r</a:t>
                      </a:r>
                      <a:r>
                        <a:rPr lang="zh-TW" altLang="en-US" sz="1000" b="0" i="0" u="none" strike="noStrike" noProof="0">
                          <a:latin typeface="+mn-lt"/>
                          <a:ea typeface="+mn-ea"/>
                          <a:cs typeface="+mn-ea"/>
                          <a:sym typeface="+mn-lt"/>
                        </a:rPr>
                        <a:t> </a:t>
                      </a:r>
                      <a:r>
                        <a:rPr lang="en-US" altLang="zh-TW" sz="1000" b="0" i="0" u="none" strike="noStrike" noProof="0">
                          <a:latin typeface="+mn-lt"/>
                          <a:ea typeface="+mn-ea"/>
                          <a:cs typeface="+mn-ea"/>
                          <a:sym typeface="+mn-lt"/>
                        </a:rPr>
                        <a:t>G</a:t>
                      </a:r>
                      <a:r>
                        <a:rPr lang="en-US" sz="1000" b="0" i="0" u="none" strike="noStrike" noProof="0">
                          <a:latin typeface="+mn-lt"/>
                          <a:ea typeface="+mn-ea"/>
                          <a:cs typeface="+mn-ea"/>
                          <a:sym typeface="+mn-lt"/>
                        </a:rPr>
                        <a:t>oogle</a:t>
                      </a:r>
                      <a:r>
                        <a:rPr lang="zh-TW" altLang="en-US" sz="1000" b="0" i="0" u="none" strike="noStrike" noProof="0">
                          <a:latin typeface="+mn-lt"/>
                          <a:ea typeface="+mn-ea"/>
                          <a:cs typeface="+mn-ea"/>
                          <a:sym typeface="+mn-lt"/>
                        </a:rPr>
                        <a:t> </a:t>
                      </a:r>
                      <a:r>
                        <a:rPr lang="en-US" altLang="zh-CN" sz="1000" b="0" i="0" u="none" strike="noStrike" noProof="0">
                          <a:latin typeface="+mn-lt"/>
                          <a:ea typeface="+mn-ea"/>
                          <a:cs typeface="+mn-ea"/>
                          <a:sym typeface="+mn-lt"/>
                        </a:rPr>
                        <a:t>Drive</a:t>
                      </a:r>
                      <a:endParaRPr lang="zh-TW" sz="100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858743108"/>
                  </a:ext>
                </a:extLst>
              </a:tr>
            </a:tbl>
          </a:graphicData>
        </a:graphic>
      </p:graphicFrame>
      <p:pic>
        <p:nvPicPr>
          <p:cNvPr id="26" name="圖片 25">
            <a:extLst>
              <a:ext uri="{FF2B5EF4-FFF2-40B4-BE49-F238E27FC236}">
                <a16:creationId xmlns:a16="http://schemas.microsoft.com/office/drawing/2014/main" id="{4268913C-C80E-40DA-81A0-B014ECB8A1BC}"/>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7740806" y="1806500"/>
            <a:ext cx="735485" cy="735485"/>
          </a:xfrm>
          <a:prstGeom prst="rect">
            <a:avLst/>
          </a:prstGeom>
        </p:spPr>
      </p:pic>
      <p:pic>
        <p:nvPicPr>
          <p:cNvPr id="27" name="圖片 26">
            <a:extLst>
              <a:ext uri="{FF2B5EF4-FFF2-40B4-BE49-F238E27FC236}">
                <a16:creationId xmlns:a16="http://schemas.microsoft.com/office/drawing/2014/main" id="{E58052DB-3D53-46D2-930B-7B559A708855}"/>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4536746" y="1850597"/>
            <a:ext cx="1801553" cy="691387"/>
          </a:xfrm>
          <a:prstGeom prst="rect">
            <a:avLst/>
          </a:prstGeom>
        </p:spPr>
      </p:pic>
      <p:grpSp>
        <p:nvGrpSpPr>
          <p:cNvPr id="28" name="群組 27">
            <a:extLst>
              <a:ext uri="{FF2B5EF4-FFF2-40B4-BE49-F238E27FC236}">
                <a16:creationId xmlns:a16="http://schemas.microsoft.com/office/drawing/2014/main" id="{9880E002-F6BE-4827-9485-4892277FB494}"/>
              </a:ext>
            </a:extLst>
          </p:cNvPr>
          <p:cNvGrpSpPr/>
          <p:nvPr/>
        </p:nvGrpSpPr>
        <p:grpSpPr>
          <a:xfrm>
            <a:off x="1770504" y="1854536"/>
            <a:ext cx="2226867" cy="735485"/>
            <a:chOff x="1502580" y="2957023"/>
            <a:chExt cx="1576550" cy="520700"/>
          </a:xfrm>
        </p:grpSpPr>
        <p:pic>
          <p:nvPicPr>
            <p:cNvPr id="29" name="圖片 28">
              <a:extLst>
                <a:ext uri="{FF2B5EF4-FFF2-40B4-BE49-F238E27FC236}">
                  <a16:creationId xmlns:a16="http://schemas.microsoft.com/office/drawing/2014/main" id="{3EF9040D-0A46-438C-B34F-67A0F880D4CE}"/>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502580" y="2957023"/>
              <a:ext cx="520700" cy="520700"/>
            </a:xfrm>
            <a:prstGeom prst="rect">
              <a:avLst/>
            </a:prstGeom>
          </p:spPr>
        </p:pic>
        <p:pic>
          <p:nvPicPr>
            <p:cNvPr id="30" name="圖片 29">
              <a:extLst>
                <a:ext uri="{FF2B5EF4-FFF2-40B4-BE49-F238E27FC236}">
                  <a16:creationId xmlns:a16="http://schemas.microsoft.com/office/drawing/2014/main" id="{116DD54F-1F95-4299-B7C0-B56191C8EBAE}"/>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2558430" y="2957023"/>
              <a:ext cx="520700" cy="520700"/>
            </a:xfrm>
            <a:prstGeom prst="rect">
              <a:avLst/>
            </a:prstGeom>
          </p:spPr>
        </p:pic>
        <p:pic>
          <p:nvPicPr>
            <p:cNvPr id="31" name="圖片 30">
              <a:extLst>
                <a:ext uri="{FF2B5EF4-FFF2-40B4-BE49-F238E27FC236}">
                  <a16:creationId xmlns:a16="http://schemas.microsoft.com/office/drawing/2014/main" id="{22BFE1B7-6960-4AB9-A35D-C836C7C7A897}"/>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2041011" y="2966556"/>
              <a:ext cx="499688" cy="499688"/>
            </a:xfrm>
            <a:prstGeom prst="rect">
              <a:avLst/>
            </a:prstGeom>
          </p:spPr>
        </p:pic>
      </p:grpSp>
      <p:pic>
        <p:nvPicPr>
          <p:cNvPr id="32" name="圖片 31">
            <a:extLst>
              <a:ext uri="{FF2B5EF4-FFF2-40B4-BE49-F238E27FC236}">
                <a16:creationId xmlns:a16="http://schemas.microsoft.com/office/drawing/2014/main" id="{0E5957FC-5A3F-4815-8823-9A2038DF48D4}"/>
              </a:ext>
            </a:extLst>
          </p:cNvPr>
          <p:cNvPicPr>
            <a:picLocks noChangeAspect="1"/>
          </p:cNvPicPr>
          <p:nvPr/>
        </p:nvPicPr>
        <p:blipFill rotWithShape="1">
          <a:blip r:embed="rId13" cstate="print">
            <a:extLst>
              <a:ext uri="{28A0092B-C50C-407E-A947-70E740481C1C}">
                <a14:useLocalDpi xmlns:a14="http://schemas.microsoft.com/office/drawing/2010/main"/>
              </a:ext>
            </a:extLst>
          </a:blip>
          <a:srcRect/>
          <a:stretch/>
        </p:blipFill>
        <p:spPr>
          <a:xfrm>
            <a:off x="597945" y="5667502"/>
            <a:ext cx="939800" cy="939800"/>
          </a:xfrm>
          <a:prstGeom prst="ellipse">
            <a:avLst/>
          </a:prstGeom>
          <a:ln w="38100">
            <a:solidFill>
              <a:srgbClr val="FFC000"/>
            </a:solidFill>
          </a:ln>
          <a:effectLst>
            <a:outerShdw blurRad="431800" dist="368300" dir="5760000" sx="106000" sy="106000" algn="ctr" rotWithShape="0">
              <a:srgbClr val="000000">
                <a:alpha val="34000"/>
              </a:srgbClr>
            </a:outerShdw>
          </a:effectLst>
        </p:spPr>
      </p:pic>
      <p:sp>
        <p:nvSpPr>
          <p:cNvPr id="33" name="矩形 32">
            <a:extLst>
              <a:ext uri="{FF2B5EF4-FFF2-40B4-BE49-F238E27FC236}">
                <a16:creationId xmlns:a16="http://schemas.microsoft.com/office/drawing/2014/main" id="{EE424DF6-5E80-461B-95B8-0ADBFA51FCFD}"/>
              </a:ext>
            </a:extLst>
          </p:cNvPr>
          <p:cNvSpPr/>
          <p:nvPr/>
        </p:nvSpPr>
        <p:spPr>
          <a:xfrm>
            <a:off x="1558283" y="5936399"/>
            <a:ext cx="2419252" cy="338554"/>
          </a:xfrm>
          <a:prstGeom prst="rect">
            <a:avLst/>
          </a:prstGeom>
        </p:spPr>
        <p:txBody>
          <a:bodyPr wrap="none">
            <a:spAutoFit/>
          </a:bodyPr>
          <a:lstStyle/>
          <a:p>
            <a:r>
              <a:rPr kumimoji="1" lang="zh-CN" altLang="en-US" sz="1600">
                <a:solidFill>
                  <a:schemeClr val="tx1"/>
                </a:solidFill>
                <a:cs typeface="+mn-ea"/>
                <a:sym typeface="+mn-lt"/>
              </a:rPr>
              <a:t>Save to NAS in real time</a:t>
            </a:r>
            <a:endParaRPr lang="zh-CN" altLang="en-US" sz="1600">
              <a:solidFill>
                <a:schemeClr val="tx1"/>
              </a:solidFill>
              <a:cs typeface="+mn-ea"/>
              <a:sym typeface="+mn-lt"/>
            </a:endParaRPr>
          </a:p>
        </p:txBody>
      </p:sp>
      <p:sp>
        <p:nvSpPr>
          <p:cNvPr id="34" name="矩形: 圓角 21">
            <a:extLst>
              <a:ext uri="{FF2B5EF4-FFF2-40B4-BE49-F238E27FC236}">
                <a16:creationId xmlns:a16="http://schemas.microsoft.com/office/drawing/2014/main" id="{1C1209FE-E9ED-4EF5-809D-A47D141059D3}"/>
              </a:ext>
            </a:extLst>
          </p:cNvPr>
          <p:cNvSpPr/>
          <p:nvPr/>
        </p:nvSpPr>
        <p:spPr>
          <a:xfrm>
            <a:off x="6209900" y="5753920"/>
            <a:ext cx="3204521" cy="430981"/>
          </a:xfrm>
          <a:prstGeom prst="roundRect">
            <a:avLst>
              <a:gd name="adj" fmla="val 8066"/>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srgbClr val="EEECE1"/>
              </a:solidFill>
              <a:cs typeface="+mn-ea"/>
              <a:sym typeface="+mn-lt"/>
            </a:endParaRPr>
          </a:p>
        </p:txBody>
      </p:sp>
      <p:pic>
        <p:nvPicPr>
          <p:cNvPr id="35" name="圖片 34">
            <a:extLst>
              <a:ext uri="{FF2B5EF4-FFF2-40B4-BE49-F238E27FC236}">
                <a16:creationId xmlns:a16="http://schemas.microsoft.com/office/drawing/2014/main" id="{07FB1888-3119-4F6F-8695-785C17A5397B}"/>
              </a:ext>
            </a:extLst>
          </p:cNvPr>
          <p:cNvPicPr>
            <a:picLocks noChangeAspect="1"/>
          </p:cNvPicPr>
          <p:nvPr/>
        </p:nvPicPr>
        <p:blipFill rotWithShape="1">
          <a:blip r:embed="rId16" cstate="print">
            <a:extLst>
              <a:ext uri="{28A0092B-C50C-407E-A947-70E740481C1C}">
                <a14:useLocalDpi xmlns:a14="http://schemas.microsoft.com/office/drawing/2010/main"/>
              </a:ext>
            </a:extLst>
          </a:blip>
          <a:srcRect/>
          <a:stretch/>
        </p:blipFill>
        <p:spPr>
          <a:xfrm>
            <a:off x="5388925" y="5635092"/>
            <a:ext cx="939800" cy="939800"/>
          </a:xfrm>
          <a:prstGeom prst="ellipse">
            <a:avLst/>
          </a:prstGeom>
          <a:ln w="38100">
            <a:solidFill>
              <a:srgbClr val="FFC000"/>
            </a:solidFill>
          </a:ln>
          <a:effectLst>
            <a:outerShdw blurRad="431800" dist="368300" dir="5760000" sx="106000" sy="106000" algn="ctr" rotWithShape="0">
              <a:srgbClr val="000000">
                <a:alpha val="34000"/>
              </a:srgbClr>
            </a:outerShdw>
          </a:effectLst>
        </p:spPr>
      </p:pic>
      <p:sp>
        <p:nvSpPr>
          <p:cNvPr id="36" name="矩形 35">
            <a:extLst>
              <a:ext uri="{FF2B5EF4-FFF2-40B4-BE49-F238E27FC236}">
                <a16:creationId xmlns:a16="http://schemas.microsoft.com/office/drawing/2014/main" id="{C1A73D1C-CAEC-4CE5-AEF5-62287A384266}"/>
              </a:ext>
            </a:extLst>
          </p:cNvPr>
          <p:cNvSpPr/>
          <p:nvPr/>
        </p:nvSpPr>
        <p:spPr>
          <a:xfrm>
            <a:off x="6413413" y="5975049"/>
            <a:ext cx="2348720" cy="338554"/>
          </a:xfrm>
          <a:prstGeom prst="rect">
            <a:avLst/>
          </a:prstGeom>
        </p:spPr>
        <p:txBody>
          <a:bodyPr wrap="none" anchor="t">
            <a:spAutoFit/>
          </a:bodyPr>
          <a:lstStyle/>
          <a:p>
            <a:r>
              <a:rPr kumimoji="1" lang="zh-TW" altLang="en-US" sz="1600">
                <a:solidFill>
                  <a:schemeClr val="tx1"/>
                </a:solidFill>
                <a:cs typeface="+mn-ea"/>
                <a:sym typeface="+mn-lt"/>
              </a:rPr>
              <a:t>Multi-user online editing</a:t>
            </a:r>
            <a:endParaRPr lang="zh-TW" altLang="zh-TW" sz="1200">
              <a:solidFill>
                <a:schemeClr val="tx1"/>
              </a:solidFill>
              <a:cs typeface="+mn-ea"/>
              <a:sym typeface="+mn-lt"/>
            </a:endParaRPr>
          </a:p>
        </p:txBody>
      </p:sp>
      <p:pic>
        <p:nvPicPr>
          <p:cNvPr id="37" name="圖形 36">
            <a:extLst>
              <a:ext uri="{FF2B5EF4-FFF2-40B4-BE49-F238E27FC236}">
                <a16:creationId xmlns:a16="http://schemas.microsoft.com/office/drawing/2014/main" id="{D426483D-88B4-46D3-B2D8-F6B7BCE2DF2C}"/>
              </a:ext>
            </a:extLst>
          </p:cNvPr>
          <p:cNvPicPr>
            <a:picLocks noChangeAspect="1"/>
          </p:cNvPicPr>
          <p:nvPr/>
        </p:nvPicPr>
        <p:blipFill>
          <a:blip r:embed="rId17" cstate="print">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320355" y="1795683"/>
            <a:ext cx="1222056" cy="1222056"/>
          </a:xfrm>
          <a:prstGeom prst="rect">
            <a:avLst/>
          </a:prstGeom>
          <a:effectLst>
            <a:outerShdw blurRad="228600" dist="152400" dir="8100000" algn="tr" rotWithShape="0">
              <a:prstClr val="black">
                <a:alpha val="28000"/>
              </a:prstClr>
            </a:outerShdw>
          </a:effectLst>
        </p:spPr>
      </p:pic>
      <p:pic>
        <p:nvPicPr>
          <p:cNvPr id="45" name="图片 57">
            <a:extLst>
              <a:ext uri="{FF2B5EF4-FFF2-40B4-BE49-F238E27FC236}">
                <a16:creationId xmlns:a16="http://schemas.microsoft.com/office/drawing/2014/main" id="{7E220B48-E085-9B25-6BE6-3FE71934ADC0}"/>
              </a:ext>
            </a:extLst>
          </p:cNvPr>
          <p:cNvPicPr>
            <a:picLocks noChangeAspect="1"/>
          </p:cNvPicPr>
          <p:nvPr/>
        </p:nvPicPr>
        <p:blipFill rotWithShape="1">
          <a:blip r:embed="rId19" cstate="print">
            <a:extLst>
              <a:ext uri="{BEBA8EAE-BF5A-486C-A8C5-ECC9F3942E4B}">
                <a14:imgProps xmlns:a14="http://schemas.microsoft.com/office/drawing/2010/main">
                  <a14:imgLayer r:embed="rId20">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395985" y="4215026"/>
            <a:ext cx="2277215" cy="343047"/>
          </a:xfrm>
          <a:prstGeom prst="rect">
            <a:avLst/>
          </a:prstGeom>
        </p:spPr>
      </p:pic>
      <p:pic>
        <p:nvPicPr>
          <p:cNvPr id="46" name="图片 57">
            <a:extLst>
              <a:ext uri="{FF2B5EF4-FFF2-40B4-BE49-F238E27FC236}">
                <a16:creationId xmlns:a16="http://schemas.microsoft.com/office/drawing/2014/main" id="{F79EE9C8-EF89-D8BD-A350-CE4ECE9D2ABE}"/>
              </a:ext>
            </a:extLst>
          </p:cNvPr>
          <p:cNvPicPr>
            <a:picLocks noChangeAspect="1"/>
          </p:cNvPicPr>
          <p:nvPr/>
        </p:nvPicPr>
        <p:blipFill rotWithShape="1">
          <a:blip r:embed="rId19" cstate="print">
            <a:extLst>
              <a:ext uri="{BEBA8EAE-BF5A-486C-A8C5-ECC9F3942E4B}">
                <a14:imgProps xmlns:a14="http://schemas.microsoft.com/office/drawing/2010/main">
                  <a14:imgLayer r:embed="rId20">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2604417" y="4208428"/>
            <a:ext cx="2277214" cy="343047"/>
          </a:xfrm>
          <a:prstGeom prst="rect">
            <a:avLst/>
          </a:prstGeom>
        </p:spPr>
      </p:pic>
      <p:pic>
        <p:nvPicPr>
          <p:cNvPr id="47" name="图片 57">
            <a:extLst>
              <a:ext uri="{FF2B5EF4-FFF2-40B4-BE49-F238E27FC236}">
                <a16:creationId xmlns:a16="http://schemas.microsoft.com/office/drawing/2014/main" id="{717FA5A0-4B74-2B98-3E53-719842E73E0E}"/>
              </a:ext>
            </a:extLst>
          </p:cNvPr>
          <p:cNvPicPr>
            <a:picLocks noChangeAspect="1"/>
          </p:cNvPicPr>
          <p:nvPr/>
        </p:nvPicPr>
        <p:blipFill rotWithShape="1">
          <a:blip r:embed="rId19" cstate="print">
            <a:extLst>
              <a:ext uri="{BEBA8EAE-BF5A-486C-A8C5-ECC9F3942E4B}">
                <a14:imgProps xmlns:a14="http://schemas.microsoft.com/office/drawing/2010/main">
                  <a14:imgLayer r:embed="rId20">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5463263" y="4208430"/>
            <a:ext cx="2277214" cy="343047"/>
          </a:xfrm>
          <a:prstGeom prst="rect">
            <a:avLst/>
          </a:prstGeom>
        </p:spPr>
      </p:pic>
      <p:sp>
        <p:nvSpPr>
          <p:cNvPr id="39" name="文字方塊 38">
            <a:extLst>
              <a:ext uri="{FF2B5EF4-FFF2-40B4-BE49-F238E27FC236}">
                <a16:creationId xmlns:a16="http://schemas.microsoft.com/office/drawing/2014/main" id="{770E6C46-D2A3-422A-AAA4-A3F00FD6269B}"/>
              </a:ext>
            </a:extLst>
          </p:cNvPr>
          <p:cNvSpPr txBox="1"/>
          <p:nvPr/>
        </p:nvSpPr>
        <p:spPr>
          <a:xfrm>
            <a:off x="9726847" y="5032632"/>
            <a:ext cx="2552803" cy="1077218"/>
          </a:xfrm>
          <a:prstGeom prst="rect">
            <a:avLst/>
          </a:prstGeom>
          <a:noFill/>
        </p:spPr>
        <p:txBody>
          <a:bodyPr wrap="square" rtlCol="0">
            <a:spAutoFit/>
          </a:bodyPr>
          <a:lstStyle/>
          <a:p>
            <a:r>
              <a:rPr kumimoji="1" lang="zh-TW" altLang="en-US" sz="1600">
                <a:solidFill>
                  <a:schemeClr val="tx1"/>
                </a:solidFill>
                <a:cs typeface="+mn-ea"/>
                <a:sym typeface="+mn-lt"/>
              </a:rPr>
              <a:t>Select the default open action based on your preference in Settings &gt; Documents.</a:t>
            </a:r>
            <a:endParaRPr lang="zh-TW" altLang="en-US" sz="1600">
              <a:solidFill>
                <a:schemeClr val="tx1"/>
              </a:solidFill>
              <a:cs typeface="+mn-ea"/>
              <a:sym typeface="+mn-lt"/>
            </a:endParaRPr>
          </a:p>
        </p:txBody>
      </p:sp>
      <p:pic>
        <p:nvPicPr>
          <p:cNvPr id="3" name="圖片 3" descr="一張含有 文字 的圖片&#10;&#10;自動產生的描述">
            <a:extLst>
              <a:ext uri="{FF2B5EF4-FFF2-40B4-BE49-F238E27FC236}">
                <a16:creationId xmlns:a16="http://schemas.microsoft.com/office/drawing/2014/main" id="{D40EA049-0FDB-3CAB-1733-39116AE10590}"/>
              </a:ext>
            </a:extLst>
          </p:cNvPr>
          <p:cNvPicPr>
            <a:picLocks noChangeAspect="1"/>
          </p:cNvPicPr>
          <p:nvPr/>
        </p:nvPicPr>
        <p:blipFill rotWithShape="1">
          <a:blip r:embed="rId21" cstate="print">
            <a:extLst>
              <a:ext uri="{28A0092B-C50C-407E-A947-70E740481C1C}">
                <a14:useLocalDpi xmlns:a14="http://schemas.microsoft.com/office/drawing/2010/main"/>
              </a:ext>
            </a:extLst>
          </a:blip>
          <a:srcRect l="-414" t="-965" b="-3557"/>
          <a:stretch/>
        </p:blipFill>
        <p:spPr>
          <a:xfrm>
            <a:off x="9824050" y="2474202"/>
            <a:ext cx="2261084" cy="2261084"/>
          </a:xfrm>
          <a:prstGeom prst="ellipse">
            <a:avLst/>
          </a:prstGeom>
          <a:ln w="38100">
            <a:solidFill>
              <a:srgbClr val="FFC000"/>
            </a:solidFill>
          </a:ln>
        </p:spPr>
      </p:pic>
    </p:spTree>
    <p:extLst>
      <p:ext uri="{BB962C8B-B14F-4D97-AF65-F5344CB8AC3E}">
        <p14:creationId xmlns:p14="http://schemas.microsoft.com/office/powerpoint/2010/main" val="1016929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圖形 29">
            <a:extLst>
              <a:ext uri="{FF2B5EF4-FFF2-40B4-BE49-F238E27FC236}">
                <a16:creationId xmlns:a16="http://schemas.microsoft.com/office/drawing/2014/main" id="{76DBE4FD-A3F8-491B-A70F-3696537285A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157578" y="1312931"/>
            <a:ext cx="8110423" cy="3254960"/>
          </a:xfrm>
          <a:prstGeom prst="rect">
            <a:avLst/>
          </a:prstGeom>
        </p:spPr>
      </p:pic>
      <p:grpSp>
        <p:nvGrpSpPr>
          <p:cNvPr id="27" name="群組 26">
            <a:extLst>
              <a:ext uri="{FF2B5EF4-FFF2-40B4-BE49-F238E27FC236}">
                <a16:creationId xmlns:a16="http://schemas.microsoft.com/office/drawing/2014/main" id="{A4AB8264-0ECE-4E33-B1F0-20877FF3A05F}"/>
              </a:ext>
            </a:extLst>
          </p:cNvPr>
          <p:cNvGrpSpPr/>
          <p:nvPr/>
        </p:nvGrpSpPr>
        <p:grpSpPr>
          <a:xfrm>
            <a:off x="6166815" y="4701927"/>
            <a:ext cx="5476875" cy="2088839"/>
            <a:chOff x="619126" y="4769160"/>
            <a:chExt cx="5476875" cy="2088839"/>
          </a:xfrm>
          <a:effectLst>
            <a:outerShdw blurRad="431800" dist="368300" dir="5760000" sx="106000" sy="106000" algn="ctr" rotWithShape="0">
              <a:srgbClr val="000000">
                <a:alpha val="23000"/>
              </a:srgbClr>
            </a:outerShdw>
          </a:effectLst>
        </p:grpSpPr>
        <p:sp>
          <p:nvSpPr>
            <p:cNvPr id="28" name="矩形 27">
              <a:extLst>
                <a:ext uri="{FF2B5EF4-FFF2-40B4-BE49-F238E27FC236}">
                  <a16:creationId xmlns:a16="http://schemas.microsoft.com/office/drawing/2014/main" id="{6A87FF70-270D-4D58-97B2-DC54ADFF8DD2}"/>
                </a:ext>
              </a:extLst>
            </p:cNvPr>
            <p:cNvSpPr/>
            <p:nvPr/>
          </p:nvSpPr>
          <p:spPr>
            <a:xfrm>
              <a:off x="3344625" y="4769160"/>
              <a:ext cx="2751376" cy="2088839"/>
            </a:xfrm>
            <a:prstGeom prst="rect">
              <a:avLst/>
            </a:prstGeom>
            <a:solidFill>
              <a:srgbClr val="4F83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sp>
          <p:nvSpPr>
            <p:cNvPr id="29" name="矩形 28">
              <a:extLst>
                <a:ext uri="{FF2B5EF4-FFF2-40B4-BE49-F238E27FC236}">
                  <a16:creationId xmlns:a16="http://schemas.microsoft.com/office/drawing/2014/main" id="{0CA7A0A2-422D-4F77-981B-1614DD014C9B}"/>
                </a:ext>
              </a:extLst>
            </p:cNvPr>
            <p:cNvSpPr/>
            <p:nvPr/>
          </p:nvSpPr>
          <p:spPr>
            <a:xfrm>
              <a:off x="619126" y="4769160"/>
              <a:ext cx="5476875" cy="2088839"/>
            </a:xfrm>
            <a:prstGeom prst="rect">
              <a:avLst/>
            </a:prstGeom>
            <a:noFill/>
            <a:ln w="38100">
              <a:solidFill>
                <a:srgbClr val="4F83B2"/>
              </a:solidFill>
            </a:ln>
            <a:effectLst>
              <a:outerShdw blurRad="431800" dist="368300" dir="5760000" sx="106000" sy="106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grpSp>
      <p:grpSp>
        <p:nvGrpSpPr>
          <p:cNvPr id="26" name="群組 25">
            <a:extLst>
              <a:ext uri="{FF2B5EF4-FFF2-40B4-BE49-F238E27FC236}">
                <a16:creationId xmlns:a16="http://schemas.microsoft.com/office/drawing/2014/main" id="{95FE53FB-12F2-4319-9CA7-E15AD1994A2A}"/>
              </a:ext>
            </a:extLst>
          </p:cNvPr>
          <p:cNvGrpSpPr/>
          <p:nvPr/>
        </p:nvGrpSpPr>
        <p:grpSpPr>
          <a:xfrm>
            <a:off x="360507" y="4695285"/>
            <a:ext cx="5476875" cy="2088839"/>
            <a:chOff x="619126" y="4769160"/>
            <a:chExt cx="5476875" cy="2088839"/>
          </a:xfrm>
          <a:effectLst>
            <a:outerShdw blurRad="431800" dist="368300" dir="5760000" sx="106000" sy="106000" algn="ctr" rotWithShape="0">
              <a:srgbClr val="000000">
                <a:alpha val="23000"/>
              </a:srgbClr>
            </a:outerShdw>
          </a:effectLst>
        </p:grpSpPr>
        <p:sp>
          <p:nvSpPr>
            <p:cNvPr id="25" name="矩形 24">
              <a:extLst>
                <a:ext uri="{FF2B5EF4-FFF2-40B4-BE49-F238E27FC236}">
                  <a16:creationId xmlns:a16="http://schemas.microsoft.com/office/drawing/2014/main" id="{A2C3C1CE-3B67-4AD6-8D1C-02241FA28589}"/>
                </a:ext>
              </a:extLst>
            </p:cNvPr>
            <p:cNvSpPr/>
            <p:nvPr/>
          </p:nvSpPr>
          <p:spPr>
            <a:xfrm>
              <a:off x="3344625" y="4769160"/>
              <a:ext cx="2751376" cy="2088839"/>
            </a:xfrm>
            <a:prstGeom prst="rect">
              <a:avLst/>
            </a:prstGeom>
            <a:solidFill>
              <a:srgbClr val="4F83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sp>
          <p:nvSpPr>
            <p:cNvPr id="13" name="矩形 12">
              <a:extLst>
                <a:ext uri="{FF2B5EF4-FFF2-40B4-BE49-F238E27FC236}">
                  <a16:creationId xmlns:a16="http://schemas.microsoft.com/office/drawing/2014/main" id="{4A2099C7-A7DB-4EAB-B890-0954EDDF8A8A}"/>
                </a:ext>
              </a:extLst>
            </p:cNvPr>
            <p:cNvSpPr/>
            <p:nvPr/>
          </p:nvSpPr>
          <p:spPr>
            <a:xfrm>
              <a:off x="619126" y="4769160"/>
              <a:ext cx="5476875" cy="2088839"/>
            </a:xfrm>
            <a:prstGeom prst="rect">
              <a:avLst/>
            </a:prstGeom>
            <a:noFill/>
            <a:ln w="38100">
              <a:solidFill>
                <a:srgbClr val="4F83B2"/>
              </a:solidFill>
            </a:ln>
            <a:effectLst>
              <a:outerShdw blurRad="431800" dist="368300" dir="5760000" sx="106000" sy="106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grpSp>
      <p:sp>
        <p:nvSpPr>
          <p:cNvPr id="2" name="標題 1">
            <a:extLst>
              <a:ext uri="{FF2B5EF4-FFF2-40B4-BE49-F238E27FC236}">
                <a16:creationId xmlns:a16="http://schemas.microsoft.com/office/drawing/2014/main" id="{A0B5353C-C924-47E2-A5FA-E5E9B5C178AD}"/>
              </a:ext>
            </a:extLst>
          </p:cNvPr>
          <p:cNvSpPr>
            <a:spLocks noGrp="1"/>
          </p:cNvSpPr>
          <p:nvPr>
            <p:ph type="title" idx="4294967295"/>
          </p:nvPr>
        </p:nvSpPr>
        <p:spPr>
          <a:xfrm>
            <a:off x="942749" y="236461"/>
            <a:ext cx="10268001" cy="1089025"/>
          </a:xfrm>
          <a:prstGeom prst="rect">
            <a:avLst/>
          </a:prstGeom>
        </p:spPr>
        <p:txBody>
          <a:bodyPr vert="horz" lIns="91440" tIns="45720" rIns="91440" bIns="45720" rtlCol="0" anchor="ctr">
            <a:noAutofit/>
          </a:bodyPr>
          <a:lstStyle/>
          <a:p>
            <a:pPr algn="ctr">
              <a:lnSpc>
                <a:spcPts val="4800"/>
              </a:lnSpc>
            </a:pPr>
            <a:r>
              <a:rPr lang="en-US" altLang="ja-JP" sz="3600" b="1" err="1">
                <a:solidFill>
                  <a:schemeClr val="tx1">
                    <a:lumMod val="75000"/>
                    <a:lumOff val="25000"/>
                  </a:schemeClr>
                </a:solidFill>
                <a:latin typeface="+mn-lt"/>
                <a:ea typeface="+mn-ea"/>
                <a:cs typeface="+mn-ea"/>
                <a:sym typeface="+mn-lt"/>
              </a:rPr>
              <a:t>Qsync</a:t>
            </a:r>
            <a:r>
              <a:rPr lang="en-US" altLang="ja-JP" sz="3600" b="1">
                <a:solidFill>
                  <a:schemeClr val="tx1">
                    <a:lumMod val="75000"/>
                    <a:lumOff val="25000"/>
                  </a:schemeClr>
                </a:solidFill>
                <a:latin typeface="+mn-lt"/>
                <a:ea typeface="+mn-ea"/>
                <a:cs typeface="+mn-ea"/>
                <a:sym typeface="+mn-lt"/>
              </a:rPr>
              <a:t> 5.0 – Cross-device file sync for individuals and teams</a:t>
            </a:r>
            <a:endParaRPr lang="en-US" sz="3600" b="1">
              <a:solidFill>
                <a:schemeClr val="tx1">
                  <a:lumMod val="75000"/>
                  <a:lumOff val="25000"/>
                </a:schemeClr>
              </a:solidFill>
              <a:latin typeface="+mn-lt"/>
              <a:ea typeface="+mn-ea"/>
              <a:cs typeface="+mn-ea"/>
              <a:sym typeface="+mn-lt"/>
            </a:endParaRPr>
          </a:p>
        </p:txBody>
      </p:sp>
      <p:sp>
        <p:nvSpPr>
          <p:cNvPr id="18" name="矩形 2">
            <a:extLst>
              <a:ext uri="{FF2B5EF4-FFF2-40B4-BE49-F238E27FC236}">
                <a16:creationId xmlns:a16="http://schemas.microsoft.com/office/drawing/2014/main" id="{954B4A98-5D8D-4985-8876-9E697E0616ED}"/>
              </a:ext>
            </a:extLst>
          </p:cNvPr>
          <p:cNvSpPr/>
          <p:nvPr/>
        </p:nvSpPr>
        <p:spPr>
          <a:xfrm>
            <a:off x="3239840" y="5020769"/>
            <a:ext cx="2390939" cy="1569660"/>
          </a:xfrm>
          <a:prstGeom prst="rect">
            <a:avLst/>
          </a:prstGeom>
        </p:spPr>
        <p:txBody>
          <a:bodyPr wrap="square" lIns="91440" tIns="45720" rIns="91440" bIns="45720" anchor="t">
            <a:spAutoFit/>
          </a:bodyPr>
          <a:lstStyle/>
          <a:p>
            <a:r>
              <a:rPr lang="en-US" altLang="zh-TW" sz="1600">
                <a:solidFill>
                  <a:schemeClr val="bg1"/>
                </a:solidFill>
                <a:cs typeface="+mn-ea"/>
                <a:sym typeface="+mn-lt"/>
              </a:rPr>
              <a:t>If you own many devices, any file changed on one device will be automatically synchronized with the others.</a:t>
            </a:r>
            <a:endParaRPr lang="en-US" altLang="zh-TW" sz="1600" b="1">
              <a:solidFill>
                <a:schemeClr val="bg1"/>
              </a:solidFill>
              <a:cs typeface="+mn-ea"/>
              <a:sym typeface="+mn-lt"/>
            </a:endParaRPr>
          </a:p>
        </p:txBody>
      </p:sp>
      <p:sp>
        <p:nvSpPr>
          <p:cNvPr id="21" name="矩形 2">
            <a:extLst>
              <a:ext uri="{FF2B5EF4-FFF2-40B4-BE49-F238E27FC236}">
                <a16:creationId xmlns:a16="http://schemas.microsoft.com/office/drawing/2014/main" id="{AF16A0DD-E297-4B0F-89C6-463F65DC4AC9}"/>
              </a:ext>
            </a:extLst>
          </p:cNvPr>
          <p:cNvSpPr/>
          <p:nvPr/>
        </p:nvSpPr>
        <p:spPr>
          <a:xfrm>
            <a:off x="9039941" y="4993343"/>
            <a:ext cx="2456121" cy="1815882"/>
          </a:xfrm>
          <a:prstGeom prst="rect">
            <a:avLst/>
          </a:prstGeom>
        </p:spPr>
        <p:txBody>
          <a:bodyPr wrap="square" lIns="91440" tIns="45720" rIns="91440" bIns="45720" anchor="t">
            <a:spAutoFit/>
          </a:bodyPr>
          <a:lstStyle/>
          <a:p>
            <a:r>
              <a:rPr lang="en-US" altLang="zh-TW" sz="1600">
                <a:solidFill>
                  <a:schemeClr val="bg1"/>
                </a:solidFill>
                <a:cs typeface="+mn-ea"/>
                <a:sym typeface="+mn-lt"/>
              </a:rPr>
              <a:t>For team works, any file changed will be automatically distributed to your teams’ devices, accelerating and streamlining your workflows.</a:t>
            </a:r>
            <a:endParaRPr lang="en-US" altLang="zh-TW" sz="1600" b="1">
              <a:solidFill>
                <a:schemeClr val="bg1"/>
              </a:solidFill>
              <a:cs typeface="+mn-ea"/>
              <a:sym typeface="+mn-lt"/>
            </a:endParaRPr>
          </a:p>
        </p:txBody>
      </p:sp>
      <p:sp>
        <p:nvSpPr>
          <p:cNvPr id="3" name="矩形 2">
            <a:extLst>
              <a:ext uri="{FF2B5EF4-FFF2-40B4-BE49-F238E27FC236}">
                <a16:creationId xmlns:a16="http://schemas.microsoft.com/office/drawing/2014/main" id="{BC58CDAA-A19D-1D40-B309-763CE619AF00}"/>
              </a:ext>
            </a:extLst>
          </p:cNvPr>
          <p:cNvSpPr/>
          <p:nvPr/>
        </p:nvSpPr>
        <p:spPr>
          <a:xfrm>
            <a:off x="361835" y="3544745"/>
            <a:ext cx="1616984" cy="1077218"/>
          </a:xfrm>
          <a:prstGeom prst="rect">
            <a:avLst/>
          </a:prstGeom>
        </p:spPr>
        <p:txBody>
          <a:bodyPr wrap="square">
            <a:spAutoFit/>
          </a:bodyPr>
          <a:lstStyle/>
          <a:p>
            <a:r>
              <a:rPr lang="en-US" altLang="zh-TW" sz="1600">
                <a:solidFill>
                  <a:srgbClr val="406A90"/>
                </a:solidFill>
                <a:cs typeface="+mn-ea"/>
                <a:sym typeface="+mn-lt"/>
              </a:rPr>
              <a:t>Windows</a:t>
            </a:r>
            <a:r>
              <a:rPr lang="zh-TW" altLang="en-US" sz="1600">
                <a:solidFill>
                  <a:srgbClr val="406A90"/>
                </a:solidFill>
                <a:cs typeface="+mn-ea"/>
                <a:sym typeface="+mn-lt"/>
              </a:rPr>
              <a:t> </a:t>
            </a:r>
            <a:r>
              <a:rPr lang="en-US" altLang="zh-TW" sz="1600">
                <a:solidFill>
                  <a:srgbClr val="406A90"/>
                </a:solidFill>
                <a:cs typeface="+mn-ea"/>
                <a:sym typeface="+mn-lt"/>
              </a:rPr>
              <a:t>&amp;</a:t>
            </a:r>
            <a:r>
              <a:rPr lang="zh-TW" altLang="en-US" sz="1600">
                <a:solidFill>
                  <a:srgbClr val="406A90"/>
                </a:solidFill>
                <a:cs typeface="+mn-ea"/>
                <a:sym typeface="+mn-lt"/>
              </a:rPr>
              <a:t> </a:t>
            </a:r>
            <a:endParaRPr lang="en-US" altLang="zh-TW" sz="1600">
              <a:solidFill>
                <a:srgbClr val="406A90"/>
              </a:solidFill>
              <a:cs typeface="+mn-ea"/>
              <a:sym typeface="+mn-lt"/>
            </a:endParaRPr>
          </a:p>
          <a:p>
            <a:r>
              <a:rPr lang="en-US" altLang="zh-TW" sz="1600">
                <a:solidFill>
                  <a:srgbClr val="406A90"/>
                </a:solidFill>
                <a:cs typeface="+mn-ea"/>
                <a:sym typeface="+mn-lt"/>
              </a:rPr>
              <a:t>macOS</a:t>
            </a:r>
            <a:r>
              <a:rPr lang="zh-TW" altLang="en-US" sz="1600">
                <a:solidFill>
                  <a:srgbClr val="406A90"/>
                </a:solidFill>
                <a:cs typeface="+mn-ea"/>
                <a:sym typeface="+mn-lt"/>
              </a:rPr>
              <a:t> </a:t>
            </a:r>
            <a:endParaRPr lang="en-US" altLang="zh-TW" sz="1600">
              <a:solidFill>
                <a:srgbClr val="406A90"/>
              </a:solidFill>
              <a:cs typeface="+mn-ea"/>
              <a:sym typeface="+mn-lt"/>
            </a:endParaRPr>
          </a:p>
          <a:p>
            <a:r>
              <a:rPr lang="en-US" altLang="zh-TW" sz="1600">
                <a:solidFill>
                  <a:srgbClr val="406A90"/>
                </a:solidFill>
                <a:cs typeface="+mn-ea"/>
                <a:sym typeface="+mn-lt"/>
              </a:rPr>
              <a:t>Space-Saving Mode!</a:t>
            </a:r>
            <a:endParaRPr lang="zh-TW" altLang="en-US" sz="1600">
              <a:solidFill>
                <a:srgbClr val="406A90"/>
              </a:solidFill>
              <a:cs typeface="+mn-ea"/>
              <a:sym typeface="+mn-lt"/>
            </a:endParaRPr>
          </a:p>
        </p:txBody>
      </p:sp>
      <p:pic>
        <p:nvPicPr>
          <p:cNvPr id="22" name="圖形 21">
            <a:extLst>
              <a:ext uri="{FF2B5EF4-FFF2-40B4-BE49-F238E27FC236}">
                <a16:creationId xmlns:a16="http://schemas.microsoft.com/office/drawing/2014/main" id="{933D5ABB-7766-4C57-A2B4-2076CAA9B6B0}"/>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520049" y="4985818"/>
            <a:ext cx="2503968" cy="1628380"/>
          </a:xfrm>
          <a:prstGeom prst="rect">
            <a:avLst/>
          </a:prstGeom>
        </p:spPr>
      </p:pic>
      <p:pic>
        <p:nvPicPr>
          <p:cNvPr id="23" name="圖形 22">
            <a:extLst>
              <a:ext uri="{FF2B5EF4-FFF2-40B4-BE49-F238E27FC236}">
                <a16:creationId xmlns:a16="http://schemas.microsoft.com/office/drawing/2014/main" id="{CB96A664-EA92-4908-8C3E-E9E28FBE784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460049" y="4779407"/>
            <a:ext cx="2139033" cy="1944039"/>
          </a:xfrm>
          <a:prstGeom prst="rect">
            <a:avLst/>
          </a:prstGeom>
        </p:spPr>
      </p:pic>
      <p:pic>
        <p:nvPicPr>
          <p:cNvPr id="4" name="圖片 3">
            <a:extLst>
              <a:ext uri="{FF2B5EF4-FFF2-40B4-BE49-F238E27FC236}">
                <a16:creationId xmlns:a16="http://schemas.microsoft.com/office/drawing/2014/main" id="{B6D36D06-BCDB-71AF-F61A-5B15B042E6C4}"/>
              </a:ext>
            </a:extLst>
          </p:cNvPr>
          <p:cNvPicPr>
            <a:picLocks noChangeAspect="1"/>
          </p:cNvPicPr>
          <p:nvPr/>
        </p:nvPicPr>
        <p:blipFill>
          <a:blip r:embed="rId9"/>
          <a:stretch>
            <a:fillRect/>
          </a:stretch>
        </p:blipFill>
        <p:spPr>
          <a:xfrm>
            <a:off x="1933625" y="3906215"/>
            <a:ext cx="4242816" cy="956642"/>
          </a:xfrm>
          <a:prstGeom prst="roundRect">
            <a:avLst>
              <a:gd name="adj" fmla="val 3292"/>
            </a:avLst>
          </a:prstGeom>
          <a:solidFill>
            <a:srgbClr val="FFFFFF">
              <a:shade val="85000"/>
            </a:srgbClr>
          </a:solidFill>
          <a:ln>
            <a:solidFill>
              <a:schemeClr val="tx1"/>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6507625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 name="矩形: 圓角 33">
            <a:extLst>
              <a:ext uri="{FF2B5EF4-FFF2-40B4-BE49-F238E27FC236}">
                <a16:creationId xmlns:a16="http://schemas.microsoft.com/office/drawing/2014/main" id="{54795796-DF55-FD80-FF97-AEB09A7B611D}"/>
              </a:ext>
            </a:extLst>
          </p:cNvPr>
          <p:cNvSpPr/>
          <p:nvPr/>
        </p:nvSpPr>
        <p:spPr>
          <a:xfrm>
            <a:off x="7736974" y="3037200"/>
            <a:ext cx="3143360" cy="3655906"/>
          </a:xfrm>
          <a:prstGeom prst="roundRect">
            <a:avLst>
              <a:gd name="adj" fmla="val 234"/>
            </a:avLst>
          </a:prstGeom>
          <a:gradFill>
            <a:gsLst>
              <a:gs pos="0">
                <a:srgbClr val="F5FBFF"/>
              </a:gs>
              <a:gs pos="100000">
                <a:schemeClr val="tx2">
                  <a:lumMod val="20000"/>
                  <a:lumOff val="80000"/>
                </a:schemeClr>
              </a:gs>
            </a:gsLst>
            <a:lin ang="5400000" scaled="0"/>
          </a:gradFill>
          <a:ln>
            <a:noFill/>
          </a:ln>
          <a:effectLst>
            <a:outerShdw blurRad="431800" dist="368300" dir="576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a:cs typeface="+mn-ea"/>
              <a:sym typeface="+mn-lt"/>
            </a:endParaRPr>
          </a:p>
        </p:txBody>
      </p:sp>
      <p:sp>
        <p:nvSpPr>
          <p:cNvPr id="291" name="矩形: 圓角 290">
            <a:extLst>
              <a:ext uri="{FF2B5EF4-FFF2-40B4-BE49-F238E27FC236}">
                <a16:creationId xmlns:a16="http://schemas.microsoft.com/office/drawing/2014/main" id="{77DBEC8D-3347-AF57-7243-D92195764E3A}"/>
              </a:ext>
            </a:extLst>
          </p:cNvPr>
          <p:cNvSpPr/>
          <p:nvPr/>
        </p:nvSpPr>
        <p:spPr>
          <a:xfrm>
            <a:off x="7740172" y="2441523"/>
            <a:ext cx="3140162" cy="618671"/>
          </a:xfrm>
          <a:prstGeom prst="roundRect">
            <a:avLst>
              <a:gd name="adj" fmla="val 2352"/>
            </a:avLst>
          </a:prstGeom>
          <a:gradFill>
            <a:gsLst>
              <a:gs pos="8000">
                <a:srgbClr val="1167A7"/>
              </a:gs>
              <a:gs pos="100000">
                <a:srgbClr val="599AD5"/>
              </a:gs>
            </a:gsLst>
            <a:lin ang="0" scaled="0"/>
          </a:gradFill>
          <a:ln>
            <a:noFill/>
          </a:ln>
          <a:effectLst>
            <a:outerShdw blurRad="431800" dist="228600" dir="378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288" name="矩形: 圓角 33">
            <a:extLst>
              <a:ext uri="{FF2B5EF4-FFF2-40B4-BE49-F238E27FC236}">
                <a16:creationId xmlns:a16="http://schemas.microsoft.com/office/drawing/2014/main" id="{782EA8E8-A91E-91CF-2B68-AAAC6FBBBA9A}"/>
              </a:ext>
            </a:extLst>
          </p:cNvPr>
          <p:cNvSpPr/>
          <p:nvPr/>
        </p:nvSpPr>
        <p:spPr>
          <a:xfrm>
            <a:off x="4686805" y="3046825"/>
            <a:ext cx="2979260" cy="3655906"/>
          </a:xfrm>
          <a:prstGeom prst="roundRect">
            <a:avLst>
              <a:gd name="adj" fmla="val 234"/>
            </a:avLst>
          </a:prstGeom>
          <a:gradFill>
            <a:gsLst>
              <a:gs pos="0">
                <a:srgbClr val="F5FBFF"/>
              </a:gs>
              <a:gs pos="100000">
                <a:schemeClr val="tx2">
                  <a:lumMod val="20000"/>
                  <a:lumOff val="80000"/>
                </a:schemeClr>
              </a:gs>
            </a:gsLst>
            <a:lin ang="5400000" scaled="0"/>
          </a:gradFill>
          <a:ln>
            <a:noFill/>
          </a:ln>
          <a:effectLst>
            <a:outerShdw blurRad="431800" dist="368300" dir="576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a:cs typeface="+mn-ea"/>
              <a:sym typeface="+mn-lt"/>
            </a:endParaRPr>
          </a:p>
        </p:txBody>
      </p:sp>
      <p:sp>
        <p:nvSpPr>
          <p:cNvPr id="289" name="矩形: 圓角 288">
            <a:extLst>
              <a:ext uri="{FF2B5EF4-FFF2-40B4-BE49-F238E27FC236}">
                <a16:creationId xmlns:a16="http://schemas.microsoft.com/office/drawing/2014/main" id="{07860F37-646C-175D-420A-66131D6930E9}"/>
              </a:ext>
            </a:extLst>
          </p:cNvPr>
          <p:cNvSpPr/>
          <p:nvPr/>
        </p:nvSpPr>
        <p:spPr>
          <a:xfrm>
            <a:off x="4680376" y="2451148"/>
            <a:ext cx="2983017" cy="618671"/>
          </a:xfrm>
          <a:prstGeom prst="roundRect">
            <a:avLst>
              <a:gd name="adj" fmla="val 2352"/>
            </a:avLst>
          </a:prstGeom>
          <a:gradFill>
            <a:gsLst>
              <a:gs pos="8000">
                <a:srgbClr val="1167A7"/>
              </a:gs>
              <a:gs pos="100000">
                <a:srgbClr val="599AD5"/>
              </a:gs>
            </a:gsLst>
            <a:lin ang="0" scaled="0"/>
          </a:gradFill>
          <a:ln>
            <a:noFill/>
          </a:ln>
          <a:effectLst>
            <a:outerShdw blurRad="431800" dist="228600" dir="378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2" name="標題 1">
            <a:extLst>
              <a:ext uri="{FF2B5EF4-FFF2-40B4-BE49-F238E27FC236}">
                <a16:creationId xmlns:a16="http://schemas.microsoft.com/office/drawing/2014/main" id="{7E7A61FB-0746-4080-8E54-5CFF8D8B26FC}"/>
              </a:ext>
            </a:extLst>
          </p:cNvPr>
          <p:cNvSpPr>
            <a:spLocks noGrp="1"/>
          </p:cNvSpPr>
          <p:nvPr>
            <p:ph type="title"/>
          </p:nvPr>
        </p:nvSpPr>
        <p:spPr/>
        <p:txBody>
          <a:bodyPr>
            <a:normAutofit/>
          </a:bodyPr>
          <a:lstStyle/>
          <a:p>
            <a:r>
              <a:rPr lang="en-US" altLang="zh-CN" sz="3600">
                <a:latin typeface="+mn-lt"/>
                <a:ea typeface="+mn-ea"/>
                <a:cs typeface="+mn-ea"/>
                <a:sym typeface="+mn-lt"/>
              </a:rPr>
              <a:t>Easy</a:t>
            </a:r>
            <a:r>
              <a:rPr lang="zh-CN" altLang="en-US" sz="3600">
                <a:latin typeface="+mn-lt"/>
                <a:ea typeface="+mn-ea"/>
                <a:cs typeface="+mn-ea"/>
                <a:sym typeface="+mn-lt"/>
              </a:rPr>
              <a:t> </a:t>
            </a:r>
            <a:r>
              <a:rPr lang="en-US" altLang="zh-CN" sz="3600">
                <a:latin typeface="+mn-lt"/>
                <a:ea typeface="+mn-ea"/>
                <a:cs typeface="+mn-ea"/>
                <a:sym typeface="+mn-lt"/>
              </a:rPr>
              <a:t>to</a:t>
            </a:r>
            <a:r>
              <a:rPr lang="zh-CN" altLang="en-US" sz="3600">
                <a:latin typeface="+mn-lt"/>
                <a:ea typeface="+mn-ea"/>
                <a:cs typeface="+mn-ea"/>
                <a:sym typeface="+mn-lt"/>
              </a:rPr>
              <a:t> </a:t>
            </a:r>
            <a:r>
              <a:rPr lang="en-US" altLang="zh-CN" sz="3600">
                <a:latin typeface="+mn-lt"/>
                <a:ea typeface="+mn-ea"/>
                <a:cs typeface="+mn-ea"/>
                <a:sym typeface="+mn-lt"/>
              </a:rPr>
              <a:t>use</a:t>
            </a:r>
            <a:r>
              <a:rPr lang="zh-CN" altLang="en-US" sz="3600">
                <a:latin typeface="+mn-lt"/>
                <a:ea typeface="+mn-ea"/>
                <a:cs typeface="+mn-ea"/>
                <a:sym typeface="+mn-lt"/>
              </a:rPr>
              <a:t> </a:t>
            </a:r>
            <a:r>
              <a:rPr lang="en-US" altLang="zh-CN" sz="3600">
                <a:latin typeface="+mn-lt"/>
                <a:ea typeface="+mn-ea"/>
                <a:cs typeface="+mn-ea"/>
                <a:sym typeface="+mn-lt"/>
              </a:rPr>
              <a:t>HBS</a:t>
            </a:r>
            <a:r>
              <a:rPr lang="zh-CN" altLang="en-US" sz="3600">
                <a:latin typeface="+mn-lt"/>
                <a:ea typeface="+mn-ea"/>
                <a:cs typeface="+mn-ea"/>
                <a:sym typeface="+mn-lt"/>
              </a:rPr>
              <a:t> </a:t>
            </a:r>
            <a:r>
              <a:rPr lang="en-US" altLang="zh-CN" sz="3600">
                <a:latin typeface="+mn-lt"/>
                <a:ea typeface="+mn-ea"/>
                <a:cs typeface="+mn-ea"/>
                <a:sym typeface="+mn-lt"/>
              </a:rPr>
              <a:t>3.0</a:t>
            </a:r>
            <a:r>
              <a:rPr lang="zh-CN" altLang="en-US" sz="3600">
                <a:latin typeface="+mn-lt"/>
                <a:ea typeface="+mn-ea"/>
                <a:cs typeface="+mn-ea"/>
                <a:sym typeface="+mn-lt"/>
              </a:rPr>
              <a:t> </a:t>
            </a:r>
            <a:r>
              <a:rPr lang="en-US" altLang="zh-CN" sz="3600">
                <a:latin typeface="+mn-lt"/>
                <a:ea typeface="+mn-ea"/>
                <a:cs typeface="+mn-ea"/>
                <a:sym typeface="+mn-lt"/>
              </a:rPr>
              <a:t>app</a:t>
            </a:r>
            <a:r>
              <a:rPr lang="zh-CN" altLang="en-US" sz="3600">
                <a:latin typeface="+mn-lt"/>
                <a:ea typeface="+mn-ea"/>
                <a:cs typeface="+mn-ea"/>
                <a:sym typeface="+mn-lt"/>
              </a:rPr>
              <a:t> </a:t>
            </a:r>
            <a:r>
              <a:rPr lang="en-US" altLang="zh-CN" sz="3600">
                <a:latin typeface="+mn-lt"/>
                <a:ea typeface="+mn-ea"/>
                <a:cs typeface="+mn-ea"/>
                <a:sym typeface="+mn-lt"/>
              </a:rPr>
              <a:t>fulfilling</a:t>
            </a:r>
            <a:r>
              <a:rPr lang="zh-CN" altLang="en-US" sz="3600">
                <a:latin typeface="+mn-lt"/>
                <a:ea typeface="+mn-ea"/>
                <a:cs typeface="+mn-ea"/>
                <a:sym typeface="+mn-lt"/>
              </a:rPr>
              <a:t> </a:t>
            </a:r>
            <a:r>
              <a:rPr lang="en-US" altLang="zh-CN" sz="3600">
                <a:latin typeface="+mn-lt"/>
                <a:ea typeface="+mn-ea"/>
                <a:cs typeface="+mn-ea"/>
                <a:sym typeface="+mn-lt"/>
              </a:rPr>
              <a:t>backup</a:t>
            </a:r>
            <a:r>
              <a:rPr lang="zh-CN" altLang="en-US" sz="3600">
                <a:latin typeface="+mn-lt"/>
                <a:ea typeface="+mn-ea"/>
                <a:cs typeface="+mn-ea"/>
                <a:sym typeface="+mn-lt"/>
              </a:rPr>
              <a:t> </a:t>
            </a:r>
            <a:br>
              <a:rPr lang="zh-CN" altLang="en-US" sz="3600">
                <a:latin typeface="+mn-lt"/>
                <a:ea typeface="+mn-ea"/>
                <a:cs typeface="+mn-ea"/>
                <a:sym typeface="+mn-lt"/>
              </a:rPr>
            </a:br>
            <a:r>
              <a:rPr lang="en-US" altLang="zh-CN" sz="3600">
                <a:latin typeface="+mn-lt"/>
                <a:ea typeface="+mn-ea"/>
                <a:cs typeface="+mn-ea"/>
                <a:sym typeface="+mn-lt"/>
              </a:rPr>
              <a:t>3-2-1</a:t>
            </a:r>
            <a:r>
              <a:rPr lang="zh-CN" altLang="en-US" sz="3600">
                <a:latin typeface="+mn-lt"/>
                <a:ea typeface="+mn-ea"/>
                <a:cs typeface="+mn-ea"/>
                <a:sym typeface="+mn-lt"/>
              </a:rPr>
              <a:t> </a:t>
            </a:r>
            <a:r>
              <a:rPr lang="en-US" altLang="zh-CN" sz="3600">
                <a:latin typeface="+mn-lt"/>
                <a:ea typeface="+mn-ea"/>
                <a:cs typeface="+mn-ea"/>
                <a:sym typeface="+mn-lt"/>
              </a:rPr>
              <a:t>practice</a:t>
            </a:r>
            <a:r>
              <a:rPr lang="zh-CN" altLang="en-US" sz="3600">
                <a:latin typeface="+mn-lt"/>
                <a:ea typeface="+mn-ea"/>
                <a:cs typeface="+mn-ea"/>
                <a:sym typeface="+mn-lt"/>
              </a:rPr>
              <a:t> </a:t>
            </a:r>
            <a:r>
              <a:rPr lang="en-US" altLang="zh-CN" sz="3600">
                <a:latin typeface="+mn-lt"/>
                <a:ea typeface="+mn-ea"/>
                <a:cs typeface="+mn-ea"/>
                <a:sym typeface="+mn-lt"/>
              </a:rPr>
              <a:t>wit</a:t>
            </a:r>
            <a:r>
              <a:rPr lang="zh-CN" sz="3600">
                <a:latin typeface="+mn-lt"/>
                <a:ea typeface="+mn-ea"/>
                <a:cs typeface="+mn-ea"/>
                <a:sym typeface="+mn-lt"/>
              </a:rPr>
              <a:t>h dedu</a:t>
            </a:r>
            <a:r>
              <a:rPr lang="en-US" altLang="zh-CN" sz="3600" err="1">
                <a:latin typeface="+mn-lt"/>
                <a:ea typeface="+mn-ea"/>
                <a:cs typeface="+mn-ea"/>
                <a:sym typeface="+mn-lt"/>
              </a:rPr>
              <a:t>plicati</a:t>
            </a:r>
            <a:r>
              <a:rPr lang="zh-CN" sz="3600">
                <a:latin typeface="+mn-lt"/>
                <a:ea typeface="+mn-ea"/>
                <a:cs typeface="+mn-ea"/>
                <a:sym typeface="+mn-lt"/>
              </a:rPr>
              <a:t>on</a:t>
            </a:r>
            <a:endParaRPr lang="zh-TW" altLang="en-US" sz="3600">
              <a:latin typeface="+mn-lt"/>
              <a:ea typeface="+mn-ea"/>
              <a:cs typeface="+mn-ea"/>
              <a:sym typeface="+mn-lt"/>
            </a:endParaRPr>
          </a:p>
        </p:txBody>
      </p:sp>
      <p:sp>
        <p:nvSpPr>
          <p:cNvPr id="176" name="矩形: 圓角 33">
            <a:extLst>
              <a:ext uri="{FF2B5EF4-FFF2-40B4-BE49-F238E27FC236}">
                <a16:creationId xmlns:a16="http://schemas.microsoft.com/office/drawing/2014/main" id="{A3F46127-FC32-87FA-A8AC-45B42FEAEB20}"/>
              </a:ext>
            </a:extLst>
          </p:cNvPr>
          <p:cNvSpPr/>
          <p:nvPr/>
        </p:nvSpPr>
        <p:spPr>
          <a:xfrm>
            <a:off x="1617249" y="3048370"/>
            <a:ext cx="2979260" cy="3655906"/>
          </a:xfrm>
          <a:prstGeom prst="roundRect">
            <a:avLst>
              <a:gd name="adj" fmla="val 234"/>
            </a:avLst>
          </a:prstGeom>
          <a:gradFill>
            <a:gsLst>
              <a:gs pos="0">
                <a:srgbClr val="F5FBFF"/>
              </a:gs>
              <a:gs pos="100000">
                <a:schemeClr val="tx2">
                  <a:lumMod val="20000"/>
                  <a:lumOff val="80000"/>
                </a:schemeClr>
              </a:gs>
            </a:gsLst>
            <a:lin ang="5400000" scaled="0"/>
          </a:gradFill>
          <a:ln>
            <a:noFill/>
          </a:ln>
          <a:effectLst>
            <a:outerShdw blurRad="431800" dist="368300" dir="576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a:cs typeface="+mn-ea"/>
              <a:sym typeface="+mn-lt"/>
            </a:endParaRPr>
          </a:p>
        </p:txBody>
      </p:sp>
      <p:sp>
        <p:nvSpPr>
          <p:cNvPr id="180" name="矩形: 圓角 179">
            <a:extLst>
              <a:ext uri="{FF2B5EF4-FFF2-40B4-BE49-F238E27FC236}">
                <a16:creationId xmlns:a16="http://schemas.microsoft.com/office/drawing/2014/main" id="{BE24AC72-722B-862F-E215-666EEFB14294}"/>
              </a:ext>
            </a:extLst>
          </p:cNvPr>
          <p:cNvSpPr/>
          <p:nvPr/>
        </p:nvSpPr>
        <p:spPr>
          <a:xfrm>
            <a:off x="1620446" y="2452693"/>
            <a:ext cx="2976554" cy="618671"/>
          </a:xfrm>
          <a:prstGeom prst="roundRect">
            <a:avLst>
              <a:gd name="adj" fmla="val 2352"/>
            </a:avLst>
          </a:prstGeom>
          <a:gradFill>
            <a:gsLst>
              <a:gs pos="8000">
                <a:srgbClr val="1167A7"/>
              </a:gs>
              <a:gs pos="100000">
                <a:srgbClr val="599AD5"/>
              </a:gs>
            </a:gsLst>
            <a:lin ang="0" scaled="0"/>
          </a:gradFill>
          <a:ln>
            <a:noFill/>
          </a:ln>
          <a:effectLst>
            <a:outerShdw blurRad="431800" dist="228600" dir="378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182" name="矩形 181">
            <a:extLst>
              <a:ext uri="{FF2B5EF4-FFF2-40B4-BE49-F238E27FC236}">
                <a16:creationId xmlns:a16="http://schemas.microsoft.com/office/drawing/2014/main" id="{A4259758-5B1C-4740-EFDC-CF9F41585F96}"/>
              </a:ext>
            </a:extLst>
          </p:cNvPr>
          <p:cNvSpPr/>
          <p:nvPr/>
        </p:nvSpPr>
        <p:spPr>
          <a:xfrm>
            <a:off x="2430901" y="1792189"/>
            <a:ext cx="5493768" cy="461665"/>
          </a:xfrm>
          <a:prstGeom prst="rect">
            <a:avLst/>
          </a:prstGeom>
        </p:spPr>
        <p:txBody>
          <a:bodyPr wrap="square" lIns="91440" tIns="45720" rIns="91440" bIns="45720" anchor="t">
            <a:spAutoFit/>
          </a:bodyPr>
          <a:lstStyle/>
          <a:p>
            <a:r>
              <a:rPr lang="en-US" altLang="zh-TW" sz="2400" b="1">
                <a:solidFill>
                  <a:schemeClr val="bg1"/>
                </a:solidFill>
                <a:cs typeface="+mn-ea"/>
                <a:sym typeface="+mn-lt"/>
              </a:rPr>
              <a:t>HBS 3 (Hybrid Backup Sync 3)</a:t>
            </a:r>
          </a:p>
        </p:txBody>
      </p:sp>
      <p:pic>
        <p:nvPicPr>
          <p:cNvPr id="189" name="Picture 6" descr="ãwindowsãçåçæå°çµæ">
            <a:extLst>
              <a:ext uri="{FF2B5EF4-FFF2-40B4-BE49-F238E27FC236}">
                <a16:creationId xmlns:a16="http://schemas.microsoft.com/office/drawing/2014/main" id="{99C46A62-2B81-42B1-0767-3DF67FCD963A}"/>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0002089" y="2958964"/>
            <a:ext cx="803922" cy="803922"/>
          </a:xfrm>
          <a:prstGeom prst="rect">
            <a:avLst/>
          </a:prstGeom>
          <a:noFill/>
          <a:extLst>
            <a:ext uri="{909E8E84-426E-40DD-AFC4-6F175D3DCCD1}">
              <a14:hiddenFill xmlns:a14="http://schemas.microsoft.com/office/drawing/2010/main">
                <a:solidFill>
                  <a:srgbClr val="FFFFFF"/>
                </a:solidFill>
              </a14:hiddenFill>
            </a:ext>
          </a:extLst>
        </p:spPr>
      </p:pic>
      <p:pic>
        <p:nvPicPr>
          <p:cNvPr id="190" name="Picture 8" descr="ç¸éåç">
            <a:extLst>
              <a:ext uri="{FF2B5EF4-FFF2-40B4-BE49-F238E27FC236}">
                <a16:creationId xmlns:a16="http://schemas.microsoft.com/office/drawing/2014/main" id="{C2F3D28D-A39C-4CB0-2FA4-50FB32836E66}"/>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9971350" y="4306274"/>
            <a:ext cx="803922" cy="599855"/>
          </a:xfrm>
          <a:prstGeom prst="rect">
            <a:avLst/>
          </a:prstGeom>
          <a:noFill/>
          <a:extLst>
            <a:ext uri="{909E8E84-426E-40DD-AFC4-6F175D3DCCD1}">
              <a14:hiddenFill xmlns:a14="http://schemas.microsoft.com/office/drawing/2010/main">
                <a:solidFill>
                  <a:srgbClr val="FFFFFF"/>
                </a:solidFill>
              </a14:hiddenFill>
            </a:ext>
          </a:extLst>
        </p:spPr>
      </p:pic>
      <p:pic>
        <p:nvPicPr>
          <p:cNvPr id="191" name="Picture 10" descr="ãubuntuãçåçæå°çµæ">
            <a:extLst>
              <a:ext uri="{FF2B5EF4-FFF2-40B4-BE49-F238E27FC236}">
                <a16:creationId xmlns:a16="http://schemas.microsoft.com/office/drawing/2014/main" id="{96FC3FB5-D6C6-8E0E-3A0C-3DFC5D6C0CBC}"/>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10041940" y="5345165"/>
            <a:ext cx="699619" cy="723588"/>
          </a:xfrm>
          <a:prstGeom prst="rect">
            <a:avLst/>
          </a:prstGeom>
          <a:noFill/>
          <a:extLst>
            <a:ext uri="{909E8E84-426E-40DD-AFC4-6F175D3DCCD1}">
              <a14:hiddenFill xmlns:a14="http://schemas.microsoft.com/office/drawing/2010/main">
                <a:solidFill>
                  <a:srgbClr val="FFFFFF"/>
                </a:solidFill>
              </a14:hiddenFill>
            </a:ext>
          </a:extLst>
        </p:spPr>
      </p:pic>
      <p:sp>
        <p:nvSpPr>
          <p:cNvPr id="192" name="文字方塊 191">
            <a:extLst>
              <a:ext uri="{FF2B5EF4-FFF2-40B4-BE49-F238E27FC236}">
                <a16:creationId xmlns:a16="http://schemas.microsoft.com/office/drawing/2014/main" id="{4CC7E32E-516C-656F-F2B5-D195C8EA2770}"/>
              </a:ext>
            </a:extLst>
          </p:cNvPr>
          <p:cNvSpPr txBox="1"/>
          <p:nvPr/>
        </p:nvSpPr>
        <p:spPr>
          <a:xfrm>
            <a:off x="5739818" y="6272891"/>
            <a:ext cx="2080725" cy="584775"/>
          </a:xfrm>
          <a:prstGeom prst="rect">
            <a:avLst/>
          </a:prstGeom>
          <a:noFill/>
        </p:spPr>
        <p:txBody>
          <a:bodyPr wrap="square" lIns="91440" tIns="45720" rIns="91440" bIns="45720" rtlCol="0" anchor="t">
            <a:spAutoFit/>
          </a:bodyPr>
          <a:lstStyle/>
          <a:p>
            <a:pPr algn="ctr"/>
            <a:r>
              <a:rPr lang="zh-TW" sz="1600" b="1">
                <a:cs typeface="+mn-ea"/>
                <a:sym typeface="+mn-lt"/>
              </a:rPr>
              <a:t>Cloud access</a:t>
            </a:r>
            <a:endParaRPr lang="zh-TW" sz="1600">
              <a:cs typeface="+mn-ea"/>
              <a:sym typeface="+mn-lt"/>
            </a:endParaRPr>
          </a:p>
          <a:p>
            <a:pPr algn="ctr"/>
            <a:endParaRPr lang="zh-TW" altLang="en-US" sz="1600" b="1">
              <a:cs typeface="+mn-ea"/>
              <a:sym typeface="+mn-lt"/>
            </a:endParaRPr>
          </a:p>
        </p:txBody>
      </p:sp>
      <p:sp>
        <p:nvSpPr>
          <p:cNvPr id="193" name="文字方塊 192">
            <a:extLst>
              <a:ext uri="{FF2B5EF4-FFF2-40B4-BE49-F238E27FC236}">
                <a16:creationId xmlns:a16="http://schemas.microsoft.com/office/drawing/2014/main" id="{F583EEC3-295D-A4C0-511B-E615CBC2A944}"/>
              </a:ext>
            </a:extLst>
          </p:cNvPr>
          <p:cNvSpPr txBox="1"/>
          <p:nvPr/>
        </p:nvSpPr>
        <p:spPr>
          <a:xfrm>
            <a:off x="4917487" y="4394288"/>
            <a:ext cx="2241521" cy="207749"/>
          </a:xfrm>
          <a:prstGeom prst="rect">
            <a:avLst/>
          </a:prstGeom>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US" altLang="zh-TW" sz="900" b="1">
                <a:cs typeface="+mn-ea"/>
                <a:sym typeface="+mn-lt"/>
              </a:rPr>
              <a:t>File Station</a:t>
            </a:r>
            <a:r>
              <a:rPr lang="zh-TW" sz="900" b="1">
                <a:cs typeface="+mn-ea"/>
                <a:sym typeface="+mn-lt"/>
              </a:rPr>
              <a:t> w</a:t>
            </a:r>
            <a:r>
              <a:rPr lang="en-US" altLang="zh-TW" sz="900" b="1">
                <a:cs typeface="+mn-ea"/>
                <a:sym typeface="+mn-lt"/>
              </a:rPr>
              <a:t>ith</a:t>
            </a:r>
            <a:r>
              <a:rPr lang="zh-TW" altLang="en-US" sz="900" b="1">
                <a:cs typeface="+mn-ea"/>
                <a:sym typeface="+mn-lt"/>
              </a:rPr>
              <a:t> </a:t>
            </a:r>
            <a:r>
              <a:rPr lang="en-US" altLang="zh-TW" sz="900" b="1">
                <a:cs typeface="+mn-ea"/>
                <a:sym typeface="+mn-lt"/>
              </a:rPr>
              <a:t>Q</a:t>
            </a:r>
            <a:r>
              <a:rPr lang="zh-TW" sz="900" b="1">
                <a:cs typeface="+mn-ea"/>
                <a:sym typeface="+mn-lt"/>
              </a:rPr>
              <a:t>uDedup</a:t>
            </a:r>
            <a:endParaRPr lang="zh-TW">
              <a:cs typeface="+mn-ea"/>
              <a:sym typeface="+mn-lt"/>
            </a:endParaRPr>
          </a:p>
        </p:txBody>
      </p:sp>
      <p:cxnSp>
        <p:nvCxnSpPr>
          <p:cNvPr id="194" name="直線單箭頭接點 55">
            <a:extLst>
              <a:ext uri="{FF2B5EF4-FFF2-40B4-BE49-F238E27FC236}">
                <a16:creationId xmlns:a16="http://schemas.microsoft.com/office/drawing/2014/main" id="{D782B6D5-EA4D-1C88-8DFE-2D2A3D46FE8D}"/>
              </a:ext>
            </a:extLst>
          </p:cNvPr>
          <p:cNvCxnSpPr>
            <a:cxnSpLocks/>
          </p:cNvCxnSpPr>
          <p:nvPr/>
        </p:nvCxnSpPr>
        <p:spPr>
          <a:xfrm>
            <a:off x="3808983" y="3523196"/>
            <a:ext cx="1182483" cy="0"/>
          </a:xfrm>
          <a:prstGeom prst="straightConnector1">
            <a:avLst/>
          </a:prstGeom>
          <a:ln w="63500" cap="rnd">
            <a:gradFill flip="none" rotWithShape="1">
              <a:gsLst>
                <a:gs pos="11000">
                  <a:srgbClr val="3333FF"/>
                </a:gs>
                <a:gs pos="83000">
                  <a:srgbClr val="0CE6C2"/>
                </a:gs>
              </a:gsLst>
              <a:lin ang="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cxnSp>
        <p:nvCxnSpPr>
          <p:cNvPr id="196" name="直線單箭頭接點 61">
            <a:extLst>
              <a:ext uri="{FF2B5EF4-FFF2-40B4-BE49-F238E27FC236}">
                <a16:creationId xmlns:a16="http://schemas.microsoft.com/office/drawing/2014/main" id="{EF37DAAE-83A7-8F27-B6DE-171B67C08557}"/>
              </a:ext>
            </a:extLst>
          </p:cNvPr>
          <p:cNvCxnSpPr>
            <a:cxnSpLocks/>
          </p:cNvCxnSpPr>
          <p:nvPr/>
        </p:nvCxnSpPr>
        <p:spPr>
          <a:xfrm>
            <a:off x="3197336" y="4231767"/>
            <a:ext cx="0" cy="692225"/>
          </a:xfrm>
          <a:prstGeom prst="straightConnector1">
            <a:avLst/>
          </a:prstGeom>
          <a:ln w="63500" cap="rnd">
            <a:gradFill flip="none" rotWithShape="1">
              <a:gsLst>
                <a:gs pos="11000">
                  <a:srgbClr val="3333FF"/>
                </a:gs>
                <a:gs pos="83000">
                  <a:srgbClr val="0CE6C2"/>
                </a:gs>
              </a:gsLst>
              <a:lin ang="1620000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sp>
        <p:nvSpPr>
          <p:cNvPr id="197" name="矩形: 圓角 62">
            <a:extLst>
              <a:ext uri="{FF2B5EF4-FFF2-40B4-BE49-F238E27FC236}">
                <a16:creationId xmlns:a16="http://schemas.microsoft.com/office/drawing/2014/main" id="{B709C8FA-5BE5-C3D0-766C-3F331DEB50C9}"/>
              </a:ext>
            </a:extLst>
          </p:cNvPr>
          <p:cNvSpPr/>
          <p:nvPr/>
        </p:nvSpPr>
        <p:spPr>
          <a:xfrm>
            <a:off x="3875165" y="3160149"/>
            <a:ext cx="1077064" cy="241963"/>
          </a:xfrm>
          <a:prstGeom prst="roundRect">
            <a:avLst>
              <a:gd name="adj" fmla="val 12464"/>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a:cs typeface="+mn-ea"/>
              <a:sym typeface="+mn-lt"/>
            </a:endParaRPr>
          </a:p>
        </p:txBody>
      </p:sp>
      <p:sp>
        <p:nvSpPr>
          <p:cNvPr id="198" name="文字方塊 197">
            <a:extLst>
              <a:ext uri="{FF2B5EF4-FFF2-40B4-BE49-F238E27FC236}">
                <a16:creationId xmlns:a16="http://schemas.microsoft.com/office/drawing/2014/main" id="{9B734E75-9B7E-F7CB-D504-E8B44F45118E}"/>
              </a:ext>
            </a:extLst>
          </p:cNvPr>
          <p:cNvSpPr txBox="1"/>
          <p:nvPr/>
        </p:nvSpPr>
        <p:spPr>
          <a:xfrm>
            <a:off x="3652491" y="3158141"/>
            <a:ext cx="1531203" cy="246222"/>
          </a:xfrm>
          <a:prstGeom prst="rect">
            <a:avLst/>
          </a:prstGeom>
          <a:noFill/>
        </p:spPr>
        <p:txBody>
          <a:bodyPr wrap="square" rtlCol="0">
            <a:spAutoFit/>
          </a:bodyPr>
          <a:lstStyle/>
          <a:p>
            <a:pPr algn="ctr"/>
            <a:r>
              <a:rPr lang="en-US" altLang="zh-TW" sz="1000" b="1">
                <a:solidFill>
                  <a:schemeClr val="bg1"/>
                </a:solidFill>
                <a:cs typeface="+mn-ea"/>
                <a:sym typeface="+mn-lt"/>
              </a:rPr>
              <a:t>Backup/Restore</a:t>
            </a:r>
            <a:endParaRPr lang="zh-TW" altLang="en-US" sz="1000" b="1">
              <a:solidFill>
                <a:schemeClr val="bg1"/>
              </a:solidFill>
              <a:cs typeface="+mn-ea"/>
              <a:sym typeface="+mn-lt"/>
            </a:endParaRPr>
          </a:p>
        </p:txBody>
      </p:sp>
      <p:pic>
        <p:nvPicPr>
          <p:cNvPr id="200" name="圖形 199">
            <a:extLst>
              <a:ext uri="{FF2B5EF4-FFF2-40B4-BE49-F238E27FC236}">
                <a16:creationId xmlns:a16="http://schemas.microsoft.com/office/drawing/2014/main" id="{B8789FF4-5F54-B44A-BD87-8B1E6FA35F78}"/>
              </a:ext>
            </a:extLst>
          </p:cNvPr>
          <p:cNvPicPr>
            <a:picLocks noChangeAspect="1"/>
          </p:cNvPicPr>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6923606" y="3207143"/>
            <a:ext cx="586628" cy="586628"/>
          </a:xfrm>
          <a:prstGeom prst="rect">
            <a:avLst/>
          </a:prstGeom>
          <a:effectLst>
            <a:outerShdw blurRad="50800" dist="38100" dir="2700000" algn="tl" rotWithShape="0">
              <a:prstClr val="black">
                <a:alpha val="40000"/>
              </a:prstClr>
            </a:outerShdw>
          </a:effectLst>
        </p:spPr>
      </p:pic>
      <p:pic>
        <p:nvPicPr>
          <p:cNvPr id="201" name="圖形 200">
            <a:extLst>
              <a:ext uri="{FF2B5EF4-FFF2-40B4-BE49-F238E27FC236}">
                <a16:creationId xmlns:a16="http://schemas.microsoft.com/office/drawing/2014/main" id="{95763BE1-2F87-0EC7-9EB2-2F23A9309B05}"/>
              </a:ext>
            </a:extLst>
          </p:cNvPr>
          <p:cNvPicPr>
            <a:picLocks noChangeAspect="1"/>
          </p:cNvPicPr>
          <p:nvPr/>
        </p:nvPicPr>
        <p:blipFill>
          <a:blip r:embed="rId8" cstate="email">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4782910" y="4730485"/>
            <a:ext cx="2033047" cy="880383"/>
          </a:xfrm>
          <a:prstGeom prst="rect">
            <a:avLst/>
          </a:prstGeom>
          <a:effectLst>
            <a:outerShdw blurRad="50800" dist="38100" dir="2700000" algn="tl" rotWithShape="0">
              <a:prstClr val="black">
                <a:alpha val="40000"/>
              </a:prstClr>
            </a:outerShdw>
          </a:effectLst>
        </p:spPr>
      </p:pic>
      <p:pic>
        <p:nvPicPr>
          <p:cNvPr id="202" name="圖片 201">
            <a:extLst>
              <a:ext uri="{FF2B5EF4-FFF2-40B4-BE49-F238E27FC236}">
                <a16:creationId xmlns:a16="http://schemas.microsoft.com/office/drawing/2014/main" id="{E1718F86-D31F-2F71-2831-38608F6FB67F}"/>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5465179" y="4969636"/>
            <a:ext cx="498259" cy="498259"/>
          </a:xfrm>
          <a:prstGeom prst="rect">
            <a:avLst/>
          </a:prstGeom>
        </p:spPr>
      </p:pic>
      <p:pic>
        <p:nvPicPr>
          <p:cNvPr id="203" name="圖形 202">
            <a:extLst>
              <a:ext uri="{FF2B5EF4-FFF2-40B4-BE49-F238E27FC236}">
                <a16:creationId xmlns:a16="http://schemas.microsoft.com/office/drawing/2014/main" id="{A7A245A2-74F3-9DA2-1B50-CA8E3A00D909}"/>
              </a:ext>
            </a:extLst>
          </p:cNvPr>
          <p:cNvPicPr>
            <a:picLocks noChangeAspect="1"/>
          </p:cNvPicPr>
          <p:nvPr/>
        </p:nvPicPr>
        <p:blipFill>
          <a:blip r:embed="rId11" cstate="email">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5054617" y="4782794"/>
            <a:ext cx="263337" cy="819272"/>
          </a:xfrm>
          <a:prstGeom prst="rect">
            <a:avLst/>
          </a:prstGeom>
          <a:effectLst>
            <a:outerShdw blurRad="50800" dist="38100" dir="2700000" algn="tl" rotWithShape="0">
              <a:prstClr val="black">
                <a:alpha val="40000"/>
              </a:prstClr>
            </a:outerShdw>
          </a:effectLst>
        </p:spPr>
      </p:pic>
      <p:sp>
        <p:nvSpPr>
          <p:cNvPr id="204" name="矩形: 圓角 73">
            <a:extLst>
              <a:ext uri="{FF2B5EF4-FFF2-40B4-BE49-F238E27FC236}">
                <a16:creationId xmlns:a16="http://schemas.microsoft.com/office/drawing/2014/main" id="{B53EB24D-84C9-413F-81B9-2EDF3928E002}"/>
              </a:ext>
            </a:extLst>
          </p:cNvPr>
          <p:cNvSpPr/>
          <p:nvPr/>
        </p:nvSpPr>
        <p:spPr>
          <a:xfrm>
            <a:off x="6284416" y="5116499"/>
            <a:ext cx="645824" cy="313504"/>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a:cs typeface="+mn-ea"/>
              <a:sym typeface="+mn-lt"/>
            </a:endParaRPr>
          </a:p>
        </p:txBody>
      </p:sp>
      <p:sp>
        <p:nvSpPr>
          <p:cNvPr id="205" name="文字方塊 204">
            <a:extLst>
              <a:ext uri="{FF2B5EF4-FFF2-40B4-BE49-F238E27FC236}">
                <a16:creationId xmlns:a16="http://schemas.microsoft.com/office/drawing/2014/main" id="{E14F7CD6-0F79-2180-0D2D-B0A5C73FA11E}"/>
              </a:ext>
            </a:extLst>
          </p:cNvPr>
          <p:cNvSpPr txBox="1"/>
          <p:nvPr/>
        </p:nvSpPr>
        <p:spPr>
          <a:xfrm>
            <a:off x="6286783" y="5110323"/>
            <a:ext cx="624092" cy="307777"/>
          </a:xfrm>
          <a:prstGeom prst="rect">
            <a:avLst/>
          </a:prstGeom>
          <a:noFill/>
          <a:effectLst>
            <a:outerShdw blurRad="431800" dist="368300" dir="5760000" sx="106000" sy="106000" algn="ctr" rotWithShape="0">
              <a:srgbClr val="000000">
                <a:alpha val="34000"/>
              </a:srgbClr>
            </a:outerShdw>
          </a:effectLst>
        </p:spPr>
        <p:txBody>
          <a:bodyPr wrap="square" rtlCol="0">
            <a:spAutoFit/>
          </a:bodyPr>
          <a:lstStyle/>
          <a:p>
            <a:pPr algn="ctr"/>
            <a:r>
              <a:rPr lang="en-US" altLang="zh-TW" sz="1400">
                <a:solidFill>
                  <a:schemeClr val="bg1"/>
                </a:solidFill>
                <a:cs typeface="+mn-ea"/>
                <a:sym typeface="+mn-lt"/>
              </a:rPr>
              <a:t>.</a:t>
            </a:r>
            <a:r>
              <a:rPr lang="en-US" altLang="zh-TW" sz="1400" err="1">
                <a:solidFill>
                  <a:schemeClr val="bg1"/>
                </a:solidFill>
                <a:cs typeface="+mn-ea"/>
                <a:sym typeface="+mn-lt"/>
              </a:rPr>
              <a:t>qdff</a:t>
            </a:r>
            <a:endParaRPr lang="zh-TW" altLang="en-US" sz="1400">
              <a:solidFill>
                <a:schemeClr val="bg1"/>
              </a:solidFill>
              <a:cs typeface="+mn-ea"/>
              <a:sym typeface="+mn-lt"/>
            </a:endParaRPr>
          </a:p>
        </p:txBody>
      </p:sp>
      <p:pic>
        <p:nvPicPr>
          <p:cNvPr id="206" name="圖形 205">
            <a:extLst>
              <a:ext uri="{FF2B5EF4-FFF2-40B4-BE49-F238E27FC236}">
                <a16:creationId xmlns:a16="http://schemas.microsoft.com/office/drawing/2014/main" id="{900C1A9D-E464-84DF-3FCF-C3D8582FF7AF}"/>
              </a:ext>
            </a:extLst>
          </p:cNvPr>
          <p:cNvPicPr>
            <a:picLocks noChangeAspect="1"/>
          </p:cNvPicPr>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5421236" y="6011782"/>
            <a:ext cx="586628" cy="586628"/>
          </a:xfrm>
          <a:prstGeom prst="rect">
            <a:avLst/>
          </a:prstGeom>
          <a:effectLst>
            <a:outerShdw blurRad="50800" dist="38100" dir="2700000" algn="tl" rotWithShape="0">
              <a:prstClr val="black">
                <a:alpha val="40000"/>
              </a:prstClr>
            </a:outerShdw>
          </a:effectLst>
        </p:spPr>
      </p:pic>
      <p:cxnSp>
        <p:nvCxnSpPr>
          <p:cNvPr id="207" name="直線單箭頭接點 77">
            <a:extLst>
              <a:ext uri="{FF2B5EF4-FFF2-40B4-BE49-F238E27FC236}">
                <a16:creationId xmlns:a16="http://schemas.microsoft.com/office/drawing/2014/main" id="{74C5FB09-D4C3-4281-DECC-DD71A898CCF5}"/>
              </a:ext>
            </a:extLst>
          </p:cNvPr>
          <p:cNvCxnSpPr>
            <a:cxnSpLocks/>
          </p:cNvCxnSpPr>
          <p:nvPr/>
        </p:nvCxnSpPr>
        <p:spPr>
          <a:xfrm>
            <a:off x="5702699" y="5572145"/>
            <a:ext cx="0" cy="402550"/>
          </a:xfrm>
          <a:prstGeom prst="straightConnector1">
            <a:avLst/>
          </a:prstGeom>
          <a:ln w="63500" cap="rnd">
            <a:gradFill flip="none" rotWithShape="1">
              <a:gsLst>
                <a:gs pos="11000">
                  <a:srgbClr val="2C50F5"/>
                </a:gs>
                <a:gs pos="83000">
                  <a:srgbClr val="0CE6C2"/>
                </a:gs>
              </a:gsLst>
              <a:lin ang="1620000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208" name="圖形 207">
            <a:extLst>
              <a:ext uri="{FF2B5EF4-FFF2-40B4-BE49-F238E27FC236}">
                <a16:creationId xmlns:a16="http://schemas.microsoft.com/office/drawing/2014/main" id="{FE085300-2AAD-BEC2-47BC-B1DD72C4EB56}"/>
              </a:ext>
            </a:extLst>
          </p:cNvPr>
          <p:cNvPicPr>
            <a:picLocks noChangeAspect="1"/>
          </p:cNvPicPr>
          <p:nvPr/>
        </p:nvPicPr>
        <p:blipFill>
          <a:blip r:embed="rId13" cstate="email">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p:blipFill>
        <p:spPr>
          <a:xfrm>
            <a:off x="8351872" y="5549293"/>
            <a:ext cx="1745404" cy="981791"/>
          </a:xfrm>
          <a:prstGeom prst="rect">
            <a:avLst/>
          </a:prstGeom>
          <a:effectLst>
            <a:outerShdw blurRad="50800" dist="38100" dir="2700000" algn="tl" rotWithShape="0">
              <a:prstClr val="black">
                <a:alpha val="40000"/>
              </a:prstClr>
            </a:outerShdw>
          </a:effectLst>
        </p:spPr>
      </p:pic>
      <p:sp>
        <p:nvSpPr>
          <p:cNvPr id="209" name="矩形: 圓角 83">
            <a:extLst>
              <a:ext uri="{FF2B5EF4-FFF2-40B4-BE49-F238E27FC236}">
                <a16:creationId xmlns:a16="http://schemas.microsoft.com/office/drawing/2014/main" id="{32589438-6C46-B803-037B-76CB16051231}"/>
              </a:ext>
            </a:extLst>
          </p:cNvPr>
          <p:cNvSpPr/>
          <p:nvPr/>
        </p:nvSpPr>
        <p:spPr>
          <a:xfrm>
            <a:off x="9398449" y="5433135"/>
            <a:ext cx="645824" cy="313504"/>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a:cs typeface="+mn-ea"/>
              <a:sym typeface="+mn-lt"/>
            </a:endParaRPr>
          </a:p>
        </p:txBody>
      </p:sp>
      <p:sp>
        <p:nvSpPr>
          <p:cNvPr id="210" name="文字方塊 209">
            <a:extLst>
              <a:ext uri="{FF2B5EF4-FFF2-40B4-BE49-F238E27FC236}">
                <a16:creationId xmlns:a16="http://schemas.microsoft.com/office/drawing/2014/main" id="{54DCBE4A-8F13-09FF-79C4-4F5C9ED13DF8}"/>
              </a:ext>
            </a:extLst>
          </p:cNvPr>
          <p:cNvSpPr txBox="1"/>
          <p:nvPr/>
        </p:nvSpPr>
        <p:spPr>
          <a:xfrm>
            <a:off x="9373315" y="5426957"/>
            <a:ext cx="624092" cy="307777"/>
          </a:xfrm>
          <a:prstGeom prst="rect">
            <a:avLst/>
          </a:prstGeom>
          <a:noFill/>
        </p:spPr>
        <p:txBody>
          <a:bodyPr wrap="square" rtlCol="0">
            <a:spAutoFit/>
          </a:bodyPr>
          <a:lstStyle/>
          <a:p>
            <a:pPr algn="ctr"/>
            <a:r>
              <a:rPr lang="en-US" altLang="zh-TW" sz="1400">
                <a:solidFill>
                  <a:schemeClr val="bg1"/>
                </a:solidFill>
                <a:cs typeface="+mn-ea"/>
                <a:sym typeface="+mn-lt"/>
              </a:rPr>
              <a:t>.</a:t>
            </a:r>
            <a:r>
              <a:rPr lang="en-US" altLang="zh-TW" sz="1400" err="1">
                <a:solidFill>
                  <a:schemeClr val="bg1"/>
                </a:solidFill>
                <a:cs typeface="+mn-ea"/>
                <a:sym typeface="+mn-lt"/>
              </a:rPr>
              <a:t>qdff</a:t>
            </a:r>
            <a:endParaRPr lang="zh-TW" altLang="en-US" sz="1400">
              <a:solidFill>
                <a:schemeClr val="bg1"/>
              </a:solidFill>
              <a:cs typeface="+mn-ea"/>
              <a:sym typeface="+mn-lt"/>
            </a:endParaRPr>
          </a:p>
        </p:txBody>
      </p:sp>
      <p:sp>
        <p:nvSpPr>
          <p:cNvPr id="211" name="矩形: 圓角 98">
            <a:extLst>
              <a:ext uri="{FF2B5EF4-FFF2-40B4-BE49-F238E27FC236}">
                <a16:creationId xmlns:a16="http://schemas.microsoft.com/office/drawing/2014/main" id="{33E549EF-3CF3-3F6F-BE02-D72C7B0187D8}"/>
              </a:ext>
            </a:extLst>
          </p:cNvPr>
          <p:cNvSpPr/>
          <p:nvPr/>
        </p:nvSpPr>
        <p:spPr>
          <a:xfrm>
            <a:off x="9649438" y="3692281"/>
            <a:ext cx="1064876" cy="276924"/>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431800" dist="101600" dir="5760000" sx="106000" sy="106000" algn="tl" rotWithShape="0">
              <a:prstClr val="black">
                <a:alpha val="3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a:cs typeface="+mn-ea"/>
              <a:sym typeface="+mn-lt"/>
            </a:endParaRPr>
          </a:p>
        </p:txBody>
      </p:sp>
      <p:sp>
        <p:nvSpPr>
          <p:cNvPr id="212" name="文字方塊 211">
            <a:extLst>
              <a:ext uri="{FF2B5EF4-FFF2-40B4-BE49-F238E27FC236}">
                <a16:creationId xmlns:a16="http://schemas.microsoft.com/office/drawing/2014/main" id="{C7378316-FF2F-2307-C1E2-42EF5CDA0487}"/>
              </a:ext>
            </a:extLst>
          </p:cNvPr>
          <p:cNvSpPr txBox="1"/>
          <p:nvPr/>
        </p:nvSpPr>
        <p:spPr>
          <a:xfrm>
            <a:off x="9932132" y="3670991"/>
            <a:ext cx="786017" cy="292388"/>
          </a:xfrm>
          <a:prstGeom prst="rect">
            <a:avLst/>
          </a:prstGeom>
          <a:noFill/>
          <a:effectLst>
            <a:outerShdw blurRad="50800" dist="38100" dir="2700000" algn="tl" rotWithShape="0">
              <a:prstClr val="black">
                <a:alpha val="40000"/>
              </a:prstClr>
            </a:outerShdw>
          </a:effectLst>
        </p:spPr>
        <p:txBody>
          <a:bodyPr wrap="square" lIns="91440" tIns="45720" rIns="91440" bIns="45720" rtlCol="0" anchor="t">
            <a:spAutoFit/>
          </a:bodyPr>
          <a:lstStyle/>
          <a:p>
            <a:pPr algn="ctr"/>
            <a:r>
              <a:rPr lang="zh-TW" altLang="en-US" sz="1300" b="1">
                <a:solidFill>
                  <a:schemeClr val="bg1"/>
                </a:solidFill>
                <a:cs typeface="+mn-ea"/>
                <a:sym typeface="+mn-lt"/>
              </a:rPr>
              <a:t>Tokyo</a:t>
            </a:r>
          </a:p>
        </p:txBody>
      </p:sp>
      <p:pic>
        <p:nvPicPr>
          <p:cNvPr id="213" name="圖形 212">
            <a:extLst>
              <a:ext uri="{FF2B5EF4-FFF2-40B4-BE49-F238E27FC236}">
                <a16:creationId xmlns:a16="http://schemas.microsoft.com/office/drawing/2014/main" id="{64499643-D514-7AA2-6924-D897627571E8}"/>
              </a:ext>
            </a:extLst>
          </p:cNvPr>
          <p:cNvPicPr>
            <a:picLocks noChangeAspect="1"/>
          </p:cNvPicPr>
          <p:nvPr/>
        </p:nvPicPr>
        <p:blipFill>
          <a:blip r:embed="rId13" cstate="email">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p:blipFill>
        <p:spPr>
          <a:xfrm>
            <a:off x="8324048" y="3235613"/>
            <a:ext cx="1745404" cy="981791"/>
          </a:xfrm>
          <a:prstGeom prst="rect">
            <a:avLst/>
          </a:prstGeom>
          <a:effectLst>
            <a:outerShdw blurRad="50800" dist="38100" dir="2700000" algn="tl" rotWithShape="0">
              <a:prstClr val="black">
                <a:alpha val="40000"/>
              </a:prstClr>
            </a:outerShdw>
          </a:effectLst>
        </p:spPr>
      </p:pic>
      <p:pic>
        <p:nvPicPr>
          <p:cNvPr id="214" name="圖片 213">
            <a:extLst>
              <a:ext uri="{FF2B5EF4-FFF2-40B4-BE49-F238E27FC236}">
                <a16:creationId xmlns:a16="http://schemas.microsoft.com/office/drawing/2014/main" id="{C61B8D89-76D3-4485-4344-43028672B057}"/>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9506002" y="3557937"/>
            <a:ext cx="498259" cy="498259"/>
          </a:xfrm>
          <a:prstGeom prst="rect">
            <a:avLst/>
          </a:prstGeom>
          <a:effectLst>
            <a:outerShdw blurRad="50800" dist="38100" dir="2700000" algn="tl" rotWithShape="0">
              <a:prstClr val="black">
                <a:alpha val="40000"/>
              </a:prstClr>
            </a:outerShdw>
          </a:effectLst>
        </p:spPr>
      </p:pic>
      <p:sp>
        <p:nvSpPr>
          <p:cNvPr id="215" name="矩形: 圓角 102">
            <a:extLst>
              <a:ext uri="{FF2B5EF4-FFF2-40B4-BE49-F238E27FC236}">
                <a16:creationId xmlns:a16="http://schemas.microsoft.com/office/drawing/2014/main" id="{C3F36942-8869-811B-60B6-BE7057A4203D}"/>
              </a:ext>
            </a:extLst>
          </p:cNvPr>
          <p:cNvSpPr/>
          <p:nvPr/>
        </p:nvSpPr>
        <p:spPr>
          <a:xfrm>
            <a:off x="9370625" y="3119455"/>
            <a:ext cx="645824" cy="313504"/>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a:cs typeface="+mn-ea"/>
              <a:sym typeface="+mn-lt"/>
            </a:endParaRPr>
          </a:p>
        </p:txBody>
      </p:sp>
      <p:sp>
        <p:nvSpPr>
          <p:cNvPr id="216" name="文字方塊 215">
            <a:extLst>
              <a:ext uri="{FF2B5EF4-FFF2-40B4-BE49-F238E27FC236}">
                <a16:creationId xmlns:a16="http://schemas.microsoft.com/office/drawing/2014/main" id="{E0F331EA-7CD6-DBA3-2ED9-D74E2C320104}"/>
              </a:ext>
            </a:extLst>
          </p:cNvPr>
          <p:cNvSpPr txBox="1"/>
          <p:nvPr/>
        </p:nvSpPr>
        <p:spPr>
          <a:xfrm>
            <a:off x="9345492" y="3113276"/>
            <a:ext cx="624092" cy="307777"/>
          </a:xfrm>
          <a:prstGeom prst="rect">
            <a:avLst/>
          </a:prstGeom>
          <a:noFill/>
        </p:spPr>
        <p:txBody>
          <a:bodyPr wrap="square" rtlCol="0">
            <a:spAutoFit/>
          </a:bodyPr>
          <a:lstStyle/>
          <a:p>
            <a:pPr algn="ctr"/>
            <a:r>
              <a:rPr lang="en-US" altLang="zh-TW" sz="1400">
                <a:solidFill>
                  <a:schemeClr val="bg1"/>
                </a:solidFill>
                <a:cs typeface="+mn-ea"/>
                <a:sym typeface="+mn-lt"/>
              </a:rPr>
              <a:t>.</a:t>
            </a:r>
            <a:r>
              <a:rPr lang="en-US" altLang="zh-TW" sz="1400" err="1">
                <a:solidFill>
                  <a:schemeClr val="bg1"/>
                </a:solidFill>
                <a:cs typeface="+mn-ea"/>
                <a:sym typeface="+mn-lt"/>
              </a:rPr>
              <a:t>qdff</a:t>
            </a:r>
            <a:endParaRPr lang="zh-TW" altLang="en-US" sz="1400">
              <a:solidFill>
                <a:schemeClr val="bg1"/>
              </a:solidFill>
              <a:cs typeface="+mn-ea"/>
              <a:sym typeface="+mn-lt"/>
            </a:endParaRPr>
          </a:p>
        </p:txBody>
      </p:sp>
      <p:pic>
        <p:nvPicPr>
          <p:cNvPr id="217" name="圖形 216">
            <a:extLst>
              <a:ext uri="{FF2B5EF4-FFF2-40B4-BE49-F238E27FC236}">
                <a16:creationId xmlns:a16="http://schemas.microsoft.com/office/drawing/2014/main" id="{52EE108E-1E71-ECD2-F29F-60353813E409}"/>
              </a:ext>
            </a:extLst>
          </p:cNvPr>
          <p:cNvPicPr>
            <a:picLocks noChangeAspect="1"/>
          </p:cNvPicPr>
          <p:nvPr/>
        </p:nvPicPr>
        <p:blipFill>
          <a:blip r:embed="rId13" cstate="email">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p:blipFill>
        <p:spPr>
          <a:xfrm>
            <a:off x="8297636" y="4409692"/>
            <a:ext cx="1745404" cy="981791"/>
          </a:xfrm>
          <a:prstGeom prst="rect">
            <a:avLst/>
          </a:prstGeom>
          <a:effectLst>
            <a:outerShdw blurRad="50800" dist="38100" dir="2700000" algn="tl" rotWithShape="0">
              <a:prstClr val="black">
                <a:alpha val="40000"/>
              </a:prstClr>
            </a:outerShdw>
          </a:effectLst>
        </p:spPr>
      </p:pic>
      <p:sp>
        <p:nvSpPr>
          <p:cNvPr id="218" name="矩形: 圓角 107">
            <a:extLst>
              <a:ext uri="{FF2B5EF4-FFF2-40B4-BE49-F238E27FC236}">
                <a16:creationId xmlns:a16="http://schemas.microsoft.com/office/drawing/2014/main" id="{CEEEEAB3-7121-3B83-E6BC-A04AC973A1FF}"/>
              </a:ext>
            </a:extLst>
          </p:cNvPr>
          <p:cNvSpPr/>
          <p:nvPr/>
        </p:nvSpPr>
        <p:spPr>
          <a:xfrm>
            <a:off x="9344214" y="4293532"/>
            <a:ext cx="645824" cy="313504"/>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a:cs typeface="+mn-ea"/>
              <a:sym typeface="+mn-lt"/>
            </a:endParaRPr>
          </a:p>
        </p:txBody>
      </p:sp>
      <p:sp>
        <p:nvSpPr>
          <p:cNvPr id="219" name="文字方塊 218">
            <a:extLst>
              <a:ext uri="{FF2B5EF4-FFF2-40B4-BE49-F238E27FC236}">
                <a16:creationId xmlns:a16="http://schemas.microsoft.com/office/drawing/2014/main" id="{DBFEE353-032A-E327-C046-385BBC4D99E1}"/>
              </a:ext>
            </a:extLst>
          </p:cNvPr>
          <p:cNvSpPr txBox="1"/>
          <p:nvPr/>
        </p:nvSpPr>
        <p:spPr>
          <a:xfrm>
            <a:off x="9319081" y="4287358"/>
            <a:ext cx="624092" cy="307777"/>
          </a:xfrm>
          <a:prstGeom prst="rect">
            <a:avLst/>
          </a:prstGeom>
          <a:noFill/>
        </p:spPr>
        <p:txBody>
          <a:bodyPr wrap="square" rtlCol="0">
            <a:spAutoFit/>
          </a:bodyPr>
          <a:lstStyle/>
          <a:p>
            <a:pPr algn="ctr"/>
            <a:r>
              <a:rPr lang="en-US" altLang="zh-TW" sz="1400">
                <a:solidFill>
                  <a:schemeClr val="bg1"/>
                </a:solidFill>
                <a:cs typeface="+mn-ea"/>
                <a:sym typeface="+mn-lt"/>
              </a:rPr>
              <a:t>.</a:t>
            </a:r>
            <a:r>
              <a:rPr lang="en-US" altLang="zh-TW" sz="1400" err="1">
                <a:solidFill>
                  <a:schemeClr val="bg1"/>
                </a:solidFill>
                <a:cs typeface="+mn-ea"/>
                <a:sym typeface="+mn-lt"/>
              </a:rPr>
              <a:t>qdff</a:t>
            </a:r>
            <a:endParaRPr lang="zh-TW" altLang="en-US" sz="1400">
              <a:solidFill>
                <a:schemeClr val="bg1"/>
              </a:solidFill>
              <a:cs typeface="+mn-ea"/>
              <a:sym typeface="+mn-lt"/>
            </a:endParaRPr>
          </a:p>
        </p:txBody>
      </p:sp>
      <p:cxnSp>
        <p:nvCxnSpPr>
          <p:cNvPr id="220" name="接點: 肘形 113">
            <a:extLst>
              <a:ext uri="{FF2B5EF4-FFF2-40B4-BE49-F238E27FC236}">
                <a16:creationId xmlns:a16="http://schemas.microsoft.com/office/drawing/2014/main" id="{C86E98E5-CC95-3012-BFC8-05132361A7DA}"/>
              </a:ext>
            </a:extLst>
          </p:cNvPr>
          <p:cNvCxnSpPr>
            <a:cxnSpLocks/>
          </p:cNvCxnSpPr>
          <p:nvPr/>
        </p:nvCxnSpPr>
        <p:spPr>
          <a:xfrm>
            <a:off x="3857048" y="3743437"/>
            <a:ext cx="1144224" cy="1235772"/>
          </a:xfrm>
          <a:prstGeom prst="bentConnector3">
            <a:avLst>
              <a:gd name="adj1" fmla="val 50000"/>
            </a:avLst>
          </a:prstGeom>
          <a:ln w="63500">
            <a:gradFill>
              <a:gsLst>
                <a:gs pos="0">
                  <a:srgbClr val="3333FF"/>
                </a:gs>
                <a:gs pos="100000">
                  <a:srgbClr val="0CE6C2"/>
                </a:gs>
              </a:gsLst>
              <a:lin ang="5400000" scaled="1"/>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sp>
        <p:nvSpPr>
          <p:cNvPr id="221" name="矩形: 圓角 114">
            <a:extLst>
              <a:ext uri="{FF2B5EF4-FFF2-40B4-BE49-F238E27FC236}">
                <a16:creationId xmlns:a16="http://schemas.microsoft.com/office/drawing/2014/main" id="{5D0423E1-5E2D-F85B-F94E-26E172AF5B01}"/>
              </a:ext>
            </a:extLst>
          </p:cNvPr>
          <p:cNvSpPr/>
          <p:nvPr/>
        </p:nvSpPr>
        <p:spPr>
          <a:xfrm>
            <a:off x="4107180" y="4120952"/>
            <a:ext cx="624092" cy="235613"/>
          </a:xfrm>
          <a:prstGeom prst="roundRect">
            <a:avLst>
              <a:gd name="adj" fmla="val 11899"/>
            </a:avLst>
          </a:prstGeom>
          <a:gradFill flip="none" rotWithShape="1">
            <a:gsLst>
              <a:gs pos="0">
                <a:srgbClr val="9A0000"/>
              </a:gs>
              <a:gs pos="100000">
                <a:srgbClr val="D00000"/>
              </a:gs>
            </a:gsLst>
            <a:lin ang="135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a:cs typeface="+mn-ea"/>
              <a:sym typeface="+mn-lt"/>
            </a:endParaRPr>
          </a:p>
        </p:txBody>
      </p:sp>
      <p:sp>
        <p:nvSpPr>
          <p:cNvPr id="222" name="文字方塊 221">
            <a:extLst>
              <a:ext uri="{FF2B5EF4-FFF2-40B4-BE49-F238E27FC236}">
                <a16:creationId xmlns:a16="http://schemas.microsoft.com/office/drawing/2014/main" id="{551F610C-9E03-58D5-9C49-781ECD2BA05D}"/>
              </a:ext>
            </a:extLst>
          </p:cNvPr>
          <p:cNvSpPr txBox="1"/>
          <p:nvPr/>
        </p:nvSpPr>
        <p:spPr>
          <a:xfrm>
            <a:off x="4035664" y="4117053"/>
            <a:ext cx="822817" cy="246222"/>
          </a:xfrm>
          <a:prstGeom prst="rect">
            <a:avLst/>
          </a:prstGeom>
          <a:noFill/>
        </p:spPr>
        <p:txBody>
          <a:bodyPr wrap="square" rtlCol="0">
            <a:spAutoFit/>
          </a:bodyPr>
          <a:lstStyle/>
          <a:p>
            <a:r>
              <a:rPr lang="en-US" altLang="zh-TW" sz="1000" b="1">
                <a:solidFill>
                  <a:schemeClr val="bg1"/>
                </a:solidFill>
                <a:cs typeface="+mn-ea"/>
                <a:sym typeface="+mn-lt"/>
              </a:rPr>
              <a:t>TCP BBR</a:t>
            </a:r>
            <a:endParaRPr lang="zh-TW" altLang="en-US" sz="1000" b="1" spc="-113">
              <a:solidFill>
                <a:schemeClr val="bg1"/>
              </a:solidFill>
              <a:cs typeface="+mn-ea"/>
              <a:sym typeface="+mn-lt"/>
            </a:endParaRPr>
          </a:p>
        </p:txBody>
      </p:sp>
      <p:sp>
        <p:nvSpPr>
          <p:cNvPr id="223" name="橢圓 222">
            <a:extLst>
              <a:ext uri="{FF2B5EF4-FFF2-40B4-BE49-F238E27FC236}">
                <a16:creationId xmlns:a16="http://schemas.microsoft.com/office/drawing/2014/main" id="{BAA509AA-76F6-2F85-B183-C44EB650B464}"/>
              </a:ext>
            </a:extLst>
          </p:cNvPr>
          <p:cNvSpPr/>
          <p:nvPr/>
        </p:nvSpPr>
        <p:spPr>
          <a:xfrm>
            <a:off x="7352328" y="3639760"/>
            <a:ext cx="748189" cy="823008"/>
          </a:xfrm>
          <a:prstGeom prst="ellipse">
            <a:avLst/>
          </a:prstGeom>
          <a:gradFill>
            <a:gsLst>
              <a:gs pos="0">
                <a:schemeClr val="accent1">
                  <a:lumMod val="50000"/>
                </a:schemeClr>
              </a:gs>
              <a:gs pos="100000">
                <a:srgbClr val="1FACF3"/>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a:cs typeface="+mn-ea"/>
              <a:sym typeface="+mn-lt"/>
            </a:endParaRPr>
          </a:p>
        </p:txBody>
      </p:sp>
      <p:grpSp>
        <p:nvGrpSpPr>
          <p:cNvPr id="224" name="圖形 107">
            <a:extLst>
              <a:ext uri="{FF2B5EF4-FFF2-40B4-BE49-F238E27FC236}">
                <a16:creationId xmlns:a16="http://schemas.microsoft.com/office/drawing/2014/main" id="{7E7BCC18-08C1-AB1D-3CFE-F26C7AB01A48}"/>
              </a:ext>
            </a:extLst>
          </p:cNvPr>
          <p:cNvGrpSpPr/>
          <p:nvPr/>
        </p:nvGrpSpPr>
        <p:grpSpPr>
          <a:xfrm>
            <a:off x="7539857" y="3751061"/>
            <a:ext cx="384812" cy="609015"/>
            <a:chOff x="5681591" y="3996458"/>
            <a:chExt cx="353664" cy="508836"/>
          </a:xfrm>
          <a:solidFill>
            <a:schemeClr val="bg1"/>
          </a:solidFill>
        </p:grpSpPr>
        <p:sp>
          <p:nvSpPr>
            <p:cNvPr id="225" name="手繪多邊形: 圖案 118">
              <a:extLst>
                <a:ext uri="{FF2B5EF4-FFF2-40B4-BE49-F238E27FC236}">
                  <a16:creationId xmlns:a16="http://schemas.microsoft.com/office/drawing/2014/main" id="{0E95DE64-F7B8-14FE-AB48-7113DD73B48B}"/>
                </a:ext>
              </a:extLst>
            </p:cNvPr>
            <p:cNvSpPr/>
            <p:nvPr/>
          </p:nvSpPr>
          <p:spPr>
            <a:xfrm>
              <a:off x="5681591" y="3996458"/>
              <a:ext cx="353664" cy="508836"/>
            </a:xfrm>
            <a:custGeom>
              <a:avLst/>
              <a:gdLst>
                <a:gd name="connsiteX0" fmla="*/ 0 w 353664"/>
                <a:gd name="connsiteY0" fmla="*/ 0 h 508836"/>
                <a:gd name="connsiteX1" fmla="*/ 0 w 353664"/>
                <a:gd name="connsiteY1" fmla="*/ 508837 h 508836"/>
                <a:gd name="connsiteX2" fmla="*/ 353664 w 353664"/>
                <a:gd name="connsiteY2" fmla="*/ 508837 h 508836"/>
                <a:gd name="connsiteX3" fmla="*/ 353664 w 353664"/>
                <a:gd name="connsiteY3" fmla="*/ 0 h 508836"/>
                <a:gd name="connsiteX4" fmla="*/ 0 w 353664"/>
                <a:gd name="connsiteY4" fmla="*/ 0 h 508836"/>
                <a:gd name="connsiteX5" fmla="*/ 328714 w 353664"/>
                <a:gd name="connsiteY5" fmla="*/ 10684 h 508836"/>
                <a:gd name="connsiteX6" fmla="*/ 341873 w 353664"/>
                <a:gd name="connsiteY6" fmla="*/ 23843 h 508836"/>
                <a:gd name="connsiteX7" fmla="*/ 328714 w 353664"/>
                <a:gd name="connsiteY7" fmla="*/ 37002 h 508836"/>
                <a:gd name="connsiteX8" fmla="*/ 315555 w 353664"/>
                <a:gd name="connsiteY8" fmla="*/ 23843 h 508836"/>
                <a:gd name="connsiteX9" fmla="*/ 328714 w 353664"/>
                <a:gd name="connsiteY9" fmla="*/ 10684 h 508836"/>
                <a:gd name="connsiteX10" fmla="*/ 25080 w 353664"/>
                <a:gd name="connsiteY10" fmla="*/ 10684 h 508836"/>
                <a:gd name="connsiteX11" fmla="*/ 38239 w 353664"/>
                <a:gd name="connsiteY11" fmla="*/ 23843 h 508836"/>
                <a:gd name="connsiteX12" fmla="*/ 25080 w 353664"/>
                <a:gd name="connsiteY12" fmla="*/ 37002 h 508836"/>
                <a:gd name="connsiteX13" fmla="*/ 11921 w 353664"/>
                <a:gd name="connsiteY13" fmla="*/ 23843 h 508836"/>
                <a:gd name="connsiteX14" fmla="*/ 25080 w 353664"/>
                <a:gd name="connsiteY14" fmla="*/ 10684 h 508836"/>
                <a:gd name="connsiteX15" fmla="*/ 25080 w 353664"/>
                <a:gd name="connsiteY15" fmla="*/ 498088 h 508836"/>
                <a:gd name="connsiteX16" fmla="*/ 11921 w 353664"/>
                <a:gd name="connsiteY16" fmla="*/ 484929 h 508836"/>
                <a:gd name="connsiteX17" fmla="*/ 25080 w 353664"/>
                <a:gd name="connsiteY17" fmla="*/ 471770 h 508836"/>
                <a:gd name="connsiteX18" fmla="*/ 38239 w 353664"/>
                <a:gd name="connsiteY18" fmla="*/ 484929 h 508836"/>
                <a:gd name="connsiteX19" fmla="*/ 25080 w 353664"/>
                <a:gd name="connsiteY19" fmla="*/ 498088 h 508836"/>
                <a:gd name="connsiteX20" fmla="*/ 74329 w 353664"/>
                <a:gd name="connsiteY20" fmla="*/ 491052 h 508836"/>
                <a:gd name="connsiteX21" fmla="*/ 65795 w 353664"/>
                <a:gd name="connsiteY21" fmla="*/ 487535 h 508836"/>
                <a:gd name="connsiteX22" fmla="*/ 18370 w 353664"/>
                <a:gd name="connsiteY22" fmla="*/ 440110 h 508836"/>
                <a:gd name="connsiteX23" fmla="*/ 14853 w 353664"/>
                <a:gd name="connsiteY23" fmla="*/ 431576 h 508836"/>
                <a:gd name="connsiteX24" fmla="*/ 14853 w 353664"/>
                <a:gd name="connsiteY24" fmla="*/ 315034 h 508836"/>
                <a:gd name="connsiteX25" fmla="*/ 23582 w 353664"/>
                <a:gd name="connsiteY25" fmla="*/ 303439 h 508836"/>
                <a:gd name="connsiteX26" fmla="*/ 44558 w 353664"/>
                <a:gd name="connsiteY26" fmla="*/ 268326 h 508836"/>
                <a:gd name="connsiteX27" fmla="*/ 14853 w 353664"/>
                <a:gd name="connsiteY27" fmla="*/ 174845 h 508836"/>
                <a:gd name="connsiteX28" fmla="*/ 15895 w 353664"/>
                <a:gd name="connsiteY28" fmla="*/ 156410 h 508836"/>
                <a:gd name="connsiteX29" fmla="*/ 29705 w 353664"/>
                <a:gd name="connsiteY29" fmla="*/ 107096 h 508836"/>
                <a:gd name="connsiteX30" fmla="*/ 24038 w 353664"/>
                <a:gd name="connsiteY30" fmla="*/ 69508 h 508836"/>
                <a:gd name="connsiteX31" fmla="*/ 34656 w 353664"/>
                <a:gd name="connsiteY31" fmla="*/ 46057 h 508836"/>
                <a:gd name="connsiteX32" fmla="*/ 60779 w 353664"/>
                <a:gd name="connsiteY32" fmla="*/ 29315 h 508836"/>
                <a:gd name="connsiteX33" fmla="*/ 88400 w 353664"/>
                <a:gd name="connsiteY33" fmla="*/ 30813 h 508836"/>
                <a:gd name="connsiteX34" fmla="*/ 94263 w 353664"/>
                <a:gd name="connsiteY34" fmla="*/ 35503 h 508836"/>
                <a:gd name="connsiteX35" fmla="*/ 176865 w 353664"/>
                <a:gd name="connsiteY35" fmla="*/ 12833 h 508836"/>
                <a:gd name="connsiteX36" fmla="*/ 337835 w 353664"/>
                <a:gd name="connsiteY36" fmla="*/ 156410 h 508836"/>
                <a:gd name="connsiteX37" fmla="*/ 338942 w 353664"/>
                <a:gd name="connsiteY37" fmla="*/ 174845 h 508836"/>
                <a:gd name="connsiteX38" fmla="*/ 288130 w 353664"/>
                <a:gd name="connsiteY38" fmla="*/ 292625 h 508836"/>
                <a:gd name="connsiteX39" fmla="*/ 284547 w 353664"/>
                <a:gd name="connsiteY39" fmla="*/ 303439 h 508836"/>
                <a:gd name="connsiteX40" fmla="*/ 324350 w 353664"/>
                <a:gd name="connsiteY40" fmla="*/ 336857 h 508836"/>
                <a:gd name="connsiteX41" fmla="*/ 326890 w 353664"/>
                <a:gd name="connsiteY41" fmla="*/ 336857 h 508836"/>
                <a:gd name="connsiteX42" fmla="*/ 338942 w 353664"/>
                <a:gd name="connsiteY42" fmla="*/ 348909 h 508836"/>
                <a:gd name="connsiteX43" fmla="*/ 338942 w 353664"/>
                <a:gd name="connsiteY43" fmla="*/ 431511 h 508836"/>
                <a:gd name="connsiteX44" fmla="*/ 335424 w 353664"/>
                <a:gd name="connsiteY44" fmla="*/ 440045 h 508836"/>
                <a:gd name="connsiteX45" fmla="*/ 288000 w 353664"/>
                <a:gd name="connsiteY45" fmla="*/ 487469 h 508836"/>
                <a:gd name="connsiteX46" fmla="*/ 279466 w 353664"/>
                <a:gd name="connsiteY46" fmla="*/ 490987 h 508836"/>
                <a:gd name="connsiteX47" fmla="*/ 74329 w 353664"/>
                <a:gd name="connsiteY47" fmla="*/ 490987 h 508836"/>
                <a:gd name="connsiteX48" fmla="*/ 328714 w 353664"/>
                <a:gd name="connsiteY48" fmla="*/ 498088 h 508836"/>
                <a:gd name="connsiteX49" fmla="*/ 315555 w 353664"/>
                <a:gd name="connsiteY49" fmla="*/ 484929 h 508836"/>
                <a:gd name="connsiteX50" fmla="*/ 328714 w 353664"/>
                <a:gd name="connsiteY50" fmla="*/ 471770 h 508836"/>
                <a:gd name="connsiteX51" fmla="*/ 341873 w 353664"/>
                <a:gd name="connsiteY51" fmla="*/ 484929 h 508836"/>
                <a:gd name="connsiteX52" fmla="*/ 328714 w 353664"/>
                <a:gd name="connsiteY52" fmla="*/ 498088 h 508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53664" h="508836">
                  <a:moveTo>
                    <a:pt x="0" y="0"/>
                  </a:moveTo>
                  <a:lnTo>
                    <a:pt x="0" y="508837"/>
                  </a:lnTo>
                  <a:lnTo>
                    <a:pt x="353664" y="508837"/>
                  </a:lnTo>
                  <a:lnTo>
                    <a:pt x="353664" y="0"/>
                  </a:lnTo>
                  <a:lnTo>
                    <a:pt x="0" y="0"/>
                  </a:lnTo>
                  <a:close/>
                  <a:moveTo>
                    <a:pt x="328714" y="10684"/>
                  </a:moveTo>
                  <a:cubicBezTo>
                    <a:pt x="336011" y="10684"/>
                    <a:pt x="341873" y="16612"/>
                    <a:pt x="341873" y="23843"/>
                  </a:cubicBezTo>
                  <a:cubicBezTo>
                    <a:pt x="341873" y="31139"/>
                    <a:pt x="335945" y="37002"/>
                    <a:pt x="328714" y="37002"/>
                  </a:cubicBezTo>
                  <a:cubicBezTo>
                    <a:pt x="321418" y="37002"/>
                    <a:pt x="315555" y="31073"/>
                    <a:pt x="315555" y="23843"/>
                  </a:cubicBezTo>
                  <a:cubicBezTo>
                    <a:pt x="315490" y="16612"/>
                    <a:pt x="321418" y="10684"/>
                    <a:pt x="328714" y="10684"/>
                  </a:cubicBezTo>
                  <a:close/>
                  <a:moveTo>
                    <a:pt x="25080" y="10684"/>
                  </a:moveTo>
                  <a:cubicBezTo>
                    <a:pt x="32376" y="10684"/>
                    <a:pt x="38239" y="16612"/>
                    <a:pt x="38239" y="23843"/>
                  </a:cubicBezTo>
                  <a:cubicBezTo>
                    <a:pt x="38239" y="31139"/>
                    <a:pt x="32311" y="37002"/>
                    <a:pt x="25080" y="37002"/>
                  </a:cubicBezTo>
                  <a:cubicBezTo>
                    <a:pt x="17784" y="37002"/>
                    <a:pt x="11921" y="31073"/>
                    <a:pt x="11921" y="23843"/>
                  </a:cubicBezTo>
                  <a:cubicBezTo>
                    <a:pt x="11856" y="16612"/>
                    <a:pt x="17784" y="10684"/>
                    <a:pt x="25080" y="10684"/>
                  </a:cubicBezTo>
                  <a:close/>
                  <a:moveTo>
                    <a:pt x="25080" y="498088"/>
                  </a:moveTo>
                  <a:cubicBezTo>
                    <a:pt x="17784" y="498088"/>
                    <a:pt x="11921" y="492160"/>
                    <a:pt x="11921" y="484929"/>
                  </a:cubicBezTo>
                  <a:cubicBezTo>
                    <a:pt x="11921" y="477633"/>
                    <a:pt x="17849" y="471770"/>
                    <a:pt x="25080" y="471770"/>
                  </a:cubicBezTo>
                  <a:cubicBezTo>
                    <a:pt x="32376" y="471770"/>
                    <a:pt x="38239" y="477698"/>
                    <a:pt x="38239" y="484929"/>
                  </a:cubicBezTo>
                  <a:cubicBezTo>
                    <a:pt x="38239" y="492225"/>
                    <a:pt x="32311" y="498088"/>
                    <a:pt x="25080" y="498088"/>
                  </a:cubicBezTo>
                  <a:close/>
                  <a:moveTo>
                    <a:pt x="74329" y="491052"/>
                  </a:moveTo>
                  <a:cubicBezTo>
                    <a:pt x="71137" y="491052"/>
                    <a:pt x="68075" y="489815"/>
                    <a:pt x="65795" y="487535"/>
                  </a:cubicBezTo>
                  <a:lnTo>
                    <a:pt x="18370" y="440110"/>
                  </a:lnTo>
                  <a:cubicBezTo>
                    <a:pt x="16090" y="437830"/>
                    <a:pt x="14853" y="434768"/>
                    <a:pt x="14853" y="431576"/>
                  </a:cubicBezTo>
                  <a:lnTo>
                    <a:pt x="14853" y="315034"/>
                  </a:lnTo>
                  <a:cubicBezTo>
                    <a:pt x="14853" y="309627"/>
                    <a:pt x="18436" y="304937"/>
                    <a:pt x="23582" y="303439"/>
                  </a:cubicBezTo>
                  <a:cubicBezTo>
                    <a:pt x="42604" y="298032"/>
                    <a:pt x="49705" y="275688"/>
                    <a:pt x="44558" y="268326"/>
                  </a:cubicBezTo>
                  <a:cubicBezTo>
                    <a:pt x="25862" y="241943"/>
                    <a:pt x="14853" y="209697"/>
                    <a:pt x="14853" y="174845"/>
                  </a:cubicBezTo>
                  <a:cubicBezTo>
                    <a:pt x="14853" y="168592"/>
                    <a:pt x="15244" y="162468"/>
                    <a:pt x="15895" y="156410"/>
                  </a:cubicBezTo>
                  <a:cubicBezTo>
                    <a:pt x="17849" y="138951"/>
                    <a:pt x="22605" y="122405"/>
                    <a:pt x="29705" y="107096"/>
                  </a:cubicBezTo>
                  <a:lnTo>
                    <a:pt x="24038" y="69508"/>
                  </a:lnTo>
                  <a:cubicBezTo>
                    <a:pt x="22670" y="60258"/>
                    <a:pt x="26839" y="51073"/>
                    <a:pt x="34656" y="46057"/>
                  </a:cubicBezTo>
                  <a:lnTo>
                    <a:pt x="60779" y="29315"/>
                  </a:lnTo>
                  <a:cubicBezTo>
                    <a:pt x="69378" y="23843"/>
                    <a:pt x="80452" y="24429"/>
                    <a:pt x="88400" y="30813"/>
                  </a:cubicBezTo>
                  <a:lnTo>
                    <a:pt x="94263" y="35503"/>
                  </a:lnTo>
                  <a:cubicBezTo>
                    <a:pt x="118431" y="21107"/>
                    <a:pt x="146703" y="12833"/>
                    <a:pt x="176865" y="12833"/>
                  </a:cubicBezTo>
                  <a:cubicBezTo>
                    <a:pt x="260118" y="12833"/>
                    <a:pt x="328649" y="75632"/>
                    <a:pt x="337835" y="156410"/>
                  </a:cubicBezTo>
                  <a:cubicBezTo>
                    <a:pt x="338551" y="162468"/>
                    <a:pt x="338942" y="168592"/>
                    <a:pt x="338942" y="174845"/>
                  </a:cubicBezTo>
                  <a:cubicBezTo>
                    <a:pt x="338942" y="221228"/>
                    <a:pt x="319399" y="263050"/>
                    <a:pt x="288130" y="292625"/>
                  </a:cubicBezTo>
                  <a:cubicBezTo>
                    <a:pt x="285199" y="295426"/>
                    <a:pt x="283831" y="299465"/>
                    <a:pt x="284547" y="303439"/>
                  </a:cubicBezTo>
                  <a:cubicBezTo>
                    <a:pt x="287869" y="322461"/>
                    <a:pt x="304416" y="336857"/>
                    <a:pt x="324350" y="336857"/>
                  </a:cubicBezTo>
                  <a:lnTo>
                    <a:pt x="326890" y="336857"/>
                  </a:lnTo>
                  <a:cubicBezTo>
                    <a:pt x="333535" y="336857"/>
                    <a:pt x="338942" y="342264"/>
                    <a:pt x="338942" y="348909"/>
                  </a:cubicBezTo>
                  <a:lnTo>
                    <a:pt x="338942" y="431511"/>
                  </a:lnTo>
                  <a:cubicBezTo>
                    <a:pt x="338942" y="434703"/>
                    <a:pt x="337704" y="437765"/>
                    <a:pt x="335424" y="440045"/>
                  </a:cubicBezTo>
                  <a:lnTo>
                    <a:pt x="288000" y="487469"/>
                  </a:lnTo>
                  <a:cubicBezTo>
                    <a:pt x="285720" y="489749"/>
                    <a:pt x="282658" y="490987"/>
                    <a:pt x="279466" y="490987"/>
                  </a:cubicBezTo>
                  <a:lnTo>
                    <a:pt x="74329" y="490987"/>
                  </a:lnTo>
                  <a:close/>
                  <a:moveTo>
                    <a:pt x="328714" y="498088"/>
                  </a:moveTo>
                  <a:cubicBezTo>
                    <a:pt x="321418" y="498088"/>
                    <a:pt x="315555" y="492160"/>
                    <a:pt x="315555" y="484929"/>
                  </a:cubicBezTo>
                  <a:cubicBezTo>
                    <a:pt x="315555" y="477633"/>
                    <a:pt x="321484" y="471770"/>
                    <a:pt x="328714" y="471770"/>
                  </a:cubicBezTo>
                  <a:cubicBezTo>
                    <a:pt x="336011" y="471770"/>
                    <a:pt x="341873" y="477698"/>
                    <a:pt x="341873" y="484929"/>
                  </a:cubicBezTo>
                  <a:cubicBezTo>
                    <a:pt x="341873" y="492225"/>
                    <a:pt x="335945" y="498088"/>
                    <a:pt x="328714" y="498088"/>
                  </a:cubicBezTo>
                  <a:close/>
                </a:path>
              </a:pathLst>
            </a:custGeom>
            <a:grpFill/>
            <a:ln w="6461" cap="flat">
              <a:noFill/>
              <a:prstDash val="solid"/>
              <a:miter/>
            </a:ln>
          </p:spPr>
          <p:txBody>
            <a:bodyPr rtlCol="0" anchor="ctr"/>
            <a:lstStyle/>
            <a:p>
              <a:endParaRPr lang="zh-TW" altLang="en-US" sz="1800">
                <a:cs typeface="+mn-ea"/>
                <a:sym typeface="+mn-lt"/>
              </a:endParaRPr>
            </a:p>
          </p:txBody>
        </p:sp>
        <p:sp>
          <p:nvSpPr>
            <p:cNvPr id="226" name="手繪多邊形: 圖案 119">
              <a:extLst>
                <a:ext uri="{FF2B5EF4-FFF2-40B4-BE49-F238E27FC236}">
                  <a16:creationId xmlns:a16="http://schemas.microsoft.com/office/drawing/2014/main" id="{67A39E61-1A7C-2575-C0FD-17665BF93B9F}"/>
                </a:ext>
              </a:extLst>
            </p:cNvPr>
            <p:cNvSpPr/>
            <p:nvPr/>
          </p:nvSpPr>
          <p:spPr>
            <a:xfrm>
              <a:off x="5716182" y="4029029"/>
              <a:ext cx="284547" cy="280638"/>
            </a:xfrm>
            <a:custGeom>
              <a:avLst/>
              <a:gdLst>
                <a:gd name="connsiteX0" fmla="*/ 284547 w 284547"/>
                <a:gd name="connsiteY0" fmla="*/ 142274 h 280638"/>
                <a:gd name="connsiteX1" fmla="*/ 142274 w 284547"/>
                <a:gd name="connsiteY1" fmla="*/ 0 h 280638"/>
                <a:gd name="connsiteX2" fmla="*/ 0 w 284547"/>
                <a:gd name="connsiteY2" fmla="*/ 142274 h 280638"/>
                <a:gd name="connsiteX3" fmla="*/ 93220 w 284547"/>
                <a:gd name="connsiteY3" fmla="*/ 275818 h 280638"/>
                <a:gd name="connsiteX4" fmla="*/ 158494 w 284547"/>
                <a:gd name="connsiteY4" fmla="*/ 212433 h 280638"/>
                <a:gd name="connsiteX5" fmla="*/ 174194 w 284547"/>
                <a:gd name="connsiteY5" fmla="*/ 206049 h 280638"/>
                <a:gd name="connsiteX6" fmla="*/ 187157 w 284547"/>
                <a:gd name="connsiteY6" fmla="*/ 210153 h 280638"/>
                <a:gd name="connsiteX7" fmla="*/ 194649 w 284547"/>
                <a:gd name="connsiteY7" fmla="*/ 237904 h 280638"/>
                <a:gd name="connsiteX8" fmla="*/ 175041 w 284547"/>
                <a:gd name="connsiteY8" fmla="*/ 280639 h 280638"/>
                <a:gd name="connsiteX9" fmla="*/ 284547 w 284547"/>
                <a:gd name="connsiteY9" fmla="*/ 142274 h 280638"/>
                <a:gd name="connsiteX10" fmla="*/ 142274 w 284547"/>
                <a:gd name="connsiteY10" fmla="*/ 192695 h 280638"/>
                <a:gd name="connsiteX11" fmla="*/ 91918 w 284547"/>
                <a:gd name="connsiteY11" fmla="*/ 142339 h 280638"/>
                <a:gd name="connsiteX12" fmla="*/ 142274 w 284547"/>
                <a:gd name="connsiteY12" fmla="*/ 91983 h 280638"/>
                <a:gd name="connsiteX13" fmla="*/ 192630 w 284547"/>
                <a:gd name="connsiteY13" fmla="*/ 142339 h 280638"/>
                <a:gd name="connsiteX14" fmla="*/ 142274 w 284547"/>
                <a:gd name="connsiteY14" fmla="*/ 192695 h 280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547" h="280638">
                  <a:moveTo>
                    <a:pt x="284547" y="142274"/>
                  </a:moveTo>
                  <a:cubicBezTo>
                    <a:pt x="284547" y="63841"/>
                    <a:pt x="220706" y="0"/>
                    <a:pt x="142274" y="0"/>
                  </a:cubicBezTo>
                  <a:cubicBezTo>
                    <a:pt x="63841" y="0"/>
                    <a:pt x="0" y="63841"/>
                    <a:pt x="0" y="142274"/>
                  </a:cubicBezTo>
                  <a:cubicBezTo>
                    <a:pt x="0" y="203509"/>
                    <a:pt x="38826" y="255754"/>
                    <a:pt x="93220" y="275818"/>
                  </a:cubicBezTo>
                  <a:lnTo>
                    <a:pt x="158494" y="212433"/>
                  </a:lnTo>
                  <a:cubicBezTo>
                    <a:pt x="162729" y="208329"/>
                    <a:pt x="168266" y="206049"/>
                    <a:pt x="174194" y="206049"/>
                  </a:cubicBezTo>
                  <a:cubicBezTo>
                    <a:pt x="178884" y="206049"/>
                    <a:pt x="183379" y="207482"/>
                    <a:pt x="187157" y="210153"/>
                  </a:cubicBezTo>
                  <a:cubicBezTo>
                    <a:pt x="196017" y="216407"/>
                    <a:pt x="199144" y="228068"/>
                    <a:pt x="194649" y="237904"/>
                  </a:cubicBezTo>
                  <a:lnTo>
                    <a:pt x="175041" y="280639"/>
                  </a:lnTo>
                  <a:cubicBezTo>
                    <a:pt x="237709" y="265851"/>
                    <a:pt x="284547" y="209437"/>
                    <a:pt x="284547" y="142274"/>
                  </a:cubicBezTo>
                  <a:close/>
                  <a:moveTo>
                    <a:pt x="142274" y="192695"/>
                  </a:moveTo>
                  <a:cubicBezTo>
                    <a:pt x="114457" y="192695"/>
                    <a:pt x="91918" y="170155"/>
                    <a:pt x="91918" y="142339"/>
                  </a:cubicBezTo>
                  <a:cubicBezTo>
                    <a:pt x="91918" y="114522"/>
                    <a:pt x="114457" y="91983"/>
                    <a:pt x="142274" y="91983"/>
                  </a:cubicBezTo>
                  <a:cubicBezTo>
                    <a:pt x="170090" y="91983"/>
                    <a:pt x="192630" y="114522"/>
                    <a:pt x="192630" y="142339"/>
                  </a:cubicBezTo>
                  <a:cubicBezTo>
                    <a:pt x="192630" y="170155"/>
                    <a:pt x="170090" y="192695"/>
                    <a:pt x="142274" y="192695"/>
                  </a:cubicBezTo>
                  <a:close/>
                </a:path>
              </a:pathLst>
            </a:custGeom>
            <a:grpFill/>
            <a:ln w="6461" cap="flat">
              <a:noFill/>
              <a:prstDash val="solid"/>
              <a:miter/>
            </a:ln>
          </p:spPr>
          <p:txBody>
            <a:bodyPr rtlCol="0" anchor="ctr"/>
            <a:lstStyle/>
            <a:p>
              <a:endParaRPr lang="zh-TW" altLang="en-US" sz="1800">
                <a:cs typeface="+mn-ea"/>
                <a:sym typeface="+mn-lt"/>
              </a:endParaRPr>
            </a:p>
          </p:txBody>
        </p:sp>
        <p:sp>
          <p:nvSpPr>
            <p:cNvPr id="227" name="手繪多邊形: 圖案 120">
              <a:extLst>
                <a:ext uri="{FF2B5EF4-FFF2-40B4-BE49-F238E27FC236}">
                  <a16:creationId xmlns:a16="http://schemas.microsoft.com/office/drawing/2014/main" id="{A746960B-762E-F354-BB5D-830D2E2C2E40}"/>
                </a:ext>
              </a:extLst>
            </p:cNvPr>
            <p:cNvSpPr/>
            <p:nvPr/>
          </p:nvSpPr>
          <p:spPr>
            <a:xfrm>
              <a:off x="5893177" y="4356180"/>
              <a:ext cx="101689" cy="92764"/>
            </a:xfrm>
            <a:custGeom>
              <a:avLst/>
              <a:gdLst>
                <a:gd name="connsiteX0" fmla="*/ 3518 w 101689"/>
                <a:gd name="connsiteY0" fmla="*/ 18305 h 92764"/>
                <a:gd name="connsiteX1" fmla="*/ 0 w 101689"/>
                <a:gd name="connsiteY1" fmla="*/ 26839 h 92764"/>
                <a:gd name="connsiteX2" fmla="*/ 0 w 101689"/>
                <a:gd name="connsiteY2" fmla="*/ 80713 h 92764"/>
                <a:gd name="connsiteX3" fmla="*/ 12052 w 101689"/>
                <a:gd name="connsiteY3" fmla="*/ 92764 h 92764"/>
                <a:gd name="connsiteX4" fmla="*/ 74850 w 101689"/>
                <a:gd name="connsiteY4" fmla="*/ 92764 h 92764"/>
                <a:gd name="connsiteX5" fmla="*/ 83384 w 101689"/>
                <a:gd name="connsiteY5" fmla="*/ 89247 h 92764"/>
                <a:gd name="connsiteX6" fmla="*/ 98171 w 101689"/>
                <a:gd name="connsiteY6" fmla="*/ 74459 h 92764"/>
                <a:gd name="connsiteX7" fmla="*/ 101689 w 101689"/>
                <a:gd name="connsiteY7" fmla="*/ 65925 h 92764"/>
                <a:gd name="connsiteX8" fmla="*/ 101689 w 101689"/>
                <a:gd name="connsiteY8" fmla="*/ 12052 h 92764"/>
                <a:gd name="connsiteX9" fmla="*/ 89638 w 101689"/>
                <a:gd name="connsiteY9" fmla="*/ 0 h 92764"/>
                <a:gd name="connsiteX10" fmla="*/ 26839 w 101689"/>
                <a:gd name="connsiteY10" fmla="*/ 0 h 92764"/>
                <a:gd name="connsiteX11" fmla="*/ 18305 w 101689"/>
                <a:gd name="connsiteY11" fmla="*/ 3518 h 92764"/>
                <a:gd name="connsiteX12" fmla="*/ 3518 w 101689"/>
                <a:gd name="connsiteY12" fmla="*/ 18305 h 92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1689" h="92764">
                  <a:moveTo>
                    <a:pt x="3518" y="18305"/>
                  </a:moveTo>
                  <a:cubicBezTo>
                    <a:pt x="1238" y="20585"/>
                    <a:pt x="0" y="23647"/>
                    <a:pt x="0" y="26839"/>
                  </a:cubicBezTo>
                  <a:lnTo>
                    <a:pt x="0" y="80713"/>
                  </a:lnTo>
                  <a:cubicBezTo>
                    <a:pt x="0" y="87358"/>
                    <a:pt x="5407" y="92764"/>
                    <a:pt x="12052" y="92764"/>
                  </a:cubicBezTo>
                  <a:lnTo>
                    <a:pt x="74850" y="92764"/>
                  </a:lnTo>
                  <a:cubicBezTo>
                    <a:pt x="78042" y="92764"/>
                    <a:pt x="81104" y="91527"/>
                    <a:pt x="83384" y="89247"/>
                  </a:cubicBezTo>
                  <a:lnTo>
                    <a:pt x="98171" y="74459"/>
                  </a:lnTo>
                  <a:cubicBezTo>
                    <a:pt x="100451" y="72179"/>
                    <a:pt x="101689" y="69117"/>
                    <a:pt x="101689" y="65925"/>
                  </a:cubicBezTo>
                  <a:lnTo>
                    <a:pt x="101689" y="12052"/>
                  </a:lnTo>
                  <a:cubicBezTo>
                    <a:pt x="101689" y="5407"/>
                    <a:pt x="96282" y="0"/>
                    <a:pt x="89638" y="0"/>
                  </a:cubicBezTo>
                  <a:lnTo>
                    <a:pt x="26839" y="0"/>
                  </a:lnTo>
                  <a:cubicBezTo>
                    <a:pt x="23647" y="0"/>
                    <a:pt x="20585" y="1238"/>
                    <a:pt x="18305" y="3518"/>
                  </a:cubicBezTo>
                  <a:lnTo>
                    <a:pt x="3518" y="18305"/>
                  </a:lnTo>
                  <a:close/>
                </a:path>
              </a:pathLst>
            </a:custGeom>
            <a:grpFill/>
            <a:ln w="6461" cap="flat">
              <a:noFill/>
              <a:prstDash val="solid"/>
              <a:miter/>
            </a:ln>
          </p:spPr>
          <p:txBody>
            <a:bodyPr rtlCol="0" anchor="ctr"/>
            <a:lstStyle/>
            <a:p>
              <a:endParaRPr lang="zh-TW" altLang="en-US" sz="1800">
                <a:cs typeface="+mn-ea"/>
                <a:sym typeface="+mn-lt"/>
              </a:endParaRPr>
            </a:p>
          </p:txBody>
        </p:sp>
        <p:sp>
          <p:nvSpPr>
            <p:cNvPr id="228" name="手繪多邊形: 圖案 121">
              <a:extLst>
                <a:ext uri="{FF2B5EF4-FFF2-40B4-BE49-F238E27FC236}">
                  <a16:creationId xmlns:a16="http://schemas.microsoft.com/office/drawing/2014/main" id="{8A70C0CB-8CF4-ED6E-52EB-42CBEAE34623}"/>
                </a:ext>
              </a:extLst>
            </p:cNvPr>
            <p:cNvSpPr/>
            <p:nvPr/>
          </p:nvSpPr>
          <p:spPr>
            <a:xfrm>
              <a:off x="5718201" y="4318462"/>
              <a:ext cx="149178" cy="152305"/>
            </a:xfrm>
            <a:custGeom>
              <a:avLst/>
              <a:gdLst>
                <a:gd name="connsiteX0" fmla="*/ 107096 w 149178"/>
                <a:gd name="connsiteY0" fmla="*/ 100191 h 152305"/>
                <a:gd name="connsiteX1" fmla="*/ 93025 w 149178"/>
                <a:gd name="connsiteY1" fmla="*/ 102471 h 152305"/>
                <a:gd name="connsiteX2" fmla="*/ 70941 w 149178"/>
                <a:gd name="connsiteY2" fmla="*/ 96738 h 152305"/>
                <a:gd name="connsiteX3" fmla="*/ 45470 w 149178"/>
                <a:gd name="connsiteY3" fmla="*/ 59216 h 152305"/>
                <a:gd name="connsiteX4" fmla="*/ 50617 w 149178"/>
                <a:gd name="connsiteY4" fmla="*/ 29771 h 152305"/>
                <a:gd name="connsiteX5" fmla="*/ 51985 w 149178"/>
                <a:gd name="connsiteY5" fmla="*/ 20846 h 152305"/>
                <a:gd name="connsiteX6" fmla="*/ 29510 w 149178"/>
                <a:gd name="connsiteY6" fmla="*/ 0 h 152305"/>
                <a:gd name="connsiteX7" fmla="*/ 26839 w 149178"/>
                <a:gd name="connsiteY7" fmla="*/ 0 h 152305"/>
                <a:gd name="connsiteX8" fmla="*/ 18305 w 149178"/>
                <a:gd name="connsiteY8" fmla="*/ 3518 h 152305"/>
                <a:gd name="connsiteX9" fmla="*/ 3518 w 149178"/>
                <a:gd name="connsiteY9" fmla="*/ 18305 h 152305"/>
                <a:gd name="connsiteX10" fmla="*/ 0 w 149178"/>
                <a:gd name="connsiteY10" fmla="*/ 26839 h 152305"/>
                <a:gd name="connsiteX11" fmla="*/ 0 w 149178"/>
                <a:gd name="connsiteY11" fmla="*/ 91006 h 152305"/>
                <a:gd name="connsiteX12" fmla="*/ 3518 w 149178"/>
                <a:gd name="connsiteY12" fmla="*/ 99539 h 152305"/>
                <a:gd name="connsiteX13" fmla="*/ 52766 w 149178"/>
                <a:gd name="connsiteY13" fmla="*/ 148788 h 152305"/>
                <a:gd name="connsiteX14" fmla="*/ 61300 w 149178"/>
                <a:gd name="connsiteY14" fmla="*/ 152306 h 152305"/>
                <a:gd name="connsiteX15" fmla="*/ 117258 w 149178"/>
                <a:gd name="connsiteY15" fmla="*/ 152306 h 152305"/>
                <a:gd name="connsiteX16" fmla="*/ 125792 w 149178"/>
                <a:gd name="connsiteY16" fmla="*/ 148788 h 152305"/>
                <a:gd name="connsiteX17" fmla="*/ 145661 w 149178"/>
                <a:gd name="connsiteY17" fmla="*/ 128919 h 152305"/>
                <a:gd name="connsiteX18" fmla="*/ 149179 w 149178"/>
                <a:gd name="connsiteY18" fmla="*/ 120385 h 152305"/>
                <a:gd name="connsiteX19" fmla="*/ 149179 w 149178"/>
                <a:gd name="connsiteY19" fmla="*/ 102471 h 152305"/>
                <a:gd name="connsiteX20" fmla="*/ 141427 w 149178"/>
                <a:gd name="connsiteY20" fmla="*/ 91201 h 152305"/>
                <a:gd name="connsiteX21" fmla="*/ 119343 w 149178"/>
                <a:gd name="connsiteY21" fmla="*/ 94067 h 152305"/>
                <a:gd name="connsiteX22" fmla="*/ 107096 w 149178"/>
                <a:gd name="connsiteY22" fmla="*/ 100191 h 152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9178" h="152305">
                  <a:moveTo>
                    <a:pt x="107096" y="100191"/>
                  </a:moveTo>
                  <a:cubicBezTo>
                    <a:pt x="102536" y="101689"/>
                    <a:pt x="97780" y="102471"/>
                    <a:pt x="93025" y="102471"/>
                  </a:cubicBezTo>
                  <a:cubicBezTo>
                    <a:pt x="85338" y="102471"/>
                    <a:pt x="77716" y="100517"/>
                    <a:pt x="70941" y="96738"/>
                  </a:cubicBezTo>
                  <a:cubicBezTo>
                    <a:pt x="57066" y="88986"/>
                    <a:pt x="47555" y="74980"/>
                    <a:pt x="45470" y="59216"/>
                  </a:cubicBezTo>
                  <a:cubicBezTo>
                    <a:pt x="44167" y="49183"/>
                    <a:pt x="45731" y="39151"/>
                    <a:pt x="50617" y="29771"/>
                  </a:cubicBezTo>
                  <a:cubicBezTo>
                    <a:pt x="51919" y="27230"/>
                    <a:pt x="52245" y="24103"/>
                    <a:pt x="51985" y="20846"/>
                  </a:cubicBezTo>
                  <a:cubicBezTo>
                    <a:pt x="51073" y="9055"/>
                    <a:pt x="41301" y="0"/>
                    <a:pt x="29510" y="0"/>
                  </a:cubicBezTo>
                  <a:cubicBezTo>
                    <a:pt x="28533" y="0"/>
                    <a:pt x="27621" y="0"/>
                    <a:pt x="26839" y="0"/>
                  </a:cubicBezTo>
                  <a:cubicBezTo>
                    <a:pt x="23647" y="0"/>
                    <a:pt x="20585" y="1238"/>
                    <a:pt x="18305" y="3518"/>
                  </a:cubicBezTo>
                  <a:lnTo>
                    <a:pt x="3518" y="18305"/>
                  </a:lnTo>
                  <a:cubicBezTo>
                    <a:pt x="1238" y="20585"/>
                    <a:pt x="0" y="23647"/>
                    <a:pt x="0" y="26839"/>
                  </a:cubicBezTo>
                  <a:lnTo>
                    <a:pt x="0" y="91006"/>
                  </a:lnTo>
                  <a:cubicBezTo>
                    <a:pt x="0" y="94198"/>
                    <a:pt x="1238" y="97259"/>
                    <a:pt x="3518" y="99539"/>
                  </a:cubicBezTo>
                  <a:lnTo>
                    <a:pt x="52766" y="148788"/>
                  </a:lnTo>
                  <a:cubicBezTo>
                    <a:pt x="55046" y="151068"/>
                    <a:pt x="58108" y="152306"/>
                    <a:pt x="61300" y="152306"/>
                  </a:cubicBezTo>
                  <a:lnTo>
                    <a:pt x="117258" y="152306"/>
                  </a:lnTo>
                  <a:cubicBezTo>
                    <a:pt x="120450" y="152306"/>
                    <a:pt x="123512" y="151068"/>
                    <a:pt x="125792" y="148788"/>
                  </a:cubicBezTo>
                  <a:lnTo>
                    <a:pt x="145661" y="128919"/>
                  </a:lnTo>
                  <a:cubicBezTo>
                    <a:pt x="147941" y="126639"/>
                    <a:pt x="149179" y="123577"/>
                    <a:pt x="149179" y="120385"/>
                  </a:cubicBezTo>
                  <a:lnTo>
                    <a:pt x="149179" y="102471"/>
                  </a:lnTo>
                  <a:cubicBezTo>
                    <a:pt x="149179" y="97455"/>
                    <a:pt x="146117" y="92960"/>
                    <a:pt x="141427" y="91201"/>
                  </a:cubicBezTo>
                  <a:cubicBezTo>
                    <a:pt x="133935" y="88335"/>
                    <a:pt x="125727" y="89572"/>
                    <a:pt x="119343" y="94067"/>
                  </a:cubicBezTo>
                  <a:cubicBezTo>
                    <a:pt x="115565" y="96673"/>
                    <a:pt x="111461" y="98758"/>
                    <a:pt x="107096" y="100191"/>
                  </a:cubicBezTo>
                  <a:close/>
                </a:path>
              </a:pathLst>
            </a:custGeom>
            <a:grpFill/>
            <a:ln w="6461" cap="flat">
              <a:noFill/>
              <a:prstDash val="solid"/>
              <a:miter/>
            </a:ln>
          </p:spPr>
          <p:txBody>
            <a:bodyPr rtlCol="0" anchor="ctr"/>
            <a:lstStyle/>
            <a:p>
              <a:endParaRPr lang="zh-TW" altLang="en-US" sz="1800">
                <a:cs typeface="+mn-ea"/>
                <a:sym typeface="+mn-lt"/>
              </a:endParaRPr>
            </a:p>
          </p:txBody>
        </p:sp>
        <p:sp>
          <p:nvSpPr>
            <p:cNvPr id="229" name="手繪多邊形: 圖案 122">
              <a:extLst>
                <a:ext uri="{FF2B5EF4-FFF2-40B4-BE49-F238E27FC236}">
                  <a16:creationId xmlns:a16="http://schemas.microsoft.com/office/drawing/2014/main" id="{975B01F6-E013-F5F9-037D-51CEB729DA03}"/>
                </a:ext>
              </a:extLst>
            </p:cNvPr>
            <p:cNvSpPr/>
            <p:nvPr/>
          </p:nvSpPr>
          <p:spPr>
            <a:xfrm>
              <a:off x="5840020" y="4152867"/>
              <a:ext cx="36871" cy="36871"/>
            </a:xfrm>
            <a:custGeom>
              <a:avLst/>
              <a:gdLst>
                <a:gd name="connsiteX0" fmla="*/ 18436 w 36871"/>
                <a:gd name="connsiteY0" fmla="*/ 0 h 36871"/>
                <a:gd name="connsiteX1" fmla="*/ 0 w 36871"/>
                <a:gd name="connsiteY1" fmla="*/ 18436 h 36871"/>
                <a:gd name="connsiteX2" fmla="*/ 18436 w 36871"/>
                <a:gd name="connsiteY2" fmla="*/ 36871 h 36871"/>
                <a:gd name="connsiteX3" fmla="*/ 36871 w 36871"/>
                <a:gd name="connsiteY3" fmla="*/ 18436 h 36871"/>
                <a:gd name="connsiteX4" fmla="*/ 18436 w 36871"/>
                <a:gd name="connsiteY4" fmla="*/ 0 h 36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71" h="36871">
                  <a:moveTo>
                    <a:pt x="18436" y="0"/>
                  </a:moveTo>
                  <a:cubicBezTo>
                    <a:pt x="8273" y="0"/>
                    <a:pt x="0" y="8273"/>
                    <a:pt x="0" y="18436"/>
                  </a:cubicBezTo>
                  <a:cubicBezTo>
                    <a:pt x="0" y="28598"/>
                    <a:pt x="8273" y="36871"/>
                    <a:pt x="18436" y="36871"/>
                  </a:cubicBezTo>
                  <a:cubicBezTo>
                    <a:pt x="28598" y="36871"/>
                    <a:pt x="36871" y="28598"/>
                    <a:pt x="36871" y="18436"/>
                  </a:cubicBezTo>
                  <a:cubicBezTo>
                    <a:pt x="36871" y="8273"/>
                    <a:pt x="28598" y="0"/>
                    <a:pt x="18436" y="0"/>
                  </a:cubicBezTo>
                  <a:close/>
                </a:path>
              </a:pathLst>
            </a:custGeom>
            <a:grpFill/>
            <a:ln w="6461" cap="flat">
              <a:noFill/>
              <a:prstDash val="solid"/>
              <a:miter/>
            </a:ln>
          </p:spPr>
          <p:txBody>
            <a:bodyPr rtlCol="0" anchor="ctr"/>
            <a:lstStyle/>
            <a:p>
              <a:endParaRPr lang="zh-TW" altLang="en-US" sz="1800">
                <a:cs typeface="+mn-ea"/>
                <a:sym typeface="+mn-lt"/>
              </a:endParaRPr>
            </a:p>
          </p:txBody>
        </p:sp>
        <p:sp>
          <p:nvSpPr>
            <p:cNvPr id="230" name="手繪多邊形: 圖案 123">
              <a:extLst>
                <a:ext uri="{FF2B5EF4-FFF2-40B4-BE49-F238E27FC236}">
                  <a16:creationId xmlns:a16="http://schemas.microsoft.com/office/drawing/2014/main" id="{E8349F92-A0D6-6140-7851-6316C4861695}"/>
                </a:ext>
              </a:extLst>
            </p:cNvPr>
            <p:cNvSpPr/>
            <p:nvPr/>
          </p:nvSpPr>
          <p:spPr>
            <a:xfrm>
              <a:off x="5782940" y="4254947"/>
              <a:ext cx="110153" cy="146247"/>
            </a:xfrm>
            <a:custGeom>
              <a:avLst/>
              <a:gdLst>
                <a:gd name="connsiteX0" fmla="*/ 15779 w 110153"/>
                <a:gd name="connsiteY0" fmla="*/ 142990 h 146247"/>
                <a:gd name="connsiteX1" fmla="*/ 28221 w 110153"/>
                <a:gd name="connsiteY1" fmla="*/ 146247 h 146247"/>
                <a:gd name="connsiteX2" fmla="*/ 36169 w 110153"/>
                <a:gd name="connsiteY2" fmla="*/ 145010 h 146247"/>
                <a:gd name="connsiteX3" fmla="*/ 51477 w 110153"/>
                <a:gd name="connsiteY3" fmla="*/ 131395 h 146247"/>
                <a:gd name="connsiteX4" fmla="*/ 109911 w 110153"/>
                <a:gd name="connsiteY4" fmla="*/ 3909 h 146247"/>
                <a:gd name="connsiteX5" fmla="*/ 108999 w 110153"/>
                <a:gd name="connsiteY5" fmla="*/ 521 h 146247"/>
                <a:gd name="connsiteX6" fmla="*/ 107436 w 110153"/>
                <a:gd name="connsiteY6" fmla="*/ 0 h 146247"/>
                <a:gd name="connsiteX7" fmla="*/ 105546 w 110153"/>
                <a:gd name="connsiteY7" fmla="*/ 782 h 146247"/>
                <a:gd name="connsiteX8" fmla="*/ 9329 w 110153"/>
                <a:gd name="connsiteY8" fmla="*/ 94067 h 146247"/>
                <a:gd name="connsiteX9" fmla="*/ 274 w 110153"/>
                <a:gd name="connsiteY9" fmla="*/ 120125 h 146247"/>
                <a:gd name="connsiteX10" fmla="*/ 15779 w 110153"/>
                <a:gd name="connsiteY10" fmla="*/ 142990 h 146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3" h="146247">
                  <a:moveTo>
                    <a:pt x="15779" y="142990"/>
                  </a:moveTo>
                  <a:cubicBezTo>
                    <a:pt x="19622" y="145140"/>
                    <a:pt x="23922" y="146247"/>
                    <a:pt x="28221" y="146247"/>
                  </a:cubicBezTo>
                  <a:cubicBezTo>
                    <a:pt x="30892" y="146247"/>
                    <a:pt x="33563" y="145856"/>
                    <a:pt x="36169" y="145010"/>
                  </a:cubicBezTo>
                  <a:cubicBezTo>
                    <a:pt x="42944" y="142795"/>
                    <a:pt x="48481" y="137844"/>
                    <a:pt x="51477" y="131395"/>
                  </a:cubicBezTo>
                  <a:lnTo>
                    <a:pt x="109911" y="3909"/>
                  </a:lnTo>
                  <a:cubicBezTo>
                    <a:pt x="110432" y="2736"/>
                    <a:pt x="110107" y="1303"/>
                    <a:pt x="108999" y="521"/>
                  </a:cubicBezTo>
                  <a:cubicBezTo>
                    <a:pt x="108543" y="195"/>
                    <a:pt x="107957" y="0"/>
                    <a:pt x="107436" y="0"/>
                  </a:cubicBezTo>
                  <a:cubicBezTo>
                    <a:pt x="106719" y="0"/>
                    <a:pt x="106068" y="261"/>
                    <a:pt x="105546" y="782"/>
                  </a:cubicBezTo>
                  <a:lnTo>
                    <a:pt x="9329" y="94067"/>
                  </a:lnTo>
                  <a:cubicBezTo>
                    <a:pt x="2359" y="100842"/>
                    <a:pt x="-1028" y="110484"/>
                    <a:pt x="274" y="120125"/>
                  </a:cubicBezTo>
                  <a:cubicBezTo>
                    <a:pt x="1577" y="129766"/>
                    <a:pt x="7310" y="138235"/>
                    <a:pt x="15779" y="142990"/>
                  </a:cubicBezTo>
                  <a:close/>
                </a:path>
              </a:pathLst>
            </a:custGeom>
            <a:grpFill/>
            <a:ln w="6461" cap="flat">
              <a:noFill/>
              <a:prstDash val="solid"/>
              <a:miter/>
            </a:ln>
          </p:spPr>
          <p:txBody>
            <a:bodyPr rtlCol="0" anchor="ctr"/>
            <a:lstStyle/>
            <a:p>
              <a:endParaRPr lang="zh-TW" altLang="en-US" sz="1800">
                <a:cs typeface="+mn-ea"/>
                <a:sym typeface="+mn-lt"/>
              </a:endParaRPr>
            </a:p>
          </p:txBody>
        </p:sp>
      </p:grpSp>
      <p:sp>
        <p:nvSpPr>
          <p:cNvPr id="231" name="橢圓 230">
            <a:extLst>
              <a:ext uri="{FF2B5EF4-FFF2-40B4-BE49-F238E27FC236}">
                <a16:creationId xmlns:a16="http://schemas.microsoft.com/office/drawing/2014/main" id="{C1CB1925-02AF-166A-4273-6EAC7B2266F0}"/>
              </a:ext>
            </a:extLst>
          </p:cNvPr>
          <p:cNvSpPr/>
          <p:nvPr/>
        </p:nvSpPr>
        <p:spPr>
          <a:xfrm>
            <a:off x="7367914" y="5593739"/>
            <a:ext cx="748189" cy="823008"/>
          </a:xfrm>
          <a:prstGeom prst="ellipse">
            <a:avLst/>
          </a:prstGeom>
          <a:gradFill>
            <a:gsLst>
              <a:gs pos="0">
                <a:schemeClr val="accent1">
                  <a:lumMod val="50000"/>
                </a:schemeClr>
              </a:gs>
              <a:gs pos="100000">
                <a:srgbClr val="1FACF3"/>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a:cs typeface="+mn-ea"/>
              <a:sym typeface="+mn-lt"/>
            </a:endParaRPr>
          </a:p>
        </p:txBody>
      </p:sp>
      <p:grpSp>
        <p:nvGrpSpPr>
          <p:cNvPr id="232" name="圖形 107">
            <a:extLst>
              <a:ext uri="{FF2B5EF4-FFF2-40B4-BE49-F238E27FC236}">
                <a16:creationId xmlns:a16="http://schemas.microsoft.com/office/drawing/2014/main" id="{B99131EA-CA57-27EF-3918-DB07FEE9CD47}"/>
              </a:ext>
            </a:extLst>
          </p:cNvPr>
          <p:cNvGrpSpPr/>
          <p:nvPr/>
        </p:nvGrpSpPr>
        <p:grpSpPr>
          <a:xfrm>
            <a:off x="7523431" y="5815831"/>
            <a:ext cx="450288" cy="417194"/>
            <a:chOff x="5683805" y="5518573"/>
            <a:chExt cx="371586" cy="312979"/>
          </a:xfrm>
          <a:solidFill>
            <a:schemeClr val="bg1"/>
          </a:solidFill>
        </p:grpSpPr>
        <p:sp>
          <p:nvSpPr>
            <p:cNvPr id="233" name="手繪多邊形: 圖案 126">
              <a:extLst>
                <a:ext uri="{FF2B5EF4-FFF2-40B4-BE49-F238E27FC236}">
                  <a16:creationId xmlns:a16="http://schemas.microsoft.com/office/drawing/2014/main" id="{7FD784E8-A6FF-8718-C9BD-054CBCDFF212}"/>
                </a:ext>
              </a:extLst>
            </p:cNvPr>
            <p:cNvSpPr/>
            <p:nvPr/>
          </p:nvSpPr>
          <p:spPr>
            <a:xfrm>
              <a:off x="5688578" y="5618924"/>
              <a:ext cx="315913" cy="121737"/>
            </a:xfrm>
            <a:custGeom>
              <a:avLst/>
              <a:gdLst>
                <a:gd name="connsiteX0" fmla="*/ 147208 w 315913"/>
                <a:gd name="connsiteY0" fmla="*/ 118366 h 121737"/>
                <a:gd name="connsiteX1" fmla="*/ 9169 w 315913"/>
                <a:gd name="connsiteY1" fmla="*/ 20325 h 121737"/>
                <a:gd name="connsiteX2" fmla="*/ 9234 w 315913"/>
                <a:gd name="connsiteY2" fmla="*/ 0 h 121737"/>
                <a:gd name="connsiteX3" fmla="*/ 306679 w 315913"/>
                <a:gd name="connsiteY3" fmla="*/ 0 h 121737"/>
                <a:gd name="connsiteX4" fmla="*/ 306745 w 315913"/>
                <a:gd name="connsiteY4" fmla="*/ 20325 h 121737"/>
                <a:gd name="connsiteX5" fmla="*/ 168705 w 315913"/>
                <a:gd name="connsiteY5" fmla="*/ 118366 h 121737"/>
                <a:gd name="connsiteX6" fmla="*/ 147208 w 315913"/>
                <a:gd name="connsiteY6" fmla="*/ 118366 h 121737"/>
                <a:gd name="connsiteX7" fmla="*/ 147208 w 315913"/>
                <a:gd name="connsiteY7" fmla="*/ 118366 h 12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913" h="121737">
                  <a:moveTo>
                    <a:pt x="147208" y="118366"/>
                  </a:moveTo>
                  <a:lnTo>
                    <a:pt x="9169" y="20325"/>
                  </a:lnTo>
                  <a:cubicBezTo>
                    <a:pt x="179" y="13941"/>
                    <a:pt x="-5945" y="0"/>
                    <a:pt x="9234" y="0"/>
                  </a:cubicBezTo>
                  <a:lnTo>
                    <a:pt x="306679" y="0"/>
                  </a:lnTo>
                  <a:cubicBezTo>
                    <a:pt x="321858" y="0"/>
                    <a:pt x="315734" y="13941"/>
                    <a:pt x="306745" y="20325"/>
                  </a:cubicBezTo>
                  <a:lnTo>
                    <a:pt x="168705" y="118366"/>
                  </a:lnTo>
                  <a:cubicBezTo>
                    <a:pt x="162386" y="122861"/>
                    <a:pt x="153462" y="122861"/>
                    <a:pt x="147208" y="118366"/>
                  </a:cubicBezTo>
                  <a:lnTo>
                    <a:pt x="147208" y="118366"/>
                  </a:lnTo>
                  <a:close/>
                </a:path>
              </a:pathLst>
            </a:custGeom>
            <a:grpFill/>
            <a:ln w="6461" cap="flat">
              <a:noFill/>
              <a:prstDash val="solid"/>
              <a:miter/>
            </a:ln>
          </p:spPr>
          <p:txBody>
            <a:bodyPr rtlCol="0" anchor="ctr"/>
            <a:lstStyle/>
            <a:p>
              <a:endParaRPr lang="zh-TW" altLang="en-US" sz="1800">
                <a:cs typeface="+mn-ea"/>
                <a:sym typeface="+mn-lt"/>
              </a:endParaRPr>
            </a:p>
          </p:txBody>
        </p:sp>
        <p:sp>
          <p:nvSpPr>
            <p:cNvPr id="234" name="手繪多邊形: 圖案 127">
              <a:extLst>
                <a:ext uri="{FF2B5EF4-FFF2-40B4-BE49-F238E27FC236}">
                  <a16:creationId xmlns:a16="http://schemas.microsoft.com/office/drawing/2014/main" id="{1C45CE18-515E-52ED-14D2-6A6D90B01EAE}"/>
                </a:ext>
              </a:extLst>
            </p:cNvPr>
            <p:cNvSpPr/>
            <p:nvPr/>
          </p:nvSpPr>
          <p:spPr>
            <a:xfrm>
              <a:off x="5693920" y="5741260"/>
              <a:ext cx="305167" cy="90292"/>
            </a:xfrm>
            <a:custGeom>
              <a:avLst/>
              <a:gdLst>
                <a:gd name="connsiteX0" fmla="*/ 297558 w 305167"/>
                <a:gd name="connsiteY0" fmla="*/ 90292 h 90292"/>
                <a:gd name="connsiteX1" fmla="*/ 299057 w 305167"/>
                <a:gd name="connsiteY1" fmla="*/ 73876 h 90292"/>
                <a:gd name="connsiteX2" fmla="*/ 201081 w 305167"/>
                <a:gd name="connsiteY2" fmla="*/ 6192 h 90292"/>
                <a:gd name="connsiteX3" fmla="*/ 186489 w 305167"/>
                <a:gd name="connsiteY3" fmla="*/ 133 h 90292"/>
                <a:gd name="connsiteX4" fmla="*/ 167792 w 305167"/>
                <a:gd name="connsiteY4" fmla="*/ 13488 h 90292"/>
                <a:gd name="connsiteX5" fmla="*/ 152549 w 305167"/>
                <a:gd name="connsiteY5" fmla="*/ 17917 h 90292"/>
                <a:gd name="connsiteX6" fmla="*/ 137305 w 305167"/>
                <a:gd name="connsiteY6" fmla="*/ 13488 h 90292"/>
                <a:gd name="connsiteX7" fmla="*/ 118609 w 305167"/>
                <a:gd name="connsiteY7" fmla="*/ 133 h 90292"/>
                <a:gd name="connsiteX8" fmla="*/ 104017 w 305167"/>
                <a:gd name="connsiteY8" fmla="*/ 6192 h 90292"/>
                <a:gd name="connsiteX9" fmla="*/ 6041 w 305167"/>
                <a:gd name="connsiteY9" fmla="*/ 73876 h 90292"/>
                <a:gd name="connsiteX10" fmla="*/ 6497 w 305167"/>
                <a:gd name="connsiteY10" fmla="*/ 89575 h 90292"/>
                <a:gd name="connsiteX11" fmla="*/ 297558 w 305167"/>
                <a:gd name="connsiteY11" fmla="*/ 90292 h 90292"/>
                <a:gd name="connsiteX12" fmla="*/ 297558 w 305167"/>
                <a:gd name="connsiteY12" fmla="*/ 90292 h 90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05167" h="90292">
                  <a:moveTo>
                    <a:pt x="297558" y="90292"/>
                  </a:moveTo>
                  <a:cubicBezTo>
                    <a:pt x="304659" y="85276"/>
                    <a:pt x="309675" y="81498"/>
                    <a:pt x="299057" y="73876"/>
                  </a:cubicBezTo>
                  <a:lnTo>
                    <a:pt x="201081" y="6192"/>
                  </a:lnTo>
                  <a:cubicBezTo>
                    <a:pt x="194175" y="1175"/>
                    <a:pt x="190137" y="-453"/>
                    <a:pt x="186489" y="133"/>
                  </a:cubicBezTo>
                  <a:cubicBezTo>
                    <a:pt x="181733" y="1827"/>
                    <a:pt x="177173" y="7104"/>
                    <a:pt x="167792" y="13488"/>
                  </a:cubicBezTo>
                  <a:cubicBezTo>
                    <a:pt x="163037" y="16745"/>
                    <a:pt x="157760" y="18178"/>
                    <a:pt x="152549" y="17917"/>
                  </a:cubicBezTo>
                  <a:cubicBezTo>
                    <a:pt x="147337" y="18113"/>
                    <a:pt x="142061" y="16680"/>
                    <a:pt x="137305" y="13488"/>
                  </a:cubicBezTo>
                  <a:cubicBezTo>
                    <a:pt x="127859" y="7104"/>
                    <a:pt x="123364" y="1827"/>
                    <a:pt x="118609" y="133"/>
                  </a:cubicBezTo>
                  <a:cubicBezTo>
                    <a:pt x="114961" y="-518"/>
                    <a:pt x="110987" y="1175"/>
                    <a:pt x="104017" y="6192"/>
                  </a:cubicBezTo>
                  <a:lnTo>
                    <a:pt x="6041" y="73876"/>
                  </a:lnTo>
                  <a:cubicBezTo>
                    <a:pt x="-3470" y="80781"/>
                    <a:pt x="-539" y="84624"/>
                    <a:pt x="6497" y="89575"/>
                  </a:cubicBezTo>
                  <a:lnTo>
                    <a:pt x="297558" y="90292"/>
                  </a:lnTo>
                  <a:lnTo>
                    <a:pt x="297558" y="90292"/>
                  </a:lnTo>
                  <a:close/>
                </a:path>
              </a:pathLst>
            </a:custGeom>
            <a:grpFill/>
            <a:ln w="6461" cap="flat">
              <a:noFill/>
              <a:prstDash val="solid"/>
              <a:miter/>
            </a:ln>
          </p:spPr>
          <p:txBody>
            <a:bodyPr rtlCol="0" anchor="ctr"/>
            <a:lstStyle/>
            <a:p>
              <a:endParaRPr lang="zh-TW" altLang="en-US" sz="1800">
                <a:cs typeface="+mn-ea"/>
                <a:sym typeface="+mn-lt"/>
              </a:endParaRPr>
            </a:p>
          </p:txBody>
        </p:sp>
        <p:sp>
          <p:nvSpPr>
            <p:cNvPr id="235" name="手繪多邊形: 圖案 128">
              <a:extLst>
                <a:ext uri="{FF2B5EF4-FFF2-40B4-BE49-F238E27FC236}">
                  <a16:creationId xmlns:a16="http://schemas.microsoft.com/office/drawing/2014/main" id="{D9CF99BF-0407-D563-4C26-4710D0FFB393}"/>
                </a:ext>
              </a:extLst>
            </p:cNvPr>
            <p:cNvSpPr/>
            <p:nvPr/>
          </p:nvSpPr>
          <p:spPr>
            <a:xfrm>
              <a:off x="5683805" y="5652330"/>
              <a:ext cx="114245" cy="150998"/>
            </a:xfrm>
            <a:custGeom>
              <a:avLst/>
              <a:gdLst>
                <a:gd name="connsiteX0" fmla="*/ 111070 w 114245"/>
                <a:gd name="connsiteY0" fmla="*/ 71279 h 150998"/>
                <a:gd name="connsiteX1" fmla="*/ 111070 w 114245"/>
                <a:gd name="connsiteY1" fmla="*/ 82028 h 150998"/>
                <a:gd name="connsiteX2" fmla="*/ 13615 w 114245"/>
                <a:gd name="connsiteY2" fmla="*/ 148344 h 150998"/>
                <a:gd name="connsiteX3" fmla="*/ 0 w 114245"/>
                <a:gd name="connsiteY3" fmla="*/ 145152 h 150998"/>
                <a:gd name="connsiteX4" fmla="*/ 0 w 114245"/>
                <a:gd name="connsiteY4" fmla="*/ 5614 h 150998"/>
                <a:gd name="connsiteX5" fmla="*/ 13615 w 114245"/>
                <a:gd name="connsiteY5" fmla="*/ 2943 h 150998"/>
                <a:gd name="connsiteX6" fmla="*/ 111070 w 114245"/>
                <a:gd name="connsiteY6" fmla="*/ 71279 h 150998"/>
                <a:gd name="connsiteX7" fmla="*/ 111070 w 114245"/>
                <a:gd name="connsiteY7" fmla="*/ 71279 h 150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45" h="150998">
                  <a:moveTo>
                    <a:pt x="111070" y="71279"/>
                  </a:moveTo>
                  <a:cubicBezTo>
                    <a:pt x="115304" y="74276"/>
                    <a:pt x="115304" y="79031"/>
                    <a:pt x="111070" y="82028"/>
                  </a:cubicBezTo>
                  <a:lnTo>
                    <a:pt x="13615" y="148344"/>
                  </a:lnTo>
                  <a:cubicBezTo>
                    <a:pt x="6514" y="153165"/>
                    <a:pt x="0" y="151015"/>
                    <a:pt x="0" y="145152"/>
                  </a:cubicBezTo>
                  <a:lnTo>
                    <a:pt x="0" y="5614"/>
                  </a:lnTo>
                  <a:cubicBezTo>
                    <a:pt x="0" y="-249"/>
                    <a:pt x="7101" y="-2138"/>
                    <a:pt x="13615" y="2943"/>
                  </a:cubicBezTo>
                  <a:lnTo>
                    <a:pt x="111070" y="71279"/>
                  </a:lnTo>
                  <a:lnTo>
                    <a:pt x="111070" y="71279"/>
                  </a:lnTo>
                  <a:close/>
                </a:path>
              </a:pathLst>
            </a:custGeom>
            <a:grpFill/>
            <a:ln w="6461" cap="flat">
              <a:noFill/>
              <a:prstDash val="solid"/>
              <a:miter/>
            </a:ln>
          </p:spPr>
          <p:txBody>
            <a:bodyPr rtlCol="0" anchor="ctr"/>
            <a:lstStyle/>
            <a:p>
              <a:endParaRPr lang="zh-TW" altLang="en-US" sz="1800">
                <a:cs typeface="+mn-ea"/>
                <a:sym typeface="+mn-lt"/>
              </a:endParaRPr>
            </a:p>
          </p:txBody>
        </p:sp>
        <p:sp>
          <p:nvSpPr>
            <p:cNvPr id="236" name="手繪多邊形: 圖案 129">
              <a:extLst>
                <a:ext uri="{FF2B5EF4-FFF2-40B4-BE49-F238E27FC236}">
                  <a16:creationId xmlns:a16="http://schemas.microsoft.com/office/drawing/2014/main" id="{C40E3411-2E08-F36A-B5E9-8C2B3587A5C6}"/>
                </a:ext>
              </a:extLst>
            </p:cNvPr>
            <p:cNvSpPr/>
            <p:nvPr/>
          </p:nvSpPr>
          <p:spPr>
            <a:xfrm>
              <a:off x="5894952" y="5652330"/>
              <a:ext cx="114245" cy="150998"/>
            </a:xfrm>
            <a:custGeom>
              <a:avLst/>
              <a:gdLst>
                <a:gd name="connsiteX0" fmla="*/ 3176 w 114245"/>
                <a:gd name="connsiteY0" fmla="*/ 71279 h 150998"/>
                <a:gd name="connsiteX1" fmla="*/ 3176 w 114245"/>
                <a:gd name="connsiteY1" fmla="*/ 82028 h 150998"/>
                <a:gd name="connsiteX2" fmla="*/ 100630 w 114245"/>
                <a:gd name="connsiteY2" fmla="*/ 148344 h 150998"/>
                <a:gd name="connsiteX3" fmla="*/ 114246 w 114245"/>
                <a:gd name="connsiteY3" fmla="*/ 145152 h 150998"/>
                <a:gd name="connsiteX4" fmla="*/ 114246 w 114245"/>
                <a:gd name="connsiteY4" fmla="*/ 5614 h 150998"/>
                <a:gd name="connsiteX5" fmla="*/ 100630 w 114245"/>
                <a:gd name="connsiteY5" fmla="*/ 2943 h 150998"/>
                <a:gd name="connsiteX6" fmla="*/ 3176 w 114245"/>
                <a:gd name="connsiteY6" fmla="*/ 71279 h 150998"/>
                <a:gd name="connsiteX7" fmla="*/ 3176 w 114245"/>
                <a:gd name="connsiteY7" fmla="*/ 71279 h 150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45" h="150998">
                  <a:moveTo>
                    <a:pt x="3176" y="71279"/>
                  </a:moveTo>
                  <a:cubicBezTo>
                    <a:pt x="-1059" y="74276"/>
                    <a:pt x="-1059" y="79031"/>
                    <a:pt x="3176" y="82028"/>
                  </a:cubicBezTo>
                  <a:lnTo>
                    <a:pt x="100630" y="148344"/>
                  </a:lnTo>
                  <a:cubicBezTo>
                    <a:pt x="107731" y="153165"/>
                    <a:pt x="114246" y="151015"/>
                    <a:pt x="114246" y="145152"/>
                  </a:cubicBezTo>
                  <a:lnTo>
                    <a:pt x="114246" y="5614"/>
                  </a:lnTo>
                  <a:cubicBezTo>
                    <a:pt x="114246" y="-249"/>
                    <a:pt x="107145" y="-2138"/>
                    <a:pt x="100630" y="2943"/>
                  </a:cubicBezTo>
                  <a:lnTo>
                    <a:pt x="3176" y="71279"/>
                  </a:lnTo>
                  <a:lnTo>
                    <a:pt x="3176" y="71279"/>
                  </a:lnTo>
                  <a:close/>
                </a:path>
              </a:pathLst>
            </a:custGeom>
            <a:grpFill/>
            <a:ln w="6461" cap="flat">
              <a:noFill/>
              <a:prstDash val="solid"/>
              <a:miter/>
            </a:ln>
          </p:spPr>
          <p:txBody>
            <a:bodyPr rtlCol="0" anchor="ctr"/>
            <a:lstStyle/>
            <a:p>
              <a:endParaRPr lang="zh-TW" altLang="en-US" sz="1800">
                <a:cs typeface="+mn-ea"/>
                <a:sym typeface="+mn-lt"/>
              </a:endParaRPr>
            </a:p>
          </p:txBody>
        </p:sp>
        <p:sp>
          <p:nvSpPr>
            <p:cNvPr id="237" name="手繪多邊形: 圖案 130">
              <a:extLst>
                <a:ext uri="{FF2B5EF4-FFF2-40B4-BE49-F238E27FC236}">
                  <a16:creationId xmlns:a16="http://schemas.microsoft.com/office/drawing/2014/main" id="{E0023FDD-B0CF-704A-20B4-3619925813DC}"/>
                </a:ext>
              </a:extLst>
            </p:cNvPr>
            <p:cNvSpPr/>
            <p:nvPr/>
          </p:nvSpPr>
          <p:spPr>
            <a:xfrm>
              <a:off x="5742666" y="5518573"/>
              <a:ext cx="312723" cy="85367"/>
            </a:xfrm>
            <a:custGeom>
              <a:avLst/>
              <a:gdLst>
                <a:gd name="connsiteX0" fmla="*/ 75205 w 312723"/>
                <a:gd name="connsiteY0" fmla="*/ 85303 h 85367"/>
                <a:gd name="connsiteX1" fmla="*/ 7130 w 312723"/>
                <a:gd name="connsiteY1" fmla="*/ 20290 h 85367"/>
                <a:gd name="connsiteX2" fmla="*/ 10127 w 312723"/>
                <a:gd name="connsiteY2" fmla="*/ 225 h 85367"/>
                <a:gd name="connsiteX3" fmla="*/ 304445 w 312723"/>
                <a:gd name="connsiteY3" fmla="*/ 43155 h 85367"/>
                <a:gd name="connsiteX4" fmla="*/ 301579 w 312723"/>
                <a:gd name="connsiteY4" fmla="*/ 63284 h 85367"/>
                <a:gd name="connsiteX5" fmla="*/ 258454 w 312723"/>
                <a:gd name="connsiteY5" fmla="*/ 85368 h 85367"/>
                <a:gd name="connsiteX6" fmla="*/ 75205 w 312723"/>
                <a:gd name="connsiteY6" fmla="*/ 85368 h 85367"/>
                <a:gd name="connsiteX7" fmla="*/ 75205 w 312723"/>
                <a:gd name="connsiteY7" fmla="*/ 85303 h 8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723" h="85367">
                  <a:moveTo>
                    <a:pt x="75205" y="85303"/>
                  </a:moveTo>
                  <a:lnTo>
                    <a:pt x="7130" y="20290"/>
                  </a:lnTo>
                  <a:cubicBezTo>
                    <a:pt x="-817" y="12668"/>
                    <a:pt x="-4922" y="-1990"/>
                    <a:pt x="10127" y="225"/>
                  </a:cubicBezTo>
                  <a:lnTo>
                    <a:pt x="304445" y="43155"/>
                  </a:lnTo>
                  <a:cubicBezTo>
                    <a:pt x="319428" y="45370"/>
                    <a:pt x="311351" y="58268"/>
                    <a:pt x="301579" y="63284"/>
                  </a:cubicBezTo>
                  <a:lnTo>
                    <a:pt x="258454" y="85368"/>
                  </a:lnTo>
                  <a:lnTo>
                    <a:pt x="75205" y="85368"/>
                  </a:lnTo>
                  <a:lnTo>
                    <a:pt x="75205" y="85303"/>
                  </a:lnTo>
                  <a:close/>
                </a:path>
              </a:pathLst>
            </a:custGeom>
            <a:grpFill/>
            <a:ln w="6461" cap="flat">
              <a:noFill/>
              <a:prstDash val="solid"/>
              <a:miter/>
            </a:ln>
          </p:spPr>
          <p:txBody>
            <a:bodyPr rtlCol="0" anchor="ctr"/>
            <a:lstStyle/>
            <a:p>
              <a:endParaRPr lang="zh-TW" altLang="en-US" sz="1800">
                <a:cs typeface="+mn-ea"/>
                <a:sym typeface="+mn-lt"/>
              </a:endParaRPr>
            </a:p>
          </p:txBody>
        </p:sp>
        <p:sp>
          <p:nvSpPr>
            <p:cNvPr id="238" name="手繪多邊形: 圖案 131">
              <a:extLst>
                <a:ext uri="{FF2B5EF4-FFF2-40B4-BE49-F238E27FC236}">
                  <a16:creationId xmlns:a16="http://schemas.microsoft.com/office/drawing/2014/main" id="{5C9FD935-55FF-860E-DF26-F9F2F90A8228}"/>
                </a:ext>
              </a:extLst>
            </p:cNvPr>
            <p:cNvSpPr/>
            <p:nvPr/>
          </p:nvSpPr>
          <p:spPr>
            <a:xfrm>
              <a:off x="6020663" y="5760481"/>
              <a:ext cx="880" cy="5667"/>
            </a:xfrm>
            <a:custGeom>
              <a:avLst/>
              <a:gdLst>
                <a:gd name="connsiteX0" fmla="*/ 0 w 880"/>
                <a:gd name="connsiteY0" fmla="*/ 5667 h 5667"/>
                <a:gd name="connsiteX1" fmla="*/ 0 w 880"/>
                <a:gd name="connsiteY1" fmla="*/ 0 h 5667"/>
                <a:gd name="connsiteX2" fmla="*/ 0 w 880"/>
                <a:gd name="connsiteY2" fmla="*/ 5667 h 5667"/>
                <a:gd name="connsiteX3" fmla="*/ 0 w 880"/>
                <a:gd name="connsiteY3" fmla="*/ 5667 h 5667"/>
              </a:gdLst>
              <a:ahLst/>
              <a:cxnLst>
                <a:cxn ang="0">
                  <a:pos x="connsiteX0" y="connsiteY0"/>
                </a:cxn>
                <a:cxn ang="0">
                  <a:pos x="connsiteX1" y="connsiteY1"/>
                </a:cxn>
                <a:cxn ang="0">
                  <a:pos x="connsiteX2" y="connsiteY2"/>
                </a:cxn>
                <a:cxn ang="0">
                  <a:pos x="connsiteX3" y="connsiteY3"/>
                </a:cxn>
              </a:cxnLst>
              <a:rect l="l" t="t" r="r" b="b"/>
              <a:pathLst>
                <a:path w="880" h="5667">
                  <a:moveTo>
                    <a:pt x="0" y="5667"/>
                  </a:moveTo>
                  <a:cubicBezTo>
                    <a:pt x="1107" y="4169"/>
                    <a:pt x="1238" y="2345"/>
                    <a:pt x="0" y="0"/>
                  </a:cubicBezTo>
                  <a:lnTo>
                    <a:pt x="0" y="5667"/>
                  </a:lnTo>
                  <a:lnTo>
                    <a:pt x="0" y="5667"/>
                  </a:lnTo>
                  <a:close/>
                </a:path>
              </a:pathLst>
            </a:custGeom>
            <a:grpFill/>
            <a:ln w="6461" cap="flat">
              <a:noFill/>
              <a:prstDash val="solid"/>
              <a:miter/>
            </a:ln>
          </p:spPr>
          <p:txBody>
            <a:bodyPr rtlCol="0" anchor="ctr"/>
            <a:lstStyle/>
            <a:p>
              <a:endParaRPr lang="zh-TW" altLang="en-US" sz="1800">
                <a:cs typeface="+mn-ea"/>
                <a:sym typeface="+mn-lt"/>
              </a:endParaRPr>
            </a:p>
          </p:txBody>
        </p:sp>
        <p:sp>
          <p:nvSpPr>
            <p:cNvPr id="239" name="手繪多邊形: 圖案 132">
              <a:extLst>
                <a:ext uri="{FF2B5EF4-FFF2-40B4-BE49-F238E27FC236}">
                  <a16:creationId xmlns:a16="http://schemas.microsoft.com/office/drawing/2014/main" id="{0C992D04-1B27-7F50-1ECF-BC8CCECDB0D8}"/>
                </a:ext>
              </a:extLst>
            </p:cNvPr>
            <p:cNvSpPr/>
            <p:nvPr/>
          </p:nvSpPr>
          <p:spPr>
            <a:xfrm>
              <a:off x="5726214" y="5550578"/>
              <a:ext cx="73091" cy="53297"/>
            </a:xfrm>
            <a:custGeom>
              <a:avLst/>
              <a:gdLst>
                <a:gd name="connsiteX0" fmla="*/ 0 w 73091"/>
                <a:gd name="connsiteY0" fmla="*/ 53297 h 53297"/>
                <a:gd name="connsiteX1" fmla="*/ 7101 w 73091"/>
                <a:gd name="connsiteY1" fmla="*/ 4765 h 53297"/>
                <a:gd name="connsiteX2" fmla="*/ 20911 w 73091"/>
                <a:gd name="connsiteY2" fmla="*/ 4114 h 53297"/>
                <a:gd name="connsiteX3" fmla="*/ 73091 w 73091"/>
                <a:gd name="connsiteY3" fmla="*/ 53297 h 53297"/>
                <a:gd name="connsiteX4" fmla="*/ 0 w 73091"/>
                <a:gd name="connsiteY4" fmla="*/ 53297 h 53297"/>
                <a:gd name="connsiteX5" fmla="*/ 0 w 73091"/>
                <a:gd name="connsiteY5" fmla="*/ 53297 h 5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091" h="53297">
                  <a:moveTo>
                    <a:pt x="0" y="53297"/>
                  </a:moveTo>
                  <a:lnTo>
                    <a:pt x="7101" y="4765"/>
                  </a:lnTo>
                  <a:cubicBezTo>
                    <a:pt x="7947" y="-1033"/>
                    <a:pt x="15244" y="-1880"/>
                    <a:pt x="20911" y="4114"/>
                  </a:cubicBezTo>
                  <a:lnTo>
                    <a:pt x="73091" y="53297"/>
                  </a:lnTo>
                  <a:lnTo>
                    <a:pt x="0" y="53297"/>
                  </a:lnTo>
                  <a:lnTo>
                    <a:pt x="0" y="53297"/>
                  </a:lnTo>
                  <a:close/>
                </a:path>
              </a:pathLst>
            </a:custGeom>
            <a:grpFill/>
            <a:ln w="6461" cap="flat">
              <a:noFill/>
              <a:prstDash val="solid"/>
              <a:miter/>
            </a:ln>
          </p:spPr>
          <p:txBody>
            <a:bodyPr rtlCol="0" anchor="ctr"/>
            <a:lstStyle/>
            <a:p>
              <a:endParaRPr lang="zh-TW" altLang="en-US" sz="1800">
                <a:cs typeface="+mn-ea"/>
                <a:sym typeface="+mn-lt"/>
              </a:endParaRPr>
            </a:p>
          </p:txBody>
        </p:sp>
        <p:sp>
          <p:nvSpPr>
            <p:cNvPr id="240" name="手繪多邊形: 圖案 133">
              <a:extLst>
                <a:ext uri="{FF2B5EF4-FFF2-40B4-BE49-F238E27FC236}">
                  <a16:creationId xmlns:a16="http://schemas.microsoft.com/office/drawing/2014/main" id="{5FE0285E-8592-B07B-C344-E0BED3845553}"/>
                </a:ext>
              </a:extLst>
            </p:cNvPr>
            <p:cNvSpPr/>
            <p:nvPr/>
          </p:nvSpPr>
          <p:spPr>
            <a:xfrm>
              <a:off x="6020598" y="5595866"/>
              <a:ext cx="34793" cy="149529"/>
            </a:xfrm>
            <a:custGeom>
              <a:avLst/>
              <a:gdLst>
                <a:gd name="connsiteX0" fmla="*/ 65 w 34793"/>
                <a:gd name="connsiteY0" fmla="*/ 145137 h 149529"/>
                <a:gd name="connsiteX1" fmla="*/ 651 w 34793"/>
                <a:gd name="connsiteY1" fmla="*/ 145723 h 149529"/>
                <a:gd name="connsiteX2" fmla="*/ 14592 w 34793"/>
                <a:gd name="connsiteY2" fmla="*/ 144551 h 149529"/>
                <a:gd name="connsiteX3" fmla="*/ 34722 w 34793"/>
                <a:gd name="connsiteY3" fmla="*/ 6512 h 149529"/>
                <a:gd name="connsiteX4" fmla="*/ 21628 w 34793"/>
                <a:gd name="connsiteY4" fmla="*/ 1886 h 149529"/>
                <a:gd name="connsiteX5" fmla="*/ 0 w 34793"/>
                <a:gd name="connsiteY5" fmla="*/ 12765 h 149529"/>
                <a:gd name="connsiteX6" fmla="*/ 0 w 34793"/>
                <a:gd name="connsiteY6" fmla="*/ 145137 h 149529"/>
                <a:gd name="connsiteX7" fmla="*/ 65 w 34793"/>
                <a:gd name="connsiteY7" fmla="*/ 145137 h 149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93" h="149529">
                  <a:moveTo>
                    <a:pt x="65" y="145137"/>
                  </a:moveTo>
                  <a:lnTo>
                    <a:pt x="651" y="145723"/>
                  </a:lnTo>
                  <a:cubicBezTo>
                    <a:pt x="6970" y="151521"/>
                    <a:pt x="13745" y="150349"/>
                    <a:pt x="14592" y="144551"/>
                  </a:cubicBezTo>
                  <a:lnTo>
                    <a:pt x="34722" y="6512"/>
                  </a:lnTo>
                  <a:cubicBezTo>
                    <a:pt x="35568" y="714"/>
                    <a:pt x="28793" y="-2153"/>
                    <a:pt x="21628" y="1886"/>
                  </a:cubicBezTo>
                  <a:lnTo>
                    <a:pt x="0" y="12765"/>
                  </a:lnTo>
                  <a:lnTo>
                    <a:pt x="0" y="145137"/>
                  </a:lnTo>
                  <a:lnTo>
                    <a:pt x="65" y="145137"/>
                  </a:lnTo>
                  <a:close/>
                </a:path>
              </a:pathLst>
            </a:custGeom>
            <a:grpFill/>
            <a:ln w="6461" cap="flat">
              <a:noFill/>
              <a:prstDash val="solid"/>
              <a:miter/>
            </a:ln>
          </p:spPr>
          <p:txBody>
            <a:bodyPr rtlCol="0" anchor="ctr"/>
            <a:lstStyle/>
            <a:p>
              <a:endParaRPr lang="zh-TW" altLang="en-US" sz="1800">
                <a:cs typeface="+mn-ea"/>
                <a:sym typeface="+mn-lt"/>
              </a:endParaRPr>
            </a:p>
          </p:txBody>
        </p:sp>
      </p:grpSp>
      <p:grpSp>
        <p:nvGrpSpPr>
          <p:cNvPr id="241" name="群組 240">
            <a:extLst>
              <a:ext uri="{FF2B5EF4-FFF2-40B4-BE49-F238E27FC236}">
                <a16:creationId xmlns:a16="http://schemas.microsoft.com/office/drawing/2014/main" id="{4A497C3F-08CD-DF1B-86DC-D7737898046B}"/>
              </a:ext>
            </a:extLst>
          </p:cNvPr>
          <p:cNvGrpSpPr/>
          <p:nvPr/>
        </p:nvGrpSpPr>
        <p:grpSpPr>
          <a:xfrm>
            <a:off x="7139091" y="4618592"/>
            <a:ext cx="1130588" cy="685104"/>
            <a:chOff x="5382236" y="3152426"/>
            <a:chExt cx="932985" cy="513965"/>
          </a:xfrm>
          <a:effectLst>
            <a:outerShdw blurRad="50800" dist="38100" dir="2700000" algn="tl" rotWithShape="0">
              <a:prstClr val="black">
                <a:alpha val="40000"/>
              </a:prstClr>
            </a:outerShdw>
          </a:effectLst>
        </p:grpSpPr>
        <p:grpSp>
          <p:nvGrpSpPr>
            <p:cNvPr id="242" name="圖形 106">
              <a:extLst>
                <a:ext uri="{FF2B5EF4-FFF2-40B4-BE49-F238E27FC236}">
                  <a16:creationId xmlns:a16="http://schemas.microsoft.com/office/drawing/2014/main" id="{F7659E50-BE45-1C1A-7335-BDA9A26B0F3D}"/>
                </a:ext>
              </a:extLst>
            </p:cNvPr>
            <p:cNvGrpSpPr/>
            <p:nvPr/>
          </p:nvGrpSpPr>
          <p:grpSpPr>
            <a:xfrm>
              <a:off x="5382236" y="3398651"/>
              <a:ext cx="366236" cy="267740"/>
              <a:chOff x="9637509" y="2915693"/>
              <a:chExt cx="366236" cy="267740"/>
            </a:xfrm>
            <a:solidFill>
              <a:schemeClr val="accent1"/>
            </a:solidFill>
          </p:grpSpPr>
          <p:sp>
            <p:nvSpPr>
              <p:cNvPr id="257" name="手繪多邊形: 圖案 150">
                <a:extLst>
                  <a:ext uri="{FF2B5EF4-FFF2-40B4-BE49-F238E27FC236}">
                    <a16:creationId xmlns:a16="http://schemas.microsoft.com/office/drawing/2014/main" id="{91CF8077-63FA-490B-B2CB-D7BA615F9DF9}"/>
                  </a:ext>
                </a:extLst>
              </p:cNvPr>
              <p:cNvSpPr/>
              <p:nvPr/>
            </p:nvSpPr>
            <p:spPr>
              <a:xfrm>
                <a:off x="9637509" y="2915693"/>
                <a:ext cx="327932" cy="267674"/>
              </a:xfrm>
              <a:custGeom>
                <a:avLst/>
                <a:gdLst>
                  <a:gd name="connsiteX0" fmla="*/ 327933 w 327932"/>
                  <a:gd name="connsiteY0" fmla="*/ 34722 h 267674"/>
                  <a:gd name="connsiteX1" fmla="*/ 327933 w 327932"/>
                  <a:gd name="connsiteY1" fmla="*/ 267675 h 267674"/>
                  <a:gd name="connsiteX2" fmla="*/ 19152 w 327932"/>
                  <a:gd name="connsiteY2" fmla="*/ 267675 h 267674"/>
                  <a:gd name="connsiteX3" fmla="*/ 0 w 327932"/>
                  <a:gd name="connsiteY3" fmla="*/ 248523 h 267674"/>
                  <a:gd name="connsiteX4" fmla="*/ 0 w 327932"/>
                  <a:gd name="connsiteY4" fmla="*/ 34656 h 267674"/>
                  <a:gd name="connsiteX5" fmla="*/ 2541 w 327932"/>
                  <a:gd name="connsiteY5" fmla="*/ 28533 h 267674"/>
                  <a:gd name="connsiteX6" fmla="*/ 8664 w 327932"/>
                  <a:gd name="connsiteY6" fmla="*/ 25992 h 267674"/>
                  <a:gd name="connsiteX7" fmla="*/ 13029 w 327932"/>
                  <a:gd name="connsiteY7" fmla="*/ 25992 h 267674"/>
                  <a:gd name="connsiteX8" fmla="*/ 13029 w 327932"/>
                  <a:gd name="connsiteY8" fmla="*/ 8664 h 267674"/>
                  <a:gd name="connsiteX9" fmla="*/ 15569 w 327932"/>
                  <a:gd name="connsiteY9" fmla="*/ 2541 h 267674"/>
                  <a:gd name="connsiteX10" fmla="*/ 21693 w 327932"/>
                  <a:gd name="connsiteY10" fmla="*/ 0 h 267674"/>
                  <a:gd name="connsiteX11" fmla="*/ 104165 w 327932"/>
                  <a:gd name="connsiteY11" fmla="*/ 0 h 267674"/>
                  <a:gd name="connsiteX12" fmla="*/ 110288 w 327932"/>
                  <a:gd name="connsiteY12" fmla="*/ 2541 h 267674"/>
                  <a:gd name="connsiteX13" fmla="*/ 112829 w 327932"/>
                  <a:gd name="connsiteY13" fmla="*/ 8664 h 267674"/>
                  <a:gd name="connsiteX14" fmla="*/ 112829 w 327932"/>
                  <a:gd name="connsiteY14" fmla="*/ 25992 h 267674"/>
                  <a:gd name="connsiteX15" fmla="*/ 319203 w 327932"/>
                  <a:gd name="connsiteY15" fmla="*/ 25992 h 267674"/>
                  <a:gd name="connsiteX16" fmla="*/ 325327 w 327932"/>
                  <a:gd name="connsiteY16" fmla="*/ 28533 h 267674"/>
                  <a:gd name="connsiteX17" fmla="*/ 327933 w 327932"/>
                  <a:gd name="connsiteY17" fmla="*/ 34722 h 267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7932" h="267674">
                    <a:moveTo>
                      <a:pt x="327933" y="34722"/>
                    </a:moveTo>
                    <a:lnTo>
                      <a:pt x="327933" y="267675"/>
                    </a:lnTo>
                    <a:lnTo>
                      <a:pt x="19152" y="267675"/>
                    </a:lnTo>
                    <a:cubicBezTo>
                      <a:pt x="8599" y="267675"/>
                      <a:pt x="0" y="259141"/>
                      <a:pt x="0" y="248523"/>
                    </a:cubicBezTo>
                    <a:lnTo>
                      <a:pt x="0" y="34656"/>
                    </a:lnTo>
                    <a:cubicBezTo>
                      <a:pt x="0" y="32441"/>
                      <a:pt x="847" y="30227"/>
                      <a:pt x="2541" y="28533"/>
                    </a:cubicBezTo>
                    <a:cubicBezTo>
                      <a:pt x="4234" y="26839"/>
                      <a:pt x="6449" y="25992"/>
                      <a:pt x="8664" y="25992"/>
                    </a:cubicBezTo>
                    <a:lnTo>
                      <a:pt x="13029" y="25992"/>
                    </a:lnTo>
                    <a:lnTo>
                      <a:pt x="13029" y="8664"/>
                    </a:lnTo>
                    <a:cubicBezTo>
                      <a:pt x="13029" y="6449"/>
                      <a:pt x="13876" y="4234"/>
                      <a:pt x="15569" y="2541"/>
                    </a:cubicBezTo>
                    <a:cubicBezTo>
                      <a:pt x="17263" y="847"/>
                      <a:pt x="19478" y="0"/>
                      <a:pt x="21693" y="0"/>
                    </a:cubicBezTo>
                    <a:lnTo>
                      <a:pt x="104165" y="0"/>
                    </a:lnTo>
                    <a:cubicBezTo>
                      <a:pt x="106379" y="0"/>
                      <a:pt x="108594" y="847"/>
                      <a:pt x="110288" y="2541"/>
                    </a:cubicBezTo>
                    <a:cubicBezTo>
                      <a:pt x="111982" y="4234"/>
                      <a:pt x="112829" y="6449"/>
                      <a:pt x="112829" y="8664"/>
                    </a:cubicBezTo>
                    <a:lnTo>
                      <a:pt x="112829" y="25992"/>
                    </a:lnTo>
                    <a:lnTo>
                      <a:pt x="319203" y="25992"/>
                    </a:lnTo>
                    <a:cubicBezTo>
                      <a:pt x="321418" y="25992"/>
                      <a:pt x="323633" y="26839"/>
                      <a:pt x="325327" y="28533"/>
                    </a:cubicBezTo>
                    <a:cubicBezTo>
                      <a:pt x="327086" y="30227"/>
                      <a:pt x="327933" y="32441"/>
                      <a:pt x="327933" y="34722"/>
                    </a:cubicBezTo>
                    <a:close/>
                  </a:path>
                </a:pathLst>
              </a:custGeom>
              <a:solidFill>
                <a:srgbClr val="ECAF4E"/>
              </a:solidFill>
              <a:ln w="6461" cap="flat">
                <a:noFill/>
                <a:prstDash val="solid"/>
                <a:miter/>
              </a:ln>
            </p:spPr>
            <p:txBody>
              <a:bodyPr rtlCol="0" anchor="ctr"/>
              <a:lstStyle/>
              <a:p>
                <a:endParaRPr lang="zh-TW" altLang="en-US" sz="1800">
                  <a:cs typeface="+mn-ea"/>
                  <a:sym typeface="+mn-lt"/>
                </a:endParaRPr>
              </a:p>
            </p:txBody>
          </p:sp>
          <p:grpSp>
            <p:nvGrpSpPr>
              <p:cNvPr id="258" name="圖形 106">
                <a:extLst>
                  <a:ext uri="{FF2B5EF4-FFF2-40B4-BE49-F238E27FC236}">
                    <a16:creationId xmlns:a16="http://schemas.microsoft.com/office/drawing/2014/main" id="{6D4CD57F-1A2D-D46E-BC33-07B62DC58280}"/>
                  </a:ext>
                </a:extLst>
              </p:cNvPr>
              <p:cNvGrpSpPr/>
              <p:nvPr/>
            </p:nvGrpSpPr>
            <p:grpSpPr>
              <a:xfrm>
                <a:off x="9647019" y="2961685"/>
                <a:ext cx="306045" cy="221748"/>
                <a:chOff x="9647019" y="2961685"/>
                <a:chExt cx="306045" cy="221748"/>
              </a:xfrm>
              <a:solidFill>
                <a:schemeClr val="accent1"/>
              </a:solidFill>
            </p:grpSpPr>
            <p:sp>
              <p:nvSpPr>
                <p:cNvPr id="260" name="手繪多邊形: 圖案 153">
                  <a:extLst>
                    <a:ext uri="{FF2B5EF4-FFF2-40B4-BE49-F238E27FC236}">
                      <a16:creationId xmlns:a16="http://schemas.microsoft.com/office/drawing/2014/main" id="{F93EE9A4-F4FE-D0B0-61A0-6287FB17C12F}"/>
                    </a:ext>
                  </a:extLst>
                </p:cNvPr>
                <p:cNvSpPr/>
                <p:nvPr/>
              </p:nvSpPr>
              <p:spPr>
                <a:xfrm>
                  <a:off x="9647019" y="2961685"/>
                  <a:ext cx="291387" cy="221748"/>
                </a:xfrm>
                <a:custGeom>
                  <a:avLst/>
                  <a:gdLst>
                    <a:gd name="connsiteX0" fmla="*/ 0 w 291387"/>
                    <a:gd name="connsiteY0" fmla="*/ 0 h 221748"/>
                    <a:gd name="connsiteX1" fmla="*/ 291387 w 291387"/>
                    <a:gd name="connsiteY1" fmla="*/ 0 h 221748"/>
                    <a:gd name="connsiteX2" fmla="*/ 291387 w 291387"/>
                    <a:gd name="connsiteY2" fmla="*/ 221749 h 221748"/>
                    <a:gd name="connsiteX3" fmla="*/ 0 w 291387"/>
                    <a:gd name="connsiteY3" fmla="*/ 221749 h 221748"/>
                  </a:gdLst>
                  <a:ahLst/>
                  <a:cxnLst>
                    <a:cxn ang="0">
                      <a:pos x="connsiteX0" y="connsiteY0"/>
                    </a:cxn>
                    <a:cxn ang="0">
                      <a:pos x="connsiteX1" y="connsiteY1"/>
                    </a:cxn>
                    <a:cxn ang="0">
                      <a:pos x="connsiteX2" y="connsiteY2"/>
                    </a:cxn>
                    <a:cxn ang="0">
                      <a:pos x="connsiteX3" y="connsiteY3"/>
                    </a:cxn>
                  </a:cxnLst>
                  <a:rect l="l" t="t" r="r" b="b"/>
                  <a:pathLst>
                    <a:path w="291387" h="221748">
                      <a:moveTo>
                        <a:pt x="0" y="0"/>
                      </a:moveTo>
                      <a:lnTo>
                        <a:pt x="291387" y="0"/>
                      </a:lnTo>
                      <a:lnTo>
                        <a:pt x="291387" y="221749"/>
                      </a:lnTo>
                      <a:lnTo>
                        <a:pt x="0" y="221749"/>
                      </a:lnTo>
                      <a:close/>
                    </a:path>
                  </a:pathLst>
                </a:custGeom>
                <a:solidFill>
                  <a:srgbClr val="CAD0D7"/>
                </a:solidFill>
                <a:ln w="6461" cap="flat">
                  <a:noFill/>
                  <a:prstDash val="solid"/>
                  <a:miter/>
                </a:ln>
              </p:spPr>
              <p:txBody>
                <a:bodyPr rtlCol="0" anchor="ctr"/>
                <a:lstStyle/>
                <a:p>
                  <a:endParaRPr lang="zh-TW" altLang="en-US" sz="1800">
                    <a:cs typeface="+mn-ea"/>
                    <a:sym typeface="+mn-lt"/>
                  </a:endParaRPr>
                </a:p>
              </p:txBody>
            </p:sp>
            <p:sp>
              <p:nvSpPr>
                <p:cNvPr id="261" name="手繪多邊形: 圖案 154">
                  <a:extLst>
                    <a:ext uri="{FF2B5EF4-FFF2-40B4-BE49-F238E27FC236}">
                      <a16:creationId xmlns:a16="http://schemas.microsoft.com/office/drawing/2014/main" id="{D4DD4FEC-A5E6-20C9-2122-D5A629F9D725}"/>
                    </a:ext>
                  </a:extLst>
                </p:cNvPr>
                <p:cNvSpPr/>
                <p:nvPr/>
              </p:nvSpPr>
              <p:spPr>
                <a:xfrm>
                  <a:off x="9657052" y="2971717"/>
                  <a:ext cx="296012" cy="211716"/>
                </a:xfrm>
                <a:custGeom>
                  <a:avLst/>
                  <a:gdLst>
                    <a:gd name="connsiteX0" fmla="*/ 0 w 296012"/>
                    <a:gd name="connsiteY0" fmla="*/ 0 h 211716"/>
                    <a:gd name="connsiteX1" fmla="*/ 296012 w 296012"/>
                    <a:gd name="connsiteY1" fmla="*/ 0 h 211716"/>
                    <a:gd name="connsiteX2" fmla="*/ 296012 w 296012"/>
                    <a:gd name="connsiteY2" fmla="*/ 211717 h 211716"/>
                    <a:gd name="connsiteX3" fmla="*/ 0 w 296012"/>
                    <a:gd name="connsiteY3" fmla="*/ 211717 h 211716"/>
                  </a:gdLst>
                  <a:ahLst/>
                  <a:cxnLst>
                    <a:cxn ang="0">
                      <a:pos x="connsiteX0" y="connsiteY0"/>
                    </a:cxn>
                    <a:cxn ang="0">
                      <a:pos x="connsiteX1" y="connsiteY1"/>
                    </a:cxn>
                    <a:cxn ang="0">
                      <a:pos x="connsiteX2" y="connsiteY2"/>
                    </a:cxn>
                    <a:cxn ang="0">
                      <a:pos x="connsiteX3" y="connsiteY3"/>
                    </a:cxn>
                  </a:cxnLst>
                  <a:rect l="l" t="t" r="r" b="b"/>
                  <a:pathLst>
                    <a:path w="296012" h="211716">
                      <a:moveTo>
                        <a:pt x="0" y="0"/>
                      </a:moveTo>
                      <a:lnTo>
                        <a:pt x="296012" y="0"/>
                      </a:lnTo>
                      <a:lnTo>
                        <a:pt x="296012" y="211717"/>
                      </a:lnTo>
                      <a:lnTo>
                        <a:pt x="0" y="211717"/>
                      </a:lnTo>
                      <a:close/>
                    </a:path>
                  </a:pathLst>
                </a:custGeom>
                <a:solidFill>
                  <a:srgbClr val="FFFFFF"/>
                </a:solidFill>
                <a:ln w="6461" cap="flat">
                  <a:noFill/>
                  <a:prstDash val="solid"/>
                  <a:miter/>
                </a:ln>
              </p:spPr>
              <p:txBody>
                <a:bodyPr rtlCol="0" anchor="ctr"/>
                <a:lstStyle/>
                <a:p>
                  <a:endParaRPr lang="zh-TW" altLang="en-US" sz="1800">
                    <a:cs typeface="+mn-ea"/>
                    <a:sym typeface="+mn-lt"/>
                  </a:endParaRPr>
                </a:p>
              </p:txBody>
            </p:sp>
          </p:grpSp>
          <p:sp>
            <p:nvSpPr>
              <p:cNvPr id="259" name="手繪多邊形: 圖案 152">
                <a:extLst>
                  <a:ext uri="{FF2B5EF4-FFF2-40B4-BE49-F238E27FC236}">
                    <a16:creationId xmlns:a16="http://schemas.microsoft.com/office/drawing/2014/main" id="{B83631CD-0B36-4C90-455C-2A18182C4192}"/>
                  </a:ext>
                </a:extLst>
              </p:cNvPr>
              <p:cNvSpPr/>
              <p:nvPr/>
            </p:nvSpPr>
            <p:spPr>
              <a:xfrm>
                <a:off x="9656661" y="2953346"/>
                <a:ext cx="347084" cy="230021"/>
              </a:xfrm>
              <a:custGeom>
                <a:avLst/>
                <a:gdLst>
                  <a:gd name="connsiteX0" fmla="*/ 347085 w 347084"/>
                  <a:gd name="connsiteY0" fmla="*/ 34656 h 230021"/>
                  <a:gd name="connsiteX1" fmla="*/ 347085 w 347084"/>
                  <a:gd name="connsiteY1" fmla="*/ 210870 h 230021"/>
                  <a:gd name="connsiteX2" fmla="*/ 327933 w 347084"/>
                  <a:gd name="connsiteY2" fmla="*/ 230022 h 230021"/>
                  <a:gd name="connsiteX3" fmla="*/ 0 w 347084"/>
                  <a:gd name="connsiteY3" fmla="*/ 230022 h 230021"/>
                  <a:gd name="connsiteX4" fmla="*/ 19152 w 347084"/>
                  <a:gd name="connsiteY4" fmla="*/ 210870 h 230021"/>
                  <a:gd name="connsiteX5" fmla="*/ 19152 w 347084"/>
                  <a:gd name="connsiteY5" fmla="*/ 34656 h 230021"/>
                  <a:gd name="connsiteX6" fmla="*/ 21693 w 347084"/>
                  <a:gd name="connsiteY6" fmla="*/ 28533 h 230021"/>
                  <a:gd name="connsiteX7" fmla="*/ 27816 w 347084"/>
                  <a:gd name="connsiteY7" fmla="*/ 25992 h 230021"/>
                  <a:gd name="connsiteX8" fmla="*/ 234191 w 347084"/>
                  <a:gd name="connsiteY8" fmla="*/ 25992 h 230021"/>
                  <a:gd name="connsiteX9" fmla="*/ 234191 w 347084"/>
                  <a:gd name="connsiteY9" fmla="*/ 8664 h 230021"/>
                  <a:gd name="connsiteX10" fmla="*/ 236732 w 347084"/>
                  <a:gd name="connsiteY10" fmla="*/ 2541 h 230021"/>
                  <a:gd name="connsiteX11" fmla="*/ 242855 w 347084"/>
                  <a:gd name="connsiteY11" fmla="*/ 0 h 230021"/>
                  <a:gd name="connsiteX12" fmla="*/ 325327 w 347084"/>
                  <a:gd name="connsiteY12" fmla="*/ 0 h 230021"/>
                  <a:gd name="connsiteX13" fmla="*/ 331450 w 347084"/>
                  <a:gd name="connsiteY13" fmla="*/ 2541 h 230021"/>
                  <a:gd name="connsiteX14" fmla="*/ 333991 w 347084"/>
                  <a:gd name="connsiteY14" fmla="*/ 8664 h 230021"/>
                  <a:gd name="connsiteX15" fmla="*/ 333991 w 347084"/>
                  <a:gd name="connsiteY15" fmla="*/ 25992 h 230021"/>
                  <a:gd name="connsiteX16" fmla="*/ 338291 w 347084"/>
                  <a:gd name="connsiteY16" fmla="*/ 25992 h 230021"/>
                  <a:gd name="connsiteX17" fmla="*/ 344414 w 347084"/>
                  <a:gd name="connsiteY17" fmla="*/ 28533 h 230021"/>
                  <a:gd name="connsiteX18" fmla="*/ 347085 w 347084"/>
                  <a:gd name="connsiteY18" fmla="*/ 34656 h 230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7084" h="230021">
                    <a:moveTo>
                      <a:pt x="347085" y="34656"/>
                    </a:moveTo>
                    <a:lnTo>
                      <a:pt x="347085" y="210870"/>
                    </a:lnTo>
                    <a:cubicBezTo>
                      <a:pt x="347085" y="221488"/>
                      <a:pt x="338551" y="230022"/>
                      <a:pt x="327933" y="230022"/>
                    </a:cubicBezTo>
                    <a:lnTo>
                      <a:pt x="0" y="230022"/>
                    </a:lnTo>
                    <a:cubicBezTo>
                      <a:pt x="10553" y="230022"/>
                      <a:pt x="19152" y="221488"/>
                      <a:pt x="19152" y="210870"/>
                    </a:cubicBezTo>
                    <a:lnTo>
                      <a:pt x="19152" y="34656"/>
                    </a:lnTo>
                    <a:cubicBezTo>
                      <a:pt x="19152" y="32441"/>
                      <a:pt x="19999" y="30227"/>
                      <a:pt x="21693" y="28533"/>
                    </a:cubicBezTo>
                    <a:cubicBezTo>
                      <a:pt x="23387" y="26839"/>
                      <a:pt x="25601" y="25992"/>
                      <a:pt x="27816" y="25992"/>
                    </a:cubicBezTo>
                    <a:lnTo>
                      <a:pt x="234191" y="25992"/>
                    </a:lnTo>
                    <a:lnTo>
                      <a:pt x="234191" y="8664"/>
                    </a:lnTo>
                    <a:cubicBezTo>
                      <a:pt x="234191" y="6449"/>
                      <a:pt x="235038" y="4234"/>
                      <a:pt x="236732" y="2541"/>
                    </a:cubicBezTo>
                    <a:cubicBezTo>
                      <a:pt x="238425" y="847"/>
                      <a:pt x="240640" y="0"/>
                      <a:pt x="242855" y="0"/>
                    </a:cubicBezTo>
                    <a:lnTo>
                      <a:pt x="325327" y="0"/>
                    </a:lnTo>
                    <a:cubicBezTo>
                      <a:pt x="327542" y="0"/>
                      <a:pt x="329757" y="847"/>
                      <a:pt x="331450" y="2541"/>
                    </a:cubicBezTo>
                    <a:cubicBezTo>
                      <a:pt x="333144" y="4234"/>
                      <a:pt x="333991" y="6449"/>
                      <a:pt x="333991" y="8664"/>
                    </a:cubicBezTo>
                    <a:lnTo>
                      <a:pt x="333991" y="25992"/>
                    </a:lnTo>
                    <a:lnTo>
                      <a:pt x="338291" y="25992"/>
                    </a:lnTo>
                    <a:cubicBezTo>
                      <a:pt x="340505" y="25992"/>
                      <a:pt x="342720" y="26839"/>
                      <a:pt x="344414" y="28533"/>
                    </a:cubicBezTo>
                    <a:cubicBezTo>
                      <a:pt x="346238" y="30227"/>
                      <a:pt x="347085" y="32441"/>
                      <a:pt x="347085" y="34656"/>
                    </a:cubicBezTo>
                    <a:close/>
                  </a:path>
                </a:pathLst>
              </a:custGeom>
              <a:solidFill>
                <a:srgbClr val="F5CA61"/>
              </a:solidFill>
              <a:ln w="6461" cap="flat">
                <a:noFill/>
                <a:prstDash val="solid"/>
                <a:miter/>
              </a:ln>
            </p:spPr>
            <p:txBody>
              <a:bodyPr rtlCol="0" anchor="ctr"/>
              <a:lstStyle/>
              <a:p>
                <a:endParaRPr lang="zh-TW" altLang="en-US" sz="1800">
                  <a:cs typeface="+mn-ea"/>
                  <a:sym typeface="+mn-lt"/>
                </a:endParaRPr>
              </a:p>
            </p:txBody>
          </p:sp>
        </p:grpSp>
        <p:grpSp>
          <p:nvGrpSpPr>
            <p:cNvPr id="243" name="圖形 106">
              <a:extLst>
                <a:ext uri="{FF2B5EF4-FFF2-40B4-BE49-F238E27FC236}">
                  <a16:creationId xmlns:a16="http://schemas.microsoft.com/office/drawing/2014/main" id="{8AAB5AE4-F158-A2C9-CB68-A9D9629D7F44}"/>
                </a:ext>
              </a:extLst>
            </p:cNvPr>
            <p:cNvGrpSpPr/>
            <p:nvPr/>
          </p:nvGrpSpPr>
          <p:grpSpPr>
            <a:xfrm>
              <a:off x="5948985" y="3398651"/>
              <a:ext cx="366236" cy="267740"/>
              <a:chOff x="10204258" y="2915693"/>
              <a:chExt cx="366236" cy="267740"/>
            </a:xfrm>
            <a:solidFill>
              <a:schemeClr val="accent1"/>
            </a:solidFill>
          </p:grpSpPr>
          <p:sp>
            <p:nvSpPr>
              <p:cNvPr id="252" name="手繪多邊形: 圖案 145">
                <a:extLst>
                  <a:ext uri="{FF2B5EF4-FFF2-40B4-BE49-F238E27FC236}">
                    <a16:creationId xmlns:a16="http://schemas.microsoft.com/office/drawing/2014/main" id="{8DAC93A8-6A6D-FAAA-62B9-31E2B4A9C6F2}"/>
                  </a:ext>
                </a:extLst>
              </p:cNvPr>
              <p:cNvSpPr/>
              <p:nvPr/>
            </p:nvSpPr>
            <p:spPr>
              <a:xfrm>
                <a:off x="10204258" y="2915693"/>
                <a:ext cx="327932" cy="267674"/>
              </a:xfrm>
              <a:custGeom>
                <a:avLst/>
                <a:gdLst>
                  <a:gd name="connsiteX0" fmla="*/ 327933 w 327932"/>
                  <a:gd name="connsiteY0" fmla="*/ 34722 h 267674"/>
                  <a:gd name="connsiteX1" fmla="*/ 327933 w 327932"/>
                  <a:gd name="connsiteY1" fmla="*/ 267675 h 267674"/>
                  <a:gd name="connsiteX2" fmla="*/ 19152 w 327932"/>
                  <a:gd name="connsiteY2" fmla="*/ 267675 h 267674"/>
                  <a:gd name="connsiteX3" fmla="*/ 0 w 327932"/>
                  <a:gd name="connsiteY3" fmla="*/ 248523 h 267674"/>
                  <a:gd name="connsiteX4" fmla="*/ 0 w 327932"/>
                  <a:gd name="connsiteY4" fmla="*/ 34656 h 267674"/>
                  <a:gd name="connsiteX5" fmla="*/ 2541 w 327932"/>
                  <a:gd name="connsiteY5" fmla="*/ 28533 h 267674"/>
                  <a:gd name="connsiteX6" fmla="*/ 8664 w 327932"/>
                  <a:gd name="connsiteY6" fmla="*/ 25992 h 267674"/>
                  <a:gd name="connsiteX7" fmla="*/ 13029 w 327932"/>
                  <a:gd name="connsiteY7" fmla="*/ 25992 h 267674"/>
                  <a:gd name="connsiteX8" fmla="*/ 13029 w 327932"/>
                  <a:gd name="connsiteY8" fmla="*/ 8664 h 267674"/>
                  <a:gd name="connsiteX9" fmla="*/ 15569 w 327932"/>
                  <a:gd name="connsiteY9" fmla="*/ 2541 h 267674"/>
                  <a:gd name="connsiteX10" fmla="*/ 21693 w 327932"/>
                  <a:gd name="connsiteY10" fmla="*/ 0 h 267674"/>
                  <a:gd name="connsiteX11" fmla="*/ 104165 w 327932"/>
                  <a:gd name="connsiteY11" fmla="*/ 0 h 267674"/>
                  <a:gd name="connsiteX12" fmla="*/ 110288 w 327932"/>
                  <a:gd name="connsiteY12" fmla="*/ 2541 h 267674"/>
                  <a:gd name="connsiteX13" fmla="*/ 112829 w 327932"/>
                  <a:gd name="connsiteY13" fmla="*/ 8664 h 267674"/>
                  <a:gd name="connsiteX14" fmla="*/ 112829 w 327932"/>
                  <a:gd name="connsiteY14" fmla="*/ 25992 h 267674"/>
                  <a:gd name="connsiteX15" fmla="*/ 319203 w 327932"/>
                  <a:gd name="connsiteY15" fmla="*/ 25992 h 267674"/>
                  <a:gd name="connsiteX16" fmla="*/ 325327 w 327932"/>
                  <a:gd name="connsiteY16" fmla="*/ 28533 h 267674"/>
                  <a:gd name="connsiteX17" fmla="*/ 327933 w 327932"/>
                  <a:gd name="connsiteY17" fmla="*/ 34722 h 267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7932" h="267674">
                    <a:moveTo>
                      <a:pt x="327933" y="34722"/>
                    </a:moveTo>
                    <a:lnTo>
                      <a:pt x="327933" y="267675"/>
                    </a:lnTo>
                    <a:lnTo>
                      <a:pt x="19152" y="267675"/>
                    </a:lnTo>
                    <a:cubicBezTo>
                      <a:pt x="8599" y="267675"/>
                      <a:pt x="0" y="259141"/>
                      <a:pt x="0" y="248523"/>
                    </a:cubicBezTo>
                    <a:lnTo>
                      <a:pt x="0" y="34656"/>
                    </a:lnTo>
                    <a:cubicBezTo>
                      <a:pt x="0" y="32441"/>
                      <a:pt x="847" y="30227"/>
                      <a:pt x="2541" y="28533"/>
                    </a:cubicBezTo>
                    <a:cubicBezTo>
                      <a:pt x="4234" y="26839"/>
                      <a:pt x="6449" y="25992"/>
                      <a:pt x="8664" y="25992"/>
                    </a:cubicBezTo>
                    <a:lnTo>
                      <a:pt x="13029" y="25992"/>
                    </a:lnTo>
                    <a:lnTo>
                      <a:pt x="13029" y="8664"/>
                    </a:lnTo>
                    <a:cubicBezTo>
                      <a:pt x="13029" y="6449"/>
                      <a:pt x="13876" y="4234"/>
                      <a:pt x="15569" y="2541"/>
                    </a:cubicBezTo>
                    <a:cubicBezTo>
                      <a:pt x="17263" y="847"/>
                      <a:pt x="19478" y="0"/>
                      <a:pt x="21693" y="0"/>
                    </a:cubicBezTo>
                    <a:lnTo>
                      <a:pt x="104165" y="0"/>
                    </a:lnTo>
                    <a:cubicBezTo>
                      <a:pt x="106379" y="0"/>
                      <a:pt x="108594" y="847"/>
                      <a:pt x="110288" y="2541"/>
                    </a:cubicBezTo>
                    <a:cubicBezTo>
                      <a:pt x="111982" y="4234"/>
                      <a:pt x="112829" y="6449"/>
                      <a:pt x="112829" y="8664"/>
                    </a:cubicBezTo>
                    <a:lnTo>
                      <a:pt x="112829" y="25992"/>
                    </a:lnTo>
                    <a:lnTo>
                      <a:pt x="319203" y="25992"/>
                    </a:lnTo>
                    <a:cubicBezTo>
                      <a:pt x="321418" y="25992"/>
                      <a:pt x="323633" y="26839"/>
                      <a:pt x="325327" y="28533"/>
                    </a:cubicBezTo>
                    <a:cubicBezTo>
                      <a:pt x="327086" y="30227"/>
                      <a:pt x="327933" y="32441"/>
                      <a:pt x="327933" y="34722"/>
                    </a:cubicBezTo>
                    <a:close/>
                  </a:path>
                </a:pathLst>
              </a:custGeom>
              <a:solidFill>
                <a:srgbClr val="ECAF4E"/>
              </a:solidFill>
              <a:ln w="6461" cap="flat">
                <a:noFill/>
                <a:prstDash val="solid"/>
                <a:miter/>
              </a:ln>
            </p:spPr>
            <p:txBody>
              <a:bodyPr rtlCol="0" anchor="ctr"/>
              <a:lstStyle/>
              <a:p>
                <a:endParaRPr lang="zh-TW" altLang="en-US" sz="1800">
                  <a:cs typeface="+mn-ea"/>
                  <a:sym typeface="+mn-lt"/>
                </a:endParaRPr>
              </a:p>
            </p:txBody>
          </p:sp>
          <p:grpSp>
            <p:nvGrpSpPr>
              <p:cNvPr id="253" name="圖形 106">
                <a:extLst>
                  <a:ext uri="{FF2B5EF4-FFF2-40B4-BE49-F238E27FC236}">
                    <a16:creationId xmlns:a16="http://schemas.microsoft.com/office/drawing/2014/main" id="{AD0AC9BF-E371-D32A-0E45-3BF482740AFC}"/>
                  </a:ext>
                </a:extLst>
              </p:cNvPr>
              <p:cNvGrpSpPr/>
              <p:nvPr/>
            </p:nvGrpSpPr>
            <p:grpSpPr>
              <a:xfrm>
                <a:off x="10213768" y="2961685"/>
                <a:ext cx="306045" cy="221748"/>
                <a:chOff x="10213768" y="2961685"/>
                <a:chExt cx="306045" cy="221748"/>
              </a:xfrm>
              <a:solidFill>
                <a:schemeClr val="accent1"/>
              </a:solidFill>
            </p:grpSpPr>
            <p:sp>
              <p:nvSpPr>
                <p:cNvPr id="255" name="手繪多邊形: 圖案 148">
                  <a:extLst>
                    <a:ext uri="{FF2B5EF4-FFF2-40B4-BE49-F238E27FC236}">
                      <a16:creationId xmlns:a16="http://schemas.microsoft.com/office/drawing/2014/main" id="{1BD850E7-EFD0-84CA-937F-896A596DFE0C}"/>
                    </a:ext>
                  </a:extLst>
                </p:cNvPr>
                <p:cNvSpPr/>
                <p:nvPr/>
              </p:nvSpPr>
              <p:spPr>
                <a:xfrm>
                  <a:off x="10213768" y="2961685"/>
                  <a:ext cx="291387" cy="221748"/>
                </a:xfrm>
                <a:custGeom>
                  <a:avLst/>
                  <a:gdLst>
                    <a:gd name="connsiteX0" fmla="*/ 0 w 291387"/>
                    <a:gd name="connsiteY0" fmla="*/ 0 h 221748"/>
                    <a:gd name="connsiteX1" fmla="*/ 291387 w 291387"/>
                    <a:gd name="connsiteY1" fmla="*/ 0 h 221748"/>
                    <a:gd name="connsiteX2" fmla="*/ 291387 w 291387"/>
                    <a:gd name="connsiteY2" fmla="*/ 221749 h 221748"/>
                    <a:gd name="connsiteX3" fmla="*/ 0 w 291387"/>
                    <a:gd name="connsiteY3" fmla="*/ 221749 h 221748"/>
                  </a:gdLst>
                  <a:ahLst/>
                  <a:cxnLst>
                    <a:cxn ang="0">
                      <a:pos x="connsiteX0" y="connsiteY0"/>
                    </a:cxn>
                    <a:cxn ang="0">
                      <a:pos x="connsiteX1" y="connsiteY1"/>
                    </a:cxn>
                    <a:cxn ang="0">
                      <a:pos x="connsiteX2" y="connsiteY2"/>
                    </a:cxn>
                    <a:cxn ang="0">
                      <a:pos x="connsiteX3" y="connsiteY3"/>
                    </a:cxn>
                  </a:cxnLst>
                  <a:rect l="l" t="t" r="r" b="b"/>
                  <a:pathLst>
                    <a:path w="291387" h="221748">
                      <a:moveTo>
                        <a:pt x="0" y="0"/>
                      </a:moveTo>
                      <a:lnTo>
                        <a:pt x="291387" y="0"/>
                      </a:lnTo>
                      <a:lnTo>
                        <a:pt x="291387" y="221749"/>
                      </a:lnTo>
                      <a:lnTo>
                        <a:pt x="0" y="221749"/>
                      </a:lnTo>
                      <a:close/>
                    </a:path>
                  </a:pathLst>
                </a:custGeom>
                <a:solidFill>
                  <a:srgbClr val="CAD0D7"/>
                </a:solidFill>
                <a:ln w="6461" cap="flat">
                  <a:noFill/>
                  <a:prstDash val="solid"/>
                  <a:miter/>
                </a:ln>
              </p:spPr>
              <p:txBody>
                <a:bodyPr rtlCol="0" anchor="ctr"/>
                <a:lstStyle/>
                <a:p>
                  <a:endParaRPr lang="zh-TW" altLang="en-US" sz="1800">
                    <a:cs typeface="+mn-ea"/>
                    <a:sym typeface="+mn-lt"/>
                  </a:endParaRPr>
                </a:p>
              </p:txBody>
            </p:sp>
            <p:sp>
              <p:nvSpPr>
                <p:cNvPr id="256" name="手繪多邊形: 圖案 149">
                  <a:extLst>
                    <a:ext uri="{FF2B5EF4-FFF2-40B4-BE49-F238E27FC236}">
                      <a16:creationId xmlns:a16="http://schemas.microsoft.com/office/drawing/2014/main" id="{AB4F9E69-BDF8-675C-8B1C-FF25063FB5E0}"/>
                    </a:ext>
                  </a:extLst>
                </p:cNvPr>
                <p:cNvSpPr/>
                <p:nvPr/>
              </p:nvSpPr>
              <p:spPr>
                <a:xfrm>
                  <a:off x="10223801" y="2971717"/>
                  <a:ext cx="296012" cy="211716"/>
                </a:xfrm>
                <a:custGeom>
                  <a:avLst/>
                  <a:gdLst>
                    <a:gd name="connsiteX0" fmla="*/ 0 w 296012"/>
                    <a:gd name="connsiteY0" fmla="*/ 0 h 211716"/>
                    <a:gd name="connsiteX1" fmla="*/ 296012 w 296012"/>
                    <a:gd name="connsiteY1" fmla="*/ 0 h 211716"/>
                    <a:gd name="connsiteX2" fmla="*/ 296012 w 296012"/>
                    <a:gd name="connsiteY2" fmla="*/ 211717 h 211716"/>
                    <a:gd name="connsiteX3" fmla="*/ 0 w 296012"/>
                    <a:gd name="connsiteY3" fmla="*/ 211717 h 211716"/>
                  </a:gdLst>
                  <a:ahLst/>
                  <a:cxnLst>
                    <a:cxn ang="0">
                      <a:pos x="connsiteX0" y="connsiteY0"/>
                    </a:cxn>
                    <a:cxn ang="0">
                      <a:pos x="connsiteX1" y="connsiteY1"/>
                    </a:cxn>
                    <a:cxn ang="0">
                      <a:pos x="connsiteX2" y="connsiteY2"/>
                    </a:cxn>
                    <a:cxn ang="0">
                      <a:pos x="connsiteX3" y="connsiteY3"/>
                    </a:cxn>
                  </a:cxnLst>
                  <a:rect l="l" t="t" r="r" b="b"/>
                  <a:pathLst>
                    <a:path w="296012" h="211716">
                      <a:moveTo>
                        <a:pt x="0" y="0"/>
                      </a:moveTo>
                      <a:lnTo>
                        <a:pt x="296012" y="0"/>
                      </a:lnTo>
                      <a:lnTo>
                        <a:pt x="296012" y="211717"/>
                      </a:lnTo>
                      <a:lnTo>
                        <a:pt x="0" y="211717"/>
                      </a:lnTo>
                      <a:close/>
                    </a:path>
                  </a:pathLst>
                </a:custGeom>
                <a:solidFill>
                  <a:srgbClr val="FFFFFF"/>
                </a:solidFill>
                <a:ln w="6461" cap="flat">
                  <a:noFill/>
                  <a:prstDash val="solid"/>
                  <a:miter/>
                </a:ln>
              </p:spPr>
              <p:txBody>
                <a:bodyPr rtlCol="0" anchor="ctr"/>
                <a:lstStyle/>
                <a:p>
                  <a:endParaRPr lang="zh-TW" altLang="en-US" sz="1800">
                    <a:cs typeface="+mn-ea"/>
                    <a:sym typeface="+mn-lt"/>
                  </a:endParaRPr>
                </a:p>
              </p:txBody>
            </p:sp>
          </p:grpSp>
          <p:sp>
            <p:nvSpPr>
              <p:cNvPr id="254" name="手繪多邊形: 圖案 147">
                <a:extLst>
                  <a:ext uri="{FF2B5EF4-FFF2-40B4-BE49-F238E27FC236}">
                    <a16:creationId xmlns:a16="http://schemas.microsoft.com/office/drawing/2014/main" id="{A5D08221-AB88-74B6-4F2D-A34611FC8395}"/>
                  </a:ext>
                </a:extLst>
              </p:cNvPr>
              <p:cNvSpPr/>
              <p:nvPr/>
            </p:nvSpPr>
            <p:spPr>
              <a:xfrm>
                <a:off x="10223410" y="2953346"/>
                <a:ext cx="347084" cy="230021"/>
              </a:xfrm>
              <a:custGeom>
                <a:avLst/>
                <a:gdLst>
                  <a:gd name="connsiteX0" fmla="*/ 347085 w 347084"/>
                  <a:gd name="connsiteY0" fmla="*/ 34656 h 230021"/>
                  <a:gd name="connsiteX1" fmla="*/ 347085 w 347084"/>
                  <a:gd name="connsiteY1" fmla="*/ 210870 h 230021"/>
                  <a:gd name="connsiteX2" fmla="*/ 327933 w 347084"/>
                  <a:gd name="connsiteY2" fmla="*/ 230022 h 230021"/>
                  <a:gd name="connsiteX3" fmla="*/ 0 w 347084"/>
                  <a:gd name="connsiteY3" fmla="*/ 230022 h 230021"/>
                  <a:gd name="connsiteX4" fmla="*/ 19152 w 347084"/>
                  <a:gd name="connsiteY4" fmla="*/ 210870 h 230021"/>
                  <a:gd name="connsiteX5" fmla="*/ 19152 w 347084"/>
                  <a:gd name="connsiteY5" fmla="*/ 34656 h 230021"/>
                  <a:gd name="connsiteX6" fmla="*/ 21693 w 347084"/>
                  <a:gd name="connsiteY6" fmla="*/ 28533 h 230021"/>
                  <a:gd name="connsiteX7" fmla="*/ 27816 w 347084"/>
                  <a:gd name="connsiteY7" fmla="*/ 25992 h 230021"/>
                  <a:gd name="connsiteX8" fmla="*/ 234191 w 347084"/>
                  <a:gd name="connsiteY8" fmla="*/ 25992 h 230021"/>
                  <a:gd name="connsiteX9" fmla="*/ 234191 w 347084"/>
                  <a:gd name="connsiteY9" fmla="*/ 8664 h 230021"/>
                  <a:gd name="connsiteX10" fmla="*/ 236732 w 347084"/>
                  <a:gd name="connsiteY10" fmla="*/ 2541 h 230021"/>
                  <a:gd name="connsiteX11" fmla="*/ 242855 w 347084"/>
                  <a:gd name="connsiteY11" fmla="*/ 0 h 230021"/>
                  <a:gd name="connsiteX12" fmla="*/ 325327 w 347084"/>
                  <a:gd name="connsiteY12" fmla="*/ 0 h 230021"/>
                  <a:gd name="connsiteX13" fmla="*/ 331451 w 347084"/>
                  <a:gd name="connsiteY13" fmla="*/ 2541 h 230021"/>
                  <a:gd name="connsiteX14" fmla="*/ 333991 w 347084"/>
                  <a:gd name="connsiteY14" fmla="*/ 8664 h 230021"/>
                  <a:gd name="connsiteX15" fmla="*/ 333991 w 347084"/>
                  <a:gd name="connsiteY15" fmla="*/ 25992 h 230021"/>
                  <a:gd name="connsiteX16" fmla="*/ 338291 w 347084"/>
                  <a:gd name="connsiteY16" fmla="*/ 25992 h 230021"/>
                  <a:gd name="connsiteX17" fmla="*/ 344414 w 347084"/>
                  <a:gd name="connsiteY17" fmla="*/ 28533 h 230021"/>
                  <a:gd name="connsiteX18" fmla="*/ 347085 w 347084"/>
                  <a:gd name="connsiteY18" fmla="*/ 34656 h 230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7084" h="230021">
                    <a:moveTo>
                      <a:pt x="347085" y="34656"/>
                    </a:moveTo>
                    <a:lnTo>
                      <a:pt x="347085" y="210870"/>
                    </a:lnTo>
                    <a:cubicBezTo>
                      <a:pt x="347085" y="221488"/>
                      <a:pt x="338551" y="230022"/>
                      <a:pt x="327933" y="230022"/>
                    </a:cubicBezTo>
                    <a:lnTo>
                      <a:pt x="0" y="230022"/>
                    </a:lnTo>
                    <a:cubicBezTo>
                      <a:pt x="10553" y="230022"/>
                      <a:pt x="19152" y="221488"/>
                      <a:pt x="19152" y="210870"/>
                    </a:cubicBezTo>
                    <a:lnTo>
                      <a:pt x="19152" y="34656"/>
                    </a:lnTo>
                    <a:cubicBezTo>
                      <a:pt x="19152" y="32441"/>
                      <a:pt x="19999" y="30227"/>
                      <a:pt x="21693" y="28533"/>
                    </a:cubicBezTo>
                    <a:cubicBezTo>
                      <a:pt x="23387" y="26839"/>
                      <a:pt x="25601" y="25992"/>
                      <a:pt x="27816" y="25992"/>
                    </a:cubicBezTo>
                    <a:lnTo>
                      <a:pt x="234191" y="25992"/>
                    </a:lnTo>
                    <a:lnTo>
                      <a:pt x="234191" y="8664"/>
                    </a:lnTo>
                    <a:cubicBezTo>
                      <a:pt x="234191" y="6449"/>
                      <a:pt x="235038" y="4234"/>
                      <a:pt x="236732" y="2541"/>
                    </a:cubicBezTo>
                    <a:cubicBezTo>
                      <a:pt x="238425" y="847"/>
                      <a:pt x="240640" y="0"/>
                      <a:pt x="242855" y="0"/>
                    </a:cubicBezTo>
                    <a:lnTo>
                      <a:pt x="325327" y="0"/>
                    </a:lnTo>
                    <a:cubicBezTo>
                      <a:pt x="327542" y="0"/>
                      <a:pt x="329757" y="847"/>
                      <a:pt x="331451" y="2541"/>
                    </a:cubicBezTo>
                    <a:cubicBezTo>
                      <a:pt x="333144" y="4234"/>
                      <a:pt x="333991" y="6449"/>
                      <a:pt x="333991" y="8664"/>
                    </a:cubicBezTo>
                    <a:lnTo>
                      <a:pt x="333991" y="25992"/>
                    </a:lnTo>
                    <a:lnTo>
                      <a:pt x="338291" y="25992"/>
                    </a:lnTo>
                    <a:cubicBezTo>
                      <a:pt x="340505" y="25992"/>
                      <a:pt x="342720" y="26839"/>
                      <a:pt x="344414" y="28533"/>
                    </a:cubicBezTo>
                    <a:cubicBezTo>
                      <a:pt x="346238" y="30227"/>
                      <a:pt x="347085" y="32441"/>
                      <a:pt x="347085" y="34656"/>
                    </a:cubicBezTo>
                    <a:close/>
                  </a:path>
                </a:pathLst>
              </a:custGeom>
              <a:solidFill>
                <a:srgbClr val="F5CA61"/>
              </a:solidFill>
              <a:ln w="6461" cap="flat">
                <a:noFill/>
                <a:prstDash val="solid"/>
                <a:miter/>
              </a:ln>
            </p:spPr>
            <p:txBody>
              <a:bodyPr rtlCol="0" anchor="ctr"/>
              <a:lstStyle/>
              <a:p>
                <a:endParaRPr lang="zh-TW" altLang="en-US" sz="1800">
                  <a:cs typeface="+mn-ea"/>
                  <a:sym typeface="+mn-lt"/>
                </a:endParaRPr>
              </a:p>
            </p:txBody>
          </p:sp>
        </p:grpSp>
        <p:grpSp>
          <p:nvGrpSpPr>
            <p:cNvPr id="244" name="圖形 106">
              <a:extLst>
                <a:ext uri="{FF2B5EF4-FFF2-40B4-BE49-F238E27FC236}">
                  <a16:creationId xmlns:a16="http://schemas.microsoft.com/office/drawing/2014/main" id="{A299B863-75EA-7233-0AE5-F2A785886985}"/>
                </a:ext>
              </a:extLst>
            </p:cNvPr>
            <p:cNvGrpSpPr/>
            <p:nvPr/>
          </p:nvGrpSpPr>
          <p:grpSpPr>
            <a:xfrm>
              <a:off x="5413635" y="3228366"/>
              <a:ext cx="538932" cy="172109"/>
              <a:chOff x="9668908" y="2745408"/>
              <a:chExt cx="538932" cy="172109"/>
            </a:xfrm>
            <a:solidFill>
              <a:schemeClr val="accent1"/>
            </a:solidFill>
          </p:grpSpPr>
          <p:sp>
            <p:nvSpPr>
              <p:cNvPr id="246" name="手繪多邊形: 圖案 139">
                <a:extLst>
                  <a:ext uri="{FF2B5EF4-FFF2-40B4-BE49-F238E27FC236}">
                    <a16:creationId xmlns:a16="http://schemas.microsoft.com/office/drawing/2014/main" id="{4F015890-EE18-EF03-15EA-F99A4DFA1820}"/>
                  </a:ext>
                </a:extLst>
              </p:cNvPr>
              <p:cNvSpPr/>
              <p:nvPr/>
            </p:nvSpPr>
            <p:spPr>
              <a:xfrm>
                <a:off x="9668908" y="2745408"/>
                <a:ext cx="538932" cy="172109"/>
              </a:xfrm>
              <a:custGeom>
                <a:avLst/>
                <a:gdLst>
                  <a:gd name="connsiteX0" fmla="*/ 538933 w 538932"/>
                  <a:gd name="connsiteY0" fmla="*/ 12638 h 172109"/>
                  <a:gd name="connsiteX1" fmla="*/ 538933 w 538932"/>
                  <a:gd name="connsiteY1" fmla="*/ 159472 h 172109"/>
                  <a:gd name="connsiteX2" fmla="*/ 526295 w 538932"/>
                  <a:gd name="connsiteY2" fmla="*/ 172109 h 172109"/>
                  <a:gd name="connsiteX3" fmla="*/ 12638 w 538932"/>
                  <a:gd name="connsiteY3" fmla="*/ 172109 h 172109"/>
                  <a:gd name="connsiteX4" fmla="*/ 0 w 538932"/>
                  <a:gd name="connsiteY4" fmla="*/ 159472 h 172109"/>
                  <a:gd name="connsiteX5" fmla="*/ 0 w 538932"/>
                  <a:gd name="connsiteY5" fmla="*/ 12638 h 172109"/>
                  <a:gd name="connsiteX6" fmla="*/ 12638 w 538932"/>
                  <a:gd name="connsiteY6" fmla="*/ 0 h 172109"/>
                  <a:gd name="connsiteX7" fmla="*/ 526295 w 538932"/>
                  <a:gd name="connsiteY7" fmla="*/ 0 h 172109"/>
                  <a:gd name="connsiteX8" fmla="*/ 538933 w 538932"/>
                  <a:gd name="connsiteY8" fmla="*/ 12638 h 172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32" h="172109">
                    <a:moveTo>
                      <a:pt x="538933" y="12638"/>
                    </a:moveTo>
                    <a:lnTo>
                      <a:pt x="538933" y="159472"/>
                    </a:lnTo>
                    <a:cubicBezTo>
                      <a:pt x="538933" y="166442"/>
                      <a:pt x="533265" y="172109"/>
                      <a:pt x="526295" y="172109"/>
                    </a:cubicBezTo>
                    <a:lnTo>
                      <a:pt x="12638" y="172109"/>
                    </a:lnTo>
                    <a:cubicBezTo>
                      <a:pt x="5667" y="172109"/>
                      <a:pt x="0" y="166442"/>
                      <a:pt x="0" y="159472"/>
                    </a:cubicBezTo>
                    <a:lnTo>
                      <a:pt x="0" y="12638"/>
                    </a:lnTo>
                    <a:cubicBezTo>
                      <a:pt x="0" y="5668"/>
                      <a:pt x="5667" y="0"/>
                      <a:pt x="12638" y="0"/>
                    </a:cubicBezTo>
                    <a:lnTo>
                      <a:pt x="526295" y="0"/>
                    </a:lnTo>
                    <a:cubicBezTo>
                      <a:pt x="533265" y="65"/>
                      <a:pt x="538933" y="5668"/>
                      <a:pt x="538933" y="12638"/>
                    </a:cubicBezTo>
                    <a:close/>
                  </a:path>
                </a:pathLst>
              </a:custGeom>
              <a:solidFill>
                <a:srgbClr val="F2F2F2"/>
              </a:solidFill>
              <a:ln w="6461" cap="flat">
                <a:solidFill>
                  <a:srgbClr val="BEBEBE"/>
                </a:solidFill>
                <a:prstDash val="solid"/>
                <a:miter/>
              </a:ln>
            </p:spPr>
            <p:txBody>
              <a:bodyPr rtlCol="0" anchor="ctr"/>
              <a:lstStyle/>
              <a:p>
                <a:endParaRPr lang="zh-TW" altLang="en-US" sz="1800">
                  <a:cs typeface="+mn-ea"/>
                  <a:sym typeface="+mn-lt"/>
                </a:endParaRPr>
              </a:p>
            </p:txBody>
          </p:sp>
          <p:grpSp>
            <p:nvGrpSpPr>
              <p:cNvPr id="247" name="圖形 106">
                <a:extLst>
                  <a:ext uri="{FF2B5EF4-FFF2-40B4-BE49-F238E27FC236}">
                    <a16:creationId xmlns:a16="http://schemas.microsoft.com/office/drawing/2014/main" id="{9600E12D-DED1-DE6D-1D80-80622D583070}"/>
                  </a:ext>
                </a:extLst>
              </p:cNvPr>
              <p:cNvGrpSpPr/>
              <p:nvPr/>
            </p:nvGrpSpPr>
            <p:grpSpPr>
              <a:xfrm>
                <a:off x="9696177" y="2803301"/>
                <a:ext cx="277610" cy="56382"/>
                <a:chOff x="9696177" y="2803301"/>
                <a:chExt cx="277610" cy="56382"/>
              </a:xfrm>
              <a:solidFill>
                <a:schemeClr val="accent1"/>
              </a:solidFill>
            </p:grpSpPr>
            <p:sp>
              <p:nvSpPr>
                <p:cNvPr id="248" name="手繪多邊形: 圖案 141">
                  <a:extLst>
                    <a:ext uri="{FF2B5EF4-FFF2-40B4-BE49-F238E27FC236}">
                      <a16:creationId xmlns:a16="http://schemas.microsoft.com/office/drawing/2014/main" id="{11EF45D4-F7BB-F8D7-3C37-2AA4FE53E9D8}"/>
                    </a:ext>
                  </a:extLst>
                </p:cNvPr>
                <p:cNvSpPr/>
                <p:nvPr/>
              </p:nvSpPr>
              <p:spPr>
                <a:xfrm rot="-5400000">
                  <a:off x="9696177" y="2803301"/>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41A5FF"/>
                </a:solidFill>
                <a:ln w="6461" cap="flat">
                  <a:noFill/>
                  <a:prstDash val="solid"/>
                  <a:miter/>
                </a:ln>
              </p:spPr>
              <p:txBody>
                <a:bodyPr rtlCol="0" anchor="ctr"/>
                <a:lstStyle/>
                <a:p>
                  <a:endParaRPr lang="zh-TW" altLang="en-US" sz="1800">
                    <a:cs typeface="+mn-ea"/>
                    <a:sym typeface="+mn-lt"/>
                  </a:endParaRPr>
                </a:p>
              </p:txBody>
            </p:sp>
            <p:sp>
              <p:nvSpPr>
                <p:cNvPr id="249" name="手繪多邊形: 圖案 142">
                  <a:extLst>
                    <a:ext uri="{FF2B5EF4-FFF2-40B4-BE49-F238E27FC236}">
                      <a16:creationId xmlns:a16="http://schemas.microsoft.com/office/drawing/2014/main" id="{7A4D23F4-D577-6173-B90A-14C2042D6AF9}"/>
                    </a:ext>
                  </a:extLst>
                </p:cNvPr>
                <p:cNvSpPr/>
                <p:nvPr/>
              </p:nvSpPr>
              <p:spPr>
                <a:xfrm rot="-5400000">
                  <a:off x="9769932" y="2803314"/>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FF7D00"/>
                </a:solidFill>
                <a:ln w="6461" cap="flat">
                  <a:noFill/>
                  <a:prstDash val="solid"/>
                  <a:miter/>
                </a:ln>
              </p:spPr>
              <p:txBody>
                <a:bodyPr rtlCol="0" anchor="ctr"/>
                <a:lstStyle/>
                <a:p>
                  <a:endParaRPr lang="zh-TW" altLang="en-US" sz="1800">
                    <a:cs typeface="+mn-ea"/>
                    <a:sym typeface="+mn-lt"/>
                  </a:endParaRPr>
                </a:p>
              </p:txBody>
            </p:sp>
            <p:sp>
              <p:nvSpPr>
                <p:cNvPr id="250" name="手繪多邊形: 圖案 143">
                  <a:extLst>
                    <a:ext uri="{FF2B5EF4-FFF2-40B4-BE49-F238E27FC236}">
                      <a16:creationId xmlns:a16="http://schemas.microsoft.com/office/drawing/2014/main" id="{8B2045A6-EF9D-28FA-24F2-1F4B6104F633}"/>
                    </a:ext>
                  </a:extLst>
                </p:cNvPr>
                <p:cNvSpPr/>
                <p:nvPr/>
              </p:nvSpPr>
              <p:spPr>
                <a:xfrm rot="-5400000">
                  <a:off x="9843685" y="2803321"/>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5F4387"/>
                </a:solidFill>
                <a:ln w="6461" cap="flat">
                  <a:noFill/>
                  <a:prstDash val="solid"/>
                  <a:miter/>
                </a:ln>
              </p:spPr>
              <p:txBody>
                <a:bodyPr rtlCol="0" anchor="ctr"/>
                <a:lstStyle/>
                <a:p>
                  <a:endParaRPr lang="zh-TW" altLang="en-US" sz="1800">
                    <a:cs typeface="+mn-ea"/>
                    <a:sym typeface="+mn-lt"/>
                  </a:endParaRPr>
                </a:p>
              </p:txBody>
            </p:sp>
            <p:sp>
              <p:nvSpPr>
                <p:cNvPr id="251" name="手繪多邊形: 圖案 144">
                  <a:extLst>
                    <a:ext uri="{FF2B5EF4-FFF2-40B4-BE49-F238E27FC236}">
                      <a16:creationId xmlns:a16="http://schemas.microsoft.com/office/drawing/2014/main" id="{74A90F2E-2BBB-A3A8-CF5B-508D6DA32B18}"/>
                    </a:ext>
                  </a:extLst>
                </p:cNvPr>
                <p:cNvSpPr/>
                <p:nvPr/>
              </p:nvSpPr>
              <p:spPr>
                <a:xfrm rot="-5400000">
                  <a:off x="9917438" y="2803334"/>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565656"/>
                </a:solidFill>
                <a:ln w="6461" cap="flat">
                  <a:noFill/>
                  <a:prstDash val="solid"/>
                  <a:miter/>
                </a:ln>
              </p:spPr>
              <p:txBody>
                <a:bodyPr rtlCol="0" anchor="ctr"/>
                <a:lstStyle/>
                <a:p>
                  <a:endParaRPr lang="zh-TW" altLang="en-US" sz="1800">
                    <a:cs typeface="+mn-ea"/>
                    <a:sym typeface="+mn-lt"/>
                  </a:endParaRPr>
                </a:p>
              </p:txBody>
            </p:sp>
          </p:grpSp>
        </p:grpSp>
        <p:sp>
          <p:nvSpPr>
            <p:cNvPr id="245" name="手繪多邊形: 圖案 138">
              <a:extLst>
                <a:ext uri="{FF2B5EF4-FFF2-40B4-BE49-F238E27FC236}">
                  <a16:creationId xmlns:a16="http://schemas.microsoft.com/office/drawing/2014/main" id="{5726C9E5-09FD-A9B7-1DE3-DEC480539B37}"/>
                </a:ext>
              </a:extLst>
            </p:cNvPr>
            <p:cNvSpPr/>
            <p:nvPr/>
          </p:nvSpPr>
          <p:spPr>
            <a:xfrm>
              <a:off x="5612713" y="3152426"/>
              <a:ext cx="672542" cy="357686"/>
            </a:xfrm>
            <a:custGeom>
              <a:avLst/>
              <a:gdLst>
                <a:gd name="connsiteX0" fmla="*/ 593914 w 672542"/>
                <a:gd name="connsiteY0" fmla="*/ 203296 h 357686"/>
                <a:gd name="connsiteX1" fmla="*/ 332037 w 672542"/>
                <a:gd name="connsiteY1" fmla="*/ 3044 h 357686"/>
                <a:gd name="connsiteX2" fmla="*/ 0 w 672542"/>
                <a:gd name="connsiteY2" fmla="*/ 164861 h 357686"/>
                <a:gd name="connsiteX3" fmla="*/ 254646 w 672542"/>
                <a:gd name="connsiteY3" fmla="*/ 73074 h 357686"/>
                <a:gd name="connsiteX4" fmla="*/ 473463 w 672542"/>
                <a:gd name="connsiteY4" fmla="*/ 225054 h 357686"/>
                <a:gd name="connsiteX5" fmla="*/ 386953 w 672542"/>
                <a:gd name="connsiteY5" fmla="*/ 240688 h 357686"/>
                <a:gd name="connsiteX6" fmla="*/ 555544 w 672542"/>
                <a:gd name="connsiteY6" fmla="*/ 357686 h 357686"/>
                <a:gd name="connsiteX7" fmla="*/ 672542 w 672542"/>
                <a:gd name="connsiteY7" fmla="*/ 189095 h 357686"/>
                <a:gd name="connsiteX8" fmla="*/ 593914 w 672542"/>
                <a:gd name="connsiteY8" fmla="*/ 203296 h 357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542" h="357686">
                  <a:moveTo>
                    <a:pt x="593914" y="203296"/>
                  </a:moveTo>
                  <a:cubicBezTo>
                    <a:pt x="549616" y="98675"/>
                    <a:pt x="452813" y="19395"/>
                    <a:pt x="332037" y="3044"/>
                  </a:cubicBezTo>
                  <a:cubicBezTo>
                    <a:pt x="194779" y="-15521"/>
                    <a:pt x="65860" y="52358"/>
                    <a:pt x="0" y="164861"/>
                  </a:cubicBezTo>
                  <a:cubicBezTo>
                    <a:pt x="62668" y="97047"/>
                    <a:pt x="156214" y="59785"/>
                    <a:pt x="254646" y="73074"/>
                  </a:cubicBezTo>
                  <a:cubicBezTo>
                    <a:pt x="351384" y="86168"/>
                    <a:pt x="430534" y="145123"/>
                    <a:pt x="473463" y="225054"/>
                  </a:cubicBezTo>
                  <a:lnTo>
                    <a:pt x="386953" y="240688"/>
                  </a:lnTo>
                  <a:lnTo>
                    <a:pt x="555544" y="357686"/>
                  </a:lnTo>
                  <a:lnTo>
                    <a:pt x="672542" y="189095"/>
                  </a:lnTo>
                  <a:lnTo>
                    <a:pt x="593914" y="203296"/>
                  </a:lnTo>
                  <a:close/>
                </a:path>
              </a:pathLst>
            </a:custGeom>
            <a:solidFill>
              <a:srgbClr val="000000"/>
            </a:solidFill>
            <a:ln w="6461" cap="flat">
              <a:noFill/>
              <a:prstDash val="solid"/>
              <a:miter/>
            </a:ln>
          </p:spPr>
          <p:txBody>
            <a:bodyPr rtlCol="0" anchor="ctr"/>
            <a:lstStyle/>
            <a:p>
              <a:endParaRPr lang="zh-TW" altLang="en-US" sz="1800">
                <a:cs typeface="+mn-ea"/>
                <a:sym typeface="+mn-lt"/>
              </a:endParaRPr>
            </a:p>
          </p:txBody>
        </p:sp>
      </p:grpSp>
      <p:sp>
        <p:nvSpPr>
          <p:cNvPr id="262" name="矩形: 圓角 155">
            <a:extLst>
              <a:ext uri="{FF2B5EF4-FFF2-40B4-BE49-F238E27FC236}">
                <a16:creationId xmlns:a16="http://schemas.microsoft.com/office/drawing/2014/main" id="{92DF4D41-EA2B-69F8-0963-BA4D9F94F75D}"/>
              </a:ext>
            </a:extLst>
          </p:cNvPr>
          <p:cNvSpPr/>
          <p:nvPr/>
        </p:nvSpPr>
        <p:spPr>
          <a:xfrm>
            <a:off x="7120982" y="5311598"/>
            <a:ext cx="1172528" cy="280491"/>
          </a:xfrm>
          <a:prstGeom prst="roundRect">
            <a:avLst>
              <a:gd name="adj" fmla="val 33459"/>
            </a:avLst>
          </a:prstGeom>
          <a:solidFill>
            <a:srgbClr val="000000"/>
          </a:solidFill>
          <a:ln>
            <a:noFill/>
          </a:ln>
          <a:effectLst>
            <a:outerShdw blurRad="431800" dist="3683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a:cs typeface="+mn-ea"/>
              <a:sym typeface="+mn-lt"/>
            </a:endParaRPr>
          </a:p>
        </p:txBody>
      </p:sp>
      <p:sp>
        <p:nvSpPr>
          <p:cNvPr id="263" name="文字方塊 262">
            <a:extLst>
              <a:ext uri="{FF2B5EF4-FFF2-40B4-BE49-F238E27FC236}">
                <a16:creationId xmlns:a16="http://schemas.microsoft.com/office/drawing/2014/main" id="{CE4B0BE0-3F7B-2BCE-C5E5-7616A890D455}"/>
              </a:ext>
            </a:extLst>
          </p:cNvPr>
          <p:cNvSpPr txBox="1"/>
          <p:nvPr/>
        </p:nvSpPr>
        <p:spPr>
          <a:xfrm>
            <a:off x="6963387" y="5330824"/>
            <a:ext cx="1499837" cy="246222"/>
          </a:xfrm>
          <a:prstGeom prst="rect">
            <a:avLst/>
          </a:prstGeom>
          <a:noFill/>
        </p:spPr>
        <p:txBody>
          <a:bodyPr wrap="square" rtlCol="0">
            <a:spAutoFit/>
          </a:bodyPr>
          <a:lstStyle/>
          <a:p>
            <a:pPr algn="ctr"/>
            <a:r>
              <a:rPr lang="en-US" altLang="zh-TW" sz="1000" b="1">
                <a:solidFill>
                  <a:schemeClr val="bg1"/>
                </a:solidFill>
                <a:cs typeface="+mn-ea"/>
                <a:sym typeface="+mn-lt"/>
              </a:rPr>
              <a:t>CIFS / NFS / FTP</a:t>
            </a:r>
          </a:p>
        </p:txBody>
      </p:sp>
      <p:sp>
        <p:nvSpPr>
          <p:cNvPr id="265" name="矩形: 圓角 171">
            <a:extLst>
              <a:ext uri="{FF2B5EF4-FFF2-40B4-BE49-F238E27FC236}">
                <a16:creationId xmlns:a16="http://schemas.microsoft.com/office/drawing/2014/main" id="{6CEA7337-F300-D30E-1A94-B18D7C5D1450}"/>
              </a:ext>
            </a:extLst>
          </p:cNvPr>
          <p:cNvSpPr/>
          <p:nvPr/>
        </p:nvSpPr>
        <p:spPr>
          <a:xfrm>
            <a:off x="9658837" y="4867605"/>
            <a:ext cx="1064876" cy="276924"/>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431800" dist="101600" dir="5760000" sx="106000" sy="106000" algn="tl" rotWithShape="0">
              <a:prstClr val="black">
                <a:alpha val="3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a:cs typeface="+mn-ea"/>
              <a:sym typeface="+mn-lt"/>
            </a:endParaRPr>
          </a:p>
        </p:txBody>
      </p:sp>
      <p:pic>
        <p:nvPicPr>
          <p:cNvPr id="266" name="圖片 265">
            <a:extLst>
              <a:ext uri="{FF2B5EF4-FFF2-40B4-BE49-F238E27FC236}">
                <a16:creationId xmlns:a16="http://schemas.microsoft.com/office/drawing/2014/main" id="{E0E82110-56EB-255B-82D4-E492A38B649C}"/>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9479592" y="4755442"/>
            <a:ext cx="498259" cy="498259"/>
          </a:xfrm>
          <a:prstGeom prst="rect">
            <a:avLst/>
          </a:prstGeom>
          <a:effectLst>
            <a:outerShdw blurRad="50800" dist="38100" dir="2700000" algn="tl" rotWithShape="0">
              <a:prstClr val="black">
                <a:alpha val="40000"/>
              </a:prstClr>
            </a:outerShdw>
          </a:effectLst>
        </p:spPr>
      </p:pic>
      <p:sp>
        <p:nvSpPr>
          <p:cNvPr id="267" name="文字方塊 266">
            <a:extLst>
              <a:ext uri="{FF2B5EF4-FFF2-40B4-BE49-F238E27FC236}">
                <a16:creationId xmlns:a16="http://schemas.microsoft.com/office/drawing/2014/main" id="{96C649F1-E37B-776E-55A5-B95A2C5E0734}"/>
              </a:ext>
            </a:extLst>
          </p:cNvPr>
          <p:cNvSpPr txBox="1"/>
          <p:nvPr/>
        </p:nvSpPr>
        <p:spPr>
          <a:xfrm>
            <a:off x="9745830" y="4831302"/>
            <a:ext cx="1122001" cy="292388"/>
          </a:xfrm>
          <a:prstGeom prst="rect">
            <a:avLst/>
          </a:prstGeom>
          <a:noFill/>
          <a:effectLst>
            <a:outerShdw blurRad="50800" dist="38100" dir="2700000" algn="tl" rotWithShape="0">
              <a:prstClr val="black">
                <a:alpha val="40000"/>
              </a:prstClr>
            </a:outerShdw>
          </a:effectLst>
        </p:spPr>
        <p:txBody>
          <a:bodyPr wrap="square" lIns="91440" tIns="45720" rIns="91440" bIns="45720" rtlCol="0" anchor="t">
            <a:spAutoFit/>
          </a:bodyPr>
          <a:lstStyle/>
          <a:p>
            <a:pPr algn="ctr"/>
            <a:r>
              <a:rPr lang="zh-TW" altLang="en-US" sz="1300" b="1">
                <a:solidFill>
                  <a:schemeClr val="bg1"/>
                </a:solidFill>
                <a:cs typeface="+mn-ea"/>
                <a:sym typeface="+mn-lt"/>
              </a:rPr>
              <a:t>New York</a:t>
            </a:r>
          </a:p>
        </p:txBody>
      </p:sp>
      <p:sp>
        <p:nvSpPr>
          <p:cNvPr id="268" name="矩形: 圓角 172">
            <a:extLst>
              <a:ext uri="{FF2B5EF4-FFF2-40B4-BE49-F238E27FC236}">
                <a16:creationId xmlns:a16="http://schemas.microsoft.com/office/drawing/2014/main" id="{361980AD-AE85-7F80-CC37-F7B7B2238D78}"/>
              </a:ext>
            </a:extLst>
          </p:cNvPr>
          <p:cNvSpPr/>
          <p:nvPr/>
        </p:nvSpPr>
        <p:spPr>
          <a:xfrm>
            <a:off x="9658837" y="6087840"/>
            <a:ext cx="1064876" cy="276924"/>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431800" dist="101600" dir="5760000" sx="106000" sy="106000" algn="tl" rotWithShape="0">
              <a:prstClr val="black">
                <a:alpha val="3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a:cs typeface="+mn-ea"/>
              <a:sym typeface="+mn-lt"/>
            </a:endParaRPr>
          </a:p>
        </p:txBody>
      </p:sp>
      <p:pic>
        <p:nvPicPr>
          <p:cNvPr id="269" name="圖片 268">
            <a:extLst>
              <a:ext uri="{FF2B5EF4-FFF2-40B4-BE49-F238E27FC236}">
                <a16:creationId xmlns:a16="http://schemas.microsoft.com/office/drawing/2014/main" id="{B2CDF1B2-D67B-49A5-4CB4-90D563C2F636}"/>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9533826" y="5915031"/>
            <a:ext cx="498259" cy="498259"/>
          </a:xfrm>
          <a:prstGeom prst="rect">
            <a:avLst/>
          </a:prstGeom>
          <a:effectLst>
            <a:outerShdw blurRad="50800" dist="38100" dir="2700000" algn="tl" rotWithShape="0">
              <a:prstClr val="black">
                <a:alpha val="40000"/>
              </a:prstClr>
            </a:outerShdw>
          </a:effectLst>
        </p:spPr>
      </p:pic>
      <p:sp>
        <p:nvSpPr>
          <p:cNvPr id="270" name="文字方塊 269">
            <a:extLst>
              <a:ext uri="{FF2B5EF4-FFF2-40B4-BE49-F238E27FC236}">
                <a16:creationId xmlns:a16="http://schemas.microsoft.com/office/drawing/2014/main" id="{E45E9E09-5B40-059B-60BC-07451F286539}"/>
              </a:ext>
            </a:extLst>
          </p:cNvPr>
          <p:cNvSpPr txBox="1"/>
          <p:nvPr/>
        </p:nvSpPr>
        <p:spPr>
          <a:xfrm>
            <a:off x="9948944" y="6084729"/>
            <a:ext cx="784633" cy="292388"/>
          </a:xfrm>
          <a:prstGeom prst="rect">
            <a:avLst/>
          </a:prstGeom>
          <a:noFill/>
          <a:effectLst>
            <a:outerShdw blurRad="50800" dist="38100" dir="2700000" algn="tl" rotWithShape="0">
              <a:prstClr val="black">
                <a:alpha val="40000"/>
              </a:prstClr>
            </a:outerShdw>
          </a:effectLst>
        </p:spPr>
        <p:txBody>
          <a:bodyPr wrap="square" lIns="91440" tIns="45720" rIns="91440" bIns="45720" rtlCol="0" anchor="t">
            <a:spAutoFit/>
          </a:bodyPr>
          <a:lstStyle/>
          <a:p>
            <a:pPr algn="ctr"/>
            <a:r>
              <a:rPr lang="zh-TW" altLang="en-US" sz="1300" b="1">
                <a:solidFill>
                  <a:schemeClr val="bg1"/>
                </a:solidFill>
                <a:cs typeface="+mn-ea"/>
                <a:sym typeface="+mn-lt"/>
              </a:rPr>
              <a:t>Beijing</a:t>
            </a:r>
          </a:p>
        </p:txBody>
      </p:sp>
      <p:sp>
        <p:nvSpPr>
          <p:cNvPr id="271" name="矩形: 圓角 65">
            <a:extLst>
              <a:ext uri="{FF2B5EF4-FFF2-40B4-BE49-F238E27FC236}">
                <a16:creationId xmlns:a16="http://schemas.microsoft.com/office/drawing/2014/main" id="{80C7F762-05AD-082C-05A1-C4176A78A412}"/>
              </a:ext>
            </a:extLst>
          </p:cNvPr>
          <p:cNvSpPr/>
          <p:nvPr/>
        </p:nvSpPr>
        <p:spPr>
          <a:xfrm>
            <a:off x="5717048" y="4005669"/>
            <a:ext cx="645824" cy="313504"/>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a:cs typeface="+mn-ea"/>
              <a:sym typeface="+mn-lt"/>
            </a:endParaRPr>
          </a:p>
        </p:txBody>
      </p:sp>
      <p:sp>
        <p:nvSpPr>
          <p:cNvPr id="281" name="文字方塊 280">
            <a:extLst>
              <a:ext uri="{FF2B5EF4-FFF2-40B4-BE49-F238E27FC236}">
                <a16:creationId xmlns:a16="http://schemas.microsoft.com/office/drawing/2014/main" id="{F8782BCF-E967-FFE3-024A-FA8169B9AEFA}"/>
              </a:ext>
            </a:extLst>
          </p:cNvPr>
          <p:cNvSpPr txBox="1"/>
          <p:nvPr/>
        </p:nvSpPr>
        <p:spPr>
          <a:xfrm>
            <a:off x="5065898" y="2458728"/>
            <a:ext cx="2216232" cy="584775"/>
          </a:xfrm>
          <a:prstGeom prst="rect">
            <a:avLst/>
          </a:prstGeom>
          <a:noFill/>
        </p:spPr>
        <p:txBody>
          <a:bodyPr wrap="square" lIns="91440" tIns="45720" rIns="91440" bIns="45720" rtlCol="0" anchor="t">
            <a:spAutoFit/>
          </a:bodyPr>
          <a:lstStyle/>
          <a:p>
            <a:pPr algn="ctr"/>
            <a:r>
              <a:rPr lang="zh-TW" sz="1600" b="1">
                <a:solidFill>
                  <a:schemeClr val="bg1"/>
                </a:solidFill>
                <a:cs typeface="+mn-ea"/>
                <a:sym typeface="+mn-lt"/>
              </a:rPr>
              <a:t>Remote NAS access</a:t>
            </a:r>
            <a:br>
              <a:rPr lang="zh-TW" altLang="en-US" sz="1600" b="1">
                <a:solidFill>
                  <a:schemeClr val="bg1"/>
                </a:solidFill>
                <a:cs typeface="+mn-ea"/>
                <a:sym typeface="+mn-lt"/>
              </a:rPr>
            </a:br>
            <a:r>
              <a:rPr lang="zh-TW" altLang="en-US" sz="1600" b="1">
                <a:solidFill>
                  <a:schemeClr val="bg1"/>
                </a:solidFill>
                <a:cs typeface="+mn-ea"/>
                <a:sym typeface="+mn-lt"/>
              </a:rPr>
              <a:t> </a:t>
            </a:r>
            <a:r>
              <a:rPr lang="en-US" altLang="zh-TW" sz="1600" b="1">
                <a:solidFill>
                  <a:schemeClr val="bg1"/>
                </a:solidFill>
                <a:cs typeface="+mn-ea"/>
                <a:sym typeface="+mn-lt"/>
              </a:rPr>
              <a:t>(</a:t>
            </a:r>
            <a:r>
              <a:rPr lang="zh-TW" sz="1600" b="1">
                <a:solidFill>
                  <a:schemeClr val="bg1"/>
                </a:solidFill>
                <a:cs typeface="+mn-ea"/>
                <a:sym typeface="+mn-lt"/>
              </a:rPr>
              <a:t> via Fi</a:t>
            </a:r>
            <a:r>
              <a:rPr lang="en-US" altLang="zh-TW" sz="1600" b="1">
                <a:solidFill>
                  <a:schemeClr val="bg1"/>
                </a:solidFill>
                <a:cs typeface="+mn-ea"/>
                <a:sym typeface="+mn-lt"/>
              </a:rPr>
              <a:t>le</a:t>
            </a:r>
            <a:r>
              <a:rPr lang="zh-TW" altLang="en-US" sz="1600" b="1">
                <a:solidFill>
                  <a:schemeClr val="bg1"/>
                </a:solidFill>
                <a:cs typeface="+mn-ea"/>
                <a:sym typeface="+mn-lt"/>
              </a:rPr>
              <a:t> </a:t>
            </a:r>
            <a:r>
              <a:rPr lang="en-US" altLang="zh-TW" sz="1600" b="1">
                <a:solidFill>
                  <a:schemeClr val="bg1"/>
                </a:solidFill>
                <a:cs typeface="+mn-ea"/>
                <a:sym typeface="+mn-lt"/>
              </a:rPr>
              <a:t>Station</a:t>
            </a:r>
            <a:r>
              <a:rPr lang="zh-TW" altLang="en-US" sz="1600" b="1">
                <a:solidFill>
                  <a:schemeClr val="bg1"/>
                </a:solidFill>
                <a:cs typeface="+mn-ea"/>
                <a:sym typeface="+mn-lt"/>
              </a:rPr>
              <a:t> </a:t>
            </a:r>
            <a:r>
              <a:rPr lang="en-US" altLang="zh-TW" sz="1600" b="1">
                <a:solidFill>
                  <a:schemeClr val="bg1"/>
                </a:solidFill>
                <a:cs typeface="+mn-ea"/>
                <a:sym typeface="+mn-lt"/>
              </a:rPr>
              <a:t>)</a:t>
            </a:r>
            <a:endParaRPr lang="zh-TW">
              <a:solidFill>
                <a:schemeClr val="bg1"/>
              </a:solidFill>
              <a:cs typeface="+mn-ea"/>
              <a:sym typeface="+mn-lt"/>
            </a:endParaRPr>
          </a:p>
        </p:txBody>
      </p:sp>
      <p:sp>
        <p:nvSpPr>
          <p:cNvPr id="283" name="文字方塊 282">
            <a:extLst>
              <a:ext uri="{FF2B5EF4-FFF2-40B4-BE49-F238E27FC236}">
                <a16:creationId xmlns:a16="http://schemas.microsoft.com/office/drawing/2014/main" id="{F2B4AD51-3C43-E3B0-B658-882E6B9C512F}"/>
              </a:ext>
            </a:extLst>
          </p:cNvPr>
          <p:cNvSpPr txBox="1"/>
          <p:nvPr/>
        </p:nvSpPr>
        <p:spPr>
          <a:xfrm>
            <a:off x="7810823" y="2470398"/>
            <a:ext cx="3012283" cy="523220"/>
          </a:xfrm>
          <a:prstGeom prst="rect">
            <a:avLst/>
          </a:prstGeom>
          <a:noFill/>
        </p:spPr>
        <p:txBody>
          <a:bodyPr wrap="square" lIns="91440" tIns="45720" rIns="91440" bIns="45720" rtlCol="0" anchor="t">
            <a:spAutoFit/>
          </a:bodyPr>
          <a:lstStyle/>
          <a:p>
            <a:pPr algn="ctr"/>
            <a:r>
              <a:rPr lang="en-US" altLang="zh-TW" sz="1400" b="1">
                <a:solidFill>
                  <a:schemeClr val="bg1"/>
                </a:solidFill>
                <a:cs typeface="+mn-ea"/>
                <a:sym typeface="+mn-lt"/>
              </a:rPr>
              <a:t>Portable use</a:t>
            </a:r>
            <a:br>
              <a:rPr lang="en-US" sz="1400" b="1">
                <a:solidFill>
                  <a:schemeClr val="bg1"/>
                </a:solidFill>
                <a:cs typeface="+mn-ea"/>
                <a:sym typeface="+mn-lt"/>
              </a:rPr>
            </a:br>
            <a:r>
              <a:rPr lang="en-US" sz="1400" b="1">
                <a:solidFill>
                  <a:schemeClr val="bg1"/>
                </a:solidFill>
                <a:cs typeface="+mn-ea"/>
                <a:sym typeface="+mn-lt"/>
              </a:rPr>
              <a:t> (</a:t>
            </a:r>
            <a:r>
              <a:rPr lang="en-US" sz="1400" b="1" err="1">
                <a:solidFill>
                  <a:schemeClr val="bg1"/>
                </a:solidFill>
                <a:cs typeface="+mn-ea"/>
                <a:sym typeface="+mn-lt"/>
              </a:rPr>
              <a:t>QuDedup</a:t>
            </a:r>
            <a:r>
              <a:rPr lang="en-US" sz="1400" b="1">
                <a:solidFill>
                  <a:schemeClr val="bg1"/>
                </a:solidFill>
                <a:cs typeface="+mn-ea"/>
                <a:sym typeface="+mn-lt"/>
              </a:rPr>
              <a:t> Extract Tool)</a:t>
            </a:r>
            <a:endParaRPr lang="zh-TW">
              <a:solidFill>
                <a:schemeClr val="bg1"/>
              </a:solidFill>
              <a:cs typeface="+mn-ea"/>
              <a:sym typeface="+mn-lt"/>
            </a:endParaRPr>
          </a:p>
        </p:txBody>
      </p:sp>
      <p:sp>
        <p:nvSpPr>
          <p:cNvPr id="285" name="文字方塊 284">
            <a:extLst>
              <a:ext uri="{FF2B5EF4-FFF2-40B4-BE49-F238E27FC236}">
                <a16:creationId xmlns:a16="http://schemas.microsoft.com/office/drawing/2014/main" id="{C697A401-F76F-43B9-D24C-2CA3C677F679}"/>
              </a:ext>
            </a:extLst>
          </p:cNvPr>
          <p:cNvSpPr txBox="1"/>
          <p:nvPr/>
        </p:nvSpPr>
        <p:spPr>
          <a:xfrm>
            <a:off x="2077111" y="2478481"/>
            <a:ext cx="2252909" cy="461665"/>
          </a:xfrm>
          <a:prstGeom prst="rect">
            <a:avLst/>
          </a:prstGeom>
          <a:noFill/>
        </p:spPr>
        <p:txBody>
          <a:bodyPr wrap="square" lIns="91440" tIns="45720" rIns="91440" bIns="45720" rtlCol="0" anchor="t">
            <a:spAutoFit/>
          </a:bodyPr>
          <a:lstStyle/>
          <a:p>
            <a:pPr algn="ctr"/>
            <a:r>
              <a:rPr lang="zh-TW" sz="1200" b="1">
                <a:solidFill>
                  <a:schemeClr val="bg1"/>
                </a:solidFill>
                <a:cs typeface="+mn-ea"/>
                <a:sym typeface="+mn-lt"/>
              </a:rPr>
              <a:t>L</a:t>
            </a:r>
            <a:r>
              <a:rPr lang="en-US" altLang="zh-TW" sz="1200" b="1" err="1">
                <a:solidFill>
                  <a:schemeClr val="bg1"/>
                </a:solidFill>
                <a:cs typeface="+mn-ea"/>
                <a:sym typeface="+mn-lt"/>
              </a:rPr>
              <a:t>oc</a:t>
            </a:r>
            <a:r>
              <a:rPr lang="zh-TW" sz="1200" b="1">
                <a:solidFill>
                  <a:schemeClr val="bg1"/>
                </a:solidFill>
                <a:cs typeface="+mn-ea"/>
                <a:sym typeface="+mn-lt"/>
              </a:rPr>
              <a:t>al NAS </a:t>
            </a:r>
            <a:r>
              <a:rPr lang="en-US" altLang="zh-TW" sz="1200" b="1">
                <a:solidFill>
                  <a:schemeClr val="bg1"/>
                </a:solidFill>
                <a:cs typeface="+mn-ea"/>
                <a:sym typeface="+mn-lt"/>
              </a:rPr>
              <a:t>access</a:t>
            </a:r>
            <a:endParaRPr lang="zh-TW" altLang="en-US">
              <a:solidFill>
                <a:schemeClr val="bg1"/>
              </a:solidFill>
              <a:cs typeface="+mn-ea"/>
              <a:sym typeface="+mn-lt"/>
            </a:endParaRPr>
          </a:p>
          <a:p>
            <a:pPr algn="ctr"/>
            <a:r>
              <a:rPr lang="en-US" altLang="zh-TW" sz="1200" b="1">
                <a:solidFill>
                  <a:schemeClr val="bg1"/>
                </a:solidFill>
                <a:cs typeface="+mn-ea"/>
                <a:sym typeface="+mn-lt"/>
              </a:rPr>
              <a:t>(via</a:t>
            </a:r>
            <a:r>
              <a:rPr lang="zh-TW" altLang="en-US" sz="1200" b="1">
                <a:solidFill>
                  <a:schemeClr val="bg1"/>
                </a:solidFill>
                <a:cs typeface="+mn-ea"/>
                <a:sym typeface="+mn-lt"/>
              </a:rPr>
              <a:t> </a:t>
            </a:r>
            <a:r>
              <a:rPr lang="en-US" altLang="zh-TW" sz="1200" b="1">
                <a:solidFill>
                  <a:schemeClr val="bg1"/>
                </a:solidFill>
                <a:cs typeface="+mn-ea"/>
                <a:sym typeface="+mn-lt"/>
              </a:rPr>
              <a:t>HBS</a:t>
            </a:r>
            <a:r>
              <a:rPr lang="zh-TW" altLang="en-US" sz="1200" b="1">
                <a:solidFill>
                  <a:schemeClr val="bg1"/>
                </a:solidFill>
                <a:cs typeface="+mn-ea"/>
                <a:sym typeface="+mn-lt"/>
              </a:rPr>
              <a:t> </a:t>
            </a:r>
            <a:r>
              <a:rPr lang="en-US" altLang="zh-TW" sz="1200" b="1">
                <a:solidFill>
                  <a:schemeClr val="bg1"/>
                </a:solidFill>
                <a:cs typeface="+mn-ea"/>
                <a:sym typeface="+mn-lt"/>
              </a:rPr>
              <a:t>3)</a:t>
            </a:r>
            <a:endParaRPr lang="zh-TW">
              <a:solidFill>
                <a:schemeClr val="bg1"/>
              </a:solidFill>
              <a:cs typeface="+mn-ea"/>
              <a:sym typeface="+mn-lt"/>
            </a:endParaRPr>
          </a:p>
        </p:txBody>
      </p:sp>
      <p:sp>
        <p:nvSpPr>
          <p:cNvPr id="286" name="文字方塊 285">
            <a:extLst>
              <a:ext uri="{FF2B5EF4-FFF2-40B4-BE49-F238E27FC236}">
                <a16:creationId xmlns:a16="http://schemas.microsoft.com/office/drawing/2014/main" id="{ED4BC820-D8B5-0E64-C3C6-A5CCF2275FAD}"/>
              </a:ext>
            </a:extLst>
          </p:cNvPr>
          <p:cNvSpPr txBox="1"/>
          <p:nvPr/>
        </p:nvSpPr>
        <p:spPr>
          <a:xfrm>
            <a:off x="2033664" y="6199889"/>
            <a:ext cx="2606211" cy="253916"/>
          </a:xfrm>
          <a:prstGeom prst="rect">
            <a:avLst/>
          </a:prstGeom>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US" altLang="zh-TW" sz="1200" b="1">
                <a:cs typeface="+mn-ea"/>
                <a:sym typeface="+mn-lt"/>
              </a:rPr>
              <a:t>File Station</a:t>
            </a:r>
            <a:r>
              <a:rPr lang="zh-TW" sz="1200" b="1">
                <a:cs typeface="+mn-ea"/>
                <a:sym typeface="+mn-lt"/>
              </a:rPr>
              <a:t> </a:t>
            </a:r>
            <a:r>
              <a:rPr lang="en-US" altLang="zh-TW" sz="1200" b="1">
                <a:cs typeface="+mn-ea"/>
                <a:sym typeface="+mn-lt"/>
              </a:rPr>
              <a:t>with</a:t>
            </a:r>
            <a:r>
              <a:rPr lang="zh-TW" altLang="en-US" sz="1200" b="1">
                <a:cs typeface="+mn-ea"/>
                <a:sym typeface="+mn-lt"/>
              </a:rPr>
              <a:t> </a:t>
            </a:r>
            <a:r>
              <a:rPr lang="zh-TW" sz="1200" b="1">
                <a:cs typeface="+mn-ea"/>
                <a:sym typeface="+mn-lt"/>
              </a:rPr>
              <a:t>QuDedup</a:t>
            </a:r>
            <a:endParaRPr lang="zh-TW" altLang="en-US">
              <a:cs typeface="+mn-ea"/>
              <a:sym typeface="+mn-lt"/>
            </a:endParaRPr>
          </a:p>
        </p:txBody>
      </p:sp>
      <p:pic>
        <p:nvPicPr>
          <p:cNvPr id="287" name="圖片 286">
            <a:extLst>
              <a:ext uri="{FF2B5EF4-FFF2-40B4-BE49-F238E27FC236}">
                <a16:creationId xmlns:a16="http://schemas.microsoft.com/office/drawing/2014/main" id="{6CEF74E8-B64E-DCD5-9411-396F77C7B2E5}"/>
              </a:ext>
            </a:extLst>
          </p:cNvPr>
          <p:cNvPicPr>
            <a:picLocks noChangeAspect="1"/>
          </p:cNvPicPr>
          <p:nvPr/>
        </p:nvPicPr>
        <p:blipFill>
          <a:blip r:embed="rId15"/>
          <a:stretch>
            <a:fillRect/>
          </a:stretch>
        </p:blipFill>
        <p:spPr>
          <a:xfrm>
            <a:off x="1321983" y="1737393"/>
            <a:ext cx="1002082" cy="1002082"/>
          </a:xfrm>
          <a:prstGeom prst="rect">
            <a:avLst/>
          </a:prstGeom>
          <a:effectLst>
            <a:outerShdw blurRad="431800" dist="368300" dir="5760000" algn="ctr" rotWithShape="0">
              <a:srgbClr val="000000">
                <a:alpha val="34000"/>
              </a:srgbClr>
            </a:outerShdw>
          </a:effectLst>
        </p:spPr>
      </p:pic>
      <p:grpSp>
        <p:nvGrpSpPr>
          <p:cNvPr id="158" name="Shape 829">
            <a:extLst>
              <a:ext uri="{FF2B5EF4-FFF2-40B4-BE49-F238E27FC236}">
                <a16:creationId xmlns:a16="http://schemas.microsoft.com/office/drawing/2014/main" id="{6AB969CD-6079-4ABD-AC43-1EB6B9539820}"/>
              </a:ext>
            </a:extLst>
          </p:cNvPr>
          <p:cNvGrpSpPr/>
          <p:nvPr/>
        </p:nvGrpSpPr>
        <p:grpSpPr>
          <a:xfrm>
            <a:off x="7285189" y="2027550"/>
            <a:ext cx="1336189" cy="653895"/>
            <a:chOff x="251519" y="2499741"/>
            <a:chExt cx="1944025" cy="951357"/>
          </a:xfrm>
          <a:effectLst>
            <a:outerShdw blurRad="215900" dist="38100" dir="2700000" algn="tl" rotWithShape="0">
              <a:prstClr val="black">
                <a:alpha val="40000"/>
              </a:prstClr>
            </a:outerShdw>
          </a:effectLst>
        </p:grpSpPr>
        <p:pic>
          <p:nvPicPr>
            <p:cNvPr id="159" name="Shape 830">
              <a:extLst>
                <a:ext uri="{FF2B5EF4-FFF2-40B4-BE49-F238E27FC236}">
                  <a16:creationId xmlns:a16="http://schemas.microsoft.com/office/drawing/2014/main" id="{8EA26885-E25E-42EF-9CAF-2BFFED5E233C}"/>
                </a:ext>
              </a:extLst>
            </p:cNvPr>
            <p:cNvPicPr preferRelativeResize="0"/>
            <p:nvPr/>
          </p:nvPicPr>
          <p:blipFill rotWithShape="1">
            <a:blip r:embed="rId16" cstate="print">
              <a:alphaModFix/>
              <a:extLst>
                <a:ext uri="{28A0092B-C50C-407E-A947-70E740481C1C}">
                  <a14:useLocalDpi xmlns:a14="http://schemas.microsoft.com/office/drawing/2010/main"/>
                </a:ext>
              </a:extLst>
            </a:blip>
            <a:srcRect/>
            <a:stretch/>
          </p:blipFill>
          <p:spPr>
            <a:xfrm>
              <a:off x="395536" y="2499741"/>
              <a:ext cx="447300" cy="447300"/>
            </a:xfrm>
            <a:prstGeom prst="rect">
              <a:avLst/>
            </a:prstGeom>
            <a:noFill/>
            <a:ln>
              <a:noFill/>
            </a:ln>
          </p:spPr>
        </p:pic>
        <p:pic>
          <p:nvPicPr>
            <p:cNvPr id="160" name="Shape 831">
              <a:extLst>
                <a:ext uri="{FF2B5EF4-FFF2-40B4-BE49-F238E27FC236}">
                  <a16:creationId xmlns:a16="http://schemas.microsoft.com/office/drawing/2014/main" id="{2AC81ACD-79F2-4062-BE2F-A635BBF71D6A}"/>
                </a:ext>
              </a:extLst>
            </p:cNvPr>
            <p:cNvPicPr preferRelativeResize="0"/>
            <p:nvPr/>
          </p:nvPicPr>
          <p:blipFill rotWithShape="1">
            <a:blip r:embed="rId17" cstate="screen">
              <a:alphaModFix/>
              <a:extLst>
                <a:ext uri="{28A0092B-C50C-407E-A947-70E740481C1C}">
                  <a14:useLocalDpi xmlns:a14="http://schemas.microsoft.com/office/drawing/2010/main"/>
                </a:ext>
              </a:extLst>
            </a:blip>
            <a:srcRect/>
            <a:stretch/>
          </p:blipFill>
          <p:spPr>
            <a:xfrm>
              <a:off x="899591" y="2499741"/>
              <a:ext cx="447300" cy="447300"/>
            </a:xfrm>
            <a:prstGeom prst="rect">
              <a:avLst/>
            </a:prstGeom>
            <a:noFill/>
            <a:ln>
              <a:noFill/>
            </a:ln>
          </p:spPr>
        </p:pic>
        <p:pic>
          <p:nvPicPr>
            <p:cNvPr id="161" name="Shape 832">
              <a:extLst>
                <a:ext uri="{FF2B5EF4-FFF2-40B4-BE49-F238E27FC236}">
                  <a16:creationId xmlns:a16="http://schemas.microsoft.com/office/drawing/2014/main" id="{1FCF45CB-6613-411E-A89D-C225B9CA22C3}"/>
                </a:ext>
              </a:extLst>
            </p:cNvPr>
            <p:cNvPicPr preferRelativeResize="0"/>
            <p:nvPr/>
          </p:nvPicPr>
          <p:blipFill rotWithShape="1">
            <a:blip r:embed="rId18" cstate="screen">
              <a:alphaModFix/>
              <a:extLst>
                <a:ext uri="{28A0092B-C50C-407E-A947-70E740481C1C}">
                  <a14:useLocalDpi xmlns:a14="http://schemas.microsoft.com/office/drawing/2010/main"/>
                </a:ext>
              </a:extLst>
            </a:blip>
            <a:srcRect/>
            <a:stretch/>
          </p:blipFill>
          <p:spPr>
            <a:xfrm>
              <a:off x="1763688" y="3003798"/>
              <a:ext cx="431856" cy="431856"/>
            </a:xfrm>
            <a:prstGeom prst="rect">
              <a:avLst/>
            </a:prstGeom>
            <a:noFill/>
            <a:ln>
              <a:noFill/>
            </a:ln>
          </p:spPr>
        </p:pic>
        <p:pic>
          <p:nvPicPr>
            <p:cNvPr id="162" name="Shape 833">
              <a:extLst>
                <a:ext uri="{FF2B5EF4-FFF2-40B4-BE49-F238E27FC236}">
                  <a16:creationId xmlns:a16="http://schemas.microsoft.com/office/drawing/2014/main" id="{22FBD41A-A86C-4AE3-8A13-3BF18A1683EB}"/>
                </a:ext>
              </a:extLst>
            </p:cNvPr>
            <p:cNvPicPr preferRelativeResize="0"/>
            <p:nvPr/>
          </p:nvPicPr>
          <p:blipFill rotWithShape="1">
            <a:blip r:embed="rId19" cstate="print">
              <a:alphaModFix/>
              <a:extLst>
                <a:ext uri="{28A0092B-C50C-407E-A947-70E740481C1C}">
                  <a14:useLocalDpi xmlns:a14="http://schemas.microsoft.com/office/drawing/2010/main"/>
                </a:ext>
              </a:extLst>
            </a:blip>
            <a:srcRect/>
            <a:stretch/>
          </p:blipFill>
          <p:spPr>
            <a:xfrm>
              <a:off x="1331640" y="2499741"/>
              <a:ext cx="447300" cy="447300"/>
            </a:xfrm>
            <a:prstGeom prst="rect">
              <a:avLst/>
            </a:prstGeom>
            <a:noFill/>
            <a:ln>
              <a:noFill/>
            </a:ln>
          </p:spPr>
        </p:pic>
        <p:pic>
          <p:nvPicPr>
            <p:cNvPr id="163" name="Shape 834">
              <a:extLst>
                <a:ext uri="{FF2B5EF4-FFF2-40B4-BE49-F238E27FC236}">
                  <a16:creationId xmlns:a16="http://schemas.microsoft.com/office/drawing/2014/main" id="{6E2B8E3F-DE88-44DA-AF83-FCFFCF457C5C}"/>
                </a:ext>
              </a:extLst>
            </p:cNvPr>
            <p:cNvPicPr preferRelativeResize="0"/>
            <p:nvPr/>
          </p:nvPicPr>
          <p:blipFill rotWithShape="1">
            <a:blip r:embed="rId20" cstate="screen">
              <a:alphaModFix/>
              <a:extLst>
                <a:ext uri="{28A0092B-C50C-407E-A947-70E740481C1C}">
                  <a14:useLocalDpi xmlns:a14="http://schemas.microsoft.com/office/drawing/2010/main"/>
                </a:ext>
              </a:extLst>
            </a:blip>
            <a:srcRect/>
            <a:stretch/>
          </p:blipFill>
          <p:spPr>
            <a:xfrm>
              <a:off x="755575" y="3003798"/>
              <a:ext cx="447300" cy="447300"/>
            </a:xfrm>
            <a:prstGeom prst="rect">
              <a:avLst/>
            </a:prstGeom>
            <a:noFill/>
            <a:ln>
              <a:noFill/>
            </a:ln>
          </p:spPr>
        </p:pic>
        <p:pic>
          <p:nvPicPr>
            <p:cNvPr id="164" name="Shape 835">
              <a:extLst>
                <a:ext uri="{FF2B5EF4-FFF2-40B4-BE49-F238E27FC236}">
                  <a16:creationId xmlns:a16="http://schemas.microsoft.com/office/drawing/2014/main" id="{D5985948-55FA-4A34-902A-C546D25827BF}"/>
                </a:ext>
              </a:extLst>
            </p:cNvPr>
            <p:cNvPicPr preferRelativeResize="0"/>
            <p:nvPr/>
          </p:nvPicPr>
          <p:blipFill rotWithShape="1">
            <a:blip r:embed="rId21" cstate="print">
              <a:alphaModFix/>
              <a:extLst>
                <a:ext uri="{28A0092B-C50C-407E-A947-70E740481C1C}">
                  <a14:useLocalDpi xmlns:a14="http://schemas.microsoft.com/office/drawing/2010/main"/>
                </a:ext>
              </a:extLst>
            </a:blip>
            <a:srcRect/>
            <a:stretch/>
          </p:blipFill>
          <p:spPr>
            <a:xfrm>
              <a:off x="251519" y="3003798"/>
              <a:ext cx="447300" cy="447300"/>
            </a:xfrm>
            <a:prstGeom prst="rect">
              <a:avLst/>
            </a:prstGeom>
            <a:noFill/>
            <a:ln>
              <a:noFill/>
            </a:ln>
          </p:spPr>
        </p:pic>
        <p:pic>
          <p:nvPicPr>
            <p:cNvPr id="165" name="Shape 836">
              <a:extLst>
                <a:ext uri="{FF2B5EF4-FFF2-40B4-BE49-F238E27FC236}">
                  <a16:creationId xmlns:a16="http://schemas.microsoft.com/office/drawing/2014/main" id="{6B48AA31-6937-4653-BF20-1C752934656C}"/>
                </a:ext>
              </a:extLst>
            </p:cNvPr>
            <p:cNvPicPr preferRelativeResize="0"/>
            <p:nvPr/>
          </p:nvPicPr>
          <p:blipFill rotWithShape="1">
            <a:blip r:embed="rId22" cstate="screen">
              <a:alphaModFix/>
              <a:extLst>
                <a:ext uri="{28A0092B-C50C-407E-A947-70E740481C1C}">
                  <a14:useLocalDpi xmlns:a14="http://schemas.microsoft.com/office/drawing/2010/main"/>
                </a:ext>
              </a:extLst>
            </a:blip>
            <a:srcRect/>
            <a:stretch/>
          </p:blipFill>
          <p:spPr>
            <a:xfrm>
              <a:off x="1259632" y="3003798"/>
              <a:ext cx="447300" cy="447300"/>
            </a:xfrm>
            <a:prstGeom prst="rect">
              <a:avLst/>
            </a:prstGeom>
            <a:noFill/>
            <a:ln>
              <a:noFill/>
            </a:ln>
          </p:spPr>
        </p:pic>
      </p:grpSp>
      <p:cxnSp>
        <p:nvCxnSpPr>
          <p:cNvPr id="199" name="直線單箭頭接點 68">
            <a:extLst>
              <a:ext uri="{FF2B5EF4-FFF2-40B4-BE49-F238E27FC236}">
                <a16:creationId xmlns:a16="http://schemas.microsoft.com/office/drawing/2014/main" id="{D8D9BFAA-1664-C744-EFBB-2BB80E26EAFD}"/>
              </a:ext>
            </a:extLst>
          </p:cNvPr>
          <p:cNvCxnSpPr>
            <a:cxnSpLocks/>
          </p:cNvCxnSpPr>
          <p:nvPr/>
        </p:nvCxnSpPr>
        <p:spPr>
          <a:xfrm>
            <a:off x="6191953" y="3523196"/>
            <a:ext cx="680168" cy="0"/>
          </a:xfrm>
          <a:prstGeom prst="straightConnector1">
            <a:avLst/>
          </a:prstGeom>
          <a:ln w="63500" cap="rnd">
            <a:gradFill flip="none" rotWithShape="1">
              <a:gsLst>
                <a:gs pos="11000">
                  <a:srgbClr val="3333FF"/>
                </a:gs>
                <a:gs pos="83000">
                  <a:srgbClr val="0CE6C2"/>
                </a:gs>
              </a:gsLst>
              <a:lin ang="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296" name="圖片 295">
            <a:extLst>
              <a:ext uri="{FF2B5EF4-FFF2-40B4-BE49-F238E27FC236}">
                <a16:creationId xmlns:a16="http://schemas.microsoft.com/office/drawing/2014/main" id="{89DD9A75-E85D-9F41-A7E8-73C26B8240E4}"/>
              </a:ext>
            </a:extLst>
          </p:cNvPr>
          <p:cNvPicPr>
            <a:picLocks noChangeAspect="1"/>
          </p:cNvPicPr>
          <p:nvPr/>
        </p:nvPicPr>
        <p:blipFill>
          <a:blip r:embed="rId23" cstate="print">
            <a:extLst>
              <a:ext uri="{28A0092B-C50C-407E-A947-70E740481C1C}">
                <a14:useLocalDpi xmlns:a14="http://schemas.microsoft.com/office/drawing/2010/main"/>
              </a:ext>
            </a:extLst>
          </a:blip>
          <a:stretch>
            <a:fillRect/>
          </a:stretch>
        </p:blipFill>
        <p:spPr>
          <a:xfrm flipV="1">
            <a:off x="2485531" y="3883186"/>
            <a:ext cx="1304048" cy="387631"/>
          </a:xfrm>
          <a:prstGeom prst="rect">
            <a:avLst/>
          </a:prstGeom>
        </p:spPr>
      </p:pic>
      <p:pic>
        <p:nvPicPr>
          <p:cNvPr id="293" name="圖片 292">
            <a:extLst>
              <a:ext uri="{FF2B5EF4-FFF2-40B4-BE49-F238E27FC236}">
                <a16:creationId xmlns:a16="http://schemas.microsoft.com/office/drawing/2014/main" id="{0453B288-CC8A-14BD-AB04-26F8964E624B}"/>
              </a:ext>
            </a:extLst>
          </p:cNvPr>
          <p:cNvPicPr>
            <a:picLocks noChangeAspect="1"/>
          </p:cNvPicPr>
          <p:nvPr/>
        </p:nvPicPr>
        <p:blipFill>
          <a:blip r:embed="rId24">
            <a:extLst>
              <a:ext uri="{28A0092B-C50C-407E-A947-70E740481C1C}">
                <a14:useLocalDpi xmlns:a14="http://schemas.microsoft.com/office/drawing/2010/main" val="0"/>
              </a:ext>
            </a:extLst>
          </a:blip>
          <a:srcRect/>
          <a:stretch/>
        </p:blipFill>
        <p:spPr>
          <a:xfrm>
            <a:off x="2392761" y="3177188"/>
            <a:ext cx="1597550" cy="998468"/>
          </a:xfrm>
          <a:prstGeom prst="rect">
            <a:avLst/>
          </a:prstGeom>
        </p:spPr>
      </p:pic>
      <p:pic>
        <p:nvPicPr>
          <p:cNvPr id="277" name="圖形 276">
            <a:extLst>
              <a:ext uri="{FF2B5EF4-FFF2-40B4-BE49-F238E27FC236}">
                <a16:creationId xmlns:a16="http://schemas.microsoft.com/office/drawing/2014/main" id="{50E4FD42-13A6-00B2-A931-9771743D17B6}"/>
              </a:ext>
            </a:extLst>
          </p:cNvPr>
          <p:cNvPicPr>
            <a:picLocks noChangeAspect="1"/>
          </p:cNvPicPr>
          <p:nvPr/>
        </p:nvPicPr>
        <p:blipFill>
          <a:blip r:embed="rId25" cstate="email">
            <a:extLst>
              <a:ext uri="{28A0092B-C50C-407E-A947-70E740481C1C}">
                <a14:useLocalDpi xmlns:a14="http://schemas.microsoft.com/office/drawing/2010/main"/>
              </a:ext>
              <a:ext uri="{96DAC541-7B7A-43D3-8B79-37D633B846F1}">
                <asvg:svgBlip xmlns:asvg="http://schemas.microsoft.com/office/drawing/2016/SVG/main" r:embed="rId26"/>
              </a:ext>
            </a:extLst>
          </a:blip>
          <a:stretch>
            <a:fillRect/>
          </a:stretch>
        </p:blipFill>
        <p:spPr>
          <a:xfrm>
            <a:off x="1778915" y="3208956"/>
            <a:ext cx="1049672" cy="831815"/>
          </a:xfrm>
          <a:prstGeom prst="rect">
            <a:avLst/>
          </a:prstGeom>
          <a:effectLst>
            <a:outerShdw blurRad="50800" dist="38100" dir="2700000" algn="tl" rotWithShape="0">
              <a:prstClr val="black">
                <a:alpha val="40000"/>
              </a:prstClr>
            </a:outerShdw>
          </a:effectLst>
        </p:spPr>
      </p:pic>
      <p:sp>
        <p:nvSpPr>
          <p:cNvPr id="278" name="矩形: 圓角 173">
            <a:extLst>
              <a:ext uri="{FF2B5EF4-FFF2-40B4-BE49-F238E27FC236}">
                <a16:creationId xmlns:a16="http://schemas.microsoft.com/office/drawing/2014/main" id="{4441460E-2672-981B-67B7-104A3609D0D9}"/>
              </a:ext>
            </a:extLst>
          </p:cNvPr>
          <p:cNvSpPr/>
          <p:nvPr/>
        </p:nvSpPr>
        <p:spPr>
          <a:xfrm>
            <a:off x="3079125" y="3930114"/>
            <a:ext cx="811087" cy="276924"/>
          </a:xfrm>
          <a:prstGeom prst="roundRect">
            <a:avLst>
              <a:gd name="adj" fmla="val 14455"/>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a:cs typeface="+mn-ea"/>
              <a:sym typeface="+mn-lt"/>
            </a:endParaRPr>
          </a:p>
        </p:txBody>
      </p:sp>
      <p:sp>
        <p:nvSpPr>
          <p:cNvPr id="279" name="文字方塊 278">
            <a:extLst>
              <a:ext uri="{FF2B5EF4-FFF2-40B4-BE49-F238E27FC236}">
                <a16:creationId xmlns:a16="http://schemas.microsoft.com/office/drawing/2014/main" id="{19B56CB4-5408-69AA-DD7F-AEF66955E2A5}"/>
              </a:ext>
            </a:extLst>
          </p:cNvPr>
          <p:cNvSpPr txBox="1"/>
          <p:nvPr/>
        </p:nvSpPr>
        <p:spPr>
          <a:xfrm>
            <a:off x="3108217" y="3935469"/>
            <a:ext cx="754270" cy="292388"/>
          </a:xfrm>
          <a:prstGeom prst="rect">
            <a:avLst/>
          </a:prstGeom>
          <a:noFill/>
          <a:effectLst>
            <a:outerShdw blurRad="50800" dist="38100" dir="2700000" algn="tl" rotWithShape="0">
              <a:prstClr val="black">
                <a:alpha val="40000"/>
              </a:prstClr>
            </a:outerShdw>
          </a:effectLst>
        </p:spPr>
        <p:txBody>
          <a:bodyPr wrap="square" lIns="91440" tIns="45720" rIns="91440" bIns="45720" rtlCol="0" anchor="t">
            <a:spAutoFit/>
          </a:bodyPr>
          <a:lstStyle>
            <a:defPPr>
              <a:defRPr lang="zh-TW"/>
            </a:defPPr>
            <a:lvl1pPr algn="ctr">
              <a:defRPr sz="1200" b="1">
                <a:solidFill>
                  <a:schemeClr val="bg1"/>
                </a:solidFill>
                <a:latin typeface="微軟正黑體" panose="020B0604030504040204" pitchFamily="34" charset="-120"/>
                <a:ea typeface="微軟正黑體" panose="020B0604030504040204" pitchFamily="34" charset="-120"/>
              </a:defRPr>
            </a:lvl1pPr>
          </a:lstStyle>
          <a:p>
            <a:r>
              <a:rPr lang="zh-TW" altLang="en-US" sz="1300">
                <a:latin typeface="+mn-lt"/>
                <a:ea typeface="+mn-ea"/>
                <a:cs typeface="+mn-ea"/>
                <a:sym typeface="+mn-lt"/>
              </a:rPr>
              <a:t>Taipei</a:t>
            </a:r>
          </a:p>
        </p:txBody>
      </p:sp>
      <p:pic>
        <p:nvPicPr>
          <p:cNvPr id="297" name="圖片 296">
            <a:extLst>
              <a:ext uri="{FF2B5EF4-FFF2-40B4-BE49-F238E27FC236}">
                <a16:creationId xmlns:a16="http://schemas.microsoft.com/office/drawing/2014/main" id="{ED4D0E09-55E6-0B9E-7D94-65F8E24C76C4}"/>
              </a:ext>
            </a:extLst>
          </p:cNvPr>
          <p:cNvPicPr>
            <a:picLocks noChangeAspect="1"/>
          </p:cNvPicPr>
          <p:nvPr/>
        </p:nvPicPr>
        <p:blipFill>
          <a:blip r:embed="rId23" cstate="print">
            <a:extLst>
              <a:ext uri="{28A0092B-C50C-407E-A947-70E740481C1C}">
                <a14:useLocalDpi xmlns:a14="http://schemas.microsoft.com/office/drawing/2010/main"/>
              </a:ext>
            </a:extLst>
          </a:blip>
          <a:stretch>
            <a:fillRect/>
          </a:stretch>
        </p:blipFill>
        <p:spPr>
          <a:xfrm flipV="1">
            <a:off x="2478677" y="5687706"/>
            <a:ext cx="1304048" cy="387631"/>
          </a:xfrm>
          <a:prstGeom prst="rect">
            <a:avLst/>
          </a:prstGeom>
        </p:spPr>
      </p:pic>
      <p:pic>
        <p:nvPicPr>
          <p:cNvPr id="292" name="圖片 291">
            <a:extLst>
              <a:ext uri="{FF2B5EF4-FFF2-40B4-BE49-F238E27FC236}">
                <a16:creationId xmlns:a16="http://schemas.microsoft.com/office/drawing/2014/main" id="{1F71B619-B415-1EFF-6DB3-09D268E8772D}"/>
              </a:ext>
            </a:extLst>
          </p:cNvPr>
          <p:cNvPicPr>
            <a:picLocks noChangeAspect="1"/>
          </p:cNvPicPr>
          <p:nvPr/>
        </p:nvPicPr>
        <p:blipFill>
          <a:blip r:embed="rId24">
            <a:extLst>
              <a:ext uri="{28A0092B-C50C-407E-A947-70E740481C1C}">
                <a14:useLocalDpi xmlns:a14="http://schemas.microsoft.com/office/drawing/2010/main" val="0"/>
              </a:ext>
            </a:extLst>
          </a:blip>
          <a:srcRect/>
          <a:stretch/>
        </p:blipFill>
        <p:spPr>
          <a:xfrm>
            <a:off x="2341652" y="4964184"/>
            <a:ext cx="1597550" cy="998468"/>
          </a:xfrm>
          <a:prstGeom prst="rect">
            <a:avLst/>
          </a:prstGeom>
        </p:spPr>
      </p:pic>
      <p:pic>
        <p:nvPicPr>
          <p:cNvPr id="264" name="圖形 263">
            <a:extLst>
              <a:ext uri="{FF2B5EF4-FFF2-40B4-BE49-F238E27FC236}">
                <a16:creationId xmlns:a16="http://schemas.microsoft.com/office/drawing/2014/main" id="{EE5A51D7-500C-B81D-BFBE-D2AEAAD0A955}"/>
              </a:ext>
            </a:extLst>
          </p:cNvPr>
          <p:cNvPicPr>
            <a:picLocks noChangeAspect="1"/>
          </p:cNvPicPr>
          <p:nvPr/>
        </p:nvPicPr>
        <p:blipFill>
          <a:blip r:embed="rId11" cstate="email">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2402698" y="5062250"/>
            <a:ext cx="263337" cy="819272"/>
          </a:xfrm>
          <a:prstGeom prst="rect">
            <a:avLst/>
          </a:prstGeom>
          <a:effectLst>
            <a:outerShdw blurRad="50800" dist="38100" dir="2700000" algn="tl" rotWithShape="0">
              <a:prstClr val="black">
                <a:alpha val="40000"/>
              </a:prstClr>
            </a:outerShdw>
          </a:effectLst>
        </p:spPr>
      </p:pic>
      <p:sp>
        <p:nvSpPr>
          <p:cNvPr id="273" name="矩形: 圓角 176">
            <a:extLst>
              <a:ext uri="{FF2B5EF4-FFF2-40B4-BE49-F238E27FC236}">
                <a16:creationId xmlns:a16="http://schemas.microsoft.com/office/drawing/2014/main" id="{B4EE20BD-EA16-C938-6B71-B6CFE3A9AA4A}"/>
              </a:ext>
            </a:extLst>
          </p:cNvPr>
          <p:cNvSpPr/>
          <p:nvPr/>
        </p:nvSpPr>
        <p:spPr>
          <a:xfrm>
            <a:off x="3079125" y="5786822"/>
            <a:ext cx="811087" cy="276924"/>
          </a:xfrm>
          <a:prstGeom prst="roundRect">
            <a:avLst>
              <a:gd name="adj" fmla="val 11398"/>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a:cs typeface="+mn-ea"/>
              <a:sym typeface="+mn-lt"/>
            </a:endParaRPr>
          </a:p>
        </p:txBody>
      </p:sp>
      <p:sp>
        <p:nvSpPr>
          <p:cNvPr id="274" name="文字方塊 273">
            <a:extLst>
              <a:ext uri="{FF2B5EF4-FFF2-40B4-BE49-F238E27FC236}">
                <a16:creationId xmlns:a16="http://schemas.microsoft.com/office/drawing/2014/main" id="{02A98530-BBF5-F69E-D7C2-6FBF66FC5A7A}"/>
              </a:ext>
            </a:extLst>
          </p:cNvPr>
          <p:cNvSpPr txBox="1"/>
          <p:nvPr/>
        </p:nvSpPr>
        <p:spPr>
          <a:xfrm>
            <a:off x="3108217" y="5792177"/>
            <a:ext cx="697120" cy="292388"/>
          </a:xfrm>
          <a:prstGeom prst="rect">
            <a:avLst/>
          </a:prstGeom>
          <a:noFill/>
          <a:effectLst>
            <a:outerShdw blurRad="50800" dist="38100" dir="2700000" algn="tl" rotWithShape="0">
              <a:prstClr val="black">
                <a:alpha val="40000"/>
              </a:prstClr>
            </a:outerShdw>
          </a:effectLst>
        </p:spPr>
        <p:txBody>
          <a:bodyPr wrap="square" lIns="91440" tIns="45720" rIns="91440" bIns="45720" rtlCol="0" anchor="t">
            <a:spAutoFit/>
          </a:bodyPr>
          <a:lstStyle>
            <a:defPPr>
              <a:defRPr lang="zh-TW"/>
            </a:defPPr>
            <a:lvl1pPr algn="ctr">
              <a:defRPr sz="1200" b="1">
                <a:solidFill>
                  <a:schemeClr val="bg1"/>
                </a:solidFill>
                <a:latin typeface="微軟正黑體" panose="020B0604030504040204" pitchFamily="34" charset="-120"/>
                <a:ea typeface="微軟正黑體" panose="020B0604030504040204" pitchFamily="34" charset="-120"/>
              </a:defRPr>
            </a:lvl1pPr>
          </a:lstStyle>
          <a:p>
            <a:r>
              <a:rPr lang="zh-TW" altLang="en-US" sz="1300">
                <a:latin typeface="+mn-lt"/>
                <a:ea typeface="+mn-ea"/>
                <a:cs typeface="+mn-ea"/>
                <a:sym typeface="+mn-lt"/>
              </a:rPr>
              <a:t>Taipei</a:t>
            </a:r>
          </a:p>
        </p:txBody>
      </p:sp>
      <p:pic>
        <p:nvPicPr>
          <p:cNvPr id="275" name="圖片 274" descr="一張含有 畫畫 的圖片&#10;&#10;自動產生的描述">
            <a:extLst>
              <a:ext uri="{FF2B5EF4-FFF2-40B4-BE49-F238E27FC236}">
                <a16:creationId xmlns:a16="http://schemas.microsoft.com/office/drawing/2014/main" id="{EA1BC1D5-05C3-150B-DBFF-E61B2C0F3C10}"/>
              </a:ext>
            </a:extLst>
          </p:cNvPr>
          <p:cNvPicPr>
            <a:picLocks noChangeAspect="1"/>
          </p:cNvPicPr>
          <p:nvPr/>
        </p:nvPicPr>
        <p:blipFill>
          <a:blip r:embed="rId27" cstate="email">
            <a:extLst>
              <a:ext uri="{28A0092B-C50C-407E-A947-70E740481C1C}">
                <a14:useLocalDpi xmlns:a14="http://schemas.microsoft.com/office/drawing/2010/main"/>
              </a:ext>
            </a:extLst>
          </a:blip>
          <a:stretch>
            <a:fillRect/>
          </a:stretch>
        </p:blipFill>
        <p:spPr>
          <a:xfrm>
            <a:off x="3553579" y="5474259"/>
            <a:ext cx="365686" cy="365686"/>
          </a:xfrm>
          <a:prstGeom prst="rect">
            <a:avLst/>
          </a:prstGeom>
          <a:effectLst>
            <a:outerShdw blurRad="50800" dist="38100" dir="2700000" algn="tl" rotWithShape="0">
              <a:prstClr val="black">
                <a:alpha val="40000"/>
              </a:prstClr>
            </a:outerShdw>
          </a:effectLst>
        </p:spPr>
      </p:pic>
      <p:pic>
        <p:nvPicPr>
          <p:cNvPr id="298" name="圖片 297">
            <a:extLst>
              <a:ext uri="{FF2B5EF4-FFF2-40B4-BE49-F238E27FC236}">
                <a16:creationId xmlns:a16="http://schemas.microsoft.com/office/drawing/2014/main" id="{CD294A8C-08D4-D85A-9C7E-9424B72FAE95}"/>
              </a:ext>
            </a:extLst>
          </p:cNvPr>
          <p:cNvPicPr>
            <a:picLocks noChangeAspect="1"/>
          </p:cNvPicPr>
          <p:nvPr/>
        </p:nvPicPr>
        <p:blipFill>
          <a:blip r:embed="rId23" cstate="print">
            <a:extLst>
              <a:ext uri="{28A0092B-C50C-407E-A947-70E740481C1C}">
                <a14:useLocalDpi xmlns:a14="http://schemas.microsoft.com/office/drawing/2010/main"/>
              </a:ext>
            </a:extLst>
          </a:blip>
          <a:stretch>
            <a:fillRect/>
          </a:stretch>
        </p:blipFill>
        <p:spPr>
          <a:xfrm flipV="1">
            <a:off x="4982735" y="3777002"/>
            <a:ext cx="1304048" cy="387631"/>
          </a:xfrm>
          <a:prstGeom prst="rect">
            <a:avLst/>
          </a:prstGeom>
        </p:spPr>
      </p:pic>
      <p:pic>
        <p:nvPicPr>
          <p:cNvPr id="294" name="圖片 293">
            <a:extLst>
              <a:ext uri="{FF2B5EF4-FFF2-40B4-BE49-F238E27FC236}">
                <a16:creationId xmlns:a16="http://schemas.microsoft.com/office/drawing/2014/main" id="{9BBC4209-59D5-15DF-6AAE-B405F5828E6C}"/>
              </a:ext>
            </a:extLst>
          </p:cNvPr>
          <p:cNvPicPr>
            <a:picLocks noChangeAspect="1"/>
          </p:cNvPicPr>
          <p:nvPr/>
        </p:nvPicPr>
        <p:blipFill>
          <a:blip r:embed="rId24">
            <a:extLst>
              <a:ext uri="{28A0092B-C50C-407E-A947-70E740481C1C}">
                <a14:useLocalDpi xmlns:a14="http://schemas.microsoft.com/office/drawing/2010/main" val="0"/>
              </a:ext>
            </a:extLst>
          </a:blip>
          <a:srcRect/>
          <a:stretch/>
        </p:blipFill>
        <p:spPr>
          <a:xfrm>
            <a:off x="4891079" y="3152107"/>
            <a:ext cx="1460563" cy="912851"/>
          </a:xfrm>
          <a:prstGeom prst="rect">
            <a:avLst/>
          </a:prstGeom>
        </p:spPr>
      </p:pic>
      <p:pic>
        <p:nvPicPr>
          <p:cNvPr id="195" name="圖形 194">
            <a:extLst>
              <a:ext uri="{FF2B5EF4-FFF2-40B4-BE49-F238E27FC236}">
                <a16:creationId xmlns:a16="http://schemas.microsoft.com/office/drawing/2014/main" id="{16DE88D5-90FA-750F-14E8-C4DBA57990CE}"/>
              </a:ext>
            </a:extLst>
          </p:cNvPr>
          <p:cNvPicPr>
            <a:picLocks noChangeAspect="1"/>
          </p:cNvPicPr>
          <p:nvPr/>
        </p:nvPicPr>
        <p:blipFill>
          <a:blip r:embed="rId11" cstate="email">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5033276" y="3206873"/>
            <a:ext cx="263337" cy="819272"/>
          </a:xfrm>
          <a:prstGeom prst="rect">
            <a:avLst/>
          </a:prstGeom>
          <a:effectLst>
            <a:outerShdw blurRad="50800" dist="38100" dir="2700000" algn="tl" rotWithShape="0">
              <a:prstClr val="black">
                <a:alpha val="40000"/>
              </a:prstClr>
            </a:outerShdw>
          </a:effectLst>
        </p:spPr>
      </p:pic>
      <p:sp>
        <p:nvSpPr>
          <p:cNvPr id="272" name="文字方塊 271">
            <a:extLst>
              <a:ext uri="{FF2B5EF4-FFF2-40B4-BE49-F238E27FC236}">
                <a16:creationId xmlns:a16="http://schemas.microsoft.com/office/drawing/2014/main" id="{5B362BB4-904D-E0A3-1067-C48A0BCCF739}"/>
              </a:ext>
            </a:extLst>
          </p:cNvPr>
          <p:cNvSpPr txBox="1"/>
          <p:nvPr/>
        </p:nvSpPr>
        <p:spPr>
          <a:xfrm>
            <a:off x="5705664" y="4006364"/>
            <a:ext cx="624092" cy="307777"/>
          </a:xfrm>
          <a:prstGeom prst="rect">
            <a:avLst/>
          </a:prstGeom>
          <a:noFill/>
        </p:spPr>
        <p:txBody>
          <a:bodyPr wrap="square" rtlCol="0">
            <a:spAutoFit/>
          </a:bodyPr>
          <a:lstStyle/>
          <a:p>
            <a:pPr algn="ctr"/>
            <a:r>
              <a:rPr lang="en-US" altLang="zh-TW" sz="1400">
                <a:solidFill>
                  <a:schemeClr val="bg1"/>
                </a:solidFill>
                <a:cs typeface="+mn-ea"/>
                <a:sym typeface="+mn-lt"/>
              </a:rPr>
              <a:t>.</a:t>
            </a:r>
            <a:r>
              <a:rPr lang="en-US" altLang="zh-TW" sz="1400" err="1">
                <a:solidFill>
                  <a:schemeClr val="bg1"/>
                </a:solidFill>
                <a:cs typeface="+mn-ea"/>
                <a:sym typeface="+mn-lt"/>
              </a:rPr>
              <a:t>qdff</a:t>
            </a:r>
            <a:endParaRPr lang="zh-TW" altLang="en-US" sz="1400">
              <a:solidFill>
                <a:schemeClr val="bg1"/>
              </a:solidFill>
              <a:cs typeface="+mn-ea"/>
              <a:sym typeface="+mn-lt"/>
            </a:endParaRPr>
          </a:p>
        </p:txBody>
      </p:sp>
      <p:pic>
        <p:nvPicPr>
          <p:cNvPr id="276" name="圖片 275" descr="一張含有 畫畫 的圖片&#10;&#10;自動產生的描述">
            <a:extLst>
              <a:ext uri="{FF2B5EF4-FFF2-40B4-BE49-F238E27FC236}">
                <a16:creationId xmlns:a16="http://schemas.microsoft.com/office/drawing/2014/main" id="{098BA3A1-E6A0-8A3E-699F-AF05BB44A8E5}"/>
              </a:ext>
            </a:extLst>
          </p:cNvPr>
          <p:cNvPicPr>
            <a:picLocks noChangeAspect="1"/>
          </p:cNvPicPr>
          <p:nvPr/>
        </p:nvPicPr>
        <p:blipFill>
          <a:blip r:embed="rId27" cstate="email">
            <a:extLst>
              <a:ext uri="{28A0092B-C50C-407E-A947-70E740481C1C}">
                <a14:useLocalDpi xmlns:a14="http://schemas.microsoft.com/office/drawing/2010/main"/>
              </a:ext>
            </a:extLst>
          </a:blip>
          <a:stretch>
            <a:fillRect/>
          </a:stretch>
        </p:blipFill>
        <p:spPr>
          <a:xfrm>
            <a:off x="5992329" y="3698713"/>
            <a:ext cx="365686" cy="365686"/>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2550909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矩形: 圓角 8">
            <a:extLst>
              <a:ext uri="{FF2B5EF4-FFF2-40B4-BE49-F238E27FC236}">
                <a16:creationId xmlns:a16="http://schemas.microsoft.com/office/drawing/2014/main" id="{5DDA2EB9-D031-4C05-B1E3-52C63D124DFB}"/>
              </a:ext>
            </a:extLst>
          </p:cNvPr>
          <p:cNvSpPr/>
          <p:nvPr/>
        </p:nvSpPr>
        <p:spPr>
          <a:xfrm>
            <a:off x="68495" y="1674088"/>
            <a:ext cx="9516403" cy="4584507"/>
          </a:xfrm>
          <a:prstGeom prst="roundRect">
            <a:avLst>
              <a:gd name="adj" fmla="val 0"/>
            </a:avLst>
          </a:prstGeom>
          <a:solidFill>
            <a:schemeClr val="bg1">
              <a:alpha val="15000"/>
            </a:schemeClr>
          </a:solidFill>
          <a:ln w="12700">
            <a:solidFill>
              <a:schemeClr val="bg1"/>
            </a:solidFill>
          </a:ln>
          <a:effectLst>
            <a:outerShdw blurRad="50800" dist="139700" dir="2520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3200" kern="0">
              <a:solidFill>
                <a:prstClr val="black"/>
              </a:solidFill>
              <a:cs typeface="+mn-ea"/>
              <a:sym typeface="+mn-lt"/>
            </a:endParaRPr>
          </a:p>
        </p:txBody>
      </p:sp>
      <p:pic>
        <p:nvPicPr>
          <p:cNvPr id="56" name="圖片 55">
            <a:extLst>
              <a:ext uri="{FF2B5EF4-FFF2-40B4-BE49-F238E27FC236}">
                <a16:creationId xmlns:a16="http://schemas.microsoft.com/office/drawing/2014/main" id="{57EF46C4-3D08-17C2-D5FE-6257F6CDA06C}"/>
              </a:ext>
            </a:extLst>
          </p:cNvPr>
          <p:cNvPicPr>
            <a:picLocks noChangeAspect="1"/>
          </p:cNvPicPr>
          <p:nvPr/>
        </p:nvPicPr>
        <p:blipFill rotWithShape="1">
          <a:blip r:embed="rId3">
            <a:extLst>
              <a:ext uri="{28A0092B-C50C-407E-A947-70E740481C1C}">
                <a14:useLocalDpi xmlns:a14="http://schemas.microsoft.com/office/drawing/2010/main" val="0"/>
              </a:ext>
            </a:extLst>
          </a:blip>
          <a:srcRect l="21868" r="36921" b="61428"/>
          <a:stretch/>
        </p:blipFill>
        <p:spPr>
          <a:xfrm>
            <a:off x="2654609" y="1817808"/>
            <a:ext cx="3257646" cy="686524"/>
          </a:xfrm>
          <a:prstGeom prst="rect">
            <a:avLst/>
          </a:prstGeom>
          <a:effectLst>
            <a:outerShdw blurRad="431800" dist="355600" dir="1740000" algn="ctr" rotWithShape="0">
              <a:srgbClr val="000000">
                <a:alpha val="23000"/>
              </a:srgbClr>
            </a:outerShdw>
          </a:effectLst>
        </p:spPr>
      </p:pic>
      <p:sp>
        <p:nvSpPr>
          <p:cNvPr id="2" name="標題 1">
            <a:extLst>
              <a:ext uri="{FF2B5EF4-FFF2-40B4-BE49-F238E27FC236}">
                <a16:creationId xmlns:a16="http://schemas.microsoft.com/office/drawing/2014/main" id="{55F158D3-FC63-4710-A0F3-71ECA767EFB9}"/>
              </a:ext>
            </a:extLst>
          </p:cNvPr>
          <p:cNvSpPr>
            <a:spLocks noGrp="1"/>
          </p:cNvSpPr>
          <p:nvPr>
            <p:ph type="title"/>
          </p:nvPr>
        </p:nvSpPr>
        <p:spPr>
          <a:xfrm>
            <a:off x="294008" y="204624"/>
            <a:ext cx="11420229" cy="1093047"/>
          </a:xfrm>
        </p:spPr>
        <p:txBody>
          <a:bodyPr>
            <a:noAutofit/>
          </a:bodyPr>
          <a:lstStyle/>
          <a:p>
            <a:pPr>
              <a:lnSpc>
                <a:spcPts val="4500"/>
              </a:lnSpc>
            </a:pPr>
            <a:r>
              <a:rPr lang="en-US" altLang="zh-TW" sz="3600">
                <a:latin typeface="+mn-lt"/>
                <a:ea typeface="+mn-ea"/>
                <a:cs typeface="+mn-ea"/>
                <a:sym typeface="+mn-lt"/>
              </a:rPr>
              <a:t>Mount</a:t>
            </a:r>
            <a:r>
              <a:rPr lang="zh-TW" altLang="en-US" sz="3600">
                <a:latin typeface="+mn-lt"/>
                <a:ea typeface="+mn-ea"/>
                <a:cs typeface="+mn-ea"/>
                <a:sym typeface="+mn-lt"/>
              </a:rPr>
              <a:t> </a:t>
            </a:r>
            <a:r>
              <a:rPr lang="en-US" altLang="zh-TW" sz="3600">
                <a:latin typeface="+mn-lt"/>
                <a:ea typeface="+mn-ea"/>
                <a:cs typeface="+mn-ea"/>
                <a:sym typeface="+mn-lt"/>
              </a:rPr>
              <a:t>cloud</a:t>
            </a:r>
            <a:r>
              <a:rPr lang="zh-TW" altLang="en-US" sz="3600">
                <a:latin typeface="+mn-lt"/>
                <a:ea typeface="+mn-ea"/>
                <a:cs typeface="+mn-ea"/>
                <a:sym typeface="+mn-lt"/>
              </a:rPr>
              <a:t> </a:t>
            </a:r>
            <a:r>
              <a:rPr lang="en-US" altLang="zh-TW" sz="3600">
                <a:latin typeface="+mn-lt"/>
                <a:ea typeface="+mn-ea"/>
                <a:cs typeface="+mn-ea"/>
                <a:sym typeface="+mn-lt"/>
              </a:rPr>
              <a:t>storage</a:t>
            </a:r>
            <a:r>
              <a:rPr lang="zh-TW" altLang="en-US" sz="3600">
                <a:latin typeface="+mn-lt"/>
                <a:ea typeface="+mn-ea"/>
                <a:cs typeface="+mn-ea"/>
                <a:sym typeface="+mn-lt"/>
              </a:rPr>
              <a:t> </a:t>
            </a:r>
            <a:r>
              <a:rPr lang="en-US" altLang="zh-TW" sz="3600">
                <a:latin typeface="+mn-lt"/>
                <a:ea typeface="+mn-ea"/>
                <a:cs typeface="+mn-ea"/>
                <a:sym typeface="+mn-lt"/>
              </a:rPr>
              <a:t>and</a:t>
            </a:r>
            <a:r>
              <a:rPr lang="zh-TW" altLang="en-US" sz="3600">
                <a:latin typeface="+mn-lt"/>
                <a:ea typeface="+mn-ea"/>
                <a:cs typeface="+mn-ea"/>
                <a:sym typeface="+mn-lt"/>
              </a:rPr>
              <a:t> </a:t>
            </a:r>
            <a:r>
              <a:rPr lang="en-US" altLang="zh-TW" sz="3600">
                <a:latin typeface="+mn-lt"/>
                <a:ea typeface="+mn-ea"/>
                <a:cs typeface="+mn-ea"/>
                <a:sym typeface="+mn-lt"/>
              </a:rPr>
              <a:t>file</a:t>
            </a:r>
            <a:r>
              <a:rPr lang="zh-TW" altLang="en-US" sz="3600">
                <a:latin typeface="+mn-lt"/>
                <a:ea typeface="+mn-ea"/>
                <a:cs typeface="+mn-ea"/>
                <a:sym typeface="+mn-lt"/>
              </a:rPr>
              <a:t> </a:t>
            </a:r>
            <a:r>
              <a:rPr lang="en-US" altLang="zh-TW" sz="3600">
                <a:latin typeface="+mn-lt"/>
                <a:ea typeface="+mn-ea"/>
                <a:cs typeface="+mn-ea"/>
                <a:sym typeface="+mn-lt"/>
              </a:rPr>
              <a:t>servers</a:t>
            </a:r>
            <a:r>
              <a:rPr lang="zh-TW" altLang="en-US" sz="3600">
                <a:latin typeface="+mn-lt"/>
                <a:ea typeface="+mn-ea"/>
                <a:cs typeface="+mn-ea"/>
                <a:sym typeface="+mn-lt"/>
              </a:rPr>
              <a:t> </a:t>
            </a:r>
            <a:r>
              <a:rPr lang="en-US" altLang="zh-TW" sz="3600">
                <a:latin typeface="+mn-lt"/>
                <a:ea typeface="+mn-ea"/>
                <a:cs typeface="+mn-ea"/>
                <a:sym typeface="+mn-lt"/>
              </a:rPr>
              <a:t>with</a:t>
            </a:r>
            <a:r>
              <a:rPr lang="zh-TW" altLang="en-US" sz="3600">
                <a:latin typeface="+mn-lt"/>
                <a:ea typeface="+mn-ea"/>
                <a:cs typeface="+mn-ea"/>
                <a:sym typeface="+mn-lt"/>
              </a:rPr>
              <a:t> </a:t>
            </a:r>
            <a:r>
              <a:rPr lang="en-US" altLang="zh-TW" sz="3600" err="1">
                <a:latin typeface="+mn-lt"/>
                <a:ea typeface="+mn-ea"/>
                <a:cs typeface="+mn-ea"/>
                <a:sym typeface="+mn-lt"/>
              </a:rPr>
              <a:t>HybridMount</a:t>
            </a:r>
            <a:r>
              <a:rPr lang="zh-TW" altLang="en-US" sz="3600">
                <a:latin typeface="+mn-lt"/>
                <a:ea typeface="+mn-ea"/>
                <a:cs typeface="+mn-ea"/>
                <a:sym typeface="+mn-lt"/>
              </a:rPr>
              <a:t> </a:t>
            </a:r>
            <a:r>
              <a:rPr lang="en-US" altLang="zh-TW" sz="3600">
                <a:latin typeface="+mn-lt"/>
                <a:ea typeface="+mn-ea"/>
                <a:cs typeface="+mn-ea"/>
                <a:sym typeface="+mn-lt"/>
              </a:rPr>
              <a:t>for</a:t>
            </a:r>
            <a:r>
              <a:rPr lang="zh-TW" altLang="en-US" sz="3600">
                <a:latin typeface="+mn-lt"/>
                <a:ea typeface="+mn-ea"/>
                <a:cs typeface="+mn-ea"/>
                <a:sym typeface="+mn-lt"/>
              </a:rPr>
              <a:t> </a:t>
            </a:r>
            <a:r>
              <a:rPr lang="en-US" altLang="zh-TW" sz="3600">
                <a:latin typeface="+mn-lt"/>
                <a:ea typeface="+mn-ea"/>
                <a:cs typeface="+mn-ea"/>
                <a:sym typeface="+mn-lt"/>
              </a:rPr>
              <a:t>greater</a:t>
            </a:r>
            <a:r>
              <a:rPr lang="zh-TW" altLang="en-US" sz="3600">
                <a:latin typeface="+mn-lt"/>
                <a:ea typeface="+mn-ea"/>
                <a:cs typeface="+mn-ea"/>
                <a:sym typeface="+mn-lt"/>
              </a:rPr>
              <a:t> </a:t>
            </a:r>
            <a:r>
              <a:rPr lang="en-US" altLang="zh-TW" sz="3600">
                <a:latin typeface="+mn-lt"/>
                <a:ea typeface="+mn-ea"/>
                <a:cs typeface="+mn-ea"/>
                <a:sym typeface="+mn-lt"/>
              </a:rPr>
              <a:t>storage</a:t>
            </a:r>
            <a:r>
              <a:rPr lang="zh-TW" altLang="en-US" sz="3600">
                <a:latin typeface="+mn-lt"/>
                <a:ea typeface="+mn-ea"/>
                <a:cs typeface="+mn-ea"/>
                <a:sym typeface="+mn-lt"/>
              </a:rPr>
              <a:t> </a:t>
            </a:r>
            <a:r>
              <a:rPr lang="en-US" altLang="zh-TW" sz="3600">
                <a:latin typeface="+mn-lt"/>
                <a:ea typeface="+mn-ea"/>
                <a:cs typeface="+mn-ea"/>
                <a:sym typeface="+mn-lt"/>
              </a:rPr>
              <a:t>&amp;</a:t>
            </a:r>
            <a:r>
              <a:rPr lang="zh-TW" altLang="en-US" sz="3600">
                <a:latin typeface="+mn-lt"/>
                <a:ea typeface="+mn-ea"/>
                <a:cs typeface="+mn-ea"/>
                <a:sym typeface="+mn-lt"/>
              </a:rPr>
              <a:t> </a:t>
            </a:r>
            <a:r>
              <a:rPr lang="en-US" altLang="zh-TW" sz="3600" err="1">
                <a:latin typeface="+mn-lt"/>
                <a:ea typeface="+mn-ea"/>
                <a:cs typeface="+mn-ea"/>
                <a:sym typeface="+mn-lt"/>
              </a:rPr>
              <a:t>faste</a:t>
            </a:r>
            <a:r>
              <a:rPr lang="zh-TW" sz="3600">
                <a:latin typeface="+mn-lt"/>
                <a:ea typeface="+mn-ea"/>
                <a:cs typeface="+mn-ea"/>
                <a:sym typeface="+mn-lt"/>
              </a:rPr>
              <a:t>r access</a:t>
            </a:r>
            <a:endParaRPr lang="zh-TW" altLang="en-US" sz="3600">
              <a:latin typeface="+mn-lt"/>
              <a:ea typeface="+mn-ea"/>
              <a:cs typeface="+mn-ea"/>
              <a:sym typeface="+mn-lt"/>
            </a:endParaRPr>
          </a:p>
        </p:txBody>
      </p:sp>
      <p:grpSp>
        <p:nvGrpSpPr>
          <p:cNvPr id="43" name="群組 42">
            <a:extLst>
              <a:ext uri="{FF2B5EF4-FFF2-40B4-BE49-F238E27FC236}">
                <a16:creationId xmlns:a16="http://schemas.microsoft.com/office/drawing/2014/main" id="{8AF9330D-5A76-4143-BFC0-5CCAF305C401}"/>
              </a:ext>
            </a:extLst>
          </p:cNvPr>
          <p:cNvGrpSpPr/>
          <p:nvPr/>
        </p:nvGrpSpPr>
        <p:grpSpPr>
          <a:xfrm>
            <a:off x="9888858" y="2699986"/>
            <a:ext cx="2347057" cy="3500964"/>
            <a:chOff x="9960014" y="1888151"/>
            <a:chExt cx="2347057" cy="3500964"/>
          </a:xfrm>
        </p:grpSpPr>
        <p:sp>
          <p:nvSpPr>
            <p:cNvPr id="4" name="矩形 12">
              <a:extLst>
                <a:ext uri="{FF2B5EF4-FFF2-40B4-BE49-F238E27FC236}">
                  <a16:creationId xmlns:a16="http://schemas.microsoft.com/office/drawing/2014/main" id="{A263777A-E572-A94E-864D-9D612BEA5766}"/>
                </a:ext>
              </a:extLst>
            </p:cNvPr>
            <p:cNvSpPr/>
            <p:nvPr/>
          </p:nvSpPr>
          <p:spPr>
            <a:xfrm>
              <a:off x="10211811" y="2886974"/>
              <a:ext cx="1279701" cy="1205666"/>
            </a:xfrm>
            <a:prstGeom prst="rect">
              <a:avLst/>
            </a:prstGeom>
            <a:solidFill>
              <a:schemeClr val="bg1"/>
            </a:solidFill>
            <a:ln w="28575">
              <a:solidFill>
                <a:srgbClr val="3121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167">
                <a:buClr>
                  <a:srgbClr val="000000"/>
                </a:buClr>
              </a:pPr>
              <a:endParaRPr lang="en-GB" sz="1013" kern="0">
                <a:solidFill>
                  <a:prstClr val="white"/>
                </a:solidFill>
                <a:cs typeface="+mn-ea"/>
                <a:sym typeface="+mn-lt"/>
              </a:endParaRPr>
            </a:p>
          </p:txBody>
        </p:sp>
        <p:sp>
          <p:nvSpPr>
            <p:cNvPr id="5" name="文字方塊 34">
              <a:extLst>
                <a:ext uri="{FF2B5EF4-FFF2-40B4-BE49-F238E27FC236}">
                  <a16:creationId xmlns:a16="http://schemas.microsoft.com/office/drawing/2014/main" id="{0094C4F6-CD07-734A-9402-38E0B1B51C36}"/>
                </a:ext>
              </a:extLst>
            </p:cNvPr>
            <p:cNvSpPr txBox="1"/>
            <p:nvPr/>
          </p:nvSpPr>
          <p:spPr>
            <a:xfrm>
              <a:off x="11467574" y="3205476"/>
              <a:ext cx="839497" cy="415755"/>
            </a:xfrm>
            <a:prstGeom prst="rect">
              <a:avLst/>
            </a:prstGeom>
            <a:noFill/>
          </p:spPr>
          <p:txBody>
            <a:bodyPr wrap="square" lIns="91440" tIns="45720" rIns="91440" bIns="45720" rtlCol="0" anchor="t">
              <a:spAutoFit/>
            </a:bodyPr>
            <a:lstStyle/>
            <a:p>
              <a:pPr defTabSz="1219170">
                <a:buClr>
                  <a:srgbClr val="000000"/>
                </a:buClr>
              </a:pPr>
              <a:r>
                <a:rPr lang="en-US" altLang="zh-TW" sz="1050" b="1" kern="0">
                  <a:cs typeface="+mn-ea"/>
                  <a:sym typeface="+mn-lt"/>
                </a:rPr>
                <a:t>NAS </a:t>
              </a:r>
              <a:endParaRPr lang="en-US" altLang="zh-TW" sz="1051" b="1" kern="0">
                <a:solidFill>
                  <a:prstClr val="black"/>
                </a:solidFill>
                <a:cs typeface="+mn-ea"/>
                <a:sym typeface="+mn-lt"/>
              </a:endParaRPr>
            </a:p>
            <a:p>
              <a:pPr defTabSz="1219170">
                <a:buClr>
                  <a:srgbClr val="000000"/>
                </a:buClr>
              </a:pPr>
              <a:r>
                <a:rPr lang="zh-TW" altLang="en-US" sz="1050" b="1" kern="0">
                  <a:cs typeface="+mn-ea"/>
                  <a:sym typeface="+mn-lt"/>
                </a:rPr>
                <a:t>cache</a:t>
              </a:r>
            </a:p>
          </p:txBody>
        </p:sp>
        <p:cxnSp>
          <p:nvCxnSpPr>
            <p:cNvPr id="15" name="直線單箭頭接點 2049">
              <a:extLst>
                <a:ext uri="{FF2B5EF4-FFF2-40B4-BE49-F238E27FC236}">
                  <a16:creationId xmlns:a16="http://schemas.microsoft.com/office/drawing/2014/main" id="{CB819E92-7835-D84C-A27F-5464567168F3}"/>
                </a:ext>
              </a:extLst>
            </p:cNvPr>
            <p:cNvCxnSpPr>
              <a:cxnSpLocks/>
            </p:cNvCxnSpPr>
            <p:nvPr/>
          </p:nvCxnSpPr>
          <p:spPr>
            <a:xfrm>
              <a:off x="10561209" y="2339266"/>
              <a:ext cx="0" cy="1318283"/>
            </a:xfrm>
            <a:prstGeom prst="straightConnector1">
              <a:avLst/>
            </a:prstGeom>
            <a:ln w="25400">
              <a:solidFill>
                <a:srgbClr val="00B050"/>
              </a:solidFill>
              <a:prstDash val="sysDash"/>
              <a:headEnd type="none" w="med" len="med"/>
              <a:tailEnd type="triangle" w="med" len="med"/>
            </a:ln>
          </p:spPr>
          <p:style>
            <a:lnRef idx="1">
              <a:schemeClr val="accent1"/>
            </a:lnRef>
            <a:fillRef idx="0">
              <a:schemeClr val="accent1"/>
            </a:fillRef>
            <a:effectRef idx="0">
              <a:schemeClr val="accent1"/>
            </a:effectRef>
            <a:fontRef idx="minor">
              <a:schemeClr val="tx1"/>
            </a:fontRef>
          </p:style>
        </p:cxnSp>
        <p:pic>
          <p:nvPicPr>
            <p:cNvPr id="16" name="圖形 37">
              <a:extLst>
                <a:ext uri="{FF2B5EF4-FFF2-40B4-BE49-F238E27FC236}">
                  <a16:creationId xmlns:a16="http://schemas.microsoft.com/office/drawing/2014/main" id="{9E94EF24-05A5-5E4A-9DED-C78DD71EA456}"/>
                </a:ext>
              </a:extLst>
            </p:cNvPr>
            <p:cNvPicPr>
              <a:picLocks noChangeAspect="1"/>
            </p:cNvPicPr>
            <p:nvPr/>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1376775" y="3620974"/>
              <a:ext cx="555275" cy="555275"/>
            </a:xfrm>
            <a:prstGeom prst="rect">
              <a:avLst/>
            </a:prstGeom>
          </p:spPr>
        </p:pic>
        <p:cxnSp>
          <p:nvCxnSpPr>
            <p:cNvPr id="17" name="直線單箭頭接點 2049">
              <a:extLst>
                <a:ext uri="{FF2B5EF4-FFF2-40B4-BE49-F238E27FC236}">
                  <a16:creationId xmlns:a16="http://schemas.microsoft.com/office/drawing/2014/main" id="{0FE8697E-A034-6749-B725-4F5BBB209651}"/>
                </a:ext>
              </a:extLst>
            </p:cNvPr>
            <p:cNvCxnSpPr>
              <a:cxnSpLocks/>
            </p:cNvCxnSpPr>
            <p:nvPr/>
          </p:nvCxnSpPr>
          <p:spPr>
            <a:xfrm>
              <a:off x="10852368" y="2339266"/>
              <a:ext cx="0" cy="1318283"/>
            </a:xfrm>
            <a:prstGeom prst="straightConnector1">
              <a:avLst/>
            </a:prstGeom>
            <a:ln w="25400">
              <a:gradFill>
                <a:gsLst>
                  <a:gs pos="0">
                    <a:srgbClr val="077AE8"/>
                  </a:gs>
                  <a:gs pos="100000">
                    <a:srgbClr val="22334A"/>
                  </a:gs>
                </a:gsLst>
                <a:lin ang="5400000" scaled="1"/>
              </a:gradFill>
              <a:prstDash val="sysDash"/>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8" name="直線單箭頭接點 2049">
              <a:extLst>
                <a:ext uri="{FF2B5EF4-FFF2-40B4-BE49-F238E27FC236}">
                  <a16:creationId xmlns:a16="http://schemas.microsoft.com/office/drawing/2014/main" id="{8F578D73-0657-FC47-890F-A20350142A7D}"/>
                </a:ext>
              </a:extLst>
            </p:cNvPr>
            <p:cNvCxnSpPr>
              <a:cxnSpLocks/>
            </p:cNvCxnSpPr>
            <p:nvPr/>
          </p:nvCxnSpPr>
          <p:spPr>
            <a:xfrm>
              <a:off x="11151396" y="2517325"/>
              <a:ext cx="0" cy="1140225"/>
            </a:xfrm>
            <a:prstGeom prst="straightConnector1">
              <a:avLst/>
            </a:prstGeom>
            <a:ln w="25400">
              <a:gradFill>
                <a:gsLst>
                  <a:gs pos="0">
                    <a:srgbClr val="AD10C2"/>
                  </a:gs>
                  <a:gs pos="53000">
                    <a:srgbClr val="F700FF"/>
                  </a:gs>
                </a:gsLst>
                <a:lin ang="5400000" scaled="1"/>
              </a:gradFill>
              <a:prstDash val="sysDash"/>
              <a:headEnd type="triangle" w="med" len="med"/>
              <a:tailEnd type="none" w="med" len="med"/>
            </a:ln>
          </p:spPr>
          <p:style>
            <a:lnRef idx="1">
              <a:schemeClr val="accent1"/>
            </a:lnRef>
            <a:fillRef idx="0">
              <a:schemeClr val="accent1"/>
            </a:fillRef>
            <a:effectRef idx="0">
              <a:schemeClr val="accent1"/>
            </a:effectRef>
            <a:fontRef idx="minor">
              <a:schemeClr val="tx1"/>
            </a:fontRef>
          </p:style>
        </p:cxnSp>
        <p:pic>
          <p:nvPicPr>
            <p:cNvPr id="19" name="圖形 42">
              <a:extLst>
                <a:ext uri="{FF2B5EF4-FFF2-40B4-BE49-F238E27FC236}">
                  <a16:creationId xmlns:a16="http://schemas.microsoft.com/office/drawing/2014/main" id="{63D9ED4E-92F7-CF4A-B50E-FE081B806AB3}"/>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10326547" y="1888151"/>
              <a:ext cx="1050229" cy="629174"/>
            </a:xfrm>
            <a:prstGeom prst="rect">
              <a:avLst/>
            </a:prstGeom>
            <a:effectLst>
              <a:outerShdw blurRad="50800" dist="38100" dir="2700000" algn="tl" rotWithShape="0">
                <a:prstClr val="black">
                  <a:alpha val="40000"/>
                </a:prstClr>
              </a:outerShdw>
            </a:effectLst>
          </p:spPr>
        </p:pic>
        <p:grpSp>
          <p:nvGrpSpPr>
            <p:cNvPr id="20" name="群組 26">
              <a:extLst>
                <a:ext uri="{FF2B5EF4-FFF2-40B4-BE49-F238E27FC236}">
                  <a16:creationId xmlns:a16="http://schemas.microsoft.com/office/drawing/2014/main" id="{25295283-6F23-CB4D-8506-513D04634D62}"/>
                </a:ext>
              </a:extLst>
            </p:cNvPr>
            <p:cNvGrpSpPr/>
            <p:nvPr/>
          </p:nvGrpSpPr>
          <p:grpSpPr>
            <a:xfrm>
              <a:off x="10401839" y="3675164"/>
              <a:ext cx="344966" cy="320265"/>
              <a:chOff x="3597555" y="5275450"/>
              <a:chExt cx="818434" cy="759827"/>
            </a:xfrm>
          </p:grpSpPr>
          <p:pic>
            <p:nvPicPr>
              <p:cNvPr id="21" name="Picture 2" descr="Image result for file icon green">
                <a:extLst>
                  <a:ext uri="{FF2B5EF4-FFF2-40B4-BE49-F238E27FC236}">
                    <a16:creationId xmlns:a16="http://schemas.microsoft.com/office/drawing/2014/main" id="{98482F47-5601-3241-90AB-332236BF8D2F}"/>
                  </a:ext>
                </a:extLst>
              </p:cNvPr>
              <p:cNvPicPr>
                <a:picLocks noChangeAspect="1" noChangeArrowheads="1"/>
              </p:cNvPicPr>
              <p:nvPr/>
            </p:nvPicPr>
            <p:blipFill>
              <a:blip r:embed="rId8" cstate="print">
                <a:clrChange>
                  <a:clrFrom>
                    <a:srgbClr val="FFFFFF"/>
                  </a:clrFrom>
                  <a:clrTo>
                    <a:srgbClr val="FFFFFF">
                      <a:alpha val="0"/>
                    </a:srgbClr>
                  </a:clrTo>
                </a:clrChange>
                <a:lum bright="70000" contrast="-70000"/>
                <a:extLst>
                  <a:ext uri="{28A0092B-C50C-407E-A947-70E740481C1C}">
                    <a14:useLocalDpi xmlns:a14="http://schemas.microsoft.com/office/drawing/2010/main"/>
                  </a:ext>
                </a:extLst>
              </a:blip>
              <a:srcRect/>
              <a:stretch>
                <a:fillRect/>
              </a:stretch>
            </p:blipFill>
            <p:spPr bwMode="auto">
              <a:xfrm>
                <a:off x="3682260" y="5275450"/>
                <a:ext cx="649014" cy="649014"/>
              </a:xfrm>
              <a:prstGeom prst="rect">
                <a:avLst/>
              </a:prstGeom>
              <a:noFill/>
              <a:extLst>
                <a:ext uri="{909E8E84-426E-40DD-AFC4-6F175D3DCCD1}">
                  <a14:hiddenFill xmlns:a14="http://schemas.microsoft.com/office/drawing/2010/main">
                    <a:solidFill>
                      <a:srgbClr val="FFFFFF"/>
                    </a:solidFill>
                  </a14:hiddenFill>
                </a:ext>
              </a:extLst>
            </p:spPr>
          </p:pic>
          <p:sp>
            <p:nvSpPr>
              <p:cNvPr id="22" name="矩形 28">
                <a:extLst>
                  <a:ext uri="{FF2B5EF4-FFF2-40B4-BE49-F238E27FC236}">
                    <a16:creationId xmlns:a16="http://schemas.microsoft.com/office/drawing/2014/main" id="{AE1B6A72-1245-4046-87F3-532FA09EDBC8}"/>
                  </a:ext>
                </a:extLst>
              </p:cNvPr>
              <p:cNvSpPr/>
              <p:nvPr/>
            </p:nvSpPr>
            <p:spPr>
              <a:xfrm>
                <a:off x="3597555" y="5487020"/>
                <a:ext cx="818434" cy="548257"/>
              </a:xfrm>
              <a:prstGeom prst="rect">
                <a:avLst/>
              </a:prstGeom>
            </p:spPr>
            <p:txBody>
              <a:bodyPr wrap="none">
                <a:spAutoFit/>
              </a:bodyPr>
              <a:lstStyle/>
              <a:p>
                <a:pPr algn="ctr" defTabSz="457167">
                  <a:buClr>
                    <a:srgbClr val="000000"/>
                  </a:buClr>
                </a:pPr>
                <a:r>
                  <a:rPr lang="en-US" altLang="zh-TW" sz="451" kern="0">
                    <a:solidFill>
                      <a:prstClr val="white"/>
                    </a:solidFill>
                    <a:cs typeface="+mn-ea"/>
                    <a:sym typeface="+mn-lt"/>
                  </a:rPr>
                  <a:t>META</a:t>
                </a:r>
              </a:p>
              <a:p>
                <a:pPr algn="ctr" defTabSz="457167">
                  <a:buClr>
                    <a:srgbClr val="000000"/>
                  </a:buClr>
                </a:pPr>
                <a:r>
                  <a:rPr lang="en-US" altLang="zh-TW" sz="451" kern="0">
                    <a:solidFill>
                      <a:prstClr val="white"/>
                    </a:solidFill>
                    <a:cs typeface="+mn-ea"/>
                    <a:sym typeface="+mn-lt"/>
                  </a:rPr>
                  <a:t>DATA</a:t>
                </a:r>
                <a:endParaRPr lang="en-GB" sz="451" kern="0">
                  <a:solidFill>
                    <a:prstClr val="white"/>
                  </a:solidFill>
                  <a:cs typeface="+mn-ea"/>
                  <a:sym typeface="+mn-lt"/>
                </a:endParaRPr>
              </a:p>
            </p:txBody>
          </p:sp>
        </p:grpSp>
        <p:pic>
          <p:nvPicPr>
            <p:cNvPr id="23" name="Picture 6" descr="Related image">
              <a:extLst>
                <a:ext uri="{FF2B5EF4-FFF2-40B4-BE49-F238E27FC236}">
                  <a16:creationId xmlns:a16="http://schemas.microsoft.com/office/drawing/2014/main" id="{7942D709-BFB6-AA48-972B-04797533D6EC}"/>
                </a:ext>
              </a:extLst>
            </p:cNvPr>
            <p:cNvPicPr>
              <a:picLocks noChangeAspect="1" noChangeArrowheads="1"/>
            </p:cNvPicPr>
            <p:nvPr/>
          </p:nvPicPr>
          <p:blipFill>
            <a:blip r:embed="rId9" cstate="print">
              <a:clrChange>
                <a:clrFrom>
                  <a:srgbClr val="FFFFFF"/>
                </a:clrFrom>
                <a:clrTo>
                  <a:srgbClr val="FFFFFF">
                    <a:alpha val="0"/>
                  </a:srgbClr>
                </a:clrTo>
              </a:clrChange>
              <a:duotone>
                <a:prstClr val="black"/>
                <a:schemeClr val="accent1">
                  <a:tint val="45000"/>
                  <a:satMod val="400000"/>
                </a:schemeClr>
              </a:duotone>
              <a:extLst>
                <a:ext uri="{BEBA8EAE-BF5A-486C-A8C5-ECC9F3942E4B}">
                  <a14:imgProps xmlns:a14="http://schemas.microsoft.com/office/drawing/2010/main">
                    <a14:imgLayer r:embed="rId10">
                      <a14:imgEffect>
                        <a14:sharpenSoften amount="50000"/>
                      </a14:imgEffect>
                      <a14:imgEffect>
                        <a14:saturation sat="0"/>
                      </a14:imgEffect>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a:off x="10717974" y="3684472"/>
              <a:ext cx="274495" cy="274495"/>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4" descr="Related image">
              <a:extLst>
                <a:ext uri="{FF2B5EF4-FFF2-40B4-BE49-F238E27FC236}">
                  <a16:creationId xmlns:a16="http://schemas.microsoft.com/office/drawing/2014/main" id="{243EDA50-BB94-564D-BC82-A5D958F548EF}"/>
                </a:ext>
              </a:extLst>
            </p:cNvPr>
            <p:cNvPicPr>
              <a:picLocks noChangeAspect="1" noChangeArrowheads="1"/>
            </p:cNvPicPr>
            <p:nvPr/>
          </p:nvPicPr>
          <p:blipFill>
            <a:blip r:embed="rId11" cstate="print">
              <a:clrChange>
                <a:clrFrom>
                  <a:srgbClr val="FFFFFF"/>
                </a:clrFrom>
                <a:clrTo>
                  <a:srgbClr val="FFFFFF">
                    <a:alpha val="0"/>
                  </a:srgbClr>
                </a:clrTo>
              </a:clrChange>
              <a:extLst>
                <a:ext uri="{BEBA8EAE-BF5A-486C-A8C5-ECC9F3942E4B}">
                  <a14:imgProps xmlns:a14="http://schemas.microsoft.com/office/drawing/2010/main">
                    <a14:imgLayer r:embed="rId12">
                      <a14:imgEffect>
                        <a14:colorTemperature colorTemp="7200"/>
                      </a14:imgEffect>
                      <a14:imgEffect>
                        <a14:saturation sat="400000"/>
                      </a14:imgEffect>
                      <a14:imgEffect>
                        <a14:brightnessContrast bright="40000"/>
                      </a14:imgEffect>
                    </a14:imgLayer>
                  </a14:imgProps>
                </a:ext>
                <a:ext uri="{28A0092B-C50C-407E-A947-70E740481C1C}">
                  <a14:useLocalDpi xmlns:a14="http://schemas.microsoft.com/office/drawing/2010/main"/>
                </a:ext>
              </a:extLst>
            </a:blip>
            <a:srcRect/>
            <a:stretch>
              <a:fillRect/>
            </a:stretch>
          </p:blipFill>
          <p:spPr bwMode="auto">
            <a:xfrm>
              <a:off x="11021428" y="3689951"/>
              <a:ext cx="274495" cy="274495"/>
            </a:xfrm>
            <a:prstGeom prst="rect">
              <a:avLst/>
            </a:prstGeom>
            <a:noFill/>
            <a:extLst>
              <a:ext uri="{909E8E84-426E-40DD-AFC4-6F175D3DCCD1}">
                <a14:hiddenFill xmlns:a14="http://schemas.microsoft.com/office/drawing/2010/main">
                  <a:solidFill>
                    <a:srgbClr val="FFFFFF"/>
                  </a:solidFill>
                </a14:hiddenFill>
              </a:ext>
            </a:extLst>
          </p:spPr>
        </p:pic>
        <p:pic>
          <p:nvPicPr>
            <p:cNvPr id="25" name="圖形 39">
              <a:extLst>
                <a:ext uri="{FF2B5EF4-FFF2-40B4-BE49-F238E27FC236}">
                  <a16:creationId xmlns:a16="http://schemas.microsoft.com/office/drawing/2014/main" id="{79DE5075-AE4E-BE49-AED1-69B4099570D4}"/>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11811" y="4613684"/>
              <a:ext cx="1276229" cy="775431"/>
            </a:xfrm>
            <a:prstGeom prst="rect">
              <a:avLst/>
            </a:prstGeom>
          </p:spPr>
        </p:pic>
        <p:cxnSp>
          <p:nvCxnSpPr>
            <p:cNvPr id="26" name="直線單箭頭接點 2049">
              <a:extLst>
                <a:ext uri="{FF2B5EF4-FFF2-40B4-BE49-F238E27FC236}">
                  <a16:creationId xmlns:a16="http://schemas.microsoft.com/office/drawing/2014/main" id="{05D65C86-6D0A-B641-9321-AB82EB46A5FD}"/>
                </a:ext>
              </a:extLst>
            </p:cNvPr>
            <p:cNvCxnSpPr>
              <a:cxnSpLocks/>
            </p:cNvCxnSpPr>
            <p:nvPr/>
          </p:nvCxnSpPr>
          <p:spPr>
            <a:xfrm>
              <a:off x="10851661" y="4037554"/>
              <a:ext cx="0" cy="493472"/>
            </a:xfrm>
            <a:prstGeom prst="straightConnector1">
              <a:avLst/>
            </a:prstGeom>
            <a:ln w="76200">
              <a:gradFill>
                <a:gsLst>
                  <a:gs pos="0">
                    <a:srgbClr val="077AE8"/>
                  </a:gs>
                  <a:gs pos="100000">
                    <a:srgbClr val="22334A"/>
                  </a:gs>
                </a:gsLst>
                <a:lin ang="5400000" scaled="1"/>
              </a:gra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7" name="直線單箭頭接點 2049">
              <a:extLst>
                <a:ext uri="{FF2B5EF4-FFF2-40B4-BE49-F238E27FC236}">
                  <a16:creationId xmlns:a16="http://schemas.microsoft.com/office/drawing/2014/main" id="{A707A44A-D298-BD41-8637-B170114D5346}"/>
                </a:ext>
              </a:extLst>
            </p:cNvPr>
            <p:cNvCxnSpPr>
              <a:cxnSpLocks/>
            </p:cNvCxnSpPr>
            <p:nvPr/>
          </p:nvCxnSpPr>
          <p:spPr>
            <a:xfrm>
              <a:off x="11151396" y="4019531"/>
              <a:ext cx="0" cy="503626"/>
            </a:xfrm>
            <a:prstGeom prst="straightConnector1">
              <a:avLst/>
            </a:prstGeom>
            <a:ln w="76200">
              <a:gradFill>
                <a:gsLst>
                  <a:gs pos="0">
                    <a:srgbClr val="AD10C2"/>
                  </a:gs>
                  <a:gs pos="53000">
                    <a:srgbClr val="F700FF"/>
                  </a:gs>
                </a:gsLst>
                <a:lin ang="5400000" scaled="1"/>
              </a:gradFill>
              <a:prstDash val="solid"/>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28" name="矩形 50">
              <a:extLst>
                <a:ext uri="{FF2B5EF4-FFF2-40B4-BE49-F238E27FC236}">
                  <a16:creationId xmlns:a16="http://schemas.microsoft.com/office/drawing/2014/main" id="{0890ED3E-6486-924A-AEBB-9C1D5ECD25A6}"/>
                </a:ext>
              </a:extLst>
            </p:cNvPr>
            <p:cNvSpPr/>
            <p:nvPr/>
          </p:nvSpPr>
          <p:spPr>
            <a:xfrm>
              <a:off x="11067373" y="2585036"/>
              <a:ext cx="879777" cy="276999"/>
            </a:xfrm>
            <a:prstGeom prst="rect">
              <a:avLst/>
            </a:prstGeom>
          </p:spPr>
          <p:txBody>
            <a:bodyPr wrap="square" lIns="91440" tIns="45720" rIns="91440" bIns="45720" anchor="t">
              <a:spAutoFit/>
            </a:bodyPr>
            <a:lstStyle/>
            <a:p>
              <a:pPr algn="ctr" defTabSz="457167">
                <a:buClr>
                  <a:srgbClr val="000000"/>
                </a:buClr>
              </a:pPr>
              <a:r>
                <a:rPr lang="zh-CN" altLang="en-US" sz="1200" b="1" kern="0">
                  <a:cs typeface="+mn-ea"/>
                  <a:sym typeface="+mn-lt"/>
                </a:rPr>
                <a:t>Internet</a:t>
              </a:r>
            </a:p>
          </p:txBody>
        </p:sp>
        <p:sp>
          <p:nvSpPr>
            <p:cNvPr id="29" name="矩形: 圓角 35">
              <a:extLst>
                <a:ext uri="{FF2B5EF4-FFF2-40B4-BE49-F238E27FC236}">
                  <a16:creationId xmlns:a16="http://schemas.microsoft.com/office/drawing/2014/main" id="{50A5A0F0-8E0C-874C-89DC-CC1C89560014}"/>
                </a:ext>
              </a:extLst>
            </p:cNvPr>
            <p:cNvSpPr/>
            <p:nvPr/>
          </p:nvSpPr>
          <p:spPr>
            <a:xfrm>
              <a:off x="11280342" y="2364591"/>
              <a:ext cx="750830" cy="220471"/>
            </a:xfrm>
            <a:prstGeom prst="roundRect">
              <a:avLst>
                <a:gd name="adj" fmla="val 50000"/>
              </a:avLst>
            </a:prstGeom>
            <a:solidFill>
              <a:srgbClr val="080058"/>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457167">
                <a:buClr>
                  <a:srgbClr val="000000"/>
                </a:buClr>
              </a:pPr>
              <a:r>
                <a:rPr lang="zh-CN" altLang="en-US" sz="1050" b="1" kern="0">
                  <a:cs typeface="+mn-ea"/>
                  <a:sym typeface="+mn-lt"/>
                </a:rPr>
                <a:t>Slower</a:t>
              </a:r>
            </a:p>
          </p:txBody>
        </p:sp>
        <p:sp>
          <p:nvSpPr>
            <p:cNvPr id="30" name="文字方塊 30">
              <a:extLst>
                <a:ext uri="{FF2B5EF4-FFF2-40B4-BE49-F238E27FC236}">
                  <a16:creationId xmlns:a16="http://schemas.microsoft.com/office/drawing/2014/main" id="{A9D8F984-CB02-FA49-A3D2-8458FB87A293}"/>
                </a:ext>
              </a:extLst>
            </p:cNvPr>
            <p:cNvSpPr txBox="1"/>
            <p:nvPr/>
          </p:nvSpPr>
          <p:spPr>
            <a:xfrm>
              <a:off x="11111279" y="4273506"/>
              <a:ext cx="919887" cy="276999"/>
            </a:xfrm>
            <a:prstGeom prst="rect">
              <a:avLst/>
            </a:prstGeom>
            <a:noFill/>
          </p:spPr>
          <p:txBody>
            <a:bodyPr wrap="square" lIns="91440" tIns="45720" rIns="91440" bIns="45720" rtlCol="0" anchor="t">
              <a:spAutoFit/>
            </a:bodyPr>
            <a:lstStyle/>
            <a:p>
              <a:pPr algn="ctr" defTabSz="457167">
                <a:buClr>
                  <a:srgbClr val="000000"/>
                </a:buClr>
              </a:pPr>
              <a:r>
                <a:rPr lang="zh-CN" altLang="en-US" sz="1200" b="1" kern="0">
                  <a:cs typeface="+mn-ea"/>
                  <a:sym typeface="+mn-lt"/>
                </a:rPr>
                <a:t>LAN</a:t>
              </a:r>
            </a:p>
          </p:txBody>
        </p:sp>
        <p:sp>
          <p:nvSpPr>
            <p:cNvPr id="31" name="矩形: 圓角 35">
              <a:extLst>
                <a:ext uri="{FF2B5EF4-FFF2-40B4-BE49-F238E27FC236}">
                  <a16:creationId xmlns:a16="http://schemas.microsoft.com/office/drawing/2014/main" id="{A543A250-E0A6-3A44-962B-2E7E8E51AFF7}"/>
                </a:ext>
              </a:extLst>
            </p:cNvPr>
            <p:cNvSpPr/>
            <p:nvPr/>
          </p:nvSpPr>
          <p:spPr>
            <a:xfrm>
              <a:off x="11295923" y="4528274"/>
              <a:ext cx="739074" cy="209775"/>
            </a:xfrm>
            <a:prstGeom prst="roundRect">
              <a:avLst>
                <a:gd name="adj" fmla="val 50000"/>
              </a:avLst>
            </a:prstGeom>
            <a:solidFill>
              <a:srgbClr val="080058"/>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457167">
                <a:buClr>
                  <a:srgbClr val="000000"/>
                </a:buClr>
              </a:pPr>
              <a:r>
                <a:rPr lang="zh-TW" altLang="en-US" sz="1050" b="1" kern="0">
                  <a:cs typeface="+mn-ea"/>
                  <a:sym typeface="+mn-lt"/>
                </a:rPr>
                <a:t>Faster</a:t>
              </a:r>
            </a:p>
          </p:txBody>
        </p:sp>
        <p:pic>
          <p:nvPicPr>
            <p:cNvPr id="32" name="圖片 24">
              <a:extLst>
                <a:ext uri="{FF2B5EF4-FFF2-40B4-BE49-F238E27FC236}">
                  <a16:creationId xmlns:a16="http://schemas.microsoft.com/office/drawing/2014/main" id="{07D516C5-CBB7-464E-880E-903586334360}"/>
                </a:ext>
              </a:extLst>
            </p:cNvPr>
            <p:cNvPicPr>
              <a:picLocks noChangeAspect="1"/>
            </p:cNvPicPr>
            <p:nvPr/>
          </p:nvPicPr>
          <p:blipFill rotWithShape="1">
            <a:blip r:embed="rId15" cstate="print">
              <a:extLst>
                <a:ext uri="{28A0092B-C50C-407E-A947-70E740481C1C}">
                  <a14:useLocalDpi xmlns:a14="http://schemas.microsoft.com/office/drawing/2010/main"/>
                </a:ext>
              </a:extLst>
            </a:blip>
            <a:srcRect/>
            <a:stretch/>
          </p:blipFill>
          <p:spPr>
            <a:xfrm>
              <a:off x="9960014" y="4243480"/>
              <a:ext cx="670891" cy="670891"/>
            </a:xfrm>
            <a:prstGeom prst="ellipse">
              <a:avLst/>
            </a:prstGeom>
            <a:ln w="19050">
              <a:solidFill>
                <a:srgbClr val="31213C"/>
              </a:solidFill>
            </a:ln>
            <a:effectLst>
              <a:outerShdw blurRad="50800" dist="38100" dir="2700000" algn="tl" rotWithShape="0">
                <a:prstClr val="black">
                  <a:alpha val="40000"/>
                </a:prstClr>
              </a:outerShdw>
            </a:effectLst>
          </p:spPr>
        </p:pic>
        <p:sp>
          <p:nvSpPr>
            <p:cNvPr id="33" name="Oval 40">
              <a:extLst>
                <a:ext uri="{FF2B5EF4-FFF2-40B4-BE49-F238E27FC236}">
                  <a16:creationId xmlns:a16="http://schemas.microsoft.com/office/drawing/2014/main" id="{488282E9-ADCE-BA48-B4AC-34B1C4E074D3}"/>
                </a:ext>
              </a:extLst>
            </p:cNvPr>
            <p:cNvSpPr/>
            <p:nvPr/>
          </p:nvSpPr>
          <p:spPr>
            <a:xfrm>
              <a:off x="10365893" y="3492297"/>
              <a:ext cx="165252" cy="165252"/>
            </a:xfrm>
            <a:prstGeom prst="ellipse">
              <a:avLst/>
            </a:prstGeom>
            <a:gradFill>
              <a:gsLst>
                <a:gs pos="0">
                  <a:srgbClr val="080059"/>
                </a:gs>
                <a:gs pos="100000">
                  <a:srgbClr val="3D84DB"/>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sz="1013" kern="0">
                  <a:solidFill>
                    <a:prstClr val="white"/>
                  </a:solidFill>
                  <a:cs typeface="+mn-ea"/>
                  <a:sym typeface="+mn-lt"/>
                </a:rPr>
                <a:t>1</a:t>
              </a:r>
            </a:p>
          </p:txBody>
        </p:sp>
        <p:sp>
          <p:nvSpPr>
            <p:cNvPr id="34" name="Oval 41">
              <a:extLst>
                <a:ext uri="{FF2B5EF4-FFF2-40B4-BE49-F238E27FC236}">
                  <a16:creationId xmlns:a16="http://schemas.microsoft.com/office/drawing/2014/main" id="{AF89E2EA-9F5E-8243-AA59-A77629CFED5B}"/>
                </a:ext>
              </a:extLst>
            </p:cNvPr>
            <p:cNvSpPr/>
            <p:nvPr/>
          </p:nvSpPr>
          <p:spPr>
            <a:xfrm>
              <a:off x="10657052" y="3492297"/>
              <a:ext cx="165252" cy="165252"/>
            </a:xfrm>
            <a:prstGeom prst="ellipse">
              <a:avLst/>
            </a:prstGeom>
            <a:gradFill>
              <a:gsLst>
                <a:gs pos="0">
                  <a:srgbClr val="080059"/>
                </a:gs>
                <a:gs pos="100000">
                  <a:srgbClr val="3D84DB"/>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sz="1013" kern="0">
                  <a:solidFill>
                    <a:prstClr val="white"/>
                  </a:solidFill>
                  <a:cs typeface="+mn-ea"/>
                  <a:sym typeface="+mn-lt"/>
                </a:rPr>
                <a:t>2</a:t>
              </a:r>
            </a:p>
          </p:txBody>
        </p:sp>
        <p:sp>
          <p:nvSpPr>
            <p:cNvPr id="35" name="Oval 42">
              <a:extLst>
                <a:ext uri="{FF2B5EF4-FFF2-40B4-BE49-F238E27FC236}">
                  <a16:creationId xmlns:a16="http://schemas.microsoft.com/office/drawing/2014/main" id="{1E33BC93-92ED-6D4B-A377-A730932630EC}"/>
                </a:ext>
              </a:extLst>
            </p:cNvPr>
            <p:cNvSpPr/>
            <p:nvPr/>
          </p:nvSpPr>
          <p:spPr>
            <a:xfrm>
              <a:off x="11003295" y="3492297"/>
              <a:ext cx="165252" cy="165252"/>
            </a:xfrm>
            <a:prstGeom prst="ellipse">
              <a:avLst/>
            </a:prstGeom>
            <a:gradFill>
              <a:gsLst>
                <a:gs pos="0">
                  <a:srgbClr val="080059"/>
                </a:gs>
                <a:gs pos="100000">
                  <a:srgbClr val="3D84DB"/>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sz="1013" kern="0">
                  <a:solidFill>
                    <a:prstClr val="white"/>
                  </a:solidFill>
                  <a:cs typeface="+mn-ea"/>
                  <a:sym typeface="+mn-lt"/>
                </a:rPr>
                <a:t>3</a:t>
              </a:r>
            </a:p>
          </p:txBody>
        </p:sp>
      </p:grpSp>
      <p:sp>
        <p:nvSpPr>
          <p:cNvPr id="3" name="矩形 2">
            <a:extLst>
              <a:ext uri="{FF2B5EF4-FFF2-40B4-BE49-F238E27FC236}">
                <a16:creationId xmlns:a16="http://schemas.microsoft.com/office/drawing/2014/main" id="{133AD9E4-564C-F242-B48E-7B72EADC3EAA}"/>
              </a:ext>
            </a:extLst>
          </p:cNvPr>
          <p:cNvSpPr/>
          <p:nvPr/>
        </p:nvSpPr>
        <p:spPr>
          <a:xfrm>
            <a:off x="10095335" y="1881857"/>
            <a:ext cx="1886094" cy="523220"/>
          </a:xfrm>
          <a:prstGeom prst="rect">
            <a:avLst/>
          </a:prstGeom>
        </p:spPr>
        <p:txBody>
          <a:bodyPr wrap="none" lIns="91440" tIns="45720" rIns="91440" bIns="45720" anchor="t">
            <a:spAutoFit/>
          </a:bodyPr>
          <a:lstStyle/>
          <a:p>
            <a:pPr marL="118110" indent="-118110" defTabSz="1219170" fontAlgn="ctr">
              <a:buClr>
                <a:prstClr val="black"/>
              </a:buClr>
              <a:buFont typeface="Arial" panose="020B0604020202020204" pitchFamily="34" charset="0"/>
              <a:buChar char="•"/>
            </a:pPr>
            <a:r>
              <a:rPr lang="zh-CN" altLang="en-US" sz="1400" kern="0">
                <a:cs typeface="+mn-ea"/>
                <a:sym typeface="+mn-lt"/>
              </a:rPr>
              <a:t>Online collaboration</a:t>
            </a:r>
            <a:endParaRPr lang="en-US" altLang="zh-CN" sz="1400" kern="0">
              <a:solidFill>
                <a:prstClr val="black"/>
              </a:solidFill>
              <a:cs typeface="+mn-ea"/>
              <a:sym typeface="+mn-lt"/>
            </a:endParaRPr>
          </a:p>
          <a:p>
            <a:pPr marL="118110" indent="-118110" defTabSz="1219170">
              <a:buClr>
                <a:srgbClr val="000000"/>
              </a:buClr>
              <a:buFont typeface="Arial" panose="020B0604020202020204" pitchFamily="34" charset="0"/>
              <a:buChar char="•"/>
            </a:pPr>
            <a:r>
              <a:rPr lang="zh-CN" sz="1400" kern="0">
                <a:solidFill>
                  <a:prstClr val="black"/>
                </a:solidFill>
                <a:cs typeface="+mn-ea"/>
                <a:sym typeface="+mn-lt"/>
              </a:rPr>
              <a:t>File data analysis</a:t>
            </a:r>
            <a:endParaRPr lang="en-US">
              <a:cs typeface="+mn-ea"/>
              <a:sym typeface="+mn-lt"/>
            </a:endParaRPr>
          </a:p>
        </p:txBody>
      </p:sp>
      <p:pic>
        <p:nvPicPr>
          <p:cNvPr id="10" name="图片 57">
            <a:extLst>
              <a:ext uri="{FF2B5EF4-FFF2-40B4-BE49-F238E27FC236}">
                <a16:creationId xmlns:a16="http://schemas.microsoft.com/office/drawing/2014/main" id="{64B3A0D2-76E7-4056-9E6B-ABE66E64ED00}"/>
              </a:ext>
            </a:extLst>
          </p:cNvPr>
          <p:cNvPicPr>
            <a:picLocks noChangeAspect="1"/>
          </p:cNvPicPr>
          <p:nvPr/>
        </p:nvPicPr>
        <p:blipFill rotWithShape="1">
          <a:blip r:embed="rId16" cstate="print">
            <a:alphaModFix amt="30000"/>
            <a:extLst>
              <a:ext uri="{BEBA8EAE-BF5A-486C-A8C5-ECC9F3942E4B}">
                <a14:imgProps xmlns:a14="http://schemas.microsoft.com/office/drawing/2010/main">
                  <a14:imgLayer r:embed="rId17">
                    <a14:imgEffect>
                      <a14:saturation sat="66000"/>
                    </a14:imgEffect>
                  </a14:imgLayer>
                </a14:imgProps>
              </a:ext>
              <a:ext uri="{28A0092B-C50C-407E-A947-70E740481C1C}">
                <a14:useLocalDpi xmlns:a14="http://schemas.microsoft.com/office/drawing/2010/main"/>
              </a:ext>
            </a:extLst>
          </a:blip>
          <a:srcRect/>
          <a:stretch>
            <a:fillRect/>
          </a:stretch>
        </p:blipFill>
        <p:spPr>
          <a:xfrm rot="5400000">
            <a:off x="333323" y="3873093"/>
            <a:ext cx="4276236" cy="362552"/>
          </a:xfrm>
          <a:prstGeom prst="rect">
            <a:avLst/>
          </a:prstGeom>
        </p:spPr>
      </p:pic>
      <p:pic>
        <p:nvPicPr>
          <p:cNvPr id="11" name="图片 57">
            <a:extLst>
              <a:ext uri="{FF2B5EF4-FFF2-40B4-BE49-F238E27FC236}">
                <a16:creationId xmlns:a16="http://schemas.microsoft.com/office/drawing/2014/main" id="{852F725A-AD22-489E-BBF9-6A227196A081}"/>
              </a:ext>
            </a:extLst>
          </p:cNvPr>
          <p:cNvPicPr>
            <a:picLocks noChangeAspect="1"/>
          </p:cNvPicPr>
          <p:nvPr/>
        </p:nvPicPr>
        <p:blipFill rotWithShape="1">
          <a:blip r:embed="rId16" cstate="print">
            <a:alphaModFix amt="30000"/>
            <a:extLst>
              <a:ext uri="{BEBA8EAE-BF5A-486C-A8C5-ECC9F3942E4B}">
                <a14:imgProps xmlns:a14="http://schemas.microsoft.com/office/drawing/2010/main">
                  <a14:imgLayer r:embed="rId17">
                    <a14:imgEffect>
                      <a14:saturation sat="66000"/>
                    </a14:imgEffect>
                  </a14:imgLayer>
                </a14:imgProps>
              </a:ext>
              <a:ext uri="{28A0092B-C50C-407E-A947-70E740481C1C}">
                <a14:useLocalDpi xmlns:a14="http://schemas.microsoft.com/office/drawing/2010/main"/>
              </a:ext>
            </a:extLst>
          </a:blip>
          <a:srcRect/>
          <a:stretch>
            <a:fillRect/>
          </a:stretch>
        </p:blipFill>
        <p:spPr>
          <a:xfrm rot="5400000">
            <a:off x="3629167" y="3870684"/>
            <a:ext cx="4276236" cy="362552"/>
          </a:xfrm>
          <a:prstGeom prst="rect">
            <a:avLst/>
          </a:prstGeom>
        </p:spPr>
      </p:pic>
      <p:pic>
        <p:nvPicPr>
          <p:cNvPr id="58" name="圖片 57">
            <a:extLst>
              <a:ext uri="{FF2B5EF4-FFF2-40B4-BE49-F238E27FC236}">
                <a16:creationId xmlns:a16="http://schemas.microsoft.com/office/drawing/2014/main" id="{9692C9CD-F57B-C490-105C-648A171A4F69}"/>
              </a:ext>
            </a:extLst>
          </p:cNvPr>
          <p:cNvPicPr>
            <a:picLocks noChangeAspect="1"/>
          </p:cNvPicPr>
          <p:nvPr/>
        </p:nvPicPr>
        <p:blipFill rotWithShape="1">
          <a:blip r:embed="rId3">
            <a:extLst>
              <a:ext uri="{28A0092B-C50C-407E-A947-70E740481C1C}">
                <a14:useLocalDpi xmlns:a14="http://schemas.microsoft.com/office/drawing/2010/main" val="0"/>
              </a:ext>
            </a:extLst>
          </a:blip>
          <a:srcRect l="21868" r="36921" b="61428"/>
          <a:stretch/>
        </p:blipFill>
        <p:spPr>
          <a:xfrm>
            <a:off x="5973259" y="1819172"/>
            <a:ext cx="3257646" cy="686524"/>
          </a:xfrm>
          <a:prstGeom prst="rect">
            <a:avLst/>
          </a:prstGeom>
          <a:effectLst>
            <a:outerShdw blurRad="431800" dist="355600" dir="1740000" algn="ctr" rotWithShape="0">
              <a:srgbClr val="000000">
                <a:alpha val="23000"/>
              </a:srgbClr>
            </a:outerShdw>
          </a:effectLst>
        </p:spPr>
      </p:pic>
      <p:graphicFrame>
        <p:nvGraphicFramePr>
          <p:cNvPr id="14" name="表格 3">
            <a:extLst>
              <a:ext uri="{FF2B5EF4-FFF2-40B4-BE49-F238E27FC236}">
                <a16:creationId xmlns:a16="http://schemas.microsoft.com/office/drawing/2014/main" id="{1E3B0E68-6A0A-4C27-BB48-D6622454836B}"/>
              </a:ext>
            </a:extLst>
          </p:cNvPr>
          <p:cNvGraphicFramePr>
            <a:graphicFrameLocks noGrp="1"/>
          </p:cNvGraphicFramePr>
          <p:nvPr>
            <p:extLst>
              <p:ext uri="{D42A27DB-BD31-4B8C-83A1-F6EECF244321}">
                <p14:modId xmlns:p14="http://schemas.microsoft.com/office/powerpoint/2010/main" val="1349633090"/>
              </p:ext>
            </p:extLst>
          </p:nvPr>
        </p:nvGraphicFramePr>
        <p:xfrm>
          <a:off x="255391" y="1769069"/>
          <a:ext cx="9369933" cy="4681920"/>
        </p:xfrm>
        <a:graphic>
          <a:graphicData uri="http://schemas.openxmlformats.org/drawingml/2006/table">
            <a:tbl>
              <a:tblPr firstRow="1" bandRow="1">
                <a:effectLst>
                  <a:outerShdw blurRad="431800" dist="241300" dir="5760000" sx="106000" sy="106000" algn="ctr" rotWithShape="0">
                    <a:srgbClr val="000000">
                      <a:alpha val="24000"/>
                    </a:srgbClr>
                  </a:outerShdw>
                </a:effectLst>
                <a:tableStyleId>{5202B0CA-FC54-4496-8BCA-5EF66A818D29}</a:tableStyleId>
              </a:tblPr>
              <a:tblGrid>
                <a:gridCol w="2413708">
                  <a:extLst>
                    <a:ext uri="{9D8B030D-6E8A-4147-A177-3AD203B41FA5}">
                      <a16:colId xmlns:a16="http://schemas.microsoft.com/office/drawing/2014/main" val="1342336146"/>
                    </a:ext>
                  </a:extLst>
                </a:gridCol>
                <a:gridCol w="3298625">
                  <a:extLst>
                    <a:ext uri="{9D8B030D-6E8A-4147-A177-3AD203B41FA5}">
                      <a16:colId xmlns:a16="http://schemas.microsoft.com/office/drawing/2014/main" val="3829529322"/>
                    </a:ext>
                  </a:extLst>
                </a:gridCol>
                <a:gridCol w="3657600">
                  <a:extLst>
                    <a:ext uri="{9D8B030D-6E8A-4147-A177-3AD203B41FA5}">
                      <a16:colId xmlns:a16="http://schemas.microsoft.com/office/drawing/2014/main" val="3150085459"/>
                    </a:ext>
                  </a:extLst>
                </a:gridCol>
              </a:tblGrid>
              <a:tr h="624840">
                <a:tc>
                  <a:txBody>
                    <a:bodyPr/>
                    <a:lstStyle/>
                    <a:p>
                      <a:pPr marL="0" marR="0" lvl="0" indent="0" algn="ctr" defTabSz="914400" rtl="0">
                        <a:spcBef>
                          <a:spcPts val="0"/>
                        </a:spcBef>
                        <a:spcAft>
                          <a:spcPts val="0"/>
                        </a:spcAft>
                        <a:buNone/>
                      </a:pPr>
                      <a:endParaRPr lang="en-US" altLang="zh-TW" sz="1400" b="1" kern="1200">
                        <a:solidFill>
                          <a:schemeClr val="bg1"/>
                        </a:solidFill>
                        <a:effectLst/>
                        <a:latin typeface="+mn-lt"/>
                        <a:ea typeface="+mn-ea"/>
                        <a:cs typeface="+mn-ea"/>
                        <a:sym typeface="+mn-lt"/>
                      </a:endParaRPr>
                    </a:p>
                  </a:txBody>
                  <a:tcPr marL="121933" marR="121933" marT="60967" marB="60967" anchor="ctr">
                    <a:noFill/>
                  </a:tcPr>
                </a:tc>
                <a:tc>
                  <a:txBody>
                    <a:bodyPr/>
                    <a:lstStyle/>
                    <a:p>
                      <a:pPr marL="0" lvl="0" indent="0" algn="ctr">
                        <a:lnSpc>
                          <a:spcPct val="100000"/>
                        </a:lnSpc>
                        <a:buNone/>
                      </a:pPr>
                      <a:r>
                        <a:rPr lang="en-US" altLang="zh-TW" sz="1800" b="1" i="0" u="none" strike="noStrike" baseline="0" noProof="0">
                          <a:solidFill>
                            <a:srgbClr val="FFFFFF"/>
                          </a:solidFill>
                          <a:effectLst/>
                          <a:latin typeface="+mn-lt"/>
                          <a:ea typeface="+mn-ea"/>
                          <a:cs typeface="+mn-ea"/>
                          <a:sym typeface="+mn-lt"/>
                        </a:rPr>
                        <a:t>Network</a:t>
                      </a:r>
                      <a:r>
                        <a:rPr lang="zh-TW" sz="1800" b="1" i="0" u="none" strike="noStrike" baseline="0" noProof="0">
                          <a:solidFill>
                            <a:srgbClr val="FFFFFF"/>
                          </a:solidFill>
                          <a:effectLst/>
                          <a:latin typeface="+mn-lt"/>
                          <a:ea typeface="+mn-ea"/>
                          <a:cs typeface="+mn-ea"/>
                          <a:sym typeface="+mn-lt"/>
                        </a:rPr>
                        <a:t> </a:t>
                      </a:r>
                      <a:r>
                        <a:rPr lang="en-US" altLang="zh-TW" sz="1800" b="1" i="0" u="none" strike="noStrike" baseline="0" noProof="0">
                          <a:solidFill>
                            <a:srgbClr val="FFFFFF"/>
                          </a:solidFill>
                          <a:effectLst/>
                          <a:latin typeface="+mn-lt"/>
                          <a:ea typeface="+mn-ea"/>
                          <a:cs typeface="+mn-ea"/>
                          <a:sym typeface="+mn-lt"/>
                        </a:rPr>
                        <a:t>Drive</a:t>
                      </a:r>
                      <a:r>
                        <a:rPr lang="zh-TW" sz="1800" b="1" i="0" u="none" strike="noStrike" baseline="0" noProof="0">
                          <a:solidFill>
                            <a:srgbClr val="FFFFFF"/>
                          </a:solidFill>
                          <a:effectLst/>
                          <a:latin typeface="+mn-lt"/>
                          <a:ea typeface="+mn-ea"/>
                          <a:cs typeface="+mn-ea"/>
                          <a:sym typeface="+mn-lt"/>
                        </a:rPr>
                        <a:t> </a:t>
                      </a:r>
                      <a:r>
                        <a:rPr lang="en-US" altLang="zh-TW" sz="1800" b="1" i="0" u="none" strike="noStrike" baseline="0" noProof="0">
                          <a:solidFill>
                            <a:srgbClr val="FFFFFF"/>
                          </a:solidFill>
                          <a:effectLst/>
                          <a:latin typeface="+mn-lt"/>
                          <a:ea typeface="+mn-ea"/>
                          <a:cs typeface="+mn-ea"/>
                          <a:sym typeface="+mn-lt"/>
                        </a:rPr>
                        <a:t>Moun</a:t>
                      </a:r>
                      <a:r>
                        <a:rPr lang="zh-TW" sz="1800" b="1" i="0" u="none" strike="noStrike" baseline="0" noProof="0">
                          <a:solidFill>
                            <a:srgbClr val="FFFFFF"/>
                          </a:solidFill>
                          <a:effectLst/>
                          <a:latin typeface="+mn-lt"/>
                          <a:ea typeface="+mn-ea"/>
                          <a:cs typeface="+mn-ea"/>
                          <a:sym typeface="+mn-lt"/>
                        </a:rPr>
                        <a:t>t</a:t>
                      </a:r>
                      <a:endParaRPr lang="zh-TW">
                        <a:latin typeface="+mn-lt"/>
                        <a:ea typeface="+mn-ea"/>
                        <a:cs typeface="+mn-ea"/>
                        <a:sym typeface="+mn-lt"/>
                      </a:endParaRPr>
                    </a:p>
                  </a:txBody>
                  <a:tcPr marL="85563" marR="85563" anchor="ctr">
                    <a:noFill/>
                  </a:tcPr>
                </a:tc>
                <a:tc>
                  <a:txBody>
                    <a:bodyPr/>
                    <a:lstStyle/>
                    <a:p>
                      <a:pPr marL="0" lvl="0" indent="0" algn="ctr">
                        <a:lnSpc>
                          <a:spcPct val="100000"/>
                        </a:lnSpc>
                        <a:buNone/>
                      </a:pPr>
                      <a:r>
                        <a:rPr lang="en-US" altLang="zh-TW" sz="1800" b="1" i="0" u="none" strike="noStrike" baseline="0" noProof="0">
                          <a:solidFill>
                            <a:srgbClr val="FFFFFF"/>
                          </a:solidFill>
                          <a:effectLst/>
                          <a:latin typeface="+mn-lt"/>
                          <a:ea typeface="+mn-ea"/>
                          <a:cs typeface="+mn-ea"/>
                          <a:sym typeface="+mn-lt"/>
                        </a:rPr>
                        <a:t>File</a:t>
                      </a:r>
                      <a:r>
                        <a:rPr lang="zh-TW" altLang="en-US" sz="1800" b="1" i="0" u="none" strike="noStrike" baseline="0" noProof="0">
                          <a:solidFill>
                            <a:srgbClr val="FFFFFF"/>
                          </a:solidFill>
                          <a:effectLst/>
                          <a:latin typeface="+mn-lt"/>
                          <a:ea typeface="+mn-ea"/>
                          <a:cs typeface="+mn-ea"/>
                          <a:sym typeface="+mn-lt"/>
                        </a:rPr>
                        <a:t> </a:t>
                      </a:r>
                      <a:r>
                        <a:rPr lang="en-US" altLang="zh-TW" sz="1800" b="1" i="0" u="none" strike="noStrike" baseline="0" noProof="0">
                          <a:solidFill>
                            <a:srgbClr val="FFFFFF"/>
                          </a:solidFill>
                          <a:effectLst/>
                          <a:latin typeface="+mn-lt"/>
                          <a:ea typeface="+mn-ea"/>
                          <a:cs typeface="+mn-ea"/>
                          <a:sym typeface="+mn-lt"/>
                        </a:rPr>
                        <a:t>Cloud</a:t>
                      </a:r>
                      <a:r>
                        <a:rPr lang="zh-TW" altLang="en-US" sz="1800" b="1" i="0" u="none" strike="noStrike" baseline="0" noProof="0">
                          <a:solidFill>
                            <a:srgbClr val="FFFFFF"/>
                          </a:solidFill>
                          <a:effectLst/>
                          <a:latin typeface="+mn-lt"/>
                          <a:ea typeface="+mn-ea"/>
                          <a:cs typeface="+mn-ea"/>
                          <a:sym typeface="+mn-lt"/>
                        </a:rPr>
                        <a:t> </a:t>
                      </a:r>
                      <a:r>
                        <a:rPr lang="en-US" altLang="zh-TW" sz="1800" b="1" i="0" u="none" strike="noStrike" baseline="0" noProof="0">
                          <a:solidFill>
                            <a:srgbClr val="FFFFFF"/>
                          </a:solidFill>
                          <a:effectLst/>
                          <a:latin typeface="+mn-lt"/>
                          <a:ea typeface="+mn-ea"/>
                          <a:cs typeface="+mn-ea"/>
                          <a:sym typeface="+mn-lt"/>
                        </a:rPr>
                        <a:t>Gateway</a:t>
                      </a:r>
                      <a:endParaRPr lang="zh-TW" altLang="en-US">
                        <a:latin typeface="+mn-lt"/>
                        <a:ea typeface="+mn-ea"/>
                        <a:cs typeface="+mn-ea"/>
                        <a:sym typeface="+mn-lt"/>
                      </a:endParaRPr>
                    </a:p>
                  </a:txBody>
                  <a:tcPr marL="89128" marR="89128" marT="190500" marB="190500" anchor="ctr">
                    <a:noFill/>
                  </a:tcPr>
                </a:tc>
                <a:extLst>
                  <a:ext uri="{0D108BD9-81ED-4DB2-BD59-A6C34878D82A}">
                    <a16:rowId xmlns:a16="http://schemas.microsoft.com/office/drawing/2014/main" val="2364017304"/>
                  </a:ext>
                </a:extLst>
              </a:tr>
              <a:tr h="663040">
                <a:tc>
                  <a:txBody>
                    <a:bodyPr/>
                    <a:lstStyle/>
                    <a:p>
                      <a:pPr lvl="0" algn="ctr">
                        <a:lnSpc>
                          <a:spcPct val="100000"/>
                        </a:lnSpc>
                        <a:spcBef>
                          <a:spcPts val="0"/>
                        </a:spcBef>
                        <a:spcAft>
                          <a:spcPts val="0"/>
                        </a:spcAft>
                        <a:buNone/>
                      </a:pPr>
                      <a:r>
                        <a:rPr lang="zh-TW" sz="1500" b="1" i="0" u="none" strike="noStrike" noProof="0">
                          <a:effectLst/>
                          <a:latin typeface="+mn-lt"/>
                          <a:ea typeface="+mn-ea"/>
                          <a:cs typeface="+mn-ea"/>
                          <a:sym typeface="+mn-lt"/>
                        </a:rPr>
                        <a:t>Setup Method</a:t>
                      </a:r>
                      <a:endParaRPr lang="zh-TW">
                        <a:latin typeface="+mn-lt"/>
                        <a:ea typeface="+mn-ea"/>
                        <a:cs typeface="+mn-ea"/>
                        <a:sym typeface="+mn-lt"/>
                      </a:endParaRPr>
                    </a:p>
                  </a:txBody>
                  <a:tcPr marL="89128" marR="89128" marT="108000" marB="108000" anchor="ctr">
                    <a:solidFill>
                      <a:srgbClr val="DBDBDB"/>
                    </a:solidFill>
                  </a:tcPr>
                </a:tc>
                <a:tc>
                  <a:txBody>
                    <a:bodyPr/>
                    <a:lstStyle/>
                    <a:p>
                      <a:pPr marL="0" lvl="0" indent="0" algn="ctr">
                        <a:lnSpc>
                          <a:spcPct val="100000"/>
                        </a:lnSpc>
                        <a:buNone/>
                      </a:pPr>
                      <a:r>
                        <a:rPr lang="zh-TW" sz="1500" b="0" i="0" u="none" strike="noStrike" baseline="0" noProof="0">
                          <a:solidFill>
                            <a:srgbClr val="000000"/>
                          </a:solidFill>
                          <a:effectLst/>
                          <a:latin typeface="+mn-lt"/>
                          <a:ea typeface="+mn-ea"/>
                          <a:cs typeface="+mn-ea"/>
                          <a:sym typeface="+mn-lt"/>
                        </a:rPr>
                        <a:t>Mount clou</a:t>
                      </a:r>
                      <a:r>
                        <a:rPr lang="en-US" altLang="zh-TW" sz="1500" b="0" i="0" u="none" strike="noStrike" baseline="0" noProof="0">
                          <a:solidFill>
                            <a:srgbClr val="000000"/>
                          </a:solidFill>
                          <a:effectLst/>
                          <a:latin typeface="+mn-lt"/>
                          <a:ea typeface="+mn-ea"/>
                          <a:cs typeface="+mn-ea"/>
                          <a:sym typeface="+mn-lt"/>
                        </a:rPr>
                        <a:t>d</a:t>
                      </a:r>
                      <a:r>
                        <a:rPr lang="zh-TW" sz="1500" b="0" i="0" u="none" strike="noStrike" baseline="0" noProof="0">
                          <a:solidFill>
                            <a:srgbClr val="000000"/>
                          </a:solidFill>
                          <a:effectLst/>
                          <a:latin typeface="+mn-lt"/>
                          <a:ea typeface="+mn-ea"/>
                          <a:cs typeface="+mn-ea"/>
                          <a:sym typeface="+mn-lt"/>
                        </a:rPr>
                        <a:t> </a:t>
                      </a:r>
                      <a:r>
                        <a:rPr lang="en-US" altLang="zh-TW" sz="1500" b="0" i="0" u="none" strike="noStrike" baseline="0" noProof="0">
                          <a:solidFill>
                            <a:srgbClr val="000000"/>
                          </a:solidFill>
                          <a:effectLst/>
                          <a:latin typeface="+mn-lt"/>
                          <a:ea typeface="+mn-ea"/>
                          <a:cs typeface="+mn-ea"/>
                          <a:sym typeface="+mn-lt"/>
                        </a:rPr>
                        <a:t>drives</a:t>
                      </a:r>
                      <a:endParaRPr lang="zh-TW" altLang="en-US">
                        <a:latin typeface="+mn-lt"/>
                        <a:ea typeface="+mn-ea"/>
                        <a:cs typeface="+mn-ea"/>
                        <a:sym typeface="+mn-lt"/>
                      </a:endParaRPr>
                    </a:p>
                  </a:txBody>
                  <a:tcPr marL="89128" marR="89128" marT="108000" marB="108000" anchor="ctr">
                    <a:solidFill>
                      <a:srgbClr val="DBDBDB"/>
                    </a:solidFill>
                  </a:tcPr>
                </a:tc>
                <a:tc>
                  <a:txBody>
                    <a:bodyPr/>
                    <a:lstStyle/>
                    <a:p>
                      <a:pPr marL="0" lvl="0" indent="0" algn="ctr">
                        <a:lnSpc>
                          <a:spcPct val="100000"/>
                        </a:lnSpc>
                        <a:buNone/>
                      </a:pPr>
                      <a:r>
                        <a:rPr lang="en-US" altLang="zh-TW" sz="1500" b="0" i="0" u="none" strike="noStrike" baseline="0" noProof="0">
                          <a:solidFill>
                            <a:srgbClr val="000000"/>
                          </a:solidFill>
                          <a:effectLst/>
                          <a:latin typeface="+mn-lt"/>
                          <a:ea typeface="+mn-ea"/>
                          <a:cs typeface="+mn-ea"/>
                          <a:sym typeface="+mn-lt"/>
                        </a:rPr>
                        <a:t>Select</a:t>
                      </a:r>
                      <a:r>
                        <a:rPr lang="zh-TW" altLang="en-US" sz="1500" b="0" i="0" u="none" strike="noStrike" baseline="0" noProof="0">
                          <a:solidFill>
                            <a:srgbClr val="000000"/>
                          </a:solidFill>
                          <a:effectLst/>
                          <a:latin typeface="+mn-lt"/>
                          <a:ea typeface="+mn-ea"/>
                          <a:cs typeface="+mn-ea"/>
                          <a:sym typeface="+mn-lt"/>
                        </a:rPr>
                        <a:t> “</a:t>
                      </a:r>
                      <a:r>
                        <a:rPr lang="en-US" altLang="zh-TW" sz="1500" b="0" i="0" u="none" strike="noStrike" baseline="0" noProof="0">
                          <a:solidFill>
                            <a:srgbClr val="000000"/>
                          </a:solidFill>
                          <a:effectLst/>
                          <a:latin typeface="+mn-lt"/>
                          <a:ea typeface="+mn-ea"/>
                          <a:cs typeface="+mn-ea"/>
                          <a:sym typeface="+mn-lt"/>
                        </a:rPr>
                        <a:t>File</a:t>
                      </a:r>
                      <a:r>
                        <a:rPr lang="zh-TW" altLang="en-US" sz="1500" b="0" i="0" u="none" strike="noStrike" baseline="0" noProof="0">
                          <a:solidFill>
                            <a:srgbClr val="000000"/>
                          </a:solidFill>
                          <a:effectLst/>
                          <a:latin typeface="+mn-lt"/>
                          <a:ea typeface="+mn-ea"/>
                          <a:cs typeface="+mn-ea"/>
                          <a:sym typeface="+mn-lt"/>
                        </a:rPr>
                        <a:t> </a:t>
                      </a:r>
                      <a:r>
                        <a:rPr lang="en-US" altLang="zh-TW" sz="1500" b="0" i="0" u="none" strike="noStrike" baseline="0" noProof="0">
                          <a:solidFill>
                            <a:srgbClr val="000000"/>
                          </a:solidFill>
                          <a:effectLst/>
                          <a:latin typeface="+mn-lt"/>
                          <a:ea typeface="+mn-ea"/>
                          <a:cs typeface="+mn-ea"/>
                          <a:sym typeface="+mn-lt"/>
                        </a:rPr>
                        <a:t>Cloud</a:t>
                      </a:r>
                      <a:r>
                        <a:rPr lang="zh-TW" altLang="en-US" sz="1500" b="0" i="0" u="none" strike="noStrike" baseline="0" noProof="0">
                          <a:solidFill>
                            <a:srgbClr val="000000"/>
                          </a:solidFill>
                          <a:effectLst/>
                          <a:latin typeface="+mn-lt"/>
                          <a:ea typeface="+mn-ea"/>
                          <a:cs typeface="+mn-ea"/>
                          <a:sym typeface="+mn-lt"/>
                        </a:rPr>
                        <a:t> </a:t>
                      </a:r>
                      <a:r>
                        <a:rPr lang="en-US" altLang="zh-TW" sz="1500" b="0" i="0" u="none" strike="noStrike" baseline="0" noProof="0">
                          <a:solidFill>
                            <a:srgbClr val="000000"/>
                          </a:solidFill>
                          <a:effectLst/>
                          <a:latin typeface="+mn-lt"/>
                          <a:ea typeface="+mn-ea"/>
                          <a:cs typeface="+mn-ea"/>
                          <a:sym typeface="+mn-lt"/>
                        </a:rPr>
                        <a:t>Gateway</a:t>
                      </a:r>
                      <a:r>
                        <a:rPr lang="zh-TW" altLang="en-US" sz="1500" b="0" i="0" u="none" strike="noStrike" baseline="0" noProof="0">
                          <a:solidFill>
                            <a:srgbClr val="000000"/>
                          </a:solidFill>
                          <a:effectLst/>
                          <a:latin typeface="+mn-lt"/>
                          <a:ea typeface="+mn-ea"/>
                          <a:cs typeface="+mn-ea"/>
                          <a:sym typeface="+mn-lt"/>
                        </a:rPr>
                        <a:t>” </a:t>
                      </a:r>
                      <a:r>
                        <a:rPr lang="en-US" altLang="zh-TW" sz="1500" b="0" i="0" u="none" strike="noStrike" baseline="0" noProof="0">
                          <a:solidFill>
                            <a:srgbClr val="000000"/>
                          </a:solidFill>
                          <a:effectLst/>
                          <a:latin typeface="+mn-lt"/>
                          <a:ea typeface="+mn-ea"/>
                          <a:cs typeface="+mn-ea"/>
                          <a:sym typeface="+mn-lt"/>
                        </a:rPr>
                        <a:t>mode</a:t>
                      </a:r>
                      <a:r>
                        <a:rPr lang="zh-TW" altLang="en-US" sz="1500" b="0" i="0" u="none" strike="noStrike" baseline="0" noProof="0">
                          <a:solidFill>
                            <a:srgbClr val="000000"/>
                          </a:solidFill>
                          <a:effectLst/>
                          <a:latin typeface="+mn-lt"/>
                          <a:ea typeface="+mn-ea"/>
                          <a:cs typeface="+mn-ea"/>
                          <a:sym typeface="+mn-lt"/>
                        </a:rPr>
                        <a:t> </a:t>
                      </a:r>
                      <a:r>
                        <a:rPr lang="en-US" altLang="zh-TW" sz="1500" b="0" i="0" u="none" strike="noStrike" baseline="0" noProof="0">
                          <a:solidFill>
                            <a:srgbClr val="000000"/>
                          </a:solidFill>
                          <a:effectLst/>
                          <a:latin typeface="+mn-lt"/>
                          <a:ea typeface="+mn-ea"/>
                          <a:cs typeface="+mn-ea"/>
                          <a:sym typeface="+mn-lt"/>
                        </a:rPr>
                        <a:t>and</a:t>
                      </a:r>
                      <a:r>
                        <a:rPr lang="zh-TW" altLang="en-US" sz="1500" b="0" i="0" u="none" strike="noStrike" baseline="0" noProof="0">
                          <a:solidFill>
                            <a:srgbClr val="000000"/>
                          </a:solidFill>
                          <a:effectLst/>
                          <a:latin typeface="+mn-lt"/>
                          <a:ea typeface="+mn-ea"/>
                          <a:cs typeface="+mn-ea"/>
                          <a:sym typeface="+mn-lt"/>
                        </a:rPr>
                        <a:t> </a:t>
                      </a:r>
                      <a:r>
                        <a:rPr lang="en-US" altLang="zh-TW" sz="1500" b="0" i="0" u="none" strike="noStrike" baseline="0" noProof="0">
                          <a:solidFill>
                            <a:srgbClr val="000000"/>
                          </a:solidFill>
                          <a:effectLst/>
                          <a:latin typeface="+mn-lt"/>
                          <a:ea typeface="+mn-ea"/>
                          <a:cs typeface="+mn-ea"/>
                          <a:sym typeface="+mn-lt"/>
                        </a:rPr>
                        <a:t>create</a:t>
                      </a:r>
                      <a:r>
                        <a:rPr lang="zh-TW" altLang="en-US" sz="1500" b="0" i="0" u="none" strike="noStrike" baseline="0" noProof="0">
                          <a:solidFill>
                            <a:srgbClr val="000000"/>
                          </a:solidFill>
                          <a:effectLst/>
                          <a:latin typeface="+mn-lt"/>
                          <a:ea typeface="+mn-ea"/>
                          <a:cs typeface="+mn-ea"/>
                          <a:sym typeface="+mn-lt"/>
                        </a:rPr>
                        <a:t> </a:t>
                      </a:r>
                      <a:r>
                        <a:rPr lang="en-US" altLang="zh-TW" sz="1500" b="0" i="0" u="none" strike="noStrike" baseline="0" noProof="0">
                          <a:solidFill>
                            <a:srgbClr val="000000"/>
                          </a:solidFill>
                          <a:effectLst/>
                          <a:latin typeface="+mn-lt"/>
                          <a:ea typeface="+mn-ea"/>
                          <a:cs typeface="+mn-ea"/>
                          <a:sym typeface="+mn-lt"/>
                        </a:rPr>
                        <a:t>a</a:t>
                      </a:r>
                      <a:r>
                        <a:rPr lang="zh-TW" altLang="en-US" sz="1500" b="0" i="0" u="none" strike="noStrike" baseline="0" noProof="0">
                          <a:solidFill>
                            <a:srgbClr val="000000"/>
                          </a:solidFill>
                          <a:effectLst/>
                          <a:latin typeface="+mn-lt"/>
                          <a:ea typeface="+mn-ea"/>
                          <a:cs typeface="+mn-ea"/>
                          <a:sym typeface="+mn-lt"/>
                        </a:rPr>
                        <a:t> </a:t>
                      </a:r>
                      <a:r>
                        <a:rPr lang="en-US" altLang="zh-TW" sz="1500" b="0" i="0" u="none" strike="noStrike" baseline="0" noProof="0">
                          <a:solidFill>
                            <a:srgbClr val="000000"/>
                          </a:solidFill>
                          <a:effectLst/>
                          <a:latin typeface="+mn-lt"/>
                          <a:ea typeface="+mn-ea"/>
                          <a:cs typeface="+mn-ea"/>
                          <a:sym typeface="+mn-lt"/>
                        </a:rPr>
                        <a:t>dedicated</a:t>
                      </a:r>
                      <a:r>
                        <a:rPr lang="zh-TW" altLang="en-US" sz="1500" b="0" i="0" u="none" strike="noStrike" baseline="0" noProof="0">
                          <a:solidFill>
                            <a:srgbClr val="000000"/>
                          </a:solidFill>
                          <a:effectLst/>
                          <a:latin typeface="+mn-lt"/>
                          <a:ea typeface="+mn-ea"/>
                          <a:cs typeface="+mn-ea"/>
                          <a:sym typeface="+mn-lt"/>
                        </a:rPr>
                        <a:t> </a:t>
                      </a:r>
                      <a:r>
                        <a:rPr lang="en-US" altLang="zh-TW" sz="1500" b="0" i="0" u="none" strike="noStrike" baseline="0" noProof="0">
                          <a:solidFill>
                            <a:srgbClr val="000000"/>
                          </a:solidFill>
                          <a:effectLst/>
                          <a:latin typeface="+mn-lt"/>
                          <a:ea typeface="+mn-ea"/>
                          <a:cs typeface="+mn-ea"/>
                          <a:sym typeface="+mn-lt"/>
                        </a:rPr>
                        <a:t>cache</a:t>
                      </a:r>
                      <a:r>
                        <a:rPr lang="zh-TW" altLang="en-US" sz="1500" b="0" i="0" u="none" strike="noStrike" baseline="0" noProof="0">
                          <a:solidFill>
                            <a:srgbClr val="000000"/>
                          </a:solidFill>
                          <a:effectLst/>
                          <a:latin typeface="+mn-lt"/>
                          <a:ea typeface="+mn-ea"/>
                          <a:cs typeface="+mn-ea"/>
                          <a:sym typeface="+mn-lt"/>
                        </a:rPr>
                        <a:t> </a:t>
                      </a:r>
                      <a:r>
                        <a:rPr lang="en-US" altLang="zh-TW" sz="1500" b="0" i="0" u="none" strike="noStrike" baseline="0" noProof="0">
                          <a:solidFill>
                            <a:srgbClr val="000000"/>
                          </a:solidFill>
                          <a:effectLst/>
                          <a:latin typeface="+mn-lt"/>
                          <a:ea typeface="+mn-ea"/>
                          <a:cs typeface="+mn-ea"/>
                          <a:sym typeface="+mn-lt"/>
                        </a:rPr>
                        <a:t>space</a:t>
                      </a:r>
                      <a:endParaRPr lang="zh-TW">
                        <a:latin typeface="+mn-lt"/>
                        <a:ea typeface="+mn-ea"/>
                        <a:cs typeface="+mn-ea"/>
                        <a:sym typeface="+mn-lt"/>
                      </a:endParaRPr>
                    </a:p>
                  </a:txBody>
                  <a:tcPr marL="89128" marR="89128" marT="108000" marB="108000" anchor="ctr">
                    <a:solidFill>
                      <a:srgbClr val="DBDBDB"/>
                    </a:solidFill>
                  </a:tcPr>
                </a:tc>
                <a:extLst>
                  <a:ext uri="{0D108BD9-81ED-4DB2-BD59-A6C34878D82A}">
                    <a16:rowId xmlns:a16="http://schemas.microsoft.com/office/drawing/2014/main" val="4105057157"/>
                  </a:ext>
                </a:extLst>
              </a:tr>
              <a:tr h="663040">
                <a:tc>
                  <a:txBody>
                    <a:bodyPr/>
                    <a:lstStyle/>
                    <a:p>
                      <a:pPr marL="0" lvl="0" indent="0" algn="ctr">
                        <a:lnSpc>
                          <a:spcPct val="100000"/>
                        </a:lnSpc>
                        <a:buNone/>
                      </a:pPr>
                      <a:r>
                        <a:rPr lang="zh-TW" sz="1500" b="1" i="0" u="none" strike="noStrike" baseline="0" noProof="0">
                          <a:solidFill>
                            <a:srgbClr val="000000"/>
                          </a:solidFill>
                          <a:effectLst/>
                          <a:latin typeface="+mn-lt"/>
                          <a:ea typeface="+mn-ea"/>
                          <a:cs typeface="+mn-ea"/>
                          <a:sym typeface="+mn-lt"/>
                        </a:rPr>
                        <a:t>Connections</a:t>
                      </a:r>
                      <a:endParaRPr lang="zh-TW">
                        <a:latin typeface="+mn-lt"/>
                        <a:ea typeface="+mn-ea"/>
                        <a:cs typeface="+mn-ea"/>
                        <a:sym typeface="+mn-lt"/>
                      </a:endParaRPr>
                    </a:p>
                  </a:txBody>
                  <a:tcPr marL="89128" marR="89128" marT="108000" marB="108000" anchor="ctr">
                    <a:solidFill>
                      <a:srgbClr val="EEEEEE"/>
                    </a:solidFill>
                  </a:tcPr>
                </a:tc>
                <a:tc>
                  <a:txBody>
                    <a:bodyPr/>
                    <a:lstStyle/>
                    <a:p>
                      <a:pPr marL="0" lvl="0" indent="0" algn="ctr">
                        <a:lnSpc>
                          <a:spcPct val="100000"/>
                        </a:lnSpc>
                        <a:buNone/>
                      </a:pPr>
                      <a:r>
                        <a:rPr lang="zh-TW" sz="1500" b="0" i="0" u="none" strike="noStrike" baseline="0" noProof="0">
                          <a:solidFill>
                            <a:srgbClr val="000000"/>
                          </a:solidFill>
                          <a:effectLst/>
                          <a:latin typeface="+mn-lt"/>
                          <a:ea typeface="+mn-ea"/>
                          <a:cs typeface="+mn-ea"/>
                          <a:sym typeface="+mn-lt"/>
                        </a:rPr>
                        <a:t>No limit</a:t>
                      </a:r>
                      <a:endParaRPr lang="zh-TW" altLang="en-US">
                        <a:latin typeface="+mn-lt"/>
                        <a:ea typeface="+mn-ea"/>
                        <a:cs typeface="+mn-ea"/>
                        <a:sym typeface="+mn-lt"/>
                      </a:endParaRPr>
                    </a:p>
                  </a:txBody>
                  <a:tcPr marL="89128" marR="89128" marT="108000" marB="108000" anchor="ctr">
                    <a:solidFill>
                      <a:srgbClr val="EEEEEE"/>
                    </a:solidFill>
                  </a:tcPr>
                </a:tc>
                <a:tc>
                  <a:txBody>
                    <a:bodyPr/>
                    <a:lstStyle/>
                    <a:p>
                      <a:pPr marL="0" lvl="0" indent="0" algn="ctr">
                        <a:lnSpc>
                          <a:spcPct val="100000"/>
                        </a:lnSpc>
                        <a:buNone/>
                      </a:pPr>
                      <a:r>
                        <a:rPr lang="en-US" altLang="zh-TW" sz="1500" b="0" i="0" u="none" strike="noStrike" baseline="0" noProof="0">
                          <a:solidFill>
                            <a:srgbClr val="000000"/>
                          </a:solidFill>
                          <a:effectLst/>
                          <a:latin typeface="+mn-lt"/>
                          <a:ea typeface="+mn-ea"/>
                          <a:cs typeface="+mn-ea"/>
                          <a:sym typeface="+mn-lt"/>
                        </a:rPr>
                        <a:t>2 </a:t>
                      </a:r>
                      <a:r>
                        <a:rPr lang="zh-TW" sz="1500" b="0" i="0" u="none" strike="noStrike" baseline="0" noProof="0">
                          <a:solidFill>
                            <a:srgbClr val="000000"/>
                          </a:solidFill>
                          <a:effectLst/>
                          <a:latin typeface="+mn-lt"/>
                          <a:ea typeface="+mn-ea"/>
                          <a:cs typeface="+mn-ea"/>
                          <a:sym typeface="+mn-lt"/>
                        </a:rPr>
                        <a:t>free and perpetual connections. Purchase license for more connections</a:t>
                      </a:r>
                      <a:endParaRPr lang="zh-TW">
                        <a:latin typeface="+mn-lt"/>
                        <a:ea typeface="+mn-ea"/>
                        <a:cs typeface="+mn-ea"/>
                        <a:sym typeface="+mn-lt"/>
                      </a:endParaRPr>
                    </a:p>
                  </a:txBody>
                  <a:tcPr marL="89128" marR="89128" marT="108000" marB="108000" anchor="ctr">
                    <a:solidFill>
                      <a:srgbClr val="EEEEEE"/>
                    </a:solidFill>
                  </a:tcPr>
                </a:tc>
                <a:extLst>
                  <a:ext uri="{0D108BD9-81ED-4DB2-BD59-A6C34878D82A}">
                    <a16:rowId xmlns:a16="http://schemas.microsoft.com/office/drawing/2014/main" val="1886247581"/>
                  </a:ext>
                </a:extLst>
              </a:tr>
              <a:tr h="439520">
                <a:tc>
                  <a:txBody>
                    <a:bodyPr/>
                    <a:lstStyle/>
                    <a:p>
                      <a:pPr marL="0" lvl="0" indent="0" algn="ctr">
                        <a:lnSpc>
                          <a:spcPct val="100000"/>
                        </a:lnSpc>
                        <a:buNone/>
                      </a:pPr>
                      <a:r>
                        <a:rPr lang="zh-TW" sz="1500" b="1" i="0" u="none" strike="noStrike" baseline="0" noProof="0">
                          <a:solidFill>
                            <a:srgbClr val="000000"/>
                          </a:solidFill>
                          <a:effectLst/>
                          <a:latin typeface="+mn-lt"/>
                          <a:ea typeface="+mn-ea"/>
                          <a:cs typeface="+mn-ea"/>
                          <a:sym typeface="+mn-lt"/>
                        </a:rPr>
                        <a:t>Access Performance</a:t>
                      </a:r>
                      <a:endParaRPr lang="zh-TW">
                        <a:latin typeface="+mn-lt"/>
                        <a:ea typeface="+mn-ea"/>
                        <a:cs typeface="+mn-ea"/>
                        <a:sym typeface="+mn-lt"/>
                      </a:endParaRPr>
                    </a:p>
                  </a:txBody>
                  <a:tcPr marL="89128" marR="89128" marT="108000" marB="108000" anchor="ctr">
                    <a:solidFill>
                      <a:srgbClr val="DBDBDB"/>
                    </a:solidFill>
                  </a:tcPr>
                </a:tc>
                <a:tc>
                  <a:txBody>
                    <a:bodyPr/>
                    <a:lstStyle/>
                    <a:p>
                      <a:pPr marL="0" lvl="0" indent="0" algn="ctr">
                        <a:lnSpc>
                          <a:spcPct val="100000"/>
                        </a:lnSpc>
                        <a:buNone/>
                      </a:pPr>
                      <a:r>
                        <a:rPr lang="zh-TW" sz="1500" b="0" i="0" u="none" strike="noStrike" baseline="0" noProof="0">
                          <a:solidFill>
                            <a:srgbClr val="000000"/>
                          </a:solidFill>
                          <a:effectLst/>
                          <a:latin typeface="+mn-lt"/>
                          <a:ea typeface="+mn-ea"/>
                          <a:cs typeface="+mn-ea"/>
                          <a:sym typeface="+mn-lt"/>
                        </a:rPr>
                        <a:t>Depends on network speed</a:t>
                      </a:r>
                      <a:endParaRPr lang="zh-TW">
                        <a:latin typeface="+mn-lt"/>
                        <a:ea typeface="+mn-ea"/>
                        <a:cs typeface="+mn-ea"/>
                        <a:sym typeface="+mn-lt"/>
                      </a:endParaRPr>
                    </a:p>
                  </a:txBody>
                  <a:tcPr marL="89128" marR="89128" marT="108000" marB="108000" anchor="ctr">
                    <a:solidFill>
                      <a:srgbClr val="DBDBDB"/>
                    </a:solidFill>
                  </a:tcPr>
                </a:tc>
                <a:tc>
                  <a:txBody>
                    <a:bodyPr/>
                    <a:lstStyle/>
                    <a:p>
                      <a:pPr marL="0" lvl="0" indent="0" algn="ctr">
                        <a:lnSpc>
                          <a:spcPct val="100000"/>
                        </a:lnSpc>
                        <a:buNone/>
                      </a:pPr>
                      <a:r>
                        <a:rPr lang="zh-TW" sz="1500" b="0" i="0" u="none" strike="noStrike" baseline="0" noProof="0">
                          <a:solidFill>
                            <a:srgbClr val="000000"/>
                          </a:solidFill>
                          <a:effectLst/>
                          <a:latin typeface="+mn-lt"/>
                          <a:ea typeface="+mn-ea"/>
                          <a:cs typeface="+mn-ea"/>
                          <a:sym typeface="+mn-lt"/>
                        </a:rPr>
                        <a:t>High performance thanks to caching</a:t>
                      </a:r>
                      <a:endParaRPr lang="zh-TW">
                        <a:latin typeface="+mn-lt"/>
                        <a:ea typeface="+mn-ea"/>
                        <a:cs typeface="+mn-ea"/>
                        <a:sym typeface="+mn-lt"/>
                      </a:endParaRPr>
                    </a:p>
                  </a:txBody>
                  <a:tcPr marL="89128" marR="89128" marT="108000" marB="108000" anchor="ctr">
                    <a:solidFill>
                      <a:srgbClr val="DBDBDB"/>
                    </a:solidFill>
                  </a:tcPr>
                </a:tc>
                <a:extLst>
                  <a:ext uri="{0D108BD9-81ED-4DB2-BD59-A6C34878D82A}">
                    <a16:rowId xmlns:a16="http://schemas.microsoft.com/office/drawing/2014/main" val="1438036707"/>
                  </a:ext>
                </a:extLst>
              </a:tr>
              <a:tr h="439520">
                <a:tc>
                  <a:txBody>
                    <a:bodyPr/>
                    <a:lstStyle/>
                    <a:p>
                      <a:pPr marL="0" lvl="0" indent="0" algn="ctr">
                        <a:lnSpc>
                          <a:spcPct val="100000"/>
                        </a:lnSpc>
                        <a:buNone/>
                      </a:pPr>
                      <a:r>
                        <a:rPr lang="zh-TW" sz="1500" b="1" i="0" u="none" strike="noStrike" baseline="0" noProof="0">
                          <a:solidFill>
                            <a:srgbClr val="000000"/>
                          </a:solidFill>
                          <a:effectLst/>
                          <a:latin typeface="+mn-lt"/>
                          <a:ea typeface="+mn-ea"/>
                          <a:cs typeface="+mn-ea"/>
                          <a:sym typeface="+mn-lt"/>
                        </a:rPr>
                        <a:t>Access </a:t>
                      </a:r>
                      <a:r>
                        <a:rPr lang="en-US" altLang="zh-TW" sz="1500" b="1" i="0" u="none" strike="noStrike" baseline="0" noProof="0">
                          <a:solidFill>
                            <a:srgbClr val="000000"/>
                          </a:solidFill>
                          <a:effectLst/>
                          <a:latin typeface="+mn-lt"/>
                          <a:ea typeface="+mn-ea"/>
                          <a:cs typeface="+mn-ea"/>
                          <a:sym typeface="+mn-lt"/>
                        </a:rPr>
                        <a:t>in</a:t>
                      </a:r>
                      <a:r>
                        <a:rPr lang="zh-TW" sz="1500" b="1" i="0" u="none" strike="noStrike" baseline="0" noProof="0">
                          <a:solidFill>
                            <a:srgbClr val="000000"/>
                          </a:solidFill>
                          <a:effectLst/>
                          <a:latin typeface="+mn-lt"/>
                          <a:ea typeface="+mn-ea"/>
                          <a:cs typeface="+mn-ea"/>
                          <a:sym typeface="+mn-lt"/>
                        </a:rPr>
                        <a:t> </a:t>
                      </a:r>
                      <a:r>
                        <a:rPr lang="en-US" altLang="zh-TW" sz="1500" b="1" i="0" u="none" strike="noStrike" baseline="0" noProof="0">
                          <a:solidFill>
                            <a:srgbClr val="000000"/>
                          </a:solidFill>
                          <a:effectLst/>
                          <a:latin typeface="+mn-lt"/>
                          <a:ea typeface="+mn-ea"/>
                          <a:cs typeface="+mn-ea"/>
                          <a:sym typeface="+mn-lt"/>
                        </a:rPr>
                        <a:t>File</a:t>
                      </a:r>
                      <a:r>
                        <a:rPr lang="zh-TW" sz="1500" b="1" i="0" u="none" strike="noStrike" baseline="0" noProof="0">
                          <a:solidFill>
                            <a:srgbClr val="000000"/>
                          </a:solidFill>
                          <a:effectLst/>
                          <a:latin typeface="+mn-lt"/>
                          <a:ea typeface="+mn-ea"/>
                          <a:cs typeface="+mn-ea"/>
                          <a:sym typeface="+mn-lt"/>
                        </a:rPr>
                        <a:t> </a:t>
                      </a:r>
                      <a:r>
                        <a:rPr lang="en-US" altLang="zh-TW" sz="1500" b="1" i="0" u="none" strike="noStrike" baseline="0" noProof="0">
                          <a:solidFill>
                            <a:srgbClr val="000000"/>
                          </a:solidFill>
                          <a:effectLst/>
                          <a:latin typeface="+mn-lt"/>
                          <a:ea typeface="+mn-ea"/>
                          <a:cs typeface="+mn-ea"/>
                          <a:sym typeface="+mn-lt"/>
                        </a:rPr>
                        <a:t>Stati</a:t>
                      </a:r>
                      <a:r>
                        <a:rPr lang="zh-TW" sz="1500" b="1" i="0" u="none" strike="noStrike" baseline="0" noProof="0">
                          <a:solidFill>
                            <a:srgbClr val="000000"/>
                          </a:solidFill>
                          <a:effectLst/>
                          <a:latin typeface="+mn-lt"/>
                          <a:ea typeface="+mn-ea"/>
                          <a:cs typeface="+mn-ea"/>
                          <a:sym typeface="+mn-lt"/>
                        </a:rPr>
                        <a:t>on</a:t>
                      </a:r>
                      <a:endParaRPr lang="zh-TW">
                        <a:latin typeface="+mn-lt"/>
                        <a:ea typeface="+mn-ea"/>
                        <a:cs typeface="+mn-ea"/>
                        <a:sym typeface="+mn-lt"/>
                      </a:endParaRPr>
                    </a:p>
                  </a:txBody>
                  <a:tcPr marL="89128" marR="89128" marT="108000" marB="108000" anchor="ctr">
                    <a:solidFill>
                      <a:srgbClr val="EEEEEE"/>
                    </a:solidFill>
                  </a:tcPr>
                </a:tc>
                <a:tc>
                  <a:txBody>
                    <a:bodyPr/>
                    <a:lstStyle/>
                    <a:p>
                      <a:pPr algn="ctr" fontAlgn="ctr"/>
                      <a:r>
                        <a:rPr lang="zh-TW" altLang="en-US" sz="1500" b="0">
                          <a:solidFill>
                            <a:schemeClr val="tx1"/>
                          </a:solidFill>
                          <a:effectLst/>
                          <a:latin typeface="+mn-lt"/>
                          <a:ea typeface="+mn-ea"/>
                          <a:cs typeface="+mn-ea"/>
                          <a:sym typeface="+mn-lt"/>
                        </a:rPr>
                        <a:t>Supported</a:t>
                      </a:r>
                    </a:p>
                  </a:txBody>
                  <a:tcPr marL="89128" marR="89128" marT="108000" marB="108000" anchor="ctr">
                    <a:solidFill>
                      <a:srgbClr val="EEEEEE"/>
                    </a:solidFill>
                  </a:tcPr>
                </a:tc>
                <a:tc>
                  <a:txBody>
                    <a:bodyPr/>
                    <a:lstStyle/>
                    <a:p>
                      <a:pPr algn="ctr" fontAlgn="ctr"/>
                      <a:r>
                        <a:rPr lang="zh-TW" altLang="en-US" sz="1500" b="0">
                          <a:solidFill>
                            <a:schemeClr val="tx1"/>
                          </a:solidFill>
                          <a:effectLst/>
                          <a:latin typeface="+mn-lt"/>
                          <a:ea typeface="+mn-ea"/>
                          <a:cs typeface="+mn-ea"/>
                          <a:sym typeface="+mn-lt"/>
                        </a:rPr>
                        <a:t>Supported</a:t>
                      </a:r>
                    </a:p>
                  </a:txBody>
                  <a:tcPr marL="89128" marR="89128" marT="108000" marB="108000" anchor="ctr">
                    <a:solidFill>
                      <a:srgbClr val="EEEEEE"/>
                    </a:solidFill>
                  </a:tcPr>
                </a:tc>
                <a:extLst>
                  <a:ext uri="{0D108BD9-81ED-4DB2-BD59-A6C34878D82A}">
                    <a16:rowId xmlns:a16="http://schemas.microsoft.com/office/drawing/2014/main" val="57742144"/>
                  </a:ext>
                </a:extLst>
              </a:tr>
              <a:tr h="663040">
                <a:tc>
                  <a:txBody>
                    <a:bodyPr/>
                    <a:lstStyle/>
                    <a:p>
                      <a:pPr marL="0" lvl="0" indent="0" algn="ctr">
                        <a:lnSpc>
                          <a:spcPct val="100000"/>
                        </a:lnSpc>
                        <a:buNone/>
                      </a:pPr>
                      <a:r>
                        <a:rPr lang="zh-TW" sz="1500" b="1" i="0" u="none" strike="noStrike" baseline="0" noProof="0">
                          <a:solidFill>
                            <a:srgbClr val="000000"/>
                          </a:solidFill>
                          <a:effectLst/>
                          <a:latin typeface="+mn-lt"/>
                          <a:ea typeface="+mn-ea"/>
                          <a:cs typeface="+mn-ea"/>
                          <a:sym typeface="+mn-lt"/>
                        </a:rPr>
                        <a:t>Access throug</a:t>
                      </a:r>
                      <a:r>
                        <a:rPr lang="en-US" altLang="zh-TW" sz="1500" b="1" i="0" u="none" strike="noStrike" baseline="0" noProof="0">
                          <a:solidFill>
                            <a:srgbClr val="000000"/>
                          </a:solidFill>
                          <a:effectLst/>
                          <a:latin typeface="+mn-lt"/>
                          <a:ea typeface="+mn-ea"/>
                          <a:cs typeface="+mn-ea"/>
                          <a:sym typeface="+mn-lt"/>
                        </a:rPr>
                        <a:t>h</a:t>
                      </a:r>
                      <a:r>
                        <a:rPr lang="zh-TW" sz="1500" b="1" i="0" u="none" strike="noStrike" baseline="0" noProof="0">
                          <a:solidFill>
                            <a:srgbClr val="000000"/>
                          </a:solidFill>
                          <a:effectLst/>
                          <a:latin typeface="+mn-lt"/>
                          <a:ea typeface="+mn-ea"/>
                          <a:cs typeface="+mn-ea"/>
                          <a:sym typeface="+mn-lt"/>
                        </a:rPr>
                        <a:t> </a:t>
                      </a:r>
                      <a:r>
                        <a:rPr lang="en-US" altLang="zh-TW" sz="1500" b="1" i="0" u="none" strike="noStrike" baseline="0" noProof="0">
                          <a:solidFill>
                            <a:srgbClr val="000000"/>
                          </a:solidFill>
                          <a:effectLst/>
                          <a:latin typeface="+mn-lt"/>
                          <a:ea typeface="+mn-ea"/>
                          <a:cs typeface="+mn-ea"/>
                          <a:sym typeface="+mn-lt"/>
                        </a:rPr>
                        <a:t>SMB</a:t>
                      </a:r>
                      <a:r>
                        <a:rPr lang="zh-TW" sz="1500" b="1" i="0" u="none" strike="noStrike" baseline="0" noProof="0">
                          <a:solidFill>
                            <a:srgbClr val="000000"/>
                          </a:solidFill>
                          <a:effectLst/>
                          <a:latin typeface="+mn-lt"/>
                          <a:ea typeface="+mn-ea"/>
                          <a:cs typeface="+mn-ea"/>
                          <a:sym typeface="+mn-lt"/>
                        </a:rPr>
                        <a:t> </a:t>
                      </a:r>
                      <a:r>
                        <a:rPr lang="en-US" altLang="zh-TW" sz="1500" b="1" i="0" u="none" strike="noStrike" baseline="0" noProof="0">
                          <a:solidFill>
                            <a:srgbClr val="000000"/>
                          </a:solidFill>
                          <a:effectLst/>
                          <a:latin typeface="+mn-lt"/>
                          <a:ea typeface="+mn-ea"/>
                          <a:cs typeface="+mn-ea"/>
                          <a:sym typeface="+mn-lt"/>
                        </a:rPr>
                        <a:t>/</a:t>
                      </a:r>
                      <a:r>
                        <a:rPr lang="zh-TW" sz="1500" b="1" i="0" u="none" strike="noStrike" baseline="0" noProof="0">
                          <a:solidFill>
                            <a:srgbClr val="000000"/>
                          </a:solidFill>
                          <a:effectLst/>
                          <a:latin typeface="+mn-lt"/>
                          <a:ea typeface="+mn-ea"/>
                          <a:cs typeface="+mn-ea"/>
                          <a:sym typeface="+mn-lt"/>
                        </a:rPr>
                        <a:t> </a:t>
                      </a:r>
                      <a:r>
                        <a:rPr lang="en-US" altLang="zh-TW" sz="1500" b="1" i="0" u="none" strike="noStrike" baseline="0" noProof="0">
                          <a:solidFill>
                            <a:srgbClr val="000000"/>
                          </a:solidFill>
                          <a:effectLst/>
                          <a:latin typeface="+mn-lt"/>
                          <a:ea typeface="+mn-ea"/>
                          <a:cs typeface="+mn-ea"/>
                          <a:sym typeface="+mn-lt"/>
                        </a:rPr>
                        <a:t>NFS</a:t>
                      </a:r>
                      <a:r>
                        <a:rPr lang="zh-TW" sz="1500" b="1" i="0" u="none" strike="noStrike" baseline="0" noProof="0">
                          <a:solidFill>
                            <a:srgbClr val="000000"/>
                          </a:solidFill>
                          <a:effectLst/>
                          <a:latin typeface="+mn-lt"/>
                          <a:ea typeface="+mn-ea"/>
                          <a:cs typeface="+mn-ea"/>
                          <a:sym typeface="+mn-lt"/>
                        </a:rPr>
                        <a:t> </a:t>
                      </a:r>
                      <a:r>
                        <a:rPr lang="en-US" altLang="zh-TW" sz="1500" b="1" i="0" u="none" strike="noStrike" baseline="0" noProof="0">
                          <a:solidFill>
                            <a:srgbClr val="000000"/>
                          </a:solidFill>
                          <a:effectLst/>
                          <a:latin typeface="+mn-lt"/>
                          <a:ea typeface="+mn-ea"/>
                          <a:cs typeface="+mn-ea"/>
                          <a:sym typeface="+mn-lt"/>
                        </a:rPr>
                        <a:t>/</a:t>
                      </a:r>
                      <a:r>
                        <a:rPr lang="zh-TW" sz="1500" b="1" i="0" u="none" strike="noStrike" baseline="0" noProof="0">
                          <a:solidFill>
                            <a:srgbClr val="000000"/>
                          </a:solidFill>
                          <a:effectLst/>
                          <a:latin typeface="+mn-lt"/>
                          <a:ea typeface="+mn-ea"/>
                          <a:cs typeface="+mn-ea"/>
                          <a:sym typeface="+mn-lt"/>
                        </a:rPr>
                        <a:t> </a:t>
                      </a:r>
                      <a:r>
                        <a:rPr lang="en-US" altLang="zh-TW" sz="1500" b="1" i="0" u="none" strike="noStrike" baseline="0" noProof="0">
                          <a:solidFill>
                            <a:srgbClr val="000000"/>
                          </a:solidFill>
                          <a:effectLst/>
                          <a:latin typeface="+mn-lt"/>
                          <a:ea typeface="+mn-ea"/>
                          <a:cs typeface="+mn-ea"/>
                          <a:sym typeface="+mn-lt"/>
                        </a:rPr>
                        <a:t>AF</a:t>
                      </a:r>
                      <a:r>
                        <a:rPr lang="zh-TW" sz="1500" b="1" i="0" u="none" strike="noStrike" baseline="0" noProof="0">
                          <a:solidFill>
                            <a:srgbClr val="000000"/>
                          </a:solidFill>
                          <a:effectLst/>
                          <a:latin typeface="+mn-lt"/>
                          <a:ea typeface="+mn-ea"/>
                          <a:cs typeface="+mn-ea"/>
                          <a:sym typeface="+mn-lt"/>
                        </a:rPr>
                        <a:t>P </a:t>
                      </a:r>
                      <a:endParaRPr lang="zh-TW">
                        <a:latin typeface="+mn-lt"/>
                        <a:ea typeface="+mn-ea"/>
                        <a:cs typeface="+mn-ea"/>
                        <a:sym typeface="+mn-lt"/>
                      </a:endParaRPr>
                    </a:p>
                  </a:txBody>
                  <a:tcPr marL="89128" marR="89128" marT="108000" marB="108000" anchor="ctr">
                    <a:solidFill>
                      <a:srgbClr val="DBDBDB"/>
                    </a:solidFill>
                  </a:tcPr>
                </a:tc>
                <a:tc>
                  <a:txBody>
                    <a:bodyPr/>
                    <a:lstStyle/>
                    <a:p>
                      <a:pPr algn="ctr" fontAlgn="ctr"/>
                      <a:r>
                        <a:rPr lang="zh-TW" altLang="en-US" sz="1500" b="0">
                          <a:solidFill>
                            <a:schemeClr val="tx1"/>
                          </a:solidFill>
                          <a:effectLst/>
                          <a:latin typeface="+mn-lt"/>
                          <a:ea typeface="+mn-ea"/>
                          <a:cs typeface="+mn-ea"/>
                          <a:sym typeface="+mn-lt"/>
                        </a:rPr>
                        <a:t>Not Supported</a:t>
                      </a:r>
                    </a:p>
                  </a:txBody>
                  <a:tcPr marL="89128" marR="89128" marT="108000" marB="108000" anchor="ctr">
                    <a:solidFill>
                      <a:srgbClr val="DBDBDB"/>
                    </a:solidFill>
                  </a:tcPr>
                </a:tc>
                <a:tc>
                  <a:txBody>
                    <a:bodyPr/>
                    <a:lstStyle/>
                    <a:p>
                      <a:pPr marL="0" algn="ctr" defTabSz="914400" rtl="0" eaLnBrk="1" fontAlgn="ctr" latinLnBrk="0" hangingPunct="1"/>
                      <a:r>
                        <a:rPr lang="zh-TW" altLang="en-US" sz="1500" b="0" kern="1200">
                          <a:solidFill>
                            <a:schemeClr val="tx1"/>
                          </a:solidFill>
                          <a:effectLst/>
                          <a:latin typeface="+mn-lt"/>
                          <a:ea typeface="+mn-ea"/>
                          <a:cs typeface="+mn-ea"/>
                          <a:sym typeface="+mn-lt"/>
                        </a:rPr>
                        <a:t>Supported</a:t>
                      </a:r>
                    </a:p>
                  </a:txBody>
                  <a:tcPr marL="89128" marR="89128" marT="108000" marB="108000" anchor="ctr">
                    <a:solidFill>
                      <a:srgbClr val="DBDBDB"/>
                    </a:solidFill>
                  </a:tcPr>
                </a:tc>
                <a:extLst>
                  <a:ext uri="{0D108BD9-81ED-4DB2-BD59-A6C34878D82A}">
                    <a16:rowId xmlns:a16="http://schemas.microsoft.com/office/drawing/2014/main" val="3587223761"/>
                  </a:ext>
                </a:extLst>
              </a:tr>
              <a:tr h="439520">
                <a:tc>
                  <a:txBody>
                    <a:bodyPr/>
                    <a:lstStyle/>
                    <a:p>
                      <a:pPr marL="0" lvl="0" indent="0" algn="ctr">
                        <a:lnSpc>
                          <a:spcPct val="100000"/>
                        </a:lnSpc>
                        <a:buNone/>
                      </a:pPr>
                      <a:r>
                        <a:rPr lang="zh-TW" sz="1500" b="1" i="0" u="none" strike="noStrike" baseline="0" noProof="0">
                          <a:solidFill>
                            <a:srgbClr val="000000"/>
                          </a:solidFill>
                          <a:effectLst/>
                          <a:latin typeface="+mn-lt"/>
                          <a:ea typeface="+mn-ea"/>
                          <a:cs typeface="+mn-ea"/>
                          <a:sym typeface="+mn-lt"/>
                        </a:rPr>
                        <a:t>Sync with the cloud</a:t>
                      </a:r>
                      <a:endParaRPr lang="zh-TW">
                        <a:latin typeface="+mn-lt"/>
                        <a:ea typeface="+mn-ea"/>
                        <a:cs typeface="+mn-ea"/>
                        <a:sym typeface="+mn-lt"/>
                      </a:endParaRPr>
                    </a:p>
                  </a:txBody>
                  <a:tcPr marL="89128" marR="89128" marT="108000" marB="108000" anchor="ctr">
                    <a:solidFill>
                      <a:srgbClr val="EEEEEE"/>
                    </a:solidFill>
                  </a:tcPr>
                </a:tc>
                <a:tc>
                  <a:txBody>
                    <a:bodyPr/>
                    <a:lstStyle/>
                    <a:p>
                      <a:pPr algn="ctr" fontAlgn="ctr"/>
                      <a:r>
                        <a:rPr lang="zh-TW" altLang="en-US" sz="1500" b="0">
                          <a:solidFill>
                            <a:schemeClr val="tx1"/>
                          </a:solidFill>
                          <a:effectLst/>
                          <a:latin typeface="+mn-lt"/>
                          <a:ea typeface="+mn-ea"/>
                          <a:cs typeface="+mn-ea"/>
                          <a:sym typeface="+mn-lt"/>
                        </a:rPr>
                        <a:t>Sync only when browsing</a:t>
                      </a:r>
                    </a:p>
                  </a:txBody>
                  <a:tcPr marL="89128" marR="89128" marT="108000" marB="108000" anchor="ctr">
                    <a:solidFill>
                      <a:srgbClr val="EEEEEE"/>
                    </a:solidFill>
                  </a:tcPr>
                </a:tc>
                <a:tc>
                  <a:txBody>
                    <a:bodyPr/>
                    <a:lstStyle/>
                    <a:p>
                      <a:pPr marL="0" algn="ctr" rtl="0" eaLnBrk="1" fontAlgn="ctr" latinLnBrk="0" hangingPunct="1"/>
                      <a:r>
                        <a:rPr lang="zh-TW" altLang="en-US" sz="1500" b="0" kern="1200">
                          <a:solidFill>
                            <a:schemeClr val="tx1"/>
                          </a:solidFill>
                          <a:effectLst/>
                          <a:latin typeface="+mn-lt"/>
                          <a:ea typeface="+mn-ea"/>
                          <a:cs typeface="+mn-ea"/>
                          <a:sym typeface="+mn-lt"/>
                        </a:rPr>
                        <a:t>Sync constantly for quick access</a:t>
                      </a:r>
                    </a:p>
                  </a:txBody>
                  <a:tcPr marL="89128" marR="89128" marT="108000" marB="108000" anchor="ctr">
                    <a:solidFill>
                      <a:srgbClr val="EEEEEE"/>
                    </a:solidFill>
                  </a:tcPr>
                </a:tc>
                <a:extLst>
                  <a:ext uri="{0D108BD9-81ED-4DB2-BD59-A6C34878D82A}">
                    <a16:rowId xmlns:a16="http://schemas.microsoft.com/office/drawing/2014/main" val="3065402618"/>
                  </a:ext>
                </a:extLst>
              </a:tr>
              <a:tr h="439520">
                <a:tc>
                  <a:txBody>
                    <a:bodyPr/>
                    <a:lstStyle/>
                    <a:p>
                      <a:pPr marL="0" lvl="0" indent="0" algn="ctr">
                        <a:lnSpc>
                          <a:spcPct val="100000"/>
                        </a:lnSpc>
                        <a:buNone/>
                      </a:pPr>
                      <a:r>
                        <a:rPr lang="en-US" altLang="zh-CN" sz="1500" b="1" i="0" u="none" strike="noStrike" baseline="0" noProof="0">
                          <a:solidFill>
                            <a:srgbClr val="000000"/>
                          </a:solidFill>
                          <a:effectLst/>
                          <a:latin typeface="+mn-lt"/>
                          <a:ea typeface="+mn-ea"/>
                          <a:cs typeface="+mn-ea"/>
                          <a:sym typeface="+mn-lt"/>
                        </a:rPr>
                        <a:t>Integration</a:t>
                      </a:r>
                      <a:r>
                        <a:rPr lang="zh-CN" sz="1500" b="1" i="0" u="none" strike="noStrike" baseline="0" noProof="0">
                          <a:solidFill>
                            <a:srgbClr val="000000"/>
                          </a:solidFill>
                          <a:effectLst/>
                          <a:latin typeface="+mn-lt"/>
                          <a:ea typeface="+mn-ea"/>
                          <a:cs typeface="+mn-ea"/>
                          <a:sym typeface="+mn-lt"/>
                        </a:rPr>
                        <a:t> </a:t>
                      </a:r>
                      <a:r>
                        <a:rPr lang="en-US" altLang="zh-CN" sz="1500" b="1" i="0" u="none" strike="noStrike" baseline="0" noProof="0">
                          <a:solidFill>
                            <a:srgbClr val="000000"/>
                          </a:solidFill>
                          <a:effectLst/>
                          <a:latin typeface="+mn-lt"/>
                          <a:ea typeface="+mn-ea"/>
                          <a:cs typeface="+mn-ea"/>
                          <a:sym typeface="+mn-lt"/>
                        </a:rPr>
                        <a:t>with</a:t>
                      </a:r>
                      <a:r>
                        <a:rPr lang="zh-CN" sz="1500" b="1" i="0" u="none" strike="noStrike" baseline="0" noProof="0">
                          <a:solidFill>
                            <a:srgbClr val="000000"/>
                          </a:solidFill>
                          <a:effectLst/>
                          <a:latin typeface="+mn-lt"/>
                          <a:ea typeface="+mn-ea"/>
                          <a:cs typeface="+mn-ea"/>
                          <a:sym typeface="+mn-lt"/>
                        </a:rPr>
                        <a:t> </a:t>
                      </a:r>
                      <a:r>
                        <a:rPr lang="en-US" altLang="zh-CN" sz="1500" b="1" i="0" u="none" strike="noStrike" baseline="0" noProof="0">
                          <a:solidFill>
                            <a:srgbClr val="000000"/>
                          </a:solidFill>
                          <a:effectLst/>
                          <a:latin typeface="+mn-lt"/>
                          <a:ea typeface="+mn-ea"/>
                          <a:cs typeface="+mn-ea"/>
                          <a:sym typeface="+mn-lt"/>
                        </a:rPr>
                        <a:t>QTS</a:t>
                      </a:r>
                      <a:r>
                        <a:rPr lang="zh-CN" sz="1500" b="1" i="0" u="none" strike="noStrike" baseline="0" noProof="0">
                          <a:solidFill>
                            <a:srgbClr val="000000"/>
                          </a:solidFill>
                          <a:effectLst/>
                          <a:latin typeface="+mn-lt"/>
                          <a:ea typeface="+mn-ea"/>
                          <a:cs typeface="+mn-ea"/>
                          <a:sym typeface="+mn-lt"/>
                        </a:rPr>
                        <a:t> Apps</a:t>
                      </a:r>
                      <a:endParaRPr lang="zh-TW">
                        <a:latin typeface="+mn-lt"/>
                        <a:ea typeface="+mn-ea"/>
                        <a:cs typeface="+mn-ea"/>
                        <a:sym typeface="+mn-lt"/>
                      </a:endParaRPr>
                    </a:p>
                  </a:txBody>
                  <a:tcPr marL="89128" marR="89128" marT="108000" marB="108000" anchor="ctr">
                    <a:solidFill>
                      <a:srgbClr val="DBDBDB"/>
                    </a:solidFill>
                  </a:tcPr>
                </a:tc>
                <a:tc>
                  <a:txBody>
                    <a:bodyPr/>
                    <a:lstStyle/>
                    <a:p>
                      <a:pPr lvl="0" algn="ctr">
                        <a:buNone/>
                      </a:pPr>
                      <a:r>
                        <a:rPr lang="zh-TW" altLang="en-US" sz="1500" b="0">
                          <a:solidFill>
                            <a:schemeClr val="tx1"/>
                          </a:solidFill>
                          <a:effectLst/>
                          <a:latin typeface="+mn-lt"/>
                          <a:ea typeface="+mn-ea"/>
                          <a:cs typeface="+mn-ea"/>
                          <a:sym typeface="+mn-lt"/>
                        </a:rPr>
                        <a:t>Not supported</a:t>
                      </a:r>
                    </a:p>
                  </a:txBody>
                  <a:tcPr marL="89128" marR="89128" marT="108000" marB="108000" anchor="ctr">
                    <a:solidFill>
                      <a:srgbClr val="DBDBDB"/>
                    </a:solidFill>
                  </a:tcPr>
                </a:tc>
                <a:tc>
                  <a:txBody>
                    <a:bodyPr/>
                    <a:lstStyle/>
                    <a:p>
                      <a:pPr marL="0" lvl="0" algn="l" rtl="0" eaLnBrk="1" fontAlgn="ctr" latinLnBrk="0" hangingPunct="1">
                        <a:buNone/>
                      </a:pPr>
                      <a:r>
                        <a:rPr lang="en-US" altLang="zh-TW" sz="1500" b="0" kern="1200">
                          <a:solidFill>
                            <a:schemeClr val="tx1"/>
                          </a:solidFill>
                          <a:effectLst/>
                          <a:latin typeface="+mn-lt"/>
                          <a:ea typeface="+mn-ea"/>
                          <a:cs typeface="+mn-ea"/>
                          <a:sym typeface="+mn-lt"/>
                        </a:rPr>
                        <a:t>   </a:t>
                      </a:r>
                      <a:r>
                        <a:rPr lang="zh-TW" altLang="en-US" sz="1500" b="0" kern="1200">
                          <a:solidFill>
                            <a:schemeClr val="tx1"/>
                          </a:solidFill>
                          <a:effectLst/>
                          <a:latin typeface="+mn-lt"/>
                          <a:ea typeface="+mn-ea"/>
                          <a:cs typeface="+mn-ea"/>
                          <a:sym typeface="+mn-lt"/>
                        </a:rPr>
                        <a:t>  </a:t>
                      </a:r>
                      <a:r>
                        <a:rPr lang="en-US" altLang="zh-TW" sz="1500" b="0" kern="1200">
                          <a:solidFill>
                            <a:schemeClr val="tx1"/>
                          </a:solidFill>
                          <a:effectLst/>
                          <a:latin typeface="+mn-lt"/>
                          <a:ea typeface="+mn-ea"/>
                          <a:cs typeface="+mn-ea"/>
                          <a:sym typeface="+mn-lt"/>
                        </a:rPr>
                        <a:t> Supported                                           </a:t>
                      </a:r>
                    </a:p>
                  </a:txBody>
                  <a:tcPr marL="89128" marR="89128" marT="108000" marB="108000" anchor="ctr">
                    <a:solidFill>
                      <a:srgbClr val="DBDBDB"/>
                    </a:solidFill>
                  </a:tcPr>
                </a:tc>
                <a:extLst>
                  <a:ext uri="{0D108BD9-81ED-4DB2-BD59-A6C34878D82A}">
                    <a16:rowId xmlns:a16="http://schemas.microsoft.com/office/drawing/2014/main" val="2726153205"/>
                  </a:ext>
                </a:extLst>
              </a:tr>
            </a:tbl>
          </a:graphicData>
        </a:graphic>
      </p:graphicFrame>
      <p:grpSp>
        <p:nvGrpSpPr>
          <p:cNvPr id="7" name="群組 6">
            <a:extLst>
              <a:ext uri="{FF2B5EF4-FFF2-40B4-BE49-F238E27FC236}">
                <a16:creationId xmlns:a16="http://schemas.microsoft.com/office/drawing/2014/main" id="{B303A4AD-5E31-4205-AA9F-3896835D4C17}"/>
              </a:ext>
            </a:extLst>
          </p:cNvPr>
          <p:cNvGrpSpPr/>
          <p:nvPr/>
        </p:nvGrpSpPr>
        <p:grpSpPr>
          <a:xfrm>
            <a:off x="7312227" y="5765753"/>
            <a:ext cx="1776261" cy="360000"/>
            <a:chOff x="5163359" y="4334937"/>
            <a:chExt cx="1332195" cy="270000"/>
          </a:xfrm>
        </p:grpSpPr>
        <p:pic>
          <p:nvPicPr>
            <p:cNvPr id="6" name="Picture 35" descr="https://lh4.googleusercontent.com/ETlYkxMtNwBhq_pF5u1Y0xJwnaq7RXkdBxqpC3lVyjcob8rGPOWaXiTlFupURIDJ0HJjjiUV9J85QzE7q_rLvINO7Ow9ShVw_x_KIq7Mfm-4ukuNjXC_AnFPBN4-2jjw7GL0pN0LihM">
              <a:extLst>
                <a:ext uri="{FF2B5EF4-FFF2-40B4-BE49-F238E27FC236}">
                  <a16:creationId xmlns:a16="http://schemas.microsoft.com/office/drawing/2014/main" id="{D05F7278-E29A-DF43-956F-1207A0A17BB1}"/>
                </a:ext>
              </a:extLst>
            </p:cNvPr>
            <p:cNvPicPr>
              <a:picLocks noChangeAspect="1" noChangeArrowheads="1"/>
            </p:cNvPicPr>
            <p:nvPr/>
          </p:nvPicPr>
          <p:blipFill>
            <a:blip r:embed="rId18" cstate="print">
              <a:extLst>
                <a:ext uri="{28A0092B-C50C-407E-A947-70E740481C1C}">
                  <a14:useLocalDpi xmlns:a14="http://schemas.microsoft.com/office/drawing/2010/main"/>
                </a:ext>
              </a:extLst>
            </a:blip>
            <a:srcRect/>
            <a:stretch>
              <a:fillRect/>
            </a:stretch>
          </p:blipFill>
          <p:spPr bwMode="auto">
            <a:xfrm>
              <a:off x="6225554" y="4334937"/>
              <a:ext cx="270000" cy="270000"/>
            </a:xfrm>
            <a:prstGeom prst="rect">
              <a:avLst/>
            </a:prstGeom>
            <a:noFill/>
            <a:effectLst>
              <a:outerShdw blurRad="50800" dist="38100" dir="2700000" algn="tl" rotWithShape="0">
                <a:prstClr val="black">
                  <a:alpha val="40000"/>
                </a:prstClr>
              </a:outerShdw>
            </a:effectLst>
          </p:spPr>
        </p:pic>
        <p:pic>
          <p:nvPicPr>
            <p:cNvPr id="8" name="Picture 37" descr="https://lh3.googleusercontent.com/-NG0S4Pwe25TCICHnKWyvCv5tMwZQO4HmP1zJ8VIaAY2muB5NPdEhMsO7o3dAh04YrJwLxVE18ona_WuHYZ-pY4HnfTbOIjEhgKUWAxuOT-lfh14fMdFHPjdg1b6fdTOQIgUIO9wjn0">
              <a:extLst>
                <a:ext uri="{FF2B5EF4-FFF2-40B4-BE49-F238E27FC236}">
                  <a16:creationId xmlns:a16="http://schemas.microsoft.com/office/drawing/2014/main" id="{517529BD-F712-E448-ADF9-B2BF1EEF92E7}"/>
                </a:ext>
              </a:extLst>
            </p:cNvPr>
            <p:cNvPicPr>
              <a:picLocks noChangeAspect="1" noChangeArrowheads="1"/>
            </p:cNvPicPr>
            <p:nvPr/>
          </p:nvPicPr>
          <p:blipFill>
            <a:blip r:embed="rId19" cstate="print">
              <a:extLst>
                <a:ext uri="{28A0092B-C50C-407E-A947-70E740481C1C}">
                  <a14:useLocalDpi xmlns:a14="http://schemas.microsoft.com/office/drawing/2010/main"/>
                </a:ext>
              </a:extLst>
            </a:blip>
            <a:srcRect/>
            <a:stretch>
              <a:fillRect/>
            </a:stretch>
          </p:blipFill>
          <p:spPr bwMode="auto">
            <a:xfrm>
              <a:off x="5871489" y="4334937"/>
              <a:ext cx="270000" cy="270000"/>
            </a:xfrm>
            <a:prstGeom prst="rect">
              <a:avLst/>
            </a:prstGeom>
            <a:noFill/>
            <a:effectLst>
              <a:outerShdw blurRad="50800" dist="38100" dir="2700000" algn="tl" rotWithShape="0">
                <a:prstClr val="black">
                  <a:alpha val="40000"/>
                </a:prstClr>
              </a:outerShdw>
            </a:effectLst>
          </p:spPr>
        </p:pic>
        <p:pic>
          <p:nvPicPr>
            <p:cNvPr id="37" name="圖片 36">
              <a:extLst>
                <a:ext uri="{FF2B5EF4-FFF2-40B4-BE49-F238E27FC236}">
                  <a16:creationId xmlns:a16="http://schemas.microsoft.com/office/drawing/2014/main" id="{B4692559-EF33-4AF7-B125-F73B63586A26}"/>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a:off x="5517424" y="4334937"/>
              <a:ext cx="270000" cy="270000"/>
            </a:xfrm>
            <a:prstGeom prst="rect">
              <a:avLst/>
            </a:prstGeom>
            <a:noFill/>
            <a:effectLst>
              <a:outerShdw blurRad="50800" dist="38100" dir="2700000" algn="tl" rotWithShape="0">
                <a:prstClr val="black">
                  <a:alpha val="40000"/>
                </a:prstClr>
              </a:outerShdw>
            </a:effectLst>
          </p:spPr>
        </p:pic>
        <p:pic>
          <p:nvPicPr>
            <p:cNvPr id="42" name="圖片 41" descr="一張含有 時鐘 的圖片&#10;&#10;自動產生的描述">
              <a:extLst>
                <a:ext uri="{FF2B5EF4-FFF2-40B4-BE49-F238E27FC236}">
                  <a16:creationId xmlns:a16="http://schemas.microsoft.com/office/drawing/2014/main" id="{386906F1-37C7-41A4-8E73-9B1915221DC4}"/>
                </a:ext>
              </a:extLst>
            </p:cNvPr>
            <p:cNvPicPr>
              <a:picLocks noChangeAspect="1"/>
            </p:cNvPicPr>
            <p:nvPr/>
          </p:nvPicPr>
          <p:blipFill>
            <a:blip r:embed="rId21" cstate="print">
              <a:extLst>
                <a:ext uri="{28A0092B-C50C-407E-A947-70E740481C1C}">
                  <a14:useLocalDpi xmlns:a14="http://schemas.microsoft.com/office/drawing/2010/main"/>
                </a:ext>
              </a:extLst>
            </a:blip>
            <a:stretch>
              <a:fillRect/>
            </a:stretch>
          </p:blipFill>
          <p:spPr>
            <a:xfrm>
              <a:off x="5163359" y="4334937"/>
              <a:ext cx="270000" cy="270000"/>
            </a:xfrm>
            <a:prstGeom prst="rect">
              <a:avLst/>
            </a:prstGeom>
            <a:noFill/>
            <a:effectLst>
              <a:outerShdw blurRad="50800" dist="38100" dir="2700000" algn="tl" rotWithShape="0">
                <a:prstClr val="black">
                  <a:alpha val="40000"/>
                </a:prstClr>
              </a:outerShdw>
            </a:effectLst>
          </p:spPr>
        </p:pic>
      </p:grpSp>
      <p:pic>
        <p:nvPicPr>
          <p:cNvPr id="36" name="圖片 35">
            <a:extLst>
              <a:ext uri="{FF2B5EF4-FFF2-40B4-BE49-F238E27FC236}">
                <a16:creationId xmlns:a16="http://schemas.microsoft.com/office/drawing/2014/main" id="{5D8EDF48-8DF3-EA42-AAB8-6A7A8BF55ACD}"/>
              </a:ext>
            </a:extLst>
          </p:cNvPr>
          <p:cNvPicPr>
            <a:picLocks noChangeAspect="1"/>
          </p:cNvPicPr>
          <p:nvPr/>
        </p:nvPicPr>
        <p:blipFill>
          <a:blip r:embed="rId22" cstate="print">
            <a:extLst>
              <a:ext uri="{28A0092B-C50C-407E-A947-70E740481C1C}">
                <a14:useLocalDpi xmlns:a14="http://schemas.microsoft.com/office/drawing/2010/main"/>
              </a:ext>
            </a:extLst>
          </a:blip>
          <a:stretch>
            <a:fillRect/>
          </a:stretch>
        </p:blipFill>
        <p:spPr>
          <a:xfrm rot="358397">
            <a:off x="3549872" y="6207537"/>
            <a:ext cx="512057" cy="512057"/>
          </a:xfrm>
          <a:prstGeom prst="rect">
            <a:avLst/>
          </a:prstGeom>
          <a:effectLst>
            <a:outerShdw blurRad="50800" dist="38100" dir="2700000" algn="tl" rotWithShape="0">
              <a:prstClr val="black">
                <a:alpha val="40000"/>
              </a:prstClr>
            </a:outerShdw>
          </a:effectLst>
        </p:spPr>
      </p:pic>
      <p:pic>
        <p:nvPicPr>
          <p:cNvPr id="38" name="圖片 37">
            <a:extLst>
              <a:ext uri="{FF2B5EF4-FFF2-40B4-BE49-F238E27FC236}">
                <a16:creationId xmlns:a16="http://schemas.microsoft.com/office/drawing/2014/main" id="{4F1FFDE6-2B1A-7F44-AFB9-ECC03F7AF54C}"/>
              </a:ext>
            </a:extLst>
          </p:cNvPr>
          <p:cNvPicPr>
            <a:picLocks noChangeAspect="1"/>
          </p:cNvPicPr>
          <p:nvPr/>
        </p:nvPicPr>
        <p:blipFill>
          <a:blip r:embed="rId23" cstate="print">
            <a:extLst>
              <a:ext uri="{28A0092B-C50C-407E-A947-70E740481C1C}">
                <a14:useLocalDpi xmlns:a14="http://schemas.microsoft.com/office/drawing/2010/main"/>
              </a:ext>
            </a:extLst>
          </a:blip>
          <a:stretch>
            <a:fillRect/>
          </a:stretch>
        </p:blipFill>
        <p:spPr>
          <a:xfrm rot="20603179">
            <a:off x="4148523" y="6411289"/>
            <a:ext cx="381687" cy="355315"/>
          </a:xfrm>
          <a:prstGeom prst="rect">
            <a:avLst/>
          </a:prstGeom>
          <a:effectLst>
            <a:outerShdw blurRad="50800" dist="38100" dir="2700000" algn="tl" rotWithShape="0">
              <a:prstClr val="black">
                <a:alpha val="40000"/>
              </a:prstClr>
            </a:outerShdw>
          </a:effectLst>
        </p:spPr>
      </p:pic>
      <p:pic>
        <p:nvPicPr>
          <p:cNvPr id="39" name="圖片 38">
            <a:extLst>
              <a:ext uri="{FF2B5EF4-FFF2-40B4-BE49-F238E27FC236}">
                <a16:creationId xmlns:a16="http://schemas.microsoft.com/office/drawing/2014/main" id="{3A6924D9-2254-8544-8A0F-D2FD6F0E5A9C}"/>
              </a:ext>
            </a:extLst>
          </p:cNvPr>
          <p:cNvPicPr>
            <a:picLocks noChangeAspect="1"/>
          </p:cNvPicPr>
          <p:nvPr/>
        </p:nvPicPr>
        <p:blipFill>
          <a:blip r:embed="rId24" cstate="print">
            <a:extLst>
              <a:ext uri="{28A0092B-C50C-407E-A947-70E740481C1C}">
                <a14:useLocalDpi xmlns:a14="http://schemas.microsoft.com/office/drawing/2010/main"/>
              </a:ext>
            </a:extLst>
          </a:blip>
          <a:stretch>
            <a:fillRect/>
          </a:stretch>
        </p:blipFill>
        <p:spPr>
          <a:xfrm>
            <a:off x="2004756" y="6423071"/>
            <a:ext cx="335901" cy="240197"/>
          </a:xfrm>
          <a:prstGeom prst="rect">
            <a:avLst/>
          </a:prstGeom>
          <a:effectLst>
            <a:outerShdw blurRad="50800" dist="38100" dir="2700000" algn="tl" rotWithShape="0">
              <a:prstClr val="black">
                <a:alpha val="40000"/>
              </a:prstClr>
            </a:outerShdw>
          </a:effectLst>
        </p:spPr>
      </p:pic>
      <p:pic>
        <p:nvPicPr>
          <p:cNvPr id="41" name="圖片 40">
            <a:extLst>
              <a:ext uri="{FF2B5EF4-FFF2-40B4-BE49-F238E27FC236}">
                <a16:creationId xmlns:a16="http://schemas.microsoft.com/office/drawing/2014/main" id="{F744647D-5B81-7F4E-B7D8-9C5D8D62985E}"/>
              </a:ext>
            </a:extLst>
          </p:cNvPr>
          <p:cNvPicPr>
            <a:picLocks noChangeAspect="1"/>
          </p:cNvPicPr>
          <p:nvPr/>
        </p:nvPicPr>
        <p:blipFill>
          <a:blip r:embed="rId25" cstate="print">
            <a:extLst>
              <a:ext uri="{28A0092B-C50C-407E-A947-70E740481C1C}">
                <a14:useLocalDpi xmlns:a14="http://schemas.microsoft.com/office/drawing/2010/main"/>
              </a:ext>
            </a:extLst>
          </a:blip>
          <a:stretch>
            <a:fillRect/>
          </a:stretch>
        </p:blipFill>
        <p:spPr>
          <a:xfrm>
            <a:off x="1449798" y="6314910"/>
            <a:ext cx="391841" cy="391841"/>
          </a:xfrm>
          <a:prstGeom prst="rect">
            <a:avLst/>
          </a:prstGeom>
          <a:effectLst>
            <a:outerShdw blurRad="50800" dist="38100" dir="2700000" algn="tl" rotWithShape="0">
              <a:prstClr val="black">
                <a:alpha val="40000"/>
              </a:prstClr>
            </a:outerShdw>
          </a:effectLst>
        </p:spPr>
      </p:pic>
      <p:pic>
        <p:nvPicPr>
          <p:cNvPr id="44" name="圖片 43" descr="一張含有 物件 的圖片&#10;&#10;自動產生的描述">
            <a:extLst>
              <a:ext uri="{FF2B5EF4-FFF2-40B4-BE49-F238E27FC236}">
                <a16:creationId xmlns:a16="http://schemas.microsoft.com/office/drawing/2014/main" id="{CBA343DB-3ADD-3546-88FB-F1BB6CC1DA4F}"/>
              </a:ext>
            </a:extLst>
          </p:cNvPr>
          <p:cNvPicPr>
            <a:picLocks noChangeAspect="1"/>
          </p:cNvPicPr>
          <p:nvPr/>
        </p:nvPicPr>
        <p:blipFill rotWithShape="1">
          <a:blip r:embed="rId26" cstate="print">
            <a:extLst>
              <a:ext uri="{28A0092B-C50C-407E-A947-70E740481C1C}">
                <a14:useLocalDpi xmlns:a14="http://schemas.microsoft.com/office/drawing/2010/main"/>
              </a:ext>
            </a:extLst>
          </a:blip>
          <a:srcRect/>
          <a:stretch/>
        </p:blipFill>
        <p:spPr>
          <a:xfrm rot="20887694">
            <a:off x="983969" y="6353421"/>
            <a:ext cx="406139" cy="305347"/>
          </a:xfrm>
          <a:prstGeom prst="rect">
            <a:avLst/>
          </a:prstGeom>
          <a:effectLst>
            <a:outerShdw blurRad="50800" dist="38100" dir="2700000" algn="tl" rotWithShape="0">
              <a:prstClr val="black">
                <a:alpha val="40000"/>
              </a:prstClr>
            </a:outerShdw>
          </a:effectLst>
        </p:spPr>
      </p:pic>
      <p:pic>
        <p:nvPicPr>
          <p:cNvPr id="45" name="圖片 44">
            <a:extLst>
              <a:ext uri="{FF2B5EF4-FFF2-40B4-BE49-F238E27FC236}">
                <a16:creationId xmlns:a16="http://schemas.microsoft.com/office/drawing/2014/main" id="{E1E65652-568F-F147-9269-1F3CC4C6D33F}"/>
              </a:ext>
            </a:extLst>
          </p:cNvPr>
          <p:cNvPicPr>
            <a:picLocks noChangeAspect="1"/>
          </p:cNvPicPr>
          <p:nvPr/>
        </p:nvPicPr>
        <p:blipFill>
          <a:blip r:embed="rId27" cstate="print">
            <a:extLst>
              <a:ext uri="{28A0092B-C50C-407E-A947-70E740481C1C}">
                <a14:useLocalDpi xmlns:a14="http://schemas.microsoft.com/office/drawing/2010/main"/>
              </a:ext>
            </a:extLst>
          </a:blip>
          <a:stretch>
            <a:fillRect/>
          </a:stretch>
        </p:blipFill>
        <p:spPr>
          <a:xfrm rot="21297888">
            <a:off x="310403" y="6310685"/>
            <a:ext cx="534355" cy="397092"/>
          </a:xfrm>
          <a:prstGeom prst="rect">
            <a:avLst/>
          </a:prstGeom>
          <a:effectLst>
            <a:outerShdw blurRad="50800" dist="38100" dir="2700000" algn="tl" rotWithShape="0">
              <a:prstClr val="black">
                <a:alpha val="40000"/>
              </a:prstClr>
            </a:outerShdw>
          </a:effectLst>
        </p:spPr>
      </p:pic>
      <p:pic>
        <p:nvPicPr>
          <p:cNvPr id="46" name="圖片 45">
            <a:extLst>
              <a:ext uri="{FF2B5EF4-FFF2-40B4-BE49-F238E27FC236}">
                <a16:creationId xmlns:a16="http://schemas.microsoft.com/office/drawing/2014/main" id="{1B6576C4-5DD6-4349-B7F5-C90A16087354}"/>
              </a:ext>
            </a:extLst>
          </p:cNvPr>
          <p:cNvPicPr>
            <a:picLocks noChangeAspect="1"/>
          </p:cNvPicPr>
          <p:nvPr/>
        </p:nvPicPr>
        <p:blipFill>
          <a:blip r:embed="rId28" cstate="print">
            <a:extLst>
              <a:ext uri="{28A0092B-C50C-407E-A947-70E740481C1C}">
                <a14:useLocalDpi xmlns:a14="http://schemas.microsoft.com/office/drawing/2010/main"/>
              </a:ext>
            </a:extLst>
          </a:blip>
          <a:stretch>
            <a:fillRect/>
          </a:stretch>
        </p:blipFill>
        <p:spPr>
          <a:xfrm rot="558526">
            <a:off x="3031509" y="6360861"/>
            <a:ext cx="422063" cy="422063"/>
          </a:xfrm>
          <a:prstGeom prst="rect">
            <a:avLst/>
          </a:prstGeom>
          <a:effectLst>
            <a:outerShdw blurRad="50800" dist="38100" dir="2700000" algn="tl" rotWithShape="0">
              <a:prstClr val="black">
                <a:alpha val="40000"/>
              </a:prstClr>
            </a:outerShdw>
          </a:effectLst>
        </p:spPr>
      </p:pic>
      <p:pic>
        <p:nvPicPr>
          <p:cNvPr id="47" name="圖片 46">
            <a:extLst>
              <a:ext uri="{FF2B5EF4-FFF2-40B4-BE49-F238E27FC236}">
                <a16:creationId xmlns:a16="http://schemas.microsoft.com/office/drawing/2014/main" id="{1D791636-22EA-1A4A-91E4-B42EDA1F06AE}"/>
              </a:ext>
            </a:extLst>
          </p:cNvPr>
          <p:cNvPicPr>
            <a:picLocks noChangeAspect="1"/>
          </p:cNvPicPr>
          <p:nvPr/>
        </p:nvPicPr>
        <p:blipFill>
          <a:blip r:embed="rId29" cstate="print">
            <a:extLst>
              <a:ext uri="{28A0092B-C50C-407E-A947-70E740481C1C}">
                <a14:useLocalDpi xmlns:a14="http://schemas.microsoft.com/office/drawing/2010/main"/>
              </a:ext>
            </a:extLst>
          </a:blip>
          <a:stretch>
            <a:fillRect/>
          </a:stretch>
        </p:blipFill>
        <p:spPr>
          <a:xfrm>
            <a:off x="2550424" y="6304373"/>
            <a:ext cx="350040" cy="359881"/>
          </a:xfrm>
          <a:prstGeom prst="rect">
            <a:avLst/>
          </a:prstGeom>
          <a:effectLst>
            <a:outerShdw blurRad="50800" dist="38100" dir="2700000" algn="tl" rotWithShape="0">
              <a:prstClr val="black">
                <a:alpha val="40000"/>
              </a:prstClr>
            </a:outerShdw>
          </a:effectLst>
        </p:spPr>
      </p:pic>
      <p:pic>
        <p:nvPicPr>
          <p:cNvPr id="48" name="圖片 47">
            <a:extLst>
              <a:ext uri="{FF2B5EF4-FFF2-40B4-BE49-F238E27FC236}">
                <a16:creationId xmlns:a16="http://schemas.microsoft.com/office/drawing/2014/main" id="{F0F5C1C1-BB43-284B-B159-8D8846B65B83}"/>
              </a:ext>
            </a:extLst>
          </p:cNvPr>
          <p:cNvPicPr>
            <a:picLocks noChangeAspect="1"/>
          </p:cNvPicPr>
          <p:nvPr/>
        </p:nvPicPr>
        <p:blipFill>
          <a:blip r:embed="rId30" cstate="print">
            <a:extLst>
              <a:ext uri="{28A0092B-C50C-407E-A947-70E740481C1C}">
                <a14:useLocalDpi xmlns:a14="http://schemas.microsoft.com/office/drawing/2010/main"/>
              </a:ext>
            </a:extLst>
          </a:blip>
          <a:stretch>
            <a:fillRect/>
          </a:stretch>
        </p:blipFill>
        <p:spPr>
          <a:xfrm rot="20812052">
            <a:off x="6083101" y="6280015"/>
            <a:ext cx="361199" cy="361199"/>
          </a:xfrm>
          <a:prstGeom prst="rect">
            <a:avLst/>
          </a:prstGeom>
          <a:effectLst>
            <a:outerShdw blurRad="50800" dist="38100" dir="2700000" algn="tl" rotWithShape="0">
              <a:prstClr val="black">
                <a:alpha val="40000"/>
              </a:prstClr>
            </a:outerShdw>
          </a:effectLst>
        </p:spPr>
      </p:pic>
      <p:pic>
        <p:nvPicPr>
          <p:cNvPr id="49" name="圖片 48">
            <a:extLst>
              <a:ext uri="{FF2B5EF4-FFF2-40B4-BE49-F238E27FC236}">
                <a16:creationId xmlns:a16="http://schemas.microsoft.com/office/drawing/2014/main" id="{2E7661F1-2277-6B4E-8588-5BA2D6CE62D4}"/>
              </a:ext>
            </a:extLst>
          </p:cNvPr>
          <p:cNvPicPr>
            <a:picLocks noChangeAspect="1"/>
          </p:cNvPicPr>
          <p:nvPr/>
        </p:nvPicPr>
        <p:blipFill>
          <a:blip r:embed="rId31" cstate="print">
            <a:extLst>
              <a:ext uri="{28A0092B-C50C-407E-A947-70E740481C1C}">
                <a14:useLocalDpi xmlns:a14="http://schemas.microsoft.com/office/drawing/2010/main"/>
              </a:ext>
            </a:extLst>
          </a:blip>
          <a:stretch>
            <a:fillRect/>
          </a:stretch>
        </p:blipFill>
        <p:spPr>
          <a:xfrm rot="573835">
            <a:off x="7268586" y="6239062"/>
            <a:ext cx="511807" cy="511807"/>
          </a:xfrm>
          <a:prstGeom prst="rect">
            <a:avLst/>
          </a:prstGeom>
          <a:effectLst>
            <a:outerShdw blurRad="50800" dist="38100" dir="2700000" algn="tl" rotWithShape="0">
              <a:prstClr val="black">
                <a:alpha val="40000"/>
              </a:prstClr>
            </a:outerShdw>
          </a:effectLst>
        </p:spPr>
      </p:pic>
      <p:pic>
        <p:nvPicPr>
          <p:cNvPr id="50" name="Picture 7">
            <a:extLst>
              <a:ext uri="{FF2B5EF4-FFF2-40B4-BE49-F238E27FC236}">
                <a16:creationId xmlns:a16="http://schemas.microsoft.com/office/drawing/2014/main" id="{F6218892-71CC-F748-921B-D8D82B4B9708}"/>
              </a:ext>
            </a:extLst>
          </p:cNvPr>
          <p:cNvPicPr>
            <a:picLocks noChangeAspect="1" noChangeArrowheads="1"/>
          </p:cNvPicPr>
          <p:nvPr/>
        </p:nvPicPr>
        <p:blipFill>
          <a:blip r:embed="rId32" cstate="print">
            <a:extLst>
              <a:ext uri="{28A0092B-C50C-407E-A947-70E740481C1C}">
                <a14:useLocalDpi xmlns:a14="http://schemas.microsoft.com/office/drawing/2010/main"/>
              </a:ext>
            </a:extLst>
          </a:blip>
          <a:srcRect/>
          <a:stretch>
            <a:fillRect/>
          </a:stretch>
        </p:blipFill>
        <p:spPr bwMode="auto">
          <a:xfrm rot="1417122">
            <a:off x="8611434" y="6357395"/>
            <a:ext cx="370932" cy="370932"/>
          </a:xfrm>
          <a:prstGeom prst="rect">
            <a:avLst/>
          </a:prstGeom>
          <a:noFill/>
          <a:effectLst>
            <a:outerShdw blurRad="50800" dist="38100" dir="2700000" algn="tl" rotWithShape="0">
              <a:prstClr val="black">
                <a:alpha val="40000"/>
              </a:prstClr>
            </a:outerShdw>
          </a:effectLst>
        </p:spPr>
      </p:pic>
      <p:pic>
        <p:nvPicPr>
          <p:cNvPr id="51" name="圖片 50">
            <a:extLst>
              <a:ext uri="{FF2B5EF4-FFF2-40B4-BE49-F238E27FC236}">
                <a16:creationId xmlns:a16="http://schemas.microsoft.com/office/drawing/2014/main" id="{8FEEC6A0-D551-4441-A24B-B46B17FB8A59}"/>
              </a:ext>
            </a:extLst>
          </p:cNvPr>
          <p:cNvPicPr>
            <a:picLocks noChangeAspect="1"/>
          </p:cNvPicPr>
          <p:nvPr/>
        </p:nvPicPr>
        <p:blipFill>
          <a:blip r:embed="rId33" cstate="print">
            <a:extLst>
              <a:ext uri="{28A0092B-C50C-407E-A947-70E740481C1C}">
                <a14:useLocalDpi xmlns:a14="http://schemas.microsoft.com/office/drawing/2010/main"/>
              </a:ext>
            </a:extLst>
          </a:blip>
          <a:stretch>
            <a:fillRect/>
          </a:stretch>
        </p:blipFill>
        <p:spPr>
          <a:xfrm>
            <a:off x="5544982" y="6303388"/>
            <a:ext cx="358805" cy="359881"/>
          </a:xfrm>
          <a:prstGeom prst="rect">
            <a:avLst/>
          </a:prstGeom>
          <a:effectLst>
            <a:outerShdw blurRad="50800" dist="38100" dir="2700000" algn="tl" rotWithShape="0">
              <a:prstClr val="black">
                <a:alpha val="40000"/>
              </a:prstClr>
            </a:outerShdw>
          </a:effectLst>
        </p:spPr>
      </p:pic>
      <p:pic>
        <p:nvPicPr>
          <p:cNvPr id="52" name="圖片 51">
            <a:extLst>
              <a:ext uri="{FF2B5EF4-FFF2-40B4-BE49-F238E27FC236}">
                <a16:creationId xmlns:a16="http://schemas.microsoft.com/office/drawing/2014/main" id="{1B6242D7-C52B-2F48-A61A-B2393C052B0C}"/>
              </a:ext>
            </a:extLst>
          </p:cNvPr>
          <p:cNvPicPr>
            <a:picLocks noChangeAspect="1"/>
          </p:cNvPicPr>
          <p:nvPr/>
        </p:nvPicPr>
        <p:blipFill>
          <a:blip r:embed="rId34" cstate="print">
            <a:extLst>
              <a:ext uri="{28A0092B-C50C-407E-A947-70E740481C1C}">
                <a14:useLocalDpi xmlns:a14="http://schemas.microsoft.com/office/drawing/2010/main"/>
              </a:ext>
            </a:extLst>
          </a:blip>
          <a:stretch>
            <a:fillRect/>
          </a:stretch>
        </p:blipFill>
        <p:spPr>
          <a:xfrm rot="20996850">
            <a:off x="7886608" y="6369754"/>
            <a:ext cx="430037" cy="227145"/>
          </a:xfrm>
          <a:prstGeom prst="rect">
            <a:avLst/>
          </a:prstGeom>
          <a:effectLst>
            <a:outerShdw blurRad="50800" dist="38100" dir="2700000" algn="tl" rotWithShape="0">
              <a:prstClr val="black">
                <a:alpha val="40000"/>
              </a:prstClr>
            </a:outerShdw>
          </a:effectLst>
        </p:spPr>
      </p:pic>
      <p:pic>
        <p:nvPicPr>
          <p:cNvPr id="53" name="Picture 7">
            <a:extLst>
              <a:ext uri="{FF2B5EF4-FFF2-40B4-BE49-F238E27FC236}">
                <a16:creationId xmlns:a16="http://schemas.microsoft.com/office/drawing/2014/main" id="{1E90ADB9-ED2F-B645-90EB-453C5FB454E2}"/>
              </a:ext>
            </a:extLst>
          </p:cNvPr>
          <p:cNvPicPr>
            <a:picLocks noChangeAspect="1" noChangeArrowheads="1"/>
          </p:cNvPicPr>
          <p:nvPr/>
        </p:nvPicPr>
        <p:blipFill>
          <a:blip r:embed="rId35" cstate="print">
            <a:extLst>
              <a:ext uri="{28A0092B-C50C-407E-A947-70E740481C1C}">
                <a14:useLocalDpi xmlns:a14="http://schemas.microsoft.com/office/drawing/2010/main"/>
              </a:ext>
            </a:extLst>
          </a:blip>
          <a:srcRect/>
          <a:stretch>
            <a:fillRect/>
          </a:stretch>
        </p:blipFill>
        <p:spPr bwMode="auto">
          <a:xfrm rot="1417122">
            <a:off x="6646420" y="6311440"/>
            <a:ext cx="458625" cy="395579"/>
          </a:xfrm>
          <a:prstGeom prst="rect">
            <a:avLst/>
          </a:prstGeom>
          <a:noFill/>
          <a:effectLst>
            <a:outerShdw blurRad="50800" dist="38100" dir="2700000" algn="tl" rotWithShape="0">
              <a:prstClr val="black">
                <a:alpha val="40000"/>
              </a:prstClr>
            </a:outerShdw>
          </a:effectLst>
        </p:spPr>
      </p:pic>
      <p:pic>
        <p:nvPicPr>
          <p:cNvPr id="54" name="圖片 53">
            <a:extLst>
              <a:ext uri="{FF2B5EF4-FFF2-40B4-BE49-F238E27FC236}">
                <a16:creationId xmlns:a16="http://schemas.microsoft.com/office/drawing/2014/main" id="{C805644C-6702-3743-81E3-BE31D90150D9}"/>
              </a:ext>
            </a:extLst>
          </p:cNvPr>
          <p:cNvPicPr>
            <a:picLocks noChangeAspect="1"/>
          </p:cNvPicPr>
          <p:nvPr/>
        </p:nvPicPr>
        <p:blipFill>
          <a:blip r:embed="rId36" cstate="print">
            <a:extLst>
              <a:ext uri="{28A0092B-C50C-407E-A947-70E740481C1C}">
                <a14:useLocalDpi xmlns:a14="http://schemas.microsoft.com/office/drawing/2010/main"/>
              </a:ext>
            </a:extLst>
          </a:blip>
          <a:stretch>
            <a:fillRect/>
          </a:stretch>
        </p:blipFill>
        <p:spPr>
          <a:xfrm rot="20812052">
            <a:off x="4757576" y="6318279"/>
            <a:ext cx="590941" cy="231944"/>
          </a:xfrm>
          <a:prstGeom prst="rect">
            <a:avLst/>
          </a:prstGeom>
          <a:effectLst>
            <a:outerShdw blurRad="50800" dist="38100" dir="2700000" algn="tl" rotWithShape="0">
              <a:prstClr val="black">
                <a:alpha val="40000"/>
              </a:prstClr>
            </a:outerShdw>
          </a:effectLst>
        </p:spPr>
      </p:pic>
      <p:pic>
        <p:nvPicPr>
          <p:cNvPr id="55" name="圖片 54">
            <a:extLst>
              <a:ext uri="{FF2B5EF4-FFF2-40B4-BE49-F238E27FC236}">
                <a16:creationId xmlns:a16="http://schemas.microsoft.com/office/drawing/2014/main" id="{6C7AF845-0A59-CF4B-9355-5C34D6A21794}"/>
              </a:ext>
            </a:extLst>
          </p:cNvPr>
          <p:cNvPicPr>
            <a:picLocks noChangeAspect="1"/>
          </p:cNvPicPr>
          <p:nvPr/>
        </p:nvPicPr>
        <p:blipFill rotWithShape="1">
          <a:blip r:embed="rId37" cstate="print">
            <a:extLst>
              <a:ext uri="{28A0092B-C50C-407E-A947-70E740481C1C}">
                <a14:useLocalDpi xmlns:a14="http://schemas.microsoft.com/office/drawing/2010/main"/>
              </a:ext>
            </a:extLst>
          </a:blip>
          <a:srcRect/>
          <a:stretch/>
        </p:blipFill>
        <p:spPr>
          <a:xfrm rot="181714">
            <a:off x="9225793" y="6312397"/>
            <a:ext cx="350040" cy="339321"/>
          </a:xfrm>
          <a:prstGeom prst="rect">
            <a:avLst/>
          </a:prstGeom>
          <a:effectLst>
            <a:outerShdw blurRad="50800" dist="38100" dir="2700000" algn="tl" rotWithShape="0">
              <a:prstClr val="black">
                <a:alpha val="40000"/>
              </a:prstClr>
            </a:outerShdw>
          </a:effectLst>
        </p:spPr>
      </p:pic>
      <p:pic>
        <p:nvPicPr>
          <p:cNvPr id="40" name="圖片 39">
            <a:extLst>
              <a:ext uri="{FF2B5EF4-FFF2-40B4-BE49-F238E27FC236}">
                <a16:creationId xmlns:a16="http://schemas.microsoft.com/office/drawing/2014/main" id="{334951C4-99EE-4B0C-8527-641485BDED8A}"/>
              </a:ext>
            </a:extLst>
          </p:cNvPr>
          <p:cNvPicPr>
            <a:picLocks noChangeAspect="1"/>
          </p:cNvPicPr>
          <p:nvPr/>
        </p:nvPicPr>
        <p:blipFill>
          <a:blip r:embed="rId38" cstate="print">
            <a:extLst>
              <a:ext uri="{28A0092B-C50C-407E-A947-70E740481C1C}">
                <a14:useLocalDpi xmlns:a14="http://schemas.microsoft.com/office/drawing/2010/main"/>
              </a:ext>
            </a:extLst>
          </a:blip>
          <a:stretch>
            <a:fillRect/>
          </a:stretch>
        </p:blipFill>
        <p:spPr>
          <a:xfrm>
            <a:off x="8930548" y="1497461"/>
            <a:ext cx="917739" cy="917739"/>
          </a:xfrm>
          <a:prstGeom prst="rect">
            <a:avLst/>
          </a:prstGeom>
          <a:effectLst>
            <a:outerShdw blurRad="431800" dist="368300" dir="5760000" sx="106000" sy="106000" algn="ctr" rotWithShape="0">
              <a:prstClr val="black">
                <a:alpha val="34000"/>
              </a:prstClr>
            </a:outerShdw>
          </a:effectLst>
        </p:spPr>
      </p:pic>
    </p:spTree>
    <p:extLst>
      <p:ext uri="{BB962C8B-B14F-4D97-AF65-F5344CB8AC3E}">
        <p14:creationId xmlns:p14="http://schemas.microsoft.com/office/powerpoint/2010/main" val="19746691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CCB7B65-636A-4E01-8271-CFE2841AF53B}"/>
              </a:ext>
            </a:extLst>
          </p:cNvPr>
          <p:cNvSpPr>
            <a:spLocks noGrp="1"/>
          </p:cNvSpPr>
          <p:nvPr>
            <p:ph type="title"/>
          </p:nvPr>
        </p:nvSpPr>
        <p:spPr>
          <a:xfrm>
            <a:off x="1" y="135291"/>
            <a:ext cx="12192000" cy="1378563"/>
          </a:xfrm>
        </p:spPr>
        <p:txBody>
          <a:bodyPr>
            <a:noAutofit/>
          </a:bodyPr>
          <a:lstStyle/>
          <a:p>
            <a:pPr>
              <a:lnSpc>
                <a:spcPts val="4500"/>
              </a:lnSpc>
            </a:pPr>
            <a:r>
              <a:rPr lang="zh-CN" altLang="en-US" sz="3600">
                <a:latin typeface="+mn-lt"/>
                <a:ea typeface="+mn-ea"/>
                <a:cs typeface="+mn-ea"/>
                <a:sym typeface="+mn-lt"/>
              </a:rPr>
              <a:t>Hyper Data Protector </a:t>
            </a:r>
            <a:r>
              <a:rPr lang="en-US" altLang="zh-CN" sz="3600">
                <a:latin typeface="+mn-lt"/>
                <a:ea typeface="+mn-ea"/>
                <a:cs typeface="+mn-ea"/>
                <a:sym typeface="+mn-lt"/>
              </a:rPr>
              <a:t>:  </a:t>
            </a:r>
            <a:r>
              <a:rPr lang="en-US" altLang="zh-TW" sz="3600">
                <a:latin typeface="+mn-lt"/>
                <a:ea typeface="+mn-ea"/>
                <a:cs typeface="+mn-ea"/>
                <a:sym typeface="+mn-lt"/>
              </a:rPr>
              <a:t>All-in-one active backup solution for virtual machines</a:t>
            </a:r>
            <a:endParaRPr lang="zh-CN" altLang="en-US" sz="3600">
              <a:solidFill>
                <a:schemeClr val="tx1"/>
              </a:solidFill>
              <a:latin typeface="+mn-lt"/>
              <a:ea typeface="+mn-ea"/>
              <a:cs typeface="+mn-ea"/>
              <a:sym typeface="+mn-lt"/>
            </a:endParaRPr>
          </a:p>
        </p:txBody>
      </p:sp>
      <p:sp>
        <p:nvSpPr>
          <p:cNvPr id="5" name="Google Shape;83;p16">
            <a:extLst>
              <a:ext uri="{FF2B5EF4-FFF2-40B4-BE49-F238E27FC236}">
                <a16:creationId xmlns:a16="http://schemas.microsoft.com/office/drawing/2014/main" id="{01E565C2-0D32-FB4D-871A-4C68C06A2614}"/>
              </a:ext>
            </a:extLst>
          </p:cNvPr>
          <p:cNvSpPr txBox="1">
            <a:spLocks/>
          </p:cNvSpPr>
          <p:nvPr/>
        </p:nvSpPr>
        <p:spPr>
          <a:xfrm>
            <a:off x="365216" y="1654193"/>
            <a:ext cx="5452672" cy="2405545"/>
          </a:xfrm>
          <a:prstGeom prst="rect">
            <a:avLst/>
          </a:prstGeom>
        </p:spPr>
        <p:txBody>
          <a:bodyPr spcFirstLastPara="1" wrap="square" lIns="121900" tIns="121900" rIns="121900" bIns="121900" anchor="t" anchorCtr="0">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微軟正黑體" pitchFamily="34" charset="-120"/>
                <a:ea typeface="微軟正黑體" pitchFamily="34" charset="-120"/>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微軟正黑體" pitchFamily="34" charset="-120"/>
                <a:ea typeface="微軟正黑體" pitchFamily="34" charset="-120"/>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微軟正黑體" pitchFamily="34" charset="-120"/>
                <a:ea typeface="微軟正黑體" pitchFamily="34" charset="-120"/>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微軟正黑體" pitchFamily="34" charset="-120"/>
                <a:ea typeface="微軟正黑體" pitchFamily="34" charset="-120"/>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微軟正黑體" pitchFamily="34" charset="-120"/>
                <a:ea typeface="微軟正黑體" pitchFamily="34" charset="-12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180000">
              <a:lnSpc>
                <a:spcPts val="3200"/>
              </a:lnSpc>
              <a:spcBef>
                <a:spcPts val="0"/>
              </a:spcBef>
              <a:buClrTx/>
              <a:buSzPct val="90000"/>
            </a:pPr>
            <a:r>
              <a:rPr lang="en-US" altLang="zh-TW" sz="2000">
                <a:solidFill>
                  <a:schemeClr val="bg1"/>
                </a:solidFill>
                <a:latin typeface="+mn-lt"/>
                <a:ea typeface="+mn-ea"/>
                <a:cs typeface="+mn-ea"/>
                <a:sym typeface="+mn-lt"/>
              </a:rPr>
              <a:t>Supports</a:t>
            </a:r>
            <a:r>
              <a:rPr lang="zh-TW" altLang="en-US" sz="2000">
                <a:solidFill>
                  <a:schemeClr val="bg1"/>
                </a:solidFill>
                <a:latin typeface="+mn-lt"/>
                <a:ea typeface="+mn-ea"/>
                <a:cs typeface="+mn-ea"/>
                <a:sym typeface="+mn-lt"/>
              </a:rPr>
              <a:t> </a:t>
            </a:r>
            <a:r>
              <a:rPr lang="en-US" altLang="zh-TW" sz="2000">
                <a:solidFill>
                  <a:schemeClr val="bg1"/>
                </a:solidFill>
                <a:latin typeface="+mn-lt"/>
                <a:ea typeface="+mn-ea"/>
                <a:cs typeface="+mn-ea"/>
                <a:sym typeface="+mn-lt"/>
              </a:rPr>
              <a:t>VMware and Microsoft Hyper-V</a:t>
            </a:r>
          </a:p>
          <a:p>
            <a:pPr marL="0" indent="180000">
              <a:lnSpc>
                <a:spcPts val="3200"/>
              </a:lnSpc>
              <a:spcBef>
                <a:spcPts val="0"/>
              </a:spcBef>
              <a:buClrTx/>
              <a:buSzPct val="90000"/>
            </a:pPr>
            <a:r>
              <a:rPr lang="en-US" altLang="zh-TW" sz="2000">
                <a:solidFill>
                  <a:schemeClr val="bg1"/>
                </a:solidFill>
                <a:latin typeface="+mn-lt"/>
                <a:ea typeface="+mn-ea"/>
                <a:cs typeface="+mn-ea"/>
                <a:sym typeface="+mn-lt"/>
              </a:rPr>
              <a:t>Unlimited VM backups and license-free</a:t>
            </a:r>
          </a:p>
          <a:p>
            <a:pPr marL="0" indent="180000">
              <a:lnSpc>
                <a:spcPts val="3200"/>
              </a:lnSpc>
              <a:spcBef>
                <a:spcPts val="0"/>
              </a:spcBef>
              <a:buClrTx/>
              <a:buSzPct val="90000"/>
            </a:pPr>
            <a:r>
              <a:rPr lang="en-US" altLang="zh-TW" sz="2000">
                <a:solidFill>
                  <a:schemeClr val="bg1"/>
                </a:solidFill>
                <a:latin typeface="+mn-lt"/>
                <a:ea typeface="+mn-ea"/>
                <a:cs typeface="+mn-ea"/>
                <a:sym typeface="+mn-lt"/>
              </a:rPr>
              <a:t>Active</a:t>
            </a:r>
            <a:r>
              <a:rPr lang="zh-TW" altLang="en-US" sz="2000">
                <a:solidFill>
                  <a:schemeClr val="bg1"/>
                </a:solidFill>
                <a:latin typeface="+mn-lt"/>
                <a:ea typeface="+mn-ea"/>
                <a:cs typeface="+mn-ea"/>
                <a:sym typeface="+mn-lt"/>
              </a:rPr>
              <a:t> </a:t>
            </a:r>
            <a:r>
              <a:rPr lang="en-US" altLang="zh-TW" sz="2000">
                <a:solidFill>
                  <a:schemeClr val="bg1"/>
                </a:solidFill>
                <a:latin typeface="+mn-lt"/>
                <a:ea typeface="+mn-ea"/>
                <a:cs typeface="+mn-ea"/>
                <a:sym typeface="+mn-lt"/>
              </a:rPr>
              <a:t>backup</a:t>
            </a:r>
            <a:r>
              <a:rPr lang="zh-TW" altLang="en-US" sz="2000">
                <a:solidFill>
                  <a:schemeClr val="bg1"/>
                </a:solidFill>
                <a:latin typeface="+mn-lt"/>
                <a:ea typeface="+mn-ea"/>
                <a:cs typeface="+mn-ea"/>
                <a:sym typeface="+mn-lt"/>
              </a:rPr>
              <a:t> </a:t>
            </a:r>
            <a:r>
              <a:rPr lang="en-US" altLang="zh-TW" sz="2000">
                <a:solidFill>
                  <a:schemeClr val="bg1"/>
                </a:solidFill>
                <a:latin typeface="+mn-lt"/>
                <a:ea typeface="+mn-ea"/>
                <a:cs typeface="+mn-ea"/>
                <a:sym typeface="+mn-lt"/>
              </a:rPr>
              <a:t>solution</a:t>
            </a:r>
          </a:p>
          <a:p>
            <a:pPr marL="0" indent="180000">
              <a:lnSpc>
                <a:spcPts val="3200"/>
              </a:lnSpc>
              <a:spcBef>
                <a:spcPts val="0"/>
              </a:spcBef>
              <a:buClrTx/>
              <a:buSzPct val="90000"/>
            </a:pPr>
            <a:r>
              <a:rPr lang="en-US" altLang="zh-TW" sz="2000">
                <a:solidFill>
                  <a:schemeClr val="bg1"/>
                </a:solidFill>
                <a:latin typeface="+mn-lt"/>
                <a:ea typeface="+mn-ea"/>
                <a:cs typeface="+mn-ea"/>
                <a:sym typeface="+mn-lt"/>
              </a:rPr>
              <a:t>Restore</a:t>
            </a:r>
            <a:r>
              <a:rPr lang="zh-TW" altLang="en-US" sz="2000">
                <a:solidFill>
                  <a:schemeClr val="bg1"/>
                </a:solidFill>
                <a:latin typeface="+mn-lt"/>
                <a:ea typeface="+mn-ea"/>
                <a:cs typeface="+mn-ea"/>
                <a:sym typeface="+mn-lt"/>
              </a:rPr>
              <a:t> </a:t>
            </a:r>
            <a:r>
              <a:rPr lang="en-US" altLang="zh-TW" sz="2000">
                <a:solidFill>
                  <a:schemeClr val="bg1"/>
                </a:solidFill>
                <a:latin typeface="+mn-lt"/>
                <a:ea typeface="+mn-ea"/>
                <a:cs typeface="+mn-ea"/>
                <a:sym typeface="+mn-lt"/>
              </a:rPr>
              <a:t>at</a:t>
            </a:r>
            <a:r>
              <a:rPr lang="zh-TW" altLang="en-US" sz="2000">
                <a:solidFill>
                  <a:schemeClr val="bg1"/>
                </a:solidFill>
                <a:latin typeface="+mn-lt"/>
                <a:ea typeface="+mn-ea"/>
                <a:cs typeface="+mn-ea"/>
                <a:sym typeface="+mn-lt"/>
              </a:rPr>
              <a:t> </a:t>
            </a:r>
            <a:r>
              <a:rPr lang="en-US" altLang="zh-TW" sz="2000">
                <a:solidFill>
                  <a:schemeClr val="bg1"/>
                </a:solidFill>
                <a:latin typeface="+mn-lt"/>
                <a:ea typeface="+mn-ea"/>
                <a:cs typeface="+mn-ea"/>
                <a:sym typeface="+mn-lt"/>
              </a:rPr>
              <a:t>any</a:t>
            </a:r>
            <a:r>
              <a:rPr lang="zh-TW" altLang="en-US" sz="2000">
                <a:solidFill>
                  <a:schemeClr val="bg1"/>
                </a:solidFill>
                <a:latin typeface="+mn-lt"/>
                <a:ea typeface="+mn-ea"/>
                <a:cs typeface="+mn-ea"/>
                <a:sym typeface="+mn-lt"/>
              </a:rPr>
              <a:t> </a:t>
            </a:r>
            <a:r>
              <a:rPr lang="en-US" altLang="zh-TW" sz="2000">
                <a:solidFill>
                  <a:schemeClr val="bg1"/>
                </a:solidFill>
                <a:latin typeface="+mn-lt"/>
                <a:ea typeface="+mn-ea"/>
                <a:cs typeface="+mn-ea"/>
                <a:sym typeface="+mn-lt"/>
              </a:rPr>
              <a:t>time</a:t>
            </a:r>
            <a:r>
              <a:rPr lang="zh-TW" altLang="en-US" sz="2000">
                <a:solidFill>
                  <a:schemeClr val="bg1"/>
                </a:solidFill>
                <a:latin typeface="+mn-lt"/>
                <a:ea typeface="+mn-ea"/>
                <a:cs typeface="+mn-ea"/>
                <a:sym typeface="+mn-lt"/>
              </a:rPr>
              <a:t> </a:t>
            </a:r>
            <a:r>
              <a:rPr lang="en-US" altLang="zh-TW" sz="2000">
                <a:solidFill>
                  <a:schemeClr val="bg1"/>
                </a:solidFill>
                <a:latin typeface="+mn-lt"/>
                <a:ea typeface="+mn-ea"/>
                <a:cs typeface="+mn-ea"/>
                <a:sym typeface="+mn-lt"/>
              </a:rPr>
              <a:t>point</a:t>
            </a:r>
          </a:p>
          <a:p>
            <a:pPr marL="0" indent="180000">
              <a:lnSpc>
                <a:spcPts val="3200"/>
              </a:lnSpc>
              <a:spcBef>
                <a:spcPts val="0"/>
              </a:spcBef>
              <a:buClrTx/>
              <a:buSzPct val="90000"/>
            </a:pPr>
            <a:r>
              <a:rPr lang="en-US" altLang="zh-TW" sz="2000">
                <a:solidFill>
                  <a:schemeClr val="bg1"/>
                </a:solidFill>
                <a:latin typeface="+mn-lt"/>
                <a:ea typeface="+mn-ea"/>
                <a:cs typeface="+mn-ea"/>
                <a:sym typeface="+mn-lt"/>
              </a:rPr>
              <a:t>Constant</a:t>
            </a:r>
            <a:r>
              <a:rPr lang="zh-TW" altLang="en-US" sz="2000">
                <a:solidFill>
                  <a:schemeClr val="bg1"/>
                </a:solidFill>
                <a:latin typeface="+mn-lt"/>
                <a:ea typeface="+mn-ea"/>
                <a:cs typeface="+mn-ea"/>
                <a:sym typeface="+mn-lt"/>
              </a:rPr>
              <a:t> </a:t>
            </a:r>
            <a:r>
              <a:rPr lang="en-US" altLang="zh-TW" sz="2000">
                <a:solidFill>
                  <a:schemeClr val="bg1"/>
                </a:solidFill>
                <a:latin typeface="+mn-lt"/>
                <a:ea typeface="+mn-ea"/>
                <a:cs typeface="+mn-ea"/>
                <a:sym typeface="+mn-lt"/>
              </a:rPr>
              <a:t>monitoring</a:t>
            </a:r>
            <a:endParaRPr lang="zh-TW" altLang="en-US" sz="2000">
              <a:solidFill>
                <a:schemeClr val="bg1"/>
              </a:solidFill>
              <a:latin typeface="+mn-lt"/>
              <a:ea typeface="+mn-ea"/>
              <a:cs typeface="+mn-ea"/>
              <a:sym typeface="+mn-lt"/>
            </a:endParaRPr>
          </a:p>
        </p:txBody>
      </p:sp>
      <p:grpSp>
        <p:nvGrpSpPr>
          <p:cNvPr id="3" name="群組 2">
            <a:extLst>
              <a:ext uri="{FF2B5EF4-FFF2-40B4-BE49-F238E27FC236}">
                <a16:creationId xmlns:a16="http://schemas.microsoft.com/office/drawing/2014/main" id="{C5EC73E9-2864-D002-4E3A-61EFC664A577}"/>
              </a:ext>
            </a:extLst>
          </p:cNvPr>
          <p:cNvGrpSpPr/>
          <p:nvPr/>
        </p:nvGrpSpPr>
        <p:grpSpPr>
          <a:xfrm>
            <a:off x="2484052" y="4196105"/>
            <a:ext cx="2372796" cy="2262166"/>
            <a:chOff x="717588" y="2231078"/>
            <a:chExt cx="2416342" cy="2303682"/>
          </a:xfrm>
        </p:grpSpPr>
        <p:pic>
          <p:nvPicPr>
            <p:cNvPr id="4" name="圖形 3">
              <a:extLst>
                <a:ext uri="{FF2B5EF4-FFF2-40B4-BE49-F238E27FC236}">
                  <a16:creationId xmlns:a16="http://schemas.microsoft.com/office/drawing/2014/main" id="{72B94C1D-3CB3-2AF9-9B9F-90F14F2E550E}"/>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717588" y="2231078"/>
              <a:ext cx="2416342" cy="2303682"/>
            </a:xfrm>
            <a:prstGeom prst="rect">
              <a:avLst/>
            </a:prstGeom>
          </p:spPr>
        </p:pic>
        <p:pic>
          <p:nvPicPr>
            <p:cNvPr id="7" name="圖形 6">
              <a:extLst>
                <a:ext uri="{FF2B5EF4-FFF2-40B4-BE49-F238E27FC236}">
                  <a16:creationId xmlns:a16="http://schemas.microsoft.com/office/drawing/2014/main" id="{BDDBA18E-F310-BB68-F79C-983F30ED7E14}"/>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2178867" y="2485642"/>
              <a:ext cx="772857" cy="772857"/>
            </a:xfrm>
            <a:prstGeom prst="rect">
              <a:avLst/>
            </a:prstGeom>
          </p:spPr>
        </p:pic>
      </p:grpSp>
      <p:pic>
        <p:nvPicPr>
          <p:cNvPr id="8" name="圖形 7">
            <a:extLst>
              <a:ext uri="{FF2B5EF4-FFF2-40B4-BE49-F238E27FC236}">
                <a16:creationId xmlns:a16="http://schemas.microsoft.com/office/drawing/2014/main" id="{63D09C9F-7621-C28E-CF77-B34377C39D32}"/>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8925466" y="4196106"/>
            <a:ext cx="2372795" cy="2262166"/>
          </a:xfrm>
          <a:prstGeom prst="rect">
            <a:avLst/>
          </a:prstGeom>
        </p:spPr>
      </p:pic>
      <p:pic>
        <p:nvPicPr>
          <p:cNvPr id="9" name="圖形 8">
            <a:extLst>
              <a:ext uri="{FF2B5EF4-FFF2-40B4-BE49-F238E27FC236}">
                <a16:creationId xmlns:a16="http://schemas.microsoft.com/office/drawing/2014/main" id="{E69D68BD-9ABC-8E2C-4FAC-8B9BE52DA86C}"/>
              </a:ext>
            </a:extLst>
          </p:cNvPr>
          <p:cNvPicPr>
            <a:picLocks noChangeAspect="1"/>
          </p:cNvPicPr>
          <p:nvPr/>
        </p:nvPicPr>
        <p:blipFill rotWithShape="1">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rcRect r="56132"/>
          <a:stretch/>
        </p:blipFill>
        <p:spPr>
          <a:xfrm>
            <a:off x="10359239" y="4494887"/>
            <a:ext cx="704658" cy="661315"/>
          </a:xfrm>
          <a:prstGeom prst="rect">
            <a:avLst/>
          </a:prstGeom>
        </p:spPr>
      </p:pic>
      <p:pic>
        <p:nvPicPr>
          <p:cNvPr id="10" name="圖形 9">
            <a:extLst>
              <a:ext uri="{FF2B5EF4-FFF2-40B4-BE49-F238E27FC236}">
                <a16:creationId xmlns:a16="http://schemas.microsoft.com/office/drawing/2014/main" id="{11A18925-BBEB-51F6-BDED-2805D4CD0129}"/>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5234199" y="3799858"/>
            <a:ext cx="2689684" cy="2689684"/>
          </a:xfrm>
          <a:prstGeom prst="rect">
            <a:avLst/>
          </a:prstGeom>
        </p:spPr>
      </p:pic>
      <p:pic>
        <p:nvPicPr>
          <p:cNvPr id="13" name="圖片 12" descr="一張含有 畫畫, 傘 的圖片&#10;&#10;自動產生的描述">
            <a:extLst>
              <a:ext uri="{FF2B5EF4-FFF2-40B4-BE49-F238E27FC236}">
                <a16:creationId xmlns:a16="http://schemas.microsoft.com/office/drawing/2014/main" id="{F814074B-736E-6574-9417-CF92A0273679}"/>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7124775" y="3373858"/>
            <a:ext cx="1023374" cy="1023374"/>
          </a:xfrm>
          <a:prstGeom prst="rect">
            <a:avLst/>
          </a:prstGeom>
          <a:effectLst>
            <a:outerShdw blurRad="431800" dist="368300" dir="5760000" sx="106000" sy="106000" algn="ctr" rotWithShape="0">
              <a:srgbClr val="000000">
                <a:alpha val="34000"/>
              </a:srgbClr>
            </a:outerShdw>
          </a:effectLst>
        </p:spPr>
      </p:pic>
      <p:sp>
        <p:nvSpPr>
          <p:cNvPr id="14" name="圖形 10">
            <a:extLst>
              <a:ext uri="{FF2B5EF4-FFF2-40B4-BE49-F238E27FC236}">
                <a16:creationId xmlns:a16="http://schemas.microsoft.com/office/drawing/2014/main" id="{ABE91909-1D81-77C1-BEB5-22C53798F83E}"/>
              </a:ext>
            </a:extLst>
          </p:cNvPr>
          <p:cNvSpPr/>
          <p:nvPr/>
        </p:nvSpPr>
        <p:spPr>
          <a:xfrm>
            <a:off x="3918996" y="5542889"/>
            <a:ext cx="1224309" cy="532789"/>
          </a:xfrm>
          <a:custGeom>
            <a:avLst/>
            <a:gdLst>
              <a:gd name="connsiteX0" fmla="*/ 862200 w 1062403"/>
              <a:gd name="connsiteY0" fmla="*/ 115583 h 462332"/>
              <a:gd name="connsiteX1" fmla="*/ 661997 w 1062403"/>
              <a:gd name="connsiteY1" fmla="*/ 0 h 462332"/>
              <a:gd name="connsiteX2" fmla="*/ 661997 w 1062403"/>
              <a:gd name="connsiteY2" fmla="*/ 125099 h 462332"/>
              <a:gd name="connsiteX3" fmla="*/ 0 w 1062403"/>
              <a:gd name="connsiteY3" fmla="*/ 125099 h 462332"/>
              <a:gd name="connsiteX4" fmla="*/ 0 w 1062403"/>
              <a:gd name="connsiteY4" fmla="*/ 337253 h 462332"/>
              <a:gd name="connsiteX5" fmla="*/ 661997 w 1062403"/>
              <a:gd name="connsiteY5" fmla="*/ 337253 h 462332"/>
              <a:gd name="connsiteX6" fmla="*/ 661997 w 1062403"/>
              <a:gd name="connsiteY6" fmla="*/ 462333 h 462332"/>
              <a:gd name="connsiteX7" fmla="*/ 862200 w 1062403"/>
              <a:gd name="connsiteY7" fmla="*/ 346750 h 462332"/>
              <a:gd name="connsiteX8" fmla="*/ 1062403 w 1062403"/>
              <a:gd name="connsiteY8" fmla="*/ 231166 h 462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2403" h="462332">
                <a:moveTo>
                  <a:pt x="862200" y="115583"/>
                </a:moveTo>
                <a:lnTo>
                  <a:pt x="661997" y="0"/>
                </a:lnTo>
                <a:lnTo>
                  <a:pt x="661997" y="125099"/>
                </a:lnTo>
                <a:lnTo>
                  <a:pt x="0" y="125099"/>
                </a:lnTo>
                <a:lnTo>
                  <a:pt x="0" y="337253"/>
                </a:lnTo>
                <a:lnTo>
                  <a:pt x="661997" y="337253"/>
                </a:lnTo>
                <a:lnTo>
                  <a:pt x="661997" y="462333"/>
                </a:lnTo>
                <a:lnTo>
                  <a:pt x="862200" y="346750"/>
                </a:lnTo>
                <a:lnTo>
                  <a:pt x="1062403" y="231166"/>
                </a:lnTo>
                <a:close/>
              </a:path>
            </a:pathLst>
          </a:custGeom>
          <a:gradFill flip="none" rotWithShape="1">
            <a:gsLst>
              <a:gs pos="0">
                <a:schemeClr val="bg1">
                  <a:lumMod val="95000"/>
                  <a:alpha val="0"/>
                </a:schemeClr>
              </a:gs>
              <a:gs pos="65000">
                <a:schemeClr val="bg1">
                  <a:lumMod val="95000"/>
                </a:schemeClr>
              </a:gs>
              <a:gs pos="100000">
                <a:schemeClr val="bg1"/>
              </a:gs>
            </a:gsLst>
            <a:lin ang="0" scaled="1"/>
            <a:tileRect/>
          </a:gradFill>
          <a:ln w="1699" cap="flat">
            <a:noFill/>
            <a:prstDash val="solid"/>
            <a:miter/>
          </a:ln>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defTabSz="1219170">
              <a:buClr>
                <a:srgbClr val="000000"/>
              </a:buClr>
            </a:pPr>
            <a:endParaRPr lang="zh-TW" altLang="en-US" sz="1867" kern="0">
              <a:solidFill>
                <a:srgbClr val="000000"/>
              </a:solidFill>
              <a:cs typeface="+mn-ea"/>
              <a:sym typeface="+mn-lt"/>
            </a:endParaRPr>
          </a:p>
        </p:txBody>
      </p:sp>
      <p:sp>
        <p:nvSpPr>
          <p:cNvPr id="15" name="圖形 11">
            <a:extLst>
              <a:ext uri="{FF2B5EF4-FFF2-40B4-BE49-F238E27FC236}">
                <a16:creationId xmlns:a16="http://schemas.microsoft.com/office/drawing/2014/main" id="{E762BF83-4411-65D2-24C9-26F0A8239099}"/>
              </a:ext>
            </a:extLst>
          </p:cNvPr>
          <p:cNvSpPr/>
          <p:nvPr/>
        </p:nvSpPr>
        <p:spPr>
          <a:xfrm rot="10800000">
            <a:off x="7985758" y="5542889"/>
            <a:ext cx="1224309" cy="532789"/>
          </a:xfrm>
          <a:custGeom>
            <a:avLst/>
            <a:gdLst>
              <a:gd name="connsiteX0" fmla="*/ 862200 w 1062403"/>
              <a:gd name="connsiteY0" fmla="*/ 115583 h 462332"/>
              <a:gd name="connsiteX1" fmla="*/ 661997 w 1062403"/>
              <a:gd name="connsiteY1" fmla="*/ 0 h 462332"/>
              <a:gd name="connsiteX2" fmla="*/ 661997 w 1062403"/>
              <a:gd name="connsiteY2" fmla="*/ 125099 h 462332"/>
              <a:gd name="connsiteX3" fmla="*/ 0 w 1062403"/>
              <a:gd name="connsiteY3" fmla="*/ 125099 h 462332"/>
              <a:gd name="connsiteX4" fmla="*/ 0 w 1062403"/>
              <a:gd name="connsiteY4" fmla="*/ 337253 h 462332"/>
              <a:gd name="connsiteX5" fmla="*/ 661997 w 1062403"/>
              <a:gd name="connsiteY5" fmla="*/ 337253 h 462332"/>
              <a:gd name="connsiteX6" fmla="*/ 661997 w 1062403"/>
              <a:gd name="connsiteY6" fmla="*/ 462333 h 462332"/>
              <a:gd name="connsiteX7" fmla="*/ 862200 w 1062403"/>
              <a:gd name="connsiteY7" fmla="*/ 346750 h 462332"/>
              <a:gd name="connsiteX8" fmla="*/ 1062403 w 1062403"/>
              <a:gd name="connsiteY8" fmla="*/ 231166 h 462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2403" h="462332">
                <a:moveTo>
                  <a:pt x="862200" y="115583"/>
                </a:moveTo>
                <a:lnTo>
                  <a:pt x="661997" y="0"/>
                </a:lnTo>
                <a:lnTo>
                  <a:pt x="661997" y="125099"/>
                </a:lnTo>
                <a:lnTo>
                  <a:pt x="0" y="125099"/>
                </a:lnTo>
                <a:lnTo>
                  <a:pt x="0" y="337253"/>
                </a:lnTo>
                <a:lnTo>
                  <a:pt x="661997" y="337253"/>
                </a:lnTo>
                <a:lnTo>
                  <a:pt x="661997" y="462333"/>
                </a:lnTo>
                <a:lnTo>
                  <a:pt x="862200" y="346750"/>
                </a:lnTo>
                <a:lnTo>
                  <a:pt x="1062403" y="231166"/>
                </a:lnTo>
                <a:close/>
              </a:path>
            </a:pathLst>
          </a:custGeom>
          <a:gradFill flip="none" rotWithShape="1">
            <a:gsLst>
              <a:gs pos="0">
                <a:schemeClr val="bg1">
                  <a:lumMod val="95000"/>
                  <a:alpha val="0"/>
                </a:schemeClr>
              </a:gs>
              <a:gs pos="65000">
                <a:schemeClr val="bg1">
                  <a:lumMod val="95000"/>
                </a:schemeClr>
              </a:gs>
              <a:gs pos="100000">
                <a:schemeClr val="bg1"/>
              </a:gs>
            </a:gsLst>
            <a:lin ang="0" scaled="1"/>
            <a:tileRect/>
          </a:gradFill>
          <a:ln w="1699" cap="flat">
            <a:noFill/>
            <a:prstDash val="solid"/>
            <a:miter/>
          </a:ln>
        </p:spPr>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defTabSz="1219170">
              <a:buClr>
                <a:srgbClr val="000000"/>
              </a:buClr>
            </a:pPr>
            <a:endParaRPr lang="zh-TW" altLang="en-US" sz="1867" kern="0">
              <a:solidFill>
                <a:srgbClr val="000000"/>
              </a:solidFill>
              <a:cs typeface="+mn-ea"/>
              <a:sym typeface="+mn-lt"/>
            </a:endParaRPr>
          </a:p>
        </p:txBody>
      </p:sp>
      <p:pic>
        <p:nvPicPr>
          <p:cNvPr id="19" name="圖形 18">
            <a:extLst>
              <a:ext uri="{FF2B5EF4-FFF2-40B4-BE49-F238E27FC236}">
                <a16:creationId xmlns:a16="http://schemas.microsoft.com/office/drawing/2014/main" id="{339584A2-C62D-D414-A0DC-71FADBC7277D}"/>
              </a:ext>
            </a:extLst>
          </p:cNvPr>
          <p:cNvPicPr>
            <a:picLocks noChangeAspect="1"/>
          </p:cNvPicPr>
          <p:nvPr/>
        </p:nvPicPr>
        <p:blipFill>
          <a:blip r:embed="rId12" cstate="print">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blipFill>
        <p:spPr>
          <a:xfrm>
            <a:off x="3852423" y="3887392"/>
            <a:ext cx="1092164" cy="183727"/>
          </a:xfrm>
          <a:prstGeom prst="rect">
            <a:avLst/>
          </a:prstGeom>
        </p:spPr>
      </p:pic>
      <p:sp>
        <p:nvSpPr>
          <p:cNvPr id="21" name="文字方塊 20">
            <a:extLst>
              <a:ext uri="{FF2B5EF4-FFF2-40B4-BE49-F238E27FC236}">
                <a16:creationId xmlns:a16="http://schemas.microsoft.com/office/drawing/2014/main" id="{8E3D2733-7D08-FA74-F198-D055659EBA5B}"/>
              </a:ext>
            </a:extLst>
          </p:cNvPr>
          <p:cNvSpPr txBox="1"/>
          <p:nvPr/>
        </p:nvSpPr>
        <p:spPr>
          <a:xfrm>
            <a:off x="9726529" y="3677411"/>
            <a:ext cx="2100255" cy="379656"/>
          </a:xfrm>
          <a:prstGeom prst="rect">
            <a:avLst/>
          </a:prstGeom>
          <a:noFill/>
        </p:spPr>
        <p:txBody>
          <a:bodyPr wrap="none" rtlCol="0">
            <a:spAutoFit/>
          </a:bodyPr>
          <a:lstStyle/>
          <a:p>
            <a:pPr defTabSz="1219170">
              <a:buClr>
                <a:srgbClr val="000000"/>
              </a:buClr>
            </a:pPr>
            <a:r>
              <a:rPr kumimoji="1" lang="en-US" altLang="zh-TW" sz="1867" kern="0">
                <a:solidFill>
                  <a:schemeClr val="bg1"/>
                </a:solidFill>
                <a:cs typeface="+mn-ea"/>
                <a:sym typeface="+mn-lt"/>
              </a:rPr>
              <a:t>Microsoft Hyper-V</a:t>
            </a:r>
            <a:endParaRPr kumimoji="1" lang="zh-TW" altLang="en-US" sz="1867" kern="0">
              <a:solidFill>
                <a:schemeClr val="bg1"/>
              </a:solidFill>
              <a:cs typeface="+mn-ea"/>
              <a:sym typeface="+mn-lt"/>
            </a:endParaRPr>
          </a:p>
        </p:txBody>
      </p:sp>
      <p:sp>
        <p:nvSpPr>
          <p:cNvPr id="22" name="文字方塊 21">
            <a:extLst>
              <a:ext uri="{FF2B5EF4-FFF2-40B4-BE49-F238E27FC236}">
                <a16:creationId xmlns:a16="http://schemas.microsoft.com/office/drawing/2014/main" id="{3210B3EE-A950-3608-90D6-617FE4F1F57F}"/>
              </a:ext>
            </a:extLst>
          </p:cNvPr>
          <p:cNvSpPr txBox="1"/>
          <p:nvPr/>
        </p:nvSpPr>
        <p:spPr>
          <a:xfrm>
            <a:off x="6437174" y="2896818"/>
            <a:ext cx="2432076" cy="379656"/>
          </a:xfrm>
          <a:prstGeom prst="rect">
            <a:avLst/>
          </a:prstGeom>
          <a:noFill/>
        </p:spPr>
        <p:txBody>
          <a:bodyPr wrap="none" rtlCol="0">
            <a:spAutoFit/>
          </a:bodyPr>
          <a:lstStyle/>
          <a:p>
            <a:pPr defTabSz="1219170">
              <a:buClr>
                <a:srgbClr val="000000"/>
              </a:buClr>
            </a:pPr>
            <a:r>
              <a:rPr kumimoji="1" lang="en-US" altLang="zh-TW" sz="1867" kern="0">
                <a:solidFill>
                  <a:schemeClr val="bg1"/>
                </a:solidFill>
                <a:cs typeface="+mn-ea"/>
                <a:sym typeface="+mn-lt"/>
              </a:rPr>
              <a:t>Hyper Data Protector</a:t>
            </a:r>
            <a:endParaRPr kumimoji="1" lang="zh-TW" altLang="en-US" sz="1867" kern="0">
              <a:solidFill>
                <a:schemeClr val="bg1"/>
              </a:solidFill>
              <a:cs typeface="+mn-ea"/>
              <a:sym typeface="+mn-lt"/>
            </a:endParaRPr>
          </a:p>
        </p:txBody>
      </p:sp>
    </p:spTree>
    <p:extLst>
      <p:ext uri="{BB962C8B-B14F-4D97-AF65-F5344CB8AC3E}">
        <p14:creationId xmlns:p14="http://schemas.microsoft.com/office/powerpoint/2010/main" val="1728124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圓角 4">
            <a:extLst>
              <a:ext uri="{FF2B5EF4-FFF2-40B4-BE49-F238E27FC236}">
                <a16:creationId xmlns:a16="http://schemas.microsoft.com/office/drawing/2014/main" id="{0DE5E8C3-D176-4870-86EE-28FE2370C97F}"/>
              </a:ext>
            </a:extLst>
          </p:cNvPr>
          <p:cNvSpPr/>
          <p:nvPr/>
        </p:nvSpPr>
        <p:spPr>
          <a:xfrm rot="10800000">
            <a:off x="637975" y="2851364"/>
            <a:ext cx="11234860" cy="4099768"/>
          </a:xfrm>
          <a:prstGeom prst="roundRect">
            <a:avLst>
              <a:gd name="adj" fmla="val 1491"/>
            </a:avLst>
          </a:prstGeom>
          <a:gradFill>
            <a:gsLst>
              <a:gs pos="0">
                <a:schemeClr val="bg1">
                  <a:alpha val="49000"/>
                </a:schemeClr>
              </a:gs>
              <a:gs pos="75200">
                <a:srgbClr val="F5F5F5"/>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867" kern="0">
              <a:solidFill>
                <a:prstClr val="white"/>
              </a:solidFill>
              <a:cs typeface="+mn-ea"/>
              <a:sym typeface="+mn-lt"/>
            </a:endParaRPr>
          </a:p>
        </p:txBody>
      </p:sp>
      <p:sp>
        <p:nvSpPr>
          <p:cNvPr id="2" name="標題 1">
            <a:extLst>
              <a:ext uri="{FF2B5EF4-FFF2-40B4-BE49-F238E27FC236}">
                <a16:creationId xmlns:a16="http://schemas.microsoft.com/office/drawing/2014/main" id="{2DC46E29-CBE4-AC43-B186-59C8163E32FD}"/>
              </a:ext>
            </a:extLst>
          </p:cNvPr>
          <p:cNvSpPr>
            <a:spLocks noGrp="1"/>
          </p:cNvSpPr>
          <p:nvPr>
            <p:ph type="title"/>
          </p:nvPr>
        </p:nvSpPr>
        <p:spPr>
          <a:xfrm>
            <a:off x="371286" y="122725"/>
            <a:ext cx="11415562" cy="1378563"/>
          </a:xfrm>
        </p:spPr>
        <p:txBody>
          <a:bodyPr>
            <a:noAutofit/>
          </a:bodyPr>
          <a:lstStyle/>
          <a:p>
            <a:pPr>
              <a:lnSpc>
                <a:spcPts val="4500"/>
              </a:lnSpc>
            </a:pPr>
            <a:r>
              <a:rPr kumimoji="1" lang="en-US" altLang="zh-TW" sz="3600" err="1">
                <a:latin typeface="+mn-lt"/>
                <a:ea typeface="+mn-ea"/>
                <a:cs typeface="+mn-ea"/>
                <a:sym typeface="+mn-lt"/>
              </a:rPr>
              <a:t>Boxafe</a:t>
            </a:r>
            <a:r>
              <a:rPr kumimoji="1" lang="en-US" altLang="zh-TW" sz="3600">
                <a:latin typeface="+mn-lt"/>
                <a:ea typeface="+mn-ea"/>
                <a:cs typeface="+mn-ea"/>
                <a:sym typeface="+mn-lt"/>
              </a:rPr>
              <a:t>: </a:t>
            </a:r>
            <a:r>
              <a:rPr lang="en-US" altLang="zh-CN" sz="3600">
                <a:latin typeface="+mn-lt"/>
                <a:ea typeface="+mn-ea"/>
                <a:cs typeface="+mn-ea"/>
                <a:sym typeface="+mn-lt"/>
              </a:rPr>
              <a:t>Comprehensive</a:t>
            </a:r>
            <a:r>
              <a:rPr lang="zh-CN" altLang="en-US" sz="3600">
                <a:latin typeface="+mn-lt"/>
                <a:ea typeface="+mn-ea"/>
                <a:cs typeface="+mn-ea"/>
                <a:sym typeface="+mn-lt"/>
              </a:rPr>
              <a:t> </a:t>
            </a:r>
            <a:r>
              <a:rPr lang="en-US" altLang="zh-CN" sz="3600">
                <a:latin typeface="+mn-lt"/>
                <a:ea typeface="+mn-ea"/>
                <a:cs typeface="+mn-ea"/>
                <a:sym typeface="+mn-lt"/>
              </a:rPr>
              <a:t>Backup</a:t>
            </a:r>
            <a:r>
              <a:rPr lang="zh-CN" altLang="en-US" sz="3600">
                <a:latin typeface="+mn-lt"/>
                <a:ea typeface="+mn-ea"/>
                <a:cs typeface="+mn-ea"/>
                <a:sym typeface="+mn-lt"/>
              </a:rPr>
              <a:t> </a:t>
            </a:r>
            <a:r>
              <a:rPr lang="en-US" altLang="zh-CN" sz="3600">
                <a:latin typeface="+mn-lt"/>
                <a:ea typeface="+mn-ea"/>
                <a:cs typeface="+mn-ea"/>
                <a:sym typeface="+mn-lt"/>
              </a:rPr>
              <a:t>Solution</a:t>
            </a:r>
            <a:r>
              <a:rPr lang="zh-CN" altLang="en-US" sz="3600">
                <a:latin typeface="+mn-lt"/>
                <a:ea typeface="+mn-ea"/>
                <a:cs typeface="+mn-ea"/>
                <a:sym typeface="+mn-lt"/>
              </a:rPr>
              <a:t> </a:t>
            </a:r>
            <a:r>
              <a:rPr lang="en-US" altLang="zh-CN" sz="3600">
                <a:latin typeface="+mn-lt"/>
                <a:ea typeface="+mn-ea"/>
                <a:cs typeface="+mn-ea"/>
                <a:sym typeface="+mn-lt"/>
              </a:rPr>
              <a:t>for</a:t>
            </a:r>
            <a:r>
              <a:rPr lang="zh-CN" altLang="en-US" sz="3600">
                <a:latin typeface="+mn-lt"/>
                <a:ea typeface="+mn-ea"/>
                <a:cs typeface="+mn-ea"/>
                <a:sym typeface="+mn-lt"/>
              </a:rPr>
              <a:t> </a:t>
            </a:r>
            <a:r>
              <a:rPr kumimoji="1" lang="en-US" altLang="zh-TW" sz="3600">
                <a:latin typeface="+mn-lt"/>
                <a:ea typeface="+mn-ea"/>
                <a:cs typeface="+mn-ea"/>
                <a:sym typeface="+mn-lt"/>
              </a:rPr>
              <a:t>Google Workspace</a:t>
            </a:r>
            <a:r>
              <a:rPr kumimoji="1" lang="zh-TW" altLang="en-US" sz="3600">
                <a:latin typeface="+mn-lt"/>
                <a:ea typeface="+mn-ea"/>
                <a:cs typeface="+mn-ea"/>
                <a:sym typeface="+mn-lt"/>
              </a:rPr>
              <a:t> </a:t>
            </a:r>
            <a:r>
              <a:rPr kumimoji="1" lang="en-US" altLang="zh-TW" sz="3600">
                <a:latin typeface="+mn-lt"/>
                <a:ea typeface="+mn-ea"/>
                <a:cs typeface="+mn-ea"/>
                <a:sym typeface="+mn-lt"/>
              </a:rPr>
              <a:t>and</a:t>
            </a:r>
            <a:r>
              <a:rPr kumimoji="1" lang="zh-TW" altLang="en-US" sz="3600">
                <a:latin typeface="+mn-lt"/>
                <a:ea typeface="+mn-ea"/>
                <a:cs typeface="+mn-ea"/>
                <a:sym typeface="+mn-lt"/>
              </a:rPr>
              <a:t> </a:t>
            </a:r>
            <a:r>
              <a:rPr kumimoji="1" lang="en-US" altLang="zh-CN" sz="3600">
                <a:latin typeface="+mn-lt"/>
                <a:ea typeface="+mn-ea"/>
                <a:cs typeface="+mn-ea"/>
                <a:sym typeface="+mn-lt"/>
              </a:rPr>
              <a:t>Microsoft 365</a:t>
            </a:r>
            <a:endParaRPr kumimoji="1" lang="zh-TW" altLang="en-US" sz="3600">
              <a:latin typeface="+mn-lt"/>
              <a:ea typeface="+mn-ea"/>
              <a:cs typeface="+mn-ea"/>
              <a:sym typeface="+mn-lt"/>
            </a:endParaRPr>
          </a:p>
        </p:txBody>
      </p:sp>
      <p:sp>
        <p:nvSpPr>
          <p:cNvPr id="3" name="矩形 2">
            <a:extLst>
              <a:ext uri="{FF2B5EF4-FFF2-40B4-BE49-F238E27FC236}">
                <a16:creationId xmlns:a16="http://schemas.microsoft.com/office/drawing/2014/main" id="{FFB35739-FDF9-E241-8415-2862DAC91DC5}"/>
              </a:ext>
            </a:extLst>
          </p:cNvPr>
          <p:cNvSpPr/>
          <p:nvPr/>
        </p:nvSpPr>
        <p:spPr>
          <a:xfrm>
            <a:off x="2150654" y="1791278"/>
            <a:ext cx="9561980" cy="824008"/>
          </a:xfrm>
          <a:prstGeom prst="rect">
            <a:avLst/>
          </a:prstGeom>
        </p:spPr>
        <p:txBody>
          <a:bodyPr wrap="square">
            <a:spAutoFit/>
          </a:bodyPr>
          <a:lstStyle/>
          <a:p>
            <a:pPr marL="177800" indent="-177800">
              <a:lnSpc>
                <a:spcPts val="3000"/>
              </a:lnSpc>
              <a:buClr>
                <a:schemeClr val="tx1"/>
              </a:buClr>
              <a:buSzPct val="75000"/>
              <a:buFont typeface="Arial" panose="020B0604020202020204" pitchFamily="34" charset="0"/>
              <a:buChar char="•"/>
            </a:pPr>
            <a:r>
              <a:rPr lang="en-US" altLang="zh-CN" sz="2000" b="1">
                <a:solidFill>
                  <a:schemeClr val="tx1"/>
                </a:solidFill>
                <a:cs typeface="+mn-ea"/>
                <a:sym typeface="+mn-lt"/>
              </a:rPr>
              <a:t>Keep important data in your hands</a:t>
            </a:r>
          </a:p>
          <a:p>
            <a:pPr marL="177800" indent="-177800">
              <a:lnSpc>
                <a:spcPts val="3000"/>
              </a:lnSpc>
              <a:buClr>
                <a:schemeClr val="tx1"/>
              </a:buClr>
              <a:buSzPct val="75000"/>
              <a:buFont typeface="Arial" panose="020B0604020202020204" pitchFamily="34" charset="0"/>
              <a:buChar char="•"/>
            </a:pPr>
            <a:r>
              <a:rPr lang="en-US" altLang="zh-CN" sz="2000" b="1">
                <a:solidFill>
                  <a:schemeClr val="tx1"/>
                </a:solidFill>
                <a:cs typeface="+mn-ea"/>
                <a:sym typeface="+mn-lt"/>
              </a:rPr>
              <a:t>Move older data out of the cloud to reduce cost</a:t>
            </a:r>
          </a:p>
        </p:txBody>
      </p:sp>
      <p:pic>
        <p:nvPicPr>
          <p:cNvPr id="4" name="Picture 15" descr="A picture containing shirt&#10;&#10;Description automatically generated">
            <a:extLst>
              <a:ext uri="{FF2B5EF4-FFF2-40B4-BE49-F238E27FC236}">
                <a16:creationId xmlns:a16="http://schemas.microsoft.com/office/drawing/2014/main" id="{614F78FD-5C2C-3046-A02B-9D4410FF5CF3}"/>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961180" y="1717573"/>
            <a:ext cx="1027475" cy="1027472"/>
          </a:xfrm>
          <a:prstGeom prst="rect">
            <a:avLst/>
          </a:prstGeom>
          <a:effectLst>
            <a:outerShdw blurRad="431800" dist="368300" dir="5760000" algn="tl" rotWithShape="0">
              <a:prstClr val="black">
                <a:alpha val="34000"/>
              </a:prstClr>
            </a:outerShdw>
          </a:effectLst>
        </p:spPr>
      </p:pic>
      <p:sp>
        <p:nvSpPr>
          <p:cNvPr id="12" name="矩形 11">
            <a:extLst>
              <a:ext uri="{FF2B5EF4-FFF2-40B4-BE49-F238E27FC236}">
                <a16:creationId xmlns:a16="http://schemas.microsoft.com/office/drawing/2014/main" id="{CB14EC27-368E-EC4B-A2C4-FC39FAB6B4AE}"/>
              </a:ext>
            </a:extLst>
          </p:cNvPr>
          <p:cNvSpPr/>
          <p:nvPr/>
        </p:nvSpPr>
        <p:spPr>
          <a:xfrm>
            <a:off x="1615463" y="3568147"/>
            <a:ext cx="4480537" cy="553998"/>
          </a:xfrm>
          <a:prstGeom prst="rect">
            <a:avLst/>
          </a:prstGeom>
        </p:spPr>
        <p:txBody>
          <a:bodyPr wrap="square">
            <a:spAutoFit/>
          </a:bodyPr>
          <a:lstStyle/>
          <a:p>
            <a:pPr fontAlgn="base"/>
            <a:r>
              <a:rPr lang="en-US" altLang="zh-TW" sz="1600" b="1">
                <a:solidFill>
                  <a:schemeClr val="tx1"/>
                </a:solidFill>
                <a:cs typeface="+mn-ea"/>
                <a:sym typeface="+mn-lt"/>
              </a:rPr>
              <a:t>Gmail</a:t>
            </a:r>
          </a:p>
          <a:p>
            <a:r>
              <a:rPr lang="en-US" altLang="zh-TW" sz="1400">
                <a:solidFill>
                  <a:schemeClr val="tx1"/>
                </a:solidFill>
                <a:cs typeface="+mn-ea"/>
                <a:sym typeface="+mn-lt"/>
              </a:rPr>
              <a:t>Backup all your emails and attachments</a:t>
            </a:r>
            <a:r>
              <a:rPr lang="zh-TW" altLang="en-US" sz="1400">
                <a:solidFill>
                  <a:schemeClr val="tx1"/>
                </a:solidFill>
                <a:cs typeface="+mn-ea"/>
                <a:sym typeface="+mn-lt"/>
              </a:rPr>
              <a:t> </a:t>
            </a:r>
            <a:r>
              <a:rPr lang="en-US" altLang="zh-TW" sz="1400">
                <a:solidFill>
                  <a:schemeClr val="tx1"/>
                </a:solidFill>
                <a:cs typeface="+mn-ea"/>
                <a:sym typeface="+mn-lt"/>
              </a:rPr>
              <a:t>in</a:t>
            </a:r>
            <a:r>
              <a:rPr lang="zh-TW" altLang="en-US" sz="1400">
                <a:solidFill>
                  <a:schemeClr val="tx1"/>
                </a:solidFill>
                <a:cs typeface="+mn-ea"/>
                <a:sym typeface="+mn-lt"/>
              </a:rPr>
              <a:t> </a:t>
            </a:r>
            <a:r>
              <a:rPr lang="en-US" altLang="zh-TW" sz="1400">
                <a:solidFill>
                  <a:schemeClr val="tx1"/>
                </a:solidFill>
                <a:cs typeface="+mn-ea"/>
                <a:sym typeface="+mn-lt"/>
              </a:rPr>
              <a:t>Gmail</a:t>
            </a:r>
          </a:p>
        </p:txBody>
      </p:sp>
      <p:sp>
        <p:nvSpPr>
          <p:cNvPr id="13" name="矩形 12">
            <a:extLst>
              <a:ext uri="{FF2B5EF4-FFF2-40B4-BE49-F238E27FC236}">
                <a16:creationId xmlns:a16="http://schemas.microsoft.com/office/drawing/2014/main" id="{C3FA0CB3-3677-AE4F-8F14-A12C9F16CF6A}"/>
              </a:ext>
            </a:extLst>
          </p:cNvPr>
          <p:cNvSpPr/>
          <p:nvPr/>
        </p:nvSpPr>
        <p:spPr>
          <a:xfrm>
            <a:off x="1615463" y="4262488"/>
            <a:ext cx="4463604" cy="800219"/>
          </a:xfrm>
          <a:prstGeom prst="rect">
            <a:avLst/>
          </a:prstGeom>
        </p:spPr>
        <p:txBody>
          <a:bodyPr wrap="square" lIns="121920" tIns="60960" rIns="121920" bIns="60960" anchor="t">
            <a:spAutoFit/>
          </a:bodyPr>
          <a:lstStyle/>
          <a:p>
            <a:r>
              <a:rPr lang="en-US" altLang="zh-TW" sz="1600" b="1">
                <a:solidFill>
                  <a:schemeClr val="tx1"/>
                </a:solidFill>
                <a:cs typeface="+mn-ea"/>
                <a:sym typeface="+mn-lt"/>
              </a:rPr>
              <a:t>Google Drive</a:t>
            </a:r>
          </a:p>
          <a:p>
            <a:r>
              <a:rPr lang="en-US" altLang="zh-TW" sz="1400">
                <a:solidFill>
                  <a:schemeClr val="tx1"/>
                </a:solidFill>
                <a:cs typeface="+mn-ea"/>
                <a:sym typeface="+mn-lt"/>
              </a:rPr>
              <a:t>Backup all your file versions in Google Drive and supports My Drive and Shared Drive</a:t>
            </a:r>
            <a:endParaRPr lang="zh-TW" altLang="en-US" sz="1400">
              <a:solidFill>
                <a:schemeClr val="tx1"/>
              </a:solidFill>
              <a:cs typeface="+mn-ea"/>
              <a:sym typeface="+mn-lt"/>
            </a:endParaRPr>
          </a:p>
        </p:txBody>
      </p:sp>
      <p:pic>
        <p:nvPicPr>
          <p:cNvPr id="14" name="圖片 13">
            <a:extLst>
              <a:ext uri="{FF2B5EF4-FFF2-40B4-BE49-F238E27FC236}">
                <a16:creationId xmlns:a16="http://schemas.microsoft.com/office/drawing/2014/main" id="{95C92E04-3DD6-D042-AD95-24FC1F2D3DEC}"/>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6303779" y="3603595"/>
            <a:ext cx="776573" cy="603555"/>
          </a:xfrm>
          <a:prstGeom prst="rect">
            <a:avLst/>
          </a:prstGeom>
          <a:effectLst>
            <a:outerShdw blurRad="431800" dist="368300" dir="5760000" algn="t" rotWithShape="0">
              <a:prstClr val="black">
                <a:alpha val="34000"/>
              </a:prstClr>
            </a:outerShdw>
          </a:effectLst>
        </p:spPr>
      </p:pic>
      <p:pic>
        <p:nvPicPr>
          <p:cNvPr id="15" name="圖片 14">
            <a:extLst>
              <a:ext uri="{FF2B5EF4-FFF2-40B4-BE49-F238E27FC236}">
                <a16:creationId xmlns:a16="http://schemas.microsoft.com/office/drawing/2014/main" id="{79858F16-E4CA-9D49-BA6A-C5748A8700C0}"/>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303779" y="4360101"/>
            <a:ext cx="776573" cy="603555"/>
          </a:xfrm>
          <a:prstGeom prst="rect">
            <a:avLst/>
          </a:prstGeom>
          <a:effectLst>
            <a:outerShdw blurRad="431800" dist="368300" dir="5760000" algn="t" rotWithShape="0">
              <a:prstClr val="black">
                <a:alpha val="34000"/>
              </a:prstClr>
            </a:outerShdw>
          </a:effectLst>
        </p:spPr>
      </p:pic>
      <p:pic>
        <p:nvPicPr>
          <p:cNvPr id="16" name="圖片 15">
            <a:extLst>
              <a:ext uri="{FF2B5EF4-FFF2-40B4-BE49-F238E27FC236}">
                <a16:creationId xmlns:a16="http://schemas.microsoft.com/office/drawing/2014/main" id="{31562C3D-B9A7-E444-B98E-753708C92B8A}"/>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6303779" y="5123382"/>
            <a:ext cx="776573" cy="603555"/>
          </a:xfrm>
          <a:prstGeom prst="rect">
            <a:avLst/>
          </a:prstGeom>
          <a:effectLst>
            <a:outerShdw blurRad="431800" dist="368300" dir="5760000" algn="t" rotWithShape="0">
              <a:prstClr val="black">
                <a:alpha val="34000"/>
              </a:prstClr>
            </a:outerShdw>
          </a:effectLst>
        </p:spPr>
      </p:pic>
      <p:pic>
        <p:nvPicPr>
          <p:cNvPr id="17" name="圖片 16">
            <a:extLst>
              <a:ext uri="{FF2B5EF4-FFF2-40B4-BE49-F238E27FC236}">
                <a16:creationId xmlns:a16="http://schemas.microsoft.com/office/drawing/2014/main" id="{99B1D64C-2146-F54C-BA6F-93EE7C9DAC4C}"/>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6303779" y="5991649"/>
            <a:ext cx="776573" cy="603555"/>
          </a:xfrm>
          <a:prstGeom prst="rect">
            <a:avLst/>
          </a:prstGeom>
          <a:effectLst>
            <a:outerShdw blurRad="431800" dist="368300" dir="5760000" algn="t" rotWithShape="0">
              <a:prstClr val="black">
                <a:alpha val="34000"/>
              </a:prstClr>
            </a:outerShdw>
          </a:effectLst>
        </p:spPr>
      </p:pic>
      <p:sp>
        <p:nvSpPr>
          <p:cNvPr id="18" name="矩形 17">
            <a:extLst>
              <a:ext uri="{FF2B5EF4-FFF2-40B4-BE49-F238E27FC236}">
                <a16:creationId xmlns:a16="http://schemas.microsoft.com/office/drawing/2014/main" id="{D8AB2CD0-BF8C-B043-B694-D52B13487592}"/>
              </a:ext>
            </a:extLst>
          </p:cNvPr>
          <p:cNvSpPr/>
          <p:nvPr/>
        </p:nvSpPr>
        <p:spPr>
          <a:xfrm>
            <a:off x="1598530" y="5253602"/>
            <a:ext cx="4831089" cy="553998"/>
          </a:xfrm>
          <a:prstGeom prst="rect">
            <a:avLst/>
          </a:prstGeom>
        </p:spPr>
        <p:txBody>
          <a:bodyPr wrap="square">
            <a:spAutoFit/>
          </a:bodyPr>
          <a:lstStyle/>
          <a:p>
            <a:pPr fontAlgn="base"/>
            <a:r>
              <a:rPr lang="en-US" altLang="zh-TW" sz="1600" b="1">
                <a:solidFill>
                  <a:schemeClr val="tx1"/>
                </a:solidFill>
                <a:cs typeface="+mn-ea"/>
                <a:sym typeface="+mn-lt"/>
              </a:rPr>
              <a:t>Contacts</a:t>
            </a:r>
            <a:endParaRPr lang="zh-TW" altLang="en-US" sz="1600" b="1">
              <a:solidFill>
                <a:schemeClr val="tx1"/>
              </a:solidFill>
              <a:cs typeface="+mn-ea"/>
              <a:sym typeface="+mn-lt"/>
            </a:endParaRPr>
          </a:p>
          <a:p>
            <a:r>
              <a:rPr lang="en-US" altLang="zh-TW" sz="1400">
                <a:solidFill>
                  <a:schemeClr val="tx1"/>
                </a:solidFill>
                <a:cs typeface="+mn-ea"/>
                <a:sym typeface="+mn-lt"/>
              </a:rPr>
              <a:t>Backup all your contacts in Google Contacts</a:t>
            </a:r>
          </a:p>
        </p:txBody>
      </p:sp>
      <p:sp>
        <p:nvSpPr>
          <p:cNvPr id="19" name="矩形 18">
            <a:extLst>
              <a:ext uri="{FF2B5EF4-FFF2-40B4-BE49-F238E27FC236}">
                <a16:creationId xmlns:a16="http://schemas.microsoft.com/office/drawing/2014/main" id="{251B05E0-5BB9-4A4A-BF31-2CDA15ACBE75}"/>
              </a:ext>
            </a:extLst>
          </p:cNvPr>
          <p:cNvSpPr/>
          <p:nvPr/>
        </p:nvSpPr>
        <p:spPr>
          <a:xfrm>
            <a:off x="1598529" y="6020211"/>
            <a:ext cx="6096000" cy="523220"/>
          </a:xfrm>
          <a:prstGeom prst="rect">
            <a:avLst/>
          </a:prstGeom>
        </p:spPr>
        <p:txBody>
          <a:bodyPr>
            <a:spAutoFit/>
          </a:bodyPr>
          <a:lstStyle/>
          <a:p>
            <a:pPr fontAlgn="base"/>
            <a:r>
              <a:rPr lang="en-US" altLang="zh-TW" sz="1600" b="1">
                <a:solidFill>
                  <a:schemeClr val="tx1"/>
                </a:solidFill>
                <a:cs typeface="+mn-ea"/>
                <a:sym typeface="+mn-lt"/>
              </a:rPr>
              <a:t>Calendar</a:t>
            </a:r>
            <a:endParaRPr lang="zh-TW" altLang="en-US" sz="1600" b="1">
              <a:solidFill>
                <a:schemeClr val="tx1"/>
              </a:solidFill>
              <a:cs typeface="+mn-ea"/>
              <a:sym typeface="+mn-lt"/>
            </a:endParaRPr>
          </a:p>
          <a:p>
            <a:r>
              <a:rPr lang="en-US" altLang="zh-TW" sz="1200">
                <a:solidFill>
                  <a:schemeClr val="tx1"/>
                </a:solidFill>
                <a:cs typeface="+mn-ea"/>
                <a:sym typeface="+mn-lt"/>
              </a:rPr>
              <a:t>Backup all your events and attachments in Google Calendar</a:t>
            </a:r>
          </a:p>
        </p:txBody>
      </p:sp>
      <p:sp>
        <p:nvSpPr>
          <p:cNvPr id="20" name="矩形 19">
            <a:extLst>
              <a:ext uri="{FF2B5EF4-FFF2-40B4-BE49-F238E27FC236}">
                <a16:creationId xmlns:a16="http://schemas.microsoft.com/office/drawing/2014/main" id="{EE76F351-202C-C249-BF05-932698B7339C}"/>
              </a:ext>
            </a:extLst>
          </p:cNvPr>
          <p:cNvSpPr/>
          <p:nvPr/>
        </p:nvSpPr>
        <p:spPr>
          <a:xfrm>
            <a:off x="7123143" y="3595240"/>
            <a:ext cx="3710213" cy="523220"/>
          </a:xfrm>
          <a:prstGeom prst="rect">
            <a:avLst/>
          </a:prstGeom>
        </p:spPr>
        <p:txBody>
          <a:bodyPr wrap="square">
            <a:spAutoFit/>
          </a:bodyPr>
          <a:lstStyle/>
          <a:p>
            <a:pPr fontAlgn="base"/>
            <a:r>
              <a:rPr lang="en-US" altLang="zh-TW" sz="1600" b="1">
                <a:solidFill>
                  <a:schemeClr val="tx1"/>
                </a:solidFill>
                <a:cs typeface="+mn-ea"/>
                <a:sym typeface="+mn-lt"/>
              </a:rPr>
              <a:t>Outlook</a:t>
            </a:r>
            <a:endParaRPr lang="zh-TW" altLang="en-US" sz="1600" b="1">
              <a:solidFill>
                <a:schemeClr val="tx1"/>
              </a:solidFill>
              <a:cs typeface="+mn-ea"/>
              <a:sym typeface="+mn-lt"/>
            </a:endParaRPr>
          </a:p>
          <a:p>
            <a:r>
              <a:rPr lang="en-US" altLang="zh-TW" sz="1200">
                <a:solidFill>
                  <a:schemeClr val="tx1"/>
                </a:solidFill>
                <a:cs typeface="+mn-ea"/>
                <a:sym typeface="+mn-lt"/>
              </a:rPr>
              <a:t>Backup all your emails and attachments</a:t>
            </a:r>
            <a:r>
              <a:rPr lang="zh-TW" altLang="en-US" sz="1200">
                <a:solidFill>
                  <a:schemeClr val="tx1"/>
                </a:solidFill>
                <a:cs typeface="+mn-ea"/>
                <a:sym typeface="+mn-lt"/>
              </a:rPr>
              <a:t> </a:t>
            </a:r>
            <a:r>
              <a:rPr lang="en-US" altLang="zh-TW" sz="1200">
                <a:solidFill>
                  <a:schemeClr val="tx1"/>
                </a:solidFill>
                <a:cs typeface="+mn-ea"/>
                <a:sym typeface="+mn-lt"/>
              </a:rPr>
              <a:t>in</a:t>
            </a:r>
            <a:r>
              <a:rPr lang="zh-TW" altLang="en-US" sz="1200">
                <a:solidFill>
                  <a:schemeClr val="tx1"/>
                </a:solidFill>
                <a:cs typeface="+mn-ea"/>
                <a:sym typeface="+mn-lt"/>
              </a:rPr>
              <a:t> </a:t>
            </a:r>
            <a:r>
              <a:rPr lang="en-US" altLang="zh-TW" sz="1200">
                <a:solidFill>
                  <a:schemeClr val="tx1"/>
                </a:solidFill>
                <a:cs typeface="+mn-ea"/>
                <a:sym typeface="+mn-lt"/>
              </a:rPr>
              <a:t>Outlook</a:t>
            </a:r>
            <a:endParaRPr lang="zh-TW" altLang="en-US" sz="1200">
              <a:solidFill>
                <a:schemeClr val="tx1"/>
              </a:solidFill>
              <a:cs typeface="+mn-ea"/>
              <a:sym typeface="+mn-lt"/>
            </a:endParaRPr>
          </a:p>
        </p:txBody>
      </p:sp>
      <p:sp>
        <p:nvSpPr>
          <p:cNvPr id="21" name="矩形 20">
            <a:extLst>
              <a:ext uri="{FF2B5EF4-FFF2-40B4-BE49-F238E27FC236}">
                <a16:creationId xmlns:a16="http://schemas.microsoft.com/office/drawing/2014/main" id="{148503DA-59EA-F44F-AE8A-E977737B7A30}"/>
              </a:ext>
            </a:extLst>
          </p:cNvPr>
          <p:cNvSpPr/>
          <p:nvPr/>
        </p:nvSpPr>
        <p:spPr>
          <a:xfrm>
            <a:off x="7123143" y="4344311"/>
            <a:ext cx="3710213" cy="523220"/>
          </a:xfrm>
          <a:prstGeom prst="rect">
            <a:avLst/>
          </a:prstGeom>
        </p:spPr>
        <p:txBody>
          <a:bodyPr wrap="square">
            <a:spAutoFit/>
          </a:bodyPr>
          <a:lstStyle/>
          <a:p>
            <a:pPr fontAlgn="base"/>
            <a:r>
              <a:rPr lang="en-US" altLang="zh-TW" sz="1600" b="1">
                <a:solidFill>
                  <a:schemeClr val="tx1"/>
                </a:solidFill>
                <a:cs typeface="+mn-ea"/>
                <a:sym typeface="+mn-lt"/>
              </a:rPr>
              <a:t>Contacts</a:t>
            </a:r>
            <a:r>
              <a:rPr lang="zh-TW" altLang="en-US" sz="1600" b="1">
                <a:solidFill>
                  <a:schemeClr val="tx1"/>
                </a:solidFill>
                <a:cs typeface="+mn-ea"/>
                <a:sym typeface="+mn-lt"/>
              </a:rPr>
              <a:t> </a:t>
            </a:r>
            <a:r>
              <a:rPr lang="en-US" altLang="zh-TW" sz="1600" b="1">
                <a:solidFill>
                  <a:schemeClr val="tx1"/>
                </a:solidFill>
                <a:cs typeface="+mn-ea"/>
                <a:sym typeface="+mn-lt"/>
              </a:rPr>
              <a:t>(People)</a:t>
            </a:r>
            <a:endParaRPr lang="zh-TW" altLang="en-US" sz="1600" b="1">
              <a:solidFill>
                <a:schemeClr val="tx1"/>
              </a:solidFill>
              <a:cs typeface="+mn-ea"/>
              <a:sym typeface="+mn-lt"/>
            </a:endParaRPr>
          </a:p>
          <a:p>
            <a:r>
              <a:rPr lang="en-US" altLang="zh-TW" sz="1200">
                <a:solidFill>
                  <a:schemeClr val="tx1"/>
                </a:solidFill>
                <a:cs typeface="+mn-ea"/>
                <a:sym typeface="+mn-lt"/>
              </a:rPr>
              <a:t>Backup all your contacts in Outlook</a:t>
            </a:r>
            <a:r>
              <a:rPr lang="zh-TW" altLang="en-US" sz="1200">
                <a:solidFill>
                  <a:schemeClr val="tx1"/>
                </a:solidFill>
                <a:cs typeface="+mn-ea"/>
                <a:sym typeface="+mn-lt"/>
              </a:rPr>
              <a:t> </a:t>
            </a:r>
            <a:r>
              <a:rPr lang="en-US" altLang="zh-TW" sz="1200">
                <a:solidFill>
                  <a:schemeClr val="tx1"/>
                </a:solidFill>
                <a:cs typeface="+mn-ea"/>
                <a:sym typeface="+mn-lt"/>
              </a:rPr>
              <a:t>People</a:t>
            </a:r>
          </a:p>
        </p:txBody>
      </p:sp>
      <p:sp>
        <p:nvSpPr>
          <p:cNvPr id="22" name="矩形 21">
            <a:extLst>
              <a:ext uri="{FF2B5EF4-FFF2-40B4-BE49-F238E27FC236}">
                <a16:creationId xmlns:a16="http://schemas.microsoft.com/office/drawing/2014/main" id="{91C6F25F-521F-F044-9F69-A1E1B43B749D}"/>
              </a:ext>
            </a:extLst>
          </p:cNvPr>
          <p:cNvSpPr/>
          <p:nvPr/>
        </p:nvSpPr>
        <p:spPr>
          <a:xfrm>
            <a:off x="7123143" y="5086327"/>
            <a:ext cx="4831088" cy="523220"/>
          </a:xfrm>
          <a:prstGeom prst="rect">
            <a:avLst/>
          </a:prstGeom>
        </p:spPr>
        <p:txBody>
          <a:bodyPr wrap="square">
            <a:spAutoFit/>
          </a:bodyPr>
          <a:lstStyle/>
          <a:p>
            <a:pPr fontAlgn="base"/>
            <a:r>
              <a:rPr lang="en-US" altLang="zh-TW" sz="1600" b="1">
                <a:solidFill>
                  <a:schemeClr val="tx1"/>
                </a:solidFill>
                <a:cs typeface="+mn-ea"/>
                <a:sym typeface="+mn-lt"/>
              </a:rPr>
              <a:t>Calendar</a:t>
            </a:r>
            <a:endParaRPr lang="zh-TW" altLang="en-US" sz="1600" b="1">
              <a:solidFill>
                <a:schemeClr val="tx1"/>
              </a:solidFill>
              <a:cs typeface="+mn-ea"/>
              <a:sym typeface="+mn-lt"/>
            </a:endParaRPr>
          </a:p>
          <a:p>
            <a:r>
              <a:rPr lang="en-US" altLang="zh-TW" sz="1200">
                <a:solidFill>
                  <a:schemeClr val="tx1"/>
                </a:solidFill>
                <a:cs typeface="+mn-ea"/>
                <a:sym typeface="+mn-lt"/>
              </a:rPr>
              <a:t>Backup all your events and attachments in</a:t>
            </a:r>
            <a:r>
              <a:rPr lang="zh-TW" altLang="en-US" sz="1200">
                <a:solidFill>
                  <a:schemeClr val="tx1"/>
                </a:solidFill>
                <a:cs typeface="+mn-ea"/>
                <a:sym typeface="+mn-lt"/>
              </a:rPr>
              <a:t> </a:t>
            </a:r>
            <a:r>
              <a:rPr lang="en-US" altLang="zh-TW" sz="1200">
                <a:solidFill>
                  <a:schemeClr val="tx1"/>
                </a:solidFill>
                <a:cs typeface="+mn-ea"/>
                <a:sym typeface="+mn-lt"/>
              </a:rPr>
              <a:t>Outlook Calendar</a:t>
            </a:r>
          </a:p>
        </p:txBody>
      </p:sp>
      <p:sp>
        <p:nvSpPr>
          <p:cNvPr id="23" name="矩形 22">
            <a:extLst>
              <a:ext uri="{FF2B5EF4-FFF2-40B4-BE49-F238E27FC236}">
                <a16:creationId xmlns:a16="http://schemas.microsoft.com/office/drawing/2014/main" id="{2C236B95-AE8F-1142-BCEA-FB09F03689F9}"/>
              </a:ext>
            </a:extLst>
          </p:cNvPr>
          <p:cNvSpPr/>
          <p:nvPr/>
        </p:nvSpPr>
        <p:spPr>
          <a:xfrm>
            <a:off x="7123142" y="5798370"/>
            <a:ext cx="4589492" cy="553998"/>
          </a:xfrm>
          <a:prstGeom prst="rect">
            <a:avLst/>
          </a:prstGeom>
        </p:spPr>
        <p:txBody>
          <a:bodyPr wrap="square" lIns="121920" tIns="60960" rIns="121920" bIns="60960" anchor="t">
            <a:spAutoFit/>
          </a:bodyPr>
          <a:lstStyle/>
          <a:p>
            <a:pPr fontAlgn="base"/>
            <a:r>
              <a:rPr lang="en-US" altLang="zh-TW" sz="1600" b="1">
                <a:solidFill>
                  <a:schemeClr val="tx1"/>
                </a:solidFill>
                <a:cs typeface="+mn-ea"/>
                <a:sym typeface="+mn-lt"/>
              </a:rPr>
              <a:t>OneDrive</a:t>
            </a:r>
          </a:p>
          <a:p>
            <a:r>
              <a:rPr lang="en-US" altLang="zh-TW" sz="1200">
                <a:solidFill>
                  <a:schemeClr val="tx1"/>
                </a:solidFill>
                <a:cs typeface="+mn-ea"/>
                <a:sym typeface="+mn-lt"/>
              </a:rPr>
              <a:t>Backup all your files in OneDrive and support SharePoint</a:t>
            </a:r>
            <a:endParaRPr lang="zh-TW" altLang="en-US" sz="1200">
              <a:solidFill>
                <a:schemeClr val="tx1"/>
              </a:solidFill>
              <a:cs typeface="+mn-ea"/>
              <a:sym typeface="+mn-lt"/>
            </a:endParaRPr>
          </a:p>
        </p:txBody>
      </p:sp>
      <p:sp>
        <p:nvSpPr>
          <p:cNvPr id="25" name="圓角化對角線角落矩形 8">
            <a:extLst>
              <a:ext uri="{FF2B5EF4-FFF2-40B4-BE49-F238E27FC236}">
                <a16:creationId xmlns:a16="http://schemas.microsoft.com/office/drawing/2014/main" id="{90073FF2-1B21-48F9-8BF7-4137588CF904}"/>
              </a:ext>
            </a:extLst>
          </p:cNvPr>
          <p:cNvSpPr/>
          <p:nvPr/>
        </p:nvSpPr>
        <p:spPr>
          <a:xfrm flipH="1">
            <a:off x="873086" y="2963898"/>
            <a:ext cx="3129060" cy="543157"/>
          </a:xfrm>
          <a:prstGeom prst="snip2DiagRect">
            <a:avLst/>
          </a:prstGeom>
          <a:gradFill>
            <a:gsLst>
              <a:gs pos="100000">
                <a:srgbClr val="293952"/>
              </a:gs>
              <a:gs pos="0">
                <a:srgbClr val="6787B0"/>
              </a:gs>
            </a:gsLst>
            <a:lin ang="0" scaled="0"/>
          </a:gradFill>
          <a:ln w="12700">
            <a:noFill/>
          </a:ln>
          <a:effectLst>
            <a:outerShdw blurRad="431800" dist="355600" dir="1740000" algn="t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defTabSz="1219170">
              <a:buClr>
                <a:srgbClr val="000000"/>
              </a:buClr>
            </a:pPr>
            <a:endParaRPr lang="en-US" altLang="zh-TW" sz="2133" b="1" kern="0">
              <a:solidFill>
                <a:prstClr val="black"/>
              </a:solidFill>
              <a:cs typeface="+mn-ea"/>
              <a:sym typeface="+mn-lt"/>
            </a:endParaRPr>
          </a:p>
        </p:txBody>
      </p:sp>
      <p:sp>
        <p:nvSpPr>
          <p:cNvPr id="6" name="矩形 5">
            <a:extLst>
              <a:ext uri="{FF2B5EF4-FFF2-40B4-BE49-F238E27FC236}">
                <a16:creationId xmlns:a16="http://schemas.microsoft.com/office/drawing/2014/main" id="{18E42DA1-6F49-F74A-80A6-FBA263692CBF}"/>
              </a:ext>
            </a:extLst>
          </p:cNvPr>
          <p:cNvSpPr/>
          <p:nvPr/>
        </p:nvSpPr>
        <p:spPr>
          <a:xfrm>
            <a:off x="994712" y="3018727"/>
            <a:ext cx="2914580" cy="420564"/>
          </a:xfrm>
          <a:prstGeom prst="rect">
            <a:avLst/>
          </a:prstGeom>
        </p:spPr>
        <p:txBody>
          <a:bodyPr wrap="none">
            <a:spAutoFit/>
          </a:bodyPr>
          <a:lstStyle/>
          <a:p>
            <a:pPr algn="ctr" defTabSz="1219170" fontAlgn="base">
              <a:buClr>
                <a:srgbClr val="000000"/>
              </a:buClr>
            </a:pPr>
            <a:r>
              <a:rPr lang="en-US" altLang="zh-TW" sz="2133" b="1" kern="0">
                <a:solidFill>
                  <a:prstClr val="white"/>
                </a:solidFill>
                <a:cs typeface="+mn-ea"/>
                <a:sym typeface="+mn-lt"/>
              </a:rPr>
              <a:t>Google™ Workspace</a:t>
            </a:r>
          </a:p>
        </p:txBody>
      </p:sp>
      <p:sp>
        <p:nvSpPr>
          <p:cNvPr id="26" name="圓角化對角線角落矩形 8">
            <a:extLst>
              <a:ext uri="{FF2B5EF4-FFF2-40B4-BE49-F238E27FC236}">
                <a16:creationId xmlns:a16="http://schemas.microsoft.com/office/drawing/2014/main" id="{5E219AB7-B12D-4D93-9723-BC4F4C9E1FB3}"/>
              </a:ext>
            </a:extLst>
          </p:cNvPr>
          <p:cNvSpPr/>
          <p:nvPr/>
        </p:nvSpPr>
        <p:spPr>
          <a:xfrm flipH="1">
            <a:off x="6255409" y="2963898"/>
            <a:ext cx="2662548" cy="543157"/>
          </a:xfrm>
          <a:prstGeom prst="snip2DiagRect">
            <a:avLst/>
          </a:prstGeom>
          <a:gradFill>
            <a:gsLst>
              <a:gs pos="100000">
                <a:srgbClr val="293952"/>
              </a:gs>
              <a:gs pos="0">
                <a:srgbClr val="6787B0"/>
              </a:gs>
            </a:gsLst>
            <a:lin ang="0" scaled="0"/>
          </a:gradFill>
          <a:ln w="12700">
            <a:noFill/>
          </a:ln>
          <a:effectLst>
            <a:outerShdw blurRad="431800" dist="355600" dir="1740000" algn="t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953" indent="-380953" defTabSz="1219170">
              <a:buClr>
                <a:srgbClr val="000000"/>
              </a:buClr>
            </a:pPr>
            <a:endParaRPr lang="en-US" altLang="zh-TW" sz="2133" b="1" kern="0">
              <a:solidFill>
                <a:prstClr val="black"/>
              </a:solidFill>
              <a:cs typeface="+mn-ea"/>
              <a:sym typeface="+mn-lt"/>
            </a:endParaRPr>
          </a:p>
        </p:txBody>
      </p:sp>
      <p:sp>
        <p:nvSpPr>
          <p:cNvPr id="27" name="矩形 26">
            <a:extLst>
              <a:ext uri="{FF2B5EF4-FFF2-40B4-BE49-F238E27FC236}">
                <a16:creationId xmlns:a16="http://schemas.microsoft.com/office/drawing/2014/main" id="{5F413901-1B0A-4156-8959-D89C96DF01F8}"/>
              </a:ext>
            </a:extLst>
          </p:cNvPr>
          <p:cNvSpPr/>
          <p:nvPr/>
        </p:nvSpPr>
        <p:spPr>
          <a:xfrm>
            <a:off x="6546171" y="3018727"/>
            <a:ext cx="2081019" cy="420564"/>
          </a:xfrm>
          <a:prstGeom prst="rect">
            <a:avLst/>
          </a:prstGeom>
        </p:spPr>
        <p:txBody>
          <a:bodyPr wrap="none">
            <a:spAutoFit/>
          </a:bodyPr>
          <a:lstStyle/>
          <a:p>
            <a:pPr algn="ctr" defTabSz="1219170" fontAlgn="base">
              <a:buClr>
                <a:srgbClr val="000000"/>
              </a:buClr>
            </a:pPr>
            <a:r>
              <a:rPr lang="en-US" altLang="zh-TW" sz="2133" b="1" kern="0">
                <a:solidFill>
                  <a:prstClr val="white"/>
                </a:solidFill>
                <a:cs typeface="+mn-ea"/>
                <a:sym typeface="+mn-lt"/>
              </a:rPr>
              <a:t>Microsoft 365</a:t>
            </a:r>
            <a:r>
              <a:rPr lang="en-US" altLang="zh-TW" sz="2133" b="1" kern="0" baseline="30000">
                <a:solidFill>
                  <a:prstClr val="white"/>
                </a:solidFill>
                <a:cs typeface="+mn-ea"/>
                <a:sym typeface="+mn-lt"/>
              </a:rPr>
              <a:t>®</a:t>
            </a:r>
          </a:p>
        </p:txBody>
      </p:sp>
      <p:pic>
        <p:nvPicPr>
          <p:cNvPr id="28" name="Graphic 27">
            <a:extLst>
              <a:ext uri="{FF2B5EF4-FFF2-40B4-BE49-F238E27FC236}">
                <a16:creationId xmlns:a16="http://schemas.microsoft.com/office/drawing/2014/main" id="{9E347690-B1A2-F247-90E5-EC9772AC2F0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44171" y="6039124"/>
            <a:ext cx="624000" cy="624000"/>
          </a:xfrm>
          <a:prstGeom prst="rect">
            <a:avLst/>
          </a:prstGeom>
          <a:effectLst>
            <a:outerShdw blurRad="431800" dist="368300" dir="5760000" algn="t" rotWithShape="0">
              <a:prstClr val="black">
                <a:alpha val="34000"/>
              </a:prstClr>
            </a:outerShdw>
          </a:effectLst>
        </p:spPr>
      </p:pic>
      <p:pic>
        <p:nvPicPr>
          <p:cNvPr id="29" name="Graphic 28">
            <a:extLst>
              <a:ext uri="{FF2B5EF4-FFF2-40B4-BE49-F238E27FC236}">
                <a16:creationId xmlns:a16="http://schemas.microsoft.com/office/drawing/2014/main" id="{EF65BD63-387B-5C46-BB75-BD1F981C4F7E}"/>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51465" y="3611976"/>
            <a:ext cx="624000" cy="624000"/>
          </a:xfrm>
          <a:prstGeom prst="rect">
            <a:avLst/>
          </a:prstGeom>
          <a:effectLst>
            <a:outerShdw blurRad="431800" dist="368300" dir="5760000" algn="t" rotWithShape="0">
              <a:prstClr val="black">
                <a:alpha val="34000"/>
              </a:prstClr>
            </a:outerShdw>
          </a:effectLst>
        </p:spPr>
      </p:pic>
      <p:pic>
        <p:nvPicPr>
          <p:cNvPr id="30" name="Graphic 29">
            <a:extLst>
              <a:ext uri="{FF2B5EF4-FFF2-40B4-BE49-F238E27FC236}">
                <a16:creationId xmlns:a16="http://schemas.microsoft.com/office/drawing/2014/main" id="{651B0BFC-1CED-344B-B887-AFA8C24CE94E}"/>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48529" y="4396672"/>
            <a:ext cx="624000" cy="624000"/>
          </a:xfrm>
          <a:prstGeom prst="rect">
            <a:avLst/>
          </a:prstGeom>
          <a:effectLst>
            <a:outerShdw blurRad="431800" dist="368300" dir="5760000" algn="t" rotWithShape="0">
              <a:prstClr val="black">
                <a:alpha val="34000"/>
              </a:prstClr>
            </a:outerShdw>
          </a:effectLst>
        </p:spPr>
      </p:pic>
      <p:pic>
        <p:nvPicPr>
          <p:cNvPr id="31" name="Graphic 30">
            <a:extLst>
              <a:ext uri="{FF2B5EF4-FFF2-40B4-BE49-F238E27FC236}">
                <a16:creationId xmlns:a16="http://schemas.microsoft.com/office/drawing/2014/main" id="{EDA69B02-2742-2145-88A1-91AF2DD890C5}"/>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944171" y="5244868"/>
            <a:ext cx="624000" cy="624000"/>
          </a:xfrm>
          <a:prstGeom prst="rect">
            <a:avLst/>
          </a:prstGeom>
          <a:effectLst>
            <a:outerShdw blurRad="431800" dist="368300" dir="5760000" algn="t" rotWithShape="0">
              <a:prstClr val="black">
                <a:alpha val="34000"/>
              </a:prstClr>
            </a:outerShdw>
          </a:effectLst>
        </p:spPr>
      </p:pic>
    </p:spTree>
    <p:extLst>
      <p:ext uri="{BB962C8B-B14F-4D97-AF65-F5344CB8AC3E}">
        <p14:creationId xmlns:p14="http://schemas.microsoft.com/office/powerpoint/2010/main" val="27238989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矩形: 圓角 9">
            <a:extLst>
              <a:ext uri="{FF2B5EF4-FFF2-40B4-BE49-F238E27FC236}">
                <a16:creationId xmlns:a16="http://schemas.microsoft.com/office/drawing/2014/main" id="{6B1E25AB-373D-4FE5-9215-838474FC1A4F}"/>
              </a:ext>
            </a:extLst>
          </p:cNvPr>
          <p:cNvSpPr/>
          <p:nvPr/>
        </p:nvSpPr>
        <p:spPr>
          <a:xfrm rot="10800000">
            <a:off x="5309934" y="2519026"/>
            <a:ext cx="4071133" cy="4021389"/>
          </a:xfrm>
          <a:prstGeom prst="roundRect">
            <a:avLst>
              <a:gd name="adj" fmla="val 1491"/>
            </a:avLst>
          </a:prstGeom>
          <a:gradFill>
            <a:gsLst>
              <a:gs pos="0">
                <a:schemeClr val="bg1">
                  <a:alpha val="49000"/>
                </a:schemeClr>
              </a:gs>
              <a:gs pos="75200">
                <a:srgbClr val="F5F5F5"/>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867" kern="0">
              <a:solidFill>
                <a:prstClr val="white"/>
              </a:solidFill>
              <a:cs typeface="+mn-ea"/>
              <a:sym typeface="+mn-lt"/>
            </a:endParaRPr>
          </a:p>
        </p:txBody>
      </p:sp>
      <p:sp>
        <p:nvSpPr>
          <p:cNvPr id="8" name="矩形: 圓角 7">
            <a:extLst>
              <a:ext uri="{FF2B5EF4-FFF2-40B4-BE49-F238E27FC236}">
                <a16:creationId xmlns:a16="http://schemas.microsoft.com/office/drawing/2014/main" id="{4D9359A9-9B71-40DA-89F7-DF28D1C9B5D7}"/>
              </a:ext>
            </a:extLst>
          </p:cNvPr>
          <p:cNvSpPr/>
          <p:nvPr/>
        </p:nvSpPr>
        <p:spPr>
          <a:xfrm rot="10800000">
            <a:off x="340000" y="2519026"/>
            <a:ext cx="4071133" cy="4021389"/>
          </a:xfrm>
          <a:prstGeom prst="roundRect">
            <a:avLst>
              <a:gd name="adj" fmla="val 1491"/>
            </a:avLst>
          </a:prstGeom>
          <a:gradFill>
            <a:gsLst>
              <a:gs pos="0">
                <a:schemeClr val="bg1">
                  <a:alpha val="49000"/>
                </a:schemeClr>
              </a:gs>
              <a:gs pos="75200">
                <a:srgbClr val="F5F5F5"/>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867" kern="0">
              <a:solidFill>
                <a:prstClr val="white"/>
              </a:solidFill>
              <a:cs typeface="+mn-ea"/>
              <a:sym typeface="+mn-lt"/>
            </a:endParaRPr>
          </a:p>
        </p:txBody>
      </p:sp>
      <p:sp>
        <p:nvSpPr>
          <p:cNvPr id="2" name="Title 1">
            <a:extLst>
              <a:ext uri="{FF2B5EF4-FFF2-40B4-BE49-F238E27FC236}">
                <a16:creationId xmlns:a16="http://schemas.microsoft.com/office/drawing/2014/main" id="{06F3412D-3FBB-4B99-8D85-A42F3A4FE2EA}"/>
              </a:ext>
            </a:extLst>
          </p:cNvPr>
          <p:cNvSpPr>
            <a:spLocks noGrp="1"/>
          </p:cNvSpPr>
          <p:nvPr>
            <p:ph type="title" idx="4294967295"/>
          </p:nvPr>
        </p:nvSpPr>
        <p:spPr>
          <a:xfrm>
            <a:off x="522033" y="288720"/>
            <a:ext cx="11020926" cy="1089025"/>
          </a:xfrm>
        </p:spPr>
        <p:txBody>
          <a:bodyPr>
            <a:normAutofit fontScale="90000"/>
          </a:bodyPr>
          <a:lstStyle/>
          <a:p>
            <a:pPr algn="ctr">
              <a:lnSpc>
                <a:spcPts val="4500"/>
              </a:lnSpc>
            </a:pPr>
            <a:r>
              <a:rPr lang="en-US" altLang="zh-TW" sz="4000" b="1" err="1">
                <a:solidFill>
                  <a:schemeClr val="tx1">
                    <a:lumMod val="75000"/>
                    <a:lumOff val="25000"/>
                  </a:schemeClr>
                </a:solidFill>
                <a:latin typeface="+mn-lt"/>
                <a:ea typeface="+mn-ea"/>
                <a:cs typeface="+mn-ea"/>
                <a:sym typeface="+mn-lt"/>
              </a:rPr>
              <a:t>HybridMount</a:t>
            </a:r>
            <a:r>
              <a:rPr lang="en-US" altLang="zh-TW" sz="4000" b="1">
                <a:solidFill>
                  <a:schemeClr val="tx1">
                    <a:lumMod val="75000"/>
                    <a:lumOff val="25000"/>
                  </a:schemeClr>
                </a:solidFill>
                <a:latin typeface="+mn-lt"/>
                <a:ea typeface="+mn-ea"/>
                <a:cs typeface="+mn-ea"/>
                <a:sym typeface="+mn-lt"/>
              </a:rPr>
              <a:t> - Cascade share the access permission to remote devices</a:t>
            </a:r>
            <a:endParaRPr lang="zh-CN" altLang="en-US" sz="8000" b="1">
              <a:solidFill>
                <a:schemeClr val="tx1">
                  <a:lumMod val="75000"/>
                  <a:lumOff val="25000"/>
                </a:schemeClr>
              </a:solidFill>
              <a:latin typeface="+mn-lt"/>
              <a:ea typeface="+mn-ea"/>
              <a:cs typeface="+mn-ea"/>
              <a:sym typeface="+mn-lt"/>
            </a:endParaRPr>
          </a:p>
        </p:txBody>
      </p:sp>
      <p:pic>
        <p:nvPicPr>
          <p:cNvPr id="3" name="Picture 3" descr="Diagram&#10;&#10;Description automatically generated">
            <a:extLst>
              <a:ext uri="{FF2B5EF4-FFF2-40B4-BE49-F238E27FC236}">
                <a16:creationId xmlns:a16="http://schemas.microsoft.com/office/drawing/2014/main" id="{9AAF49B3-3986-47CA-974F-27DF1ECE7D40}"/>
              </a:ext>
            </a:extLst>
          </p:cNvPr>
          <p:cNvPicPr>
            <a:picLocks noChangeAspect="1"/>
          </p:cNvPicPr>
          <p:nvPr/>
        </p:nvPicPr>
        <p:blipFill rotWithShape="1">
          <a:blip r:embed="rId3" cstate="print">
            <a:biLevel thresh="75000"/>
            <a:extLst>
              <a:ext uri="{BEBA8EAE-BF5A-486C-A8C5-ECC9F3942E4B}">
                <a14:imgProps xmlns:a14="http://schemas.microsoft.com/office/drawing/2010/main">
                  <a14:imgLayer r:embed="rId4">
                    <a14:imgEffect>
                      <a14:colorTemperature colorTemp="4700"/>
                    </a14:imgEffect>
                    <a14:imgEffect>
                      <a14:brightnessContrast bright="-100000" contrast="-100000"/>
                    </a14:imgEffect>
                  </a14:imgLayer>
                </a14:imgProps>
              </a:ext>
              <a:ext uri="{28A0092B-C50C-407E-A947-70E740481C1C}">
                <a14:useLocalDpi xmlns:a14="http://schemas.microsoft.com/office/drawing/2010/main"/>
              </a:ext>
            </a:extLst>
          </a:blip>
          <a:srcRect/>
          <a:stretch/>
        </p:blipFill>
        <p:spPr>
          <a:xfrm>
            <a:off x="431801" y="2601592"/>
            <a:ext cx="3862132" cy="3840829"/>
          </a:xfrm>
          <a:prstGeom prst="rect">
            <a:avLst/>
          </a:prstGeom>
        </p:spPr>
      </p:pic>
      <p:sp>
        <p:nvSpPr>
          <p:cNvPr id="4" name="TextBox 3">
            <a:extLst>
              <a:ext uri="{FF2B5EF4-FFF2-40B4-BE49-F238E27FC236}">
                <a16:creationId xmlns:a16="http://schemas.microsoft.com/office/drawing/2014/main" id="{80D33944-8B7B-A546-9B9D-B616430CCB81}"/>
              </a:ext>
            </a:extLst>
          </p:cNvPr>
          <p:cNvSpPr txBox="1"/>
          <p:nvPr/>
        </p:nvSpPr>
        <p:spPr>
          <a:xfrm>
            <a:off x="681385" y="1738519"/>
            <a:ext cx="8496839" cy="584775"/>
          </a:xfrm>
          <a:prstGeom prst="rect">
            <a:avLst/>
          </a:prstGeom>
          <a:noFill/>
        </p:spPr>
        <p:txBody>
          <a:bodyPr wrap="square" rtlCol="0">
            <a:spAutoFit/>
          </a:bodyPr>
          <a:lstStyle/>
          <a:p>
            <a:r>
              <a:rPr lang="en-US" altLang="zh-TW" sz="1600">
                <a:solidFill>
                  <a:schemeClr val="tx1"/>
                </a:solidFill>
                <a:cs typeface="+mn-ea"/>
                <a:sym typeface="+mn-lt"/>
              </a:rPr>
              <a:t>The remote data mounted by SMB/NFS can be shared with other devices with folder permission to achieve a cascade share architecture.</a:t>
            </a:r>
            <a:endParaRPr lang="x-none" altLang="zh-TW" sz="1600">
              <a:solidFill>
                <a:schemeClr val="tx1"/>
              </a:solidFill>
              <a:cs typeface="+mn-ea"/>
              <a:sym typeface="+mn-lt"/>
            </a:endParaRPr>
          </a:p>
        </p:txBody>
      </p:sp>
      <p:sp>
        <p:nvSpPr>
          <p:cNvPr id="5" name="TextBox 4">
            <a:extLst>
              <a:ext uri="{FF2B5EF4-FFF2-40B4-BE49-F238E27FC236}">
                <a16:creationId xmlns:a16="http://schemas.microsoft.com/office/drawing/2014/main" id="{B4AA0722-8E55-254F-9E61-44DB6FACD8EF}"/>
              </a:ext>
            </a:extLst>
          </p:cNvPr>
          <p:cNvSpPr txBox="1"/>
          <p:nvPr/>
        </p:nvSpPr>
        <p:spPr>
          <a:xfrm>
            <a:off x="7514167" y="3690754"/>
            <a:ext cx="850900" cy="256545"/>
          </a:xfrm>
          <a:prstGeom prst="rect">
            <a:avLst/>
          </a:prstGeom>
          <a:noFill/>
        </p:spPr>
        <p:txBody>
          <a:bodyPr wrap="square" rtlCol="0">
            <a:spAutoFit/>
          </a:bodyPr>
          <a:lstStyle/>
          <a:p>
            <a:pPr defTabSz="1219170">
              <a:buClr>
                <a:srgbClr val="000000"/>
              </a:buClr>
            </a:pPr>
            <a:r>
              <a:rPr lang="en-TW" sz="1067" kern="0">
                <a:solidFill>
                  <a:srgbClr val="000000"/>
                </a:solidFill>
                <a:cs typeface="+mn-ea"/>
                <a:sym typeface="+mn-lt"/>
              </a:rPr>
              <a:t>SMB/NFS</a:t>
            </a:r>
          </a:p>
        </p:txBody>
      </p:sp>
      <p:sp>
        <p:nvSpPr>
          <p:cNvPr id="6" name="TextBox 5">
            <a:extLst>
              <a:ext uri="{FF2B5EF4-FFF2-40B4-BE49-F238E27FC236}">
                <a16:creationId xmlns:a16="http://schemas.microsoft.com/office/drawing/2014/main" id="{CA85D141-ADE8-5F45-AF3B-005A4E9E46C4}"/>
              </a:ext>
            </a:extLst>
          </p:cNvPr>
          <p:cNvSpPr txBox="1"/>
          <p:nvPr/>
        </p:nvSpPr>
        <p:spPr>
          <a:xfrm>
            <a:off x="9498269" y="2601592"/>
            <a:ext cx="2686241" cy="3293209"/>
          </a:xfrm>
          <a:prstGeom prst="rect">
            <a:avLst/>
          </a:prstGeom>
          <a:noFill/>
        </p:spPr>
        <p:txBody>
          <a:bodyPr wrap="square" rtlCol="0">
            <a:spAutoFit/>
          </a:bodyPr>
          <a:lstStyle/>
          <a:p>
            <a:pPr marL="177800" indent="-177800">
              <a:buFont typeface="Arial" panose="020B0604020202020204" pitchFamily="34" charset="0"/>
              <a:buChar char="•"/>
            </a:pPr>
            <a:r>
              <a:rPr lang="en-US" altLang="zh-TW" sz="1600">
                <a:cs typeface="+mn-ea"/>
                <a:sym typeface="+mn-lt"/>
              </a:rPr>
              <a:t>To avoid local users accessing the remote data by VPN and to reduce the security concern and risk of VPN.</a:t>
            </a:r>
          </a:p>
          <a:p>
            <a:pPr marL="177800" indent="-177800">
              <a:buFont typeface="Arial" panose="020B0604020202020204" pitchFamily="34" charset="0"/>
              <a:buChar char="•"/>
            </a:pPr>
            <a:endParaRPr lang="en-US" altLang="zh-TW" sz="1600">
              <a:cs typeface="+mn-ea"/>
              <a:sym typeface="+mn-lt"/>
            </a:endParaRPr>
          </a:p>
          <a:p>
            <a:pPr marL="177800" indent="-177800">
              <a:buFont typeface="Arial" panose="020B0604020202020204" pitchFamily="34" charset="0"/>
              <a:buChar char="•"/>
            </a:pPr>
            <a:r>
              <a:rPr lang="en-US" altLang="zh-TW" sz="1600">
                <a:cs typeface="+mn-ea"/>
                <a:sym typeface="+mn-lt"/>
              </a:rPr>
              <a:t>No longer need to manage user accounts in the remote server. The local admin retains full control over assigning different permissions to local users. </a:t>
            </a:r>
          </a:p>
        </p:txBody>
      </p:sp>
      <p:pic>
        <p:nvPicPr>
          <p:cNvPr id="7" name="Picture 3" descr="Diagram&#10;&#10;Description automatically generated">
            <a:extLst>
              <a:ext uri="{FF2B5EF4-FFF2-40B4-BE49-F238E27FC236}">
                <a16:creationId xmlns:a16="http://schemas.microsoft.com/office/drawing/2014/main" id="{744FF5BC-C6E7-4E5E-93F6-AE831E9A9CBF}"/>
              </a:ext>
            </a:extLst>
          </p:cNvPr>
          <p:cNvPicPr>
            <a:picLocks noChangeAspect="1"/>
          </p:cNvPicPr>
          <p:nvPr/>
        </p:nvPicPr>
        <p:blipFill rotWithShape="1">
          <a:blip r:embed="rId5" cstate="print">
            <a:biLevel thresh="75000"/>
            <a:extLst>
              <a:ext uri="{BEBA8EAE-BF5A-486C-A8C5-ECC9F3942E4B}">
                <a14:imgProps xmlns:a14="http://schemas.microsoft.com/office/drawing/2010/main">
                  <a14:imgLayer r:embed="rId6">
                    <a14:imgEffect>
                      <a14:colorTemperature colorTemp="4700"/>
                    </a14:imgEffect>
                    <a14:imgEffect>
                      <a14:brightnessContrast bright="-100000" contrast="-100000"/>
                    </a14:imgEffect>
                  </a14:imgLayer>
                </a14:imgProps>
              </a:ext>
              <a:ext uri="{28A0092B-C50C-407E-A947-70E740481C1C}">
                <a14:useLocalDpi xmlns:a14="http://schemas.microsoft.com/office/drawing/2010/main"/>
              </a:ext>
            </a:extLst>
          </a:blip>
          <a:srcRect/>
          <a:stretch/>
        </p:blipFill>
        <p:spPr>
          <a:xfrm>
            <a:off x="5393266" y="2601593"/>
            <a:ext cx="3852335" cy="3840829"/>
          </a:xfrm>
          <a:prstGeom prst="rect">
            <a:avLst/>
          </a:prstGeom>
        </p:spPr>
      </p:pic>
      <p:pic>
        <p:nvPicPr>
          <p:cNvPr id="12" name="Picture 3" descr="Diagram&#10;&#10;Description automatically generated">
            <a:extLst>
              <a:ext uri="{FF2B5EF4-FFF2-40B4-BE49-F238E27FC236}">
                <a16:creationId xmlns:a16="http://schemas.microsoft.com/office/drawing/2014/main" id="{6BF8E240-E302-42E0-8551-6EA0901175F2}"/>
              </a:ext>
            </a:extLst>
          </p:cNvPr>
          <p:cNvPicPr>
            <a:picLocks noChangeAspect="1"/>
          </p:cNvPicPr>
          <p:nvPr/>
        </p:nvPicPr>
        <p:blipFill rotWithShape="1">
          <a:blip r:embed="rId7" cstate="print">
            <a:biLevel thresh="75000"/>
            <a:extLst>
              <a:ext uri="{BEBA8EAE-BF5A-486C-A8C5-ECC9F3942E4B}">
                <a14:imgProps xmlns:a14="http://schemas.microsoft.com/office/drawing/2010/main">
                  <a14:imgLayer r:embed="rId8">
                    <a14:imgEffect>
                      <a14:colorTemperature colorTemp="4700"/>
                    </a14:imgEffect>
                    <a14:imgEffect>
                      <a14:brightnessContrast bright="-100000" contrast="-100000"/>
                    </a14:imgEffect>
                  </a14:imgLayer>
                </a14:imgProps>
              </a:ext>
              <a:ext uri="{28A0092B-C50C-407E-A947-70E740481C1C}">
                <a14:useLocalDpi xmlns:a14="http://schemas.microsoft.com/office/drawing/2010/main"/>
              </a:ext>
            </a:extLst>
          </a:blip>
          <a:srcRect/>
          <a:stretch/>
        </p:blipFill>
        <p:spPr>
          <a:xfrm>
            <a:off x="4502933" y="2519027"/>
            <a:ext cx="689799" cy="4084260"/>
          </a:xfrm>
          <a:prstGeom prst="rect">
            <a:avLst/>
          </a:prstGeom>
        </p:spPr>
      </p:pic>
    </p:spTree>
    <p:extLst>
      <p:ext uri="{BB962C8B-B14F-4D97-AF65-F5344CB8AC3E}">
        <p14:creationId xmlns:p14="http://schemas.microsoft.com/office/powerpoint/2010/main" val="5182001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圓角 2">
            <a:extLst>
              <a:ext uri="{FF2B5EF4-FFF2-40B4-BE49-F238E27FC236}">
                <a16:creationId xmlns:a16="http://schemas.microsoft.com/office/drawing/2014/main" id="{960A01C6-426E-4835-A997-A7BDF6B214EB}"/>
              </a:ext>
            </a:extLst>
          </p:cNvPr>
          <p:cNvSpPr/>
          <p:nvPr/>
        </p:nvSpPr>
        <p:spPr>
          <a:xfrm rot="10800000">
            <a:off x="536283" y="2499152"/>
            <a:ext cx="4851967" cy="3353009"/>
          </a:xfrm>
          <a:prstGeom prst="roundRect">
            <a:avLst>
              <a:gd name="adj" fmla="val 1491"/>
            </a:avLst>
          </a:prstGeom>
          <a:gradFill>
            <a:gsLst>
              <a:gs pos="0">
                <a:schemeClr val="bg1">
                  <a:alpha val="49000"/>
                </a:schemeClr>
              </a:gs>
              <a:gs pos="75200">
                <a:srgbClr val="F5F5F5"/>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867" kern="0">
              <a:solidFill>
                <a:prstClr val="white"/>
              </a:solidFill>
              <a:cs typeface="+mn-ea"/>
              <a:sym typeface="+mn-lt"/>
            </a:endParaRPr>
          </a:p>
        </p:txBody>
      </p:sp>
      <p:sp>
        <p:nvSpPr>
          <p:cNvPr id="2" name="Title 1">
            <a:extLst>
              <a:ext uri="{FF2B5EF4-FFF2-40B4-BE49-F238E27FC236}">
                <a16:creationId xmlns:a16="http://schemas.microsoft.com/office/drawing/2014/main" id="{9F563FBC-B206-AE42-B2F3-5C289B31344E}"/>
              </a:ext>
            </a:extLst>
          </p:cNvPr>
          <p:cNvSpPr>
            <a:spLocks noGrp="1"/>
          </p:cNvSpPr>
          <p:nvPr>
            <p:ph type="title" idx="4294967295"/>
          </p:nvPr>
        </p:nvSpPr>
        <p:spPr>
          <a:xfrm>
            <a:off x="0" y="252213"/>
            <a:ext cx="12192000" cy="1087437"/>
          </a:xfrm>
        </p:spPr>
        <p:txBody>
          <a:bodyPr>
            <a:normAutofit/>
          </a:bodyPr>
          <a:lstStyle/>
          <a:p>
            <a:pPr algn="ctr"/>
            <a:r>
              <a:rPr lang="en-TW" altLang="zh-TW" sz="4000" b="1">
                <a:solidFill>
                  <a:schemeClr val="tx1"/>
                </a:solidFill>
                <a:latin typeface="+mn-lt"/>
                <a:ea typeface="+mn-ea"/>
                <a:cs typeface="+mn-ea"/>
                <a:sym typeface="+mn-lt"/>
              </a:rPr>
              <a:t>QmailAgent </a:t>
            </a:r>
            <a:r>
              <a:rPr lang="en-US" altLang="zh-TW" sz="4000" b="1">
                <a:solidFill>
                  <a:schemeClr val="tx1"/>
                </a:solidFill>
                <a:latin typeface="+mn-lt"/>
                <a:ea typeface="+mn-ea"/>
                <a:cs typeface="+mn-ea"/>
                <a:sym typeface="+mn-lt"/>
              </a:rPr>
              <a:t>– email backup solution</a:t>
            </a:r>
            <a:endParaRPr lang="en-TW" sz="4000" b="1">
              <a:solidFill>
                <a:schemeClr val="tx1"/>
              </a:solidFill>
              <a:latin typeface="+mn-lt"/>
              <a:ea typeface="+mn-ea"/>
              <a:cs typeface="+mn-ea"/>
              <a:sym typeface="+mn-lt"/>
            </a:endParaRPr>
          </a:p>
        </p:txBody>
      </p:sp>
      <p:pic>
        <p:nvPicPr>
          <p:cNvPr id="2050" name="Picture 2">
            <a:extLst>
              <a:ext uri="{FF2B5EF4-FFF2-40B4-BE49-F238E27FC236}">
                <a16:creationId xmlns:a16="http://schemas.microsoft.com/office/drawing/2014/main" id="{BE6648F6-2D3D-3A4C-9F20-4678EA6AB08A}"/>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579188" y="2458584"/>
            <a:ext cx="6301429" cy="3640625"/>
          </a:xfrm>
          <a:prstGeom prst="rect">
            <a:avLst/>
          </a:prstGeom>
          <a:noFill/>
          <a:effectLst>
            <a:outerShdw blurRad="393700" dist="177800" dir="3960000" sx="105000" sy="105000" algn="tl" rotWithShape="0">
              <a:prstClr val="black">
                <a:alpha val="24000"/>
              </a:prstClr>
            </a:outerShdw>
          </a:effectLst>
          <a:extLst>
            <a:ext uri="{909E8E84-426E-40DD-AFC4-6F175D3DCCD1}">
              <a14:hiddenFill xmlns:a14="http://schemas.microsoft.com/office/drawing/2010/main">
                <a:solidFill>
                  <a:srgbClr val="FFFFFF"/>
                </a:solidFill>
              </a14:hiddenFill>
            </a:ext>
          </a:extLst>
        </p:spPr>
      </p:pic>
      <p:sp>
        <p:nvSpPr>
          <p:cNvPr id="6" name="矩形 6">
            <a:extLst>
              <a:ext uri="{FF2B5EF4-FFF2-40B4-BE49-F238E27FC236}">
                <a16:creationId xmlns:a16="http://schemas.microsoft.com/office/drawing/2014/main" id="{E07D9213-EFE6-8249-817F-2FDC7F56EA82}"/>
              </a:ext>
            </a:extLst>
          </p:cNvPr>
          <p:cNvSpPr/>
          <p:nvPr/>
        </p:nvSpPr>
        <p:spPr>
          <a:xfrm>
            <a:off x="727227" y="3135058"/>
            <a:ext cx="4561448" cy="2427011"/>
          </a:xfrm>
          <a:prstGeom prst="rect">
            <a:avLst/>
          </a:prstGeom>
        </p:spPr>
        <p:txBody>
          <a:bodyPr wrap="square">
            <a:spAutoFit/>
          </a:bodyPr>
          <a:lstStyle/>
          <a:p>
            <a:pPr marL="177800" indent="-177800">
              <a:lnSpc>
                <a:spcPts val="1800"/>
              </a:lnSpc>
              <a:spcBef>
                <a:spcPts val="500"/>
              </a:spcBef>
              <a:buSzPct val="100000"/>
              <a:buFont typeface="Arial" panose="020B0604020202020204" pitchFamily="34" charset="0"/>
              <a:buChar char="•"/>
            </a:pPr>
            <a:r>
              <a:rPr lang="en-US" altLang="zh-CN">
                <a:cs typeface="+mn-ea"/>
                <a:sym typeface="+mn-lt"/>
              </a:rPr>
              <a:t>Collectively manage and back up your personal and business emails.</a:t>
            </a:r>
          </a:p>
          <a:p>
            <a:pPr marL="177800" indent="-177800">
              <a:lnSpc>
                <a:spcPts val="1800"/>
              </a:lnSpc>
              <a:spcBef>
                <a:spcPts val="500"/>
              </a:spcBef>
              <a:buSzPct val="100000"/>
              <a:buFont typeface="Arial" panose="020B0604020202020204" pitchFamily="34" charset="0"/>
              <a:buChar char="•"/>
            </a:pPr>
            <a:r>
              <a:rPr lang="en-US" altLang="zh-CN">
                <a:cs typeface="+mn-ea"/>
                <a:sym typeface="+mn-lt"/>
              </a:rPr>
              <a:t>Easily auto back up all your emails and attachments.</a:t>
            </a:r>
          </a:p>
          <a:p>
            <a:pPr marL="177800" indent="-177800">
              <a:lnSpc>
                <a:spcPts val="1800"/>
              </a:lnSpc>
              <a:spcBef>
                <a:spcPts val="500"/>
              </a:spcBef>
              <a:buSzPct val="100000"/>
              <a:buFont typeface="Arial" panose="020B0604020202020204" pitchFamily="34" charset="0"/>
              <a:buChar char="•"/>
            </a:pPr>
            <a:r>
              <a:rPr lang="en-US" altLang="zh-CN">
                <a:cs typeface="+mn-ea"/>
                <a:sym typeface="+mn-lt"/>
              </a:rPr>
              <a:t>Quickly search and gain access to specific messages.</a:t>
            </a:r>
          </a:p>
          <a:p>
            <a:pPr marL="177800" indent="-177800">
              <a:lnSpc>
                <a:spcPts val="1800"/>
              </a:lnSpc>
              <a:spcBef>
                <a:spcPts val="500"/>
              </a:spcBef>
              <a:buSzPct val="100000"/>
              <a:buFont typeface="Arial" panose="020B0604020202020204" pitchFamily="34" charset="0"/>
              <a:buChar char="•"/>
            </a:pPr>
            <a:r>
              <a:rPr lang="en-US" altLang="zh-CN">
                <a:cs typeface="+mn-ea"/>
                <a:sym typeface="+mn-lt"/>
              </a:rPr>
              <a:t>Back up emails for disaster recovery.</a:t>
            </a:r>
          </a:p>
          <a:p>
            <a:pPr marL="177800" indent="-177800">
              <a:lnSpc>
                <a:spcPts val="1800"/>
              </a:lnSpc>
              <a:spcBef>
                <a:spcPts val="500"/>
              </a:spcBef>
              <a:buSzPct val="100000"/>
              <a:buFont typeface="Arial" panose="020B0604020202020204" pitchFamily="34" charset="0"/>
              <a:buChar char="•"/>
            </a:pPr>
            <a:r>
              <a:rPr lang="en-US" altLang="zh-CN">
                <a:cs typeface="+mn-ea"/>
                <a:sym typeface="+mn-lt"/>
              </a:rPr>
              <a:t>Encryption service protects backed up private emails.</a:t>
            </a:r>
          </a:p>
        </p:txBody>
      </p:sp>
      <p:pic>
        <p:nvPicPr>
          <p:cNvPr id="7" name="圖片 6">
            <a:extLst>
              <a:ext uri="{FF2B5EF4-FFF2-40B4-BE49-F238E27FC236}">
                <a16:creationId xmlns:a16="http://schemas.microsoft.com/office/drawing/2014/main" id="{CD98A90B-1360-1E27-39D8-48A0803DECA6}"/>
              </a:ext>
            </a:extLst>
          </p:cNvPr>
          <p:cNvPicPr>
            <a:picLocks noChangeAspect="1"/>
          </p:cNvPicPr>
          <p:nvPr/>
        </p:nvPicPr>
        <p:blipFill rotWithShape="1">
          <a:blip r:embed="rId3">
            <a:extLst>
              <a:ext uri="{28A0092B-C50C-407E-A947-70E740481C1C}">
                <a14:useLocalDpi xmlns:a14="http://schemas.microsoft.com/office/drawing/2010/main" val="0"/>
              </a:ext>
            </a:extLst>
          </a:blip>
          <a:srcRect l="21868" r="36921" b="61428"/>
          <a:stretch/>
        </p:blipFill>
        <p:spPr>
          <a:xfrm>
            <a:off x="536278" y="2183796"/>
            <a:ext cx="4851965" cy="704233"/>
          </a:xfrm>
          <a:prstGeom prst="rect">
            <a:avLst/>
          </a:prstGeom>
          <a:effectLst>
            <a:outerShdw blurRad="431800" dist="355600" dir="1740000" algn="ctr" rotWithShape="0">
              <a:srgbClr val="000000">
                <a:alpha val="23000"/>
              </a:srgbClr>
            </a:outerShdw>
          </a:effectLst>
        </p:spPr>
      </p:pic>
      <p:sp>
        <p:nvSpPr>
          <p:cNvPr id="9" name="文字方塊 8">
            <a:extLst>
              <a:ext uri="{FF2B5EF4-FFF2-40B4-BE49-F238E27FC236}">
                <a16:creationId xmlns:a16="http://schemas.microsoft.com/office/drawing/2014/main" id="{84E00A62-03B4-5883-F9E2-95A70A238CD2}"/>
              </a:ext>
            </a:extLst>
          </p:cNvPr>
          <p:cNvSpPr txBox="1"/>
          <p:nvPr/>
        </p:nvSpPr>
        <p:spPr>
          <a:xfrm>
            <a:off x="536275" y="2309747"/>
            <a:ext cx="4851968" cy="461665"/>
          </a:xfrm>
          <a:prstGeom prst="rect">
            <a:avLst/>
          </a:prstGeom>
          <a:noFill/>
        </p:spPr>
        <p:txBody>
          <a:bodyPr wrap="square">
            <a:spAutoFit/>
          </a:bodyPr>
          <a:lstStyle/>
          <a:p>
            <a:pPr algn="ctr">
              <a:buClr>
                <a:srgbClr val="3F3F3F"/>
              </a:buClr>
              <a:buSzPts val="1000"/>
            </a:pPr>
            <a:r>
              <a:rPr lang="en-US" altLang="zh-TW" sz="2400" b="1">
                <a:solidFill>
                  <a:schemeClr val="bg1"/>
                </a:solidFill>
                <a:effectLst>
                  <a:outerShdw blurRad="38100" dist="38100" dir="2700000" algn="tl">
                    <a:srgbClr val="000000">
                      <a:alpha val="43137"/>
                    </a:srgbClr>
                  </a:outerShdw>
                </a:effectLst>
                <a:cs typeface="+mn-ea"/>
                <a:sym typeface="+mn-lt"/>
              </a:rPr>
              <a:t>Best Email Retention Solution</a:t>
            </a:r>
          </a:p>
        </p:txBody>
      </p:sp>
    </p:spTree>
    <p:extLst>
      <p:ext uri="{BB962C8B-B14F-4D97-AF65-F5344CB8AC3E}">
        <p14:creationId xmlns:p14="http://schemas.microsoft.com/office/powerpoint/2010/main" val="1475274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F6AB03C3-7D73-E541-BDD2-2B2E4ACCAEE5}"/>
              </a:ext>
            </a:extLst>
          </p:cNvPr>
          <p:cNvSpPr>
            <a:spLocks noGrp="1"/>
          </p:cNvSpPr>
          <p:nvPr>
            <p:ph type="title"/>
          </p:nvPr>
        </p:nvSpPr>
        <p:spPr>
          <a:xfrm>
            <a:off x="-9624" y="116041"/>
            <a:ext cx="12192000" cy="1378563"/>
          </a:xfrm>
        </p:spPr>
        <p:txBody>
          <a:bodyPr>
            <a:normAutofit/>
          </a:bodyPr>
          <a:lstStyle/>
          <a:p>
            <a:pPr>
              <a:lnSpc>
                <a:spcPts val="4500"/>
              </a:lnSpc>
            </a:pPr>
            <a:r>
              <a:rPr kumimoji="1" lang="en-US" altLang="zh-TW" sz="3600">
                <a:latin typeface="+mn-lt"/>
                <a:ea typeface="+mn-ea"/>
                <a:cs typeface="+mn-ea"/>
                <a:sym typeface="+mn-lt"/>
              </a:rPr>
              <a:t>Install an NVIDIA graphics card to add HDMI output and improve VM / container performance</a:t>
            </a:r>
            <a:endParaRPr kumimoji="1" lang="zh-TW" altLang="en-US" sz="3600">
              <a:solidFill>
                <a:schemeClr val="tx1"/>
              </a:solidFill>
              <a:latin typeface="+mn-lt"/>
              <a:ea typeface="+mn-ea"/>
              <a:cs typeface="+mn-ea"/>
              <a:sym typeface="+mn-lt"/>
            </a:endParaRPr>
          </a:p>
        </p:txBody>
      </p:sp>
      <p:sp>
        <p:nvSpPr>
          <p:cNvPr id="3" name="文字版面配置區 1">
            <a:extLst>
              <a:ext uri="{FF2B5EF4-FFF2-40B4-BE49-F238E27FC236}">
                <a16:creationId xmlns:a16="http://schemas.microsoft.com/office/drawing/2014/main" id="{6F0844C8-FF80-364F-95B5-2ED6F9F9ED8B}"/>
              </a:ext>
            </a:extLst>
          </p:cNvPr>
          <p:cNvSpPr txBox="1">
            <a:spLocks/>
          </p:cNvSpPr>
          <p:nvPr/>
        </p:nvSpPr>
        <p:spPr>
          <a:xfrm>
            <a:off x="3928951" y="2105798"/>
            <a:ext cx="3318872" cy="2736819"/>
          </a:xfrm>
          <a:prstGeom prst="rect">
            <a:avLst/>
          </a:prstGeom>
        </p:spPr>
        <p:txBody>
          <a:bodyPr vert="horz" lIns="121920" tIns="60960" rIns="121920" bIns="60960" rtlCol="0" anchor="t">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微軟正黑體" pitchFamily="34" charset="-120"/>
                <a:ea typeface="微軟正黑體" pitchFamily="34" charset="-120"/>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微軟正黑體" pitchFamily="34" charset="-120"/>
                <a:ea typeface="微軟正黑體" pitchFamily="34" charset="-120"/>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微軟正黑體" pitchFamily="34" charset="-120"/>
                <a:ea typeface="微軟正黑體" pitchFamily="34" charset="-120"/>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微軟正黑體" pitchFamily="34" charset="-120"/>
                <a:ea typeface="微軟正黑體" pitchFamily="34" charset="-120"/>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微軟正黑體" pitchFamily="34" charset="-120"/>
                <a:ea typeface="微軟正黑體" pitchFamily="34" charset="-12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Tx/>
              <a:buNone/>
            </a:pPr>
            <a:r>
              <a:rPr lang="en" altLang="zh-TW" sz="1800">
                <a:solidFill>
                  <a:schemeClr val="bg1"/>
                </a:solidFill>
                <a:latin typeface="+mn-lt"/>
                <a:ea typeface="+mn-ea"/>
                <a:cs typeface="+mn-ea"/>
                <a:sym typeface="+mn-lt"/>
              </a:rPr>
              <a:t>Support graphic cards that do not need power cables, including </a:t>
            </a:r>
            <a:r>
              <a:rPr lang="en" altLang="zh-TW" sz="1800" b="1">
                <a:solidFill>
                  <a:schemeClr val="bg1"/>
                </a:solidFill>
                <a:latin typeface="+mn-lt"/>
                <a:ea typeface="+mn-ea"/>
                <a:cs typeface="+mn-ea"/>
                <a:sym typeface="+mn-lt"/>
              </a:rPr>
              <a:t>NVIDIA</a:t>
            </a:r>
            <a:r>
              <a:rPr lang="en" altLang="zh-TW" sz="1800" b="1" baseline="30000">
                <a:solidFill>
                  <a:schemeClr val="bg1"/>
                </a:solidFill>
                <a:latin typeface="+mn-lt"/>
                <a:ea typeface="+mn-ea"/>
                <a:cs typeface="+mn-ea"/>
                <a:sym typeface="+mn-lt"/>
              </a:rPr>
              <a:t>®</a:t>
            </a:r>
            <a:r>
              <a:rPr lang="en" altLang="zh-TW" sz="1800" b="1">
                <a:solidFill>
                  <a:schemeClr val="bg1"/>
                </a:solidFill>
                <a:latin typeface="+mn-lt"/>
                <a:ea typeface="+mn-ea"/>
                <a:cs typeface="+mn-ea"/>
                <a:sym typeface="+mn-lt"/>
              </a:rPr>
              <a:t> GTX 1650</a:t>
            </a:r>
            <a:r>
              <a:rPr lang="en-US" altLang="zh-TW" sz="1800">
                <a:solidFill>
                  <a:schemeClr val="bg1"/>
                </a:solidFill>
                <a:latin typeface="+mn-lt"/>
                <a:ea typeface="+mn-ea"/>
                <a:cs typeface="+mn-ea"/>
                <a:sym typeface="+mn-lt"/>
              </a:rPr>
              <a:t>, </a:t>
            </a:r>
            <a:r>
              <a:rPr lang="en-US" altLang="zh-TW" sz="1800" b="1">
                <a:solidFill>
                  <a:schemeClr val="bg1"/>
                </a:solidFill>
                <a:latin typeface="+mn-lt"/>
                <a:ea typeface="+mn-ea"/>
                <a:cs typeface="+mn-ea"/>
                <a:sym typeface="+mn-lt"/>
              </a:rPr>
              <a:t>1050</a:t>
            </a:r>
            <a:r>
              <a:rPr lang="en-US" altLang="zh-TW" sz="1800">
                <a:solidFill>
                  <a:schemeClr val="bg1"/>
                </a:solidFill>
                <a:latin typeface="+mn-lt"/>
                <a:ea typeface="+mn-ea"/>
                <a:cs typeface="+mn-ea"/>
                <a:sym typeface="+mn-lt"/>
              </a:rPr>
              <a:t>, or </a:t>
            </a:r>
            <a:r>
              <a:rPr lang="en-US" altLang="zh-TW" sz="1800" b="1">
                <a:solidFill>
                  <a:schemeClr val="bg1"/>
                </a:solidFill>
                <a:latin typeface="+mn-lt"/>
                <a:ea typeface="+mn-ea"/>
                <a:cs typeface="+mn-ea"/>
                <a:sym typeface="+mn-lt"/>
              </a:rPr>
              <a:t>1030</a:t>
            </a:r>
            <a:r>
              <a:rPr lang="en-US" altLang="zh-TW" sz="1800">
                <a:solidFill>
                  <a:schemeClr val="bg1"/>
                </a:solidFill>
                <a:latin typeface="+mn-lt"/>
                <a:ea typeface="+mn-ea"/>
                <a:cs typeface="+mn-ea"/>
                <a:sym typeface="+mn-lt"/>
              </a:rPr>
              <a:t> to add an HDMI output and boost performance of GPU-accelerated computing, virtual machines, and containers via GPU passthrough.</a:t>
            </a:r>
          </a:p>
        </p:txBody>
      </p:sp>
      <p:pic>
        <p:nvPicPr>
          <p:cNvPr id="20" name="圖片 19">
            <a:extLst>
              <a:ext uri="{FF2B5EF4-FFF2-40B4-BE49-F238E27FC236}">
                <a16:creationId xmlns:a16="http://schemas.microsoft.com/office/drawing/2014/main" id="{CDF6CB18-4317-BF42-9ED0-F7048B50378F}"/>
              </a:ext>
            </a:extLst>
          </p:cNvPr>
          <p:cNvPicPr>
            <a:picLocks noChangeAspect="1"/>
          </p:cNvPicPr>
          <p:nvPr/>
        </p:nvPicPr>
        <p:blipFill>
          <a:blip r:embed="rId2" cstate="print">
            <a:extLst>
              <a:ext uri="{28A0092B-C50C-407E-A947-70E740481C1C}">
                <a14:useLocalDpi xmlns:a14="http://schemas.microsoft.com/office/drawing/2010/main"/>
              </a:ext>
            </a:extLst>
          </a:blip>
          <a:srcRect/>
          <a:stretch/>
        </p:blipFill>
        <p:spPr>
          <a:xfrm>
            <a:off x="7627998" y="1961944"/>
            <a:ext cx="1200000" cy="1200000"/>
          </a:xfrm>
          <a:prstGeom prst="rect">
            <a:avLst/>
          </a:prstGeom>
          <a:effectLst>
            <a:outerShdw blurRad="431800" dist="368300" dir="5760000" sx="106000" sy="106000" algn="ctr" rotWithShape="0">
              <a:prstClr val="black">
                <a:alpha val="34000"/>
              </a:prstClr>
            </a:outerShdw>
          </a:effectLst>
        </p:spPr>
      </p:pic>
      <p:sp>
        <p:nvSpPr>
          <p:cNvPr id="21" name="矩形 20">
            <a:extLst>
              <a:ext uri="{FF2B5EF4-FFF2-40B4-BE49-F238E27FC236}">
                <a16:creationId xmlns:a16="http://schemas.microsoft.com/office/drawing/2014/main" id="{9D0E62FD-1902-D64C-B4A4-907A8A36055E}"/>
              </a:ext>
            </a:extLst>
          </p:cNvPr>
          <p:cNvSpPr/>
          <p:nvPr/>
        </p:nvSpPr>
        <p:spPr>
          <a:xfrm>
            <a:off x="9054418" y="2126109"/>
            <a:ext cx="2433616" cy="954107"/>
          </a:xfrm>
          <a:prstGeom prst="rect">
            <a:avLst/>
          </a:prstGeom>
        </p:spPr>
        <p:txBody>
          <a:bodyPr wrap="none">
            <a:spAutoFit/>
          </a:bodyPr>
          <a:lstStyle/>
          <a:p>
            <a:pPr fontAlgn="base"/>
            <a:r>
              <a:rPr lang="en-US" altLang="zh-TW" sz="2800" b="1">
                <a:solidFill>
                  <a:schemeClr val="bg1"/>
                </a:solidFill>
                <a:cs typeface="+mn-ea"/>
                <a:sym typeface="+mn-lt"/>
              </a:rPr>
              <a:t>Virtualization</a:t>
            </a:r>
          </a:p>
          <a:p>
            <a:pPr fontAlgn="base"/>
            <a:r>
              <a:rPr lang="en-US" altLang="zh-TW" sz="2800" b="1">
                <a:solidFill>
                  <a:schemeClr val="bg1"/>
                </a:solidFill>
                <a:cs typeface="+mn-ea"/>
                <a:sym typeface="+mn-lt"/>
              </a:rPr>
              <a:t>Station</a:t>
            </a:r>
          </a:p>
        </p:txBody>
      </p:sp>
      <p:sp>
        <p:nvSpPr>
          <p:cNvPr id="22" name="矩形 21">
            <a:extLst>
              <a:ext uri="{FF2B5EF4-FFF2-40B4-BE49-F238E27FC236}">
                <a16:creationId xmlns:a16="http://schemas.microsoft.com/office/drawing/2014/main" id="{547557B5-09A9-184A-B1BC-84DB3CAD429D}"/>
              </a:ext>
            </a:extLst>
          </p:cNvPr>
          <p:cNvSpPr/>
          <p:nvPr/>
        </p:nvSpPr>
        <p:spPr>
          <a:xfrm>
            <a:off x="9054418" y="3507080"/>
            <a:ext cx="1962397" cy="954107"/>
          </a:xfrm>
          <a:prstGeom prst="rect">
            <a:avLst/>
          </a:prstGeom>
        </p:spPr>
        <p:txBody>
          <a:bodyPr wrap="none">
            <a:spAutoFit/>
          </a:bodyPr>
          <a:lstStyle/>
          <a:p>
            <a:pPr fontAlgn="base"/>
            <a:r>
              <a:rPr lang="en-US" altLang="zh-TW" sz="2800" b="1">
                <a:solidFill>
                  <a:schemeClr val="bg1"/>
                </a:solidFill>
                <a:cs typeface="+mn-ea"/>
                <a:sym typeface="+mn-lt"/>
              </a:rPr>
              <a:t>Container</a:t>
            </a:r>
            <a:r>
              <a:rPr lang="zh-TW" altLang="en-US" sz="2800" b="1">
                <a:solidFill>
                  <a:schemeClr val="bg1"/>
                </a:solidFill>
                <a:cs typeface="+mn-ea"/>
                <a:sym typeface="+mn-lt"/>
              </a:rPr>
              <a:t> </a:t>
            </a:r>
            <a:endParaRPr lang="en-US" altLang="zh-TW" sz="2800" b="1">
              <a:solidFill>
                <a:schemeClr val="bg1"/>
              </a:solidFill>
              <a:cs typeface="+mn-ea"/>
              <a:sym typeface="+mn-lt"/>
            </a:endParaRPr>
          </a:p>
          <a:p>
            <a:pPr fontAlgn="base"/>
            <a:r>
              <a:rPr lang="en-US" altLang="zh-TW" sz="2800" b="1">
                <a:solidFill>
                  <a:schemeClr val="bg1"/>
                </a:solidFill>
                <a:cs typeface="+mn-ea"/>
                <a:sym typeface="+mn-lt"/>
              </a:rPr>
              <a:t>Station</a:t>
            </a:r>
          </a:p>
        </p:txBody>
      </p:sp>
      <p:pic>
        <p:nvPicPr>
          <p:cNvPr id="24" name="圖片 23">
            <a:extLst>
              <a:ext uri="{FF2B5EF4-FFF2-40B4-BE49-F238E27FC236}">
                <a16:creationId xmlns:a16="http://schemas.microsoft.com/office/drawing/2014/main" id="{E0A2BA1D-C6B4-9543-8FDF-AEE85EBC1931}"/>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7627998" y="3399057"/>
            <a:ext cx="1198123" cy="1200000"/>
          </a:xfrm>
          <a:prstGeom prst="rect">
            <a:avLst/>
          </a:prstGeom>
          <a:effectLst>
            <a:outerShdw blurRad="431800" dist="368300" dir="5760000" sx="106000" sy="106000" algn="ctr" rotWithShape="0">
              <a:prstClr val="black">
                <a:alpha val="34000"/>
              </a:prstClr>
            </a:outerShdw>
          </a:effectLst>
        </p:spPr>
      </p:pic>
      <p:pic>
        <p:nvPicPr>
          <p:cNvPr id="25" name="圖片 7">
            <a:extLst>
              <a:ext uri="{FF2B5EF4-FFF2-40B4-BE49-F238E27FC236}">
                <a16:creationId xmlns:a16="http://schemas.microsoft.com/office/drawing/2014/main" id="{FD4CD1D2-345E-E64F-9BFB-D8AF69495A88}"/>
              </a:ext>
            </a:extLst>
          </p:cNvPr>
          <p:cNvPicPr>
            <a:picLocks noChangeAspect="1"/>
          </p:cNvPicPr>
          <p:nvPr/>
        </p:nvPicPr>
        <p:blipFill>
          <a:blip r:embed="rId4"/>
          <a:stretch>
            <a:fillRect/>
          </a:stretch>
        </p:blipFill>
        <p:spPr>
          <a:xfrm>
            <a:off x="7624506" y="4836171"/>
            <a:ext cx="1201615" cy="1201615"/>
          </a:xfrm>
          <a:prstGeom prst="rect">
            <a:avLst/>
          </a:prstGeom>
          <a:effectLst>
            <a:outerShdw blurRad="431800" dist="368300" dir="5760000" sx="106000" sy="106000" algn="ctr" rotWithShape="0">
              <a:prstClr val="black">
                <a:alpha val="34000"/>
              </a:prstClr>
            </a:outerShdw>
          </a:effectLst>
        </p:spPr>
      </p:pic>
      <p:sp>
        <p:nvSpPr>
          <p:cNvPr id="26" name="矩形 25">
            <a:extLst>
              <a:ext uri="{FF2B5EF4-FFF2-40B4-BE49-F238E27FC236}">
                <a16:creationId xmlns:a16="http://schemas.microsoft.com/office/drawing/2014/main" id="{9D3A7610-3E79-504F-B642-E7B5EF8D71BD}"/>
              </a:ext>
            </a:extLst>
          </p:cNvPr>
          <p:cNvSpPr/>
          <p:nvPr/>
        </p:nvSpPr>
        <p:spPr>
          <a:xfrm>
            <a:off x="9054418" y="4916073"/>
            <a:ext cx="2674255" cy="943976"/>
          </a:xfrm>
          <a:prstGeom prst="rect">
            <a:avLst/>
          </a:prstGeom>
        </p:spPr>
        <p:txBody>
          <a:bodyPr wrap="square" lIns="121920" tIns="60960" rIns="121920" bIns="60960" anchor="t">
            <a:spAutoFit/>
          </a:bodyPr>
          <a:lstStyle/>
          <a:p>
            <a:pPr defTabSz="1219170">
              <a:buClr>
                <a:srgbClr val="000000"/>
              </a:buClr>
            </a:pPr>
            <a:r>
              <a:rPr lang="zh-TW" altLang="en-US" sz="2667" b="1" kern="0">
                <a:solidFill>
                  <a:schemeClr val="bg1"/>
                </a:solidFill>
                <a:cs typeface="+mn-ea"/>
                <a:sym typeface="+mn-lt"/>
              </a:rPr>
              <a:t>Ubuntu Linux Station</a:t>
            </a:r>
            <a:endParaRPr lang="zh-TW" altLang="en-US" sz="1600" kern="0">
              <a:solidFill>
                <a:schemeClr val="bg1"/>
              </a:solidFill>
              <a:cs typeface="+mn-ea"/>
              <a:sym typeface="+mn-lt"/>
            </a:endParaRPr>
          </a:p>
        </p:txBody>
      </p:sp>
      <p:pic>
        <p:nvPicPr>
          <p:cNvPr id="1026" name="Picture 2" descr="「gtx 1650 png」的圖片搜尋結果">
            <a:extLst>
              <a:ext uri="{FF2B5EF4-FFF2-40B4-BE49-F238E27FC236}">
                <a16:creationId xmlns:a16="http://schemas.microsoft.com/office/drawing/2014/main" id="{200883C7-ED31-7543-B560-B2A3087057CE}"/>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184312" y="1681923"/>
            <a:ext cx="3706138" cy="3706138"/>
          </a:xfrm>
          <a:prstGeom prst="rect">
            <a:avLst/>
          </a:prstGeom>
          <a:noFill/>
          <a:effectLst>
            <a:outerShdw blurRad="431800" dist="368300" dir="5760000" sx="106000" sy="106000" algn="ctr" rotWithShape="0">
              <a:srgbClr val="000000">
                <a:alpha val="34000"/>
              </a:srgbClr>
            </a:outerShdw>
          </a:effectLst>
          <a:extLst>
            <a:ext uri="{909E8E84-426E-40DD-AFC4-6F175D3DCCD1}">
              <a14:hiddenFill xmlns:a14="http://schemas.microsoft.com/office/drawing/2010/main">
                <a:solidFill>
                  <a:srgbClr val="FFFFFF"/>
                </a:solidFill>
              </a14:hiddenFill>
            </a:ext>
          </a:extLst>
        </p:spPr>
      </p:pic>
      <p:sp>
        <p:nvSpPr>
          <p:cNvPr id="4" name="矩形 3">
            <a:extLst>
              <a:ext uri="{FF2B5EF4-FFF2-40B4-BE49-F238E27FC236}">
                <a16:creationId xmlns:a16="http://schemas.microsoft.com/office/drawing/2014/main" id="{3DD89E16-1D2F-4243-BA58-46B5C3C11865}"/>
              </a:ext>
            </a:extLst>
          </p:cNvPr>
          <p:cNvSpPr/>
          <p:nvPr/>
        </p:nvSpPr>
        <p:spPr>
          <a:xfrm>
            <a:off x="463327" y="5018173"/>
            <a:ext cx="6776621" cy="1546577"/>
          </a:xfrm>
          <a:prstGeom prst="rect">
            <a:avLst/>
          </a:prstGeom>
        </p:spPr>
        <p:txBody>
          <a:bodyPr wrap="square" lIns="91440" tIns="45720" rIns="91440" bIns="45720" anchor="t">
            <a:spAutoFit/>
          </a:bodyPr>
          <a:lstStyle/>
          <a:p>
            <a:pPr>
              <a:spcAft>
                <a:spcPts val="0"/>
              </a:spcAft>
            </a:pPr>
            <a:r>
              <a:rPr lang="en-US" altLang="zh-TW" sz="1350">
                <a:solidFill>
                  <a:schemeClr val="bg1"/>
                </a:solidFill>
                <a:cs typeface="+mn-ea"/>
                <a:sym typeface="+mn-lt"/>
              </a:rPr>
              <a:t>Note:</a:t>
            </a:r>
            <a:br>
              <a:rPr lang="zh-TW" altLang="en-US" sz="1350">
                <a:solidFill>
                  <a:schemeClr val="bg1"/>
                </a:solidFill>
                <a:cs typeface="+mn-ea"/>
                <a:sym typeface="+mn-lt"/>
              </a:rPr>
            </a:br>
            <a:r>
              <a:rPr lang="en-US" altLang="zh-TW" sz="1350">
                <a:solidFill>
                  <a:schemeClr val="bg1"/>
                </a:solidFill>
                <a:effectLst/>
                <a:cs typeface="+mn-ea"/>
                <a:sym typeface="+mn-lt"/>
              </a:rPr>
              <a:t>1. Supported video formats depend on the hardware and software specifications of the devices. Playback capability and quality may vary due to factors including the original file formats/quality, hardware and software limitations, and output devices.</a:t>
            </a:r>
            <a:endParaRPr lang="zh-TW" altLang="zh-TW" sz="1350">
              <a:solidFill>
                <a:schemeClr val="bg1"/>
              </a:solidFill>
              <a:effectLst/>
              <a:cs typeface="+mn-ea"/>
              <a:sym typeface="+mn-lt"/>
            </a:endParaRPr>
          </a:p>
          <a:p>
            <a:pPr>
              <a:spcAft>
                <a:spcPts val="0"/>
              </a:spcAft>
            </a:pPr>
            <a:r>
              <a:rPr lang="en-US" altLang="zh-TW" sz="1350">
                <a:solidFill>
                  <a:schemeClr val="bg1"/>
                </a:solidFill>
                <a:effectLst/>
                <a:cs typeface="+mn-ea"/>
                <a:sym typeface="+mn-lt"/>
              </a:rPr>
              <a:t>2. When Virtualization Station uses graphics cards, the NAS will temporarily stop hardware transcoding acceleration for QTS (and vice versa).</a:t>
            </a:r>
            <a:endParaRPr lang="zh-TW" altLang="zh-TW" sz="1350">
              <a:solidFill>
                <a:schemeClr val="bg1"/>
              </a:solidFill>
              <a:effectLst/>
              <a:cs typeface="+mn-ea"/>
              <a:sym typeface="+mn-lt"/>
            </a:endParaRPr>
          </a:p>
          <a:p>
            <a:pPr>
              <a:spcAft>
                <a:spcPts val="0"/>
              </a:spcAft>
            </a:pPr>
            <a:r>
              <a:rPr lang="en-US" altLang="zh-TW" sz="1350">
                <a:solidFill>
                  <a:schemeClr val="bg1"/>
                </a:solidFill>
                <a:effectLst/>
                <a:cs typeface="+mn-ea"/>
                <a:sym typeface="+mn-lt"/>
              </a:rPr>
              <a:t>3. Consult the </a:t>
            </a:r>
            <a:r>
              <a:rPr lang="en-US" altLang="zh-TW" sz="1350" u="sng">
                <a:solidFill>
                  <a:schemeClr val="bg1"/>
                </a:solidFill>
                <a:effectLst/>
                <a:cs typeface="+mn-ea"/>
                <a:sym typeface="+mn-lt"/>
                <a:hlinkClick r:id="rId6">
                  <a:extLst>
                    <a:ext uri="{A12FA001-AC4F-418D-AE19-62706E023703}">
                      <ahyp:hlinkClr xmlns:ahyp="http://schemas.microsoft.com/office/drawing/2018/hyperlinkcolor" val="tx"/>
                    </a:ext>
                  </a:extLst>
                </a:hlinkClick>
              </a:rPr>
              <a:t>Compatibility List</a:t>
            </a:r>
            <a:r>
              <a:rPr lang="en-US" altLang="zh-TW" sz="1350">
                <a:solidFill>
                  <a:schemeClr val="bg1"/>
                </a:solidFill>
                <a:effectLst/>
                <a:cs typeface="+mn-ea"/>
                <a:sym typeface="+mn-lt"/>
              </a:rPr>
              <a:t> for information on supported NAS and graphics cards.</a:t>
            </a:r>
            <a:endParaRPr lang="zh-TW" altLang="zh-TW" sz="1350">
              <a:solidFill>
                <a:schemeClr val="bg1"/>
              </a:solidFill>
              <a:effectLst/>
              <a:cs typeface="+mn-ea"/>
              <a:sym typeface="+mn-lt"/>
            </a:endParaRPr>
          </a:p>
        </p:txBody>
      </p:sp>
    </p:spTree>
    <p:extLst>
      <p:ext uri="{BB962C8B-B14F-4D97-AF65-F5344CB8AC3E}">
        <p14:creationId xmlns:p14="http://schemas.microsoft.com/office/powerpoint/2010/main" val="405651922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矩形: 圓角 8">
            <a:extLst>
              <a:ext uri="{FF2B5EF4-FFF2-40B4-BE49-F238E27FC236}">
                <a16:creationId xmlns:a16="http://schemas.microsoft.com/office/drawing/2014/main" id="{723BDC8A-B531-474B-A635-9C70199F7948}"/>
              </a:ext>
            </a:extLst>
          </p:cNvPr>
          <p:cNvSpPr/>
          <p:nvPr/>
        </p:nvSpPr>
        <p:spPr>
          <a:xfrm>
            <a:off x="6291136" y="1724776"/>
            <a:ext cx="5350873" cy="4938501"/>
          </a:xfrm>
          <a:prstGeom prst="roundRect">
            <a:avLst>
              <a:gd name="adj" fmla="val 0"/>
            </a:avLst>
          </a:prstGeom>
          <a:solidFill>
            <a:schemeClr val="bg1">
              <a:alpha val="15000"/>
            </a:schemeClr>
          </a:solidFill>
          <a:ln w="19050">
            <a:solidFill>
              <a:schemeClr val="bg1"/>
            </a:solidFill>
          </a:ln>
          <a:effectLst>
            <a:outerShdw blurRad="50800" dist="139700" dir="2520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2400" kern="0">
              <a:solidFill>
                <a:prstClr val="black"/>
              </a:solidFill>
              <a:cs typeface="+mn-ea"/>
              <a:sym typeface="+mn-lt"/>
            </a:endParaRPr>
          </a:p>
        </p:txBody>
      </p:sp>
      <p:sp>
        <p:nvSpPr>
          <p:cNvPr id="7" name="矩形: 圓角 8">
            <a:extLst>
              <a:ext uri="{FF2B5EF4-FFF2-40B4-BE49-F238E27FC236}">
                <a16:creationId xmlns:a16="http://schemas.microsoft.com/office/drawing/2014/main" id="{13AE7B4C-7F21-490B-8957-2C5603E67B17}"/>
              </a:ext>
            </a:extLst>
          </p:cNvPr>
          <p:cNvSpPr/>
          <p:nvPr/>
        </p:nvSpPr>
        <p:spPr>
          <a:xfrm>
            <a:off x="450446" y="1718616"/>
            <a:ext cx="5350873" cy="4938501"/>
          </a:xfrm>
          <a:prstGeom prst="roundRect">
            <a:avLst>
              <a:gd name="adj" fmla="val 0"/>
            </a:avLst>
          </a:prstGeom>
          <a:solidFill>
            <a:schemeClr val="bg1">
              <a:alpha val="15000"/>
            </a:schemeClr>
          </a:solidFill>
          <a:ln w="19050">
            <a:solidFill>
              <a:schemeClr val="bg1"/>
            </a:solidFill>
          </a:ln>
          <a:effectLst>
            <a:outerShdw blurRad="50800" dist="139700" dir="2520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2400" kern="0">
              <a:solidFill>
                <a:prstClr val="black"/>
              </a:solidFill>
              <a:cs typeface="+mn-ea"/>
              <a:sym typeface="+mn-lt"/>
            </a:endParaRPr>
          </a:p>
        </p:txBody>
      </p:sp>
      <p:sp>
        <p:nvSpPr>
          <p:cNvPr id="2" name="標題 1">
            <a:extLst>
              <a:ext uri="{FF2B5EF4-FFF2-40B4-BE49-F238E27FC236}">
                <a16:creationId xmlns:a16="http://schemas.microsoft.com/office/drawing/2014/main" id="{D3E8F0C7-6620-F641-8CFA-54722EEE38C8}"/>
              </a:ext>
            </a:extLst>
          </p:cNvPr>
          <p:cNvSpPr>
            <a:spLocks noGrp="1"/>
          </p:cNvSpPr>
          <p:nvPr>
            <p:ph type="title" idx="4294967295"/>
          </p:nvPr>
        </p:nvSpPr>
        <p:spPr>
          <a:xfrm>
            <a:off x="0" y="262641"/>
            <a:ext cx="12192000" cy="1087437"/>
          </a:xfrm>
        </p:spPr>
        <p:txBody>
          <a:bodyPr anchor="ctr">
            <a:noAutofit/>
          </a:bodyPr>
          <a:lstStyle/>
          <a:p>
            <a:pPr algn="ctr">
              <a:lnSpc>
                <a:spcPts val="4500"/>
              </a:lnSpc>
            </a:pPr>
            <a:r>
              <a:rPr kumimoji="1" lang="zh-TW" sz="3600" b="1">
                <a:solidFill>
                  <a:schemeClr val="tx1">
                    <a:lumMod val="75000"/>
                    <a:lumOff val="25000"/>
                  </a:schemeClr>
                </a:solidFill>
                <a:latin typeface="+mn-lt"/>
                <a:ea typeface="+mn-ea"/>
                <a:cs typeface="+mn-ea"/>
                <a:sym typeface="+mn-lt"/>
              </a:rPr>
              <a:t>All-in-one solution for hosting virtual machines </a:t>
            </a:r>
            <a:br>
              <a:rPr kumimoji="1" lang="zh-TW" sz="3600" b="1">
                <a:solidFill>
                  <a:schemeClr val="tx1">
                    <a:lumMod val="75000"/>
                    <a:lumOff val="25000"/>
                  </a:schemeClr>
                </a:solidFill>
                <a:latin typeface="+mn-lt"/>
                <a:ea typeface="+mn-ea"/>
                <a:cs typeface="+mn-ea"/>
                <a:sym typeface="+mn-lt"/>
              </a:rPr>
            </a:br>
            <a:r>
              <a:rPr kumimoji="1" lang="zh-TW" sz="3600" b="1">
                <a:solidFill>
                  <a:schemeClr val="tx1">
                    <a:lumMod val="75000"/>
                    <a:lumOff val="25000"/>
                  </a:schemeClr>
                </a:solidFill>
                <a:latin typeface="+mn-lt"/>
                <a:ea typeface="+mn-ea"/>
                <a:cs typeface="+mn-ea"/>
                <a:sym typeface="+mn-lt"/>
              </a:rPr>
              <a:t>and containerized apps</a:t>
            </a:r>
            <a:endParaRPr lang="zh-TW" sz="3600" b="1">
              <a:latin typeface="+mn-lt"/>
              <a:ea typeface="+mn-ea"/>
              <a:cs typeface="+mn-ea"/>
              <a:sym typeface="+mn-lt"/>
            </a:endParaRPr>
          </a:p>
        </p:txBody>
      </p:sp>
      <p:sp>
        <p:nvSpPr>
          <p:cNvPr id="6" name="矩形 5">
            <a:extLst>
              <a:ext uri="{FF2B5EF4-FFF2-40B4-BE49-F238E27FC236}">
                <a16:creationId xmlns:a16="http://schemas.microsoft.com/office/drawing/2014/main" id="{B880000D-4CCA-B04D-A5C2-0D0D7DC5F952}"/>
              </a:ext>
            </a:extLst>
          </p:cNvPr>
          <p:cNvSpPr/>
          <p:nvPr/>
        </p:nvSpPr>
        <p:spPr>
          <a:xfrm>
            <a:off x="742766" y="3089563"/>
            <a:ext cx="5143219" cy="1393202"/>
          </a:xfrm>
          <a:prstGeom prst="rect">
            <a:avLst/>
          </a:prstGeom>
        </p:spPr>
        <p:txBody>
          <a:bodyPr wrap="square" lIns="91440" tIns="45720" rIns="91440" bIns="45720" anchor="t">
            <a:spAutoFit/>
          </a:bodyPr>
          <a:lstStyle/>
          <a:p>
            <a:pPr defTabSz="1219170"/>
            <a:r>
              <a:rPr lang="en-US" altLang="zh-TW" sz="1600" b="1" kern="0">
                <a:cs typeface="+mn-ea"/>
                <a:sym typeface="+mn-lt"/>
              </a:rPr>
              <a:t>Virtualization Station </a:t>
            </a:r>
            <a:r>
              <a:rPr lang="zh-TW" sz="1600" b="1" kern="0">
                <a:cs typeface="+mn-ea"/>
                <a:sym typeface="+mn-lt"/>
              </a:rPr>
              <a:t>allows you to create virtual machines (VM) on Turbo NAS, supporting Wi</a:t>
            </a:r>
            <a:r>
              <a:rPr lang="en-US" altLang="zh-TW" sz="1600" b="1" kern="0" err="1">
                <a:cs typeface="+mn-ea"/>
                <a:sym typeface="+mn-lt"/>
              </a:rPr>
              <a:t>ndows</a:t>
            </a:r>
            <a:r>
              <a:rPr lang="zh-TW" sz="1600" b="1" kern="0">
                <a:cs typeface="+mn-ea"/>
                <a:sym typeface="+mn-lt"/>
              </a:rPr>
              <a:t>、</a:t>
            </a:r>
            <a:r>
              <a:rPr lang="en-US" altLang="zh-TW" sz="1600" b="1" kern="0">
                <a:cs typeface="+mn-ea"/>
                <a:sym typeface="+mn-lt"/>
              </a:rPr>
              <a:t>Linux®</a:t>
            </a:r>
            <a:r>
              <a:rPr lang="zh-TW" altLang="en-US" sz="1600" b="1" kern="0">
                <a:cs typeface="+mn-ea"/>
                <a:sym typeface="+mn-lt"/>
              </a:rPr>
              <a:t> </a:t>
            </a:r>
            <a:r>
              <a:rPr lang="zh-TW" sz="1600" b="1" kern="0">
                <a:cs typeface="+mn-ea"/>
                <a:sym typeface="+mn-lt"/>
              </a:rPr>
              <a:t>、</a:t>
            </a:r>
            <a:r>
              <a:rPr lang="en-US" altLang="zh-TW" sz="1600" b="1" kern="0">
                <a:cs typeface="+mn-ea"/>
                <a:sym typeface="+mn-lt"/>
              </a:rPr>
              <a:t>UNIX®</a:t>
            </a:r>
            <a:r>
              <a:rPr lang="zh-TW" altLang="en-US" sz="1600" b="1" kern="0">
                <a:cs typeface="+mn-ea"/>
                <a:sym typeface="+mn-lt"/>
              </a:rPr>
              <a:t> </a:t>
            </a:r>
            <a:r>
              <a:rPr lang="zh-TW" sz="1600" b="1" kern="0">
                <a:cs typeface="+mn-ea"/>
                <a:sym typeface="+mn-lt"/>
              </a:rPr>
              <a:t>、Android 、QuTScloud opera</a:t>
            </a:r>
            <a:r>
              <a:rPr lang="en-US" altLang="zh-TW" sz="1600" b="1" kern="0">
                <a:cs typeface="+mn-ea"/>
                <a:sym typeface="+mn-lt"/>
              </a:rPr>
              <a:t>ting</a:t>
            </a:r>
            <a:r>
              <a:rPr lang="zh-TW" altLang="en-US" sz="1600" b="1" kern="0">
                <a:cs typeface="+mn-ea"/>
                <a:sym typeface="+mn-lt"/>
              </a:rPr>
              <a:t> </a:t>
            </a:r>
            <a:r>
              <a:rPr lang="en-US" altLang="zh-TW" sz="1600" b="1" kern="0">
                <a:cs typeface="+mn-ea"/>
                <a:sym typeface="+mn-lt"/>
              </a:rPr>
              <a:t>sys</a:t>
            </a:r>
            <a:r>
              <a:rPr lang="zh-TW" sz="1600" b="1" kern="0">
                <a:cs typeface="+mn-ea"/>
                <a:sym typeface="+mn-lt"/>
              </a:rPr>
              <a:t>tems.</a:t>
            </a:r>
            <a:endParaRPr lang="zh-TW" sz="1600">
              <a:cs typeface="+mn-ea"/>
              <a:sym typeface="+mn-lt"/>
            </a:endParaRPr>
          </a:p>
          <a:p>
            <a:pPr defTabSz="1219170">
              <a:lnSpc>
                <a:spcPts val="2800"/>
              </a:lnSpc>
            </a:pPr>
            <a:endParaRPr lang="zh-TW" altLang="en-US" sz="1600" b="1" kern="0">
              <a:cs typeface="+mn-ea"/>
              <a:sym typeface="+mn-lt"/>
            </a:endParaRPr>
          </a:p>
        </p:txBody>
      </p:sp>
      <p:sp>
        <p:nvSpPr>
          <p:cNvPr id="13" name="矩形 12">
            <a:extLst>
              <a:ext uri="{FF2B5EF4-FFF2-40B4-BE49-F238E27FC236}">
                <a16:creationId xmlns:a16="http://schemas.microsoft.com/office/drawing/2014/main" id="{B5530B72-036B-2B48-8658-B3F2D21C24ED}"/>
              </a:ext>
            </a:extLst>
          </p:cNvPr>
          <p:cNvSpPr/>
          <p:nvPr/>
        </p:nvSpPr>
        <p:spPr>
          <a:xfrm>
            <a:off x="6537017" y="3045711"/>
            <a:ext cx="5204537" cy="1345112"/>
          </a:xfrm>
          <a:prstGeom prst="rect">
            <a:avLst/>
          </a:prstGeom>
        </p:spPr>
        <p:txBody>
          <a:bodyPr wrap="square" lIns="91440" tIns="45720" rIns="91440" bIns="45720" anchor="t">
            <a:spAutoFit/>
          </a:bodyPr>
          <a:lstStyle/>
          <a:p>
            <a:pPr defTabSz="1219170"/>
            <a:r>
              <a:rPr lang="zh-TW" sz="1600" b="1" kern="0">
                <a:cs typeface="+mn-ea"/>
                <a:sym typeface="+mn-lt"/>
              </a:rPr>
              <a:t>Experience LXD and Docker</a:t>
            </a:r>
            <a:r>
              <a:rPr lang="en-US" altLang="zh-TW" sz="1600" b="1" kern="0">
                <a:cs typeface="+mn-ea"/>
                <a:sym typeface="+mn-lt"/>
              </a:rPr>
              <a:t>®</a:t>
            </a:r>
            <a:r>
              <a:rPr lang="zh-TW" altLang="en-US" sz="1600" b="1" kern="0">
                <a:cs typeface="+mn-ea"/>
                <a:sym typeface="+mn-lt"/>
              </a:rPr>
              <a:t> </a:t>
            </a:r>
            <a:r>
              <a:rPr lang="en-US" altLang="zh-TW" sz="1600" b="1" kern="0">
                <a:cs typeface="+mn-ea"/>
                <a:sym typeface="+mn-lt"/>
              </a:rPr>
              <a:t>lightweight</a:t>
            </a:r>
            <a:r>
              <a:rPr lang="zh-TW" altLang="en-US" sz="1600" b="1" kern="0">
                <a:cs typeface="+mn-ea"/>
                <a:sym typeface="+mn-lt"/>
              </a:rPr>
              <a:t> </a:t>
            </a:r>
            <a:r>
              <a:rPr lang="en-US" altLang="zh-TW" sz="1600" b="1" kern="0">
                <a:cs typeface="+mn-ea"/>
                <a:sym typeface="+mn-lt"/>
              </a:rPr>
              <a:t>virtualization</a:t>
            </a:r>
            <a:r>
              <a:rPr lang="zh-TW" altLang="en-US" sz="1600" b="1" kern="0">
                <a:cs typeface="+mn-ea"/>
                <a:sym typeface="+mn-lt"/>
              </a:rPr>
              <a:t> </a:t>
            </a:r>
            <a:r>
              <a:rPr lang="en-US" altLang="zh-TW" sz="1600" b="1" kern="0">
                <a:cs typeface="+mn-ea"/>
                <a:sym typeface="+mn-lt"/>
              </a:rPr>
              <a:t>technologies,</a:t>
            </a:r>
            <a:r>
              <a:rPr lang="zh-TW" altLang="en-US" sz="1600" b="1" kern="0">
                <a:cs typeface="+mn-ea"/>
                <a:sym typeface="+mn-lt"/>
              </a:rPr>
              <a:t> </a:t>
            </a:r>
            <a:r>
              <a:rPr lang="en-US" altLang="zh-TW" sz="1600" b="1" kern="0">
                <a:cs typeface="+mn-ea"/>
                <a:sym typeface="+mn-lt"/>
              </a:rPr>
              <a:t>download</a:t>
            </a:r>
            <a:r>
              <a:rPr lang="zh-TW" altLang="en-US" sz="1600" b="1" kern="0">
                <a:cs typeface="+mn-ea"/>
                <a:sym typeface="+mn-lt"/>
              </a:rPr>
              <a:t> </a:t>
            </a:r>
            <a:r>
              <a:rPr lang="en-US" altLang="zh-TW" sz="1600" b="1" kern="0">
                <a:cs typeface="+mn-ea"/>
                <a:sym typeface="+mn-lt"/>
              </a:rPr>
              <a:t>apps</a:t>
            </a:r>
            <a:r>
              <a:rPr lang="zh-TW" altLang="en-US" sz="1600" b="1" kern="0">
                <a:cs typeface="+mn-ea"/>
                <a:sym typeface="+mn-lt"/>
              </a:rPr>
              <a:t> </a:t>
            </a:r>
            <a:r>
              <a:rPr lang="en-US" altLang="zh-TW" sz="1600" b="1" kern="0">
                <a:cs typeface="+mn-ea"/>
                <a:sym typeface="+mn-lt"/>
              </a:rPr>
              <a:t>from</a:t>
            </a:r>
            <a:r>
              <a:rPr lang="zh-TW" altLang="en-US" sz="1600" b="1" kern="0">
                <a:cs typeface="+mn-ea"/>
                <a:sym typeface="+mn-lt"/>
              </a:rPr>
              <a:t> </a:t>
            </a:r>
            <a:r>
              <a:rPr lang="en-US" altLang="zh-TW" sz="1600" b="1" kern="0">
                <a:cs typeface="+mn-ea"/>
                <a:sym typeface="+mn-lt"/>
              </a:rPr>
              <a:t>the</a:t>
            </a:r>
            <a:r>
              <a:rPr lang="zh-TW" altLang="en-US" sz="1600" b="1" kern="0">
                <a:cs typeface="+mn-ea"/>
                <a:sym typeface="+mn-lt"/>
              </a:rPr>
              <a:t> </a:t>
            </a:r>
            <a:r>
              <a:rPr lang="en-US" altLang="zh-TW" sz="1600" b="1" kern="0">
                <a:cs typeface="+mn-ea"/>
                <a:sym typeface="+mn-lt"/>
              </a:rPr>
              <a:t>Docker</a:t>
            </a:r>
            <a:r>
              <a:rPr lang="zh-TW" altLang="en-US" sz="1600" b="1" kern="0">
                <a:cs typeface="+mn-ea"/>
                <a:sym typeface="+mn-lt"/>
              </a:rPr>
              <a:t> </a:t>
            </a:r>
            <a:r>
              <a:rPr lang="en-US" altLang="zh-TW" sz="1600" b="1" kern="0">
                <a:cs typeface="+mn-ea"/>
                <a:sym typeface="+mn-lt"/>
              </a:rPr>
              <a:t>Hub</a:t>
            </a:r>
            <a:r>
              <a:rPr lang="zh-TW" altLang="en-US" sz="1600" b="1" kern="0">
                <a:cs typeface="+mn-ea"/>
                <a:sym typeface="+mn-lt"/>
              </a:rPr>
              <a:t> </a:t>
            </a:r>
            <a:r>
              <a:rPr lang="en-US" altLang="zh-TW" sz="1600" b="1" kern="0">
                <a:cs typeface="+mn-ea"/>
                <a:sym typeface="+mn-lt"/>
              </a:rPr>
              <a:t>Registry®,</a:t>
            </a:r>
            <a:r>
              <a:rPr lang="zh-TW" altLang="en-US" sz="1600" b="1" kern="0">
                <a:cs typeface="+mn-ea"/>
                <a:sym typeface="+mn-lt"/>
              </a:rPr>
              <a:t> </a:t>
            </a:r>
            <a:r>
              <a:rPr lang="en-US" altLang="zh-TW" sz="1600" b="1" kern="0">
                <a:cs typeface="+mn-ea"/>
                <a:sym typeface="+mn-lt"/>
              </a:rPr>
              <a:t>import/export</a:t>
            </a:r>
            <a:r>
              <a:rPr lang="zh-TW" altLang="en-US" sz="1600" b="1" kern="0">
                <a:cs typeface="+mn-ea"/>
                <a:sym typeface="+mn-lt"/>
              </a:rPr>
              <a:t> </a:t>
            </a:r>
            <a:r>
              <a:rPr lang="en-US" altLang="zh-TW" sz="1600" b="1" kern="0">
                <a:cs typeface="+mn-ea"/>
                <a:sym typeface="+mn-lt"/>
              </a:rPr>
              <a:t>containers,</a:t>
            </a:r>
            <a:r>
              <a:rPr lang="zh-TW" altLang="en-US" sz="1600" b="1" kern="0">
                <a:cs typeface="+mn-ea"/>
                <a:sym typeface="+mn-lt"/>
              </a:rPr>
              <a:t> </a:t>
            </a:r>
            <a:r>
              <a:rPr lang="en-US" altLang="zh-TW" sz="1600" b="1" kern="0">
                <a:cs typeface="+mn-ea"/>
                <a:sym typeface="+mn-lt"/>
              </a:rPr>
              <a:t>and</a:t>
            </a:r>
            <a:r>
              <a:rPr lang="zh-TW" altLang="en-US" sz="1600" b="1" kern="0">
                <a:cs typeface="+mn-ea"/>
                <a:sym typeface="+mn-lt"/>
              </a:rPr>
              <a:t> </a:t>
            </a:r>
            <a:r>
              <a:rPr lang="en-US" altLang="zh-TW" sz="1600" b="1" kern="0">
                <a:cs typeface="+mn-ea"/>
                <a:sym typeface="+mn-lt"/>
              </a:rPr>
              <a:t>create</a:t>
            </a:r>
            <a:r>
              <a:rPr lang="zh-TW" altLang="en-US" sz="1600" b="1" kern="0">
                <a:cs typeface="+mn-ea"/>
                <a:sym typeface="+mn-lt"/>
              </a:rPr>
              <a:t> </a:t>
            </a:r>
            <a:r>
              <a:rPr lang="en-US" altLang="zh-TW" sz="1600" b="1" kern="0">
                <a:cs typeface="+mn-ea"/>
                <a:sym typeface="+mn-lt"/>
              </a:rPr>
              <a:t>ab</a:t>
            </a:r>
            <a:r>
              <a:rPr lang="zh-TW" sz="1600" b="1" kern="0">
                <a:cs typeface="+mn-ea"/>
                <a:sym typeface="+mn-lt"/>
              </a:rPr>
              <a:t>undant microservices.</a:t>
            </a:r>
            <a:endParaRPr lang="zh-TW" sz="1600">
              <a:cs typeface="+mn-ea"/>
              <a:sym typeface="+mn-lt"/>
            </a:endParaRPr>
          </a:p>
          <a:p>
            <a:pPr defTabSz="1219170">
              <a:lnSpc>
                <a:spcPts val="2250"/>
              </a:lnSpc>
            </a:pPr>
            <a:endParaRPr lang="zh-TW" altLang="en-US" sz="1600" b="1" kern="0">
              <a:cs typeface="+mn-ea"/>
              <a:sym typeface="+mn-lt"/>
            </a:endParaRPr>
          </a:p>
        </p:txBody>
      </p:sp>
      <p:grpSp>
        <p:nvGrpSpPr>
          <p:cNvPr id="25" name="群組 24">
            <a:extLst>
              <a:ext uri="{FF2B5EF4-FFF2-40B4-BE49-F238E27FC236}">
                <a16:creationId xmlns:a16="http://schemas.microsoft.com/office/drawing/2014/main" id="{0D4C30CE-07E9-42F5-9A44-8B52AF11412F}"/>
              </a:ext>
            </a:extLst>
          </p:cNvPr>
          <p:cNvGrpSpPr/>
          <p:nvPr/>
        </p:nvGrpSpPr>
        <p:grpSpPr>
          <a:xfrm>
            <a:off x="1048560" y="4557368"/>
            <a:ext cx="4010215" cy="937391"/>
            <a:chOff x="1360608" y="1631084"/>
            <a:chExt cx="3007661" cy="703043"/>
          </a:xfrm>
          <a:effectLst>
            <a:outerShdw blurRad="431800" dist="177800" dir="5760000" sx="106000" sy="106000" algn="tl" rotWithShape="0">
              <a:prstClr val="black">
                <a:alpha val="34000"/>
              </a:prstClr>
            </a:outerShdw>
          </a:effectLst>
        </p:grpSpPr>
        <p:grpSp>
          <p:nvGrpSpPr>
            <p:cNvPr id="24" name="群組 23">
              <a:extLst>
                <a:ext uri="{FF2B5EF4-FFF2-40B4-BE49-F238E27FC236}">
                  <a16:creationId xmlns:a16="http://schemas.microsoft.com/office/drawing/2014/main" id="{1DF07DC7-2D73-482F-8588-C5EDCCB9DA01}"/>
                </a:ext>
              </a:extLst>
            </p:cNvPr>
            <p:cNvGrpSpPr/>
            <p:nvPr/>
          </p:nvGrpSpPr>
          <p:grpSpPr>
            <a:xfrm>
              <a:off x="1360608" y="1631084"/>
              <a:ext cx="3007661" cy="703043"/>
              <a:chOff x="1360608" y="1631084"/>
              <a:chExt cx="3007661" cy="703043"/>
            </a:xfrm>
          </p:grpSpPr>
          <p:sp>
            <p:nvSpPr>
              <p:cNvPr id="20" name="橢圓 19">
                <a:extLst>
                  <a:ext uri="{FF2B5EF4-FFF2-40B4-BE49-F238E27FC236}">
                    <a16:creationId xmlns:a16="http://schemas.microsoft.com/office/drawing/2014/main" id="{EEA58DCE-F156-43D5-9A87-C1AF328433E5}"/>
                  </a:ext>
                </a:extLst>
              </p:cNvPr>
              <p:cNvSpPr/>
              <p:nvPr/>
            </p:nvSpPr>
            <p:spPr>
              <a:xfrm>
                <a:off x="1360608"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1219170">
                  <a:buClr>
                    <a:srgbClr val="000000"/>
                  </a:buClr>
                </a:pPr>
                <a:endParaRPr lang="zh-TW" altLang="en-US" sz="1867" kern="0">
                  <a:solidFill>
                    <a:prstClr val="white"/>
                  </a:solidFill>
                  <a:cs typeface="+mn-ea"/>
                  <a:sym typeface="+mn-lt"/>
                </a:endParaRPr>
              </a:p>
            </p:txBody>
          </p:sp>
          <p:sp>
            <p:nvSpPr>
              <p:cNvPr id="21" name="橢圓 20">
                <a:extLst>
                  <a:ext uri="{FF2B5EF4-FFF2-40B4-BE49-F238E27FC236}">
                    <a16:creationId xmlns:a16="http://schemas.microsoft.com/office/drawing/2014/main" id="{2A859233-4265-417D-AFC6-2540CE756E5C}"/>
                  </a:ext>
                </a:extLst>
              </p:cNvPr>
              <p:cNvSpPr/>
              <p:nvPr/>
            </p:nvSpPr>
            <p:spPr>
              <a:xfrm>
                <a:off x="2128814"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1219170">
                  <a:buClr>
                    <a:srgbClr val="000000"/>
                  </a:buClr>
                </a:pPr>
                <a:endParaRPr lang="zh-TW" altLang="en-US" sz="1867" kern="0">
                  <a:solidFill>
                    <a:prstClr val="white"/>
                  </a:solidFill>
                  <a:cs typeface="+mn-ea"/>
                  <a:sym typeface="+mn-lt"/>
                </a:endParaRPr>
              </a:p>
            </p:txBody>
          </p:sp>
          <p:sp>
            <p:nvSpPr>
              <p:cNvPr id="22" name="橢圓 21">
                <a:extLst>
                  <a:ext uri="{FF2B5EF4-FFF2-40B4-BE49-F238E27FC236}">
                    <a16:creationId xmlns:a16="http://schemas.microsoft.com/office/drawing/2014/main" id="{14C13BFB-AF51-487F-84A4-F86B449C9955}"/>
                  </a:ext>
                </a:extLst>
              </p:cNvPr>
              <p:cNvSpPr/>
              <p:nvPr/>
            </p:nvSpPr>
            <p:spPr>
              <a:xfrm>
                <a:off x="2897020"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1219170">
                  <a:buClr>
                    <a:srgbClr val="000000"/>
                  </a:buClr>
                </a:pPr>
                <a:endParaRPr lang="zh-TW" altLang="en-US" sz="1867" kern="0">
                  <a:solidFill>
                    <a:prstClr val="white"/>
                  </a:solidFill>
                  <a:cs typeface="+mn-ea"/>
                  <a:sym typeface="+mn-lt"/>
                </a:endParaRPr>
              </a:p>
            </p:txBody>
          </p:sp>
          <p:sp>
            <p:nvSpPr>
              <p:cNvPr id="23" name="橢圓 22">
                <a:extLst>
                  <a:ext uri="{FF2B5EF4-FFF2-40B4-BE49-F238E27FC236}">
                    <a16:creationId xmlns:a16="http://schemas.microsoft.com/office/drawing/2014/main" id="{7B01E238-CC39-4FA0-942A-714CEEB093E0}"/>
                  </a:ext>
                </a:extLst>
              </p:cNvPr>
              <p:cNvSpPr/>
              <p:nvPr/>
            </p:nvSpPr>
            <p:spPr>
              <a:xfrm>
                <a:off x="3665226"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1219170">
                  <a:buClr>
                    <a:srgbClr val="000000"/>
                  </a:buClr>
                </a:pPr>
                <a:endParaRPr lang="zh-TW" altLang="en-US" sz="1867" kern="0">
                  <a:solidFill>
                    <a:prstClr val="white"/>
                  </a:solidFill>
                  <a:cs typeface="+mn-ea"/>
                  <a:sym typeface="+mn-lt"/>
                </a:endParaRPr>
              </a:p>
            </p:txBody>
          </p:sp>
        </p:grpSp>
        <p:pic>
          <p:nvPicPr>
            <p:cNvPr id="16" name="圖形 15">
              <a:extLst>
                <a:ext uri="{FF2B5EF4-FFF2-40B4-BE49-F238E27FC236}">
                  <a16:creationId xmlns:a16="http://schemas.microsoft.com/office/drawing/2014/main" id="{F0A7C05A-E27C-4380-9C4C-80E8A83C2B21}"/>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3829009" y="1755314"/>
              <a:ext cx="375475" cy="444014"/>
            </a:xfrm>
            <a:prstGeom prst="rect">
              <a:avLst/>
            </a:prstGeom>
          </p:spPr>
        </p:pic>
        <p:pic>
          <p:nvPicPr>
            <p:cNvPr id="17" name="圖形 16">
              <a:extLst>
                <a:ext uri="{FF2B5EF4-FFF2-40B4-BE49-F238E27FC236}">
                  <a16:creationId xmlns:a16="http://schemas.microsoft.com/office/drawing/2014/main" id="{23D79156-1F1E-48FE-A957-842BE206E16C}"/>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2271378" y="1748573"/>
              <a:ext cx="377479" cy="444014"/>
            </a:xfrm>
            <a:prstGeom prst="rect">
              <a:avLst/>
            </a:prstGeom>
          </p:spPr>
        </p:pic>
        <p:pic>
          <p:nvPicPr>
            <p:cNvPr id="18" name="圖形 17">
              <a:extLst>
                <a:ext uri="{FF2B5EF4-FFF2-40B4-BE49-F238E27FC236}">
                  <a16:creationId xmlns:a16="http://schemas.microsoft.com/office/drawing/2014/main" id="{6A474FBE-3705-4D4E-9CBF-ECEF170ACC63}"/>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2976425" y="1889078"/>
              <a:ext cx="559910" cy="161824"/>
            </a:xfrm>
            <a:prstGeom prst="rect">
              <a:avLst/>
            </a:prstGeom>
          </p:spPr>
        </p:pic>
        <p:pic>
          <p:nvPicPr>
            <p:cNvPr id="19" name="圖形 18">
              <a:extLst>
                <a:ext uri="{FF2B5EF4-FFF2-40B4-BE49-F238E27FC236}">
                  <a16:creationId xmlns:a16="http://schemas.microsoft.com/office/drawing/2014/main" id="{22CF2E59-4161-4C6C-AEA9-C9EB4090DE4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488031" y="1779103"/>
              <a:ext cx="452027" cy="399363"/>
            </a:xfrm>
            <a:prstGeom prst="rect">
              <a:avLst/>
            </a:prstGeom>
          </p:spPr>
        </p:pic>
      </p:grpSp>
      <p:sp>
        <p:nvSpPr>
          <p:cNvPr id="26" name="矩形 25">
            <a:extLst>
              <a:ext uri="{FF2B5EF4-FFF2-40B4-BE49-F238E27FC236}">
                <a16:creationId xmlns:a16="http://schemas.microsoft.com/office/drawing/2014/main" id="{142536B5-24ED-48EC-BB8D-E51B0FCF1710}"/>
              </a:ext>
            </a:extLst>
          </p:cNvPr>
          <p:cNvSpPr/>
          <p:nvPr/>
        </p:nvSpPr>
        <p:spPr>
          <a:xfrm>
            <a:off x="6518430" y="4264428"/>
            <a:ext cx="1211699" cy="1286257"/>
          </a:xfrm>
          <a:prstGeom prst="rect">
            <a:avLst/>
          </a:prstGeom>
          <a:solidFill>
            <a:srgbClr val="E0E9F4"/>
          </a:solidFill>
          <a:ln>
            <a:no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867" kern="0">
              <a:solidFill>
                <a:prstClr val="white"/>
              </a:solidFill>
              <a:cs typeface="+mn-ea"/>
              <a:sym typeface="+mn-lt"/>
            </a:endParaRPr>
          </a:p>
        </p:txBody>
      </p:sp>
      <p:sp>
        <p:nvSpPr>
          <p:cNvPr id="27" name="矩形 26">
            <a:extLst>
              <a:ext uri="{FF2B5EF4-FFF2-40B4-BE49-F238E27FC236}">
                <a16:creationId xmlns:a16="http://schemas.microsoft.com/office/drawing/2014/main" id="{3339241D-0911-4579-99CD-426C44EC077C}"/>
              </a:ext>
            </a:extLst>
          </p:cNvPr>
          <p:cNvSpPr/>
          <p:nvPr/>
        </p:nvSpPr>
        <p:spPr>
          <a:xfrm>
            <a:off x="7807107" y="4264428"/>
            <a:ext cx="3731903" cy="1286257"/>
          </a:xfrm>
          <a:prstGeom prst="rect">
            <a:avLst/>
          </a:prstGeom>
          <a:noFill/>
          <a:ln>
            <a:solidFill>
              <a:srgbClr val="E0E9F4"/>
            </a:solidFill>
            <a:prstDash val="sysDash"/>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867" kern="0">
              <a:solidFill>
                <a:prstClr val="white"/>
              </a:solidFill>
              <a:cs typeface="+mn-ea"/>
              <a:sym typeface="+mn-lt"/>
            </a:endParaRPr>
          </a:p>
        </p:txBody>
      </p:sp>
      <p:sp>
        <p:nvSpPr>
          <p:cNvPr id="28" name="文字方塊 27">
            <a:extLst>
              <a:ext uri="{FF2B5EF4-FFF2-40B4-BE49-F238E27FC236}">
                <a16:creationId xmlns:a16="http://schemas.microsoft.com/office/drawing/2014/main" id="{56EF6652-E79E-4D4C-8FAF-45EB7644F595}"/>
              </a:ext>
            </a:extLst>
          </p:cNvPr>
          <p:cNvSpPr txBox="1"/>
          <p:nvPr/>
        </p:nvSpPr>
        <p:spPr>
          <a:xfrm>
            <a:off x="7829731" y="4299289"/>
            <a:ext cx="1255739" cy="307777"/>
          </a:xfrm>
          <a:prstGeom prst="rect">
            <a:avLst/>
          </a:prstGeom>
          <a:noFill/>
          <a:effectLst>
            <a:outerShdw blurRad="431800" dist="127000" dir="5760000" sx="106000" sy="106000" algn="ctr" rotWithShape="0">
              <a:srgbClr val="000000">
                <a:alpha val="34000"/>
              </a:srgbClr>
            </a:outerShdw>
          </a:effectLst>
        </p:spPr>
        <p:txBody>
          <a:bodyPr wrap="square" rtlCol="0">
            <a:spAutoFit/>
          </a:bodyPr>
          <a:lstStyle/>
          <a:p>
            <a:pPr defTabSz="1219170">
              <a:buClr>
                <a:srgbClr val="000000"/>
              </a:buClr>
            </a:pPr>
            <a:r>
              <a:rPr lang="en-US" altLang="zh-TW" sz="1400" b="1" kern="0">
                <a:solidFill>
                  <a:srgbClr val="1167A7"/>
                </a:solidFill>
                <a:cs typeface="+mn-ea"/>
                <a:sym typeface="+mn-lt"/>
              </a:rPr>
              <a:t>Container</a:t>
            </a:r>
            <a:endParaRPr lang="zh-TW" altLang="en-US" sz="1400" b="1" kern="0">
              <a:solidFill>
                <a:srgbClr val="1167A7"/>
              </a:solidFill>
              <a:cs typeface="+mn-ea"/>
              <a:sym typeface="+mn-lt"/>
            </a:endParaRPr>
          </a:p>
        </p:txBody>
      </p:sp>
      <p:sp>
        <p:nvSpPr>
          <p:cNvPr id="29" name="矩形 28">
            <a:extLst>
              <a:ext uri="{FF2B5EF4-FFF2-40B4-BE49-F238E27FC236}">
                <a16:creationId xmlns:a16="http://schemas.microsoft.com/office/drawing/2014/main" id="{A5A70353-3146-47D3-973F-674C4FD5EF18}"/>
              </a:ext>
            </a:extLst>
          </p:cNvPr>
          <p:cNvSpPr/>
          <p:nvPr/>
        </p:nvSpPr>
        <p:spPr>
          <a:xfrm>
            <a:off x="7895166" y="4655462"/>
            <a:ext cx="1123712" cy="340497"/>
          </a:xfrm>
          <a:prstGeom prst="rect">
            <a:avLst/>
          </a:prstGeom>
          <a:solidFill>
            <a:srgbClr val="AFC8EB"/>
          </a:solidFill>
          <a:ln>
            <a:solidFill>
              <a:schemeClr val="accent1">
                <a:lumMod val="40000"/>
                <a:lumOff val="6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altLang="zh-TW" sz="1267" b="1" kern="0">
                <a:solidFill>
                  <a:srgbClr val="323231"/>
                </a:solidFill>
                <a:cs typeface="+mn-ea"/>
                <a:sym typeface="+mn-lt"/>
              </a:rPr>
              <a:t>Application</a:t>
            </a:r>
            <a:endParaRPr lang="zh-TW" altLang="en-US" sz="1267" b="1" kern="0">
              <a:solidFill>
                <a:srgbClr val="323231"/>
              </a:solidFill>
              <a:cs typeface="+mn-ea"/>
              <a:sym typeface="+mn-lt"/>
            </a:endParaRPr>
          </a:p>
        </p:txBody>
      </p:sp>
      <p:sp>
        <p:nvSpPr>
          <p:cNvPr id="30" name="矩形 29">
            <a:extLst>
              <a:ext uri="{FF2B5EF4-FFF2-40B4-BE49-F238E27FC236}">
                <a16:creationId xmlns:a16="http://schemas.microsoft.com/office/drawing/2014/main" id="{4B490B6E-08C7-4305-8F82-AB1986CF3DB7}"/>
              </a:ext>
            </a:extLst>
          </p:cNvPr>
          <p:cNvSpPr/>
          <p:nvPr/>
        </p:nvSpPr>
        <p:spPr>
          <a:xfrm>
            <a:off x="9106938" y="4655462"/>
            <a:ext cx="1123712" cy="340497"/>
          </a:xfrm>
          <a:prstGeom prst="rect">
            <a:avLst/>
          </a:prstGeom>
          <a:solidFill>
            <a:srgbClr val="AFC8EB"/>
          </a:solidFill>
          <a:ln>
            <a:solidFill>
              <a:schemeClr val="accent1">
                <a:lumMod val="40000"/>
                <a:lumOff val="6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altLang="zh-TW" sz="1267" b="1" kern="0">
                <a:solidFill>
                  <a:srgbClr val="323231"/>
                </a:solidFill>
                <a:cs typeface="+mn-ea"/>
                <a:sym typeface="+mn-lt"/>
              </a:rPr>
              <a:t>Application</a:t>
            </a:r>
            <a:endParaRPr lang="zh-TW" altLang="en-US" sz="1267" b="1" kern="0">
              <a:solidFill>
                <a:srgbClr val="323231"/>
              </a:solidFill>
              <a:cs typeface="+mn-ea"/>
              <a:sym typeface="+mn-lt"/>
            </a:endParaRPr>
          </a:p>
        </p:txBody>
      </p:sp>
      <p:sp>
        <p:nvSpPr>
          <p:cNvPr id="31" name="矩形 30">
            <a:extLst>
              <a:ext uri="{FF2B5EF4-FFF2-40B4-BE49-F238E27FC236}">
                <a16:creationId xmlns:a16="http://schemas.microsoft.com/office/drawing/2014/main" id="{B85574E7-1A2C-424E-BD63-0D6C724AB380}"/>
              </a:ext>
            </a:extLst>
          </p:cNvPr>
          <p:cNvSpPr/>
          <p:nvPr/>
        </p:nvSpPr>
        <p:spPr>
          <a:xfrm>
            <a:off x="10303802" y="4655462"/>
            <a:ext cx="1123712" cy="340497"/>
          </a:xfrm>
          <a:prstGeom prst="rect">
            <a:avLst/>
          </a:prstGeom>
          <a:solidFill>
            <a:srgbClr val="AFC8EB"/>
          </a:solidFill>
          <a:ln>
            <a:solidFill>
              <a:schemeClr val="accent1">
                <a:lumMod val="40000"/>
                <a:lumOff val="6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altLang="zh-TW" sz="1267" b="1" kern="0">
                <a:solidFill>
                  <a:srgbClr val="323231"/>
                </a:solidFill>
                <a:cs typeface="+mn-ea"/>
                <a:sym typeface="+mn-lt"/>
              </a:rPr>
              <a:t>Application</a:t>
            </a:r>
            <a:endParaRPr lang="zh-TW" altLang="en-US" sz="1267" b="1" kern="0">
              <a:solidFill>
                <a:srgbClr val="323231"/>
              </a:solidFill>
              <a:cs typeface="+mn-ea"/>
              <a:sym typeface="+mn-lt"/>
            </a:endParaRPr>
          </a:p>
        </p:txBody>
      </p:sp>
      <p:sp>
        <p:nvSpPr>
          <p:cNvPr id="32" name="矩形 31">
            <a:extLst>
              <a:ext uri="{FF2B5EF4-FFF2-40B4-BE49-F238E27FC236}">
                <a16:creationId xmlns:a16="http://schemas.microsoft.com/office/drawing/2014/main" id="{7E113304-1BBA-437D-8BDD-707F68FF96EB}"/>
              </a:ext>
            </a:extLst>
          </p:cNvPr>
          <p:cNvSpPr/>
          <p:nvPr/>
        </p:nvSpPr>
        <p:spPr>
          <a:xfrm>
            <a:off x="7895166" y="5074277"/>
            <a:ext cx="1123712" cy="340497"/>
          </a:xfrm>
          <a:prstGeom prst="rect">
            <a:avLst/>
          </a:prstGeom>
          <a:solidFill>
            <a:srgbClr val="84C8DE"/>
          </a:solidFill>
          <a:ln>
            <a:solidFill>
              <a:schemeClr val="accent5">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altLang="zh-TW" sz="1267" b="1" kern="0">
                <a:solidFill>
                  <a:srgbClr val="323231"/>
                </a:solidFill>
                <a:cs typeface="+mn-ea"/>
                <a:sym typeface="+mn-lt"/>
              </a:rPr>
              <a:t>Filesystem</a:t>
            </a:r>
            <a:endParaRPr lang="zh-TW" altLang="en-US" sz="1267" b="1" kern="0">
              <a:solidFill>
                <a:srgbClr val="323231"/>
              </a:solidFill>
              <a:cs typeface="+mn-ea"/>
              <a:sym typeface="+mn-lt"/>
            </a:endParaRPr>
          </a:p>
        </p:txBody>
      </p:sp>
      <p:sp>
        <p:nvSpPr>
          <p:cNvPr id="33" name="矩形 32">
            <a:extLst>
              <a:ext uri="{FF2B5EF4-FFF2-40B4-BE49-F238E27FC236}">
                <a16:creationId xmlns:a16="http://schemas.microsoft.com/office/drawing/2014/main" id="{AABC5854-1093-4556-A4C8-CCA0449F43D2}"/>
              </a:ext>
            </a:extLst>
          </p:cNvPr>
          <p:cNvSpPr/>
          <p:nvPr/>
        </p:nvSpPr>
        <p:spPr>
          <a:xfrm>
            <a:off x="9106938" y="5074277"/>
            <a:ext cx="1123712" cy="340497"/>
          </a:xfrm>
          <a:prstGeom prst="rect">
            <a:avLst/>
          </a:prstGeom>
          <a:solidFill>
            <a:srgbClr val="84C8DE"/>
          </a:solidFill>
          <a:ln>
            <a:solidFill>
              <a:schemeClr val="accent5">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altLang="zh-TW" sz="1267" b="1" kern="0">
                <a:solidFill>
                  <a:srgbClr val="323231"/>
                </a:solidFill>
                <a:cs typeface="+mn-ea"/>
                <a:sym typeface="+mn-lt"/>
              </a:rPr>
              <a:t>Filesystem</a:t>
            </a:r>
            <a:endParaRPr lang="zh-TW" altLang="en-US" sz="1267" b="1" kern="0">
              <a:solidFill>
                <a:srgbClr val="323231"/>
              </a:solidFill>
              <a:cs typeface="+mn-ea"/>
              <a:sym typeface="+mn-lt"/>
            </a:endParaRPr>
          </a:p>
        </p:txBody>
      </p:sp>
      <p:sp>
        <p:nvSpPr>
          <p:cNvPr id="34" name="矩形 33">
            <a:extLst>
              <a:ext uri="{FF2B5EF4-FFF2-40B4-BE49-F238E27FC236}">
                <a16:creationId xmlns:a16="http://schemas.microsoft.com/office/drawing/2014/main" id="{76F5C093-51BD-47A6-9925-7814001F51A3}"/>
              </a:ext>
            </a:extLst>
          </p:cNvPr>
          <p:cNvSpPr/>
          <p:nvPr/>
        </p:nvSpPr>
        <p:spPr>
          <a:xfrm>
            <a:off x="10303802" y="5074277"/>
            <a:ext cx="1123712" cy="340497"/>
          </a:xfrm>
          <a:prstGeom prst="rect">
            <a:avLst/>
          </a:prstGeom>
          <a:solidFill>
            <a:srgbClr val="84C8DE"/>
          </a:solidFill>
          <a:ln>
            <a:solidFill>
              <a:schemeClr val="accent5">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altLang="zh-TW" sz="1267" b="1" kern="0">
                <a:solidFill>
                  <a:srgbClr val="323231"/>
                </a:solidFill>
                <a:cs typeface="+mn-ea"/>
                <a:sym typeface="+mn-lt"/>
              </a:rPr>
              <a:t>Filesystem</a:t>
            </a:r>
            <a:endParaRPr lang="zh-TW" altLang="en-US" sz="1267" b="1" kern="0">
              <a:solidFill>
                <a:srgbClr val="323231"/>
              </a:solidFill>
              <a:cs typeface="+mn-ea"/>
              <a:sym typeface="+mn-lt"/>
            </a:endParaRPr>
          </a:p>
        </p:txBody>
      </p:sp>
      <p:sp>
        <p:nvSpPr>
          <p:cNvPr id="35" name="文字方塊 34">
            <a:extLst>
              <a:ext uri="{FF2B5EF4-FFF2-40B4-BE49-F238E27FC236}">
                <a16:creationId xmlns:a16="http://schemas.microsoft.com/office/drawing/2014/main" id="{F6EB1856-14AA-4F30-9B3A-852049FC0E43}"/>
              </a:ext>
            </a:extLst>
          </p:cNvPr>
          <p:cNvSpPr txBox="1"/>
          <p:nvPr/>
        </p:nvSpPr>
        <p:spPr>
          <a:xfrm>
            <a:off x="6518431" y="4346560"/>
            <a:ext cx="1211700" cy="523220"/>
          </a:xfrm>
          <a:prstGeom prst="rect">
            <a:avLst/>
          </a:prstGeom>
          <a:noFill/>
          <a:effectLst>
            <a:outerShdw blurRad="431800" dist="127000" dir="5760000" sx="106000" sy="106000" algn="ctr" rotWithShape="0">
              <a:srgbClr val="000000">
                <a:alpha val="34000"/>
              </a:srgbClr>
            </a:outerShdw>
          </a:effectLst>
        </p:spPr>
        <p:txBody>
          <a:bodyPr wrap="square" rtlCol="0">
            <a:spAutoFit/>
          </a:bodyPr>
          <a:lstStyle/>
          <a:p>
            <a:pPr algn="ctr" defTabSz="1219170">
              <a:buClr>
                <a:srgbClr val="000000"/>
              </a:buClr>
            </a:pPr>
            <a:r>
              <a:rPr lang="en-US" altLang="zh-TW" sz="1400" b="1" kern="0">
                <a:solidFill>
                  <a:srgbClr val="323231"/>
                </a:solidFill>
                <a:cs typeface="+mn-ea"/>
                <a:sym typeface="+mn-lt"/>
              </a:rPr>
              <a:t>Container Station</a:t>
            </a:r>
            <a:endParaRPr lang="zh-TW" altLang="en-US" sz="1400" b="1" kern="0">
              <a:solidFill>
                <a:srgbClr val="323231"/>
              </a:solidFill>
              <a:cs typeface="+mn-ea"/>
              <a:sym typeface="+mn-lt"/>
            </a:endParaRPr>
          </a:p>
        </p:txBody>
      </p:sp>
      <p:pic>
        <p:nvPicPr>
          <p:cNvPr id="36" name="圖形 35">
            <a:extLst>
              <a:ext uri="{FF2B5EF4-FFF2-40B4-BE49-F238E27FC236}">
                <a16:creationId xmlns:a16="http://schemas.microsoft.com/office/drawing/2014/main" id="{A3AB64E3-D3CE-4658-9FE0-23C1980621C4}"/>
              </a:ext>
            </a:extLst>
          </p:cNvPr>
          <p:cNvPicPr>
            <a:picLocks noChangeAspect="1"/>
          </p:cNvPicPr>
          <p:nvPr/>
        </p:nvPicPr>
        <p:blipFill>
          <a:blip r:embed="rId10" cstate="print">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6637372" y="4961467"/>
            <a:ext cx="497927" cy="438500"/>
          </a:xfrm>
          <a:prstGeom prst="rect">
            <a:avLst/>
          </a:prstGeom>
          <a:effectLst>
            <a:outerShdw blurRad="431800" dist="127000" dir="5760000" sx="106000" sy="106000" algn="ctr" rotWithShape="0">
              <a:srgbClr val="000000">
                <a:alpha val="34000"/>
              </a:srgbClr>
            </a:outerShdw>
          </a:effectLst>
        </p:spPr>
      </p:pic>
      <p:pic>
        <p:nvPicPr>
          <p:cNvPr id="38" name="圖片 37" descr="一張含有 標誌, 時鐘 的圖片&#10;&#10;自動產生的描述">
            <a:extLst>
              <a:ext uri="{FF2B5EF4-FFF2-40B4-BE49-F238E27FC236}">
                <a16:creationId xmlns:a16="http://schemas.microsoft.com/office/drawing/2014/main" id="{B8C51635-4ED5-412E-AAAB-6B2654F897DA}"/>
              </a:ext>
            </a:extLst>
          </p:cNvPr>
          <p:cNvPicPr>
            <a:picLocks noChangeAspect="1"/>
          </p:cNvPicPr>
          <p:nvPr/>
        </p:nvPicPr>
        <p:blipFill>
          <a:blip r:embed="rId12" cstate="print">
            <a:extLst>
              <a:ext uri="{28A0092B-C50C-407E-A947-70E740481C1C}">
                <a14:useLocalDpi xmlns:a14="http://schemas.microsoft.com/office/drawing/2010/main"/>
              </a:ext>
            </a:extLst>
          </a:blip>
          <a:stretch>
            <a:fillRect/>
          </a:stretch>
        </p:blipFill>
        <p:spPr>
          <a:xfrm>
            <a:off x="7135299" y="5028549"/>
            <a:ext cx="529248" cy="371419"/>
          </a:xfrm>
          <a:prstGeom prst="rect">
            <a:avLst/>
          </a:prstGeom>
          <a:effectLst>
            <a:outerShdw blurRad="431800" dist="127000" dir="5760000" sx="106000" sy="106000" algn="ctr" rotWithShape="0">
              <a:srgbClr val="000000">
                <a:alpha val="34000"/>
              </a:srgbClr>
            </a:outerShdw>
          </a:effectLst>
        </p:spPr>
      </p:pic>
      <p:sp>
        <p:nvSpPr>
          <p:cNvPr id="39" name="矩形 38">
            <a:extLst>
              <a:ext uri="{FF2B5EF4-FFF2-40B4-BE49-F238E27FC236}">
                <a16:creationId xmlns:a16="http://schemas.microsoft.com/office/drawing/2014/main" id="{501ECC3E-3003-41FC-AA0F-8C941BD4BE71}"/>
              </a:ext>
            </a:extLst>
          </p:cNvPr>
          <p:cNvSpPr/>
          <p:nvPr/>
        </p:nvSpPr>
        <p:spPr>
          <a:xfrm>
            <a:off x="6518430" y="5685525"/>
            <a:ext cx="5020579" cy="340499"/>
          </a:xfrm>
          <a:prstGeom prst="rect">
            <a:avLst/>
          </a:prstGeom>
          <a:solidFill>
            <a:srgbClr val="FFB880"/>
          </a:solidFill>
          <a:ln>
            <a:solidFill>
              <a:schemeClr val="accent6">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altLang="zh-TW" sz="1333" b="1" kern="0">
                <a:solidFill>
                  <a:srgbClr val="323231"/>
                </a:solidFill>
                <a:cs typeface="+mn-ea"/>
                <a:sym typeface="+mn-lt"/>
              </a:rPr>
              <a:t>Host OS</a:t>
            </a:r>
            <a:endParaRPr lang="zh-TW" altLang="en-US" sz="1333" b="1" kern="0">
              <a:solidFill>
                <a:srgbClr val="323231"/>
              </a:solidFill>
              <a:cs typeface="+mn-ea"/>
              <a:sym typeface="+mn-lt"/>
            </a:endParaRPr>
          </a:p>
        </p:txBody>
      </p:sp>
      <p:sp>
        <p:nvSpPr>
          <p:cNvPr id="40" name="矩形 39">
            <a:extLst>
              <a:ext uri="{FF2B5EF4-FFF2-40B4-BE49-F238E27FC236}">
                <a16:creationId xmlns:a16="http://schemas.microsoft.com/office/drawing/2014/main" id="{C44D6F11-E2B8-49DC-9CCF-0E066D0566EE}"/>
              </a:ext>
            </a:extLst>
          </p:cNvPr>
          <p:cNvSpPr/>
          <p:nvPr/>
        </p:nvSpPr>
        <p:spPr>
          <a:xfrm>
            <a:off x="6518430" y="6112469"/>
            <a:ext cx="5020579" cy="403660"/>
          </a:xfrm>
          <a:prstGeom prst="rect">
            <a:avLst/>
          </a:prstGeom>
          <a:solidFill>
            <a:srgbClr val="BBD48C"/>
          </a:solidFill>
          <a:ln>
            <a:solidFill>
              <a:schemeClr val="accent3">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altLang="zh-TW" sz="1333" b="1" kern="0">
                <a:solidFill>
                  <a:srgbClr val="323231"/>
                </a:solidFill>
                <a:cs typeface="+mn-ea"/>
                <a:sym typeface="+mn-lt"/>
              </a:rPr>
              <a:t>Hardware</a:t>
            </a:r>
            <a:endParaRPr lang="zh-TW" altLang="en-US" sz="1333" b="1" kern="0">
              <a:solidFill>
                <a:srgbClr val="323231"/>
              </a:solidFill>
              <a:cs typeface="+mn-ea"/>
              <a:sym typeface="+mn-lt"/>
            </a:endParaRPr>
          </a:p>
        </p:txBody>
      </p:sp>
      <p:sp>
        <p:nvSpPr>
          <p:cNvPr id="37" name="矩形: 圓角 36">
            <a:extLst>
              <a:ext uri="{FF2B5EF4-FFF2-40B4-BE49-F238E27FC236}">
                <a16:creationId xmlns:a16="http://schemas.microsoft.com/office/drawing/2014/main" id="{5F71BC36-DD43-2761-6AC7-0118594BCE93}"/>
              </a:ext>
            </a:extLst>
          </p:cNvPr>
          <p:cNvSpPr/>
          <p:nvPr/>
        </p:nvSpPr>
        <p:spPr>
          <a:xfrm>
            <a:off x="627725" y="1709310"/>
            <a:ext cx="4997553" cy="1088159"/>
          </a:xfrm>
          <a:prstGeom prst="roundRect">
            <a:avLst>
              <a:gd name="adj" fmla="val 2352"/>
            </a:avLst>
          </a:prstGeom>
          <a:gradFill>
            <a:gsLst>
              <a:gs pos="8000">
                <a:srgbClr val="1167A7"/>
              </a:gs>
              <a:gs pos="100000">
                <a:srgbClr val="599AD5"/>
              </a:gs>
            </a:gsLst>
            <a:lin ang="0" scaled="0"/>
          </a:gradFill>
          <a:ln>
            <a:noFill/>
          </a:ln>
          <a:effectLst>
            <a:outerShdw blurRad="431800" dist="228600" dir="378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pic>
        <p:nvPicPr>
          <p:cNvPr id="3" name="圖片 2">
            <a:extLst>
              <a:ext uri="{FF2B5EF4-FFF2-40B4-BE49-F238E27FC236}">
                <a16:creationId xmlns:a16="http://schemas.microsoft.com/office/drawing/2014/main" id="{28015BED-F043-4245-AD01-5C73AF4B0ED1}"/>
              </a:ext>
            </a:extLst>
          </p:cNvPr>
          <p:cNvPicPr>
            <a:picLocks noChangeAspect="1"/>
          </p:cNvPicPr>
          <p:nvPr/>
        </p:nvPicPr>
        <p:blipFill>
          <a:blip r:embed="rId13" cstate="print">
            <a:extLst>
              <a:ext uri="{28A0092B-C50C-407E-A947-70E740481C1C}">
                <a14:useLocalDpi xmlns:a14="http://schemas.microsoft.com/office/drawing/2010/main"/>
              </a:ext>
            </a:extLst>
          </a:blip>
          <a:srcRect/>
          <a:stretch/>
        </p:blipFill>
        <p:spPr>
          <a:xfrm>
            <a:off x="273237" y="1664314"/>
            <a:ext cx="1200000" cy="1200000"/>
          </a:xfrm>
          <a:prstGeom prst="rect">
            <a:avLst/>
          </a:prstGeom>
          <a:effectLst>
            <a:outerShdw blurRad="431800" dist="368300" dir="5760000" sx="106000" sy="106000" algn="tl" rotWithShape="0">
              <a:prstClr val="black">
                <a:alpha val="34000"/>
              </a:prstClr>
            </a:outerShdw>
          </a:effectLst>
        </p:spPr>
      </p:pic>
      <p:sp>
        <p:nvSpPr>
          <p:cNvPr id="4" name="矩形 3">
            <a:extLst>
              <a:ext uri="{FF2B5EF4-FFF2-40B4-BE49-F238E27FC236}">
                <a16:creationId xmlns:a16="http://schemas.microsoft.com/office/drawing/2014/main" id="{27BF68AF-F0DA-AB46-BD75-2A72588E91DB}"/>
              </a:ext>
            </a:extLst>
          </p:cNvPr>
          <p:cNvSpPr/>
          <p:nvPr/>
        </p:nvSpPr>
        <p:spPr>
          <a:xfrm>
            <a:off x="1774156" y="2011148"/>
            <a:ext cx="3376245" cy="861774"/>
          </a:xfrm>
          <a:prstGeom prst="rect">
            <a:avLst/>
          </a:prstGeom>
        </p:spPr>
        <p:txBody>
          <a:bodyPr wrap="none" lIns="91440" tIns="45720" rIns="91440" bIns="45720" anchor="t">
            <a:spAutoFit/>
          </a:bodyPr>
          <a:lstStyle/>
          <a:p>
            <a:pPr algn="ctr" defTabSz="1219170"/>
            <a:r>
              <a:rPr lang="zh-TW" sz="2500" b="1" kern="0">
                <a:solidFill>
                  <a:schemeClr val="bg1"/>
                </a:solidFill>
                <a:cs typeface="+mn-ea"/>
                <a:sym typeface="+mn-lt"/>
              </a:rPr>
              <a:t>Virtualization Station</a:t>
            </a:r>
            <a:endParaRPr lang="zh-TW" sz="2500">
              <a:cs typeface="+mn-ea"/>
              <a:sym typeface="+mn-lt"/>
            </a:endParaRPr>
          </a:p>
          <a:p>
            <a:pPr algn="ctr" defTabSz="1219170"/>
            <a:endParaRPr lang="zh-TW" altLang="en-US" sz="2500" b="1" kern="0">
              <a:solidFill>
                <a:schemeClr val="bg1"/>
              </a:solidFill>
              <a:cs typeface="+mn-ea"/>
              <a:sym typeface="+mn-lt"/>
            </a:endParaRPr>
          </a:p>
        </p:txBody>
      </p:sp>
      <p:sp>
        <p:nvSpPr>
          <p:cNvPr id="41" name="矩形: 圓角 40">
            <a:extLst>
              <a:ext uri="{FF2B5EF4-FFF2-40B4-BE49-F238E27FC236}">
                <a16:creationId xmlns:a16="http://schemas.microsoft.com/office/drawing/2014/main" id="{2E7DBC0F-041E-A473-A096-B51CB649D390}"/>
              </a:ext>
            </a:extLst>
          </p:cNvPr>
          <p:cNvSpPr/>
          <p:nvPr/>
        </p:nvSpPr>
        <p:spPr>
          <a:xfrm>
            <a:off x="6459949" y="1710305"/>
            <a:ext cx="4997553" cy="1088159"/>
          </a:xfrm>
          <a:prstGeom prst="roundRect">
            <a:avLst>
              <a:gd name="adj" fmla="val 2352"/>
            </a:avLst>
          </a:prstGeom>
          <a:gradFill>
            <a:gsLst>
              <a:gs pos="8000">
                <a:srgbClr val="1167A7"/>
              </a:gs>
              <a:gs pos="100000">
                <a:srgbClr val="599AD5"/>
              </a:gs>
            </a:gsLst>
            <a:lin ang="0" scaled="0"/>
          </a:gradFill>
          <a:ln>
            <a:noFill/>
          </a:ln>
          <a:effectLst>
            <a:outerShdw blurRad="431800" dist="228600" dir="378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5" name="矩形 4">
            <a:extLst>
              <a:ext uri="{FF2B5EF4-FFF2-40B4-BE49-F238E27FC236}">
                <a16:creationId xmlns:a16="http://schemas.microsoft.com/office/drawing/2014/main" id="{39185FD8-4283-1245-94CA-A53458AC986B}"/>
              </a:ext>
            </a:extLst>
          </p:cNvPr>
          <p:cNvSpPr/>
          <p:nvPr/>
        </p:nvSpPr>
        <p:spPr>
          <a:xfrm>
            <a:off x="7908673" y="2011149"/>
            <a:ext cx="2856872" cy="861774"/>
          </a:xfrm>
          <a:prstGeom prst="rect">
            <a:avLst/>
          </a:prstGeom>
        </p:spPr>
        <p:txBody>
          <a:bodyPr wrap="none" lIns="91440" tIns="45720" rIns="91440" bIns="45720" anchor="t">
            <a:spAutoFit/>
          </a:bodyPr>
          <a:lstStyle/>
          <a:p>
            <a:pPr algn="ctr" defTabSz="1219170"/>
            <a:r>
              <a:rPr lang="zh-TW" sz="2500" b="1" kern="0">
                <a:solidFill>
                  <a:schemeClr val="bg1"/>
                </a:solidFill>
                <a:cs typeface="+mn-ea"/>
                <a:sym typeface="+mn-lt"/>
              </a:rPr>
              <a:t>Container Station</a:t>
            </a:r>
            <a:endParaRPr lang="zh-TW" sz="2500">
              <a:cs typeface="+mn-ea"/>
              <a:sym typeface="+mn-lt"/>
            </a:endParaRPr>
          </a:p>
          <a:p>
            <a:pPr algn="ctr" defTabSz="1219170"/>
            <a:endParaRPr lang="zh-TW" altLang="en-US" sz="2500" b="1" kern="0">
              <a:solidFill>
                <a:schemeClr val="bg1"/>
              </a:solidFill>
              <a:cs typeface="+mn-ea"/>
              <a:sym typeface="+mn-lt"/>
            </a:endParaRPr>
          </a:p>
        </p:txBody>
      </p:sp>
      <p:pic>
        <p:nvPicPr>
          <p:cNvPr id="10" name="圖片 9">
            <a:extLst>
              <a:ext uri="{FF2B5EF4-FFF2-40B4-BE49-F238E27FC236}">
                <a16:creationId xmlns:a16="http://schemas.microsoft.com/office/drawing/2014/main" id="{739154E3-7A13-EE40-943A-F9D72056D22B}"/>
              </a:ext>
            </a:extLst>
          </p:cNvPr>
          <p:cNvPicPr>
            <a:picLocks noChangeAspect="1"/>
          </p:cNvPicPr>
          <p:nvPr/>
        </p:nvPicPr>
        <p:blipFill>
          <a:blip r:embed="rId14" cstate="print">
            <a:extLst>
              <a:ext uri="{28A0092B-C50C-407E-A947-70E740481C1C}">
                <a14:useLocalDpi xmlns:a14="http://schemas.microsoft.com/office/drawing/2010/main"/>
              </a:ext>
            </a:extLst>
          </a:blip>
          <a:srcRect/>
          <a:stretch/>
        </p:blipFill>
        <p:spPr>
          <a:xfrm>
            <a:off x="6131373" y="1651995"/>
            <a:ext cx="1198123" cy="1200000"/>
          </a:xfrm>
          <a:prstGeom prst="rect">
            <a:avLst/>
          </a:prstGeom>
          <a:effectLst>
            <a:outerShdw blurRad="431800" dist="368300" dir="5760000" sx="106000" sy="106000" algn="tl" rotWithShape="0">
              <a:prstClr val="black">
                <a:alpha val="34000"/>
              </a:prstClr>
            </a:outerShdw>
          </a:effectLst>
        </p:spPr>
      </p:pic>
    </p:spTree>
    <p:extLst>
      <p:ext uri="{BB962C8B-B14F-4D97-AF65-F5344CB8AC3E}">
        <p14:creationId xmlns:p14="http://schemas.microsoft.com/office/powerpoint/2010/main" val="34475401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8" descr="一張含有 螢幕擷取畫面 的圖片&#10;&#10;自動產生的描述">
            <a:extLst>
              <a:ext uri="{FF2B5EF4-FFF2-40B4-BE49-F238E27FC236}">
                <a16:creationId xmlns:a16="http://schemas.microsoft.com/office/drawing/2014/main" id="{CA69C0BE-818D-2B40-B427-3188FA74B33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7086"/>
          <a:stretch/>
        </p:blipFill>
        <p:spPr>
          <a:xfrm>
            <a:off x="6380778" y="1924240"/>
            <a:ext cx="5380898" cy="2389228"/>
          </a:xfrm>
          <a:prstGeom prst="rect">
            <a:avLst/>
          </a:prstGeom>
        </p:spPr>
      </p:pic>
      <p:pic>
        <p:nvPicPr>
          <p:cNvPr id="5" name="圖片 9" descr="一張含有 螢幕擷取畫面 的圖片&#10;&#10;自動產生的描述">
            <a:extLst>
              <a:ext uri="{FF2B5EF4-FFF2-40B4-BE49-F238E27FC236}">
                <a16:creationId xmlns:a16="http://schemas.microsoft.com/office/drawing/2014/main" id="{7E8CB21F-BC81-0C42-880C-C329C9A4D63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96743" y="4382895"/>
            <a:ext cx="5403887" cy="2017192"/>
          </a:xfrm>
          <a:prstGeom prst="rect">
            <a:avLst/>
          </a:prstGeom>
          <a:effectLst>
            <a:outerShdw blurRad="317500" dist="38100" dir="16200000" rotWithShape="0">
              <a:prstClr val="black">
                <a:alpha val="40000"/>
              </a:prstClr>
            </a:outerShdw>
          </a:effectLst>
        </p:spPr>
      </p:pic>
      <p:sp>
        <p:nvSpPr>
          <p:cNvPr id="7" name="文字方塊 6">
            <a:extLst>
              <a:ext uri="{FF2B5EF4-FFF2-40B4-BE49-F238E27FC236}">
                <a16:creationId xmlns:a16="http://schemas.microsoft.com/office/drawing/2014/main" id="{6E4DFFBA-AD6B-9744-8546-518830929F59}"/>
              </a:ext>
            </a:extLst>
          </p:cNvPr>
          <p:cNvSpPr txBox="1"/>
          <p:nvPr/>
        </p:nvSpPr>
        <p:spPr>
          <a:xfrm>
            <a:off x="631594" y="1950120"/>
            <a:ext cx="5238584" cy="1395254"/>
          </a:xfrm>
          <a:prstGeom prst="rect">
            <a:avLst/>
          </a:prstGeom>
          <a:noFill/>
        </p:spPr>
        <p:txBody>
          <a:bodyPr wrap="square" lIns="91440" tIns="45720" rIns="91440" bIns="45720" anchor="t">
            <a:spAutoFit/>
          </a:bodyPr>
          <a:lstStyle/>
          <a:p>
            <a:pPr>
              <a:lnSpc>
                <a:spcPts val="2600"/>
              </a:lnSpc>
              <a:defRPr/>
            </a:pPr>
            <a:r>
              <a:rPr lang="zh-TW">
                <a:solidFill>
                  <a:prstClr val="white"/>
                </a:solidFill>
                <a:cs typeface="+mn-ea"/>
                <a:sym typeface="+mn-lt"/>
              </a:rPr>
              <a:t>SR-IOV </a:t>
            </a:r>
            <a:r>
              <a:rPr kumimoji="0" lang="en-US" altLang="zh-TW" b="0" i="0" u="none" strike="noStrike" kern="1200" cap="none" spc="0" normalizeH="0" baseline="0" noProof="0">
                <a:ln>
                  <a:noFill/>
                </a:ln>
                <a:solidFill>
                  <a:prstClr val="white"/>
                </a:solidFill>
                <a:effectLst/>
                <a:uLnTx/>
                <a:uFillTx/>
                <a:cs typeface="+mn-ea"/>
                <a:sym typeface="+mn-lt"/>
              </a:rPr>
              <a:t>(</a:t>
            </a:r>
            <a:r>
              <a:rPr lang="en-US" altLang="zh-TW">
                <a:solidFill>
                  <a:prstClr val="white"/>
                </a:solidFill>
                <a:cs typeface="+mn-ea"/>
                <a:sym typeface="+mn-lt"/>
              </a:rPr>
              <a:t>Single-Root</a:t>
            </a:r>
            <a:r>
              <a:rPr lang="zh-TW" altLang="en-US">
                <a:solidFill>
                  <a:prstClr val="white"/>
                </a:solidFill>
                <a:cs typeface="+mn-ea"/>
                <a:sym typeface="+mn-lt"/>
              </a:rPr>
              <a:t> </a:t>
            </a:r>
            <a:r>
              <a:rPr kumimoji="0" lang="en-US" altLang="zh-TW" b="0" i="0" u="none" strike="noStrike" kern="1200" cap="none" spc="0" normalizeH="0" baseline="0" noProof="0">
                <a:ln>
                  <a:noFill/>
                </a:ln>
                <a:solidFill>
                  <a:prstClr val="white"/>
                </a:solidFill>
                <a:effectLst/>
                <a:uLnTx/>
                <a:uFillTx/>
                <a:cs typeface="+mn-ea"/>
                <a:sym typeface="+mn-lt"/>
              </a:rPr>
              <a:t>I</a:t>
            </a:r>
            <a:r>
              <a:rPr lang="en-US" altLang="zh-TW" err="1">
                <a:solidFill>
                  <a:prstClr val="white"/>
                </a:solidFill>
                <a:cs typeface="+mn-ea"/>
                <a:sym typeface="+mn-lt"/>
              </a:rPr>
              <a:t>nput</a:t>
            </a:r>
            <a:r>
              <a:rPr kumimoji="0" lang="en-US" altLang="zh-TW" b="0" i="0" u="none" strike="noStrike" kern="1200" cap="none" spc="0" normalizeH="0" baseline="0" noProof="0">
                <a:ln>
                  <a:noFill/>
                </a:ln>
                <a:solidFill>
                  <a:prstClr val="white"/>
                </a:solidFill>
                <a:effectLst/>
                <a:uLnTx/>
                <a:uFillTx/>
                <a:cs typeface="+mn-ea"/>
                <a:sym typeface="+mn-lt"/>
              </a:rPr>
              <a:t>/O</a:t>
            </a:r>
            <a:r>
              <a:rPr lang="en-US" altLang="zh-TW" err="1">
                <a:solidFill>
                  <a:prstClr val="white"/>
                </a:solidFill>
                <a:cs typeface="+mn-ea"/>
                <a:sym typeface="+mn-lt"/>
              </a:rPr>
              <a:t>utput</a:t>
            </a:r>
            <a:r>
              <a:rPr lang="zh-TW" altLang="en-US">
                <a:solidFill>
                  <a:prstClr val="white"/>
                </a:solidFill>
                <a:cs typeface="+mn-ea"/>
                <a:sym typeface="+mn-lt"/>
              </a:rPr>
              <a:t> </a:t>
            </a:r>
            <a:r>
              <a:rPr lang="en-US" altLang="zh-TW">
                <a:solidFill>
                  <a:prstClr val="white"/>
                </a:solidFill>
                <a:cs typeface="+mn-ea"/>
                <a:sym typeface="+mn-lt"/>
              </a:rPr>
              <a:t>Virtualization</a:t>
            </a:r>
            <a:r>
              <a:rPr kumimoji="0" lang="en-US" altLang="zh-TW" b="0" i="0" u="none" strike="noStrike" kern="1200" cap="none" spc="0" normalizeH="0" baseline="0" noProof="0">
                <a:ln>
                  <a:noFill/>
                </a:ln>
                <a:solidFill>
                  <a:prstClr val="white"/>
                </a:solidFill>
                <a:effectLst/>
                <a:uLnTx/>
                <a:uFillTx/>
                <a:cs typeface="+mn-ea"/>
                <a:sym typeface="+mn-lt"/>
              </a:rPr>
              <a:t>)</a:t>
            </a:r>
            <a:r>
              <a:rPr kumimoji="0" lang="zh-TW" altLang="en-US" b="0" i="0" u="none" strike="noStrike" kern="1200" cap="none" spc="0" normalizeH="0" baseline="0" noProof="0">
                <a:ln>
                  <a:noFill/>
                </a:ln>
                <a:solidFill>
                  <a:prstClr val="white"/>
                </a:solidFill>
                <a:effectLst/>
                <a:uLnTx/>
                <a:uFillTx/>
                <a:cs typeface="+mn-ea"/>
                <a:sym typeface="+mn-lt"/>
              </a:rPr>
              <a:t> </a:t>
            </a:r>
            <a:r>
              <a:rPr lang="zh-TW">
                <a:solidFill>
                  <a:prstClr val="white"/>
                </a:solidFill>
                <a:cs typeface="+mn-ea"/>
                <a:sym typeface="+mn-lt"/>
              </a:rPr>
              <a:t>let the service</a:t>
            </a:r>
            <a:r>
              <a:rPr lang="en-US" altLang="zh-TW">
                <a:solidFill>
                  <a:prstClr val="white"/>
                </a:solidFill>
                <a:cs typeface="+mn-ea"/>
                <a:sym typeface="+mn-lt"/>
              </a:rPr>
              <a:t>s</a:t>
            </a:r>
            <a:r>
              <a:rPr lang="zh-TW" altLang="en-US">
                <a:solidFill>
                  <a:prstClr val="white"/>
                </a:solidFill>
                <a:cs typeface="+mn-ea"/>
                <a:sym typeface="+mn-lt"/>
              </a:rPr>
              <a:t> </a:t>
            </a:r>
            <a:r>
              <a:rPr lang="en-US" altLang="zh-TW">
                <a:solidFill>
                  <a:prstClr val="white"/>
                </a:solidFill>
                <a:cs typeface="+mn-ea"/>
                <a:sym typeface="+mn-lt"/>
              </a:rPr>
              <a:t>on</a:t>
            </a:r>
            <a:r>
              <a:rPr lang="zh-TW" altLang="en-US">
                <a:solidFill>
                  <a:prstClr val="white"/>
                </a:solidFill>
                <a:cs typeface="+mn-ea"/>
                <a:sym typeface="+mn-lt"/>
              </a:rPr>
              <a:t> </a:t>
            </a:r>
            <a:r>
              <a:rPr lang="zh-TW">
                <a:solidFill>
                  <a:prstClr val="white"/>
                </a:solidFill>
                <a:cs typeface="+mn-ea"/>
                <a:sym typeface="+mn-lt"/>
              </a:rPr>
              <a:t>your virtual machine enjoy the phys</a:t>
            </a:r>
            <a:r>
              <a:rPr lang="en-US" altLang="zh-TW" err="1">
                <a:solidFill>
                  <a:prstClr val="white"/>
                </a:solidFill>
                <a:cs typeface="+mn-ea"/>
                <a:sym typeface="+mn-lt"/>
              </a:rPr>
              <a:t>ical</a:t>
            </a:r>
            <a:r>
              <a:rPr lang="zh-TW" altLang="en-US">
                <a:solidFill>
                  <a:prstClr val="white"/>
                </a:solidFill>
                <a:cs typeface="+mn-ea"/>
                <a:sym typeface="+mn-lt"/>
              </a:rPr>
              <a:t> </a:t>
            </a:r>
            <a:r>
              <a:rPr lang="en-US" altLang="zh-TW" err="1">
                <a:solidFill>
                  <a:prstClr val="white"/>
                </a:solidFill>
                <a:cs typeface="+mn-ea"/>
                <a:sym typeface="+mn-lt"/>
              </a:rPr>
              <a:t>networ</a:t>
            </a:r>
            <a:r>
              <a:rPr lang="zh-TW">
                <a:solidFill>
                  <a:prstClr val="white"/>
                </a:solidFill>
                <a:cs typeface="+mn-ea"/>
                <a:sym typeface="+mn-lt"/>
              </a:rPr>
              <a:t>k </a:t>
            </a:r>
            <a:r>
              <a:rPr lang="en-US" altLang="zh-TW" err="1">
                <a:solidFill>
                  <a:prstClr val="white"/>
                </a:solidFill>
                <a:cs typeface="+mn-ea"/>
                <a:sym typeface="+mn-lt"/>
              </a:rPr>
              <a:t>spee</a:t>
            </a:r>
            <a:r>
              <a:rPr lang="zh-TW">
                <a:solidFill>
                  <a:prstClr val="white"/>
                </a:solidFill>
                <a:cs typeface="+mn-ea"/>
                <a:sym typeface="+mn-lt"/>
              </a:rPr>
              <a:t>d.</a:t>
            </a:r>
            <a:endParaRPr lang="zh-TW">
              <a:cs typeface="+mn-ea"/>
              <a:sym typeface="+mn-lt"/>
            </a:endParaRPr>
          </a:p>
          <a:p>
            <a:pPr marL="0" marR="0" lvl="0" indent="0" algn="l" defTabSz="914400">
              <a:lnSpc>
                <a:spcPts val="2600"/>
              </a:lnSpc>
              <a:spcBef>
                <a:spcPts val="0"/>
              </a:spcBef>
              <a:spcAft>
                <a:spcPts val="0"/>
              </a:spcAft>
              <a:buClrTx/>
              <a:buSzTx/>
              <a:buFontTx/>
              <a:buNone/>
              <a:tabLst/>
              <a:defRPr/>
            </a:pPr>
            <a:endParaRPr lang="zh-TW" altLang="en-US" b="0" i="0" u="none" strike="noStrike" kern="1200" cap="none" spc="0" normalizeH="0" baseline="0" noProof="0">
              <a:ln>
                <a:noFill/>
              </a:ln>
              <a:effectLst/>
              <a:uLnTx/>
              <a:uFillTx/>
              <a:cs typeface="+mn-ea"/>
              <a:sym typeface="+mn-lt"/>
            </a:endParaRPr>
          </a:p>
        </p:txBody>
      </p:sp>
      <p:sp>
        <p:nvSpPr>
          <p:cNvPr id="8" name="標題 1">
            <a:extLst>
              <a:ext uri="{FF2B5EF4-FFF2-40B4-BE49-F238E27FC236}">
                <a16:creationId xmlns:a16="http://schemas.microsoft.com/office/drawing/2014/main" id="{C7D71820-9B10-804A-BBA5-9165570ED34B}"/>
              </a:ext>
            </a:extLst>
          </p:cNvPr>
          <p:cNvSpPr txBox="1">
            <a:spLocks/>
          </p:cNvSpPr>
          <p:nvPr/>
        </p:nvSpPr>
        <p:spPr>
          <a:xfrm>
            <a:off x="-64247" y="488873"/>
            <a:ext cx="12320494" cy="115505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ts val="4500"/>
              </a:lnSpc>
              <a:defRPr/>
            </a:pPr>
            <a:r>
              <a:rPr kumimoji="1" lang="en-US" altLang="zh-TW" sz="3500" b="1" i="0" u="none" strike="noStrike" kern="1200" cap="none" spc="0" normalizeH="0" baseline="0" noProof="0">
                <a:ln>
                  <a:noFill/>
                </a:ln>
                <a:solidFill>
                  <a:schemeClr val="tx1">
                    <a:lumMod val="75000"/>
                    <a:lumOff val="25000"/>
                  </a:schemeClr>
                </a:solidFill>
                <a:effectLst/>
                <a:uLnTx/>
                <a:uFillTx/>
                <a:latin typeface="+mn-lt"/>
                <a:ea typeface="+mn-ea"/>
                <a:cs typeface="+mn-ea"/>
                <a:sym typeface="+mn-lt"/>
              </a:rPr>
              <a:t>SR-IOV </a:t>
            </a:r>
            <a:r>
              <a:rPr kumimoji="1" lang="zh-TW" sz="3500" b="1">
                <a:solidFill>
                  <a:schemeClr val="tx1">
                    <a:lumMod val="75000"/>
                    <a:lumOff val="25000"/>
                  </a:schemeClr>
                </a:solidFill>
                <a:latin typeface="+mn-lt"/>
                <a:ea typeface="+mn-ea"/>
                <a:cs typeface="+mn-ea"/>
                <a:sym typeface="+mn-lt"/>
              </a:rPr>
              <a:t>improves the network performance of virtual machines by 20</a:t>
            </a:r>
            <a:r>
              <a:rPr kumimoji="1" lang="en-US" altLang="zh-TW" sz="3500" b="1" i="0" u="none" strike="noStrike" kern="1200" cap="none" spc="0" normalizeH="0" baseline="0" noProof="0">
                <a:ln>
                  <a:noFill/>
                </a:ln>
                <a:solidFill>
                  <a:schemeClr val="tx1">
                    <a:lumMod val="75000"/>
                    <a:lumOff val="25000"/>
                  </a:schemeClr>
                </a:solidFill>
                <a:effectLst/>
                <a:uLnTx/>
                <a:uFillTx/>
                <a:latin typeface="+mn-lt"/>
                <a:ea typeface="+mn-ea"/>
                <a:cs typeface="+mn-ea"/>
                <a:sym typeface="+mn-lt"/>
              </a:rPr>
              <a:t>%</a:t>
            </a:r>
            <a:r>
              <a:rPr kumimoji="1" lang="zh-TW" sz="3500" b="1">
                <a:solidFill>
                  <a:schemeClr val="tx1">
                    <a:lumMod val="75000"/>
                    <a:lumOff val="25000"/>
                  </a:schemeClr>
                </a:solidFill>
                <a:latin typeface="+mn-lt"/>
                <a:ea typeface="+mn-ea"/>
                <a:cs typeface="+mn-ea"/>
                <a:sym typeface="+mn-lt"/>
              </a:rPr>
              <a:t> with HW accel</a:t>
            </a:r>
            <a:r>
              <a:rPr kumimoji="1" lang="en-US" altLang="zh-TW" sz="3500" b="1" err="1">
                <a:solidFill>
                  <a:schemeClr val="tx1">
                    <a:lumMod val="75000"/>
                    <a:lumOff val="25000"/>
                  </a:schemeClr>
                </a:solidFill>
                <a:latin typeface="+mn-lt"/>
                <a:ea typeface="+mn-ea"/>
                <a:cs typeface="+mn-ea"/>
                <a:sym typeface="+mn-lt"/>
              </a:rPr>
              <a:t>erati</a:t>
            </a:r>
            <a:r>
              <a:rPr kumimoji="1" lang="zh-TW" sz="3500" b="1">
                <a:solidFill>
                  <a:schemeClr val="tx1">
                    <a:lumMod val="75000"/>
                    <a:lumOff val="25000"/>
                  </a:schemeClr>
                </a:solidFill>
                <a:latin typeface="+mn-lt"/>
                <a:ea typeface="+mn-ea"/>
                <a:cs typeface="+mn-ea"/>
                <a:sym typeface="+mn-lt"/>
              </a:rPr>
              <a:t>on</a:t>
            </a:r>
            <a:endParaRPr lang="zh-TW" sz="3500">
              <a:solidFill>
                <a:schemeClr val="tx1">
                  <a:lumMod val="75000"/>
                  <a:lumOff val="25000"/>
                </a:schemeClr>
              </a:solidFill>
              <a:latin typeface="+mn-lt"/>
              <a:ea typeface="+mn-ea"/>
              <a:cs typeface="+mn-ea"/>
              <a:sym typeface="+mn-lt"/>
            </a:endParaRPr>
          </a:p>
          <a:p>
            <a:pPr marL="0" marR="0" lvl="0" indent="0" algn="ctr" defTabSz="914400">
              <a:lnSpc>
                <a:spcPts val="4500"/>
              </a:lnSpc>
              <a:spcBef>
                <a:spcPct val="0"/>
              </a:spcBef>
              <a:spcAft>
                <a:spcPts val="0"/>
              </a:spcAft>
              <a:buClrTx/>
              <a:buSzTx/>
              <a:buFontTx/>
              <a:buNone/>
              <a:tabLst/>
              <a:defRPr/>
            </a:pPr>
            <a:endParaRPr lang="zh-TW" altLang="en-US" sz="3500" b="1" i="0" u="none" strike="noStrike" kern="1200" cap="none" spc="0" normalizeH="0" baseline="0" noProof="0">
              <a:ln>
                <a:noFill/>
              </a:ln>
              <a:solidFill>
                <a:schemeClr val="tx1">
                  <a:lumMod val="75000"/>
                  <a:lumOff val="25000"/>
                </a:schemeClr>
              </a:solidFill>
              <a:effectLst/>
              <a:uLnTx/>
              <a:uFillTx/>
              <a:latin typeface="+mn-lt"/>
              <a:ea typeface="+mn-ea"/>
              <a:cs typeface="+mn-ea"/>
              <a:sym typeface="+mn-lt"/>
            </a:endParaRPr>
          </a:p>
        </p:txBody>
      </p:sp>
      <p:grpSp>
        <p:nvGrpSpPr>
          <p:cNvPr id="9" name="群組 8">
            <a:extLst>
              <a:ext uri="{FF2B5EF4-FFF2-40B4-BE49-F238E27FC236}">
                <a16:creationId xmlns:a16="http://schemas.microsoft.com/office/drawing/2014/main" id="{04577301-9783-4A0E-82C1-640AE9C817BE}"/>
              </a:ext>
            </a:extLst>
          </p:cNvPr>
          <p:cNvGrpSpPr/>
          <p:nvPr/>
        </p:nvGrpSpPr>
        <p:grpSpPr>
          <a:xfrm>
            <a:off x="629630" y="3421851"/>
            <a:ext cx="5255284" cy="2709788"/>
            <a:chOff x="343042" y="3253228"/>
            <a:chExt cx="3555922" cy="1909077"/>
          </a:xfrm>
        </p:grpSpPr>
        <p:sp>
          <p:nvSpPr>
            <p:cNvPr id="10" name="矩形: 圓角 9">
              <a:extLst>
                <a:ext uri="{FF2B5EF4-FFF2-40B4-BE49-F238E27FC236}">
                  <a16:creationId xmlns:a16="http://schemas.microsoft.com/office/drawing/2014/main" id="{2AD8C566-AB25-4738-B48C-9E3E461450C6}"/>
                </a:ext>
              </a:extLst>
            </p:cNvPr>
            <p:cNvSpPr/>
            <p:nvPr/>
          </p:nvSpPr>
          <p:spPr>
            <a:xfrm>
              <a:off x="457951" y="3887902"/>
              <a:ext cx="3441013" cy="590535"/>
            </a:xfrm>
            <a:prstGeom prst="roundRect">
              <a:avLst>
                <a:gd name="adj" fmla="val 11968"/>
              </a:avLst>
            </a:prstGeom>
            <a:solidFill>
              <a:schemeClr val="bg1">
                <a:lumMod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TW" altLang="en-US" sz="1800" b="0" i="0" u="none" strike="noStrike" kern="1200" cap="none" spc="0" normalizeH="0" baseline="0" noProof="0">
                <a:ln>
                  <a:noFill/>
                </a:ln>
                <a:solidFill>
                  <a:prstClr val="white"/>
                </a:solidFill>
                <a:effectLst/>
                <a:uLnTx/>
                <a:uFillTx/>
                <a:cs typeface="+mn-ea"/>
                <a:sym typeface="+mn-lt"/>
              </a:endParaRPr>
            </a:p>
          </p:txBody>
        </p:sp>
        <p:sp>
          <p:nvSpPr>
            <p:cNvPr id="11" name="矩形: 圓角 10">
              <a:extLst>
                <a:ext uri="{FF2B5EF4-FFF2-40B4-BE49-F238E27FC236}">
                  <a16:creationId xmlns:a16="http://schemas.microsoft.com/office/drawing/2014/main" id="{34B00C4D-4C3B-4AD0-8EA7-6B7455B9870A}"/>
                </a:ext>
              </a:extLst>
            </p:cNvPr>
            <p:cNvSpPr/>
            <p:nvPr/>
          </p:nvSpPr>
          <p:spPr>
            <a:xfrm>
              <a:off x="457951" y="4571770"/>
              <a:ext cx="3441013" cy="590535"/>
            </a:xfrm>
            <a:prstGeom prst="roundRect">
              <a:avLst>
                <a:gd name="adj" fmla="val 11968"/>
              </a:avLst>
            </a:prstGeom>
            <a:solidFill>
              <a:schemeClr val="bg1">
                <a:lumMod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TW" altLang="en-US" sz="1800" b="0" i="0" u="none" strike="noStrike" kern="1200" cap="none" spc="0" normalizeH="0" baseline="0" noProof="0">
                <a:ln>
                  <a:noFill/>
                </a:ln>
                <a:solidFill>
                  <a:prstClr val="white"/>
                </a:solidFill>
                <a:effectLst/>
                <a:uLnTx/>
                <a:uFillTx/>
                <a:cs typeface="+mn-ea"/>
                <a:sym typeface="+mn-lt"/>
              </a:endParaRPr>
            </a:p>
          </p:txBody>
        </p:sp>
        <p:pic>
          <p:nvPicPr>
            <p:cNvPr id="12" name="圖形 11">
              <a:extLst>
                <a:ext uri="{FF2B5EF4-FFF2-40B4-BE49-F238E27FC236}">
                  <a16:creationId xmlns:a16="http://schemas.microsoft.com/office/drawing/2014/main" id="{8C18E32B-395C-41AE-9151-1D7DDDB21DF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81684" y="3691887"/>
              <a:ext cx="143085" cy="884525"/>
            </a:xfrm>
            <a:prstGeom prst="rect">
              <a:avLst/>
            </a:prstGeom>
          </p:spPr>
        </p:pic>
        <p:pic>
          <p:nvPicPr>
            <p:cNvPr id="13" name="圖形 12">
              <a:extLst>
                <a:ext uri="{FF2B5EF4-FFF2-40B4-BE49-F238E27FC236}">
                  <a16:creationId xmlns:a16="http://schemas.microsoft.com/office/drawing/2014/main" id="{BA447F2F-372E-489E-A122-A91F8F0801D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1386865" y="3772209"/>
              <a:ext cx="143085" cy="884525"/>
            </a:xfrm>
            <a:prstGeom prst="rect">
              <a:avLst/>
            </a:prstGeom>
          </p:spPr>
        </p:pic>
        <p:pic>
          <p:nvPicPr>
            <p:cNvPr id="14" name="圖形 13">
              <a:extLst>
                <a:ext uri="{FF2B5EF4-FFF2-40B4-BE49-F238E27FC236}">
                  <a16:creationId xmlns:a16="http://schemas.microsoft.com/office/drawing/2014/main" id="{763EF7D7-9B83-4643-B0D5-70A2358083C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155662" y="3691887"/>
              <a:ext cx="143085" cy="884525"/>
            </a:xfrm>
            <a:prstGeom prst="rect">
              <a:avLst/>
            </a:prstGeom>
          </p:spPr>
        </p:pic>
        <p:pic>
          <p:nvPicPr>
            <p:cNvPr id="15" name="圖形 14">
              <a:extLst>
                <a:ext uri="{FF2B5EF4-FFF2-40B4-BE49-F238E27FC236}">
                  <a16:creationId xmlns:a16="http://schemas.microsoft.com/office/drawing/2014/main" id="{394E8048-920B-4A26-A795-DFD9D5FD6A2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2360843" y="3772209"/>
              <a:ext cx="143085" cy="884525"/>
            </a:xfrm>
            <a:prstGeom prst="rect">
              <a:avLst/>
            </a:prstGeom>
          </p:spPr>
        </p:pic>
        <p:pic>
          <p:nvPicPr>
            <p:cNvPr id="16" name="圖形 15">
              <a:extLst>
                <a:ext uri="{FF2B5EF4-FFF2-40B4-BE49-F238E27FC236}">
                  <a16:creationId xmlns:a16="http://schemas.microsoft.com/office/drawing/2014/main" id="{2B540C08-653A-4024-B496-3BBC2465802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074702" y="3691887"/>
              <a:ext cx="143085" cy="884525"/>
            </a:xfrm>
            <a:prstGeom prst="rect">
              <a:avLst/>
            </a:prstGeom>
          </p:spPr>
        </p:pic>
        <p:pic>
          <p:nvPicPr>
            <p:cNvPr id="17" name="圖形 16">
              <a:extLst>
                <a:ext uri="{FF2B5EF4-FFF2-40B4-BE49-F238E27FC236}">
                  <a16:creationId xmlns:a16="http://schemas.microsoft.com/office/drawing/2014/main" id="{67B7E411-127F-4642-9280-3B9F8025B7E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3279883" y="3772209"/>
              <a:ext cx="143085" cy="884525"/>
            </a:xfrm>
            <a:prstGeom prst="rect">
              <a:avLst/>
            </a:prstGeom>
          </p:spPr>
        </p:pic>
        <p:sp>
          <p:nvSpPr>
            <p:cNvPr id="18" name="矩形: 圓角 17">
              <a:extLst>
                <a:ext uri="{FF2B5EF4-FFF2-40B4-BE49-F238E27FC236}">
                  <a16:creationId xmlns:a16="http://schemas.microsoft.com/office/drawing/2014/main" id="{8DEFF809-E73F-4E88-A444-6E408A99508F}"/>
                </a:ext>
              </a:extLst>
            </p:cNvPr>
            <p:cNvSpPr/>
            <p:nvPr/>
          </p:nvSpPr>
          <p:spPr>
            <a:xfrm>
              <a:off x="1039294" y="3253228"/>
              <a:ext cx="673533" cy="299972"/>
            </a:xfrm>
            <a:prstGeom prst="roundRect">
              <a:avLst/>
            </a:prstGeom>
            <a:solidFill>
              <a:srgbClr val="00A0B8"/>
            </a:solidFill>
            <a:ln>
              <a:noFill/>
            </a:ln>
            <a:effectLst>
              <a:innerShdw blurRad="101600">
                <a:schemeClr val="tx2">
                  <a:lumMod val="50000"/>
                  <a:alpha val="68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TW" sz="1100" b="1" i="0" u="none" strike="noStrike" kern="1200" cap="none" spc="0" normalizeH="0" baseline="0" noProof="0">
                  <a:ln>
                    <a:noFill/>
                  </a:ln>
                  <a:solidFill>
                    <a:prstClr val="white"/>
                  </a:solidFill>
                  <a:effectLst/>
                  <a:uLnTx/>
                  <a:uFillTx/>
                  <a:cs typeface="+mn-ea"/>
                  <a:sym typeface="+mn-lt"/>
                </a:rPr>
                <a:t>VM</a:t>
              </a:r>
              <a:endParaRPr kumimoji="0" lang="zh-TW" altLang="en-US" sz="1100" b="1" i="0" u="none" strike="noStrike" kern="1200" cap="none" spc="0" normalizeH="0" baseline="0" noProof="0">
                <a:ln>
                  <a:noFill/>
                </a:ln>
                <a:solidFill>
                  <a:prstClr val="white"/>
                </a:solidFill>
                <a:effectLst/>
                <a:uLnTx/>
                <a:uFillTx/>
                <a:cs typeface="+mn-ea"/>
                <a:sym typeface="+mn-lt"/>
              </a:endParaRPr>
            </a:p>
          </p:txBody>
        </p:sp>
        <p:sp>
          <p:nvSpPr>
            <p:cNvPr id="19" name="矩形 18">
              <a:extLst>
                <a:ext uri="{FF2B5EF4-FFF2-40B4-BE49-F238E27FC236}">
                  <a16:creationId xmlns:a16="http://schemas.microsoft.com/office/drawing/2014/main" id="{1ABADB51-4B28-47F1-A2D4-A35C1E6B77C2}"/>
                </a:ext>
              </a:extLst>
            </p:cNvPr>
            <p:cNvSpPr/>
            <p:nvPr/>
          </p:nvSpPr>
          <p:spPr>
            <a:xfrm>
              <a:off x="1039294" y="3519577"/>
              <a:ext cx="673533" cy="228763"/>
            </a:xfrm>
            <a:prstGeom prst="rect">
              <a:avLst/>
            </a:prstGeom>
            <a:solidFill>
              <a:srgbClr val="7EC04F"/>
            </a:solidFill>
            <a:ln>
              <a:noFill/>
            </a:ln>
            <a:effectLst>
              <a:innerShdw blurRad="114300">
                <a:schemeClr val="accent6">
                  <a:lumMod val="50000"/>
                  <a:alpha val="67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TW" sz="1000" b="1" i="0" u="none" strike="noStrike" kern="1200" cap="none" spc="0" normalizeH="0" baseline="0" noProof="0">
                  <a:ln>
                    <a:noFill/>
                  </a:ln>
                  <a:solidFill>
                    <a:prstClr val="white"/>
                  </a:solidFill>
                  <a:effectLst/>
                  <a:uLnTx/>
                  <a:uFillTx/>
                  <a:cs typeface="+mn-ea"/>
                  <a:sym typeface="+mn-lt"/>
                </a:rPr>
                <a:t>VF Driver</a:t>
              </a:r>
              <a:endParaRPr kumimoji="0" lang="zh-TW" altLang="en-US" sz="1000" b="1" i="0" u="none" strike="noStrike" kern="1200" cap="none" spc="0" normalizeH="0" baseline="0" noProof="0">
                <a:ln>
                  <a:noFill/>
                </a:ln>
                <a:solidFill>
                  <a:prstClr val="white"/>
                </a:solidFill>
                <a:effectLst/>
                <a:uLnTx/>
                <a:uFillTx/>
                <a:cs typeface="+mn-ea"/>
                <a:sym typeface="+mn-lt"/>
              </a:endParaRPr>
            </a:p>
          </p:txBody>
        </p:sp>
        <p:sp>
          <p:nvSpPr>
            <p:cNvPr id="20" name="矩形: 圓角 19">
              <a:extLst>
                <a:ext uri="{FF2B5EF4-FFF2-40B4-BE49-F238E27FC236}">
                  <a16:creationId xmlns:a16="http://schemas.microsoft.com/office/drawing/2014/main" id="{89151B62-1F73-49CD-A900-5F7EC0A8AE18}"/>
                </a:ext>
              </a:extLst>
            </p:cNvPr>
            <p:cNvSpPr/>
            <p:nvPr/>
          </p:nvSpPr>
          <p:spPr>
            <a:xfrm>
              <a:off x="1983713" y="3253228"/>
              <a:ext cx="673533" cy="299972"/>
            </a:xfrm>
            <a:prstGeom prst="roundRect">
              <a:avLst/>
            </a:prstGeom>
            <a:solidFill>
              <a:srgbClr val="00A0B8"/>
            </a:solidFill>
            <a:ln>
              <a:noFill/>
            </a:ln>
            <a:effectLst>
              <a:innerShdw blurRad="101600">
                <a:schemeClr val="tx2">
                  <a:lumMod val="50000"/>
                  <a:alpha val="68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TW" sz="1100" b="1" i="0" u="none" strike="noStrike" kern="1200" cap="none" spc="0" normalizeH="0" baseline="0" noProof="0">
                  <a:ln>
                    <a:noFill/>
                  </a:ln>
                  <a:solidFill>
                    <a:prstClr val="white"/>
                  </a:solidFill>
                  <a:effectLst/>
                  <a:uLnTx/>
                  <a:uFillTx/>
                  <a:cs typeface="+mn-ea"/>
                  <a:sym typeface="+mn-lt"/>
                </a:rPr>
                <a:t>VM</a:t>
              </a:r>
              <a:endParaRPr kumimoji="0" lang="zh-TW" altLang="en-US" sz="1100" b="1" i="0" u="none" strike="noStrike" kern="1200" cap="none" spc="0" normalizeH="0" baseline="0" noProof="0">
                <a:ln>
                  <a:noFill/>
                </a:ln>
                <a:solidFill>
                  <a:prstClr val="white"/>
                </a:solidFill>
                <a:effectLst/>
                <a:uLnTx/>
                <a:uFillTx/>
                <a:cs typeface="+mn-ea"/>
                <a:sym typeface="+mn-lt"/>
              </a:endParaRPr>
            </a:p>
          </p:txBody>
        </p:sp>
        <p:sp>
          <p:nvSpPr>
            <p:cNvPr id="21" name="矩形 20">
              <a:extLst>
                <a:ext uri="{FF2B5EF4-FFF2-40B4-BE49-F238E27FC236}">
                  <a16:creationId xmlns:a16="http://schemas.microsoft.com/office/drawing/2014/main" id="{129FBE66-FA89-466E-B089-8CC8AAEB5857}"/>
                </a:ext>
              </a:extLst>
            </p:cNvPr>
            <p:cNvSpPr/>
            <p:nvPr/>
          </p:nvSpPr>
          <p:spPr>
            <a:xfrm>
              <a:off x="1983713" y="3519577"/>
              <a:ext cx="673533" cy="228763"/>
            </a:xfrm>
            <a:prstGeom prst="rect">
              <a:avLst/>
            </a:prstGeom>
            <a:solidFill>
              <a:srgbClr val="7EC04F"/>
            </a:solidFill>
            <a:ln>
              <a:noFill/>
            </a:ln>
            <a:effectLst>
              <a:innerShdw blurRad="114300">
                <a:schemeClr val="accent6">
                  <a:lumMod val="50000"/>
                  <a:alpha val="67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TW" sz="1000" b="1" i="0" u="none" strike="noStrike" kern="1200" cap="none" spc="0" normalizeH="0" baseline="0" noProof="0">
                  <a:ln>
                    <a:noFill/>
                  </a:ln>
                  <a:solidFill>
                    <a:prstClr val="white"/>
                  </a:solidFill>
                  <a:effectLst/>
                  <a:uLnTx/>
                  <a:uFillTx/>
                  <a:cs typeface="+mn-ea"/>
                  <a:sym typeface="+mn-lt"/>
                </a:rPr>
                <a:t>VF Driver</a:t>
              </a:r>
              <a:endParaRPr kumimoji="0" lang="zh-TW" altLang="en-US" sz="1000" b="1" i="0" u="none" strike="noStrike" kern="1200" cap="none" spc="0" normalizeH="0" baseline="0" noProof="0">
                <a:ln>
                  <a:noFill/>
                </a:ln>
                <a:solidFill>
                  <a:prstClr val="white"/>
                </a:solidFill>
                <a:effectLst/>
                <a:uLnTx/>
                <a:uFillTx/>
                <a:cs typeface="+mn-ea"/>
                <a:sym typeface="+mn-lt"/>
              </a:endParaRPr>
            </a:p>
          </p:txBody>
        </p:sp>
        <p:sp>
          <p:nvSpPr>
            <p:cNvPr id="22" name="矩形: 圓角 21">
              <a:extLst>
                <a:ext uri="{FF2B5EF4-FFF2-40B4-BE49-F238E27FC236}">
                  <a16:creationId xmlns:a16="http://schemas.microsoft.com/office/drawing/2014/main" id="{69BCD7C8-A06F-4FD8-8EE4-DE51C53FBA0B}"/>
                </a:ext>
              </a:extLst>
            </p:cNvPr>
            <p:cNvSpPr/>
            <p:nvPr/>
          </p:nvSpPr>
          <p:spPr>
            <a:xfrm>
              <a:off x="2905904" y="3253228"/>
              <a:ext cx="673533" cy="299972"/>
            </a:xfrm>
            <a:prstGeom prst="roundRect">
              <a:avLst/>
            </a:prstGeom>
            <a:solidFill>
              <a:srgbClr val="00A0B8"/>
            </a:solidFill>
            <a:ln>
              <a:noFill/>
            </a:ln>
            <a:effectLst>
              <a:innerShdw blurRad="101600">
                <a:schemeClr val="tx2">
                  <a:lumMod val="50000"/>
                  <a:alpha val="68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TW" sz="1100" b="1" i="0" u="none" strike="noStrike" kern="1200" cap="none" spc="0" normalizeH="0" baseline="0" noProof="0">
                  <a:ln>
                    <a:noFill/>
                  </a:ln>
                  <a:solidFill>
                    <a:prstClr val="white"/>
                  </a:solidFill>
                  <a:effectLst/>
                  <a:uLnTx/>
                  <a:uFillTx/>
                  <a:cs typeface="+mn-ea"/>
                  <a:sym typeface="+mn-lt"/>
                </a:rPr>
                <a:t>VM</a:t>
              </a:r>
              <a:endParaRPr kumimoji="0" lang="zh-TW" altLang="en-US" sz="1100" b="1" i="0" u="none" strike="noStrike" kern="1200" cap="none" spc="0" normalizeH="0" baseline="0" noProof="0">
                <a:ln>
                  <a:noFill/>
                </a:ln>
                <a:solidFill>
                  <a:prstClr val="white"/>
                </a:solidFill>
                <a:effectLst/>
                <a:uLnTx/>
                <a:uFillTx/>
                <a:cs typeface="+mn-ea"/>
                <a:sym typeface="+mn-lt"/>
              </a:endParaRPr>
            </a:p>
          </p:txBody>
        </p:sp>
        <p:sp>
          <p:nvSpPr>
            <p:cNvPr id="23" name="矩形 22">
              <a:extLst>
                <a:ext uri="{FF2B5EF4-FFF2-40B4-BE49-F238E27FC236}">
                  <a16:creationId xmlns:a16="http://schemas.microsoft.com/office/drawing/2014/main" id="{11D1BB10-C53E-4D1F-ABE3-031B99454613}"/>
                </a:ext>
              </a:extLst>
            </p:cNvPr>
            <p:cNvSpPr/>
            <p:nvPr/>
          </p:nvSpPr>
          <p:spPr>
            <a:xfrm>
              <a:off x="2905904" y="3519577"/>
              <a:ext cx="673533" cy="228763"/>
            </a:xfrm>
            <a:prstGeom prst="rect">
              <a:avLst/>
            </a:prstGeom>
            <a:solidFill>
              <a:srgbClr val="7EC04F"/>
            </a:solidFill>
            <a:ln>
              <a:noFill/>
            </a:ln>
            <a:effectLst>
              <a:innerShdw blurRad="114300">
                <a:schemeClr val="accent6">
                  <a:lumMod val="50000"/>
                  <a:alpha val="67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TW" sz="1000" b="1" i="0" u="none" strike="noStrike" kern="1200" cap="none" spc="0" normalizeH="0" baseline="0" noProof="0">
                  <a:ln>
                    <a:noFill/>
                  </a:ln>
                  <a:solidFill>
                    <a:prstClr val="white"/>
                  </a:solidFill>
                  <a:effectLst/>
                  <a:uLnTx/>
                  <a:uFillTx/>
                  <a:cs typeface="+mn-ea"/>
                  <a:sym typeface="+mn-lt"/>
                </a:rPr>
                <a:t>VF Driver</a:t>
              </a:r>
              <a:endParaRPr kumimoji="0" lang="zh-TW" altLang="en-US" sz="1000" b="1" i="0" u="none" strike="noStrike" kern="1200" cap="none" spc="0" normalizeH="0" baseline="0" noProof="0">
                <a:ln>
                  <a:noFill/>
                </a:ln>
                <a:solidFill>
                  <a:prstClr val="white"/>
                </a:solidFill>
                <a:effectLst/>
                <a:uLnTx/>
                <a:uFillTx/>
                <a:cs typeface="+mn-ea"/>
                <a:sym typeface="+mn-lt"/>
              </a:endParaRPr>
            </a:p>
          </p:txBody>
        </p:sp>
        <p:sp>
          <p:nvSpPr>
            <p:cNvPr id="24" name="矩形 23">
              <a:extLst>
                <a:ext uri="{FF2B5EF4-FFF2-40B4-BE49-F238E27FC236}">
                  <a16:creationId xmlns:a16="http://schemas.microsoft.com/office/drawing/2014/main" id="{69583C33-0BA8-408A-B86B-E7B4AA2972F7}"/>
                </a:ext>
              </a:extLst>
            </p:cNvPr>
            <p:cNvSpPr/>
            <p:nvPr/>
          </p:nvSpPr>
          <p:spPr>
            <a:xfrm>
              <a:off x="910292" y="4612910"/>
              <a:ext cx="961235" cy="228763"/>
            </a:xfrm>
            <a:prstGeom prst="rect">
              <a:avLst/>
            </a:prstGeom>
            <a:solidFill>
              <a:srgbClr val="EFEA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TW" sz="1000" b="1" i="0" u="none" strike="noStrike" kern="1200" cap="none" spc="0" normalizeH="0" baseline="0" noProof="0">
                  <a:ln>
                    <a:noFill/>
                  </a:ln>
                  <a:solidFill>
                    <a:prstClr val="black"/>
                  </a:solidFill>
                  <a:effectLst/>
                  <a:uLnTx/>
                  <a:uFillTx/>
                  <a:cs typeface="+mn-ea"/>
                  <a:sym typeface="+mn-lt"/>
                </a:rPr>
                <a:t>Virtual Function</a:t>
              </a:r>
              <a:endParaRPr kumimoji="0" lang="zh-TW" altLang="en-US" sz="1000" b="1" i="0" u="none" strike="noStrike" kern="1200" cap="none" spc="0" normalizeH="0" baseline="0" noProof="0">
                <a:ln>
                  <a:noFill/>
                </a:ln>
                <a:solidFill>
                  <a:prstClr val="black"/>
                </a:solidFill>
                <a:effectLst/>
                <a:uLnTx/>
                <a:uFillTx/>
                <a:cs typeface="+mn-ea"/>
                <a:sym typeface="+mn-lt"/>
              </a:endParaRPr>
            </a:p>
          </p:txBody>
        </p:sp>
        <p:sp>
          <p:nvSpPr>
            <p:cNvPr id="25" name="矩形 24">
              <a:extLst>
                <a:ext uri="{FF2B5EF4-FFF2-40B4-BE49-F238E27FC236}">
                  <a16:creationId xmlns:a16="http://schemas.microsoft.com/office/drawing/2014/main" id="{69CA82F9-2376-4498-8726-E241A74F0C87}"/>
                </a:ext>
              </a:extLst>
            </p:cNvPr>
            <p:cNvSpPr/>
            <p:nvPr/>
          </p:nvSpPr>
          <p:spPr>
            <a:xfrm>
              <a:off x="1900876" y="4612910"/>
              <a:ext cx="961235" cy="228763"/>
            </a:xfrm>
            <a:prstGeom prst="rect">
              <a:avLst/>
            </a:prstGeom>
            <a:solidFill>
              <a:srgbClr val="EFEA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TW" sz="1000" b="1" i="0" u="none" strike="noStrike" kern="1200" cap="none" spc="0" normalizeH="0" baseline="0" noProof="0">
                  <a:ln>
                    <a:noFill/>
                  </a:ln>
                  <a:solidFill>
                    <a:prstClr val="black"/>
                  </a:solidFill>
                  <a:effectLst/>
                  <a:uLnTx/>
                  <a:uFillTx/>
                  <a:cs typeface="+mn-ea"/>
                  <a:sym typeface="+mn-lt"/>
                </a:rPr>
                <a:t>Virtual Function</a:t>
              </a:r>
              <a:endParaRPr kumimoji="0" lang="zh-TW" altLang="en-US" sz="1000" b="1" i="0" u="none" strike="noStrike" kern="1200" cap="none" spc="0" normalizeH="0" baseline="0" noProof="0">
                <a:ln>
                  <a:noFill/>
                </a:ln>
                <a:solidFill>
                  <a:prstClr val="black"/>
                </a:solidFill>
                <a:effectLst/>
                <a:uLnTx/>
                <a:uFillTx/>
                <a:cs typeface="+mn-ea"/>
                <a:sym typeface="+mn-lt"/>
              </a:endParaRPr>
            </a:p>
          </p:txBody>
        </p:sp>
        <p:sp>
          <p:nvSpPr>
            <p:cNvPr id="26" name="矩形 25">
              <a:extLst>
                <a:ext uri="{FF2B5EF4-FFF2-40B4-BE49-F238E27FC236}">
                  <a16:creationId xmlns:a16="http://schemas.microsoft.com/office/drawing/2014/main" id="{0251F52D-ADAA-44FA-8995-C3A4419F4C7B}"/>
                </a:ext>
              </a:extLst>
            </p:cNvPr>
            <p:cNvSpPr/>
            <p:nvPr/>
          </p:nvSpPr>
          <p:spPr>
            <a:xfrm>
              <a:off x="2891459" y="4612910"/>
              <a:ext cx="961235" cy="228763"/>
            </a:xfrm>
            <a:prstGeom prst="rect">
              <a:avLst/>
            </a:prstGeom>
            <a:solidFill>
              <a:srgbClr val="EFEA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TW" sz="1000" b="1" i="0" u="none" strike="noStrike" kern="1200" cap="none" spc="0" normalizeH="0" baseline="0" noProof="0">
                  <a:ln>
                    <a:noFill/>
                  </a:ln>
                  <a:solidFill>
                    <a:prstClr val="black"/>
                  </a:solidFill>
                  <a:effectLst/>
                  <a:uLnTx/>
                  <a:uFillTx/>
                  <a:cs typeface="+mn-ea"/>
                  <a:sym typeface="+mn-lt"/>
                </a:rPr>
                <a:t>Virtual Function</a:t>
              </a:r>
              <a:endParaRPr kumimoji="0" lang="zh-TW" altLang="en-US" sz="1000" b="1" i="0" u="none" strike="noStrike" kern="1200" cap="none" spc="0" normalizeH="0" baseline="0" noProof="0">
                <a:ln>
                  <a:noFill/>
                </a:ln>
                <a:solidFill>
                  <a:prstClr val="black"/>
                </a:solidFill>
                <a:effectLst/>
                <a:uLnTx/>
                <a:uFillTx/>
                <a:cs typeface="+mn-ea"/>
                <a:sym typeface="+mn-lt"/>
              </a:endParaRPr>
            </a:p>
          </p:txBody>
        </p:sp>
        <p:sp>
          <p:nvSpPr>
            <p:cNvPr id="27" name="矩形 26">
              <a:extLst>
                <a:ext uri="{FF2B5EF4-FFF2-40B4-BE49-F238E27FC236}">
                  <a16:creationId xmlns:a16="http://schemas.microsoft.com/office/drawing/2014/main" id="{3FB65991-B05D-4A68-8E27-A270ADA99799}"/>
                </a:ext>
              </a:extLst>
            </p:cNvPr>
            <p:cNvSpPr/>
            <p:nvPr/>
          </p:nvSpPr>
          <p:spPr>
            <a:xfrm>
              <a:off x="910292" y="4878403"/>
              <a:ext cx="2942402" cy="228763"/>
            </a:xfrm>
            <a:prstGeom prst="rect">
              <a:avLst/>
            </a:prstGeom>
            <a:solidFill>
              <a:srgbClr val="03D2FB"/>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TW" sz="1000" b="1" i="0" u="none" strike="noStrike" kern="1200" cap="none" spc="0" normalizeH="0" baseline="0" noProof="0">
                  <a:ln>
                    <a:noFill/>
                  </a:ln>
                  <a:solidFill>
                    <a:prstClr val="black"/>
                  </a:solidFill>
                  <a:effectLst/>
                  <a:uLnTx/>
                  <a:uFillTx/>
                  <a:cs typeface="+mn-ea"/>
                  <a:sym typeface="+mn-lt"/>
                </a:rPr>
                <a:t>Virtual Ethernet Bridge + Classifier</a:t>
              </a:r>
              <a:endParaRPr kumimoji="0" lang="zh-TW" altLang="en-US" sz="1000" b="1" i="0" u="none" strike="noStrike" kern="1200" cap="none" spc="0" normalizeH="0" baseline="0" noProof="0">
                <a:ln>
                  <a:noFill/>
                </a:ln>
                <a:solidFill>
                  <a:prstClr val="black"/>
                </a:solidFill>
                <a:effectLst/>
                <a:uLnTx/>
                <a:uFillTx/>
                <a:cs typeface="+mn-ea"/>
                <a:sym typeface="+mn-lt"/>
              </a:endParaRPr>
            </a:p>
          </p:txBody>
        </p:sp>
        <p:sp>
          <p:nvSpPr>
            <p:cNvPr id="28" name="文字方塊 27">
              <a:extLst>
                <a:ext uri="{FF2B5EF4-FFF2-40B4-BE49-F238E27FC236}">
                  <a16:creationId xmlns:a16="http://schemas.microsoft.com/office/drawing/2014/main" id="{88AE0BB0-86A3-4660-B80A-B2B446A3D072}"/>
                </a:ext>
              </a:extLst>
            </p:cNvPr>
            <p:cNvSpPr txBox="1"/>
            <p:nvPr/>
          </p:nvSpPr>
          <p:spPr>
            <a:xfrm>
              <a:off x="381712" y="3898962"/>
              <a:ext cx="769051" cy="227673"/>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TW" sz="1500" b="1" i="0" u="none" strike="noStrike" kern="1200" cap="none" spc="0" normalizeH="0" baseline="0" noProof="0">
                  <a:ln>
                    <a:noFill/>
                  </a:ln>
                  <a:solidFill>
                    <a:prstClr val="white"/>
                  </a:solidFill>
                  <a:effectLst/>
                  <a:uLnTx/>
                  <a:uFillTx/>
                  <a:cs typeface="+mn-ea"/>
                  <a:sym typeface="+mn-lt"/>
                </a:rPr>
                <a:t>NAS</a:t>
              </a:r>
              <a:r>
                <a:rPr kumimoji="0" lang="zh-TW" altLang="en-US" sz="1500" b="1" i="0" u="none" strike="noStrike" kern="1200" cap="none" spc="0" normalizeH="0" baseline="0" noProof="0">
                  <a:ln>
                    <a:noFill/>
                  </a:ln>
                  <a:solidFill>
                    <a:prstClr val="white"/>
                  </a:solidFill>
                  <a:effectLst/>
                  <a:uLnTx/>
                  <a:uFillTx/>
                  <a:cs typeface="+mn-ea"/>
                  <a:sym typeface="+mn-lt"/>
                </a:rPr>
                <a:t> </a:t>
              </a:r>
              <a:r>
                <a:rPr kumimoji="0" lang="en-US" altLang="zh-TW" sz="1500" b="1" i="0" u="none" strike="noStrike" kern="1200" cap="none" spc="0" normalizeH="0" baseline="0" noProof="0">
                  <a:ln>
                    <a:noFill/>
                  </a:ln>
                  <a:solidFill>
                    <a:prstClr val="white"/>
                  </a:solidFill>
                  <a:effectLst/>
                  <a:uLnTx/>
                  <a:uFillTx/>
                  <a:cs typeface="+mn-ea"/>
                  <a:sym typeface="+mn-lt"/>
                </a:rPr>
                <a:t>OS</a:t>
              </a:r>
              <a:endParaRPr kumimoji="0" lang="zh-TW" altLang="en-US" sz="1500" b="1" i="0" u="none" strike="noStrike" kern="1200" cap="none" spc="0" normalizeH="0" baseline="0" noProof="0">
                <a:ln>
                  <a:noFill/>
                </a:ln>
                <a:solidFill>
                  <a:prstClr val="white"/>
                </a:solidFill>
                <a:effectLst/>
                <a:uLnTx/>
                <a:uFillTx/>
                <a:cs typeface="+mn-ea"/>
                <a:sym typeface="+mn-lt"/>
              </a:endParaRPr>
            </a:p>
          </p:txBody>
        </p:sp>
        <p:sp>
          <p:nvSpPr>
            <p:cNvPr id="29" name="文字方塊 28">
              <a:extLst>
                <a:ext uri="{FF2B5EF4-FFF2-40B4-BE49-F238E27FC236}">
                  <a16:creationId xmlns:a16="http://schemas.microsoft.com/office/drawing/2014/main" id="{92CFF920-960F-4EB7-A35E-BAE8D0D2F40B}"/>
                </a:ext>
              </a:extLst>
            </p:cNvPr>
            <p:cNvSpPr txBox="1"/>
            <p:nvPr/>
          </p:nvSpPr>
          <p:spPr>
            <a:xfrm>
              <a:off x="343042" y="4589808"/>
              <a:ext cx="575427" cy="227673"/>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TW" sz="1500" b="1" i="0" u="none" strike="noStrike" kern="1200" cap="none" spc="0" normalizeH="0" baseline="0" noProof="0">
                  <a:ln>
                    <a:noFill/>
                  </a:ln>
                  <a:solidFill>
                    <a:prstClr val="white"/>
                  </a:solidFill>
                  <a:effectLst/>
                  <a:uLnTx/>
                  <a:uFillTx/>
                  <a:cs typeface="+mn-ea"/>
                  <a:sym typeface="+mn-lt"/>
                </a:rPr>
                <a:t>NIC</a:t>
              </a:r>
              <a:endParaRPr kumimoji="0" lang="zh-TW" altLang="en-US" sz="1500" b="1" i="0" u="none" strike="noStrike" kern="1200" cap="none" spc="0" normalizeH="0" baseline="0" noProof="0">
                <a:ln>
                  <a:noFill/>
                </a:ln>
                <a:solidFill>
                  <a:prstClr val="white"/>
                </a:solidFill>
                <a:effectLst/>
                <a:uLnTx/>
                <a:uFillTx/>
                <a:cs typeface="+mn-ea"/>
                <a:sym typeface="+mn-lt"/>
              </a:endParaRPr>
            </a:p>
          </p:txBody>
        </p:sp>
      </p:grpSp>
      <p:sp>
        <p:nvSpPr>
          <p:cNvPr id="30" name="矩形 29">
            <a:extLst>
              <a:ext uri="{FF2B5EF4-FFF2-40B4-BE49-F238E27FC236}">
                <a16:creationId xmlns:a16="http://schemas.microsoft.com/office/drawing/2014/main" id="{A7D3050A-645E-3C27-2640-37B8ECE25DBF}"/>
              </a:ext>
            </a:extLst>
          </p:cNvPr>
          <p:cNvSpPr/>
          <p:nvPr/>
        </p:nvSpPr>
        <p:spPr>
          <a:xfrm>
            <a:off x="670000" y="6150061"/>
            <a:ext cx="4208205" cy="307777"/>
          </a:xfrm>
          <a:prstGeom prst="rect">
            <a:avLst/>
          </a:prstGeom>
        </p:spPr>
        <p:txBody>
          <a:bodyPr wrap="square" lIns="91440" tIns="45720" rIns="91440" bIns="45720" anchor="t">
            <a:spAutoFit/>
          </a:bodyPr>
          <a:lstStyle/>
          <a:p>
            <a:pPr>
              <a:defRPr/>
            </a:pPr>
            <a:r>
              <a:rPr lang="zh-TW" sz="1400">
                <a:solidFill>
                  <a:prstClr val="white"/>
                </a:solidFill>
                <a:cs typeface="+mn-ea"/>
                <a:sym typeface="+mn-lt"/>
              </a:rPr>
              <a:t>Note: NAS must install </a:t>
            </a:r>
            <a:r>
              <a:rPr lang="en-US" altLang="zh-TW" sz="1400">
                <a:solidFill>
                  <a:prstClr val="white"/>
                </a:solidFill>
                <a:cs typeface="+mn-ea"/>
                <a:sym typeface="+mn-lt"/>
              </a:rPr>
              <a:t>SR-I</a:t>
            </a:r>
            <a:r>
              <a:rPr lang="zh-TW" sz="1400">
                <a:solidFill>
                  <a:prstClr val="white"/>
                </a:solidFill>
                <a:cs typeface="+mn-ea"/>
                <a:sym typeface="+mn-lt"/>
              </a:rPr>
              <a:t>OV sup</a:t>
            </a:r>
            <a:r>
              <a:rPr lang="en-US" altLang="zh-TW" sz="1400">
                <a:solidFill>
                  <a:prstClr val="white"/>
                </a:solidFill>
                <a:cs typeface="+mn-ea"/>
                <a:sym typeface="+mn-lt"/>
              </a:rPr>
              <a:t>ported</a:t>
            </a:r>
            <a:r>
              <a:rPr lang="zh-TW" altLang="en-US" sz="1400">
                <a:solidFill>
                  <a:prstClr val="white"/>
                </a:solidFill>
                <a:cs typeface="+mn-ea"/>
                <a:sym typeface="+mn-lt"/>
              </a:rPr>
              <a:t> </a:t>
            </a:r>
            <a:r>
              <a:rPr lang="zh-TW" sz="1400">
                <a:solidFill>
                  <a:prstClr val="white"/>
                </a:solidFill>
                <a:cs typeface="+mn-ea"/>
                <a:sym typeface="+mn-lt"/>
              </a:rPr>
              <a:t>NICs</a:t>
            </a:r>
            <a:endParaRPr lang="zh-TW">
              <a:cs typeface="+mn-ea"/>
              <a:sym typeface="+mn-lt"/>
            </a:endParaRPr>
          </a:p>
        </p:txBody>
      </p:sp>
    </p:spTree>
    <p:extLst>
      <p:ext uri="{BB962C8B-B14F-4D97-AF65-F5344CB8AC3E}">
        <p14:creationId xmlns:p14="http://schemas.microsoft.com/office/powerpoint/2010/main" val="146713438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圖片 7">
            <a:extLst>
              <a:ext uri="{FF2B5EF4-FFF2-40B4-BE49-F238E27FC236}">
                <a16:creationId xmlns:a16="http://schemas.microsoft.com/office/drawing/2014/main" id="{EC5CBEB6-0DE5-4932-B613-144B6AF3B547}"/>
              </a:ext>
            </a:extLst>
          </p:cNvPr>
          <p:cNvPicPr>
            <a:picLocks noChangeAspect="1"/>
          </p:cNvPicPr>
          <p:nvPr/>
        </p:nvPicPr>
        <p:blipFill>
          <a:blip r:embed="rId2"/>
          <a:stretch>
            <a:fillRect/>
          </a:stretch>
        </p:blipFill>
        <p:spPr>
          <a:xfrm>
            <a:off x="454746" y="1876049"/>
            <a:ext cx="1201615" cy="1201615"/>
          </a:xfrm>
          <a:prstGeom prst="rect">
            <a:avLst/>
          </a:prstGeom>
          <a:effectLst>
            <a:outerShdw blurRad="431800" dist="368300" dir="5760000" sx="106000" sy="106000" algn="tl" rotWithShape="0">
              <a:prstClr val="black">
                <a:alpha val="34000"/>
              </a:prstClr>
            </a:outerShdw>
          </a:effectLst>
        </p:spPr>
      </p:pic>
      <p:sp>
        <p:nvSpPr>
          <p:cNvPr id="2" name="標題 1">
            <a:extLst>
              <a:ext uri="{FF2B5EF4-FFF2-40B4-BE49-F238E27FC236}">
                <a16:creationId xmlns:a16="http://schemas.microsoft.com/office/drawing/2014/main" id="{D3E8F0C7-6620-F641-8CFA-54722EEE38C8}"/>
              </a:ext>
            </a:extLst>
          </p:cNvPr>
          <p:cNvSpPr>
            <a:spLocks noGrp="1"/>
          </p:cNvSpPr>
          <p:nvPr>
            <p:ph type="title"/>
          </p:nvPr>
        </p:nvSpPr>
        <p:spPr/>
        <p:txBody>
          <a:bodyPr>
            <a:noAutofit/>
          </a:bodyPr>
          <a:lstStyle/>
          <a:p>
            <a:pPr>
              <a:lnSpc>
                <a:spcPts val="4600"/>
              </a:lnSpc>
            </a:pPr>
            <a:r>
              <a:rPr kumimoji="1" lang="en-US" altLang="en-US" sz="3600">
                <a:latin typeface="+mn-lt"/>
                <a:ea typeface="+mn-ea"/>
                <a:cs typeface="+mn-ea"/>
                <a:sym typeface="+mn-lt"/>
              </a:rPr>
              <a:t>E</a:t>
            </a:r>
            <a:r>
              <a:rPr kumimoji="1" lang="en-US" altLang="zh-TW" sz="3600">
                <a:latin typeface="+mn-lt"/>
                <a:ea typeface="+mn-ea"/>
                <a:cs typeface="+mn-ea"/>
                <a:sym typeface="+mn-lt"/>
              </a:rPr>
              <a:t>stablish and run dual systems -</a:t>
            </a:r>
            <a:br>
              <a:rPr kumimoji="1" lang="en-US" altLang="zh-TW" sz="3600">
                <a:latin typeface="+mn-lt"/>
                <a:ea typeface="+mn-ea"/>
                <a:cs typeface="+mn-ea"/>
                <a:sym typeface="+mn-lt"/>
              </a:rPr>
            </a:br>
            <a:r>
              <a:rPr kumimoji="1" lang="en-US" altLang="zh-TW" sz="3600">
                <a:latin typeface="+mn-lt"/>
                <a:ea typeface="+mn-ea"/>
                <a:cs typeface="+mn-ea"/>
                <a:sym typeface="+mn-lt"/>
              </a:rPr>
              <a:t>Ubuntu</a:t>
            </a:r>
            <a:r>
              <a:rPr kumimoji="1" lang="zh-TW" altLang="en-US" sz="3600">
                <a:latin typeface="+mn-lt"/>
                <a:ea typeface="+mn-ea"/>
                <a:cs typeface="+mn-ea"/>
                <a:sym typeface="+mn-lt"/>
              </a:rPr>
              <a:t> </a:t>
            </a:r>
            <a:r>
              <a:rPr kumimoji="1" lang="en-US" altLang="zh-TW" sz="3600">
                <a:latin typeface="+mn-lt"/>
                <a:ea typeface="+mn-ea"/>
                <a:cs typeface="+mn-ea"/>
                <a:sym typeface="+mn-lt"/>
              </a:rPr>
              <a:t>&amp;</a:t>
            </a:r>
            <a:r>
              <a:rPr kumimoji="1" lang="zh-TW" altLang="en-US" sz="3600">
                <a:latin typeface="+mn-lt"/>
                <a:ea typeface="+mn-ea"/>
                <a:cs typeface="+mn-ea"/>
                <a:sym typeface="+mn-lt"/>
              </a:rPr>
              <a:t> </a:t>
            </a:r>
            <a:r>
              <a:rPr kumimoji="1" lang="en-US" altLang="zh-TW" sz="3600" err="1">
                <a:latin typeface="+mn-lt"/>
                <a:ea typeface="+mn-ea"/>
                <a:cs typeface="+mn-ea"/>
                <a:sym typeface="+mn-lt"/>
              </a:rPr>
              <a:t>QuTS</a:t>
            </a:r>
            <a:r>
              <a:rPr kumimoji="1" lang="en-US" altLang="zh-TW" sz="3600">
                <a:latin typeface="+mn-lt"/>
                <a:ea typeface="+mn-ea"/>
                <a:cs typeface="+mn-ea"/>
                <a:sym typeface="+mn-lt"/>
              </a:rPr>
              <a:t> hero</a:t>
            </a:r>
            <a:endParaRPr kumimoji="1" lang="zh-TW" altLang="en-US" sz="3600">
              <a:latin typeface="+mn-lt"/>
              <a:ea typeface="+mn-ea"/>
              <a:cs typeface="+mn-ea"/>
              <a:sym typeface="+mn-lt"/>
            </a:endParaRPr>
          </a:p>
        </p:txBody>
      </p:sp>
      <p:sp>
        <p:nvSpPr>
          <p:cNvPr id="4" name="矩形 3">
            <a:extLst>
              <a:ext uri="{FF2B5EF4-FFF2-40B4-BE49-F238E27FC236}">
                <a16:creationId xmlns:a16="http://schemas.microsoft.com/office/drawing/2014/main" id="{27BF68AF-F0DA-AB46-BD75-2A72588E91DB}"/>
              </a:ext>
            </a:extLst>
          </p:cNvPr>
          <p:cNvSpPr/>
          <p:nvPr/>
        </p:nvSpPr>
        <p:spPr>
          <a:xfrm>
            <a:off x="1732561" y="2202788"/>
            <a:ext cx="4040530" cy="574453"/>
          </a:xfrm>
          <a:prstGeom prst="rect">
            <a:avLst/>
          </a:prstGeom>
        </p:spPr>
        <p:txBody>
          <a:bodyPr wrap="none" lIns="121920" tIns="60960" rIns="121920" bIns="60960" anchor="t">
            <a:spAutoFit/>
          </a:bodyPr>
          <a:lstStyle/>
          <a:p>
            <a:pPr algn="ctr" defTabSz="1219170">
              <a:buClr>
                <a:srgbClr val="000000"/>
              </a:buClr>
            </a:pPr>
            <a:r>
              <a:rPr lang="zh-TW" altLang="en-US" sz="2933" b="1" kern="0">
                <a:solidFill>
                  <a:prstClr val="black"/>
                </a:solidFill>
                <a:cs typeface="+mn-ea"/>
                <a:sym typeface="+mn-lt"/>
              </a:rPr>
              <a:t>Ubuntu Linux Station</a:t>
            </a:r>
            <a:endParaRPr lang="zh-TW" altLang="en-US" sz="1867" kern="0">
              <a:solidFill>
                <a:srgbClr val="000000"/>
              </a:solidFill>
              <a:cs typeface="+mn-ea"/>
              <a:sym typeface="+mn-lt"/>
            </a:endParaRPr>
          </a:p>
        </p:txBody>
      </p:sp>
      <p:sp>
        <p:nvSpPr>
          <p:cNvPr id="6" name="矩形 5">
            <a:extLst>
              <a:ext uri="{FF2B5EF4-FFF2-40B4-BE49-F238E27FC236}">
                <a16:creationId xmlns:a16="http://schemas.microsoft.com/office/drawing/2014/main" id="{B880000D-4CCA-B04D-A5C2-0D0D7DC5F952}"/>
              </a:ext>
            </a:extLst>
          </p:cNvPr>
          <p:cNvSpPr/>
          <p:nvPr/>
        </p:nvSpPr>
        <p:spPr>
          <a:xfrm>
            <a:off x="462413" y="3429000"/>
            <a:ext cx="5545649" cy="2893100"/>
          </a:xfrm>
          <a:prstGeom prst="rect">
            <a:avLst/>
          </a:prstGeom>
        </p:spPr>
        <p:txBody>
          <a:bodyPr wrap="square" lIns="121920" tIns="60960" rIns="121920" bIns="60960" anchor="t">
            <a:spAutoFit/>
          </a:bodyPr>
          <a:lstStyle/>
          <a:p>
            <a:pPr marL="177800" indent="-177800">
              <a:spcBef>
                <a:spcPts val="600"/>
              </a:spcBef>
              <a:buClr>
                <a:schemeClr val="tx1">
                  <a:lumMod val="85000"/>
                  <a:lumOff val="15000"/>
                </a:schemeClr>
              </a:buClr>
              <a:buSzPct val="100000"/>
              <a:buFont typeface="Arial" panose="020B0604020202020204" pitchFamily="34" charset="0"/>
              <a:buChar char="•"/>
            </a:pPr>
            <a:r>
              <a:rPr lang="en-US" altLang="zh-TW" sz="1600">
                <a:cs typeface="+mn-ea"/>
                <a:sym typeface="+mn-lt"/>
              </a:rPr>
              <a:t>Run </a:t>
            </a:r>
            <a:r>
              <a:rPr lang="en-US" altLang="zh-TW" sz="1600" err="1">
                <a:cs typeface="+mn-ea"/>
                <a:sym typeface="+mn-lt"/>
              </a:rPr>
              <a:t>QuTS</a:t>
            </a:r>
            <a:r>
              <a:rPr lang="en-US" altLang="zh-TW" sz="1600">
                <a:cs typeface="+mn-ea"/>
                <a:sym typeface="+mn-lt"/>
              </a:rPr>
              <a:t> hero and Ubuntu dual system, dual system application</a:t>
            </a:r>
            <a:r>
              <a:rPr lang="zh-TW" altLang="en-US" sz="1600">
                <a:cs typeface="+mn-ea"/>
                <a:sym typeface="+mn-lt"/>
              </a:rPr>
              <a:t> </a:t>
            </a:r>
            <a:r>
              <a:rPr lang="en-US" altLang="zh-TW" sz="1600">
                <a:cs typeface="+mn-ea"/>
                <a:sym typeface="+mn-lt"/>
              </a:rPr>
              <a:t>to</a:t>
            </a:r>
            <a:r>
              <a:rPr lang="zh-TW" altLang="en-US" sz="1600">
                <a:cs typeface="+mn-ea"/>
                <a:sym typeface="+mn-lt"/>
              </a:rPr>
              <a:t> </a:t>
            </a:r>
            <a:r>
              <a:rPr lang="en-US" altLang="zh-TW" sz="1600">
                <a:cs typeface="+mn-ea"/>
                <a:sym typeface="+mn-lt"/>
              </a:rPr>
              <a:t>enjoy.</a:t>
            </a:r>
            <a:endParaRPr lang="zh-TW" altLang="en-US" sz="1600">
              <a:cs typeface="+mn-ea"/>
              <a:sym typeface="+mn-lt"/>
            </a:endParaRPr>
          </a:p>
          <a:p>
            <a:pPr marL="177800" indent="-177800">
              <a:spcBef>
                <a:spcPts val="600"/>
              </a:spcBef>
              <a:buClr>
                <a:schemeClr val="tx1">
                  <a:lumMod val="85000"/>
                  <a:lumOff val="15000"/>
                </a:schemeClr>
              </a:buClr>
              <a:buSzPct val="100000"/>
              <a:buFont typeface="Arial" panose="020B0604020202020204" pitchFamily="34" charset="0"/>
              <a:buChar char="•"/>
            </a:pPr>
            <a:r>
              <a:rPr lang="en-US" altLang="zh-TW" sz="1600">
                <a:cs typeface="+mn-ea"/>
                <a:sym typeface="+mn-lt"/>
              </a:rPr>
              <a:t>One-click installation of multiple versions</a:t>
            </a:r>
            <a:r>
              <a:rPr lang="zh-TW" altLang="en-US" sz="1600">
                <a:cs typeface="+mn-ea"/>
                <a:sym typeface="+mn-lt"/>
              </a:rPr>
              <a:t> Ubunutu</a:t>
            </a:r>
            <a:r>
              <a:rPr lang="en-US" altLang="zh-TW" sz="1600">
                <a:cs typeface="+mn-ea"/>
                <a:sym typeface="+mn-lt"/>
              </a:rPr>
              <a:t>: </a:t>
            </a:r>
            <a:r>
              <a:rPr lang="zh-TW" altLang="en-US" sz="1600">
                <a:cs typeface="+mn-ea"/>
                <a:sym typeface="+mn-lt"/>
              </a:rPr>
              <a:t> 16.04 / 18.04 / 20.04</a:t>
            </a:r>
          </a:p>
          <a:p>
            <a:pPr marL="177800" indent="-177800">
              <a:spcBef>
                <a:spcPts val="600"/>
              </a:spcBef>
              <a:buClr>
                <a:schemeClr val="tx1">
                  <a:lumMod val="85000"/>
                  <a:lumOff val="15000"/>
                </a:schemeClr>
              </a:buClr>
              <a:buSzPct val="100000"/>
              <a:buFont typeface="Arial" panose="020B0604020202020204" pitchFamily="34" charset="0"/>
              <a:buChar char="•"/>
            </a:pPr>
            <a:r>
              <a:rPr lang="en-US" altLang="zh-TW" sz="1600">
                <a:cs typeface="+mn-ea"/>
                <a:sym typeface="+mn-lt"/>
              </a:rPr>
              <a:t>Ubuntu</a:t>
            </a:r>
            <a:r>
              <a:rPr lang="zh-TW" altLang="en-US" sz="1600">
                <a:cs typeface="+mn-ea"/>
                <a:sym typeface="+mn-lt"/>
              </a:rPr>
              <a:t> </a:t>
            </a:r>
            <a:r>
              <a:rPr lang="en-US" altLang="zh-TW" sz="1600">
                <a:cs typeface="+mn-ea"/>
                <a:sym typeface="+mn-lt"/>
              </a:rPr>
              <a:t>Software</a:t>
            </a:r>
            <a:r>
              <a:rPr lang="zh-TW" altLang="en-US" sz="1600">
                <a:cs typeface="+mn-ea"/>
                <a:sym typeface="+mn-lt"/>
              </a:rPr>
              <a:t> </a:t>
            </a:r>
            <a:r>
              <a:rPr lang="en-US" altLang="zh-TW" sz="1600">
                <a:cs typeface="+mn-ea"/>
                <a:sym typeface="+mn-lt"/>
              </a:rPr>
              <a:t>Center</a:t>
            </a:r>
            <a:r>
              <a:rPr lang="zh-TW" altLang="en-US" sz="1600">
                <a:cs typeface="+mn-ea"/>
                <a:sym typeface="+mn-lt"/>
              </a:rPr>
              <a:t> </a:t>
            </a:r>
            <a:r>
              <a:rPr lang="en-US" altLang="zh-TW" sz="1600">
                <a:cs typeface="+mn-ea"/>
                <a:sym typeface="+mn-lt"/>
              </a:rPr>
              <a:t>enjoy a variety of application downloads</a:t>
            </a:r>
          </a:p>
          <a:p>
            <a:pPr marL="177800" indent="-177800">
              <a:spcBef>
                <a:spcPts val="600"/>
              </a:spcBef>
              <a:buClr>
                <a:schemeClr val="tx1">
                  <a:lumMod val="85000"/>
                  <a:lumOff val="15000"/>
                </a:schemeClr>
              </a:buClr>
              <a:buSzPct val="100000"/>
              <a:buFont typeface="Arial" panose="020B0604020202020204" pitchFamily="34" charset="0"/>
              <a:buChar char="•"/>
            </a:pPr>
            <a:r>
              <a:rPr lang="en-US" altLang="zh-TW" sz="1600">
                <a:cs typeface="+mn-ea"/>
                <a:sym typeface="+mn-lt"/>
              </a:rPr>
              <a:t>Remotely</a:t>
            </a:r>
            <a:r>
              <a:rPr lang="zh-TW" altLang="en-US" sz="1600">
                <a:cs typeface="+mn-ea"/>
                <a:sym typeface="+mn-lt"/>
              </a:rPr>
              <a:t> </a:t>
            </a:r>
            <a:r>
              <a:rPr lang="en-US" altLang="zh-TW" sz="1600">
                <a:cs typeface="+mn-ea"/>
                <a:sym typeface="+mn-lt"/>
              </a:rPr>
              <a:t>access</a:t>
            </a:r>
            <a:r>
              <a:rPr lang="zh-TW" altLang="en-US" sz="1600">
                <a:cs typeface="+mn-ea"/>
                <a:sym typeface="+mn-lt"/>
              </a:rPr>
              <a:t> </a:t>
            </a:r>
            <a:r>
              <a:rPr lang="en-US" altLang="zh-TW" sz="1600">
                <a:cs typeface="+mn-ea"/>
                <a:sym typeface="+mn-lt"/>
              </a:rPr>
              <a:t>the</a:t>
            </a:r>
            <a:r>
              <a:rPr lang="zh-TW" altLang="en-US" sz="1600">
                <a:cs typeface="+mn-ea"/>
                <a:sym typeface="+mn-lt"/>
              </a:rPr>
              <a:t> </a:t>
            </a:r>
            <a:r>
              <a:rPr lang="en-US" altLang="zh-TW" sz="1600">
                <a:cs typeface="+mn-ea"/>
                <a:sym typeface="+mn-lt"/>
              </a:rPr>
              <a:t>Ubuntu</a:t>
            </a:r>
            <a:r>
              <a:rPr lang="zh-TW" altLang="en-US" sz="1600">
                <a:cs typeface="+mn-ea"/>
                <a:sym typeface="+mn-lt"/>
              </a:rPr>
              <a:t> </a:t>
            </a:r>
            <a:r>
              <a:rPr lang="en-US" altLang="zh-TW" sz="1600">
                <a:cs typeface="+mn-ea"/>
                <a:sym typeface="+mn-lt"/>
              </a:rPr>
              <a:t>Linux</a:t>
            </a:r>
            <a:r>
              <a:rPr lang="zh-TW" altLang="en-US" sz="1600">
                <a:cs typeface="+mn-ea"/>
                <a:sym typeface="+mn-lt"/>
              </a:rPr>
              <a:t> </a:t>
            </a:r>
            <a:r>
              <a:rPr lang="en-US" altLang="zh-TW" sz="1600">
                <a:cs typeface="+mn-ea"/>
                <a:sym typeface="+mn-lt"/>
              </a:rPr>
              <a:t>desktop</a:t>
            </a:r>
            <a:r>
              <a:rPr lang="zh-TW" altLang="en-US" sz="1600">
                <a:cs typeface="+mn-ea"/>
                <a:sym typeface="+mn-lt"/>
              </a:rPr>
              <a:t> </a:t>
            </a:r>
            <a:r>
              <a:rPr lang="en-US" altLang="zh-TW" sz="1600">
                <a:cs typeface="+mn-ea"/>
                <a:sym typeface="+mn-lt"/>
              </a:rPr>
              <a:t>through</a:t>
            </a:r>
            <a:r>
              <a:rPr lang="zh-TW" altLang="en-US" sz="1600">
                <a:cs typeface="+mn-ea"/>
                <a:sym typeface="+mn-lt"/>
              </a:rPr>
              <a:t> </a:t>
            </a:r>
            <a:r>
              <a:rPr lang="en-US" altLang="zh-TW" sz="1600">
                <a:cs typeface="+mn-ea"/>
                <a:sym typeface="+mn-lt"/>
              </a:rPr>
              <a:t>a</a:t>
            </a:r>
            <a:r>
              <a:rPr lang="zh-TW" altLang="en-US" sz="1600">
                <a:cs typeface="+mn-ea"/>
                <a:sym typeface="+mn-lt"/>
              </a:rPr>
              <a:t> </a:t>
            </a:r>
            <a:r>
              <a:rPr lang="en-US" altLang="zh-TW" sz="1600">
                <a:cs typeface="+mn-ea"/>
                <a:sym typeface="+mn-lt"/>
              </a:rPr>
              <a:t>browser / </a:t>
            </a:r>
          </a:p>
          <a:p>
            <a:pPr marL="177800" indent="-177800">
              <a:spcBef>
                <a:spcPts val="600"/>
              </a:spcBef>
              <a:buClr>
                <a:schemeClr val="tx1">
                  <a:lumMod val="85000"/>
                  <a:lumOff val="15000"/>
                </a:schemeClr>
              </a:buClr>
              <a:buSzPct val="100000"/>
              <a:buFont typeface="Arial" panose="020B0604020202020204" pitchFamily="34" charset="0"/>
              <a:buChar char="•"/>
            </a:pPr>
            <a:r>
              <a:rPr lang="en-US" altLang="zh-TW" sz="1600">
                <a:cs typeface="+mn-ea"/>
                <a:sym typeface="+mn-lt"/>
              </a:rPr>
              <a:t>Install a PCIe graphic card to add an HDMI output screen, and use a USB</a:t>
            </a:r>
            <a:r>
              <a:rPr lang="zh-TW" altLang="en-US" sz="1600">
                <a:cs typeface="+mn-ea"/>
                <a:sym typeface="+mn-lt"/>
              </a:rPr>
              <a:t> </a:t>
            </a:r>
            <a:r>
              <a:rPr lang="en-US" altLang="zh-TW" sz="1600">
                <a:cs typeface="+mn-ea"/>
                <a:sym typeface="+mn-lt"/>
              </a:rPr>
              <a:t>keyboard and mouse with it.</a:t>
            </a:r>
            <a:endParaRPr lang="zh-TW" altLang="en-US" sz="1600">
              <a:cs typeface="+mn-ea"/>
              <a:sym typeface="+mn-lt"/>
            </a:endParaRPr>
          </a:p>
        </p:txBody>
      </p:sp>
      <p:pic>
        <p:nvPicPr>
          <p:cNvPr id="14" name="圖片 14" descr="一張含有 監視器, 電子用品, 室內, 坐 的圖片&#10;&#10;自動產生的描述">
            <a:extLst>
              <a:ext uri="{FF2B5EF4-FFF2-40B4-BE49-F238E27FC236}">
                <a16:creationId xmlns:a16="http://schemas.microsoft.com/office/drawing/2014/main" id="{B2C301C4-C351-4E6D-8D4A-C2AC205978A2}"/>
              </a:ext>
            </a:extLst>
          </p:cNvPr>
          <p:cNvPicPr>
            <a:picLocks noChangeAspect="1"/>
          </p:cNvPicPr>
          <p:nvPr/>
        </p:nvPicPr>
        <p:blipFill>
          <a:blip r:embed="rId3"/>
          <a:stretch>
            <a:fillRect/>
          </a:stretch>
        </p:blipFill>
        <p:spPr>
          <a:xfrm>
            <a:off x="5861795" y="3258942"/>
            <a:ext cx="3126083" cy="2460037"/>
          </a:xfrm>
          <a:prstGeom prst="rect">
            <a:avLst/>
          </a:prstGeom>
        </p:spPr>
      </p:pic>
      <p:pic>
        <p:nvPicPr>
          <p:cNvPr id="12" name="圖片 13">
            <a:extLst>
              <a:ext uri="{FF2B5EF4-FFF2-40B4-BE49-F238E27FC236}">
                <a16:creationId xmlns:a16="http://schemas.microsoft.com/office/drawing/2014/main" id="{401C3D6D-841D-442A-8146-80BCBA87FE0C}"/>
              </a:ext>
            </a:extLst>
          </p:cNvPr>
          <p:cNvPicPr>
            <a:picLocks noChangeAspect="1"/>
          </p:cNvPicPr>
          <p:nvPr/>
        </p:nvPicPr>
        <p:blipFill>
          <a:blip r:embed="rId4"/>
          <a:stretch>
            <a:fillRect/>
          </a:stretch>
        </p:blipFill>
        <p:spPr>
          <a:xfrm>
            <a:off x="5990054" y="3340603"/>
            <a:ext cx="2872749" cy="1663197"/>
          </a:xfrm>
          <a:prstGeom prst="rect">
            <a:avLst/>
          </a:prstGeom>
        </p:spPr>
      </p:pic>
      <p:sp>
        <p:nvSpPr>
          <p:cNvPr id="90" name="圖形 33">
            <a:extLst>
              <a:ext uri="{FF2B5EF4-FFF2-40B4-BE49-F238E27FC236}">
                <a16:creationId xmlns:a16="http://schemas.microsoft.com/office/drawing/2014/main" id="{49C58E4B-EEB7-4F93-9846-1A61944F8CE0}"/>
              </a:ext>
            </a:extLst>
          </p:cNvPr>
          <p:cNvSpPr/>
          <p:nvPr/>
        </p:nvSpPr>
        <p:spPr>
          <a:xfrm>
            <a:off x="10907086" y="3459109"/>
            <a:ext cx="689196" cy="1092911"/>
          </a:xfrm>
          <a:custGeom>
            <a:avLst/>
            <a:gdLst>
              <a:gd name="connsiteX0" fmla="*/ 0 w 514780"/>
              <a:gd name="connsiteY0" fmla="*/ 0 h 512766"/>
              <a:gd name="connsiteX1" fmla="*/ 343634 w 514780"/>
              <a:gd name="connsiteY1" fmla="*/ 0 h 512766"/>
              <a:gd name="connsiteX2" fmla="*/ 514780 w 514780"/>
              <a:gd name="connsiteY2" fmla="*/ 171146 h 512766"/>
              <a:gd name="connsiteX3" fmla="*/ 514780 w 514780"/>
              <a:gd name="connsiteY3" fmla="*/ 512766 h 512766"/>
              <a:gd name="connsiteX0" fmla="*/ 0 w 516897"/>
              <a:gd name="connsiteY0" fmla="*/ 0 h 819683"/>
              <a:gd name="connsiteX1" fmla="*/ 343634 w 516897"/>
              <a:gd name="connsiteY1" fmla="*/ 0 h 819683"/>
              <a:gd name="connsiteX2" fmla="*/ 514780 w 516897"/>
              <a:gd name="connsiteY2" fmla="*/ 171146 h 819683"/>
              <a:gd name="connsiteX3" fmla="*/ 516897 w 516897"/>
              <a:gd name="connsiteY3" fmla="*/ 819683 h 819683"/>
            </a:gdLst>
            <a:ahLst/>
            <a:cxnLst>
              <a:cxn ang="0">
                <a:pos x="connsiteX0" y="connsiteY0"/>
              </a:cxn>
              <a:cxn ang="0">
                <a:pos x="connsiteX1" y="connsiteY1"/>
              </a:cxn>
              <a:cxn ang="0">
                <a:pos x="connsiteX2" y="connsiteY2"/>
              </a:cxn>
              <a:cxn ang="0">
                <a:pos x="connsiteX3" y="connsiteY3"/>
              </a:cxn>
            </a:cxnLst>
            <a:rect l="l" t="t" r="r" b="b"/>
            <a:pathLst>
              <a:path w="516897" h="819683">
                <a:moveTo>
                  <a:pt x="0" y="0"/>
                </a:moveTo>
                <a:lnTo>
                  <a:pt x="343634" y="0"/>
                </a:lnTo>
                <a:cubicBezTo>
                  <a:pt x="438268" y="0"/>
                  <a:pt x="514780" y="76512"/>
                  <a:pt x="514780" y="171146"/>
                </a:cubicBezTo>
                <a:cubicBezTo>
                  <a:pt x="514780" y="285019"/>
                  <a:pt x="516897" y="705810"/>
                  <a:pt x="516897" y="819683"/>
                </a:cubicBezTo>
              </a:path>
            </a:pathLst>
          </a:custGeom>
          <a:noFill/>
          <a:ln w="50800" cap="flat">
            <a:solidFill>
              <a:schemeClr val="tx1">
                <a:lumMod val="95000"/>
                <a:lumOff val="5000"/>
              </a:schemeClr>
            </a:solidFill>
            <a:prstDash val="solid"/>
            <a:miter/>
          </a:ln>
          <a:effectLst/>
        </p:spPr>
        <p:txBody>
          <a:bodyPr rtlCol="0" anchor="ctr"/>
          <a:lstStyle>
            <a:defPPr rtl="0">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lang="zh-TW" altLang="en-US" sz="2400">
              <a:solidFill>
                <a:prstClr val="black"/>
              </a:solidFill>
              <a:cs typeface="+mn-ea"/>
              <a:sym typeface="+mn-lt"/>
            </a:endParaRPr>
          </a:p>
        </p:txBody>
      </p:sp>
      <p:pic>
        <p:nvPicPr>
          <p:cNvPr id="87" name="圖形 2">
            <a:extLst>
              <a:ext uri="{FF2B5EF4-FFF2-40B4-BE49-F238E27FC236}">
                <a16:creationId xmlns:a16="http://schemas.microsoft.com/office/drawing/2014/main" id="{46AB9925-70AB-4052-9E26-528DA04E4FE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692862" y="2784125"/>
            <a:ext cx="2415405" cy="1021640"/>
          </a:xfrm>
          <a:prstGeom prst="rect">
            <a:avLst/>
          </a:prstGeom>
          <a:effectLst>
            <a:outerShdw blurRad="431800" dist="203200" dir="5760000" sx="106000" sy="106000" algn="tl" rotWithShape="0">
              <a:prstClr val="black">
                <a:alpha val="34000"/>
              </a:prstClr>
            </a:outerShdw>
          </a:effectLst>
        </p:spPr>
      </p:pic>
      <p:sp>
        <p:nvSpPr>
          <p:cNvPr id="88" name="矩形: 圓角 87">
            <a:extLst>
              <a:ext uri="{FF2B5EF4-FFF2-40B4-BE49-F238E27FC236}">
                <a16:creationId xmlns:a16="http://schemas.microsoft.com/office/drawing/2014/main" id="{C4DCC4F8-F0F7-4BDC-ABC8-B4834A3C6329}"/>
              </a:ext>
            </a:extLst>
          </p:cNvPr>
          <p:cNvSpPr/>
          <p:nvPr/>
        </p:nvSpPr>
        <p:spPr>
          <a:xfrm>
            <a:off x="8692767" y="3237172"/>
            <a:ext cx="2558917" cy="526545"/>
          </a:xfrm>
          <a:prstGeom prst="roundRect">
            <a:avLst>
              <a:gd name="adj" fmla="val 48826"/>
            </a:avLst>
          </a:prstGeom>
          <a:noFill/>
          <a:ln w="444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
                <a:srgbClr val="000000"/>
              </a:buClr>
            </a:pPr>
            <a:r>
              <a:rPr lang="en-US" altLang="zh-TW" sz="2667">
                <a:solidFill>
                  <a:prstClr val="white"/>
                </a:solidFill>
                <a:cs typeface="+mn-ea"/>
                <a:sym typeface="+mn-lt"/>
              </a:rPr>
              <a:t>INTERNET</a:t>
            </a:r>
            <a:endParaRPr lang="zh-TW" altLang="en-US" sz="2667">
              <a:solidFill>
                <a:prstClr val="white"/>
              </a:solidFill>
              <a:cs typeface="+mn-ea"/>
              <a:sym typeface="+mn-lt"/>
            </a:endParaRPr>
          </a:p>
        </p:txBody>
      </p:sp>
      <p:pic>
        <p:nvPicPr>
          <p:cNvPr id="13" name="圖形 12">
            <a:extLst>
              <a:ext uri="{FF2B5EF4-FFF2-40B4-BE49-F238E27FC236}">
                <a16:creationId xmlns:a16="http://schemas.microsoft.com/office/drawing/2014/main" id="{9BB309F9-5038-7C45-B06E-D44791482B73}"/>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6717002" y="5803340"/>
            <a:ext cx="1562909" cy="287065"/>
          </a:xfrm>
          <a:prstGeom prst="rect">
            <a:avLst/>
          </a:prstGeom>
        </p:spPr>
      </p:pic>
      <p:pic>
        <p:nvPicPr>
          <p:cNvPr id="15" name="圖形 14">
            <a:extLst>
              <a:ext uri="{FF2B5EF4-FFF2-40B4-BE49-F238E27FC236}">
                <a16:creationId xmlns:a16="http://schemas.microsoft.com/office/drawing/2014/main" id="{DCD95A01-BDA1-7247-BD03-1051F6C6C43C}"/>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6697411" y="6204716"/>
            <a:ext cx="407745" cy="501840"/>
          </a:xfrm>
          <a:prstGeom prst="rect">
            <a:avLst/>
          </a:prstGeom>
        </p:spPr>
      </p:pic>
      <p:pic>
        <p:nvPicPr>
          <p:cNvPr id="16" name="圖形 15">
            <a:extLst>
              <a:ext uri="{FF2B5EF4-FFF2-40B4-BE49-F238E27FC236}">
                <a16:creationId xmlns:a16="http://schemas.microsoft.com/office/drawing/2014/main" id="{EC38FFCF-7E47-254B-B529-0635E72B874F}"/>
              </a:ext>
            </a:extLst>
          </p:cNvPr>
          <p:cNvPicPr>
            <a:picLocks noChangeAspect="1"/>
          </p:cNvPicPr>
          <p:nvPr/>
        </p:nvPicPr>
        <p:blipFill>
          <a:blip r:embed="rId11" cstate="print">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7219003" y="6204716"/>
            <a:ext cx="407745" cy="501840"/>
          </a:xfrm>
          <a:prstGeom prst="rect">
            <a:avLst/>
          </a:prstGeom>
        </p:spPr>
      </p:pic>
      <p:pic>
        <p:nvPicPr>
          <p:cNvPr id="17" name="圖形 16">
            <a:extLst>
              <a:ext uri="{FF2B5EF4-FFF2-40B4-BE49-F238E27FC236}">
                <a16:creationId xmlns:a16="http://schemas.microsoft.com/office/drawing/2014/main" id="{34B8576D-C6CA-5449-B156-B340121E7F4D}"/>
              </a:ext>
            </a:extLst>
          </p:cNvPr>
          <p:cNvPicPr>
            <a:picLocks noChangeAspect="1"/>
          </p:cNvPicPr>
          <p:nvPr/>
        </p:nvPicPr>
        <p:blipFill>
          <a:blip r:embed="rId13" cstate="print">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p:blipFill>
        <p:spPr>
          <a:xfrm>
            <a:off x="7744134" y="6204716"/>
            <a:ext cx="407745" cy="501840"/>
          </a:xfrm>
          <a:prstGeom prst="rect">
            <a:avLst/>
          </a:prstGeom>
        </p:spPr>
      </p:pic>
      <p:pic>
        <p:nvPicPr>
          <p:cNvPr id="18" name="圖形 17">
            <a:extLst>
              <a:ext uri="{FF2B5EF4-FFF2-40B4-BE49-F238E27FC236}">
                <a16:creationId xmlns:a16="http://schemas.microsoft.com/office/drawing/2014/main" id="{9AB30B75-C02E-2B42-8BCE-131467EC74A1}"/>
              </a:ext>
            </a:extLst>
          </p:cNvPr>
          <p:cNvPicPr>
            <a:picLocks noChangeAspect="1"/>
          </p:cNvPicPr>
          <p:nvPr/>
        </p:nvPicPr>
        <p:blipFill>
          <a:blip r:embed="rId15" cstate="print">
            <a:extLst>
              <a:ext uri="{28A0092B-C50C-407E-A947-70E740481C1C}">
                <a14:useLocalDpi xmlns:a14="http://schemas.microsoft.com/office/drawing/2010/main"/>
              </a:ext>
              <a:ext uri="{96DAC541-7B7A-43D3-8B79-37D633B846F1}">
                <asvg:svgBlip xmlns:asvg="http://schemas.microsoft.com/office/drawing/2016/SVG/main" r:embed="rId16"/>
              </a:ext>
            </a:extLst>
          </a:blip>
          <a:stretch>
            <a:fillRect/>
          </a:stretch>
        </p:blipFill>
        <p:spPr>
          <a:xfrm>
            <a:off x="10310113" y="1935737"/>
            <a:ext cx="700423" cy="700423"/>
          </a:xfrm>
          <a:prstGeom prst="rect">
            <a:avLst/>
          </a:prstGeom>
          <a:effectLst>
            <a:outerShdw blurRad="431800" dist="215900" dir="5760000" algn="ctr" rotWithShape="0">
              <a:srgbClr val="000000">
                <a:alpha val="34000"/>
              </a:srgbClr>
            </a:outerShdw>
          </a:effectLst>
        </p:spPr>
      </p:pic>
      <p:pic>
        <p:nvPicPr>
          <p:cNvPr id="19" name="圖形 18">
            <a:extLst>
              <a:ext uri="{FF2B5EF4-FFF2-40B4-BE49-F238E27FC236}">
                <a16:creationId xmlns:a16="http://schemas.microsoft.com/office/drawing/2014/main" id="{21BB4E60-59C0-8E4B-8C4A-E0EF7FCAD07E}"/>
              </a:ext>
            </a:extLst>
          </p:cNvPr>
          <p:cNvPicPr>
            <a:picLocks noChangeAspect="1"/>
          </p:cNvPicPr>
          <p:nvPr/>
        </p:nvPicPr>
        <p:blipFill>
          <a:blip r:embed="rId17" cstate="print">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11267682" y="1958445"/>
            <a:ext cx="655004" cy="655004"/>
          </a:xfrm>
          <a:prstGeom prst="rect">
            <a:avLst/>
          </a:prstGeom>
          <a:effectLst>
            <a:outerShdw blurRad="431800" dist="215900" dir="5760000" algn="ctr" rotWithShape="0">
              <a:srgbClr val="000000">
                <a:alpha val="34000"/>
              </a:srgbClr>
            </a:outerShdw>
          </a:effectLst>
        </p:spPr>
      </p:pic>
      <p:pic>
        <p:nvPicPr>
          <p:cNvPr id="20" name="圖形 19">
            <a:extLst>
              <a:ext uri="{FF2B5EF4-FFF2-40B4-BE49-F238E27FC236}">
                <a16:creationId xmlns:a16="http://schemas.microsoft.com/office/drawing/2014/main" id="{EC5E09E3-8B1A-044C-9678-F912DC37A899}"/>
              </a:ext>
            </a:extLst>
          </p:cNvPr>
          <p:cNvPicPr>
            <a:picLocks noChangeAspect="1"/>
          </p:cNvPicPr>
          <p:nvPr/>
        </p:nvPicPr>
        <p:blipFill>
          <a:blip r:embed="rId19" cstate="print">
            <a:extLst>
              <a:ext uri="{28A0092B-C50C-407E-A947-70E740481C1C}">
                <a14:useLocalDpi xmlns:a14="http://schemas.microsoft.com/office/drawing/2010/main"/>
              </a:ext>
              <a:ext uri="{96DAC541-7B7A-43D3-8B79-37D633B846F1}">
                <asvg:svgBlip xmlns:asvg="http://schemas.microsoft.com/office/drawing/2016/SVG/main" r:embed="rId20"/>
              </a:ext>
            </a:extLst>
          </a:blip>
          <a:stretch>
            <a:fillRect/>
          </a:stretch>
        </p:blipFill>
        <p:spPr>
          <a:xfrm>
            <a:off x="9344015" y="1953987"/>
            <a:ext cx="663923" cy="663923"/>
          </a:xfrm>
          <a:prstGeom prst="rect">
            <a:avLst/>
          </a:prstGeom>
          <a:effectLst>
            <a:outerShdw blurRad="431800" dist="215900" dir="5760000" algn="ctr" rotWithShape="0">
              <a:srgbClr val="000000">
                <a:alpha val="34000"/>
              </a:srgbClr>
            </a:outerShdw>
          </a:effectLst>
        </p:spPr>
      </p:pic>
      <p:pic>
        <p:nvPicPr>
          <p:cNvPr id="21" name="圖形 20">
            <a:extLst>
              <a:ext uri="{FF2B5EF4-FFF2-40B4-BE49-F238E27FC236}">
                <a16:creationId xmlns:a16="http://schemas.microsoft.com/office/drawing/2014/main" id="{4BC3F393-C96C-E24D-8F73-4094A4A3A9F7}"/>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7643749" y="2011148"/>
            <a:ext cx="1349987" cy="567608"/>
          </a:xfrm>
          <a:prstGeom prst="rect">
            <a:avLst/>
          </a:prstGeom>
          <a:effectLst>
            <a:outerShdw blurRad="431800" dist="215900" dir="5760000" algn="ctr" rotWithShape="0">
              <a:srgbClr val="000000">
                <a:alpha val="34000"/>
              </a:srgbClr>
            </a:outerShdw>
          </a:effectLst>
        </p:spPr>
      </p:pic>
      <p:pic>
        <p:nvPicPr>
          <p:cNvPr id="22" name="圖片 21">
            <a:extLst>
              <a:ext uri="{FF2B5EF4-FFF2-40B4-BE49-F238E27FC236}">
                <a16:creationId xmlns:a16="http://schemas.microsoft.com/office/drawing/2014/main" id="{AB3A91DF-12A4-46E0-9946-76217D1A472D}"/>
              </a:ext>
            </a:extLst>
          </p:cNvPr>
          <p:cNvPicPr>
            <a:picLocks noChangeAspect="1"/>
          </p:cNvPicPr>
          <p:nvPr/>
        </p:nvPicPr>
        <p:blipFill>
          <a:blip r:embed="rId23">
            <a:extLst>
              <a:ext uri="{28A0092B-C50C-407E-A947-70E740481C1C}">
                <a14:useLocalDpi xmlns:a14="http://schemas.microsoft.com/office/drawing/2010/main" val="0"/>
              </a:ext>
            </a:extLst>
          </a:blip>
          <a:srcRect/>
          <a:stretch/>
        </p:blipFill>
        <p:spPr>
          <a:xfrm>
            <a:off x="8326770" y="4343094"/>
            <a:ext cx="3565677" cy="2228548"/>
          </a:xfrm>
          <a:prstGeom prst="rect">
            <a:avLst/>
          </a:prstGeom>
          <a:effectLst>
            <a:outerShdw blurRad="431800" dist="165100" dir="5760000" algn="ctr" rotWithShape="0">
              <a:srgbClr val="000000">
                <a:alpha val="34000"/>
              </a:srgbClr>
            </a:outerShdw>
          </a:effectLst>
        </p:spPr>
      </p:pic>
    </p:spTree>
    <p:extLst>
      <p:ext uri="{BB962C8B-B14F-4D97-AF65-F5344CB8AC3E}">
        <p14:creationId xmlns:p14="http://schemas.microsoft.com/office/powerpoint/2010/main" val="144540621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矩形: 圓角 8">
            <a:extLst>
              <a:ext uri="{FF2B5EF4-FFF2-40B4-BE49-F238E27FC236}">
                <a16:creationId xmlns:a16="http://schemas.microsoft.com/office/drawing/2014/main" id="{723BDC8A-B531-474B-A635-9C70199F7948}"/>
              </a:ext>
            </a:extLst>
          </p:cNvPr>
          <p:cNvSpPr/>
          <p:nvPr/>
        </p:nvSpPr>
        <p:spPr>
          <a:xfrm>
            <a:off x="6203682" y="2003464"/>
            <a:ext cx="5425733" cy="4449177"/>
          </a:xfrm>
          <a:prstGeom prst="roundRect">
            <a:avLst>
              <a:gd name="adj" fmla="val 0"/>
            </a:avLst>
          </a:prstGeom>
          <a:solidFill>
            <a:schemeClr val="bg1">
              <a:alpha val="15000"/>
            </a:schemeClr>
          </a:solidFill>
          <a:ln w="19050">
            <a:solidFill>
              <a:schemeClr val="bg1"/>
            </a:solidFill>
          </a:ln>
          <a:effectLst>
            <a:outerShdw blurRad="50800" dist="139700" dir="2520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2400" kern="0">
              <a:solidFill>
                <a:prstClr val="black"/>
              </a:solidFill>
              <a:cs typeface="+mn-ea"/>
              <a:sym typeface="+mn-lt"/>
            </a:endParaRPr>
          </a:p>
        </p:txBody>
      </p:sp>
      <p:sp>
        <p:nvSpPr>
          <p:cNvPr id="7" name="矩形: 圓角 8">
            <a:extLst>
              <a:ext uri="{FF2B5EF4-FFF2-40B4-BE49-F238E27FC236}">
                <a16:creationId xmlns:a16="http://schemas.microsoft.com/office/drawing/2014/main" id="{13AE7B4C-7F21-490B-8957-2C5603E67B17}"/>
              </a:ext>
            </a:extLst>
          </p:cNvPr>
          <p:cNvSpPr/>
          <p:nvPr/>
        </p:nvSpPr>
        <p:spPr>
          <a:xfrm>
            <a:off x="437852" y="1988837"/>
            <a:ext cx="5350873" cy="4449177"/>
          </a:xfrm>
          <a:prstGeom prst="roundRect">
            <a:avLst>
              <a:gd name="adj" fmla="val 0"/>
            </a:avLst>
          </a:prstGeom>
          <a:solidFill>
            <a:schemeClr val="bg1">
              <a:alpha val="15000"/>
            </a:schemeClr>
          </a:solidFill>
          <a:ln w="19050">
            <a:solidFill>
              <a:schemeClr val="bg1"/>
            </a:solidFill>
          </a:ln>
          <a:effectLst>
            <a:outerShdw blurRad="50800" dist="139700" dir="2520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2400" kern="0">
              <a:solidFill>
                <a:prstClr val="black"/>
              </a:solidFill>
              <a:cs typeface="+mn-ea"/>
              <a:sym typeface="+mn-lt"/>
            </a:endParaRPr>
          </a:p>
        </p:txBody>
      </p:sp>
      <p:sp>
        <p:nvSpPr>
          <p:cNvPr id="2" name="標題 1">
            <a:extLst>
              <a:ext uri="{FF2B5EF4-FFF2-40B4-BE49-F238E27FC236}">
                <a16:creationId xmlns:a16="http://schemas.microsoft.com/office/drawing/2014/main" id="{D3E8F0C7-6620-F641-8CFA-54722EEE38C8}"/>
              </a:ext>
            </a:extLst>
          </p:cNvPr>
          <p:cNvSpPr>
            <a:spLocks noGrp="1"/>
          </p:cNvSpPr>
          <p:nvPr>
            <p:ph type="title" idx="4294967295"/>
          </p:nvPr>
        </p:nvSpPr>
        <p:spPr>
          <a:xfrm>
            <a:off x="0" y="304800"/>
            <a:ext cx="12192000" cy="1087438"/>
          </a:xfrm>
        </p:spPr>
        <p:txBody>
          <a:bodyPr>
            <a:noAutofit/>
          </a:bodyPr>
          <a:lstStyle/>
          <a:p>
            <a:pPr algn="ctr"/>
            <a:r>
              <a:rPr kumimoji="1" lang="en-US" altLang="zh-TW" sz="4000" b="1">
                <a:solidFill>
                  <a:schemeClr val="tx1"/>
                </a:solidFill>
                <a:latin typeface="+mn-lt"/>
                <a:ea typeface="+mn-ea"/>
                <a:cs typeface="+mn-ea"/>
                <a:sym typeface="+mn-lt"/>
              </a:rPr>
              <a:t>Smart and automatic file management</a:t>
            </a:r>
            <a:endParaRPr kumimoji="1" lang="zh-TW" altLang="en-US" sz="4000" b="1">
              <a:solidFill>
                <a:schemeClr val="tx1"/>
              </a:solidFill>
              <a:latin typeface="+mn-lt"/>
              <a:ea typeface="+mn-ea"/>
              <a:cs typeface="+mn-ea"/>
              <a:sym typeface="+mn-lt"/>
            </a:endParaRPr>
          </a:p>
        </p:txBody>
      </p:sp>
      <p:sp>
        <p:nvSpPr>
          <p:cNvPr id="52" name="矩形 5">
            <a:extLst>
              <a:ext uri="{FF2B5EF4-FFF2-40B4-BE49-F238E27FC236}">
                <a16:creationId xmlns:a16="http://schemas.microsoft.com/office/drawing/2014/main" id="{4FF1C51A-0D24-F848-8BC9-CB2554C5CC56}"/>
              </a:ext>
            </a:extLst>
          </p:cNvPr>
          <p:cNvSpPr/>
          <p:nvPr/>
        </p:nvSpPr>
        <p:spPr>
          <a:xfrm>
            <a:off x="803331" y="3214911"/>
            <a:ext cx="4851721" cy="528158"/>
          </a:xfrm>
          <a:prstGeom prst="rect">
            <a:avLst/>
          </a:prstGeom>
        </p:spPr>
        <p:txBody>
          <a:bodyPr wrap="square" lIns="121920" tIns="60960" rIns="121920" bIns="60960" anchor="t">
            <a:spAutoFit/>
          </a:bodyPr>
          <a:lstStyle/>
          <a:p>
            <a:pPr algn="ctr">
              <a:lnSpc>
                <a:spcPct val="150000"/>
              </a:lnSpc>
              <a:buClr>
                <a:schemeClr val="tx1">
                  <a:lumMod val="85000"/>
                  <a:lumOff val="15000"/>
                </a:schemeClr>
              </a:buClr>
              <a:buSzPct val="100000"/>
            </a:pPr>
            <a:r>
              <a:rPr lang="en-US" altLang="zh-TW" sz="2000" b="1">
                <a:solidFill>
                  <a:schemeClr val="tx1"/>
                </a:solidFill>
                <a:cs typeface="+mn-ea"/>
                <a:sym typeface="+mn-lt"/>
              </a:rPr>
              <a:t>A</a:t>
            </a:r>
            <a:r>
              <a:rPr lang="zh-TW" altLang="en-US" sz="2000" b="1">
                <a:solidFill>
                  <a:schemeClr val="tx1"/>
                </a:solidFill>
                <a:cs typeface="+mn-ea"/>
                <a:sym typeface="+mn-lt"/>
              </a:rPr>
              <a:t> </a:t>
            </a:r>
            <a:r>
              <a:rPr lang="en-US" altLang="zh-TW" sz="2000" b="1">
                <a:solidFill>
                  <a:schemeClr val="tx1"/>
                </a:solidFill>
                <a:cs typeface="+mn-ea"/>
                <a:sym typeface="+mn-lt"/>
              </a:rPr>
              <a:t>powerful, Google™-like search tool</a:t>
            </a:r>
            <a:endParaRPr lang="en-US" altLang="zh-TW" sz="2000">
              <a:cs typeface="+mn-ea"/>
              <a:sym typeface="+mn-lt"/>
            </a:endParaRPr>
          </a:p>
        </p:txBody>
      </p:sp>
      <p:sp>
        <p:nvSpPr>
          <p:cNvPr id="53" name="矩形 5">
            <a:extLst>
              <a:ext uri="{FF2B5EF4-FFF2-40B4-BE49-F238E27FC236}">
                <a16:creationId xmlns:a16="http://schemas.microsoft.com/office/drawing/2014/main" id="{F5909AE1-241E-3645-8780-6223FAA01DA6}"/>
              </a:ext>
            </a:extLst>
          </p:cNvPr>
          <p:cNvSpPr/>
          <p:nvPr/>
        </p:nvSpPr>
        <p:spPr>
          <a:xfrm>
            <a:off x="6354323" y="3237439"/>
            <a:ext cx="5249691" cy="528158"/>
          </a:xfrm>
          <a:prstGeom prst="rect">
            <a:avLst/>
          </a:prstGeom>
        </p:spPr>
        <p:txBody>
          <a:bodyPr wrap="square" lIns="121920" tIns="60960" rIns="121920" bIns="60960" anchor="t">
            <a:spAutoFit/>
          </a:bodyPr>
          <a:lstStyle/>
          <a:p>
            <a:pPr algn="ctr">
              <a:lnSpc>
                <a:spcPct val="150000"/>
              </a:lnSpc>
              <a:buClr>
                <a:schemeClr val="tx1">
                  <a:lumMod val="85000"/>
                  <a:lumOff val="15000"/>
                </a:schemeClr>
              </a:buClr>
              <a:buSzPct val="100000"/>
            </a:pPr>
            <a:r>
              <a:rPr lang="en-US" altLang="zh-TW" sz="2000" b="1">
                <a:solidFill>
                  <a:schemeClr val="tx1"/>
                </a:solidFill>
                <a:cs typeface="+mn-ea"/>
                <a:sym typeface="+mn-lt"/>
              </a:rPr>
              <a:t>Automatically filing and archiving</a:t>
            </a:r>
          </a:p>
        </p:txBody>
      </p:sp>
      <p:pic>
        <p:nvPicPr>
          <p:cNvPr id="54" name="Picture 2">
            <a:extLst>
              <a:ext uri="{FF2B5EF4-FFF2-40B4-BE49-F238E27FC236}">
                <a16:creationId xmlns:a16="http://schemas.microsoft.com/office/drawing/2014/main" id="{55A584E6-F458-A74B-BD61-65B2F7F65984}"/>
              </a:ext>
            </a:extLst>
          </p:cNvPr>
          <p:cNvPicPr>
            <a:picLocks noChangeAspect="1" noChangeArrowheads="1"/>
          </p:cNvPicPr>
          <p:nvPr/>
        </p:nvPicPr>
        <p:blipFill>
          <a:blip r:embed="rId2">
            <a:biLevel thresh="75000"/>
            <a:extLst>
              <a:ext uri="{28A0092B-C50C-407E-A947-70E740481C1C}">
                <a14:useLocalDpi xmlns:a14="http://schemas.microsoft.com/office/drawing/2010/main"/>
              </a:ext>
            </a:extLst>
          </a:blip>
          <a:srcRect/>
          <a:stretch>
            <a:fillRect/>
          </a:stretch>
        </p:blipFill>
        <p:spPr bwMode="auto">
          <a:xfrm>
            <a:off x="6838144" y="4115222"/>
            <a:ext cx="427200" cy="427200"/>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5">
            <a:extLst>
              <a:ext uri="{FF2B5EF4-FFF2-40B4-BE49-F238E27FC236}">
                <a16:creationId xmlns:a16="http://schemas.microsoft.com/office/drawing/2014/main" id="{4DCCEBB4-CDE4-934A-BA5B-58E2B6F0470A}"/>
              </a:ext>
            </a:extLst>
          </p:cNvPr>
          <p:cNvPicPr>
            <a:picLocks noChangeAspect="1"/>
          </p:cNvPicPr>
          <p:nvPr/>
        </p:nvPicPr>
        <p:blipFill>
          <a:blip r:embed="rId3">
            <a:biLevel thresh="75000"/>
          </a:blip>
          <a:stretch>
            <a:fillRect/>
          </a:stretch>
        </p:blipFill>
        <p:spPr>
          <a:xfrm>
            <a:off x="7792013" y="4115222"/>
            <a:ext cx="427200" cy="427200"/>
          </a:xfrm>
          <a:prstGeom prst="rect">
            <a:avLst/>
          </a:prstGeom>
          <a:noFill/>
        </p:spPr>
      </p:pic>
      <p:pic>
        <p:nvPicPr>
          <p:cNvPr id="56" name="Picture 6">
            <a:extLst>
              <a:ext uri="{FF2B5EF4-FFF2-40B4-BE49-F238E27FC236}">
                <a16:creationId xmlns:a16="http://schemas.microsoft.com/office/drawing/2014/main" id="{1216B924-1689-ED4C-B984-339E227904BF}"/>
              </a:ext>
            </a:extLst>
          </p:cNvPr>
          <p:cNvPicPr>
            <a:picLocks noChangeAspect="1"/>
          </p:cNvPicPr>
          <p:nvPr/>
        </p:nvPicPr>
        <p:blipFill>
          <a:blip r:embed="rId4">
            <a:biLevel thresh="75000"/>
          </a:blip>
          <a:stretch>
            <a:fillRect/>
          </a:stretch>
        </p:blipFill>
        <p:spPr>
          <a:xfrm>
            <a:off x="8745882" y="4110321"/>
            <a:ext cx="432000" cy="432000"/>
          </a:xfrm>
          <a:prstGeom prst="rect">
            <a:avLst/>
          </a:prstGeom>
          <a:noFill/>
        </p:spPr>
      </p:pic>
      <p:pic>
        <p:nvPicPr>
          <p:cNvPr id="57" name="Picture 7">
            <a:extLst>
              <a:ext uri="{FF2B5EF4-FFF2-40B4-BE49-F238E27FC236}">
                <a16:creationId xmlns:a16="http://schemas.microsoft.com/office/drawing/2014/main" id="{6C65D3C9-E9B3-7C4B-9352-E0CB0E518849}"/>
              </a:ext>
            </a:extLst>
          </p:cNvPr>
          <p:cNvPicPr>
            <a:picLocks noChangeAspect="1"/>
          </p:cNvPicPr>
          <p:nvPr/>
        </p:nvPicPr>
        <p:blipFill>
          <a:blip r:embed="rId5">
            <a:biLevel thresh="75000"/>
          </a:blip>
          <a:stretch>
            <a:fillRect/>
          </a:stretch>
        </p:blipFill>
        <p:spPr>
          <a:xfrm>
            <a:off x="9699752" y="4110321"/>
            <a:ext cx="432000" cy="432000"/>
          </a:xfrm>
          <a:prstGeom prst="rect">
            <a:avLst/>
          </a:prstGeom>
          <a:noFill/>
        </p:spPr>
      </p:pic>
      <p:pic>
        <p:nvPicPr>
          <p:cNvPr id="58" name="Picture 4">
            <a:extLst>
              <a:ext uri="{FF2B5EF4-FFF2-40B4-BE49-F238E27FC236}">
                <a16:creationId xmlns:a16="http://schemas.microsoft.com/office/drawing/2014/main" id="{679D5876-8F56-0347-8857-C2180CFCD3F7}"/>
              </a:ext>
            </a:extLst>
          </p:cNvPr>
          <p:cNvPicPr>
            <a:picLocks noChangeAspect="1"/>
          </p:cNvPicPr>
          <p:nvPr/>
        </p:nvPicPr>
        <p:blipFill>
          <a:blip r:embed="rId6">
            <a:biLevel thresh="75000"/>
          </a:blip>
          <a:stretch>
            <a:fillRect/>
          </a:stretch>
        </p:blipFill>
        <p:spPr>
          <a:xfrm>
            <a:off x="10653621" y="4110321"/>
            <a:ext cx="432000" cy="432000"/>
          </a:xfrm>
          <a:prstGeom prst="rect">
            <a:avLst/>
          </a:prstGeom>
          <a:noFill/>
        </p:spPr>
      </p:pic>
      <p:sp>
        <p:nvSpPr>
          <p:cNvPr id="12" name="TextBox 11">
            <a:extLst>
              <a:ext uri="{FF2B5EF4-FFF2-40B4-BE49-F238E27FC236}">
                <a16:creationId xmlns:a16="http://schemas.microsoft.com/office/drawing/2014/main" id="{288870C7-6FC8-F74F-B01F-C8FCB1F0583A}"/>
              </a:ext>
            </a:extLst>
          </p:cNvPr>
          <p:cNvSpPr txBox="1"/>
          <p:nvPr/>
        </p:nvSpPr>
        <p:spPr>
          <a:xfrm>
            <a:off x="6525681" y="4542322"/>
            <a:ext cx="1047827" cy="297454"/>
          </a:xfrm>
          <a:prstGeom prst="rect">
            <a:avLst/>
          </a:prstGeom>
          <a:noFill/>
        </p:spPr>
        <p:txBody>
          <a:bodyPr wrap="square" lIns="91440" tIns="45720" rIns="91440" bIns="45720" rtlCol="0" anchor="t">
            <a:spAutoFit/>
          </a:bodyPr>
          <a:lstStyle/>
          <a:p>
            <a:pPr algn="ctr" defTabSz="1219170">
              <a:buClr>
                <a:srgbClr val="000000"/>
              </a:buClr>
            </a:pPr>
            <a:r>
              <a:rPr lang="zh-TW" altLang="en-US" sz="1300" kern="0">
                <a:solidFill>
                  <a:srgbClr val="000000"/>
                </a:solidFill>
                <a:cs typeface="+mn-ea"/>
                <a:sym typeface="+mn-lt"/>
              </a:rPr>
              <a:t>Source</a:t>
            </a:r>
          </a:p>
        </p:txBody>
      </p:sp>
      <p:sp>
        <p:nvSpPr>
          <p:cNvPr id="59" name="TextBox 58">
            <a:extLst>
              <a:ext uri="{FF2B5EF4-FFF2-40B4-BE49-F238E27FC236}">
                <a16:creationId xmlns:a16="http://schemas.microsoft.com/office/drawing/2014/main" id="{FCEDE5B7-D254-2045-9B58-88CA9EA662C7}"/>
              </a:ext>
            </a:extLst>
          </p:cNvPr>
          <p:cNvSpPr txBox="1"/>
          <p:nvPr/>
        </p:nvSpPr>
        <p:spPr>
          <a:xfrm>
            <a:off x="7545644" y="4542321"/>
            <a:ext cx="915704" cy="292388"/>
          </a:xfrm>
          <a:prstGeom prst="rect">
            <a:avLst/>
          </a:prstGeom>
          <a:noFill/>
        </p:spPr>
        <p:txBody>
          <a:bodyPr wrap="square" lIns="91440" tIns="45720" rIns="91440" bIns="45720" rtlCol="0" anchor="t">
            <a:spAutoFit/>
          </a:bodyPr>
          <a:lstStyle/>
          <a:p>
            <a:pPr algn="ctr" defTabSz="1219170">
              <a:buClr>
                <a:srgbClr val="000000"/>
              </a:buClr>
            </a:pPr>
            <a:r>
              <a:rPr lang="zh-TW" altLang="en-US" sz="1300" kern="0">
                <a:solidFill>
                  <a:srgbClr val="000000"/>
                </a:solidFill>
                <a:cs typeface="+mn-ea"/>
                <a:sym typeface="+mn-lt"/>
              </a:rPr>
              <a:t>Schedule</a:t>
            </a:r>
          </a:p>
        </p:txBody>
      </p:sp>
      <p:sp>
        <p:nvSpPr>
          <p:cNvPr id="60" name="TextBox 59">
            <a:extLst>
              <a:ext uri="{FF2B5EF4-FFF2-40B4-BE49-F238E27FC236}">
                <a16:creationId xmlns:a16="http://schemas.microsoft.com/office/drawing/2014/main" id="{427A7A52-FD69-F84E-8742-C76636D606AB}"/>
              </a:ext>
            </a:extLst>
          </p:cNvPr>
          <p:cNvSpPr txBox="1"/>
          <p:nvPr/>
        </p:nvSpPr>
        <p:spPr>
          <a:xfrm>
            <a:off x="8541032" y="4542322"/>
            <a:ext cx="865972" cy="297454"/>
          </a:xfrm>
          <a:prstGeom prst="rect">
            <a:avLst/>
          </a:prstGeom>
          <a:noFill/>
        </p:spPr>
        <p:txBody>
          <a:bodyPr wrap="square" lIns="91440" tIns="45720" rIns="91440" bIns="45720" rtlCol="0" anchor="t">
            <a:spAutoFit/>
          </a:bodyPr>
          <a:lstStyle/>
          <a:p>
            <a:pPr algn="ctr" defTabSz="1219170">
              <a:buClr>
                <a:srgbClr val="000000"/>
              </a:buClr>
            </a:pPr>
            <a:r>
              <a:rPr lang="zh-TW" altLang="en-US" sz="1300" kern="0">
                <a:solidFill>
                  <a:srgbClr val="000000"/>
                </a:solidFill>
                <a:cs typeface="+mn-ea"/>
                <a:sym typeface="+mn-lt"/>
              </a:rPr>
              <a:t>Filter</a:t>
            </a:r>
          </a:p>
        </p:txBody>
      </p:sp>
      <p:sp>
        <p:nvSpPr>
          <p:cNvPr id="61" name="TextBox 60">
            <a:extLst>
              <a:ext uri="{FF2B5EF4-FFF2-40B4-BE49-F238E27FC236}">
                <a16:creationId xmlns:a16="http://schemas.microsoft.com/office/drawing/2014/main" id="{4A113BB5-F900-1D43-97C1-860624FE401D}"/>
              </a:ext>
            </a:extLst>
          </p:cNvPr>
          <p:cNvSpPr txBox="1"/>
          <p:nvPr/>
        </p:nvSpPr>
        <p:spPr>
          <a:xfrm>
            <a:off x="9495887" y="4542321"/>
            <a:ext cx="865972" cy="297454"/>
          </a:xfrm>
          <a:prstGeom prst="rect">
            <a:avLst/>
          </a:prstGeom>
          <a:noFill/>
        </p:spPr>
        <p:txBody>
          <a:bodyPr wrap="square" lIns="91440" tIns="45720" rIns="91440" bIns="45720" rtlCol="0" anchor="t">
            <a:spAutoFit/>
          </a:bodyPr>
          <a:lstStyle/>
          <a:p>
            <a:pPr algn="ctr" defTabSz="1219170">
              <a:buClr>
                <a:srgbClr val="000000"/>
              </a:buClr>
            </a:pPr>
            <a:r>
              <a:rPr lang="zh-TW" altLang="en-US" sz="1300" kern="0">
                <a:solidFill>
                  <a:srgbClr val="000000"/>
                </a:solidFill>
                <a:cs typeface="+mn-ea"/>
                <a:sym typeface="+mn-lt"/>
              </a:rPr>
              <a:t>Edit</a:t>
            </a:r>
          </a:p>
        </p:txBody>
      </p:sp>
      <p:sp>
        <p:nvSpPr>
          <p:cNvPr id="62" name="TextBox 61">
            <a:extLst>
              <a:ext uri="{FF2B5EF4-FFF2-40B4-BE49-F238E27FC236}">
                <a16:creationId xmlns:a16="http://schemas.microsoft.com/office/drawing/2014/main" id="{C98FA1ED-D854-244A-ADE6-04D00E7D06A1}"/>
              </a:ext>
            </a:extLst>
          </p:cNvPr>
          <p:cNvSpPr txBox="1"/>
          <p:nvPr/>
        </p:nvSpPr>
        <p:spPr>
          <a:xfrm>
            <a:off x="10363970" y="4542322"/>
            <a:ext cx="1170772" cy="292388"/>
          </a:xfrm>
          <a:prstGeom prst="rect">
            <a:avLst/>
          </a:prstGeom>
          <a:noFill/>
        </p:spPr>
        <p:txBody>
          <a:bodyPr wrap="square" lIns="91440" tIns="45720" rIns="91440" bIns="45720" rtlCol="0" anchor="t">
            <a:spAutoFit/>
          </a:bodyPr>
          <a:lstStyle/>
          <a:p>
            <a:pPr algn="ctr" defTabSz="1219170">
              <a:buClr>
                <a:srgbClr val="000000"/>
              </a:buClr>
            </a:pPr>
            <a:r>
              <a:rPr lang="en-US" sz="1300" kern="0">
                <a:solidFill>
                  <a:srgbClr val="000000"/>
                </a:solidFill>
                <a:cs typeface="+mn-ea"/>
                <a:sym typeface="+mn-lt"/>
              </a:rPr>
              <a:t>Destination</a:t>
            </a:r>
            <a:endParaRPr lang="zh-TW" altLang="en-US" sz="1300" kern="0">
              <a:solidFill>
                <a:srgbClr val="000000"/>
              </a:solidFill>
              <a:cs typeface="+mn-ea"/>
              <a:sym typeface="+mn-lt"/>
            </a:endParaRPr>
          </a:p>
        </p:txBody>
      </p:sp>
      <p:sp>
        <p:nvSpPr>
          <p:cNvPr id="14" name="Right Arrow 13">
            <a:extLst>
              <a:ext uri="{FF2B5EF4-FFF2-40B4-BE49-F238E27FC236}">
                <a16:creationId xmlns:a16="http://schemas.microsoft.com/office/drawing/2014/main" id="{B590BE19-A09A-9346-9854-3F5C616D4D2E}"/>
              </a:ext>
            </a:extLst>
          </p:cNvPr>
          <p:cNvSpPr/>
          <p:nvPr/>
        </p:nvSpPr>
        <p:spPr>
          <a:xfrm>
            <a:off x="7515195" y="4363103"/>
            <a:ext cx="159149" cy="149519"/>
          </a:xfrm>
          <a:prstGeom prst="rightArrow">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1219170">
              <a:buClr>
                <a:srgbClr val="000000"/>
              </a:buClr>
            </a:pPr>
            <a:endParaRPr lang="en-TW" sz="1867" kern="0">
              <a:solidFill>
                <a:prstClr val="white"/>
              </a:solidFill>
              <a:cs typeface="+mn-ea"/>
              <a:sym typeface="+mn-lt"/>
            </a:endParaRPr>
          </a:p>
        </p:txBody>
      </p:sp>
      <p:sp>
        <p:nvSpPr>
          <p:cNvPr id="64" name="Right Arrow 63">
            <a:extLst>
              <a:ext uri="{FF2B5EF4-FFF2-40B4-BE49-F238E27FC236}">
                <a16:creationId xmlns:a16="http://schemas.microsoft.com/office/drawing/2014/main" id="{DDB9CA6E-116B-A948-B24F-D3AB231B13CB}"/>
              </a:ext>
            </a:extLst>
          </p:cNvPr>
          <p:cNvSpPr/>
          <p:nvPr/>
        </p:nvSpPr>
        <p:spPr>
          <a:xfrm>
            <a:off x="8376145" y="4363103"/>
            <a:ext cx="159149" cy="149519"/>
          </a:xfrm>
          <a:prstGeom prst="rightArrow">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1219170">
              <a:buClr>
                <a:srgbClr val="000000"/>
              </a:buClr>
            </a:pPr>
            <a:endParaRPr lang="en-TW" sz="1867" kern="0">
              <a:solidFill>
                <a:prstClr val="white"/>
              </a:solidFill>
              <a:cs typeface="+mn-ea"/>
              <a:sym typeface="+mn-lt"/>
            </a:endParaRPr>
          </a:p>
        </p:txBody>
      </p:sp>
      <p:sp>
        <p:nvSpPr>
          <p:cNvPr id="65" name="Right Arrow 64">
            <a:extLst>
              <a:ext uri="{FF2B5EF4-FFF2-40B4-BE49-F238E27FC236}">
                <a16:creationId xmlns:a16="http://schemas.microsoft.com/office/drawing/2014/main" id="{F1E751CC-1E2F-5044-B0A7-894F0EBF15EE}"/>
              </a:ext>
            </a:extLst>
          </p:cNvPr>
          <p:cNvSpPr/>
          <p:nvPr/>
        </p:nvSpPr>
        <p:spPr>
          <a:xfrm>
            <a:off x="9346883" y="4363103"/>
            <a:ext cx="159149" cy="149519"/>
          </a:xfrm>
          <a:prstGeom prst="rightArrow">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1219170">
              <a:buClr>
                <a:srgbClr val="000000"/>
              </a:buClr>
            </a:pPr>
            <a:endParaRPr lang="en-TW" sz="1867" kern="0">
              <a:solidFill>
                <a:prstClr val="white"/>
              </a:solidFill>
              <a:cs typeface="+mn-ea"/>
              <a:sym typeface="+mn-lt"/>
            </a:endParaRPr>
          </a:p>
        </p:txBody>
      </p:sp>
      <p:sp>
        <p:nvSpPr>
          <p:cNvPr id="66" name="Right Arrow 65">
            <a:extLst>
              <a:ext uri="{FF2B5EF4-FFF2-40B4-BE49-F238E27FC236}">
                <a16:creationId xmlns:a16="http://schemas.microsoft.com/office/drawing/2014/main" id="{3C574722-2EA9-D649-BBB7-7B8FDC725137}"/>
              </a:ext>
            </a:extLst>
          </p:cNvPr>
          <p:cNvSpPr/>
          <p:nvPr/>
        </p:nvSpPr>
        <p:spPr>
          <a:xfrm>
            <a:off x="10300285" y="4363103"/>
            <a:ext cx="159149" cy="149519"/>
          </a:xfrm>
          <a:prstGeom prst="rightArrow">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1219170">
              <a:buClr>
                <a:srgbClr val="000000"/>
              </a:buClr>
            </a:pPr>
            <a:endParaRPr lang="en-TW" sz="1867" kern="0">
              <a:solidFill>
                <a:prstClr val="white"/>
              </a:solidFill>
              <a:cs typeface="+mn-ea"/>
              <a:sym typeface="+mn-lt"/>
            </a:endParaRPr>
          </a:p>
        </p:txBody>
      </p:sp>
      <p:sp>
        <p:nvSpPr>
          <p:cNvPr id="27" name="矩形: 圓角 26">
            <a:extLst>
              <a:ext uri="{FF2B5EF4-FFF2-40B4-BE49-F238E27FC236}">
                <a16:creationId xmlns:a16="http://schemas.microsoft.com/office/drawing/2014/main" id="{59A7A146-630E-8086-CABA-0FD82F7E7A9F}"/>
              </a:ext>
            </a:extLst>
          </p:cNvPr>
          <p:cNvSpPr/>
          <p:nvPr/>
        </p:nvSpPr>
        <p:spPr>
          <a:xfrm>
            <a:off x="569975" y="2018877"/>
            <a:ext cx="4997553" cy="927513"/>
          </a:xfrm>
          <a:prstGeom prst="roundRect">
            <a:avLst>
              <a:gd name="adj" fmla="val 2352"/>
            </a:avLst>
          </a:prstGeom>
          <a:gradFill>
            <a:gsLst>
              <a:gs pos="8000">
                <a:srgbClr val="1167A7"/>
              </a:gs>
              <a:gs pos="100000">
                <a:srgbClr val="599AD5"/>
              </a:gs>
            </a:gsLst>
            <a:lin ang="0" scaled="0"/>
          </a:gradFill>
          <a:ln>
            <a:noFill/>
          </a:ln>
          <a:effectLst>
            <a:outerShdw blurRad="431800" dist="228600" dir="378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29" name="矩形: 圓角 28">
            <a:extLst>
              <a:ext uri="{FF2B5EF4-FFF2-40B4-BE49-F238E27FC236}">
                <a16:creationId xmlns:a16="http://schemas.microsoft.com/office/drawing/2014/main" id="{A1A343DD-934B-A7B8-15D2-B6CC319855B2}"/>
              </a:ext>
            </a:extLst>
          </p:cNvPr>
          <p:cNvSpPr/>
          <p:nvPr/>
        </p:nvSpPr>
        <p:spPr>
          <a:xfrm>
            <a:off x="6433372" y="2010410"/>
            <a:ext cx="4997553" cy="927513"/>
          </a:xfrm>
          <a:prstGeom prst="roundRect">
            <a:avLst>
              <a:gd name="adj" fmla="val 2352"/>
            </a:avLst>
          </a:prstGeom>
          <a:gradFill>
            <a:gsLst>
              <a:gs pos="8000">
                <a:srgbClr val="1167A7"/>
              </a:gs>
              <a:gs pos="100000">
                <a:srgbClr val="599AD5"/>
              </a:gs>
            </a:gsLst>
            <a:lin ang="0" scaled="0"/>
          </a:gradFill>
          <a:ln>
            <a:noFill/>
          </a:ln>
          <a:effectLst>
            <a:outerShdw blurRad="431800" dist="228600" dir="378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4" name="矩形 3">
            <a:extLst>
              <a:ext uri="{FF2B5EF4-FFF2-40B4-BE49-F238E27FC236}">
                <a16:creationId xmlns:a16="http://schemas.microsoft.com/office/drawing/2014/main" id="{27BF68AF-F0DA-AB46-BD75-2A72588E91DB}"/>
              </a:ext>
            </a:extLst>
          </p:cNvPr>
          <p:cNvSpPr/>
          <p:nvPr/>
        </p:nvSpPr>
        <p:spPr>
          <a:xfrm>
            <a:off x="2482518" y="2166853"/>
            <a:ext cx="1686680" cy="543675"/>
          </a:xfrm>
          <a:prstGeom prst="rect">
            <a:avLst/>
          </a:prstGeom>
        </p:spPr>
        <p:txBody>
          <a:bodyPr wrap="none">
            <a:spAutoFit/>
          </a:bodyPr>
          <a:lstStyle/>
          <a:p>
            <a:pPr algn="ctr" defTabSz="1219170" fontAlgn="base">
              <a:buClr>
                <a:srgbClr val="000000"/>
              </a:buClr>
            </a:pPr>
            <a:r>
              <a:rPr lang="en-US" altLang="zh-TW" sz="2933" b="1" kern="0" err="1">
                <a:solidFill>
                  <a:schemeClr val="bg1"/>
                </a:solidFill>
                <a:cs typeface="+mn-ea"/>
                <a:sym typeface="+mn-lt"/>
              </a:rPr>
              <a:t>Qsirch</a:t>
            </a:r>
            <a:r>
              <a:rPr lang="en-US" altLang="zh-TW" sz="2933" b="1" kern="0">
                <a:solidFill>
                  <a:schemeClr val="bg1"/>
                </a:solidFill>
                <a:cs typeface="+mn-ea"/>
                <a:sym typeface="+mn-lt"/>
              </a:rPr>
              <a:t> 5</a:t>
            </a:r>
          </a:p>
        </p:txBody>
      </p:sp>
      <p:sp>
        <p:nvSpPr>
          <p:cNvPr id="5" name="矩形 4">
            <a:extLst>
              <a:ext uri="{FF2B5EF4-FFF2-40B4-BE49-F238E27FC236}">
                <a16:creationId xmlns:a16="http://schemas.microsoft.com/office/drawing/2014/main" id="{39185FD8-4283-1245-94CA-A53458AC986B}"/>
              </a:ext>
            </a:extLst>
          </p:cNvPr>
          <p:cNvSpPr/>
          <p:nvPr/>
        </p:nvSpPr>
        <p:spPr>
          <a:xfrm>
            <a:off x="8337492" y="2166855"/>
            <a:ext cx="1739579" cy="543675"/>
          </a:xfrm>
          <a:prstGeom prst="rect">
            <a:avLst/>
          </a:prstGeom>
        </p:spPr>
        <p:txBody>
          <a:bodyPr wrap="none">
            <a:spAutoFit/>
          </a:bodyPr>
          <a:lstStyle/>
          <a:p>
            <a:pPr algn="ctr" defTabSz="1219170" fontAlgn="base">
              <a:buClr>
                <a:srgbClr val="000000"/>
              </a:buClr>
            </a:pPr>
            <a:r>
              <a:rPr lang="en-US" altLang="zh-TW" sz="2933" b="1" kern="0" err="1">
                <a:solidFill>
                  <a:schemeClr val="bg1"/>
                </a:solidFill>
                <a:cs typeface="+mn-ea"/>
                <a:sym typeface="+mn-lt"/>
              </a:rPr>
              <a:t>Qfiling</a:t>
            </a:r>
            <a:r>
              <a:rPr lang="en-US" altLang="zh-TW" sz="2933" b="1" kern="0">
                <a:solidFill>
                  <a:schemeClr val="bg1"/>
                </a:solidFill>
                <a:cs typeface="+mn-ea"/>
                <a:sym typeface="+mn-lt"/>
              </a:rPr>
              <a:t> 3</a:t>
            </a:r>
          </a:p>
        </p:txBody>
      </p:sp>
      <p:pic>
        <p:nvPicPr>
          <p:cNvPr id="1026" name="Picture 2">
            <a:extLst>
              <a:ext uri="{FF2B5EF4-FFF2-40B4-BE49-F238E27FC236}">
                <a16:creationId xmlns:a16="http://schemas.microsoft.com/office/drawing/2014/main" id="{788AE743-1FF5-3944-9D40-77FD7271C1E8}"/>
              </a:ext>
            </a:extLst>
          </p:cNvPr>
          <p:cNvPicPr>
            <a:picLocks noChangeAspect="1" noChangeArrowheads="1"/>
          </p:cNvPicPr>
          <p:nvPr/>
        </p:nvPicPr>
        <p:blipFill>
          <a:blip r:embed="rId7" cstate="print">
            <a:extLst>
              <a:ext uri="{28A0092B-C50C-407E-A947-70E740481C1C}">
                <a14:useLocalDpi xmlns:a14="http://schemas.microsoft.com/office/drawing/2010/main"/>
              </a:ext>
            </a:extLst>
          </a:blip>
          <a:srcRect/>
          <a:stretch>
            <a:fillRect/>
          </a:stretch>
        </p:blipFill>
        <p:spPr bwMode="auto">
          <a:xfrm>
            <a:off x="248501" y="1828686"/>
            <a:ext cx="1222247" cy="1222247"/>
          </a:xfrm>
          <a:prstGeom prst="rect">
            <a:avLst/>
          </a:prstGeom>
          <a:effectLst>
            <a:outerShdw blurRad="431800" dist="368300" dir="5760000" sx="106000" sy="106000" algn="tl" rotWithShape="0">
              <a:prstClr val="black">
                <a:alpha val="34000"/>
              </a:prstClr>
            </a:outerShdw>
          </a:effectLst>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E0F49B50-8B7D-BC43-A684-58D40C883891}"/>
              </a:ext>
            </a:extLst>
          </p:cNvPr>
          <p:cNvPicPr>
            <a:picLocks noChangeAspect="1" noChangeArrowheads="1"/>
          </p:cNvPicPr>
          <p:nvPr/>
        </p:nvPicPr>
        <p:blipFill>
          <a:blip r:embed="rId8" cstate="print">
            <a:extLst>
              <a:ext uri="{28A0092B-C50C-407E-A947-70E740481C1C}">
                <a14:useLocalDpi xmlns:a14="http://schemas.microsoft.com/office/drawing/2010/main"/>
              </a:ext>
            </a:extLst>
          </a:blip>
          <a:srcRect/>
          <a:stretch>
            <a:fillRect/>
          </a:stretch>
        </p:blipFill>
        <p:spPr bwMode="auto">
          <a:xfrm>
            <a:off x="6132689" y="1828686"/>
            <a:ext cx="1198123" cy="1198123"/>
          </a:xfrm>
          <a:prstGeom prst="rect">
            <a:avLst/>
          </a:prstGeom>
          <a:effectLst>
            <a:outerShdw blurRad="431800" dist="368300" dir="5760000" sx="106000" sy="106000" algn="tl" rotWithShape="0">
              <a:prstClr val="black">
                <a:alpha val="34000"/>
              </a:prstClr>
            </a:outerShdw>
          </a:effectLst>
          <a:extLst>
            <a:ext uri="{909E8E84-426E-40DD-AFC4-6F175D3DCCD1}">
              <a14:hiddenFill xmlns:a14="http://schemas.microsoft.com/office/drawing/2010/main">
                <a:solidFill>
                  <a:srgbClr val="FFFFFF"/>
                </a:solidFill>
              </a14:hiddenFill>
            </a:ext>
          </a:extLst>
        </p:spPr>
      </p:pic>
      <p:sp>
        <p:nvSpPr>
          <p:cNvPr id="30" name="矩形 5">
            <a:extLst>
              <a:ext uri="{FF2B5EF4-FFF2-40B4-BE49-F238E27FC236}">
                <a16:creationId xmlns:a16="http://schemas.microsoft.com/office/drawing/2014/main" id="{AC023CF7-753B-96A5-BC78-13942C9BB0B1}"/>
              </a:ext>
            </a:extLst>
          </p:cNvPr>
          <p:cNvSpPr/>
          <p:nvPr/>
        </p:nvSpPr>
        <p:spPr>
          <a:xfrm>
            <a:off x="6628107" y="4945540"/>
            <a:ext cx="4717227" cy="1196931"/>
          </a:xfrm>
          <a:prstGeom prst="rect">
            <a:avLst/>
          </a:prstGeom>
        </p:spPr>
        <p:txBody>
          <a:bodyPr wrap="square" lIns="121920" tIns="60960" rIns="121920" bIns="60960" anchor="t">
            <a:spAutoFit/>
          </a:bodyPr>
          <a:lstStyle/>
          <a:p>
            <a:pPr marL="177800" indent="-177800">
              <a:lnSpc>
                <a:spcPct val="150000"/>
              </a:lnSpc>
              <a:buClr>
                <a:schemeClr val="tx1">
                  <a:lumMod val="85000"/>
                  <a:lumOff val="15000"/>
                </a:schemeClr>
              </a:buClr>
              <a:buSzPct val="100000"/>
              <a:buFont typeface="Arial" panose="020B0604020202020204" pitchFamily="34" charset="0"/>
              <a:buChar char="•"/>
            </a:pPr>
            <a:r>
              <a:rPr lang="en-US" altLang="zh-TW" sz="1200" u="sng">
                <a:cs typeface="+mn-ea"/>
                <a:sym typeface="+mn-lt"/>
              </a:rPr>
              <a:t>2</a:t>
            </a:r>
            <a:r>
              <a:rPr lang="zh-TW" altLang="en-US" sz="1200" u="sng">
                <a:cs typeface="+mn-ea"/>
                <a:sym typeface="+mn-lt"/>
              </a:rPr>
              <a:t> </a:t>
            </a:r>
            <a:r>
              <a:rPr lang="en-US" altLang="zh-TW" sz="1200" u="sng">
                <a:cs typeface="+mn-ea"/>
                <a:sym typeface="+mn-lt"/>
              </a:rPr>
              <a:t>type of task</a:t>
            </a:r>
            <a:r>
              <a:rPr lang="en-US" altLang="zh-TW" sz="1200">
                <a:cs typeface="+mn-ea"/>
                <a:sym typeface="+mn-lt"/>
              </a:rPr>
              <a:t>: filing task, recycling task</a:t>
            </a:r>
          </a:p>
          <a:p>
            <a:pPr marL="177800" indent="-177800">
              <a:lnSpc>
                <a:spcPct val="150000"/>
              </a:lnSpc>
              <a:buClr>
                <a:schemeClr val="tx1">
                  <a:lumMod val="85000"/>
                  <a:lumOff val="15000"/>
                </a:schemeClr>
              </a:buClr>
              <a:buSzPct val="100000"/>
              <a:buFont typeface="Arial" panose="020B0604020202020204" pitchFamily="34" charset="0"/>
              <a:buChar char="•"/>
            </a:pPr>
            <a:r>
              <a:rPr lang="en-US" altLang="zh-TW" sz="1200" u="sng">
                <a:cs typeface="+mn-ea"/>
                <a:sym typeface="+mn-lt"/>
              </a:rPr>
              <a:t>3 type of scheduling rule</a:t>
            </a:r>
            <a:r>
              <a:rPr lang="en-US" altLang="zh-TW" sz="1200">
                <a:cs typeface="+mn-ea"/>
                <a:sym typeface="+mn-lt"/>
              </a:rPr>
              <a:t>: one-time, scheduling, real-time</a:t>
            </a:r>
          </a:p>
          <a:p>
            <a:pPr marL="177800" indent="-177800">
              <a:lnSpc>
                <a:spcPct val="150000"/>
              </a:lnSpc>
              <a:buClr>
                <a:schemeClr val="tx1">
                  <a:lumMod val="85000"/>
                  <a:lumOff val="15000"/>
                </a:schemeClr>
              </a:buClr>
              <a:buSzPct val="100000"/>
              <a:buFont typeface="Arial" panose="020B0604020202020204" pitchFamily="34" charset="0"/>
              <a:buChar char="•"/>
            </a:pPr>
            <a:r>
              <a:rPr lang="en-US" altLang="zh-TW" sz="1200" u="sng">
                <a:cs typeface="+mn-ea"/>
                <a:sym typeface="+mn-lt"/>
              </a:rPr>
              <a:t>9</a:t>
            </a:r>
            <a:r>
              <a:rPr lang="zh-TW" altLang="en-US" sz="1200" u="sng">
                <a:cs typeface="+mn-ea"/>
                <a:sym typeface="+mn-lt"/>
              </a:rPr>
              <a:t> </a:t>
            </a:r>
            <a:r>
              <a:rPr lang="en-US" altLang="zh-TW" sz="1200" u="sng">
                <a:cs typeface="+mn-ea"/>
                <a:sym typeface="+mn-lt"/>
              </a:rPr>
              <a:t>editing module</a:t>
            </a:r>
            <a:r>
              <a:rPr lang="en-US" altLang="zh-TW" sz="1200">
                <a:cs typeface="+mn-ea"/>
                <a:sym typeface="+mn-lt"/>
              </a:rPr>
              <a:t>: AI</a:t>
            </a:r>
            <a:r>
              <a:rPr lang="zh-TW" altLang="en-US" sz="1200">
                <a:cs typeface="+mn-ea"/>
                <a:sym typeface="+mn-lt"/>
              </a:rPr>
              <a:t> </a:t>
            </a:r>
            <a:r>
              <a:rPr lang="en-US" altLang="zh-TW" sz="1200">
                <a:cs typeface="+mn-ea"/>
                <a:sym typeface="+mn-lt"/>
              </a:rPr>
              <a:t>face blur, encryption and decryption, video transcoding and so on</a:t>
            </a:r>
          </a:p>
        </p:txBody>
      </p:sp>
      <p:sp>
        <p:nvSpPr>
          <p:cNvPr id="31" name="矩形 5">
            <a:extLst>
              <a:ext uri="{FF2B5EF4-FFF2-40B4-BE49-F238E27FC236}">
                <a16:creationId xmlns:a16="http://schemas.microsoft.com/office/drawing/2014/main" id="{08F4470D-CE99-ECAF-3805-C1F9D0608AA7}"/>
              </a:ext>
            </a:extLst>
          </p:cNvPr>
          <p:cNvSpPr/>
          <p:nvPr/>
        </p:nvSpPr>
        <p:spPr>
          <a:xfrm>
            <a:off x="728032" y="3982976"/>
            <a:ext cx="4851721" cy="2293448"/>
          </a:xfrm>
          <a:prstGeom prst="rect">
            <a:avLst/>
          </a:prstGeom>
        </p:spPr>
        <p:txBody>
          <a:bodyPr wrap="square" lIns="121920" tIns="60960" rIns="121920" bIns="60960" anchor="t">
            <a:spAutoFit/>
          </a:bodyPr>
          <a:lstStyle/>
          <a:p>
            <a:pPr marL="177800" indent="-177800">
              <a:lnSpc>
                <a:spcPct val="150000"/>
              </a:lnSpc>
              <a:buClr>
                <a:schemeClr val="tx1">
                  <a:lumMod val="85000"/>
                  <a:lumOff val="15000"/>
                </a:schemeClr>
              </a:buClr>
              <a:buSzPct val="100000"/>
              <a:buFont typeface="Arial" panose="020B0604020202020204" pitchFamily="34" charset="0"/>
              <a:buChar char="•"/>
            </a:pPr>
            <a:r>
              <a:rPr lang="en-US" altLang="zh-TW" sz="1600">
                <a:cs typeface="+mn-ea"/>
                <a:sym typeface="+mn-lt"/>
              </a:rPr>
              <a:t>Search image, music, video, document, and email by keyword and filters.</a:t>
            </a:r>
            <a:r>
              <a:rPr lang="zh-TW" altLang="en-US" sz="1600">
                <a:cs typeface="+mn-ea"/>
                <a:sym typeface="+mn-lt"/>
              </a:rPr>
              <a:t> </a:t>
            </a:r>
            <a:endParaRPr lang="en-US" altLang="zh-TW" sz="1600">
              <a:cs typeface="+mn-ea"/>
              <a:sym typeface="+mn-lt"/>
            </a:endParaRPr>
          </a:p>
          <a:p>
            <a:pPr marL="177800" indent="-177800">
              <a:lnSpc>
                <a:spcPts val="2300"/>
              </a:lnSpc>
              <a:spcBef>
                <a:spcPts val="500"/>
              </a:spcBef>
              <a:buClr>
                <a:schemeClr val="tx1">
                  <a:lumMod val="85000"/>
                  <a:lumOff val="15000"/>
                </a:schemeClr>
              </a:buClr>
              <a:buSzPct val="100000"/>
              <a:buFont typeface="Arial" panose="020B0604020202020204" pitchFamily="34" charset="0"/>
              <a:buChar char="•"/>
            </a:pPr>
            <a:r>
              <a:rPr lang="en-US" altLang="zh-TW" sz="1600">
                <a:cs typeface="+mn-ea"/>
                <a:sym typeface="+mn-lt"/>
              </a:rPr>
              <a:t>5 advanced image search: search by face, text in image, things, color and map.</a:t>
            </a:r>
            <a:endParaRPr lang="zh-TW" altLang="en-US" sz="1600">
              <a:cs typeface="+mn-ea"/>
              <a:sym typeface="+mn-lt"/>
            </a:endParaRPr>
          </a:p>
          <a:p>
            <a:pPr marL="177800" indent="-177800">
              <a:lnSpc>
                <a:spcPct val="150000"/>
              </a:lnSpc>
              <a:buClr>
                <a:schemeClr val="tx1">
                  <a:lumMod val="85000"/>
                  <a:lumOff val="15000"/>
                </a:schemeClr>
              </a:buClr>
              <a:buSzPct val="100000"/>
              <a:buFont typeface="Arial" panose="020B0604020202020204" pitchFamily="34" charset="0"/>
              <a:buChar char="•"/>
            </a:pPr>
            <a:r>
              <a:rPr lang="en-US" altLang="zh-TW" sz="1600">
                <a:cs typeface="+mn-ea"/>
                <a:sym typeface="+mn-lt"/>
              </a:rPr>
              <a:t>Supports </a:t>
            </a:r>
            <a:r>
              <a:rPr lang="en-US" altLang="zh-TW" sz="1600" err="1">
                <a:cs typeface="+mn-ea"/>
                <a:sym typeface="+mn-lt"/>
              </a:rPr>
              <a:t>Qfiling</a:t>
            </a:r>
            <a:r>
              <a:rPr lang="en-US" altLang="zh-TW" sz="1600">
                <a:cs typeface="+mn-ea"/>
                <a:sym typeface="+mn-lt"/>
              </a:rPr>
              <a:t> to perform archival tasks based on your search criteria.</a:t>
            </a:r>
            <a:endParaRPr lang="zh-TW" altLang="en-US" sz="1600">
              <a:cs typeface="+mn-ea"/>
              <a:sym typeface="+mn-lt"/>
            </a:endParaRPr>
          </a:p>
        </p:txBody>
      </p:sp>
    </p:spTree>
    <p:extLst>
      <p:ext uri="{BB962C8B-B14F-4D97-AF65-F5344CB8AC3E}">
        <p14:creationId xmlns:p14="http://schemas.microsoft.com/office/powerpoint/2010/main" val="27058248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標題 3">
            <a:extLst>
              <a:ext uri="{FF2B5EF4-FFF2-40B4-BE49-F238E27FC236}">
                <a16:creationId xmlns:a16="http://schemas.microsoft.com/office/drawing/2014/main" id="{EB42458C-631E-484D-9349-C7670872E501}"/>
              </a:ext>
            </a:extLst>
          </p:cNvPr>
          <p:cNvSpPr>
            <a:spLocks noGrp="1"/>
          </p:cNvSpPr>
          <p:nvPr>
            <p:ph type="title" idx="4294967295"/>
          </p:nvPr>
        </p:nvSpPr>
        <p:spPr>
          <a:xfrm>
            <a:off x="0" y="230318"/>
            <a:ext cx="12192000" cy="1087437"/>
          </a:xfrm>
        </p:spPr>
        <p:txBody>
          <a:bodyPr>
            <a:noAutofit/>
          </a:bodyPr>
          <a:lstStyle/>
          <a:p>
            <a:pPr algn="ctr">
              <a:lnSpc>
                <a:spcPts val="4500"/>
              </a:lnSpc>
            </a:pPr>
            <a:r>
              <a:rPr lang="en-US" altLang="zh-TW" sz="3600" b="1">
                <a:solidFill>
                  <a:schemeClr val="tx1">
                    <a:lumMod val="75000"/>
                    <a:lumOff val="25000"/>
                  </a:schemeClr>
                </a:solidFill>
                <a:latin typeface="+mn-lt"/>
                <a:ea typeface="+mn-ea"/>
                <a:cs typeface="+mn-ea"/>
                <a:sym typeface="+mn-lt"/>
              </a:rPr>
              <a:t>Notification Center </a:t>
            </a:r>
            <a:r>
              <a:rPr lang="zh-TW" altLang="en-US" sz="3600" b="1">
                <a:solidFill>
                  <a:schemeClr val="tx1">
                    <a:lumMod val="75000"/>
                    <a:lumOff val="25000"/>
                  </a:schemeClr>
                </a:solidFill>
                <a:latin typeface="+mn-lt"/>
                <a:ea typeface="+mn-ea"/>
                <a:cs typeface="+mn-ea"/>
                <a:sym typeface="+mn-lt"/>
              </a:rPr>
              <a:t>-</a:t>
            </a:r>
            <a:br>
              <a:rPr lang="en-US" altLang="zh-TW" sz="3600" b="1">
                <a:solidFill>
                  <a:schemeClr val="tx1">
                    <a:lumMod val="75000"/>
                    <a:lumOff val="25000"/>
                  </a:schemeClr>
                </a:solidFill>
                <a:latin typeface="+mn-lt"/>
                <a:ea typeface="+mn-ea"/>
                <a:cs typeface="+mn-ea"/>
                <a:sym typeface="+mn-lt"/>
              </a:rPr>
            </a:br>
            <a:r>
              <a:rPr lang="en-US" altLang="zh-TW" sz="3600" b="1">
                <a:solidFill>
                  <a:schemeClr val="tx1">
                    <a:lumMod val="75000"/>
                    <a:lumOff val="25000"/>
                  </a:schemeClr>
                </a:solidFill>
                <a:latin typeface="+mn-lt"/>
                <a:ea typeface="+mn-ea"/>
                <a:cs typeface="+mn-ea"/>
                <a:sym typeface="+mn-lt"/>
              </a:rPr>
              <a:t>diversity of active notification</a:t>
            </a:r>
            <a:endParaRPr lang="zh-TW" altLang="en-US" sz="3600" b="1">
              <a:solidFill>
                <a:schemeClr val="tx1">
                  <a:lumMod val="75000"/>
                  <a:lumOff val="25000"/>
                </a:schemeClr>
              </a:solidFill>
              <a:latin typeface="+mn-lt"/>
              <a:ea typeface="+mn-ea"/>
              <a:cs typeface="+mn-ea"/>
              <a:sym typeface="+mn-lt"/>
            </a:endParaRPr>
          </a:p>
        </p:txBody>
      </p:sp>
      <p:pic>
        <p:nvPicPr>
          <p:cNvPr id="28" name="圖形 27" hidden="1">
            <a:extLst>
              <a:ext uri="{FF2B5EF4-FFF2-40B4-BE49-F238E27FC236}">
                <a16:creationId xmlns:a16="http://schemas.microsoft.com/office/drawing/2014/main" id="{82FDAA3B-29F6-4B94-A64E-D2401A4C67F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89343" y="1805652"/>
            <a:ext cx="591772" cy="707240"/>
          </a:xfrm>
          <a:prstGeom prst="rect">
            <a:avLst/>
          </a:prstGeom>
        </p:spPr>
      </p:pic>
      <p:pic>
        <p:nvPicPr>
          <p:cNvPr id="31" name="圖形 30" hidden="1">
            <a:extLst>
              <a:ext uri="{FF2B5EF4-FFF2-40B4-BE49-F238E27FC236}">
                <a16:creationId xmlns:a16="http://schemas.microsoft.com/office/drawing/2014/main" id="{C6B4D86C-C901-4537-8D0D-6A9EA0F7DF6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960211" y="1851366"/>
            <a:ext cx="687700" cy="687700"/>
          </a:xfrm>
          <a:prstGeom prst="rect">
            <a:avLst/>
          </a:prstGeom>
        </p:spPr>
      </p:pic>
      <p:sp>
        <p:nvSpPr>
          <p:cNvPr id="32" name="矩形: 圓角 31" hidden="1">
            <a:extLst>
              <a:ext uri="{FF2B5EF4-FFF2-40B4-BE49-F238E27FC236}">
                <a16:creationId xmlns:a16="http://schemas.microsoft.com/office/drawing/2014/main" id="{1CF6FEAD-7F1F-4210-B027-D08EE7334317}"/>
              </a:ext>
            </a:extLst>
          </p:cNvPr>
          <p:cNvSpPr/>
          <p:nvPr/>
        </p:nvSpPr>
        <p:spPr>
          <a:xfrm>
            <a:off x="12192000" y="4286894"/>
            <a:ext cx="1942744" cy="1825161"/>
          </a:xfrm>
          <a:prstGeom prst="roundRect">
            <a:avLst>
              <a:gd name="adj" fmla="val 19881"/>
            </a:avLst>
          </a:prstGeom>
          <a:solidFill>
            <a:schemeClr val="tx1">
              <a:alpha val="77000"/>
            </a:schemeClr>
          </a:solidFill>
          <a:ln>
            <a:noFill/>
          </a:ln>
          <a:effectLst>
            <a:softEdge rad="215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2400" kern="0">
              <a:solidFill>
                <a:prstClr val="white"/>
              </a:solidFill>
              <a:cs typeface="+mn-ea"/>
              <a:sym typeface="+mn-lt"/>
            </a:endParaRPr>
          </a:p>
        </p:txBody>
      </p:sp>
      <p:grpSp>
        <p:nvGrpSpPr>
          <p:cNvPr id="2" name="群組 1" hidden="1">
            <a:extLst>
              <a:ext uri="{FF2B5EF4-FFF2-40B4-BE49-F238E27FC236}">
                <a16:creationId xmlns:a16="http://schemas.microsoft.com/office/drawing/2014/main" id="{6C102E6E-9089-454D-AE30-2E1D3D7C1420}"/>
              </a:ext>
            </a:extLst>
          </p:cNvPr>
          <p:cNvGrpSpPr/>
          <p:nvPr/>
        </p:nvGrpSpPr>
        <p:grpSpPr>
          <a:xfrm>
            <a:off x="1051950" y="1738291"/>
            <a:ext cx="814191" cy="767221"/>
            <a:chOff x="1676114" y="1664338"/>
            <a:chExt cx="814191" cy="767221"/>
          </a:xfrm>
        </p:grpSpPr>
        <p:pic>
          <p:nvPicPr>
            <p:cNvPr id="24" name="圖形 23">
              <a:extLst>
                <a:ext uri="{FF2B5EF4-FFF2-40B4-BE49-F238E27FC236}">
                  <a16:creationId xmlns:a16="http://schemas.microsoft.com/office/drawing/2014/main" id="{A7F30841-EACD-45CD-916E-32C79F73D1F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676114" y="1677678"/>
              <a:ext cx="814191" cy="753881"/>
            </a:xfrm>
            <a:prstGeom prst="rect">
              <a:avLst/>
            </a:prstGeom>
          </p:spPr>
        </p:pic>
        <p:pic>
          <p:nvPicPr>
            <p:cNvPr id="26" name="圖片 25">
              <a:extLst>
                <a:ext uri="{FF2B5EF4-FFF2-40B4-BE49-F238E27FC236}">
                  <a16:creationId xmlns:a16="http://schemas.microsoft.com/office/drawing/2014/main" id="{3FDB3059-AA65-4AA9-B135-04F99F464E0B}"/>
                </a:ext>
              </a:extLst>
            </p:cNvPr>
            <p:cNvPicPr>
              <a:picLocks noChangeAspect="1"/>
            </p:cNvPicPr>
            <p:nvPr/>
          </p:nvPicPr>
          <p:blipFill>
            <a:blip r:embed="rId8" cstate="print">
              <a:duotone>
                <a:prstClr val="black"/>
                <a:schemeClr val="accent1">
                  <a:tint val="45000"/>
                  <a:satMod val="400000"/>
                </a:schemeClr>
              </a:duotone>
              <a:extLst>
                <a:ext uri="{28A0092B-C50C-407E-A947-70E740481C1C}">
                  <a14:useLocalDpi xmlns:a14="http://schemas.microsoft.com/office/drawing/2010/main"/>
                </a:ext>
              </a:extLst>
            </a:blip>
            <a:stretch>
              <a:fillRect/>
            </a:stretch>
          </p:blipFill>
          <p:spPr>
            <a:xfrm>
              <a:off x="1750992" y="1664338"/>
              <a:ext cx="647810" cy="593826"/>
            </a:xfrm>
            <a:prstGeom prst="rect">
              <a:avLst/>
            </a:prstGeom>
          </p:spPr>
        </p:pic>
      </p:grpSp>
      <p:pic>
        <p:nvPicPr>
          <p:cNvPr id="18" name="圖片 17" descr="一張含有 頭飾, 頭盔, 帽 的圖片&#10;&#10;自動產生的描述">
            <a:extLst>
              <a:ext uri="{FF2B5EF4-FFF2-40B4-BE49-F238E27FC236}">
                <a16:creationId xmlns:a16="http://schemas.microsoft.com/office/drawing/2014/main" id="{CEDDA3CB-1EBD-41C3-8D63-C742E177FD10}"/>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10667047" y="203535"/>
            <a:ext cx="1052932" cy="1052931"/>
          </a:xfrm>
          <a:prstGeom prst="rect">
            <a:avLst/>
          </a:prstGeom>
          <a:noFill/>
          <a:ln>
            <a:noFill/>
            <a:prstDash val="solid"/>
          </a:ln>
          <a:effectLst>
            <a:outerShdw blurRad="431800" dist="368300" dir="5760000" sx="106000" sy="106000" algn="tr" rotWithShape="0">
              <a:prstClr val="black">
                <a:alpha val="34000"/>
              </a:prstClr>
            </a:outerShdw>
          </a:effectLst>
        </p:spPr>
      </p:pic>
      <p:pic>
        <p:nvPicPr>
          <p:cNvPr id="3" name="圖片 2">
            <a:extLst>
              <a:ext uri="{FF2B5EF4-FFF2-40B4-BE49-F238E27FC236}">
                <a16:creationId xmlns:a16="http://schemas.microsoft.com/office/drawing/2014/main" id="{6C66A431-A31C-4F4B-922F-001085662131}"/>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342958" y="3548854"/>
            <a:ext cx="5643420" cy="3174424"/>
          </a:xfrm>
          <a:prstGeom prst="rect">
            <a:avLst/>
          </a:prstGeom>
          <a:effectLst>
            <a:outerShdw blurRad="431800" dist="368300" dir="5760000" sx="106000" sy="106000" algn="ctr" rotWithShape="0">
              <a:srgbClr val="000000">
                <a:alpha val="34000"/>
              </a:srgbClr>
            </a:outerShdw>
          </a:effectLst>
        </p:spPr>
      </p:pic>
      <p:pic>
        <p:nvPicPr>
          <p:cNvPr id="6" name="圖片 5">
            <a:extLst>
              <a:ext uri="{FF2B5EF4-FFF2-40B4-BE49-F238E27FC236}">
                <a16:creationId xmlns:a16="http://schemas.microsoft.com/office/drawing/2014/main" id="{D8C4A7FB-47FC-D949-8BC6-97B9EF7371AE}"/>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6300530" y="3548854"/>
            <a:ext cx="5621876" cy="3174424"/>
          </a:xfrm>
          <a:prstGeom prst="rect">
            <a:avLst/>
          </a:prstGeom>
          <a:effectLst>
            <a:outerShdw blurRad="431800" dist="368300" dir="5760000" sx="106000" sy="106000" algn="ctr" rotWithShape="0">
              <a:srgbClr val="000000">
                <a:alpha val="34000"/>
              </a:srgbClr>
            </a:outerShdw>
          </a:effectLst>
        </p:spPr>
      </p:pic>
      <p:sp>
        <p:nvSpPr>
          <p:cNvPr id="19" name="矩形 18">
            <a:extLst>
              <a:ext uri="{FF2B5EF4-FFF2-40B4-BE49-F238E27FC236}">
                <a16:creationId xmlns:a16="http://schemas.microsoft.com/office/drawing/2014/main" id="{47F5FAB6-06F3-6990-8806-0C2650E57ABF}"/>
              </a:ext>
            </a:extLst>
          </p:cNvPr>
          <p:cNvSpPr/>
          <p:nvPr/>
        </p:nvSpPr>
        <p:spPr>
          <a:xfrm>
            <a:off x="3174611" y="2417762"/>
            <a:ext cx="1808074" cy="523220"/>
          </a:xfrm>
          <a:prstGeom prst="rect">
            <a:avLst/>
          </a:prstGeom>
        </p:spPr>
        <p:txBody>
          <a:bodyPr wrap="square" anchor="t">
            <a:spAutoFit/>
          </a:bodyPr>
          <a:lstStyle/>
          <a:p>
            <a:pPr algn="ctr">
              <a:buClr>
                <a:schemeClr val="lt1"/>
              </a:buClr>
              <a:buSzPts val="275"/>
            </a:pPr>
            <a:r>
              <a:rPr lang="en-US" altLang="zh-TW" sz="1400">
                <a:solidFill>
                  <a:srgbClr val="E46C0A"/>
                </a:solidFill>
                <a:cs typeface="+mn-ea"/>
                <a:sym typeface="+mn-lt"/>
              </a:rPr>
              <a:t>Multiple notification methods</a:t>
            </a:r>
          </a:p>
        </p:txBody>
      </p:sp>
      <p:sp>
        <p:nvSpPr>
          <p:cNvPr id="20" name="矩形 19">
            <a:extLst>
              <a:ext uri="{FF2B5EF4-FFF2-40B4-BE49-F238E27FC236}">
                <a16:creationId xmlns:a16="http://schemas.microsoft.com/office/drawing/2014/main" id="{12B44E9A-11F6-20D2-8728-87D66B4263E7}"/>
              </a:ext>
            </a:extLst>
          </p:cNvPr>
          <p:cNvSpPr/>
          <p:nvPr/>
        </p:nvSpPr>
        <p:spPr>
          <a:xfrm>
            <a:off x="3163926" y="2910604"/>
            <a:ext cx="1829445" cy="400110"/>
          </a:xfrm>
          <a:prstGeom prst="rect">
            <a:avLst/>
          </a:prstGeom>
        </p:spPr>
        <p:txBody>
          <a:bodyPr wrap="square">
            <a:spAutoFit/>
          </a:bodyPr>
          <a:lstStyle/>
          <a:p>
            <a:pPr algn="ctr"/>
            <a:r>
              <a:rPr lang="en-US" altLang="zh-TW" sz="1000">
                <a:cs typeface="+mn-ea"/>
                <a:sym typeface="+mn-lt"/>
              </a:rPr>
              <a:t>Meet your various notification scenarios</a:t>
            </a:r>
          </a:p>
        </p:txBody>
      </p:sp>
      <p:sp>
        <p:nvSpPr>
          <p:cNvPr id="23" name="矩形 22">
            <a:extLst>
              <a:ext uri="{FF2B5EF4-FFF2-40B4-BE49-F238E27FC236}">
                <a16:creationId xmlns:a16="http://schemas.microsoft.com/office/drawing/2014/main" id="{3BB69B30-E3D8-0A78-A303-D395A7EB6AE9}"/>
              </a:ext>
            </a:extLst>
          </p:cNvPr>
          <p:cNvSpPr/>
          <p:nvPr/>
        </p:nvSpPr>
        <p:spPr>
          <a:xfrm>
            <a:off x="1186924" y="2510095"/>
            <a:ext cx="1703490" cy="307777"/>
          </a:xfrm>
          <a:prstGeom prst="rect">
            <a:avLst/>
          </a:prstGeom>
        </p:spPr>
        <p:txBody>
          <a:bodyPr wrap="square" anchor="t">
            <a:spAutoFit/>
          </a:bodyPr>
          <a:lstStyle/>
          <a:p>
            <a:pPr algn="ctr">
              <a:buClr>
                <a:schemeClr val="lt1"/>
              </a:buClr>
              <a:buSzPts val="275"/>
            </a:pPr>
            <a:r>
              <a:rPr lang="en-US" altLang="zh-TW" sz="1400">
                <a:solidFill>
                  <a:srgbClr val="E46C0A"/>
                </a:solidFill>
                <a:cs typeface="+mn-ea"/>
                <a:sym typeface="+mn-lt"/>
              </a:rPr>
              <a:t>Centralized setting</a:t>
            </a:r>
          </a:p>
        </p:txBody>
      </p:sp>
      <p:sp>
        <p:nvSpPr>
          <p:cNvPr id="27" name="矩形 26">
            <a:extLst>
              <a:ext uri="{FF2B5EF4-FFF2-40B4-BE49-F238E27FC236}">
                <a16:creationId xmlns:a16="http://schemas.microsoft.com/office/drawing/2014/main" id="{D2674D32-6CB8-DE00-1D8B-02827CBD1B48}"/>
              </a:ext>
            </a:extLst>
          </p:cNvPr>
          <p:cNvSpPr/>
          <p:nvPr/>
        </p:nvSpPr>
        <p:spPr>
          <a:xfrm>
            <a:off x="1259783" y="2841355"/>
            <a:ext cx="1557773" cy="553998"/>
          </a:xfrm>
          <a:prstGeom prst="rect">
            <a:avLst/>
          </a:prstGeom>
        </p:spPr>
        <p:txBody>
          <a:bodyPr wrap="square">
            <a:spAutoFit/>
          </a:bodyPr>
          <a:lstStyle/>
          <a:p>
            <a:pPr algn="ctr"/>
            <a:r>
              <a:rPr lang="en-US" altLang="zh-TW" sz="1000">
                <a:solidFill>
                  <a:schemeClr val="tx1"/>
                </a:solidFill>
                <a:cs typeface="+mn-ea"/>
                <a:sym typeface="+mn-lt"/>
              </a:rPr>
              <a:t>One interface to integrate all notification settings and operations</a:t>
            </a:r>
            <a:endParaRPr lang="zh-TW" altLang="en-US" sz="1000">
              <a:solidFill>
                <a:schemeClr val="tx1"/>
              </a:solidFill>
              <a:cs typeface="+mn-ea"/>
              <a:sym typeface="+mn-lt"/>
            </a:endParaRPr>
          </a:p>
        </p:txBody>
      </p:sp>
      <p:sp>
        <p:nvSpPr>
          <p:cNvPr id="29" name="矩形 28">
            <a:extLst>
              <a:ext uri="{FF2B5EF4-FFF2-40B4-BE49-F238E27FC236}">
                <a16:creationId xmlns:a16="http://schemas.microsoft.com/office/drawing/2014/main" id="{2FBBB52D-DB6E-0DCC-CC95-F6083F242F9C}"/>
              </a:ext>
            </a:extLst>
          </p:cNvPr>
          <p:cNvSpPr/>
          <p:nvPr/>
        </p:nvSpPr>
        <p:spPr>
          <a:xfrm>
            <a:off x="5221576" y="2417762"/>
            <a:ext cx="1703490" cy="523220"/>
          </a:xfrm>
          <a:prstGeom prst="rect">
            <a:avLst/>
          </a:prstGeom>
        </p:spPr>
        <p:txBody>
          <a:bodyPr wrap="square" anchor="t">
            <a:spAutoFit/>
          </a:bodyPr>
          <a:lstStyle/>
          <a:p>
            <a:pPr algn="ctr">
              <a:buClr>
                <a:schemeClr val="lt1"/>
              </a:buClr>
              <a:buSzPts val="275"/>
            </a:pPr>
            <a:r>
              <a:rPr lang="en-US" altLang="zh-TW" sz="1400">
                <a:solidFill>
                  <a:srgbClr val="E46C0A"/>
                </a:solidFill>
                <a:cs typeface="+mn-ea"/>
                <a:sym typeface="+mn-lt"/>
              </a:rPr>
              <a:t>Highly flexible </a:t>
            </a:r>
          </a:p>
          <a:p>
            <a:pPr algn="ctr">
              <a:buClr>
                <a:schemeClr val="lt1"/>
              </a:buClr>
              <a:buSzPts val="275"/>
            </a:pPr>
            <a:r>
              <a:rPr lang="en-US" altLang="zh-TW" sz="1400">
                <a:solidFill>
                  <a:srgbClr val="E46C0A"/>
                </a:solidFill>
                <a:cs typeface="+mn-ea"/>
                <a:sym typeface="+mn-lt"/>
              </a:rPr>
              <a:t>rule setting</a:t>
            </a:r>
          </a:p>
        </p:txBody>
      </p:sp>
      <p:sp>
        <p:nvSpPr>
          <p:cNvPr id="30" name="矩形 29">
            <a:extLst>
              <a:ext uri="{FF2B5EF4-FFF2-40B4-BE49-F238E27FC236}">
                <a16:creationId xmlns:a16="http://schemas.microsoft.com/office/drawing/2014/main" id="{9F1B25D0-60C8-6E00-27B6-E1BBD090EC12}"/>
              </a:ext>
            </a:extLst>
          </p:cNvPr>
          <p:cNvSpPr/>
          <p:nvPr/>
        </p:nvSpPr>
        <p:spPr>
          <a:xfrm>
            <a:off x="5294435" y="2910604"/>
            <a:ext cx="1557773" cy="400110"/>
          </a:xfrm>
          <a:prstGeom prst="rect">
            <a:avLst/>
          </a:prstGeom>
        </p:spPr>
        <p:txBody>
          <a:bodyPr wrap="square">
            <a:spAutoFit/>
          </a:bodyPr>
          <a:lstStyle/>
          <a:p>
            <a:pPr algn="ctr"/>
            <a:r>
              <a:rPr lang="en-US" altLang="zh-TW" sz="1000">
                <a:cs typeface="+mn-ea"/>
                <a:sym typeface="+mn-lt"/>
              </a:rPr>
              <a:t>Easily filter important messages</a:t>
            </a:r>
          </a:p>
        </p:txBody>
      </p:sp>
      <p:sp>
        <p:nvSpPr>
          <p:cNvPr id="33" name="矩形 32">
            <a:extLst>
              <a:ext uri="{FF2B5EF4-FFF2-40B4-BE49-F238E27FC236}">
                <a16:creationId xmlns:a16="http://schemas.microsoft.com/office/drawing/2014/main" id="{EC884EC8-DF59-ECFA-A889-3564AB0AFA42}"/>
              </a:ext>
            </a:extLst>
          </p:cNvPr>
          <p:cNvSpPr/>
          <p:nvPr/>
        </p:nvSpPr>
        <p:spPr>
          <a:xfrm>
            <a:off x="8868104" y="2487012"/>
            <a:ext cx="1961775" cy="307777"/>
          </a:xfrm>
          <a:prstGeom prst="rect">
            <a:avLst/>
          </a:prstGeom>
        </p:spPr>
        <p:txBody>
          <a:bodyPr wrap="square" anchor="t">
            <a:spAutoFit/>
          </a:bodyPr>
          <a:lstStyle/>
          <a:p>
            <a:pPr algn="ctr">
              <a:buClr>
                <a:schemeClr val="lt1"/>
              </a:buClr>
              <a:buSzPts val="275"/>
            </a:pPr>
            <a:r>
              <a:rPr lang="en-US" altLang="zh-TW" sz="1400">
                <a:solidFill>
                  <a:srgbClr val="E46C0A"/>
                </a:solidFill>
                <a:cs typeface="+mn-ea"/>
                <a:sym typeface="+mn-lt"/>
              </a:rPr>
              <a:t>Double insurance</a:t>
            </a:r>
          </a:p>
        </p:txBody>
      </p:sp>
      <p:sp>
        <p:nvSpPr>
          <p:cNvPr id="34" name="矩形 33">
            <a:extLst>
              <a:ext uri="{FF2B5EF4-FFF2-40B4-BE49-F238E27FC236}">
                <a16:creationId xmlns:a16="http://schemas.microsoft.com/office/drawing/2014/main" id="{C8AF58B4-654F-2F5C-FAD5-0332C3CA0B63}"/>
              </a:ext>
            </a:extLst>
          </p:cNvPr>
          <p:cNvSpPr/>
          <p:nvPr/>
        </p:nvSpPr>
        <p:spPr>
          <a:xfrm>
            <a:off x="9070105" y="2910604"/>
            <a:ext cx="1557773" cy="400110"/>
          </a:xfrm>
          <a:prstGeom prst="rect">
            <a:avLst/>
          </a:prstGeom>
        </p:spPr>
        <p:txBody>
          <a:bodyPr wrap="square">
            <a:spAutoFit/>
          </a:bodyPr>
          <a:lstStyle/>
          <a:p>
            <a:pPr algn="ctr"/>
            <a:r>
              <a:rPr lang="en-US" altLang="zh-TW" sz="1000">
                <a:solidFill>
                  <a:schemeClr val="tx1"/>
                </a:solidFill>
                <a:cs typeface="+mn-ea"/>
                <a:sym typeface="+mn-lt"/>
              </a:rPr>
              <a:t>Notification history and test function</a:t>
            </a:r>
            <a:endParaRPr lang="zh-TW" altLang="en-US" sz="1000">
              <a:solidFill>
                <a:schemeClr val="tx1"/>
              </a:solidFill>
              <a:cs typeface="+mn-ea"/>
              <a:sym typeface="+mn-lt"/>
            </a:endParaRPr>
          </a:p>
        </p:txBody>
      </p:sp>
      <p:sp>
        <p:nvSpPr>
          <p:cNvPr id="35" name="矩形 34">
            <a:extLst>
              <a:ext uri="{FF2B5EF4-FFF2-40B4-BE49-F238E27FC236}">
                <a16:creationId xmlns:a16="http://schemas.microsoft.com/office/drawing/2014/main" id="{FFC85B73-FBF8-F239-604A-F316AC50F366}"/>
              </a:ext>
            </a:extLst>
          </p:cNvPr>
          <p:cNvSpPr/>
          <p:nvPr/>
        </p:nvSpPr>
        <p:spPr>
          <a:xfrm>
            <a:off x="7059880" y="2417762"/>
            <a:ext cx="1703490" cy="523220"/>
          </a:xfrm>
          <a:prstGeom prst="rect">
            <a:avLst/>
          </a:prstGeom>
        </p:spPr>
        <p:txBody>
          <a:bodyPr wrap="square" anchor="t">
            <a:spAutoFit/>
          </a:bodyPr>
          <a:lstStyle/>
          <a:p>
            <a:pPr algn="ctr">
              <a:buClr>
                <a:schemeClr val="lt1"/>
              </a:buClr>
              <a:buSzPts val="275"/>
            </a:pPr>
            <a:r>
              <a:rPr lang="en-US" altLang="zh-TW" sz="1400">
                <a:solidFill>
                  <a:srgbClr val="E46C0A"/>
                </a:solidFill>
                <a:cs typeface="+mn-ea"/>
                <a:sym typeface="+mn-lt"/>
              </a:rPr>
              <a:t>Multi-language support</a:t>
            </a:r>
          </a:p>
        </p:txBody>
      </p:sp>
      <p:sp>
        <p:nvSpPr>
          <p:cNvPr id="36" name="矩形 35">
            <a:extLst>
              <a:ext uri="{FF2B5EF4-FFF2-40B4-BE49-F238E27FC236}">
                <a16:creationId xmlns:a16="http://schemas.microsoft.com/office/drawing/2014/main" id="{FE68D954-E96E-052A-E99A-68B0790A96B9}"/>
              </a:ext>
            </a:extLst>
          </p:cNvPr>
          <p:cNvSpPr/>
          <p:nvPr/>
        </p:nvSpPr>
        <p:spPr>
          <a:xfrm>
            <a:off x="7086269" y="2910604"/>
            <a:ext cx="1650712" cy="553998"/>
          </a:xfrm>
          <a:prstGeom prst="rect">
            <a:avLst/>
          </a:prstGeom>
        </p:spPr>
        <p:txBody>
          <a:bodyPr wrap="square" anchor="t">
            <a:spAutoFit/>
          </a:bodyPr>
          <a:lstStyle/>
          <a:p>
            <a:pPr algn="ctr"/>
            <a:r>
              <a:rPr lang="zh-TW" altLang="en-US" sz="1000">
                <a:solidFill>
                  <a:schemeClr val="tx1"/>
                </a:solidFill>
                <a:cs typeface="+mn-ea"/>
                <a:sym typeface="+mn-lt"/>
              </a:rPr>
              <a:t> </a:t>
            </a:r>
            <a:r>
              <a:rPr lang="en-US" altLang="zh-TW" sz="1000">
                <a:cs typeface="+mn-ea"/>
                <a:sym typeface="+mn-lt"/>
              </a:rPr>
              <a:t>Support 23 language &amp; composed by professionals</a:t>
            </a:r>
          </a:p>
        </p:txBody>
      </p:sp>
      <p:pic>
        <p:nvPicPr>
          <p:cNvPr id="37" name="圖片 36">
            <a:extLst>
              <a:ext uri="{FF2B5EF4-FFF2-40B4-BE49-F238E27FC236}">
                <a16:creationId xmlns:a16="http://schemas.microsoft.com/office/drawing/2014/main" id="{A08EA87D-7029-0CC8-4D38-8CABB330ECCF}"/>
              </a:ext>
            </a:extLst>
          </p:cNvPr>
          <p:cNvPicPr>
            <a:picLocks noChangeAspect="1"/>
          </p:cNvPicPr>
          <p:nvPr/>
        </p:nvPicPr>
        <p:blipFill>
          <a:blip r:embed="rId12" cstate="print">
            <a:grayscl/>
            <a:extLst>
              <a:ext uri="{28A0092B-C50C-407E-A947-70E740481C1C}">
                <a14:useLocalDpi xmlns:a14="http://schemas.microsoft.com/office/drawing/2010/main"/>
              </a:ext>
            </a:extLst>
          </a:blip>
          <a:stretch>
            <a:fillRect/>
          </a:stretch>
        </p:blipFill>
        <p:spPr>
          <a:xfrm>
            <a:off x="5707571" y="1818172"/>
            <a:ext cx="731501" cy="670544"/>
          </a:xfrm>
          <a:prstGeom prst="rect">
            <a:avLst/>
          </a:prstGeom>
        </p:spPr>
      </p:pic>
      <p:pic>
        <p:nvPicPr>
          <p:cNvPr id="38" name="圖片 37">
            <a:extLst>
              <a:ext uri="{FF2B5EF4-FFF2-40B4-BE49-F238E27FC236}">
                <a16:creationId xmlns:a16="http://schemas.microsoft.com/office/drawing/2014/main" id="{F0189D6C-9152-91E7-A280-CFD4179640B8}"/>
              </a:ext>
            </a:extLst>
          </p:cNvPr>
          <p:cNvPicPr>
            <a:picLocks noChangeAspect="1"/>
          </p:cNvPicPr>
          <p:nvPr/>
        </p:nvPicPr>
        <p:blipFill>
          <a:blip r:embed="rId13" cstate="print">
            <a:grayscl/>
            <a:extLst>
              <a:ext uri="{BEBA8EAE-BF5A-486C-A8C5-ECC9F3942E4B}">
                <a14:imgProps xmlns:a14="http://schemas.microsoft.com/office/drawing/2010/main">
                  <a14:imgLayer r:embed="rId14">
                    <a14:imgEffect>
                      <a14:saturation sat="0"/>
                    </a14:imgEffect>
                  </a14:imgLayer>
                </a14:imgProps>
              </a:ext>
              <a:ext uri="{28A0092B-C50C-407E-A947-70E740481C1C}">
                <a14:useLocalDpi xmlns:a14="http://schemas.microsoft.com/office/drawing/2010/main"/>
              </a:ext>
            </a:extLst>
          </a:blip>
          <a:stretch>
            <a:fillRect/>
          </a:stretch>
        </p:blipFill>
        <p:spPr>
          <a:xfrm>
            <a:off x="3701046" y="1760098"/>
            <a:ext cx="755204" cy="692271"/>
          </a:xfrm>
          <a:prstGeom prst="rect">
            <a:avLst/>
          </a:prstGeom>
        </p:spPr>
      </p:pic>
      <p:pic>
        <p:nvPicPr>
          <p:cNvPr id="39" name="圖片 38">
            <a:extLst>
              <a:ext uri="{FF2B5EF4-FFF2-40B4-BE49-F238E27FC236}">
                <a16:creationId xmlns:a16="http://schemas.microsoft.com/office/drawing/2014/main" id="{926B9EEF-1B14-E1B9-B166-CF61D5830A05}"/>
              </a:ext>
            </a:extLst>
          </p:cNvPr>
          <p:cNvPicPr>
            <a:picLocks noChangeAspect="1"/>
          </p:cNvPicPr>
          <p:nvPr/>
        </p:nvPicPr>
        <p:blipFill>
          <a:blip r:embed="rId15">
            <a:extLst>
              <a:ext uri="{BEBA8EAE-BF5A-486C-A8C5-ECC9F3942E4B}">
                <a14:imgProps xmlns:a14="http://schemas.microsoft.com/office/drawing/2010/main">
                  <a14:imgLayer r:embed="rId16">
                    <a14:imgEffect>
                      <a14:saturation sat="0"/>
                    </a14:imgEffect>
                  </a14:imgLayer>
                </a14:imgProps>
              </a:ext>
            </a:extLst>
          </a:blip>
          <a:stretch>
            <a:fillRect/>
          </a:stretch>
        </p:blipFill>
        <p:spPr>
          <a:xfrm>
            <a:off x="1734605" y="1818172"/>
            <a:ext cx="608129" cy="576122"/>
          </a:xfrm>
          <a:prstGeom prst="rect">
            <a:avLst/>
          </a:prstGeom>
        </p:spPr>
      </p:pic>
      <p:pic>
        <p:nvPicPr>
          <p:cNvPr id="40" name="圖片 39">
            <a:extLst>
              <a:ext uri="{FF2B5EF4-FFF2-40B4-BE49-F238E27FC236}">
                <a16:creationId xmlns:a16="http://schemas.microsoft.com/office/drawing/2014/main" id="{97D38789-46C6-B77E-5A6B-8D487B75BCC0}"/>
              </a:ext>
            </a:extLst>
          </p:cNvPr>
          <p:cNvPicPr>
            <a:picLocks noChangeAspect="1"/>
          </p:cNvPicPr>
          <p:nvPr/>
        </p:nvPicPr>
        <p:blipFill>
          <a:blip r:embed="rId17">
            <a:grayscl/>
          </a:blip>
          <a:stretch>
            <a:fillRect/>
          </a:stretch>
        </p:blipFill>
        <p:spPr>
          <a:xfrm>
            <a:off x="7653285" y="1847893"/>
            <a:ext cx="516681" cy="516681"/>
          </a:xfrm>
          <a:prstGeom prst="rect">
            <a:avLst/>
          </a:prstGeom>
        </p:spPr>
      </p:pic>
      <p:pic>
        <p:nvPicPr>
          <p:cNvPr id="41" name="圖片 40">
            <a:extLst>
              <a:ext uri="{FF2B5EF4-FFF2-40B4-BE49-F238E27FC236}">
                <a16:creationId xmlns:a16="http://schemas.microsoft.com/office/drawing/2014/main" id="{FCA972C7-AE49-195C-E206-E98E524C9A00}"/>
              </a:ext>
            </a:extLst>
          </p:cNvPr>
          <p:cNvPicPr>
            <a:picLocks noChangeAspect="1"/>
          </p:cNvPicPr>
          <p:nvPr/>
        </p:nvPicPr>
        <p:blipFill>
          <a:blip r:embed="rId18">
            <a:grayscl/>
            <a:extLst>
              <a:ext uri="{BEBA8EAE-BF5A-486C-A8C5-ECC9F3942E4B}">
                <a14:imgProps xmlns:a14="http://schemas.microsoft.com/office/drawing/2010/main">
                  <a14:imgLayer r:embed="rId19">
                    <a14:imgEffect>
                      <a14:saturation sat="0"/>
                    </a14:imgEffect>
                  </a14:imgLayer>
                </a14:imgProps>
              </a:ext>
            </a:extLst>
          </a:blip>
          <a:stretch>
            <a:fillRect/>
          </a:stretch>
        </p:blipFill>
        <p:spPr>
          <a:xfrm>
            <a:off x="9627230" y="1841034"/>
            <a:ext cx="443522" cy="530398"/>
          </a:xfrm>
          <a:prstGeom prst="rect">
            <a:avLst/>
          </a:prstGeom>
        </p:spPr>
      </p:pic>
    </p:spTree>
    <p:extLst>
      <p:ext uri="{BB962C8B-B14F-4D97-AF65-F5344CB8AC3E}">
        <p14:creationId xmlns:p14="http://schemas.microsoft.com/office/powerpoint/2010/main" val="262618876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80E6EAC-55C0-504B-B6EF-0BF9EBE891E8}"/>
              </a:ext>
            </a:extLst>
          </p:cNvPr>
          <p:cNvSpPr>
            <a:spLocks noGrp="1"/>
          </p:cNvSpPr>
          <p:nvPr>
            <p:ph type="title"/>
          </p:nvPr>
        </p:nvSpPr>
        <p:spPr/>
        <p:txBody>
          <a:bodyPr>
            <a:normAutofit/>
          </a:bodyPr>
          <a:lstStyle/>
          <a:p>
            <a:r>
              <a:rPr lang="en-US" altLang="zh-TW" err="1">
                <a:latin typeface="+mn-lt"/>
                <a:ea typeface="+mn-ea"/>
                <a:cs typeface="+mn-ea"/>
                <a:sym typeface="+mn-lt"/>
              </a:rPr>
              <a:t>QuLog</a:t>
            </a:r>
            <a:r>
              <a:rPr lang="en-US" altLang="zh-TW">
                <a:latin typeface="+mn-lt"/>
                <a:ea typeface="+mn-ea"/>
                <a:cs typeface="+mn-ea"/>
                <a:sym typeface="+mn-lt"/>
              </a:rPr>
              <a:t> Center proactively analyze and </a:t>
            </a:r>
            <a:br>
              <a:rPr lang="en-US" altLang="zh-TW">
                <a:latin typeface="+mn-lt"/>
                <a:ea typeface="+mn-ea"/>
                <a:cs typeface="+mn-ea"/>
                <a:sym typeface="+mn-lt"/>
              </a:rPr>
            </a:br>
            <a:r>
              <a:rPr lang="en-US" altLang="zh-TW">
                <a:latin typeface="+mn-lt"/>
                <a:ea typeface="+mn-ea"/>
                <a:cs typeface="+mn-ea"/>
                <a:sym typeface="+mn-lt"/>
              </a:rPr>
              <a:t>monitor connections</a:t>
            </a:r>
            <a:endParaRPr kumimoji="1" lang="zh-TW" altLang="en-US">
              <a:solidFill>
                <a:schemeClr val="tx1"/>
              </a:solidFill>
              <a:latin typeface="+mn-lt"/>
              <a:ea typeface="+mn-ea"/>
              <a:cs typeface="+mn-ea"/>
              <a:sym typeface="+mn-lt"/>
            </a:endParaRPr>
          </a:p>
        </p:txBody>
      </p:sp>
      <p:pic>
        <p:nvPicPr>
          <p:cNvPr id="3" name="Picture 4">
            <a:extLst>
              <a:ext uri="{FF2B5EF4-FFF2-40B4-BE49-F238E27FC236}">
                <a16:creationId xmlns:a16="http://schemas.microsoft.com/office/drawing/2014/main" id="{ADB4352F-D54A-904A-AEEE-7EBAE2CDAC13}"/>
              </a:ext>
            </a:extLst>
          </p:cNvPr>
          <p:cNvPicPr>
            <a:picLocks noChangeAspect="1"/>
          </p:cNvPicPr>
          <p:nvPr/>
        </p:nvPicPr>
        <p:blipFill>
          <a:blip r:embed="rId2"/>
          <a:stretch>
            <a:fillRect/>
          </a:stretch>
        </p:blipFill>
        <p:spPr>
          <a:xfrm>
            <a:off x="4031180" y="2172192"/>
            <a:ext cx="7933267" cy="3966633"/>
          </a:xfrm>
          <a:prstGeom prst="rect">
            <a:avLst/>
          </a:prstGeom>
          <a:effectLst>
            <a:outerShdw blurRad="431800" dist="368300" dir="5760000" sx="106000" sy="106000" algn="tr" rotWithShape="0">
              <a:prstClr val="black">
                <a:alpha val="34000"/>
              </a:prstClr>
            </a:outerShdw>
          </a:effectLst>
        </p:spPr>
      </p:pic>
      <p:sp>
        <p:nvSpPr>
          <p:cNvPr id="4" name="Text Placeholder 3">
            <a:extLst>
              <a:ext uri="{FF2B5EF4-FFF2-40B4-BE49-F238E27FC236}">
                <a16:creationId xmlns:a16="http://schemas.microsoft.com/office/drawing/2014/main" id="{6E824956-3BD6-8FD4-34A9-0CFAC76634DE}"/>
              </a:ext>
            </a:extLst>
          </p:cNvPr>
          <p:cNvSpPr txBox="1">
            <a:spLocks/>
          </p:cNvSpPr>
          <p:nvPr/>
        </p:nvSpPr>
        <p:spPr>
          <a:xfrm>
            <a:off x="328275" y="1631071"/>
            <a:ext cx="3702905" cy="5101263"/>
          </a:xfrm>
          <a:prstGeom prst="rect">
            <a:avLst/>
          </a:prstGeom>
        </p:spPr>
        <p:txBody>
          <a:bodyPr vert="horz" lIns="91440" tIns="45720" rIns="91440" bIns="45720" rtlCol="0" anchor="ctr">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微軟正黑體" pitchFamily="34" charset="-120"/>
                <a:ea typeface="微軟正黑體" pitchFamily="34" charset="-120"/>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微軟正黑體" pitchFamily="34" charset="-120"/>
                <a:ea typeface="微軟正黑體" pitchFamily="34" charset="-120"/>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微軟正黑體" pitchFamily="34" charset="-120"/>
                <a:ea typeface="微軟正黑體" pitchFamily="34" charset="-120"/>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微軟正黑體" pitchFamily="34" charset="-120"/>
                <a:ea typeface="微軟正黑體" pitchFamily="34" charset="-120"/>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微軟正黑體" pitchFamily="34" charset="-120"/>
                <a:ea typeface="微軟正黑體" pitchFamily="34" charset="-12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lnSpc>
                <a:spcPts val="1700"/>
              </a:lnSpc>
              <a:spcBef>
                <a:spcPts val="400"/>
              </a:spcBef>
              <a:buClr>
                <a:schemeClr val="bg1"/>
              </a:buClr>
              <a:buNone/>
            </a:pPr>
            <a:r>
              <a:rPr lang="en-US" sz="1500" b="1">
                <a:solidFill>
                  <a:schemeClr val="bg1"/>
                </a:solidFill>
                <a:latin typeface="+mn-lt"/>
                <a:ea typeface="+mn-ea"/>
                <a:cs typeface="+mn-ea"/>
                <a:sym typeface="+mn-lt"/>
              </a:rPr>
              <a:t>Proactive analysis</a:t>
            </a:r>
            <a:endParaRPr lang="en-US" altLang="zh-TW" sz="1500" b="1">
              <a:solidFill>
                <a:schemeClr val="bg1"/>
              </a:solidFill>
              <a:latin typeface="+mn-lt"/>
              <a:ea typeface="+mn-ea"/>
              <a:cs typeface="+mn-ea"/>
              <a:sym typeface="+mn-lt"/>
            </a:endParaRPr>
          </a:p>
          <a:p>
            <a:pPr marL="285750" lvl="1">
              <a:lnSpc>
                <a:spcPts val="1700"/>
              </a:lnSpc>
              <a:spcBef>
                <a:spcPts val="400"/>
              </a:spcBef>
              <a:buClr>
                <a:schemeClr val="bg1"/>
              </a:buClr>
              <a:buFont typeface="Arial" panose="020B0604020202020204" pitchFamily="34" charset="0"/>
              <a:buChar char="•"/>
            </a:pPr>
            <a:r>
              <a:rPr lang="en-US" altLang="zh-TW" sz="1400">
                <a:solidFill>
                  <a:schemeClr val="bg1"/>
                </a:solidFill>
                <a:latin typeface="+mn-lt"/>
                <a:ea typeface="+mn-ea"/>
                <a:cs typeface="+mn-ea"/>
                <a:sym typeface="+mn-lt"/>
              </a:rPr>
              <a:t>List the top 5 Applications for Error/Warning Logs</a:t>
            </a:r>
          </a:p>
          <a:p>
            <a:pPr marL="285750" lvl="1">
              <a:lnSpc>
                <a:spcPts val="1700"/>
              </a:lnSpc>
              <a:spcBef>
                <a:spcPts val="400"/>
              </a:spcBef>
              <a:buClr>
                <a:schemeClr val="bg1"/>
              </a:buClr>
              <a:buFont typeface="Arial" panose="020B0604020202020204" pitchFamily="34" charset="0"/>
              <a:buChar char="•"/>
            </a:pPr>
            <a:r>
              <a:rPr lang="en-US" altLang="zh-TW" sz="1400">
                <a:solidFill>
                  <a:schemeClr val="bg1"/>
                </a:solidFill>
                <a:latin typeface="+mn-lt"/>
                <a:ea typeface="+mn-ea"/>
                <a:cs typeface="+mn-ea"/>
                <a:sym typeface="+mn-lt"/>
              </a:rPr>
              <a:t>System access statistics such as connection types and logged in IP</a:t>
            </a:r>
          </a:p>
          <a:p>
            <a:pPr marL="0" lvl="1" indent="0">
              <a:lnSpc>
                <a:spcPts val="1700"/>
              </a:lnSpc>
              <a:spcBef>
                <a:spcPts val="400"/>
              </a:spcBef>
              <a:buClr>
                <a:schemeClr val="bg1"/>
              </a:buClr>
              <a:buNone/>
            </a:pPr>
            <a:r>
              <a:rPr lang="en-US" sz="1500" b="1">
                <a:solidFill>
                  <a:schemeClr val="bg1"/>
                </a:solidFill>
                <a:latin typeface="+mn-lt"/>
                <a:ea typeface="+mn-ea"/>
                <a:cs typeface="+mn-ea"/>
                <a:sym typeface="+mn-lt"/>
              </a:rPr>
              <a:t>Quick filtering</a:t>
            </a:r>
          </a:p>
          <a:p>
            <a:pPr marL="285750" lvl="1">
              <a:lnSpc>
                <a:spcPts val="1700"/>
              </a:lnSpc>
              <a:spcBef>
                <a:spcPts val="400"/>
              </a:spcBef>
              <a:buClr>
                <a:schemeClr val="bg1"/>
              </a:buClr>
              <a:buFont typeface="Arial" panose="020B0604020202020204" pitchFamily="34" charset="0"/>
              <a:buChar char="•"/>
            </a:pPr>
            <a:r>
              <a:rPr lang="en-US" sz="1400">
                <a:solidFill>
                  <a:schemeClr val="bg1"/>
                </a:solidFill>
                <a:latin typeface="+mn-lt"/>
                <a:ea typeface="+mn-ea"/>
                <a:cs typeface="+mn-ea"/>
                <a:sym typeface="+mn-lt"/>
              </a:rPr>
              <a:t>Categorize by APP name or date</a:t>
            </a:r>
          </a:p>
          <a:p>
            <a:pPr marL="285750" lvl="1">
              <a:lnSpc>
                <a:spcPts val="1700"/>
              </a:lnSpc>
              <a:spcBef>
                <a:spcPts val="400"/>
              </a:spcBef>
              <a:buClr>
                <a:schemeClr val="bg1"/>
              </a:buClr>
              <a:buFont typeface="Arial" panose="020B0604020202020204" pitchFamily="34" charset="0"/>
              <a:buChar char="•"/>
            </a:pPr>
            <a:r>
              <a:rPr lang="en-US" sz="1400">
                <a:solidFill>
                  <a:schemeClr val="bg1"/>
                </a:solidFill>
                <a:latin typeface="+mn-lt"/>
                <a:ea typeface="+mn-ea"/>
                <a:cs typeface="+mn-ea"/>
                <a:sym typeface="+mn-lt"/>
              </a:rPr>
              <a:t>Customize labels/styles/flags for advanced search</a:t>
            </a:r>
          </a:p>
          <a:p>
            <a:pPr marL="0" lvl="1" indent="0">
              <a:lnSpc>
                <a:spcPts val="1700"/>
              </a:lnSpc>
              <a:spcBef>
                <a:spcPts val="400"/>
              </a:spcBef>
              <a:buClr>
                <a:schemeClr val="bg1"/>
              </a:buClr>
              <a:buNone/>
            </a:pPr>
            <a:r>
              <a:rPr lang="en-US" sz="1500" b="1">
                <a:solidFill>
                  <a:schemeClr val="bg1"/>
                </a:solidFill>
                <a:latin typeface="+mn-lt"/>
                <a:ea typeface="+mn-ea"/>
                <a:cs typeface="+mn-ea"/>
                <a:sym typeface="+mn-lt"/>
              </a:rPr>
              <a:t>Real-time monitoring</a:t>
            </a:r>
          </a:p>
          <a:p>
            <a:pPr marL="285750" lvl="1">
              <a:lnSpc>
                <a:spcPts val="1700"/>
              </a:lnSpc>
              <a:spcBef>
                <a:spcPts val="400"/>
              </a:spcBef>
              <a:buClr>
                <a:schemeClr val="bg1"/>
              </a:buClr>
              <a:buFont typeface="Arial" panose="020B0604020202020204" pitchFamily="34" charset="0"/>
              <a:buChar char="•"/>
            </a:pPr>
            <a:r>
              <a:rPr lang="en-US" sz="1400">
                <a:solidFill>
                  <a:schemeClr val="bg1"/>
                </a:solidFill>
                <a:latin typeface="+mn-lt"/>
                <a:ea typeface="+mn-ea"/>
                <a:cs typeface="+mn-ea"/>
                <a:sym typeface="+mn-lt"/>
              </a:rPr>
              <a:t>View the online members and their connection types</a:t>
            </a:r>
          </a:p>
          <a:p>
            <a:pPr marL="0" lvl="1" indent="0">
              <a:lnSpc>
                <a:spcPts val="1700"/>
              </a:lnSpc>
              <a:spcBef>
                <a:spcPts val="400"/>
              </a:spcBef>
              <a:buClr>
                <a:schemeClr val="bg1"/>
              </a:buClr>
              <a:buNone/>
            </a:pPr>
            <a:r>
              <a:rPr lang="en-US" sz="1500" b="1">
                <a:solidFill>
                  <a:schemeClr val="bg1"/>
                </a:solidFill>
                <a:latin typeface="+mn-lt"/>
                <a:ea typeface="+mn-ea"/>
                <a:cs typeface="+mn-ea"/>
                <a:sym typeface="+mn-lt"/>
              </a:rPr>
              <a:t>Unified management</a:t>
            </a:r>
          </a:p>
          <a:p>
            <a:pPr marL="285750" lvl="1">
              <a:lnSpc>
                <a:spcPts val="1700"/>
              </a:lnSpc>
              <a:spcBef>
                <a:spcPts val="400"/>
              </a:spcBef>
              <a:buClr>
                <a:schemeClr val="bg1"/>
              </a:buClr>
              <a:buFont typeface="Arial" panose="020B0604020202020204" pitchFamily="34" charset="0"/>
              <a:buChar char="•"/>
            </a:pPr>
            <a:r>
              <a:rPr lang="en-US" sz="1400">
                <a:solidFill>
                  <a:schemeClr val="bg1"/>
                </a:solidFill>
                <a:latin typeface="+mn-lt"/>
                <a:ea typeface="+mn-ea"/>
                <a:cs typeface="+mn-ea"/>
                <a:sym typeface="+mn-lt"/>
              </a:rPr>
              <a:t>Consolidate detailed local and remote NAS record files</a:t>
            </a:r>
          </a:p>
          <a:p>
            <a:pPr marL="285750" lvl="1">
              <a:lnSpc>
                <a:spcPts val="1700"/>
              </a:lnSpc>
              <a:spcBef>
                <a:spcPts val="400"/>
              </a:spcBef>
              <a:buClr>
                <a:schemeClr val="bg1"/>
              </a:buClr>
              <a:buFont typeface="Arial" panose="020B0604020202020204" pitchFamily="34" charset="0"/>
              <a:buChar char="•"/>
            </a:pPr>
            <a:r>
              <a:rPr lang="en-US" sz="1400">
                <a:solidFill>
                  <a:schemeClr val="bg1"/>
                </a:solidFill>
                <a:latin typeface="+mn-lt"/>
                <a:ea typeface="+mn-ea"/>
                <a:cs typeface="+mn-ea"/>
                <a:sym typeface="+mn-lt"/>
              </a:rPr>
              <a:t>Set the size of the space for the record</a:t>
            </a:r>
          </a:p>
          <a:p>
            <a:pPr marL="285750" lvl="1">
              <a:lnSpc>
                <a:spcPts val="1700"/>
              </a:lnSpc>
              <a:spcBef>
                <a:spcPts val="400"/>
              </a:spcBef>
              <a:buClr>
                <a:schemeClr val="bg1"/>
              </a:buClr>
              <a:buFont typeface="Arial" panose="020B0604020202020204" pitchFamily="34" charset="0"/>
              <a:buChar char="•"/>
            </a:pPr>
            <a:r>
              <a:rPr lang="en-US" sz="1400">
                <a:solidFill>
                  <a:schemeClr val="bg1"/>
                </a:solidFill>
                <a:latin typeface="+mn-lt"/>
                <a:ea typeface="+mn-ea"/>
                <a:cs typeface="+mn-ea"/>
                <a:sym typeface="+mn-lt"/>
              </a:rPr>
              <a:t>Send NAS log files to a standard Syslog server</a:t>
            </a:r>
          </a:p>
          <a:p>
            <a:pPr marL="285750" lvl="1">
              <a:lnSpc>
                <a:spcPts val="1700"/>
              </a:lnSpc>
              <a:spcBef>
                <a:spcPts val="400"/>
              </a:spcBef>
              <a:buClr>
                <a:schemeClr val="bg1"/>
              </a:buClr>
              <a:buFont typeface="Arial" panose="020B0604020202020204" pitchFamily="34" charset="0"/>
              <a:buChar char="•"/>
            </a:pPr>
            <a:r>
              <a:rPr lang="en-US" sz="1400">
                <a:solidFill>
                  <a:schemeClr val="bg1"/>
                </a:solidFill>
                <a:latin typeface="+mn-lt"/>
                <a:ea typeface="+mn-ea"/>
                <a:cs typeface="+mn-ea"/>
                <a:sym typeface="+mn-lt"/>
              </a:rPr>
              <a:t>Notify specified notifications by Notification Center</a:t>
            </a:r>
            <a:endParaRPr lang="en-TW" sz="1400">
              <a:solidFill>
                <a:schemeClr val="bg1"/>
              </a:solidFill>
              <a:latin typeface="+mn-lt"/>
              <a:ea typeface="+mn-ea"/>
              <a:cs typeface="+mn-ea"/>
              <a:sym typeface="+mn-lt"/>
            </a:endParaRPr>
          </a:p>
        </p:txBody>
      </p:sp>
    </p:spTree>
    <p:extLst>
      <p:ext uri="{BB962C8B-B14F-4D97-AF65-F5344CB8AC3E}">
        <p14:creationId xmlns:p14="http://schemas.microsoft.com/office/powerpoint/2010/main" val="11672917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p:txBody>
          <a:bodyPr>
            <a:normAutofit/>
          </a:bodyPr>
          <a:lstStyle/>
          <a:p>
            <a:r>
              <a:rPr lang="en-US" altLang="zh-TW">
                <a:latin typeface="+mn-lt"/>
                <a:ea typeface="+mn-ea"/>
                <a:cs typeface="+mn-ea"/>
                <a:sym typeface="+mn-lt"/>
              </a:rPr>
              <a:t>QVR</a:t>
            </a:r>
            <a:r>
              <a:rPr lang="zh-TW" altLang="en-US">
                <a:latin typeface="+mn-lt"/>
                <a:ea typeface="+mn-ea"/>
                <a:cs typeface="+mn-ea"/>
                <a:sym typeface="+mn-lt"/>
              </a:rPr>
              <a:t> </a:t>
            </a:r>
            <a:r>
              <a:rPr lang="en-US" altLang="zh-TW">
                <a:latin typeface="+mn-lt"/>
                <a:ea typeface="+mn-ea"/>
                <a:cs typeface="+mn-ea"/>
                <a:sym typeface="+mn-lt"/>
              </a:rPr>
              <a:t>Elite- Surveillance System</a:t>
            </a:r>
            <a:endParaRPr lang="en-US">
              <a:latin typeface="+mn-lt"/>
              <a:ea typeface="+mn-ea"/>
              <a:cs typeface="+mn-ea"/>
              <a:sym typeface="+mn-lt"/>
            </a:endParaRPr>
          </a:p>
        </p:txBody>
      </p:sp>
      <p:sp>
        <p:nvSpPr>
          <p:cNvPr id="5" name="矩形: 圓角 13">
            <a:extLst>
              <a:ext uri="{FF2B5EF4-FFF2-40B4-BE49-F238E27FC236}">
                <a16:creationId xmlns:a16="http://schemas.microsoft.com/office/drawing/2014/main" id="{593617F4-1813-DDF6-8C7B-44B606AE5726}"/>
              </a:ext>
            </a:extLst>
          </p:cNvPr>
          <p:cNvSpPr/>
          <p:nvPr/>
        </p:nvSpPr>
        <p:spPr>
          <a:xfrm>
            <a:off x="1772587" y="1789763"/>
            <a:ext cx="3109500" cy="3056015"/>
          </a:xfrm>
          <a:prstGeom prst="roundRect">
            <a:avLst>
              <a:gd name="adj" fmla="val 50000"/>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378"/>
            <a:endParaRPr lang="zh-TW" altLang="en-US">
              <a:solidFill>
                <a:srgbClr val="010203"/>
              </a:solidFill>
              <a:cs typeface="+mn-ea"/>
              <a:sym typeface="+mn-lt"/>
            </a:endParaRPr>
          </a:p>
        </p:txBody>
      </p:sp>
      <p:pic>
        <p:nvPicPr>
          <p:cNvPr id="10" name="圖片 4" descr="一張含有 文字, 室內, 螢幕擷取畫面, 差異 的圖片&#10;&#10;自動產生的描述">
            <a:extLst>
              <a:ext uri="{FF2B5EF4-FFF2-40B4-BE49-F238E27FC236}">
                <a16:creationId xmlns:a16="http://schemas.microsoft.com/office/drawing/2014/main" id="{D85BDFF4-D5B0-C323-506B-9330711690CC}"/>
              </a:ext>
            </a:extLst>
          </p:cNvPr>
          <p:cNvPicPr>
            <a:picLocks noChangeAspect="1"/>
          </p:cNvPicPr>
          <p:nvPr/>
        </p:nvPicPr>
        <p:blipFill>
          <a:blip r:embed="rId3"/>
          <a:stretch>
            <a:fillRect/>
          </a:stretch>
        </p:blipFill>
        <p:spPr>
          <a:xfrm>
            <a:off x="1581898" y="1839560"/>
            <a:ext cx="7323522" cy="4102325"/>
          </a:xfrm>
          <a:prstGeom prst="rect">
            <a:avLst/>
          </a:prstGeom>
          <a:effectLst>
            <a:outerShdw blurRad="431800" dist="368300" dir="5760000" algn="ctr" rotWithShape="0">
              <a:srgbClr val="000000">
                <a:alpha val="34000"/>
              </a:srgbClr>
            </a:outerShdw>
          </a:effectLst>
        </p:spPr>
      </p:pic>
      <p:pic>
        <p:nvPicPr>
          <p:cNvPr id="18" name="圖片 17">
            <a:extLst>
              <a:ext uri="{FF2B5EF4-FFF2-40B4-BE49-F238E27FC236}">
                <a16:creationId xmlns:a16="http://schemas.microsoft.com/office/drawing/2014/main" id="{143E1E93-F72E-3040-4FBE-7174F4FA5F0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06203" y="1778483"/>
            <a:ext cx="1151391" cy="1151392"/>
          </a:xfrm>
          <a:prstGeom prst="rect">
            <a:avLst/>
          </a:prstGeom>
          <a:effectLst>
            <a:outerShdw blurRad="431800" dist="368300" dir="5760000" sx="106000" sy="106000" algn="t" rotWithShape="0">
              <a:prstClr val="black">
                <a:alpha val="34000"/>
              </a:prstClr>
            </a:outerShdw>
          </a:effectLst>
        </p:spPr>
      </p:pic>
      <p:sp>
        <p:nvSpPr>
          <p:cNvPr id="19" name="文字方塊 6">
            <a:extLst>
              <a:ext uri="{FF2B5EF4-FFF2-40B4-BE49-F238E27FC236}">
                <a16:creationId xmlns:a16="http://schemas.microsoft.com/office/drawing/2014/main" id="{4700EBC3-DD90-C5CF-7732-1C99B0685156}"/>
              </a:ext>
            </a:extLst>
          </p:cNvPr>
          <p:cNvSpPr txBox="1"/>
          <p:nvPr/>
        </p:nvSpPr>
        <p:spPr>
          <a:xfrm>
            <a:off x="8611376" y="3176861"/>
            <a:ext cx="2878028"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1219170">
              <a:buClr>
                <a:srgbClr val="000000"/>
              </a:buClr>
            </a:pPr>
            <a:r>
              <a:rPr lang="en-US" altLang="zh-TW" sz="1500" kern="0">
                <a:solidFill>
                  <a:schemeClr val="bg1"/>
                </a:solidFill>
                <a:cs typeface="+mn-ea"/>
                <a:sym typeface="+mn-lt"/>
              </a:rPr>
              <a:t>MP4 Recording Format​​</a:t>
            </a:r>
          </a:p>
        </p:txBody>
      </p:sp>
      <p:sp>
        <p:nvSpPr>
          <p:cNvPr id="20" name="文字方塊 11">
            <a:extLst>
              <a:ext uri="{FF2B5EF4-FFF2-40B4-BE49-F238E27FC236}">
                <a16:creationId xmlns:a16="http://schemas.microsoft.com/office/drawing/2014/main" id="{9C3D98AA-7B97-048E-935F-CB433361433F}"/>
              </a:ext>
            </a:extLst>
          </p:cNvPr>
          <p:cNvSpPr txBox="1"/>
          <p:nvPr/>
        </p:nvSpPr>
        <p:spPr>
          <a:xfrm>
            <a:off x="8763707" y="4782615"/>
            <a:ext cx="2674724"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1219170">
              <a:buClr>
                <a:srgbClr val="000000"/>
              </a:buClr>
            </a:pPr>
            <a:r>
              <a:rPr lang="en-US" altLang="zh-TW" sz="1500" kern="0">
                <a:solidFill>
                  <a:schemeClr val="bg1"/>
                </a:solidFill>
                <a:cs typeface="+mn-ea"/>
                <a:sym typeface="+mn-lt"/>
              </a:rPr>
              <a:t>Flexible Subscription​​</a:t>
            </a:r>
          </a:p>
        </p:txBody>
      </p:sp>
      <p:sp>
        <p:nvSpPr>
          <p:cNvPr id="21" name="文字方塊 12">
            <a:extLst>
              <a:ext uri="{FF2B5EF4-FFF2-40B4-BE49-F238E27FC236}">
                <a16:creationId xmlns:a16="http://schemas.microsoft.com/office/drawing/2014/main" id="{92205736-2F0F-AB7D-0EC5-93C18AAC0526}"/>
              </a:ext>
            </a:extLst>
          </p:cNvPr>
          <p:cNvSpPr txBox="1"/>
          <p:nvPr/>
        </p:nvSpPr>
        <p:spPr>
          <a:xfrm>
            <a:off x="9106101" y="6342268"/>
            <a:ext cx="2027477"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1219170">
              <a:buClr>
                <a:srgbClr val="000000"/>
              </a:buClr>
            </a:pPr>
            <a:r>
              <a:rPr lang="en-US" altLang="zh-TW" sz="1500" kern="0">
                <a:solidFill>
                  <a:schemeClr val="bg1"/>
                </a:solidFill>
                <a:cs typeface="+mn-ea"/>
                <a:sym typeface="+mn-lt"/>
              </a:rPr>
              <a:t>Expandable Capacity​​</a:t>
            </a:r>
          </a:p>
        </p:txBody>
      </p:sp>
      <p:grpSp>
        <p:nvGrpSpPr>
          <p:cNvPr id="22" name="Google Shape;1112;gc428d55399_0_337">
            <a:extLst>
              <a:ext uri="{FF2B5EF4-FFF2-40B4-BE49-F238E27FC236}">
                <a16:creationId xmlns:a16="http://schemas.microsoft.com/office/drawing/2014/main" id="{28AEB411-8945-97CB-4AFC-B01BBECADB80}"/>
              </a:ext>
            </a:extLst>
          </p:cNvPr>
          <p:cNvGrpSpPr/>
          <p:nvPr/>
        </p:nvGrpSpPr>
        <p:grpSpPr>
          <a:xfrm>
            <a:off x="9369293" y="1984443"/>
            <a:ext cx="1509562" cy="1161453"/>
            <a:chOff x="535858" y="2192097"/>
            <a:chExt cx="3078236" cy="4755000"/>
          </a:xfrm>
          <a:effectLst>
            <a:outerShdw blurRad="342900" dist="177800" dir="3600000" algn="t" rotWithShape="0">
              <a:prstClr val="black">
                <a:alpha val="40000"/>
              </a:prstClr>
            </a:outerShdw>
          </a:effectLst>
        </p:grpSpPr>
        <p:pic>
          <p:nvPicPr>
            <p:cNvPr id="23" name="Google Shape;1114;gc428d55399_0_337">
              <a:extLst>
                <a:ext uri="{FF2B5EF4-FFF2-40B4-BE49-F238E27FC236}">
                  <a16:creationId xmlns:a16="http://schemas.microsoft.com/office/drawing/2014/main" id="{4D5C53EF-5635-77A0-D829-C0256CBE6B3F}"/>
                </a:ext>
              </a:extLst>
            </p:cNvPr>
            <p:cNvPicPr preferRelativeResize="0"/>
            <p:nvPr/>
          </p:nvPicPr>
          <p:blipFill rotWithShape="1">
            <a:blip r:embed="rId5"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24" name="Google Shape;1113;gc428d55399_0_337">
              <a:extLst>
                <a:ext uri="{FF2B5EF4-FFF2-40B4-BE49-F238E27FC236}">
                  <a16:creationId xmlns:a16="http://schemas.microsoft.com/office/drawing/2014/main" id="{F2074CF0-8198-9B29-B2EE-93800428A477}"/>
                </a:ext>
              </a:extLst>
            </p:cNvPr>
            <p:cNvSpPr/>
            <p:nvPr/>
          </p:nvSpPr>
          <p:spPr>
            <a:xfrm>
              <a:off x="535858" y="2192097"/>
              <a:ext cx="2743200" cy="4755000"/>
            </a:xfrm>
            <a:prstGeom prst="rect">
              <a:avLst/>
            </a:prstGeom>
            <a:gradFill>
              <a:gsLst>
                <a:gs pos="0">
                  <a:srgbClr val="F4F8FD"/>
                </a:gs>
                <a:gs pos="100000">
                  <a:srgbClr val="D6F4FF"/>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mn-lt"/>
                <a:ea typeface="+mn-ea"/>
                <a:cs typeface="+mn-ea"/>
                <a:sym typeface="+mn-lt"/>
              </a:endParaRPr>
            </a:p>
          </p:txBody>
        </p:sp>
      </p:grpSp>
      <p:grpSp>
        <p:nvGrpSpPr>
          <p:cNvPr id="25" name="Google Shape;1112;gc428d55399_0_337">
            <a:extLst>
              <a:ext uri="{FF2B5EF4-FFF2-40B4-BE49-F238E27FC236}">
                <a16:creationId xmlns:a16="http://schemas.microsoft.com/office/drawing/2014/main" id="{1744D5AE-9E6A-FBC6-330B-A9EC794E58B5}"/>
              </a:ext>
            </a:extLst>
          </p:cNvPr>
          <p:cNvGrpSpPr/>
          <p:nvPr/>
        </p:nvGrpSpPr>
        <p:grpSpPr>
          <a:xfrm>
            <a:off x="9380942" y="3549600"/>
            <a:ext cx="1509562" cy="1161453"/>
            <a:chOff x="535858" y="2192097"/>
            <a:chExt cx="3078236" cy="4755000"/>
          </a:xfrm>
          <a:effectLst>
            <a:outerShdw blurRad="342900" dist="177800" dir="3600000" algn="t" rotWithShape="0">
              <a:prstClr val="black">
                <a:alpha val="40000"/>
              </a:prstClr>
            </a:outerShdw>
          </a:effectLst>
        </p:grpSpPr>
        <p:pic>
          <p:nvPicPr>
            <p:cNvPr id="26" name="Google Shape;1114;gc428d55399_0_337">
              <a:extLst>
                <a:ext uri="{FF2B5EF4-FFF2-40B4-BE49-F238E27FC236}">
                  <a16:creationId xmlns:a16="http://schemas.microsoft.com/office/drawing/2014/main" id="{38FD0CF6-B71E-DA82-76C5-8C1439501241}"/>
                </a:ext>
              </a:extLst>
            </p:cNvPr>
            <p:cNvPicPr preferRelativeResize="0"/>
            <p:nvPr/>
          </p:nvPicPr>
          <p:blipFill rotWithShape="1">
            <a:blip r:embed="rId5"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27" name="Google Shape;1113;gc428d55399_0_337">
              <a:extLst>
                <a:ext uri="{FF2B5EF4-FFF2-40B4-BE49-F238E27FC236}">
                  <a16:creationId xmlns:a16="http://schemas.microsoft.com/office/drawing/2014/main" id="{4F60E27B-4951-66BA-5559-94BD17D4ACBF}"/>
                </a:ext>
              </a:extLst>
            </p:cNvPr>
            <p:cNvSpPr/>
            <p:nvPr/>
          </p:nvSpPr>
          <p:spPr>
            <a:xfrm>
              <a:off x="535858" y="2192097"/>
              <a:ext cx="2743200" cy="4755000"/>
            </a:xfrm>
            <a:prstGeom prst="rect">
              <a:avLst/>
            </a:prstGeom>
            <a:gradFill>
              <a:gsLst>
                <a:gs pos="0">
                  <a:srgbClr val="F4F8FD"/>
                </a:gs>
                <a:gs pos="100000">
                  <a:srgbClr val="D6F4FF"/>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mn-lt"/>
                <a:ea typeface="+mn-ea"/>
                <a:cs typeface="+mn-ea"/>
                <a:sym typeface="+mn-lt"/>
              </a:endParaRPr>
            </a:p>
          </p:txBody>
        </p:sp>
      </p:grpSp>
      <p:grpSp>
        <p:nvGrpSpPr>
          <p:cNvPr id="28" name="Google Shape;1112;gc428d55399_0_337">
            <a:extLst>
              <a:ext uri="{FF2B5EF4-FFF2-40B4-BE49-F238E27FC236}">
                <a16:creationId xmlns:a16="http://schemas.microsoft.com/office/drawing/2014/main" id="{68F42739-40C6-2B25-09A9-906D0AA3A47B}"/>
              </a:ext>
            </a:extLst>
          </p:cNvPr>
          <p:cNvGrpSpPr/>
          <p:nvPr/>
        </p:nvGrpSpPr>
        <p:grpSpPr>
          <a:xfrm>
            <a:off x="9388747" y="5125810"/>
            <a:ext cx="1509562" cy="1161453"/>
            <a:chOff x="535858" y="2192097"/>
            <a:chExt cx="3078236" cy="4755000"/>
          </a:xfrm>
          <a:effectLst>
            <a:outerShdw blurRad="342900" dist="177800" dir="3600000" algn="t" rotWithShape="0">
              <a:prstClr val="black">
                <a:alpha val="40000"/>
              </a:prstClr>
            </a:outerShdw>
          </a:effectLst>
        </p:grpSpPr>
        <p:pic>
          <p:nvPicPr>
            <p:cNvPr id="29" name="Google Shape;1114;gc428d55399_0_337">
              <a:extLst>
                <a:ext uri="{FF2B5EF4-FFF2-40B4-BE49-F238E27FC236}">
                  <a16:creationId xmlns:a16="http://schemas.microsoft.com/office/drawing/2014/main" id="{D92067BF-5DCC-7A92-F2FD-328758AA8DD1}"/>
                </a:ext>
              </a:extLst>
            </p:cNvPr>
            <p:cNvPicPr preferRelativeResize="0"/>
            <p:nvPr/>
          </p:nvPicPr>
          <p:blipFill rotWithShape="1">
            <a:blip r:embed="rId5"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30" name="Google Shape;1113;gc428d55399_0_337">
              <a:extLst>
                <a:ext uri="{FF2B5EF4-FFF2-40B4-BE49-F238E27FC236}">
                  <a16:creationId xmlns:a16="http://schemas.microsoft.com/office/drawing/2014/main" id="{8CD109F3-AF86-8E3A-5B00-D7D62BC257CA}"/>
                </a:ext>
              </a:extLst>
            </p:cNvPr>
            <p:cNvSpPr/>
            <p:nvPr/>
          </p:nvSpPr>
          <p:spPr>
            <a:xfrm>
              <a:off x="535858" y="2192097"/>
              <a:ext cx="2743200" cy="4755000"/>
            </a:xfrm>
            <a:prstGeom prst="rect">
              <a:avLst/>
            </a:prstGeom>
            <a:gradFill>
              <a:gsLst>
                <a:gs pos="0">
                  <a:srgbClr val="F4F8FD"/>
                </a:gs>
                <a:gs pos="100000">
                  <a:srgbClr val="D6F4FF"/>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mn-lt"/>
                <a:ea typeface="+mn-ea"/>
                <a:cs typeface="+mn-ea"/>
                <a:sym typeface="+mn-lt"/>
              </a:endParaRPr>
            </a:p>
          </p:txBody>
        </p:sp>
      </p:grpSp>
      <p:pic>
        <p:nvPicPr>
          <p:cNvPr id="31" name="圖片 3">
            <a:extLst>
              <a:ext uri="{FF2B5EF4-FFF2-40B4-BE49-F238E27FC236}">
                <a16:creationId xmlns:a16="http://schemas.microsoft.com/office/drawing/2014/main" id="{FF00BD9D-4E6E-4F7A-8671-E157A633B383}"/>
              </a:ext>
            </a:extLst>
          </p:cNvPr>
          <p:cNvPicPr>
            <a:picLocks noChangeAspect="1"/>
          </p:cNvPicPr>
          <p:nvPr/>
        </p:nvPicPr>
        <p:blipFill rotWithShape="1">
          <a:blip r:embed="rId6" cstate="print">
            <a:clrChange>
              <a:clrFrom>
                <a:srgbClr val="FFFFFF"/>
              </a:clrFrom>
              <a:clrTo>
                <a:srgbClr val="FFFFFF">
                  <a:alpha val="0"/>
                </a:srgbClr>
              </a:clrTo>
            </a:clrChange>
            <a:extLst>
              <a:ext uri="{BEBA8EAE-BF5A-486C-A8C5-ECC9F3942E4B}">
                <a14:imgProps xmlns:a14="http://schemas.microsoft.com/office/drawing/2010/main">
                  <a14:imgLayer r:embed="rId7">
                    <a14:imgEffect>
                      <a14:brightnessContrast contrast="-40000"/>
                    </a14:imgEffect>
                  </a14:imgLayer>
                </a14:imgProps>
              </a:ext>
              <a:ext uri="{28A0092B-C50C-407E-A947-70E740481C1C}">
                <a14:useLocalDpi xmlns:a14="http://schemas.microsoft.com/office/drawing/2010/main"/>
              </a:ext>
            </a:extLst>
          </a:blip>
          <a:srcRect l="1" r="3756"/>
          <a:stretch/>
        </p:blipFill>
        <p:spPr>
          <a:xfrm>
            <a:off x="9455744" y="3709716"/>
            <a:ext cx="1202316" cy="871741"/>
          </a:xfrm>
          <a:prstGeom prst="rect">
            <a:avLst/>
          </a:prstGeom>
          <a:noFill/>
          <a:ln w="28575" cap="sq">
            <a:noFill/>
            <a:miter lim="800000"/>
          </a:ln>
          <a:effectLst/>
        </p:spPr>
      </p:pic>
      <p:pic>
        <p:nvPicPr>
          <p:cNvPr id="32" name="圖片 3">
            <a:extLst>
              <a:ext uri="{FF2B5EF4-FFF2-40B4-BE49-F238E27FC236}">
                <a16:creationId xmlns:a16="http://schemas.microsoft.com/office/drawing/2014/main" id="{07728757-7710-0F90-4021-8872BD9E0991}"/>
              </a:ext>
            </a:extLst>
          </p:cNvPr>
          <p:cNvPicPr>
            <a:picLocks noChangeAspect="1"/>
          </p:cNvPicPr>
          <p:nvPr/>
        </p:nvPicPr>
        <p:blipFill rotWithShape="1">
          <a:blip r:embed="rId8" cstate="print">
            <a:clrChange>
              <a:clrFrom>
                <a:srgbClr val="FFFFFF"/>
              </a:clrFrom>
              <a:clrTo>
                <a:srgbClr val="FFFFFF">
                  <a:alpha val="0"/>
                </a:srgbClr>
              </a:clrTo>
            </a:clrChange>
            <a:duotone>
              <a:schemeClr val="accent5">
                <a:shade val="45000"/>
                <a:satMod val="135000"/>
              </a:schemeClr>
              <a:prstClr val="white"/>
            </a:duotone>
            <a:extLst>
              <a:ext uri="{BEBA8EAE-BF5A-486C-A8C5-ECC9F3942E4B}">
                <a14:imgProps xmlns:a14="http://schemas.microsoft.com/office/drawing/2010/main">
                  <a14:imgLayer r:embed="rId9">
                    <a14:imgEffect>
                      <a14:artisticPhotocopy/>
                    </a14:imgEffect>
                    <a14:imgEffect>
                      <a14:saturation sat="300000"/>
                    </a14:imgEffect>
                  </a14:imgLayer>
                </a14:imgProps>
              </a:ext>
              <a:ext uri="{28A0092B-C50C-407E-A947-70E740481C1C}">
                <a14:useLocalDpi xmlns:a14="http://schemas.microsoft.com/office/drawing/2010/main"/>
              </a:ext>
            </a:extLst>
          </a:blip>
          <a:srcRect/>
          <a:stretch/>
        </p:blipFill>
        <p:spPr>
          <a:xfrm>
            <a:off x="9477834" y="5305204"/>
            <a:ext cx="1201693" cy="842777"/>
          </a:xfrm>
          <a:prstGeom prst="rect">
            <a:avLst/>
          </a:prstGeom>
          <a:noFill/>
          <a:ln w="28575" cap="sq">
            <a:noFill/>
            <a:miter lim="800000"/>
          </a:ln>
          <a:effectLst/>
        </p:spPr>
      </p:pic>
      <p:pic>
        <p:nvPicPr>
          <p:cNvPr id="33" name="圖片 3" descr="一張含有 杯子, 玻璃, 餐具 的圖片&#10;&#10;自動產生的描述">
            <a:extLst>
              <a:ext uri="{FF2B5EF4-FFF2-40B4-BE49-F238E27FC236}">
                <a16:creationId xmlns:a16="http://schemas.microsoft.com/office/drawing/2014/main" id="{D7DFE9BF-33C6-85B7-35F0-9392F16BCBC0}"/>
              </a:ext>
            </a:extLst>
          </p:cNvPr>
          <p:cNvPicPr>
            <a:picLocks noChangeAspect="1"/>
          </p:cNvPicPr>
          <p:nvPr/>
        </p:nvPicPr>
        <p:blipFill rotWithShape="1">
          <a:blip r:embed="rId10" cstate="print">
            <a:clrChange>
              <a:clrFrom>
                <a:srgbClr val="FFFFFF"/>
              </a:clrFrom>
              <a:clrTo>
                <a:srgbClr val="FFFFFF">
                  <a:alpha val="0"/>
                </a:srgbClr>
              </a:clrTo>
            </a:clrChange>
            <a:extLst>
              <a:ext uri="{BEBA8EAE-BF5A-486C-A8C5-ECC9F3942E4B}">
                <a14:imgProps xmlns:a14="http://schemas.microsoft.com/office/drawing/2010/main">
                  <a14:imgLayer r:embed="rId11">
                    <a14:imgEffect>
                      <a14:brightnessContrast contrast="-40000"/>
                    </a14:imgEffect>
                  </a14:imgLayer>
                </a14:imgProps>
              </a:ext>
              <a:ext uri="{28A0092B-C50C-407E-A947-70E740481C1C}">
                <a14:useLocalDpi xmlns:a14="http://schemas.microsoft.com/office/drawing/2010/main"/>
              </a:ext>
            </a:extLst>
          </a:blip>
          <a:srcRect/>
          <a:stretch/>
        </p:blipFill>
        <p:spPr>
          <a:xfrm>
            <a:off x="9257473" y="2106279"/>
            <a:ext cx="1384690" cy="909320"/>
          </a:xfrm>
          <a:prstGeom prst="rect">
            <a:avLst/>
          </a:prstGeom>
          <a:noFill/>
          <a:ln w="28575" cap="sq">
            <a:noFill/>
            <a:miter lim="800000"/>
          </a:ln>
          <a:effectLst/>
        </p:spPr>
      </p:pic>
      <p:sp>
        <p:nvSpPr>
          <p:cNvPr id="34" name="矩形 33">
            <a:extLst>
              <a:ext uri="{FF2B5EF4-FFF2-40B4-BE49-F238E27FC236}">
                <a16:creationId xmlns:a16="http://schemas.microsoft.com/office/drawing/2014/main" id="{5636C47A-586E-D962-DA70-015B37046E6E}"/>
              </a:ext>
            </a:extLst>
          </p:cNvPr>
          <p:cNvSpPr/>
          <p:nvPr/>
        </p:nvSpPr>
        <p:spPr>
          <a:xfrm>
            <a:off x="3069253" y="5950580"/>
            <a:ext cx="3225669" cy="394434"/>
          </a:xfrm>
          <a:prstGeom prst="rect">
            <a:avLst/>
          </a:prstGeom>
          <a:solidFill>
            <a:srgbClr val="00BDAE"/>
          </a:solidFill>
          <a:ln>
            <a:noFill/>
          </a:ln>
          <a:effectLst>
            <a:outerShdw blurRad="431800" dist="3683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500">
              <a:cs typeface="+mn-ea"/>
              <a:sym typeface="+mn-lt"/>
            </a:endParaRPr>
          </a:p>
        </p:txBody>
      </p:sp>
      <p:sp>
        <p:nvSpPr>
          <p:cNvPr id="35" name="矩形: 圓角 14">
            <a:extLst>
              <a:ext uri="{FF2B5EF4-FFF2-40B4-BE49-F238E27FC236}">
                <a16:creationId xmlns:a16="http://schemas.microsoft.com/office/drawing/2014/main" id="{D9DF8FFE-3FB8-ADF6-E7BC-06CD5501AB9C}"/>
              </a:ext>
            </a:extLst>
          </p:cNvPr>
          <p:cNvSpPr/>
          <p:nvPr/>
        </p:nvSpPr>
        <p:spPr>
          <a:xfrm>
            <a:off x="1865151" y="5476872"/>
            <a:ext cx="1091728" cy="1104902"/>
          </a:xfrm>
          <a:prstGeom prst="roundRect">
            <a:avLst>
              <a:gd name="adj" fmla="val 0"/>
            </a:avLst>
          </a:prstGeom>
          <a:gradFill>
            <a:gsLst>
              <a:gs pos="0">
                <a:srgbClr val="193C75"/>
              </a:gs>
              <a:gs pos="43500">
                <a:srgbClr val="122C56"/>
              </a:gs>
              <a:gs pos="100000">
                <a:srgbClr val="122D5A"/>
              </a:gs>
            </a:gsLst>
            <a:lin ang="0" scaled="0"/>
          </a:gradFill>
          <a:ln>
            <a:solidFill>
              <a:srgbClr val="00FFCC"/>
            </a:solidFill>
          </a:ln>
          <a:effectLst>
            <a:outerShdw blurRad="431800" dist="368300" dir="5760000" sx="106000" sy="106000" algn="tr" rotWithShape="0">
              <a:srgbClr val="09000C">
                <a:alpha val="34000"/>
              </a:srgbClr>
            </a:outerShdw>
          </a:effectLst>
          <a:scene3d>
            <a:camera prst="orthographicFront"/>
            <a:lightRig rig="contrasting" dir="t">
              <a:rot lat="0" lon="0" rev="4200000"/>
            </a:lightRig>
          </a:scene3d>
          <a:sp3d prstMaterial="plastic">
            <a:contourClr>
              <a:srgbClr val="969696"/>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8"/>
            <a:endParaRPr lang="zh-TW" altLang="en-US">
              <a:solidFill>
                <a:srgbClr val="010203"/>
              </a:solidFill>
              <a:cs typeface="+mn-ea"/>
              <a:sym typeface="+mn-lt"/>
            </a:endParaRPr>
          </a:p>
        </p:txBody>
      </p:sp>
      <p:pic>
        <p:nvPicPr>
          <p:cNvPr id="36" name="圖形 15">
            <a:extLst>
              <a:ext uri="{FF2B5EF4-FFF2-40B4-BE49-F238E27FC236}">
                <a16:creationId xmlns:a16="http://schemas.microsoft.com/office/drawing/2014/main" id="{E2EB707A-6616-8F82-3221-9806EC87804A}"/>
              </a:ext>
            </a:extLst>
          </p:cNvPr>
          <p:cNvPicPr>
            <a:picLocks noChangeAspect="1"/>
          </p:cNvPicPr>
          <p:nvPr/>
        </p:nvPicPr>
        <p:blipFill>
          <a:blip r:embed="rId12" cstate="print">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blipFill>
        <p:spPr>
          <a:xfrm>
            <a:off x="1948819" y="5682288"/>
            <a:ext cx="935411" cy="615181"/>
          </a:xfrm>
          <a:prstGeom prst="rect">
            <a:avLst/>
          </a:prstGeom>
        </p:spPr>
      </p:pic>
      <p:sp>
        <p:nvSpPr>
          <p:cNvPr id="37" name="文字方塊 16">
            <a:extLst>
              <a:ext uri="{FF2B5EF4-FFF2-40B4-BE49-F238E27FC236}">
                <a16:creationId xmlns:a16="http://schemas.microsoft.com/office/drawing/2014/main" id="{3F8EF92E-CF0A-FCE9-2B90-6639E5567B48}"/>
              </a:ext>
            </a:extLst>
          </p:cNvPr>
          <p:cNvSpPr txBox="1"/>
          <p:nvPr/>
        </p:nvSpPr>
        <p:spPr>
          <a:xfrm>
            <a:off x="3100991" y="6422746"/>
            <a:ext cx="2165491" cy="2975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378">
              <a:lnSpc>
                <a:spcPts val="1600"/>
              </a:lnSpc>
              <a:spcBef>
                <a:spcPts val="300"/>
              </a:spcBef>
            </a:pPr>
            <a:r>
              <a:rPr lang="en-US" altLang="zh-TW" sz="1400">
                <a:solidFill>
                  <a:schemeClr val="bg1"/>
                </a:solidFill>
                <a:latin typeface="+mn-lt"/>
                <a:ea typeface="+mn-ea"/>
                <a:cs typeface="+mn-ea"/>
                <a:sym typeface="+mn-lt"/>
              </a:rPr>
              <a:t>(Flexible expansion)​​</a:t>
            </a:r>
          </a:p>
        </p:txBody>
      </p:sp>
      <p:sp>
        <p:nvSpPr>
          <p:cNvPr id="38" name="文字方塊 16">
            <a:extLst>
              <a:ext uri="{FF2B5EF4-FFF2-40B4-BE49-F238E27FC236}">
                <a16:creationId xmlns:a16="http://schemas.microsoft.com/office/drawing/2014/main" id="{B6D5BCB5-2BA6-0F65-2488-D114C0F33325}"/>
              </a:ext>
            </a:extLst>
          </p:cNvPr>
          <p:cNvSpPr txBox="1"/>
          <p:nvPr/>
        </p:nvSpPr>
        <p:spPr>
          <a:xfrm>
            <a:off x="3120241" y="6030367"/>
            <a:ext cx="3464414" cy="3046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378">
              <a:lnSpc>
                <a:spcPts val="1600"/>
              </a:lnSpc>
              <a:spcBef>
                <a:spcPts val="300"/>
              </a:spcBef>
            </a:pPr>
            <a:r>
              <a:rPr lang="en-US" altLang="zh-TW" sz="2000">
                <a:solidFill>
                  <a:schemeClr val="bg1"/>
                </a:solidFill>
                <a:latin typeface="+mn-lt"/>
                <a:ea typeface="+mn-ea"/>
                <a:cs typeface="+mn-ea"/>
                <a:sym typeface="+mn-lt"/>
              </a:rPr>
              <a:t>Base embedded channels​​</a:t>
            </a:r>
          </a:p>
        </p:txBody>
      </p:sp>
    </p:spTree>
    <p:extLst>
      <p:ext uri="{BB962C8B-B14F-4D97-AF65-F5344CB8AC3E}">
        <p14:creationId xmlns:p14="http://schemas.microsoft.com/office/powerpoint/2010/main" val="1431202299"/>
      </p:ext>
    </p:extLst>
  </p:cSld>
  <p:clrMapOvr>
    <a:masterClrMapping/>
  </p:clrMapOvr>
  <p:transition spd="slow">
    <p:fade thruBlk="1"/>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3BD361D-2A5B-4C83-9A84-9A3820B86020}"/>
              </a:ext>
            </a:extLst>
          </p:cNvPr>
          <p:cNvSpPr>
            <a:spLocks noGrp="1"/>
          </p:cNvSpPr>
          <p:nvPr>
            <p:ph type="title"/>
          </p:nvPr>
        </p:nvSpPr>
        <p:spPr/>
        <p:txBody>
          <a:bodyPr>
            <a:normAutofit/>
          </a:bodyPr>
          <a:lstStyle/>
          <a:p>
            <a:r>
              <a:rPr lang="en-US" altLang="zh-TW" sz="3600">
                <a:latin typeface="+mn-lt"/>
                <a:ea typeface="+mn-ea"/>
                <a:cs typeface="+mn-ea"/>
                <a:sym typeface="+mn-lt"/>
              </a:rPr>
              <a:t>Compatible with a huge amount of camera models</a:t>
            </a:r>
            <a:endParaRPr lang="zh-TW" sz="3600">
              <a:latin typeface="+mn-lt"/>
              <a:ea typeface="+mn-ea"/>
              <a:cs typeface="+mn-ea"/>
              <a:sym typeface="+mn-lt"/>
            </a:endParaRPr>
          </a:p>
        </p:txBody>
      </p:sp>
      <p:sp>
        <p:nvSpPr>
          <p:cNvPr id="3" name="Google Shape;253;p31">
            <a:extLst>
              <a:ext uri="{FF2B5EF4-FFF2-40B4-BE49-F238E27FC236}">
                <a16:creationId xmlns:a16="http://schemas.microsoft.com/office/drawing/2014/main" id="{0907B73D-1BF4-4485-9BC2-80A66557BE43}"/>
              </a:ext>
            </a:extLst>
          </p:cNvPr>
          <p:cNvSpPr/>
          <p:nvPr/>
        </p:nvSpPr>
        <p:spPr>
          <a:xfrm>
            <a:off x="4226255" y="2398729"/>
            <a:ext cx="3600800" cy="3740800"/>
          </a:xfrm>
          <a:prstGeom prst="rect">
            <a:avLst/>
          </a:prstGeom>
          <a:gradFill flip="none" rotWithShape="1">
            <a:gsLst>
              <a:gs pos="0">
                <a:schemeClr val="accent1">
                  <a:lumMod val="97000"/>
                  <a:lumOff val="3000"/>
                </a:schemeClr>
              </a:gs>
              <a:gs pos="100000">
                <a:schemeClr val="accent1">
                  <a:lumMod val="60000"/>
                  <a:lumOff val="40000"/>
                </a:schemeClr>
              </a:gs>
            </a:gsLst>
            <a:lin ang="16200000" scaled="1"/>
            <a:tileRect/>
          </a:gradFill>
          <a:ln w="28575" cap="flat" cmpd="sng">
            <a:solidFill>
              <a:srgbClr val="00FFCC"/>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defTabSz="1219170">
              <a:buSzPts val="1400"/>
            </a:pPr>
            <a:endParaRPr lang="zh-TW" altLang="en-US" sz="1867" kern="0">
              <a:latin typeface="+mn-lt"/>
              <a:ea typeface="+mn-ea"/>
              <a:cs typeface="+mn-ea"/>
              <a:sym typeface="+mn-lt"/>
            </a:endParaRPr>
          </a:p>
        </p:txBody>
      </p:sp>
      <p:pic>
        <p:nvPicPr>
          <p:cNvPr id="5" name="Google Shape;256;p31" descr="PLC Based Industrial Automation in Bangladesh - PLC Bangladesh">
            <a:extLst>
              <a:ext uri="{FF2B5EF4-FFF2-40B4-BE49-F238E27FC236}">
                <a16:creationId xmlns:a16="http://schemas.microsoft.com/office/drawing/2014/main" id="{EF4A1EAB-F8D9-4CEE-9312-E0CD052D5006}"/>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a:off x="4305346" y="3668811"/>
            <a:ext cx="3442675" cy="2415232"/>
          </a:xfrm>
          <a:prstGeom prst="rect">
            <a:avLst/>
          </a:prstGeom>
          <a:noFill/>
          <a:ln>
            <a:noFill/>
          </a:ln>
        </p:spPr>
      </p:pic>
      <p:sp>
        <p:nvSpPr>
          <p:cNvPr id="6" name="Google Shape;257;p31">
            <a:extLst>
              <a:ext uri="{FF2B5EF4-FFF2-40B4-BE49-F238E27FC236}">
                <a16:creationId xmlns:a16="http://schemas.microsoft.com/office/drawing/2014/main" id="{1CDF72E1-9C9B-4B1B-87E6-0ACC36B01084}"/>
              </a:ext>
            </a:extLst>
          </p:cNvPr>
          <p:cNvSpPr/>
          <p:nvPr/>
        </p:nvSpPr>
        <p:spPr>
          <a:xfrm>
            <a:off x="290822" y="2398729"/>
            <a:ext cx="3688000" cy="3740800"/>
          </a:xfrm>
          <a:prstGeom prst="rect">
            <a:avLst/>
          </a:prstGeom>
          <a:gradFill flip="none" rotWithShape="1">
            <a:gsLst>
              <a:gs pos="0">
                <a:schemeClr val="accent1">
                  <a:lumMod val="97000"/>
                  <a:lumOff val="3000"/>
                </a:schemeClr>
              </a:gs>
              <a:gs pos="100000">
                <a:schemeClr val="accent1">
                  <a:lumMod val="60000"/>
                  <a:lumOff val="40000"/>
                </a:schemeClr>
              </a:gs>
            </a:gsLst>
            <a:lin ang="16200000" scaled="1"/>
            <a:tileRect/>
          </a:gradFill>
          <a:ln w="28575" cap="flat" cmpd="sng">
            <a:solidFill>
              <a:srgbClr val="00FFCC"/>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defTabSz="1219170">
              <a:buSzPts val="1400"/>
            </a:pPr>
            <a:endParaRPr lang="zh-TW" altLang="en-US" sz="1867" kern="0">
              <a:latin typeface="+mn-lt"/>
              <a:ea typeface="+mn-ea"/>
              <a:cs typeface="+mn-ea"/>
              <a:sym typeface="+mn-lt"/>
            </a:endParaRPr>
          </a:p>
        </p:txBody>
      </p:sp>
      <p:sp>
        <p:nvSpPr>
          <p:cNvPr id="7" name="Google Shape;258;p31">
            <a:extLst>
              <a:ext uri="{FF2B5EF4-FFF2-40B4-BE49-F238E27FC236}">
                <a16:creationId xmlns:a16="http://schemas.microsoft.com/office/drawing/2014/main" id="{C9CF1994-9D49-4DC5-8EF7-DE9E21C129CC}"/>
              </a:ext>
            </a:extLst>
          </p:cNvPr>
          <p:cNvSpPr/>
          <p:nvPr/>
        </p:nvSpPr>
        <p:spPr>
          <a:xfrm>
            <a:off x="290790" y="1844493"/>
            <a:ext cx="3688000" cy="570404"/>
          </a:xfrm>
          <a:prstGeom prst="rect">
            <a:avLst/>
          </a:prstGeom>
          <a:solidFill>
            <a:srgbClr val="00FFCC"/>
          </a:solidFill>
          <a:ln w="38100" cap="flat" cmpd="sng">
            <a:solidFill>
              <a:srgbClr val="00FFCC"/>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defTabSz="1219170">
              <a:buSzPts val="1300"/>
            </a:pPr>
            <a:r>
              <a:rPr lang="en-US" altLang="zh-TW" sz="1733" b="1" kern="0">
                <a:solidFill>
                  <a:srgbClr val="010203"/>
                </a:solidFill>
                <a:latin typeface="+mn-lt"/>
                <a:ea typeface="+mn-ea"/>
                <a:cs typeface="+mn-ea"/>
                <a:sym typeface="+mn-lt"/>
              </a:rPr>
              <a:t>Over</a:t>
            </a:r>
            <a:r>
              <a:rPr lang="en" sz="3200" b="1" kern="0">
                <a:solidFill>
                  <a:srgbClr val="010203"/>
                </a:solidFill>
                <a:latin typeface="+mn-lt"/>
                <a:ea typeface="+mn-ea"/>
                <a:cs typeface="+mn-ea"/>
                <a:sym typeface="+mn-lt"/>
              </a:rPr>
              <a:t>180 </a:t>
            </a:r>
            <a:r>
              <a:rPr lang="en-US" altLang="zh-TW" sz="3200" b="1" kern="0">
                <a:solidFill>
                  <a:srgbClr val="010203"/>
                </a:solidFill>
                <a:latin typeface="+mn-lt"/>
                <a:ea typeface="+mn-ea"/>
                <a:cs typeface="+mn-ea"/>
                <a:sym typeface="+mn-lt"/>
              </a:rPr>
              <a:t>Brands​</a:t>
            </a:r>
            <a:endParaRPr lang="en" sz="2667" b="1" kern="0">
              <a:solidFill>
                <a:srgbClr val="010203"/>
              </a:solidFill>
              <a:latin typeface="+mn-lt"/>
              <a:ea typeface="+mn-ea"/>
              <a:cs typeface="+mn-ea"/>
              <a:sym typeface="+mn-lt"/>
            </a:endParaRPr>
          </a:p>
        </p:txBody>
      </p:sp>
      <p:pic>
        <p:nvPicPr>
          <p:cNvPr id="8" name="Google Shape;259;p31">
            <a:extLst>
              <a:ext uri="{FF2B5EF4-FFF2-40B4-BE49-F238E27FC236}">
                <a16:creationId xmlns:a16="http://schemas.microsoft.com/office/drawing/2014/main" id="{A29FD50A-0C29-468B-B1EC-DFA93D1FA2CF}"/>
              </a:ext>
            </a:extLst>
          </p:cNvPr>
          <p:cNvPicPr preferRelativeResize="0"/>
          <p:nvPr/>
        </p:nvPicPr>
        <p:blipFill rotWithShape="1">
          <a:blip r:embed="rId4">
            <a:alphaModFix/>
          </a:blip>
          <a:srcRect/>
          <a:stretch/>
        </p:blipFill>
        <p:spPr>
          <a:xfrm>
            <a:off x="4715884" y="2418379"/>
            <a:ext cx="2919201" cy="1115135"/>
          </a:xfrm>
          <a:prstGeom prst="rect">
            <a:avLst/>
          </a:prstGeom>
          <a:noFill/>
          <a:ln>
            <a:noFill/>
          </a:ln>
        </p:spPr>
      </p:pic>
      <p:pic>
        <p:nvPicPr>
          <p:cNvPr id="9" name="Google Shape;260;p31">
            <a:extLst>
              <a:ext uri="{FF2B5EF4-FFF2-40B4-BE49-F238E27FC236}">
                <a16:creationId xmlns:a16="http://schemas.microsoft.com/office/drawing/2014/main" id="{FD2780A8-CDCA-4EA5-92EA-2295E98ABCA8}"/>
              </a:ext>
            </a:extLst>
          </p:cNvPr>
          <p:cNvPicPr preferRelativeResize="0"/>
          <p:nvPr/>
        </p:nvPicPr>
        <p:blipFill rotWithShape="1">
          <a:blip r:embed="rId5">
            <a:alphaModFix/>
          </a:blip>
          <a:srcRect/>
          <a:stretch/>
        </p:blipFill>
        <p:spPr>
          <a:xfrm>
            <a:off x="2458411" y="3373777"/>
            <a:ext cx="992068" cy="405215"/>
          </a:xfrm>
          <a:prstGeom prst="rect">
            <a:avLst/>
          </a:prstGeom>
          <a:noFill/>
          <a:ln>
            <a:noFill/>
          </a:ln>
        </p:spPr>
      </p:pic>
      <p:pic>
        <p:nvPicPr>
          <p:cNvPr id="10" name="Google Shape;261;p31">
            <a:extLst>
              <a:ext uri="{FF2B5EF4-FFF2-40B4-BE49-F238E27FC236}">
                <a16:creationId xmlns:a16="http://schemas.microsoft.com/office/drawing/2014/main" id="{32E0194F-AA9B-4080-839D-01B2D5D631FE}"/>
              </a:ext>
            </a:extLst>
          </p:cNvPr>
          <p:cNvPicPr preferRelativeResize="0"/>
          <p:nvPr/>
        </p:nvPicPr>
        <p:blipFill rotWithShape="1">
          <a:blip r:embed="rId6" cstate="print">
            <a:alphaModFix/>
            <a:extLst>
              <a:ext uri="{28A0092B-C50C-407E-A947-70E740481C1C}">
                <a14:useLocalDpi xmlns:a14="http://schemas.microsoft.com/office/drawing/2010/main"/>
              </a:ext>
            </a:extLst>
          </a:blip>
          <a:srcRect/>
          <a:stretch/>
        </p:blipFill>
        <p:spPr>
          <a:xfrm>
            <a:off x="646220" y="4787623"/>
            <a:ext cx="1315400" cy="263080"/>
          </a:xfrm>
          <a:prstGeom prst="rect">
            <a:avLst/>
          </a:prstGeom>
          <a:noFill/>
          <a:ln>
            <a:noFill/>
          </a:ln>
        </p:spPr>
      </p:pic>
      <p:pic>
        <p:nvPicPr>
          <p:cNvPr id="11" name="Google Shape;262;p31">
            <a:extLst>
              <a:ext uri="{FF2B5EF4-FFF2-40B4-BE49-F238E27FC236}">
                <a16:creationId xmlns:a16="http://schemas.microsoft.com/office/drawing/2014/main" id="{F53B44B1-EB80-4153-9D38-D3349BEC1D8C}"/>
              </a:ext>
            </a:extLst>
          </p:cNvPr>
          <p:cNvPicPr preferRelativeResize="0"/>
          <p:nvPr/>
        </p:nvPicPr>
        <p:blipFill rotWithShape="1">
          <a:blip r:embed="rId7" cstate="print">
            <a:alphaModFix/>
            <a:extLst>
              <a:ext uri="{28A0092B-C50C-407E-A947-70E740481C1C}">
                <a14:useLocalDpi xmlns:a14="http://schemas.microsoft.com/office/drawing/2010/main"/>
              </a:ext>
            </a:extLst>
          </a:blip>
          <a:srcRect/>
          <a:stretch/>
        </p:blipFill>
        <p:spPr>
          <a:xfrm>
            <a:off x="2433451" y="4777727"/>
            <a:ext cx="1041991" cy="409972"/>
          </a:xfrm>
          <a:prstGeom prst="rect">
            <a:avLst/>
          </a:prstGeom>
          <a:noFill/>
          <a:ln>
            <a:noFill/>
          </a:ln>
        </p:spPr>
      </p:pic>
      <p:pic>
        <p:nvPicPr>
          <p:cNvPr id="12" name="Google Shape;263;p31">
            <a:extLst>
              <a:ext uri="{FF2B5EF4-FFF2-40B4-BE49-F238E27FC236}">
                <a16:creationId xmlns:a16="http://schemas.microsoft.com/office/drawing/2014/main" id="{F398083D-CA9E-442E-8ADD-497C342A1AE7}"/>
              </a:ext>
            </a:extLst>
          </p:cNvPr>
          <p:cNvPicPr preferRelativeResize="0"/>
          <p:nvPr/>
        </p:nvPicPr>
        <p:blipFill rotWithShape="1">
          <a:blip r:embed="rId8" cstate="print">
            <a:alphaModFix/>
            <a:extLst>
              <a:ext uri="{28A0092B-C50C-407E-A947-70E740481C1C}">
                <a14:useLocalDpi xmlns:a14="http://schemas.microsoft.com/office/drawing/2010/main"/>
              </a:ext>
            </a:extLst>
          </a:blip>
          <a:srcRect/>
          <a:stretch/>
        </p:blipFill>
        <p:spPr>
          <a:xfrm>
            <a:off x="2433451" y="4128881"/>
            <a:ext cx="1041989" cy="298955"/>
          </a:xfrm>
          <a:prstGeom prst="rect">
            <a:avLst/>
          </a:prstGeom>
          <a:noFill/>
          <a:ln>
            <a:noFill/>
          </a:ln>
        </p:spPr>
      </p:pic>
      <p:pic>
        <p:nvPicPr>
          <p:cNvPr id="13" name="Google Shape;264;p31">
            <a:extLst>
              <a:ext uri="{FF2B5EF4-FFF2-40B4-BE49-F238E27FC236}">
                <a16:creationId xmlns:a16="http://schemas.microsoft.com/office/drawing/2014/main" id="{94F8B00C-ACEC-47A4-9AB6-8B0CC509F047}"/>
              </a:ext>
            </a:extLst>
          </p:cNvPr>
          <p:cNvPicPr preferRelativeResize="0"/>
          <p:nvPr/>
        </p:nvPicPr>
        <p:blipFill rotWithShape="1">
          <a:blip r:embed="rId9" cstate="print">
            <a:alphaModFix/>
            <a:extLst>
              <a:ext uri="{28A0092B-C50C-407E-A947-70E740481C1C}">
                <a14:useLocalDpi xmlns:a14="http://schemas.microsoft.com/office/drawing/2010/main"/>
              </a:ext>
            </a:extLst>
          </a:blip>
          <a:srcRect/>
          <a:stretch/>
        </p:blipFill>
        <p:spPr>
          <a:xfrm>
            <a:off x="646220" y="3398562"/>
            <a:ext cx="1342797" cy="268644"/>
          </a:xfrm>
          <a:prstGeom prst="rect">
            <a:avLst/>
          </a:prstGeom>
          <a:noFill/>
          <a:ln>
            <a:noFill/>
          </a:ln>
        </p:spPr>
      </p:pic>
      <p:pic>
        <p:nvPicPr>
          <p:cNvPr id="14" name="Google Shape;265;p31">
            <a:extLst>
              <a:ext uri="{FF2B5EF4-FFF2-40B4-BE49-F238E27FC236}">
                <a16:creationId xmlns:a16="http://schemas.microsoft.com/office/drawing/2014/main" id="{5FE031D7-E5EA-4206-A90D-73B3F0B6CE01}"/>
              </a:ext>
            </a:extLst>
          </p:cNvPr>
          <p:cNvPicPr preferRelativeResize="0"/>
          <p:nvPr/>
        </p:nvPicPr>
        <p:blipFill rotWithShape="1">
          <a:blip r:embed="rId10" cstate="print">
            <a:alphaModFix/>
            <a:extLst>
              <a:ext uri="{28A0092B-C50C-407E-A947-70E740481C1C}">
                <a14:useLocalDpi xmlns:a14="http://schemas.microsoft.com/office/drawing/2010/main"/>
              </a:ext>
            </a:extLst>
          </a:blip>
          <a:srcRect/>
          <a:stretch/>
        </p:blipFill>
        <p:spPr>
          <a:xfrm>
            <a:off x="712985" y="2631321"/>
            <a:ext cx="1260481" cy="306752"/>
          </a:xfrm>
          <a:prstGeom prst="rect">
            <a:avLst/>
          </a:prstGeom>
          <a:noFill/>
          <a:ln>
            <a:noFill/>
          </a:ln>
        </p:spPr>
      </p:pic>
      <p:pic>
        <p:nvPicPr>
          <p:cNvPr id="15" name="Google Shape;266;p31">
            <a:extLst>
              <a:ext uri="{FF2B5EF4-FFF2-40B4-BE49-F238E27FC236}">
                <a16:creationId xmlns:a16="http://schemas.microsoft.com/office/drawing/2014/main" id="{E3DAB21E-2A7D-47C2-B606-5B1045FDD4E2}"/>
              </a:ext>
            </a:extLst>
          </p:cNvPr>
          <p:cNvPicPr preferRelativeResize="0"/>
          <p:nvPr/>
        </p:nvPicPr>
        <p:blipFill rotWithShape="1">
          <a:blip r:embed="rId11" cstate="print">
            <a:alphaModFix/>
            <a:extLst>
              <a:ext uri="{28A0092B-C50C-407E-A947-70E740481C1C}">
                <a14:useLocalDpi xmlns:a14="http://schemas.microsoft.com/office/drawing/2010/main"/>
              </a:ext>
            </a:extLst>
          </a:blip>
          <a:srcRect/>
          <a:stretch/>
        </p:blipFill>
        <p:spPr>
          <a:xfrm>
            <a:off x="666943" y="4127694"/>
            <a:ext cx="1320489" cy="199441"/>
          </a:xfrm>
          <a:prstGeom prst="rect">
            <a:avLst/>
          </a:prstGeom>
          <a:noFill/>
          <a:ln>
            <a:noFill/>
          </a:ln>
        </p:spPr>
      </p:pic>
      <p:pic>
        <p:nvPicPr>
          <p:cNvPr id="16" name="Google Shape;267;p31">
            <a:extLst>
              <a:ext uri="{FF2B5EF4-FFF2-40B4-BE49-F238E27FC236}">
                <a16:creationId xmlns:a16="http://schemas.microsoft.com/office/drawing/2014/main" id="{F4368FA1-9EB1-4445-98F9-0BCEFF195693}"/>
              </a:ext>
            </a:extLst>
          </p:cNvPr>
          <p:cNvPicPr preferRelativeResize="0"/>
          <p:nvPr/>
        </p:nvPicPr>
        <p:blipFill rotWithShape="1">
          <a:blip r:embed="rId12" cstate="print">
            <a:alphaModFix/>
            <a:extLst>
              <a:ext uri="{28A0092B-C50C-407E-A947-70E740481C1C}">
                <a14:useLocalDpi xmlns:a14="http://schemas.microsoft.com/office/drawing/2010/main"/>
              </a:ext>
            </a:extLst>
          </a:blip>
          <a:srcRect/>
          <a:stretch/>
        </p:blipFill>
        <p:spPr>
          <a:xfrm>
            <a:off x="381172" y="5511193"/>
            <a:ext cx="1845488" cy="368492"/>
          </a:xfrm>
          <a:prstGeom prst="rect">
            <a:avLst/>
          </a:prstGeom>
          <a:noFill/>
          <a:ln>
            <a:noFill/>
          </a:ln>
        </p:spPr>
      </p:pic>
      <p:pic>
        <p:nvPicPr>
          <p:cNvPr id="17" name="Google Shape;268;p31">
            <a:extLst>
              <a:ext uri="{FF2B5EF4-FFF2-40B4-BE49-F238E27FC236}">
                <a16:creationId xmlns:a16="http://schemas.microsoft.com/office/drawing/2014/main" id="{25E02ACB-2C5A-42D6-8AE3-B816CF24C244}"/>
              </a:ext>
            </a:extLst>
          </p:cNvPr>
          <p:cNvPicPr preferRelativeResize="0"/>
          <p:nvPr/>
        </p:nvPicPr>
        <p:blipFill rotWithShape="1">
          <a:blip r:embed="rId13" cstate="print">
            <a:alphaModFix/>
            <a:extLst>
              <a:ext uri="{28A0092B-C50C-407E-A947-70E740481C1C}">
                <a14:useLocalDpi xmlns:a14="http://schemas.microsoft.com/office/drawing/2010/main"/>
              </a:ext>
            </a:extLst>
          </a:blip>
          <a:srcRect/>
          <a:stretch/>
        </p:blipFill>
        <p:spPr>
          <a:xfrm>
            <a:off x="2318077" y="2545509"/>
            <a:ext cx="1366789" cy="478377"/>
          </a:xfrm>
          <a:prstGeom prst="rect">
            <a:avLst/>
          </a:prstGeom>
          <a:noFill/>
          <a:ln>
            <a:noFill/>
          </a:ln>
        </p:spPr>
      </p:pic>
      <p:pic>
        <p:nvPicPr>
          <p:cNvPr id="18" name="Google Shape;269;p31" descr="Brickcom - deltalink">
            <a:extLst>
              <a:ext uri="{FF2B5EF4-FFF2-40B4-BE49-F238E27FC236}">
                <a16:creationId xmlns:a16="http://schemas.microsoft.com/office/drawing/2014/main" id="{A9D05952-F060-40F3-B38F-E67564E6E457}"/>
              </a:ext>
            </a:extLst>
          </p:cNvPr>
          <p:cNvPicPr preferRelativeResize="0"/>
          <p:nvPr/>
        </p:nvPicPr>
        <p:blipFill rotWithShape="1">
          <a:blip r:embed="rId14" cstate="print">
            <a:alphaModFix/>
            <a:extLst>
              <a:ext uri="{28A0092B-C50C-407E-A947-70E740481C1C}">
                <a14:useLocalDpi xmlns:a14="http://schemas.microsoft.com/office/drawing/2010/main"/>
              </a:ext>
            </a:extLst>
          </a:blip>
          <a:srcRect t="24883" b="22653"/>
          <a:stretch/>
        </p:blipFill>
        <p:spPr>
          <a:xfrm>
            <a:off x="2272061" y="5537592"/>
            <a:ext cx="1364765" cy="324472"/>
          </a:xfrm>
          <a:prstGeom prst="rect">
            <a:avLst/>
          </a:prstGeom>
          <a:noFill/>
          <a:ln>
            <a:noFill/>
          </a:ln>
        </p:spPr>
      </p:pic>
      <p:sp>
        <p:nvSpPr>
          <p:cNvPr id="19" name="Google Shape;270;p31">
            <a:extLst>
              <a:ext uri="{FF2B5EF4-FFF2-40B4-BE49-F238E27FC236}">
                <a16:creationId xmlns:a16="http://schemas.microsoft.com/office/drawing/2014/main" id="{D37CD554-33EA-4C12-8358-9DE7FEE7228A}"/>
              </a:ext>
            </a:extLst>
          </p:cNvPr>
          <p:cNvSpPr/>
          <p:nvPr/>
        </p:nvSpPr>
        <p:spPr>
          <a:xfrm>
            <a:off x="4226222" y="1844493"/>
            <a:ext cx="3600800" cy="570404"/>
          </a:xfrm>
          <a:prstGeom prst="rect">
            <a:avLst/>
          </a:prstGeom>
          <a:solidFill>
            <a:srgbClr val="00FFCC"/>
          </a:solidFill>
          <a:ln w="38100" cap="flat" cmpd="sng">
            <a:solidFill>
              <a:srgbClr val="00FFCC"/>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defTabSz="1219170">
              <a:buSzPts val="1300"/>
            </a:pPr>
            <a:r>
              <a:rPr lang="en-US" altLang="zh-CN" sz="1733" b="1" kern="0">
                <a:solidFill>
                  <a:srgbClr val="010203"/>
                </a:solidFill>
                <a:latin typeface="+mn-lt"/>
                <a:ea typeface="+mn-ea"/>
                <a:cs typeface="+mn-ea"/>
                <a:sym typeface="+mn-lt"/>
              </a:rPr>
              <a:t>Over</a:t>
            </a:r>
            <a:r>
              <a:rPr lang="en" sz="1733" b="1" kern="0">
                <a:solidFill>
                  <a:srgbClr val="010203"/>
                </a:solidFill>
                <a:latin typeface="+mn-lt"/>
                <a:ea typeface="+mn-ea"/>
                <a:cs typeface="+mn-ea"/>
                <a:sym typeface="+mn-lt"/>
              </a:rPr>
              <a:t> </a:t>
            </a:r>
            <a:r>
              <a:rPr lang="en" sz="3200" b="1" kern="0">
                <a:solidFill>
                  <a:srgbClr val="010203"/>
                </a:solidFill>
                <a:latin typeface="+mn-lt"/>
                <a:ea typeface="+mn-ea"/>
                <a:cs typeface="+mn-ea"/>
                <a:sym typeface="+mn-lt"/>
              </a:rPr>
              <a:t>6700 </a:t>
            </a:r>
            <a:r>
              <a:rPr lang="en-US" altLang="zh-CN" sz="3200" b="1" kern="0">
                <a:solidFill>
                  <a:srgbClr val="010203"/>
                </a:solidFill>
                <a:latin typeface="+mn-lt"/>
                <a:ea typeface="+mn-ea"/>
                <a:cs typeface="+mn-ea"/>
                <a:sym typeface="+mn-lt"/>
              </a:rPr>
              <a:t>Models​</a:t>
            </a:r>
            <a:endParaRPr lang="en" sz="2667" b="1" kern="0">
              <a:solidFill>
                <a:srgbClr val="010203"/>
              </a:solidFill>
              <a:latin typeface="+mn-lt"/>
              <a:ea typeface="+mn-ea"/>
              <a:cs typeface="+mn-ea"/>
              <a:sym typeface="+mn-lt"/>
            </a:endParaRPr>
          </a:p>
        </p:txBody>
      </p:sp>
      <p:sp>
        <p:nvSpPr>
          <p:cNvPr id="20" name="Google Shape;271;p31">
            <a:extLst>
              <a:ext uri="{FF2B5EF4-FFF2-40B4-BE49-F238E27FC236}">
                <a16:creationId xmlns:a16="http://schemas.microsoft.com/office/drawing/2014/main" id="{1B160E1B-1441-4C67-934F-87EE9526CDEB}"/>
              </a:ext>
            </a:extLst>
          </p:cNvPr>
          <p:cNvSpPr/>
          <p:nvPr/>
        </p:nvSpPr>
        <p:spPr>
          <a:xfrm>
            <a:off x="8062870" y="2398729"/>
            <a:ext cx="3873600" cy="3740800"/>
          </a:xfrm>
          <a:prstGeom prst="rect">
            <a:avLst/>
          </a:prstGeom>
          <a:gradFill flip="none" rotWithShape="1">
            <a:gsLst>
              <a:gs pos="0">
                <a:schemeClr val="accent1">
                  <a:lumMod val="97000"/>
                  <a:lumOff val="3000"/>
                </a:schemeClr>
              </a:gs>
              <a:gs pos="100000">
                <a:schemeClr val="accent1">
                  <a:lumMod val="60000"/>
                  <a:lumOff val="40000"/>
                </a:schemeClr>
              </a:gs>
            </a:gsLst>
            <a:lin ang="16200000" scaled="1"/>
            <a:tileRect/>
          </a:gradFill>
          <a:ln w="28575" cap="flat" cmpd="sng">
            <a:solidFill>
              <a:srgbClr val="00FFCC"/>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defTabSz="1219170">
              <a:buSzPts val="1400"/>
            </a:pPr>
            <a:endParaRPr lang="zh-TW" altLang="en-US" sz="1867" kern="0">
              <a:latin typeface="+mn-lt"/>
              <a:ea typeface="+mn-ea"/>
              <a:cs typeface="+mn-ea"/>
              <a:sym typeface="+mn-lt"/>
            </a:endParaRPr>
          </a:p>
        </p:txBody>
      </p:sp>
      <p:sp>
        <p:nvSpPr>
          <p:cNvPr id="21" name="Google Shape;272;p31">
            <a:extLst>
              <a:ext uri="{FF2B5EF4-FFF2-40B4-BE49-F238E27FC236}">
                <a16:creationId xmlns:a16="http://schemas.microsoft.com/office/drawing/2014/main" id="{638A9431-A6C3-4CBD-A67A-26D4D797D44B}"/>
              </a:ext>
            </a:extLst>
          </p:cNvPr>
          <p:cNvSpPr/>
          <p:nvPr/>
        </p:nvSpPr>
        <p:spPr>
          <a:xfrm>
            <a:off x="8062835" y="1844493"/>
            <a:ext cx="3873600" cy="570404"/>
          </a:xfrm>
          <a:prstGeom prst="rect">
            <a:avLst/>
          </a:prstGeom>
          <a:solidFill>
            <a:srgbClr val="00FFCC"/>
          </a:solidFill>
          <a:ln w="38100" cap="flat" cmpd="sng">
            <a:solidFill>
              <a:srgbClr val="00FFCC"/>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defTabSz="1219170">
              <a:buSzPts val="2000"/>
            </a:pPr>
            <a:r>
              <a:rPr lang="en-US" sz="2400" b="1" kern="0">
                <a:solidFill>
                  <a:srgbClr val="010203"/>
                </a:solidFill>
                <a:latin typeface="+mn-lt"/>
                <a:ea typeface="+mn-ea"/>
                <a:cs typeface="+mn-ea"/>
                <a:sym typeface="+mn-lt"/>
              </a:rPr>
              <a:t>ONVIF Profile Supported​</a:t>
            </a:r>
          </a:p>
        </p:txBody>
      </p:sp>
      <p:pic>
        <p:nvPicPr>
          <p:cNvPr id="22" name="Google Shape;273;p31" descr="一張含有 文字, 美工圖案 的圖片&#10;&#10;自動產生的描述">
            <a:extLst>
              <a:ext uri="{FF2B5EF4-FFF2-40B4-BE49-F238E27FC236}">
                <a16:creationId xmlns:a16="http://schemas.microsoft.com/office/drawing/2014/main" id="{958E7C43-CF9F-444C-9A43-04E1C7E64DE3}"/>
              </a:ext>
            </a:extLst>
          </p:cNvPr>
          <p:cNvPicPr preferRelativeResize="0"/>
          <p:nvPr/>
        </p:nvPicPr>
        <p:blipFill rotWithShape="1">
          <a:blip r:embed="rId15">
            <a:alphaModFix/>
          </a:blip>
          <a:srcRect/>
          <a:stretch/>
        </p:blipFill>
        <p:spPr>
          <a:xfrm>
            <a:off x="8368415" y="2787564"/>
            <a:ext cx="3253867" cy="650773"/>
          </a:xfrm>
          <a:prstGeom prst="rect">
            <a:avLst/>
          </a:prstGeom>
          <a:noFill/>
          <a:ln>
            <a:noFill/>
          </a:ln>
        </p:spPr>
      </p:pic>
      <p:sp>
        <p:nvSpPr>
          <p:cNvPr id="25" name="文字方塊 24">
            <a:extLst>
              <a:ext uri="{FF2B5EF4-FFF2-40B4-BE49-F238E27FC236}">
                <a16:creationId xmlns:a16="http://schemas.microsoft.com/office/drawing/2014/main" id="{2DD74B77-2BBD-41C5-97C5-09824C4D9C27}"/>
              </a:ext>
            </a:extLst>
          </p:cNvPr>
          <p:cNvSpPr txBox="1"/>
          <p:nvPr/>
        </p:nvSpPr>
        <p:spPr>
          <a:xfrm>
            <a:off x="8644321" y="3737651"/>
            <a:ext cx="2822221" cy="861774"/>
          </a:xfrm>
          <a:prstGeom prst="rect">
            <a:avLst/>
          </a:prstGeom>
          <a:solidFill>
            <a:srgbClr val="00FFCC"/>
          </a:solid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gn="ctr" defTabSz="1219170">
              <a:buClr>
                <a:srgbClr val="000000"/>
              </a:buClr>
            </a:pPr>
            <a:r>
              <a:rPr lang="en-US" altLang="zh-TW" sz="2400" b="1" kern="0">
                <a:cs typeface="+mn-ea"/>
                <a:sym typeface="+mn-lt"/>
              </a:rPr>
              <a:t>RTSP Stream</a:t>
            </a:r>
            <a:endParaRPr lang="en-US" altLang="zh-TW" sz="1867" b="1" kern="0">
              <a:cs typeface="+mn-ea"/>
              <a:sym typeface="+mn-lt"/>
            </a:endParaRPr>
          </a:p>
          <a:p>
            <a:pPr algn="ctr" defTabSz="1219170">
              <a:buClr>
                <a:srgbClr val="000000"/>
              </a:buClr>
            </a:pPr>
            <a:r>
              <a:rPr lang="en-US" altLang="zh-TW" sz="2400" b="1" kern="0">
                <a:cs typeface="+mn-ea"/>
                <a:sym typeface="+mn-lt"/>
              </a:rPr>
              <a:t>Input / Output</a:t>
            </a:r>
            <a:endParaRPr lang="en-US" altLang="zh-TW" sz="1867" b="1" kern="0">
              <a:cs typeface="+mn-ea"/>
              <a:sym typeface="+mn-lt"/>
            </a:endParaRPr>
          </a:p>
        </p:txBody>
      </p:sp>
      <p:sp>
        <p:nvSpPr>
          <p:cNvPr id="26" name="文字方塊 25">
            <a:extLst>
              <a:ext uri="{FF2B5EF4-FFF2-40B4-BE49-F238E27FC236}">
                <a16:creationId xmlns:a16="http://schemas.microsoft.com/office/drawing/2014/main" id="{AE96A411-5CF5-4C87-BF05-72C0690161DD}"/>
              </a:ext>
            </a:extLst>
          </p:cNvPr>
          <p:cNvSpPr txBox="1"/>
          <p:nvPr/>
        </p:nvSpPr>
        <p:spPr>
          <a:xfrm>
            <a:off x="8644321" y="4761091"/>
            <a:ext cx="2822221" cy="861774"/>
          </a:xfrm>
          <a:prstGeom prst="rect">
            <a:avLst/>
          </a:prstGeom>
          <a:solidFill>
            <a:srgbClr val="00FFCC"/>
          </a:solid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gn="ctr" defTabSz="1219170">
              <a:buClr>
                <a:srgbClr val="000000"/>
              </a:buClr>
            </a:pPr>
            <a:r>
              <a:rPr lang="en-US" altLang="zh-TW" sz="2400" b="1" kern="0">
                <a:cs typeface="+mn-ea"/>
                <a:sym typeface="+mn-lt"/>
              </a:rPr>
              <a:t>RTMP Stream</a:t>
            </a:r>
            <a:endParaRPr lang="zh-TW" altLang="en-US" sz="1867" kern="0">
              <a:cs typeface="+mn-ea"/>
              <a:sym typeface="+mn-lt"/>
            </a:endParaRPr>
          </a:p>
          <a:p>
            <a:pPr algn="ctr" defTabSz="1219170">
              <a:buClr>
                <a:srgbClr val="000000"/>
              </a:buClr>
            </a:pPr>
            <a:r>
              <a:rPr lang="en-US" altLang="zh-TW" sz="2400" b="1" kern="0">
                <a:cs typeface="+mn-ea"/>
                <a:sym typeface="+mn-lt"/>
              </a:rPr>
              <a:t>Input</a:t>
            </a:r>
          </a:p>
        </p:txBody>
      </p:sp>
      <p:sp>
        <p:nvSpPr>
          <p:cNvPr id="27" name="Google Shape;255;p31">
            <a:hlinkClick r:id="rId16"/>
            <a:extLst>
              <a:ext uri="{FF2B5EF4-FFF2-40B4-BE49-F238E27FC236}">
                <a16:creationId xmlns:a16="http://schemas.microsoft.com/office/drawing/2014/main" id="{D8791B38-91A7-49CD-838E-25CE09BDA520}"/>
              </a:ext>
            </a:extLst>
          </p:cNvPr>
          <p:cNvSpPr txBox="1"/>
          <p:nvPr/>
        </p:nvSpPr>
        <p:spPr>
          <a:xfrm>
            <a:off x="2495181" y="6215918"/>
            <a:ext cx="7220888" cy="48382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defTabSz="1219170">
              <a:buSzPts val="1050"/>
            </a:pPr>
            <a:r>
              <a:rPr lang="en" sz="1333" kern="0">
                <a:solidFill>
                  <a:srgbClr val="F3F3F3">
                    <a:lumMod val="90000"/>
                  </a:srgbClr>
                </a:solidFill>
                <a:latin typeface="+mn-lt"/>
                <a:ea typeface="+mn-ea"/>
                <a:cs typeface="+mn-ea"/>
                <a:sym typeface="+mn-lt"/>
                <a:hlinkClick r:id="rId16">
                  <a:extLst>
                    <a:ext uri="{A12FA001-AC4F-418D-AE19-62706E023703}">
                      <ahyp:hlinkClr xmlns:ahyp="http://schemas.microsoft.com/office/drawing/2018/hyperlinkcolor" val="tx"/>
                    </a:ext>
                  </a:extLst>
                </a:hlinkClick>
              </a:rPr>
              <a:t>https://www.qnap.com/en/compatibility-qvr-pro</a:t>
            </a:r>
            <a:endParaRPr lang="zh-TW" altLang="en-US" sz="1333" kern="0">
              <a:solidFill>
                <a:srgbClr val="F3F3F3">
                  <a:lumMod val="90000"/>
                </a:srgbClr>
              </a:solidFill>
              <a:latin typeface="+mn-lt"/>
              <a:ea typeface="+mn-ea"/>
              <a:cs typeface="+mn-ea"/>
              <a:sym typeface="+mn-lt"/>
            </a:endParaRPr>
          </a:p>
        </p:txBody>
      </p:sp>
    </p:spTree>
    <p:extLst>
      <p:ext uri="{BB962C8B-B14F-4D97-AF65-F5344CB8AC3E}">
        <p14:creationId xmlns:p14="http://schemas.microsoft.com/office/powerpoint/2010/main" val="2869450461"/>
      </p:ext>
    </p:extLst>
  </p:cSld>
  <p:clrMapOvr>
    <a:masterClrMapping/>
  </p:clrMapOvr>
  <p:transition spd="slow">
    <p:fade thruBlk="1"/>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5EA0ECE-F15D-46AF-8880-1B43D029202F}"/>
              </a:ext>
            </a:extLst>
          </p:cNvPr>
          <p:cNvSpPr>
            <a:spLocks noGrp="1"/>
          </p:cNvSpPr>
          <p:nvPr>
            <p:ph type="title"/>
          </p:nvPr>
        </p:nvSpPr>
        <p:spPr>
          <a:xfrm>
            <a:off x="1" y="29416"/>
            <a:ext cx="12192000" cy="1378563"/>
          </a:xfrm>
        </p:spPr>
        <p:txBody>
          <a:bodyPr>
            <a:normAutofit/>
          </a:bodyPr>
          <a:lstStyle/>
          <a:p>
            <a:pPr>
              <a:lnSpc>
                <a:spcPts val="3800"/>
              </a:lnSpc>
            </a:pPr>
            <a:r>
              <a:rPr lang="en-US" altLang="zh-TW" sz="3600">
                <a:latin typeface="+mn-lt"/>
                <a:ea typeface="+mn-ea"/>
                <a:cs typeface="+mn-ea"/>
                <a:sym typeface="+mn-lt"/>
              </a:rPr>
              <a:t>Unified interface for live view &amp; playback​, anywhere with a PC or mobile device</a:t>
            </a:r>
            <a:endParaRPr lang="zh-TW" altLang="en-US" sz="3600">
              <a:latin typeface="+mn-lt"/>
              <a:ea typeface="+mn-ea"/>
              <a:cs typeface="+mn-ea"/>
              <a:sym typeface="+mn-lt"/>
            </a:endParaRPr>
          </a:p>
        </p:txBody>
      </p:sp>
      <p:sp>
        <p:nvSpPr>
          <p:cNvPr id="4" name="Google Shape;304;p33">
            <a:extLst>
              <a:ext uri="{FF2B5EF4-FFF2-40B4-BE49-F238E27FC236}">
                <a16:creationId xmlns:a16="http://schemas.microsoft.com/office/drawing/2014/main" id="{35D09121-751C-4A07-B201-E5106E3338AF}"/>
              </a:ext>
            </a:extLst>
          </p:cNvPr>
          <p:cNvSpPr txBox="1"/>
          <p:nvPr/>
        </p:nvSpPr>
        <p:spPr>
          <a:xfrm>
            <a:off x="909251" y="1079370"/>
            <a:ext cx="10359067" cy="553957"/>
          </a:xfrm>
          <a:prstGeom prst="rect">
            <a:avLst/>
          </a:prstGeom>
          <a:noFill/>
          <a:ln>
            <a:noFill/>
          </a:ln>
        </p:spPr>
        <p:txBody>
          <a:bodyPr spcFirstLastPara="1" wrap="square" lIns="121900" tIns="121900" rIns="121900" bIns="121900" anchor="t" anchorCtr="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defTabSz="1219170"/>
            <a:r>
              <a:rPr lang="en-US" altLang="zh-TW" sz="2000" kern="0">
                <a:solidFill>
                  <a:schemeClr val="tx1"/>
                </a:solidFill>
                <a:latin typeface="+mn-lt"/>
                <a:ea typeface="+mn-ea"/>
                <a:cs typeface="+mn-ea"/>
                <a:sym typeface="+mn-lt"/>
              </a:rPr>
              <a:t>Monitor the live view of multiple channels and playback on 1 single interface. </a:t>
            </a:r>
          </a:p>
        </p:txBody>
      </p:sp>
      <p:pic>
        <p:nvPicPr>
          <p:cNvPr id="3" name="Google Shape;303;p33">
            <a:extLst>
              <a:ext uri="{FF2B5EF4-FFF2-40B4-BE49-F238E27FC236}">
                <a16:creationId xmlns:a16="http://schemas.microsoft.com/office/drawing/2014/main" id="{C1DCF97E-F741-4B5A-B2E5-716C22D507EB}"/>
              </a:ext>
            </a:extLst>
          </p:cNvPr>
          <p:cNvPicPr preferRelativeResize="0"/>
          <p:nvPr/>
        </p:nvPicPr>
        <p:blipFill>
          <a:blip r:embed="rId3" cstate="print">
            <a:alphaModFix/>
            <a:extLst>
              <a:ext uri="{28A0092B-C50C-407E-A947-70E740481C1C}">
                <a14:useLocalDpi xmlns:a14="http://schemas.microsoft.com/office/drawing/2010/main"/>
              </a:ext>
            </a:extLst>
          </a:blip>
          <a:stretch>
            <a:fillRect/>
          </a:stretch>
        </p:blipFill>
        <p:spPr>
          <a:xfrm>
            <a:off x="417566" y="1787242"/>
            <a:ext cx="7132697" cy="3631133"/>
          </a:xfrm>
          <a:prstGeom prst="rect">
            <a:avLst/>
          </a:prstGeom>
          <a:noFill/>
          <a:ln>
            <a:noFill/>
          </a:ln>
          <a:effectLst>
            <a:outerShdw blurRad="431800" dist="368300" dir="5760000" sx="106000" sy="106000" algn="ctr" rotWithShape="0">
              <a:srgbClr val="000000">
                <a:alpha val="34000"/>
              </a:srgbClr>
            </a:outerShdw>
          </a:effectLst>
        </p:spPr>
      </p:pic>
      <p:pic>
        <p:nvPicPr>
          <p:cNvPr id="8" name="Google Shape;318;p33">
            <a:extLst>
              <a:ext uri="{FF2B5EF4-FFF2-40B4-BE49-F238E27FC236}">
                <a16:creationId xmlns:a16="http://schemas.microsoft.com/office/drawing/2014/main" id="{15C787E8-644B-46CE-9AC5-F0BF602423F3}"/>
              </a:ext>
            </a:extLst>
          </p:cNvPr>
          <p:cNvPicPr preferRelativeResize="0"/>
          <p:nvPr/>
        </p:nvPicPr>
        <p:blipFill>
          <a:blip r:embed="rId4">
            <a:alphaModFix/>
          </a:blip>
          <a:stretch>
            <a:fillRect/>
          </a:stretch>
        </p:blipFill>
        <p:spPr>
          <a:xfrm>
            <a:off x="1433471" y="4864463"/>
            <a:ext cx="5246876" cy="1009346"/>
          </a:xfrm>
          <a:prstGeom prst="rect">
            <a:avLst/>
          </a:prstGeom>
          <a:noFill/>
          <a:ln>
            <a:noFill/>
          </a:ln>
          <a:effectLst>
            <a:outerShdw blurRad="57150" dist="19050" dir="5400000" algn="bl" rotWithShape="0">
              <a:srgbClr val="000000">
                <a:alpha val="50000"/>
              </a:srgbClr>
            </a:outerShdw>
          </a:effectLst>
        </p:spPr>
      </p:pic>
      <p:sp>
        <p:nvSpPr>
          <p:cNvPr id="10" name="Google Shape;320;p33">
            <a:extLst>
              <a:ext uri="{FF2B5EF4-FFF2-40B4-BE49-F238E27FC236}">
                <a16:creationId xmlns:a16="http://schemas.microsoft.com/office/drawing/2014/main" id="{F433C5D2-9A6D-442B-B418-E51B8CAFC2BA}"/>
              </a:ext>
            </a:extLst>
          </p:cNvPr>
          <p:cNvSpPr/>
          <p:nvPr/>
        </p:nvSpPr>
        <p:spPr>
          <a:xfrm>
            <a:off x="1340824" y="4809347"/>
            <a:ext cx="1691510" cy="385432"/>
          </a:xfrm>
          <a:prstGeom prst="rect">
            <a:avLst/>
          </a:prstGeom>
          <a:noFill/>
          <a:ln w="28575" cap="flat" cmpd="sng">
            <a:solidFill>
              <a:srgbClr val="92D050"/>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defTabSz="1219170"/>
            <a:endParaRPr lang="zh-TW" altLang="en-US" sz="1867" kern="0">
              <a:latin typeface="+mn-lt"/>
              <a:ea typeface="+mn-ea"/>
              <a:cs typeface="+mn-ea"/>
              <a:sym typeface="+mn-lt"/>
            </a:endParaRPr>
          </a:p>
        </p:txBody>
      </p:sp>
      <p:sp>
        <p:nvSpPr>
          <p:cNvPr id="11" name="Google Shape;321;p33">
            <a:extLst>
              <a:ext uri="{FF2B5EF4-FFF2-40B4-BE49-F238E27FC236}">
                <a16:creationId xmlns:a16="http://schemas.microsoft.com/office/drawing/2014/main" id="{A1CEF076-ECF1-4964-A670-DE3DB0F5C9D8}"/>
              </a:ext>
            </a:extLst>
          </p:cNvPr>
          <p:cNvSpPr/>
          <p:nvPr/>
        </p:nvSpPr>
        <p:spPr>
          <a:xfrm>
            <a:off x="3159155" y="5347414"/>
            <a:ext cx="3170515" cy="598436"/>
          </a:xfrm>
          <a:prstGeom prst="rect">
            <a:avLst/>
          </a:prstGeom>
          <a:noFill/>
          <a:ln w="28575" cap="flat" cmpd="sng">
            <a:solidFill>
              <a:srgbClr val="80FCFF"/>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defTabSz="1219170"/>
            <a:endParaRPr lang="zh-TW" altLang="en-US" sz="1867" kern="0">
              <a:latin typeface="+mn-lt"/>
              <a:ea typeface="+mn-ea"/>
              <a:cs typeface="+mn-ea"/>
              <a:sym typeface="+mn-lt"/>
            </a:endParaRPr>
          </a:p>
        </p:txBody>
      </p:sp>
      <p:cxnSp>
        <p:nvCxnSpPr>
          <p:cNvPr id="12" name="Google Shape;322;p33">
            <a:extLst>
              <a:ext uri="{FF2B5EF4-FFF2-40B4-BE49-F238E27FC236}">
                <a16:creationId xmlns:a16="http://schemas.microsoft.com/office/drawing/2014/main" id="{3B0820C1-EAEF-4A03-A850-0E751AE98680}"/>
              </a:ext>
            </a:extLst>
          </p:cNvPr>
          <p:cNvCxnSpPr>
            <a:cxnSpLocks/>
            <a:stCxn id="16" idx="3"/>
            <a:endCxn id="20" idx="1"/>
          </p:cNvCxnSpPr>
          <p:nvPr/>
        </p:nvCxnSpPr>
        <p:spPr>
          <a:xfrm flipV="1">
            <a:off x="3619937" y="2736979"/>
            <a:ext cx="4076314" cy="2265083"/>
          </a:xfrm>
          <a:prstGeom prst="bentConnector3">
            <a:avLst>
              <a:gd name="adj1" fmla="val 50000"/>
            </a:avLst>
          </a:prstGeom>
          <a:noFill/>
          <a:ln w="19050" cap="flat" cmpd="sng">
            <a:solidFill>
              <a:srgbClr val="FF00FF"/>
            </a:solidFill>
            <a:prstDash val="solid"/>
            <a:round/>
            <a:headEnd type="none" w="med" len="med"/>
            <a:tailEnd type="oval" w="med" len="med"/>
          </a:ln>
        </p:spPr>
      </p:cxnSp>
      <p:sp>
        <p:nvSpPr>
          <p:cNvPr id="16" name="Google Shape;323;p33">
            <a:extLst>
              <a:ext uri="{FF2B5EF4-FFF2-40B4-BE49-F238E27FC236}">
                <a16:creationId xmlns:a16="http://schemas.microsoft.com/office/drawing/2014/main" id="{B4945CD7-B560-4BDE-8FB1-1B527A4FE982}"/>
              </a:ext>
            </a:extLst>
          </p:cNvPr>
          <p:cNvSpPr/>
          <p:nvPr/>
        </p:nvSpPr>
        <p:spPr>
          <a:xfrm>
            <a:off x="3115145" y="4809346"/>
            <a:ext cx="504790" cy="385432"/>
          </a:xfrm>
          <a:prstGeom prst="rect">
            <a:avLst/>
          </a:prstGeom>
          <a:noFill/>
          <a:ln w="28575" cap="flat" cmpd="sng">
            <a:solidFill>
              <a:srgbClr val="FF00FF"/>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defTabSz="1219170"/>
            <a:endParaRPr lang="zh-TW" altLang="en-US" sz="1867" kern="0">
              <a:latin typeface="+mn-lt"/>
              <a:ea typeface="+mn-ea"/>
              <a:cs typeface="+mn-ea"/>
              <a:sym typeface="+mn-lt"/>
            </a:endParaRPr>
          </a:p>
        </p:txBody>
      </p:sp>
      <p:sp>
        <p:nvSpPr>
          <p:cNvPr id="19" name="Google Shape;329;p33">
            <a:extLst>
              <a:ext uri="{FF2B5EF4-FFF2-40B4-BE49-F238E27FC236}">
                <a16:creationId xmlns:a16="http://schemas.microsoft.com/office/drawing/2014/main" id="{576B568F-6C17-4EBE-9397-56149D758052}"/>
              </a:ext>
            </a:extLst>
          </p:cNvPr>
          <p:cNvSpPr/>
          <p:nvPr/>
        </p:nvSpPr>
        <p:spPr>
          <a:xfrm>
            <a:off x="1433471" y="2882122"/>
            <a:ext cx="2171145" cy="1132312"/>
          </a:xfrm>
          <a:prstGeom prst="rect">
            <a:avLst/>
          </a:prstGeom>
          <a:noFill/>
          <a:ln w="28575" cap="flat" cmpd="sng">
            <a:solidFill>
              <a:srgbClr val="80FCFF"/>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defTabSz="1219170"/>
            <a:endParaRPr lang="zh-TW" altLang="en-US" sz="1867" kern="0">
              <a:latin typeface="+mn-lt"/>
              <a:ea typeface="+mn-ea"/>
              <a:cs typeface="+mn-ea"/>
              <a:sym typeface="+mn-lt"/>
            </a:endParaRPr>
          </a:p>
        </p:txBody>
      </p:sp>
      <p:pic>
        <p:nvPicPr>
          <p:cNvPr id="20" name="Google Shape;330;p33">
            <a:extLst>
              <a:ext uri="{FF2B5EF4-FFF2-40B4-BE49-F238E27FC236}">
                <a16:creationId xmlns:a16="http://schemas.microsoft.com/office/drawing/2014/main" id="{09E11167-4730-447D-B910-4BF94708EBA7}"/>
              </a:ext>
            </a:extLst>
          </p:cNvPr>
          <p:cNvPicPr preferRelativeResize="0"/>
          <p:nvPr/>
        </p:nvPicPr>
        <p:blipFill rotWithShape="1">
          <a:blip r:embed="rId5" cstate="print">
            <a:alphaModFix/>
            <a:extLst>
              <a:ext uri="{28A0092B-C50C-407E-A947-70E740481C1C}">
                <a14:useLocalDpi xmlns:a14="http://schemas.microsoft.com/office/drawing/2010/main"/>
              </a:ext>
            </a:extLst>
          </a:blip>
          <a:srcRect/>
          <a:stretch/>
        </p:blipFill>
        <p:spPr>
          <a:xfrm>
            <a:off x="7696249" y="1801151"/>
            <a:ext cx="3366197" cy="1871655"/>
          </a:xfrm>
          <a:prstGeom prst="rect">
            <a:avLst/>
          </a:prstGeom>
          <a:noFill/>
          <a:ln w="28575" cap="flat" cmpd="sng">
            <a:solidFill>
              <a:srgbClr val="FF00FF"/>
            </a:solidFill>
            <a:prstDash val="solid"/>
            <a:round/>
            <a:headEnd type="none" w="sm" len="sm"/>
            <a:tailEnd type="none" w="sm" len="sm"/>
          </a:ln>
          <a:effectLst>
            <a:outerShdw blurRad="431800" dist="368300" dir="5760000" sx="106000" sy="106000" algn="ctr" rotWithShape="0">
              <a:srgbClr val="000000">
                <a:alpha val="34000"/>
              </a:srgbClr>
            </a:outerShdw>
          </a:effectLst>
        </p:spPr>
      </p:pic>
      <p:pic>
        <p:nvPicPr>
          <p:cNvPr id="21" name="Google Shape;331;p33">
            <a:extLst>
              <a:ext uri="{FF2B5EF4-FFF2-40B4-BE49-F238E27FC236}">
                <a16:creationId xmlns:a16="http://schemas.microsoft.com/office/drawing/2014/main" id="{40578CA0-09A7-455E-A2D2-3F4DF1B4D444}"/>
              </a:ext>
            </a:extLst>
          </p:cNvPr>
          <p:cNvPicPr preferRelativeResize="0"/>
          <p:nvPr/>
        </p:nvPicPr>
        <p:blipFill>
          <a:blip r:embed="rId6">
            <a:alphaModFix/>
          </a:blip>
          <a:stretch>
            <a:fillRect/>
          </a:stretch>
        </p:blipFill>
        <p:spPr>
          <a:xfrm>
            <a:off x="8913334" y="2270972"/>
            <a:ext cx="932026" cy="932026"/>
          </a:xfrm>
          <a:prstGeom prst="rect">
            <a:avLst/>
          </a:prstGeom>
          <a:noFill/>
          <a:ln>
            <a:noFill/>
          </a:ln>
        </p:spPr>
      </p:pic>
      <p:cxnSp>
        <p:nvCxnSpPr>
          <p:cNvPr id="22" name="接點: 肘形 21">
            <a:extLst>
              <a:ext uri="{FF2B5EF4-FFF2-40B4-BE49-F238E27FC236}">
                <a16:creationId xmlns:a16="http://schemas.microsoft.com/office/drawing/2014/main" id="{DD8626C0-AABE-4556-8840-36788F7B21F0}"/>
              </a:ext>
            </a:extLst>
          </p:cNvPr>
          <p:cNvCxnSpPr>
            <a:cxnSpLocks/>
            <a:stCxn id="19" idx="3"/>
            <a:endCxn id="11" idx="0"/>
          </p:cNvCxnSpPr>
          <p:nvPr/>
        </p:nvCxnSpPr>
        <p:spPr>
          <a:xfrm>
            <a:off x="3604616" y="3448278"/>
            <a:ext cx="1139797" cy="1899135"/>
          </a:xfrm>
          <a:prstGeom prst="bentConnector2">
            <a:avLst/>
          </a:prstGeom>
          <a:noFill/>
          <a:ln w="19050" cap="flat" cmpd="sng">
            <a:solidFill>
              <a:srgbClr val="80FCFF"/>
            </a:solidFill>
            <a:prstDash val="solid"/>
            <a:round/>
            <a:headEnd type="none" w="sm" len="sm"/>
            <a:tailEnd type="oval" w="sm" len="sm"/>
          </a:ln>
        </p:spPr>
      </p:cxnSp>
      <p:grpSp>
        <p:nvGrpSpPr>
          <p:cNvPr id="18" name="Google Shape;1112;gc428d55399_0_337">
            <a:extLst>
              <a:ext uri="{FF2B5EF4-FFF2-40B4-BE49-F238E27FC236}">
                <a16:creationId xmlns:a16="http://schemas.microsoft.com/office/drawing/2014/main" id="{CFAF4807-2995-06BE-5898-369BFD8333FA}"/>
              </a:ext>
            </a:extLst>
          </p:cNvPr>
          <p:cNvGrpSpPr/>
          <p:nvPr/>
        </p:nvGrpSpPr>
        <p:grpSpPr>
          <a:xfrm>
            <a:off x="7640212" y="5382059"/>
            <a:ext cx="4747502" cy="573378"/>
            <a:chOff x="535858" y="2192097"/>
            <a:chExt cx="3078236" cy="4755000"/>
          </a:xfrm>
          <a:effectLst>
            <a:outerShdw blurRad="342900" dist="177800" dir="3600000" algn="t" rotWithShape="0">
              <a:prstClr val="black">
                <a:alpha val="40000"/>
              </a:prstClr>
            </a:outerShdw>
          </a:effectLst>
        </p:grpSpPr>
        <p:pic>
          <p:nvPicPr>
            <p:cNvPr id="25" name="Google Shape;1114;gc428d55399_0_337">
              <a:extLst>
                <a:ext uri="{FF2B5EF4-FFF2-40B4-BE49-F238E27FC236}">
                  <a16:creationId xmlns:a16="http://schemas.microsoft.com/office/drawing/2014/main" id="{81D57D7F-21BF-1E71-A7EA-543F249FBFD5}"/>
                </a:ext>
              </a:extLst>
            </p:cNvPr>
            <p:cNvPicPr preferRelativeResize="0"/>
            <p:nvPr/>
          </p:nvPicPr>
          <p:blipFill rotWithShape="1">
            <a:blip r:embed="rId7"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26" name="Google Shape;1113;gc428d55399_0_337">
              <a:extLst>
                <a:ext uri="{FF2B5EF4-FFF2-40B4-BE49-F238E27FC236}">
                  <a16:creationId xmlns:a16="http://schemas.microsoft.com/office/drawing/2014/main" id="{364650C8-4DCC-7D89-B56F-2594E71375DC}"/>
                </a:ext>
              </a:extLst>
            </p:cNvPr>
            <p:cNvSpPr/>
            <p:nvPr/>
          </p:nvSpPr>
          <p:spPr>
            <a:xfrm>
              <a:off x="535858" y="2192097"/>
              <a:ext cx="2743200" cy="4755000"/>
            </a:xfrm>
            <a:prstGeom prst="rect">
              <a:avLst/>
            </a:prstGeom>
            <a:gradFill>
              <a:gsLst>
                <a:gs pos="0">
                  <a:srgbClr val="F4F8FD"/>
                </a:gs>
                <a:gs pos="100000">
                  <a:srgbClr val="D6F4FF"/>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mn-lt"/>
                <a:ea typeface="+mn-ea"/>
                <a:cs typeface="+mn-ea"/>
                <a:sym typeface="+mn-lt"/>
              </a:endParaRPr>
            </a:p>
          </p:txBody>
        </p:sp>
      </p:grpSp>
      <p:sp>
        <p:nvSpPr>
          <p:cNvPr id="27" name="文字方塊 26">
            <a:extLst>
              <a:ext uri="{FF2B5EF4-FFF2-40B4-BE49-F238E27FC236}">
                <a16:creationId xmlns:a16="http://schemas.microsoft.com/office/drawing/2014/main" id="{E1340B7A-B320-3C3E-E2ED-C7DF86DE2724}"/>
              </a:ext>
            </a:extLst>
          </p:cNvPr>
          <p:cNvSpPr txBox="1"/>
          <p:nvPr/>
        </p:nvSpPr>
        <p:spPr>
          <a:xfrm>
            <a:off x="7699521" y="5504477"/>
            <a:ext cx="5544843" cy="338554"/>
          </a:xfrm>
          <a:prstGeom prst="rect">
            <a:avLst/>
          </a:prstGeom>
          <a:noFill/>
        </p:spPr>
        <p:txBody>
          <a:bodyPr wrap="square">
            <a:spAutoFit/>
          </a:bodyPr>
          <a:lstStyle/>
          <a:p>
            <a:pPr defTabSz="1219170">
              <a:buClr>
                <a:srgbClr val="000000"/>
              </a:buClr>
            </a:pPr>
            <a:r>
              <a:rPr lang="en-US" altLang="zh-TW" sz="1600" b="0" kern="0">
                <a:solidFill>
                  <a:schemeClr val="tx1">
                    <a:lumMod val="85000"/>
                    <a:lumOff val="15000"/>
                  </a:schemeClr>
                </a:solidFill>
                <a:cs typeface="+mn-ea"/>
                <a:sym typeface="+mn-lt"/>
              </a:rPr>
              <a:t>1 click to jump to the previous playback time​​</a:t>
            </a:r>
          </a:p>
        </p:txBody>
      </p:sp>
      <p:cxnSp>
        <p:nvCxnSpPr>
          <p:cNvPr id="23" name="接點: 肘形 21">
            <a:extLst>
              <a:ext uri="{FF2B5EF4-FFF2-40B4-BE49-F238E27FC236}">
                <a16:creationId xmlns:a16="http://schemas.microsoft.com/office/drawing/2014/main" id="{A74DC33B-DEAE-D64F-BFF7-340A316BB9D3}"/>
              </a:ext>
            </a:extLst>
          </p:cNvPr>
          <p:cNvCxnSpPr>
            <a:cxnSpLocks/>
            <a:endCxn id="26" idx="1"/>
          </p:cNvCxnSpPr>
          <p:nvPr/>
        </p:nvCxnSpPr>
        <p:spPr>
          <a:xfrm>
            <a:off x="6319792" y="5664492"/>
            <a:ext cx="1320420" cy="4256"/>
          </a:xfrm>
          <a:prstGeom prst="straightConnector1">
            <a:avLst/>
          </a:prstGeom>
          <a:noFill/>
          <a:ln w="19050" cap="flat" cmpd="sng">
            <a:solidFill>
              <a:srgbClr val="80FCFF"/>
            </a:solidFill>
            <a:prstDash val="solid"/>
            <a:round/>
            <a:headEnd type="none" w="sm" len="sm"/>
            <a:tailEnd type="oval" w="sm" len="sm"/>
          </a:ln>
        </p:spPr>
      </p:cxnSp>
      <p:grpSp>
        <p:nvGrpSpPr>
          <p:cNvPr id="7" name="Google Shape;1112;gc428d55399_0_337">
            <a:extLst>
              <a:ext uri="{FF2B5EF4-FFF2-40B4-BE49-F238E27FC236}">
                <a16:creationId xmlns:a16="http://schemas.microsoft.com/office/drawing/2014/main" id="{76E53616-1BF1-F98C-8AAB-34F2A3E223BB}"/>
              </a:ext>
            </a:extLst>
          </p:cNvPr>
          <p:cNvGrpSpPr/>
          <p:nvPr/>
        </p:nvGrpSpPr>
        <p:grpSpPr>
          <a:xfrm>
            <a:off x="7640212" y="3991388"/>
            <a:ext cx="4747502" cy="573378"/>
            <a:chOff x="535858" y="2192097"/>
            <a:chExt cx="3078236" cy="4755000"/>
          </a:xfrm>
          <a:effectLst>
            <a:outerShdw blurRad="342900" dist="177800" dir="3600000" algn="t" rotWithShape="0">
              <a:prstClr val="black">
                <a:alpha val="40000"/>
              </a:prstClr>
            </a:outerShdw>
          </a:effectLst>
        </p:grpSpPr>
        <p:pic>
          <p:nvPicPr>
            <p:cNvPr id="9" name="Google Shape;1114;gc428d55399_0_337">
              <a:extLst>
                <a:ext uri="{FF2B5EF4-FFF2-40B4-BE49-F238E27FC236}">
                  <a16:creationId xmlns:a16="http://schemas.microsoft.com/office/drawing/2014/main" id="{C1F18825-7A8B-4A6F-66B0-9577A6082449}"/>
                </a:ext>
              </a:extLst>
            </p:cNvPr>
            <p:cNvPicPr preferRelativeResize="0"/>
            <p:nvPr/>
          </p:nvPicPr>
          <p:blipFill rotWithShape="1">
            <a:blip r:embed="rId7"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13" name="Google Shape;1113;gc428d55399_0_337">
              <a:extLst>
                <a:ext uri="{FF2B5EF4-FFF2-40B4-BE49-F238E27FC236}">
                  <a16:creationId xmlns:a16="http://schemas.microsoft.com/office/drawing/2014/main" id="{86C0D7E7-2D51-4600-3172-C2FE63A3DE9D}"/>
                </a:ext>
              </a:extLst>
            </p:cNvPr>
            <p:cNvSpPr/>
            <p:nvPr/>
          </p:nvSpPr>
          <p:spPr>
            <a:xfrm>
              <a:off x="535858" y="2192097"/>
              <a:ext cx="2743200" cy="4755000"/>
            </a:xfrm>
            <a:prstGeom prst="rect">
              <a:avLst/>
            </a:prstGeom>
            <a:gradFill>
              <a:gsLst>
                <a:gs pos="0">
                  <a:srgbClr val="F4F8FD"/>
                </a:gs>
                <a:gs pos="100000">
                  <a:srgbClr val="D6F4FF"/>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mn-lt"/>
                <a:ea typeface="+mn-ea"/>
                <a:cs typeface="+mn-ea"/>
                <a:sym typeface="+mn-lt"/>
              </a:endParaRPr>
            </a:p>
          </p:txBody>
        </p:sp>
      </p:grpSp>
      <p:sp>
        <p:nvSpPr>
          <p:cNvPr id="15" name="文字方塊 14">
            <a:extLst>
              <a:ext uri="{FF2B5EF4-FFF2-40B4-BE49-F238E27FC236}">
                <a16:creationId xmlns:a16="http://schemas.microsoft.com/office/drawing/2014/main" id="{732FE320-0E10-AC9C-6464-180BD65FA5D8}"/>
              </a:ext>
            </a:extLst>
          </p:cNvPr>
          <p:cNvSpPr txBox="1"/>
          <p:nvPr/>
        </p:nvSpPr>
        <p:spPr>
          <a:xfrm>
            <a:off x="7738021" y="4109936"/>
            <a:ext cx="4170483" cy="338554"/>
          </a:xfrm>
          <a:prstGeom prst="rect">
            <a:avLst/>
          </a:prstGeom>
          <a:noFill/>
        </p:spPr>
        <p:txBody>
          <a:bodyPr wrap="square">
            <a:spAutoFit/>
          </a:bodyPr>
          <a:lstStyle/>
          <a:p>
            <a:pPr defTabSz="1219170">
              <a:buClr>
                <a:srgbClr val="000000"/>
              </a:buClr>
            </a:pPr>
            <a:r>
              <a:rPr lang="en-US" altLang="zh-CN" sz="1600" b="0" kern="0">
                <a:solidFill>
                  <a:schemeClr val="tx1">
                    <a:lumMod val="85000"/>
                    <a:lumOff val="15000"/>
                  </a:schemeClr>
                </a:solidFill>
                <a:cs typeface="+mn-ea"/>
                <a:sym typeface="+mn-lt"/>
              </a:rPr>
              <a:t>1-click to sync playback all video views​​</a:t>
            </a:r>
          </a:p>
        </p:txBody>
      </p:sp>
      <p:cxnSp>
        <p:nvCxnSpPr>
          <p:cNvPr id="42" name="接點: 肘形 21">
            <a:extLst>
              <a:ext uri="{FF2B5EF4-FFF2-40B4-BE49-F238E27FC236}">
                <a16:creationId xmlns:a16="http://schemas.microsoft.com/office/drawing/2014/main" id="{1244C8F2-81CD-344F-A058-4532257BB3A3}"/>
              </a:ext>
            </a:extLst>
          </p:cNvPr>
          <p:cNvCxnSpPr>
            <a:cxnSpLocks/>
            <a:stCxn id="20" idx="2"/>
          </p:cNvCxnSpPr>
          <p:nvPr/>
        </p:nvCxnSpPr>
        <p:spPr>
          <a:xfrm>
            <a:off x="9379347" y="3672806"/>
            <a:ext cx="0" cy="328614"/>
          </a:xfrm>
          <a:prstGeom prst="straightConnector1">
            <a:avLst/>
          </a:prstGeom>
          <a:noFill/>
          <a:ln w="19050" cap="flat" cmpd="sng">
            <a:solidFill>
              <a:srgbClr val="FF00FF"/>
            </a:solidFill>
            <a:prstDash val="solid"/>
            <a:round/>
            <a:headEnd type="none" w="med" len="med"/>
            <a:tailEnd type="oval" w="med" len="med"/>
          </a:ln>
        </p:spPr>
      </p:cxnSp>
      <p:grpSp>
        <p:nvGrpSpPr>
          <p:cNvPr id="34" name="Google Shape;1112;gc428d55399_0_337">
            <a:extLst>
              <a:ext uri="{FF2B5EF4-FFF2-40B4-BE49-F238E27FC236}">
                <a16:creationId xmlns:a16="http://schemas.microsoft.com/office/drawing/2014/main" id="{6E11D36C-CBE5-0D05-08B0-2466A5034A01}"/>
              </a:ext>
            </a:extLst>
          </p:cNvPr>
          <p:cNvGrpSpPr/>
          <p:nvPr/>
        </p:nvGrpSpPr>
        <p:grpSpPr>
          <a:xfrm>
            <a:off x="799409" y="6081422"/>
            <a:ext cx="4706244" cy="573378"/>
            <a:chOff x="535858" y="2192097"/>
            <a:chExt cx="3078236" cy="4755000"/>
          </a:xfrm>
          <a:effectLst>
            <a:outerShdw blurRad="342900" dist="177800" dir="3600000" algn="t" rotWithShape="0">
              <a:prstClr val="black">
                <a:alpha val="40000"/>
              </a:prstClr>
            </a:outerShdw>
          </a:effectLst>
        </p:grpSpPr>
        <p:pic>
          <p:nvPicPr>
            <p:cNvPr id="35" name="Google Shape;1114;gc428d55399_0_337">
              <a:extLst>
                <a:ext uri="{FF2B5EF4-FFF2-40B4-BE49-F238E27FC236}">
                  <a16:creationId xmlns:a16="http://schemas.microsoft.com/office/drawing/2014/main" id="{E99257DF-565F-C6E7-0C27-051A925730B8}"/>
                </a:ext>
              </a:extLst>
            </p:cNvPr>
            <p:cNvPicPr preferRelativeResize="0"/>
            <p:nvPr/>
          </p:nvPicPr>
          <p:blipFill rotWithShape="1">
            <a:blip r:embed="rId7" cstate="print">
              <a:alphaModFix/>
              <a:extLst>
                <a:ext uri="{28A0092B-C50C-407E-A947-70E740481C1C}">
                  <a14:useLocalDpi xmlns:a14="http://schemas.microsoft.com/office/drawing/2010/main"/>
                </a:ext>
              </a:extLst>
            </a:blip>
            <a:srcRect/>
            <a:stretch/>
          </p:blipFill>
          <p:spPr>
            <a:xfrm rot="16200000">
              <a:off x="1214611" y="4262204"/>
              <a:ext cx="4461411" cy="337555"/>
            </a:xfrm>
            <a:prstGeom prst="rect">
              <a:avLst/>
            </a:prstGeom>
            <a:noFill/>
            <a:ln>
              <a:noFill/>
            </a:ln>
          </p:spPr>
        </p:pic>
        <p:sp>
          <p:nvSpPr>
            <p:cNvPr id="36" name="Google Shape;1113;gc428d55399_0_337">
              <a:extLst>
                <a:ext uri="{FF2B5EF4-FFF2-40B4-BE49-F238E27FC236}">
                  <a16:creationId xmlns:a16="http://schemas.microsoft.com/office/drawing/2014/main" id="{385DD788-BBDE-41A6-F0C4-5CF8D8446DAA}"/>
                </a:ext>
              </a:extLst>
            </p:cNvPr>
            <p:cNvSpPr/>
            <p:nvPr/>
          </p:nvSpPr>
          <p:spPr>
            <a:xfrm>
              <a:off x="535858" y="2192097"/>
              <a:ext cx="2743200" cy="4755000"/>
            </a:xfrm>
            <a:prstGeom prst="rect">
              <a:avLst/>
            </a:prstGeom>
            <a:gradFill>
              <a:gsLst>
                <a:gs pos="0">
                  <a:srgbClr val="F4F8FD"/>
                </a:gs>
                <a:gs pos="100000">
                  <a:srgbClr val="D6F4FF"/>
                </a:gs>
              </a:gsLst>
              <a:lin ang="5400012"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mn-lt"/>
                <a:ea typeface="+mn-ea"/>
                <a:cs typeface="+mn-ea"/>
                <a:sym typeface="+mn-lt"/>
              </a:endParaRPr>
            </a:p>
          </p:txBody>
        </p:sp>
      </p:grpSp>
      <p:sp>
        <p:nvSpPr>
          <p:cNvPr id="37" name="文字方塊 36">
            <a:extLst>
              <a:ext uri="{FF2B5EF4-FFF2-40B4-BE49-F238E27FC236}">
                <a16:creationId xmlns:a16="http://schemas.microsoft.com/office/drawing/2014/main" id="{2E247B56-7E7D-E28E-3A88-866DCFA51241}"/>
              </a:ext>
            </a:extLst>
          </p:cNvPr>
          <p:cNvSpPr txBox="1"/>
          <p:nvPr/>
        </p:nvSpPr>
        <p:spPr>
          <a:xfrm>
            <a:off x="877967" y="6199970"/>
            <a:ext cx="4993444" cy="338554"/>
          </a:xfrm>
          <a:prstGeom prst="rect">
            <a:avLst/>
          </a:prstGeom>
          <a:noFill/>
        </p:spPr>
        <p:txBody>
          <a:bodyPr wrap="square">
            <a:spAutoFit/>
          </a:bodyPr>
          <a:lstStyle/>
          <a:p>
            <a:pPr defTabSz="1219170">
              <a:buClr>
                <a:srgbClr val="000000"/>
              </a:buClr>
            </a:pPr>
            <a:r>
              <a:rPr lang="en-US" altLang="zh-TW" sz="1600" b="0" kern="0">
                <a:solidFill>
                  <a:schemeClr val="tx1">
                    <a:lumMod val="85000"/>
                    <a:lumOff val="15000"/>
                  </a:schemeClr>
                </a:solidFill>
                <a:cs typeface="+mn-ea"/>
                <a:sym typeface="+mn-lt"/>
              </a:rPr>
              <a:t>1 click to switch between Live &amp; Playback​​</a:t>
            </a:r>
          </a:p>
        </p:txBody>
      </p:sp>
      <p:cxnSp>
        <p:nvCxnSpPr>
          <p:cNvPr id="39" name="接點: 肘形 21">
            <a:extLst>
              <a:ext uri="{FF2B5EF4-FFF2-40B4-BE49-F238E27FC236}">
                <a16:creationId xmlns:a16="http://schemas.microsoft.com/office/drawing/2014/main" id="{05F62A5E-0CDC-164C-AAF8-F47F7905B82D}"/>
              </a:ext>
            </a:extLst>
          </p:cNvPr>
          <p:cNvCxnSpPr>
            <a:cxnSpLocks/>
            <a:stCxn id="10" idx="2"/>
          </p:cNvCxnSpPr>
          <p:nvPr/>
        </p:nvCxnSpPr>
        <p:spPr>
          <a:xfrm>
            <a:off x="2186578" y="5194778"/>
            <a:ext cx="0" cy="886644"/>
          </a:xfrm>
          <a:prstGeom prst="straightConnector1">
            <a:avLst/>
          </a:prstGeom>
          <a:noFill/>
          <a:ln w="19050" cap="flat" cmpd="sng">
            <a:solidFill>
              <a:srgbClr val="92D050"/>
            </a:solidFill>
            <a:prstDash val="solid"/>
            <a:round/>
            <a:headEnd type="none" w="sm" len="sm"/>
            <a:tailEnd type="oval" w="sm" len="sm"/>
          </a:ln>
        </p:spPr>
      </p:cxnSp>
    </p:spTree>
    <p:extLst>
      <p:ext uri="{BB962C8B-B14F-4D97-AF65-F5344CB8AC3E}">
        <p14:creationId xmlns:p14="http://schemas.microsoft.com/office/powerpoint/2010/main" val="3656846826"/>
      </p:ext>
    </p:extLst>
  </p:cSld>
  <p:clrMapOvr>
    <a:masterClrMapping/>
  </p:clrMapOvr>
  <p:transition spd="slow">
    <p:fade thruBlk="1"/>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矩形: 圓角 23">
            <a:extLst>
              <a:ext uri="{FF2B5EF4-FFF2-40B4-BE49-F238E27FC236}">
                <a16:creationId xmlns:a16="http://schemas.microsoft.com/office/drawing/2014/main" id="{E83E84B7-CF5F-41AD-899A-1EDF92C5A87D}"/>
              </a:ext>
            </a:extLst>
          </p:cNvPr>
          <p:cNvSpPr/>
          <p:nvPr/>
        </p:nvSpPr>
        <p:spPr>
          <a:xfrm>
            <a:off x="6978320" y="3270029"/>
            <a:ext cx="4527175" cy="4449305"/>
          </a:xfrm>
          <a:prstGeom prst="roundRect">
            <a:avLst>
              <a:gd name="adj" fmla="val 50000"/>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1219170">
              <a:buClr>
                <a:srgbClr val="000000"/>
              </a:buClr>
            </a:pPr>
            <a:endParaRPr lang="zh-TW" altLang="en-US" sz="1867" kern="0">
              <a:solidFill>
                <a:srgbClr val="010203"/>
              </a:solidFill>
              <a:cs typeface="+mn-ea"/>
              <a:sym typeface="+mn-lt"/>
            </a:endParaRPr>
          </a:p>
        </p:txBody>
      </p:sp>
      <p:sp>
        <p:nvSpPr>
          <p:cNvPr id="23" name="矩形: 圓角 22">
            <a:extLst>
              <a:ext uri="{FF2B5EF4-FFF2-40B4-BE49-F238E27FC236}">
                <a16:creationId xmlns:a16="http://schemas.microsoft.com/office/drawing/2014/main" id="{7B3D81E6-F667-4F11-BC60-FF3CF9AB7AA2}"/>
              </a:ext>
            </a:extLst>
          </p:cNvPr>
          <p:cNvSpPr/>
          <p:nvPr/>
        </p:nvSpPr>
        <p:spPr>
          <a:xfrm>
            <a:off x="853611" y="3429000"/>
            <a:ext cx="4772112" cy="4174067"/>
          </a:xfrm>
          <a:prstGeom prst="roundRect">
            <a:avLst>
              <a:gd name="adj" fmla="val 49429"/>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1219170">
              <a:buClr>
                <a:srgbClr val="000000"/>
              </a:buClr>
            </a:pPr>
            <a:endParaRPr lang="zh-TW" altLang="en-US" sz="1867" kern="0">
              <a:solidFill>
                <a:srgbClr val="010203"/>
              </a:solidFill>
              <a:cs typeface="+mn-ea"/>
              <a:sym typeface="+mn-lt"/>
            </a:endParaRPr>
          </a:p>
        </p:txBody>
      </p:sp>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a:xfrm>
            <a:off x="1594355" y="77541"/>
            <a:ext cx="9442382" cy="1378563"/>
          </a:xfrm>
        </p:spPr>
        <p:txBody>
          <a:bodyPr>
            <a:normAutofit/>
          </a:bodyPr>
          <a:lstStyle/>
          <a:p>
            <a:r>
              <a:rPr lang="en-US" altLang="zh-TW" sz="3600">
                <a:latin typeface="+mn-lt"/>
                <a:ea typeface="+mn-ea"/>
                <a:cs typeface="+mn-ea"/>
                <a:sym typeface="+mn-lt"/>
              </a:rPr>
              <a:t>Surveillance Client for mobile and home environment​</a:t>
            </a:r>
            <a:endParaRPr lang="en-US" sz="3600">
              <a:latin typeface="+mn-lt"/>
              <a:ea typeface="+mn-ea"/>
              <a:cs typeface="+mn-ea"/>
              <a:sym typeface="+mn-lt"/>
            </a:endParaRPr>
          </a:p>
        </p:txBody>
      </p:sp>
      <p:sp>
        <p:nvSpPr>
          <p:cNvPr id="16" name="文字方塊 15">
            <a:extLst>
              <a:ext uri="{FF2B5EF4-FFF2-40B4-BE49-F238E27FC236}">
                <a16:creationId xmlns:a16="http://schemas.microsoft.com/office/drawing/2014/main" id="{8B0723ED-BDEB-465B-B049-82DBF5A25335}"/>
              </a:ext>
            </a:extLst>
          </p:cNvPr>
          <p:cNvSpPr txBox="1"/>
          <p:nvPr/>
        </p:nvSpPr>
        <p:spPr>
          <a:xfrm>
            <a:off x="940237" y="2582614"/>
            <a:ext cx="5154680" cy="461665"/>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gn="ctr" defTabSz="1219170">
              <a:buClr>
                <a:srgbClr val="000000"/>
              </a:buClr>
            </a:pPr>
            <a:r>
              <a:rPr lang="en-US" altLang="zh-TW" sz="2100" kern="0">
                <a:solidFill>
                  <a:srgbClr val="FFFFFF"/>
                </a:solidFill>
                <a:cs typeface="+mn-ea"/>
                <a:sym typeface="+mn-lt"/>
              </a:rPr>
              <a:t>Mobile device recording and playback</a:t>
            </a:r>
          </a:p>
        </p:txBody>
      </p:sp>
      <p:grpSp>
        <p:nvGrpSpPr>
          <p:cNvPr id="7" name="群組 6">
            <a:extLst>
              <a:ext uri="{FF2B5EF4-FFF2-40B4-BE49-F238E27FC236}">
                <a16:creationId xmlns:a16="http://schemas.microsoft.com/office/drawing/2014/main" id="{3AC98CC2-D3CB-4578-9675-F5FEE3DD57C5}"/>
              </a:ext>
            </a:extLst>
          </p:cNvPr>
          <p:cNvGrpSpPr/>
          <p:nvPr/>
        </p:nvGrpSpPr>
        <p:grpSpPr>
          <a:xfrm>
            <a:off x="1594355" y="4113846"/>
            <a:ext cx="3221296" cy="2461071"/>
            <a:chOff x="2190203" y="2874433"/>
            <a:chExt cx="2171770" cy="1659232"/>
          </a:xfrm>
        </p:grpSpPr>
        <p:sp>
          <p:nvSpPr>
            <p:cNvPr id="8" name="矩形 7">
              <a:extLst>
                <a:ext uri="{FF2B5EF4-FFF2-40B4-BE49-F238E27FC236}">
                  <a16:creationId xmlns:a16="http://schemas.microsoft.com/office/drawing/2014/main" id="{C0FDDBEF-20F6-49B4-B170-FBC5146B314F}"/>
                </a:ext>
              </a:extLst>
            </p:cNvPr>
            <p:cNvSpPr/>
            <p:nvPr/>
          </p:nvSpPr>
          <p:spPr>
            <a:xfrm>
              <a:off x="2246877" y="2942912"/>
              <a:ext cx="2054190" cy="152227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867" kern="0">
                <a:solidFill>
                  <a:srgbClr val="010203"/>
                </a:solidFill>
                <a:cs typeface="+mn-ea"/>
                <a:sym typeface="+mn-lt"/>
              </a:endParaRPr>
            </a:p>
          </p:txBody>
        </p:sp>
        <p:pic>
          <p:nvPicPr>
            <p:cNvPr id="9" name="圖片 3" descr="一張含有 文字, 電子用品, 顯示, 標誌 的圖片&#10;&#10;自動產生的描述">
              <a:extLst>
                <a:ext uri="{FF2B5EF4-FFF2-40B4-BE49-F238E27FC236}">
                  <a16:creationId xmlns:a16="http://schemas.microsoft.com/office/drawing/2014/main" id="{F693DF06-FD1C-420B-ACB6-2B395EEC51D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223592" y="3182614"/>
              <a:ext cx="2113458" cy="1042870"/>
            </a:xfrm>
            <a:prstGeom prst="rect">
              <a:avLst/>
            </a:prstGeom>
          </p:spPr>
        </p:pic>
        <p:pic>
          <p:nvPicPr>
            <p:cNvPr id="10" name="圖片 9">
              <a:extLst>
                <a:ext uri="{FF2B5EF4-FFF2-40B4-BE49-F238E27FC236}">
                  <a16:creationId xmlns:a16="http://schemas.microsoft.com/office/drawing/2014/main" id="{01CA439B-88E0-48DF-AB9D-94AB3CFC1572}"/>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2190203" y="2874433"/>
              <a:ext cx="2171770" cy="1659232"/>
            </a:xfrm>
            <a:prstGeom prst="rect">
              <a:avLst/>
            </a:prstGeom>
          </p:spPr>
        </p:pic>
      </p:grpSp>
      <p:grpSp>
        <p:nvGrpSpPr>
          <p:cNvPr id="11" name="群組 10">
            <a:extLst>
              <a:ext uri="{FF2B5EF4-FFF2-40B4-BE49-F238E27FC236}">
                <a16:creationId xmlns:a16="http://schemas.microsoft.com/office/drawing/2014/main" id="{939EBA3F-60B0-4532-921E-585A0089C759}"/>
              </a:ext>
            </a:extLst>
          </p:cNvPr>
          <p:cNvGrpSpPr/>
          <p:nvPr/>
        </p:nvGrpSpPr>
        <p:grpSpPr>
          <a:xfrm>
            <a:off x="4584347" y="3856977"/>
            <a:ext cx="1019419" cy="2052845"/>
            <a:chOff x="392301" y="1510362"/>
            <a:chExt cx="1366649" cy="2752075"/>
          </a:xfrm>
        </p:grpSpPr>
        <p:pic>
          <p:nvPicPr>
            <p:cNvPr id="13" name="圖片 2" descr="一張含有 文字, 監視器, 螢幕, 螢幕擷取畫面 的圖片&#10;&#10;自動產生的描述">
              <a:extLst>
                <a:ext uri="{FF2B5EF4-FFF2-40B4-BE49-F238E27FC236}">
                  <a16:creationId xmlns:a16="http://schemas.microsoft.com/office/drawing/2014/main" id="{0B77F65C-BE1D-4B95-8B2E-E8024ED5BC12}"/>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449574" y="1523854"/>
              <a:ext cx="1251958" cy="2699039"/>
            </a:xfrm>
            <a:prstGeom prst="roundRect">
              <a:avLst>
                <a:gd name="adj" fmla="val 13453"/>
              </a:avLst>
            </a:prstGeom>
            <a:solidFill>
              <a:srgbClr val="F7F8FB"/>
            </a:solidFill>
            <a:ln>
              <a:noFill/>
            </a:ln>
            <a:effectLst>
              <a:outerShdw blurRad="63500" dist="152400" dir="8100000" algn="tr" rotWithShape="0">
                <a:srgbClr val="09000C">
                  <a:alpha val="77000"/>
                </a:srgbClr>
              </a:outerShdw>
            </a:effectLst>
          </p:spPr>
        </p:pic>
        <p:pic>
          <p:nvPicPr>
            <p:cNvPr id="15" name="圖片 14">
              <a:extLst>
                <a:ext uri="{FF2B5EF4-FFF2-40B4-BE49-F238E27FC236}">
                  <a16:creationId xmlns:a16="http://schemas.microsoft.com/office/drawing/2014/main" id="{2A384ACB-405F-48C2-9301-93302B81BB5D}"/>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392301" y="1510362"/>
              <a:ext cx="1366649" cy="2752075"/>
            </a:xfrm>
            <a:prstGeom prst="rect">
              <a:avLst/>
            </a:prstGeom>
          </p:spPr>
        </p:pic>
      </p:grpSp>
      <p:grpSp>
        <p:nvGrpSpPr>
          <p:cNvPr id="17" name="群組 16">
            <a:extLst>
              <a:ext uri="{FF2B5EF4-FFF2-40B4-BE49-F238E27FC236}">
                <a16:creationId xmlns:a16="http://schemas.microsoft.com/office/drawing/2014/main" id="{6D887B8F-101B-4401-9560-A874F8F73F38}"/>
              </a:ext>
            </a:extLst>
          </p:cNvPr>
          <p:cNvGrpSpPr/>
          <p:nvPr/>
        </p:nvGrpSpPr>
        <p:grpSpPr>
          <a:xfrm>
            <a:off x="6966529" y="3928533"/>
            <a:ext cx="4194474" cy="2732002"/>
            <a:chOff x="4754879" y="2273495"/>
            <a:chExt cx="4167371" cy="2714348"/>
          </a:xfrm>
        </p:grpSpPr>
        <p:pic>
          <p:nvPicPr>
            <p:cNvPr id="18" name="圖片 17">
              <a:extLst>
                <a:ext uri="{FF2B5EF4-FFF2-40B4-BE49-F238E27FC236}">
                  <a16:creationId xmlns:a16="http://schemas.microsoft.com/office/drawing/2014/main" id="{80493A20-78D8-49F3-B8E7-88A82993A677}"/>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4754879" y="2273495"/>
              <a:ext cx="4167371" cy="2714348"/>
            </a:xfrm>
            <a:prstGeom prst="rect">
              <a:avLst/>
            </a:prstGeom>
          </p:spPr>
        </p:pic>
        <p:sp>
          <p:nvSpPr>
            <p:cNvPr id="19" name="矩形 18">
              <a:extLst>
                <a:ext uri="{FF2B5EF4-FFF2-40B4-BE49-F238E27FC236}">
                  <a16:creationId xmlns:a16="http://schemas.microsoft.com/office/drawing/2014/main" id="{203BFE17-6AD3-46D4-AAC0-63CC83725D93}"/>
                </a:ext>
              </a:extLst>
            </p:cNvPr>
            <p:cNvSpPr/>
            <p:nvPr/>
          </p:nvSpPr>
          <p:spPr>
            <a:xfrm>
              <a:off x="4810573" y="2326752"/>
              <a:ext cx="4063552" cy="238581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867" kern="0">
                <a:solidFill>
                  <a:srgbClr val="010203"/>
                </a:solidFill>
                <a:cs typeface="+mn-ea"/>
                <a:sym typeface="+mn-lt"/>
              </a:endParaRPr>
            </a:p>
          </p:txBody>
        </p:sp>
        <p:pic>
          <p:nvPicPr>
            <p:cNvPr id="20" name="圖片 19" descr="一張含有 文字, 室內, 電子用品, 顯示 的圖片&#10;&#10;自動產生的描述">
              <a:extLst>
                <a:ext uri="{FF2B5EF4-FFF2-40B4-BE49-F238E27FC236}">
                  <a16:creationId xmlns:a16="http://schemas.microsoft.com/office/drawing/2014/main" id="{A42804B6-8AE7-4DD3-B540-EA395DDE1E96}"/>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4810573" y="2321042"/>
              <a:ext cx="4063552" cy="2345159"/>
            </a:xfrm>
            <a:prstGeom prst="rect">
              <a:avLst/>
            </a:prstGeom>
            <a:effectLst/>
          </p:spPr>
        </p:pic>
      </p:grpSp>
      <p:pic>
        <p:nvPicPr>
          <p:cNvPr id="21" name="圖片 20" descr="一張含有 文字, 電子用品, 影像 的圖片&#10;&#10;自動產生的描述">
            <a:extLst>
              <a:ext uri="{FF2B5EF4-FFF2-40B4-BE49-F238E27FC236}">
                <a16:creationId xmlns:a16="http://schemas.microsoft.com/office/drawing/2014/main" id="{D08BAB30-DD85-4CC9-92BA-3270584CCF9D}"/>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10238790" y="3202946"/>
            <a:ext cx="1747549" cy="1738812"/>
          </a:xfrm>
          <a:prstGeom prst="roundRect">
            <a:avLst>
              <a:gd name="adj" fmla="val 20398"/>
            </a:avLst>
          </a:prstGeom>
          <a:noFill/>
          <a:ln>
            <a:noFill/>
          </a:ln>
          <a:effectLst>
            <a:outerShdw blurRad="76200" dist="50800" dir="8100000" algn="tr" rotWithShape="0">
              <a:srgbClr val="09000C">
                <a:alpha val="53000"/>
              </a:srgbClr>
            </a:outerShdw>
          </a:effectLst>
        </p:spPr>
      </p:pic>
      <p:sp>
        <p:nvSpPr>
          <p:cNvPr id="28" name="文字方塊 27">
            <a:extLst>
              <a:ext uri="{FF2B5EF4-FFF2-40B4-BE49-F238E27FC236}">
                <a16:creationId xmlns:a16="http://schemas.microsoft.com/office/drawing/2014/main" id="{4A645958-88FE-DF07-4A94-4CC1F54277A7}"/>
              </a:ext>
            </a:extLst>
          </p:cNvPr>
          <p:cNvSpPr txBox="1"/>
          <p:nvPr/>
        </p:nvSpPr>
        <p:spPr>
          <a:xfrm>
            <a:off x="1472494" y="3044279"/>
            <a:ext cx="4038678" cy="840038"/>
          </a:xfrm>
          <a:prstGeom prst="rect">
            <a:avLst/>
          </a:prstGeom>
          <a:noFill/>
        </p:spPr>
        <p:txBody>
          <a:bodyPr wrap="square">
            <a:spAutoFit/>
          </a:bodyPr>
          <a:lstStyle/>
          <a:p>
            <a:pPr defTabSz="1219170">
              <a:lnSpc>
                <a:spcPts val="2000"/>
              </a:lnSpc>
              <a:buClr>
                <a:srgbClr val="000000"/>
              </a:buClr>
            </a:pPr>
            <a:r>
              <a:rPr lang="en-US" altLang="zh-TW" sz="1450" kern="0">
                <a:solidFill>
                  <a:srgbClr val="FFFFFF"/>
                </a:solidFill>
                <a:cs typeface="+mn-ea"/>
                <a:sym typeface="+mn-lt"/>
              </a:rPr>
              <a:t>Mobile device recording and playback protect important people, things, and objects anytime, anywhere.​</a:t>
            </a:r>
          </a:p>
        </p:txBody>
      </p:sp>
      <p:sp>
        <p:nvSpPr>
          <p:cNvPr id="3" name="Google Shape;258;p31">
            <a:extLst>
              <a:ext uri="{FF2B5EF4-FFF2-40B4-BE49-F238E27FC236}">
                <a16:creationId xmlns:a16="http://schemas.microsoft.com/office/drawing/2014/main" id="{BF314F73-3960-5AF3-E702-516CEB2A0A08}"/>
              </a:ext>
            </a:extLst>
          </p:cNvPr>
          <p:cNvSpPr/>
          <p:nvPr/>
        </p:nvSpPr>
        <p:spPr>
          <a:xfrm>
            <a:off x="1539213" y="1993910"/>
            <a:ext cx="3727054" cy="436363"/>
          </a:xfrm>
          <a:prstGeom prst="rect">
            <a:avLst/>
          </a:prstGeom>
          <a:solidFill>
            <a:srgbClr val="F06432"/>
          </a:solidFill>
          <a:ln w="38100" cap="flat" cmpd="sng">
            <a:no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defTabSz="1219170">
              <a:buSzPts val="1300"/>
            </a:pPr>
            <a:r>
              <a:rPr lang="en-US" altLang="zh-TW" sz="2000" b="1" kern="0">
                <a:solidFill>
                  <a:schemeClr val="bg1">
                    <a:lumMod val="95000"/>
                  </a:schemeClr>
                </a:solidFill>
                <a:latin typeface="+mn-lt"/>
                <a:ea typeface="+mn-ea"/>
                <a:cs typeface="+mn-ea"/>
                <a:sym typeface="+mn-lt"/>
              </a:rPr>
              <a:t>QVR Pro Client</a:t>
            </a:r>
            <a:endParaRPr lang="en" sz="2000" b="1" kern="0">
              <a:solidFill>
                <a:schemeClr val="bg1">
                  <a:lumMod val="95000"/>
                </a:schemeClr>
              </a:solidFill>
              <a:latin typeface="+mn-lt"/>
              <a:ea typeface="+mn-ea"/>
              <a:cs typeface="+mn-ea"/>
              <a:sym typeface="+mn-lt"/>
            </a:endParaRPr>
          </a:p>
        </p:txBody>
      </p:sp>
      <p:sp>
        <p:nvSpPr>
          <p:cNvPr id="12" name="Google Shape;258;p31">
            <a:extLst>
              <a:ext uri="{FF2B5EF4-FFF2-40B4-BE49-F238E27FC236}">
                <a16:creationId xmlns:a16="http://schemas.microsoft.com/office/drawing/2014/main" id="{B5435FCB-E6EB-9FC5-7E95-A32F1D119B37}"/>
              </a:ext>
            </a:extLst>
          </p:cNvPr>
          <p:cNvSpPr/>
          <p:nvPr/>
        </p:nvSpPr>
        <p:spPr>
          <a:xfrm>
            <a:off x="7510148" y="1997244"/>
            <a:ext cx="3650854" cy="436363"/>
          </a:xfrm>
          <a:prstGeom prst="rect">
            <a:avLst/>
          </a:prstGeom>
          <a:solidFill>
            <a:srgbClr val="F06432"/>
          </a:solidFill>
          <a:ln w="38100" cap="flat" cmpd="sng">
            <a:no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defTabSz="1219170">
              <a:buSzPts val="1300"/>
            </a:pPr>
            <a:r>
              <a:rPr lang="en-US" altLang="zh-TW" sz="2000" b="1" kern="0">
                <a:solidFill>
                  <a:schemeClr val="bg1">
                    <a:lumMod val="95000"/>
                  </a:schemeClr>
                </a:solidFill>
                <a:latin typeface="+mn-lt"/>
                <a:ea typeface="+mn-ea"/>
                <a:cs typeface="+mn-ea"/>
                <a:sym typeface="+mn-lt"/>
              </a:rPr>
              <a:t>QVR Viewer</a:t>
            </a:r>
            <a:endParaRPr lang="en" sz="2000" b="1" kern="0">
              <a:solidFill>
                <a:schemeClr val="bg1">
                  <a:lumMod val="95000"/>
                </a:schemeClr>
              </a:solidFill>
              <a:latin typeface="+mn-lt"/>
              <a:ea typeface="+mn-ea"/>
              <a:cs typeface="+mn-ea"/>
              <a:sym typeface="+mn-lt"/>
            </a:endParaRPr>
          </a:p>
        </p:txBody>
      </p:sp>
      <p:pic>
        <p:nvPicPr>
          <p:cNvPr id="5" name="圖片 8">
            <a:extLst>
              <a:ext uri="{FF2B5EF4-FFF2-40B4-BE49-F238E27FC236}">
                <a16:creationId xmlns:a16="http://schemas.microsoft.com/office/drawing/2014/main" id="{DB439CC7-FABB-4B74-97D6-2B74C402BCB2}"/>
              </a:ext>
            </a:extLst>
          </p:cNvPr>
          <p:cNvPicPr>
            <a:picLocks noChangeAspect="1"/>
          </p:cNvPicPr>
          <p:nvPr/>
        </p:nvPicPr>
        <p:blipFill rotWithShape="1">
          <a:blip r:embed="rId10" cstate="print">
            <a:extLst>
              <a:ext uri="{28A0092B-C50C-407E-A947-70E740481C1C}">
                <a14:useLocalDpi xmlns:a14="http://schemas.microsoft.com/office/drawing/2010/main"/>
              </a:ext>
            </a:extLst>
          </a:blip>
          <a:srcRect/>
          <a:stretch/>
        </p:blipFill>
        <p:spPr>
          <a:xfrm>
            <a:off x="1346449" y="1682947"/>
            <a:ext cx="789701" cy="800091"/>
          </a:xfrm>
          <a:prstGeom prst="roundRect">
            <a:avLst>
              <a:gd name="adj" fmla="val 14474"/>
            </a:avLst>
          </a:prstGeom>
          <a:ln>
            <a:noFill/>
          </a:ln>
          <a:effectLst>
            <a:outerShdw blurRad="431800" dist="368300" dir="5760000" sx="106000" sy="106000" algn="tr" rotWithShape="0">
              <a:srgbClr val="09000C">
                <a:alpha val="22000"/>
              </a:srgbClr>
            </a:outerShdw>
          </a:effectLst>
          <a:scene3d>
            <a:camera prst="orthographicFront"/>
            <a:lightRig rig="contrasting" dir="t">
              <a:rot lat="0" lon="0" rev="4200000"/>
            </a:lightRig>
          </a:scene3d>
          <a:sp3d prstMaterial="plastic">
            <a:contourClr>
              <a:srgbClr val="969696"/>
            </a:contourClr>
          </a:sp3d>
        </p:spPr>
      </p:pic>
      <p:pic>
        <p:nvPicPr>
          <p:cNvPr id="22" name="圖片 21">
            <a:extLst>
              <a:ext uri="{FF2B5EF4-FFF2-40B4-BE49-F238E27FC236}">
                <a16:creationId xmlns:a16="http://schemas.microsoft.com/office/drawing/2014/main" id="{DE1954DD-5655-4FBF-8D75-D26E4A1E8C23}"/>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6859063" y="1710536"/>
            <a:ext cx="1209140" cy="797540"/>
          </a:xfrm>
          <a:prstGeom prst="roundRect">
            <a:avLst>
              <a:gd name="adj" fmla="val 13447"/>
            </a:avLst>
          </a:prstGeom>
          <a:ln>
            <a:noFill/>
          </a:ln>
          <a:effectLst>
            <a:outerShdw blurRad="431800" dist="368300" dir="5760000" sx="106000" sy="106000" algn="tr" rotWithShape="0">
              <a:srgbClr val="09000C">
                <a:alpha val="22000"/>
              </a:srgbClr>
            </a:outerShdw>
          </a:effectLst>
          <a:scene3d>
            <a:camera prst="orthographicFront"/>
            <a:lightRig rig="contrasting" dir="t">
              <a:rot lat="0" lon="0" rev="4200000"/>
            </a:lightRig>
          </a:scene3d>
          <a:sp3d prstMaterial="plastic">
            <a:contourClr>
              <a:srgbClr val="969696"/>
            </a:contourClr>
          </a:sp3d>
        </p:spPr>
      </p:pic>
      <p:sp>
        <p:nvSpPr>
          <p:cNvPr id="4" name="文字方塊 3">
            <a:extLst>
              <a:ext uri="{FF2B5EF4-FFF2-40B4-BE49-F238E27FC236}">
                <a16:creationId xmlns:a16="http://schemas.microsoft.com/office/drawing/2014/main" id="{CBA1B12C-92BE-88EA-B8DD-3BBB0F9B10F2}"/>
              </a:ext>
            </a:extLst>
          </p:cNvPr>
          <p:cNvSpPr txBox="1"/>
          <p:nvPr/>
        </p:nvSpPr>
        <p:spPr>
          <a:xfrm>
            <a:off x="6507569" y="2560720"/>
            <a:ext cx="5154680" cy="461665"/>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gn="ctr" defTabSz="1219170">
              <a:buClr>
                <a:srgbClr val="000000"/>
              </a:buClr>
            </a:pPr>
            <a:r>
              <a:rPr lang="en-US" altLang="zh-TW" sz="2100" kern="0">
                <a:solidFill>
                  <a:srgbClr val="FFFFFF"/>
                </a:solidFill>
                <a:cs typeface="+mn-ea"/>
                <a:sym typeface="+mn-lt"/>
              </a:rPr>
              <a:t>Apple TV Monitoring App</a:t>
            </a:r>
          </a:p>
        </p:txBody>
      </p:sp>
      <p:sp>
        <p:nvSpPr>
          <p:cNvPr id="26" name="文字方塊 25">
            <a:extLst>
              <a:ext uri="{FF2B5EF4-FFF2-40B4-BE49-F238E27FC236}">
                <a16:creationId xmlns:a16="http://schemas.microsoft.com/office/drawing/2014/main" id="{4870216B-D83A-73C2-78FC-161E4D15AE6A}"/>
              </a:ext>
            </a:extLst>
          </p:cNvPr>
          <p:cNvSpPr txBox="1"/>
          <p:nvPr/>
        </p:nvSpPr>
        <p:spPr>
          <a:xfrm>
            <a:off x="7039826" y="3003135"/>
            <a:ext cx="4038678" cy="840038"/>
          </a:xfrm>
          <a:prstGeom prst="rect">
            <a:avLst/>
          </a:prstGeom>
          <a:noFill/>
        </p:spPr>
        <p:txBody>
          <a:bodyPr wrap="square">
            <a:spAutoFit/>
          </a:bodyPr>
          <a:lstStyle/>
          <a:p>
            <a:pPr defTabSz="1219170">
              <a:lnSpc>
                <a:spcPts val="2000"/>
              </a:lnSpc>
              <a:buClr>
                <a:srgbClr val="000000"/>
              </a:buClr>
            </a:pPr>
            <a:r>
              <a:rPr lang="en-US" altLang="zh-TW" sz="1450" kern="0">
                <a:solidFill>
                  <a:srgbClr val="FFFFFF"/>
                </a:solidFill>
                <a:cs typeface="+mn-ea"/>
                <a:sym typeface="+mn-lt"/>
              </a:rPr>
              <a:t>The new Apple TV monitoring application is a convenient APP installed on Apple TV for monitoring and playback.​</a:t>
            </a:r>
          </a:p>
        </p:txBody>
      </p:sp>
    </p:spTree>
    <p:extLst>
      <p:ext uri="{BB962C8B-B14F-4D97-AF65-F5344CB8AC3E}">
        <p14:creationId xmlns:p14="http://schemas.microsoft.com/office/powerpoint/2010/main" val="3079255856"/>
      </p:ext>
    </p:extLst>
  </p:cSld>
  <p:clrMapOvr>
    <a:masterClrMapping/>
  </p:clrMapOvr>
  <p:transition spd="slow">
    <p:fade thruBlk="1"/>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圖片 17" descr="一張含有 標誌, 時鐘, 儀錶, 街道 的圖片&#10;&#10;自動產生的描述">
            <a:extLst>
              <a:ext uri="{FF2B5EF4-FFF2-40B4-BE49-F238E27FC236}">
                <a16:creationId xmlns:a16="http://schemas.microsoft.com/office/drawing/2014/main" id="{F1F79EA1-1209-324B-BD43-34B2012FB469}"/>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650332" y="3482025"/>
            <a:ext cx="1200000" cy="1200000"/>
          </a:xfrm>
          <a:prstGeom prst="roundRect">
            <a:avLst>
              <a:gd name="adj" fmla="val 10475"/>
            </a:avLst>
          </a:prstGeom>
          <a:gradFill flip="none" rotWithShape="1">
            <a:gsLst>
              <a:gs pos="0">
                <a:schemeClr val="accent1">
                  <a:lumMod val="5000"/>
                  <a:lumOff val="95000"/>
                </a:schemeClr>
              </a:gs>
              <a:gs pos="54000">
                <a:schemeClr val="bg1"/>
              </a:gs>
              <a:gs pos="100000">
                <a:schemeClr val="accent1">
                  <a:lumMod val="30000"/>
                  <a:lumOff val="70000"/>
                </a:schemeClr>
              </a:gs>
            </a:gsLst>
            <a:lin ang="5400000" scaled="1"/>
            <a:tileRect/>
          </a:gradFill>
          <a:ln>
            <a:noFill/>
          </a:ln>
          <a:effectLst>
            <a:outerShdw blurRad="431800" dist="368300" dir="5760000" sx="106000" sy="106000" algn="tl" rotWithShape="0">
              <a:prstClr val="black">
                <a:alpha val="34000"/>
              </a:prstClr>
            </a:outerShdw>
          </a:effectLst>
        </p:spPr>
      </p:pic>
      <p:sp>
        <p:nvSpPr>
          <p:cNvPr id="2" name="標題 1">
            <a:extLst>
              <a:ext uri="{FF2B5EF4-FFF2-40B4-BE49-F238E27FC236}">
                <a16:creationId xmlns:a16="http://schemas.microsoft.com/office/drawing/2014/main" id="{38B430EE-0A1F-9745-A555-53DEE177E496}"/>
              </a:ext>
            </a:extLst>
          </p:cNvPr>
          <p:cNvSpPr>
            <a:spLocks noGrp="1"/>
          </p:cNvSpPr>
          <p:nvPr>
            <p:ph type="title"/>
          </p:nvPr>
        </p:nvSpPr>
        <p:spPr>
          <a:xfrm>
            <a:off x="19251" y="116041"/>
            <a:ext cx="12192000" cy="1378563"/>
          </a:xfrm>
        </p:spPr>
        <p:txBody>
          <a:bodyPr>
            <a:noAutofit/>
          </a:bodyPr>
          <a:lstStyle/>
          <a:p>
            <a:r>
              <a:rPr lang="en-US" altLang="zh-TW" sz="3600">
                <a:latin typeface="+mn-lt"/>
                <a:ea typeface="+mn-ea"/>
                <a:cs typeface="+mn-ea"/>
                <a:sym typeface="+mn-lt"/>
              </a:rPr>
              <a:t>High-performance multimedia streaming platform</a:t>
            </a:r>
            <a:endParaRPr kumimoji="1" lang="zh-TW" altLang="en-US" sz="3600">
              <a:latin typeface="+mn-lt"/>
              <a:ea typeface="+mn-ea"/>
              <a:cs typeface="+mn-ea"/>
              <a:sym typeface="+mn-lt"/>
            </a:endParaRPr>
          </a:p>
        </p:txBody>
      </p:sp>
      <p:pic>
        <p:nvPicPr>
          <p:cNvPr id="5" name="圖片 4" descr="Cinema28_512.png">
            <a:extLst>
              <a:ext uri="{FF2B5EF4-FFF2-40B4-BE49-F238E27FC236}">
                <a16:creationId xmlns:a16="http://schemas.microsoft.com/office/drawing/2014/main" id="{EDCBDE68-4770-1E4F-A12B-DD205021F06F}"/>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695297" y="5110268"/>
            <a:ext cx="1200000" cy="1200000"/>
          </a:xfrm>
          <a:prstGeom prst="rect">
            <a:avLst/>
          </a:prstGeom>
          <a:effectLst>
            <a:outerShdw blurRad="431800" dist="368300" dir="5760000" sx="106000" sy="106000" algn="tl" rotWithShape="0">
              <a:prstClr val="black">
                <a:alpha val="34000"/>
              </a:prstClr>
            </a:outerShdw>
          </a:effectLst>
        </p:spPr>
      </p:pic>
      <p:sp>
        <p:nvSpPr>
          <p:cNvPr id="6" name="TextBox 16">
            <a:extLst>
              <a:ext uri="{FF2B5EF4-FFF2-40B4-BE49-F238E27FC236}">
                <a16:creationId xmlns:a16="http://schemas.microsoft.com/office/drawing/2014/main" id="{BE61B41B-C17F-3A4E-BF4B-C8DDF5AFB85F}"/>
              </a:ext>
            </a:extLst>
          </p:cNvPr>
          <p:cNvSpPr txBox="1"/>
          <p:nvPr/>
        </p:nvSpPr>
        <p:spPr>
          <a:xfrm>
            <a:off x="7560262" y="2176600"/>
            <a:ext cx="3737452" cy="369332"/>
          </a:xfrm>
          <a:prstGeom prst="rect">
            <a:avLst/>
          </a:prstGeom>
          <a:noFill/>
        </p:spPr>
        <p:txBody>
          <a:bodyPr wrap="square" rtlCol="0" anchor="t">
            <a:spAutoFit/>
          </a:bodyPr>
          <a:lstStyle/>
          <a:p>
            <a:r>
              <a:rPr lang="en-US" altLang="zh-TW" sz="1800" b="1">
                <a:solidFill>
                  <a:schemeClr val="tx1">
                    <a:lumMod val="95000"/>
                    <a:lumOff val="5000"/>
                  </a:schemeClr>
                </a:solidFill>
                <a:cs typeface="+mn-ea"/>
                <a:sym typeface="+mn-lt"/>
              </a:rPr>
              <a:t>Plex Server </a:t>
            </a:r>
            <a:r>
              <a:rPr lang="en-US" altLang="zh-TW" sz="1800">
                <a:solidFill>
                  <a:schemeClr val="tx1">
                    <a:lumMod val="95000"/>
                    <a:lumOff val="5000"/>
                  </a:schemeClr>
                </a:solidFill>
                <a:cs typeface="+mn-ea"/>
                <a:sym typeface="+mn-lt"/>
              </a:rPr>
              <a:t>media</a:t>
            </a:r>
            <a:r>
              <a:rPr lang="en-US" altLang="zh-TW" sz="1800" b="1">
                <a:solidFill>
                  <a:schemeClr val="tx1">
                    <a:lumMod val="95000"/>
                    <a:lumOff val="5000"/>
                  </a:schemeClr>
                </a:solidFill>
                <a:cs typeface="+mn-ea"/>
                <a:sym typeface="+mn-lt"/>
              </a:rPr>
              <a:t> </a:t>
            </a:r>
            <a:r>
              <a:rPr lang="en-US" altLang="zh-CN" sz="1800" b="1">
                <a:solidFill>
                  <a:schemeClr val="tx1">
                    <a:lumMod val="95000"/>
                    <a:lumOff val="5000"/>
                  </a:schemeClr>
                </a:solidFill>
                <a:cs typeface="+mn-ea"/>
                <a:sym typeface="+mn-lt"/>
              </a:rPr>
              <a:t>streaming</a:t>
            </a:r>
            <a:endParaRPr lang="en-US" altLang="en-US" sz="1800" b="1">
              <a:solidFill>
                <a:schemeClr val="tx1">
                  <a:lumMod val="95000"/>
                  <a:lumOff val="5000"/>
                </a:schemeClr>
              </a:solidFill>
              <a:cs typeface="+mn-ea"/>
              <a:sym typeface="+mn-lt"/>
            </a:endParaRPr>
          </a:p>
        </p:txBody>
      </p:sp>
      <p:sp>
        <p:nvSpPr>
          <p:cNvPr id="7" name="TextBox 21">
            <a:extLst>
              <a:ext uri="{FF2B5EF4-FFF2-40B4-BE49-F238E27FC236}">
                <a16:creationId xmlns:a16="http://schemas.microsoft.com/office/drawing/2014/main" id="{4F99A8CB-6BC8-814F-B1E0-2375EC32FA8D}"/>
              </a:ext>
            </a:extLst>
          </p:cNvPr>
          <p:cNvSpPr txBox="1"/>
          <p:nvPr/>
        </p:nvSpPr>
        <p:spPr>
          <a:xfrm>
            <a:off x="1980797" y="5301594"/>
            <a:ext cx="3737452" cy="830997"/>
          </a:xfrm>
          <a:prstGeom prst="rect">
            <a:avLst/>
          </a:prstGeom>
          <a:noFill/>
        </p:spPr>
        <p:txBody>
          <a:bodyPr wrap="square" rtlCol="0" anchor="t">
            <a:spAutoFit/>
          </a:bodyPr>
          <a:lstStyle/>
          <a:p>
            <a:r>
              <a:rPr lang="en-US" altLang="zh-CN" sz="2400" b="1">
                <a:cs typeface="+mn-ea"/>
                <a:sym typeface="+mn-lt"/>
              </a:rPr>
              <a:t>Use Cinema28 for </a:t>
            </a:r>
          </a:p>
          <a:p>
            <a:r>
              <a:rPr lang="en-US" altLang="zh-CN" sz="2400" b="1">
                <a:cs typeface="+mn-ea"/>
                <a:sym typeface="+mn-lt"/>
              </a:rPr>
              <a:t>multi-room streaming</a:t>
            </a:r>
            <a:endParaRPr lang="en-US" altLang="en-US" sz="2400" b="1">
              <a:solidFill>
                <a:schemeClr val="tx1">
                  <a:lumMod val="95000"/>
                  <a:lumOff val="5000"/>
                </a:schemeClr>
              </a:solidFill>
              <a:cs typeface="+mn-ea"/>
              <a:sym typeface="+mn-lt"/>
            </a:endParaRPr>
          </a:p>
        </p:txBody>
      </p:sp>
      <p:sp>
        <p:nvSpPr>
          <p:cNvPr id="9" name="TextBox 11">
            <a:extLst>
              <a:ext uri="{FF2B5EF4-FFF2-40B4-BE49-F238E27FC236}">
                <a16:creationId xmlns:a16="http://schemas.microsoft.com/office/drawing/2014/main" id="{AFB9DF32-8548-4D48-A48B-45277B532DC1}"/>
              </a:ext>
            </a:extLst>
          </p:cNvPr>
          <p:cNvSpPr txBox="1"/>
          <p:nvPr/>
        </p:nvSpPr>
        <p:spPr>
          <a:xfrm>
            <a:off x="1980797" y="2270736"/>
            <a:ext cx="3737452" cy="646331"/>
          </a:xfrm>
          <a:prstGeom prst="rect">
            <a:avLst/>
          </a:prstGeom>
          <a:noFill/>
        </p:spPr>
        <p:txBody>
          <a:bodyPr wrap="square" rtlCol="0" anchor="t">
            <a:spAutoFit/>
          </a:bodyPr>
          <a:lstStyle/>
          <a:p>
            <a:r>
              <a:rPr lang="en-US" altLang="zh-TW" sz="1800" b="1" err="1">
                <a:solidFill>
                  <a:schemeClr val="tx1">
                    <a:lumMod val="95000"/>
                    <a:lumOff val="5000"/>
                  </a:schemeClr>
                </a:solidFill>
                <a:cs typeface="+mn-ea"/>
                <a:sym typeface="+mn-lt"/>
              </a:rPr>
              <a:t>QuMagie</a:t>
            </a:r>
            <a:r>
              <a:rPr lang="en-US" altLang="zh-TW" sz="1800" b="1">
                <a:solidFill>
                  <a:schemeClr val="tx1">
                    <a:lumMod val="95000"/>
                    <a:lumOff val="5000"/>
                  </a:schemeClr>
                </a:solidFill>
                <a:cs typeface="+mn-ea"/>
                <a:sym typeface="+mn-lt"/>
              </a:rPr>
              <a:t> AI smart photo albums and auto classification</a:t>
            </a:r>
          </a:p>
        </p:txBody>
      </p:sp>
      <p:pic>
        <p:nvPicPr>
          <p:cNvPr id="12" name="Shape 328">
            <a:extLst>
              <a:ext uri="{FF2B5EF4-FFF2-40B4-BE49-F238E27FC236}">
                <a16:creationId xmlns:a16="http://schemas.microsoft.com/office/drawing/2014/main" id="{0ABDEA6E-FFA2-1042-B82C-ABB12D1FD8BE}"/>
              </a:ext>
            </a:extLst>
          </p:cNvPr>
          <p:cNvPicPr preferRelativeResize="0"/>
          <p:nvPr/>
        </p:nvPicPr>
        <p:blipFill>
          <a:blip r:embed="rId4" cstate="screen">
            <a:alphaModFix/>
            <a:extLst>
              <a:ext uri="{28A0092B-C50C-407E-A947-70E740481C1C}">
                <a14:useLocalDpi xmlns:a14="http://schemas.microsoft.com/office/drawing/2010/main"/>
              </a:ext>
            </a:extLst>
          </a:blip>
          <a:stretch>
            <a:fillRect/>
          </a:stretch>
        </p:blipFill>
        <p:spPr>
          <a:xfrm>
            <a:off x="6238869" y="1827212"/>
            <a:ext cx="1200000" cy="1200000"/>
          </a:xfrm>
          <a:prstGeom prst="rect">
            <a:avLst/>
          </a:prstGeom>
          <a:noFill/>
          <a:ln>
            <a:noFill/>
          </a:ln>
          <a:effectLst>
            <a:outerShdw blurRad="431800" dist="368300" dir="5760000" sx="106000" sy="106000" algn="tl" rotWithShape="0">
              <a:prstClr val="black">
                <a:alpha val="34000"/>
              </a:prstClr>
            </a:outerShdw>
          </a:effectLst>
        </p:spPr>
      </p:pic>
      <p:sp>
        <p:nvSpPr>
          <p:cNvPr id="14" name="TextBox 11">
            <a:extLst>
              <a:ext uri="{FF2B5EF4-FFF2-40B4-BE49-F238E27FC236}">
                <a16:creationId xmlns:a16="http://schemas.microsoft.com/office/drawing/2014/main" id="{E0A7F077-8E23-CD48-B53E-F1554CBE639C}"/>
              </a:ext>
            </a:extLst>
          </p:cNvPr>
          <p:cNvSpPr txBox="1"/>
          <p:nvPr/>
        </p:nvSpPr>
        <p:spPr>
          <a:xfrm>
            <a:off x="1969120" y="3693671"/>
            <a:ext cx="3735318" cy="638957"/>
          </a:xfrm>
          <a:prstGeom prst="rect">
            <a:avLst/>
          </a:prstGeom>
          <a:noFill/>
        </p:spPr>
        <p:txBody>
          <a:bodyPr wrap="none" rtlCol="0" anchor="t">
            <a:spAutoFit/>
          </a:bodyPr>
          <a:lstStyle/>
          <a:p>
            <a:pPr>
              <a:lnSpc>
                <a:spcPts val="2200"/>
              </a:lnSpc>
            </a:pPr>
            <a:r>
              <a:rPr lang="en-US" altLang="zh-TW" sz="1800" b="1">
                <a:solidFill>
                  <a:schemeClr val="tx1">
                    <a:lumMod val="95000"/>
                    <a:lumOff val="5000"/>
                  </a:schemeClr>
                </a:solidFill>
                <a:cs typeface="+mn-ea"/>
                <a:sym typeface="+mn-lt"/>
              </a:rPr>
              <a:t>CAYIN </a:t>
            </a:r>
            <a:r>
              <a:rPr lang="en-US" altLang="zh-TW" sz="1800" b="1" err="1">
                <a:solidFill>
                  <a:schemeClr val="tx1">
                    <a:lumMod val="95000"/>
                    <a:lumOff val="5000"/>
                  </a:schemeClr>
                </a:solidFill>
                <a:cs typeface="+mn-ea"/>
                <a:sym typeface="+mn-lt"/>
              </a:rPr>
              <a:t>MediaSign</a:t>
            </a:r>
            <a:r>
              <a:rPr lang="en-US" altLang="zh-TW" sz="1800" b="1">
                <a:solidFill>
                  <a:schemeClr val="tx1">
                    <a:lumMod val="95000"/>
                    <a:lumOff val="5000"/>
                  </a:schemeClr>
                </a:solidFill>
                <a:cs typeface="+mn-ea"/>
                <a:sym typeface="+mn-lt"/>
              </a:rPr>
              <a:t> Player</a:t>
            </a:r>
          </a:p>
          <a:p>
            <a:pPr>
              <a:lnSpc>
                <a:spcPts val="2200"/>
              </a:lnSpc>
            </a:pPr>
            <a:r>
              <a:rPr lang="en-US" altLang="zh-TW" sz="1800" b="1">
                <a:solidFill>
                  <a:schemeClr val="tx1">
                    <a:lumMod val="95000"/>
                    <a:lumOff val="5000"/>
                  </a:schemeClr>
                </a:solidFill>
                <a:cs typeface="+mn-ea"/>
                <a:sym typeface="+mn-lt"/>
              </a:rPr>
              <a:t>HEVC (H.265) video transcoding</a:t>
            </a:r>
          </a:p>
        </p:txBody>
      </p:sp>
      <p:pic>
        <p:nvPicPr>
          <p:cNvPr id="21" name="圖形 20">
            <a:extLst>
              <a:ext uri="{FF2B5EF4-FFF2-40B4-BE49-F238E27FC236}">
                <a16:creationId xmlns:a16="http://schemas.microsoft.com/office/drawing/2014/main" id="{1760FD05-5EAD-4B68-8A4D-88D7C321620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536315" y="2829049"/>
            <a:ext cx="4761399" cy="3939988"/>
          </a:xfrm>
          <a:prstGeom prst="rect">
            <a:avLst/>
          </a:prstGeom>
          <a:effectLst>
            <a:outerShdw blurRad="304800" dist="114300" dir="4320000" algn="tl" rotWithShape="0">
              <a:prstClr val="black">
                <a:alpha val="19000"/>
              </a:prstClr>
            </a:outerShdw>
          </a:effectLst>
        </p:spPr>
      </p:pic>
      <p:pic>
        <p:nvPicPr>
          <p:cNvPr id="17" name="圖片 14" descr="一張含有 向量圖形 的圖片&#10;&#10;描述是以高可信度產生">
            <a:extLst>
              <a:ext uri="{FF2B5EF4-FFF2-40B4-BE49-F238E27FC236}">
                <a16:creationId xmlns:a16="http://schemas.microsoft.com/office/drawing/2014/main" id="{693D361E-FD8B-8040-B727-28B8BD13646B}"/>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594393" y="1839631"/>
            <a:ext cx="1265012" cy="1265012"/>
          </a:xfrm>
          <a:prstGeom prst="rect">
            <a:avLst/>
          </a:prstGeom>
          <a:effectLst>
            <a:outerShdw blurRad="431800" dist="368300" dir="5760000" sx="106000" sy="106000" algn="tl" rotWithShape="0">
              <a:prstClr val="black">
                <a:alpha val="34000"/>
              </a:prstClr>
            </a:outerShdw>
          </a:effectLst>
        </p:spPr>
      </p:pic>
    </p:spTree>
    <p:extLst>
      <p:ext uri="{BB962C8B-B14F-4D97-AF65-F5344CB8AC3E}">
        <p14:creationId xmlns:p14="http://schemas.microsoft.com/office/powerpoint/2010/main" val="96626876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標題 3">
            <a:extLst>
              <a:ext uri="{FF2B5EF4-FFF2-40B4-BE49-F238E27FC236}">
                <a16:creationId xmlns:a16="http://schemas.microsoft.com/office/drawing/2014/main" id="{19D098D9-2D21-81D1-90BA-417965F34CCE}"/>
              </a:ext>
            </a:extLst>
          </p:cNvPr>
          <p:cNvSpPr>
            <a:spLocks noGrp="1"/>
          </p:cNvSpPr>
          <p:nvPr>
            <p:ph type="title"/>
          </p:nvPr>
        </p:nvSpPr>
        <p:spPr>
          <a:xfrm>
            <a:off x="589885" y="796656"/>
            <a:ext cx="6080422" cy="1715535"/>
          </a:xfrm>
        </p:spPr>
        <p:txBody>
          <a:bodyPr>
            <a:noAutofit/>
          </a:bodyPr>
          <a:lstStyle/>
          <a:p>
            <a:pPr>
              <a:lnSpc>
                <a:spcPts val="7500"/>
              </a:lnSpc>
            </a:pPr>
            <a:r>
              <a:rPr lang="en-US" altLang="zh-TW" sz="4400">
                <a:latin typeface="+mn-lt"/>
                <a:ea typeface="+mn-ea"/>
                <a:cs typeface="+mn-ea"/>
                <a:sym typeface="+mn-lt"/>
              </a:rPr>
              <a:t>Multiple Storage Expansion Solutions</a:t>
            </a:r>
            <a:endParaRPr lang="zh-TW" altLang="en-US" sz="4400">
              <a:latin typeface="+mn-lt"/>
              <a:ea typeface="+mn-ea"/>
              <a:cs typeface="+mn-ea"/>
              <a:sym typeface="+mn-lt"/>
            </a:endParaRPr>
          </a:p>
        </p:txBody>
      </p:sp>
      <p:cxnSp>
        <p:nvCxnSpPr>
          <p:cNvPr id="2" name="直線接點 1">
            <a:extLst>
              <a:ext uri="{FF2B5EF4-FFF2-40B4-BE49-F238E27FC236}">
                <a16:creationId xmlns:a16="http://schemas.microsoft.com/office/drawing/2014/main" id="{72CE5016-96F3-1B87-6D57-249E4C84E814}"/>
              </a:ext>
            </a:extLst>
          </p:cNvPr>
          <p:cNvCxnSpPr/>
          <p:nvPr/>
        </p:nvCxnSpPr>
        <p:spPr>
          <a:xfrm>
            <a:off x="694390" y="1780645"/>
            <a:ext cx="3696102"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566324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85355FDD-91EE-9C42-B248-5CD5B243D590}"/>
              </a:ext>
            </a:extLst>
          </p:cNvPr>
          <p:cNvSpPr>
            <a:spLocks noGrp="1"/>
          </p:cNvSpPr>
          <p:nvPr>
            <p:ph type="title"/>
          </p:nvPr>
        </p:nvSpPr>
        <p:spPr>
          <a:xfrm>
            <a:off x="1030171" y="118646"/>
            <a:ext cx="10087276" cy="1378563"/>
          </a:xfrm>
        </p:spPr>
        <p:txBody>
          <a:bodyPr>
            <a:noAutofit/>
          </a:bodyPr>
          <a:lstStyle/>
          <a:p>
            <a:pPr>
              <a:lnSpc>
                <a:spcPts val="4500"/>
              </a:lnSpc>
            </a:pPr>
            <a:r>
              <a:rPr lang="en-US" altLang="zh-CN" sz="3600">
                <a:latin typeface="+mn-lt"/>
                <a:ea typeface="+mn-ea"/>
                <a:cs typeface="+mn-ea"/>
                <a:sym typeface="+mn-lt"/>
              </a:rPr>
              <a:t>Storage expansion: TR-002 / TR-004 USB RAID units</a:t>
            </a:r>
            <a:endParaRPr lang="zh-TW" altLang="en-US" sz="3600">
              <a:latin typeface="+mn-lt"/>
              <a:ea typeface="+mn-ea"/>
              <a:cs typeface="+mn-ea"/>
              <a:sym typeface="+mn-lt"/>
            </a:endParaRPr>
          </a:p>
        </p:txBody>
      </p:sp>
      <p:sp>
        <p:nvSpPr>
          <p:cNvPr id="31" name="TextBox 23">
            <a:extLst>
              <a:ext uri="{FF2B5EF4-FFF2-40B4-BE49-F238E27FC236}">
                <a16:creationId xmlns:a16="http://schemas.microsoft.com/office/drawing/2014/main" id="{B5ED3F0B-3646-E04F-BF7D-F94F8A5F4102}"/>
              </a:ext>
            </a:extLst>
          </p:cNvPr>
          <p:cNvSpPr txBox="1"/>
          <p:nvPr/>
        </p:nvSpPr>
        <p:spPr>
          <a:xfrm>
            <a:off x="721467" y="1801755"/>
            <a:ext cx="9399029" cy="1132361"/>
          </a:xfrm>
          <a:prstGeom prst="rect">
            <a:avLst/>
          </a:prstGeom>
          <a:noFill/>
        </p:spPr>
        <p:txBody>
          <a:bodyPr wrap="square" rtlCol="0">
            <a:spAutoFit/>
          </a:bodyPr>
          <a:lstStyle/>
          <a:p>
            <a:pPr marL="177800" indent="-177800">
              <a:lnSpc>
                <a:spcPts val="2800"/>
              </a:lnSpc>
              <a:buFont typeface="Arial" panose="020B0604020202020204" pitchFamily="34" charset="0"/>
              <a:buChar char="•"/>
            </a:pPr>
            <a:r>
              <a:rPr lang="en-US" altLang="zh-CN" sz="1800">
                <a:solidFill>
                  <a:schemeClr val="tx1"/>
                </a:solidFill>
                <a:cs typeface="+mn-ea"/>
                <a:sym typeface="+mn-lt"/>
              </a:rPr>
              <a:t>NAS with a</a:t>
            </a:r>
            <a:r>
              <a:rPr lang="en-US" altLang="zh-TW" sz="1800">
                <a:solidFill>
                  <a:schemeClr val="tx1"/>
                </a:solidFill>
                <a:cs typeface="+mn-ea"/>
                <a:sym typeface="+mn-lt"/>
              </a:rPr>
              <a:t> USB port can support </a:t>
            </a:r>
            <a:r>
              <a:rPr lang="en-US" altLang="zh-CN" sz="1800">
                <a:solidFill>
                  <a:schemeClr val="tx1"/>
                </a:solidFill>
                <a:cs typeface="+mn-ea"/>
                <a:sym typeface="+mn-lt"/>
              </a:rPr>
              <a:t>TR USB RAID enclosures</a:t>
            </a:r>
          </a:p>
          <a:p>
            <a:pPr marL="177800" indent="-177800">
              <a:lnSpc>
                <a:spcPts val="2800"/>
              </a:lnSpc>
              <a:buFont typeface="Arial" panose="020B0604020202020204" pitchFamily="34" charset="0"/>
              <a:buChar char="•"/>
            </a:pPr>
            <a:r>
              <a:rPr lang="en-US" altLang="zh-TW" sz="1800">
                <a:solidFill>
                  <a:schemeClr val="tx1"/>
                </a:solidFill>
                <a:cs typeface="+mn-ea"/>
                <a:sym typeface="+mn-lt"/>
              </a:rPr>
              <a:t>Integrated USB Type-C port for plug &amp; play, supporting USB Type-A &amp; Type-C hosts</a:t>
            </a:r>
          </a:p>
          <a:p>
            <a:pPr marL="177800" indent="-177800">
              <a:lnSpc>
                <a:spcPts val="2800"/>
              </a:lnSpc>
              <a:buFont typeface="Arial" panose="020B0604020202020204" pitchFamily="34" charset="0"/>
              <a:buChar char="•"/>
            </a:pPr>
            <a:r>
              <a:rPr lang="en-US" altLang="zh-TW" sz="1800">
                <a:solidFill>
                  <a:schemeClr val="tx1"/>
                </a:solidFill>
                <a:cs typeface="+mn-ea"/>
                <a:sym typeface="+mn-lt"/>
              </a:rPr>
              <a:t>NAS can connect max. 2 of TR-002/TR-004 enclosures</a:t>
            </a:r>
          </a:p>
        </p:txBody>
      </p:sp>
      <p:sp>
        <p:nvSpPr>
          <p:cNvPr id="8" name="文字方塊 7">
            <a:extLst>
              <a:ext uri="{FF2B5EF4-FFF2-40B4-BE49-F238E27FC236}">
                <a16:creationId xmlns:a16="http://schemas.microsoft.com/office/drawing/2014/main" id="{AC3D54C4-A9D5-416F-835D-E4C24C4C91FD}"/>
              </a:ext>
            </a:extLst>
          </p:cNvPr>
          <p:cNvSpPr txBox="1"/>
          <p:nvPr/>
        </p:nvSpPr>
        <p:spPr>
          <a:xfrm>
            <a:off x="805703" y="6136905"/>
            <a:ext cx="1597013" cy="359009"/>
          </a:xfrm>
          <a:prstGeom prst="rect">
            <a:avLst/>
          </a:prstGeom>
          <a:noFill/>
        </p:spPr>
        <p:txBody>
          <a:bodyPr wrap="square">
            <a:spAutoFit/>
          </a:bodyPr>
          <a:lstStyle/>
          <a:p>
            <a:pPr algn="ctr" defTabSz="1219170">
              <a:buClr>
                <a:srgbClr val="000000"/>
              </a:buClr>
            </a:pPr>
            <a:r>
              <a:rPr lang="en-US" altLang="zh-TW" sz="1733" b="1" kern="0">
                <a:solidFill>
                  <a:srgbClr val="1167A7"/>
                </a:solidFill>
                <a:cs typeface="+mn-ea"/>
                <a:sym typeface="+mn-lt"/>
              </a:rPr>
              <a:t>TR-002</a:t>
            </a:r>
            <a:endParaRPr lang="zh-TW" altLang="en-US" sz="1733" b="1" kern="0">
              <a:solidFill>
                <a:srgbClr val="1167A7"/>
              </a:solidFill>
              <a:cs typeface="+mn-ea"/>
              <a:sym typeface="+mn-lt"/>
            </a:endParaRPr>
          </a:p>
        </p:txBody>
      </p:sp>
      <p:sp>
        <p:nvSpPr>
          <p:cNvPr id="9" name="Shape 528">
            <a:extLst>
              <a:ext uri="{FF2B5EF4-FFF2-40B4-BE49-F238E27FC236}">
                <a16:creationId xmlns:a16="http://schemas.microsoft.com/office/drawing/2014/main" id="{D9564C5D-4B7A-4535-B32A-905E30BF36EE}"/>
              </a:ext>
            </a:extLst>
          </p:cNvPr>
          <p:cNvSpPr/>
          <p:nvPr/>
        </p:nvSpPr>
        <p:spPr>
          <a:xfrm flipH="1">
            <a:off x="8804520" y="3067723"/>
            <a:ext cx="2746033" cy="1542777"/>
          </a:xfrm>
          <a:prstGeom prst="snip2DiagRect">
            <a:avLst>
              <a:gd name="adj1" fmla="val 0"/>
              <a:gd name="adj2" fmla="val 12393"/>
            </a:avLst>
          </a:prstGeom>
          <a:noFill/>
          <a:ln w="12700">
            <a:gradFill>
              <a:gsLst>
                <a:gs pos="0">
                  <a:srgbClr val="2A3B54"/>
                </a:gs>
                <a:gs pos="100000">
                  <a:srgbClr val="6787B0"/>
                </a:gs>
              </a:gsLst>
              <a:lin ang="5400000" scaled="1"/>
            </a:gradFill>
          </a:ln>
          <a:effectLst>
            <a:outerShdw blurRad="406400" dist="177800" dir="3660000" sx="106000" sy="106000" algn="ctr" rotWithShape="0">
              <a:srgbClr val="000000">
                <a:alpha val="34000"/>
              </a:srgbClr>
            </a:outerShdw>
          </a:effectLst>
        </p:spPr>
        <p:txBody>
          <a:bodyPr wrap="square" lIns="121900" tIns="60933" rIns="121900" bIns="60933" anchor="ctr" anchorCtr="0">
            <a:noAutofit/>
          </a:bodyPr>
          <a:lstStyle/>
          <a:p>
            <a:pPr algn="ctr" defTabSz="1219170">
              <a:buClr>
                <a:srgbClr val="000000"/>
              </a:buClr>
            </a:pPr>
            <a:endParaRPr lang="zh-TW" altLang="en-US" sz="2400" kern="0">
              <a:solidFill>
                <a:prstClr val="white"/>
              </a:solidFill>
              <a:cs typeface="+mn-ea"/>
              <a:sym typeface="+mn-lt"/>
            </a:endParaRPr>
          </a:p>
        </p:txBody>
      </p:sp>
      <p:sp>
        <p:nvSpPr>
          <p:cNvPr id="10" name="圓角化對角線角落矩形 8">
            <a:extLst>
              <a:ext uri="{FF2B5EF4-FFF2-40B4-BE49-F238E27FC236}">
                <a16:creationId xmlns:a16="http://schemas.microsoft.com/office/drawing/2014/main" id="{196C2F08-86A6-4A28-8F2A-BAFA929C55BC}"/>
              </a:ext>
            </a:extLst>
          </p:cNvPr>
          <p:cNvSpPr/>
          <p:nvPr/>
        </p:nvSpPr>
        <p:spPr>
          <a:xfrm flipH="1">
            <a:off x="8798628" y="3062281"/>
            <a:ext cx="1137843" cy="421128"/>
          </a:xfrm>
          <a:prstGeom prst="snip2DiagRect">
            <a:avLst/>
          </a:prstGeom>
          <a:gradFill>
            <a:gsLst>
              <a:gs pos="100000">
                <a:srgbClr val="293952"/>
              </a:gs>
              <a:gs pos="0">
                <a:srgbClr val="6787B0"/>
              </a:gs>
            </a:gsLst>
            <a:lin ang="0" scaled="0"/>
          </a:gradFill>
          <a:ln w="12700">
            <a:noFill/>
          </a:ln>
          <a:effectLst>
            <a:outerShdw blurRad="431800" dist="1016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marL="285115" indent="-285115"/>
            <a:r>
              <a:rPr lang="en-US" altLang="zh-TW" sz="1400" b="1">
                <a:solidFill>
                  <a:schemeClr val="bg1"/>
                </a:solidFill>
                <a:cs typeface="+mn-ea"/>
                <a:sym typeface="+mn-lt"/>
              </a:rPr>
              <a:t>included</a:t>
            </a:r>
            <a:endParaRPr lang="zh-TW" altLang="en-US" sz="1400" b="1">
              <a:solidFill>
                <a:schemeClr val="bg1"/>
              </a:solidFill>
              <a:cs typeface="+mn-ea"/>
              <a:sym typeface="+mn-lt"/>
            </a:endParaRPr>
          </a:p>
        </p:txBody>
      </p:sp>
      <p:sp>
        <p:nvSpPr>
          <p:cNvPr id="18" name="文字方塊 17">
            <a:extLst>
              <a:ext uri="{FF2B5EF4-FFF2-40B4-BE49-F238E27FC236}">
                <a16:creationId xmlns:a16="http://schemas.microsoft.com/office/drawing/2014/main" id="{6FC38501-5C79-4AA3-97F5-AC789722EFAD}"/>
              </a:ext>
            </a:extLst>
          </p:cNvPr>
          <p:cNvSpPr txBox="1"/>
          <p:nvPr/>
        </p:nvSpPr>
        <p:spPr>
          <a:xfrm>
            <a:off x="8886660" y="3514979"/>
            <a:ext cx="2467673" cy="1046440"/>
          </a:xfrm>
          <a:prstGeom prst="rect">
            <a:avLst/>
          </a:prstGeom>
          <a:noFill/>
        </p:spPr>
        <p:txBody>
          <a:bodyPr wrap="square" lIns="121920" tIns="60960" rIns="121920" bIns="60960" anchor="t">
            <a:spAutoFit/>
          </a:bodyPr>
          <a:lstStyle/>
          <a:p>
            <a:r>
              <a:rPr lang="en-US" altLang="zh-TW" sz="2000">
                <a:solidFill>
                  <a:schemeClr val="tx1"/>
                </a:solidFill>
                <a:cs typeface="+mn-ea"/>
                <a:sym typeface="+mn-lt"/>
              </a:rPr>
              <a:t>USB 3.2 Gen 1 or Gen 2 Type-C </a:t>
            </a:r>
            <a:r>
              <a:rPr lang="en-US" altLang="zh-TW" sz="1600">
                <a:solidFill>
                  <a:schemeClr val="tx1"/>
                </a:solidFill>
                <a:cs typeface="+mn-ea"/>
                <a:sym typeface="+mn-lt"/>
              </a:rPr>
              <a:t>to</a:t>
            </a:r>
            <a:r>
              <a:rPr lang="en-US" altLang="zh-TW" sz="2000">
                <a:solidFill>
                  <a:schemeClr val="tx1"/>
                </a:solidFill>
                <a:cs typeface="+mn-ea"/>
                <a:sym typeface="+mn-lt"/>
              </a:rPr>
              <a:t> Type-A cable</a:t>
            </a:r>
            <a:endParaRPr lang="zh-TW" altLang="en-US" sz="1600">
              <a:cs typeface="+mn-ea"/>
              <a:sym typeface="+mn-lt"/>
            </a:endParaRPr>
          </a:p>
        </p:txBody>
      </p:sp>
      <p:pic>
        <p:nvPicPr>
          <p:cNvPr id="7" name="圖片 6">
            <a:extLst>
              <a:ext uri="{FF2B5EF4-FFF2-40B4-BE49-F238E27FC236}">
                <a16:creationId xmlns:a16="http://schemas.microsoft.com/office/drawing/2014/main" id="{7CB2711A-B010-4241-93F2-B359D76B28AD}"/>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6895777" y="2750801"/>
            <a:ext cx="1844911" cy="1993529"/>
          </a:xfrm>
          <a:prstGeom prst="rect">
            <a:avLst/>
          </a:prstGeom>
          <a:effectLst>
            <a:outerShdw blurRad="431800" dist="127000" dir="5760000" sx="106000" sy="106000" algn="ctr" rotWithShape="0">
              <a:srgbClr val="000000">
                <a:alpha val="34000"/>
              </a:srgbClr>
            </a:outerShdw>
          </a:effectLst>
        </p:spPr>
      </p:pic>
      <p:sp>
        <p:nvSpPr>
          <p:cNvPr id="24" name="Shape 528">
            <a:extLst>
              <a:ext uri="{FF2B5EF4-FFF2-40B4-BE49-F238E27FC236}">
                <a16:creationId xmlns:a16="http://schemas.microsoft.com/office/drawing/2014/main" id="{2E2795AA-F996-4AAD-9CD2-71A5313CCA28}"/>
              </a:ext>
            </a:extLst>
          </p:cNvPr>
          <p:cNvSpPr/>
          <p:nvPr/>
        </p:nvSpPr>
        <p:spPr>
          <a:xfrm flipH="1">
            <a:off x="8804520" y="5198761"/>
            <a:ext cx="2752717" cy="912937"/>
          </a:xfrm>
          <a:prstGeom prst="snip2DiagRect">
            <a:avLst>
              <a:gd name="adj1" fmla="val 0"/>
              <a:gd name="adj2" fmla="val 12393"/>
            </a:avLst>
          </a:prstGeom>
          <a:noFill/>
          <a:ln w="12700">
            <a:gradFill>
              <a:gsLst>
                <a:gs pos="0">
                  <a:srgbClr val="2A3B54"/>
                </a:gs>
                <a:gs pos="100000">
                  <a:srgbClr val="6787B0"/>
                </a:gs>
              </a:gsLst>
              <a:lin ang="5400000" scaled="1"/>
            </a:gradFill>
          </a:ln>
          <a:effectLst>
            <a:outerShdw blurRad="406400" dist="177800" dir="3660000" sx="106000" sy="106000" algn="ctr" rotWithShape="0">
              <a:srgbClr val="000000">
                <a:alpha val="34000"/>
              </a:srgbClr>
            </a:outerShdw>
          </a:effectLst>
        </p:spPr>
        <p:txBody>
          <a:bodyPr wrap="square" lIns="121900" tIns="60933" rIns="121900" bIns="60933" anchor="ctr" anchorCtr="0">
            <a:noAutofit/>
          </a:bodyPr>
          <a:lstStyle/>
          <a:p>
            <a:pPr algn="ctr" defTabSz="1219170">
              <a:buClr>
                <a:srgbClr val="000000"/>
              </a:buClr>
            </a:pPr>
            <a:endParaRPr lang="zh-TW" altLang="en-US" sz="2400" kern="0">
              <a:solidFill>
                <a:prstClr val="white"/>
              </a:solidFill>
              <a:cs typeface="+mn-ea"/>
              <a:sym typeface="+mn-lt"/>
            </a:endParaRPr>
          </a:p>
        </p:txBody>
      </p:sp>
      <p:sp>
        <p:nvSpPr>
          <p:cNvPr id="25" name="圓角化對角線角落矩形 8">
            <a:extLst>
              <a:ext uri="{FF2B5EF4-FFF2-40B4-BE49-F238E27FC236}">
                <a16:creationId xmlns:a16="http://schemas.microsoft.com/office/drawing/2014/main" id="{2066AFD1-BF33-4C6A-97AD-B6FAB351C683}"/>
              </a:ext>
            </a:extLst>
          </p:cNvPr>
          <p:cNvSpPr/>
          <p:nvPr/>
        </p:nvSpPr>
        <p:spPr>
          <a:xfrm flipH="1">
            <a:off x="8798628" y="5193317"/>
            <a:ext cx="1137843" cy="421128"/>
          </a:xfrm>
          <a:prstGeom prst="snip2DiagRect">
            <a:avLst/>
          </a:prstGeom>
          <a:gradFill>
            <a:gsLst>
              <a:gs pos="100000">
                <a:srgbClr val="293952"/>
              </a:gs>
              <a:gs pos="0">
                <a:srgbClr val="6787B0"/>
              </a:gs>
            </a:gsLst>
            <a:lin ang="0" scaled="0"/>
          </a:gradFill>
          <a:ln w="12700">
            <a:noFill/>
          </a:ln>
          <a:effectLst>
            <a:outerShdw blurRad="431800" dist="1016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marL="380144" indent="-380144" defTabSz="1219170">
              <a:buClr>
                <a:srgbClr val="000000"/>
              </a:buClr>
            </a:pPr>
            <a:r>
              <a:rPr lang="en-US" altLang="zh-TW" sz="1400" b="1">
                <a:solidFill>
                  <a:schemeClr val="bg1"/>
                </a:solidFill>
                <a:cs typeface="+mn-ea"/>
                <a:sym typeface="+mn-lt"/>
              </a:rPr>
              <a:t>Optional</a:t>
            </a:r>
            <a:endParaRPr lang="zh-TW" altLang="en-US" sz="1400" b="1" kern="0">
              <a:solidFill>
                <a:prstClr val="white"/>
              </a:solidFill>
              <a:cs typeface="+mn-ea"/>
              <a:sym typeface="+mn-lt"/>
            </a:endParaRPr>
          </a:p>
        </p:txBody>
      </p:sp>
      <p:sp>
        <p:nvSpPr>
          <p:cNvPr id="23" name="文字方塊 22">
            <a:extLst>
              <a:ext uri="{FF2B5EF4-FFF2-40B4-BE49-F238E27FC236}">
                <a16:creationId xmlns:a16="http://schemas.microsoft.com/office/drawing/2014/main" id="{F40E616E-FD75-4648-9417-2F17520FF418}"/>
              </a:ext>
            </a:extLst>
          </p:cNvPr>
          <p:cNvSpPr txBox="1"/>
          <p:nvPr/>
        </p:nvSpPr>
        <p:spPr>
          <a:xfrm>
            <a:off x="8846755" y="5648943"/>
            <a:ext cx="2739668" cy="369332"/>
          </a:xfrm>
          <a:prstGeom prst="rect">
            <a:avLst/>
          </a:prstGeom>
          <a:noFill/>
        </p:spPr>
        <p:txBody>
          <a:bodyPr wrap="square">
            <a:spAutoFit/>
          </a:bodyPr>
          <a:lstStyle/>
          <a:p>
            <a:r>
              <a:rPr lang="en-US" altLang="zh-TW">
                <a:solidFill>
                  <a:schemeClr val="tx1"/>
                </a:solidFill>
                <a:cs typeface="+mn-ea"/>
                <a:sym typeface="+mn-lt"/>
              </a:rPr>
              <a:t>Type-C to Type-C cable</a:t>
            </a:r>
            <a:endParaRPr lang="zh-TW" altLang="en-US" sz="1400">
              <a:cs typeface="+mn-ea"/>
              <a:sym typeface="+mn-lt"/>
            </a:endParaRPr>
          </a:p>
        </p:txBody>
      </p:sp>
      <p:pic>
        <p:nvPicPr>
          <p:cNvPr id="27" name="圖片 26">
            <a:extLst>
              <a:ext uri="{FF2B5EF4-FFF2-40B4-BE49-F238E27FC236}">
                <a16:creationId xmlns:a16="http://schemas.microsoft.com/office/drawing/2014/main" id="{32914ECE-0B77-40C3-A9A2-27C480CAD166}"/>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851679" y="4756887"/>
            <a:ext cx="1933103" cy="1933103"/>
          </a:xfrm>
          <a:prstGeom prst="rect">
            <a:avLst/>
          </a:prstGeom>
          <a:effectLst>
            <a:outerShdw blurRad="431800" dist="127000" dir="5760000" sx="106000" sy="106000" algn="ctr" rotWithShape="0">
              <a:srgbClr val="000000">
                <a:alpha val="34000"/>
              </a:srgbClr>
            </a:outerShdw>
          </a:effectLst>
        </p:spPr>
      </p:pic>
      <p:sp>
        <p:nvSpPr>
          <p:cNvPr id="19" name="文字方塊 18">
            <a:extLst>
              <a:ext uri="{FF2B5EF4-FFF2-40B4-BE49-F238E27FC236}">
                <a16:creationId xmlns:a16="http://schemas.microsoft.com/office/drawing/2014/main" id="{2E09865C-1B82-204C-9335-C042360BBEB0}"/>
              </a:ext>
            </a:extLst>
          </p:cNvPr>
          <p:cNvSpPr txBox="1"/>
          <p:nvPr/>
        </p:nvSpPr>
        <p:spPr>
          <a:xfrm>
            <a:off x="4184451" y="6129562"/>
            <a:ext cx="1597013" cy="359009"/>
          </a:xfrm>
          <a:prstGeom prst="rect">
            <a:avLst/>
          </a:prstGeom>
          <a:noFill/>
        </p:spPr>
        <p:txBody>
          <a:bodyPr wrap="square">
            <a:spAutoFit/>
          </a:bodyPr>
          <a:lstStyle/>
          <a:p>
            <a:pPr algn="ctr" defTabSz="1219170">
              <a:buClr>
                <a:srgbClr val="000000"/>
              </a:buClr>
            </a:pPr>
            <a:r>
              <a:rPr lang="en-US" altLang="zh-TW" sz="1733" b="1" kern="0">
                <a:solidFill>
                  <a:srgbClr val="1167A7"/>
                </a:solidFill>
                <a:cs typeface="+mn-ea"/>
                <a:sym typeface="+mn-lt"/>
              </a:rPr>
              <a:t>TR-004</a:t>
            </a:r>
            <a:endParaRPr lang="zh-TW" altLang="en-US" sz="1733" b="1" kern="0">
              <a:solidFill>
                <a:srgbClr val="1167A7"/>
              </a:solidFill>
              <a:cs typeface="+mn-ea"/>
              <a:sym typeface="+mn-lt"/>
            </a:endParaRPr>
          </a:p>
        </p:txBody>
      </p:sp>
      <p:pic>
        <p:nvPicPr>
          <p:cNvPr id="4098" name="Picture 2">
            <a:extLst>
              <a:ext uri="{FF2B5EF4-FFF2-40B4-BE49-F238E27FC236}">
                <a16:creationId xmlns:a16="http://schemas.microsoft.com/office/drawing/2014/main" id="{8BE3D927-11EE-FE49-9A35-543F5657A9F7}"/>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2255528" y="3388959"/>
            <a:ext cx="4327939" cy="2702557"/>
          </a:xfrm>
          <a:prstGeom prst="rect">
            <a:avLst/>
          </a:prstGeom>
          <a:noFill/>
          <a:effectLst>
            <a:outerShdw blurRad="431800" dist="127000" dir="5760000" sx="106000" sy="106000" algn="ctr" rotWithShape="0">
              <a:srgbClr val="000000">
                <a:alpha val="34000"/>
              </a:srgbClr>
            </a:outerShdw>
          </a:effectLst>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B3C90E2E-D521-4541-8795-8FC356ADBC6B}"/>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a:off x="837667" y="3388959"/>
            <a:ext cx="1985815" cy="2776200"/>
          </a:xfrm>
          <a:prstGeom prst="rect">
            <a:avLst/>
          </a:prstGeom>
          <a:noFill/>
          <a:effectLst>
            <a:outerShdw blurRad="431800" dist="127000" dir="5760000" sx="106000" sy="106000" algn="ctr" rotWithShape="0">
              <a:srgbClr val="000000">
                <a:alpha val="34000"/>
              </a:srgbClr>
            </a:outerShdw>
          </a:effectLst>
          <a:extLst>
            <a:ext uri="{909E8E84-426E-40DD-AFC4-6F175D3DCCD1}">
              <a14:hiddenFill xmlns:a14="http://schemas.microsoft.com/office/drawing/2010/main">
                <a:solidFill>
                  <a:srgbClr val="FFFFFF"/>
                </a:solidFill>
              </a14:hiddenFill>
            </a:ext>
          </a:extLst>
        </p:spPr>
      </p:pic>
      <p:sp>
        <p:nvSpPr>
          <p:cNvPr id="20" name="TextBox 23">
            <a:extLst>
              <a:ext uri="{FF2B5EF4-FFF2-40B4-BE49-F238E27FC236}">
                <a16:creationId xmlns:a16="http://schemas.microsoft.com/office/drawing/2014/main" id="{CC1D8E0B-B241-8042-8873-BCADF334F47E}"/>
              </a:ext>
            </a:extLst>
          </p:cNvPr>
          <p:cNvSpPr txBox="1"/>
          <p:nvPr/>
        </p:nvSpPr>
        <p:spPr>
          <a:xfrm>
            <a:off x="463623" y="6319045"/>
            <a:ext cx="2385565" cy="429348"/>
          </a:xfrm>
          <a:prstGeom prst="rect">
            <a:avLst/>
          </a:prstGeom>
          <a:noFill/>
        </p:spPr>
        <p:txBody>
          <a:bodyPr wrap="square" rtlCol="0">
            <a:spAutoFit/>
          </a:bodyPr>
          <a:lstStyle/>
          <a:p>
            <a:pPr algn="ctr" defTabSz="1219170">
              <a:lnSpc>
                <a:spcPts val="3067"/>
              </a:lnSpc>
              <a:buClr>
                <a:srgbClr val="000000"/>
              </a:buClr>
            </a:pPr>
            <a:r>
              <a:rPr lang="en-US" sz="1333" kern="0">
                <a:solidFill>
                  <a:prstClr val="black"/>
                </a:solidFill>
                <a:cs typeface="+mn-ea"/>
                <a:sym typeface="+mn-lt"/>
              </a:rPr>
              <a:t>USB 3.2 Gen2 10Gbps</a:t>
            </a:r>
          </a:p>
        </p:txBody>
      </p:sp>
      <p:sp>
        <p:nvSpPr>
          <p:cNvPr id="21" name="TextBox 23">
            <a:extLst>
              <a:ext uri="{FF2B5EF4-FFF2-40B4-BE49-F238E27FC236}">
                <a16:creationId xmlns:a16="http://schemas.microsoft.com/office/drawing/2014/main" id="{D1099655-6F31-624F-91DC-FBF38088FFB8}"/>
              </a:ext>
            </a:extLst>
          </p:cNvPr>
          <p:cNvSpPr txBox="1"/>
          <p:nvPr/>
        </p:nvSpPr>
        <p:spPr>
          <a:xfrm>
            <a:off x="3818522" y="6333671"/>
            <a:ext cx="2385565" cy="429348"/>
          </a:xfrm>
          <a:prstGeom prst="rect">
            <a:avLst/>
          </a:prstGeom>
          <a:noFill/>
        </p:spPr>
        <p:txBody>
          <a:bodyPr wrap="square" rtlCol="0">
            <a:spAutoFit/>
          </a:bodyPr>
          <a:lstStyle/>
          <a:p>
            <a:pPr algn="ctr" defTabSz="1219170">
              <a:lnSpc>
                <a:spcPts val="3067"/>
              </a:lnSpc>
              <a:buClr>
                <a:srgbClr val="000000"/>
              </a:buClr>
            </a:pPr>
            <a:r>
              <a:rPr lang="en-US" sz="1333" kern="0">
                <a:solidFill>
                  <a:prstClr val="black"/>
                </a:solidFill>
                <a:cs typeface="+mn-ea"/>
                <a:sym typeface="+mn-lt"/>
              </a:rPr>
              <a:t>USB 3.2 Gen1 5Gbps</a:t>
            </a:r>
          </a:p>
        </p:txBody>
      </p:sp>
    </p:spTree>
    <p:extLst>
      <p:ext uri="{BB962C8B-B14F-4D97-AF65-F5344CB8AC3E}">
        <p14:creationId xmlns:p14="http://schemas.microsoft.com/office/powerpoint/2010/main" val="161150088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85355FDD-91EE-9C42-B248-5CD5B243D590}"/>
              </a:ext>
            </a:extLst>
          </p:cNvPr>
          <p:cNvSpPr>
            <a:spLocks noGrp="1"/>
          </p:cNvSpPr>
          <p:nvPr>
            <p:ph type="title"/>
          </p:nvPr>
        </p:nvSpPr>
        <p:spPr>
          <a:xfrm>
            <a:off x="0" y="89771"/>
            <a:ext cx="12192000" cy="1378563"/>
          </a:xfrm>
        </p:spPr>
        <p:txBody>
          <a:bodyPr>
            <a:noAutofit/>
          </a:bodyPr>
          <a:lstStyle/>
          <a:p>
            <a:r>
              <a:rPr lang="en-US" altLang="zh-CN" sz="3600">
                <a:latin typeface="+mn-lt"/>
                <a:ea typeface="+mn-ea"/>
                <a:cs typeface="+mn-ea"/>
                <a:sym typeface="+mn-lt"/>
              </a:rPr>
              <a:t>Storage expansion</a:t>
            </a:r>
            <a:r>
              <a:rPr lang="zh-CN" altLang="en-US" sz="3600">
                <a:latin typeface="+mn-lt"/>
                <a:ea typeface="+mn-ea"/>
                <a:cs typeface="+mn-ea"/>
                <a:sym typeface="+mn-lt"/>
              </a:rPr>
              <a:t>：</a:t>
            </a:r>
            <a:r>
              <a:rPr lang="en-US" altLang="zh-CN" sz="3600">
                <a:latin typeface="+mn-lt"/>
                <a:ea typeface="+mn-ea"/>
                <a:cs typeface="+mn-ea"/>
                <a:sym typeface="+mn-lt"/>
              </a:rPr>
              <a:t>TL-D800C USB JBOD units</a:t>
            </a:r>
            <a:endParaRPr lang="zh-TW" altLang="en-US" sz="3600">
              <a:latin typeface="+mn-lt"/>
              <a:ea typeface="+mn-ea"/>
              <a:cs typeface="+mn-ea"/>
              <a:sym typeface="+mn-lt"/>
            </a:endParaRPr>
          </a:p>
        </p:txBody>
      </p:sp>
      <p:pic>
        <p:nvPicPr>
          <p:cNvPr id="22" name="Picture 2">
            <a:extLst>
              <a:ext uri="{FF2B5EF4-FFF2-40B4-BE49-F238E27FC236}">
                <a16:creationId xmlns:a16="http://schemas.microsoft.com/office/drawing/2014/main" id="{3E79CA6B-DD0A-5145-9378-937AB73F25D8}"/>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l="2335" t="11714" r="20199" b="11884"/>
          <a:stretch/>
        </p:blipFill>
        <p:spPr bwMode="auto">
          <a:xfrm>
            <a:off x="793875" y="2768136"/>
            <a:ext cx="5873485" cy="3620515"/>
          </a:xfrm>
          <a:prstGeom prst="rect">
            <a:avLst/>
          </a:prstGeom>
          <a:noFill/>
          <a:effectLst>
            <a:outerShdw blurRad="431800" dist="76200" dir="5760000" sx="106000" sy="106000" algn="ctr" rotWithShape="0">
              <a:srgbClr val="000000">
                <a:alpha val="25000"/>
              </a:srgbClr>
            </a:outerShdw>
          </a:effectLst>
          <a:extLst>
            <a:ext uri="{909E8E84-426E-40DD-AFC4-6F175D3DCCD1}">
              <a14:hiddenFill xmlns:a14="http://schemas.microsoft.com/office/drawing/2010/main">
                <a:solidFill>
                  <a:srgbClr val="FFFFFF"/>
                </a:solidFill>
              </a14:hiddenFill>
            </a:ext>
          </a:extLst>
        </p:spPr>
      </p:pic>
      <p:sp>
        <p:nvSpPr>
          <p:cNvPr id="26" name="TextBox 23">
            <a:extLst>
              <a:ext uri="{FF2B5EF4-FFF2-40B4-BE49-F238E27FC236}">
                <a16:creationId xmlns:a16="http://schemas.microsoft.com/office/drawing/2014/main" id="{0FB27569-84DB-0D47-B9E1-1EA20A2358E2}"/>
              </a:ext>
            </a:extLst>
          </p:cNvPr>
          <p:cNvSpPr txBox="1"/>
          <p:nvPr/>
        </p:nvSpPr>
        <p:spPr>
          <a:xfrm>
            <a:off x="711168" y="1807981"/>
            <a:ext cx="7940289" cy="728405"/>
          </a:xfrm>
          <a:prstGeom prst="rect">
            <a:avLst/>
          </a:prstGeom>
          <a:noFill/>
        </p:spPr>
        <p:txBody>
          <a:bodyPr wrap="square" rtlCol="0">
            <a:spAutoFit/>
          </a:bodyPr>
          <a:lstStyle/>
          <a:p>
            <a:pPr marL="342900" indent="-342900">
              <a:lnSpc>
                <a:spcPts val="2600"/>
              </a:lnSpc>
              <a:buFont typeface="Arial" panose="020B0604020202020204" pitchFamily="34" charset="0"/>
              <a:buChar char="•"/>
            </a:pPr>
            <a:r>
              <a:rPr lang="en-US" altLang="zh-CN" sz="1800">
                <a:cs typeface="+mn-ea"/>
                <a:sym typeface="+mn-lt"/>
              </a:rPr>
              <a:t>NAS </a:t>
            </a:r>
            <a:r>
              <a:rPr lang="en-US" altLang="zh-TW" sz="1800">
                <a:cs typeface="+mn-ea"/>
                <a:sym typeface="+mn-lt"/>
              </a:rPr>
              <a:t>with a USB port can support </a:t>
            </a:r>
            <a:r>
              <a:rPr lang="en-US" altLang="zh-CN" sz="1800">
                <a:cs typeface="+mn-ea"/>
                <a:sym typeface="+mn-lt"/>
              </a:rPr>
              <a:t>TL USB JBOD enclosures</a:t>
            </a:r>
          </a:p>
          <a:p>
            <a:pPr marL="342900" indent="-342900">
              <a:lnSpc>
                <a:spcPts val="2600"/>
              </a:lnSpc>
              <a:buFont typeface="Arial" panose="020B0604020202020204" pitchFamily="34" charset="0"/>
              <a:buChar char="•"/>
            </a:pPr>
            <a:r>
              <a:rPr lang="en-US" altLang="zh-TW" sz="1800">
                <a:cs typeface="+mn-ea"/>
                <a:sym typeface="+mn-lt"/>
              </a:rPr>
              <a:t>USB Type-C provide speed up to USB 3.2 Gen 2 10Gb/s</a:t>
            </a:r>
          </a:p>
        </p:txBody>
      </p:sp>
      <p:sp>
        <p:nvSpPr>
          <p:cNvPr id="28" name="文字方塊 27">
            <a:extLst>
              <a:ext uri="{FF2B5EF4-FFF2-40B4-BE49-F238E27FC236}">
                <a16:creationId xmlns:a16="http://schemas.microsoft.com/office/drawing/2014/main" id="{0DB9A83D-F063-A94E-B96D-AEF9E986CC33}"/>
              </a:ext>
            </a:extLst>
          </p:cNvPr>
          <p:cNvSpPr txBox="1"/>
          <p:nvPr/>
        </p:nvSpPr>
        <p:spPr>
          <a:xfrm>
            <a:off x="2718794" y="6260137"/>
            <a:ext cx="1597013" cy="379656"/>
          </a:xfrm>
          <a:prstGeom prst="rect">
            <a:avLst/>
          </a:prstGeom>
          <a:noFill/>
        </p:spPr>
        <p:txBody>
          <a:bodyPr wrap="square">
            <a:spAutoFit/>
          </a:bodyPr>
          <a:lstStyle/>
          <a:p>
            <a:pPr algn="ctr" defTabSz="1219170">
              <a:buClr>
                <a:srgbClr val="000000"/>
              </a:buClr>
            </a:pPr>
            <a:r>
              <a:rPr lang="en-US" altLang="zh-TW" sz="1867" b="1" kern="0">
                <a:solidFill>
                  <a:srgbClr val="000000"/>
                </a:solidFill>
                <a:cs typeface="+mn-ea"/>
                <a:sym typeface="+mn-lt"/>
              </a:rPr>
              <a:t>TL-D800C</a:t>
            </a:r>
            <a:endParaRPr lang="zh-TW" altLang="en-US" sz="1867" b="1" kern="0">
              <a:solidFill>
                <a:srgbClr val="000000"/>
              </a:solidFill>
              <a:cs typeface="+mn-ea"/>
              <a:sym typeface="+mn-lt"/>
            </a:endParaRPr>
          </a:p>
        </p:txBody>
      </p:sp>
      <p:sp>
        <p:nvSpPr>
          <p:cNvPr id="33" name="Shape 528">
            <a:extLst>
              <a:ext uri="{FF2B5EF4-FFF2-40B4-BE49-F238E27FC236}">
                <a16:creationId xmlns:a16="http://schemas.microsoft.com/office/drawing/2014/main" id="{F4E2BE01-6554-FA42-ADA3-A9BE5DE9740C}"/>
              </a:ext>
            </a:extLst>
          </p:cNvPr>
          <p:cNvSpPr/>
          <p:nvPr/>
        </p:nvSpPr>
        <p:spPr>
          <a:xfrm flipH="1">
            <a:off x="8617214" y="2988285"/>
            <a:ext cx="2752717" cy="1231107"/>
          </a:xfrm>
          <a:prstGeom prst="snip2DiagRect">
            <a:avLst>
              <a:gd name="adj1" fmla="val 0"/>
              <a:gd name="adj2" fmla="val 12393"/>
            </a:avLst>
          </a:prstGeom>
          <a:noFill/>
          <a:ln w="12700">
            <a:gradFill>
              <a:gsLst>
                <a:gs pos="0">
                  <a:srgbClr val="1167A7"/>
                </a:gs>
                <a:gs pos="100000">
                  <a:srgbClr val="6787B0"/>
                </a:gs>
              </a:gsLst>
              <a:lin ang="5400000" scaled="1"/>
            </a:gradFill>
          </a:ln>
        </p:spPr>
        <p:txBody>
          <a:bodyPr wrap="square" lIns="121900" tIns="60933" rIns="121900" bIns="60933" anchor="ctr" anchorCtr="0">
            <a:noAutofit/>
          </a:bodyPr>
          <a:lstStyle/>
          <a:p>
            <a:pPr algn="ctr" defTabSz="1219170">
              <a:buClr>
                <a:srgbClr val="000000"/>
              </a:buClr>
            </a:pPr>
            <a:endParaRPr lang="zh-TW" altLang="en-US" sz="2400" kern="0">
              <a:solidFill>
                <a:prstClr val="white"/>
              </a:solidFill>
              <a:cs typeface="+mn-ea"/>
              <a:sym typeface="+mn-lt"/>
            </a:endParaRPr>
          </a:p>
        </p:txBody>
      </p:sp>
      <p:sp>
        <p:nvSpPr>
          <p:cNvPr id="34" name="圓角化對角線角落矩形 8">
            <a:extLst>
              <a:ext uri="{FF2B5EF4-FFF2-40B4-BE49-F238E27FC236}">
                <a16:creationId xmlns:a16="http://schemas.microsoft.com/office/drawing/2014/main" id="{3E4695FA-41E6-ED4B-8E77-45FA35EDCDDF}"/>
              </a:ext>
            </a:extLst>
          </p:cNvPr>
          <p:cNvSpPr/>
          <p:nvPr/>
        </p:nvSpPr>
        <p:spPr>
          <a:xfrm flipH="1">
            <a:off x="8616764" y="2988285"/>
            <a:ext cx="1056624" cy="421128"/>
          </a:xfrm>
          <a:prstGeom prst="snip2DiagRect">
            <a:avLst/>
          </a:prstGeom>
          <a:gradFill>
            <a:gsLst>
              <a:gs pos="0">
                <a:srgbClr val="2A3B54"/>
              </a:gs>
              <a:gs pos="100000">
                <a:srgbClr val="6787B0"/>
              </a:gs>
            </a:gsLst>
            <a:lin ang="5400000" scaled="1"/>
          </a:gradFill>
          <a:ln w="12700">
            <a:no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marL="380144" indent="-380144" defTabSz="1219170">
              <a:buClr>
                <a:srgbClr val="000000"/>
              </a:buClr>
            </a:pPr>
            <a:r>
              <a:rPr lang="en-US" altLang="zh-TW" sz="1400" b="1">
                <a:solidFill>
                  <a:schemeClr val="bg1"/>
                </a:solidFill>
                <a:cs typeface="+mn-ea"/>
                <a:sym typeface="+mn-lt"/>
              </a:rPr>
              <a:t>included</a:t>
            </a:r>
            <a:endParaRPr lang="zh-TW" altLang="en-US" sz="1400" b="1" kern="0">
              <a:solidFill>
                <a:prstClr val="white"/>
              </a:solidFill>
              <a:cs typeface="+mn-ea"/>
              <a:sym typeface="+mn-lt"/>
            </a:endParaRPr>
          </a:p>
        </p:txBody>
      </p:sp>
      <p:sp>
        <p:nvSpPr>
          <p:cNvPr id="32" name="文字方塊 31">
            <a:extLst>
              <a:ext uri="{FF2B5EF4-FFF2-40B4-BE49-F238E27FC236}">
                <a16:creationId xmlns:a16="http://schemas.microsoft.com/office/drawing/2014/main" id="{294E610F-BD10-0C44-BAF7-28BF53377C04}"/>
              </a:ext>
            </a:extLst>
          </p:cNvPr>
          <p:cNvSpPr txBox="1"/>
          <p:nvPr/>
        </p:nvSpPr>
        <p:spPr>
          <a:xfrm>
            <a:off x="8664891" y="3424660"/>
            <a:ext cx="2739668" cy="646331"/>
          </a:xfrm>
          <a:prstGeom prst="rect">
            <a:avLst/>
          </a:prstGeom>
          <a:noFill/>
        </p:spPr>
        <p:txBody>
          <a:bodyPr wrap="square">
            <a:spAutoFit/>
          </a:bodyPr>
          <a:lstStyle/>
          <a:p>
            <a:r>
              <a:rPr lang="en-US" altLang="zh-TW">
                <a:solidFill>
                  <a:schemeClr val="tx1"/>
                </a:solidFill>
                <a:cs typeface="+mn-ea"/>
                <a:sym typeface="+mn-lt"/>
              </a:rPr>
              <a:t>USB 3.2 Gen1  or Gen 2 Type-C </a:t>
            </a:r>
            <a:r>
              <a:rPr lang="en-US" altLang="zh-TW" sz="1400">
                <a:solidFill>
                  <a:schemeClr val="tx1"/>
                </a:solidFill>
                <a:cs typeface="+mn-ea"/>
                <a:sym typeface="+mn-lt"/>
              </a:rPr>
              <a:t>to</a:t>
            </a:r>
            <a:r>
              <a:rPr lang="en-US" altLang="zh-TW">
                <a:solidFill>
                  <a:schemeClr val="tx1"/>
                </a:solidFill>
                <a:cs typeface="+mn-ea"/>
                <a:sym typeface="+mn-lt"/>
              </a:rPr>
              <a:t> Type-A cable</a:t>
            </a:r>
            <a:endParaRPr lang="zh-TW" altLang="en-US" sz="1400">
              <a:cs typeface="+mn-ea"/>
              <a:sym typeface="+mn-lt"/>
            </a:endParaRPr>
          </a:p>
        </p:txBody>
      </p:sp>
      <p:pic>
        <p:nvPicPr>
          <p:cNvPr id="35" name="圖片 34">
            <a:extLst>
              <a:ext uri="{FF2B5EF4-FFF2-40B4-BE49-F238E27FC236}">
                <a16:creationId xmlns:a16="http://schemas.microsoft.com/office/drawing/2014/main" id="{8130922D-39AC-8F45-A50F-DB0883B99E10}"/>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806546" y="2676805"/>
            <a:ext cx="1844911" cy="1993529"/>
          </a:xfrm>
          <a:prstGeom prst="rect">
            <a:avLst/>
          </a:prstGeom>
          <a:effectLst>
            <a:outerShdw blurRad="431800" dist="25400" dir="5760000" sx="106000" sy="106000" algn="ctr" rotWithShape="0">
              <a:srgbClr val="000000">
                <a:alpha val="34000"/>
              </a:srgbClr>
            </a:outerShdw>
          </a:effectLst>
        </p:spPr>
      </p:pic>
      <p:sp>
        <p:nvSpPr>
          <p:cNvPr id="39" name="Shape 528">
            <a:extLst>
              <a:ext uri="{FF2B5EF4-FFF2-40B4-BE49-F238E27FC236}">
                <a16:creationId xmlns:a16="http://schemas.microsoft.com/office/drawing/2014/main" id="{D538FC44-A8B2-F94F-A728-7B998EFB69CD}"/>
              </a:ext>
            </a:extLst>
          </p:cNvPr>
          <p:cNvSpPr/>
          <p:nvPr/>
        </p:nvSpPr>
        <p:spPr>
          <a:xfrm flipH="1">
            <a:off x="8617214" y="5119322"/>
            <a:ext cx="2752717" cy="912937"/>
          </a:xfrm>
          <a:prstGeom prst="snip2DiagRect">
            <a:avLst>
              <a:gd name="adj1" fmla="val 0"/>
              <a:gd name="adj2" fmla="val 12393"/>
            </a:avLst>
          </a:prstGeom>
          <a:noFill/>
          <a:ln w="12700">
            <a:gradFill>
              <a:gsLst>
                <a:gs pos="0">
                  <a:srgbClr val="1167A7"/>
                </a:gs>
                <a:gs pos="100000">
                  <a:srgbClr val="6787B0"/>
                </a:gs>
              </a:gsLst>
              <a:lin ang="5400000" scaled="1"/>
            </a:gradFill>
          </a:ln>
        </p:spPr>
        <p:txBody>
          <a:bodyPr wrap="square" lIns="121900" tIns="60933" rIns="121900" bIns="60933" anchor="ctr" anchorCtr="0">
            <a:noAutofit/>
          </a:bodyPr>
          <a:lstStyle/>
          <a:p>
            <a:pPr algn="ctr" defTabSz="1219170">
              <a:buClr>
                <a:srgbClr val="000000"/>
              </a:buClr>
            </a:pPr>
            <a:endParaRPr lang="zh-TW" altLang="en-US" sz="2400" kern="0">
              <a:solidFill>
                <a:prstClr val="white"/>
              </a:solidFill>
              <a:cs typeface="+mn-ea"/>
              <a:sym typeface="+mn-lt"/>
            </a:endParaRPr>
          </a:p>
        </p:txBody>
      </p:sp>
      <p:sp>
        <p:nvSpPr>
          <p:cNvPr id="40" name="圓角化對角線角落矩形 8">
            <a:extLst>
              <a:ext uri="{FF2B5EF4-FFF2-40B4-BE49-F238E27FC236}">
                <a16:creationId xmlns:a16="http://schemas.microsoft.com/office/drawing/2014/main" id="{68C14FA8-AF2C-0844-AFF1-9782F4827B28}"/>
              </a:ext>
            </a:extLst>
          </p:cNvPr>
          <p:cNvSpPr/>
          <p:nvPr/>
        </p:nvSpPr>
        <p:spPr>
          <a:xfrm flipH="1">
            <a:off x="8616764" y="5119321"/>
            <a:ext cx="1056624" cy="421128"/>
          </a:xfrm>
          <a:prstGeom prst="snip2DiagRect">
            <a:avLst/>
          </a:prstGeom>
          <a:gradFill>
            <a:gsLst>
              <a:gs pos="0">
                <a:srgbClr val="2A3B54"/>
              </a:gs>
              <a:gs pos="100000">
                <a:srgbClr val="6787B0"/>
              </a:gs>
            </a:gsLst>
            <a:lin ang="5400000" scaled="1"/>
          </a:gradFill>
          <a:ln w="12700">
            <a:no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marL="380144" indent="-380144" defTabSz="1219170">
              <a:buClr>
                <a:srgbClr val="000000"/>
              </a:buClr>
            </a:pPr>
            <a:r>
              <a:rPr lang="en-US" altLang="zh-TW" sz="1400" b="1">
                <a:solidFill>
                  <a:schemeClr val="bg1"/>
                </a:solidFill>
                <a:cs typeface="+mn-ea"/>
                <a:sym typeface="+mn-lt"/>
              </a:rPr>
              <a:t>included</a:t>
            </a:r>
            <a:endParaRPr lang="zh-TW" altLang="en-US" sz="1400" b="1" kern="0">
              <a:solidFill>
                <a:prstClr val="white"/>
              </a:solidFill>
              <a:cs typeface="+mn-ea"/>
              <a:sym typeface="+mn-lt"/>
            </a:endParaRPr>
          </a:p>
        </p:txBody>
      </p:sp>
      <p:sp>
        <p:nvSpPr>
          <p:cNvPr id="38" name="文字方塊 37">
            <a:extLst>
              <a:ext uri="{FF2B5EF4-FFF2-40B4-BE49-F238E27FC236}">
                <a16:creationId xmlns:a16="http://schemas.microsoft.com/office/drawing/2014/main" id="{E666775C-C684-444B-BF8D-2EC63321EF2D}"/>
              </a:ext>
            </a:extLst>
          </p:cNvPr>
          <p:cNvSpPr txBox="1"/>
          <p:nvPr/>
        </p:nvSpPr>
        <p:spPr>
          <a:xfrm>
            <a:off x="8626391" y="5574947"/>
            <a:ext cx="2739668" cy="369332"/>
          </a:xfrm>
          <a:prstGeom prst="rect">
            <a:avLst/>
          </a:prstGeom>
          <a:noFill/>
        </p:spPr>
        <p:txBody>
          <a:bodyPr wrap="square">
            <a:spAutoFit/>
          </a:bodyPr>
          <a:lstStyle/>
          <a:p>
            <a:r>
              <a:rPr lang="en-US" altLang="zh-TW">
                <a:solidFill>
                  <a:schemeClr val="tx1"/>
                </a:solidFill>
                <a:cs typeface="+mn-ea"/>
                <a:sym typeface="+mn-lt"/>
              </a:rPr>
              <a:t>Type-C to Type-C cable</a:t>
            </a:r>
            <a:endParaRPr lang="zh-TW" altLang="en-US" sz="1400">
              <a:cs typeface="+mn-ea"/>
              <a:sym typeface="+mn-lt"/>
            </a:endParaRPr>
          </a:p>
        </p:txBody>
      </p:sp>
      <p:pic>
        <p:nvPicPr>
          <p:cNvPr id="41" name="圖片 40">
            <a:extLst>
              <a:ext uri="{FF2B5EF4-FFF2-40B4-BE49-F238E27FC236}">
                <a16:creationId xmlns:a16="http://schemas.microsoft.com/office/drawing/2014/main" id="{8B303A51-CFA1-0043-AFE6-4E2F67D3EB0B}"/>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6762449" y="4682891"/>
            <a:ext cx="1933103" cy="1933103"/>
          </a:xfrm>
          <a:prstGeom prst="rect">
            <a:avLst/>
          </a:prstGeom>
          <a:effectLst>
            <a:outerShdw blurRad="431800" dist="25400" dir="5760000" sx="106000" sy="106000" algn="ctr" rotWithShape="0">
              <a:srgbClr val="000000">
                <a:alpha val="34000"/>
              </a:srgbClr>
            </a:outerShdw>
          </a:effectLst>
        </p:spPr>
      </p:pic>
    </p:spTree>
    <p:extLst>
      <p:ext uri="{BB962C8B-B14F-4D97-AF65-F5344CB8AC3E}">
        <p14:creationId xmlns:p14="http://schemas.microsoft.com/office/powerpoint/2010/main" val="312848606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85355FDD-91EE-9C42-B248-5CD5B243D590}"/>
              </a:ext>
            </a:extLst>
          </p:cNvPr>
          <p:cNvSpPr>
            <a:spLocks noGrp="1"/>
          </p:cNvSpPr>
          <p:nvPr>
            <p:ph type="title"/>
          </p:nvPr>
        </p:nvSpPr>
        <p:spPr>
          <a:xfrm>
            <a:off x="808189" y="99396"/>
            <a:ext cx="10556372" cy="1378563"/>
          </a:xfrm>
        </p:spPr>
        <p:txBody>
          <a:bodyPr>
            <a:noAutofit/>
          </a:bodyPr>
          <a:lstStyle/>
          <a:p>
            <a:pPr>
              <a:lnSpc>
                <a:spcPts val="4500"/>
              </a:lnSpc>
            </a:pPr>
            <a:r>
              <a:rPr lang="zh-CN" altLang="en-US" sz="3600">
                <a:latin typeface="+mn-lt"/>
                <a:ea typeface="+mn-ea"/>
                <a:cs typeface="+mn-ea"/>
                <a:sym typeface="+mn-lt"/>
              </a:rPr>
              <a:t>High-speed storage expansion with PCIe to SATA enclosures</a:t>
            </a:r>
            <a:endParaRPr lang="zh-TW" altLang="en-US" sz="3600">
              <a:latin typeface="+mn-lt"/>
              <a:ea typeface="+mn-ea"/>
              <a:cs typeface="+mn-ea"/>
              <a:sym typeface="+mn-lt"/>
            </a:endParaRPr>
          </a:p>
        </p:txBody>
      </p:sp>
      <p:sp>
        <p:nvSpPr>
          <p:cNvPr id="22" name="TextBox 23">
            <a:extLst>
              <a:ext uri="{FF2B5EF4-FFF2-40B4-BE49-F238E27FC236}">
                <a16:creationId xmlns:a16="http://schemas.microsoft.com/office/drawing/2014/main" id="{FB840543-7B0A-E04D-856C-7009D0DA4337}"/>
              </a:ext>
            </a:extLst>
          </p:cNvPr>
          <p:cNvSpPr txBox="1"/>
          <p:nvPr/>
        </p:nvSpPr>
        <p:spPr>
          <a:xfrm>
            <a:off x="493432" y="1808362"/>
            <a:ext cx="11356700" cy="1032975"/>
          </a:xfrm>
          <a:prstGeom prst="rect">
            <a:avLst/>
          </a:prstGeom>
          <a:noFill/>
        </p:spPr>
        <p:txBody>
          <a:bodyPr wrap="square" rtlCol="0">
            <a:spAutoFit/>
          </a:bodyPr>
          <a:lstStyle/>
          <a:p>
            <a:pPr marL="342900" indent="-342900">
              <a:lnSpc>
                <a:spcPts val="2300"/>
              </a:lnSpc>
              <a:spcBef>
                <a:spcPts val="600"/>
              </a:spcBef>
              <a:buFont typeface="Arial" panose="020B0604020202020204" pitchFamily="34" charset="0"/>
              <a:buChar char="•"/>
            </a:pPr>
            <a:r>
              <a:rPr lang="en-US" altLang="zh-CN">
                <a:solidFill>
                  <a:schemeClr val="tx1"/>
                </a:solidFill>
                <a:cs typeface="+mn-ea"/>
                <a:sym typeface="+mn-lt"/>
              </a:rPr>
              <a:t>Install a QNAP QXP SATA HBA on NAS to access the TL expansion units via PCIe Gen3 bandwidth</a:t>
            </a:r>
          </a:p>
          <a:p>
            <a:pPr marL="342900" indent="-342900">
              <a:lnSpc>
                <a:spcPts val="2300"/>
              </a:lnSpc>
              <a:spcBef>
                <a:spcPts val="600"/>
              </a:spcBef>
              <a:buFont typeface="Arial" panose="020B0604020202020204" pitchFamily="34" charset="0"/>
              <a:buChar char="•"/>
            </a:pPr>
            <a:r>
              <a:rPr lang="zh-CN" altLang="en-US">
                <a:solidFill>
                  <a:schemeClr val="tx1"/>
                </a:solidFill>
                <a:cs typeface="+mn-ea"/>
                <a:sym typeface="+mn-lt"/>
              </a:rPr>
              <a:t>Each</a:t>
            </a:r>
            <a:r>
              <a:rPr lang="en-US" altLang="zh-CN">
                <a:solidFill>
                  <a:schemeClr val="tx1"/>
                </a:solidFill>
                <a:cs typeface="+mn-ea"/>
                <a:sym typeface="+mn-lt"/>
              </a:rPr>
              <a:t> SFF-8088 cable </a:t>
            </a:r>
            <a:r>
              <a:rPr lang="zh-CN" altLang="en-US">
                <a:solidFill>
                  <a:schemeClr val="tx1"/>
                </a:solidFill>
                <a:cs typeface="+mn-ea"/>
                <a:sym typeface="+mn-lt"/>
              </a:rPr>
              <a:t>provides</a:t>
            </a:r>
            <a:r>
              <a:rPr lang="en-US" altLang="zh-CN">
                <a:solidFill>
                  <a:schemeClr val="tx1"/>
                </a:solidFill>
                <a:cs typeface="+mn-ea"/>
                <a:sym typeface="+mn-lt"/>
              </a:rPr>
              <a:t> 4 x SATA 6Gb/s = 24 Gb/s </a:t>
            </a:r>
            <a:r>
              <a:rPr lang="zh-CN" altLang="en-US">
                <a:solidFill>
                  <a:schemeClr val="tx1"/>
                </a:solidFill>
                <a:cs typeface="+mn-ea"/>
                <a:sym typeface="+mn-lt"/>
              </a:rPr>
              <a:t>bandwidth. Connect multiple cables for up to </a:t>
            </a:r>
            <a:r>
              <a:rPr lang="en-US" altLang="zh-CN">
                <a:solidFill>
                  <a:schemeClr val="tx1"/>
                </a:solidFill>
                <a:cs typeface="+mn-ea"/>
                <a:sym typeface="+mn-lt"/>
              </a:rPr>
              <a:t>64 Gb/s </a:t>
            </a:r>
            <a:r>
              <a:rPr lang="zh-CN" altLang="en-US">
                <a:solidFill>
                  <a:schemeClr val="tx1"/>
                </a:solidFill>
                <a:cs typeface="+mn-ea"/>
                <a:sym typeface="+mn-lt"/>
              </a:rPr>
              <a:t>performance</a:t>
            </a:r>
          </a:p>
        </p:txBody>
      </p:sp>
      <p:pic>
        <p:nvPicPr>
          <p:cNvPr id="26" name="圖片 25">
            <a:extLst>
              <a:ext uri="{FF2B5EF4-FFF2-40B4-BE49-F238E27FC236}">
                <a16:creationId xmlns:a16="http://schemas.microsoft.com/office/drawing/2014/main" id="{44257269-3617-E445-85B6-B562FF379EF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84044" y="4445699"/>
            <a:ext cx="1612013" cy="1712671"/>
          </a:xfrm>
          <a:prstGeom prst="rect">
            <a:avLst/>
          </a:prstGeom>
        </p:spPr>
      </p:pic>
      <p:pic>
        <p:nvPicPr>
          <p:cNvPr id="28" name="圖片 27">
            <a:extLst>
              <a:ext uri="{FF2B5EF4-FFF2-40B4-BE49-F238E27FC236}">
                <a16:creationId xmlns:a16="http://schemas.microsoft.com/office/drawing/2014/main" id="{A3B50611-246F-9742-AC41-ADB4E5975779}"/>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3661550" y="4445699"/>
            <a:ext cx="2740271" cy="1712669"/>
          </a:xfrm>
          <a:prstGeom prst="rect">
            <a:avLst/>
          </a:prstGeom>
        </p:spPr>
      </p:pic>
      <p:pic>
        <p:nvPicPr>
          <p:cNvPr id="29" name="圖片 28">
            <a:extLst>
              <a:ext uri="{FF2B5EF4-FFF2-40B4-BE49-F238E27FC236}">
                <a16:creationId xmlns:a16="http://schemas.microsoft.com/office/drawing/2014/main" id="{797629A7-C53D-DB47-A5CE-7CCECF91CBEA}"/>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6943493" y="4040970"/>
            <a:ext cx="3819532" cy="2387207"/>
          </a:xfrm>
          <a:prstGeom prst="rect">
            <a:avLst/>
          </a:prstGeom>
        </p:spPr>
      </p:pic>
      <p:grpSp>
        <p:nvGrpSpPr>
          <p:cNvPr id="30" name="群組 29">
            <a:extLst>
              <a:ext uri="{FF2B5EF4-FFF2-40B4-BE49-F238E27FC236}">
                <a16:creationId xmlns:a16="http://schemas.microsoft.com/office/drawing/2014/main" id="{F141B17B-D431-1947-B1BD-BDA6B3CB38AD}"/>
              </a:ext>
            </a:extLst>
          </p:cNvPr>
          <p:cNvGrpSpPr/>
          <p:nvPr/>
        </p:nvGrpSpPr>
        <p:grpSpPr>
          <a:xfrm>
            <a:off x="1084044" y="3176586"/>
            <a:ext cx="9622323" cy="842680"/>
            <a:chOff x="1616232" y="2899633"/>
            <a:chExt cx="3589471" cy="434539"/>
          </a:xfrm>
        </p:grpSpPr>
        <p:sp>
          <p:nvSpPr>
            <p:cNvPr id="32" name="平行四邊形 31">
              <a:extLst>
                <a:ext uri="{FF2B5EF4-FFF2-40B4-BE49-F238E27FC236}">
                  <a16:creationId xmlns:a16="http://schemas.microsoft.com/office/drawing/2014/main" id="{383EC20D-A91F-E94F-8BD5-2C8395BA7612}"/>
                </a:ext>
              </a:extLst>
            </p:cNvPr>
            <p:cNvSpPr/>
            <p:nvPr/>
          </p:nvSpPr>
          <p:spPr>
            <a:xfrm>
              <a:off x="3797782" y="2899633"/>
              <a:ext cx="1407921" cy="299860"/>
            </a:xfrm>
            <a:prstGeom prst="parallelogram">
              <a:avLst>
                <a:gd name="adj" fmla="val 43486"/>
              </a:avLst>
            </a:prstGeom>
            <a:solidFill>
              <a:srgbClr val="52555C"/>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altLang="zh-TW" sz="1867" b="1" kern="0">
                  <a:solidFill>
                    <a:prstClr val="white"/>
                  </a:solidFill>
                  <a:cs typeface="+mn-ea"/>
                  <a:sym typeface="+mn-lt"/>
                </a:rPr>
                <a:t>TL-D1600S</a:t>
              </a:r>
              <a:endParaRPr lang="zh-TW" altLang="en-US" sz="1867" b="1" kern="0">
                <a:solidFill>
                  <a:prstClr val="white"/>
                </a:solidFill>
                <a:cs typeface="+mn-ea"/>
                <a:sym typeface="+mn-lt"/>
              </a:endParaRPr>
            </a:p>
          </p:txBody>
        </p:sp>
        <p:sp>
          <p:nvSpPr>
            <p:cNvPr id="33" name="平行四邊形 32">
              <a:extLst>
                <a:ext uri="{FF2B5EF4-FFF2-40B4-BE49-F238E27FC236}">
                  <a16:creationId xmlns:a16="http://schemas.microsoft.com/office/drawing/2014/main" id="{8AE6429B-2320-F447-A3CB-5E1AF99AEAC3}"/>
                </a:ext>
              </a:extLst>
            </p:cNvPr>
            <p:cNvSpPr/>
            <p:nvPr/>
          </p:nvSpPr>
          <p:spPr>
            <a:xfrm>
              <a:off x="1616232" y="2903974"/>
              <a:ext cx="1275980" cy="299860"/>
            </a:xfrm>
            <a:prstGeom prst="parallelogram">
              <a:avLst>
                <a:gd name="adj" fmla="val 43486"/>
              </a:avLst>
            </a:prstGeom>
            <a:solidFill>
              <a:srgbClr val="32323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altLang="zh-TW" sz="1867" b="1" kern="0">
                  <a:solidFill>
                    <a:prstClr val="white"/>
                  </a:solidFill>
                  <a:cs typeface="+mn-ea"/>
                  <a:sym typeface="+mn-lt"/>
                </a:rPr>
                <a:t>TL-D400S</a:t>
              </a:r>
              <a:endParaRPr lang="zh-TW" altLang="en-US" sz="1867" b="1" kern="0">
                <a:solidFill>
                  <a:prstClr val="white"/>
                </a:solidFill>
                <a:cs typeface="+mn-ea"/>
                <a:sym typeface="+mn-lt"/>
              </a:endParaRPr>
            </a:p>
          </p:txBody>
        </p:sp>
        <p:sp>
          <p:nvSpPr>
            <p:cNvPr id="34" name="平行四邊形 33">
              <a:extLst>
                <a:ext uri="{FF2B5EF4-FFF2-40B4-BE49-F238E27FC236}">
                  <a16:creationId xmlns:a16="http://schemas.microsoft.com/office/drawing/2014/main" id="{127F65D8-B3FC-514A-AC61-66972C98CA76}"/>
                </a:ext>
              </a:extLst>
            </p:cNvPr>
            <p:cNvSpPr/>
            <p:nvPr/>
          </p:nvSpPr>
          <p:spPr>
            <a:xfrm>
              <a:off x="2600123" y="3034312"/>
              <a:ext cx="1407921" cy="299860"/>
            </a:xfrm>
            <a:prstGeom prst="parallelogram">
              <a:avLst>
                <a:gd name="adj" fmla="val 43486"/>
              </a:avLst>
            </a:prstGeom>
            <a:solidFill>
              <a:srgbClr val="EE6D2B"/>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r>
                <a:rPr lang="en-US" altLang="zh-TW" sz="1867" b="1" kern="0">
                  <a:solidFill>
                    <a:prstClr val="white"/>
                  </a:solidFill>
                  <a:cs typeface="+mn-ea"/>
                  <a:sym typeface="+mn-lt"/>
                </a:rPr>
                <a:t>TL-D800S</a:t>
              </a:r>
              <a:endParaRPr lang="zh-TW" altLang="en-US" sz="1867" b="1" kern="0">
                <a:solidFill>
                  <a:prstClr val="white"/>
                </a:solidFill>
                <a:cs typeface="+mn-ea"/>
                <a:sym typeface="+mn-lt"/>
              </a:endParaRPr>
            </a:p>
          </p:txBody>
        </p:sp>
      </p:grpSp>
      <p:cxnSp>
        <p:nvCxnSpPr>
          <p:cNvPr id="35" name="直線接點 34">
            <a:extLst>
              <a:ext uri="{FF2B5EF4-FFF2-40B4-BE49-F238E27FC236}">
                <a16:creationId xmlns:a16="http://schemas.microsoft.com/office/drawing/2014/main" id="{9FB4CFD9-F105-AF46-AE77-11D46C894BCB}"/>
              </a:ext>
            </a:extLst>
          </p:cNvPr>
          <p:cNvCxnSpPr/>
          <p:nvPr/>
        </p:nvCxnSpPr>
        <p:spPr>
          <a:xfrm flipH="1">
            <a:off x="2841943" y="4241304"/>
            <a:ext cx="819607" cy="2339339"/>
          </a:xfrm>
          <a:prstGeom prst="line">
            <a:avLst/>
          </a:prstGeom>
        </p:spPr>
        <p:style>
          <a:lnRef idx="1">
            <a:schemeClr val="accent6"/>
          </a:lnRef>
          <a:fillRef idx="0">
            <a:schemeClr val="accent6"/>
          </a:fillRef>
          <a:effectRef idx="0">
            <a:schemeClr val="accent6"/>
          </a:effectRef>
          <a:fontRef idx="minor">
            <a:schemeClr val="tx1"/>
          </a:fontRef>
        </p:style>
      </p:cxnSp>
      <p:cxnSp>
        <p:nvCxnSpPr>
          <p:cNvPr id="36" name="直線接點 35">
            <a:extLst>
              <a:ext uri="{FF2B5EF4-FFF2-40B4-BE49-F238E27FC236}">
                <a16:creationId xmlns:a16="http://schemas.microsoft.com/office/drawing/2014/main" id="{E1D13470-81BF-D842-A0B0-ECFAC93E3F85}"/>
              </a:ext>
            </a:extLst>
          </p:cNvPr>
          <p:cNvCxnSpPr/>
          <p:nvPr/>
        </p:nvCxnSpPr>
        <p:spPr>
          <a:xfrm flipH="1">
            <a:off x="6465906" y="4241304"/>
            <a:ext cx="819607" cy="2339339"/>
          </a:xfrm>
          <a:prstGeom prst="line">
            <a:avLst/>
          </a:prstGeom>
        </p:spPr>
        <p:style>
          <a:lnRef idx="1">
            <a:schemeClr val="accent6"/>
          </a:lnRef>
          <a:fillRef idx="0">
            <a:schemeClr val="accent6"/>
          </a:fillRef>
          <a:effectRef idx="0">
            <a:schemeClr val="accent6"/>
          </a:effectRef>
          <a:fontRef idx="minor">
            <a:schemeClr val="tx1"/>
          </a:fontRef>
        </p:style>
      </p:cxnSp>
    </p:spTree>
    <p:extLst>
      <p:ext uri="{BB962C8B-B14F-4D97-AF65-F5344CB8AC3E}">
        <p14:creationId xmlns:p14="http://schemas.microsoft.com/office/powerpoint/2010/main" val="15797936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85355FDD-91EE-9C42-B248-5CD5B243D590}"/>
              </a:ext>
            </a:extLst>
          </p:cNvPr>
          <p:cNvSpPr>
            <a:spLocks noGrp="1"/>
          </p:cNvSpPr>
          <p:nvPr>
            <p:ph type="title"/>
          </p:nvPr>
        </p:nvSpPr>
        <p:spPr>
          <a:xfrm>
            <a:off x="0" y="89771"/>
            <a:ext cx="12192000" cy="1378563"/>
          </a:xfrm>
        </p:spPr>
        <p:txBody>
          <a:bodyPr>
            <a:noAutofit/>
          </a:bodyPr>
          <a:lstStyle/>
          <a:p>
            <a:r>
              <a:rPr lang="en-US" altLang="zh-TW">
                <a:latin typeface="+mn-lt"/>
                <a:ea typeface="+mn-ea"/>
                <a:cs typeface="+mn-ea"/>
                <a:sym typeface="+mn-lt"/>
              </a:rPr>
              <a:t>QXP SATA </a:t>
            </a:r>
            <a:r>
              <a:rPr lang="zh-CN" altLang="en-US">
                <a:latin typeface="+mn-lt"/>
                <a:ea typeface="+mn-ea"/>
                <a:cs typeface="+mn-ea"/>
                <a:sym typeface="+mn-lt"/>
              </a:rPr>
              <a:t>HBA and cables are included</a:t>
            </a:r>
            <a:endParaRPr lang="zh-TW" altLang="en-US">
              <a:latin typeface="+mn-lt"/>
              <a:ea typeface="+mn-ea"/>
              <a:cs typeface="+mn-ea"/>
              <a:sym typeface="+mn-lt"/>
            </a:endParaRPr>
          </a:p>
        </p:txBody>
      </p:sp>
      <p:sp>
        <p:nvSpPr>
          <p:cNvPr id="13" name="TextBox 17">
            <a:extLst>
              <a:ext uri="{FF2B5EF4-FFF2-40B4-BE49-F238E27FC236}">
                <a16:creationId xmlns:a16="http://schemas.microsoft.com/office/drawing/2014/main" id="{C65A02E5-AB41-CF4A-9B18-D67D0F9DC3A8}"/>
              </a:ext>
            </a:extLst>
          </p:cNvPr>
          <p:cNvSpPr txBox="1"/>
          <p:nvPr/>
        </p:nvSpPr>
        <p:spPr>
          <a:xfrm>
            <a:off x="629009" y="3426643"/>
            <a:ext cx="1115338" cy="369252"/>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pPr defTabSz="1219170">
              <a:buClr>
                <a:srgbClr val="000000"/>
              </a:buClr>
            </a:pPr>
            <a:r>
              <a:rPr lang="en-US" sz="1333" kern="0">
                <a:solidFill>
                  <a:srgbClr val="323231"/>
                </a:solidFill>
                <a:cs typeface="+mn-ea"/>
                <a:sym typeface="+mn-lt"/>
              </a:rPr>
              <a:t>TL-D400S</a:t>
            </a:r>
          </a:p>
        </p:txBody>
      </p:sp>
      <p:pic>
        <p:nvPicPr>
          <p:cNvPr id="14" name="圖片 13" descr="一張含有 監視器, 坐, 小, 電腦 的圖片&#10;&#10;自動產生的描述">
            <a:extLst>
              <a:ext uri="{FF2B5EF4-FFF2-40B4-BE49-F238E27FC236}">
                <a16:creationId xmlns:a16="http://schemas.microsoft.com/office/drawing/2014/main" id="{818D673C-C67A-F145-ABC8-9CED5DF5AB0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70859" y="4353547"/>
            <a:ext cx="2695994" cy="1684997"/>
          </a:xfrm>
          <a:prstGeom prst="rect">
            <a:avLst/>
          </a:prstGeom>
        </p:spPr>
      </p:pic>
      <p:sp>
        <p:nvSpPr>
          <p:cNvPr id="15" name="TextBox 17">
            <a:extLst>
              <a:ext uri="{FF2B5EF4-FFF2-40B4-BE49-F238E27FC236}">
                <a16:creationId xmlns:a16="http://schemas.microsoft.com/office/drawing/2014/main" id="{81994766-5D6D-FC48-A1A2-EC11DE5D6D65}"/>
              </a:ext>
            </a:extLst>
          </p:cNvPr>
          <p:cNvSpPr txBox="1"/>
          <p:nvPr/>
        </p:nvSpPr>
        <p:spPr>
          <a:xfrm>
            <a:off x="1790893" y="3358320"/>
            <a:ext cx="2295468" cy="595019"/>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altLang="zh-TW" sz="1400">
                <a:solidFill>
                  <a:srgbClr val="323231"/>
                </a:solidFill>
                <a:cs typeface="+mn-ea"/>
                <a:sym typeface="+mn-lt"/>
              </a:rPr>
              <a:t>1 x QXP-400eS-A1164</a:t>
            </a:r>
          </a:p>
          <a:p>
            <a:r>
              <a:rPr lang="en-US" altLang="zh-TW" sz="1400">
                <a:solidFill>
                  <a:srgbClr val="323231"/>
                </a:solidFill>
                <a:cs typeface="+mn-ea"/>
                <a:sym typeface="+mn-lt"/>
              </a:rPr>
              <a:t>PCIe to 4 x SATA 6Gb/s</a:t>
            </a:r>
          </a:p>
        </p:txBody>
      </p:sp>
      <p:sp>
        <p:nvSpPr>
          <p:cNvPr id="16" name="TextBox 17">
            <a:extLst>
              <a:ext uri="{FF2B5EF4-FFF2-40B4-BE49-F238E27FC236}">
                <a16:creationId xmlns:a16="http://schemas.microsoft.com/office/drawing/2014/main" id="{3C8567C9-835A-304D-87FF-6FE8E37248A6}"/>
              </a:ext>
            </a:extLst>
          </p:cNvPr>
          <p:cNvSpPr txBox="1"/>
          <p:nvPr/>
        </p:nvSpPr>
        <p:spPr>
          <a:xfrm>
            <a:off x="3814141" y="3430885"/>
            <a:ext cx="1960120" cy="348797"/>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latin typeface="Arial" panose="020B0604020202020204" pitchFamily="34" charset="0"/>
                <a:ea typeface="微軟正黑體" panose="020B0604030504040204" pitchFamily="34" charset="-120"/>
                <a:cs typeface="Arial" panose="020B0604020202020204" pitchFamily="34" charset="0"/>
              </a:defRPr>
            </a:lvl1pPr>
          </a:lstStyle>
          <a:p>
            <a:r>
              <a:rPr lang="en-US" altLang="zh-TW" sz="1200">
                <a:solidFill>
                  <a:srgbClr val="323231"/>
                </a:solidFill>
                <a:latin typeface="+mn-lt"/>
                <a:ea typeface="+mn-ea"/>
                <a:cs typeface="+mn-ea"/>
                <a:sym typeface="+mn-lt"/>
              </a:rPr>
              <a:t>1 x 1M SFF-8088 cable</a:t>
            </a:r>
          </a:p>
        </p:txBody>
      </p:sp>
      <p:sp>
        <p:nvSpPr>
          <p:cNvPr id="17" name="TextBox 17">
            <a:extLst>
              <a:ext uri="{FF2B5EF4-FFF2-40B4-BE49-F238E27FC236}">
                <a16:creationId xmlns:a16="http://schemas.microsoft.com/office/drawing/2014/main" id="{DA272CAD-DF8A-784C-9D9C-9529F8C66D48}"/>
              </a:ext>
            </a:extLst>
          </p:cNvPr>
          <p:cNvSpPr txBox="1"/>
          <p:nvPr/>
        </p:nvSpPr>
        <p:spPr>
          <a:xfrm>
            <a:off x="6448711" y="3468116"/>
            <a:ext cx="1115338" cy="369252"/>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latin typeface="Arial" panose="020B0604020202020204" pitchFamily="34" charset="0"/>
                <a:ea typeface="微軟正黑體" panose="020B0604030504040204" pitchFamily="34" charset="-120"/>
                <a:cs typeface="Arial" panose="020B0604020202020204" pitchFamily="34" charset="0"/>
              </a:defRPr>
            </a:lvl1pPr>
          </a:lstStyle>
          <a:p>
            <a:pPr defTabSz="1219170">
              <a:buClr>
                <a:srgbClr val="000000"/>
              </a:buClr>
            </a:pPr>
            <a:r>
              <a:rPr lang="en-US" sz="1333" kern="0">
                <a:solidFill>
                  <a:srgbClr val="323231"/>
                </a:solidFill>
                <a:latin typeface="+mn-lt"/>
                <a:ea typeface="+mn-ea"/>
                <a:cs typeface="+mn-ea"/>
                <a:sym typeface="+mn-lt"/>
              </a:rPr>
              <a:t>TL-D800S</a:t>
            </a:r>
          </a:p>
        </p:txBody>
      </p:sp>
      <p:sp>
        <p:nvSpPr>
          <p:cNvPr id="18" name="TextBox 17">
            <a:extLst>
              <a:ext uri="{FF2B5EF4-FFF2-40B4-BE49-F238E27FC236}">
                <a16:creationId xmlns:a16="http://schemas.microsoft.com/office/drawing/2014/main" id="{25EE65CC-A963-8544-9300-07E1E057D61A}"/>
              </a:ext>
            </a:extLst>
          </p:cNvPr>
          <p:cNvSpPr txBox="1"/>
          <p:nvPr/>
        </p:nvSpPr>
        <p:spPr>
          <a:xfrm>
            <a:off x="7915295" y="3470243"/>
            <a:ext cx="2256839" cy="523220"/>
          </a:xfrm>
          <a:prstGeom prst="rect">
            <a:avLst/>
          </a:prstGeom>
          <a:noFill/>
        </p:spPr>
        <p:txBody>
          <a:bodyPr wrap="square" rtlCol="0">
            <a:spAutoFit/>
          </a:bodyPr>
          <a:lstStyle/>
          <a:p>
            <a:r>
              <a:rPr lang="en-US" altLang="zh-TW" sz="1400" b="1">
                <a:solidFill>
                  <a:srgbClr val="323231"/>
                </a:solidFill>
                <a:cs typeface="+mn-ea"/>
                <a:sym typeface="+mn-lt"/>
              </a:rPr>
              <a:t>1 x QXP-800eS-A116</a:t>
            </a:r>
          </a:p>
          <a:p>
            <a:r>
              <a:rPr lang="en-US" altLang="zh-TW" sz="1400" b="1">
                <a:solidFill>
                  <a:srgbClr val="323231"/>
                </a:solidFill>
                <a:cs typeface="+mn-ea"/>
                <a:sym typeface="+mn-lt"/>
              </a:rPr>
              <a:t>PCIe to 8 x SATA 6Gb/s</a:t>
            </a:r>
            <a:endParaRPr lang="en-US" altLang="zh-TW" sz="1400">
              <a:solidFill>
                <a:srgbClr val="323231"/>
              </a:solidFill>
              <a:cs typeface="+mn-ea"/>
              <a:sym typeface="+mn-lt"/>
            </a:endParaRPr>
          </a:p>
        </p:txBody>
      </p:sp>
      <p:sp>
        <p:nvSpPr>
          <p:cNvPr id="19" name="TextBox 17">
            <a:extLst>
              <a:ext uri="{FF2B5EF4-FFF2-40B4-BE49-F238E27FC236}">
                <a16:creationId xmlns:a16="http://schemas.microsoft.com/office/drawing/2014/main" id="{B5CF8659-9796-6540-AA74-B5D38D1EC667}"/>
              </a:ext>
            </a:extLst>
          </p:cNvPr>
          <p:cNvSpPr txBox="1"/>
          <p:nvPr/>
        </p:nvSpPr>
        <p:spPr>
          <a:xfrm>
            <a:off x="10024463" y="3466553"/>
            <a:ext cx="2082621" cy="307777"/>
          </a:xfrm>
          <a:prstGeom prst="rect">
            <a:avLst/>
          </a:prstGeom>
          <a:noFill/>
        </p:spPr>
        <p:txBody>
          <a:bodyPr wrap="none" rtlCol="0">
            <a:spAutoFit/>
          </a:bodyPr>
          <a:lstStyle/>
          <a:p>
            <a:r>
              <a:rPr lang="en-US" altLang="zh-TW" sz="1400" b="1">
                <a:solidFill>
                  <a:srgbClr val="323231"/>
                </a:solidFill>
                <a:cs typeface="+mn-ea"/>
                <a:sym typeface="+mn-lt"/>
              </a:rPr>
              <a:t>2 x 1M SFF-8088 cable</a:t>
            </a:r>
            <a:endParaRPr lang="en-US" altLang="zh-CN" sz="1400" b="1">
              <a:solidFill>
                <a:srgbClr val="323231"/>
              </a:solidFill>
              <a:cs typeface="+mn-ea"/>
              <a:sym typeface="+mn-lt"/>
            </a:endParaRPr>
          </a:p>
        </p:txBody>
      </p:sp>
      <p:sp>
        <p:nvSpPr>
          <p:cNvPr id="20" name="TextBox 17">
            <a:extLst>
              <a:ext uri="{FF2B5EF4-FFF2-40B4-BE49-F238E27FC236}">
                <a16:creationId xmlns:a16="http://schemas.microsoft.com/office/drawing/2014/main" id="{ECE02388-C578-B74E-B7CF-B33CD45FB02B}"/>
              </a:ext>
            </a:extLst>
          </p:cNvPr>
          <p:cNvSpPr txBox="1"/>
          <p:nvPr/>
        </p:nvSpPr>
        <p:spPr>
          <a:xfrm>
            <a:off x="1462044" y="5999632"/>
            <a:ext cx="1066318" cy="297454"/>
          </a:xfrm>
          <a:prstGeom prst="rect">
            <a:avLst/>
          </a:prstGeom>
          <a:noFill/>
        </p:spPr>
        <p:txBody>
          <a:bodyPr wrap="none" rtlCol="0">
            <a:spAutoFit/>
          </a:bodyPr>
          <a:lstStyle>
            <a:defPPr marR="0" lvl="0" algn="l" rtl="0">
              <a:lnSpc>
                <a:spcPct val="100000"/>
              </a:lnSpc>
              <a:spcBef>
                <a:spcPts val="0"/>
              </a:spcBef>
              <a:spcAft>
                <a:spcPts val="0"/>
              </a:spcAft>
            </a:defPPr>
            <a:lvl1pPr>
              <a:defRPr sz="1050" b="1">
                <a:solidFill>
                  <a:schemeClr val="bg1"/>
                </a:solidFill>
                <a:latin typeface="Arial" panose="020B0604020202020204" pitchFamily="34" charset="0"/>
                <a:ea typeface="微軟正黑體" panose="020B0604030504040204" pitchFamily="34" charset="-120"/>
              </a:defRPr>
            </a:lvl1pPr>
          </a:lstStyle>
          <a:p>
            <a:pPr defTabSz="1219170">
              <a:buClr>
                <a:srgbClr val="000000"/>
              </a:buClr>
            </a:pPr>
            <a:r>
              <a:rPr lang="en-US" sz="1333" kern="0">
                <a:solidFill>
                  <a:srgbClr val="323231"/>
                </a:solidFill>
                <a:latin typeface="+mn-lt"/>
                <a:ea typeface="+mn-ea"/>
                <a:cs typeface="+mn-ea"/>
                <a:sym typeface="+mn-lt"/>
              </a:rPr>
              <a:t>TL-D1600S</a:t>
            </a:r>
          </a:p>
        </p:txBody>
      </p:sp>
      <p:sp>
        <p:nvSpPr>
          <p:cNvPr id="21" name="TextBox 17">
            <a:extLst>
              <a:ext uri="{FF2B5EF4-FFF2-40B4-BE49-F238E27FC236}">
                <a16:creationId xmlns:a16="http://schemas.microsoft.com/office/drawing/2014/main" id="{116B125C-AC29-AA44-A7CE-2CF0A666DA3C}"/>
              </a:ext>
            </a:extLst>
          </p:cNvPr>
          <p:cNvSpPr txBox="1"/>
          <p:nvPr/>
        </p:nvSpPr>
        <p:spPr>
          <a:xfrm>
            <a:off x="3674192" y="5899817"/>
            <a:ext cx="2251257" cy="523220"/>
          </a:xfrm>
          <a:prstGeom prst="rect">
            <a:avLst/>
          </a:prstGeom>
          <a:noFill/>
        </p:spPr>
        <p:txBody>
          <a:bodyPr wrap="none" rtlCol="0">
            <a:spAutoFit/>
          </a:bodyPr>
          <a:lstStyle/>
          <a:p>
            <a:r>
              <a:rPr lang="en-US" altLang="zh-TW" sz="1400" b="1">
                <a:solidFill>
                  <a:srgbClr val="323231"/>
                </a:solidFill>
                <a:cs typeface="+mn-ea"/>
                <a:sym typeface="+mn-lt"/>
              </a:rPr>
              <a:t>1 x QXP-1600eS</a:t>
            </a:r>
          </a:p>
          <a:p>
            <a:r>
              <a:rPr lang="en-US" altLang="zh-TW" sz="1400" b="1">
                <a:solidFill>
                  <a:srgbClr val="323231"/>
                </a:solidFill>
                <a:cs typeface="+mn-ea"/>
                <a:sym typeface="+mn-lt"/>
              </a:rPr>
              <a:t>PCIe to 16 x SATA 6Gb/s</a:t>
            </a:r>
          </a:p>
        </p:txBody>
      </p:sp>
      <p:sp>
        <p:nvSpPr>
          <p:cNvPr id="23" name="TextBox 17">
            <a:extLst>
              <a:ext uri="{FF2B5EF4-FFF2-40B4-BE49-F238E27FC236}">
                <a16:creationId xmlns:a16="http://schemas.microsoft.com/office/drawing/2014/main" id="{34B996A7-4757-5B40-AA8B-E5C7B6A06CFF}"/>
              </a:ext>
            </a:extLst>
          </p:cNvPr>
          <p:cNvSpPr txBox="1"/>
          <p:nvPr/>
        </p:nvSpPr>
        <p:spPr>
          <a:xfrm>
            <a:off x="6188841" y="5999632"/>
            <a:ext cx="3145413" cy="307777"/>
          </a:xfrm>
          <a:prstGeom prst="rect">
            <a:avLst/>
          </a:prstGeom>
          <a:noFill/>
        </p:spPr>
        <p:txBody>
          <a:bodyPr wrap="none" rtlCol="0">
            <a:spAutoFit/>
          </a:bodyPr>
          <a:lstStyle/>
          <a:p>
            <a:r>
              <a:rPr lang="en-US" altLang="zh-TW" sz="1400" b="1">
                <a:solidFill>
                  <a:srgbClr val="323231"/>
                </a:solidFill>
                <a:cs typeface="+mn-ea"/>
                <a:sym typeface="+mn-lt"/>
              </a:rPr>
              <a:t>4 x 1M SFF-8088 to</a:t>
            </a:r>
            <a:r>
              <a:rPr lang="en-US" altLang="zh-CN" sz="1400" b="1">
                <a:solidFill>
                  <a:srgbClr val="323231"/>
                </a:solidFill>
                <a:cs typeface="+mn-ea"/>
                <a:sym typeface="+mn-lt"/>
              </a:rPr>
              <a:t> SFF-8644 cable</a:t>
            </a:r>
          </a:p>
        </p:txBody>
      </p:sp>
      <p:sp>
        <p:nvSpPr>
          <p:cNvPr id="24" name="TextBox 17">
            <a:extLst>
              <a:ext uri="{FF2B5EF4-FFF2-40B4-BE49-F238E27FC236}">
                <a16:creationId xmlns:a16="http://schemas.microsoft.com/office/drawing/2014/main" id="{34A8E0DA-30BE-A240-BEEF-863E42FCFD35}"/>
              </a:ext>
            </a:extLst>
          </p:cNvPr>
          <p:cNvSpPr txBox="1"/>
          <p:nvPr/>
        </p:nvSpPr>
        <p:spPr>
          <a:xfrm>
            <a:off x="1739804" y="2382298"/>
            <a:ext cx="453970" cy="646331"/>
          </a:xfrm>
          <a:prstGeom prst="rect">
            <a:avLst/>
          </a:prstGeom>
          <a:noFill/>
        </p:spPr>
        <p:txBody>
          <a:bodyPr wrap="none" rtlCol="0">
            <a:spAutoFit/>
          </a:bodyPr>
          <a:lstStyle/>
          <a:p>
            <a:pPr defTabSz="1219170">
              <a:buClr>
                <a:srgbClr val="000000"/>
              </a:buClr>
            </a:pPr>
            <a:r>
              <a:rPr lang="en-US" sz="3600" b="1" kern="0">
                <a:solidFill>
                  <a:srgbClr val="EE6D2B"/>
                </a:solidFill>
                <a:cs typeface="+mn-ea"/>
                <a:sym typeface="+mn-lt"/>
              </a:rPr>
              <a:t>+</a:t>
            </a:r>
          </a:p>
        </p:txBody>
      </p:sp>
      <p:sp>
        <p:nvSpPr>
          <p:cNvPr id="25" name="TextBox 17">
            <a:extLst>
              <a:ext uri="{FF2B5EF4-FFF2-40B4-BE49-F238E27FC236}">
                <a16:creationId xmlns:a16="http://schemas.microsoft.com/office/drawing/2014/main" id="{A15E6FED-B8ED-184D-9E54-343992DE0333}"/>
              </a:ext>
            </a:extLst>
          </p:cNvPr>
          <p:cNvSpPr txBox="1"/>
          <p:nvPr/>
        </p:nvSpPr>
        <p:spPr>
          <a:xfrm>
            <a:off x="3459339" y="2365598"/>
            <a:ext cx="453970" cy="646331"/>
          </a:xfrm>
          <a:prstGeom prst="rect">
            <a:avLst/>
          </a:prstGeom>
          <a:noFill/>
        </p:spPr>
        <p:txBody>
          <a:bodyPr wrap="none" rtlCol="0">
            <a:spAutoFit/>
          </a:bodyPr>
          <a:lstStyle/>
          <a:p>
            <a:pPr defTabSz="1219170">
              <a:buClr>
                <a:srgbClr val="000000"/>
              </a:buClr>
            </a:pPr>
            <a:r>
              <a:rPr lang="en-US" sz="3600" b="1" kern="0">
                <a:solidFill>
                  <a:srgbClr val="EE6D2B"/>
                </a:solidFill>
                <a:cs typeface="+mn-ea"/>
                <a:sym typeface="+mn-lt"/>
              </a:rPr>
              <a:t>+</a:t>
            </a:r>
          </a:p>
        </p:txBody>
      </p:sp>
      <p:sp>
        <p:nvSpPr>
          <p:cNvPr id="27" name="TextBox 17">
            <a:extLst>
              <a:ext uri="{FF2B5EF4-FFF2-40B4-BE49-F238E27FC236}">
                <a16:creationId xmlns:a16="http://schemas.microsoft.com/office/drawing/2014/main" id="{2501ADB8-CEAB-CF45-8261-7D8AC0C96762}"/>
              </a:ext>
            </a:extLst>
          </p:cNvPr>
          <p:cNvSpPr txBox="1"/>
          <p:nvPr/>
        </p:nvSpPr>
        <p:spPr>
          <a:xfrm>
            <a:off x="7780886" y="2484614"/>
            <a:ext cx="453970" cy="646331"/>
          </a:xfrm>
          <a:prstGeom prst="rect">
            <a:avLst/>
          </a:prstGeom>
          <a:noFill/>
        </p:spPr>
        <p:txBody>
          <a:bodyPr wrap="none" rtlCol="0">
            <a:spAutoFit/>
          </a:bodyPr>
          <a:lstStyle/>
          <a:p>
            <a:pPr defTabSz="1219170">
              <a:buClr>
                <a:srgbClr val="000000"/>
              </a:buClr>
            </a:pPr>
            <a:r>
              <a:rPr lang="en-US" sz="3600" b="1" kern="0">
                <a:solidFill>
                  <a:srgbClr val="EE6D2B"/>
                </a:solidFill>
                <a:cs typeface="+mn-ea"/>
                <a:sym typeface="+mn-lt"/>
              </a:rPr>
              <a:t>+</a:t>
            </a:r>
          </a:p>
        </p:txBody>
      </p:sp>
      <p:sp>
        <p:nvSpPr>
          <p:cNvPr id="31" name="TextBox 17">
            <a:extLst>
              <a:ext uri="{FF2B5EF4-FFF2-40B4-BE49-F238E27FC236}">
                <a16:creationId xmlns:a16="http://schemas.microsoft.com/office/drawing/2014/main" id="{3F256B7B-8345-8648-9E5E-A4BF7FF43A85}"/>
              </a:ext>
            </a:extLst>
          </p:cNvPr>
          <p:cNvSpPr txBox="1"/>
          <p:nvPr/>
        </p:nvSpPr>
        <p:spPr>
          <a:xfrm>
            <a:off x="9728254" y="2484614"/>
            <a:ext cx="453970" cy="646331"/>
          </a:xfrm>
          <a:prstGeom prst="rect">
            <a:avLst/>
          </a:prstGeom>
          <a:noFill/>
        </p:spPr>
        <p:txBody>
          <a:bodyPr wrap="none" rtlCol="0">
            <a:spAutoFit/>
          </a:bodyPr>
          <a:lstStyle/>
          <a:p>
            <a:pPr defTabSz="1219170">
              <a:buClr>
                <a:srgbClr val="000000"/>
              </a:buClr>
            </a:pPr>
            <a:r>
              <a:rPr lang="en-US" sz="3600" b="1" kern="0">
                <a:solidFill>
                  <a:srgbClr val="EE6D2B"/>
                </a:solidFill>
                <a:cs typeface="+mn-ea"/>
                <a:sym typeface="+mn-lt"/>
              </a:rPr>
              <a:t>+</a:t>
            </a:r>
          </a:p>
        </p:txBody>
      </p:sp>
      <p:sp>
        <p:nvSpPr>
          <p:cNvPr id="37" name="TextBox 17">
            <a:extLst>
              <a:ext uri="{FF2B5EF4-FFF2-40B4-BE49-F238E27FC236}">
                <a16:creationId xmlns:a16="http://schemas.microsoft.com/office/drawing/2014/main" id="{1F4475E5-03DE-8348-A90B-ECE3CF04B7EF}"/>
              </a:ext>
            </a:extLst>
          </p:cNvPr>
          <p:cNvSpPr txBox="1"/>
          <p:nvPr/>
        </p:nvSpPr>
        <p:spPr>
          <a:xfrm>
            <a:off x="3234491" y="4865629"/>
            <a:ext cx="453970" cy="646331"/>
          </a:xfrm>
          <a:prstGeom prst="rect">
            <a:avLst/>
          </a:prstGeom>
          <a:noFill/>
        </p:spPr>
        <p:txBody>
          <a:bodyPr wrap="none" rtlCol="0">
            <a:spAutoFit/>
          </a:bodyPr>
          <a:lstStyle/>
          <a:p>
            <a:pPr defTabSz="1219170">
              <a:buClr>
                <a:srgbClr val="000000"/>
              </a:buClr>
            </a:pPr>
            <a:r>
              <a:rPr lang="en-US" sz="3600" b="1" kern="0">
                <a:solidFill>
                  <a:srgbClr val="EE6D2B"/>
                </a:solidFill>
                <a:cs typeface="+mn-ea"/>
                <a:sym typeface="+mn-lt"/>
              </a:rPr>
              <a:t>+</a:t>
            </a:r>
          </a:p>
        </p:txBody>
      </p:sp>
      <p:sp>
        <p:nvSpPr>
          <p:cNvPr id="38" name="TextBox 17">
            <a:extLst>
              <a:ext uri="{FF2B5EF4-FFF2-40B4-BE49-F238E27FC236}">
                <a16:creationId xmlns:a16="http://schemas.microsoft.com/office/drawing/2014/main" id="{302E3EBF-5BAD-E74B-ABA9-8D3DAFE5FDD1}"/>
              </a:ext>
            </a:extLst>
          </p:cNvPr>
          <p:cNvSpPr txBox="1"/>
          <p:nvPr/>
        </p:nvSpPr>
        <p:spPr>
          <a:xfrm>
            <a:off x="5542971" y="4853253"/>
            <a:ext cx="453970" cy="646331"/>
          </a:xfrm>
          <a:prstGeom prst="rect">
            <a:avLst/>
          </a:prstGeom>
          <a:noFill/>
        </p:spPr>
        <p:txBody>
          <a:bodyPr wrap="none" rtlCol="0">
            <a:spAutoFit/>
          </a:bodyPr>
          <a:lstStyle/>
          <a:p>
            <a:pPr defTabSz="1219170">
              <a:buClr>
                <a:srgbClr val="000000"/>
              </a:buClr>
            </a:pPr>
            <a:r>
              <a:rPr lang="en-US" sz="3600" b="1" kern="0">
                <a:solidFill>
                  <a:srgbClr val="EE6D2B"/>
                </a:solidFill>
                <a:cs typeface="+mn-ea"/>
                <a:sym typeface="+mn-lt"/>
              </a:rPr>
              <a:t>+</a:t>
            </a:r>
          </a:p>
        </p:txBody>
      </p:sp>
      <p:pic>
        <p:nvPicPr>
          <p:cNvPr id="39" name="圖片 38" descr="一張含有 電路 的圖片&#10;&#10;自動產生的描述">
            <a:extLst>
              <a:ext uri="{FF2B5EF4-FFF2-40B4-BE49-F238E27FC236}">
                <a16:creationId xmlns:a16="http://schemas.microsoft.com/office/drawing/2014/main" id="{0C55D80C-C4AC-DA40-B9A7-091C9E83F5C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243213" y="2093075"/>
            <a:ext cx="968382" cy="1291820"/>
          </a:xfrm>
          <a:prstGeom prst="rect">
            <a:avLst/>
          </a:prstGeom>
        </p:spPr>
      </p:pic>
      <p:pic>
        <p:nvPicPr>
          <p:cNvPr id="40" name="圖片 39" descr="一張含有 電子用品, 電路 的圖片&#10;&#10;自動產生的描述">
            <a:extLst>
              <a:ext uri="{FF2B5EF4-FFF2-40B4-BE49-F238E27FC236}">
                <a16:creationId xmlns:a16="http://schemas.microsoft.com/office/drawing/2014/main" id="{204BF6EA-D69A-5B4D-9612-1409BE365EB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121765" y="2164585"/>
            <a:ext cx="1646734" cy="1291820"/>
          </a:xfrm>
          <a:prstGeom prst="rect">
            <a:avLst/>
          </a:prstGeom>
        </p:spPr>
      </p:pic>
      <p:pic>
        <p:nvPicPr>
          <p:cNvPr id="41" name="圖片 40">
            <a:extLst>
              <a:ext uri="{FF2B5EF4-FFF2-40B4-BE49-F238E27FC236}">
                <a16:creationId xmlns:a16="http://schemas.microsoft.com/office/drawing/2014/main" id="{76742CE6-0935-0D4C-A7BE-37E0F691896D}"/>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3770883" y="4589678"/>
            <a:ext cx="1613092" cy="1291820"/>
          </a:xfrm>
          <a:prstGeom prst="rect">
            <a:avLst/>
          </a:prstGeom>
        </p:spPr>
      </p:pic>
      <p:pic>
        <p:nvPicPr>
          <p:cNvPr id="42" name="圖片 41" descr="一張含有 自行車, 光, 黑色, 藍色 的圖片&#10;&#10;自動產生的描述">
            <a:extLst>
              <a:ext uri="{FF2B5EF4-FFF2-40B4-BE49-F238E27FC236}">
                <a16:creationId xmlns:a16="http://schemas.microsoft.com/office/drawing/2014/main" id="{1C5B5936-72E0-E846-BB7F-89C7C134021D}"/>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4190963" y="2185339"/>
            <a:ext cx="991876" cy="1118228"/>
          </a:xfrm>
          <a:prstGeom prst="rect">
            <a:avLst/>
          </a:prstGeom>
          <a:effectLst>
            <a:outerShdw blurRad="38100" dist="50800" dir="7200000" algn="t" rotWithShape="0">
              <a:prstClr val="black">
                <a:alpha val="41000"/>
              </a:prstClr>
            </a:outerShdw>
          </a:effectLst>
        </p:spPr>
      </p:pic>
      <p:pic>
        <p:nvPicPr>
          <p:cNvPr id="43" name="圖片 42" descr="一張含有 球拍, 自行車, 水, 握住 的圖片&#10;&#10;自動產生的描述">
            <a:extLst>
              <a:ext uri="{FF2B5EF4-FFF2-40B4-BE49-F238E27FC236}">
                <a16:creationId xmlns:a16="http://schemas.microsoft.com/office/drawing/2014/main" id="{C6E43BCC-7E1D-654B-9F63-46F9CF75165B}"/>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6128426" y="4539633"/>
            <a:ext cx="1239073" cy="1291820"/>
          </a:xfrm>
          <a:prstGeom prst="rect">
            <a:avLst/>
          </a:prstGeom>
          <a:effectLst>
            <a:outerShdw blurRad="38100" dist="50800" dir="7200000" algn="t" rotWithShape="0">
              <a:prstClr val="black">
                <a:alpha val="41000"/>
              </a:prstClr>
            </a:outerShdw>
          </a:effectLst>
        </p:spPr>
      </p:pic>
      <p:pic>
        <p:nvPicPr>
          <p:cNvPr id="44" name="圖片 43" descr="一張含有 自行車, 光, 黑色, 藍色 的圖片&#10;&#10;自動產生的描述">
            <a:extLst>
              <a:ext uri="{FF2B5EF4-FFF2-40B4-BE49-F238E27FC236}">
                <a16:creationId xmlns:a16="http://schemas.microsoft.com/office/drawing/2014/main" id="{13E56227-74AE-A447-924D-E2422CE6FA46}"/>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10172134" y="2213355"/>
            <a:ext cx="991876" cy="1118228"/>
          </a:xfrm>
          <a:prstGeom prst="rect">
            <a:avLst/>
          </a:prstGeom>
          <a:effectLst>
            <a:outerShdw blurRad="38100" dist="50800" dir="7200000" algn="t" rotWithShape="0">
              <a:prstClr val="black">
                <a:alpha val="41000"/>
              </a:prstClr>
            </a:outerShdw>
          </a:effectLst>
        </p:spPr>
      </p:pic>
      <p:pic>
        <p:nvPicPr>
          <p:cNvPr id="45" name="圖片 44" descr="一張含有 自行車, 光, 黑色, 藍色 的圖片&#10;&#10;自動產生的描述">
            <a:extLst>
              <a:ext uri="{FF2B5EF4-FFF2-40B4-BE49-F238E27FC236}">
                <a16:creationId xmlns:a16="http://schemas.microsoft.com/office/drawing/2014/main" id="{B3E07A4D-D75D-7447-9215-684BD16F1C41}"/>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10602659" y="2213355"/>
            <a:ext cx="991876" cy="1118228"/>
          </a:xfrm>
          <a:prstGeom prst="rect">
            <a:avLst/>
          </a:prstGeom>
          <a:effectLst>
            <a:outerShdw blurRad="38100" dist="50800" dir="7200000" algn="t" rotWithShape="0">
              <a:prstClr val="black">
                <a:alpha val="41000"/>
              </a:prstClr>
            </a:outerShdw>
          </a:effectLst>
        </p:spPr>
      </p:pic>
      <p:pic>
        <p:nvPicPr>
          <p:cNvPr id="46" name="圖片 45" descr="一張含有 球拍, 自行車, 水, 握住 的圖片&#10;&#10;自動產生的描述">
            <a:extLst>
              <a:ext uri="{FF2B5EF4-FFF2-40B4-BE49-F238E27FC236}">
                <a16:creationId xmlns:a16="http://schemas.microsoft.com/office/drawing/2014/main" id="{ABBB902B-020A-9D40-8594-53F4530C7680}"/>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6850656" y="4539633"/>
            <a:ext cx="1239073" cy="1291820"/>
          </a:xfrm>
          <a:prstGeom prst="rect">
            <a:avLst/>
          </a:prstGeom>
          <a:effectLst>
            <a:outerShdw blurRad="38100" dist="50800" dir="7200000" algn="t" rotWithShape="0">
              <a:prstClr val="black">
                <a:alpha val="41000"/>
              </a:prstClr>
            </a:outerShdw>
          </a:effectLst>
        </p:spPr>
      </p:pic>
      <p:pic>
        <p:nvPicPr>
          <p:cNvPr id="47" name="圖片 46" descr="一張含有 球拍, 自行車, 水, 握住 的圖片&#10;&#10;自動產生的描述">
            <a:extLst>
              <a:ext uri="{FF2B5EF4-FFF2-40B4-BE49-F238E27FC236}">
                <a16:creationId xmlns:a16="http://schemas.microsoft.com/office/drawing/2014/main" id="{25300119-8A8B-3649-87AE-FB11FBB66B3E}"/>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7572884" y="4539633"/>
            <a:ext cx="1239073" cy="1291820"/>
          </a:xfrm>
          <a:prstGeom prst="rect">
            <a:avLst/>
          </a:prstGeom>
          <a:effectLst>
            <a:outerShdw blurRad="38100" dist="50800" dir="7200000" algn="t" rotWithShape="0">
              <a:prstClr val="black">
                <a:alpha val="41000"/>
              </a:prstClr>
            </a:outerShdw>
          </a:effectLst>
        </p:spPr>
      </p:pic>
      <p:pic>
        <p:nvPicPr>
          <p:cNvPr id="48" name="圖片 47" descr="一張含有 球拍, 自行車, 水, 握住 的圖片&#10;&#10;自動產生的描述">
            <a:extLst>
              <a:ext uri="{FF2B5EF4-FFF2-40B4-BE49-F238E27FC236}">
                <a16:creationId xmlns:a16="http://schemas.microsoft.com/office/drawing/2014/main" id="{2B2F1FFD-B110-3F40-84A7-25DDD096F8E4}"/>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8295114" y="4539633"/>
            <a:ext cx="1239073" cy="1291820"/>
          </a:xfrm>
          <a:prstGeom prst="rect">
            <a:avLst/>
          </a:prstGeom>
          <a:effectLst>
            <a:outerShdw blurRad="38100" dist="50800" dir="7200000" algn="t" rotWithShape="0">
              <a:prstClr val="black">
                <a:alpha val="41000"/>
              </a:prstClr>
            </a:outerShdw>
          </a:effectLst>
        </p:spPr>
      </p:pic>
      <p:pic>
        <p:nvPicPr>
          <p:cNvPr id="49" name="圖片 48">
            <a:extLst>
              <a:ext uri="{FF2B5EF4-FFF2-40B4-BE49-F238E27FC236}">
                <a16:creationId xmlns:a16="http://schemas.microsoft.com/office/drawing/2014/main" id="{1D671E7D-1DB7-BC49-9A1E-4D4AE6F7CEC7}"/>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721855" y="2159612"/>
            <a:ext cx="980022" cy="1107975"/>
          </a:xfrm>
          <a:prstGeom prst="rect">
            <a:avLst/>
          </a:prstGeom>
        </p:spPr>
      </p:pic>
      <p:pic>
        <p:nvPicPr>
          <p:cNvPr id="50" name="圖片 49">
            <a:extLst>
              <a:ext uri="{FF2B5EF4-FFF2-40B4-BE49-F238E27FC236}">
                <a16:creationId xmlns:a16="http://schemas.microsoft.com/office/drawing/2014/main" id="{A653567F-BEB9-2641-9701-1905272B6E73}"/>
              </a:ext>
            </a:extLst>
          </p:cNvPr>
          <p:cNvPicPr>
            <a:picLocks noChangeAspect="1"/>
          </p:cNvPicPr>
          <p:nvPr/>
        </p:nvPicPr>
        <p:blipFill>
          <a:blip r:embed="rId10" cstate="screen">
            <a:extLst>
              <a:ext uri="{28A0092B-C50C-407E-A947-70E740481C1C}">
                <a14:useLocalDpi xmlns:a14="http://schemas.microsoft.com/office/drawing/2010/main"/>
              </a:ext>
            </a:extLst>
          </a:blip>
          <a:srcRect/>
          <a:stretch/>
        </p:blipFill>
        <p:spPr>
          <a:xfrm>
            <a:off x="6010189" y="2300887"/>
            <a:ext cx="1813888" cy="1133680"/>
          </a:xfrm>
          <a:prstGeom prst="rect">
            <a:avLst/>
          </a:prstGeom>
        </p:spPr>
      </p:pic>
      <p:sp>
        <p:nvSpPr>
          <p:cNvPr id="51" name="Shape 528">
            <a:extLst>
              <a:ext uri="{FF2B5EF4-FFF2-40B4-BE49-F238E27FC236}">
                <a16:creationId xmlns:a16="http://schemas.microsoft.com/office/drawing/2014/main" id="{87682C8E-F55C-E540-BB22-793DD0C17709}"/>
              </a:ext>
            </a:extLst>
          </p:cNvPr>
          <p:cNvSpPr/>
          <p:nvPr/>
        </p:nvSpPr>
        <p:spPr>
          <a:xfrm flipV="1">
            <a:off x="542940" y="1937922"/>
            <a:ext cx="5233339" cy="1980156"/>
          </a:xfrm>
          <a:prstGeom prst="snip2DiagRect">
            <a:avLst/>
          </a:prstGeom>
          <a:noFill/>
          <a:ln w="12700">
            <a:solidFill>
              <a:srgbClr val="323231"/>
            </a:solidFill>
          </a:ln>
        </p:spPr>
        <p:txBody>
          <a:bodyPr wrap="square" lIns="121900" tIns="60933" rIns="121900" bIns="60933" anchor="ctr" anchorCtr="0">
            <a:noAutofit/>
          </a:bodyPr>
          <a:lstStyle/>
          <a:p>
            <a:pPr algn="ctr" defTabSz="1219170">
              <a:buClr>
                <a:srgbClr val="000000"/>
              </a:buClr>
            </a:pPr>
            <a:endParaRPr lang="zh-TW" altLang="en-US" sz="2400" kern="0">
              <a:solidFill>
                <a:prstClr val="white"/>
              </a:solidFill>
              <a:cs typeface="+mn-ea"/>
              <a:sym typeface="+mn-lt"/>
            </a:endParaRPr>
          </a:p>
        </p:txBody>
      </p:sp>
      <p:sp>
        <p:nvSpPr>
          <p:cNvPr id="52" name="Shape 528">
            <a:extLst>
              <a:ext uri="{FF2B5EF4-FFF2-40B4-BE49-F238E27FC236}">
                <a16:creationId xmlns:a16="http://schemas.microsoft.com/office/drawing/2014/main" id="{8D0F15A5-BA30-AB47-9C4B-A167FDFF0072}"/>
              </a:ext>
            </a:extLst>
          </p:cNvPr>
          <p:cNvSpPr/>
          <p:nvPr/>
        </p:nvSpPr>
        <p:spPr>
          <a:xfrm flipV="1">
            <a:off x="542940" y="4218498"/>
            <a:ext cx="9433485" cy="2246830"/>
          </a:xfrm>
          <a:prstGeom prst="snip2DiagRect">
            <a:avLst/>
          </a:prstGeom>
          <a:noFill/>
          <a:ln w="12700">
            <a:solidFill>
              <a:srgbClr val="323231"/>
            </a:solidFill>
          </a:ln>
        </p:spPr>
        <p:txBody>
          <a:bodyPr wrap="square" lIns="121900" tIns="60933" rIns="121900" bIns="60933" anchor="ctr" anchorCtr="0">
            <a:noAutofit/>
          </a:bodyPr>
          <a:lstStyle/>
          <a:p>
            <a:pPr algn="ctr" defTabSz="1219170">
              <a:buClr>
                <a:srgbClr val="000000"/>
              </a:buClr>
            </a:pPr>
            <a:endParaRPr lang="zh-TW" altLang="en-US" sz="2400" kern="0">
              <a:solidFill>
                <a:prstClr val="white"/>
              </a:solidFill>
              <a:cs typeface="+mn-ea"/>
              <a:sym typeface="+mn-lt"/>
            </a:endParaRPr>
          </a:p>
        </p:txBody>
      </p:sp>
    </p:spTree>
    <p:extLst>
      <p:ext uri="{BB962C8B-B14F-4D97-AF65-F5344CB8AC3E}">
        <p14:creationId xmlns:p14="http://schemas.microsoft.com/office/powerpoint/2010/main" val="393765341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圓角化同側角落 7">
            <a:extLst>
              <a:ext uri="{FF2B5EF4-FFF2-40B4-BE49-F238E27FC236}">
                <a16:creationId xmlns:a16="http://schemas.microsoft.com/office/drawing/2014/main" id="{9F9FB635-D768-13C5-96B4-D60BE421D27E}"/>
              </a:ext>
            </a:extLst>
          </p:cNvPr>
          <p:cNvSpPr/>
          <p:nvPr/>
        </p:nvSpPr>
        <p:spPr>
          <a:xfrm>
            <a:off x="1200629" y="2229602"/>
            <a:ext cx="2841284" cy="442411"/>
          </a:xfrm>
          <a:prstGeom prst="round2SameRect">
            <a:avLst>
              <a:gd name="adj1" fmla="val 9935"/>
              <a:gd name="adj2" fmla="val 0"/>
            </a:avLst>
          </a:prstGeom>
          <a:gradFill>
            <a:gsLst>
              <a:gs pos="100000">
                <a:srgbClr val="6989B2"/>
              </a:gs>
              <a:gs pos="0">
                <a:srgbClr val="28304C"/>
              </a:gs>
            </a:gsLst>
            <a:lin ang="180000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9" name="矩形: 圓角化同側角落 8">
            <a:extLst>
              <a:ext uri="{FF2B5EF4-FFF2-40B4-BE49-F238E27FC236}">
                <a16:creationId xmlns:a16="http://schemas.microsoft.com/office/drawing/2014/main" id="{003EEE8E-C736-8567-387E-AB977BF7344C}"/>
              </a:ext>
            </a:extLst>
          </p:cNvPr>
          <p:cNvSpPr/>
          <p:nvPr/>
        </p:nvSpPr>
        <p:spPr>
          <a:xfrm>
            <a:off x="4079183" y="2234864"/>
            <a:ext cx="2937249" cy="442411"/>
          </a:xfrm>
          <a:prstGeom prst="round2SameRect">
            <a:avLst>
              <a:gd name="adj1" fmla="val 9935"/>
              <a:gd name="adj2" fmla="val 0"/>
            </a:avLst>
          </a:prstGeom>
          <a:gradFill>
            <a:gsLst>
              <a:gs pos="100000">
                <a:srgbClr val="6989B2"/>
              </a:gs>
              <a:gs pos="0">
                <a:srgbClr val="28304C"/>
              </a:gs>
            </a:gsLst>
            <a:lin ang="180000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10" name="矩形: 圓角化同側角落 9">
            <a:extLst>
              <a:ext uri="{FF2B5EF4-FFF2-40B4-BE49-F238E27FC236}">
                <a16:creationId xmlns:a16="http://schemas.microsoft.com/office/drawing/2014/main" id="{368C303E-CCB2-9DED-73DB-676571DB59D7}"/>
              </a:ext>
            </a:extLst>
          </p:cNvPr>
          <p:cNvSpPr/>
          <p:nvPr/>
        </p:nvSpPr>
        <p:spPr>
          <a:xfrm>
            <a:off x="7053702" y="2229602"/>
            <a:ext cx="2435883" cy="442411"/>
          </a:xfrm>
          <a:prstGeom prst="round2SameRect">
            <a:avLst>
              <a:gd name="adj1" fmla="val 9935"/>
              <a:gd name="adj2" fmla="val 0"/>
            </a:avLst>
          </a:prstGeom>
          <a:gradFill>
            <a:gsLst>
              <a:gs pos="100000">
                <a:srgbClr val="6989B2"/>
              </a:gs>
              <a:gs pos="0">
                <a:srgbClr val="28304C"/>
              </a:gs>
            </a:gsLst>
            <a:lin ang="180000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22" name="矩形: 圓角化同側角落 21">
            <a:extLst>
              <a:ext uri="{FF2B5EF4-FFF2-40B4-BE49-F238E27FC236}">
                <a16:creationId xmlns:a16="http://schemas.microsoft.com/office/drawing/2014/main" id="{771431DC-DAAA-0C15-BE26-1E9E726648EF}"/>
              </a:ext>
            </a:extLst>
          </p:cNvPr>
          <p:cNvSpPr/>
          <p:nvPr/>
        </p:nvSpPr>
        <p:spPr>
          <a:xfrm>
            <a:off x="9526857" y="2229602"/>
            <a:ext cx="2497860" cy="442411"/>
          </a:xfrm>
          <a:prstGeom prst="round2SameRect">
            <a:avLst>
              <a:gd name="adj1" fmla="val 9935"/>
              <a:gd name="adj2" fmla="val 0"/>
            </a:avLst>
          </a:prstGeom>
          <a:gradFill>
            <a:gsLst>
              <a:gs pos="100000">
                <a:srgbClr val="6989B2"/>
              </a:gs>
              <a:gs pos="0">
                <a:srgbClr val="28304C"/>
              </a:gs>
            </a:gsLst>
            <a:lin ang="1800000" scaled="0"/>
          </a:gradFill>
          <a:ln>
            <a:noFill/>
          </a:ln>
          <a:effectLst>
            <a:outerShdw blurRad="431800" dist="355600" dir="1740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2" name="標題 1">
            <a:extLst>
              <a:ext uri="{FF2B5EF4-FFF2-40B4-BE49-F238E27FC236}">
                <a16:creationId xmlns:a16="http://schemas.microsoft.com/office/drawing/2014/main" id="{4E498CB4-BCC7-48E6-DEB9-1332BA24A91C}"/>
              </a:ext>
            </a:extLst>
          </p:cNvPr>
          <p:cNvSpPr>
            <a:spLocks noGrp="1"/>
          </p:cNvSpPr>
          <p:nvPr>
            <p:ph type="title"/>
          </p:nvPr>
        </p:nvSpPr>
        <p:spPr>
          <a:xfrm>
            <a:off x="1" y="117199"/>
            <a:ext cx="12192000" cy="1378563"/>
          </a:xfrm>
        </p:spPr>
        <p:txBody>
          <a:bodyPr>
            <a:normAutofit/>
          </a:bodyPr>
          <a:lstStyle/>
          <a:p>
            <a:pPr>
              <a:lnSpc>
                <a:spcPts val="4500"/>
              </a:lnSpc>
            </a:pPr>
            <a:r>
              <a:rPr kumimoji="1" lang="en-US" altLang="zh-TW" sz="3600">
                <a:latin typeface="+mn-lt"/>
                <a:ea typeface="+mn-ea"/>
                <a:cs typeface="+mn-ea"/>
                <a:sym typeface="+mn-lt"/>
              </a:rPr>
              <a:t>Brand new TVS-hx74 series</a:t>
            </a:r>
            <a:br>
              <a:rPr kumimoji="1" lang="en-US" altLang="zh-TW" sz="3600">
                <a:latin typeface="+mn-lt"/>
                <a:ea typeface="+mn-ea"/>
                <a:cs typeface="+mn-ea"/>
                <a:sym typeface="+mn-lt"/>
              </a:rPr>
            </a:br>
            <a:r>
              <a:rPr kumimoji="1" lang="en-US" altLang="zh-TW" sz="3600">
                <a:latin typeface="+mn-lt"/>
                <a:ea typeface="+mn-ea"/>
                <a:cs typeface="+mn-ea"/>
                <a:sym typeface="+mn-lt"/>
              </a:rPr>
              <a:t>Faster CPU</a:t>
            </a:r>
            <a:r>
              <a:rPr kumimoji="1" lang="zh-TW" altLang="en-US" sz="3600">
                <a:latin typeface="+mn-lt"/>
                <a:ea typeface="+mn-ea"/>
                <a:cs typeface="+mn-ea"/>
                <a:sym typeface="+mn-lt"/>
              </a:rPr>
              <a:t>、</a:t>
            </a:r>
            <a:r>
              <a:rPr kumimoji="1" lang="en-US" altLang="zh-TW" sz="3600">
                <a:latin typeface="+mn-lt"/>
                <a:ea typeface="+mn-ea"/>
                <a:cs typeface="+mn-ea"/>
                <a:sym typeface="+mn-lt"/>
              </a:rPr>
              <a:t>more cores</a:t>
            </a:r>
            <a:r>
              <a:rPr kumimoji="1" lang="zh-TW" altLang="en-US" sz="3600">
                <a:latin typeface="+mn-lt"/>
                <a:ea typeface="+mn-ea"/>
                <a:cs typeface="+mn-ea"/>
                <a:sym typeface="+mn-lt"/>
              </a:rPr>
              <a:t>、</a:t>
            </a:r>
            <a:r>
              <a:rPr kumimoji="1" lang="en-US" altLang="zh-TW" sz="3600">
                <a:latin typeface="+mn-lt"/>
                <a:ea typeface="+mn-ea"/>
                <a:cs typeface="+mn-ea"/>
                <a:sym typeface="+mn-lt"/>
              </a:rPr>
              <a:t>ZFS file system</a:t>
            </a:r>
            <a:endParaRPr kumimoji="1" lang="zh-TW" altLang="en-US" sz="3600">
              <a:latin typeface="+mn-lt"/>
              <a:ea typeface="+mn-ea"/>
              <a:cs typeface="+mn-ea"/>
              <a:sym typeface="+mn-lt"/>
            </a:endParaRPr>
          </a:p>
        </p:txBody>
      </p:sp>
      <p:pic>
        <p:nvPicPr>
          <p:cNvPr id="26" name="圖片 25">
            <a:extLst>
              <a:ext uri="{FF2B5EF4-FFF2-40B4-BE49-F238E27FC236}">
                <a16:creationId xmlns:a16="http://schemas.microsoft.com/office/drawing/2014/main" id="{56245A42-1391-0EF4-40DA-0CC260EA7D9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183547" y="1617514"/>
            <a:ext cx="1037734" cy="685800"/>
          </a:xfrm>
          <a:prstGeom prst="rect">
            <a:avLst/>
          </a:prstGeom>
          <a:effectLst>
            <a:outerShdw blurRad="431800" dist="190500" dir="5760000" algn="ctr" rotWithShape="0">
              <a:srgbClr val="000000">
                <a:alpha val="34000"/>
              </a:srgbClr>
            </a:outerShdw>
          </a:effectLst>
        </p:spPr>
      </p:pic>
      <p:pic>
        <p:nvPicPr>
          <p:cNvPr id="27" name="圖片 26">
            <a:extLst>
              <a:ext uri="{FF2B5EF4-FFF2-40B4-BE49-F238E27FC236}">
                <a16:creationId xmlns:a16="http://schemas.microsoft.com/office/drawing/2014/main" id="{666ACEE7-6056-BAD6-31E9-B579294F275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034430" y="1622481"/>
            <a:ext cx="1037734" cy="685800"/>
          </a:xfrm>
          <a:prstGeom prst="rect">
            <a:avLst/>
          </a:prstGeom>
          <a:effectLst>
            <a:outerShdw blurRad="431800" dist="190500" dir="5760000" algn="ctr" rotWithShape="0">
              <a:srgbClr val="000000">
                <a:alpha val="34000"/>
              </a:srgbClr>
            </a:outerShdw>
          </a:effectLst>
        </p:spPr>
      </p:pic>
      <p:pic>
        <p:nvPicPr>
          <p:cNvPr id="28" name="圖片 27">
            <a:extLst>
              <a:ext uri="{FF2B5EF4-FFF2-40B4-BE49-F238E27FC236}">
                <a16:creationId xmlns:a16="http://schemas.microsoft.com/office/drawing/2014/main" id="{C667D5B8-5A95-8E72-6961-6FB2C8C789EA}"/>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10233466" y="1623988"/>
            <a:ext cx="1037734" cy="685800"/>
          </a:xfrm>
          <a:prstGeom prst="rect">
            <a:avLst/>
          </a:prstGeom>
          <a:effectLst>
            <a:outerShdw blurRad="431800" dist="190500" dir="5760000" algn="ctr" rotWithShape="0">
              <a:srgbClr val="000000">
                <a:alpha val="34000"/>
              </a:srgbClr>
            </a:outerShdw>
          </a:effectLst>
        </p:spPr>
      </p:pic>
      <p:sp>
        <p:nvSpPr>
          <p:cNvPr id="4" name="矩形 3">
            <a:extLst>
              <a:ext uri="{FF2B5EF4-FFF2-40B4-BE49-F238E27FC236}">
                <a16:creationId xmlns:a16="http://schemas.microsoft.com/office/drawing/2014/main" id="{C4E2B7EA-0C9E-A654-6E63-5A8A58C99918}"/>
              </a:ext>
            </a:extLst>
          </p:cNvPr>
          <p:cNvSpPr/>
          <p:nvPr/>
        </p:nvSpPr>
        <p:spPr>
          <a:xfrm>
            <a:off x="453829" y="5138830"/>
            <a:ext cx="10942493" cy="330496"/>
          </a:xfrm>
          <a:prstGeom prst="rect">
            <a:avLst/>
          </a:prstGeom>
          <a:gradFill>
            <a:gsLst>
              <a:gs pos="98370">
                <a:srgbClr val="6989B2">
                  <a:alpha val="0"/>
                </a:srgbClr>
              </a:gs>
              <a:gs pos="84000">
                <a:srgbClr val="6989B2">
                  <a:alpha val="12000"/>
                </a:srgbClr>
              </a:gs>
              <a:gs pos="0">
                <a:srgbClr val="28304C">
                  <a:alpha val="0"/>
                </a:srgbClr>
              </a:gs>
              <a:gs pos="24000">
                <a:srgbClr val="28304C">
                  <a:alpha val="6000"/>
                </a:srgbClr>
              </a:gs>
            </a:gsLst>
            <a:lin ang="1800000" scaled="0"/>
          </a:gradFill>
          <a:ln>
            <a:noFill/>
          </a:ln>
          <a:effectLst>
            <a:outerShdw blurRad="431800" dist="1524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5" name="矩形 4">
            <a:extLst>
              <a:ext uri="{FF2B5EF4-FFF2-40B4-BE49-F238E27FC236}">
                <a16:creationId xmlns:a16="http://schemas.microsoft.com/office/drawing/2014/main" id="{F02E758B-EA64-14FB-58F6-DCF31C9DE252}"/>
              </a:ext>
            </a:extLst>
          </p:cNvPr>
          <p:cNvSpPr/>
          <p:nvPr/>
        </p:nvSpPr>
        <p:spPr>
          <a:xfrm>
            <a:off x="74546" y="3014144"/>
            <a:ext cx="11950171" cy="324933"/>
          </a:xfrm>
          <a:prstGeom prst="rect">
            <a:avLst/>
          </a:prstGeom>
          <a:gradFill>
            <a:gsLst>
              <a:gs pos="98370">
                <a:srgbClr val="6989B2">
                  <a:alpha val="0"/>
                </a:srgbClr>
              </a:gs>
              <a:gs pos="84000">
                <a:srgbClr val="6989B2">
                  <a:alpha val="12000"/>
                </a:srgbClr>
              </a:gs>
              <a:gs pos="0">
                <a:srgbClr val="28304C">
                  <a:alpha val="0"/>
                </a:srgbClr>
              </a:gs>
              <a:gs pos="24000">
                <a:srgbClr val="28304C">
                  <a:alpha val="6000"/>
                </a:srgbClr>
              </a:gs>
            </a:gsLst>
            <a:lin ang="1800000" scaled="0"/>
          </a:gradFill>
          <a:ln>
            <a:noFill/>
          </a:ln>
          <a:effectLst>
            <a:outerShdw blurRad="431800" dist="1524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6" name="矩形 5">
            <a:extLst>
              <a:ext uri="{FF2B5EF4-FFF2-40B4-BE49-F238E27FC236}">
                <a16:creationId xmlns:a16="http://schemas.microsoft.com/office/drawing/2014/main" id="{65601BF0-CFD9-8EF0-55CC-7A2B579D8012}"/>
              </a:ext>
            </a:extLst>
          </p:cNvPr>
          <p:cNvSpPr/>
          <p:nvPr/>
        </p:nvSpPr>
        <p:spPr>
          <a:xfrm>
            <a:off x="453829" y="4056603"/>
            <a:ext cx="10942493" cy="330496"/>
          </a:xfrm>
          <a:prstGeom prst="rect">
            <a:avLst/>
          </a:prstGeom>
          <a:gradFill>
            <a:gsLst>
              <a:gs pos="98370">
                <a:srgbClr val="6989B2">
                  <a:alpha val="0"/>
                </a:srgbClr>
              </a:gs>
              <a:gs pos="84000">
                <a:srgbClr val="6989B2">
                  <a:alpha val="12000"/>
                </a:srgbClr>
              </a:gs>
              <a:gs pos="0">
                <a:srgbClr val="28304C">
                  <a:alpha val="0"/>
                </a:srgbClr>
              </a:gs>
              <a:gs pos="24000">
                <a:srgbClr val="28304C">
                  <a:alpha val="6000"/>
                </a:srgbClr>
              </a:gs>
            </a:gsLst>
            <a:lin ang="1800000" scaled="0"/>
          </a:gradFill>
          <a:ln>
            <a:noFill/>
          </a:ln>
          <a:effectLst>
            <a:outerShdw blurRad="431800" dist="1524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sp>
        <p:nvSpPr>
          <p:cNvPr id="24" name="矩形 23">
            <a:extLst>
              <a:ext uri="{FF2B5EF4-FFF2-40B4-BE49-F238E27FC236}">
                <a16:creationId xmlns:a16="http://schemas.microsoft.com/office/drawing/2014/main" id="{AB01E0FD-F8B4-E245-C30D-6612CFA91A48}"/>
              </a:ext>
            </a:extLst>
          </p:cNvPr>
          <p:cNvSpPr/>
          <p:nvPr/>
        </p:nvSpPr>
        <p:spPr>
          <a:xfrm>
            <a:off x="389603" y="6136391"/>
            <a:ext cx="10942493" cy="689076"/>
          </a:xfrm>
          <a:prstGeom prst="rect">
            <a:avLst/>
          </a:prstGeom>
          <a:gradFill>
            <a:gsLst>
              <a:gs pos="98370">
                <a:srgbClr val="6989B2">
                  <a:alpha val="0"/>
                </a:srgbClr>
              </a:gs>
              <a:gs pos="84000">
                <a:srgbClr val="6989B2">
                  <a:alpha val="12000"/>
                </a:srgbClr>
              </a:gs>
              <a:gs pos="0">
                <a:srgbClr val="28304C">
                  <a:alpha val="0"/>
                </a:srgbClr>
              </a:gs>
              <a:gs pos="24000">
                <a:srgbClr val="28304C">
                  <a:alpha val="6000"/>
                </a:srgbClr>
              </a:gs>
            </a:gsLst>
            <a:lin ang="1800000" scaled="0"/>
          </a:gradFill>
          <a:ln>
            <a:noFill/>
          </a:ln>
          <a:effectLst>
            <a:outerShdw blurRad="431800" dist="1524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cs typeface="+mn-ea"/>
              <a:sym typeface="+mn-lt"/>
            </a:endParaRPr>
          </a:p>
        </p:txBody>
      </p:sp>
      <p:pic>
        <p:nvPicPr>
          <p:cNvPr id="29" name="圖片 28">
            <a:extLst>
              <a:ext uri="{FF2B5EF4-FFF2-40B4-BE49-F238E27FC236}">
                <a16:creationId xmlns:a16="http://schemas.microsoft.com/office/drawing/2014/main" id="{EA044672-1900-8415-743B-0B01DD09C02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7773982" y="1623988"/>
            <a:ext cx="1037734" cy="685800"/>
          </a:xfrm>
          <a:prstGeom prst="rect">
            <a:avLst/>
          </a:prstGeom>
          <a:effectLst>
            <a:outerShdw blurRad="431800" dist="190500" dir="5760000" algn="ctr" rotWithShape="0">
              <a:srgbClr val="000000">
                <a:alpha val="34000"/>
              </a:srgbClr>
            </a:outerShdw>
          </a:effectLst>
        </p:spPr>
      </p:pic>
      <p:graphicFrame>
        <p:nvGraphicFramePr>
          <p:cNvPr id="3" name="Table 3">
            <a:extLst>
              <a:ext uri="{FF2B5EF4-FFF2-40B4-BE49-F238E27FC236}">
                <a16:creationId xmlns:a16="http://schemas.microsoft.com/office/drawing/2014/main" id="{97ECCB20-01B0-182C-FEF4-15BFFC17F462}"/>
              </a:ext>
            </a:extLst>
          </p:cNvPr>
          <p:cNvGraphicFramePr>
            <a:graphicFrameLocks noGrp="1"/>
          </p:cNvGraphicFramePr>
          <p:nvPr>
            <p:extLst>
              <p:ext uri="{D42A27DB-BD31-4B8C-83A1-F6EECF244321}">
                <p14:modId xmlns:p14="http://schemas.microsoft.com/office/powerpoint/2010/main" val="1753094386"/>
              </p:ext>
            </p:extLst>
          </p:nvPr>
        </p:nvGraphicFramePr>
        <p:xfrm>
          <a:off x="203198" y="2222720"/>
          <a:ext cx="11825551" cy="4618599"/>
        </p:xfrm>
        <a:graphic>
          <a:graphicData uri="http://schemas.openxmlformats.org/drawingml/2006/table">
            <a:tbl>
              <a:tblPr firstRow="1" bandRow="1">
                <a:tableStyleId>{7DF18680-E054-41AD-8BC1-D1AEF772440D}</a:tableStyleId>
              </a:tblPr>
              <a:tblGrid>
                <a:gridCol w="999069">
                  <a:extLst>
                    <a:ext uri="{9D8B030D-6E8A-4147-A177-3AD203B41FA5}">
                      <a16:colId xmlns:a16="http://schemas.microsoft.com/office/drawing/2014/main" val="2782527215"/>
                    </a:ext>
                  </a:extLst>
                </a:gridCol>
                <a:gridCol w="2861272">
                  <a:extLst>
                    <a:ext uri="{9D8B030D-6E8A-4147-A177-3AD203B41FA5}">
                      <a16:colId xmlns:a16="http://schemas.microsoft.com/office/drawing/2014/main" val="1872068843"/>
                    </a:ext>
                  </a:extLst>
                </a:gridCol>
                <a:gridCol w="2958507">
                  <a:extLst>
                    <a:ext uri="{9D8B030D-6E8A-4147-A177-3AD203B41FA5}">
                      <a16:colId xmlns:a16="http://schemas.microsoft.com/office/drawing/2014/main" val="3326054098"/>
                    </a:ext>
                  </a:extLst>
                </a:gridCol>
                <a:gridCol w="2503926">
                  <a:extLst>
                    <a:ext uri="{9D8B030D-6E8A-4147-A177-3AD203B41FA5}">
                      <a16:colId xmlns:a16="http://schemas.microsoft.com/office/drawing/2014/main" val="563427378"/>
                    </a:ext>
                  </a:extLst>
                </a:gridCol>
                <a:gridCol w="543607">
                  <a:extLst>
                    <a:ext uri="{9D8B030D-6E8A-4147-A177-3AD203B41FA5}">
                      <a16:colId xmlns:a16="http://schemas.microsoft.com/office/drawing/2014/main" val="1342372602"/>
                    </a:ext>
                  </a:extLst>
                </a:gridCol>
                <a:gridCol w="1959170">
                  <a:extLst>
                    <a:ext uri="{9D8B030D-6E8A-4147-A177-3AD203B41FA5}">
                      <a16:colId xmlns:a16="http://schemas.microsoft.com/office/drawing/2014/main" val="1924111272"/>
                    </a:ext>
                  </a:extLst>
                </a:gridCol>
              </a:tblGrid>
              <a:tr h="473414">
                <a:tc>
                  <a:txBody>
                    <a:bodyPr/>
                    <a:lstStyle/>
                    <a:p>
                      <a:pPr algn="ctr"/>
                      <a:endParaRPr lang="en-TW" sz="1800" b="1">
                        <a:solidFill>
                          <a:schemeClr val="bg1"/>
                        </a:solidFill>
                        <a:latin typeface="+mn-lt"/>
                        <a:ea typeface="+mn-ea"/>
                        <a:cs typeface="+mn-ea"/>
                        <a:sym typeface="+mn-lt"/>
                      </a:endParaRPr>
                    </a:p>
                  </a:txBody>
                  <a:tcPr anchor="ctr">
                    <a:lnL w="12700" cmpd="sng">
                      <a:noFill/>
                    </a:lnL>
                    <a:lnR w="6350" cap="flat" cmpd="sng" algn="ctr">
                      <a:noFill/>
                      <a:prstDash val="solid"/>
                      <a:round/>
                      <a:headEnd type="none" w="med" len="med"/>
                      <a:tailEnd type="none" w="med" len="med"/>
                    </a:lnR>
                    <a:lnT w="12700" cmpd="sng">
                      <a:noFill/>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TW" sz="1700" b="1">
                          <a:solidFill>
                            <a:schemeClr val="bg1"/>
                          </a:solidFill>
                          <a:sym typeface="+mn-lt"/>
                        </a:rPr>
                        <a:t>TVS-</a:t>
                      </a:r>
                      <a:r>
                        <a:rPr lang="en-US" sz="1700" b="1">
                          <a:solidFill>
                            <a:schemeClr val="bg1"/>
                          </a:solidFill>
                          <a:sym typeface="+mn-lt"/>
                        </a:rPr>
                        <a:t>h474-PT-8G</a:t>
                      </a:r>
                      <a:endParaRPr lang="en-US" sz="1700" b="1">
                        <a:solidFill>
                          <a:schemeClr val="bg1"/>
                        </a:solidFill>
                        <a:latin typeface="+mn-lt"/>
                        <a:ea typeface="+mn-ea"/>
                        <a:cs typeface="+mn-ea"/>
                        <a:sym typeface="+mn-lt"/>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mpd="sng">
                      <a:noFill/>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TW" sz="1700" b="1">
                          <a:solidFill>
                            <a:schemeClr val="bg1"/>
                          </a:solidFill>
                          <a:sym typeface="+mn-lt"/>
                        </a:rPr>
                        <a:t>TVS-h</a:t>
                      </a:r>
                      <a:r>
                        <a:rPr lang="en-US" sz="1700" b="1">
                          <a:solidFill>
                            <a:schemeClr val="bg1"/>
                          </a:solidFill>
                          <a:sym typeface="+mn-lt"/>
                        </a:rPr>
                        <a:t>6</a:t>
                      </a:r>
                      <a:r>
                        <a:rPr lang="en-TW" sz="1700" b="1">
                          <a:solidFill>
                            <a:schemeClr val="bg1"/>
                          </a:solidFill>
                          <a:sym typeface="+mn-lt"/>
                        </a:rPr>
                        <a:t>74</a:t>
                      </a:r>
                      <a:r>
                        <a:rPr lang="en-US" sz="1700" b="1">
                          <a:solidFill>
                            <a:schemeClr val="bg1"/>
                          </a:solidFill>
                          <a:sym typeface="+mn-lt"/>
                        </a:rPr>
                        <a:t>-i3-16G</a:t>
                      </a:r>
                      <a:endParaRPr lang="en-TW" sz="1700" b="1">
                        <a:solidFill>
                          <a:schemeClr val="bg1"/>
                        </a:solidFill>
                        <a:latin typeface="+mn-lt"/>
                        <a:ea typeface="+mn-ea"/>
                        <a:cs typeface="+mn-ea"/>
                        <a:sym typeface="+mn-lt"/>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mpd="sng">
                      <a:noFill/>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TW" sz="1700" b="1">
                          <a:solidFill>
                            <a:schemeClr val="bg1"/>
                          </a:solidFill>
                          <a:sym typeface="+mn-lt"/>
                        </a:rPr>
                        <a:t>TVS-h674</a:t>
                      </a:r>
                      <a:r>
                        <a:rPr lang="en-US" sz="1700" b="1">
                          <a:solidFill>
                            <a:schemeClr val="bg1"/>
                          </a:solidFill>
                          <a:sym typeface="+mn-lt"/>
                        </a:rPr>
                        <a:t>-i5-16G</a:t>
                      </a:r>
                      <a:endParaRPr lang="en-TW" sz="1700" b="1">
                        <a:solidFill>
                          <a:schemeClr val="bg1"/>
                        </a:solidFill>
                        <a:latin typeface="+mn-lt"/>
                        <a:ea typeface="+mn-ea"/>
                        <a:cs typeface="+mn-ea"/>
                        <a:sym typeface="+mn-lt"/>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mpd="sng">
                      <a:noFill/>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gridSpan="2">
                  <a:txBody>
                    <a:bodyPr/>
                    <a:lstStyle/>
                    <a:p>
                      <a:pPr algn="ctr"/>
                      <a:r>
                        <a:rPr lang="en-TW" sz="1700" b="1">
                          <a:solidFill>
                            <a:schemeClr val="bg1"/>
                          </a:solidFill>
                          <a:sym typeface="+mn-lt"/>
                        </a:rPr>
                        <a:t>TVS-h874</a:t>
                      </a:r>
                      <a:r>
                        <a:rPr lang="en-US" sz="1700" b="1">
                          <a:solidFill>
                            <a:schemeClr val="bg1"/>
                          </a:solidFill>
                          <a:sym typeface="+mn-lt"/>
                        </a:rPr>
                        <a:t>-i5-32G</a:t>
                      </a:r>
                      <a:endParaRPr lang="en-TW" sz="1700" b="1">
                        <a:solidFill>
                          <a:schemeClr val="bg1"/>
                        </a:solidFill>
                        <a:latin typeface="+mn-lt"/>
                        <a:ea typeface="+mn-ea"/>
                        <a:cs typeface="+mn-ea"/>
                        <a:sym typeface="+mn-lt"/>
                      </a:endParaRPr>
                    </a:p>
                  </a:txBody>
                  <a:tcPr anchor="ctr">
                    <a:lnL w="6350" cap="flat" cmpd="sng" algn="ctr">
                      <a:noFill/>
                      <a:prstDash val="solid"/>
                      <a:round/>
                      <a:headEnd type="none" w="med" len="med"/>
                      <a:tailEnd type="none" w="med" len="med"/>
                    </a:lnL>
                    <a:lnR w="12700" cmpd="sng">
                      <a:noFill/>
                    </a:lnR>
                    <a:lnT w="12700" cmpd="sng">
                      <a:noFill/>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r>
                        <a:rPr lang="en-TW" sz="1700" b="1">
                          <a:solidFill>
                            <a:schemeClr val="bg1"/>
                          </a:solidFill>
                          <a:sym typeface="+mn-lt"/>
                        </a:rPr>
                        <a:t>TVS-h874</a:t>
                      </a:r>
                      <a:r>
                        <a:rPr lang="en-US" sz="1700" b="1">
                          <a:solidFill>
                            <a:schemeClr val="bg1"/>
                          </a:solidFill>
                          <a:sym typeface="+mn-lt"/>
                        </a:rPr>
                        <a:t>-i5-32G</a:t>
                      </a:r>
                      <a:endParaRPr lang="en-TW" sz="1700" b="1">
                        <a:solidFill>
                          <a:schemeClr val="bg1"/>
                        </a:solidFill>
                        <a:latin typeface="+mn-lt"/>
                        <a:ea typeface="+mn-ea"/>
                        <a:cs typeface="+mn-ea"/>
                        <a:sym typeface="+mn-lt"/>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302577579"/>
                  </a:ext>
                </a:extLst>
              </a:tr>
              <a:tr h="308527">
                <a:tc>
                  <a:txBody>
                    <a:bodyPr/>
                    <a:lstStyle/>
                    <a:p>
                      <a:pPr algn="r"/>
                      <a:r>
                        <a:rPr lang="en-TW" sz="1450">
                          <a:solidFill>
                            <a:schemeClr val="tx1"/>
                          </a:solidFill>
                          <a:sym typeface="+mn-lt"/>
                        </a:rPr>
                        <a:t>CPU</a:t>
                      </a:r>
                      <a:endParaRPr lang="en-TW" sz="1450">
                        <a:solidFill>
                          <a:schemeClr val="tx1"/>
                        </a:solidFill>
                        <a:latin typeface="+mn-lt"/>
                        <a:ea typeface="+mn-ea"/>
                        <a:cs typeface="+mn-ea"/>
                        <a:sym typeface="+mn-lt"/>
                      </a:endParaRPr>
                    </a:p>
                  </a:txBody>
                  <a:tcPr anchor="ctr">
                    <a:lnL w="12700" cmpd="sng">
                      <a:noFill/>
                    </a:lnL>
                    <a:lnR w="6350" cap="flat" cmpd="sng" algn="ctr">
                      <a:solidFill>
                        <a:schemeClr val="bg1">
                          <a:lumMod val="6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a:txBody>
                    <a:bodyPr/>
                    <a:lstStyle/>
                    <a:p>
                      <a:pPr algn="ctr"/>
                      <a:r>
                        <a:rPr lang="en-TW" altLang="zh-TW" sz="1450">
                          <a:solidFill>
                            <a:schemeClr val="tx1"/>
                          </a:solidFill>
                          <a:sym typeface="+mn-lt"/>
                        </a:rPr>
                        <a:t>Intel Pentium Gold</a:t>
                      </a:r>
                      <a:r>
                        <a:rPr lang="en-US" altLang="zh-TW" sz="1450">
                          <a:solidFill>
                            <a:schemeClr val="tx1"/>
                          </a:solidFill>
                          <a:sym typeface="+mn-lt"/>
                        </a:rPr>
                        <a:t> G7400 </a:t>
                      </a:r>
                      <a:endParaRPr lang="en-TW" sz="1450">
                        <a:solidFill>
                          <a:schemeClr val="tx1"/>
                        </a:solidFill>
                        <a:latin typeface="+mn-lt"/>
                        <a:ea typeface="+mn-ea"/>
                        <a:cs typeface="+mn-ea"/>
                        <a:sym typeface="+mn-lt"/>
                      </a:endParaRPr>
                    </a:p>
                  </a:txBody>
                  <a:tcPr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a:txBody>
                    <a:bodyPr/>
                    <a:lstStyle/>
                    <a:p>
                      <a:pPr algn="ctr"/>
                      <a:r>
                        <a:rPr lang="en-US" altLang="zh-TW" sz="1450">
                          <a:solidFill>
                            <a:schemeClr val="tx1"/>
                          </a:solidFill>
                          <a:sym typeface="+mn-lt"/>
                        </a:rPr>
                        <a:t>Core i3-12100</a:t>
                      </a:r>
                      <a:endParaRPr lang="en-US" altLang="zh-TW" sz="1450">
                        <a:solidFill>
                          <a:schemeClr val="tx1"/>
                        </a:solidFill>
                        <a:latin typeface="+mn-lt"/>
                        <a:ea typeface="+mn-ea"/>
                        <a:cs typeface="+mn-ea"/>
                        <a:sym typeface="+mn-lt"/>
                      </a:endParaRPr>
                    </a:p>
                  </a:txBody>
                  <a:tcPr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gridSpan="3">
                  <a:txBody>
                    <a:bodyPr/>
                    <a:lstStyle/>
                    <a:p>
                      <a:pPr algn="ctr"/>
                      <a:r>
                        <a:rPr lang="en-US" sz="1450">
                          <a:solidFill>
                            <a:schemeClr val="tx1"/>
                          </a:solidFill>
                          <a:sym typeface="+mn-lt"/>
                        </a:rPr>
                        <a:t>Core i5-12400</a:t>
                      </a:r>
                      <a:endParaRPr lang="en-TW" sz="1450">
                        <a:solidFill>
                          <a:schemeClr val="tx1"/>
                        </a:solidFill>
                        <a:latin typeface="+mn-lt"/>
                        <a:ea typeface="+mn-ea"/>
                        <a:cs typeface="+mn-ea"/>
                        <a:sym typeface="+mn-lt"/>
                      </a:endParaRPr>
                    </a:p>
                  </a:txBody>
                  <a:tcPr anchor="ctr">
                    <a:lnL w="6350" cap="flat" cmpd="sng" algn="ctr">
                      <a:solidFill>
                        <a:schemeClr val="bg1">
                          <a:lumMod val="65000"/>
                        </a:schemeClr>
                      </a:solidFill>
                      <a:prstDash val="solid"/>
                      <a:round/>
                      <a:headEnd type="none" w="med" len="med"/>
                      <a:tailEnd type="none" w="med" len="med"/>
                    </a:lnL>
                    <a:lnR w="12700" cmpd="sng">
                      <a:noFill/>
                    </a:lnR>
                    <a:lnT w="6350" cap="flat" cmpd="sng" algn="ctr">
                      <a:no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hMerge="1">
                  <a:txBody>
                    <a:bodyPr/>
                    <a:lstStyle/>
                    <a:p>
                      <a:endParaRPr lang="zh-TW" altLang="en-US"/>
                    </a:p>
                  </a:txBody>
                  <a:tcPr/>
                </a:tc>
                <a:tc hMerge="1">
                  <a:txBody>
                    <a:bodyPr/>
                    <a:lstStyle/>
                    <a:p>
                      <a:endParaRPr lang="en-TW"/>
                    </a:p>
                  </a:txBody>
                  <a:tcPr anchor="ctr"/>
                </a:tc>
                <a:extLst>
                  <a:ext uri="{0D108BD9-81ED-4DB2-BD59-A6C34878D82A}">
                    <a16:rowId xmlns:a16="http://schemas.microsoft.com/office/drawing/2014/main" val="3453380055"/>
                  </a:ext>
                </a:extLst>
              </a:tr>
              <a:tr h="308527">
                <a:tc>
                  <a:txBody>
                    <a:bodyPr/>
                    <a:lstStyle/>
                    <a:p>
                      <a:pPr algn="r"/>
                      <a:r>
                        <a:rPr lang="en-TW" sz="1450">
                          <a:solidFill>
                            <a:schemeClr val="tx1"/>
                          </a:solidFill>
                          <a:sym typeface="+mn-lt"/>
                        </a:rPr>
                        <a:t>Memory</a:t>
                      </a:r>
                      <a:endParaRPr lang="en-TW" sz="1450">
                        <a:solidFill>
                          <a:schemeClr val="tx1"/>
                        </a:solidFill>
                        <a:latin typeface="+mn-lt"/>
                        <a:ea typeface="+mn-ea"/>
                        <a:cs typeface="+mn-ea"/>
                        <a:sym typeface="+mn-lt"/>
                      </a:endParaRPr>
                    </a:p>
                  </a:txBody>
                  <a:tcPr anchor="ctr">
                    <a:lnL w="12700" cmpd="sng">
                      <a:noFill/>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gridSpan="5">
                  <a:txBody>
                    <a:bodyPr/>
                    <a:lstStyle/>
                    <a:p>
                      <a:pPr algn="ctr"/>
                      <a:r>
                        <a:rPr lang="en-TW" sz="1450">
                          <a:solidFill>
                            <a:schemeClr val="tx1"/>
                          </a:solidFill>
                          <a:sym typeface="+mn-lt"/>
                        </a:rPr>
                        <a:t>Max. 128GB</a:t>
                      </a:r>
                      <a:r>
                        <a:rPr lang="en-US" sz="1450">
                          <a:solidFill>
                            <a:schemeClr val="tx1"/>
                          </a:solidFill>
                          <a:sym typeface="+mn-lt"/>
                        </a:rPr>
                        <a:t> (2 x 64GB)</a:t>
                      </a:r>
                      <a:endParaRPr lang="en-TW" sz="1450">
                        <a:solidFill>
                          <a:schemeClr val="tx1"/>
                        </a:solidFill>
                        <a:latin typeface="+mn-lt"/>
                        <a:ea typeface="+mn-ea"/>
                        <a:cs typeface="+mn-ea"/>
                        <a:sym typeface="+mn-lt"/>
                      </a:endParaRPr>
                    </a:p>
                  </a:txBody>
                  <a:tcPr anchor="ctr">
                    <a:lnL w="6350" cap="flat" cmpd="sng" algn="ctr">
                      <a:solidFill>
                        <a:schemeClr val="bg1">
                          <a:lumMod val="65000"/>
                        </a:schemeClr>
                      </a:solidFill>
                      <a:prstDash val="solid"/>
                      <a:round/>
                      <a:headEnd type="none" w="med" len="med"/>
                      <a:tailEnd type="none" w="med" len="med"/>
                    </a:lnL>
                    <a:lnR w="12700" cmpd="sng">
                      <a:noFill/>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hMerge="1">
                  <a:txBody>
                    <a:bodyPr/>
                    <a:lstStyle/>
                    <a:p>
                      <a:pPr algn="ctr"/>
                      <a:r>
                        <a:rPr lang="en-TW" sz="1700">
                          <a:solidFill>
                            <a:schemeClr val="tx1"/>
                          </a:solidFill>
                          <a:sym typeface="+mn-lt"/>
                        </a:rPr>
                        <a:t>Max. 128GB</a:t>
                      </a:r>
                      <a:endParaRPr lang="en-TW" sz="1700">
                        <a:solidFill>
                          <a:schemeClr val="tx1"/>
                        </a:solidFill>
                        <a:latin typeface="Arial" panose="020B0604020202020204" pitchFamily="34" charset="0"/>
                        <a:ea typeface="+mn-ea"/>
                        <a:cs typeface="Arial" panose="020B0604020202020204" pitchFamily="34" charset="0"/>
                        <a:sym typeface="+mn-lt"/>
                      </a:endParaRPr>
                    </a:p>
                  </a:txBody>
                  <a:tcPr anchor="ctr"/>
                </a:tc>
                <a:tc hMerge="1">
                  <a:txBody>
                    <a:bodyPr/>
                    <a:lstStyle/>
                    <a:p>
                      <a:endParaRPr lang="zh-TW" altLang="en-US"/>
                    </a:p>
                  </a:txBody>
                  <a:tcPr/>
                </a:tc>
                <a:tc hMerge="1">
                  <a:txBody>
                    <a:bodyPr/>
                    <a:lstStyle/>
                    <a:p>
                      <a:endParaRPr lang="zh-TW" altLang="en-US"/>
                    </a:p>
                  </a:txBody>
                  <a:tcPr/>
                </a:tc>
                <a:tc hMerge="1">
                  <a:txBody>
                    <a:bodyPr/>
                    <a:lstStyle/>
                    <a:p>
                      <a:endParaRPr lang="en-TW"/>
                    </a:p>
                  </a:txBody>
                  <a:tcPr anchor="ctr"/>
                </a:tc>
                <a:extLst>
                  <a:ext uri="{0D108BD9-81ED-4DB2-BD59-A6C34878D82A}">
                    <a16:rowId xmlns:a16="http://schemas.microsoft.com/office/drawing/2014/main" val="20962455"/>
                  </a:ext>
                </a:extLst>
              </a:tr>
              <a:tr h="731910">
                <a:tc>
                  <a:txBody>
                    <a:bodyPr/>
                    <a:lstStyle/>
                    <a:p>
                      <a:pPr algn="r"/>
                      <a:r>
                        <a:rPr lang="en-TW" sz="1450">
                          <a:solidFill>
                            <a:schemeClr val="tx1"/>
                          </a:solidFill>
                          <a:sym typeface="+mn-lt"/>
                        </a:rPr>
                        <a:t>PCIe</a:t>
                      </a:r>
                      <a:endParaRPr lang="en-TW" sz="1450">
                        <a:solidFill>
                          <a:schemeClr val="tx1"/>
                        </a:solidFill>
                        <a:latin typeface="+mn-lt"/>
                        <a:ea typeface="+mn-ea"/>
                        <a:cs typeface="+mn-ea"/>
                        <a:sym typeface="+mn-lt"/>
                      </a:endParaRPr>
                    </a:p>
                  </a:txBody>
                  <a:tcPr anchor="ctr">
                    <a:lnL w="12700" cmpd="sng">
                      <a:noFill/>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a:txBody>
                    <a:bodyPr/>
                    <a:lstStyle/>
                    <a:p>
                      <a:pPr algn="ctr"/>
                      <a:r>
                        <a:rPr lang="en-TW" sz="1450" dirty="0">
                          <a:solidFill>
                            <a:schemeClr val="tx1"/>
                          </a:solidFill>
                          <a:sym typeface="+mn-lt"/>
                        </a:rPr>
                        <a:t>1 x PCIe Gen</a:t>
                      </a:r>
                      <a:r>
                        <a:rPr lang="en-US" altLang="zh-TW" sz="1450" dirty="0">
                          <a:solidFill>
                            <a:schemeClr val="tx1"/>
                          </a:solidFill>
                          <a:sym typeface="+mn-lt"/>
                        </a:rPr>
                        <a:t>4</a:t>
                      </a:r>
                      <a:r>
                        <a:rPr lang="en-TW" sz="1450" dirty="0">
                          <a:solidFill>
                            <a:schemeClr val="tx1"/>
                          </a:solidFill>
                          <a:sym typeface="+mn-lt"/>
                        </a:rPr>
                        <a:t> x16</a:t>
                      </a:r>
                      <a:br>
                        <a:rPr lang="en-TW" sz="1450" dirty="0">
                          <a:solidFill>
                            <a:schemeClr val="tx1"/>
                          </a:solidFill>
                          <a:sym typeface="+mn-lt"/>
                        </a:rPr>
                      </a:br>
                      <a:r>
                        <a:rPr lang="en-TW" sz="1450" dirty="0">
                          <a:solidFill>
                            <a:schemeClr val="tx1"/>
                          </a:solidFill>
                          <a:sym typeface="+mn-lt"/>
                        </a:rPr>
                        <a:t>1 x PCIe Gen3 x</a:t>
                      </a:r>
                      <a:r>
                        <a:rPr lang="en-US" sz="1450" dirty="0">
                          <a:solidFill>
                            <a:schemeClr val="tx1"/>
                          </a:solidFill>
                          <a:sym typeface="+mn-lt"/>
                        </a:rPr>
                        <a:t>2</a:t>
                      </a:r>
                      <a:endParaRPr lang="en-TW" sz="1450" dirty="0">
                        <a:solidFill>
                          <a:schemeClr val="tx1"/>
                        </a:solidFill>
                        <a:latin typeface="+mn-lt"/>
                        <a:ea typeface="+mn-ea"/>
                        <a:cs typeface="+mn-ea"/>
                        <a:sym typeface="+mn-lt"/>
                      </a:endParaRPr>
                    </a:p>
                  </a:txBody>
                  <a:tcPr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gridSpan="4">
                  <a:txBody>
                    <a:bodyPr/>
                    <a:lstStyle/>
                    <a:p>
                      <a:pPr algn="ctr"/>
                      <a:r>
                        <a:rPr lang="en-TW" sz="1450">
                          <a:solidFill>
                            <a:schemeClr val="tx1"/>
                          </a:solidFill>
                          <a:sym typeface="+mn-lt"/>
                        </a:rPr>
                        <a:t>1 x PCIe </a:t>
                      </a:r>
                      <a:r>
                        <a:rPr lang="en-TW" sz="1450">
                          <a:solidFill>
                            <a:srgbClr val="C00000"/>
                          </a:solidFill>
                          <a:sym typeface="+mn-lt"/>
                        </a:rPr>
                        <a:t>Gen4</a:t>
                      </a:r>
                      <a:r>
                        <a:rPr lang="en-TW" sz="1450">
                          <a:solidFill>
                            <a:schemeClr val="tx1"/>
                          </a:solidFill>
                          <a:sym typeface="+mn-lt"/>
                        </a:rPr>
                        <a:t> x16</a:t>
                      </a:r>
                      <a:br>
                        <a:rPr lang="en-TW" sz="1450">
                          <a:solidFill>
                            <a:schemeClr val="tx1"/>
                          </a:solidFill>
                          <a:sym typeface="+mn-lt"/>
                        </a:rPr>
                      </a:br>
                      <a:r>
                        <a:rPr lang="en-TW" sz="1450">
                          <a:solidFill>
                            <a:schemeClr val="tx1"/>
                          </a:solidFill>
                          <a:sym typeface="+mn-lt"/>
                        </a:rPr>
                        <a:t>1 x PCIe </a:t>
                      </a:r>
                      <a:r>
                        <a:rPr lang="en-TW" sz="1450">
                          <a:solidFill>
                            <a:srgbClr val="C00000"/>
                          </a:solidFill>
                          <a:sym typeface="+mn-lt"/>
                        </a:rPr>
                        <a:t>Gen4</a:t>
                      </a:r>
                      <a:r>
                        <a:rPr lang="en-TW" sz="1450">
                          <a:solidFill>
                            <a:schemeClr val="tx1"/>
                          </a:solidFill>
                          <a:sym typeface="+mn-lt"/>
                        </a:rPr>
                        <a:t> x4</a:t>
                      </a:r>
                      <a:endParaRPr lang="en-TW" sz="1450">
                        <a:solidFill>
                          <a:schemeClr val="tx1"/>
                        </a:solidFill>
                        <a:latin typeface="+mn-lt"/>
                        <a:ea typeface="+mn-ea"/>
                        <a:cs typeface="+mn-ea"/>
                        <a:sym typeface="+mn-lt"/>
                      </a:endParaRPr>
                    </a:p>
                  </a:txBody>
                  <a:tcPr anchor="ctr">
                    <a:lnL w="6350" cap="flat" cmpd="sng" algn="ctr">
                      <a:solidFill>
                        <a:schemeClr val="bg1">
                          <a:lumMod val="65000"/>
                        </a:schemeClr>
                      </a:solidFill>
                      <a:prstDash val="solid"/>
                      <a:round/>
                      <a:headEnd type="none" w="med" len="med"/>
                      <a:tailEnd type="none" w="med" len="med"/>
                    </a:lnL>
                    <a:lnR w="12700" cmpd="sng">
                      <a:noFill/>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hMerge="1">
                  <a:txBody>
                    <a:bodyPr/>
                    <a:lstStyle/>
                    <a:p>
                      <a:pPr algn="ctr"/>
                      <a:endParaRPr lang="en-TW" sz="1700">
                        <a:solidFill>
                          <a:schemeClr val="tx1"/>
                        </a:solidFill>
                        <a:latin typeface="Arial" panose="020B0604020202020204" pitchFamily="34" charset="0"/>
                        <a:ea typeface="+mn-ea"/>
                        <a:cs typeface="Arial" panose="020B0604020202020204" pitchFamily="34" charset="0"/>
                        <a:sym typeface="+mn-lt"/>
                      </a:endParaRPr>
                    </a:p>
                  </a:txBody>
                  <a:tcPr anchor="ctr"/>
                </a:tc>
                <a:tc hMerge="1">
                  <a:txBody>
                    <a:bodyPr/>
                    <a:lstStyle/>
                    <a:p>
                      <a:endParaRPr lang="zh-TW" altLang="en-US"/>
                    </a:p>
                  </a:txBody>
                  <a:tcPr/>
                </a:tc>
                <a:tc hMerge="1">
                  <a:txBody>
                    <a:bodyPr/>
                    <a:lstStyle/>
                    <a:p>
                      <a:pPr algn="ctr"/>
                      <a:endParaRPr lang="en-TW"/>
                    </a:p>
                  </a:txBody>
                  <a:tcPr anchor="ctr"/>
                </a:tc>
                <a:extLst>
                  <a:ext uri="{0D108BD9-81ED-4DB2-BD59-A6C34878D82A}">
                    <a16:rowId xmlns:a16="http://schemas.microsoft.com/office/drawing/2014/main" val="2071057464"/>
                  </a:ext>
                </a:extLst>
              </a:tr>
              <a:tr h="321065">
                <a:tc>
                  <a:txBody>
                    <a:bodyPr/>
                    <a:lstStyle/>
                    <a:p>
                      <a:pPr algn="r"/>
                      <a:r>
                        <a:rPr lang="en-TW" sz="1450">
                          <a:solidFill>
                            <a:schemeClr val="tx1"/>
                          </a:solidFill>
                          <a:sym typeface="+mn-lt"/>
                        </a:rPr>
                        <a:t>Graphics</a:t>
                      </a:r>
                      <a:endParaRPr lang="en-TW" sz="1450">
                        <a:solidFill>
                          <a:schemeClr val="tx1"/>
                        </a:solidFill>
                        <a:latin typeface="+mn-lt"/>
                        <a:ea typeface="+mn-ea"/>
                        <a:cs typeface="+mn-ea"/>
                        <a:sym typeface="+mn-lt"/>
                      </a:endParaRPr>
                    </a:p>
                  </a:txBody>
                  <a:tcPr anchor="ctr">
                    <a:lnL w="12700" cmpd="sng">
                      <a:noFill/>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a:txBody>
                    <a:bodyPr/>
                    <a:lstStyle/>
                    <a:p>
                      <a:pPr algn="ctr"/>
                      <a:r>
                        <a:rPr lang="en-TW" sz="1450">
                          <a:solidFill>
                            <a:schemeClr val="tx1"/>
                          </a:solidFill>
                          <a:sym typeface="+mn-lt"/>
                        </a:rPr>
                        <a:t>UHD</a:t>
                      </a:r>
                      <a:r>
                        <a:rPr lang="en-US" sz="1450">
                          <a:solidFill>
                            <a:schemeClr val="tx1"/>
                          </a:solidFill>
                          <a:sym typeface="+mn-lt"/>
                        </a:rPr>
                        <a:t> </a:t>
                      </a:r>
                      <a:r>
                        <a:rPr lang="en-TW" sz="1450">
                          <a:solidFill>
                            <a:schemeClr val="tx1"/>
                          </a:solidFill>
                          <a:sym typeface="+mn-lt"/>
                        </a:rPr>
                        <a:t>Graphics </a:t>
                      </a:r>
                      <a:r>
                        <a:rPr lang="en-US" sz="1450">
                          <a:solidFill>
                            <a:schemeClr val="tx1"/>
                          </a:solidFill>
                          <a:sym typeface="+mn-lt"/>
                        </a:rPr>
                        <a:t>710; 16EUs</a:t>
                      </a:r>
                      <a:endParaRPr lang="en-TW" sz="1450">
                        <a:solidFill>
                          <a:schemeClr val="tx1"/>
                        </a:solidFill>
                        <a:latin typeface="+mn-lt"/>
                        <a:ea typeface="+mn-ea"/>
                        <a:cs typeface="+mn-ea"/>
                        <a:sym typeface="+mn-lt"/>
                      </a:endParaRPr>
                    </a:p>
                  </a:txBody>
                  <a:tcPr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a:txBody>
                    <a:bodyPr/>
                    <a:lstStyle/>
                    <a:p>
                      <a:pPr algn="ctr"/>
                      <a:r>
                        <a:rPr lang="en-TW" sz="1450">
                          <a:solidFill>
                            <a:schemeClr val="tx1"/>
                          </a:solidFill>
                          <a:sym typeface="+mn-lt"/>
                        </a:rPr>
                        <a:t>UHD Graphics 7</a:t>
                      </a:r>
                      <a:r>
                        <a:rPr lang="en-US" sz="1450">
                          <a:solidFill>
                            <a:schemeClr val="tx1"/>
                          </a:solidFill>
                          <a:sym typeface="+mn-lt"/>
                        </a:rPr>
                        <a:t>30; 24EUs</a:t>
                      </a:r>
                      <a:endParaRPr lang="en-TW" sz="1450">
                        <a:solidFill>
                          <a:schemeClr val="tx1"/>
                        </a:solidFill>
                        <a:latin typeface="+mn-lt"/>
                        <a:ea typeface="+mn-ea"/>
                        <a:cs typeface="+mn-ea"/>
                        <a:sym typeface="+mn-lt"/>
                      </a:endParaRPr>
                    </a:p>
                  </a:txBody>
                  <a:tcPr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gridSpan="3">
                  <a:txBody>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lang="en-TW" altLang="zh-TW" sz="1450">
                          <a:solidFill>
                            <a:schemeClr val="tx1"/>
                          </a:solidFill>
                          <a:sym typeface="+mn-lt"/>
                        </a:rPr>
                        <a:t>UHD Graphics 770</a:t>
                      </a:r>
                      <a:r>
                        <a:rPr lang="en-US" altLang="zh-TW" sz="1450">
                          <a:solidFill>
                            <a:schemeClr val="tx1"/>
                          </a:solidFill>
                          <a:sym typeface="+mn-lt"/>
                        </a:rPr>
                        <a:t>; 32EUs</a:t>
                      </a:r>
                      <a:endParaRPr lang="en-TW" altLang="zh-TW" sz="1450">
                        <a:solidFill>
                          <a:schemeClr val="tx1"/>
                        </a:solidFill>
                        <a:latin typeface="+mn-lt"/>
                        <a:ea typeface="+mn-ea"/>
                        <a:cs typeface="+mn-ea"/>
                        <a:sym typeface="+mn-lt"/>
                      </a:endParaRPr>
                    </a:p>
                  </a:txBody>
                  <a:tcPr anchor="ctr">
                    <a:lnL w="6350" cap="flat" cmpd="sng" algn="ctr">
                      <a:solidFill>
                        <a:schemeClr val="bg1">
                          <a:lumMod val="65000"/>
                        </a:schemeClr>
                      </a:solidFill>
                      <a:prstDash val="solid"/>
                      <a:round/>
                      <a:headEnd type="none" w="med" len="med"/>
                      <a:tailEnd type="none" w="med" len="med"/>
                    </a:lnL>
                    <a:lnR w="12700" cmpd="sng">
                      <a:noFill/>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hMerge="1">
                  <a:txBody>
                    <a:bodyPr/>
                    <a:lstStyle/>
                    <a:p>
                      <a:endParaRPr lang="zh-TW" altLang="en-US"/>
                    </a:p>
                  </a:txBody>
                  <a:tcPr/>
                </a:tc>
                <a:tc hMerge="1">
                  <a:txBody>
                    <a:bodyPr/>
                    <a:lstStyle/>
                    <a:p>
                      <a:pPr algn="ctr"/>
                      <a:endParaRPr lang="en-TW"/>
                    </a:p>
                  </a:txBody>
                  <a:tcPr anchor="ctr"/>
                </a:tc>
                <a:extLst>
                  <a:ext uri="{0D108BD9-81ED-4DB2-BD59-A6C34878D82A}">
                    <a16:rowId xmlns:a16="http://schemas.microsoft.com/office/drawing/2014/main" val="538287447"/>
                  </a:ext>
                </a:extLst>
              </a:tr>
              <a:tr h="744980">
                <a:tc>
                  <a:txBody>
                    <a:bodyPr/>
                    <a:lstStyle/>
                    <a:p>
                      <a:pPr algn="r"/>
                      <a:r>
                        <a:rPr lang="en-US" sz="1450">
                          <a:solidFill>
                            <a:schemeClr val="tx1"/>
                          </a:solidFill>
                          <a:sym typeface="+mn-lt"/>
                        </a:rPr>
                        <a:t>Drive slot</a:t>
                      </a:r>
                      <a:endParaRPr lang="en-TW" sz="1450">
                        <a:solidFill>
                          <a:schemeClr val="tx1"/>
                        </a:solidFill>
                        <a:latin typeface="+mn-lt"/>
                        <a:ea typeface="+mn-ea"/>
                        <a:cs typeface="+mn-ea"/>
                        <a:sym typeface="+mn-lt"/>
                      </a:endParaRPr>
                    </a:p>
                  </a:txBody>
                  <a:tcPr anchor="ctr">
                    <a:lnL w="12700" cmpd="sng">
                      <a:noFill/>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a:txBody>
                    <a:bodyPr/>
                    <a:lstStyle/>
                    <a:p>
                      <a:pPr algn="ctr"/>
                      <a:r>
                        <a:rPr lang="en-US" sz="1450">
                          <a:solidFill>
                            <a:schemeClr val="tx1"/>
                          </a:solidFill>
                          <a:sym typeface="+mn-lt"/>
                        </a:rPr>
                        <a:t>4 x 2.5”/3.5” HDD/SSD; SATA 6Gbps</a:t>
                      </a:r>
                      <a:endParaRPr lang="en-TW" sz="1450">
                        <a:solidFill>
                          <a:schemeClr val="tx1"/>
                        </a:solidFill>
                        <a:latin typeface="+mn-lt"/>
                        <a:ea typeface="+mn-ea"/>
                        <a:cs typeface="+mn-ea"/>
                        <a:sym typeface="+mn-lt"/>
                      </a:endParaRPr>
                    </a:p>
                  </a:txBody>
                  <a:tcPr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gridSpan="3">
                  <a:txBody>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lang="en-US" altLang="zh-TW" sz="1450">
                          <a:solidFill>
                            <a:schemeClr val="tx1"/>
                          </a:solidFill>
                          <a:sym typeface="+mn-lt"/>
                        </a:rPr>
                        <a:t>6 x 2.5”/3.5” HDD/SSD; SATA 6Gbps</a:t>
                      </a:r>
                      <a:endParaRPr lang="en-TW" altLang="zh-TW" sz="1450">
                        <a:solidFill>
                          <a:schemeClr val="tx1"/>
                        </a:solidFill>
                        <a:latin typeface="+mn-lt"/>
                        <a:ea typeface="+mn-ea"/>
                        <a:cs typeface="+mn-ea"/>
                        <a:sym typeface="+mn-lt"/>
                      </a:endParaRPr>
                    </a:p>
                  </a:txBody>
                  <a:tcPr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hMerge="1">
                  <a:txBody>
                    <a:bodyP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lang="en-TW" altLang="zh-TW" sz="1700">
                        <a:solidFill>
                          <a:schemeClr val="tx1"/>
                        </a:solidFill>
                        <a:latin typeface="Arial" panose="020B0604020202020204" pitchFamily="34" charset="0"/>
                        <a:ea typeface="+mn-ea"/>
                        <a:cs typeface="Arial" panose="020B0604020202020204" pitchFamily="34" charset="0"/>
                        <a:sym typeface="+mn-lt"/>
                      </a:endParaRPr>
                    </a:p>
                  </a:txBody>
                  <a:tcPr anchor="ctr"/>
                </a:tc>
                <a:tc hMerge="1">
                  <a:txBody>
                    <a:bodyP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lang="en-TW" altLang="zh-TW" sz="1500">
                        <a:solidFill>
                          <a:schemeClr val="tx1"/>
                        </a:solidFill>
                        <a:latin typeface="+mn-lt"/>
                        <a:ea typeface="+mn-ea"/>
                        <a:cs typeface="+mn-ea"/>
                        <a:sym typeface="+mn-lt"/>
                      </a:endParaRPr>
                    </a:p>
                  </a:txBody>
                  <a:tcPr anchor="ctr"/>
                </a:tc>
                <a:tc>
                  <a:txBody>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lang="en-US" altLang="zh-TW" sz="1450">
                          <a:solidFill>
                            <a:schemeClr val="tx1"/>
                          </a:solidFill>
                          <a:sym typeface="+mn-lt"/>
                        </a:rPr>
                        <a:t>8 x 2.5”/3.5” HDD/SSD; SATA 6Gbps</a:t>
                      </a:r>
                      <a:endParaRPr lang="en-TW" altLang="zh-TW" sz="1450">
                        <a:solidFill>
                          <a:schemeClr val="tx1"/>
                        </a:solidFill>
                        <a:latin typeface="+mn-lt"/>
                        <a:ea typeface="+mn-ea"/>
                        <a:cs typeface="+mn-ea"/>
                        <a:sym typeface="+mn-lt"/>
                      </a:endParaRPr>
                    </a:p>
                  </a:txBody>
                  <a:tcPr anchor="ctr">
                    <a:lnL w="6350" cap="flat" cmpd="sng" algn="ctr">
                      <a:solidFill>
                        <a:schemeClr val="bg1">
                          <a:lumMod val="65000"/>
                        </a:schemeClr>
                      </a:solidFill>
                      <a:prstDash val="solid"/>
                      <a:round/>
                      <a:headEnd type="none" w="med" len="med"/>
                      <a:tailEnd type="none" w="med" len="med"/>
                    </a:lnL>
                    <a:lnR w="12700" cmpd="sng">
                      <a:noFill/>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2627526362"/>
                  </a:ext>
                </a:extLst>
              </a:tr>
              <a:tr h="321065">
                <a:tc>
                  <a:txBody>
                    <a:bodyPr/>
                    <a:lstStyle/>
                    <a:p>
                      <a:pPr algn="r"/>
                      <a:r>
                        <a:rPr lang="en-US" sz="1450">
                          <a:solidFill>
                            <a:schemeClr val="tx1"/>
                          </a:solidFill>
                          <a:sym typeface="+mn-lt"/>
                        </a:rPr>
                        <a:t>M.2 slots </a:t>
                      </a:r>
                      <a:endParaRPr lang="en-TW" sz="1450">
                        <a:solidFill>
                          <a:schemeClr val="tx1"/>
                        </a:solidFill>
                        <a:latin typeface="+mn-lt"/>
                        <a:ea typeface="+mn-ea"/>
                        <a:cs typeface="+mn-ea"/>
                        <a:sym typeface="+mn-lt"/>
                      </a:endParaRPr>
                    </a:p>
                  </a:txBody>
                  <a:tcPr anchor="ctr">
                    <a:lnL w="12700" cmpd="sng">
                      <a:noFill/>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a:txBody>
                    <a:bodyPr/>
                    <a:lstStyle/>
                    <a:p>
                      <a:pPr algn="ctr"/>
                      <a:r>
                        <a:rPr lang="en-US" sz="1450">
                          <a:solidFill>
                            <a:schemeClr val="tx1"/>
                          </a:solidFill>
                          <a:sym typeface="+mn-lt"/>
                        </a:rPr>
                        <a:t>2 x PCIe Gen3 x2</a:t>
                      </a:r>
                      <a:endParaRPr lang="en-TW" sz="1450">
                        <a:solidFill>
                          <a:schemeClr val="tx1"/>
                        </a:solidFill>
                        <a:latin typeface="+mn-lt"/>
                        <a:ea typeface="+mn-ea"/>
                        <a:cs typeface="+mn-ea"/>
                        <a:sym typeface="+mn-lt"/>
                      </a:endParaRPr>
                    </a:p>
                  </a:txBody>
                  <a:tcPr anchor="ctr">
                    <a:lnL w="6350" cap="flat" cmpd="sng" algn="ctr">
                      <a:solidFill>
                        <a:schemeClr val="bg1">
                          <a:lumMod val="65000"/>
                        </a:schemeClr>
                      </a:solidFill>
                      <a:prstDash val="solid"/>
                      <a:round/>
                      <a:headEnd type="none" w="med" len="med"/>
                      <a:tailEnd type="none" w="med" len="med"/>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gridSpan="4">
                  <a:txBody>
                    <a:bodyPr/>
                    <a:lstStyle/>
                    <a:p>
                      <a:pPr algn="ctr"/>
                      <a:r>
                        <a:rPr lang="en-US" sz="1450">
                          <a:solidFill>
                            <a:schemeClr val="tx1"/>
                          </a:solidFill>
                          <a:sym typeface="+mn-lt"/>
                        </a:rPr>
                        <a:t>2 x PCIe Gen4 x4</a:t>
                      </a:r>
                      <a:endParaRPr lang="en-TW" sz="1450">
                        <a:solidFill>
                          <a:schemeClr val="tx1"/>
                        </a:solidFill>
                        <a:latin typeface="+mn-lt"/>
                        <a:ea typeface="+mn-ea"/>
                        <a:cs typeface="+mn-ea"/>
                        <a:sym typeface="+mn-lt"/>
                      </a:endParaRPr>
                    </a:p>
                  </a:txBody>
                  <a:tcPr anchor="ctr">
                    <a:lnL w="6350" cap="flat" cmpd="sng" algn="ctr">
                      <a:solidFill>
                        <a:schemeClr val="bg1">
                          <a:lumMod val="65000"/>
                        </a:schemeClr>
                      </a:solidFill>
                      <a:prstDash val="solid"/>
                      <a:round/>
                      <a:headEnd type="none" w="med" len="med"/>
                      <a:tailEnd type="none" w="med" len="med"/>
                    </a:lnL>
                    <a:lnR w="12700" cmpd="sng">
                      <a:noFill/>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hMerge="1">
                  <a:txBody>
                    <a:bodyP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lang="en-TW" altLang="zh-TW" sz="1700">
                        <a:solidFill>
                          <a:schemeClr val="tx1"/>
                        </a:solidFill>
                        <a:latin typeface="Arial" panose="020B0604020202020204" pitchFamily="34" charset="0"/>
                        <a:ea typeface="+mn-ea"/>
                        <a:cs typeface="Arial" panose="020B0604020202020204" pitchFamily="34" charset="0"/>
                        <a:sym typeface="+mn-lt"/>
                      </a:endParaRPr>
                    </a:p>
                  </a:txBody>
                  <a:tcPr anchor="ctr"/>
                </a:tc>
                <a:tc hMerge="1">
                  <a:txBody>
                    <a:bodyPr/>
                    <a:lstStyle/>
                    <a:p>
                      <a:endParaRPr lang="zh-TW" altLang="en-US"/>
                    </a:p>
                  </a:txBody>
                  <a:tcPr/>
                </a:tc>
                <a:tc hMerge="1">
                  <a:txBody>
                    <a:bodyPr/>
                    <a:lstStyle/>
                    <a:p>
                      <a:endParaRPr lang="zh-TW" altLang="en-US"/>
                    </a:p>
                  </a:txBody>
                  <a:tcPr/>
                </a:tc>
                <a:extLst>
                  <a:ext uri="{0D108BD9-81ED-4DB2-BD59-A6C34878D82A}">
                    <a16:rowId xmlns:a16="http://schemas.microsoft.com/office/drawing/2014/main" val="1511028965"/>
                  </a:ext>
                </a:extLst>
              </a:tr>
              <a:tr h="684384">
                <a:tc>
                  <a:txBody>
                    <a:bodyPr/>
                    <a:lstStyle/>
                    <a:p>
                      <a:pPr algn="r"/>
                      <a:r>
                        <a:rPr lang="en-TW" sz="1450">
                          <a:solidFill>
                            <a:schemeClr val="tx1"/>
                          </a:solidFill>
                          <a:sym typeface="+mn-lt"/>
                        </a:rPr>
                        <a:t>Ethernet</a:t>
                      </a:r>
                      <a:endParaRPr lang="en-TW" sz="1450">
                        <a:solidFill>
                          <a:schemeClr val="tx1"/>
                        </a:solidFill>
                        <a:latin typeface="+mn-lt"/>
                        <a:ea typeface="+mn-ea"/>
                        <a:cs typeface="+mn-ea"/>
                        <a:sym typeface="+mn-lt"/>
                      </a:endParaRPr>
                    </a:p>
                  </a:txBody>
                  <a:tcPr anchor="ctr">
                    <a:lnL w="12700" cmpd="sng">
                      <a:noFill/>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gridSpan="5">
                  <a:txBody>
                    <a:bodyPr/>
                    <a:lstStyle/>
                    <a:p>
                      <a:pPr algn="ctr"/>
                      <a:r>
                        <a:rPr lang="en-TW" sz="1450">
                          <a:solidFill>
                            <a:schemeClr val="tx1"/>
                          </a:solidFill>
                          <a:sym typeface="+mn-lt"/>
                        </a:rPr>
                        <a:t>2 x 2.5GbE</a:t>
                      </a:r>
                    </a:p>
                    <a:p>
                      <a:pPr algn="ctr"/>
                      <a:r>
                        <a:rPr lang="en-TW" sz="1450">
                          <a:solidFill>
                            <a:schemeClr val="tx1"/>
                          </a:solidFill>
                          <a:sym typeface="+mn-lt"/>
                        </a:rPr>
                        <a:t>Optional 10/25GbE NICs</a:t>
                      </a:r>
                      <a:endParaRPr lang="en-TW" sz="1450">
                        <a:solidFill>
                          <a:schemeClr val="tx1"/>
                        </a:solidFill>
                        <a:latin typeface="+mn-lt"/>
                        <a:ea typeface="+mn-ea"/>
                        <a:cs typeface="+mn-ea"/>
                        <a:sym typeface="+mn-lt"/>
                      </a:endParaRPr>
                    </a:p>
                  </a:txBody>
                  <a:tcPr anchor="ctr">
                    <a:lnL w="6350" cap="flat" cmpd="sng" algn="ctr">
                      <a:solidFill>
                        <a:schemeClr val="bg1">
                          <a:lumMod val="65000"/>
                        </a:schemeClr>
                      </a:solidFill>
                      <a:prstDash val="solid"/>
                      <a:round/>
                      <a:headEnd type="none" w="med" len="med"/>
                      <a:tailEnd type="none" w="med" len="med"/>
                    </a:lnL>
                    <a:lnR w="12700" cmpd="sng">
                      <a:noFill/>
                    </a:lnR>
                    <a:lnT w="6350" cap="flat" cmpd="sng" algn="ctr">
                      <a:solidFill>
                        <a:schemeClr val="bg1">
                          <a:lumMod val="65000"/>
                        </a:schemeClr>
                      </a:solidFill>
                      <a:prstDash val="solid"/>
                      <a:round/>
                      <a:headEnd type="none" w="med" len="med"/>
                      <a:tailEnd type="none" w="med" len="med"/>
                    </a:lnT>
                    <a:lnB w="6350" cap="flat" cmpd="sng" algn="ctr">
                      <a:solidFill>
                        <a:schemeClr val="bg1">
                          <a:lumMod val="65000"/>
                        </a:schemeClr>
                      </a:solidFill>
                      <a:prstDash val="solid"/>
                      <a:round/>
                      <a:headEnd type="none" w="med" len="med"/>
                      <a:tailEnd type="none" w="med" len="med"/>
                    </a:lnB>
                    <a:noFill/>
                  </a:tcPr>
                </a:tc>
                <a:tc hMerge="1">
                  <a:txBody>
                    <a:bodyPr/>
                    <a:lstStyle/>
                    <a:p>
                      <a:pPr algn="ctr"/>
                      <a:r>
                        <a:rPr lang="en-TW" sz="1700">
                          <a:solidFill>
                            <a:schemeClr val="tx1"/>
                          </a:solidFill>
                          <a:sym typeface="+mn-lt"/>
                        </a:rPr>
                        <a:t>2 x 2.5GbE</a:t>
                      </a:r>
                    </a:p>
                    <a:p>
                      <a:pPr algn="ctr"/>
                      <a:r>
                        <a:rPr lang="en-TW" sz="1700">
                          <a:solidFill>
                            <a:schemeClr val="tx1"/>
                          </a:solidFill>
                          <a:sym typeface="+mn-lt"/>
                        </a:rPr>
                        <a:t>Optional 10/25GbE NICs</a:t>
                      </a:r>
                      <a:endParaRPr lang="en-TW" sz="1700">
                        <a:solidFill>
                          <a:schemeClr val="tx1"/>
                        </a:solidFill>
                        <a:latin typeface="Arial" panose="020B0604020202020204" pitchFamily="34" charset="0"/>
                        <a:ea typeface="+mn-ea"/>
                        <a:cs typeface="Arial" panose="020B0604020202020204" pitchFamily="34" charset="0"/>
                        <a:sym typeface="+mn-lt"/>
                      </a:endParaRPr>
                    </a:p>
                  </a:txBody>
                  <a:tcPr anchor="ctr"/>
                </a:tc>
                <a:tc hMerge="1">
                  <a:txBody>
                    <a:bodyPr/>
                    <a:lstStyle/>
                    <a:p>
                      <a:pPr algn="ctr"/>
                      <a:endParaRPr lang="en-TW" sz="1700">
                        <a:solidFill>
                          <a:schemeClr val="tx1"/>
                        </a:solidFill>
                        <a:latin typeface="Arial" panose="020B0604020202020204" pitchFamily="34" charset="0"/>
                        <a:ea typeface="+mn-ea"/>
                        <a:cs typeface="Arial" panose="020B0604020202020204" pitchFamily="34" charset="0"/>
                        <a:sym typeface="+mn-lt"/>
                      </a:endParaRPr>
                    </a:p>
                  </a:txBody>
                  <a:tcPr anchor="ctr"/>
                </a:tc>
                <a:tc hMerge="1">
                  <a:txBody>
                    <a:bodyPr/>
                    <a:lstStyle/>
                    <a:p>
                      <a:endParaRPr lang="zh-TW" altLang="en-US"/>
                    </a:p>
                  </a:txBody>
                  <a:tcPr/>
                </a:tc>
                <a:tc hMerge="1">
                  <a:txBody>
                    <a:bodyPr/>
                    <a:lstStyle/>
                    <a:p>
                      <a:pPr algn="ctr"/>
                      <a:endParaRPr lang="en-TW"/>
                    </a:p>
                  </a:txBody>
                  <a:tcPr anchor="ctr"/>
                </a:tc>
                <a:extLst>
                  <a:ext uri="{0D108BD9-81ED-4DB2-BD59-A6C34878D82A}">
                    <a16:rowId xmlns:a16="http://schemas.microsoft.com/office/drawing/2014/main" val="4209342049"/>
                  </a:ext>
                </a:extLst>
              </a:tr>
              <a:tr h="707541">
                <a:tc>
                  <a:txBody>
                    <a:bodyPr/>
                    <a:lstStyle/>
                    <a:p>
                      <a:pPr algn="r"/>
                      <a:r>
                        <a:rPr lang="en-US" altLang="zh-TW" sz="1450">
                          <a:solidFill>
                            <a:schemeClr val="tx1"/>
                          </a:solidFill>
                          <a:sym typeface="+mn-lt"/>
                        </a:rPr>
                        <a:t>OS</a:t>
                      </a:r>
                      <a:endParaRPr lang="en-TW" sz="1450">
                        <a:solidFill>
                          <a:schemeClr val="tx1"/>
                        </a:solidFill>
                        <a:latin typeface="+mn-lt"/>
                        <a:ea typeface="+mn-ea"/>
                        <a:cs typeface="+mn-ea"/>
                        <a:sym typeface="+mn-lt"/>
                      </a:endParaRPr>
                    </a:p>
                  </a:txBody>
                  <a:tcPr anchor="ctr">
                    <a:lnL w="12700" cmpd="sng">
                      <a:noFill/>
                    </a:lnL>
                    <a:lnR w="6350" cap="flat" cmpd="sng" algn="ctr">
                      <a:solidFill>
                        <a:schemeClr val="bg1">
                          <a:lumMod val="65000"/>
                        </a:schemeClr>
                      </a:solidFill>
                      <a:prstDash val="solid"/>
                      <a:round/>
                      <a:headEnd type="none" w="med" len="med"/>
                      <a:tailEnd type="none" w="med" len="med"/>
                    </a:lnR>
                    <a:lnT w="6350" cap="flat" cmpd="sng" algn="ctr">
                      <a:solidFill>
                        <a:schemeClr val="bg1">
                          <a:lumMod val="65000"/>
                        </a:schemeClr>
                      </a:solidFill>
                      <a:prstDash val="solid"/>
                      <a:round/>
                      <a:headEnd type="none" w="med" len="med"/>
                      <a:tailEnd type="none" w="med" len="med"/>
                    </a:lnT>
                    <a:lnB w="12700" cmpd="sng">
                      <a:noFill/>
                    </a:lnB>
                    <a:noFill/>
                  </a:tcPr>
                </a:tc>
                <a:tc gridSpan="5">
                  <a:txBody>
                    <a:bodyPr/>
                    <a:lstStyle/>
                    <a:p>
                      <a:pPr algn="ctr"/>
                      <a:r>
                        <a:rPr lang="en-TW" sz="1450" dirty="0">
                          <a:solidFill>
                            <a:schemeClr val="tx1"/>
                          </a:solidFill>
                          <a:sym typeface="+mn-lt"/>
                        </a:rPr>
                        <a:t>Pre-install </a:t>
                      </a:r>
                      <a:r>
                        <a:rPr lang="en-TW" sz="1450" dirty="0">
                          <a:solidFill>
                            <a:srgbClr val="C00000"/>
                          </a:solidFill>
                          <a:sym typeface="+mn-lt"/>
                        </a:rPr>
                        <a:t>QuTS hero (ZFS)</a:t>
                      </a:r>
                    </a:p>
                    <a:p>
                      <a:pPr algn="ctr"/>
                      <a:r>
                        <a:rPr lang="en-US" sz="1450" dirty="0">
                          <a:solidFill>
                            <a:schemeClr val="tx1"/>
                          </a:solidFill>
                          <a:sym typeface="+mn-lt"/>
                        </a:rPr>
                        <a:t>O</a:t>
                      </a:r>
                      <a:r>
                        <a:rPr lang="en-TW" sz="1450" dirty="0">
                          <a:solidFill>
                            <a:schemeClr val="tx1"/>
                          </a:solidFill>
                          <a:sym typeface="+mn-lt"/>
                        </a:rPr>
                        <a:t>ptional QTS</a:t>
                      </a:r>
                      <a:endParaRPr lang="en-TW" sz="1450" dirty="0">
                        <a:solidFill>
                          <a:schemeClr val="tx1"/>
                        </a:solidFill>
                        <a:latin typeface="+mn-lt"/>
                        <a:ea typeface="+mn-ea"/>
                        <a:cs typeface="+mn-ea"/>
                        <a:sym typeface="+mn-lt"/>
                      </a:endParaRPr>
                    </a:p>
                  </a:txBody>
                  <a:tcPr anchor="ctr">
                    <a:lnL w="6350" cap="flat" cmpd="sng" algn="ctr">
                      <a:solidFill>
                        <a:schemeClr val="bg1">
                          <a:lumMod val="65000"/>
                        </a:schemeClr>
                      </a:solidFill>
                      <a:prstDash val="solid"/>
                      <a:round/>
                      <a:headEnd type="none" w="med" len="med"/>
                      <a:tailEnd type="none" w="med" len="med"/>
                    </a:lnL>
                    <a:lnR w="12700" cmpd="sng">
                      <a:noFill/>
                    </a:lnR>
                    <a:lnT w="6350" cap="flat" cmpd="sng" algn="ctr">
                      <a:solidFill>
                        <a:schemeClr val="bg1">
                          <a:lumMod val="65000"/>
                        </a:schemeClr>
                      </a:solidFill>
                      <a:prstDash val="solid"/>
                      <a:round/>
                      <a:headEnd type="none" w="med" len="med"/>
                      <a:tailEnd type="none" w="med" len="med"/>
                    </a:lnT>
                    <a:lnB w="12700" cmpd="sng">
                      <a:noFill/>
                    </a:lnB>
                    <a:noFill/>
                  </a:tcPr>
                </a:tc>
                <a:tc hMerge="1">
                  <a:txBody>
                    <a:bodyPr/>
                    <a:lstStyle/>
                    <a:p>
                      <a:pPr algn="ctr"/>
                      <a:r>
                        <a:rPr lang="en-TW" sz="1700">
                          <a:solidFill>
                            <a:schemeClr val="tx1"/>
                          </a:solidFill>
                          <a:sym typeface="+mn-lt"/>
                        </a:rPr>
                        <a:t>Pre-install </a:t>
                      </a:r>
                      <a:r>
                        <a:rPr lang="en-TW" sz="1700">
                          <a:solidFill>
                            <a:srgbClr val="FF0000"/>
                          </a:solidFill>
                          <a:sym typeface="+mn-lt"/>
                        </a:rPr>
                        <a:t>QuTS hero (ZFS)</a:t>
                      </a:r>
                    </a:p>
                    <a:p>
                      <a:pPr algn="ctr"/>
                      <a:r>
                        <a:rPr lang="en-US" sz="1700">
                          <a:solidFill>
                            <a:schemeClr val="tx1"/>
                          </a:solidFill>
                          <a:sym typeface="+mn-lt"/>
                        </a:rPr>
                        <a:t>O</a:t>
                      </a:r>
                      <a:r>
                        <a:rPr lang="en-TW" sz="1700">
                          <a:solidFill>
                            <a:schemeClr val="tx1"/>
                          </a:solidFill>
                          <a:sym typeface="+mn-lt"/>
                        </a:rPr>
                        <a:t>ptional QTS</a:t>
                      </a:r>
                      <a:endParaRPr lang="en-TW" sz="1700">
                        <a:solidFill>
                          <a:schemeClr val="tx1"/>
                        </a:solidFill>
                        <a:latin typeface="Arial" panose="020B0604020202020204" pitchFamily="34" charset="0"/>
                        <a:ea typeface="+mn-ea"/>
                        <a:cs typeface="Arial" panose="020B0604020202020204" pitchFamily="34" charset="0"/>
                        <a:sym typeface="+mn-lt"/>
                      </a:endParaRPr>
                    </a:p>
                  </a:txBody>
                  <a:tcPr anchor="ctr"/>
                </a:tc>
                <a:tc hMerge="1">
                  <a:txBody>
                    <a:bodyPr/>
                    <a:lstStyle/>
                    <a:p>
                      <a:pPr algn="ctr"/>
                      <a:endParaRPr lang="en-TW" sz="1700">
                        <a:solidFill>
                          <a:schemeClr val="tx1"/>
                        </a:solidFill>
                        <a:latin typeface="Arial" panose="020B0604020202020204" pitchFamily="34" charset="0"/>
                        <a:ea typeface="+mn-ea"/>
                        <a:cs typeface="Arial" panose="020B0604020202020204" pitchFamily="34" charset="0"/>
                        <a:sym typeface="+mn-lt"/>
                      </a:endParaRPr>
                    </a:p>
                  </a:txBody>
                  <a:tcPr anchor="ctr"/>
                </a:tc>
                <a:tc hMerge="1">
                  <a:txBody>
                    <a:bodyPr/>
                    <a:lstStyle/>
                    <a:p>
                      <a:endParaRPr lang="zh-TW" altLang="en-US"/>
                    </a:p>
                  </a:txBody>
                  <a:tcPr/>
                </a:tc>
                <a:tc hMerge="1">
                  <a:txBody>
                    <a:bodyPr/>
                    <a:lstStyle/>
                    <a:p>
                      <a:pPr algn="ctr"/>
                      <a:endParaRPr lang="en-TW"/>
                    </a:p>
                  </a:txBody>
                  <a:tcPr anchor="ctr"/>
                </a:tc>
                <a:extLst>
                  <a:ext uri="{0D108BD9-81ED-4DB2-BD59-A6C34878D82A}">
                    <a16:rowId xmlns:a16="http://schemas.microsoft.com/office/drawing/2014/main" val="3728362044"/>
                  </a:ext>
                </a:extLst>
              </a:tr>
            </a:tbl>
          </a:graphicData>
        </a:graphic>
      </p:graphicFrame>
    </p:spTree>
    <p:extLst>
      <p:ext uri="{BB962C8B-B14F-4D97-AF65-F5344CB8AC3E}">
        <p14:creationId xmlns:p14="http://schemas.microsoft.com/office/powerpoint/2010/main" val="316428783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CDEAB60E-5201-696A-ED72-0E091ABC7EAC}"/>
              </a:ext>
            </a:extLst>
          </p:cNvPr>
          <p:cNvSpPr txBox="1"/>
          <p:nvPr/>
        </p:nvSpPr>
        <p:spPr>
          <a:xfrm>
            <a:off x="596041" y="2073682"/>
            <a:ext cx="4645549" cy="2942280"/>
          </a:xfrm>
          <a:prstGeom prst="rect">
            <a:avLst/>
          </a:prstGeom>
          <a:noFill/>
        </p:spPr>
        <p:txBody>
          <a:bodyPr wrap="square">
            <a:spAutoFit/>
          </a:bodyPr>
          <a:lstStyle/>
          <a:p>
            <a:pPr>
              <a:lnSpc>
                <a:spcPts val="3600"/>
              </a:lnSpc>
              <a:spcBef>
                <a:spcPts val="1000"/>
              </a:spcBef>
            </a:pPr>
            <a:r>
              <a:rPr lang="en" altLang="zh-TW" sz="2300">
                <a:cs typeface="+mn-ea"/>
                <a:sym typeface="+mn-lt"/>
              </a:rPr>
              <a:t>Backed by a </a:t>
            </a:r>
            <a:r>
              <a:rPr lang="en" altLang="zh-TW" sz="2300" b="1">
                <a:cs typeface="+mn-ea"/>
                <a:sym typeface="+mn-lt"/>
              </a:rPr>
              <a:t>3-year</a:t>
            </a:r>
            <a:r>
              <a:rPr lang="en" altLang="zh-TW" sz="2300">
                <a:cs typeface="+mn-ea"/>
                <a:sym typeface="+mn-lt"/>
              </a:rPr>
              <a:t> warranty at no additional cost. </a:t>
            </a:r>
            <a:endParaRPr lang="zh-TW" altLang="zh-TW" sz="2300">
              <a:cs typeface="+mn-ea"/>
              <a:sym typeface="+mn-lt"/>
            </a:endParaRPr>
          </a:p>
          <a:p>
            <a:pPr>
              <a:lnSpc>
                <a:spcPts val="3600"/>
              </a:lnSpc>
              <a:spcBef>
                <a:spcPts val="1000"/>
              </a:spcBef>
            </a:pPr>
            <a:r>
              <a:rPr lang="en" altLang="zh-TW" sz="2300">
                <a:cs typeface="+mn-ea"/>
                <a:sym typeface="+mn-lt"/>
              </a:rPr>
              <a:t>You can also purchase a warranty extension that extends your warranty coverage up to 5 years total (2 additional years).</a:t>
            </a:r>
          </a:p>
        </p:txBody>
      </p:sp>
      <p:sp>
        <p:nvSpPr>
          <p:cNvPr id="10" name="文字方塊 9">
            <a:extLst>
              <a:ext uri="{FF2B5EF4-FFF2-40B4-BE49-F238E27FC236}">
                <a16:creationId xmlns:a16="http://schemas.microsoft.com/office/drawing/2014/main" id="{FA67FC5B-052F-A4FF-742B-A833F0B79C4B}"/>
              </a:ext>
            </a:extLst>
          </p:cNvPr>
          <p:cNvSpPr txBox="1"/>
          <p:nvPr/>
        </p:nvSpPr>
        <p:spPr>
          <a:xfrm>
            <a:off x="422787" y="216562"/>
            <a:ext cx="11323931" cy="1200329"/>
          </a:xfrm>
          <a:prstGeom prst="rect">
            <a:avLst/>
          </a:prstGeom>
          <a:noFill/>
        </p:spPr>
        <p:txBody>
          <a:bodyPr wrap="square">
            <a:spAutoFit/>
          </a:bodyPr>
          <a:lstStyle/>
          <a:p>
            <a:pPr algn="ctr">
              <a:lnSpc>
                <a:spcPts val="4500"/>
              </a:lnSpc>
            </a:pPr>
            <a:r>
              <a:rPr kumimoji="1" lang="en-US" altLang="zh-TW" sz="3600" b="1">
                <a:solidFill>
                  <a:schemeClr val="tx1">
                    <a:lumMod val="75000"/>
                    <a:lumOff val="25000"/>
                  </a:schemeClr>
                </a:solidFill>
                <a:cs typeface="+mn-ea"/>
                <a:sym typeface="+mn-lt"/>
              </a:rPr>
              <a:t>3</a:t>
            </a:r>
            <a:r>
              <a:rPr kumimoji="1" lang="zh-TW" altLang="zh-TW" sz="3600" b="1">
                <a:solidFill>
                  <a:schemeClr val="tx1">
                    <a:lumMod val="75000"/>
                    <a:lumOff val="25000"/>
                  </a:schemeClr>
                </a:solidFill>
                <a:cs typeface="+mn-ea"/>
                <a:sym typeface="+mn-lt"/>
              </a:rPr>
              <a:t>-year </a:t>
            </a:r>
            <a:r>
              <a:rPr kumimoji="1" lang="en-US" altLang="zh-TW" sz="3600" b="1">
                <a:solidFill>
                  <a:schemeClr val="tx1">
                    <a:lumMod val="75000"/>
                    <a:lumOff val="25000"/>
                  </a:schemeClr>
                </a:solidFill>
                <a:cs typeface="+mn-ea"/>
                <a:sym typeface="+mn-lt"/>
              </a:rPr>
              <a:t>standard</a:t>
            </a:r>
            <a:r>
              <a:rPr kumimoji="1" lang="zh-TW" altLang="en-US" sz="3600" b="1">
                <a:solidFill>
                  <a:schemeClr val="tx1">
                    <a:lumMod val="75000"/>
                    <a:lumOff val="25000"/>
                  </a:schemeClr>
                </a:solidFill>
                <a:cs typeface="+mn-ea"/>
                <a:sym typeface="+mn-lt"/>
              </a:rPr>
              <a:t> </a:t>
            </a:r>
            <a:r>
              <a:rPr kumimoji="1" lang="en-US" altLang="zh-TW" sz="3600" b="1">
                <a:solidFill>
                  <a:schemeClr val="tx1">
                    <a:lumMod val="75000"/>
                    <a:lumOff val="25000"/>
                  </a:schemeClr>
                </a:solidFill>
                <a:cs typeface="+mn-ea"/>
                <a:sym typeface="+mn-lt"/>
              </a:rPr>
              <a:t>warranty</a:t>
            </a:r>
            <a:r>
              <a:rPr kumimoji="1" lang="zh-TW" altLang="en-US" sz="3600" b="1">
                <a:solidFill>
                  <a:schemeClr val="tx1">
                    <a:lumMod val="75000"/>
                    <a:lumOff val="25000"/>
                  </a:schemeClr>
                </a:solidFill>
                <a:cs typeface="+mn-ea"/>
                <a:sym typeface="+mn-lt"/>
              </a:rPr>
              <a:t> </a:t>
            </a:r>
            <a:r>
              <a:rPr kumimoji="1" lang="zh-TW" altLang="zh-TW" sz="3600" b="1">
                <a:solidFill>
                  <a:schemeClr val="tx1">
                    <a:lumMod val="75000"/>
                    <a:lumOff val="25000"/>
                  </a:schemeClr>
                </a:solidFill>
                <a:cs typeface="+mn-ea"/>
                <a:sym typeface="+mn-lt"/>
              </a:rPr>
              <a:t>cover</a:t>
            </a:r>
            <a:r>
              <a:rPr kumimoji="1" lang="en-US" altLang="zh-TW" sz="3600" b="1" err="1">
                <a:solidFill>
                  <a:schemeClr val="tx1">
                    <a:lumMod val="75000"/>
                    <a:lumOff val="25000"/>
                  </a:schemeClr>
                </a:solidFill>
                <a:cs typeface="+mn-ea"/>
                <a:sym typeface="+mn-lt"/>
              </a:rPr>
              <a:t>ing</a:t>
            </a:r>
            <a:r>
              <a:rPr kumimoji="1" lang="zh-TW" altLang="en-US" sz="3600" b="1">
                <a:solidFill>
                  <a:schemeClr val="tx1">
                    <a:lumMod val="75000"/>
                    <a:lumOff val="25000"/>
                  </a:schemeClr>
                </a:solidFill>
                <a:cs typeface="+mn-ea"/>
                <a:sym typeface="+mn-lt"/>
              </a:rPr>
              <a:t> </a:t>
            </a:r>
            <a:r>
              <a:rPr kumimoji="1" lang="en-US" altLang="zh-TW" sz="3600" b="1">
                <a:solidFill>
                  <a:schemeClr val="tx1">
                    <a:lumMod val="75000"/>
                    <a:lumOff val="25000"/>
                  </a:schemeClr>
                </a:solidFill>
                <a:cs typeface="+mn-ea"/>
                <a:sym typeface="+mn-lt"/>
              </a:rPr>
              <a:t>hardware</a:t>
            </a:r>
            <a:r>
              <a:rPr kumimoji="1" lang="zh-TW" altLang="en-US" sz="3600" b="1">
                <a:solidFill>
                  <a:schemeClr val="tx1">
                    <a:lumMod val="75000"/>
                    <a:lumOff val="25000"/>
                  </a:schemeClr>
                </a:solidFill>
                <a:cs typeface="+mn-ea"/>
                <a:sym typeface="+mn-lt"/>
              </a:rPr>
              <a:t> </a:t>
            </a:r>
            <a:r>
              <a:rPr kumimoji="1" lang="en-US" altLang="zh-TW" sz="3600" b="1">
                <a:solidFill>
                  <a:schemeClr val="tx1">
                    <a:lumMod val="75000"/>
                    <a:lumOff val="25000"/>
                  </a:schemeClr>
                </a:solidFill>
                <a:cs typeface="+mn-ea"/>
                <a:sym typeface="+mn-lt"/>
              </a:rPr>
              <a:t>repair</a:t>
            </a:r>
            <a:r>
              <a:rPr kumimoji="1" lang="zh-TW" altLang="en-US" sz="3600" b="1">
                <a:solidFill>
                  <a:schemeClr val="tx1">
                    <a:lumMod val="75000"/>
                    <a:lumOff val="25000"/>
                  </a:schemeClr>
                </a:solidFill>
                <a:cs typeface="+mn-ea"/>
                <a:sym typeface="+mn-lt"/>
              </a:rPr>
              <a:t> </a:t>
            </a:r>
            <a:r>
              <a:rPr kumimoji="1" lang="zh-TW" altLang="zh-TW" sz="3600" b="1">
                <a:solidFill>
                  <a:schemeClr val="tx1">
                    <a:lumMod val="75000"/>
                    <a:lumOff val="25000"/>
                  </a:schemeClr>
                </a:solidFill>
                <a:cs typeface="+mn-ea"/>
                <a:sym typeface="+mn-lt"/>
              </a:rPr>
              <a:t>a</a:t>
            </a:r>
            <a:r>
              <a:rPr kumimoji="1" lang="en-US" altLang="zh-TW" sz="3600" b="1" err="1">
                <a:solidFill>
                  <a:schemeClr val="tx1">
                    <a:lumMod val="75000"/>
                    <a:lumOff val="25000"/>
                  </a:schemeClr>
                </a:solidFill>
                <a:cs typeface="+mn-ea"/>
                <a:sym typeface="+mn-lt"/>
              </a:rPr>
              <a:t>nd</a:t>
            </a:r>
            <a:r>
              <a:rPr kumimoji="1" lang="zh-TW" altLang="en-US" sz="3600" b="1">
                <a:solidFill>
                  <a:schemeClr val="tx1">
                    <a:lumMod val="75000"/>
                    <a:lumOff val="25000"/>
                  </a:schemeClr>
                </a:solidFill>
                <a:cs typeface="+mn-ea"/>
                <a:sym typeface="+mn-lt"/>
              </a:rPr>
              <a:t> </a:t>
            </a:r>
            <a:r>
              <a:rPr kumimoji="1" lang="en-US" altLang="zh-TW" sz="3600" b="1">
                <a:solidFill>
                  <a:schemeClr val="tx1">
                    <a:lumMod val="75000"/>
                    <a:lumOff val="25000"/>
                  </a:schemeClr>
                </a:solidFill>
                <a:cs typeface="+mn-ea"/>
                <a:sym typeface="+mn-lt"/>
              </a:rPr>
              <a:t>support</a:t>
            </a:r>
            <a:r>
              <a:rPr kumimoji="1" lang="zh-TW" altLang="en-US" sz="3600" b="1">
                <a:solidFill>
                  <a:schemeClr val="tx1">
                    <a:lumMod val="75000"/>
                    <a:lumOff val="25000"/>
                  </a:schemeClr>
                </a:solidFill>
                <a:cs typeface="+mn-ea"/>
                <a:sym typeface="+mn-lt"/>
              </a:rPr>
              <a:t> </a:t>
            </a:r>
            <a:r>
              <a:rPr kumimoji="1" lang="en-US" altLang="zh-TW" sz="3600" b="1" err="1">
                <a:solidFill>
                  <a:schemeClr val="tx1">
                    <a:lumMod val="75000"/>
                    <a:lumOff val="25000"/>
                  </a:schemeClr>
                </a:solidFill>
                <a:cs typeface="+mn-ea"/>
                <a:sym typeface="+mn-lt"/>
              </a:rPr>
              <a:t>servic</a:t>
            </a:r>
            <a:r>
              <a:rPr kumimoji="1" lang="zh-TW" altLang="zh-TW" sz="3600" b="1">
                <a:solidFill>
                  <a:schemeClr val="tx1">
                    <a:lumMod val="75000"/>
                    <a:lumOff val="25000"/>
                  </a:schemeClr>
                </a:solidFill>
                <a:cs typeface="+mn-ea"/>
                <a:sym typeface="+mn-lt"/>
              </a:rPr>
              <a:t>es</a:t>
            </a:r>
            <a:endParaRPr lang="zh-TW" altLang="zh-TW" sz="3600" b="1">
              <a:solidFill>
                <a:schemeClr val="tx1">
                  <a:lumMod val="75000"/>
                  <a:lumOff val="25000"/>
                </a:schemeClr>
              </a:solidFill>
              <a:cs typeface="+mn-ea"/>
              <a:sym typeface="+mn-lt"/>
            </a:endParaRPr>
          </a:p>
        </p:txBody>
      </p:sp>
      <p:grpSp>
        <p:nvGrpSpPr>
          <p:cNvPr id="2" name="群組 1">
            <a:extLst>
              <a:ext uri="{FF2B5EF4-FFF2-40B4-BE49-F238E27FC236}">
                <a16:creationId xmlns:a16="http://schemas.microsoft.com/office/drawing/2014/main" id="{4457E5CF-2E34-7073-32F1-D69870D32B54}"/>
              </a:ext>
            </a:extLst>
          </p:cNvPr>
          <p:cNvGrpSpPr>
            <a:grpSpLocks noChangeAspect="1"/>
          </p:cNvGrpSpPr>
          <p:nvPr/>
        </p:nvGrpSpPr>
        <p:grpSpPr>
          <a:xfrm>
            <a:off x="6128735" y="1735666"/>
            <a:ext cx="5399847" cy="4926175"/>
            <a:chOff x="1654630" y="1550126"/>
            <a:chExt cx="2233748" cy="2037805"/>
          </a:xfrm>
          <a:effectLst>
            <a:outerShdw blurRad="431800" dist="368300" dir="5760000" sx="106000" sy="106000" algn="ctr" rotWithShape="0">
              <a:srgbClr val="000000">
                <a:alpha val="34000"/>
              </a:srgbClr>
            </a:outerShdw>
          </a:effectLst>
        </p:grpSpPr>
        <p:sp>
          <p:nvSpPr>
            <p:cNvPr id="3" name="矩形 2">
              <a:extLst>
                <a:ext uri="{FF2B5EF4-FFF2-40B4-BE49-F238E27FC236}">
                  <a16:creationId xmlns:a16="http://schemas.microsoft.com/office/drawing/2014/main" id="{261DA0B7-61FA-B192-F3AF-95491DA0059D}"/>
                </a:ext>
              </a:extLst>
            </p:cNvPr>
            <p:cNvSpPr/>
            <p:nvPr/>
          </p:nvSpPr>
          <p:spPr>
            <a:xfrm>
              <a:off x="1654630" y="1550126"/>
              <a:ext cx="2233748" cy="203780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a:cs typeface="+mn-ea"/>
                <a:sym typeface="+mn-lt"/>
              </a:endParaRPr>
            </a:p>
          </p:txBody>
        </p:sp>
        <p:pic>
          <p:nvPicPr>
            <p:cNvPr id="4" name="圖形 12">
              <a:extLst>
                <a:ext uri="{FF2B5EF4-FFF2-40B4-BE49-F238E27FC236}">
                  <a16:creationId xmlns:a16="http://schemas.microsoft.com/office/drawing/2014/main" id="{BFC2D117-0632-88FB-F9D0-4047997776F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757843" y="1596124"/>
              <a:ext cx="2038686" cy="1832876"/>
            </a:xfrm>
            <a:prstGeom prst="rect">
              <a:avLst/>
            </a:prstGeom>
          </p:spPr>
        </p:pic>
      </p:grpSp>
      <p:pic>
        <p:nvPicPr>
          <p:cNvPr id="5" name="圖片 4">
            <a:extLst>
              <a:ext uri="{FF2B5EF4-FFF2-40B4-BE49-F238E27FC236}">
                <a16:creationId xmlns:a16="http://schemas.microsoft.com/office/drawing/2014/main" id="{DCFDA52B-B953-D77A-5E60-6D9BCE274BE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070411" y="5398602"/>
            <a:ext cx="1636702" cy="1081635"/>
          </a:xfrm>
          <a:prstGeom prst="rect">
            <a:avLst/>
          </a:prstGeom>
          <a:effectLst>
            <a:outerShdw blurRad="431800" dist="190500" dir="5760000" algn="ctr" rotWithShape="0">
              <a:srgbClr val="000000">
                <a:alpha val="34000"/>
              </a:srgbClr>
            </a:outerShdw>
          </a:effectLst>
        </p:spPr>
      </p:pic>
      <p:pic>
        <p:nvPicPr>
          <p:cNvPr id="6" name="圖片 5">
            <a:extLst>
              <a:ext uri="{FF2B5EF4-FFF2-40B4-BE49-F238E27FC236}">
                <a16:creationId xmlns:a16="http://schemas.microsoft.com/office/drawing/2014/main" id="{EC7B6D34-2D9F-E22D-3B3E-16195C53C981}"/>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310958" y="5412331"/>
            <a:ext cx="1636702" cy="1081635"/>
          </a:xfrm>
          <a:prstGeom prst="rect">
            <a:avLst/>
          </a:prstGeom>
          <a:effectLst>
            <a:outerShdw blurRad="431800" dist="190500" dir="5760000" algn="ctr" rotWithShape="0">
              <a:srgbClr val="000000">
                <a:alpha val="34000"/>
              </a:srgbClr>
            </a:outerShdw>
          </a:effectLst>
        </p:spPr>
      </p:pic>
      <p:pic>
        <p:nvPicPr>
          <p:cNvPr id="9" name="圖片 8">
            <a:extLst>
              <a:ext uri="{FF2B5EF4-FFF2-40B4-BE49-F238E27FC236}">
                <a16:creationId xmlns:a16="http://schemas.microsoft.com/office/drawing/2014/main" id="{3A28870C-8118-5F7D-B8A0-3ADAE4A67BA8}"/>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3830825" y="5398602"/>
            <a:ext cx="1636702" cy="1081635"/>
          </a:xfrm>
          <a:prstGeom prst="rect">
            <a:avLst/>
          </a:prstGeom>
          <a:effectLst>
            <a:outerShdw blurRad="431800" dist="190500" dir="5760000" algn="ctr" rotWithShape="0">
              <a:srgbClr val="000000">
                <a:alpha val="34000"/>
              </a:srgbClr>
            </a:outerShdw>
          </a:effectLst>
        </p:spPr>
      </p:pic>
    </p:spTree>
    <p:extLst>
      <p:ext uri="{BB962C8B-B14F-4D97-AF65-F5344CB8AC3E}">
        <p14:creationId xmlns:p14="http://schemas.microsoft.com/office/powerpoint/2010/main" val="213483889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A25EE354-5582-879F-2D9E-3EEC7D976AB5}"/>
              </a:ext>
            </a:extLst>
          </p:cNvPr>
          <p:cNvSpPr txBox="1"/>
          <p:nvPr/>
        </p:nvSpPr>
        <p:spPr>
          <a:xfrm>
            <a:off x="770221" y="6230383"/>
            <a:ext cx="6188845" cy="382173"/>
          </a:xfrm>
          <a:prstGeom prst="rect">
            <a:avLst/>
          </a:prstGeom>
          <a:noFill/>
        </p:spPr>
        <p:txBody>
          <a:bodyPr wrap="square" rtlCol="0">
            <a:spAutoFit/>
          </a:bodyPr>
          <a:lstStyle/>
          <a:p>
            <a:pPr>
              <a:lnSpc>
                <a:spcPts val="1200"/>
              </a:lnSpc>
            </a:pPr>
            <a:r>
              <a:rPr lang="en-US" altLang="zh-TW" sz="750">
                <a:solidFill>
                  <a:schemeClr val="bg1"/>
                </a:solidFill>
                <a:cs typeface="+mn-ea"/>
                <a:sym typeface="+mn-lt"/>
              </a:rPr>
              <a:t>Copyright© 2022 QNAP Systems, Inc. All rights reserved. QNAP® and other names of QNAP Products are proprietary marks or registered trademarks of QNAP Systems, Inc. Other products and company names mentioned herein are trademarks of their respective holders.​​​</a:t>
            </a:r>
          </a:p>
        </p:txBody>
      </p:sp>
    </p:spTree>
    <p:extLst>
      <p:ext uri="{BB962C8B-B14F-4D97-AF65-F5344CB8AC3E}">
        <p14:creationId xmlns:p14="http://schemas.microsoft.com/office/powerpoint/2010/main" val="2449495183"/>
      </p:ext>
    </p:extLst>
  </p:cSld>
  <p:clrMapOvr>
    <a:masterClrMapping/>
  </p:clrMapOvr>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n01fcrx">
      <a:majorFont>
        <a:latin typeface="Arial" panose="020F0302020204030204"/>
        <a:ea typeface="微軟正黑體"/>
        <a:cs typeface=""/>
      </a:majorFont>
      <a:minorFont>
        <a:latin typeface="Arial" panose="020F0502020204030204"/>
        <a:ea typeface="微軟正黑體"/>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自訂設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n01fcrx">
      <a:majorFont>
        <a:latin typeface="Arial" panose="020F0302020204030204"/>
        <a:ea typeface="微軟正黑體"/>
        <a:cs typeface=""/>
      </a:majorFont>
      <a:minorFont>
        <a:latin typeface="Arial" panose="020F0502020204030204"/>
        <a:ea typeface="微軟正黑體"/>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自訂設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n01fcrx">
      <a:majorFont>
        <a:latin typeface="Arial" panose="020F0302020204030204"/>
        <a:ea typeface="微軟正黑體"/>
        <a:cs typeface=""/>
      </a:majorFont>
      <a:minorFont>
        <a:latin typeface="Arial" panose="020F0502020204030204"/>
        <a:ea typeface="微軟正黑體"/>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5344</Words>
  <Application>Microsoft Office PowerPoint</Application>
  <PresentationFormat>寬螢幕</PresentationFormat>
  <Paragraphs>939</Paragraphs>
  <Slides>68</Slides>
  <Notes>38</Notes>
  <HiddenSlides>0</HiddenSlides>
  <MMClips>0</MMClips>
  <ScaleCrop>false</ScaleCrop>
  <HeadingPairs>
    <vt:vector size="4" baseType="variant">
      <vt:variant>
        <vt:lpstr>佈景主題</vt:lpstr>
      </vt:variant>
      <vt:variant>
        <vt:i4>3</vt:i4>
      </vt:variant>
      <vt:variant>
        <vt:lpstr>投影片標題</vt:lpstr>
      </vt:variant>
      <vt:variant>
        <vt:i4>68</vt:i4>
      </vt:variant>
    </vt:vector>
  </HeadingPairs>
  <TitlesOfParts>
    <vt:vector size="71" baseType="lpstr">
      <vt:lpstr>Office 佈景主題</vt:lpstr>
      <vt:lpstr>自訂設計</vt:lpstr>
      <vt:lpstr>1_自訂設計</vt:lpstr>
      <vt:lpstr>PowerPoint 簡報</vt:lpstr>
      <vt:lpstr>Powerful CPU provides multi-tasking ability, NAS can be Storage, VMs and surveillance station</vt:lpstr>
      <vt:lpstr>PowerPoint 簡報</vt:lpstr>
      <vt:lpstr>Switch NAS operating systems between QuTS hero and QTS for higher everyday performance</vt:lpstr>
      <vt:lpstr>Choose between  QTS and ZFS based QuTS hero</vt:lpstr>
      <vt:lpstr>PowerPoint 簡報</vt:lpstr>
      <vt:lpstr>PowerPoint 簡報</vt:lpstr>
      <vt:lpstr>PowerPoint 簡報</vt:lpstr>
      <vt:lpstr>PowerPoint 簡報</vt:lpstr>
      <vt:lpstr>PowerPoint 簡報</vt:lpstr>
      <vt:lpstr>PowerPoint 簡報</vt:lpstr>
      <vt:lpstr>Built in HDMI port for video output or Surveillance station</vt:lpstr>
      <vt:lpstr>PowerPoint 簡報</vt:lpstr>
      <vt:lpstr>Compartmentalized smart cooling</vt:lpstr>
      <vt:lpstr>PowerPoint 簡報</vt:lpstr>
      <vt:lpstr>PowerPoint 簡報</vt:lpstr>
      <vt:lpstr>Large pre-installed 8/16/32 GB DDR4 RAM, upgradeable  to max 64GB DDR4 memory</vt:lpstr>
      <vt:lpstr>2 x M.2 SSD slots as default shared folder to improve overall performance in QuTS hero</vt:lpstr>
      <vt:lpstr>SSD Cache Acceleration Improve QNAP NAS performance with an SSD cache</vt:lpstr>
      <vt:lpstr>M.2 NVMe SSD and Qtier auto-tiering for speed and capacity​</vt:lpstr>
      <vt:lpstr>Built-in 2 x 2.5 GbE LAN ports,  aggregated for maximum 5Gbps bandwidth</vt:lpstr>
      <vt:lpstr>PowerPoint 簡報</vt:lpstr>
      <vt:lpstr>PowerPoint 簡報</vt:lpstr>
      <vt:lpstr>PCIe Slot #2 support QM2 expansion for expand SSD slots or Ethernet ports </vt:lpstr>
      <vt:lpstr>QM2 cards add support for SSD caching  and 10GbE connectivity</vt:lpstr>
      <vt:lpstr>QNAP 16/32Gb Fibre Channel card for FC SAN</vt:lpstr>
      <vt:lpstr>Budget-friendly unmanaged switches for multi-user environment</vt:lpstr>
      <vt:lpstr>Layer-2 managed switches for multi-user environment and efficient deployment</vt:lpstr>
      <vt:lpstr>PowerPoint 簡報</vt:lpstr>
      <vt:lpstr>TVS-h874 optional 25GbE card for fast performance</vt:lpstr>
      <vt:lpstr>TVS-h674 optional 25GbE card for fast performance</vt:lpstr>
      <vt:lpstr>PowerPoint 簡報</vt:lpstr>
      <vt:lpstr>Performance</vt:lpstr>
      <vt:lpstr>Enterprise-level OS</vt:lpstr>
      <vt:lpstr>NAS &amp; QuTS hero O.S. support powerful data reduction technologies to extend SSD endurance</vt:lpstr>
      <vt:lpstr>Prevent silent data corruption &amp; self-healing</vt:lpstr>
      <vt:lpstr>Convenient file search with Windows® Search Protocol (WSP) support for NAS shared folders</vt:lpstr>
      <vt:lpstr>License-free backup solutions to provide  the most complete data backup protection</vt:lpstr>
      <vt:lpstr>Real-time SnapSync ensures minimal RPO  with real-time disaster recovery</vt:lpstr>
      <vt:lpstr>Connect to Dropbox, OneDrive,   Google Drive and more</vt:lpstr>
      <vt:lpstr>Easily make NAS your team collaboration portal  with File Station</vt:lpstr>
      <vt:lpstr>Qsync 5.0 – Cross-device file sync for individuals and teams</vt:lpstr>
      <vt:lpstr>Easy to use HBS 3.0 app fulfilling backup  3-2-1 practice with deduplication</vt:lpstr>
      <vt:lpstr>Mount cloud storage and file servers with HybridMount for greater storage &amp; faster access</vt:lpstr>
      <vt:lpstr>Hyper Data Protector :  All-in-one active backup solution for virtual machines</vt:lpstr>
      <vt:lpstr>Boxafe: Comprehensive Backup Solution for Google Workspace and Microsoft 365</vt:lpstr>
      <vt:lpstr>HybridMount - Cascade share the access permission to remote devices</vt:lpstr>
      <vt:lpstr>QmailAgent – email backup solution</vt:lpstr>
      <vt:lpstr>Install an NVIDIA graphics card to add HDMI output and improve VM / container performance</vt:lpstr>
      <vt:lpstr>All-in-one solution for hosting virtual machines  and containerized apps</vt:lpstr>
      <vt:lpstr>PowerPoint 簡報</vt:lpstr>
      <vt:lpstr>Establish and run dual systems - Ubuntu &amp; QuTS hero</vt:lpstr>
      <vt:lpstr>Smart and automatic file management</vt:lpstr>
      <vt:lpstr>Notification Center - diversity of active notification</vt:lpstr>
      <vt:lpstr>QuLog Center proactively analyze and  monitor connections</vt:lpstr>
      <vt:lpstr>QVR Elite- Surveillance System</vt:lpstr>
      <vt:lpstr>Compatible with a huge amount of camera models</vt:lpstr>
      <vt:lpstr>Unified interface for live view &amp; playback​, anywhere with a PC or mobile device</vt:lpstr>
      <vt:lpstr>Surveillance Client for mobile and home environment​</vt:lpstr>
      <vt:lpstr>High-performance multimedia streaming platform</vt:lpstr>
      <vt:lpstr>Multiple Storage Expansion Solutions</vt:lpstr>
      <vt:lpstr>Storage expansion: TR-002 / TR-004 USB RAID units</vt:lpstr>
      <vt:lpstr>Storage expansion：TL-D800C USB JBOD units</vt:lpstr>
      <vt:lpstr>High-speed storage expansion with PCIe to SATA enclosures</vt:lpstr>
      <vt:lpstr>QXP SATA HBA and cables are included</vt:lpstr>
      <vt:lpstr>Brand new TVS-hx74 series Faster CPU、more cores、ZFS file system</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QNAP_Copy Su</dc:creator>
  <cp:lastModifiedBy>Stanley Huang 黃孜立</cp:lastModifiedBy>
  <cp:revision>6</cp:revision>
  <dcterms:created xsi:type="dcterms:W3CDTF">2021-03-26T08:21:54Z</dcterms:created>
  <dcterms:modified xsi:type="dcterms:W3CDTF">2022-12-07T06:08:51Z</dcterms:modified>
</cp:coreProperties>
</file>