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8" r:id="rId3"/>
    <p:sldMasterId id="2147483695" r:id="rId4"/>
    <p:sldMasterId id="2147483704" r:id="rId5"/>
  </p:sldMasterIdLst>
  <p:notesMasterIdLst>
    <p:notesMasterId r:id="rId74"/>
  </p:notesMasterIdLst>
  <p:handoutMasterIdLst>
    <p:handoutMasterId r:id="rId75"/>
  </p:handoutMasterIdLst>
  <p:sldIdLst>
    <p:sldId id="270" r:id="rId6"/>
    <p:sldId id="1514" r:id="rId7"/>
    <p:sldId id="1529" r:id="rId8"/>
    <p:sldId id="1478" r:id="rId9"/>
    <p:sldId id="1524" r:id="rId10"/>
    <p:sldId id="285" r:id="rId11"/>
    <p:sldId id="1522" r:id="rId12"/>
    <p:sldId id="1533" r:id="rId13"/>
    <p:sldId id="293" r:id="rId14"/>
    <p:sldId id="295" r:id="rId15"/>
    <p:sldId id="300" r:id="rId16"/>
    <p:sldId id="312" r:id="rId17"/>
    <p:sldId id="1530" r:id="rId18"/>
    <p:sldId id="438" r:id="rId19"/>
    <p:sldId id="298" r:id="rId20"/>
    <p:sldId id="1526" r:id="rId21"/>
    <p:sldId id="265" r:id="rId22"/>
    <p:sldId id="1538" r:id="rId23"/>
    <p:sldId id="1515" r:id="rId24"/>
    <p:sldId id="1494" r:id="rId25"/>
    <p:sldId id="1431" r:id="rId26"/>
    <p:sldId id="313" r:id="rId27"/>
    <p:sldId id="1528" r:id="rId28"/>
    <p:sldId id="1320" r:id="rId29"/>
    <p:sldId id="1510" r:id="rId30"/>
    <p:sldId id="1332" r:id="rId31"/>
    <p:sldId id="1502" r:id="rId32"/>
    <p:sldId id="1503" r:id="rId33"/>
    <p:sldId id="331" r:id="rId34"/>
    <p:sldId id="1477" r:id="rId35"/>
    <p:sldId id="1534" r:id="rId36"/>
    <p:sldId id="1535" r:id="rId37"/>
    <p:sldId id="1523" r:id="rId38"/>
    <p:sldId id="1521" r:id="rId39"/>
    <p:sldId id="1418" r:id="rId40"/>
    <p:sldId id="1421" r:id="rId41"/>
    <p:sldId id="3616" r:id="rId42"/>
    <p:sldId id="1419" r:id="rId43"/>
    <p:sldId id="1464" r:id="rId44"/>
    <p:sldId id="559" r:id="rId45"/>
    <p:sldId id="1296" r:id="rId46"/>
    <p:sldId id="1512" r:id="rId47"/>
    <p:sldId id="1474" r:id="rId48"/>
    <p:sldId id="1289" r:id="rId49"/>
    <p:sldId id="1468" r:id="rId50"/>
    <p:sldId id="550" r:id="rId51"/>
    <p:sldId id="1483" r:id="rId52"/>
    <p:sldId id="1491" r:id="rId53"/>
    <p:sldId id="1470" r:id="rId54"/>
    <p:sldId id="1463" r:id="rId55"/>
    <p:sldId id="3590" r:id="rId56"/>
    <p:sldId id="1484" r:id="rId57"/>
    <p:sldId id="1490" r:id="rId58"/>
    <p:sldId id="782" r:id="rId59"/>
    <p:sldId id="1492" r:id="rId60"/>
    <p:sldId id="3647" r:id="rId61"/>
    <p:sldId id="3648" r:id="rId62"/>
    <p:sldId id="3649" r:id="rId63"/>
    <p:sldId id="3650" r:id="rId64"/>
    <p:sldId id="1471" r:id="rId65"/>
    <p:sldId id="1495" r:id="rId66"/>
    <p:sldId id="1480" r:id="rId67"/>
    <p:sldId id="1506" r:id="rId68"/>
    <p:sldId id="1504" r:id="rId69"/>
    <p:sldId id="1505" r:id="rId70"/>
    <p:sldId id="1537" r:id="rId71"/>
    <p:sldId id="3605" r:id="rId72"/>
    <p:sldId id="1525" r:id="rId7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432"/>
    <a:srgbClr val="6E8396"/>
    <a:srgbClr val="D9E1E7"/>
    <a:srgbClr val="ECF0F3"/>
    <a:srgbClr val="F6F6F8"/>
    <a:srgbClr val="FFFFFF"/>
    <a:srgbClr val="28304C"/>
    <a:srgbClr val="6989B2"/>
    <a:srgbClr val="57F7FF"/>
    <a:srgbClr val="E1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5FB996-57CA-48CC-917A-0B379ADF1A10}" v="18" dt="2022-12-07T02:41:12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6611" autoAdjust="0"/>
  </p:normalViewPr>
  <p:slideViewPr>
    <p:cSldViewPr snapToGrid="0">
      <p:cViewPr varScale="1">
        <p:scale>
          <a:sx n="102" d="100"/>
          <a:sy n="102" d="100"/>
        </p:scale>
        <p:origin x="114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24621830316907"/>
          <c:y val="4.7262913102066643E-2"/>
          <c:w val="0.80616318883648819"/>
          <c:h val="0.7957179870387468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2DC-442D-8577-B18BE00BF665}"/>
              </c:ext>
            </c:extLst>
          </c:dPt>
          <c:cat>
            <c:strRef>
              <c:f>工作表1!$A$2:$A$3</c:f>
              <c:strCache>
                <c:ptCount val="2"/>
                <c:pt idx="0">
                  <c:v>讀取</c:v>
                </c:pt>
                <c:pt idx="1">
                  <c:v>寫入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2149</c:v>
                </c:pt>
                <c:pt idx="1">
                  <c:v>2875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DC-442D-8577-B18BE00BF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 sz="900"/>
                  <a:t>MB/s</a:t>
                </a:r>
                <a:endParaRPr lang="zh-TW" sz="900"/>
              </a:p>
            </c:rich>
          </c:tx>
          <c:layout>
            <c:manualLayout>
              <c:xMode val="edge"/>
              <c:yMode val="edge"/>
              <c:x val="4.3671906378436667E-3"/>
              <c:y val="0.877950579780459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24621830316907"/>
          <c:y val="4.7262913102066643E-2"/>
          <c:w val="0.80616318883648819"/>
          <c:h val="0.7957179870387468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1E-4E13-99ED-54059ACE37BD}"/>
              </c:ext>
            </c:extLst>
          </c:dPt>
          <c:cat>
            <c:strRef>
              <c:f>工作表1!$A$2:$A$3</c:f>
              <c:strCache>
                <c:ptCount val="2"/>
                <c:pt idx="0">
                  <c:v>讀取</c:v>
                </c:pt>
                <c:pt idx="1">
                  <c:v>寫入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2062</c:v>
                </c:pt>
                <c:pt idx="1">
                  <c:v>2888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1E-4E13-99ED-54059ACE37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 sz="900"/>
                  <a:t>MB/s</a:t>
                </a:r>
                <a:endParaRPr lang="zh-TW" sz="900"/>
              </a:p>
            </c:rich>
          </c:tx>
          <c:layout>
            <c:manualLayout>
              <c:xMode val="edge"/>
              <c:yMode val="edge"/>
              <c:x val="4.3671906378436667E-3"/>
              <c:y val="0.877950579780459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24621830316907"/>
          <c:y val="4.7262913102066643E-2"/>
          <c:w val="0.80616318883648819"/>
          <c:h val="0.7957179870387468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4F0-45D3-8188-205CADE1602B}"/>
              </c:ext>
            </c:extLst>
          </c:dPt>
          <c:cat>
            <c:strRef>
              <c:f>工作表1!$A$2:$A$3</c:f>
              <c:strCache>
                <c:ptCount val="2"/>
                <c:pt idx="0">
                  <c:v>讀取</c:v>
                </c:pt>
                <c:pt idx="1">
                  <c:v>寫入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1435</c:v>
                </c:pt>
                <c:pt idx="1">
                  <c:v>2028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F0-45D3-8188-205CADE16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 sz="900"/>
                  <a:t>MB/s</a:t>
                </a:r>
                <a:endParaRPr lang="zh-TW" sz="900"/>
              </a:p>
            </c:rich>
          </c:tx>
          <c:layout>
            <c:manualLayout>
              <c:xMode val="edge"/>
              <c:yMode val="edge"/>
              <c:x val="4.3671906378436667E-3"/>
              <c:y val="0.877950579780459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2022/12/6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2022/12/6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5515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2620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3156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8796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988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9712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5CD77D7-CB0D-4B52-9C75-8F9A4515AC85}" type="slidenum">
              <a:rPr kumimoji="0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453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91231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02396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9849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50711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6383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134DBAD-4833-584E-ACDA-B6AB6135B046}" type="slidenum">
              <a:rPr kumimoji="1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972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f1c6ddca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f1c6ddca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224388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DECBF60-BD95-FB4C-91CE-6D01F0698F47}" type="slidenum">
              <a:rPr kumimoji="1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321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E6067F0-5D8C-C649-9E7E-E5C399B34C7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09541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9BE2EBB-CED9-4809-8834-A9C61EF8D3E0}" type="slidenum">
              <a:rPr kumimoji="0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3687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8E944ED-08EB-4D93-ACE1-7399A139B7A7}" type="slidenum">
              <a:rPr kumimoji="0" lang="en-US" altLang="zh-TW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473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zh-CN" altLang="en-US" sz="1100" b="0" dirty="0">
              <a:solidFill>
                <a:schemeClr val="tx1"/>
              </a:solidFill>
              <a:effectLst/>
              <a:latin typeface="微軟正黑體"/>
              <a:ea typeface="微軟正黑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CA043C4-92AC-A149-A9E6-96871401535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124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27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3441873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446644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14832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0763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070675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37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8495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5559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43771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1220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3385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004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364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12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Shape 7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lang="zh-TW" alt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410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244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9327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26E4EA4-C104-DC60-BC1A-34A7D75A0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7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5880" y="5243529"/>
            <a:ext cx="1175612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B30A09-9439-49E0-A04D-7B5CF3D1B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30"/>
            <a:ext cx="12191998" cy="685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7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5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5880" y="5243529"/>
            <a:ext cx="1175612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21880D8-1BC8-C98F-7ABE-27B1722A7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47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5880" y="5243529"/>
            <a:ext cx="1175612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10" name="圖片 9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09F40F08-04CC-34C4-070F-C33BAE817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A413E65-07AF-317F-5859-46EC2103F9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715" y="1638510"/>
            <a:ext cx="596178" cy="14213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6B3EE03-4707-E92A-CDF6-834133625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19" y="3586503"/>
            <a:ext cx="596178" cy="14213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D000D6-657A-7EB2-7925-0CA28AA232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15" y="3588718"/>
            <a:ext cx="596178" cy="14213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27D3D30C-610A-2324-61B1-D52242C882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3680" y="2046626"/>
            <a:ext cx="871689" cy="6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65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6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5880" y="5243529"/>
            <a:ext cx="1175612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B30A09-9439-49E0-A04D-7B5CF3D1B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30"/>
            <a:ext cx="12191998" cy="685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68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48"/>
          <p:cNvSpPr txBox="1"/>
          <p:nvPr userDrawn="1"/>
        </p:nvSpPr>
        <p:spPr>
          <a:xfrm>
            <a:off x="434552" y="5946525"/>
            <a:ext cx="7585168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4665" lvl="0" indent="0" rtl="0">
              <a:spcBef>
                <a:spcPts val="667"/>
              </a:spcBef>
              <a:spcAft>
                <a:spcPts val="0"/>
              </a:spcAft>
              <a:buNone/>
            </a:pPr>
            <a:r>
              <a:rPr lang="en-US" altLang="zh-TW" sz="667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©2020</a:t>
            </a:r>
            <a:r>
              <a:rPr lang="zh-TW" altLang="en-US" sz="667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667" b="1">
              <a:solidFill>
                <a:schemeClr val="bg1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3F756A7-08F6-4FB8-A973-1E42D61A8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30"/>
            <a:ext cx="12192000" cy="685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47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" y="998"/>
            <a:ext cx="12189628" cy="68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68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牆, 室內, 電子用品 的圖片&#10;&#10;自動產生的描述">
            <a:extLst>
              <a:ext uri="{FF2B5EF4-FFF2-40B4-BE49-F238E27FC236}">
                <a16:creationId xmlns:a16="http://schemas.microsoft.com/office/drawing/2014/main" id="{13E60C79-9CB8-6B73-ECC8-CE939E6BC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3" name="標題版面配置區 1">
            <a:extLst>
              <a:ext uri="{FF2B5EF4-FFF2-40B4-BE49-F238E27FC236}">
                <a16:creationId xmlns:a16="http://schemas.microsoft.com/office/drawing/2014/main" id="{E0CF74A8-F127-544A-F8D6-277BCBB8E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71221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A066A2-9DF5-B6AF-1D50-302B9F524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777A5A6-1570-8691-1414-6F848E52F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102538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90957-9DAB-3BE7-6071-B096816B9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7B17E85-3D01-B851-7A42-52149DC01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7D9B0B-5665-95DA-75AD-953A8DA0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2022/12/6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0BE1598-58F9-BDC2-B01A-F83EC8232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F502D21-5650-96C8-97DC-6F454DED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5920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EAA602-7EC4-6ED8-110F-8670C248A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76CB0B6-C8AB-8C1F-D0A0-90C155F30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2A5374A-18F0-CE3A-12E8-704EED478A0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405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0507C54-1F4B-A841-24E6-C64D29E553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715" y="1638510"/>
            <a:ext cx="596178" cy="1421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8ECADA5-BCB0-EEE2-E8A6-D18F334EF7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19" y="3586503"/>
            <a:ext cx="596178" cy="1421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3A0B779-6B77-55E6-A4E9-9A02244A6D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15" y="3588718"/>
            <a:ext cx="596178" cy="14213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EB1B0B5C-B743-477A-A431-D3BA9799F5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83680" y="2046626"/>
            <a:ext cx="871689" cy="66933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C8DCEC4-ECC7-2F14-18D0-7E2F6CEB16C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55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968DEA-EDD2-4048-B0B0-F97082FD3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" y="998"/>
            <a:ext cx="12189628" cy="68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9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0690E9-B52A-4CE8-B1F3-A2FD7CF61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9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BF4FB81-E24B-472A-A8A0-D114E93AE9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39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270934"/>
            <a:ext cx="12191999" cy="10881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01868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3A895F4-D22B-7DF4-0480-3C4AF172C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" y="998"/>
            <a:ext cx="12189628" cy="6857002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3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81440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3A895F4-D22B-7DF4-0480-3C4AF172C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" y="1166"/>
            <a:ext cx="12189628" cy="6856834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3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4231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2022/12/6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6" r:id="rId2"/>
    <p:sldLayoutId id="2147483661" r:id="rId3"/>
    <p:sldLayoutId id="2147483668" r:id="rId4"/>
    <p:sldLayoutId id="2147483666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15649DC-0516-0D3E-D488-FFC45D2C3B0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" y="998"/>
            <a:ext cx="12189628" cy="6857002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35880" y="160336"/>
            <a:ext cx="11756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785923"/>
            <a:ext cx="10972800" cy="4911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71644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4" r:id="rId3"/>
    <p:sldLayoutId id="2147483683" r:id="rId4"/>
    <p:sldLayoutId id="2147483681" r:id="rId5"/>
    <p:sldLayoutId id="2147483680" r:id="rId6"/>
    <p:sldLayoutId id="2147483682" r:id="rId7"/>
    <p:sldLayoutId id="2147483679" r:id="rId8"/>
    <p:sldLayoutId id="2147483687" r:id="rId9"/>
    <p:sldLayoutId id="2147483732" r:id="rId10"/>
  </p:sldLayoutIdLst>
  <p:txStyles>
    <p:titleStyle>
      <a:lvl1pPr algn="l" defTabSz="1219170" rtl="0" eaLnBrk="1" latinLnBrk="0" hangingPunct="1">
        <a:spcBef>
          <a:spcPct val="0"/>
        </a:spcBef>
        <a:buNone/>
        <a:defRPr sz="4267" b="1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867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6" y="991"/>
            <a:ext cx="12187769" cy="6855620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35880" y="160336"/>
            <a:ext cx="11756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785923"/>
            <a:ext cx="10972800" cy="4911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02923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1219170" rtl="0" eaLnBrk="1" latinLnBrk="0" hangingPunct="1">
        <a:spcBef>
          <a:spcPct val="0"/>
        </a:spcBef>
        <a:buNone/>
        <a:defRPr sz="4267" b="1" kern="1200">
          <a:solidFill>
            <a:schemeClr val="bg1"/>
          </a:solidFill>
          <a:latin typeface="Arial" panose="020B0604020202020204" pitchFamily="34" charset="0"/>
          <a:ea typeface="微軟正黑體" pitchFamily="34" charset="-120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867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2022/12/6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93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33974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+mj-ea"/>
          <a:ea typeface="+mj-ea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55.sv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sv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7.png"/><Relationship Id="rId7" Type="http://schemas.openxmlformats.org/officeDocument/2006/relationships/image" Target="../media/image8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10" Type="http://schemas.microsoft.com/office/2007/relationships/hdphoto" Target="../media/hdphoto3.wdp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hyperlink" Target="https://www.qnap.com/go/compatibility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5" Type="http://schemas.openxmlformats.org/officeDocument/2006/relationships/hyperlink" Target="https://www.qnap.com/go/compatibility/" TargetMode="External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hyperlink" Target="https://www.qnap.com/go/compatibility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hyperlink" Target="https://www.qnap.com/go/compatibility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png"/><Relationship Id="rId5" Type="http://schemas.microsoft.com/office/2007/relationships/hdphoto" Target="../media/hdphoto4.wdp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38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image" Target="../media/image106.tiff"/><Relationship Id="rId10" Type="http://schemas.microsoft.com/office/2007/relationships/hdphoto" Target="../media/hdphoto5.wdp"/><Relationship Id="rId4" Type="http://schemas.openxmlformats.org/officeDocument/2006/relationships/image" Target="../media/image105.tiff"/><Relationship Id="rId9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5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8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8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svg"/><Relationship Id="rId12" Type="http://schemas.openxmlformats.org/officeDocument/2006/relationships/image" Target="../media/image12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9.sv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1.png"/><Relationship Id="rId5" Type="http://schemas.openxmlformats.org/officeDocument/2006/relationships/image" Target="../media/image130.svg"/><Relationship Id="rId4" Type="http://schemas.openxmlformats.org/officeDocument/2006/relationships/image" Target="../media/image129.svg"/><Relationship Id="rId9" Type="http://schemas.openxmlformats.org/officeDocument/2006/relationships/image" Target="../media/image13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6.png"/><Relationship Id="rId4" Type="http://schemas.openxmlformats.org/officeDocument/2006/relationships/hyperlink" Target="https://www.qnap.com/go/software/qsirch-pc-edition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13" Type="http://schemas.openxmlformats.org/officeDocument/2006/relationships/image" Target="../media/image145.tiff"/><Relationship Id="rId3" Type="http://schemas.openxmlformats.org/officeDocument/2006/relationships/image" Target="../media/image133.png"/><Relationship Id="rId7" Type="http://schemas.openxmlformats.org/officeDocument/2006/relationships/image" Target="../media/image139.png"/><Relationship Id="rId12" Type="http://schemas.openxmlformats.org/officeDocument/2006/relationships/image" Target="../media/image144.svg"/><Relationship Id="rId2" Type="http://schemas.openxmlformats.org/officeDocument/2006/relationships/image" Target="../media/image38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8.sv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5" Type="http://schemas.openxmlformats.org/officeDocument/2006/relationships/image" Target="../media/image26.png"/><Relationship Id="rId10" Type="http://schemas.openxmlformats.org/officeDocument/2006/relationships/image" Target="../media/image142.svg"/><Relationship Id="rId4" Type="http://schemas.openxmlformats.org/officeDocument/2006/relationships/image" Target="../media/image134.sv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38.png"/><Relationship Id="rId4" Type="http://schemas.openxmlformats.org/officeDocument/2006/relationships/image" Target="../media/image14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jpe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image" Target="../media/image15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tiff"/><Relationship Id="rId13" Type="http://schemas.openxmlformats.org/officeDocument/2006/relationships/image" Target="../media/image166.png"/><Relationship Id="rId18" Type="http://schemas.openxmlformats.org/officeDocument/2006/relationships/image" Target="../media/image171.svg"/><Relationship Id="rId3" Type="http://schemas.openxmlformats.org/officeDocument/2006/relationships/image" Target="../media/image156.jpeg"/><Relationship Id="rId7" Type="http://schemas.openxmlformats.org/officeDocument/2006/relationships/image" Target="../media/image160.tiff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69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9.jpeg"/><Relationship Id="rId11" Type="http://schemas.openxmlformats.org/officeDocument/2006/relationships/image" Target="../media/image164.tiff"/><Relationship Id="rId5" Type="http://schemas.openxmlformats.org/officeDocument/2006/relationships/image" Target="../media/image158.jpeg"/><Relationship Id="rId15" Type="http://schemas.openxmlformats.org/officeDocument/2006/relationships/image" Target="../media/image168.png"/><Relationship Id="rId10" Type="http://schemas.openxmlformats.org/officeDocument/2006/relationships/image" Target="../media/image163.tiff"/><Relationship Id="rId19" Type="http://schemas.openxmlformats.org/officeDocument/2006/relationships/image" Target="../media/image32.png"/><Relationship Id="rId4" Type="http://schemas.openxmlformats.org/officeDocument/2006/relationships/image" Target="../media/image157.jpeg"/><Relationship Id="rId9" Type="http://schemas.openxmlformats.org/officeDocument/2006/relationships/image" Target="../media/image162.tiff"/><Relationship Id="rId14" Type="http://schemas.openxmlformats.org/officeDocument/2006/relationships/image" Target="../media/image16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svg"/><Relationship Id="rId9" Type="http://schemas.openxmlformats.org/officeDocument/2006/relationships/image" Target="../media/image178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18" Type="http://schemas.openxmlformats.org/officeDocument/2006/relationships/image" Target="../media/image194.png"/><Relationship Id="rId26" Type="http://schemas.openxmlformats.org/officeDocument/2006/relationships/image" Target="../media/image200.svg"/><Relationship Id="rId3" Type="http://schemas.openxmlformats.org/officeDocument/2006/relationships/image" Target="../media/image179.png"/><Relationship Id="rId21" Type="http://schemas.openxmlformats.org/officeDocument/2006/relationships/image" Target="../media/image197.png"/><Relationship Id="rId7" Type="http://schemas.openxmlformats.org/officeDocument/2006/relationships/image" Target="../media/image183.svg"/><Relationship Id="rId12" Type="http://schemas.openxmlformats.org/officeDocument/2006/relationships/image" Target="../media/image188.svg"/><Relationship Id="rId17" Type="http://schemas.openxmlformats.org/officeDocument/2006/relationships/image" Target="../media/image193.png"/><Relationship Id="rId25" Type="http://schemas.openxmlformats.org/officeDocument/2006/relationships/image" Target="../media/image19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92.png"/><Relationship Id="rId20" Type="http://schemas.openxmlformats.org/officeDocument/2006/relationships/image" Target="../media/image19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24" Type="http://schemas.openxmlformats.org/officeDocument/2006/relationships/image" Target="../media/image25.png"/><Relationship Id="rId5" Type="http://schemas.openxmlformats.org/officeDocument/2006/relationships/image" Target="../media/image181.png"/><Relationship Id="rId15" Type="http://schemas.openxmlformats.org/officeDocument/2006/relationships/image" Target="../media/image191.png"/><Relationship Id="rId23" Type="http://schemas.openxmlformats.org/officeDocument/2006/relationships/image" Target="../media/image38.png"/><Relationship Id="rId10" Type="http://schemas.openxmlformats.org/officeDocument/2006/relationships/image" Target="../media/image186.png"/><Relationship Id="rId19" Type="http://schemas.openxmlformats.org/officeDocument/2006/relationships/image" Target="../media/image195.png"/><Relationship Id="rId4" Type="http://schemas.openxmlformats.org/officeDocument/2006/relationships/image" Target="../media/image180.png"/><Relationship Id="rId9" Type="http://schemas.openxmlformats.org/officeDocument/2006/relationships/image" Target="../media/image185.svg"/><Relationship Id="rId14" Type="http://schemas.openxmlformats.org/officeDocument/2006/relationships/image" Target="../media/image190.svg"/><Relationship Id="rId22" Type="http://schemas.openxmlformats.org/officeDocument/2006/relationships/image" Target="../media/image198.png"/><Relationship Id="rId27" Type="http://schemas.openxmlformats.org/officeDocument/2006/relationships/image" Target="../media/image201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9.png"/><Relationship Id="rId18" Type="http://schemas.openxmlformats.org/officeDocument/2006/relationships/image" Target="../media/image212.png"/><Relationship Id="rId26" Type="http://schemas.openxmlformats.org/officeDocument/2006/relationships/image" Target="../media/image220.tiff"/><Relationship Id="rId21" Type="http://schemas.openxmlformats.org/officeDocument/2006/relationships/image" Target="../media/image215.png"/><Relationship Id="rId34" Type="http://schemas.openxmlformats.org/officeDocument/2006/relationships/image" Target="../media/image228.png"/><Relationship Id="rId7" Type="http://schemas.openxmlformats.org/officeDocument/2006/relationships/image" Target="../media/image205.svg"/><Relationship Id="rId12" Type="http://schemas.microsoft.com/office/2007/relationships/hdphoto" Target="../media/hdphoto7.wdp"/><Relationship Id="rId17" Type="http://schemas.microsoft.com/office/2007/relationships/hdphoto" Target="../media/hdphoto5.wdp"/><Relationship Id="rId25" Type="http://schemas.openxmlformats.org/officeDocument/2006/relationships/image" Target="../media/image219.tiff"/><Relationship Id="rId33" Type="http://schemas.openxmlformats.org/officeDocument/2006/relationships/image" Target="../media/image227.png"/><Relationship Id="rId38" Type="http://schemas.openxmlformats.org/officeDocument/2006/relationships/image" Target="../media/image232.tiff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0.png"/><Relationship Id="rId20" Type="http://schemas.openxmlformats.org/officeDocument/2006/relationships/image" Target="../media/image214.png"/><Relationship Id="rId29" Type="http://schemas.openxmlformats.org/officeDocument/2006/relationships/image" Target="../media/image2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4.png"/><Relationship Id="rId11" Type="http://schemas.openxmlformats.org/officeDocument/2006/relationships/image" Target="../media/image208.png"/><Relationship Id="rId24" Type="http://schemas.openxmlformats.org/officeDocument/2006/relationships/image" Target="../media/image218.tiff"/><Relationship Id="rId32" Type="http://schemas.openxmlformats.org/officeDocument/2006/relationships/image" Target="../media/image226.tiff"/><Relationship Id="rId37" Type="http://schemas.openxmlformats.org/officeDocument/2006/relationships/image" Target="../media/image231.png"/><Relationship Id="rId5" Type="http://schemas.openxmlformats.org/officeDocument/2006/relationships/image" Target="../media/image203.svg"/><Relationship Id="rId15" Type="http://schemas.openxmlformats.org/officeDocument/2006/relationships/image" Target="../media/image211.png"/><Relationship Id="rId23" Type="http://schemas.openxmlformats.org/officeDocument/2006/relationships/image" Target="../media/image217.tiff"/><Relationship Id="rId28" Type="http://schemas.openxmlformats.org/officeDocument/2006/relationships/image" Target="../media/image222.png"/><Relationship Id="rId36" Type="http://schemas.openxmlformats.org/officeDocument/2006/relationships/image" Target="../media/image230.png"/><Relationship Id="rId10" Type="http://schemas.microsoft.com/office/2007/relationships/hdphoto" Target="../media/hdphoto6.wdp"/><Relationship Id="rId19" Type="http://schemas.openxmlformats.org/officeDocument/2006/relationships/image" Target="../media/image213.png"/><Relationship Id="rId31" Type="http://schemas.openxmlformats.org/officeDocument/2006/relationships/image" Target="../media/image225.tiff"/><Relationship Id="rId4" Type="http://schemas.openxmlformats.org/officeDocument/2006/relationships/image" Target="../media/image202.png"/><Relationship Id="rId9" Type="http://schemas.openxmlformats.org/officeDocument/2006/relationships/image" Target="../media/image207.png"/><Relationship Id="rId14" Type="http://schemas.openxmlformats.org/officeDocument/2006/relationships/image" Target="../media/image210.svg"/><Relationship Id="rId22" Type="http://schemas.openxmlformats.org/officeDocument/2006/relationships/image" Target="../media/image216.png"/><Relationship Id="rId27" Type="http://schemas.openxmlformats.org/officeDocument/2006/relationships/image" Target="../media/image221.png"/><Relationship Id="rId30" Type="http://schemas.openxmlformats.org/officeDocument/2006/relationships/image" Target="../media/image224.png"/><Relationship Id="rId35" Type="http://schemas.openxmlformats.org/officeDocument/2006/relationships/image" Target="../media/image229.png"/><Relationship Id="rId8" Type="http://schemas.openxmlformats.org/officeDocument/2006/relationships/image" Target="../media/image206.png"/><Relationship Id="rId3" Type="http://schemas.openxmlformats.org/officeDocument/2006/relationships/image" Target="../media/image11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svg"/><Relationship Id="rId13" Type="http://schemas.openxmlformats.org/officeDocument/2006/relationships/image" Target="../media/image244.svg"/><Relationship Id="rId3" Type="http://schemas.openxmlformats.org/officeDocument/2006/relationships/image" Target="../media/image234.svg"/><Relationship Id="rId7" Type="http://schemas.openxmlformats.org/officeDocument/2006/relationships/image" Target="../media/image238.png"/><Relationship Id="rId12" Type="http://schemas.openxmlformats.org/officeDocument/2006/relationships/image" Target="../media/image243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7.svg"/><Relationship Id="rId11" Type="http://schemas.openxmlformats.org/officeDocument/2006/relationships/image" Target="../media/image242.png"/><Relationship Id="rId5" Type="http://schemas.openxmlformats.org/officeDocument/2006/relationships/image" Target="../media/image236.svg"/><Relationship Id="rId10" Type="http://schemas.openxmlformats.org/officeDocument/2006/relationships/image" Target="../media/image241.svg"/><Relationship Id="rId4" Type="http://schemas.openxmlformats.org/officeDocument/2006/relationships/image" Target="../media/image235.png"/><Relationship Id="rId9" Type="http://schemas.openxmlformats.org/officeDocument/2006/relationships/image" Target="../media/image24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svg"/><Relationship Id="rId13" Type="http://schemas.openxmlformats.org/officeDocument/2006/relationships/image" Target="../media/image256.png"/><Relationship Id="rId3" Type="http://schemas.openxmlformats.org/officeDocument/2006/relationships/image" Target="../media/image246.tiff"/><Relationship Id="rId7" Type="http://schemas.openxmlformats.org/officeDocument/2006/relationships/image" Target="../media/image250.png"/><Relationship Id="rId12" Type="http://schemas.openxmlformats.org/officeDocument/2006/relationships/image" Target="../media/image255.sv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9.tiff"/><Relationship Id="rId11" Type="http://schemas.openxmlformats.org/officeDocument/2006/relationships/image" Target="../media/image254.png"/><Relationship Id="rId5" Type="http://schemas.openxmlformats.org/officeDocument/2006/relationships/image" Target="../media/image248.tiff"/><Relationship Id="rId10" Type="http://schemas.openxmlformats.org/officeDocument/2006/relationships/image" Target="../media/image253.svg"/><Relationship Id="rId4" Type="http://schemas.openxmlformats.org/officeDocument/2006/relationships/image" Target="../media/image247.tiff"/><Relationship Id="rId9" Type="http://schemas.openxmlformats.org/officeDocument/2006/relationships/image" Target="../media/image252.png"/><Relationship Id="rId14" Type="http://schemas.openxmlformats.org/officeDocument/2006/relationships/image" Target="../media/image257.sv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58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59.png"/><Relationship Id="rId4" Type="http://schemas.microsoft.com/office/2007/relationships/hdphoto" Target="../media/hdphoto8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qnap.com/go/compatibility/index.php" TargetMode="External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nap.com/go/how-to/faq/article/why-does-my-nas-system-log-report-that-the-file-system-is-not-clean" TargetMode="External"/><Relationship Id="rId2" Type="http://schemas.openxmlformats.org/officeDocument/2006/relationships/hyperlink" Target="https://www.qnap.com/go/solution/qnap-zfs/" TargetMode="Externa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13" Type="http://schemas.openxmlformats.org/officeDocument/2006/relationships/image" Target="../media/image262.png"/><Relationship Id="rId3" Type="http://schemas.openxmlformats.org/officeDocument/2006/relationships/image" Target="../media/image267.svg"/><Relationship Id="rId7" Type="http://schemas.openxmlformats.org/officeDocument/2006/relationships/image" Target="../media/image271.svg"/><Relationship Id="rId12" Type="http://schemas.openxmlformats.org/officeDocument/2006/relationships/image" Target="../media/image276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11" Type="http://schemas.openxmlformats.org/officeDocument/2006/relationships/image" Target="../media/image275.svg"/><Relationship Id="rId5" Type="http://schemas.openxmlformats.org/officeDocument/2006/relationships/image" Target="../media/image269.svg"/><Relationship Id="rId10" Type="http://schemas.openxmlformats.org/officeDocument/2006/relationships/image" Target="../media/image274.png"/><Relationship Id="rId4" Type="http://schemas.openxmlformats.org/officeDocument/2006/relationships/image" Target="../media/image268.png"/><Relationship Id="rId9" Type="http://schemas.openxmlformats.org/officeDocument/2006/relationships/image" Target="../media/image273.svg"/><Relationship Id="rId14" Type="http://schemas.openxmlformats.org/officeDocument/2006/relationships/image" Target="../media/image2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0.svg"/><Relationship Id="rId4" Type="http://schemas.openxmlformats.org/officeDocument/2006/relationships/image" Target="../media/image27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svg"/><Relationship Id="rId13" Type="http://schemas.openxmlformats.org/officeDocument/2006/relationships/image" Target="../media/image291.png"/><Relationship Id="rId18" Type="http://schemas.openxmlformats.org/officeDocument/2006/relationships/image" Target="../media/image296.svg"/><Relationship Id="rId3" Type="http://schemas.openxmlformats.org/officeDocument/2006/relationships/image" Target="../media/image281.png"/><Relationship Id="rId21" Type="http://schemas.openxmlformats.org/officeDocument/2006/relationships/image" Target="../media/image299.png"/><Relationship Id="rId7" Type="http://schemas.openxmlformats.org/officeDocument/2006/relationships/image" Target="../media/image285.png"/><Relationship Id="rId12" Type="http://schemas.openxmlformats.org/officeDocument/2006/relationships/image" Target="../media/image290.svg"/><Relationship Id="rId17" Type="http://schemas.openxmlformats.org/officeDocument/2006/relationships/image" Target="../media/image295.png"/><Relationship Id="rId2" Type="http://schemas.openxmlformats.org/officeDocument/2006/relationships/image" Target="../media/image264.png"/><Relationship Id="rId16" Type="http://schemas.openxmlformats.org/officeDocument/2006/relationships/image" Target="../media/image294.svg"/><Relationship Id="rId20" Type="http://schemas.openxmlformats.org/officeDocument/2006/relationships/image" Target="../media/image298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4.svg"/><Relationship Id="rId11" Type="http://schemas.openxmlformats.org/officeDocument/2006/relationships/image" Target="../media/image289.png"/><Relationship Id="rId5" Type="http://schemas.openxmlformats.org/officeDocument/2006/relationships/image" Target="../media/image283.png"/><Relationship Id="rId15" Type="http://schemas.openxmlformats.org/officeDocument/2006/relationships/image" Target="../media/image293.png"/><Relationship Id="rId23" Type="http://schemas.openxmlformats.org/officeDocument/2006/relationships/image" Target="../media/image26.png"/><Relationship Id="rId10" Type="http://schemas.openxmlformats.org/officeDocument/2006/relationships/image" Target="../media/image288.svg"/><Relationship Id="rId19" Type="http://schemas.openxmlformats.org/officeDocument/2006/relationships/image" Target="../media/image297.png"/><Relationship Id="rId4" Type="http://schemas.openxmlformats.org/officeDocument/2006/relationships/image" Target="../media/image282.jpeg"/><Relationship Id="rId9" Type="http://schemas.openxmlformats.org/officeDocument/2006/relationships/image" Target="../media/image287.png"/><Relationship Id="rId14" Type="http://schemas.openxmlformats.org/officeDocument/2006/relationships/image" Target="../media/image292.svg"/><Relationship Id="rId22" Type="http://schemas.openxmlformats.org/officeDocument/2006/relationships/image" Target="../media/image300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3" Type="http://schemas.openxmlformats.org/officeDocument/2006/relationships/image" Target="../media/image302.tiff"/><Relationship Id="rId7" Type="http://schemas.openxmlformats.org/officeDocument/2006/relationships/image" Target="../media/image306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5.tiff"/><Relationship Id="rId5" Type="http://schemas.openxmlformats.org/officeDocument/2006/relationships/image" Target="../media/image304.tiff"/><Relationship Id="rId4" Type="http://schemas.openxmlformats.org/officeDocument/2006/relationships/image" Target="../media/image303.tif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13" Type="http://schemas.openxmlformats.org/officeDocument/2006/relationships/image" Target="../media/image318.png"/><Relationship Id="rId18" Type="http://schemas.openxmlformats.org/officeDocument/2006/relationships/image" Target="../media/image321.tiff"/><Relationship Id="rId3" Type="http://schemas.openxmlformats.org/officeDocument/2006/relationships/image" Target="../media/image309.svg"/><Relationship Id="rId7" Type="http://schemas.openxmlformats.org/officeDocument/2006/relationships/image" Target="../media/image313.svg"/><Relationship Id="rId12" Type="http://schemas.microsoft.com/office/2007/relationships/hdphoto" Target="../media/hdphoto11.wdp"/><Relationship Id="rId17" Type="http://schemas.microsoft.com/office/2007/relationships/hdphoto" Target="../media/hdphoto13.wdp"/><Relationship Id="rId2" Type="http://schemas.openxmlformats.org/officeDocument/2006/relationships/image" Target="../media/image308.png"/><Relationship Id="rId16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2.png"/><Relationship Id="rId11" Type="http://schemas.openxmlformats.org/officeDocument/2006/relationships/image" Target="../media/image317.png"/><Relationship Id="rId5" Type="http://schemas.openxmlformats.org/officeDocument/2006/relationships/image" Target="../media/image311.svg"/><Relationship Id="rId15" Type="http://schemas.openxmlformats.org/officeDocument/2006/relationships/image" Target="../media/image319.png"/><Relationship Id="rId10" Type="http://schemas.openxmlformats.org/officeDocument/2006/relationships/image" Target="../media/image316.png"/><Relationship Id="rId19" Type="http://schemas.openxmlformats.org/officeDocument/2006/relationships/image" Target="../media/image322.tiff"/><Relationship Id="rId4" Type="http://schemas.openxmlformats.org/officeDocument/2006/relationships/image" Target="../media/image310.png"/><Relationship Id="rId9" Type="http://schemas.openxmlformats.org/officeDocument/2006/relationships/image" Target="../media/image315.png"/><Relationship Id="rId14" Type="http://schemas.microsoft.com/office/2007/relationships/hdphoto" Target="../media/hdphoto12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13" Type="http://schemas.openxmlformats.org/officeDocument/2006/relationships/image" Target="../media/image330.svg"/><Relationship Id="rId3" Type="http://schemas.openxmlformats.org/officeDocument/2006/relationships/image" Target="../media/image324.png"/><Relationship Id="rId7" Type="http://schemas.microsoft.com/office/2007/relationships/hdphoto" Target="../media/hdphoto14.wdp"/><Relationship Id="rId12" Type="http://schemas.openxmlformats.org/officeDocument/2006/relationships/image" Target="../media/image3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6.png"/><Relationship Id="rId11" Type="http://schemas.microsoft.com/office/2007/relationships/hdphoto" Target="../media/hdphoto16.wdp"/><Relationship Id="rId5" Type="http://schemas.openxmlformats.org/officeDocument/2006/relationships/image" Target="../media/image57.png"/><Relationship Id="rId10" Type="http://schemas.openxmlformats.org/officeDocument/2006/relationships/image" Target="../media/image328.png"/><Relationship Id="rId4" Type="http://schemas.openxmlformats.org/officeDocument/2006/relationships/image" Target="../media/image325.png"/><Relationship Id="rId9" Type="http://schemas.microsoft.com/office/2007/relationships/hdphoto" Target="../media/hdphoto15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13" Type="http://schemas.openxmlformats.org/officeDocument/2006/relationships/image" Target="../media/image341.png"/><Relationship Id="rId3" Type="http://schemas.openxmlformats.org/officeDocument/2006/relationships/image" Target="../media/image331.jpeg"/><Relationship Id="rId7" Type="http://schemas.openxmlformats.org/officeDocument/2006/relationships/image" Target="../media/image335.png"/><Relationship Id="rId12" Type="http://schemas.openxmlformats.org/officeDocument/2006/relationships/image" Target="../media/image340.png"/><Relationship Id="rId2" Type="http://schemas.openxmlformats.org/officeDocument/2006/relationships/notesSlide" Target="../notesSlides/notesSlide29.xml"/><Relationship Id="rId16" Type="http://schemas.openxmlformats.org/officeDocument/2006/relationships/hyperlink" Target="https://www.qnap.com/en/compatibility-qvr-pro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4.png"/><Relationship Id="rId11" Type="http://schemas.openxmlformats.org/officeDocument/2006/relationships/image" Target="../media/image339.png"/><Relationship Id="rId5" Type="http://schemas.openxmlformats.org/officeDocument/2006/relationships/image" Target="../media/image333.png"/><Relationship Id="rId15" Type="http://schemas.openxmlformats.org/officeDocument/2006/relationships/image" Target="../media/image343.png"/><Relationship Id="rId10" Type="http://schemas.openxmlformats.org/officeDocument/2006/relationships/image" Target="../media/image338.png"/><Relationship Id="rId4" Type="http://schemas.openxmlformats.org/officeDocument/2006/relationships/image" Target="../media/image332.png"/><Relationship Id="rId9" Type="http://schemas.openxmlformats.org/officeDocument/2006/relationships/image" Target="../media/image337.png"/><Relationship Id="rId14" Type="http://schemas.openxmlformats.org/officeDocument/2006/relationships/image" Target="../media/image3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7.png"/><Relationship Id="rId5" Type="http://schemas.openxmlformats.org/officeDocument/2006/relationships/image" Target="../media/image346.png"/><Relationship Id="rId4" Type="http://schemas.openxmlformats.org/officeDocument/2006/relationships/image" Target="../media/image34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3" Type="http://schemas.openxmlformats.org/officeDocument/2006/relationships/image" Target="../media/image348.png"/><Relationship Id="rId7" Type="http://schemas.openxmlformats.org/officeDocument/2006/relationships/image" Target="../media/image3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1.png"/><Relationship Id="rId11" Type="http://schemas.openxmlformats.org/officeDocument/2006/relationships/image" Target="../media/image356.jpeg"/><Relationship Id="rId5" Type="http://schemas.openxmlformats.org/officeDocument/2006/relationships/image" Target="../media/image350.png"/><Relationship Id="rId10" Type="http://schemas.openxmlformats.org/officeDocument/2006/relationships/image" Target="../media/image355.png"/><Relationship Id="rId4" Type="http://schemas.openxmlformats.org/officeDocument/2006/relationships/image" Target="../media/image349.png"/><Relationship Id="rId9" Type="http://schemas.openxmlformats.org/officeDocument/2006/relationships/image" Target="../media/image3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pubenchmark.net/compare/Intel-i7-8700T-vs-Intel-i9-12900/3213vs4729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4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7" Type="http://schemas.openxmlformats.org/officeDocument/2006/relationships/image" Target="../media/image362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1.svg"/><Relationship Id="rId5" Type="http://schemas.openxmlformats.org/officeDocument/2006/relationships/image" Target="../media/image360.png"/><Relationship Id="rId4" Type="http://schemas.openxmlformats.org/officeDocument/2006/relationships/image" Target="../media/image35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6.png"/><Relationship Id="rId5" Type="http://schemas.openxmlformats.org/officeDocument/2006/relationships/image" Target="../media/image365.png"/><Relationship Id="rId4" Type="http://schemas.openxmlformats.org/officeDocument/2006/relationships/image" Target="../media/image36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4.png"/><Relationship Id="rId4" Type="http://schemas.openxmlformats.org/officeDocument/2006/relationships/image" Target="../media/image3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0.png"/><Relationship Id="rId4" Type="http://schemas.openxmlformats.org/officeDocument/2006/relationships/image" Target="../media/image36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png"/><Relationship Id="rId3" Type="http://schemas.openxmlformats.org/officeDocument/2006/relationships/image" Target="../media/image371.png"/><Relationship Id="rId7" Type="http://schemas.openxmlformats.org/officeDocument/2006/relationships/image" Target="../media/image3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4.png"/><Relationship Id="rId5" Type="http://schemas.openxmlformats.org/officeDocument/2006/relationships/image" Target="../media/image373.png"/><Relationship Id="rId10" Type="http://schemas.openxmlformats.org/officeDocument/2006/relationships/image" Target="../media/image378.png"/><Relationship Id="rId4" Type="http://schemas.openxmlformats.org/officeDocument/2006/relationships/image" Target="../media/image372.png"/><Relationship Id="rId9" Type="http://schemas.openxmlformats.org/officeDocument/2006/relationships/image" Target="../media/image37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sv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ark.intel.com/content/www/us/en/ark/products/codename/147470/products-formerly-alder-lake.html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26.png"/><Relationship Id="rId4" Type="http://schemas.openxmlformats.org/officeDocument/2006/relationships/image" Target="../media/image36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9D6EFA64-FE76-B59D-4CBA-267401F44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262797" y="5837473"/>
            <a:ext cx="7666406" cy="72739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D614A73B-ACBE-0AF7-C90F-C56E127B16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311721" y="2504881"/>
            <a:ext cx="1670729" cy="52758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TVS-h674/h874 </a:t>
            </a:r>
            <a:r>
              <a:rPr lang="zh-TW" altLang="en-US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背面硬體配置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C1A1E2B-006F-4256-3D79-0917BAC0B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7495" y="1754854"/>
            <a:ext cx="1684955" cy="105328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0994C63-CDBD-4CE7-F5E1-5E4D0E95D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7959" y="2163097"/>
            <a:ext cx="6845475" cy="4278421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B46AF209-91BC-FFEC-298E-B2E2AA361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983" y="2900027"/>
            <a:ext cx="1106393" cy="6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buNone/>
            </a:pPr>
            <a:r>
              <a:rPr lang="zh-TW" altLang="en-US" sz="1600" b="1">
                <a:latin typeface="+mn-lt"/>
                <a:ea typeface="+mn-ea"/>
                <a:cs typeface="+mn-ea"/>
                <a:sym typeface="+mn-lt"/>
              </a:rPr>
              <a:t>內置電源供應器</a:t>
            </a:r>
            <a:endParaRPr lang="en-US" altLang="zh-TW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AE8F0E7E-E6DF-2C87-A28E-A6D3A8F1B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983" y="4358531"/>
            <a:ext cx="1759060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智能散熱風扇</a:t>
            </a:r>
            <a:endParaRPr lang="en-US" altLang="en-US" sz="1600" b="1">
              <a:solidFill>
                <a:srgbClr val="005EA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E460BCB-E540-E805-E548-12312967E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98" y="4069493"/>
            <a:ext cx="1843019" cy="6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550" b="1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TW" altLang="en-US" sz="1550" b="1">
                <a:latin typeface="+mn-lt"/>
                <a:ea typeface="+mn-ea"/>
                <a:cs typeface="+mn-ea"/>
                <a:sym typeface="+mn-lt"/>
              </a:rPr>
              <a:t> 個</a:t>
            </a:r>
            <a:r>
              <a:rPr lang="en-US" altLang="zh-TW" sz="1550" b="1">
                <a:latin typeface="+mn-lt"/>
                <a:ea typeface="+mn-ea"/>
                <a:cs typeface="+mn-ea"/>
                <a:sym typeface="+mn-lt"/>
              </a:rPr>
              <a:t> FHD</a:t>
            </a:r>
            <a:r>
              <a:rPr lang="en-US" altLang="en-US" sz="1550" b="1">
                <a:latin typeface="+mn-lt"/>
                <a:ea typeface="+mn-ea"/>
                <a:cs typeface="+mn-ea"/>
                <a:sym typeface="+mn-lt"/>
              </a:rPr>
              <a:t> HDMI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50" b="1">
                <a:latin typeface="+mn-lt"/>
                <a:ea typeface="+mn-ea"/>
                <a:cs typeface="+mn-ea"/>
                <a:sym typeface="+mn-lt"/>
              </a:rPr>
              <a:t>V1.4b </a:t>
            </a:r>
            <a:r>
              <a:rPr lang="zh-TW" altLang="en-US" sz="1550" b="1">
                <a:latin typeface="+mn-lt"/>
                <a:ea typeface="+mn-ea"/>
                <a:cs typeface="+mn-ea"/>
                <a:sym typeface="+mn-lt"/>
              </a:rPr>
              <a:t>輸出</a:t>
            </a:r>
            <a:endParaRPr lang="en-US" altLang="en-US" sz="155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7B0F0060-582E-9E79-D3F7-13374BD4A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5960" y="5486551"/>
            <a:ext cx="2516808" cy="87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lnSpc>
                <a:spcPts val="2000"/>
              </a:lnSpc>
              <a:spcBef>
                <a:spcPct val="0"/>
              </a:spcBef>
              <a:buNone/>
            </a:pPr>
            <a:r>
              <a:rPr lang="en-US" altLang="zh-TW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en-US" altLang="en-US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個</a:t>
            </a:r>
            <a:r>
              <a:rPr lang="en-US" altLang="zh-TW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en-US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USB </a:t>
            </a:r>
            <a:r>
              <a:rPr lang="zh-CN" altLang="en-US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埠：</a:t>
            </a:r>
            <a:endParaRPr lang="en-US" altLang="zh-CN" sz="1550" b="1">
              <a:solidFill>
                <a:srgbClr val="005EA4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r">
              <a:lnSpc>
                <a:spcPts val="2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en-US" altLang="zh-CN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2 x USB 3.1 Gen 2 </a:t>
            </a:r>
          </a:p>
          <a:p>
            <a:pPr marL="86995" indent="-86995" algn="r">
              <a:lnSpc>
                <a:spcPts val="2000"/>
              </a:lnSpc>
              <a:spcBef>
                <a:spcPct val="0"/>
              </a:spcBef>
              <a:buClr>
                <a:schemeClr val="tx1"/>
              </a:buClr>
              <a:buNone/>
            </a:pPr>
            <a:r>
              <a:rPr lang="zh-TW" altLang="en-US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  </a:t>
            </a:r>
            <a:r>
              <a:rPr lang="en-US" altLang="zh-CN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(Type-C &amp; Type-A)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4DE2D4CA-3312-ABE2-5C43-DFA899150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30" y="4811938"/>
            <a:ext cx="1843019" cy="6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550" b="1">
                <a:latin typeface="+mn-lt"/>
                <a:ea typeface="+mn-ea"/>
                <a:cs typeface="+mn-ea"/>
                <a:sym typeface="+mn-lt"/>
              </a:rPr>
              <a:t>2 </a:t>
            </a:r>
            <a:r>
              <a:rPr lang="zh-TW" altLang="en-US" sz="1550" b="1">
                <a:latin typeface="+mn-lt"/>
                <a:ea typeface="+mn-ea"/>
                <a:cs typeface="+mn-ea"/>
                <a:sym typeface="+mn-lt"/>
              </a:rPr>
              <a:t>個</a:t>
            </a:r>
            <a:r>
              <a:rPr lang="en-US" altLang="zh-TW" sz="1550" b="1">
                <a:latin typeface="+mn-lt"/>
                <a:ea typeface="+mn-ea"/>
                <a:cs typeface="+mn-ea"/>
                <a:sym typeface="+mn-lt"/>
              </a:rPr>
              <a:t> 2.5GbE</a:t>
            </a:r>
            <a:endParaRPr lang="en-US" altLang="en-US" sz="1550" b="1">
              <a:latin typeface="+mn-lt"/>
              <a:ea typeface="+mn-ea"/>
              <a:cs typeface="+mn-ea"/>
              <a:sym typeface="+mn-lt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TW" altLang="en-US" sz="1550" b="1">
                <a:latin typeface="+mn-lt"/>
                <a:ea typeface="+mn-ea"/>
                <a:cs typeface="+mn-ea"/>
                <a:sym typeface="+mn-lt"/>
              </a:rPr>
              <a:t>網路埠</a:t>
            </a:r>
            <a:endParaRPr lang="en-US" altLang="en-US" sz="155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FC8F1D1D-3A94-AFCF-8F2D-107E0285D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9" y="2706556"/>
            <a:ext cx="2272781" cy="9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lnSpc>
                <a:spcPts val="2100"/>
              </a:lnSpc>
              <a:spcBef>
                <a:spcPct val="0"/>
              </a:spcBef>
              <a:buFontTx/>
              <a:buNone/>
            </a:pPr>
            <a:r>
              <a:rPr lang="en-US" altLang="zh-TW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2 </a:t>
            </a:r>
            <a:r>
              <a:rPr lang="zh-TW" altLang="en-US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個</a:t>
            </a:r>
            <a:r>
              <a:rPr lang="en-US" altLang="zh-TW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en-US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PCIe Gen4 </a:t>
            </a:r>
            <a:r>
              <a:rPr lang="zh-TW" altLang="en-US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插槽</a:t>
            </a:r>
            <a:endParaRPr lang="en-US" altLang="zh-TW" sz="1550" b="1">
              <a:solidFill>
                <a:srgbClr val="005EA4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r" eaLnBrk="1" hangingPunct="1">
              <a:lnSpc>
                <a:spcPts val="2100"/>
              </a:lnSpc>
              <a:spcBef>
                <a:spcPct val="0"/>
              </a:spcBef>
              <a:buFontTx/>
              <a:buNone/>
            </a:pPr>
            <a:r>
              <a:rPr lang="en-US" altLang="zh-TW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1 x PCIe Gen4 x16</a:t>
            </a:r>
          </a:p>
          <a:p>
            <a:pPr algn="r" eaLnBrk="1" hangingPunct="1">
              <a:lnSpc>
                <a:spcPts val="2100"/>
              </a:lnSpc>
              <a:spcBef>
                <a:spcPct val="0"/>
              </a:spcBef>
              <a:buFontTx/>
              <a:buNone/>
            </a:pPr>
            <a:r>
              <a:rPr lang="en-US" altLang="zh-TW" sz="155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1 x PCIe Gen4 x4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ABFA4FE-4410-77D7-71C9-7D5EB036DC80}"/>
              </a:ext>
            </a:extLst>
          </p:cNvPr>
          <p:cNvSpPr/>
          <p:nvPr/>
        </p:nvSpPr>
        <p:spPr>
          <a:xfrm>
            <a:off x="2926110" y="2808138"/>
            <a:ext cx="2594157" cy="764090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cs typeface="+mn-ea"/>
              <a:sym typeface="+mn-lt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65DC120E-7990-A3DB-F397-1C7EAE656D1D}"/>
              </a:ext>
            </a:extLst>
          </p:cNvPr>
          <p:cNvCxnSpPr>
            <a:cxnSpLocks/>
          </p:cNvCxnSpPr>
          <p:nvPr/>
        </p:nvCxnSpPr>
        <p:spPr>
          <a:xfrm flipH="1">
            <a:off x="2320642" y="3179371"/>
            <a:ext cx="597002" cy="1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79A3BCCD-439B-3FD6-C397-71F7F5ECDC9E}"/>
              </a:ext>
            </a:extLst>
          </p:cNvPr>
          <p:cNvCxnSpPr>
            <a:cxnSpLocks/>
          </p:cNvCxnSpPr>
          <p:nvPr/>
        </p:nvCxnSpPr>
        <p:spPr>
          <a:xfrm rot="10800000">
            <a:off x="2317718" y="4384038"/>
            <a:ext cx="874669" cy="610367"/>
          </a:xfrm>
          <a:prstGeom prst="bentConnector3">
            <a:avLst>
              <a:gd name="adj1" fmla="val -1843"/>
            </a:avLst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2E92422E-0F0B-7161-0163-B3C142DFAD3A}"/>
              </a:ext>
            </a:extLst>
          </p:cNvPr>
          <p:cNvCxnSpPr>
            <a:cxnSpLocks/>
          </p:cNvCxnSpPr>
          <p:nvPr/>
        </p:nvCxnSpPr>
        <p:spPr>
          <a:xfrm rot="16200000" flipV="1">
            <a:off x="2629425" y="4808460"/>
            <a:ext cx="152912" cy="787401"/>
          </a:xfrm>
          <a:prstGeom prst="bentConnector2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857DCCA1-A95A-BBDB-E0A1-78910364AD65}"/>
              </a:ext>
            </a:extLst>
          </p:cNvPr>
          <p:cNvSpPr/>
          <p:nvPr/>
        </p:nvSpPr>
        <p:spPr>
          <a:xfrm>
            <a:off x="2826042" y="5285390"/>
            <a:ext cx="547078" cy="329950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cs typeface="+mn-ea"/>
              <a:sym typeface="+mn-lt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C24C713E-7D27-A77B-BCCB-48DA2EACED17}"/>
              </a:ext>
            </a:extLst>
          </p:cNvPr>
          <p:cNvSpPr/>
          <p:nvPr/>
        </p:nvSpPr>
        <p:spPr>
          <a:xfrm>
            <a:off x="3032194" y="5721031"/>
            <a:ext cx="395113" cy="321433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cs typeface="+mn-ea"/>
              <a:sym typeface="+mn-lt"/>
            </a:endParaRP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A3979040-9E1A-3D33-54B1-343432898246}"/>
              </a:ext>
            </a:extLst>
          </p:cNvPr>
          <p:cNvCxnSpPr>
            <a:cxnSpLocks/>
          </p:cNvCxnSpPr>
          <p:nvPr/>
        </p:nvCxnSpPr>
        <p:spPr>
          <a:xfrm flipH="1">
            <a:off x="2320642" y="5881747"/>
            <a:ext cx="711552" cy="0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3FBD816C-3D3B-CBB7-4ACA-5B7524A69F08}"/>
              </a:ext>
            </a:extLst>
          </p:cNvPr>
          <p:cNvCxnSpPr>
            <a:cxnSpLocks/>
          </p:cNvCxnSpPr>
          <p:nvPr/>
        </p:nvCxnSpPr>
        <p:spPr>
          <a:xfrm>
            <a:off x="8153400" y="3190183"/>
            <a:ext cx="1261533" cy="0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接點: 肘形 56">
            <a:extLst>
              <a:ext uri="{FF2B5EF4-FFF2-40B4-BE49-F238E27FC236}">
                <a16:creationId xmlns:a16="http://schemas.microsoft.com/office/drawing/2014/main" id="{E58D03AF-55B0-5233-5B7E-1CCEA423546C}"/>
              </a:ext>
            </a:extLst>
          </p:cNvPr>
          <p:cNvCxnSpPr>
            <a:cxnSpLocks/>
          </p:cNvCxnSpPr>
          <p:nvPr/>
        </p:nvCxnSpPr>
        <p:spPr>
          <a:xfrm flipV="1">
            <a:off x="5300428" y="4538892"/>
            <a:ext cx="4111555" cy="399279"/>
          </a:xfrm>
          <a:prstGeom prst="bentConnector3">
            <a:avLst>
              <a:gd name="adj1" fmla="val -245"/>
            </a:avLst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9E79FB5E-333F-FEE9-8D8C-B4D8EE4134D0}"/>
              </a:ext>
            </a:extLst>
          </p:cNvPr>
          <p:cNvCxnSpPr>
            <a:cxnSpLocks/>
          </p:cNvCxnSpPr>
          <p:nvPr/>
        </p:nvCxnSpPr>
        <p:spPr>
          <a:xfrm flipV="1">
            <a:off x="7776261" y="4538892"/>
            <a:ext cx="0" cy="351455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>
            <a:extLst>
              <a:ext uri="{FF2B5EF4-FFF2-40B4-BE49-F238E27FC236}">
                <a16:creationId xmlns:a16="http://schemas.microsoft.com/office/drawing/2014/main" id="{57E4624B-D924-B7EA-1C41-090F0A612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06" y="6397569"/>
            <a:ext cx="689579" cy="16440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B85FA5D-E7EC-9421-5EC8-FE29AA6AA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391" y="2953348"/>
            <a:ext cx="515303" cy="12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44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31B198D0-EC1C-B4F5-215A-F90C780D6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335155" y="5991886"/>
            <a:ext cx="5450819" cy="72739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9650C06-A015-34AF-88B6-281A43B01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1571" y="1759634"/>
            <a:ext cx="7768858" cy="48564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TVS-h474</a:t>
            </a:r>
            <a:r>
              <a:rPr lang="zh-TW" altLang="en-US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背面硬體配置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B46AF209-91BC-FFEC-298E-B2E2AA361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453" y="2667190"/>
            <a:ext cx="2694040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buNone/>
            </a:pPr>
            <a:r>
              <a:rPr lang="zh-TW" altLang="en-US" sz="1600" b="1">
                <a:latin typeface="+mn-lt"/>
                <a:ea typeface="+mn-ea"/>
                <a:cs typeface="+mn-ea"/>
                <a:sym typeface="+mn-lt"/>
              </a:rPr>
              <a:t>內置電源供應器</a:t>
            </a:r>
            <a:endParaRPr lang="en-US" altLang="zh-TW" sz="16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AE8F0E7E-E6DF-2C87-A28E-A6D3A8F1B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453" y="4689182"/>
            <a:ext cx="1759060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智能散熱風扇</a:t>
            </a:r>
            <a:endParaRPr lang="en-US" altLang="en-US" sz="1600" b="1">
              <a:solidFill>
                <a:srgbClr val="005EA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E460BCB-E540-E805-E548-12312967E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574" y="4124795"/>
            <a:ext cx="2064468" cy="6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TW" altLang="en-US" sz="1600" b="1">
                <a:latin typeface="+mn-lt"/>
                <a:ea typeface="+mn-ea"/>
                <a:cs typeface="+mn-ea"/>
                <a:sym typeface="+mn-lt"/>
              </a:rPr>
              <a:t> 個</a:t>
            </a: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 FHD</a:t>
            </a:r>
            <a:r>
              <a:rPr lang="en-US" altLang="en-US" sz="1600" b="1">
                <a:latin typeface="+mn-lt"/>
                <a:ea typeface="+mn-ea"/>
                <a:cs typeface="+mn-ea"/>
                <a:sym typeface="+mn-lt"/>
              </a:rPr>
              <a:t> HDMI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+mn-lt"/>
                <a:ea typeface="+mn-ea"/>
                <a:cs typeface="+mn-ea"/>
                <a:sym typeface="+mn-lt"/>
              </a:rPr>
              <a:t>V1.4b </a:t>
            </a:r>
            <a:r>
              <a:rPr lang="zh-TW" altLang="en-US" sz="1600" b="1">
                <a:latin typeface="+mn-lt"/>
                <a:ea typeface="+mn-ea"/>
                <a:cs typeface="+mn-ea"/>
                <a:sym typeface="+mn-lt"/>
              </a:rPr>
              <a:t>輸出</a:t>
            </a:r>
            <a:endParaRPr lang="en-US" altLang="en-US" sz="16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7B0F0060-582E-9E79-D3F7-13374BD4A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95" y="5608787"/>
            <a:ext cx="2369268" cy="86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 anchor="t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zh-TW" sz="160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en-US" altLang="en-US" sz="160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160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個</a:t>
            </a:r>
            <a:r>
              <a:rPr lang="en-US" altLang="zh-TW" sz="160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en-US" sz="160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USB </a:t>
            </a:r>
            <a:r>
              <a:rPr lang="zh-CN" altLang="en-US" sz="160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埠：</a:t>
            </a:r>
            <a:endParaRPr lang="en-US" altLang="zh-CN" sz="1600" b="1">
              <a:solidFill>
                <a:srgbClr val="005EA4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r">
              <a:spcBef>
                <a:spcPct val="0"/>
              </a:spcBef>
              <a:buClr>
                <a:schemeClr val="tx1"/>
              </a:buClr>
              <a:buNone/>
            </a:pPr>
            <a:r>
              <a:rPr lang="en-US" altLang="zh-CN" sz="160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2 x USB 3.1 Gen 2 </a:t>
            </a:r>
          </a:p>
          <a:p>
            <a:pPr marL="86995" indent="-86995" algn="r">
              <a:spcBef>
                <a:spcPct val="0"/>
              </a:spcBef>
              <a:buClr>
                <a:schemeClr val="tx1"/>
              </a:buClr>
              <a:buNone/>
            </a:pPr>
            <a:r>
              <a:rPr lang="zh-TW" altLang="en-US" sz="160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  </a:t>
            </a:r>
            <a:r>
              <a:rPr lang="en-US" altLang="zh-CN" sz="1600" b="1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(Type-C &amp; Type-A)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4DE2D4CA-3312-ABE2-5C43-DFA899150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16" y="4930178"/>
            <a:ext cx="2648393" cy="6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latin typeface="+mn-lt"/>
                <a:ea typeface="+mn-ea"/>
                <a:cs typeface="+mn-ea"/>
                <a:sym typeface="+mn-lt"/>
              </a:rPr>
              <a:t>2 </a:t>
            </a:r>
            <a:r>
              <a:rPr lang="zh-TW" altLang="en-US" sz="1600" b="1">
                <a:latin typeface="+mn-lt"/>
                <a:ea typeface="+mn-ea"/>
                <a:cs typeface="+mn-ea"/>
                <a:sym typeface="+mn-lt"/>
              </a:rPr>
              <a:t>個</a:t>
            </a:r>
            <a:r>
              <a:rPr lang="en-US" altLang="zh-TW" sz="1600" b="1">
                <a:latin typeface="+mn-lt"/>
                <a:ea typeface="+mn-ea"/>
                <a:cs typeface="+mn-ea"/>
                <a:sym typeface="+mn-lt"/>
              </a:rPr>
              <a:t> 2.5GbE</a:t>
            </a:r>
            <a:endParaRPr lang="en-US" altLang="en-US" sz="1600" b="1">
              <a:latin typeface="+mn-lt"/>
              <a:ea typeface="+mn-ea"/>
              <a:cs typeface="+mn-ea"/>
              <a:sym typeface="+mn-lt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TW" altLang="en-US" sz="1600" b="1">
                <a:latin typeface="+mn-lt"/>
                <a:ea typeface="+mn-ea"/>
                <a:cs typeface="+mn-ea"/>
                <a:sym typeface="+mn-lt"/>
              </a:rPr>
              <a:t>網路埠</a:t>
            </a:r>
            <a:endParaRPr lang="en-US" altLang="en-US" sz="16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FC8F1D1D-3A94-AFCF-8F2D-107E0285D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975" y="2364919"/>
            <a:ext cx="2673134" cy="87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n-US" altLang="zh-TW" sz="1600" b="1" dirty="0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2 </a:t>
            </a:r>
            <a:r>
              <a:rPr lang="zh-TW" altLang="en-US" sz="1600" b="1" dirty="0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個</a:t>
            </a:r>
            <a:r>
              <a:rPr lang="en-US" altLang="zh-TW" sz="1600" b="1" dirty="0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en-US" sz="1600" b="1" dirty="0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PCIe Gen4 </a:t>
            </a:r>
            <a:r>
              <a:rPr lang="zh-TW" altLang="en-US" sz="1600" b="1" dirty="0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插槽</a:t>
            </a:r>
            <a:endParaRPr lang="en-US" altLang="zh-TW" sz="1600" b="1" dirty="0">
              <a:solidFill>
                <a:srgbClr val="005EA4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r"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n-US" altLang="zh-TW" sz="1600" b="1" dirty="0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1 x PCIe Gen4 x16</a:t>
            </a:r>
          </a:p>
          <a:p>
            <a:pPr algn="r"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n-US" altLang="zh-TW" sz="1600" b="1" dirty="0">
                <a:solidFill>
                  <a:srgbClr val="005EA4"/>
                </a:solidFill>
                <a:latin typeface="+mn-lt"/>
                <a:ea typeface="+mn-ea"/>
                <a:cs typeface="+mn-ea"/>
                <a:sym typeface="+mn-lt"/>
              </a:rPr>
              <a:t>1 x PCIe Gen3 x2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C4D85B6-04C6-FCFA-B7E5-1F69C74CFF21}"/>
              </a:ext>
            </a:extLst>
          </p:cNvPr>
          <p:cNvSpPr/>
          <p:nvPr/>
        </p:nvSpPr>
        <p:spPr>
          <a:xfrm>
            <a:off x="4106333" y="2422769"/>
            <a:ext cx="2184400" cy="875097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cs typeface="+mn-ea"/>
              <a:sym typeface="+mn-lt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0532B736-A0E5-8710-227E-C7262A64BBB3}"/>
              </a:ext>
            </a:extLst>
          </p:cNvPr>
          <p:cNvCxnSpPr>
            <a:cxnSpLocks/>
          </p:cNvCxnSpPr>
          <p:nvPr/>
        </p:nvCxnSpPr>
        <p:spPr>
          <a:xfrm flipH="1">
            <a:off x="3108042" y="2819405"/>
            <a:ext cx="998291" cy="0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75E5AFF6-F54D-F9A3-62D5-47F5BFB01578}"/>
              </a:ext>
            </a:extLst>
          </p:cNvPr>
          <p:cNvCxnSpPr>
            <a:cxnSpLocks/>
          </p:cNvCxnSpPr>
          <p:nvPr/>
        </p:nvCxnSpPr>
        <p:spPr>
          <a:xfrm rot="10800000">
            <a:off x="3126917" y="4418155"/>
            <a:ext cx="1301150" cy="615541"/>
          </a:xfrm>
          <a:prstGeom prst="bentConnector3">
            <a:avLst>
              <a:gd name="adj1" fmla="val -755"/>
            </a:avLst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68836642-2BDD-942B-01E0-ACDC20A96963}"/>
              </a:ext>
            </a:extLst>
          </p:cNvPr>
          <p:cNvSpPr/>
          <p:nvPr/>
        </p:nvSpPr>
        <p:spPr>
          <a:xfrm>
            <a:off x="4010093" y="5272177"/>
            <a:ext cx="680440" cy="426352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0EAACD9-57EB-C410-89A4-AC5172B6ECD7}"/>
              </a:ext>
            </a:extLst>
          </p:cNvPr>
          <p:cNvSpPr/>
          <p:nvPr/>
        </p:nvSpPr>
        <p:spPr>
          <a:xfrm>
            <a:off x="4196458" y="5835378"/>
            <a:ext cx="511009" cy="353755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cs typeface="+mn-ea"/>
              <a:sym typeface="+mn-lt"/>
            </a:endParaRPr>
          </a:p>
        </p:txBody>
      </p: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B4F206E8-3919-CA3A-55E4-2929C7900E86}"/>
              </a:ext>
            </a:extLst>
          </p:cNvPr>
          <p:cNvCxnSpPr>
            <a:cxnSpLocks/>
            <a:stCxn id="25" idx="0"/>
          </p:cNvCxnSpPr>
          <p:nvPr/>
        </p:nvCxnSpPr>
        <p:spPr>
          <a:xfrm rot="16200000" flipV="1">
            <a:off x="3694951" y="4616815"/>
            <a:ext cx="68457" cy="1242268"/>
          </a:xfrm>
          <a:prstGeom prst="bentConnector2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085FD5C5-B3FF-F08B-47E5-C6840D2DA0BA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3091109" y="6002764"/>
            <a:ext cx="1105349" cy="9492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56CE41D5-12A7-2E86-BFAB-7DA99384865C}"/>
              </a:ext>
            </a:extLst>
          </p:cNvPr>
          <p:cNvCxnSpPr>
            <a:cxnSpLocks/>
          </p:cNvCxnSpPr>
          <p:nvPr/>
        </p:nvCxnSpPr>
        <p:spPr>
          <a:xfrm flipV="1">
            <a:off x="7213600" y="2851850"/>
            <a:ext cx="1731853" cy="5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65043292-A84F-FEFB-D99D-55068973AECE}"/>
              </a:ext>
            </a:extLst>
          </p:cNvPr>
          <p:cNvCxnSpPr>
            <a:cxnSpLocks/>
          </p:cNvCxnSpPr>
          <p:nvPr/>
        </p:nvCxnSpPr>
        <p:spPr>
          <a:xfrm>
            <a:off x="6815666" y="4873842"/>
            <a:ext cx="2129787" cy="0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id="{298C463B-BCE2-A455-BB6A-02211F694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775" y="6470549"/>
            <a:ext cx="689578" cy="16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25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60A9D88-B4D4-CE99-EACD-AFC936250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1" name="Shape 731"/>
          <p:cNvSpPr/>
          <p:nvPr/>
        </p:nvSpPr>
        <p:spPr>
          <a:xfrm>
            <a:off x="1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>
              <a:buClr>
                <a:srgbClr val="000000"/>
              </a:buClr>
              <a:buSzPts val="350"/>
            </a:pPr>
            <a:br>
              <a:rPr lang="zh-TW" altLang="en-US" sz="1867">
                <a:solidFill>
                  <a:schemeClr val="dk1"/>
                </a:solidFill>
                <a:cs typeface="+mn-ea"/>
                <a:sym typeface="+mn-lt"/>
              </a:rPr>
            </a:br>
            <a:endParaRPr lang="zh-TW" altLang="en-US" sz="1867">
              <a:solidFill>
                <a:schemeClr val="dk1"/>
              </a:solidFill>
              <a:cs typeface="+mn-ea"/>
              <a:sym typeface="+mn-lt"/>
            </a:endParaRPr>
          </a:p>
          <a:p>
            <a:pPr>
              <a:buClr>
                <a:srgbClr val="000000"/>
              </a:buClr>
              <a:buSzPts val="1400"/>
            </a:pPr>
            <a:endParaRPr lang="zh-TW" altLang="en-US" sz="1867">
              <a:solidFill>
                <a:schemeClr val="dk1"/>
              </a:solidFill>
              <a:cs typeface="+mn-ea"/>
              <a:sym typeface="+mn-lt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1" y="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67" rIns="91400" bIns="45667" anchor="ctr" anchorCtr="0">
            <a:noAutofit/>
          </a:bodyPr>
          <a:lstStyle/>
          <a:p>
            <a:pPr>
              <a:buClr>
                <a:srgbClr val="000000"/>
              </a:buClr>
              <a:buSzPts val="350"/>
            </a:pPr>
            <a:br>
              <a:rPr lang="zh-TW" altLang="en-US" sz="1867">
                <a:solidFill>
                  <a:schemeClr val="dk1"/>
                </a:solidFill>
                <a:cs typeface="+mn-ea"/>
                <a:sym typeface="+mn-lt"/>
              </a:rPr>
            </a:br>
            <a:endParaRPr lang="zh-TW" altLang="en-US" sz="1867">
              <a:solidFill>
                <a:schemeClr val="dk1"/>
              </a:solidFill>
              <a:cs typeface="+mn-ea"/>
              <a:sym typeface="+mn-lt"/>
            </a:endParaRPr>
          </a:p>
          <a:p>
            <a:pPr>
              <a:buClr>
                <a:srgbClr val="000000"/>
              </a:buClr>
              <a:buSzPts val="1400"/>
            </a:pPr>
            <a:endParaRPr lang="zh-TW" altLang="en-US" sz="1867">
              <a:solidFill>
                <a:schemeClr val="dk1"/>
              </a:solidFill>
              <a:cs typeface="+mn-ea"/>
              <a:sym typeface="+mn-lt"/>
            </a:endParaRPr>
          </a:p>
        </p:txBody>
      </p:sp>
      <p:sp>
        <p:nvSpPr>
          <p:cNvPr id="19" name="標題 18"/>
          <p:cNvSpPr>
            <a:spLocks noGrp="1"/>
          </p:cNvSpPr>
          <p:nvPr>
            <p:ph type="title" idx="4294967295"/>
          </p:nvPr>
        </p:nvSpPr>
        <p:spPr>
          <a:xfrm>
            <a:off x="382788" y="205049"/>
            <a:ext cx="11384185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內建顯示輸出，提供一個 HDMI 輸出埠</a:t>
            </a:r>
          </a:p>
        </p:txBody>
      </p:sp>
      <p:pic>
        <p:nvPicPr>
          <p:cNvPr id="7" name="Picture 15" descr="C:\Users\user\Desktop\CHT TS-251A451A Presentation File_PPT\HDMI.png">
            <a:extLst>
              <a:ext uri="{FF2B5EF4-FFF2-40B4-BE49-F238E27FC236}">
                <a16:creationId xmlns:a16="http://schemas.microsoft.com/office/drawing/2014/main" id="{D82346D5-CB10-404B-B020-0BF65DC07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1391" y="6101109"/>
            <a:ext cx="1567516" cy="36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4">
            <a:extLst>
              <a:ext uri="{FF2B5EF4-FFF2-40B4-BE49-F238E27FC236}">
                <a16:creationId xmlns:a16="http://schemas.microsoft.com/office/drawing/2014/main" id="{AE36ADD6-3F71-40D3-BDFE-1A1BAB506F46}"/>
              </a:ext>
            </a:extLst>
          </p:cNvPr>
          <p:cNvSpPr txBox="1"/>
          <p:nvPr/>
        </p:nvSpPr>
        <p:spPr>
          <a:xfrm>
            <a:off x="-182886" y="3475475"/>
            <a:ext cx="2900113" cy="1102850"/>
          </a:xfrm>
          <a:prstGeom prst="rect">
            <a:avLst/>
          </a:prstGeom>
          <a:noFill/>
          <a:effectLst/>
        </p:spPr>
        <p:txBody>
          <a:bodyPr wrap="square" lIns="162544" tIns="81272" rIns="162544" bIns="81272" anchor="t">
            <a:spAutoFit/>
          </a:bodyPr>
          <a:lstStyle/>
          <a:p>
            <a:pPr algn="r" eaLnBrk="1" hangingPunct="1">
              <a:defRPr/>
            </a:pPr>
            <a:r>
              <a:rPr lang="en-US" sz="2300" b="1">
                <a:solidFill>
                  <a:srgbClr val="71FFE4"/>
                </a:solidFill>
                <a:cs typeface="+mn-ea"/>
                <a:sym typeface="+mn-lt"/>
              </a:rPr>
              <a:t>HDMI output</a:t>
            </a:r>
          </a:p>
          <a:p>
            <a:pPr algn="r" eaLnBrk="1" hangingPunct="1">
              <a:defRPr/>
            </a:pPr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1 x HDMI v1.4b</a:t>
            </a:r>
          </a:p>
          <a:p>
            <a:pPr algn="r" eaLnBrk="1" hangingPunct="1">
              <a:defRPr/>
            </a:pPr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1920 x 1080, 60Hz</a:t>
            </a:r>
            <a:endParaRPr 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43740F9C-C699-4623-AAD4-C3A1BFF79FA2}"/>
              </a:ext>
            </a:extLst>
          </p:cNvPr>
          <p:cNvSpPr txBox="1"/>
          <p:nvPr/>
        </p:nvSpPr>
        <p:spPr>
          <a:xfrm>
            <a:off x="9329282" y="2164172"/>
            <a:ext cx="3077043" cy="890292"/>
          </a:xfrm>
          <a:prstGeom prst="rect">
            <a:avLst/>
          </a:prstGeom>
          <a:noFill/>
          <a:effectLst/>
        </p:spPr>
        <p:txBody>
          <a:bodyPr wrap="square" lIns="162544" tIns="81272" rIns="162544" bIns="81272" anchor="t">
            <a:spAutoFit/>
          </a:bodyPr>
          <a:lstStyle/>
          <a:p>
            <a:pPr eaLnBrk="1" hangingPunct="1">
              <a:lnSpc>
                <a:spcPts val="3000"/>
              </a:lnSpc>
              <a:defRPr/>
            </a:pPr>
            <a:r>
              <a:rPr lang="en-US" altLang="zh-TW" sz="2300" b="1">
                <a:solidFill>
                  <a:srgbClr val="71FFE4"/>
                </a:solidFill>
                <a:cs typeface="+mn-ea"/>
                <a:sym typeface="+mn-lt"/>
              </a:rPr>
              <a:t>Up to 32 EUs</a:t>
            </a:r>
          </a:p>
          <a:p>
            <a:pPr eaLnBrk="1" hangingPunct="1">
              <a:lnSpc>
                <a:spcPts val="3000"/>
              </a:lnSpc>
              <a:defRPr/>
            </a:pP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顯示專用執行單元</a:t>
            </a:r>
            <a:endParaRPr 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D4E2B95D-2055-40E1-ACFA-EDDA3E7AC98D}"/>
              </a:ext>
            </a:extLst>
          </p:cNvPr>
          <p:cNvSpPr txBox="1"/>
          <p:nvPr/>
        </p:nvSpPr>
        <p:spPr>
          <a:xfrm>
            <a:off x="-171396" y="2126096"/>
            <a:ext cx="2900113" cy="1072072"/>
          </a:xfrm>
          <a:prstGeom prst="rect">
            <a:avLst/>
          </a:prstGeom>
          <a:noFill/>
          <a:effectLst/>
        </p:spPr>
        <p:txBody>
          <a:bodyPr wrap="square" lIns="162544" tIns="81272" rIns="162544" bIns="81272">
            <a:spAutoFit/>
          </a:bodyPr>
          <a:lstStyle/>
          <a:p>
            <a:pPr algn="r" eaLnBrk="1" hangingPunct="1">
              <a:defRPr/>
            </a:pPr>
            <a:r>
              <a:rPr lang="en-US" sz="2300" b="1">
                <a:solidFill>
                  <a:srgbClr val="71FFE4"/>
                </a:solidFill>
                <a:cs typeface="+mn-ea"/>
                <a:sym typeface="+mn-lt"/>
              </a:rPr>
              <a:t> Up to 1.50 GHz</a:t>
            </a:r>
          </a:p>
          <a:p>
            <a:pPr algn="r" eaLnBrk="1" hangingPunct="1">
              <a:defRPr/>
            </a:pPr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Intel UHD</a:t>
            </a:r>
          </a:p>
          <a:p>
            <a:pPr algn="r" eaLnBrk="1" hangingPunct="1">
              <a:defRPr/>
            </a:pPr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Graphics 710/730/770</a:t>
            </a:r>
            <a:endParaRPr 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Shape 882">
            <a:extLst>
              <a:ext uri="{FF2B5EF4-FFF2-40B4-BE49-F238E27FC236}">
                <a16:creationId xmlns:a16="http://schemas.microsoft.com/office/drawing/2014/main" id="{1A73A7A8-DE69-4B7E-A966-A2A9BD2DADC3}"/>
              </a:ext>
            </a:extLst>
          </p:cNvPr>
          <p:cNvSpPr/>
          <p:nvPr/>
        </p:nvSpPr>
        <p:spPr>
          <a:xfrm flipH="1">
            <a:off x="2510328" y="6285297"/>
            <a:ext cx="341708" cy="26624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BDD7EE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/>
            <a:endParaRPr lang="zh-TW" altLang="en-US" sz="240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5" name="Rectangle 60">
            <a:extLst>
              <a:ext uri="{FF2B5EF4-FFF2-40B4-BE49-F238E27FC236}">
                <a16:creationId xmlns:a16="http://schemas.microsoft.com/office/drawing/2014/main" id="{C40030A8-4F03-4DC5-92C3-386304B733E6}"/>
              </a:ext>
            </a:extLst>
          </p:cNvPr>
          <p:cNvSpPr/>
          <p:nvPr/>
        </p:nvSpPr>
        <p:spPr>
          <a:xfrm>
            <a:off x="2767217" y="6163391"/>
            <a:ext cx="2207264" cy="492555"/>
          </a:xfrm>
          <a:prstGeom prst="rect">
            <a:avLst/>
          </a:prstGeom>
        </p:spPr>
        <p:txBody>
          <a:bodyPr wrap="square" lIns="162544" tIns="81272" rIns="162544" bIns="81272" anchor="ctr">
            <a:spAutoFit/>
          </a:bodyPr>
          <a:lstStyle/>
          <a:p>
            <a:r>
              <a:rPr lang="zh-TW" altLang="en-US" sz="1067">
                <a:solidFill>
                  <a:schemeClr val="accent5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支援的影片及音效格式會因</a:t>
            </a:r>
            <a:endParaRPr lang="en-US" altLang="zh-TW" sz="1067">
              <a:solidFill>
                <a:schemeClr val="accent5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  <a:p>
            <a:r>
              <a:rPr lang="zh-TW" altLang="en-US" sz="1067">
                <a:solidFill>
                  <a:schemeClr val="accent5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使用軟體的支援度而有差異</a:t>
            </a:r>
            <a:endParaRPr lang="en-US" sz="1067">
              <a:solidFill>
                <a:schemeClr val="accent5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2208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4081B-494E-39C0-CCB2-447B6E55C38B}"/>
              </a:ext>
            </a:extLst>
          </p:cNvPr>
          <p:cNvSpPr txBox="1"/>
          <p:nvPr/>
        </p:nvSpPr>
        <p:spPr>
          <a:xfrm>
            <a:off x="2293253" y="150521"/>
            <a:ext cx="9275296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4400" b="1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HybridDesk</a:t>
            </a:r>
            <a:r>
              <a:rPr lang="en-US" altLang="zh-TW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Station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搭配 </a:t>
            </a:r>
            <a:r>
              <a:rPr lang="en-US" altLang="zh-TW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HDMI </a:t>
            </a:r>
            <a:r>
              <a:rPr lang="zh-TW" altLang="en-US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輸出，拓展無窮應用潛力</a:t>
            </a:r>
            <a:endParaRPr lang="en-TW" sz="4400" b="1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3" name="接點: 肘形 3">
            <a:extLst>
              <a:ext uri="{FF2B5EF4-FFF2-40B4-BE49-F238E27FC236}">
                <a16:creationId xmlns:a16="http://schemas.microsoft.com/office/drawing/2014/main" id="{5A384AD2-66F1-6DA5-3687-4B34C1E062F3}"/>
              </a:ext>
            </a:extLst>
          </p:cNvPr>
          <p:cNvCxnSpPr>
            <a:cxnSpLocks/>
          </p:cNvCxnSpPr>
          <p:nvPr/>
        </p:nvCxnSpPr>
        <p:spPr>
          <a:xfrm>
            <a:off x="2388658" y="3977882"/>
            <a:ext cx="3621314" cy="1742084"/>
          </a:xfrm>
          <a:prstGeom prst="bentConnector3">
            <a:avLst>
              <a:gd name="adj1" fmla="val 72327"/>
            </a:avLst>
          </a:prstGeom>
          <a:ln w="38100" cap="rnd">
            <a:solidFill>
              <a:srgbClr val="1471BC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hape 364">
            <a:extLst>
              <a:ext uri="{FF2B5EF4-FFF2-40B4-BE49-F238E27FC236}">
                <a16:creationId xmlns:a16="http://schemas.microsoft.com/office/drawing/2014/main" id="{DA5BED26-E6B8-66BC-E0BB-A820EC2807E9}"/>
              </a:ext>
            </a:extLst>
          </p:cNvPr>
          <p:cNvSpPr txBox="1"/>
          <p:nvPr/>
        </p:nvSpPr>
        <p:spPr>
          <a:xfrm>
            <a:off x="1609231" y="5896787"/>
            <a:ext cx="1507557" cy="3786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US" b="1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Qremote</a:t>
            </a:r>
            <a:r>
              <a:rPr lang="en-US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App</a:t>
            </a:r>
          </a:p>
        </p:txBody>
      </p:sp>
      <p:sp>
        <p:nvSpPr>
          <p:cNvPr id="6" name="Shape 366">
            <a:extLst>
              <a:ext uri="{FF2B5EF4-FFF2-40B4-BE49-F238E27FC236}">
                <a16:creationId xmlns:a16="http://schemas.microsoft.com/office/drawing/2014/main" id="{227B3EDD-4625-DD50-86FE-6B3988BB05DD}"/>
              </a:ext>
            </a:extLst>
          </p:cNvPr>
          <p:cNvSpPr txBox="1"/>
          <p:nvPr/>
        </p:nvSpPr>
        <p:spPr>
          <a:xfrm>
            <a:off x="5174487" y="4942446"/>
            <a:ext cx="1346902" cy="3786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Mouse &amp;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Keyboard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8774566B-8085-3899-7169-3EC3B06997DD}"/>
              </a:ext>
            </a:extLst>
          </p:cNvPr>
          <p:cNvCxnSpPr>
            <a:cxnSpLocks/>
          </p:cNvCxnSpPr>
          <p:nvPr/>
        </p:nvCxnSpPr>
        <p:spPr>
          <a:xfrm>
            <a:off x="2483318" y="3295523"/>
            <a:ext cx="5695865" cy="0"/>
          </a:xfrm>
          <a:prstGeom prst="line">
            <a:avLst/>
          </a:prstGeom>
          <a:ln w="44450">
            <a:solidFill>
              <a:srgbClr val="17B0ED"/>
            </a:solidFill>
          </a:ln>
          <a:effectLst>
            <a:glow rad="63500">
              <a:srgbClr val="66CCFF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Han Tsai\Desktop\HD_直播\MPNITOR.png">
            <a:extLst>
              <a:ext uri="{FF2B5EF4-FFF2-40B4-BE49-F238E27FC236}">
                <a16:creationId xmlns:a16="http://schemas.microsoft.com/office/drawing/2014/main" id="{7107FC78-8E1B-FD9F-5A4D-8671D2520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82"/>
          <a:stretch/>
        </p:blipFill>
        <p:spPr bwMode="auto">
          <a:xfrm>
            <a:off x="6657210" y="2232969"/>
            <a:ext cx="4989424" cy="3853128"/>
          </a:xfrm>
          <a:prstGeom prst="rect">
            <a:avLst/>
          </a:prstGeom>
          <a:noFill/>
        </p:spPr>
      </p:pic>
      <p:cxnSp>
        <p:nvCxnSpPr>
          <p:cNvPr id="9" name="接點: 肘形 3">
            <a:extLst>
              <a:ext uri="{FF2B5EF4-FFF2-40B4-BE49-F238E27FC236}">
                <a16:creationId xmlns:a16="http://schemas.microsoft.com/office/drawing/2014/main" id="{23257D8E-5D54-CD06-F6E2-7D4E84ADA45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56561" y="4128699"/>
            <a:ext cx="2032728" cy="1761730"/>
          </a:xfrm>
          <a:prstGeom prst="bentConnector3">
            <a:avLst>
              <a:gd name="adj1" fmla="val 91235"/>
            </a:avLst>
          </a:prstGeom>
          <a:ln w="38100" cap="rnd">
            <a:solidFill>
              <a:srgbClr val="1471BC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圓角 4">
            <a:extLst>
              <a:ext uri="{FF2B5EF4-FFF2-40B4-BE49-F238E27FC236}">
                <a16:creationId xmlns:a16="http://schemas.microsoft.com/office/drawing/2014/main" id="{D92F77FD-DCA0-5B68-6D3E-403C5B2A68BC}"/>
              </a:ext>
            </a:extLst>
          </p:cNvPr>
          <p:cNvSpPr/>
          <p:nvPr/>
        </p:nvSpPr>
        <p:spPr>
          <a:xfrm>
            <a:off x="4389522" y="3821037"/>
            <a:ext cx="1321160" cy="438843"/>
          </a:xfrm>
          <a:prstGeom prst="roundRect">
            <a:avLst>
              <a:gd name="adj" fmla="val 8555"/>
            </a:avLst>
          </a:prstGeom>
          <a:solidFill>
            <a:srgbClr val="16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u="none" strike="noStrike" cap="none">
                <a:solidFill>
                  <a:srgbClr val="002060"/>
                </a:solidFill>
                <a:cs typeface="+mn-ea"/>
                <a:sym typeface="+mn-lt"/>
              </a:rPr>
              <a:t>USB</a:t>
            </a:r>
            <a:endParaRPr lang="en-US" altLang="zh-TW" b="1" i="0" u="none" strike="noStrike" cap="none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11" name="矩形: 圓角 25">
            <a:extLst>
              <a:ext uri="{FF2B5EF4-FFF2-40B4-BE49-F238E27FC236}">
                <a16:creationId xmlns:a16="http://schemas.microsoft.com/office/drawing/2014/main" id="{AB60DDE3-B730-0C33-6F1C-A4568694BC2F}"/>
              </a:ext>
            </a:extLst>
          </p:cNvPr>
          <p:cNvSpPr/>
          <p:nvPr/>
        </p:nvSpPr>
        <p:spPr>
          <a:xfrm>
            <a:off x="4384986" y="3076101"/>
            <a:ext cx="1321160" cy="438843"/>
          </a:xfrm>
          <a:prstGeom prst="roundRect">
            <a:avLst>
              <a:gd name="adj" fmla="val 8555"/>
            </a:avLst>
          </a:prstGeom>
          <a:solidFill>
            <a:srgbClr val="16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b="1" u="none" strike="noStrike" cap="none">
                <a:solidFill>
                  <a:srgbClr val="002060"/>
                </a:solidFill>
                <a:cs typeface="+mn-ea"/>
                <a:sym typeface="+mn-lt"/>
              </a:rPr>
              <a:t>HDMI</a:t>
            </a:r>
            <a:endParaRPr lang="en-US" altLang="zh-TW" b="1" i="0" u="none" strike="noStrike" cap="none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12" name="矩形: 圓角 27">
            <a:extLst>
              <a:ext uri="{FF2B5EF4-FFF2-40B4-BE49-F238E27FC236}">
                <a16:creationId xmlns:a16="http://schemas.microsoft.com/office/drawing/2014/main" id="{85C5E34A-919A-06A9-7EAE-27DCB42E94A2}"/>
              </a:ext>
            </a:extLst>
          </p:cNvPr>
          <p:cNvSpPr/>
          <p:nvPr/>
        </p:nvSpPr>
        <p:spPr>
          <a:xfrm>
            <a:off x="771239" y="5018329"/>
            <a:ext cx="1441642" cy="438843"/>
          </a:xfrm>
          <a:prstGeom prst="roundRect">
            <a:avLst>
              <a:gd name="adj" fmla="val 8555"/>
            </a:avLst>
          </a:prstGeom>
          <a:solidFill>
            <a:srgbClr val="16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1400"/>
            </a:pPr>
            <a:r>
              <a:rPr lang="en-US" altLang="zh-TW" b="1">
                <a:solidFill>
                  <a:srgbClr val="002060"/>
                </a:solidFill>
                <a:cs typeface="+mn-ea"/>
                <a:sym typeface="+mn-lt"/>
              </a:rPr>
              <a:t>Network</a:t>
            </a:r>
          </a:p>
        </p:txBody>
      </p:sp>
      <p:pic>
        <p:nvPicPr>
          <p:cNvPr id="13" name="圖片 12" descr="一張含有 鍵盤, 電腦, 室內, 電子用品 的圖片&#10;&#10;自動產生的描述">
            <a:extLst>
              <a:ext uri="{FF2B5EF4-FFF2-40B4-BE49-F238E27FC236}">
                <a16:creationId xmlns:a16="http://schemas.microsoft.com/office/drawing/2014/main" id="{C4381ED0-BD3A-217B-520B-FE92369443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423" y="5321066"/>
            <a:ext cx="2924313" cy="1115030"/>
          </a:xfrm>
          <a:prstGeom prst="roundRect">
            <a:avLst>
              <a:gd name="adj" fmla="val 5125"/>
            </a:avLst>
          </a:prstGeom>
          <a:noFill/>
          <a:ln>
            <a:noFill/>
          </a:ln>
          <a:effectLst>
            <a:outerShdw blurRad="177800" dist="1270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4B018673-660A-D0FA-FF48-62923BB59654}"/>
              </a:ext>
            </a:extLst>
          </p:cNvPr>
          <p:cNvGrpSpPr/>
          <p:nvPr/>
        </p:nvGrpSpPr>
        <p:grpSpPr>
          <a:xfrm>
            <a:off x="3093674" y="4536577"/>
            <a:ext cx="970820" cy="1913163"/>
            <a:chOff x="6244873" y="4785025"/>
            <a:chExt cx="970820" cy="1913163"/>
          </a:xfrm>
        </p:grpSpPr>
        <p:pic>
          <p:nvPicPr>
            <p:cNvPr id="15" name="Shape 363">
              <a:extLst>
                <a:ext uri="{FF2B5EF4-FFF2-40B4-BE49-F238E27FC236}">
                  <a16:creationId xmlns:a16="http://schemas.microsoft.com/office/drawing/2014/main" id="{720B908E-2DF5-3261-CD47-8E20105BC48D}"/>
                </a:ext>
              </a:extLst>
            </p:cNvPr>
            <p:cNvPicPr preferRelativeResize="0"/>
            <p:nvPr/>
          </p:nvPicPr>
          <p:blipFill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7987" y="4825466"/>
              <a:ext cx="935245" cy="1832283"/>
            </a:xfrm>
            <a:prstGeom prst="roundRect">
              <a:avLst>
                <a:gd name="adj" fmla="val 5125"/>
              </a:avLst>
            </a:prstGeom>
            <a:noFill/>
            <a:ln>
              <a:noFill/>
            </a:ln>
            <a:effectLst>
              <a:outerShdw blurRad="177800" dist="1270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圖片 15" descr="一張含有 文字, 電子用品, 螢幕擷取畫面, 電腦 的圖片&#10;&#10;自動產生的描述">
              <a:extLst>
                <a:ext uri="{FF2B5EF4-FFF2-40B4-BE49-F238E27FC236}">
                  <a16:creationId xmlns:a16="http://schemas.microsoft.com/office/drawing/2014/main" id="{9E471308-59A3-AE5C-3DDE-E6B74D4DE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4873" y="4785025"/>
              <a:ext cx="970820" cy="1913163"/>
            </a:xfrm>
            <a:prstGeom prst="rect">
              <a:avLst/>
            </a:prstGeom>
          </p:spPr>
        </p:pic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68D73D69-06C8-6A12-87C9-25A61BDA3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032" y="2736730"/>
            <a:ext cx="2655923" cy="166024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6ADF3F0-30A8-D1CD-8507-37393575BC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92" y="143315"/>
            <a:ext cx="1254253" cy="12544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5104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4044CBAB-BC1E-58A4-D016-F0157A54E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57" flipV="1">
            <a:off x="3164960" y="5339293"/>
            <a:ext cx="3426593" cy="727390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CF5DC43E-8976-4D4D-9F34-FF7D0F573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039" y="3077037"/>
            <a:ext cx="6086901" cy="358569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04D5233-8C77-5FFB-F99A-5A2D48367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615133" y="5717567"/>
            <a:ext cx="3426593" cy="72739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1CC76B-BD34-CB15-6574-CCB2AE484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6991" flipV="1">
            <a:off x="1128874" y="5803000"/>
            <a:ext cx="3426593" cy="7273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E94F5E4-792C-3145-9334-CFBB152C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10592"/>
            <a:ext cx="12191999" cy="1088159"/>
          </a:xfrm>
        </p:spPr>
        <p:txBody>
          <a:bodyPr>
            <a:normAutofit/>
          </a:bodyPr>
          <a:lstStyle/>
          <a:p>
            <a:r>
              <a:rPr lang="zh-TW" altLang="en-US" sz="41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智慧風扇分區溫控，針對</a:t>
            </a:r>
            <a:r>
              <a:rPr lang="en-US" altLang="zh-TW" sz="41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CPU</a:t>
            </a:r>
            <a:r>
              <a:rPr lang="zh-TW" altLang="en-US" sz="41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或系統有效散熱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BFD1BD5-A68A-0344-99A0-7BEE38055590}"/>
              </a:ext>
            </a:extLst>
          </p:cNvPr>
          <p:cNvSpPr txBox="1"/>
          <p:nvPr/>
        </p:nvSpPr>
        <p:spPr>
          <a:xfrm>
            <a:off x="1281163" y="6458785"/>
            <a:ext cx="43156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kumimoji="1" lang="zh-CN" altLang="en-US" sz="800" kern="0">
                <a:solidFill>
                  <a:srgbClr val="000000"/>
                </a:solidFill>
                <a:cs typeface="+mn-ea"/>
                <a:sym typeface="+mn-lt"/>
              </a:rPr>
              <a:t>噪音測試：</a:t>
            </a:r>
            <a:r>
              <a:rPr kumimoji="1" lang="en-US" altLang="zh-CN" sz="800" kern="0">
                <a:solidFill>
                  <a:srgbClr val="000000"/>
                </a:solidFill>
                <a:cs typeface="+mn-ea"/>
                <a:sym typeface="+mn-lt"/>
              </a:rPr>
              <a:t>Sound pressure is measured at the front bystander position with low fan speed.</a:t>
            </a:r>
            <a:endParaRPr kumimoji="1" lang="zh-TW" altLang="en-US" sz="8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BF73E73-49F4-1644-9E56-B33933C35D38}"/>
              </a:ext>
            </a:extLst>
          </p:cNvPr>
          <p:cNvSpPr txBox="1"/>
          <p:nvPr/>
        </p:nvSpPr>
        <p:spPr>
          <a:xfrm>
            <a:off x="914399" y="1900780"/>
            <a:ext cx="10494937" cy="830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3000"/>
              </a:lnSpc>
              <a:buClr>
                <a:srgbClr val="000000"/>
              </a:buClr>
            </a:pPr>
            <a:r>
              <a:rPr kumimoji="1" lang="zh-CN" altLang="en-US" sz="2200" kern="0">
                <a:solidFill>
                  <a:srgbClr val="000000"/>
                </a:solidFill>
                <a:cs typeface="+mn-ea"/>
                <a:sym typeface="+mn-lt"/>
              </a:rPr>
              <a:t>全新設計的硬碟區與處理器區的</a:t>
            </a:r>
            <a:r>
              <a:rPr kumimoji="1" lang="zh-CN" altLang="en-US" sz="2200" b="1" kern="0">
                <a:solidFill>
                  <a:srgbClr val="005EA4"/>
                </a:solidFill>
                <a:cs typeface="+mn-ea"/>
                <a:sym typeface="+mn-lt"/>
              </a:rPr>
              <a:t>分區溫控散熱</a:t>
            </a:r>
            <a:r>
              <a:rPr kumimoji="1" lang="zh-CN" altLang="en-US" sz="2200" kern="0">
                <a:solidFill>
                  <a:srgbClr val="000000"/>
                </a:solidFill>
                <a:cs typeface="+mn-ea"/>
                <a:sym typeface="+mn-lt"/>
              </a:rPr>
              <a:t>，搭配</a:t>
            </a:r>
            <a:r>
              <a:rPr kumimoji="1" lang="zh-CN" altLang="en-US" sz="2200" b="1" kern="0">
                <a:solidFill>
                  <a:srgbClr val="005EA4"/>
                </a:solidFill>
                <a:cs typeface="+mn-ea"/>
                <a:sym typeface="+mn-lt"/>
              </a:rPr>
              <a:t>智慧型溫控演算法</a:t>
            </a:r>
            <a:r>
              <a:rPr kumimoji="1" lang="zh-CN" altLang="en-US" sz="2200" kern="0">
                <a:solidFill>
                  <a:srgbClr val="000000"/>
                </a:solidFill>
                <a:cs typeface="+mn-ea"/>
                <a:sym typeface="+mn-lt"/>
              </a:rPr>
              <a:t>，有效抑制單一熱源造成所有風扇高轉帶來的噪音。</a:t>
            </a:r>
            <a:endParaRPr kumimoji="1" lang="zh-TW" altLang="en-US" sz="22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7" name="矩形: 剪去對角角落 36">
            <a:extLst>
              <a:ext uri="{FF2B5EF4-FFF2-40B4-BE49-F238E27FC236}">
                <a16:creationId xmlns:a16="http://schemas.microsoft.com/office/drawing/2014/main" id="{FAEEA199-5C55-456C-B8F6-1E1221A5F95E}"/>
              </a:ext>
            </a:extLst>
          </p:cNvPr>
          <p:cNvSpPr/>
          <p:nvPr/>
        </p:nvSpPr>
        <p:spPr>
          <a:xfrm flipH="1">
            <a:off x="5426059" y="3047857"/>
            <a:ext cx="1764609" cy="488341"/>
          </a:xfrm>
          <a:prstGeom prst="snip2DiagRect">
            <a:avLst>
              <a:gd name="adj1" fmla="val 0"/>
              <a:gd name="adj2" fmla="val 18523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1867" b="1" kern="0">
                <a:solidFill>
                  <a:schemeClr val="bg1"/>
                </a:solidFill>
                <a:cs typeface="+mn-ea"/>
                <a:sym typeface="+mn-lt"/>
              </a:rPr>
              <a:t>處理器區散熱</a:t>
            </a:r>
            <a:endParaRPr lang="en-US" altLang="zh-TW" sz="1867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矩形: 剪去對角角落 38">
            <a:extLst>
              <a:ext uri="{FF2B5EF4-FFF2-40B4-BE49-F238E27FC236}">
                <a16:creationId xmlns:a16="http://schemas.microsoft.com/office/drawing/2014/main" id="{09F2B3E2-DF58-474F-B518-EF0E66ABDC49}"/>
              </a:ext>
            </a:extLst>
          </p:cNvPr>
          <p:cNvSpPr/>
          <p:nvPr/>
        </p:nvSpPr>
        <p:spPr>
          <a:xfrm flipH="1">
            <a:off x="690039" y="3044798"/>
            <a:ext cx="1543964" cy="488341"/>
          </a:xfrm>
          <a:prstGeom prst="snip2DiagRect">
            <a:avLst>
              <a:gd name="adj1" fmla="val 0"/>
              <a:gd name="adj2" fmla="val 18523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1867" b="1" kern="0">
                <a:solidFill>
                  <a:schemeClr val="bg1"/>
                </a:solidFill>
                <a:cs typeface="+mn-ea"/>
                <a:sym typeface="+mn-lt"/>
              </a:rPr>
              <a:t>硬碟區散熱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2AE7ED1C-C2FE-454A-9AC5-F30515906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4396" y="3771534"/>
            <a:ext cx="3608788" cy="232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56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478AA370-5C80-9C42-F689-2741C7C860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563397" y="6106108"/>
            <a:ext cx="7915441" cy="72739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TVS-h474 </a:t>
            </a:r>
            <a:r>
              <a:rPr lang="zh-TW" altLang="en-US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內部硬體配置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1319C5F-0FA7-AACA-32B1-874C74E97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675" y="1489923"/>
            <a:ext cx="8664054" cy="5415033"/>
          </a:xfrm>
          <a:prstGeom prst="rect">
            <a:avLst/>
          </a:prstGeom>
        </p:spPr>
      </p:pic>
      <p:sp>
        <p:nvSpPr>
          <p:cNvPr id="4" name="矩形 39">
            <a:extLst>
              <a:ext uri="{FF2B5EF4-FFF2-40B4-BE49-F238E27FC236}">
                <a16:creationId xmlns:a16="http://schemas.microsoft.com/office/drawing/2014/main" id="{D8A51F97-30F6-BFFC-3EF9-91E4A0ED80C5}"/>
              </a:ext>
            </a:extLst>
          </p:cNvPr>
          <p:cNvSpPr/>
          <p:nvPr/>
        </p:nvSpPr>
        <p:spPr>
          <a:xfrm flipH="1">
            <a:off x="3923783" y="3293707"/>
            <a:ext cx="1187230" cy="1749927"/>
          </a:xfrm>
          <a:prstGeom prst="rect">
            <a:avLst/>
          </a:prstGeom>
          <a:solidFill>
            <a:schemeClr val="accent6">
              <a:lumMod val="60000"/>
              <a:lumOff val="40000"/>
              <a:alpha val="31000"/>
            </a:schemeClr>
          </a:solidFill>
          <a:ln w="21590" cap="flat" cmpd="sng">
            <a:noFill/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7" name="矩形 39">
            <a:extLst>
              <a:ext uri="{FF2B5EF4-FFF2-40B4-BE49-F238E27FC236}">
                <a16:creationId xmlns:a16="http://schemas.microsoft.com/office/drawing/2014/main" id="{7B4BBDED-DA65-1EF1-FDE0-8D0780BBD461}"/>
              </a:ext>
            </a:extLst>
          </p:cNvPr>
          <p:cNvSpPr/>
          <p:nvPr/>
        </p:nvSpPr>
        <p:spPr>
          <a:xfrm flipH="1">
            <a:off x="3923784" y="3293708"/>
            <a:ext cx="1146740" cy="1749927"/>
          </a:xfrm>
          <a:prstGeom prst="rect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CC28458-CA57-D36A-7327-517814AE9316}"/>
              </a:ext>
            </a:extLst>
          </p:cNvPr>
          <p:cNvSpPr txBox="1"/>
          <p:nvPr/>
        </p:nvSpPr>
        <p:spPr>
          <a:xfrm>
            <a:off x="1046685" y="3754322"/>
            <a:ext cx="1436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TW" sz="1600">
                <a:cs typeface="+mn-ea"/>
                <a:sym typeface="+mn-lt"/>
              </a:rPr>
              <a:t>2 x DDR4</a:t>
            </a:r>
          </a:p>
          <a:p>
            <a:pPr algn="r"/>
            <a:r>
              <a:rPr kumimoji="1" lang="en-US" altLang="zh-TW" sz="1600">
                <a:cs typeface="+mn-ea"/>
                <a:sym typeface="+mn-lt"/>
              </a:rPr>
              <a:t>SO-DIMM</a:t>
            </a:r>
            <a:r>
              <a:rPr kumimoji="1" lang="zh-TW" altLang="en-US" sz="1600">
                <a:cs typeface="+mn-ea"/>
                <a:sym typeface="+mn-lt"/>
              </a:rPr>
              <a:t> </a:t>
            </a:r>
            <a:r>
              <a:rPr kumimoji="1" lang="en-US" altLang="zh-TW" sz="1600">
                <a:cs typeface="+mn-ea"/>
                <a:sym typeface="+mn-lt"/>
              </a:rPr>
              <a:t>slots</a:t>
            </a:r>
            <a:endParaRPr kumimoji="1" lang="zh-TW" altLang="en-US" sz="1600">
              <a:cs typeface="+mn-ea"/>
              <a:sym typeface="+mn-lt"/>
            </a:endParaRPr>
          </a:p>
        </p:txBody>
      </p:sp>
      <p:cxnSp>
        <p:nvCxnSpPr>
          <p:cNvPr id="5" name="直線單箭頭接點 26">
            <a:extLst>
              <a:ext uri="{FF2B5EF4-FFF2-40B4-BE49-F238E27FC236}">
                <a16:creationId xmlns:a16="http://schemas.microsoft.com/office/drawing/2014/main" id="{0ED32163-D6AB-4C60-84AF-AFCBC059B3AA}"/>
              </a:ext>
            </a:extLst>
          </p:cNvPr>
          <p:cNvCxnSpPr>
            <a:cxnSpLocks/>
          </p:cNvCxnSpPr>
          <p:nvPr/>
        </p:nvCxnSpPr>
        <p:spPr>
          <a:xfrm>
            <a:off x="2529708" y="4159296"/>
            <a:ext cx="1394075" cy="0"/>
          </a:xfrm>
          <a:prstGeom prst="straightConnector1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lg" len="lg"/>
            <a:tailEnd type="oval" w="lg" len="lg"/>
          </a:ln>
          <a:effectLst/>
        </p:spPr>
      </p:cxnSp>
      <p:sp>
        <p:nvSpPr>
          <p:cNvPr id="10" name="矩形 39">
            <a:extLst>
              <a:ext uri="{FF2B5EF4-FFF2-40B4-BE49-F238E27FC236}">
                <a16:creationId xmlns:a16="http://schemas.microsoft.com/office/drawing/2014/main" id="{0FF5A68F-9637-ADF5-1F47-A553B02843AF}"/>
              </a:ext>
            </a:extLst>
          </p:cNvPr>
          <p:cNvSpPr/>
          <p:nvPr/>
        </p:nvSpPr>
        <p:spPr>
          <a:xfrm flipH="1">
            <a:off x="5158305" y="2159134"/>
            <a:ext cx="2384698" cy="2884500"/>
          </a:xfrm>
          <a:prstGeom prst="rect">
            <a:avLst/>
          </a:prstGeom>
          <a:solidFill>
            <a:srgbClr val="00B0F0">
              <a:alpha val="29000"/>
            </a:srgbClr>
          </a:solidFill>
          <a:ln w="21590" cap="flat" cmpd="sng">
            <a:noFill/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12" name="矩形 39">
            <a:extLst>
              <a:ext uri="{FF2B5EF4-FFF2-40B4-BE49-F238E27FC236}">
                <a16:creationId xmlns:a16="http://schemas.microsoft.com/office/drawing/2014/main" id="{4119F3BE-EB91-9AAD-8F49-2CC052C89964}"/>
              </a:ext>
            </a:extLst>
          </p:cNvPr>
          <p:cNvSpPr/>
          <p:nvPr/>
        </p:nvSpPr>
        <p:spPr>
          <a:xfrm flipH="1">
            <a:off x="5143217" y="2159134"/>
            <a:ext cx="2399787" cy="2897199"/>
          </a:xfrm>
          <a:prstGeom prst="rect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DC02EF2-17C7-851D-B551-334C286A1B45}"/>
              </a:ext>
            </a:extLst>
          </p:cNvPr>
          <p:cNvSpPr txBox="1"/>
          <p:nvPr/>
        </p:nvSpPr>
        <p:spPr>
          <a:xfrm>
            <a:off x="10175680" y="2384166"/>
            <a:ext cx="155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cs typeface="+mn-ea"/>
                <a:sym typeface="+mn-lt"/>
              </a:rPr>
              <a:t>CPU</a:t>
            </a:r>
            <a:r>
              <a:rPr kumimoji="1" lang="zh-TW" altLang="en-US" sz="1600">
                <a:cs typeface="+mn-ea"/>
                <a:sym typeface="+mn-lt"/>
              </a:rPr>
              <a:t> 散熱鰭片</a:t>
            </a:r>
          </a:p>
        </p:txBody>
      </p:sp>
      <p:cxnSp>
        <p:nvCxnSpPr>
          <p:cNvPr id="11" name="直線單箭頭接點 26">
            <a:extLst>
              <a:ext uri="{FF2B5EF4-FFF2-40B4-BE49-F238E27FC236}">
                <a16:creationId xmlns:a16="http://schemas.microsoft.com/office/drawing/2014/main" id="{B169D15B-61EF-7EFE-E93A-87AAFF3655E2}"/>
              </a:ext>
            </a:extLst>
          </p:cNvPr>
          <p:cNvCxnSpPr>
            <a:cxnSpLocks/>
          </p:cNvCxnSpPr>
          <p:nvPr/>
        </p:nvCxnSpPr>
        <p:spPr>
          <a:xfrm flipH="1">
            <a:off x="7547458" y="2587970"/>
            <a:ext cx="2573440" cy="0"/>
          </a:xfrm>
          <a:prstGeom prst="straightConnector1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lg" len="lg"/>
            <a:tailEnd type="oval" w="lg" len="lg"/>
          </a:ln>
          <a:effectLst/>
        </p:spPr>
      </p:cxnSp>
      <p:sp>
        <p:nvSpPr>
          <p:cNvPr id="15" name="矩形 39">
            <a:extLst>
              <a:ext uri="{FF2B5EF4-FFF2-40B4-BE49-F238E27FC236}">
                <a16:creationId xmlns:a16="http://schemas.microsoft.com/office/drawing/2014/main" id="{5A251919-6595-5A66-1066-D8DD08D8A9DC}"/>
              </a:ext>
            </a:extLst>
          </p:cNvPr>
          <p:cNvSpPr/>
          <p:nvPr/>
        </p:nvSpPr>
        <p:spPr>
          <a:xfrm flipH="1">
            <a:off x="4120517" y="5636155"/>
            <a:ext cx="1977890" cy="480166"/>
          </a:xfrm>
          <a:prstGeom prst="rect">
            <a:avLst/>
          </a:prstGeom>
          <a:solidFill>
            <a:schemeClr val="accent4">
              <a:lumMod val="50000"/>
              <a:alpha val="40000"/>
            </a:schemeClr>
          </a:solidFill>
          <a:ln w="21590" cap="flat" cmpd="sng">
            <a:noFill/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17" name="矩形 39">
            <a:extLst>
              <a:ext uri="{FF2B5EF4-FFF2-40B4-BE49-F238E27FC236}">
                <a16:creationId xmlns:a16="http://schemas.microsoft.com/office/drawing/2014/main" id="{7FA7B43C-596C-7AA6-163E-C127F5869F77}"/>
              </a:ext>
            </a:extLst>
          </p:cNvPr>
          <p:cNvSpPr/>
          <p:nvPr/>
        </p:nvSpPr>
        <p:spPr>
          <a:xfrm flipH="1">
            <a:off x="4120517" y="5166204"/>
            <a:ext cx="1977890" cy="416719"/>
          </a:xfrm>
          <a:prstGeom prst="rect">
            <a:avLst/>
          </a:prstGeom>
          <a:solidFill>
            <a:schemeClr val="accent4">
              <a:lumMod val="50000"/>
              <a:alpha val="40000"/>
            </a:schemeClr>
          </a:solidFill>
          <a:ln w="21590" cap="flat" cmpd="sng">
            <a:noFill/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18" name="矩形 39">
            <a:extLst>
              <a:ext uri="{FF2B5EF4-FFF2-40B4-BE49-F238E27FC236}">
                <a16:creationId xmlns:a16="http://schemas.microsoft.com/office/drawing/2014/main" id="{D32857F1-31AD-3E74-D45F-AEDCB0C9D484}"/>
              </a:ext>
            </a:extLst>
          </p:cNvPr>
          <p:cNvSpPr/>
          <p:nvPr/>
        </p:nvSpPr>
        <p:spPr>
          <a:xfrm flipH="1">
            <a:off x="4145912" y="5154090"/>
            <a:ext cx="1952496" cy="438996"/>
          </a:xfrm>
          <a:prstGeom prst="rect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DAA94F78-E0D2-B370-DA9B-7BB9040AB68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29822" y="5374564"/>
            <a:ext cx="12700" cy="501674"/>
          </a:xfrm>
          <a:prstGeom prst="bentConnector3">
            <a:avLst>
              <a:gd name="adj1" fmla="val 1800000"/>
            </a:avLst>
          </a:prstGeom>
          <a:ln w="19050">
            <a:solidFill>
              <a:srgbClr val="21C9F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9">
            <a:extLst>
              <a:ext uri="{FF2B5EF4-FFF2-40B4-BE49-F238E27FC236}">
                <a16:creationId xmlns:a16="http://schemas.microsoft.com/office/drawing/2014/main" id="{603445C9-03C8-CCD1-4D83-1C9B8FF22A96}"/>
              </a:ext>
            </a:extLst>
          </p:cNvPr>
          <p:cNvSpPr/>
          <p:nvPr/>
        </p:nvSpPr>
        <p:spPr>
          <a:xfrm flipH="1">
            <a:off x="4145911" y="5636153"/>
            <a:ext cx="1952496" cy="480167"/>
          </a:xfrm>
          <a:prstGeom prst="rect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00F8BF2-D621-9E7C-DCB9-F8123509BB62}"/>
              </a:ext>
            </a:extLst>
          </p:cNvPr>
          <p:cNvSpPr txBox="1"/>
          <p:nvPr/>
        </p:nvSpPr>
        <p:spPr>
          <a:xfrm>
            <a:off x="288158" y="5195173"/>
            <a:ext cx="219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TW" sz="1600">
                <a:cs typeface="+mn-ea"/>
                <a:sym typeface="+mn-lt"/>
              </a:rPr>
              <a:t>2 x M.2 2280 </a:t>
            </a:r>
            <a:r>
              <a:rPr kumimoji="1" lang="en-US" altLang="zh-TW" sz="1600" err="1">
                <a:cs typeface="+mn-ea"/>
                <a:sym typeface="+mn-lt"/>
              </a:rPr>
              <a:t>NVMe</a:t>
            </a:r>
            <a:r>
              <a:rPr kumimoji="1" lang="en-US" altLang="zh-TW" sz="1600">
                <a:cs typeface="+mn-ea"/>
                <a:sym typeface="+mn-lt"/>
              </a:rPr>
              <a:t> PCIe Gen3 x2</a:t>
            </a:r>
            <a:r>
              <a:rPr kumimoji="1" lang="zh-TW" altLang="en-US" sz="1600">
                <a:cs typeface="+mn-ea"/>
                <a:sym typeface="+mn-lt"/>
              </a:rPr>
              <a:t>插槽</a:t>
            </a:r>
          </a:p>
        </p:txBody>
      </p:sp>
      <p:cxnSp>
        <p:nvCxnSpPr>
          <p:cNvPr id="25" name="直線單箭頭接點 26">
            <a:extLst>
              <a:ext uri="{FF2B5EF4-FFF2-40B4-BE49-F238E27FC236}">
                <a16:creationId xmlns:a16="http://schemas.microsoft.com/office/drawing/2014/main" id="{05BECB93-454D-F6CE-920E-B1AD2B32E9F3}"/>
              </a:ext>
            </a:extLst>
          </p:cNvPr>
          <p:cNvCxnSpPr>
            <a:cxnSpLocks/>
          </p:cNvCxnSpPr>
          <p:nvPr/>
        </p:nvCxnSpPr>
        <p:spPr>
          <a:xfrm>
            <a:off x="2523357" y="5636153"/>
            <a:ext cx="1394075" cy="0"/>
          </a:xfrm>
          <a:prstGeom prst="straightConnector1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lg" len="lg"/>
            <a:tailEnd type="oval" w="lg" len="lg"/>
          </a:ln>
          <a:effectLst/>
        </p:spPr>
      </p:cxnSp>
      <p:sp>
        <p:nvSpPr>
          <p:cNvPr id="22" name="矩形 39">
            <a:extLst>
              <a:ext uri="{FF2B5EF4-FFF2-40B4-BE49-F238E27FC236}">
                <a16:creationId xmlns:a16="http://schemas.microsoft.com/office/drawing/2014/main" id="{FE01593F-DC70-6504-BB00-1FF2B4C05502}"/>
              </a:ext>
            </a:extLst>
          </p:cNvPr>
          <p:cNvSpPr/>
          <p:nvPr/>
        </p:nvSpPr>
        <p:spPr>
          <a:xfrm flipH="1">
            <a:off x="8094140" y="3174276"/>
            <a:ext cx="1212698" cy="1648222"/>
          </a:xfrm>
          <a:prstGeom prst="rect">
            <a:avLst/>
          </a:prstGeom>
          <a:solidFill>
            <a:srgbClr val="00B0F0">
              <a:alpha val="29000"/>
            </a:srgbClr>
          </a:solidFill>
          <a:ln w="21590" cap="flat" cmpd="sng">
            <a:noFill/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23" name="文字方塊 12">
            <a:extLst>
              <a:ext uri="{FF2B5EF4-FFF2-40B4-BE49-F238E27FC236}">
                <a16:creationId xmlns:a16="http://schemas.microsoft.com/office/drawing/2014/main" id="{515AB4A3-20B7-6D3D-9358-AF04D015C32F}"/>
              </a:ext>
            </a:extLst>
          </p:cNvPr>
          <p:cNvSpPr txBox="1"/>
          <p:nvPr/>
        </p:nvSpPr>
        <p:spPr>
          <a:xfrm>
            <a:off x="10161391" y="3904634"/>
            <a:ext cx="155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>
                <a:cs typeface="+mn-ea"/>
                <a:sym typeface="+mn-lt"/>
              </a:rPr>
              <a:t>高效率風扇</a:t>
            </a:r>
          </a:p>
        </p:txBody>
      </p:sp>
      <p:cxnSp>
        <p:nvCxnSpPr>
          <p:cNvPr id="24" name="直線單箭頭接點 26">
            <a:extLst>
              <a:ext uri="{FF2B5EF4-FFF2-40B4-BE49-F238E27FC236}">
                <a16:creationId xmlns:a16="http://schemas.microsoft.com/office/drawing/2014/main" id="{F1A3D826-00DE-4E05-E8E6-EFD1D300A7AB}"/>
              </a:ext>
            </a:extLst>
          </p:cNvPr>
          <p:cNvCxnSpPr>
            <a:cxnSpLocks/>
          </p:cNvCxnSpPr>
          <p:nvPr/>
        </p:nvCxnSpPr>
        <p:spPr>
          <a:xfrm flipH="1">
            <a:off x="9306838" y="4083386"/>
            <a:ext cx="799771" cy="0"/>
          </a:xfrm>
          <a:prstGeom prst="straightConnector1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lg" len="lg"/>
            <a:tailEnd type="oval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432196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478AA370-5C80-9C42-F689-2741C7C860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563397" y="6106108"/>
            <a:ext cx="7915441" cy="72739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TVS-h674/h874</a:t>
            </a:r>
            <a:r>
              <a:rPr lang="zh-TW" altLang="en-US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內部硬體配置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1319C5F-0FA7-AACA-32B1-874C74E97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675" y="1489923"/>
            <a:ext cx="8664054" cy="5415033"/>
          </a:xfrm>
          <a:prstGeom prst="rect">
            <a:avLst/>
          </a:prstGeom>
        </p:spPr>
      </p:pic>
      <p:sp>
        <p:nvSpPr>
          <p:cNvPr id="4" name="矩形 39">
            <a:extLst>
              <a:ext uri="{FF2B5EF4-FFF2-40B4-BE49-F238E27FC236}">
                <a16:creationId xmlns:a16="http://schemas.microsoft.com/office/drawing/2014/main" id="{D8A51F97-30F6-BFFC-3EF9-91E4A0ED80C5}"/>
              </a:ext>
            </a:extLst>
          </p:cNvPr>
          <p:cNvSpPr/>
          <p:nvPr/>
        </p:nvSpPr>
        <p:spPr>
          <a:xfrm flipH="1">
            <a:off x="3923783" y="3293707"/>
            <a:ext cx="1187230" cy="1749927"/>
          </a:xfrm>
          <a:prstGeom prst="rect">
            <a:avLst/>
          </a:prstGeom>
          <a:solidFill>
            <a:schemeClr val="accent6">
              <a:lumMod val="60000"/>
              <a:lumOff val="40000"/>
              <a:alpha val="31000"/>
            </a:schemeClr>
          </a:solidFill>
          <a:ln w="21590" cap="flat" cmpd="sng">
            <a:noFill/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7" name="矩形 39">
            <a:extLst>
              <a:ext uri="{FF2B5EF4-FFF2-40B4-BE49-F238E27FC236}">
                <a16:creationId xmlns:a16="http://schemas.microsoft.com/office/drawing/2014/main" id="{7B4BBDED-DA65-1EF1-FDE0-8D0780BBD461}"/>
              </a:ext>
            </a:extLst>
          </p:cNvPr>
          <p:cNvSpPr/>
          <p:nvPr/>
        </p:nvSpPr>
        <p:spPr>
          <a:xfrm flipH="1">
            <a:off x="3923784" y="3293708"/>
            <a:ext cx="1146740" cy="1749927"/>
          </a:xfrm>
          <a:prstGeom prst="rect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CC28458-CA57-D36A-7327-517814AE9316}"/>
              </a:ext>
            </a:extLst>
          </p:cNvPr>
          <p:cNvSpPr txBox="1"/>
          <p:nvPr/>
        </p:nvSpPr>
        <p:spPr>
          <a:xfrm>
            <a:off x="1046685" y="3754322"/>
            <a:ext cx="1436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TW" sz="1600">
                <a:cs typeface="+mn-ea"/>
                <a:sym typeface="+mn-lt"/>
              </a:rPr>
              <a:t>2 x DDR4</a:t>
            </a:r>
          </a:p>
          <a:p>
            <a:pPr algn="r"/>
            <a:r>
              <a:rPr kumimoji="1" lang="en-US" altLang="zh-TW" sz="1600">
                <a:cs typeface="+mn-ea"/>
                <a:sym typeface="+mn-lt"/>
              </a:rPr>
              <a:t>SO-DIMM</a:t>
            </a:r>
            <a:r>
              <a:rPr kumimoji="1" lang="zh-TW" altLang="en-US" sz="1600">
                <a:cs typeface="+mn-ea"/>
                <a:sym typeface="+mn-lt"/>
              </a:rPr>
              <a:t> </a:t>
            </a:r>
            <a:r>
              <a:rPr kumimoji="1" lang="en-US" altLang="zh-TW" sz="1600">
                <a:cs typeface="+mn-ea"/>
                <a:sym typeface="+mn-lt"/>
              </a:rPr>
              <a:t>slots</a:t>
            </a:r>
            <a:endParaRPr kumimoji="1" lang="zh-TW" altLang="en-US" sz="1600">
              <a:cs typeface="+mn-ea"/>
              <a:sym typeface="+mn-lt"/>
            </a:endParaRPr>
          </a:p>
        </p:txBody>
      </p:sp>
      <p:cxnSp>
        <p:nvCxnSpPr>
          <p:cNvPr id="5" name="直線單箭頭接點 26">
            <a:extLst>
              <a:ext uri="{FF2B5EF4-FFF2-40B4-BE49-F238E27FC236}">
                <a16:creationId xmlns:a16="http://schemas.microsoft.com/office/drawing/2014/main" id="{0ED32163-D6AB-4C60-84AF-AFCBC059B3AA}"/>
              </a:ext>
            </a:extLst>
          </p:cNvPr>
          <p:cNvCxnSpPr>
            <a:cxnSpLocks/>
          </p:cNvCxnSpPr>
          <p:nvPr/>
        </p:nvCxnSpPr>
        <p:spPr>
          <a:xfrm>
            <a:off x="2529708" y="4159296"/>
            <a:ext cx="1394075" cy="0"/>
          </a:xfrm>
          <a:prstGeom prst="straightConnector1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lg" len="lg"/>
            <a:tailEnd type="oval" w="lg" len="lg"/>
          </a:ln>
          <a:effectLst/>
        </p:spPr>
      </p:cxnSp>
      <p:sp>
        <p:nvSpPr>
          <p:cNvPr id="10" name="矩形 39">
            <a:extLst>
              <a:ext uri="{FF2B5EF4-FFF2-40B4-BE49-F238E27FC236}">
                <a16:creationId xmlns:a16="http://schemas.microsoft.com/office/drawing/2014/main" id="{0FF5A68F-9637-ADF5-1F47-A553B02843AF}"/>
              </a:ext>
            </a:extLst>
          </p:cNvPr>
          <p:cNvSpPr/>
          <p:nvPr/>
        </p:nvSpPr>
        <p:spPr>
          <a:xfrm flipH="1">
            <a:off x="5158305" y="2159134"/>
            <a:ext cx="2384698" cy="2884500"/>
          </a:xfrm>
          <a:prstGeom prst="rect">
            <a:avLst/>
          </a:prstGeom>
          <a:solidFill>
            <a:srgbClr val="00B0F0">
              <a:alpha val="29000"/>
            </a:srgbClr>
          </a:solidFill>
          <a:ln w="21590" cap="flat" cmpd="sng">
            <a:noFill/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12" name="矩形 39">
            <a:extLst>
              <a:ext uri="{FF2B5EF4-FFF2-40B4-BE49-F238E27FC236}">
                <a16:creationId xmlns:a16="http://schemas.microsoft.com/office/drawing/2014/main" id="{4119F3BE-EB91-9AAD-8F49-2CC052C89964}"/>
              </a:ext>
            </a:extLst>
          </p:cNvPr>
          <p:cNvSpPr/>
          <p:nvPr/>
        </p:nvSpPr>
        <p:spPr>
          <a:xfrm flipH="1">
            <a:off x="5143217" y="2159134"/>
            <a:ext cx="2399787" cy="2897199"/>
          </a:xfrm>
          <a:prstGeom prst="rect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DC02EF2-17C7-851D-B551-334C286A1B45}"/>
              </a:ext>
            </a:extLst>
          </p:cNvPr>
          <p:cNvSpPr txBox="1"/>
          <p:nvPr/>
        </p:nvSpPr>
        <p:spPr>
          <a:xfrm>
            <a:off x="10175680" y="2384166"/>
            <a:ext cx="155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cs typeface="+mn-ea"/>
                <a:sym typeface="+mn-lt"/>
              </a:rPr>
              <a:t>CPU</a:t>
            </a:r>
            <a:r>
              <a:rPr kumimoji="1" lang="zh-TW" altLang="en-US" sz="1600">
                <a:cs typeface="+mn-ea"/>
                <a:sym typeface="+mn-lt"/>
              </a:rPr>
              <a:t> 散熱鰭片</a:t>
            </a:r>
          </a:p>
        </p:txBody>
      </p:sp>
      <p:cxnSp>
        <p:nvCxnSpPr>
          <p:cNvPr id="11" name="直線單箭頭接點 26">
            <a:extLst>
              <a:ext uri="{FF2B5EF4-FFF2-40B4-BE49-F238E27FC236}">
                <a16:creationId xmlns:a16="http://schemas.microsoft.com/office/drawing/2014/main" id="{B169D15B-61EF-7EFE-E93A-87AAFF3655E2}"/>
              </a:ext>
            </a:extLst>
          </p:cNvPr>
          <p:cNvCxnSpPr>
            <a:cxnSpLocks/>
          </p:cNvCxnSpPr>
          <p:nvPr/>
        </p:nvCxnSpPr>
        <p:spPr>
          <a:xfrm flipH="1">
            <a:off x="7547458" y="2587970"/>
            <a:ext cx="2573440" cy="0"/>
          </a:xfrm>
          <a:prstGeom prst="straightConnector1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lg" len="lg"/>
            <a:tailEnd type="oval" w="lg" len="lg"/>
          </a:ln>
          <a:effectLst/>
        </p:spPr>
      </p:cxnSp>
      <p:sp>
        <p:nvSpPr>
          <p:cNvPr id="15" name="矩形 39">
            <a:extLst>
              <a:ext uri="{FF2B5EF4-FFF2-40B4-BE49-F238E27FC236}">
                <a16:creationId xmlns:a16="http://schemas.microsoft.com/office/drawing/2014/main" id="{5A251919-6595-5A66-1066-D8DD08D8A9DC}"/>
              </a:ext>
            </a:extLst>
          </p:cNvPr>
          <p:cNvSpPr/>
          <p:nvPr/>
        </p:nvSpPr>
        <p:spPr>
          <a:xfrm flipH="1">
            <a:off x="4120517" y="5636155"/>
            <a:ext cx="1977890" cy="480166"/>
          </a:xfrm>
          <a:prstGeom prst="rect">
            <a:avLst/>
          </a:prstGeom>
          <a:solidFill>
            <a:schemeClr val="accent4">
              <a:lumMod val="50000"/>
              <a:alpha val="40000"/>
            </a:schemeClr>
          </a:solidFill>
          <a:ln w="21590" cap="flat" cmpd="sng">
            <a:noFill/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17" name="矩形 39">
            <a:extLst>
              <a:ext uri="{FF2B5EF4-FFF2-40B4-BE49-F238E27FC236}">
                <a16:creationId xmlns:a16="http://schemas.microsoft.com/office/drawing/2014/main" id="{7FA7B43C-596C-7AA6-163E-C127F5869F77}"/>
              </a:ext>
            </a:extLst>
          </p:cNvPr>
          <p:cNvSpPr/>
          <p:nvPr/>
        </p:nvSpPr>
        <p:spPr>
          <a:xfrm flipH="1">
            <a:off x="4120517" y="5166204"/>
            <a:ext cx="1977890" cy="416719"/>
          </a:xfrm>
          <a:prstGeom prst="rect">
            <a:avLst/>
          </a:prstGeom>
          <a:solidFill>
            <a:schemeClr val="accent4">
              <a:lumMod val="50000"/>
              <a:alpha val="40000"/>
            </a:schemeClr>
          </a:solidFill>
          <a:ln w="21590" cap="flat" cmpd="sng">
            <a:noFill/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18" name="矩形 39">
            <a:extLst>
              <a:ext uri="{FF2B5EF4-FFF2-40B4-BE49-F238E27FC236}">
                <a16:creationId xmlns:a16="http://schemas.microsoft.com/office/drawing/2014/main" id="{D32857F1-31AD-3E74-D45F-AEDCB0C9D484}"/>
              </a:ext>
            </a:extLst>
          </p:cNvPr>
          <p:cNvSpPr/>
          <p:nvPr/>
        </p:nvSpPr>
        <p:spPr>
          <a:xfrm flipH="1">
            <a:off x="4145912" y="5154090"/>
            <a:ext cx="1952496" cy="438996"/>
          </a:xfrm>
          <a:prstGeom prst="rect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DAA94F78-E0D2-B370-DA9B-7BB9040AB68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29822" y="5374564"/>
            <a:ext cx="12700" cy="501674"/>
          </a:xfrm>
          <a:prstGeom prst="bentConnector3">
            <a:avLst>
              <a:gd name="adj1" fmla="val 1800000"/>
            </a:avLst>
          </a:prstGeom>
          <a:ln w="19050">
            <a:solidFill>
              <a:srgbClr val="21C9F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9">
            <a:extLst>
              <a:ext uri="{FF2B5EF4-FFF2-40B4-BE49-F238E27FC236}">
                <a16:creationId xmlns:a16="http://schemas.microsoft.com/office/drawing/2014/main" id="{603445C9-03C8-CCD1-4D83-1C9B8FF22A96}"/>
              </a:ext>
            </a:extLst>
          </p:cNvPr>
          <p:cNvSpPr/>
          <p:nvPr/>
        </p:nvSpPr>
        <p:spPr>
          <a:xfrm flipH="1">
            <a:off x="4145911" y="5636153"/>
            <a:ext cx="1952496" cy="480167"/>
          </a:xfrm>
          <a:prstGeom prst="rect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med" len="med"/>
            <a:tailEnd type="oval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00F8BF2-D621-9E7C-DCB9-F8123509BB62}"/>
              </a:ext>
            </a:extLst>
          </p:cNvPr>
          <p:cNvSpPr txBox="1"/>
          <p:nvPr/>
        </p:nvSpPr>
        <p:spPr>
          <a:xfrm>
            <a:off x="288158" y="5195173"/>
            <a:ext cx="219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TW" sz="1600">
                <a:cs typeface="+mn-ea"/>
                <a:sym typeface="+mn-lt"/>
              </a:rPr>
              <a:t>2 x M.2 2280 </a:t>
            </a:r>
            <a:r>
              <a:rPr kumimoji="1" lang="en-US" altLang="zh-TW" sz="1600" err="1">
                <a:cs typeface="+mn-ea"/>
                <a:sym typeface="+mn-lt"/>
              </a:rPr>
              <a:t>NVMe</a:t>
            </a:r>
            <a:r>
              <a:rPr kumimoji="1" lang="en-US" altLang="zh-TW" sz="1600">
                <a:cs typeface="+mn-ea"/>
                <a:sym typeface="+mn-lt"/>
              </a:rPr>
              <a:t> PCIe Gen4 x4</a:t>
            </a:r>
            <a:r>
              <a:rPr kumimoji="1" lang="zh-TW" altLang="en-US" sz="1600">
                <a:cs typeface="+mn-ea"/>
                <a:sym typeface="+mn-lt"/>
              </a:rPr>
              <a:t>插槽</a:t>
            </a:r>
          </a:p>
        </p:txBody>
      </p:sp>
      <p:cxnSp>
        <p:nvCxnSpPr>
          <p:cNvPr id="25" name="直線單箭頭接點 26">
            <a:extLst>
              <a:ext uri="{FF2B5EF4-FFF2-40B4-BE49-F238E27FC236}">
                <a16:creationId xmlns:a16="http://schemas.microsoft.com/office/drawing/2014/main" id="{05BECB93-454D-F6CE-920E-B1AD2B32E9F3}"/>
              </a:ext>
            </a:extLst>
          </p:cNvPr>
          <p:cNvCxnSpPr>
            <a:cxnSpLocks/>
          </p:cNvCxnSpPr>
          <p:nvPr/>
        </p:nvCxnSpPr>
        <p:spPr>
          <a:xfrm>
            <a:off x="2523357" y="5636153"/>
            <a:ext cx="1394075" cy="0"/>
          </a:xfrm>
          <a:prstGeom prst="straightConnector1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lg" len="lg"/>
            <a:tailEnd type="oval" w="lg" len="lg"/>
          </a:ln>
          <a:effectLst/>
        </p:spPr>
      </p:cxnSp>
      <p:sp>
        <p:nvSpPr>
          <p:cNvPr id="22" name="矩形 39">
            <a:extLst>
              <a:ext uri="{FF2B5EF4-FFF2-40B4-BE49-F238E27FC236}">
                <a16:creationId xmlns:a16="http://schemas.microsoft.com/office/drawing/2014/main" id="{FE01593F-DC70-6504-BB00-1FF2B4C05502}"/>
              </a:ext>
            </a:extLst>
          </p:cNvPr>
          <p:cNvSpPr/>
          <p:nvPr/>
        </p:nvSpPr>
        <p:spPr>
          <a:xfrm flipH="1">
            <a:off x="8094140" y="3174276"/>
            <a:ext cx="1212698" cy="1648222"/>
          </a:xfrm>
          <a:prstGeom prst="rect">
            <a:avLst/>
          </a:prstGeom>
          <a:solidFill>
            <a:srgbClr val="00B0F0">
              <a:alpha val="29000"/>
            </a:srgbClr>
          </a:solidFill>
          <a:ln w="21590" cap="flat" cmpd="sng">
            <a:noFill/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 sz="1200">
              <a:solidFill>
                <a:srgbClr val="916409"/>
              </a:solidFill>
              <a:cs typeface="+mn-ea"/>
              <a:sym typeface="+mn-lt"/>
            </a:endParaRPr>
          </a:p>
        </p:txBody>
      </p:sp>
      <p:sp>
        <p:nvSpPr>
          <p:cNvPr id="23" name="文字方塊 12">
            <a:extLst>
              <a:ext uri="{FF2B5EF4-FFF2-40B4-BE49-F238E27FC236}">
                <a16:creationId xmlns:a16="http://schemas.microsoft.com/office/drawing/2014/main" id="{515AB4A3-20B7-6D3D-9358-AF04D015C32F}"/>
              </a:ext>
            </a:extLst>
          </p:cNvPr>
          <p:cNvSpPr txBox="1"/>
          <p:nvPr/>
        </p:nvSpPr>
        <p:spPr>
          <a:xfrm>
            <a:off x="10161391" y="3904634"/>
            <a:ext cx="155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>
                <a:cs typeface="+mn-ea"/>
                <a:sym typeface="+mn-lt"/>
              </a:rPr>
              <a:t>高效率風扇</a:t>
            </a:r>
          </a:p>
        </p:txBody>
      </p:sp>
      <p:cxnSp>
        <p:nvCxnSpPr>
          <p:cNvPr id="24" name="直線單箭頭接點 26">
            <a:extLst>
              <a:ext uri="{FF2B5EF4-FFF2-40B4-BE49-F238E27FC236}">
                <a16:creationId xmlns:a16="http://schemas.microsoft.com/office/drawing/2014/main" id="{F1A3D826-00DE-4E05-E8E6-EFD1D300A7AB}"/>
              </a:ext>
            </a:extLst>
          </p:cNvPr>
          <p:cNvCxnSpPr>
            <a:cxnSpLocks/>
          </p:cNvCxnSpPr>
          <p:nvPr/>
        </p:nvCxnSpPr>
        <p:spPr>
          <a:xfrm flipH="1">
            <a:off x="9306838" y="4083386"/>
            <a:ext cx="799771" cy="0"/>
          </a:xfrm>
          <a:prstGeom prst="straightConnector1">
            <a:avLst/>
          </a:prstGeom>
          <a:noFill/>
          <a:ln w="19050" cap="flat" cmpd="sng">
            <a:solidFill>
              <a:srgbClr val="21C9F7"/>
            </a:solidFill>
            <a:prstDash val="solid"/>
            <a:round/>
            <a:headEnd type="none" w="lg" len="lg"/>
            <a:tailEnd type="oval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941668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B2BFE370-BCE7-41B9-94D6-309E68C3D3EC}"/>
              </a:ext>
            </a:extLst>
          </p:cNvPr>
          <p:cNvGrpSpPr/>
          <p:nvPr/>
        </p:nvGrpSpPr>
        <p:grpSpPr>
          <a:xfrm>
            <a:off x="4343942" y="3159588"/>
            <a:ext cx="5002125" cy="3479025"/>
            <a:chOff x="4237194" y="2392630"/>
            <a:chExt cx="5002125" cy="3479025"/>
          </a:xfrm>
        </p:grpSpPr>
        <p:sp>
          <p:nvSpPr>
            <p:cNvPr id="5" name="矩形: 圓角 4" hidden="1">
              <a:extLst>
                <a:ext uri="{FF2B5EF4-FFF2-40B4-BE49-F238E27FC236}">
                  <a16:creationId xmlns:a16="http://schemas.microsoft.com/office/drawing/2014/main" id="{41ED0A65-B065-4791-81B9-F067FEB6C5CC}"/>
                </a:ext>
              </a:extLst>
            </p:cNvPr>
            <p:cNvSpPr/>
            <p:nvPr/>
          </p:nvSpPr>
          <p:spPr>
            <a:xfrm>
              <a:off x="4237194" y="2392630"/>
              <a:ext cx="5002125" cy="3479025"/>
            </a:xfrm>
            <a:prstGeom prst="roundRect">
              <a:avLst>
                <a:gd name="adj" fmla="val 609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90500" dist="3048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2" name="圖形 1" hidden="1">
              <a:extLst>
                <a:ext uri="{FF2B5EF4-FFF2-40B4-BE49-F238E27FC236}">
                  <a16:creationId xmlns:a16="http://schemas.microsoft.com/office/drawing/2014/main" id="{8145C467-74F1-4EDA-93D1-5B1C9B58A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652" t="20418" r="27611" b="16096"/>
            <a:stretch/>
          </p:blipFill>
          <p:spPr>
            <a:xfrm>
              <a:off x="4237194" y="2392630"/>
              <a:ext cx="4952263" cy="3479025"/>
            </a:xfrm>
            <a:prstGeom prst="rect">
              <a:avLst/>
            </a:prstGeom>
            <a:effectLst/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5D825B4E-46AB-5343-B647-D08DCB4FE3EA}"/>
              </a:ext>
            </a:extLst>
          </p:cNvPr>
          <p:cNvSpPr txBox="1"/>
          <p:nvPr/>
        </p:nvSpPr>
        <p:spPr>
          <a:xfrm>
            <a:off x="455161" y="4493338"/>
            <a:ext cx="4861905" cy="171341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marL="236855" indent="-236855" defTabSz="1219170">
              <a:lnSpc>
                <a:spcPct val="130000"/>
              </a:lnSpc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550" kern="0" dirty="0">
                <a:solidFill>
                  <a:srgbClr val="000000"/>
                </a:solidFill>
                <a:cs typeface="+mn-ea"/>
                <a:sym typeface="+mn-lt"/>
              </a:rPr>
              <a:t>2 x DDR4 SO-DIMM </a:t>
            </a:r>
            <a:r>
              <a:rPr lang="zh-TW" altLang="en-US" sz="1550" kern="0" dirty="0">
                <a:solidFill>
                  <a:srgbClr val="000000"/>
                </a:solidFill>
                <a:cs typeface="+mn-ea"/>
                <a:sym typeface="+mn-lt"/>
              </a:rPr>
              <a:t>插槽，總和 </a:t>
            </a:r>
            <a:r>
              <a:rPr lang="en-US" altLang="zh-TW" sz="1550" kern="0" dirty="0">
                <a:solidFill>
                  <a:srgbClr val="000000"/>
                </a:solidFill>
                <a:cs typeface="+mn-ea"/>
                <a:sym typeface="+mn-lt"/>
              </a:rPr>
              <a:t>64 GB (2 x 32 GB)</a:t>
            </a:r>
            <a:r>
              <a:rPr lang="zh-TW" altLang="en-US" sz="1550" kern="0" dirty="0">
                <a:solidFill>
                  <a:srgbClr val="000000"/>
                </a:solidFill>
                <a:cs typeface="+mn-ea"/>
                <a:sym typeface="+mn-lt"/>
              </a:rPr>
              <a:t>，雙通道記憶體</a:t>
            </a:r>
            <a:endParaRPr lang="en-US" altLang="zh-TW" sz="1550" kern="0" dirty="0">
              <a:solidFill>
                <a:srgbClr val="000000"/>
              </a:solidFill>
              <a:cs typeface="+mn-ea"/>
              <a:sym typeface="+mn-lt"/>
            </a:endParaRPr>
          </a:p>
          <a:p>
            <a:pPr marL="236855" indent="-236855" defTabSz="1219170">
              <a:lnSpc>
                <a:spcPct val="130000"/>
              </a:lnSpc>
              <a:spcBef>
                <a:spcPts val="800"/>
              </a:spcBef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1550" kern="0" dirty="0">
                <a:solidFill>
                  <a:srgbClr val="000000"/>
                </a:solidFill>
                <a:cs typeface="+mn-ea"/>
                <a:sym typeface="+mn-lt"/>
              </a:rPr>
              <a:t>用戶可</a:t>
            </a:r>
            <a:r>
              <a:rPr lang="zh-CN" altLang="en-US" sz="1550" kern="0" dirty="0">
                <a:solidFill>
                  <a:srgbClr val="000000"/>
                </a:solidFill>
                <a:cs typeface="+mn-ea"/>
                <a:sym typeface="+mn-lt"/>
              </a:rPr>
              <a:t>再</a:t>
            </a:r>
            <a:r>
              <a:rPr lang="zh-TW" altLang="en-US" sz="1550" kern="0" dirty="0">
                <a:solidFill>
                  <a:srgbClr val="000000"/>
                </a:solidFill>
                <a:cs typeface="+mn-ea"/>
                <a:sym typeface="+mn-lt"/>
              </a:rPr>
              <a:t>訂購</a:t>
            </a:r>
            <a:r>
              <a:rPr lang="en-US" altLang="zh-TW" sz="1550" kern="0" dirty="0">
                <a:solidFill>
                  <a:srgbClr val="000000"/>
                </a:solidFill>
                <a:cs typeface="+mn-ea"/>
                <a:sym typeface="+mn-lt"/>
              </a:rPr>
              <a:t> QNAP</a:t>
            </a:r>
            <a:r>
              <a:rPr lang="zh-TW" altLang="en-US" sz="1550" kern="0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en-US" altLang="zh-TW" sz="1550" kern="0" dirty="0">
                <a:solidFill>
                  <a:srgbClr val="000000"/>
                </a:solidFill>
                <a:cs typeface="+mn-ea"/>
                <a:sym typeface="+mn-lt"/>
              </a:rPr>
              <a:t>8/16/32 GB </a:t>
            </a:r>
            <a:r>
              <a:rPr lang="zh-TW" altLang="en-US" sz="1550" kern="0" dirty="0">
                <a:solidFill>
                  <a:srgbClr val="000000"/>
                </a:solidFill>
                <a:cs typeface="+mn-ea"/>
                <a:sym typeface="+mn-lt"/>
              </a:rPr>
              <a:t>記憶體模組，輕鬆自行升級至最高 </a:t>
            </a:r>
            <a:r>
              <a:rPr lang="en-US" altLang="zh-TW" sz="1550" kern="0" dirty="0">
                <a:solidFill>
                  <a:srgbClr val="000000"/>
                </a:solidFill>
                <a:cs typeface="+mn-ea"/>
                <a:sym typeface="+mn-lt"/>
              </a:rPr>
              <a:t>64 GB</a:t>
            </a:r>
            <a:r>
              <a:rPr lang="zh-TW" altLang="en-US" sz="1550" kern="0" dirty="0">
                <a:solidFill>
                  <a:srgbClr val="000000"/>
                </a:solidFill>
                <a:cs typeface="+mn-ea"/>
                <a:sym typeface="+mn-lt"/>
              </a:rPr>
              <a:t>，保障多人連線傳輸的穩定性與效能．</a:t>
            </a:r>
            <a:endParaRPr lang="en-US" altLang="zh-TW" sz="1550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2" name="矩形 11" hidden="1">
            <a:extLst>
              <a:ext uri="{FF2B5EF4-FFF2-40B4-BE49-F238E27FC236}">
                <a16:creationId xmlns:a16="http://schemas.microsoft.com/office/drawing/2014/main" id="{300DC76A-60FF-4254-9F11-4F4494DD9D97}"/>
              </a:ext>
            </a:extLst>
          </p:cNvPr>
          <p:cNvSpPr/>
          <p:nvPr/>
        </p:nvSpPr>
        <p:spPr>
          <a:xfrm rot="1655208">
            <a:off x="1178982" y="2673049"/>
            <a:ext cx="1246415" cy="207435"/>
          </a:xfrm>
          <a:prstGeom prst="rect">
            <a:avLst/>
          </a:prstGeom>
          <a:solidFill>
            <a:srgbClr val="071B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AEB9B9E8-AB5F-467F-B64B-B28B0D769E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28" t="-34953" r="-25180" b="-43366"/>
          <a:stretch/>
        </p:blipFill>
        <p:spPr>
          <a:xfrm>
            <a:off x="1019177" y="1949451"/>
            <a:ext cx="1910948" cy="13589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74" y="76557"/>
            <a:ext cx="11375251" cy="1378563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標配</a:t>
            </a:r>
            <a:r>
              <a:rPr lang="en-US" altLang="zh-CN" sz="2800" dirty="0">
                <a:latin typeface="+mn-lt"/>
                <a:ea typeface="+mn-ea"/>
                <a:cs typeface="+mn-ea"/>
                <a:sym typeface="+mn-lt"/>
              </a:rPr>
              <a:t> 8/16/32 GB DDR4 </a:t>
            </a:r>
            <a:r>
              <a:rPr lang="zh-CN" altLang="en-US" sz="2800" dirty="0">
                <a:latin typeface="+mn-lt"/>
                <a:ea typeface="+mn-ea"/>
                <a:cs typeface="+mn-ea"/>
                <a:sym typeface="+mn-lt"/>
              </a:rPr>
              <a:t>記憶體，可自行升級</a:t>
            </a:r>
            <a:r>
              <a:rPr lang="zh-TW" altLang="en-US" sz="2800" dirty="0">
                <a:latin typeface="+mn-lt"/>
                <a:ea typeface="+mn-ea"/>
                <a:cs typeface="+mn-ea"/>
                <a:sym typeface="+mn-lt"/>
              </a:rPr>
              <a:t>記憶體至最大</a:t>
            </a:r>
            <a:r>
              <a:rPr lang="en-US" altLang="zh-TW" sz="2800" dirty="0">
                <a:latin typeface="+mn-lt"/>
                <a:ea typeface="+mn-ea"/>
                <a:cs typeface="+mn-ea"/>
                <a:sym typeface="+mn-lt"/>
              </a:rPr>
              <a:t> 64GB DDR4 SODIMM </a:t>
            </a:r>
            <a:r>
              <a:rPr lang="zh-TW" altLang="en-US" sz="2800" dirty="0">
                <a:latin typeface="+mn-lt"/>
                <a:ea typeface="+mn-ea"/>
                <a:cs typeface="+mn-ea"/>
                <a:sym typeface="+mn-lt"/>
              </a:rPr>
              <a:t>記憶體，讓多工應用與多台設備同時連接更為順暢</a:t>
            </a:r>
            <a:endParaRPr lang="zh-CN" altLang="zh-TW" sz="2800" dirty="0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26" name="表格 8">
            <a:extLst>
              <a:ext uri="{FF2B5EF4-FFF2-40B4-BE49-F238E27FC236}">
                <a16:creationId xmlns:a16="http://schemas.microsoft.com/office/drawing/2014/main" id="{AF270E35-AE89-CF05-B925-1D0E05710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765184"/>
              </p:ext>
            </p:extLst>
          </p:nvPr>
        </p:nvGraphicFramePr>
        <p:xfrm>
          <a:off x="455161" y="2535591"/>
          <a:ext cx="4697682" cy="1524000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88900" dir="4140000" algn="ctr" rotWithShape="0">
                    <a:srgbClr val="000000">
                      <a:alpha val="25000"/>
                    </a:srgbClr>
                  </a:outerShdw>
                </a:effectLst>
                <a:tableStyleId>{5C22544A-7EE6-4342-B048-85BDC9FD1C3A}</a:tableStyleId>
              </a:tblPr>
              <a:tblGrid>
                <a:gridCol w="2348841">
                  <a:extLst>
                    <a:ext uri="{9D8B030D-6E8A-4147-A177-3AD203B41FA5}">
                      <a16:colId xmlns:a16="http://schemas.microsoft.com/office/drawing/2014/main" val="1585372445"/>
                    </a:ext>
                  </a:extLst>
                </a:gridCol>
                <a:gridCol w="2348841">
                  <a:extLst>
                    <a:ext uri="{9D8B030D-6E8A-4147-A177-3AD203B41FA5}">
                      <a16:colId xmlns:a16="http://schemas.microsoft.com/office/drawing/2014/main" val="664955583"/>
                    </a:ext>
                  </a:extLst>
                </a:gridCol>
              </a:tblGrid>
              <a:tr h="266273">
                <a:tc>
                  <a:txBody>
                    <a:bodyPr/>
                    <a:lstStyle/>
                    <a:p>
                      <a:r>
                        <a:rPr lang="zh-TW" altLang="en-US" sz="1400">
                          <a:latin typeface="+mn-lt"/>
                          <a:ea typeface="+mn-ea"/>
                          <a:cs typeface="+mn-ea"/>
                          <a:sym typeface="+mn-lt"/>
                        </a:rPr>
                        <a:t>訂購料號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>
                          <a:latin typeface="+mn-lt"/>
                          <a:ea typeface="+mn-ea"/>
                          <a:cs typeface="+mn-ea"/>
                          <a:sym typeface="+mn-lt"/>
                        </a:rPr>
                        <a:t>記憶體配置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0483923"/>
                  </a:ext>
                </a:extLst>
              </a:tr>
              <a:tr h="266273"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+mn-lt"/>
                          <a:ea typeface="+mn-ea"/>
                          <a:cs typeface="+mn-ea"/>
                          <a:sym typeface="+mn-lt"/>
                        </a:rPr>
                        <a:t>TVS-h474-PT-8G</a:t>
                      </a:r>
                      <a:endParaRPr lang="zh-TW" alt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8GB (1 x 8GB SODIMM)</a:t>
                      </a:r>
                      <a:endParaRPr lang="zh-TW" altLang="en-US" sz="14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920046"/>
                  </a:ext>
                </a:extLst>
              </a:tr>
              <a:tr h="266273"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+mn-lt"/>
                          <a:ea typeface="+mn-ea"/>
                          <a:cs typeface="+mn-ea"/>
                          <a:sym typeface="+mn-lt"/>
                        </a:rPr>
                        <a:t>TVS-h674-i3-16G</a:t>
                      </a:r>
                      <a:endParaRPr lang="zh-TW" alt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16GB (1 x 16GB SODIMM)</a:t>
                      </a:r>
                      <a:endParaRPr lang="zh-TW" altLang="en-US" sz="14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1126044"/>
                  </a:ext>
                </a:extLst>
              </a:tr>
              <a:tr h="266273"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+mn-lt"/>
                          <a:ea typeface="+mn-ea"/>
                          <a:cs typeface="+mn-ea"/>
                          <a:sym typeface="+mn-lt"/>
                        </a:rPr>
                        <a:t>TVS-h674-i5-32G</a:t>
                      </a:r>
                      <a:endParaRPr lang="zh-TW" alt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32GB (2 x 16GB SODIMM)</a:t>
                      </a:r>
                      <a:endParaRPr lang="zh-TW" altLang="en-US" sz="14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8913399"/>
                  </a:ext>
                </a:extLst>
              </a:tr>
              <a:tr h="266273"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+mn-lt"/>
                          <a:ea typeface="+mn-ea"/>
                          <a:cs typeface="+mn-ea"/>
                          <a:sym typeface="+mn-lt"/>
                        </a:rPr>
                        <a:t>TVS-h874-i5-32G</a:t>
                      </a:r>
                      <a:endParaRPr lang="zh-TW" alt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32GB (2 x 16GB SODIMM)</a:t>
                      </a:r>
                      <a:endParaRPr lang="zh-TW" altLang="en-US" sz="14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3731998"/>
                  </a:ext>
                </a:extLst>
              </a:tr>
            </a:tbl>
          </a:graphicData>
        </a:graphic>
      </p:graphicFrame>
      <p:grpSp>
        <p:nvGrpSpPr>
          <p:cNvPr id="25" name="Google Shape;1112;gc428d55399_0_337">
            <a:extLst>
              <a:ext uri="{FF2B5EF4-FFF2-40B4-BE49-F238E27FC236}">
                <a16:creationId xmlns:a16="http://schemas.microsoft.com/office/drawing/2014/main" id="{F62543B3-522D-9D29-419D-EFBE232DE2DA}"/>
              </a:ext>
            </a:extLst>
          </p:cNvPr>
          <p:cNvGrpSpPr/>
          <p:nvPr/>
        </p:nvGrpSpPr>
        <p:grpSpPr>
          <a:xfrm>
            <a:off x="5594122" y="2010727"/>
            <a:ext cx="3176629" cy="2251324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28" name="Google Shape;1114;gc428d55399_0_337">
              <a:extLst>
                <a:ext uri="{FF2B5EF4-FFF2-40B4-BE49-F238E27FC236}">
                  <a16:creationId xmlns:a16="http://schemas.microsoft.com/office/drawing/2014/main" id="{6F7BBD3A-440A-3ABB-7B3C-209AA7EE28D0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1113;gc428d55399_0_337">
              <a:extLst>
                <a:ext uri="{FF2B5EF4-FFF2-40B4-BE49-F238E27FC236}">
                  <a16:creationId xmlns:a16="http://schemas.microsoft.com/office/drawing/2014/main" id="{BE829662-310B-7354-5D0F-1E330869499C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3CC6B223-0A13-5E13-5007-4DE366E31CAB}"/>
              </a:ext>
            </a:extLst>
          </p:cNvPr>
          <p:cNvSpPr/>
          <p:nvPr/>
        </p:nvSpPr>
        <p:spPr>
          <a:xfrm>
            <a:off x="5585962" y="1806038"/>
            <a:ext cx="2847204" cy="461657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5932F7E-0CED-F570-19F8-75DF01C59865}"/>
              </a:ext>
            </a:extLst>
          </p:cNvPr>
          <p:cNvSpPr txBox="1"/>
          <p:nvPr/>
        </p:nvSpPr>
        <p:spPr>
          <a:xfrm>
            <a:off x="5432811" y="1866955"/>
            <a:ext cx="3020624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70" b="1" kern="0">
                <a:solidFill>
                  <a:prstClr val="white"/>
                </a:solidFill>
                <a:cs typeface="+mn-ea"/>
                <a:sym typeface="+mn-lt"/>
              </a:rPr>
              <a:t>1. </a:t>
            </a:r>
            <a:r>
              <a:rPr lang="zh-TW" altLang="en-US" sz="1470" b="1" kern="0">
                <a:solidFill>
                  <a:prstClr val="white"/>
                </a:solidFill>
                <a:cs typeface="+mn-ea"/>
                <a:sym typeface="+mn-lt"/>
              </a:rPr>
              <a:t>開上蓋，扳開兩側固定夾</a:t>
            </a:r>
            <a:endParaRPr lang="en-US" altLang="zh-TW" sz="1470" b="1" kern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6" name="Google Shape;1112;gc428d55399_0_337">
            <a:extLst>
              <a:ext uri="{FF2B5EF4-FFF2-40B4-BE49-F238E27FC236}">
                <a16:creationId xmlns:a16="http://schemas.microsoft.com/office/drawing/2014/main" id="{3B1F4CD5-FA04-EB36-677B-FBD35BE8F751}"/>
              </a:ext>
            </a:extLst>
          </p:cNvPr>
          <p:cNvGrpSpPr/>
          <p:nvPr/>
        </p:nvGrpSpPr>
        <p:grpSpPr>
          <a:xfrm>
            <a:off x="8606996" y="2010727"/>
            <a:ext cx="3176629" cy="2251324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7" name="Google Shape;1114;gc428d55399_0_337">
              <a:extLst>
                <a:ext uri="{FF2B5EF4-FFF2-40B4-BE49-F238E27FC236}">
                  <a16:creationId xmlns:a16="http://schemas.microsoft.com/office/drawing/2014/main" id="{20611C88-B778-DCE0-F34C-70A19414F5AC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1113;gc428d55399_0_337">
              <a:extLst>
                <a:ext uri="{FF2B5EF4-FFF2-40B4-BE49-F238E27FC236}">
                  <a16:creationId xmlns:a16="http://schemas.microsoft.com/office/drawing/2014/main" id="{2C605610-FAA1-BF96-5B04-0BF85E13AE93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81ABCEFC-BDFB-F4CB-86AD-F79DE71B0DF1}"/>
              </a:ext>
            </a:extLst>
          </p:cNvPr>
          <p:cNvSpPr/>
          <p:nvPr/>
        </p:nvSpPr>
        <p:spPr>
          <a:xfrm>
            <a:off x="8598836" y="1806038"/>
            <a:ext cx="2847204" cy="461657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986F73E6-509C-2D6E-FFA5-1F021A07D180}"/>
              </a:ext>
            </a:extLst>
          </p:cNvPr>
          <p:cNvSpPr txBox="1"/>
          <p:nvPr/>
        </p:nvSpPr>
        <p:spPr>
          <a:xfrm>
            <a:off x="8428383" y="1845250"/>
            <a:ext cx="3188110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70" b="1" kern="0">
                <a:solidFill>
                  <a:prstClr val="white"/>
                </a:solidFill>
                <a:cs typeface="+mn-ea"/>
                <a:sym typeface="+mn-lt"/>
              </a:rPr>
              <a:t>2. </a:t>
            </a:r>
            <a:r>
              <a:rPr lang="zh-TW" altLang="en-US" sz="1470" b="1" kern="0">
                <a:solidFill>
                  <a:prstClr val="white"/>
                </a:solidFill>
                <a:cs typeface="+mn-ea"/>
                <a:sym typeface="+mn-lt"/>
              </a:rPr>
              <a:t>拔除既有記憶體模組</a:t>
            </a:r>
            <a:r>
              <a:rPr lang="en-US" altLang="zh-TW" sz="1470" b="1" kern="0">
                <a:solidFill>
                  <a:prstClr val="white"/>
                </a:solidFill>
                <a:cs typeface="+mn-ea"/>
                <a:sym typeface="+mn-lt"/>
              </a:rPr>
              <a:t>(</a:t>
            </a:r>
            <a:r>
              <a:rPr lang="zh-TW" altLang="en-US" sz="1470" b="1" kern="0">
                <a:solidFill>
                  <a:prstClr val="white"/>
                </a:solidFill>
                <a:cs typeface="+mn-ea"/>
                <a:sym typeface="+mn-lt"/>
              </a:rPr>
              <a:t>非必要</a:t>
            </a:r>
            <a:r>
              <a:rPr lang="en-US" altLang="zh-TW" sz="1470" b="1" kern="0">
                <a:solidFill>
                  <a:prstClr val="white"/>
                </a:solidFill>
                <a:cs typeface="+mn-ea"/>
                <a:sym typeface="+mn-lt"/>
              </a:rPr>
              <a:t>)</a:t>
            </a:r>
          </a:p>
        </p:txBody>
      </p:sp>
      <p:grpSp>
        <p:nvGrpSpPr>
          <p:cNvPr id="42" name="Google Shape;1112;gc428d55399_0_337">
            <a:extLst>
              <a:ext uri="{FF2B5EF4-FFF2-40B4-BE49-F238E27FC236}">
                <a16:creationId xmlns:a16="http://schemas.microsoft.com/office/drawing/2014/main" id="{DF28D78C-1602-C4D8-AE0D-DCBFCA92DDD1}"/>
              </a:ext>
            </a:extLst>
          </p:cNvPr>
          <p:cNvGrpSpPr/>
          <p:nvPr/>
        </p:nvGrpSpPr>
        <p:grpSpPr>
          <a:xfrm>
            <a:off x="5602282" y="4423743"/>
            <a:ext cx="6479320" cy="2357700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Google Shape;1114;gc428d55399_0_337">
              <a:extLst>
                <a:ext uri="{FF2B5EF4-FFF2-40B4-BE49-F238E27FC236}">
                  <a16:creationId xmlns:a16="http://schemas.microsoft.com/office/drawing/2014/main" id="{1933AD01-0919-705D-5BEA-2F697D8FAA4D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1113;gc428d55399_0_337">
              <a:extLst>
                <a:ext uri="{FF2B5EF4-FFF2-40B4-BE49-F238E27FC236}">
                  <a16:creationId xmlns:a16="http://schemas.microsoft.com/office/drawing/2014/main" id="{D4B53BBD-771A-C346-C319-9A42C7C8ACDA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7" name="矩形: 剪去對角角落 46">
            <a:extLst>
              <a:ext uri="{FF2B5EF4-FFF2-40B4-BE49-F238E27FC236}">
                <a16:creationId xmlns:a16="http://schemas.microsoft.com/office/drawing/2014/main" id="{6A57C5BB-062D-D015-F139-8884F6001FB0}"/>
              </a:ext>
            </a:extLst>
          </p:cNvPr>
          <p:cNvSpPr/>
          <p:nvPr/>
        </p:nvSpPr>
        <p:spPr>
          <a:xfrm flipH="1">
            <a:off x="432753" y="1837497"/>
            <a:ext cx="2039514" cy="512570"/>
          </a:xfrm>
          <a:prstGeom prst="snip2DiagRect">
            <a:avLst>
              <a:gd name="adj1" fmla="val 0"/>
              <a:gd name="adj2" fmla="val 18523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2100" b="1" kern="0">
                <a:solidFill>
                  <a:schemeClr val="bg1"/>
                </a:solidFill>
                <a:cs typeface="+mn-ea"/>
                <a:sym typeface="+mn-lt"/>
              </a:rPr>
              <a:t>NAS </a:t>
            </a:r>
            <a:r>
              <a:rPr lang="zh-TW" altLang="en-US" sz="2100" b="1" kern="0">
                <a:solidFill>
                  <a:schemeClr val="bg1"/>
                </a:solidFill>
                <a:cs typeface="+mn-ea"/>
                <a:sym typeface="+mn-lt"/>
              </a:rPr>
              <a:t>訂購型號</a:t>
            </a:r>
          </a:p>
        </p:txBody>
      </p:sp>
      <p:pic>
        <p:nvPicPr>
          <p:cNvPr id="49" name="图片 57">
            <a:extLst>
              <a:ext uri="{FF2B5EF4-FFF2-40B4-BE49-F238E27FC236}">
                <a16:creationId xmlns:a16="http://schemas.microsoft.com/office/drawing/2014/main" id="{5EC7BC54-3E74-823D-1F10-CA164698C3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1495777" y="3120517"/>
            <a:ext cx="1596203" cy="34304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C573AE3-46DB-9FDE-D23E-40056845D4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1702" r="4470" b="5940"/>
          <a:stretch/>
        </p:blipFill>
        <p:spPr>
          <a:xfrm>
            <a:off x="5657936" y="2351645"/>
            <a:ext cx="2700657" cy="182244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BE3883C-933B-D3DC-2989-49F0ED2190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2072" r="2477" b="1830"/>
          <a:stretch/>
        </p:blipFill>
        <p:spPr>
          <a:xfrm>
            <a:off x="8701155" y="2350067"/>
            <a:ext cx="2669933" cy="182402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EDC8893-4EB9-9EFB-4672-20A4C22CF9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2411" r="3808" b="12598"/>
          <a:stretch/>
        </p:blipFill>
        <p:spPr>
          <a:xfrm>
            <a:off x="7092446" y="4626470"/>
            <a:ext cx="3310362" cy="2013457"/>
          </a:xfrm>
          <a:prstGeom prst="rect">
            <a:avLst/>
          </a:prstGeom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DD9C21CB-EFB3-F8B4-0117-FD99982E102D}"/>
              </a:ext>
            </a:extLst>
          </p:cNvPr>
          <p:cNvSpPr/>
          <p:nvPr/>
        </p:nvSpPr>
        <p:spPr>
          <a:xfrm>
            <a:off x="5594122" y="4405823"/>
            <a:ext cx="2847204" cy="461657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5561B778-AFCF-2C57-BBD1-A16A34C4DEF5}"/>
              </a:ext>
            </a:extLst>
          </p:cNvPr>
          <p:cNvSpPr txBox="1"/>
          <p:nvPr/>
        </p:nvSpPr>
        <p:spPr>
          <a:xfrm>
            <a:off x="5602281" y="4467196"/>
            <a:ext cx="2854329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70" b="1" kern="0">
                <a:solidFill>
                  <a:prstClr val="white"/>
                </a:solidFill>
                <a:cs typeface="+mn-ea"/>
                <a:sym typeface="+mn-lt"/>
              </a:rPr>
              <a:t>3. </a:t>
            </a:r>
            <a:r>
              <a:rPr lang="zh-TW" altLang="en-US" sz="1470" b="1" kern="0">
                <a:solidFill>
                  <a:prstClr val="white"/>
                </a:solidFill>
                <a:cs typeface="+mn-ea"/>
                <a:sym typeface="+mn-lt"/>
              </a:rPr>
              <a:t>安裝新記憶模組</a:t>
            </a:r>
            <a:endParaRPr lang="en-US" altLang="zh-TW" sz="1470" b="1" kern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2388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1112;gc428d55399_0_337">
            <a:extLst>
              <a:ext uri="{FF2B5EF4-FFF2-40B4-BE49-F238E27FC236}">
                <a16:creationId xmlns:a16="http://schemas.microsoft.com/office/drawing/2014/main" id="{0FC2F9DA-23FC-5297-36E3-F977C228750D}"/>
              </a:ext>
            </a:extLst>
          </p:cNvPr>
          <p:cNvGrpSpPr/>
          <p:nvPr/>
        </p:nvGrpSpPr>
        <p:grpSpPr>
          <a:xfrm>
            <a:off x="5839244" y="4503032"/>
            <a:ext cx="6470565" cy="2295479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42" name="Google Shape;1114;gc428d55399_0_337">
              <a:extLst>
                <a:ext uri="{FF2B5EF4-FFF2-40B4-BE49-F238E27FC236}">
                  <a16:creationId xmlns:a16="http://schemas.microsoft.com/office/drawing/2014/main" id="{DE0339CD-CABF-8958-ABDE-AA83BE1FA3A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Google Shape;1113;gc428d55399_0_337">
              <a:extLst>
                <a:ext uri="{FF2B5EF4-FFF2-40B4-BE49-F238E27FC236}">
                  <a16:creationId xmlns:a16="http://schemas.microsoft.com/office/drawing/2014/main" id="{08A87381-9EEA-9C58-5C24-1F00BE793C0A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Google Shape;1112;gc428d55399_0_337">
            <a:extLst>
              <a:ext uri="{FF2B5EF4-FFF2-40B4-BE49-F238E27FC236}">
                <a16:creationId xmlns:a16="http://schemas.microsoft.com/office/drawing/2014/main" id="{4C1153D6-DF48-F038-B269-07CF40A8A28B}"/>
              </a:ext>
            </a:extLst>
          </p:cNvPr>
          <p:cNvGrpSpPr/>
          <p:nvPr/>
        </p:nvGrpSpPr>
        <p:grpSpPr>
          <a:xfrm>
            <a:off x="9009148" y="1993936"/>
            <a:ext cx="2922833" cy="2448282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9" name="Google Shape;1114;gc428d55399_0_337">
              <a:extLst>
                <a:ext uri="{FF2B5EF4-FFF2-40B4-BE49-F238E27FC236}">
                  <a16:creationId xmlns:a16="http://schemas.microsoft.com/office/drawing/2014/main" id="{586E253B-3530-8A24-F6BD-F7024F3033D0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1113;gc428d55399_0_337">
              <a:extLst>
                <a:ext uri="{FF2B5EF4-FFF2-40B4-BE49-F238E27FC236}">
                  <a16:creationId xmlns:a16="http://schemas.microsoft.com/office/drawing/2014/main" id="{ABF03A83-9DE7-1AA9-A6C1-0967B0CAFEBB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Google Shape;1112;gc428d55399_0_337">
            <a:extLst>
              <a:ext uri="{FF2B5EF4-FFF2-40B4-BE49-F238E27FC236}">
                <a16:creationId xmlns:a16="http://schemas.microsoft.com/office/drawing/2014/main" id="{7F376131-F1F0-993C-7700-0EBDD5414FD8}"/>
              </a:ext>
            </a:extLst>
          </p:cNvPr>
          <p:cNvGrpSpPr/>
          <p:nvPr/>
        </p:nvGrpSpPr>
        <p:grpSpPr>
          <a:xfrm>
            <a:off x="5832519" y="1989724"/>
            <a:ext cx="3176629" cy="2448282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6" name="Google Shape;1114;gc428d55399_0_337">
              <a:extLst>
                <a:ext uri="{FF2B5EF4-FFF2-40B4-BE49-F238E27FC236}">
                  <a16:creationId xmlns:a16="http://schemas.microsoft.com/office/drawing/2014/main" id="{F40413E0-2A50-0D7D-584C-2294C4344857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1113;gc428d55399_0_337">
              <a:extLst>
                <a:ext uri="{FF2B5EF4-FFF2-40B4-BE49-F238E27FC236}">
                  <a16:creationId xmlns:a16="http://schemas.microsoft.com/office/drawing/2014/main" id="{2D4240CB-CDDF-7193-3924-B5B928FDA49B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雙 </a:t>
            </a:r>
            <a:r>
              <a:rPr lang="en" altLang="zh-TW">
                <a:latin typeface="+mn-lt"/>
                <a:ea typeface="+mn-ea"/>
                <a:cs typeface="+mn-ea"/>
                <a:sym typeface="+mn-lt"/>
              </a:rPr>
              <a:t>M.2 2280 </a:t>
            </a:r>
            <a:r>
              <a:rPr lang="en" altLang="zh-TW" err="1"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" altLang="zh-TW">
                <a:latin typeface="+mn-lt"/>
                <a:ea typeface="+mn-ea"/>
                <a:cs typeface="+mn-ea"/>
                <a:sym typeface="+mn-lt"/>
              </a:rPr>
              <a:t> PCIe G</a:t>
            </a:r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en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4 </a:t>
            </a:r>
            <a:r>
              <a:rPr lang="en" altLang="zh-TW">
                <a:latin typeface="+mn-lt"/>
                <a:ea typeface="+mn-ea"/>
                <a:cs typeface="+mn-ea"/>
                <a:sym typeface="+mn-lt"/>
              </a:rPr>
              <a:t>SSD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埠，</a:t>
            </a:r>
            <a:br>
              <a:rPr lang="en-US" altLang="zh-TW"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支援 </a:t>
            </a:r>
            <a:r>
              <a:rPr lang="en" altLang="zh-TW">
                <a:latin typeface="+mn-lt"/>
                <a:ea typeface="+mn-ea"/>
                <a:cs typeface="+mn-ea"/>
                <a:sym typeface="+mn-lt"/>
              </a:rPr>
              <a:t>SSD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快取或 </a:t>
            </a:r>
            <a:r>
              <a:rPr lang="en" altLang="zh-TW" err="1">
                <a:latin typeface="+mn-lt"/>
                <a:ea typeface="+mn-ea"/>
                <a:cs typeface="+mn-ea"/>
                <a:sym typeface="+mn-lt"/>
              </a:rPr>
              <a:t>Qtier</a:t>
            </a:r>
            <a:r>
              <a:rPr lang="en" altLang="zh-TW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自動分層儲存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DB93F62C-4D4D-A2E6-4DEE-5B9B650A3280}"/>
              </a:ext>
            </a:extLst>
          </p:cNvPr>
          <p:cNvSpPr/>
          <p:nvPr/>
        </p:nvSpPr>
        <p:spPr>
          <a:xfrm>
            <a:off x="5846312" y="1690272"/>
            <a:ext cx="2847204" cy="450093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11921BF-F061-5630-3A03-8EA39BB1D2DE}"/>
              </a:ext>
            </a:extLst>
          </p:cNvPr>
          <p:cNvSpPr txBox="1"/>
          <p:nvPr/>
        </p:nvSpPr>
        <p:spPr>
          <a:xfrm>
            <a:off x="5671208" y="1761002"/>
            <a:ext cx="3020624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70" b="1" kern="0">
                <a:solidFill>
                  <a:prstClr val="white"/>
                </a:solidFill>
                <a:cs typeface="+mn-ea"/>
                <a:sym typeface="+mn-lt"/>
              </a:rPr>
              <a:t>1. </a:t>
            </a:r>
            <a:r>
              <a:rPr lang="zh-TW" altLang="en-US" sz="1470" b="1" kern="0">
                <a:solidFill>
                  <a:prstClr val="white"/>
                </a:solidFill>
                <a:cs typeface="+mn-ea"/>
                <a:sym typeface="+mn-lt"/>
              </a:rPr>
              <a:t>拆背後螺絲後，開上蓋</a:t>
            </a:r>
            <a:endParaRPr lang="en-US" altLang="zh-TW" sz="1470" b="1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9D3766C4-CAD1-515A-0814-6446ED0A0F25}"/>
              </a:ext>
            </a:extLst>
          </p:cNvPr>
          <p:cNvSpPr/>
          <p:nvPr/>
        </p:nvSpPr>
        <p:spPr>
          <a:xfrm>
            <a:off x="9000263" y="1689222"/>
            <a:ext cx="2624971" cy="450093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D4E83F5-7AC5-34F4-D7CC-066168023C2C}"/>
              </a:ext>
            </a:extLst>
          </p:cNvPr>
          <p:cNvSpPr txBox="1"/>
          <p:nvPr/>
        </p:nvSpPr>
        <p:spPr>
          <a:xfrm>
            <a:off x="9018033" y="1773514"/>
            <a:ext cx="2495550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70" b="1" kern="0">
                <a:solidFill>
                  <a:prstClr val="white"/>
                </a:solidFill>
                <a:cs typeface="+mn-ea"/>
                <a:sym typeface="+mn-lt"/>
              </a:rPr>
              <a:t>2. </a:t>
            </a:r>
            <a:r>
              <a:rPr lang="zh-TW" altLang="en-US" sz="1470" b="1" kern="0">
                <a:solidFill>
                  <a:prstClr val="white"/>
                </a:solidFill>
                <a:cs typeface="+mn-ea"/>
                <a:sym typeface="+mn-lt"/>
              </a:rPr>
              <a:t>插入 </a:t>
            </a:r>
            <a:r>
              <a:rPr lang="en-US" altLang="zh-TW" sz="1470" b="1" kern="0">
                <a:solidFill>
                  <a:prstClr val="white"/>
                </a:solidFill>
                <a:cs typeface="+mn-ea"/>
                <a:sym typeface="+mn-lt"/>
              </a:rPr>
              <a:t>M.2 </a:t>
            </a:r>
            <a:r>
              <a:rPr lang="en-US" altLang="zh-TW" sz="1470" b="1" kern="0" err="1">
                <a:solidFill>
                  <a:prstClr val="white"/>
                </a:solidFill>
                <a:cs typeface="+mn-ea"/>
                <a:sym typeface="+mn-lt"/>
              </a:rPr>
              <a:t>NVMe</a:t>
            </a:r>
            <a:r>
              <a:rPr lang="en-US" altLang="zh-TW" sz="1470" b="1" kern="0">
                <a:solidFill>
                  <a:prstClr val="white"/>
                </a:solidFill>
                <a:cs typeface="+mn-ea"/>
                <a:sym typeface="+mn-lt"/>
              </a:rPr>
              <a:t> SSD</a:t>
            </a:r>
            <a:endParaRPr lang="zh-TW" altLang="en-US" sz="1470" b="1" kern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4" name="圖片 33" descr="一張含有 文字, 電子用品, 電路 的圖片&#10;&#10;自動產生的描述">
            <a:extLst>
              <a:ext uri="{FF2B5EF4-FFF2-40B4-BE49-F238E27FC236}">
                <a16:creationId xmlns:a16="http://schemas.microsoft.com/office/drawing/2014/main" id="{664325B1-8754-8D9F-ECF4-932179629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367" y="5938219"/>
            <a:ext cx="2438405" cy="668123"/>
          </a:xfrm>
          <a:prstGeom prst="rect">
            <a:avLst/>
          </a:prstGeom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C52E88A-E9AC-6D40-A8B1-CBE1E631B2FD}"/>
              </a:ext>
            </a:extLst>
          </p:cNvPr>
          <p:cNvSpPr/>
          <p:nvPr/>
        </p:nvSpPr>
        <p:spPr>
          <a:xfrm>
            <a:off x="196613" y="1829784"/>
            <a:ext cx="5357988" cy="3914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defTabSz="1219170" fontAlgn="base">
              <a:lnSpc>
                <a:spcPts val="203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zh-TW" altLang="en-US" sz="1600" b="1">
                <a:cs typeface="+mn-ea"/>
                <a:sym typeface="+mn-lt"/>
              </a:rPr>
              <a:t>內建 </a:t>
            </a:r>
            <a:r>
              <a:rPr lang="en-US" altLang="zh-TW" sz="1600" b="1">
                <a:cs typeface="+mn-ea"/>
                <a:sym typeface="+mn-lt"/>
              </a:rPr>
              <a:t>M.2 </a:t>
            </a:r>
            <a:r>
              <a:rPr lang="zh-TW" altLang="en-US" sz="1600" b="1">
                <a:cs typeface="+mn-ea"/>
                <a:sym typeface="+mn-lt"/>
              </a:rPr>
              <a:t>插槽做為系統碟與預設共享資料夾</a:t>
            </a:r>
          </a:p>
          <a:p>
            <a:pPr defTabSz="1219170" fontAlgn="base">
              <a:lnSpc>
                <a:spcPts val="2030"/>
              </a:lnSpc>
              <a:buClr>
                <a:srgbClr val="000000"/>
              </a:buClr>
            </a:pP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第一個 </a:t>
            </a:r>
            <a:r>
              <a:rPr lang="en-US" altLang="zh-TW" sz="1600" kern="0">
                <a:solidFill>
                  <a:srgbClr val="333333"/>
                </a:solidFill>
                <a:cs typeface="+mn-ea"/>
                <a:sym typeface="+mn-lt"/>
              </a:rPr>
              <a:t>Storage Pool 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即是系統碟，亦為系統預設共享資料夾與應用程式的安裝位置。建議使用 </a:t>
            </a:r>
            <a:r>
              <a:rPr lang="en-US" altLang="zh-TW" sz="1600" kern="0">
                <a:solidFill>
                  <a:srgbClr val="333333"/>
                </a:solidFill>
                <a:cs typeface="+mn-ea"/>
                <a:sym typeface="+mn-lt"/>
              </a:rPr>
              <a:t>M.2 SSD 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設定 </a:t>
            </a:r>
            <a:r>
              <a:rPr lang="en-US" altLang="zh-TW" sz="1600" kern="0">
                <a:solidFill>
                  <a:srgbClr val="333333"/>
                </a:solidFill>
                <a:cs typeface="+mn-ea"/>
                <a:sym typeface="+mn-lt"/>
              </a:rPr>
              <a:t>RAID 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組態，讓系統表現更好，應用程式 </a:t>
            </a:r>
            <a:r>
              <a:rPr lang="en-US" altLang="zh-TW" sz="1600" kern="0">
                <a:solidFill>
                  <a:srgbClr val="333333"/>
                </a:solidFill>
                <a:cs typeface="+mn-ea"/>
                <a:sym typeface="+mn-lt"/>
              </a:rPr>
              <a:t>metadata 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管理及資料庫運作也會更有效率。建議至少使用</a:t>
            </a:r>
            <a:r>
              <a:rPr lang="en-US" altLang="zh-TW" sz="1600" kern="0">
                <a:solidFill>
                  <a:srgbClr val="333333"/>
                </a:solidFill>
                <a:cs typeface="+mn-ea"/>
                <a:sym typeface="+mn-lt"/>
              </a:rPr>
              <a:t> 2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 個 </a:t>
            </a:r>
            <a:r>
              <a:rPr lang="en-US" altLang="zh-TW" sz="1600" kern="0">
                <a:solidFill>
                  <a:srgbClr val="333333"/>
                </a:solidFill>
                <a:cs typeface="+mn-ea"/>
                <a:sym typeface="+mn-lt"/>
              </a:rPr>
              <a:t>1TB M.2 SSD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 組成</a:t>
            </a:r>
            <a:r>
              <a:rPr lang="en-US" altLang="zh-TW" sz="1600" kern="0">
                <a:solidFill>
                  <a:srgbClr val="333333"/>
                </a:solidFill>
                <a:cs typeface="+mn-ea"/>
                <a:sym typeface="+mn-lt"/>
              </a:rPr>
              <a:t>RAID 1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做為系統碟。 </a:t>
            </a:r>
            <a:r>
              <a:rPr lang="en-US" altLang="zh-TW" sz="1600" kern="0">
                <a:solidFill>
                  <a:srgbClr val="333333"/>
                </a:solidFill>
                <a:cs typeface="+mn-ea"/>
                <a:sym typeface="+mn-lt"/>
              </a:rPr>
              <a:t>(</a:t>
            </a:r>
            <a:r>
              <a:rPr lang="en-US" altLang="zh-TW" sz="1600" kern="0" err="1">
                <a:solidFill>
                  <a:srgbClr val="333333"/>
                </a:solidFill>
                <a:cs typeface="+mn-ea"/>
                <a:sym typeface="+mn-lt"/>
              </a:rPr>
              <a:t>QuTS</a:t>
            </a:r>
            <a:r>
              <a:rPr lang="en-US" altLang="zh-TW" sz="1600" kern="0">
                <a:solidFill>
                  <a:srgbClr val="333333"/>
                </a:solidFill>
                <a:cs typeface="+mn-ea"/>
                <a:sym typeface="+mn-lt"/>
              </a:rPr>
              <a:t> hero)</a:t>
            </a:r>
            <a:endParaRPr lang="en" altLang="zh-TW" sz="1600" kern="0">
              <a:solidFill>
                <a:srgbClr val="333333"/>
              </a:solidFill>
              <a:cs typeface="+mn-ea"/>
              <a:sym typeface="+mn-lt"/>
            </a:endParaRPr>
          </a:p>
          <a:p>
            <a:pPr marL="182563" indent="-182563" defTabSz="1219170" fontAlgn="base">
              <a:lnSpc>
                <a:spcPts val="203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" altLang="zh-TW" sz="1600" b="1" kern="0">
                <a:solidFill>
                  <a:srgbClr val="333333"/>
                </a:solidFill>
                <a:cs typeface="+mn-ea"/>
                <a:sym typeface="+mn-lt"/>
              </a:rPr>
              <a:t>M.2 SSD </a:t>
            </a:r>
            <a:r>
              <a:rPr lang="zh-TW" altLang="en-US" sz="1600" b="1" kern="0">
                <a:solidFill>
                  <a:srgbClr val="333333"/>
                </a:solidFill>
                <a:cs typeface="+mn-ea"/>
                <a:sym typeface="+mn-lt"/>
              </a:rPr>
              <a:t>快取加速，資料存取更敏捷</a:t>
            </a:r>
            <a:b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</a:b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啟用 </a:t>
            </a:r>
            <a:r>
              <a:rPr lang="en" altLang="zh-TW" sz="1600" kern="0">
                <a:solidFill>
                  <a:srgbClr val="333333"/>
                </a:solidFill>
                <a:cs typeface="+mn-ea"/>
                <a:sym typeface="+mn-lt"/>
              </a:rPr>
              <a:t>SSD 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快取，可提升磁碟隨機存取效能、減少 </a:t>
            </a:r>
            <a:r>
              <a:rPr lang="en" altLang="zh-TW" sz="1600" kern="0">
                <a:solidFill>
                  <a:srgbClr val="333333"/>
                </a:solidFill>
                <a:cs typeface="+mn-ea"/>
                <a:sym typeface="+mn-lt"/>
              </a:rPr>
              <a:t>I/O 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延遲。對於亟需高度 </a:t>
            </a:r>
            <a:r>
              <a:rPr lang="en" altLang="zh-TW" sz="1600" kern="0">
                <a:solidFill>
                  <a:srgbClr val="333333"/>
                </a:solidFill>
                <a:cs typeface="+mn-ea"/>
                <a:sym typeface="+mn-lt"/>
              </a:rPr>
              <a:t>IOPS 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的應用 </a:t>
            </a:r>
            <a:r>
              <a:rPr lang="en-US" altLang="zh-TW" sz="1600" kern="0">
                <a:solidFill>
                  <a:srgbClr val="333333"/>
                </a:solidFill>
                <a:cs typeface="+mn-ea"/>
                <a:sym typeface="+mn-lt"/>
              </a:rPr>
              <a:t>(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如：資料庫、虛擬化</a:t>
            </a:r>
            <a:r>
              <a:rPr lang="en-US" altLang="zh-TW" sz="1600" kern="0">
                <a:solidFill>
                  <a:srgbClr val="333333"/>
                </a:solidFill>
                <a:cs typeface="+mn-ea"/>
                <a:sym typeface="+mn-lt"/>
              </a:rPr>
              <a:t>)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，可大幅改善系統運作效率。</a:t>
            </a:r>
            <a:endParaRPr lang="en-US" altLang="zh-TW" sz="1600" kern="0">
              <a:solidFill>
                <a:srgbClr val="333333"/>
              </a:solidFill>
              <a:cs typeface="+mn-ea"/>
              <a:sym typeface="+mn-lt"/>
            </a:endParaRPr>
          </a:p>
          <a:p>
            <a:pPr marL="182563" indent="-182563" defTabSz="1219170" fontAlgn="base">
              <a:lnSpc>
                <a:spcPts val="203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" altLang="zh-TW" sz="1600" b="1" kern="0">
                <a:solidFill>
                  <a:srgbClr val="333333"/>
                </a:solidFill>
                <a:cs typeface="+mn-ea"/>
                <a:sym typeface="+mn-lt"/>
              </a:rPr>
              <a:t>Qtier </a:t>
            </a:r>
            <a:r>
              <a:rPr lang="zh-TW" altLang="en-US" sz="1600" b="1" kern="0">
                <a:solidFill>
                  <a:srgbClr val="333333"/>
                </a:solidFill>
                <a:cs typeface="+mn-ea"/>
                <a:sym typeface="+mn-lt"/>
              </a:rPr>
              <a:t>自動分層儲存更讓 </a:t>
            </a:r>
            <a:r>
              <a:rPr lang="en" altLang="zh-TW" sz="1600" b="1" kern="0">
                <a:solidFill>
                  <a:srgbClr val="333333"/>
                </a:solidFill>
                <a:cs typeface="+mn-ea"/>
                <a:sym typeface="+mn-lt"/>
              </a:rPr>
              <a:t>SSD </a:t>
            </a:r>
            <a:r>
              <a:rPr lang="zh-TW" altLang="en-US" sz="1600" b="1" kern="0">
                <a:solidFill>
                  <a:srgbClr val="333333"/>
                </a:solidFill>
                <a:cs typeface="+mn-ea"/>
                <a:sym typeface="+mn-lt"/>
              </a:rPr>
              <a:t>效益極大化</a:t>
            </a:r>
            <a:b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</a:br>
            <a:r>
              <a:rPr lang="en" altLang="zh-TW" sz="1600" kern="0">
                <a:solidFill>
                  <a:srgbClr val="333333"/>
                </a:solidFill>
                <a:cs typeface="+mn-ea"/>
                <a:sym typeface="+mn-lt"/>
              </a:rPr>
              <a:t>Qtier 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技術讓冷 </a:t>
            </a:r>
            <a:r>
              <a:rPr lang="en-US" altLang="zh-TW" sz="1600" kern="0">
                <a:solidFill>
                  <a:srgbClr val="333333"/>
                </a:solidFill>
                <a:cs typeface="+mn-ea"/>
                <a:sym typeface="+mn-lt"/>
              </a:rPr>
              <a:t>/ 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熱資料在 </a:t>
            </a:r>
            <a:r>
              <a:rPr lang="en" altLang="zh-TW" sz="1600" kern="0">
                <a:solidFill>
                  <a:srgbClr val="333333"/>
                </a:solidFill>
                <a:cs typeface="+mn-ea"/>
                <a:sym typeface="+mn-lt"/>
              </a:rPr>
              <a:t>M.2 SSD</a:t>
            </a:r>
            <a:r>
              <a:rPr lang="zh-TW" altLang="en" sz="1600" kern="0">
                <a:solidFill>
                  <a:srgbClr val="333333"/>
                </a:solidFill>
                <a:cs typeface="+mn-ea"/>
                <a:sym typeface="+mn-lt"/>
              </a:rPr>
              <a:t>、</a:t>
            </a:r>
            <a:r>
              <a:rPr lang="en" altLang="zh-TW" sz="1600" kern="0">
                <a:solidFill>
                  <a:srgbClr val="333333"/>
                </a:solidFill>
                <a:cs typeface="+mn-ea"/>
                <a:sym typeface="+mn-lt"/>
              </a:rPr>
              <a:t>2.5 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吋 </a:t>
            </a:r>
            <a:r>
              <a:rPr lang="en" altLang="zh-TW" sz="1600" kern="0">
                <a:solidFill>
                  <a:srgbClr val="333333"/>
                </a:solidFill>
                <a:cs typeface="+mn-ea"/>
                <a:sym typeface="+mn-lt"/>
              </a:rPr>
              <a:t>SSD 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與 </a:t>
            </a:r>
            <a:r>
              <a:rPr lang="en-US" altLang="zh-TW" sz="1600" kern="0">
                <a:solidFill>
                  <a:srgbClr val="333333"/>
                </a:solidFill>
                <a:cs typeface="+mn-ea"/>
                <a:sym typeface="+mn-lt"/>
              </a:rPr>
              <a:t>3.5 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吋大容量 </a:t>
            </a:r>
            <a:r>
              <a:rPr lang="en" altLang="zh-TW" sz="1600" kern="0">
                <a:solidFill>
                  <a:srgbClr val="333333"/>
                </a:solidFill>
                <a:cs typeface="+mn-ea"/>
                <a:sym typeface="+mn-lt"/>
              </a:rPr>
              <a:t>HDD </a:t>
            </a:r>
            <a:r>
              <a:rPr lang="zh-TW" altLang="en-US" sz="1600" kern="0">
                <a:solidFill>
                  <a:srgbClr val="333333"/>
                </a:solidFill>
                <a:cs typeface="+mn-ea"/>
                <a:sym typeface="+mn-lt"/>
              </a:rPr>
              <a:t>之間靈活移動，提升效能更兼具儲存經濟效益。</a:t>
            </a:r>
            <a:endParaRPr lang="en-US" altLang="zh-TW" sz="1600" kern="0">
              <a:solidFill>
                <a:srgbClr val="333333"/>
              </a:solidFill>
              <a:cs typeface="+mn-ea"/>
              <a:sym typeface="+mn-lt"/>
            </a:endParaRPr>
          </a:p>
          <a:p>
            <a:pPr marL="182563" indent="-182563" defTabSz="1219170" fontAlgn="base">
              <a:lnSpc>
                <a:spcPts val="203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zh-TW" altLang="en-US" sz="1333" kern="0">
                <a:solidFill>
                  <a:srgbClr val="000000"/>
                </a:solidFill>
                <a:cs typeface="+mn-ea"/>
                <a:sym typeface="+mn-lt"/>
              </a:rPr>
              <a:t>注意：</a:t>
            </a:r>
            <a:r>
              <a:rPr lang="en" altLang="zh-TW" sz="1333" kern="0">
                <a:solidFill>
                  <a:srgbClr val="000000"/>
                </a:solidFill>
                <a:cs typeface="+mn-ea"/>
                <a:sym typeface="+mn-lt"/>
              </a:rPr>
              <a:t>Qtier </a:t>
            </a:r>
            <a:r>
              <a:rPr lang="zh-TW" altLang="en-US" sz="1333" kern="0">
                <a:solidFill>
                  <a:srgbClr val="000000"/>
                </a:solidFill>
                <a:cs typeface="+mn-ea"/>
                <a:sym typeface="+mn-lt"/>
              </a:rPr>
              <a:t>自動分層儲存僅支援於 </a:t>
            </a:r>
            <a:r>
              <a:rPr lang="en" altLang="zh-TW" sz="1333" kern="0">
                <a:solidFill>
                  <a:srgbClr val="000000"/>
                </a:solidFill>
                <a:cs typeface="+mn-ea"/>
                <a:sym typeface="+mn-lt"/>
              </a:rPr>
              <a:t>QTS </a:t>
            </a:r>
            <a:r>
              <a:rPr lang="zh-TW" altLang="en-US" sz="1333" kern="0">
                <a:solidFill>
                  <a:srgbClr val="000000"/>
                </a:solidFill>
                <a:cs typeface="+mn-ea"/>
                <a:sym typeface="+mn-lt"/>
              </a:rPr>
              <a:t>作業系統使用。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781AD68-6662-2B74-2DC2-1837532D297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95" y="2296833"/>
            <a:ext cx="2788133" cy="18887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D25C805-3BA6-C8F0-BBC9-ECB7D126D9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t="8901" r="18838" b="2124"/>
          <a:stretch/>
        </p:blipFill>
        <p:spPr>
          <a:xfrm>
            <a:off x="8983757" y="2250390"/>
            <a:ext cx="2566613" cy="194480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7C3D482-E8CD-2C70-25CB-C0A9BC19F6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t="31995" r="2319" b="3891"/>
          <a:stretch/>
        </p:blipFill>
        <p:spPr>
          <a:xfrm>
            <a:off x="6724809" y="4636651"/>
            <a:ext cx="4642233" cy="2105307"/>
          </a:xfrm>
          <a:prstGeom prst="rect">
            <a:avLst/>
          </a:prstGeom>
        </p:spPr>
      </p:pic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B11F9CB-329E-7446-9EA4-CD4292492216}"/>
              </a:ext>
            </a:extLst>
          </p:cNvPr>
          <p:cNvSpPr/>
          <p:nvPr/>
        </p:nvSpPr>
        <p:spPr>
          <a:xfrm>
            <a:off x="5841404" y="4492680"/>
            <a:ext cx="2624971" cy="450093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404868"/>
              </a:gs>
              <a:gs pos="100000">
                <a:srgbClr val="4F598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7E497ED5-1C5A-453B-6EEE-33055652C541}"/>
              </a:ext>
            </a:extLst>
          </p:cNvPr>
          <p:cNvSpPr txBox="1"/>
          <p:nvPr/>
        </p:nvSpPr>
        <p:spPr>
          <a:xfrm>
            <a:off x="5194301" y="4558444"/>
            <a:ext cx="3746500" cy="31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70" b="1" kern="0">
                <a:solidFill>
                  <a:prstClr val="white"/>
                </a:solidFill>
                <a:cs typeface="+mn-ea"/>
                <a:sym typeface="+mn-lt"/>
              </a:rPr>
              <a:t>3. </a:t>
            </a:r>
            <a:r>
              <a:rPr lang="zh-TW" altLang="en-US" sz="1470" b="1" kern="0">
                <a:solidFill>
                  <a:prstClr val="white"/>
                </a:solidFill>
                <a:cs typeface="+mn-ea"/>
                <a:sym typeface="+mn-lt"/>
              </a:rPr>
              <a:t>免工具即可扣上固定</a:t>
            </a:r>
          </a:p>
        </p:txBody>
      </p:sp>
    </p:spTree>
    <p:extLst>
      <p:ext uri="{BB962C8B-B14F-4D97-AF65-F5344CB8AC3E}">
        <p14:creationId xmlns:p14="http://schemas.microsoft.com/office/powerpoint/2010/main" val="3836153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矩形: 圓角化同側角落 99">
            <a:extLst>
              <a:ext uri="{FF2B5EF4-FFF2-40B4-BE49-F238E27FC236}">
                <a16:creationId xmlns:a16="http://schemas.microsoft.com/office/drawing/2014/main" id="{1BCFAFF2-7978-1FCD-517A-DEDB9DAC6861}"/>
              </a:ext>
            </a:extLst>
          </p:cNvPr>
          <p:cNvSpPr/>
          <p:nvPr/>
        </p:nvSpPr>
        <p:spPr>
          <a:xfrm>
            <a:off x="6790049" y="3497217"/>
            <a:ext cx="2593781" cy="45490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06" name="矩形: 圓角化同側角落 105">
            <a:extLst>
              <a:ext uri="{FF2B5EF4-FFF2-40B4-BE49-F238E27FC236}">
                <a16:creationId xmlns:a16="http://schemas.microsoft.com/office/drawing/2014/main" id="{FA529693-BC08-26B3-49E4-810080432B7F}"/>
              </a:ext>
            </a:extLst>
          </p:cNvPr>
          <p:cNvSpPr/>
          <p:nvPr/>
        </p:nvSpPr>
        <p:spPr>
          <a:xfrm>
            <a:off x="9438243" y="3493891"/>
            <a:ext cx="2543479" cy="45490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89D7ADB-B79B-7ACC-D30B-794A829AB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+mn-lt"/>
                <a:ea typeface="+mn-ea"/>
                <a:cs typeface="+mn-ea"/>
                <a:sym typeface="+mn-lt"/>
              </a:rPr>
              <a:t>SSD </a:t>
            </a:r>
            <a:r>
              <a:rPr lang="ja-JP" altLang="en-US">
                <a:latin typeface="+mn-lt"/>
                <a:ea typeface="+mn-ea"/>
                <a:cs typeface="+mn-ea"/>
                <a:sym typeface="+mn-lt"/>
              </a:rPr>
              <a:t>快取技術</a:t>
            </a:r>
            <a:br>
              <a:rPr lang="ja-JP" altLang="en-US">
                <a:latin typeface="+mn-lt"/>
                <a:ea typeface="+mn-ea"/>
                <a:cs typeface="+mn-ea"/>
                <a:sym typeface="+mn-lt"/>
              </a:rPr>
            </a:br>
            <a:r>
              <a:rPr lang="ja-JP" altLang="en-US">
                <a:latin typeface="+mn-lt"/>
                <a:ea typeface="+mn-ea"/>
                <a:cs typeface="+mn-ea"/>
                <a:sym typeface="+mn-lt"/>
              </a:rPr>
              <a:t>透過 </a:t>
            </a:r>
            <a:r>
              <a:rPr lang="en-US">
                <a:latin typeface="+mn-lt"/>
                <a:ea typeface="+mn-ea"/>
                <a:cs typeface="+mn-ea"/>
                <a:sym typeface="+mn-lt"/>
              </a:rPr>
              <a:t>SSD </a:t>
            </a:r>
            <a:r>
              <a:rPr lang="ja-JP" altLang="en-US">
                <a:latin typeface="+mn-lt"/>
                <a:ea typeface="+mn-ea"/>
                <a:cs typeface="+mn-ea"/>
                <a:sym typeface="+mn-lt"/>
              </a:rPr>
              <a:t>快取，享受 </a:t>
            </a:r>
            <a:r>
              <a:rPr lang="en-US">
                <a:latin typeface="+mn-lt"/>
                <a:ea typeface="+mn-ea"/>
                <a:cs typeface="+mn-ea"/>
                <a:sym typeface="+mn-lt"/>
              </a:rPr>
              <a:t>QNAP NAS </a:t>
            </a:r>
            <a:r>
              <a:rPr lang="ja-JP" altLang="en-US">
                <a:latin typeface="+mn-lt"/>
                <a:ea typeface="+mn-ea"/>
                <a:cs typeface="+mn-ea"/>
                <a:sym typeface="+mn-lt"/>
              </a:rPr>
              <a:t>的卓越效能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DEC2304-A293-E475-E844-48140BB7E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19" y="2194734"/>
            <a:ext cx="4379182" cy="175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TW" altLang="en-TW" sz="15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+mn-ea"/>
                <a:sym typeface="+mn-lt"/>
              </a:rPr>
              <a:t>SSD 快取是透過將頻繁存取的資料暫存在 SSD 上來提高存取速度的方法，對於需要高 IOPS 效能的應用如資料庫 (線上交易處理、電子郵件系統)、虛擬機和虛擬桌面 (VDI)，有助於降低延遲並帶來顯著的效能提升。</a:t>
            </a:r>
          </a:p>
          <a:p>
            <a:pPr marL="0" marR="0" lvl="0" indent="0" algn="l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TW" altLang="en-TW" sz="15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+mn-ea"/>
                <a:sym typeface="+mn-lt"/>
              </a:rPr>
              <a:t>       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360BBC-0728-759D-725B-5FB1EBF3DE32}"/>
              </a:ext>
            </a:extLst>
          </p:cNvPr>
          <p:cNvSpPr txBox="1"/>
          <p:nvPr/>
        </p:nvSpPr>
        <p:spPr>
          <a:xfrm>
            <a:off x="5467198" y="2872411"/>
            <a:ext cx="1419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>
                <a:solidFill>
                  <a:srgbClr val="57F7FF"/>
                </a:solidFill>
                <a:cs typeface="+mn-ea"/>
                <a:sym typeface="+mn-lt"/>
              </a:rPr>
              <a:t>超高 </a:t>
            </a:r>
            <a:r>
              <a:rPr lang="en-US" sz="1200" b="1">
                <a:solidFill>
                  <a:srgbClr val="57F7FF"/>
                </a:solidFill>
                <a:cs typeface="+mn-ea"/>
                <a:sym typeface="+mn-lt"/>
              </a:rPr>
              <a:t>IOPS </a:t>
            </a:r>
            <a:r>
              <a:rPr lang="ja-JP" altLang="en-US" sz="1200" b="1">
                <a:solidFill>
                  <a:srgbClr val="57F7FF"/>
                </a:solidFill>
                <a:cs typeface="+mn-ea"/>
                <a:sym typeface="+mn-lt"/>
              </a:rPr>
              <a:t>讀寫效能，高反應</a:t>
            </a:r>
          </a:p>
        </p:txBody>
      </p:sp>
      <p:sp>
        <p:nvSpPr>
          <p:cNvPr id="4" name="手繪多邊形: 圖案 3">
            <a:extLst>
              <a:ext uri="{FF2B5EF4-FFF2-40B4-BE49-F238E27FC236}">
                <a16:creationId xmlns:a16="http://schemas.microsoft.com/office/drawing/2014/main" id="{D11AC64F-E423-70E0-DA90-ABBEA2294529}"/>
              </a:ext>
            </a:extLst>
          </p:cNvPr>
          <p:cNvSpPr/>
          <p:nvPr/>
        </p:nvSpPr>
        <p:spPr>
          <a:xfrm>
            <a:off x="5794913" y="2719372"/>
            <a:ext cx="102191" cy="114158"/>
          </a:xfrm>
          <a:custGeom>
            <a:avLst/>
            <a:gdLst>
              <a:gd name="connsiteX0" fmla="*/ 0 w 102191"/>
              <a:gd name="connsiteY0" fmla="*/ 0 h 114158"/>
              <a:gd name="connsiteX1" fmla="*/ 102191 w 102191"/>
              <a:gd name="connsiteY1" fmla="*/ 0 h 114158"/>
              <a:gd name="connsiteX2" fmla="*/ 102191 w 102191"/>
              <a:gd name="connsiteY2" fmla="*/ 114159 h 114158"/>
              <a:gd name="connsiteX3" fmla="*/ 0 w 102191"/>
              <a:gd name="connsiteY3" fmla="*/ 114159 h 11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91" h="114158">
                <a:moveTo>
                  <a:pt x="0" y="0"/>
                </a:moveTo>
                <a:lnTo>
                  <a:pt x="102191" y="0"/>
                </a:lnTo>
                <a:lnTo>
                  <a:pt x="102191" y="114159"/>
                </a:lnTo>
                <a:lnTo>
                  <a:pt x="0" y="114159"/>
                </a:lnTo>
                <a:close/>
              </a:path>
            </a:pathLst>
          </a:custGeom>
          <a:solidFill>
            <a:schemeClr val="bg1">
              <a:lumMod val="95000"/>
              <a:alpha val="34000"/>
            </a:schemeClr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手繪多邊形: 圖案 4">
            <a:extLst>
              <a:ext uri="{FF2B5EF4-FFF2-40B4-BE49-F238E27FC236}">
                <a16:creationId xmlns:a16="http://schemas.microsoft.com/office/drawing/2014/main" id="{55BC731F-9C37-D80D-FFD4-A0E8BF8A81C7}"/>
              </a:ext>
            </a:extLst>
          </p:cNvPr>
          <p:cNvSpPr/>
          <p:nvPr/>
        </p:nvSpPr>
        <p:spPr>
          <a:xfrm>
            <a:off x="6018368" y="2243838"/>
            <a:ext cx="102191" cy="589598"/>
          </a:xfrm>
          <a:custGeom>
            <a:avLst/>
            <a:gdLst>
              <a:gd name="connsiteX0" fmla="*/ 0 w 102191"/>
              <a:gd name="connsiteY0" fmla="*/ 0 h 589598"/>
              <a:gd name="connsiteX1" fmla="*/ 102191 w 102191"/>
              <a:gd name="connsiteY1" fmla="*/ 0 h 589598"/>
              <a:gd name="connsiteX2" fmla="*/ 102191 w 102191"/>
              <a:gd name="connsiteY2" fmla="*/ 589598 h 589598"/>
              <a:gd name="connsiteX3" fmla="*/ 0 w 102191"/>
              <a:gd name="connsiteY3" fmla="*/ 589598 h 58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91" h="589598">
                <a:moveTo>
                  <a:pt x="0" y="0"/>
                </a:moveTo>
                <a:lnTo>
                  <a:pt x="102191" y="0"/>
                </a:lnTo>
                <a:lnTo>
                  <a:pt x="102191" y="589598"/>
                </a:lnTo>
                <a:lnTo>
                  <a:pt x="0" y="589598"/>
                </a:lnTo>
                <a:close/>
              </a:path>
            </a:pathLst>
          </a:custGeom>
          <a:solidFill>
            <a:schemeClr val="bg1">
              <a:lumMod val="95000"/>
              <a:alpha val="34000"/>
            </a:schemeClr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682393B1-E447-03AD-7B2C-B8D737941D68}"/>
              </a:ext>
            </a:extLst>
          </p:cNvPr>
          <p:cNvSpPr/>
          <p:nvPr/>
        </p:nvSpPr>
        <p:spPr>
          <a:xfrm>
            <a:off x="6241822" y="2534173"/>
            <a:ext cx="102191" cy="299357"/>
          </a:xfrm>
          <a:custGeom>
            <a:avLst/>
            <a:gdLst>
              <a:gd name="connsiteX0" fmla="*/ 0 w 102191"/>
              <a:gd name="connsiteY0" fmla="*/ 0 h 299357"/>
              <a:gd name="connsiteX1" fmla="*/ 102191 w 102191"/>
              <a:gd name="connsiteY1" fmla="*/ 0 h 299357"/>
              <a:gd name="connsiteX2" fmla="*/ 102191 w 102191"/>
              <a:gd name="connsiteY2" fmla="*/ 299358 h 299357"/>
              <a:gd name="connsiteX3" fmla="*/ 0 w 102191"/>
              <a:gd name="connsiteY3" fmla="*/ 299358 h 29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91" h="299357">
                <a:moveTo>
                  <a:pt x="0" y="0"/>
                </a:moveTo>
                <a:lnTo>
                  <a:pt x="102191" y="0"/>
                </a:lnTo>
                <a:lnTo>
                  <a:pt x="102191" y="299358"/>
                </a:lnTo>
                <a:lnTo>
                  <a:pt x="0" y="299358"/>
                </a:lnTo>
                <a:close/>
              </a:path>
            </a:pathLst>
          </a:custGeom>
          <a:solidFill>
            <a:schemeClr val="bg1">
              <a:lumMod val="95000"/>
              <a:alpha val="34000"/>
            </a:schemeClr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8" name="手繪多邊形: 圖案 7">
            <a:extLst>
              <a:ext uri="{FF2B5EF4-FFF2-40B4-BE49-F238E27FC236}">
                <a16:creationId xmlns:a16="http://schemas.microsoft.com/office/drawing/2014/main" id="{4C82A937-E6B6-B90E-5653-890CC7089831}"/>
              </a:ext>
            </a:extLst>
          </p:cNvPr>
          <p:cNvSpPr/>
          <p:nvPr/>
        </p:nvSpPr>
        <p:spPr>
          <a:xfrm>
            <a:off x="6465276" y="1927480"/>
            <a:ext cx="102191" cy="906051"/>
          </a:xfrm>
          <a:custGeom>
            <a:avLst/>
            <a:gdLst>
              <a:gd name="connsiteX0" fmla="*/ 0 w 102191"/>
              <a:gd name="connsiteY0" fmla="*/ 0 h 906051"/>
              <a:gd name="connsiteX1" fmla="*/ 102191 w 102191"/>
              <a:gd name="connsiteY1" fmla="*/ 0 h 906051"/>
              <a:gd name="connsiteX2" fmla="*/ 102191 w 102191"/>
              <a:gd name="connsiteY2" fmla="*/ 906051 h 906051"/>
              <a:gd name="connsiteX3" fmla="*/ 0 w 102191"/>
              <a:gd name="connsiteY3" fmla="*/ 906051 h 90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91" h="906051">
                <a:moveTo>
                  <a:pt x="0" y="0"/>
                </a:moveTo>
                <a:lnTo>
                  <a:pt x="102191" y="0"/>
                </a:lnTo>
                <a:lnTo>
                  <a:pt x="102191" y="906051"/>
                </a:lnTo>
                <a:lnTo>
                  <a:pt x="0" y="906051"/>
                </a:lnTo>
                <a:close/>
              </a:path>
            </a:pathLst>
          </a:custGeom>
          <a:solidFill>
            <a:schemeClr val="bg1">
              <a:lumMod val="95000"/>
              <a:alpha val="34000"/>
            </a:schemeClr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9" name="手繪多邊形: 圖案 8">
            <a:extLst>
              <a:ext uri="{FF2B5EF4-FFF2-40B4-BE49-F238E27FC236}">
                <a16:creationId xmlns:a16="http://schemas.microsoft.com/office/drawing/2014/main" id="{B0BB10C0-2A6D-ABE5-F411-E6C836CF0676}"/>
              </a:ext>
            </a:extLst>
          </p:cNvPr>
          <p:cNvSpPr/>
          <p:nvPr/>
        </p:nvSpPr>
        <p:spPr>
          <a:xfrm>
            <a:off x="5794819" y="2243838"/>
            <a:ext cx="350315" cy="475534"/>
          </a:xfrm>
          <a:custGeom>
            <a:avLst/>
            <a:gdLst>
              <a:gd name="connsiteX0" fmla="*/ 90331 w 350315"/>
              <a:gd name="connsiteY0" fmla="*/ 475534 h 475534"/>
              <a:gd name="connsiteX1" fmla="*/ 350316 w 350315"/>
              <a:gd name="connsiteY1" fmla="*/ 0 h 475534"/>
              <a:gd name="connsiteX2" fmla="*/ 260080 w 350315"/>
              <a:gd name="connsiteY2" fmla="*/ 0 h 475534"/>
              <a:gd name="connsiteX3" fmla="*/ 0 w 350315"/>
              <a:gd name="connsiteY3" fmla="*/ 475534 h 475534"/>
              <a:gd name="connsiteX4" fmla="*/ 90331 w 350315"/>
              <a:gd name="connsiteY4" fmla="*/ 475534 h 47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315" h="475534">
                <a:moveTo>
                  <a:pt x="90331" y="475534"/>
                </a:moveTo>
                <a:lnTo>
                  <a:pt x="350316" y="0"/>
                </a:lnTo>
                <a:lnTo>
                  <a:pt x="260080" y="0"/>
                </a:lnTo>
                <a:lnTo>
                  <a:pt x="0" y="475534"/>
                </a:lnTo>
                <a:lnTo>
                  <a:pt x="90331" y="475534"/>
                </a:lnTo>
                <a:close/>
              </a:path>
            </a:pathLst>
          </a:custGeom>
          <a:solidFill>
            <a:srgbClr val="57F7FF"/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EFB46DD7-0400-887C-6BCB-0E49D31F806E}"/>
              </a:ext>
            </a:extLst>
          </p:cNvPr>
          <p:cNvSpPr/>
          <p:nvPr/>
        </p:nvSpPr>
        <p:spPr>
          <a:xfrm>
            <a:off x="6051293" y="2243838"/>
            <a:ext cx="251065" cy="292994"/>
          </a:xfrm>
          <a:custGeom>
            <a:avLst/>
            <a:gdLst>
              <a:gd name="connsiteX0" fmla="*/ 251066 w 251065"/>
              <a:gd name="connsiteY0" fmla="*/ 292995 h 292994"/>
              <a:gd name="connsiteX1" fmla="*/ 90236 w 251065"/>
              <a:gd name="connsiteY1" fmla="*/ 0 h 292994"/>
              <a:gd name="connsiteX2" fmla="*/ 0 w 251065"/>
              <a:gd name="connsiteY2" fmla="*/ 0 h 292994"/>
              <a:gd name="connsiteX3" fmla="*/ 160830 w 251065"/>
              <a:gd name="connsiteY3" fmla="*/ 292995 h 292994"/>
              <a:gd name="connsiteX4" fmla="*/ 251066 w 251065"/>
              <a:gd name="connsiteY4" fmla="*/ 292995 h 29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065" h="292994">
                <a:moveTo>
                  <a:pt x="251066" y="292995"/>
                </a:moveTo>
                <a:lnTo>
                  <a:pt x="90236" y="0"/>
                </a:lnTo>
                <a:lnTo>
                  <a:pt x="0" y="0"/>
                </a:lnTo>
                <a:lnTo>
                  <a:pt x="160830" y="292995"/>
                </a:lnTo>
                <a:lnTo>
                  <a:pt x="251066" y="292995"/>
                </a:lnTo>
                <a:close/>
              </a:path>
            </a:pathLst>
          </a:custGeom>
          <a:solidFill>
            <a:srgbClr val="ABFBFF">
              <a:alpha val="60000"/>
            </a:srgbClr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2575CA9C-740E-AB56-3684-80AC6362D228}"/>
              </a:ext>
            </a:extLst>
          </p:cNvPr>
          <p:cNvSpPr/>
          <p:nvPr/>
        </p:nvSpPr>
        <p:spPr>
          <a:xfrm>
            <a:off x="6209276" y="1917413"/>
            <a:ext cx="358285" cy="619419"/>
          </a:xfrm>
          <a:custGeom>
            <a:avLst/>
            <a:gdLst>
              <a:gd name="connsiteX0" fmla="*/ 358286 w 358285"/>
              <a:gd name="connsiteY0" fmla="*/ 0 h 619419"/>
              <a:gd name="connsiteX1" fmla="*/ 146597 w 358285"/>
              <a:gd name="connsiteY1" fmla="*/ 241044 h 619419"/>
              <a:gd name="connsiteX2" fmla="*/ 207324 w 358285"/>
              <a:gd name="connsiteY2" fmla="*/ 241044 h 619419"/>
              <a:gd name="connsiteX3" fmla="*/ 0 w 358285"/>
              <a:gd name="connsiteY3" fmla="*/ 619420 h 619419"/>
              <a:gd name="connsiteX4" fmla="*/ 90236 w 358285"/>
              <a:gd name="connsiteY4" fmla="*/ 619420 h 619419"/>
              <a:gd name="connsiteX5" fmla="*/ 297560 w 358285"/>
              <a:gd name="connsiteY5" fmla="*/ 241044 h 619419"/>
              <a:gd name="connsiteX6" fmla="*/ 356104 w 358285"/>
              <a:gd name="connsiteY6" fmla="*/ 241044 h 619419"/>
              <a:gd name="connsiteX7" fmla="*/ 358286 w 358285"/>
              <a:gd name="connsiteY7" fmla="*/ 0 h 61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285" h="619419">
                <a:moveTo>
                  <a:pt x="358286" y="0"/>
                </a:moveTo>
                <a:lnTo>
                  <a:pt x="146597" y="241044"/>
                </a:lnTo>
                <a:lnTo>
                  <a:pt x="207324" y="241044"/>
                </a:lnTo>
                <a:lnTo>
                  <a:pt x="0" y="619420"/>
                </a:lnTo>
                <a:lnTo>
                  <a:pt x="90236" y="619420"/>
                </a:lnTo>
                <a:lnTo>
                  <a:pt x="297560" y="241044"/>
                </a:lnTo>
                <a:lnTo>
                  <a:pt x="356104" y="241044"/>
                </a:lnTo>
                <a:lnTo>
                  <a:pt x="358286" y="0"/>
                </a:lnTo>
                <a:close/>
              </a:path>
            </a:pathLst>
          </a:custGeom>
          <a:solidFill>
            <a:srgbClr val="57F7FF"/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手繪多邊形: 圖案 28">
            <a:extLst>
              <a:ext uri="{FF2B5EF4-FFF2-40B4-BE49-F238E27FC236}">
                <a16:creationId xmlns:a16="http://schemas.microsoft.com/office/drawing/2014/main" id="{AC038AB8-DA79-441E-337A-CF2C953785E6}"/>
              </a:ext>
            </a:extLst>
          </p:cNvPr>
          <p:cNvSpPr/>
          <p:nvPr/>
        </p:nvSpPr>
        <p:spPr>
          <a:xfrm>
            <a:off x="5692248" y="1956388"/>
            <a:ext cx="977885" cy="877048"/>
          </a:xfrm>
          <a:custGeom>
            <a:avLst/>
            <a:gdLst>
              <a:gd name="connsiteX0" fmla="*/ 0 w 977885"/>
              <a:gd name="connsiteY0" fmla="*/ 0 h 1030087"/>
              <a:gd name="connsiteX1" fmla="*/ 0 w 977885"/>
              <a:gd name="connsiteY1" fmla="*/ 1030087 h 1030087"/>
              <a:gd name="connsiteX2" fmla="*/ 977885 w 977885"/>
              <a:gd name="connsiteY2" fmla="*/ 1030087 h 103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885" h="1030087">
                <a:moveTo>
                  <a:pt x="0" y="0"/>
                </a:moveTo>
                <a:lnTo>
                  <a:pt x="0" y="1030087"/>
                </a:lnTo>
                <a:lnTo>
                  <a:pt x="977885" y="1030087"/>
                </a:lnTo>
              </a:path>
            </a:pathLst>
          </a:custGeom>
          <a:noFill/>
          <a:ln w="18941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58" name="手繪多邊形: 圖案 57">
            <a:extLst>
              <a:ext uri="{FF2B5EF4-FFF2-40B4-BE49-F238E27FC236}">
                <a16:creationId xmlns:a16="http://schemas.microsoft.com/office/drawing/2014/main" id="{003DE866-2D40-847A-E9AE-8AAB8D8B98E9}"/>
              </a:ext>
            </a:extLst>
          </p:cNvPr>
          <p:cNvSpPr/>
          <p:nvPr/>
        </p:nvSpPr>
        <p:spPr>
          <a:xfrm>
            <a:off x="9305795" y="2075148"/>
            <a:ext cx="334659" cy="381415"/>
          </a:xfrm>
          <a:custGeom>
            <a:avLst/>
            <a:gdLst>
              <a:gd name="connsiteX0" fmla="*/ 334660 w 334659"/>
              <a:gd name="connsiteY0" fmla="*/ 159461 h 381415"/>
              <a:gd name="connsiteX1" fmla="*/ 0 w 334659"/>
              <a:gd name="connsiteY1" fmla="*/ 0 h 381415"/>
              <a:gd name="connsiteX2" fmla="*/ 0 w 334659"/>
              <a:gd name="connsiteY2" fmla="*/ 228697 h 381415"/>
              <a:gd name="connsiteX3" fmla="*/ 334660 w 334659"/>
              <a:gd name="connsiteY3" fmla="*/ 381415 h 381415"/>
              <a:gd name="connsiteX4" fmla="*/ 334660 w 334659"/>
              <a:gd name="connsiteY4" fmla="*/ 159461 h 38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659" h="381415">
                <a:moveTo>
                  <a:pt x="334660" y="159461"/>
                </a:moveTo>
                <a:lnTo>
                  <a:pt x="0" y="0"/>
                </a:lnTo>
                <a:lnTo>
                  <a:pt x="0" y="228697"/>
                </a:lnTo>
                <a:lnTo>
                  <a:pt x="334660" y="381415"/>
                </a:lnTo>
                <a:lnTo>
                  <a:pt x="334660" y="159461"/>
                </a:lnTo>
                <a:close/>
              </a:path>
            </a:pathLst>
          </a:custGeom>
          <a:solidFill>
            <a:schemeClr val="bg1">
              <a:lumMod val="95000"/>
              <a:alpha val="18000"/>
            </a:schemeClr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59" name="手繪多邊形: 圖案 58">
            <a:extLst>
              <a:ext uri="{FF2B5EF4-FFF2-40B4-BE49-F238E27FC236}">
                <a16:creationId xmlns:a16="http://schemas.microsoft.com/office/drawing/2014/main" id="{AB7F513E-5E65-8F23-C87C-E38F0F6E3117}"/>
              </a:ext>
            </a:extLst>
          </p:cNvPr>
          <p:cNvSpPr/>
          <p:nvPr/>
        </p:nvSpPr>
        <p:spPr>
          <a:xfrm>
            <a:off x="9340807" y="2165635"/>
            <a:ext cx="78818" cy="127920"/>
          </a:xfrm>
          <a:custGeom>
            <a:avLst/>
            <a:gdLst>
              <a:gd name="connsiteX0" fmla="*/ 60347 w 78818"/>
              <a:gd name="connsiteY0" fmla="*/ 100220 h 127920"/>
              <a:gd name="connsiteX1" fmla="*/ 55508 w 78818"/>
              <a:gd name="connsiteY1" fmla="*/ 86354 h 127920"/>
              <a:gd name="connsiteX2" fmla="*/ 37859 w 78818"/>
              <a:gd name="connsiteY2" fmla="*/ 70303 h 127920"/>
              <a:gd name="connsiteX3" fmla="*/ 17649 w 78818"/>
              <a:gd name="connsiteY3" fmla="*/ 52068 h 127920"/>
              <a:gd name="connsiteX4" fmla="*/ 3226 w 78818"/>
              <a:gd name="connsiteY4" fmla="*/ 19872 h 127920"/>
              <a:gd name="connsiteX5" fmla="*/ 13663 w 78818"/>
              <a:gd name="connsiteY5" fmla="*/ 1542 h 127920"/>
              <a:gd name="connsiteX6" fmla="*/ 40516 w 78818"/>
              <a:gd name="connsiteY6" fmla="*/ 4392 h 127920"/>
              <a:gd name="connsiteX7" fmla="*/ 60157 w 78818"/>
              <a:gd name="connsiteY7" fmla="*/ 17498 h 127920"/>
              <a:gd name="connsiteX8" fmla="*/ 73631 w 78818"/>
              <a:gd name="connsiteY8" fmla="*/ 36493 h 127920"/>
              <a:gd name="connsiteX9" fmla="*/ 78565 w 78818"/>
              <a:gd name="connsiteY9" fmla="*/ 56912 h 127920"/>
              <a:gd name="connsiteX10" fmla="*/ 60347 w 78818"/>
              <a:gd name="connsiteY10" fmla="*/ 48839 h 127920"/>
              <a:gd name="connsiteX11" fmla="*/ 55223 w 78818"/>
              <a:gd name="connsiteY11" fmla="*/ 32409 h 127920"/>
              <a:gd name="connsiteX12" fmla="*/ 40421 w 78818"/>
              <a:gd name="connsiteY12" fmla="*/ 20822 h 127920"/>
              <a:gd name="connsiteX13" fmla="*/ 26283 w 78818"/>
              <a:gd name="connsiteY13" fmla="*/ 18353 h 127920"/>
              <a:gd name="connsiteX14" fmla="*/ 21349 w 78818"/>
              <a:gd name="connsiteY14" fmla="*/ 27850 h 127920"/>
              <a:gd name="connsiteX15" fmla="*/ 26663 w 78818"/>
              <a:gd name="connsiteY15" fmla="*/ 40767 h 127920"/>
              <a:gd name="connsiteX16" fmla="*/ 44501 w 78818"/>
              <a:gd name="connsiteY16" fmla="*/ 56912 h 127920"/>
              <a:gd name="connsiteX17" fmla="*/ 64237 w 78818"/>
              <a:gd name="connsiteY17" fmla="*/ 74672 h 127920"/>
              <a:gd name="connsiteX18" fmla="*/ 75149 w 78818"/>
              <a:gd name="connsiteY18" fmla="*/ 91198 h 127920"/>
              <a:gd name="connsiteX19" fmla="*/ 78660 w 78818"/>
              <a:gd name="connsiteY19" fmla="*/ 108198 h 127920"/>
              <a:gd name="connsiteX20" fmla="*/ 68507 w 78818"/>
              <a:gd name="connsiteY20" fmla="*/ 126623 h 127920"/>
              <a:gd name="connsiteX21" fmla="*/ 41180 w 78818"/>
              <a:gd name="connsiteY21" fmla="*/ 123394 h 127920"/>
              <a:gd name="connsiteX22" fmla="*/ 20210 w 78818"/>
              <a:gd name="connsiteY22" fmla="*/ 109433 h 127920"/>
              <a:gd name="connsiteX23" fmla="*/ 5314 w 78818"/>
              <a:gd name="connsiteY23" fmla="*/ 90438 h 127920"/>
              <a:gd name="connsiteX24" fmla="*/ 0 w 78818"/>
              <a:gd name="connsiteY24" fmla="*/ 69069 h 127920"/>
              <a:gd name="connsiteX25" fmla="*/ 18313 w 78818"/>
              <a:gd name="connsiteY25" fmla="*/ 77142 h 127920"/>
              <a:gd name="connsiteX26" fmla="*/ 24196 w 78818"/>
              <a:gd name="connsiteY26" fmla="*/ 94997 h 127920"/>
              <a:gd name="connsiteX27" fmla="*/ 41180 w 78818"/>
              <a:gd name="connsiteY27" fmla="*/ 107818 h 127920"/>
              <a:gd name="connsiteX28" fmla="*/ 55508 w 78818"/>
              <a:gd name="connsiteY28" fmla="*/ 110003 h 127920"/>
              <a:gd name="connsiteX29" fmla="*/ 60347 w 78818"/>
              <a:gd name="connsiteY29" fmla="*/ 100220 h 12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818" h="127920">
                <a:moveTo>
                  <a:pt x="60347" y="100220"/>
                </a:moveTo>
                <a:cubicBezTo>
                  <a:pt x="60351" y="95183"/>
                  <a:pt x="58645" y="90294"/>
                  <a:pt x="55508" y="86354"/>
                </a:cubicBezTo>
                <a:cubicBezTo>
                  <a:pt x="50251" y="80352"/>
                  <a:pt x="44330" y="74967"/>
                  <a:pt x="37859" y="70303"/>
                </a:cubicBezTo>
                <a:cubicBezTo>
                  <a:pt x="30601" y="64830"/>
                  <a:pt x="23839" y="58728"/>
                  <a:pt x="17649" y="52068"/>
                </a:cubicBezTo>
                <a:cubicBezTo>
                  <a:pt x="9022" y="43496"/>
                  <a:pt x="3882" y="32022"/>
                  <a:pt x="3226" y="19872"/>
                </a:cubicBezTo>
                <a:cubicBezTo>
                  <a:pt x="2341" y="12139"/>
                  <a:pt x="6564" y="4722"/>
                  <a:pt x="13663" y="1542"/>
                </a:cubicBezTo>
                <a:cubicBezTo>
                  <a:pt x="22624" y="-1251"/>
                  <a:pt x="32340" y="-220"/>
                  <a:pt x="40516" y="4392"/>
                </a:cubicBezTo>
                <a:cubicBezTo>
                  <a:pt x="47766" y="7600"/>
                  <a:pt x="54410" y="12033"/>
                  <a:pt x="60157" y="17498"/>
                </a:cubicBezTo>
                <a:cubicBezTo>
                  <a:pt x="65794" y="22931"/>
                  <a:pt x="70365" y="29374"/>
                  <a:pt x="73631" y="36493"/>
                </a:cubicBezTo>
                <a:cubicBezTo>
                  <a:pt x="76806" y="42835"/>
                  <a:pt x="78494" y="49819"/>
                  <a:pt x="78565" y="56912"/>
                </a:cubicBezTo>
                <a:lnTo>
                  <a:pt x="60347" y="48839"/>
                </a:lnTo>
                <a:cubicBezTo>
                  <a:pt x="60372" y="42965"/>
                  <a:pt x="58582" y="37226"/>
                  <a:pt x="55223" y="32409"/>
                </a:cubicBezTo>
                <a:cubicBezTo>
                  <a:pt x="51402" y="27302"/>
                  <a:pt x="46293" y="23303"/>
                  <a:pt x="40421" y="20822"/>
                </a:cubicBezTo>
                <a:cubicBezTo>
                  <a:pt x="36213" y="18178"/>
                  <a:pt x="31137" y="17292"/>
                  <a:pt x="26283" y="18353"/>
                </a:cubicBezTo>
                <a:cubicBezTo>
                  <a:pt x="22962" y="19682"/>
                  <a:pt x="21349" y="22911"/>
                  <a:pt x="21349" y="27850"/>
                </a:cubicBezTo>
                <a:cubicBezTo>
                  <a:pt x="21572" y="32642"/>
                  <a:pt x="23450" y="37207"/>
                  <a:pt x="26663" y="40767"/>
                </a:cubicBezTo>
                <a:cubicBezTo>
                  <a:pt x="31988" y="46798"/>
                  <a:pt x="37971" y="52214"/>
                  <a:pt x="44501" y="56912"/>
                </a:cubicBezTo>
                <a:cubicBezTo>
                  <a:pt x="51645" y="62172"/>
                  <a:pt x="58255" y="68120"/>
                  <a:pt x="64237" y="74672"/>
                </a:cubicBezTo>
                <a:cubicBezTo>
                  <a:pt x="68736" y="79560"/>
                  <a:pt x="72420" y="85139"/>
                  <a:pt x="75149" y="91198"/>
                </a:cubicBezTo>
                <a:cubicBezTo>
                  <a:pt x="77501" y="96554"/>
                  <a:pt x="78697" y="102348"/>
                  <a:pt x="78660" y="108198"/>
                </a:cubicBezTo>
                <a:cubicBezTo>
                  <a:pt x="79698" y="115907"/>
                  <a:pt x="75575" y="123389"/>
                  <a:pt x="68507" y="126623"/>
                </a:cubicBezTo>
                <a:cubicBezTo>
                  <a:pt x="59324" y="129132"/>
                  <a:pt x="49526" y="127974"/>
                  <a:pt x="41180" y="123394"/>
                </a:cubicBezTo>
                <a:cubicBezTo>
                  <a:pt x="33462" y="119942"/>
                  <a:pt x="26375" y="115222"/>
                  <a:pt x="20210" y="109433"/>
                </a:cubicBezTo>
                <a:cubicBezTo>
                  <a:pt x="14167" y="104028"/>
                  <a:pt x="9124" y="97597"/>
                  <a:pt x="5314" y="90438"/>
                </a:cubicBezTo>
                <a:cubicBezTo>
                  <a:pt x="1894" y="83830"/>
                  <a:pt x="74" y="76510"/>
                  <a:pt x="0" y="69069"/>
                </a:cubicBezTo>
                <a:lnTo>
                  <a:pt x="18313" y="77142"/>
                </a:lnTo>
                <a:cubicBezTo>
                  <a:pt x="18285" y="83575"/>
                  <a:pt x="20350" y="89842"/>
                  <a:pt x="24196" y="94997"/>
                </a:cubicBezTo>
                <a:cubicBezTo>
                  <a:pt x="28656" y="100667"/>
                  <a:pt x="34508" y="105084"/>
                  <a:pt x="41180" y="107818"/>
                </a:cubicBezTo>
                <a:cubicBezTo>
                  <a:pt x="45479" y="110415"/>
                  <a:pt x="50632" y="111200"/>
                  <a:pt x="55508" y="110003"/>
                </a:cubicBezTo>
                <a:cubicBezTo>
                  <a:pt x="59157" y="108224"/>
                  <a:pt x="61146" y="104203"/>
                  <a:pt x="60347" y="10022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60" name="手繪多邊形: 圖案 59">
            <a:extLst>
              <a:ext uri="{FF2B5EF4-FFF2-40B4-BE49-F238E27FC236}">
                <a16:creationId xmlns:a16="http://schemas.microsoft.com/office/drawing/2014/main" id="{00718220-64FD-5AB6-6F33-0200804C98FF}"/>
              </a:ext>
            </a:extLst>
          </p:cNvPr>
          <p:cNvSpPr/>
          <p:nvPr/>
        </p:nvSpPr>
        <p:spPr>
          <a:xfrm>
            <a:off x="9430284" y="2205149"/>
            <a:ext cx="78652" cy="127599"/>
          </a:xfrm>
          <a:custGeom>
            <a:avLst/>
            <a:gdLst>
              <a:gd name="connsiteX0" fmla="*/ 60157 w 78652"/>
              <a:gd name="connsiteY0" fmla="*/ 100216 h 127599"/>
              <a:gd name="connsiteX1" fmla="*/ 55318 w 78652"/>
              <a:gd name="connsiteY1" fmla="*/ 86350 h 127599"/>
              <a:gd name="connsiteX2" fmla="*/ 37669 w 78652"/>
              <a:gd name="connsiteY2" fmla="*/ 70299 h 127599"/>
              <a:gd name="connsiteX3" fmla="*/ 17459 w 78652"/>
              <a:gd name="connsiteY3" fmla="*/ 51969 h 127599"/>
              <a:gd name="connsiteX4" fmla="*/ 3226 w 78652"/>
              <a:gd name="connsiteY4" fmla="*/ 19868 h 127599"/>
              <a:gd name="connsiteX5" fmla="*/ 13568 w 78652"/>
              <a:gd name="connsiteY5" fmla="*/ 1538 h 127599"/>
              <a:gd name="connsiteX6" fmla="*/ 40516 w 78652"/>
              <a:gd name="connsiteY6" fmla="*/ 4387 h 127599"/>
              <a:gd name="connsiteX7" fmla="*/ 60157 w 78652"/>
              <a:gd name="connsiteY7" fmla="*/ 17399 h 127599"/>
              <a:gd name="connsiteX8" fmla="*/ 73631 w 78652"/>
              <a:gd name="connsiteY8" fmla="*/ 36393 h 127599"/>
              <a:gd name="connsiteX9" fmla="*/ 78565 w 78652"/>
              <a:gd name="connsiteY9" fmla="*/ 56718 h 127599"/>
              <a:gd name="connsiteX10" fmla="*/ 60157 w 78652"/>
              <a:gd name="connsiteY10" fmla="*/ 48360 h 127599"/>
              <a:gd name="connsiteX11" fmla="*/ 55033 w 78652"/>
              <a:gd name="connsiteY11" fmla="*/ 31930 h 127599"/>
              <a:gd name="connsiteX12" fmla="*/ 40231 w 78652"/>
              <a:gd name="connsiteY12" fmla="*/ 20343 h 127599"/>
              <a:gd name="connsiteX13" fmla="*/ 26283 w 78652"/>
              <a:gd name="connsiteY13" fmla="*/ 18348 h 127599"/>
              <a:gd name="connsiteX14" fmla="*/ 21349 w 78652"/>
              <a:gd name="connsiteY14" fmla="*/ 27846 h 127599"/>
              <a:gd name="connsiteX15" fmla="*/ 26758 w 78652"/>
              <a:gd name="connsiteY15" fmla="*/ 40762 h 127599"/>
              <a:gd name="connsiteX16" fmla="*/ 44406 w 78652"/>
              <a:gd name="connsiteY16" fmla="*/ 56813 h 127599"/>
              <a:gd name="connsiteX17" fmla="*/ 64047 w 78652"/>
              <a:gd name="connsiteY17" fmla="*/ 74383 h 127599"/>
              <a:gd name="connsiteX18" fmla="*/ 74959 w 78652"/>
              <a:gd name="connsiteY18" fmla="*/ 90908 h 127599"/>
              <a:gd name="connsiteX19" fmla="*/ 78470 w 78652"/>
              <a:gd name="connsiteY19" fmla="*/ 107909 h 127599"/>
              <a:gd name="connsiteX20" fmla="*/ 68412 w 78652"/>
              <a:gd name="connsiteY20" fmla="*/ 126334 h 127599"/>
              <a:gd name="connsiteX21" fmla="*/ 41180 w 78652"/>
              <a:gd name="connsiteY21" fmla="*/ 122915 h 127599"/>
              <a:gd name="connsiteX22" fmla="*/ 20210 w 78652"/>
              <a:gd name="connsiteY22" fmla="*/ 109048 h 127599"/>
              <a:gd name="connsiteX23" fmla="*/ 5314 w 78652"/>
              <a:gd name="connsiteY23" fmla="*/ 90054 h 127599"/>
              <a:gd name="connsiteX24" fmla="*/ 0 w 78652"/>
              <a:gd name="connsiteY24" fmla="*/ 68779 h 127599"/>
              <a:gd name="connsiteX25" fmla="*/ 18313 w 78652"/>
              <a:gd name="connsiteY25" fmla="*/ 76852 h 127599"/>
              <a:gd name="connsiteX26" fmla="*/ 24291 w 78652"/>
              <a:gd name="connsiteY26" fmla="*/ 94612 h 127599"/>
              <a:gd name="connsiteX27" fmla="*/ 41180 w 78652"/>
              <a:gd name="connsiteY27" fmla="*/ 107149 h 127599"/>
              <a:gd name="connsiteX28" fmla="*/ 55603 w 78652"/>
              <a:gd name="connsiteY28" fmla="*/ 109238 h 127599"/>
              <a:gd name="connsiteX29" fmla="*/ 60157 w 78652"/>
              <a:gd name="connsiteY29" fmla="*/ 100216 h 12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652" h="127599">
                <a:moveTo>
                  <a:pt x="60157" y="100216"/>
                </a:moveTo>
                <a:cubicBezTo>
                  <a:pt x="60161" y="95178"/>
                  <a:pt x="58455" y="90289"/>
                  <a:pt x="55318" y="86350"/>
                </a:cubicBezTo>
                <a:cubicBezTo>
                  <a:pt x="50111" y="80299"/>
                  <a:pt x="44184" y="74909"/>
                  <a:pt x="37669" y="70299"/>
                </a:cubicBezTo>
                <a:cubicBezTo>
                  <a:pt x="30385" y="64823"/>
                  <a:pt x="23620" y="58687"/>
                  <a:pt x="17459" y="51969"/>
                </a:cubicBezTo>
                <a:cubicBezTo>
                  <a:pt x="8908" y="43401"/>
                  <a:pt x="3836" y="31963"/>
                  <a:pt x="3226" y="19868"/>
                </a:cubicBezTo>
                <a:cubicBezTo>
                  <a:pt x="2294" y="12151"/>
                  <a:pt x="6485" y="4724"/>
                  <a:pt x="13568" y="1538"/>
                </a:cubicBezTo>
                <a:cubicBezTo>
                  <a:pt x="22562" y="-1249"/>
                  <a:pt x="32303" y="-219"/>
                  <a:pt x="40516" y="4387"/>
                </a:cubicBezTo>
                <a:cubicBezTo>
                  <a:pt x="47785" y="7518"/>
                  <a:pt x="54436" y="11925"/>
                  <a:pt x="60157" y="17399"/>
                </a:cubicBezTo>
                <a:cubicBezTo>
                  <a:pt x="65781" y="22843"/>
                  <a:pt x="70350" y="29284"/>
                  <a:pt x="73631" y="36393"/>
                </a:cubicBezTo>
                <a:cubicBezTo>
                  <a:pt x="76791" y="42707"/>
                  <a:pt x="78478" y="49656"/>
                  <a:pt x="78565" y="56718"/>
                </a:cubicBezTo>
                <a:lnTo>
                  <a:pt x="60157" y="48360"/>
                </a:lnTo>
                <a:cubicBezTo>
                  <a:pt x="60183" y="42486"/>
                  <a:pt x="58392" y="36747"/>
                  <a:pt x="55033" y="31930"/>
                </a:cubicBezTo>
                <a:cubicBezTo>
                  <a:pt x="51286" y="26751"/>
                  <a:pt x="46156" y="22735"/>
                  <a:pt x="40231" y="20343"/>
                </a:cubicBezTo>
                <a:cubicBezTo>
                  <a:pt x="36010" y="17910"/>
                  <a:pt x="31016" y="17197"/>
                  <a:pt x="26283" y="18348"/>
                </a:cubicBezTo>
                <a:cubicBezTo>
                  <a:pt x="22843" y="20197"/>
                  <a:pt x="20885" y="23965"/>
                  <a:pt x="21349" y="27846"/>
                </a:cubicBezTo>
                <a:cubicBezTo>
                  <a:pt x="21590" y="32651"/>
                  <a:pt x="23504" y="37221"/>
                  <a:pt x="26758" y="40762"/>
                </a:cubicBezTo>
                <a:cubicBezTo>
                  <a:pt x="32009" y="46769"/>
                  <a:pt x="37930" y="52155"/>
                  <a:pt x="44406" y="56813"/>
                </a:cubicBezTo>
                <a:cubicBezTo>
                  <a:pt x="51493" y="62035"/>
                  <a:pt x="58070" y="67918"/>
                  <a:pt x="64047" y="74383"/>
                </a:cubicBezTo>
                <a:cubicBezTo>
                  <a:pt x="68577" y="79247"/>
                  <a:pt x="72264" y="84831"/>
                  <a:pt x="74959" y="90908"/>
                </a:cubicBezTo>
                <a:cubicBezTo>
                  <a:pt x="77300" y="96269"/>
                  <a:pt x="78496" y="102059"/>
                  <a:pt x="78470" y="107909"/>
                </a:cubicBezTo>
                <a:cubicBezTo>
                  <a:pt x="79588" y="115606"/>
                  <a:pt x="75488" y="123117"/>
                  <a:pt x="68412" y="126334"/>
                </a:cubicBezTo>
                <a:cubicBezTo>
                  <a:pt x="59240" y="128831"/>
                  <a:pt x="49452" y="127603"/>
                  <a:pt x="41180" y="122915"/>
                </a:cubicBezTo>
                <a:cubicBezTo>
                  <a:pt x="33463" y="119502"/>
                  <a:pt x="26374" y="114814"/>
                  <a:pt x="20210" y="109048"/>
                </a:cubicBezTo>
                <a:cubicBezTo>
                  <a:pt x="14179" y="103632"/>
                  <a:pt x="9137" y="97204"/>
                  <a:pt x="5314" y="90054"/>
                </a:cubicBezTo>
                <a:cubicBezTo>
                  <a:pt x="1882" y="83484"/>
                  <a:pt x="61" y="76192"/>
                  <a:pt x="0" y="68779"/>
                </a:cubicBezTo>
                <a:lnTo>
                  <a:pt x="18313" y="76852"/>
                </a:lnTo>
                <a:cubicBezTo>
                  <a:pt x="18247" y="83277"/>
                  <a:pt x="20354" y="89536"/>
                  <a:pt x="24291" y="94612"/>
                </a:cubicBezTo>
                <a:cubicBezTo>
                  <a:pt x="28736" y="100190"/>
                  <a:pt x="34557" y="104511"/>
                  <a:pt x="41180" y="107149"/>
                </a:cubicBezTo>
                <a:cubicBezTo>
                  <a:pt x="45518" y="109739"/>
                  <a:pt x="50708" y="110491"/>
                  <a:pt x="55603" y="109238"/>
                </a:cubicBezTo>
                <a:cubicBezTo>
                  <a:pt x="58860" y="107483"/>
                  <a:pt x="60678" y="103882"/>
                  <a:pt x="60157" y="10021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61" name="手繪多邊形: 圖案 60">
            <a:extLst>
              <a:ext uri="{FF2B5EF4-FFF2-40B4-BE49-F238E27FC236}">
                <a16:creationId xmlns:a16="http://schemas.microsoft.com/office/drawing/2014/main" id="{72B4F58F-146F-1DC2-717A-18E7995B2A5B}"/>
              </a:ext>
            </a:extLst>
          </p:cNvPr>
          <p:cNvSpPr/>
          <p:nvPr/>
        </p:nvSpPr>
        <p:spPr>
          <a:xfrm>
            <a:off x="9524789" y="2235084"/>
            <a:ext cx="78527" cy="133187"/>
          </a:xfrm>
          <a:custGeom>
            <a:avLst/>
            <a:gdLst>
              <a:gd name="connsiteX0" fmla="*/ 0 w 78527"/>
              <a:gd name="connsiteY0" fmla="*/ 115108 h 133187"/>
              <a:gd name="connsiteX1" fmla="*/ 0 w 78527"/>
              <a:gd name="connsiteY1" fmla="*/ 0 h 133187"/>
              <a:gd name="connsiteX2" fmla="*/ 31027 w 78527"/>
              <a:gd name="connsiteY2" fmla="*/ 13676 h 133187"/>
              <a:gd name="connsiteX3" fmla="*/ 55792 w 78527"/>
              <a:gd name="connsiteY3" fmla="*/ 31436 h 133187"/>
              <a:gd name="connsiteX4" fmla="*/ 72587 w 78527"/>
              <a:gd name="connsiteY4" fmla="*/ 58124 h 133187"/>
              <a:gd name="connsiteX5" fmla="*/ 78470 w 78527"/>
              <a:gd name="connsiteY5" fmla="*/ 89370 h 133187"/>
              <a:gd name="connsiteX6" fmla="*/ 78470 w 78527"/>
              <a:gd name="connsiteY6" fmla="*/ 95164 h 133187"/>
              <a:gd name="connsiteX7" fmla="*/ 72492 w 78527"/>
              <a:gd name="connsiteY7" fmla="*/ 121282 h 133187"/>
              <a:gd name="connsiteX8" fmla="*/ 55508 w 78527"/>
              <a:gd name="connsiteY8" fmla="*/ 132869 h 133187"/>
              <a:gd name="connsiteX9" fmla="*/ 30268 w 78527"/>
              <a:gd name="connsiteY9" fmla="*/ 128500 h 133187"/>
              <a:gd name="connsiteX10" fmla="*/ 18313 w 78527"/>
              <a:gd name="connsiteY10" fmla="*/ 24123 h 133187"/>
              <a:gd name="connsiteX11" fmla="*/ 18313 w 78527"/>
              <a:gd name="connsiteY11" fmla="*/ 107226 h 133187"/>
              <a:gd name="connsiteX12" fmla="*/ 30173 w 78527"/>
              <a:gd name="connsiteY12" fmla="*/ 112449 h 133187"/>
              <a:gd name="connsiteX13" fmla="*/ 52282 w 78527"/>
              <a:gd name="connsiteY13" fmla="*/ 112449 h 133187"/>
              <a:gd name="connsiteX14" fmla="*/ 60157 w 78527"/>
              <a:gd name="connsiteY14" fmla="*/ 87661 h 133187"/>
              <a:gd name="connsiteX15" fmla="*/ 60157 w 78527"/>
              <a:gd name="connsiteY15" fmla="*/ 81298 h 133187"/>
              <a:gd name="connsiteX16" fmla="*/ 52661 w 78527"/>
              <a:gd name="connsiteY16" fmla="*/ 49386 h 133187"/>
              <a:gd name="connsiteX17" fmla="*/ 31027 w 78527"/>
              <a:gd name="connsiteY17" fmla="*/ 30392 h 13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8527" h="133187">
                <a:moveTo>
                  <a:pt x="0" y="115108"/>
                </a:moveTo>
                <a:lnTo>
                  <a:pt x="0" y="0"/>
                </a:lnTo>
                <a:lnTo>
                  <a:pt x="31027" y="13676"/>
                </a:lnTo>
                <a:cubicBezTo>
                  <a:pt x="40393" y="17860"/>
                  <a:pt x="48818" y="23902"/>
                  <a:pt x="55792" y="31436"/>
                </a:cubicBezTo>
                <a:cubicBezTo>
                  <a:pt x="63032" y="39186"/>
                  <a:pt x="68725" y="48243"/>
                  <a:pt x="72587" y="58124"/>
                </a:cubicBezTo>
                <a:cubicBezTo>
                  <a:pt x="76468" y="68083"/>
                  <a:pt x="78470" y="78679"/>
                  <a:pt x="78470" y="89370"/>
                </a:cubicBezTo>
                <a:lnTo>
                  <a:pt x="78470" y="95164"/>
                </a:lnTo>
                <a:cubicBezTo>
                  <a:pt x="78906" y="104254"/>
                  <a:pt x="76838" y="113289"/>
                  <a:pt x="72492" y="121282"/>
                </a:cubicBezTo>
                <a:cubicBezTo>
                  <a:pt x="68906" y="127545"/>
                  <a:pt x="62643" y="131816"/>
                  <a:pt x="55508" y="132869"/>
                </a:cubicBezTo>
                <a:cubicBezTo>
                  <a:pt x="46845" y="133908"/>
                  <a:pt x="38077" y="132390"/>
                  <a:pt x="30268" y="128500"/>
                </a:cubicBezTo>
                <a:close/>
                <a:moveTo>
                  <a:pt x="18313" y="24123"/>
                </a:moveTo>
                <a:lnTo>
                  <a:pt x="18313" y="107226"/>
                </a:lnTo>
                <a:lnTo>
                  <a:pt x="30173" y="112449"/>
                </a:lnTo>
                <a:cubicBezTo>
                  <a:pt x="36901" y="116817"/>
                  <a:pt x="45554" y="116817"/>
                  <a:pt x="52282" y="112449"/>
                </a:cubicBezTo>
                <a:cubicBezTo>
                  <a:pt x="58326" y="105694"/>
                  <a:pt x="61191" y="96670"/>
                  <a:pt x="60157" y="87661"/>
                </a:cubicBezTo>
                <a:lnTo>
                  <a:pt x="60157" y="81298"/>
                </a:lnTo>
                <a:cubicBezTo>
                  <a:pt x="60470" y="70190"/>
                  <a:pt x="57889" y="59191"/>
                  <a:pt x="52661" y="49386"/>
                </a:cubicBezTo>
                <a:cubicBezTo>
                  <a:pt x="47746" y="40836"/>
                  <a:pt x="40136" y="34156"/>
                  <a:pt x="31027" y="3039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62" name="手繪多邊形: 圖案 61">
            <a:extLst>
              <a:ext uri="{FF2B5EF4-FFF2-40B4-BE49-F238E27FC236}">
                <a16:creationId xmlns:a16="http://schemas.microsoft.com/office/drawing/2014/main" id="{F1B70E57-2E01-36EC-6832-B0786D833E4D}"/>
              </a:ext>
            </a:extLst>
          </p:cNvPr>
          <p:cNvSpPr/>
          <p:nvPr/>
        </p:nvSpPr>
        <p:spPr>
          <a:xfrm>
            <a:off x="9368893" y="2547548"/>
            <a:ext cx="9488" cy="60403"/>
          </a:xfrm>
          <a:custGeom>
            <a:avLst/>
            <a:gdLst>
              <a:gd name="connsiteX0" fmla="*/ 0 w 9488"/>
              <a:gd name="connsiteY0" fmla="*/ 60403 h 60403"/>
              <a:gd name="connsiteX1" fmla="*/ 0 w 9488"/>
              <a:gd name="connsiteY1" fmla="*/ 0 h 6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88" h="60403">
                <a:moveTo>
                  <a:pt x="0" y="60403"/>
                </a:moveTo>
                <a:lnTo>
                  <a:pt x="0" y="0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63" name="手繪多邊形: 圖案 62">
            <a:extLst>
              <a:ext uri="{FF2B5EF4-FFF2-40B4-BE49-F238E27FC236}">
                <a16:creationId xmlns:a16="http://schemas.microsoft.com/office/drawing/2014/main" id="{5A52FE70-83C8-7632-16E9-E50AF053A8DB}"/>
              </a:ext>
            </a:extLst>
          </p:cNvPr>
          <p:cNvSpPr/>
          <p:nvPr/>
        </p:nvSpPr>
        <p:spPr>
          <a:xfrm>
            <a:off x="9409599" y="2565498"/>
            <a:ext cx="9488" cy="60403"/>
          </a:xfrm>
          <a:custGeom>
            <a:avLst/>
            <a:gdLst>
              <a:gd name="connsiteX0" fmla="*/ 0 w 9488"/>
              <a:gd name="connsiteY0" fmla="*/ 60403 h 60403"/>
              <a:gd name="connsiteX1" fmla="*/ 0 w 9488"/>
              <a:gd name="connsiteY1" fmla="*/ 0 h 6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88" h="60403">
                <a:moveTo>
                  <a:pt x="0" y="60403"/>
                </a:moveTo>
                <a:lnTo>
                  <a:pt x="0" y="0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24" name="手繪多邊形: 圖案 1023">
            <a:extLst>
              <a:ext uri="{FF2B5EF4-FFF2-40B4-BE49-F238E27FC236}">
                <a16:creationId xmlns:a16="http://schemas.microsoft.com/office/drawing/2014/main" id="{F4B81FDE-0886-B7CD-6553-14E012F1F766}"/>
              </a:ext>
            </a:extLst>
          </p:cNvPr>
          <p:cNvSpPr/>
          <p:nvPr/>
        </p:nvSpPr>
        <p:spPr>
          <a:xfrm>
            <a:off x="9450210" y="2583448"/>
            <a:ext cx="9488" cy="60403"/>
          </a:xfrm>
          <a:custGeom>
            <a:avLst/>
            <a:gdLst>
              <a:gd name="connsiteX0" fmla="*/ 0 w 9488"/>
              <a:gd name="connsiteY0" fmla="*/ 60403 h 60403"/>
              <a:gd name="connsiteX1" fmla="*/ 0 w 9488"/>
              <a:gd name="connsiteY1" fmla="*/ 0 h 6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88" h="60403">
                <a:moveTo>
                  <a:pt x="0" y="60403"/>
                </a:moveTo>
                <a:lnTo>
                  <a:pt x="0" y="0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25" name="手繪多邊形: 圖案 1024">
            <a:extLst>
              <a:ext uri="{FF2B5EF4-FFF2-40B4-BE49-F238E27FC236}">
                <a16:creationId xmlns:a16="http://schemas.microsoft.com/office/drawing/2014/main" id="{CBFDDFF4-9C13-3E61-FAD2-9ECF34530E8B}"/>
              </a:ext>
            </a:extLst>
          </p:cNvPr>
          <p:cNvSpPr/>
          <p:nvPr/>
        </p:nvSpPr>
        <p:spPr>
          <a:xfrm>
            <a:off x="9490915" y="2601398"/>
            <a:ext cx="9488" cy="60498"/>
          </a:xfrm>
          <a:custGeom>
            <a:avLst/>
            <a:gdLst>
              <a:gd name="connsiteX0" fmla="*/ 0 w 9488"/>
              <a:gd name="connsiteY0" fmla="*/ 60498 h 60498"/>
              <a:gd name="connsiteX1" fmla="*/ 0 w 9488"/>
              <a:gd name="connsiteY1" fmla="*/ 0 h 6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88" h="60498">
                <a:moveTo>
                  <a:pt x="0" y="60498"/>
                </a:moveTo>
                <a:lnTo>
                  <a:pt x="0" y="0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27" name="手繪多邊形: 圖案 1026">
            <a:extLst>
              <a:ext uri="{FF2B5EF4-FFF2-40B4-BE49-F238E27FC236}">
                <a16:creationId xmlns:a16="http://schemas.microsoft.com/office/drawing/2014/main" id="{EE9F8279-A448-73B3-27E4-8D07945F456D}"/>
              </a:ext>
            </a:extLst>
          </p:cNvPr>
          <p:cNvSpPr/>
          <p:nvPr/>
        </p:nvSpPr>
        <p:spPr>
          <a:xfrm>
            <a:off x="9531526" y="2619443"/>
            <a:ext cx="9488" cy="60403"/>
          </a:xfrm>
          <a:custGeom>
            <a:avLst/>
            <a:gdLst>
              <a:gd name="connsiteX0" fmla="*/ 0 w 9488"/>
              <a:gd name="connsiteY0" fmla="*/ 60403 h 60403"/>
              <a:gd name="connsiteX1" fmla="*/ 0 w 9488"/>
              <a:gd name="connsiteY1" fmla="*/ 0 h 6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88" h="60403">
                <a:moveTo>
                  <a:pt x="0" y="60403"/>
                </a:moveTo>
                <a:lnTo>
                  <a:pt x="0" y="0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28" name="手繪多邊形: 圖案 1027">
            <a:extLst>
              <a:ext uri="{FF2B5EF4-FFF2-40B4-BE49-F238E27FC236}">
                <a16:creationId xmlns:a16="http://schemas.microsoft.com/office/drawing/2014/main" id="{ED7EBFB9-AFEB-892F-FC46-8115E6C948CC}"/>
              </a:ext>
            </a:extLst>
          </p:cNvPr>
          <p:cNvSpPr/>
          <p:nvPr/>
        </p:nvSpPr>
        <p:spPr>
          <a:xfrm>
            <a:off x="9641118" y="2071421"/>
            <a:ext cx="8729" cy="9624"/>
          </a:xfrm>
          <a:custGeom>
            <a:avLst/>
            <a:gdLst>
              <a:gd name="connsiteX0" fmla="*/ 8729 w 8729"/>
              <a:gd name="connsiteY0" fmla="*/ 6766 h 9624"/>
              <a:gd name="connsiteX1" fmla="*/ 8729 w 8729"/>
              <a:gd name="connsiteY1" fmla="*/ 6766 h 9624"/>
              <a:gd name="connsiteX2" fmla="*/ 4365 w 8729"/>
              <a:gd name="connsiteY2" fmla="*/ 9235 h 9624"/>
              <a:gd name="connsiteX3" fmla="*/ 4365 w 8729"/>
              <a:gd name="connsiteY3" fmla="*/ 9235 h 9624"/>
              <a:gd name="connsiteX4" fmla="*/ 0 w 8729"/>
              <a:gd name="connsiteY4" fmla="*/ 2872 h 9624"/>
              <a:gd name="connsiteX5" fmla="*/ 0 w 8729"/>
              <a:gd name="connsiteY5" fmla="*/ 2872 h 9624"/>
              <a:gd name="connsiteX6" fmla="*/ 4365 w 8729"/>
              <a:gd name="connsiteY6" fmla="*/ 403 h 9624"/>
              <a:gd name="connsiteX7" fmla="*/ 4365 w 8729"/>
              <a:gd name="connsiteY7" fmla="*/ 403 h 9624"/>
              <a:gd name="connsiteX8" fmla="*/ 8729 w 8729"/>
              <a:gd name="connsiteY8" fmla="*/ 6766 h 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29" h="9624">
                <a:moveTo>
                  <a:pt x="8729" y="6766"/>
                </a:moveTo>
                <a:lnTo>
                  <a:pt x="8729" y="6766"/>
                </a:lnTo>
                <a:cubicBezTo>
                  <a:pt x="8729" y="9140"/>
                  <a:pt x="6832" y="10280"/>
                  <a:pt x="4365" y="9235"/>
                </a:cubicBezTo>
                <a:lnTo>
                  <a:pt x="4365" y="9235"/>
                </a:lnTo>
                <a:cubicBezTo>
                  <a:pt x="1860" y="8067"/>
                  <a:pt x="190" y="5630"/>
                  <a:pt x="0" y="2872"/>
                </a:cubicBezTo>
                <a:lnTo>
                  <a:pt x="0" y="2872"/>
                </a:lnTo>
                <a:cubicBezTo>
                  <a:pt x="0" y="403"/>
                  <a:pt x="1898" y="-642"/>
                  <a:pt x="4365" y="403"/>
                </a:cubicBezTo>
                <a:lnTo>
                  <a:pt x="4365" y="403"/>
                </a:lnTo>
                <a:cubicBezTo>
                  <a:pt x="6879" y="1555"/>
                  <a:pt x="8559" y="4001"/>
                  <a:pt x="8729" y="6766"/>
                </a:cubicBezTo>
                <a:close/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29" name="手繪多邊形: 圖案 1028">
            <a:extLst>
              <a:ext uri="{FF2B5EF4-FFF2-40B4-BE49-F238E27FC236}">
                <a16:creationId xmlns:a16="http://schemas.microsoft.com/office/drawing/2014/main" id="{07B023D5-AA0F-67F4-A4E9-0FF785F7C65A}"/>
              </a:ext>
            </a:extLst>
          </p:cNvPr>
          <p:cNvSpPr/>
          <p:nvPr/>
        </p:nvSpPr>
        <p:spPr>
          <a:xfrm>
            <a:off x="9641118" y="2657424"/>
            <a:ext cx="8729" cy="9624"/>
          </a:xfrm>
          <a:custGeom>
            <a:avLst/>
            <a:gdLst>
              <a:gd name="connsiteX0" fmla="*/ 8729 w 8729"/>
              <a:gd name="connsiteY0" fmla="*/ 6752 h 9624"/>
              <a:gd name="connsiteX1" fmla="*/ 8729 w 8729"/>
              <a:gd name="connsiteY1" fmla="*/ 6752 h 9624"/>
              <a:gd name="connsiteX2" fmla="*/ 4365 w 8729"/>
              <a:gd name="connsiteY2" fmla="*/ 9221 h 9624"/>
              <a:gd name="connsiteX3" fmla="*/ 4365 w 8729"/>
              <a:gd name="connsiteY3" fmla="*/ 9221 h 9624"/>
              <a:gd name="connsiteX4" fmla="*/ 0 w 8729"/>
              <a:gd name="connsiteY4" fmla="*/ 2858 h 9624"/>
              <a:gd name="connsiteX5" fmla="*/ 0 w 8729"/>
              <a:gd name="connsiteY5" fmla="*/ 2858 h 9624"/>
              <a:gd name="connsiteX6" fmla="*/ 4365 w 8729"/>
              <a:gd name="connsiteY6" fmla="*/ 389 h 9624"/>
              <a:gd name="connsiteX7" fmla="*/ 4365 w 8729"/>
              <a:gd name="connsiteY7" fmla="*/ 389 h 9624"/>
              <a:gd name="connsiteX8" fmla="*/ 8729 w 8729"/>
              <a:gd name="connsiteY8" fmla="*/ 6752 h 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29" h="9624">
                <a:moveTo>
                  <a:pt x="8729" y="6752"/>
                </a:moveTo>
                <a:lnTo>
                  <a:pt x="8729" y="6752"/>
                </a:lnTo>
                <a:cubicBezTo>
                  <a:pt x="8729" y="9221"/>
                  <a:pt x="6832" y="10266"/>
                  <a:pt x="4365" y="9221"/>
                </a:cubicBezTo>
                <a:lnTo>
                  <a:pt x="4365" y="9221"/>
                </a:lnTo>
                <a:cubicBezTo>
                  <a:pt x="1850" y="8069"/>
                  <a:pt x="171" y="5623"/>
                  <a:pt x="0" y="2858"/>
                </a:cubicBezTo>
                <a:lnTo>
                  <a:pt x="0" y="2858"/>
                </a:lnTo>
                <a:cubicBezTo>
                  <a:pt x="0" y="484"/>
                  <a:pt x="1898" y="-656"/>
                  <a:pt x="4365" y="389"/>
                </a:cubicBezTo>
                <a:lnTo>
                  <a:pt x="4365" y="389"/>
                </a:lnTo>
                <a:cubicBezTo>
                  <a:pt x="6870" y="1557"/>
                  <a:pt x="8540" y="3994"/>
                  <a:pt x="8729" y="6752"/>
                </a:cubicBezTo>
                <a:close/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30" name="手繪多邊形: 圖案 1029">
            <a:extLst>
              <a:ext uri="{FF2B5EF4-FFF2-40B4-BE49-F238E27FC236}">
                <a16:creationId xmlns:a16="http://schemas.microsoft.com/office/drawing/2014/main" id="{22E16EF5-C90F-7AAF-0D78-C5FB6F2852BC}"/>
              </a:ext>
            </a:extLst>
          </p:cNvPr>
          <p:cNvSpPr/>
          <p:nvPr/>
        </p:nvSpPr>
        <p:spPr>
          <a:xfrm>
            <a:off x="9284256" y="1911824"/>
            <a:ext cx="8824" cy="9626"/>
          </a:xfrm>
          <a:custGeom>
            <a:avLst/>
            <a:gdLst>
              <a:gd name="connsiteX0" fmla="*/ 8824 w 8824"/>
              <a:gd name="connsiteY0" fmla="*/ 6807 h 9626"/>
              <a:gd name="connsiteX1" fmla="*/ 8824 w 8824"/>
              <a:gd name="connsiteY1" fmla="*/ 6807 h 9626"/>
              <a:gd name="connsiteX2" fmla="*/ 4460 w 8824"/>
              <a:gd name="connsiteY2" fmla="*/ 9181 h 9626"/>
              <a:gd name="connsiteX3" fmla="*/ 4460 w 8824"/>
              <a:gd name="connsiteY3" fmla="*/ 9181 h 9626"/>
              <a:gd name="connsiteX4" fmla="*/ 0 w 8824"/>
              <a:gd name="connsiteY4" fmla="*/ 2913 h 9626"/>
              <a:gd name="connsiteX5" fmla="*/ 0 w 8824"/>
              <a:gd name="connsiteY5" fmla="*/ 2913 h 9626"/>
              <a:gd name="connsiteX6" fmla="*/ 4460 w 8824"/>
              <a:gd name="connsiteY6" fmla="*/ 444 h 9626"/>
              <a:gd name="connsiteX7" fmla="*/ 4460 w 8824"/>
              <a:gd name="connsiteY7" fmla="*/ 444 h 9626"/>
              <a:gd name="connsiteX8" fmla="*/ 8824 w 8824"/>
              <a:gd name="connsiteY8" fmla="*/ 6807 h 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4" h="9626">
                <a:moveTo>
                  <a:pt x="8824" y="6807"/>
                </a:moveTo>
                <a:lnTo>
                  <a:pt x="8824" y="6807"/>
                </a:lnTo>
                <a:cubicBezTo>
                  <a:pt x="8824" y="9181"/>
                  <a:pt x="6832" y="10321"/>
                  <a:pt x="4460" y="9181"/>
                </a:cubicBezTo>
                <a:lnTo>
                  <a:pt x="4460" y="9181"/>
                </a:lnTo>
                <a:cubicBezTo>
                  <a:pt x="1948" y="8056"/>
                  <a:pt x="241" y="5657"/>
                  <a:pt x="0" y="2913"/>
                </a:cubicBezTo>
                <a:lnTo>
                  <a:pt x="0" y="2913"/>
                </a:lnTo>
                <a:cubicBezTo>
                  <a:pt x="0" y="444"/>
                  <a:pt x="1993" y="-696"/>
                  <a:pt x="4460" y="444"/>
                </a:cubicBezTo>
                <a:lnTo>
                  <a:pt x="4460" y="444"/>
                </a:lnTo>
                <a:cubicBezTo>
                  <a:pt x="6949" y="1628"/>
                  <a:pt x="8615" y="4055"/>
                  <a:pt x="8824" y="6807"/>
                </a:cubicBezTo>
                <a:close/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31" name="手繪多邊形: 圖案 1030">
            <a:extLst>
              <a:ext uri="{FF2B5EF4-FFF2-40B4-BE49-F238E27FC236}">
                <a16:creationId xmlns:a16="http://schemas.microsoft.com/office/drawing/2014/main" id="{2E09163A-9AE5-B10F-0F82-A71E13E159BC}"/>
              </a:ext>
            </a:extLst>
          </p:cNvPr>
          <p:cNvSpPr/>
          <p:nvPr/>
        </p:nvSpPr>
        <p:spPr>
          <a:xfrm>
            <a:off x="9284256" y="2478683"/>
            <a:ext cx="8824" cy="9624"/>
          </a:xfrm>
          <a:custGeom>
            <a:avLst/>
            <a:gdLst>
              <a:gd name="connsiteX0" fmla="*/ 8824 w 8824"/>
              <a:gd name="connsiteY0" fmla="*/ 6752 h 9624"/>
              <a:gd name="connsiteX1" fmla="*/ 8824 w 8824"/>
              <a:gd name="connsiteY1" fmla="*/ 6752 h 9624"/>
              <a:gd name="connsiteX2" fmla="*/ 4460 w 8824"/>
              <a:gd name="connsiteY2" fmla="*/ 9221 h 9624"/>
              <a:gd name="connsiteX3" fmla="*/ 4460 w 8824"/>
              <a:gd name="connsiteY3" fmla="*/ 9221 h 9624"/>
              <a:gd name="connsiteX4" fmla="*/ 0 w 8824"/>
              <a:gd name="connsiteY4" fmla="*/ 2858 h 9624"/>
              <a:gd name="connsiteX5" fmla="*/ 0 w 8824"/>
              <a:gd name="connsiteY5" fmla="*/ 2858 h 9624"/>
              <a:gd name="connsiteX6" fmla="*/ 4460 w 8824"/>
              <a:gd name="connsiteY6" fmla="*/ 389 h 9624"/>
              <a:gd name="connsiteX7" fmla="*/ 4460 w 8824"/>
              <a:gd name="connsiteY7" fmla="*/ 389 h 9624"/>
              <a:gd name="connsiteX8" fmla="*/ 8824 w 8824"/>
              <a:gd name="connsiteY8" fmla="*/ 6752 h 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4" h="9624">
                <a:moveTo>
                  <a:pt x="8824" y="6752"/>
                </a:moveTo>
                <a:lnTo>
                  <a:pt x="8824" y="6752"/>
                </a:lnTo>
                <a:cubicBezTo>
                  <a:pt x="8824" y="9221"/>
                  <a:pt x="6832" y="10266"/>
                  <a:pt x="4460" y="9221"/>
                </a:cubicBezTo>
                <a:lnTo>
                  <a:pt x="4460" y="9221"/>
                </a:lnTo>
                <a:cubicBezTo>
                  <a:pt x="1920" y="8080"/>
                  <a:pt x="208" y="5637"/>
                  <a:pt x="0" y="2858"/>
                </a:cubicBezTo>
                <a:lnTo>
                  <a:pt x="0" y="2858"/>
                </a:lnTo>
                <a:cubicBezTo>
                  <a:pt x="0" y="484"/>
                  <a:pt x="1993" y="-656"/>
                  <a:pt x="4460" y="389"/>
                </a:cubicBezTo>
                <a:lnTo>
                  <a:pt x="4460" y="389"/>
                </a:lnTo>
                <a:cubicBezTo>
                  <a:pt x="6936" y="1588"/>
                  <a:pt x="8596" y="4007"/>
                  <a:pt x="8824" y="6752"/>
                </a:cubicBezTo>
                <a:close/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32" name="手繪多邊形: 圖案 1031">
            <a:extLst>
              <a:ext uri="{FF2B5EF4-FFF2-40B4-BE49-F238E27FC236}">
                <a16:creationId xmlns:a16="http://schemas.microsoft.com/office/drawing/2014/main" id="{3AE2009F-7DD1-F1D1-27FD-5E78EFF9D2F5}"/>
              </a:ext>
            </a:extLst>
          </p:cNvPr>
          <p:cNvSpPr/>
          <p:nvPr/>
        </p:nvSpPr>
        <p:spPr>
          <a:xfrm>
            <a:off x="9319079" y="2521335"/>
            <a:ext cx="259984" cy="169528"/>
          </a:xfrm>
          <a:custGeom>
            <a:avLst/>
            <a:gdLst>
              <a:gd name="connsiteX0" fmla="*/ 0 w 259984"/>
              <a:gd name="connsiteY0" fmla="*/ 54610 h 169528"/>
              <a:gd name="connsiteX1" fmla="*/ 0 w 259984"/>
              <a:gd name="connsiteY1" fmla="*/ 0 h 169528"/>
              <a:gd name="connsiteX2" fmla="*/ 259985 w 259984"/>
              <a:gd name="connsiteY2" fmla="*/ 114918 h 169528"/>
              <a:gd name="connsiteX3" fmla="*/ 259985 w 259984"/>
              <a:gd name="connsiteY3" fmla="*/ 169528 h 16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984" h="169528">
                <a:moveTo>
                  <a:pt x="0" y="54610"/>
                </a:moveTo>
                <a:lnTo>
                  <a:pt x="0" y="0"/>
                </a:lnTo>
                <a:lnTo>
                  <a:pt x="259985" y="114918"/>
                </a:lnTo>
                <a:lnTo>
                  <a:pt x="259985" y="169528"/>
                </a:lnTo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33" name="手繪多邊形: 圖案 1032">
            <a:extLst>
              <a:ext uri="{FF2B5EF4-FFF2-40B4-BE49-F238E27FC236}">
                <a16:creationId xmlns:a16="http://schemas.microsoft.com/office/drawing/2014/main" id="{6B32097C-A4C9-BC5F-00E3-755A8993B3CA}"/>
              </a:ext>
            </a:extLst>
          </p:cNvPr>
          <p:cNvSpPr/>
          <p:nvPr/>
        </p:nvSpPr>
        <p:spPr>
          <a:xfrm>
            <a:off x="9341661" y="2031555"/>
            <a:ext cx="262926" cy="116153"/>
          </a:xfrm>
          <a:custGeom>
            <a:avLst/>
            <a:gdLst>
              <a:gd name="connsiteX0" fmla="*/ 0 w 262926"/>
              <a:gd name="connsiteY0" fmla="*/ 0 h 116153"/>
              <a:gd name="connsiteX1" fmla="*/ 262926 w 262926"/>
              <a:gd name="connsiteY1" fmla="*/ 116153 h 11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926" h="116153">
                <a:moveTo>
                  <a:pt x="0" y="0"/>
                </a:moveTo>
                <a:lnTo>
                  <a:pt x="262926" y="116153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34" name="手繪多邊形: 圖案 1033">
            <a:extLst>
              <a:ext uri="{FF2B5EF4-FFF2-40B4-BE49-F238E27FC236}">
                <a16:creationId xmlns:a16="http://schemas.microsoft.com/office/drawing/2014/main" id="{7D18AC1E-2B46-E855-46B6-D75F29B35FCC}"/>
              </a:ext>
            </a:extLst>
          </p:cNvPr>
          <p:cNvSpPr/>
          <p:nvPr/>
        </p:nvSpPr>
        <p:spPr>
          <a:xfrm>
            <a:off x="9341661" y="2400529"/>
            <a:ext cx="262926" cy="116248"/>
          </a:xfrm>
          <a:custGeom>
            <a:avLst/>
            <a:gdLst>
              <a:gd name="connsiteX0" fmla="*/ 0 w 262926"/>
              <a:gd name="connsiteY0" fmla="*/ 0 h 116248"/>
              <a:gd name="connsiteX1" fmla="*/ 262926 w 262926"/>
              <a:gd name="connsiteY1" fmla="*/ 116248 h 11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926" h="116248">
                <a:moveTo>
                  <a:pt x="0" y="0"/>
                </a:moveTo>
                <a:lnTo>
                  <a:pt x="262926" y="116248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35" name="手繪多邊形: 圖案 1034">
            <a:extLst>
              <a:ext uri="{FF2B5EF4-FFF2-40B4-BE49-F238E27FC236}">
                <a16:creationId xmlns:a16="http://schemas.microsoft.com/office/drawing/2014/main" id="{26499DCB-D031-E868-D789-C026AA030387}"/>
              </a:ext>
            </a:extLst>
          </p:cNvPr>
          <p:cNvSpPr/>
          <p:nvPr/>
        </p:nvSpPr>
        <p:spPr>
          <a:xfrm>
            <a:off x="9246302" y="1847424"/>
            <a:ext cx="448806" cy="882165"/>
          </a:xfrm>
          <a:custGeom>
            <a:avLst/>
            <a:gdLst>
              <a:gd name="connsiteX0" fmla="*/ 371855 w 448806"/>
              <a:gd name="connsiteY0" fmla="*/ 872692 h 882165"/>
              <a:gd name="connsiteX1" fmla="*/ 60916 w 448806"/>
              <a:gd name="connsiteY1" fmla="*/ 732415 h 882165"/>
              <a:gd name="connsiteX2" fmla="*/ 0 w 448806"/>
              <a:gd name="connsiteY2" fmla="*/ 641810 h 882165"/>
              <a:gd name="connsiteX3" fmla="*/ 0 w 448806"/>
              <a:gd name="connsiteY3" fmla="*/ 35212 h 882165"/>
              <a:gd name="connsiteX4" fmla="*/ 76952 w 448806"/>
              <a:gd name="connsiteY4" fmla="*/ 9474 h 882165"/>
              <a:gd name="connsiteX5" fmla="*/ 397853 w 448806"/>
              <a:gd name="connsiteY5" fmla="*/ 155449 h 882165"/>
              <a:gd name="connsiteX6" fmla="*/ 448806 w 448806"/>
              <a:gd name="connsiteY6" fmla="*/ 240355 h 882165"/>
              <a:gd name="connsiteX7" fmla="*/ 448806 w 448806"/>
              <a:gd name="connsiteY7" fmla="*/ 846954 h 882165"/>
              <a:gd name="connsiteX8" fmla="*/ 371855 w 448806"/>
              <a:gd name="connsiteY8" fmla="*/ 872692 h 88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806" h="882165">
                <a:moveTo>
                  <a:pt x="371855" y="872692"/>
                </a:moveTo>
                <a:lnTo>
                  <a:pt x="60916" y="732415"/>
                </a:lnTo>
                <a:cubicBezTo>
                  <a:pt x="24392" y="717056"/>
                  <a:pt x="461" y="681462"/>
                  <a:pt x="0" y="641810"/>
                </a:cubicBezTo>
                <a:lnTo>
                  <a:pt x="0" y="35212"/>
                </a:lnTo>
                <a:cubicBezTo>
                  <a:pt x="0" y="1496"/>
                  <a:pt x="34443" y="-9996"/>
                  <a:pt x="76952" y="9474"/>
                </a:cubicBezTo>
                <a:lnTo>
                  <a:pt x="397853" y="155449"/>
                </a:lnTo>
                <a:cubicBezTo>
                  <a:pt x="440362" y="174444"/>
                  <a:pt x="448806" y="206640"/>
                  <a:pt x="448806" y="240355"/>
                </a:cubicBezTo>
                <a:lnTo>
                  <a:pt x="448806" y="846954"/>
                </a:lnTo>
                <a:cubicBezTo>
                  <a:pt x="448806" y="880670"/>
                  <a:pt x="414363" y="892161"/>
                  <a:pt x="371855" y="872692"/>
                </a:cubicBezTo>
                <a:close/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36" name="手繪多邊形: 圖案 1035">
            <a:extLst>
              <a:ext uri="{FF2B5EF4-FFF2-40B4-BE49-F238E27FC236}">
                <a16:creationId xmlns:a16="http://schemas.microsoft.com/office/drawing/2014/main" id="{26BFA12D-772C-8B95-D324-4CEC44717673}"/>
              </a:ext>
            </a:extLst>
          </p:cNvPr>
          <p:cNvSpPr/>
          <p:nvPr/>
        </p:nvSpPr>
        <p:spPr>
          <a:xfrm>
            <a:off x="9435882" y="1816724"/>
            <a:ext cx="362816" cy="840804"/>
          </a:xfrm>
          <a:custGeom>
            <a:avLst/>
            <a:gdLst>
              <a:gd name="connsiteX0" fmla="*/ 0 w 362816"/>
              <a:gd name="connsiteY0" fmla="*/ 0 h 840804"/>
              <a:gd name="connsiteX1" fmla="*/ 285319 w 362816"/>
              <a:gd name="connsiteY1" fmla="*/ 125176 h 840804"/>
              <a:gd name="connsiteX2" fmla="*/ 361227 w 362816"/>
              <a:gd name="connsiteY2" fmla="*/ 208183 h 840804"/>
              <a:gd name="connsiteX3" fmla="*/ 362746 w 362816"/>
              <a:gd name="connsiteY3" fmla="*/ 808893 h 840804"/>
              <a:gd name="connsiteX4" fmla="*/ 342725 w 362816"/>
              <a:gd name="connsiteY4" fmla="*/ 840804 h 84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816" h="840804">
                <a:moveTo>
                  <a:pt x="0" y="0"/>
                </a:moveTo>
                <a:lnTo>
                  <a:pt x="285319" y="125176"/>
                </a:lnTo>
                <a:cubicBezTo>
                  <a:pt x="327828" y="144645"/>
                  <a:pt x="358096" y="170383"/>
                  <a:pt x="361227" y="208183"/>
                </a:cubicBezTo>
                <a:lnTo>
                  <a:pt x="362746" y="808893"/>
                </a:lnTo>
                <a:cubicBezTo>
                  <a:pt x="363666" y="822744"/>
                  <a:pt x="355591" y="835618"/>
                  <a:pt x="342725" y="840804"/>
                </a:cubicBezTo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37" name="手繪多邊形: 圖案 1036">
            <a:extLst>
              <a:ext uri="{FF2B5EF4-FFF2-40B4-BE49-F238E27FC236}">
                <a16:creationId xmlns:a16="http://schemas.microsoft.com/office/drawing/2014/main" id="{1CACF798-8AFD-69F8-224B-EC4BC5BF6068}"/>
              </a:ext>
            </a:extLst>
          </p:cNvPr>
          <p:cNvSpPr/>
          <p:nvPr/>
        </p:nvSpPr>
        <p:spPr>
          <a:xfrm>
            <a:off x="9675846" y="2657433"/>
            <a:ext cx="102286" cy="68571"/>
          </a:xfrm>
          <a:custGeom>
            <a:avLst/>
            <a:gdLst>
              <a:gd name="connsiteX0" fmla="*/ 0 w 102286"/>
              <a:gd name="connsiteY0" fmla="*/ 68571 h 68571"/>
              <a:gd name="connsiteX1" fmla="*/ 102286 w 102286"/>
              <a:gd name="connsiteY1" fmla="*/ 0 h 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286" h="68571">
                <a:moveTo>
                  <a:pt x="0" y="68571"/>
                </a:moveTo>
                <a:lnTo>
                  <a:pt x="102286" y="0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38" name="手繪多邊形: 圖案 1037">
            <a:extLst>
              <a:ext uri="{FF2B5EF4-FFF2-40B4-BE49-F238E27FC236}">
                <a16:creationId xmlns:a16="http://schemas.microsoft.com/office/drawing/2014/main" id="{2A025F69-EF06-9D16-45D9-E34E59B6C479}"/>
              </a:ext>
            </a:extLst>
          </p:cNvPr>
          <p:cNvSpPr/>
          <p:nvPr/>
        </p:nvSpPr>
        <p:spPr>
          <a:xfrm>
            <a:off x="9069910" y="1827456"/>
            <a:ext cx="437989" cy="1019355"/>
          </a:xfrm>
          <a:custGeom>
            <a:avLst/>
            <a:gdLst>
              <a:gd name="connsiteX0" fmla="*/ 474 w 437989"/>
              <a:gd name="connsiteY0" fmla="*/ 0 h 1019355"/>
              <a:gd name="connsiteX1" fmla="*/ 0 w 437989"/>
              <a:gd name="connsiteY1" fmla="*/ 811932 h 1019355"/>
              <a:gd name="connsiteX2" fmla="*/ 437989 w 437989"/>
              <a:gd name="connsiteY2" fmla="*/ 1019355 h 101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989" h="1019355">
                <a:moveTo>
                  <a:pt x="474" y="0"/>
                </a:moveTo>
                <a:lnTo>
                  <a:pt x="0" y="811932"/>
                </a:lnTo>
                <a:lnTo>
                  <a:pt x="437989" y="1019355"/>
                </a:lnTo>
              </a:path>
            </a:pathLst>
          </a:custGeom>
          <a:noFill/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39" name="手繪多邊形: 圖案 1038">
            <a:extLst>
              <a:ext uri="{FF2B5EF4-FFF2-40B4-BE49-F238E27FC236}">
                <a16:creationId xmlns:a16="http://schemas.microsoft.com/office/drawing/2014/main" id="{F54DD52E-8582-23ED-F362-C3D84F6566DB}"/>
              </a:ext>
            </a:extLst>
          </p:cNvPr>
          <p:cNvSpPr/>
          <p:nvPr/>
        </p:nvSpPr>
        <p:spPr>
          <a:xfrm>
            <a:off x="9069910" y="2578605"/>
            <a:ext cx="106555" cy="60783"/>
          </a:xfrm>
          <a:custGeom>
            <a:avLst/>
            <a:gdLst>
              <a:gd name="connsiteX0" fmla="*/ 0 w 106555"/>
              <a:gd name="connsiteY0" fmla="*/ 60783 h 60783"/>
              <a:gd name="connsiteX1" fmla="*/ 106556 w 106555"/>
              <a:gd name="connsiteY1" fmla="*/ 0 h 6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6555" h="60783">
                <a:moveTo>
                  <a:pt x="0" y="60783"/>
                </a:moveTo>
                <a:lnTo>
                  <a:pt x="106556" y="0"/>
                </a:lnTo>
              </a:path>
            </a:pathLst>
          </a:custGeom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40" name="手繪多邊形: 圖案 1039">
            <a:extLst>
              <a:ext uri="{FF2B5EF4-FFF2-40B4-BE49-F238E27FC236}">
                <a16:creationId xmlns:a16="http://schemas.microsoft.com/office/drawing/2014/main" id="{6F472CB2-65BF-D9BB-9EFC-1FC4621A996F}"/>
              </a:ext>
            </a:extLst>
          </p:cNvPr>
          <p:cNvSpPr/>
          <p:nvPr/>
        </p:nvSpPr>
        <p:spPr>
          <a:xfrm>
            <a:off x="9011936" y="1827456"/>
            <a:ext cx="116993" cy="58598"/>
          </a:xfrm>
          <a:custGeom>
            <a:avLst/>
            <a:gdLst>
              <a:gd name="connsiteX0" fmla="*/ 0 w 116993"/>
              <a:gd name="connsiteY0" fmla="*/ 58599 h 58598"/>
              <a:gd name="connsiteX1" fmla="*/ 58449 w 116993"/>
              <a:gd name="connsiteY1" fmla="*/ 0 h 58598"/>
              <a:gd name="connsiteX2" fmla="*/ 116993 w 116993"/>
              <a:gd name="connsiteY2" fmla="*/ 58599 h 5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93" h="58598">
                <a:moveTo>
                  <a:pt x="0" y="58599"/>
                </a:moveTo>
                <a:lnTo>
                  <a:pt x="58449" y="0"/>
                </a:lnTo>
                <a:lnTo>
                  <a:pt x="116993" y="58599"/>
                </a:lnTo>
              </a:path>
            </a:pathLst>
          </a:custGeom>
          <a:noFill/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41" name="手繪多邊形: 圖案 1040">
            <a:extLst>
              <a:ext uri="{FF2B5EF4-FFF2-40B4-BE49-F238E27FC236}">
                <a16:creationId xmlns:a16="http://schemas.microsoft.com/office/drawing/2014/main" id="{C47F1AA8-6DC9-4470-D87E-E773E5E8EC97}"/>
              </a:ext>
            </a:extLst>
          </p:cNvPr>
          <p:cNvSpPr/>
          <p:nvPr/>
        </p:nvSpPr>
        <p:spPr>
          <a:xfrm>
            <a:off x="9414628" y="2785458"/>
            <a:ext cx="93271" cy="61353"/>
          </a:xfrm>
          <a:custGeom>
            <a:avLst/>
            <a:gdLst>
              <a:gd name="connsiteX0" fmla="*/ 69930 w 93271"/>
              <a:gd name="connsiteY0" fmla="*/ 0 h 61353"/>
              <a:gd name="connsiteX1" fmla="*/ 93272 w 93271"/>
              <a:gd name="connsiteY1" fmla="*/ 61353 h 61353"/>
              <a:gd name="connsiteX2" fmla="*/ 0 w 93271"/>
              <a:gd name="connsiteY2" fmla="*/ 61353 h 6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271" h="61353">
                <a:moveTo>
                  <a:pt x="69930" y="0"/>
                </a:moveTo>
                <a:lnTo>
                  <a:pt x="93272" y="61353"/>
                </a:lnTo>
                <a:lnTo>
                  <a:pt x="0" y="61353"/>
                </a:lnTo>
              </a:path>
            </a:pathLst>
          </a:custGeom>
          <a:noFill/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grpSp>
        <p:nvGrpSpPr>
          <p:cNvPr id="1042" name="Graphic 13">
            <a:extLst>
              <a:ext uri="{FF2B5EF4-FFF2-40B4-BE49-F238E27FC236}">
                <a16:creationId xmlns:a16="http://schemas.microsoft.com/office/drawing/2014/main" id="{9E2804C7-B3EC-DEF7-B969-A26A3EFD0CDC}"/>
              </a:ext>
            </a:extLst>
          </p:cNvPr>
          <p:cNvGrpSpPr/>
          <p:nvPr/>
        </p:nvGrpSpPr>
        <p:grpSpPr>
          <a:xfrm>
            <a:off x="9284636" y="1819975"/>
            <a:ext cx="514062" cy="913213"/>
            <a:chOff x="8944619" y="1763047"/>
            <a:chExt cx="506662" cy="900067"/>
          </a:xfrm>
          <a:solidFill>
            <a:schemeClr val="bg1">
              <a:lumMod val="95000"/>
            </a:schemeClr>
          </a:solidFill>
        </p:grpSpPr>
        <p:sp>
          <p:nvSpPr>
            <p:cNvPr id="1043" name="手繪多邊形: 圖案 1042">
              <a:extLst>
                <a:ext uri="{FF2B5EF4-FFF2-40B4-BE49-F238E27FC236}">
                  <a16:creationId xmlns:a16="http://schemas.microsoft.com/office/drawing/2014/main" id="{56A708D2-1C1F-01B4-0C91-8CB399001D41}"/>
                </a:ext>
              </a:extLst>
            </p:cNvPr>
            <p:cNvSpPr/>
            <p:nvPr/>
          </p:nvSpPr>
          <p:spPr>
            <a:xfrm>
              <a:off x="9328713" y="2663115"/>
              <a:ext cx="9488" cy="9497"/>
            </a:xfrm>
            <a:custGeom>
              <a:avLst/>
              <a:gdLst>
                <a:gd name="connsiteX0" fmla="*/ 0 w 9488"/>
                <a:gd name="connsiteY0" fmla="*/ 0 h 9497"/>
                <a:gd name="connsiteX1" fmla="*/ 0 w 9488"/>
                <a:gd name="connsiteY1" fmla="*/ 0 h 9497"/>
                <a:gd name="connsiteX2" fmla="*/ 0 w 9488"/>
                <a:gd name="connsiteY2" fmla="*/ 0 h 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88" h="949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044" name="手繪多邊形: 圖案 1043">
              <a:extLst>
                <a:ext uri="{FF2B5EF4-FFF2-40B4-BE49-F238E27FC236}">
                  <a16:creationId xmlns:a16="http://schemas.microsoft.com/office/drawing/2014/main" id="{DB26A5CC-6319-4676-E6F0-9CCC21E21331}"/>
                </a:ext>
              </a:extLst>
            </p:cNvPr>
            <p:cNvSpPr/>
            <p:nvPr/>
          </p:nvSpPr>
          <p:spPr>
            <a:xfrm>
              <a:off x="8944619" y="1763047"/>
              <a:ext cx="506662" cy="893609"/>
            </a:xfrm>
            <a:custGeom>
              <a:avLst/>
              <a:gdLst>
                <a:gd name="connsiteX0" fmla="*/ 504883 w 506662"/>
                <a:gd name="connsiteY0" fmla="*/ 199445 h 893609"/>
                <a:gd name="connsiteX1" fmla="*/ 428975 w 506662"/>
                <a:gd name="connsiteY1" fmla="*/ 116438 h 893609"/>
                <a:gd name="connsiteX2" fmla="*/ 153619 w 506662"/>
                <a:gd name="connsiteY2" fmla="*/ 0 h 893609"/>
                <a:gd name="connsiteX3" fmla="*/ 0 w 506662"/>
                <a:gd name="connsiteY3" fmla="*/ 26878 h 893609"/>
                <a:gd name="connsiteX4" fmla="*/ 352403 w 506662"/>
                <a:gd name="connsiteY4" fmla="*/ 176936 h 893609"/>
                <a:gd name="connsiteX5" fmla="*/ 403356 w 506662"/>
                <a:gd name="connsiteY5" fmla="*/ 261843 h 893609"/>
                <a:gd name="connsiteX6" fmla="*/ 403356 w 506662"/>
                <a:gd name="connsiteY6" fmla="*/ 868442 h 893609"/>
                <a:gd name="connsiteX7" fmla="*/ 393868 w 506662"/>
                <a:gd name="connsiteY7" fmla="*/ 893610 h 893609"/>
                <a:gd name="connsiteX8" fmla="*/ 486571 w 506662"/>
                <a:gd name="connsiteY8" fmla="*/ 831497 h 893609"/>
                <a:gd name="connsiteX9" fmla="*/ 486571 w 506662"/>
                <a:gd name="connsiteY9" fmla="*/ 831497 h 893609"/>
                <a:gd name="connsiteX10" fmla="*/ 506591 w 506662"/>
                <a:gd name="connsiteY10" fmla="*/ 799585 h 89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6662" h="893609">
                  <a:moveTo>
                    <a:pt x="504883" y="199445"/>
                  </a:moveTo>
                  <a:cubicBezTo>
                    <a:pt x="502227" y="161456"/>
                    <a:pt x="471958" y="135908"/>
                    <a:pt x="428975" y="116438"/>
                  </a:cubicBezTo>
                  <a:lnTo>
                    <a:pt x="153619" y="0"/>
                  </a:lnTo>
                  <a:lnTo>
                    <a:pt x="0" y="26878"/>
                  </a:lnTo>
                  <a:lnTo>
                    <a:pt x="352403" y="176936"/>
                  </a:lnTo>
                  <a:cubicBezTo>
                    <a:pt x="394912" y="195931"/>
                    <a:pt x="403356" y="228127"/>
                    <a:pt x="403356" y="261843"/>
                  </a:cubicBezTo>
                  <a:lnTo>
                    <a:pt x="403356" y="868442"/>
                  </a:lnTo>
                  <a:cubicBezTo>
                    <a:pt x="403821" y="877785"/>
                    <a:pt x="400387" y="886902"/>
                    <a:pt x="393868" y="893610"/>
                  </a:cubicBezTo>
                  <a:lnTo>
                    <a:pt x="486571" y="831497"/>
                  </a:lnTo>
                  <a:lnTo>
                    <a:pt x="486571" y="831497"/>
                  </a:lnTo>
                  <a:cubicBezTo>
                    <a:pt x="499437" y="826311"/>
                    <a:pt x="507512" y="813436"/>
                    <a:pt x="506591" y="799585"/>
                  </a:cubicBezTo>
                  <a:close/>
                </a:path>
              </a:pathLst>
            </a:custGeom>
            <a:grpFill/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045" name="手繪多邊形: 圖案 1044">
              <a:extLst>
                <a:ext uri="{FF2B5EF4-FFF2-40B4-BE49-F238E27FC236}">
                  <a16:creationId xmlns:a16="http://schemas.microsoft.com/office/drawing/2014/main" id="{B66443AC-787C-37A0-1972-02C5961B1151}"/>
                </a:ext>
              </a:extLst>
            </p:cNvPr>
            <p:cNvSpPr/>
            <p:nvPr/>
          </p:nvSpPr>
          <p:spPr>
            <a:xfrm>
              <a:off x="9328808" y="2656657"/>
              <a:ext cx="9488" cy="6078"/>
            </a:xfrm>
            <a:custGeom>
              <a:avLst/>
              <a:gdLst>
                <a:gd name="connsiteX0" fmla="*/ 9489 w 9488"/>
                <a:gd name="connsiteY0" fmla="*/ 0 h 6078"/>
                <a:gd name="connsiteX1" fmla="*/ 0 w 9488"/>
                <a:gd name="connsiteY1" fmla="*/ 6078 h 6078"/>
                <a:gd name="connsiteX2" fmla="*/ 9489 w 9488"/>
                <a:gd name="connsiteY2" fmla="*/ 0 h 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88" h="6078">
                  <a:moveTo>
                    <a:pt x="9489" y="0"/>
                  </a:moveTo>
                  <a:lnTo>
                    <a:pt x="0" y="6078"/>
                  </a:lnTo>
                  <a:cubicBezTo>
                    <a:pt x="3492" y="4620"/>
                    <a:pt x="6699" y="2562"/>
                    <a:pt x="9489" y="0"/>
                  </a:cubicBezTo>
                  <a:close/>
                </a:path>
              </a:pathLst>
            </a:custGeom>
            <a:grpFill/>
            <a:ln w="94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cs typeface="+mn-ea"/>
                <a:sym typeface="+mn-lt"/>
              </a:endParaRPr>
            </a:p>
          </p:txBody>
        </p:sp>
      </p:grpSp>
      <p:sp>
        <p:nvSpPr>
          <p:cNvPr id="31" name="手繪多邊形: 圖案 30">
            <a:extLst>
              <a:ext uri="{FF2B5EF4-FFF2-40B4-BE49-F238E27FC236}">
                <a16:creationId xmlns:a16="http://schemas.microsoft.com/office/drawing/2014/main" id="{426DEDBA-4CFC-596D-986B-D0B880A1B5AF}"/>
              </a:ext>
            </a:extLst>
          </p:cNvPr>
          <p:cNvSpPr/>
          <p:nvPr/>
        </p:nvSpPr>
        <p:spPr>
          <a:xfrm>
            <a:off x="8092011" y="1800151"/>
            <a:ext cx="473855" cy="440488"/>
          </a:xfrm>
          <a:custGeom>
            <a:avLst/>
            <a:gdLst>
              <a:gd name="connsiteX0" fmla="*/ 473856 w 473855"/>
              <a:gd name="connsiteY0" fmla="*/ 199730 h 440488"/>
              <a:gd name="connsiteX1" fmla="*/ 261503 w 473855"/>
              <a:gd name="connsiteY1" fmla="*/ 230597 h 440488"/>
              <a:gd name="connsiteX2" fmla="*/ 310938 w 473855"/>
              <a:gd name="connsiteY2" fmla="*/ 0 h 440488"/>
              <a:gd name="connsiteX3" fmla="*/ 137299 w 473855"/>
              <a:gd name="connsiteY3" fmla="*/ 165635 h 440488"/>
              <a:gd name="connsiteX4" fmla="*/ 46778 w 473855"/>
              <a:gd name="connsiteY4" fmla="*/ 25548 h 440488"/>
              <a:gd name="connsiteX5" fmla="*/ 0 w 473855"/>
              <a:gd name="connsiteY5" fmla="*/ 230217 h 440488"/>
              <a:gd name="connsiteX6" fmla="*/ 21824 w 473855"/>
              <a:gd name="connsiteY6" fmla="*/ 247502 h 440488"/>
              <a:gd name="connsiteX7" fmla="*/ 42698 w 473855"/>
              <a:gd name="connsiteY7" fmla="*/ 156327 h 440488"/>
              <a:gd name="connsiteX8" fmla="*/ 100958 w 473855"/>
              <a:gd name="connsiteY8" fmla="*/ 246552 h 440488"/>
              <a:gd name="connsiteX9" fmla="*/ 212827 w 473855"/>
              <a:gd name="connsiteY9" fmla="*/ 139897 h 440488"/>
              <a:gd name="connsiteX10" fmla="*/ 180946 w 473855"/>
              <a:gd name="connsiteY10" fmla="*/ 288436 h 440488"/>
              <a:gd name="connsiteX11" fmla="*/ 317675 w 473855"/>
              <a:gd name="connsiteY11" fmla="*/ 268491 h 440488"/>
              <a:gd name="connsiteX12" fmla="*/ 224213 w 473855"/>
              <a:gd name="connsiteY12" fmla="*/ 360236 h 440488"/>
              <a:gd name="connsiteX13" fmla="*/ 300406 w 473855"/>
              <a:gd name="connsiteY13" fmla="*/ 417505 h 440488"/>
              <a:gd name="connsiteX14" fmla="*/ 241103 w 473855"/>
              <a:gd name="connsiteY14" fmla="*/ 420639 h 440488"/>
              <a:gd name="connsiteX15" fmla="*/ 266437 w 473855"/>
              <a:gd name="connsiteY15" fmla="*/ 440489 h 440488"/>
              <a:gd name="connsiteX16" fmla="*/ 447098 w 473855"/>
              <a:gd name="connsiteY16" fmla="*/ 430992 h 440488"/>
              <a:gd name="connsiteX17" fmla="*/ 328682 w 473855"/>
              <a:gd name="connsiteY17" fmla="*/ 342096 h 440488"/>
              <a:gd name="connsiteX18" fmla="*/ 473856 w 473855"/>
              <a:gd name="connsiteY18" fmla="*/ 199730 h 44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3855" h="440488">
                <a:moveTo>
                  <a:pt x="473856" y="199730"/>
                </a:moveTo>
                <a:lnTo>
                  <a:pt x="261503" y="230597"/>
                </a:lnTo>
                <a:lnTo>
                  <a:pt x="310938" y="0"/>
                </a:lnTo>
                <a:lnTo>
                  <a:pt x="137299" y="165635"/>
                </a:lnTo>
                <a:lnTo>
                  <a:pt x="46778" y="25548"/>
                </a:lnTo>
                <a:lnTo>
                  <a:pt x="0" y="230217"/>
                </a:lnTo>
                <a:lnTo>
                  <a:pt x="21824" y="247502"/>
                </a:lnTo>
                <a:lnTo>
                  <a:pt x="42698" y="156327"/>
                </a:lnTo>
                <a:lnTo>
                  <a:pt x="100958" y="246552"/>
                </a:lnTo>
                <a:lnTo>
                  <a:pt x="212827" y="139897"/>
                </a:lnTo>
                <a:lnTo>
                  <a:pt x="180946" y="288436"/>
                </a:lnTo>
                <a:lnTo>
                  <a:pt x="317675" y="268491"/>
                </a:lnTo>
                <a:lnTo>
                  <a:pt x="224213" y="360236"/>
                </a:lnTo>
                <a:lnTo>
                  <a:pt x="300406" y="417505"/>
                </a:lnTo>
                <a:lnTo>
                  <a:pt x="241103" y="420639"/>
                </a:lnTo>
                <a:lnTo>
                  <a:pt x="266437" y="440489"/>
                </a:lnTo>
                <a:lnTo>
                  <a:pt x="447098" y="430992"/>
                </a:lnTo>
                <a:lnTo>
                  <a:pt x="328682" y="342096"/>
                </a:lnTo>
                <a:lnTo>
                  <a:pt x="473856" y="199730"/>
                </a:lnTo>
                <a:close/>
              </a:path>
            </a:pathLst>
          </a:custGeom>
          <a:solidFill>
            <a:srgbClr val="57F7FF">
              <a:alpha val="66000"/>
            </a:srgbClr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32" name="手繪多邊形: 圖案 31">
            <a:extLst>
              <a:ext uri="{FF2B5EF4-FFF2-40B4-BE49-F238E27FC236}">
                <a16:creationId xmlns:a16="http://schemas.microsoft.com/office/drawing/2014/main" id="{B9FD738F-80AC-40C6-869E-77F72A3824E3}"/>
              </a:ext>
            </a:extLst>
          </p:cNvPr>
          <p:cNvSpPr/>
          <p:nvPr/>
        </p:nvSpPr>
        <p:spPr>
          <a:xfrm rot="17399999">
            <a:off x="7744116" y="2176068"/>
            <a:ext cx="232468" cy="420924"/>
          </a:xfrm>
          <a:custGeom>
            <a:avLst/>
            <a:gdLst>
              <a:gd name="connsiteX0" fmla="*/ 0 w 232468"/>
              <a:gd name="connsiteY0" fmla="*/ 0 h 420924"/>
              <a:gd name="connsiteX1" fmla="*/ 232468 w 232468"/>
              <a:gd name="connsiteY1" fmla="*/ 0 h 420924"/>
              <a:gd name="connsiteX2" fmla="*/ 232468 w 232468"/>
              <a:gd name="connsiteY2" fmla="*/ 420925 h 420924"/>
              <a:gd name="connsiteX3" fmla="*/ 0 w 232468"/>
              <a:gd name="connsiteY3" fmla="*/ 420925 h 42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68" h="420924">
                <a:moveTo>
                  <a:pt x="0" y="0"/>
                </a:moveTo>
                <a:lnTo>
                  <a:pt x="232468" y="0"/>
                </a:lnTo>
                <a:lnTo>
                  <a:pt x="232468" y="420925"/>
                </a:lnTo>
                <a:lnTo>
                  <a:pt x="0" y="420925"/>
                </a:lnTo>
                <a:close/>
              </a:path>
            </a:pathLst>
          </a:custGeom>
          <a:solidFill>
            <a:schemeClr val="bg1">
              <a:lumMod val="95000"/>
              <a:alpha val="18000"/>
            </a:schemeClr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手繪多邊形: 圖案 32">
            <a:extLst>
              <a:ext uri="{FF2B5EF4-FFF2-40B4-BE49-F238E27FC236}">
                <a16:creationId xmlns:a16="http://schemas.microsoft.com/office/drawing/2014/main" id="{EB8B0456-5FA0-5940-F302-AC5585C94CBE}"/>
              </a:ext>
            </a:extLst>
          </p:cNvPr>
          <p:cNvSpPr/>
          <p:nvPr/>
        </p:nvSpPr>
        <p:spPr>
          <a:xfrm>
            <a:off x="7698201" y="2292368"/>
            <a:ext cx="110380" cy="128978"/>
          </a:xfrm>
          <a:custGeom>
            <a:avLst/>
            <a:gdLst>
              <a:gd name="connsiteX0" fmla="*/ 68354 w 110380"/>
              <a:gd name="connsiteY0" fmla="*/ 100895 h 128978"/>
              <a:gd name="connsiteX1" fmla="*/ 67215 w 110380"/>
              <a:gd name="connsiteY1" fmla="*/ 86934 h 128978"/>
              <a:gd name="connsiteX2" fmla="*/ 50611 w 110380"/>
              <a:gd name="connsiteY2" fmla="*/ 71263 h 128978"/>
              <a:gd name="connsiteX3" fmla="*/ 31634 w 110380"/>
              <a:gd name="connsiteY3" fmla="*/ 53408 h 128978"/>
              <a:gd name="connsiteX4" fmla="*/ 25086 w 110380"/>
              <a:gd name="connsiteY4" fmla="*/ 21117 h 128978"/>
              <a:gd name="connsiteX5" fmla="*/ 45297 w 110380"/>
              <a:gd name="connsiteY5" fmla="*/ 2122 h 128978"/>
              <a:gd name="connsiteX6" fmla="*/ 78791 w 110380"/>
              <a:gd name="connsiteY6" fmla="*/ 3832 h 128978"/>
              <a:gd name="connsiteX7" fmla="*/ 99192 w 110380"/>
              <a:gd name="connsiteY7" fmla="*/ 16368 h 128978"/>
              <a:gd name="connsiteX8" fmla="*/ 109534 w 110380"/>
              <a:gd name="connsiteY8" fmla="*/ 34508 h 128978"/>
              <a:gd name="connsiteX9" fmla="*/ 108111 w 110380"/>
              <a:gd name="connsiteY9" fmla="*/ 54833 h 128978"/>
              <a:gd name="connsiteX10" fmla="*/ 87711 w 110380"/>
              <a:gd name="connsiteY10" fmla="*/ 47330 h 128978"/>
              <a:gd name="connsiteX11" fmla="*/ 87711 w 110380"/>
              <a:gd name="connsiteY11" fmla="*/ 30804 h 128978"/>
              <a:gd name="connsiteX12" fmla="*/ 73003 w 110380"/>
              <a:gd name="connsiteY12" fmla="*/ 19502 h 128978"/>
              <a:gd name="connsiteX13" fmla="*/ 55829 w 110380"/>
              <a:gd name="connsiteY13" fmla="*/ 18078 h 128978"/>
              <a:gd name="connsiteX14" fmla="*/ 46341 w 110380"/>
              <a:gd name="connsiteY14" fmla="*/ 27575 h 128978"/>
              <a:gd name="connsiteX15" fmla="*/ 48333 w 110380"/>
              <a:gd name="connsiteY15" fmla="*/ 40587 h 128978"/>
              <a:gd name="connsiteX16" fmla="*/ 65033 w 110380"/>
              <a:gd name="connsiteY16" fmla="*/ 56257 h 128978"/>
              <a:gd name="connsiteX17" fmla="*/ 84010 w 110380"/>
              <a:gd name="connsiteY17" fmla="*/ 73637 h 128978"/>
              <a:gd name="connsiteX18" fmla="*/ 90557 w 110380"/>
              <a:gd name="connsiteY18" fmla="*/ 91018 h 128978"/>
              <a:gd name="connsiteX19" fmla="*/ 88660 w 110380"/>
              <a:gd name="connsiteY19" fmla="*/ 108208 h 128978"/>
              <a:gd name="connsiteX20" fmla="*/ 68829 w 110380"/>
              <a:gd name="connsiteY20" fmla="*/ 127203 h 128978"/>
              <a:gd name="connsiteX21" fmla="*/ 34955 w 110380"/>
              <a:gd name="connsiteY21" fmla="*/ 124733 h 128978"/>
              <a:gd name="connsiteX22" fmla="*/ 13131 w 110380"/>
              <a:gd name="connsiteY22" fmla="*/ 111437 h 128978"/>
              <a:gd name="connsiteX23" fmla="*/ 1175 w 110380"/>
              <a:gd name="connsiteY23" fmla="*/ 92442 h 128978"/>
              <a:gd name="connsiteX24" fmla="*/ 2314 w 110380"/>
              <a:gd name="connsiteY24" fmla="*/ 70788 h 128978"/>
              <a:gd name="connsiteX25" fmla="*/ 22809 w 110380"/>
              <a:gd name="connsiteY25" fmla="*/ 78291 h 128978"/>
              <a:gd name="connsiteX26" fmla="*/ 23853 w 110380"/>
              <a:gd name="connsiteY26" fmla="*/ 96336 h 128978"/>
              <a:gd name="connsiteX27" fmla="*/ 40837 w 110380"/>
              <a:gd name="connsiteY27" fmla="*/ 108778 h 128978"/>
              <a:gd name="connsiteX28" fmla="*/ 58486 w 110380"/>
              <a:gd name="connsiteY28" fmla="*/ 110297 h 128978"/>
              <a:gd name="connsiteX29" fmla="*/ 68354 w 110380"/>
              <a:gd name="connsiteY29" fmla="*/ 100895 h 12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0380" h="128978">
                <a:moveTo>
                  <a:pt x="68354" y="100895"/>
                </a:moveTo>
                <a:cubicBezTo>
                  <a:pt x="70301" y="96338"/>
                  <a:pt x="69875" y="91114"/>
                  <a:pt x="67215" y="86934"/>
                </a:cubicBezTo>
                <a:cubicBezTo>
                  <a:pt x="62590" y="80822"/>
                  <a:pt x="56977" y="75527"/>
                  <a:pt x="50611" y="71263"/>
                </a:cubicBezTo>
                <a:cubicBezTo>
                  <a:pt x="43551" y="66145"/>
                  <a:pt x="37173" y="60145"/>
                  <a:pt x="31634" y="53408"/>
                </a:cubicBezTo>
                <a:cubicBezTo>
                  <a:pt x="23659" y="44682"/>
                  <a:pt x="21141" y="32265"/>
                  <a:pt x="25086" y="21117"/>
                </a:cubicBezTo>
                <a:cubicBezTo>
                  <a:pt x="28373" y="11897"/>
                  <a:pt x="35897" y="4826"/>
                  <a:pt x="45297" y="2122"/>
                </a:cubicBezTo>
                <a:cubicBezTo>
                  <a:pt x="56323" y="-1209"/>
                  <a:pt x="68162" y="-604"/>
                  <a:pt x="78791" y="3832"/>
                </a:cubicBezTo>
                <a:cubicBezTo>
                  <a:pt x="86411" y="6498"/>
                  <a:pt x="93369" y="10773"/>
                  <a:pt x="99192" y="16368"/>
                </a:cubicBezTo>
                <a:cubicBezTo>
                  <a:pt x="104218" y="21365"/>
                  <a:pt x="107792" y="27635"/>
                  <a:pt x="109534" y="34508"/>
                </a:cubicBezTo>
                <a:cubicBezTo>
                  <a:pt x="111031" y="41278"/>
                  <a:pt x="110536" y="48337"/>
                  <a:pt x="108111" y="54833"/>
                </a:cubicBezTo>
                <a:lnTo>
                  <a:pt x="87711" y="47330"/>
                </a:lnTo>
                <a:cubicBezTo>
                  <a:pt x="90149" y="42092"/>
                  <a:pt x="90149" y="36042"/>
                  <a:pt x="87711" y="30804"/>
                </a:cubicBezTo>
                <a:cubicBezTo>
                  <a:pt x="84412" y="25312"/>
                  <a:pt x="79157" y="21275"/>
                  <a:pt x="73003" y="19502"/>
                </a:cubicBezTo>
                <a:cubicBezTo>
                  <a:pt x="67598" y="17123"/>
                  <a:pt x="61553" y="16622"/>
                  <a:pt x="55829" y="18078"/>
                </a:cubicBezTo>
                <a:cubicBezTo>
                  <a:pt x="51349" y="19571"/>
                  <a:pt x="47832" y="23090"/>
                  <a:pt x="46341" y="27575"/>
                </a:cubicBezTo>
                <a:cubicBezTo>
                  <a:pt x="44720" y="31966"/>
                  <a:pt x="45473" y="36883"/>
                  <a:pt x="48333" y="40587"/>
                </a:cubicBezTo>
                <a:cubicBezTo>
                  <a:pt x="53050" y="46650"/>
                  <a:pt x="58684" y="51937"/>
                  <a:pt x="65033" y="56257"/>
                </a:cubicBezTo>
                <a:cubicBezTo>
                  <a:pt x="72096" y="61188"/>
                  <a:pt x="78477" y="67032"/>
                  <a:pt x="84010" y="73637"/>
                </a:cubicBezTo>
                <a:cubicBezTo>
                  <a:pt x="87596" y="78799"/>
                  <a:pt x="89846" y="84771"/>
                  <a:pt x="90557" y="91018"/>
                </a:cubicBezTo>
                <a:cubicBezTo>
                  <a:pt x="91456" y="96815"/>
                  <a:pt x="90801" y="102747"/>
                  <a:pt x="88660" y="108208"/>
                </a:cubicBezTo>
                <a:cubicBezTo>
                  <a:pt x="85516" y="117382"/>
                  <a:pt x="78124" y="124464"/>
                  <a:pt x="68829" y="127203"/>
                </a:cubicBezTo>
                <a:cubicBezTo>
                  <a:pt x="57583" y="130235"/>
                  <a:pt x="45642" y="129365"/>
                  <a:pt x="34955" y="124733"/>
                </a:cubicBezTo>
                <a:cubicBezTo>
                  <a:pt x="26808" y="121927"/>
                  <a:pt x="19363" y="117392"/>
                  <a:pt x="13131" y="111437"/>
                </a:cubicBezTo>
                <a:cubicBezTo>
                  <a:pt x="7533" y="106279"/>
                  <a:pt x="3407" y="99723"/>
                  <a:pt x="1175" y="92442"/>
                </a:cubicBezTo>
                <a:cubicBezTo>
                  <a:pt x="-716" y="85282"/>
                  <a:pt x="-317" y="77710"/>
                  <a:pt x="2314" y="70788"/>
                </a:cubicBezTo>
                <a:lnTo>
                  <a:pt x="22809" y="78291"/>
                </a:lnTo>
                <a:cubicBezTo>
                  <a:pt x="20348" y="84143"/>
                  <a:pt x="20734" y="90807"/>
                  <a:pt x="23853" y="96336"/>
                </a:cubicBezTo>
                <a:cubicBezTo>
                  <a:pt x="27899" y="102332"/>
                  <a:pt x="33904" y="106731"/>
                  <a:pt x="40837" y="108778"/>
                </a:cubicBezTo>
                <a:cubicBezTo>
                  <a:pt x="46392" y="111218"/>
                  <a:pt x="52597" y="111751"/>
                  <a:pt x="58486" y="110297"/>
                </a:cubicBezTo>
                <a:cubicBezTo>
                  <a:pt x="63098" y="108940"/>
                  <a:pt x="66773" y="105439"/>
                  <a:pt x="68354" y="1008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34" name="手繪多邊形: 圖案 33">
            <a:extLst>
              <a:ext uri="{FF2B5EF4-FFF2-40B4-BE49-F238E27FC236}">
                <a16:creationId xmlns:a16="http://schemas.microsoft.com/office/drawing/2014/main" id="{DC880AB4-C6A9-12D5-F49B-B8DAD4D1665D}"/>
              </a:ext>
            </a:extLst>
          </p:cNvPr>
          <p:cNvSpPr/>
          <p:nvPr/>
        </p:nvSpPr>
        <p:spPr>
          <a:xfrm>
            <a:off x="7798746" y="2328873"/>
            <a:ext cx="110253" cy="128965"/>
          </a:xfrm>
          <a:custGeom>
            <a:avLst/>
            <a:gdLst>
              <a:gd name="connsiteX0" fmla="*/ 68007 w 110253"/>
              <a:gd name="connsiteY0" fmla="*/ 100955 h 128965"/>
              <a:gd name="connsiteX1" fmla="*/ 66868 w 110253"/>
              <a:gd name="connsiteY1" fmla="*/ 86899 h 128965"/>
              <a:gd name="connsiteX2" fmla="*/ 50264 w 110253"/>
              <a:gd name="connsiteY2" fmla="*/ 71228 h 128965"/>
              <a:gd name="connsiteX3" fmla="*/ 31287 w 110253"/>
              <a:gd name="connsiteY3" fmla="*/ 53373 h 128965"/>
              <a:gd name="connsiteX4" fmla="*/ 24834 w 110253"/>
              <a:gd name="connsiteY4" fmla="*/ 21082 h 128965"/>
              <a:gd name="connsiteX5" fmla="*/ 44950 w 110253"/>
              <a:gd name="connsiteY5" fmla="*/ 2087 h 128965"/>
              <a:gd name="connsiteX6" fmla="*/ 78539 w 110253"/>
              <a:gd name="connsiteY6" fmla="*/ 3797 h 128965"/>
              <a:gd name="connsiteX7" fmla="*/ 98845 w 110253"/>
              <a:gd name="connsiteY7" fmla="*/ 16333 h 128965"/>
              <a:gd name="connsiteX8" fmla="*/ 109282 w 110253"/>
              <a:gd name="connsiteY8" fmla="*/ 35328 h 128965"/>
              <a:gd name="connsiteX9" fmla="*/ 108049 w 110253"/>
              <a:gd name="connsiteY9" fmla="*/ 55937 h 128965"/>
              <a:gd name="connsiteX10" fmla="*/ 87648 w 110253"/>
              <a:gd name="connsiteY10" fmla="*/ 48434 h 128965"/>
              <a:gd name="connsiteX11" fmla="*/ 87079 w 110253"/>
              <a:gd name="connsiteY11" fmla="*/ 31909 h 128965"/>
              <a:gd name="connsiteX12" fmla="*/ 72467 w 110253"/>
              <a:gd name="connsiteY12" fmla="*/ 20607 h 128965"/>
              <a:gd name="connsiteX13" fmla="*/ 55008 w 110253"/>
              <a:gd name="connsiteY13" fmla="*/ 18328 h 128965"/>
              <a:gd name="connsiteX14" fmla="*/ 45519 w 110253"/>
              <a:gd name="connsiteY14" fmla="*/ 27825 h 128965"/>
              <a:gd name="connsiteX15" fmla="*/ 46943 w 110253"/>
              <a:gd name="connsiteY15" fmla="*/ 41501 h 128965"/>
              <a:gd name="connsiteX16" fmla="*/ 63642 w 110253"/>
              <a:gd name="connsiteY16" fmla="*/ 57077 h 128965"/>
              <a:gd name="connsiteX17" fmla="*/ 82619 w 110253"/>
              <a:gd name="connsiteY17" fmla="*/ 74457 h 128965"/>
              <a:gd name="connsiteX18" fmla="*/ 90495 w 110253"/>
              <a:gd name="connsiteY18" fmla="*/ 90983 h 128965"/>
              <a:gd name="connsiteX19" fmla="*/ 88597 w 110253"/>
              <a:gd name="connsiteY19" fmla="*/ 108268 h 128965"/>
              <a:gd name="connsiteX20" fmla="*/ 68766 w 110253"/>
              <a:gd name="connsiteY20" fmla="*/ 127263 h 128965"/>
              <a:gd name="connsiteX21" fmla="*/ 34987 w 110253"/>
              <a:gd name="connsiteY21" fmla="*/ 124793 h 128965"/>
              <a:gd name="connsiteX22" fmla="*/ 13164 w 110253"/>
              <a:gd name="connsiteY22" fmla="*/ 111402 h 128965"/>
              <a:gd name="connsiteX23" fmla="*/ 1208 w 110253"/>
              <a:gd name="connsiteY23" fmla="*/ 92407 h 128965"/>
              <a:gd name="connsiteX24" fmla="*/ 2347 w 110253"/>
              <a:gd name="connsiteY24" fmla="*/ 70848 h 128965"/>
              <a:gd name="connsiteX25" fmla="*/ 22842 w 110253"/>
              <a:gd name="connsiteY25" fmla="*/ 78256 h 128965"/>
              <a:gd name="connsiteX26" fmla="*/ 23791 w 110253"/>
              <a:gd name="connsiteY26" fmla="*/ 96301 h 128965"/>
              <a:gd name="connsiteX27" fmla="*/ 40870 w 110253"/>
              <a:gd name="connsiteY27" fmla="*/ 108743 h 128965"/>
              <a:gd name="connsiteX28" fmla="*/ 58519 w 110253"/>
              <a:gd name="connsiteY28" fmla="*/ 110262 h 128965"/>
              <a:gd name="connsiteX29" fmla="*/ 68007 w 110253"/>
              <a:gd name="connsiteY29" fmla="*/ 100955 h 12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0253" h="128965">
                <a:moveTo>
                  <a:pt x="68007" y="100955"/>
                </a:moveTo>
                <a:cubicBezTo>
                  <a:pt x="69954" y="96367"/>
                  <a:pt x="69529" y="91114"/>
                  <a:pt x="66868" y="86899"/>
                </a:cubicBezTo>
                <a:cubicBezTo>
                  <a:pt x="62192" y="80834"/>
                  <a:pt x="56588" y="75545"/>
                  <a:pt x="50264" y="71228"/>
                </a:cubicBezTo>
                <a:cubicBezTo>
                  <a:pt x="43209" y="66103"/>
                  <a:pt x="36833" y="60104"/>
                  <a:pt x="31287" y="53373"/>
                </a:cubicBezTo>
                <a:cubicBezTo>
                  <a:pt x="23383" y="44608"/>
                  <a:pt x="20907" y="32216"/>
                  <a:pt x="24834" y="21082"/>
                </a:cubicBezTo>
                <a:cubicBezTo>
                  <a:pt x="28115" y="11893"/>
                  <a:pt x="35594" y="4831"/>
                  <a:pt x="44950" y="2087"/>
                </a:cubicBezTo>
                <a:cubicBezTo>
                  <a:pt x="56014" y="-1195"/>
                  <a:pt x="67866" y="-592"/>
                  <a:pt x="78539" y="3797"/>
                </a:cubicBezTo>
                <a:cubicBezTo>
                  <a:pt x="86142" y="6439"/>
                  <a:pt x="93074" y="10718"/>
                  <a:pt x="98845" y="16333"/>
                </a:cubicBezTo>
                <a:cubicBezTo>
                  <a:pt x="104062" y="21539"/>
                  <a:pt x="107684" y="28130"/>
                  <a:pt x="109282" y="35328"/>
                </a:cubicBezTo>
                <a:cubicBezTo>
                  <a:pt x="110913" y="42169"/>
                  <a:pt x="110483" y="49341"/>
                  <a:pt x="108049" y="55937"/>
                </a:cubicBezTo>
                <a:lnTo>
                  <a:pt x="87648" y="48434"/>
                </a:lnTo>
                <a:cubicBezTo>
                  <a:pt x="89907" y="43112"/>
                  <a:pt x="89700" y="37062"/>
                  <a:pt x="87079" y="31909"/>
                </a:cubicBezTo>
                <a:cubicBezTo>
                  <a:pt x="83795" y="26442"/>
                  <a:pt x="78580" y="22409"/>
                  <a:pt x="72467" y="20607"/>
                </a:cubicBezTo>
                <a:cubicBezTo>
                  <a:pt x="67080" y="17868"/>
                  <a:pt x="60916" y="17064"/>
                  <a:pt x="55008" y="18328"/>
                </a:cubicBezTo>
                <a:cubicBezTo>
                  <a:pt x="50527" y="19821"/>
                  <a:pt x="47011" y="23340"/>
                  <a:pt x="45519" y="27825"/>
                </a:cubicBezTo>
                <a:cubicBezTo>
                  <a:pt x="43563" y="32317"/>
                  <a:pt x="44103" y="37509"/>
                  <a:pt x="46943" y="41501"/>
                </a:cubicBezTo>
                <a:cubicBezTo>
                  <a:pt x="51693" y="47507"/>
                  <a:pt x="57323" y="52758"/>
                  <a:pt x="63642" y="57077"/>
                </a:cubicBezTo>
                <a:cubicBezTo>
                  <a:pt x="70712" y="62000"/>
                  <a:pt x="77094" y="67844"/>
                  <a:pt x="82619" y="74457"/>
                </a:cubicBezTo>
                <a:cubicBezTo>
                  <a:pt x="86599" y="79211"/>
                  <a:pt x="89309" y="84896"/>
                  <a:pt x="90495" y="90983"/>
                </a:cubicBezTo>
                <a:cubicBezTo>
                  <a:pt x="91434" y="96810"/>
                  <a:pt x="90779" y="102783"/>
                  <a:pt x="88597" y="108268"/>
                </a:cubicBezTo>
                <a:cubicBezTo>
                  <a:pt x="85440" y="117434"/>
                  <a:pt x="78054" y="124510"/>
                  <a:pt x="68766" y="127263"/>
                </a:cubicBezTo>
                <a:cubicBezTo>
                  <a:pt x="57543" y="130193"/>
                  <a:pt x="45666" y="129324"/>
                  <a:pt x="34987" y="124793"/>
                </a:cubicBezTo>
                <a:cubicBezTo>
                  <a:pt x="26853" y="121917"/>
                  <a:pt x="19415" y="117353"/>
                  <a:pt x="13164" y="111402"/>
                </a:cubicBezTo>
                <a:cubicBezTo>
                  <a:pt x="7484" y="106313"/>
                  <a:pt x="3342" y="99733"/>
                  <a:pt x="1208" y="92407"/>
                </a:cubicBezTo>
                <a:cubicBezTo>
                  <a:pt x="-728" y="85284"/>
                  <a:pt x="-329" y="77727"/>
                  <a:pt x="2347" y="70848"/>
                </a:cubicBezTo>
                <a:lnTo>
                  <a:pt x="22842" y="78256"/>
                </a:lnTo>
                <a:cubicBezTo>
                  <a:pt x="20352" y="84094"/>
                  <a:pt x="20702" y="90757"/>
                  <a:pt x="23791" y="96301"/>
                </a:cubicBezTo>
                <a:cubicBezTo>
                  <a:pt x="27894" y="102282"/>
                  <a:pt x="33922" y="106672"/>
                  <a:pt x="40870" y="108743"/>
                </a:cubicBezTo>
                <a:cubicBezTo>
                  <a:pt x="46412" y="111233"/>
                  <a:pt x="52633" y="111769"/>
                  <a:pt x="58519" y="110262"/>
                </a:cubicBezTo>
                <a:cubicBezTo>
                  <a:pt x="62965" y="108822"/>
                  <a:pt x="66478" y="105375"/>
                  <a:pt x="68007" y="10095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35" name="手繪多邊形: 圖案 34">
            <a:extLst>
              <a:ext uri="{FF2B5EF4-FFF2-40B4-BE49-F238E27FC236}">
                <a16:creationId xmlns:a16="http://schemas.microsoft.com/office/drawing/2014/main" id="{CFFDD871-472A-1F8D-40D8-7B910B9B7061}"/>
              </a:ext>
            </a:extLst>
          </p:cNvPr>
          <p:cNvSpPr/>
          <p:nvPr/>
        </p:nvSpPr>
        <p:spPr>
          <a:xfrm>
            <a:off x="7894175" y="2356128"/>
            <a:ext cx="114981" cy="134205"/>
          </a:xfrm>
          <a:custGeom>
            <a:avLst/>
            <a:gdLst>
              <a:gd name="connsiteX0" fmla="*/ 0 w 114981"/>
              <a:gd name="connsiteY0" fmla="*/ 118148 h 134205"/>
              <a:gd name="connsiteX1" fmla="*/ 42983 w 114981"/>
              <a:gd name="connsiteY1" fmla="*/ 0 h 134205"/>
              <a:gd name="connsiteX2" fmla="*/ 77806 w 114981"/>
              <a:gd name="connsiteY2" fmla="*/ 12727 h 134205"/>
              <a:gd name="connsiteX3" fmla="*/ 103045 w 114981"/>
              <a:gd name="connsiteY3" fmla="*/ 29822 h 134205"/>
              <a:gd name="connsiteX4" fmla="*/ 114526 w 114981"/>
              <a:gd name="connsiteY4" fmla="*/ 56414 h 134205"/>
              <a:gd name="connsiteX5" fmla="*/ 110541 w 114981"/>
              <a:gd name="connsiteY5" fmla="*/ 88231 h 134205"/>
              <a:gd name="connsiteX6" fmla="*/ 108359 w 114981"/>
              <a:gd name="connsiteY6" fmla="*/ 94119 h 134205"/>
              <a:gd name="connsiteX7" fmla="*/ 90995 w 114981"/>
              <a:gd name="connsiteY7" fmla="*/ 121187 h 134205"/>
              <a:gd name="connsiteX8" fmla="*/ 64807 w 114981"/>
              <a:gd name="connsiteY8" fmla="*/ 133533 h 134205"/>
              <a:gd name="connsiteX9" fmla="*/ 33969 w 114981"/>
              <a:gd name="connsiteY9" fmla="*/ 130114 h 134205"/>
              <a:gd name="connsiteX10" fmla="*/ 56931 w 114981"/>
              <a:gd name="connsiteY10" fmla="*/ 24028 h 134205"/>
              <a:gd name="connsiteX11" fmla="*/ 25998 w 114981"/>
              <a:gd name="connsiteY11" fmla="*/ 109505 h 134205"/>
              <a:gd name="connsiteX12" fmla="*/ 39377 w 114981"/>
              <a:gd name="connsiteY12" fmla="*/ 114349 h 134205"/>
              <a:gd name="connsiteX13" fmla="*/ 67843 w 114981"/>
              <a:gd name="connsiteY13" fmla="*/ 113304 h 134205"/>
              <a:gd name="connsiteX14" fmla="*/ 86820 w 114981"/>
              <a:gd name="connsiteY14" fmla="*/ 87471 h 134205"/>
              <a:gd name="connsiteX15" fmla="*/ 89192 w 114981"/>
              <a:gd name="connsiteY15" fmla="*/ 80918 h 134205"/>
              <a:gd name="connsiteX16" fmla="*/ 91564 w 114981"/>
              <a:gd name="connsiteY16" fmla="*/ 48532 h 134205"/>
              <a:gd name="connsiteX17" fmla="*/ 70974 w 114981"/>
              <a:gd name="connsiteY17" fmla="*/ 29537 h 13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4981" h="134205">
                <a:moveTo>
                  <a:pt x="0" y="118148"/>
                </a:moveTo>
                <a:lnTo>
                  <a:pt x="42983" y="0"/>
                </a:lnTo>
                <a:lnTo>
                  <a:pt x="77806" y="12727"/>
                </a:lnTo>
                <a:cubicBezTo>
                  <a:pt x="87579" y="16095"/>
                  <a:pt x="96289" y="21993"/>
                  <a:pt x="103045" y="29822"/>
                </a:cubicBezTo>
                <a:cubicBezTo>
                  <a:pt x="109412" y="37356"/>
                  <a:pt x="113407" y="46609"/>
                  <a:pt x="114526" y="56414"/>
                </a:cubicBezTo>
                <a:cubicBezTo>
                  <a:pt x="115788" y="67186"/>
                  <a:pt x="114412" y="78103"/>
                  <a:pt x="110541" y="88231"/>
                </a:cubicBezTo>
                <a:lnTo>
                  <a:pt x="108359" y="94119"/>
                </a:lnTo>
                <a:cubicBezTo>
                  <a:pt x="104867" y="104429"/>
                  <a:pt x="98908" y="113723"/>
                  <a:pt x="90995" y="121187"/>
                </a:cubicBezTo>
                <a:cubicBezTo>
                  <a:pt x="83672" y="127797"/>
                  <a:pt x="74561" y="132093"/>
                  <a:pt x="64807" y="133533"/>
                </a:cubicBezTo>
                <a:cubicBezTo>
                  <a:pt x="54405" y="135099"/>
                  <a:pt x="43775" y="133920"/>
                  <a:pt x="33969" y="130114"/>
                </a:cubicBezTo>
                <a:close/>
                <a:moveTo>
                  <a:pt x="56931" y="24028"/>
                </a:moveTo>
                <a:lnTo>
                  <a:pt x="25998" y="109505"/>
                </a:lnTo>
                <a:lnTo>
                  <a:pt x="39377" y="114349"/>
                </a:lnTo>
                <a:cubicBezTo>
                  <a:pt x="48525" y="118381"/>
                  <a:pt x="59015" y="117997"/>
                  <a:pt x="67843" y="113304"/>
                </a:cubicBezTo>
                <a:cubicBezTo>
                  <a:pt x="77020" y="107208"/>
                  <a:pt x="83744" y="98057"/>
                  <a:pt x="86820" y="87471"/>
                </a:cubicBezTo>
                <a:lnTo>
                  <a:pt x="89192" y="80918"/>
                </a:lnTo>
                <a:cubicBezTo>
                  <a:pt x="93756" y="70737"/>
                  <a:pt x="94600" y="59270"/>
                  <a:pt x="91564" y="48532"/>
                </a:cubicBezTo>
                <a:cubicBezTo>
                  <a:pt x="88034" y="39335"/>
                  <a:pt x="80419" y="32313"/>
                  <a:pt x="70974" y="295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36" name="手繪多邊形: 圖案 35">
            <a:extLst>
              <a:ext uri="{FF2B5EF4-FFF2-40B4-BE49-F238E27FC236}">
                <a16:creationId xmlns:a16="http://schemas.microsoft.com/office/drawing/2014/main" id="{C6AD5249-99A3-761C-6D7E-394C490B8A94}"/>
              </a:ext>
            </a:extLst>
          </p:cNvPr>
          <p:cNvSpPr/>
          <p:nvPr/>
        </p:nvSpPr>
        <p:spPr>
          <a:xfrm>
            <a:off x="7553823" y="2143957"/>
            <a:ext cx="88243" cy="242563"/>
          </a:xfrm>
          <a:custGeom>
            <a:avLst/>
            <a:gdLst>
              <a:gd name="connsiteX0" fmla="*/ 0 w 88243"/>
              <a:gd name="connsiteY0" fmla="*/ 242563 h 242563"/>
              <a:gd name="connsiteX1" fmla="*/ 88243 w 88243"/>
              <a:gd name="connsiteY1" fmla="*/ 0 h 24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243" h="242563">
                <a:moveTo>
                  <a:pt x="0" y="242563"/>
                </a:moveTo>
                <a:lnTo>
                  <a:pt x="88243" y="0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37" name="手繪多邊形: 圖案 36">
            <a:extLst>
              <a:ext uri="{FF2B5EF4-FFF2-40B4-BE49-F238E27FC236}">
                <a16:creationId xmlns:a16="http://schemas.microsoft.com/office/drawing/2014/main" id="{BB056666-862F-04AD-5D11-762EE95DE057}"/>
              </a:ext>
            </a:extLst>
          </p:cNvPr>
          <p:cNvSpPr/>
          <p:nvPr/>
        </p:nvSpPr>
        <p:spPr>
          <a:xfrm>
            <a:off x="7474654" y="1982303"/>
            <a:ext cx="761238" cy="837304"/>
          </a:xfrm>
          <a:custGeom>
            <a:avLst/>
            <a:gdLst>
              <a:gd name="connsiteX0" fmla="*/ 192272 w 761238"/>
              <a:gd name="connsiteY0" fmla="*/ 93367 h 837304"/>
              <a:gd name="connsiteX1" fmla="*/ 217322 w 761238"/>
              <a:gd name="connsiteY1" fmla="*/ 24321 h 837304"/>
              <a:gd name="connsiteX2" fmla="*/ 264628 w 761238"/>
              <a:gd name="connsiteY2" fmla="*/ 2238 h 837304"/>
              <a:gd name="connsiteX3" fmla="*/ 264764 w 761238"/>
              <a:gd name="connsiteY3" fmla="*/ 2287 h 837304"/>
              <a:gd name="connsiteX4" fmla="*/ 736912 w 761238"/>
              <a:gd name="connsiteY4" fmla="*/ 174285 h 837304"/>
              <a:gd name="connsiteX5" fmla="*/ 759039 w 761238"/>
              <a:gd name="connsiteY5" fmla="*/ 221457 h 837304"/>
              <a:gd name="connsiteX6" fmla="*/ 758926 w 761238"/>
              <a:gd name="connsiteY6" fmla="*/ 221772 h 837304"/>
              <a:gd name="connsiteX7" fmla="*/ 543726 w 761238"/>
              <a:gd name="connsiteY7" fmla="*/ 812984 h 837304"/>
              <a:gd name="connsiteX8" fmla="*/ 496419 w 761238"/>
              <a:gd name="connsiteY8" fmla="*/ 835066 h 837304"/>
              <a:gd name="connsiteX9" fmla="*/ 496284 w 761238"/>
              <a:gd name="connsiteY9" fmla="*/ 835018 h 837304"/>
              <a:gd name="connsiteX10" fmla="*/ 24325 w 761238"/>
              <a:gd name="connsiteY10" fmla="*/ 663020 h 837304"/>
              <a:gd name="connsiteX11" fmla="*/ 2197 w 761238"/>
              <a:gd name="connsiteY11" fmla="*/ 615848 h 837304"/>
              <a:gd name="connsiteX12" fmla="*/ 2312 w 761238"/>
              <a:gd name="connsiteY12" fmla="*/ 615534 h 837304"/>
              <a:gd name="connsiteX13" fmla="*/ 56017 w 761238"/>
              <a:gd name="connsiteY13" fmla="*/ 467944 h 83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1238" h="837304">
                <a:moveTo>
                  <a:pt x="192272" y="93367"/>
                </a:moveTo>
                <a:lnTo>
                  <a:pt x="217322" y="24321"/>
                </a:lnTo>
                <a:cubicBezTo>
                  <a:pt x="224293" y="5147"/>
                  <a:pt x="245473" y="-4740"/>
                  <a:pt x="264628" y="2238"/>
                </a:cubicBezTo>
                <a:cubicBezTo>
                  <a:pt x="264674" y="2254"/>
                  <a:pt x="264719" y="2270"/>
                  <a:pt x="264764" y="2287"/>
                </a:cubicBezTo>
                <a:lnTo>
                  <a:pt x="736912" y="174285"/>
                </a:lnTo>
                <a:cubicBezTo>
                  <a:pt x="756041" y="181195"/>
                  <a:pt x="765947" y="202314"/>
                  <a:pt x="759039" y="221457"/>
                </a:cubicBezTo>
                <a:cubicBezTo>
                  <a:pt x="759001" y="221562"/>
                  <a:pt x="758964" y="221667"/>
                  <a:pt x="758926" y="221772"/>
                </a:cubicBezTo>
                <a:lnTo>
                  <a:pt x="543726" y="812984"/>
                </a:lnTo>
                <a:cubicBezTo>
                  <a:pt x="536752" y="832159"/>
                  <a:pt x="515574" y="842046"/>
                  <a:pt x="496419" y="835066"/>
                </a:cubicBezTo>
                <a:cubicBezTo>
                  <a:pt x="496374" y="835047"/>
                  <a:pt x="496329" y="835037"/>
                  <a:pt x="496284" y="835018"/>
                </a:cubicBezTo>
                <a:lnTo>
                  <a:pt x="24325" y="663020"/>
                </a:lnTo>
                <a:cubicBezTo>
                  <a:pt x="5200" y="656110"/>
                  <a:pt x="-4707" y="634991"/>
                  <a:pt x="2197" y="615848"/>
                </a:cubicBezTo>
                <a:cubicBezTo>
                  <a:pt x="2235" y="615743"/>
                  <a:pt x="2273" y="615638"/>
                  <a:pt x="2312" y="615534"/>
                </a:cubicBezTo>
                <a:lnTo>
                  <a:pt x="56017" y="467944"/>
                </a:lnTo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38" name="手繪多邊形: 圖案 37">
            <a:extLst>
              <a:ext uri="{FF2B5EF4-FFF2-40B4-BE49-F238E27FC236}">
                <a16:creationId xmlns:a16="http://schemas.microsoft.com/office/drawing/2014/main" id="{FEBC8FF1-ABAF-ECD8-C64E-EDDE017A59D0}"/>
              </a:ext>
            </a:extLst>
          </p:cNvPr>
          <p:cNvSpPr/>
          <p:nvPr/>
        </p:nvSpPr>
        <p:spPr>
          <a:xfrm>
            <a:off x="8168764" y="2207448"/>
            <a:ext cx="10866" cy="10878"/>
          </a:xfrm>
          <a:custGeom>
            <a:avLst/>
            <a:gdLst>
              <a:gd name="connsiteX0" fmla="*/ 10541 w 10866"/>
              <a:gd name="connsiteY0" fmla="*/ 7264 h 10878"/>
              <a:gd name="connsiteX1" fmla="*/ 10541 w 10866"/>
              <a:gd name="connsiteY1" fmla="*/ 7264 h 10878"/>
              <a:gd name="connsiteX2" fmla="*/ 3615 w 10866"/>
              <a:gd name="connsiteY2" fmla="*/ 10588 h 10878"/>
              <a:gd name="connsiteX3" fmla="*/ 3615 w 10866"/>
              <a:gd name="connsiteY3" fmla="*/ 10588 h 10878"/>
              <a:gd name="connsiteX4" fmla="*/ 294 w 10866"/>
              <a:gd name="connsiteY4" fmla="*/ 3560 h 10878"/>
              <a:gd name="connsiteX5" fmla="*/ 294 w 10866"/>
              <a:gd name="connsiteY5" fmla="*/ 3560 h 10878"/>
              <a:gd name="connsiteX6" fmla="*/ 7315 w 10866"/>
              <a:gd name="connsiteY6" fmla="*/ 331 h 10878"/>
              <a:gd name="connsiteX7" fmla="*/ 7315 w 10866"/>
              <a:gd name="connsiteY7" fmla="*/ 331 h 10878"/>
              <a:gd name="connsiteX8" fmla="*/ 10541 w 10866"/>
              <a:gd name="connsiteY8" fmla="*/ 7264 h 1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66" h="10878">
                <a:moveTo>
                  <a:pt x="10541" y="7264"/>
                </a:moveTo>
                <a:lnTo>
                  <a:pt x="10541" y="7264"/>
                </a:lnTo>
                <a:cubicBezTo>
                  <a:pt x="9516" y="10068"/>
                  <a:pt x="6442" y="11542"/>
                  <a:pt x="3615" y="10588"/>
                </a:cubicBezTo>
                <a:lnTo>
                  <a:pt x="3615" y="10588"/>
                </a:lnTo>
                <a:cubicBezTo>
                  <a:pt x="796" y="9520"/>
                  <a:pt x="-665" y="6416"/>
                  <a:pt x="294" y="3560"/>
                </a:cubicBezTo>
                <a:lnTo>
                  <a:pt x="294" y="3560"/>
                </a:lnTo>
                <a:cubicBezTo>
                  <a:pt x="1356" y="743"/>
                  <a:pt x="4487" y="-695"/>
                  <a:pt x="7315" y="331"/>
                </a:cubicBezTo>
                <a:lnTo>
                  <a:pt x="7315" y="331"/>
                </a:lnTo>
                <a:cubicBezTo>
                  <a:pt x="10114" y="1356"/>
                  <a:pt x="11556" y="4457"/>
                  <a:pt x="10541" y="7264"/>
                </a:cubicBezTo>
                <a:close/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39" name="手繪多邊形: 圖案 38">
            <a:extLst>
              <a:ext uri="{FF2B5EF4-FFF2-40B4-BE49-F238E27FC236}">
                <a16:creationId xmlns:a16="http://schemas.microsoft.com/office/drawing/2014/main" id="{4A6BDE51-8494-B7C0-6C02-F6EFE4396ED4}"/>
              </a:ext>
            </a:extLst>
          </p:cNvPr>
          <p:cNvSpPr/>
          <p:nvPr/>
        </p:nvSpPr>
        <p:spPr>
          <a:xfrm>
            <a:off x="7973358" y="2744839"/>
            <a:ext cx="10898" cy="10890"/>
          </a:xfrm>
          <a:custGeom>
            <a:avLst/>
            <a:gdLst>
              <a:gd name="connsiteX0" fmla="*/ 10578 w 10898"/>
              <a:gd name="connsiteY0" fmla="*/ 7330 h 10890"/>
              <a:gd name="connsiteX1" fmla="*/ 10578 w 10898"/>
              <a:gd name="connsiteY1" fmla="*/ 7330 h 10890"/>
              <a:gd name="connsiteX2" fmla="*/ 3557 w 10898"/>
              <a:gd name="connsiteY2" fmla="*/ 10560 h 10890"/>
              <a:gd name="connsiteX3" fmla="*/ 3557 w 10898"/>
              <a:gd name="connsiteY3" fmla="*/ 10560 h 10890"/>
              <a:gd name="connsiteX4" fmla="*/ 330 w 10898"/>
              <a:gd name="connsiteY4" fmla="*/ 3531 h 10890"/>
              <a:gd name="connsiteX5" fmla="*/ 330 w 10898"/>
              <a:gd name="connsiteY5" fmla="*/ 3531 h 10890"/>
              <a:gd name="connsiteX6" fmla="*/ 7257 w 10898"/>
              <a:gd name="connsiteY6" fmla="*/ 302 h 10890"/>
              <a:gd name="connsiteX7" fmla="*/ 7257 w 10898"/>
              <a:gd name="connsiteY7" fmla="*/ 302 h 10890"/>
              <a:gd name="connsiteX8" fmla="*/ 10578 w 10898"/>
              <a:gd name="connsiteY8" fmla="*/ 7330 h 1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8" h="10890">
                <a:moveTo>
                  <a:pt x="10578" y="7330"/>
                </a:moveTo>
                <a:lnTo>
                  <a:pt x="10578" y="7330"/>
                </a:lnTo>
                <a:cubicBezTo>
                  <a:pt x="9515" y="10151"/>
                  <a:pt x="6384" y="11585"/>
                  <a:pt x="3557" y="10560"/>
                </a:cubicBezTo>
                <a:lnTo>
                  <a:pt x="3557" y="10560"/>
                </a:lnTo>
                <a:cubicBezTo>
                  <a:pt x="742" y="9496"/>
                  <a:pt x="-694" y="6362"/>
                  <a:pt x="330" y="3531"/>
                </a:cubicBezTo>
                <a:lnTo>
                  <a:pt x="330" y="3531"/>
                </a:lnTo>
                <a:cubicBezTo>
                  <a:pt x="1395" y="768"/>
                  <a:pt x="4456" y="-666"/>
                  <a:pt x="7257" y="302"/>
                </a:cubicBezTo>
                <a:lnTo>
                  <a:pt x="7257" y="302"/>
                </a:lnTo>
                <a:cubicBezTo>
                  <a:pt x="10113" y="1328"/>
                  <a:pt x="11593" y="4472"/>
                  <a:pt x="10578" y="7330"/>
                </a:cubicBezTo>
                <a:close/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40" name="手繪多邊形: 圖案 39">
            <a:extLst>
              <a:ext uri="{FF2B5EF4-FFF2-40B4-BE49-F238E27FC236}">
                <a16:creationId xmlns:a16="http://schemas.microsoft.com/office/drawing/2014/main" id="{28BAFA73-414F-34A2-15F8-23C88828DD97}"/>
              </a:ext>
            </a:extLst>
          </p:cNvPr>
          <p:cNvSpPr/>
          <p:nvPr/>
        </p:nvSpPr>
        <p:spPr>
          <a:xfrm>
            <a:off x="7726099" y="2046183"/>
            <a:ext cx="10867" cy="10878"/>
          </a:xfrm>
          <a:custGeom>
            <a:avLst/>
            <a:gdLst>
              <a:gd name="connsiteX0" fmla="*/ 10567 w 10867"/>
              <a:gd name="connsiteY0" fmla="*/ 7264 h 10878"/>
              <a:gd name="connsiteX1" fmla="*/ 10567 w 10867"/>
              <a:gd name="connsiteY1" fmla="*/ 7264 h 10878"/>
              <a:gd name="connsiteX2" fmla="*/ 3640 w 10867"/>
              <a:gd name="connsiteY2" fmla="*/ 10588 h 10878"/>
              <a:gd name="connsiteX3" fmla="*/ 3640 w 10867"/>
              <a:gd name="connsiteY3" fmla="*/ 10588 h 10878"/>
              <a:gd name="connsiteX4" fmla="*/ 319 w 10867"/>
              <a:gd name="connsiteY4" fmla="*/ 3560 h 10878"/>
              <a:gd name="connsiteX5" fmla="*/ 319 w 10867"/>
              <a:gd name="connsiteY5" fmla="*/ 3560 h 10878"/>
              <a:gd name="connsiteX6" fmla="*/ 7341 w 10867"/>
              <a:gd name="connsiteY6" fmla="*/ 331 h 10878"/>
              <a:gd name="connsiteX7" fmla="*/ 7341 w 10867"/>
              <a:gd name="connsiteY7" fmla="*/ 331 h 10878"/>
              <a:gd name="connsiteX8" fmla="*/ 10567 w 10867"/>
              <a:gd name="connsiteY8" fmla="*/ 7264 h 1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67" h="10878">
                <a:moveTo>
                  <a:pt x="10567" y="7264"/>
                </a:moveTo>
                <a:lnTo>
                  <a:pt x="10567" y="7264"/>
                </a:lnTo>
                <a:cubicBezTo>
                  <a:pt x="9540" y="10068"/>
                  <a:pt x="6468" y="11542"/>
                  <a:pt x="3640" y="10588"/>
                </a:cubicBezTo>
                <a:lnTo>
                  <a:pt x="3640" y="10588"/>
                </a:lnTo>
                <a:cubicBezTo>
                  <a:pt x="789" y="9560"/>
                  <a:pt x="-696" y="6419"/>
                  <a:pt x="319" y="3560"/>
                </a:cubicBezTo>
                <a:lnTo>
                  <a:pt x="319" y="3560"/>
                </a:lnTo>
                <a:cubicBezTo>
                  <a:pt x="1385" y="743"/>
                  <a:pt x="4512" y="-695"/>
                  <a:pt x="7341" y="331"/>
                </a:cubicBezTo>
                <a:lnTo>
                  <a:pt x="7341" y="331"/>
                </a:lnTo>
                <a:cubicBezTo>
                  <a:pt x="10105" y="1396"/>
                  <a:pt x="11531" y="4460"/>
                  <a:pt x="10567" y="7264"/>
                </a:cubicBezTo>
                <a:close/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41" name="手繪多邊形: 圖案 40">
            <a:extLst>
              <a:ext uri="{FF2B5EF4-FFF2-40B4-BE49-F238E27FC236}">
                <a16:creationId xmlns:a16="http://schemas.microsoft.com/office/drawing/2014/main" id="{3BDF79B3-BA50-C5FE-8641-A563F45FB327}"/>
              </a:ext>
            </a:extLst>
          </p:cNvPr>
          <p:cNvSpPr/>
          <p:nvPr/>
        </p:nvSpPr>
        <p:spPr>
          <a:xfrm>
            <a:off x="7530692" y="2583575"/>
            <a:ext cx="10899" cy="10889"/>
          </a:xfrm>
          <a:custGeom>
            <a:avLst/>
            <a:gdLst>
              <a:gd name="connsiteX0" fmla="*/ 10606 w 10899"/>
              <a:gd name="connsiteY0" fmla="*/ 7329 h 10889"/>
              <a:gd name="connsiteX1" fmla="*/ 10606 w 10899"/>
              <a:gd name="connsiteY1" fmla="*/ 7329 h 10889"/>
              <a:gd name="connsiteX2" fmla="*/ 3584 w 10899"/>
              <a:gd name="connsiteY2" fmla="*/ 10558 h 10889"/>
              <a:gd name="connsiteX3" fmla="*/ 3584 w 10899"/>
              <a:gd name="connsiteY3" fmla="*/ 10558 h 10889"/>
              <a:gd name="connsiteX4" fmla="*/ 319 w 10899"/>
              <a:gd name="connsiteY4" fmla="*/ 3635 h 10889"/>
              <a:gd name="connsiteX5" fmla="*/ 358 w 10899"/>
              <a:gd name="connsiteY5" fmla="*/ 3530 h 10889"/>
              <a:gd name="connsiteX6" fmla="*/ 358 w 10899"/>
              <a:gd name="connsiteY6" fmla="*/ 3530 h 10889"/>
              <a:gd name="connsiteX7" fmla="*/ 7285 w 10899"/>
              <a:gd name="connsiteY7" fmla="*/ 301 h 10889"/>
              <a:gd name="connsiteX8" fmla="*/ 7285 w 10899"/>
              <a:gd name="connsiteY8" fmla="*/ 301 h 10889"/>
              <a:gd name="connsiteX9" fmla="*/ 10606 w 10899"/>
              <a:gd name="connsiteY9" fmla="*/ 7329 h 1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99" h="10889">
                <a:moveTo>
                  <a:pt x="10606" y="7329"/>
                </a:moveTo>
                <a:lnTo>
                  <a:pt x="10606" y="7329"/>
                </a:lnTo>
                <a:cubicBezTo>
                  <a:pt x="9540" y="10146"/>
                  <a:pt x="6413" y="11584"/>
                  <a:pt x="3584" y="10558"/>
                </a:cubicBezTo>
                <a:lnTo>
                  <a:pt x="3584" y="10558"/>
                </a:lnTo>
                <a:cubicBezTo>
                  <a:pt x="773" y="9549"/>
                  <a:pt x="-690" y="6449"/>
                  <a:pt x="319" y="3635"/>
                </a:cubicBezTo>
                <a:cubicBezTo>
                  <a:pt x="331" y="3600"/>
                  <a:pt x="345" y="3565"/>
                  <a:pt x="358" y="3530"/>
                </a:cubicBezTo>
                <a:lnTo>
                  <a:pt x="358" y="3530"/>
                </a:lnTo>
                <a:cubicBezTo>
                  <a:pt x="1423" y="764"/>
                  <a:pt x="4484" y="-664"/>
                  <a:pt x="7285" y="301"/>
                </a:cubicBezTo>
                <a:lnTo>
                  <a:pt x="7285" y="301"/>
                </a:lnTo>
                <a:cubicBezTo>
                  <a:pt x="10099" y="1370"/>
                  <a:pt x="11567" y="4474"/>
                  <a:pt x="10606" y="7329"/>
                </a:cubicBezTo>
                <a:close/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42" name="手繪多邊形: 圖案 41">
            <a:extLst>
              <a:ext uri="{FF2B5EF4-FFF2-40B4-BE49-F238E27FC236}">
                <a16:creationId xmlns:a16="http://schemas.microsoft.com/office/drawing/2014/main" id="{264C6CB3-DE15-6DB8-7C20-A7AC444F3CAB}"/>
              </a:ext>
            </a:extLst>
          </p:cNvPr>
          <p:cNvSpPr/>
          <p:nvPr/>
        </p:nvSpPr>
        <p:spPr>
          <a:xfrm>
            <a:off x="7613790" y="2616832"/>
            <a:ext cx="25524" cy="70280"/>
          </a:xfrm>
          <a:custGeom>
            <a:avLst/>
            <a:gdLst>
              <a:gd name="connsiteX0" fmla="*/ 0 w 25524"/>
              <a:gd name="connsiteY0" fmla="*/ 70281 h 70280"/>
              <a:gd name="connsiteX1" fmla="*/ 25524 w 25524"/>
              <a:gd name="connsiteY1" fmla="*/ 0 h 7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524" h="70280">
                <a:moveTo>
                  <a:pt x="0" y="70281"/>
                </a:moveTo>
                <a:lnTo>
                  <a:pt x="25524" y="0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43" name="手繪多邊形: 圖案 42">
            <a:extLst>
              <a:ext uri="{FF2B5EF4-FFF2-40B4-BE49-F238E27FC236}">
                <a16:creationId xmlns:a16="http://schemas.microsoft.com/office/drawing/2014/main" id="{624B864E-C1D4-EF72-F664-79CB75ECE92E}"/>
              </a:ext>
            </a:extLst>
          </p:cNvPr>
          <p:cNvSpPr/>
          <p:nvPr/>
        </p:nvSpPr>
        <p:spPr>
          <a:xfrm>
            <a:off x="7661043" y="2634117"/>
            <a:ext cx="25618" cy="70280"/>
          </a:xfrm>
          <a:custGeom>
            <a:avLst/>
            <a:gdLst>
              <a:gd name="connsiteX0" fmla="*/ 0 w 25618"/>
              <a:gd name="connsiteY0" fmla="*/ 70281 h 70280"/>
              <a:gd name="connsiteX1" fmla="*/ 25619 w 25618"/>
              <a:gd name="connsiteY1" fmla="*/ 0 h 7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18" h="70280">
                <a:moveTo>
                  <a:pt x="0" y="70281"/>
                </a:moveTo>
                <a:lnTo>
                  <a:pt x="25619" y="0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44" name="手繪多邊形: 圖案 43">
            <a:extLst>
              <a:ext uri="{FF2B5EF4-FFF2-40B4-BE49-F238E27FC236}">
                <a16:creationId xmlns:a16="http://schemas.microsoft.com/office/drawing/2014/main" id="{1F58EABB-09AB-BAFB-57BB-07BAB424F8CB}"/>
              </a:ext>
            </a:extLst>
          </p:cNvPr>
          <p:cNvSpPr/>
          <p:nvPr/>
        </p:nvSpPr>
        <p:spPr>
          <a:xfrm>
            <a:off x="7708295" y="2651307"/>
            <a:ext cx="25618" cy="70280"/>
          </a:xfrm>
          <a:custGeom>
            <a:avLst/>
            <a:gdLst>
              <a:gd name="connsiteX0" fmla="*/ 0 w 25618"/>
              <a:gd name="connsiteY0" fmla="*/ 70281 h 70280"/>
              <a:gd name="connsiteX1" fmla="*/ 25619 w 25618"/>
              <a:gd name="connsiteY1" fmla="*/ 0 h 7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618" h="70280">
                <a:moveTo>
                  <a:pt x="0" y="70281"/>
                </a:moveTo>
                <a:lnTo>
                  <a:pt x="25619" y="0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45" name="手繪多邊形: 圖案 44">
            <a:extLst>
              <a:ext uri="{FF2B5EF4-FFF2-40B4-BE49-F238E27FC236}">
                <a16:creationId xmlns:a16="http://schemas.microsoft.com/office/drawing/2014/main" id="{387B1F08-142E-45C1-CBEF-7DF69CDC940A}"/>
              </a:ext>
            </a:extLst>
          </p:cNvPr>
          <p:cNvSpPr/>
          <p:nvPr/>
        </p:nvSpPr>
        <p:spPr>
          <a:xfrm>
            <a:off x="7755643" y="2668498"/>
            <a:ext cx="25524" cy="70280"/>
          </a:xfrm>
          <a:custGeom>
            <a:avLst/>
            <a:gdLst>
              <a:gd name="connsiteX0" fmla="*/ 0 w 25524"/>
              <a:gd name="connsiteY0" fmla="*/ 70281 h 70280"/>
              <a:gd name="connsiteX1" fmla="*/ 25524 w 25524"/>
              <a:gd name="connsiteY1" fmla="*/ 0 h 7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524" h="70280">
                <a:moveTo>
                  <a:pt x="0" y="70281"/>
                </a:moveTo>
                <a:lnTo>
                  <a:pt x="25524" y="0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46" name="手繪多邊形: 圖案 45">
            <a:extLst>
              <a:ext uri="{FF2B5EF4-FFF2-40B4-BE49-F238E27FC236}">
                <a16:creationId xmlns:a16="http://schemas.microsoft.com/office/drawing/2014/main" id="{4719B7A5-752F-F4DB-D143-52654706AD6C}"/>
              </a:ext>
            </a:extLst>
          </p:cNvPr>
          <p:cNvSpPr/>
          <p:nvPr/>
        </p:nvSpPr>
        <p:spPr>
          <a:xfrm>
            <a:off x="7802896" y="2685783"/>
            <a:ext cx="25524" cy="70280"/>
          </a:xfrm>
          <a:custGeom>
            <a:avLst/>
            <a:gdLst>
              <a:gd name="connsiteX0" fmla="*/ 0 w 25524"/>
              <a:gd name="connsiteY0" fmla="*/ 70281 h 70280"/>
              <a:gd name="connsiteX1" fmla="*/ 25524 w 25524"/>
              <a:gd name="connsiteY1" fmla="*/ 0 h 7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524" h="70280">
                <a:moveTo>
                  <a:pt x="0" y="70281"/>
                </a:moveTo>
                <a:lnTo>
                  <a:pt x="25524" y="0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47" name="手繪多邊形: 圖案 46">
            <a:extLst>
              <a:ext uri="{FF2B5EF4-FFF2-40B4-BE49-F238E27FC236}">
                <a16:creationId xmlns:a16="http://schemas.microsoft.com/office/drawing/2014/main" id="{4B54FF3C-F6D1-DCDB-1D6D-F74DEBF24109}"/>
              </a:ext>
            </a:extLst>
          </p:cNvPr>
          <p:cNvSpPr/>
          <p:nvPr/>
        </p:nvSpPr>
        <p:spPr>
          <a:xfrm>
            <a:off x="7850149" y="2702973"/>
            <a:ext cx="25524" cy="70280"/>
          </a:xfrm>
          <a:custGeom>
            <a:avLst/>
            <a:gdLst>
              <a:gd name="connsiteX0" fmla="*/ 0 w 25524"/>
              <a:gd name="connsiteY0" fmla="*/ 70281 h 70280"/>
              <a:gd name="connsiteX1" fmla="*/ 25524 w 25524"/>
              <a:gd name="connsiteY1" fmla="*/ 0 h 7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524" h="70280">
                <a:moveTo>
                  <a:pt x="0" y="70281"/>
                </a:moveTo>
                <a:lnTo>
                  <a:pt x="25524" y="0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1B6D7C3F-6ACC-A75F-08FE-1C5521896493}"/>
              </a:ext>
            </a:extLst>
          </p:cNvPr>
          <p:cNvSpPr/>
          <p:nvPr/>
        </p:nvSpPr>
        <p:spPr>
          <a:xfrm>
            <a:off x="7566917" y="2590049"/>
            <a:ext cx="365402" cy="202484"/>
          </a:xfrm>
          <a:custGeom>
            <a:avLst/>
            <a:gdLst>
              <a:gd name="connsiteX0" fmla="*/ 0 w 365402"/>
              <a:gd name="connsiteY0" fmla="*/ 79968 h 202484"/>
              <a:gd name="connsiteX1" fmla="*/ 29035 w 365402"/>
              <a:gd name="connsiteY1" fmla="*/ 0 h 202484"/>
              <a:gd name="connsiteX2" fmla="*/ 365402 w 365402"/>
              <a:gd name="connsiteY2" fmla="*/ 122516 h 202484"/>
              <a:gd name="connsiteX3" fmla="*/ 336273 w 365402"/>
              <a:gd name="connsiteY3" fmla="*/ 202484 h 202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402" h="202484">
                <a:moveTo>
                  <a:pt x="0" y="79968"/>
                </a:moveTo>
                <a:lnTo>
                  <a:pt x="29035" y="0"/>
                </a:lnTo>
                <a:lnTo>
                  <a:pt x="365402" y="122516"/>
                </a:lnTo>
                <a:lnTo>
                  <a:pt x="336273" y="202484"/>
                </a:lnTo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49" name="手繪多邊形: 圖案 48">
            <a:extLst>
              <a:ext uri="{FF2B5EF4-FFF2-40B4-BE49-F238E27FC236}">
                <a16:creationId xmlns:a16="http://schemas.microsoft.com/office/drawing/2014/main" id="{0900FACD-37C8-0ADD-F4C3-E06F78CFD78D}"/>
              </a:ext>
            </a:extLst>
          </p:cNvPr>
          <p:cNvSpPr/>
          <p:nvPr/>
        </p:nvSpPr>
        <p:spPr>
          <a:xfrm>
            <a:off x="7769401" y="2160577"/>
            <a:ext cx="305814" cy="111404"/>
          </a:xfrm>
          <a:custGeom>
            <a:avLst/>
            <a:gdLst>
              <a:gd name="connsiteX0" fmla="*/ 0 w 305814"/>
              <a:gd name="connsiteY0" fmla="*/ 0 h 111404"/>
              <a:gd name="connsiteX1" fmla="*/ 305815 w 305814"/>
              <a:gd name="connsiteY1" fmla="*/ 111404 h 11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814" h="111404">
                <a:moveTo>
                  <a:pt x="0" y="0"/>
                </a:moveTo>
                <a:lnTo>
                  <a:pt x="305815" y="111404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50" name="手繪多邊形: 圖案 49">
            <a:extLst>
              <a:ext uri="{FF2B5EF4-FFF2-40B4-BE49-F238E27FC236}">
                <a16:creationId xmlns:a16="http://schemas.microsoft.com/office/drawing/2014/main" id="{DFAE2512-3032-282D-F688-0A2EACD11D7E}"/>
              </a:ext>
            </a:extLst>
          </p:cNvPr>
          <p:cNvSpPr/>
          <p:nvPr/>
        </p:nvSpPr>
        <p:spPr>
          <a:xfrm>
            <a:off x="7645671" y="2501059"/>
            <a:ext cx="305719" cy="111404"/>
          </a:xfrm>
          <a:custGeom>
            <a:avLst/>
            <a:gdLst>
              <a:gd name="connsiteX0" fmla="*/ 0 w 305719"/>
              <a:gd name="connsiteY0" fmla="*/ 0 h 111404"/>
              <a:gd name="connsiteX1" fmla="*/ 305720 w 305719"/>
              <a:gd name="connsiteY1" fmla="*/ 111404 h 11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5719" h="111404">
                <a:moveTo>
                  <a:pt x="0" y="0"/>
                </a:moveTo>
                <a:lnTo>
                  <a:pt x="305720" y="111404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51" name="手繪多邊形: 圖案 50">
            <a:extLst>
              <a:ext uri="{FF2B5EF4-FFF2-40B4-BE49-F238E27FC236}">
                <a16:creationId xmlns:a16="http://schemas.microsoft.com/office/drawing/2014/main" id="{68D5C712-5B6B-8CF7-E347-5FD48CBF0189}"/>
              </a:ext>
            </a:extLst>
          </p:cNvPr>
          <p:cNvSpPr/>
          <p:nvPr/>
        </p:nvSpPr>
        <p:spPr>
          <a:xfrm>
            <a:off x="7292794" y="2059430"/>
            <a:ext cx="276589" cy="100767"/>
          </a:xfrm>
          <a:custGeom>
            <a:avLst/>
            <a:gdLst>
              <a:gd name="connsiteX0" fmla="*/ 276590 w 276589"/>
              <a:gd name="connsiteY0" fmla="*/ 100767 h 100767"/>
              <a:gd name="connsiteX1" fmla="*/ 0 w 276589"/>
              <a:gd name="connsiteY1" fmla="*/ 0 h 1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6589" h="100767">
                <a:moveTo>
                  <a:pt x="276590" y="100767"/>
                </a:moveTo>
                <a:lnTo>
                  <a:pt x="0" y="0"/>
                </a:lnTo>
              </a:path>
            </a:pathLst>
          </a:custGeom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52" name="手繪多邊形: 圖案 51">
            <a:extLst>
              <a:ext uri="{FF2B5EF4-FFF2-40B4-BE49-F238E27FC236}">
                <a16:creationId xmlns:a16="http://schemas.microsoft.com/office/drawing/2014/main" id="{8A9BC0E3-4604-4552-3CBB-2C6B5971FC4C}"/>
              </a:ext>
            </a:extLst>
          </p:cNvPr>
          <p:cNvSpPr/>
          <p:nvPr/>
        </p:nvSpPr>
        <p:spPr>
          <a:xfrm>
            <a:off x="7189084" y="2021630"/>
            <a:ext cx="51807" cy="18899"/>
          </a:xfrm>
          <a:custGeom>
            <a:avLst/>
            <a:gdLst>
              <a:gd name="connsiteX0" fmla="*/ 51807 w 51807"/>
              <a:gd name="connsiteY0" fmla="*/ 18900 h 18899"/>
              <a:gd name="connsiteX1" fmla="*/ 0 w 51807"/>
              <a:gd name="connsiteY1" fmla="*/ 0 h 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807" h="18899">
                <a:moveTo>
                  <a:pt x="51807" y="18900"/>
                </a:moveTo>
                <a:lnTo>
                  <a:pt x="0" y="0"/>
                </a:lnTo>
              </a:path>
            </a:pathLst>
          </a:custGeom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53" name="手繪多邊形: 圖案 52">
            <a:extLst>
              <a:ext uri="{FF2B5EF4-FFF2-40B4-BE49-F238E27FC236}">
                <a16:creationId xmlns:a16="http://schemas.microsoft.com/office/drawing/2014/main" id="{6E9346F0-4DB2-97A0-1C83-45E2804365FE}"/>
              </a:ext>
            </a:extLst>
          </p:cNvPr>
          <p:cNvSpPr/>
          <p:nvPr/>
        </p:nvSpPr>
        <p:spPr>
          <a:xfrm>
            <a:off x="7085280" y="1983831"/>
            <a:ext cx="51902" cy="18899"/>
          </a:xfrm>
          <a:custGeom>
            <a:avLst/>
            <a:gdLst>
              <a:gd name="connsiteX0" fmla="*/ 51902 w 51902"/>
              <a:gd name="connsiteY0" fmla="*/ 18900 h 18899"/>
              <a:gd name="connsiteX1" fmla="*/ 0 w 51902"/>
              <a:gd name="connsiteY1" fmla="*/ 0 h 1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902" h="18899">
                <a:moveTo>
                  <a:pt x="51902" y="18900"/>
                </a:moveTo>
                <a:lnTo>
                  <a:pt x="0" y="0"/>
                </a:lnTo>
              </a:path>
            </a:pathLst>
          </a:custGeom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54" name="手繪多邊形: 圖案 53">
            <a:extLst>
              <a:ext uri="{FF2B5EF4-FFF2-40B4-BE49-F238E27FC236}">
                <a16:creationId xmlns:a16="http://schemas.microsoft.com/office/drawing/2014/main" id="{5D633B4E-2A4B-7FF6-8F50-648CCF88DA05}"/>
              </a:ext>
            </a:extLst>
          </p:cNvPr>
          <p:cNvSpPr/>
          <p:nvPr/>
        </p:nvSpPr>
        <p:spPr>
          <a:xfrm>
            <a:off x="7255219" y="2162666"/>
            <a:ext cx="276684" cy="100767"/>
          </a:xfrm>
          <a:custGeom>
            <a:avLst/>
            <a:gdLst>
              <a:gd name="connsiteX0" fmla="*/ 276685 w 276684"/>
              <a:gd name="connsiteY0" fmla="*/ 100767 h 100767"/>
              <a:gd name="connsiteX1" fmla="*/ 0 w 276684"/>
              <a:gd name="connsiteY1" fmla="*/ 0 h 1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6684" h="100767">
                <a:moveTo>
                  <a:pt x="276685" y="100767"/>
                </a:moveTo>
                <a:lnTo>
                  <a:pt x="0" y="0"/>
                </a:lnTo>
              </a:path>
            </a:pathLst>
          </a:custGeom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55" name="手繪多邊形: 圖案 54">
            <a:extLst>
              <a:ext uri="{FF2B5EF4-FFF2-40B4-BE49-F238E27FC236}">
                <a16:creationId xmlns:a16="http://schemas.microsoft.com/office/drawing/2014/main" id="{2CBD2303-C711-FFE7-2F9D-169250533EDA}"/>
              </a:ext>
            </a:extLst>
          </p:cNvPr>
          <p:cNvSpPr/>
          <p:nvPr/>
        </p:nvSpPr>
        <p:spPr>
          <a:xfrm>
            <a:off x="7454857" y="2001496"/>
            <a:ext cx="281808" cy="102666"/>
          </a:xfrm>
          <a:custGeom>
            <a:avLst/>
            <a:gdLst>
              <a:gd name="connsiteX0" fmla="*/ 281809 w 281808"/>
              <a:gd name="connsiteY0" fmla="*/ 102667 h 102666"/>
              <a:gd name="connsiteX1" fmla="*/ 0 w 281808"/>
              <a:gd name="connsiteY1" fmla="*/ 0 h 10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1808" h="102666">
                <a:moveTo>
                  <a:pt x="281809" y="102667"/>
                </a:moveTo>
                <a:lnTo>
                  <a:pt x="0" y="0"/>
                </a:lnTo>
              </a:path>
            </a:pathLst>
          </a:custGeom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56" name="手繪多邊形: 圖案 55">
            <a:extLst>
              <a:ext uri="{FF2B5EF4-FFF2-40B4-BE49-F238E27FC236}">
                <a16:creationId xmlns:a16="http://schemas.microsoft.com/office/drawing/2014/main" id="{AF08FE3B-8C8D-60C1-A581-C53B7721349F}"/>
              </a:ext>
            </a:extLst>
          </p:cNvPr>
          <p:cNvSpPr/>
          <p:nvPr/>
        </p:nvSpPr>
        <p:spPr>
          <a:xfrm>
            <a:off x="7416998" y="2338463"/>
            <a:ext cx="163866" cy="59738"/>
          </a:xfrm>
          <a:custGeom>
            <a:avLst/>
            <a:gdLst>
              <a:gd name="connsiteX0" fmla="*/ 163867 w 163866"/>
              <a:gd name="connsiteY0" fmla="*/ 59739 h 59738"/>
              <a:gd name="connsiteX1" fmla="*/ 0 w 163866"/>
              <a:gd name="connsiteY1" fmla="*/ 0 h 5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866" h="59738">
                <a:moveTo>
                  <a:pt x="163867" y="59739"/>
                </a:moveTo>
                <a:lnTo>
                  <a:pt x="0" y="0"/>
                </a:lnTo>
              </a:path>
            </a:pathLst>
          </a:custGeom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804A5F-4E91-0E65-951F-84571E77CAFC}"/>
              </a:ext>
            </a:extLst>
          </p:cNvPr>
          <p:cNvSpPr txBox="1"/>
          <p:nvPr/>
        </p:nvSpPr>
        <p:spPr>
          <a:xfrm>
            <a:off x="7301377" y="2864493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200" b="1">
                <a:solidFill>
                  <a:srgbClr val="57F7FF"/>
                </a:solidFill>
                <a:cs typeface="+mn-ea"/>
                <a:sym typeface="+mn-lt"/>
              </a:rPr>
              <a:t>無讀寫頭，</a:t>
            </a:r>
            <a:endParaRPr lang="en-US" altLang="ja-JP" sz="1200" b="1">
              <a:solidFill>
                <a:srgbClr val="57F7FF"/>
              </a:solidFill>
              <a:cs typeface="+mn-ea"/>
              <a:sym typeface="+mn-lt"/>
            </a:endParaRPr>
          </a:p>
          <a:p>
            <a:pPr algn="ctr"/>
            <a:r>
              <a:rPr lang="ja-JP" altLang="en-US" sz="1200" b="1">
                <a:solidFill>
                  <a:srgbClr val="57F7FF"/>
                </a:solidFill>
                <a:cs typeface="+mn-ea"/>
                <a:sym typeface="+mn-lt"/>
              </a:rPr>
              <a:t>不怕震動或落摔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A06A48-19FB-8C6E-FAA2-A3E657B87354}"/>
              </a:ext>
            </a:extLst>
          </p:cNvPr>
          <p:cNvSpPr txBox="1"/>
          <p:nvPr/>
        </p:nvSpPr>
        <p:spPr>
          <a:xfrm>
            <a:off x="9068590" y="2919615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>
                <a:solidFill>
                  <a:srgbClr val="57F7FF"/>
                </a:solidFill>
                <a:cs typeface="+mn-ea"/>
                <a:sym typeface="+mn-lt"/>
              </a:rPr>
              <a:t>輕薄的體積</a:t>
            </a:r>
          </a:p>
        </p:txBody>
      </p:sp>
      <p:sp>
        <p:nvSpPr>
          <p:cNvPr id="1047" name="手繪多邊形: 圖案 1046">
            <a:extLst>
              <a:ext uri="{FF2B5EF4-FFF2-40B4-BE49-F238E27FC236}">
                <a16:creationId xmlns:a16="http://schemas.microsoft.com/office/drawing/2014/main" id="{9C483CD3-CD42-18E8-DD31-04E6378C6C4D}"/>
              </a:ext>
            </a:extLst>
          </p:cNvPr>
          <p:cNvSpPr/>
          <p:nvPr/>
        </p:nvSpPr>
        <p:spPr>
          <a:xfrm>
            <a:off x="10862429" y="2230700"/>
            <a:ext cx="203433" cy="312559"/>
          </a:xfrm>
          <a:custGeom>
            <a:avLst/>
            <a:gdLst>
              <a:gd name="connsiteX0" fmla="*/ 142328 w 203433"/>
              <a:gd name="connsiteY0" fmla="*/ 0 h 312559"/>
              <a:gd name="connsiteX1" fmla="*/ 105797 w 203433"/>
              <a:gd name="connsiteY1" fmla="*/ 120237 h 312559"/>
              <a:gd name="connsiteX2" fmla="*/ 203434 w 203433"/>
              <a:gd name="connsiteY2" fmla="*/ 120237 h 312559"/>
              <a:gd name="connsiteX3" fmla="*/ 61106 w 203433"/>
              <a:gd name="connsiteY3" fmla="*/ 312559 h 312559"/>
              <a:gd name="connsiteX4" fmla="*/ 97637 w 203433"/>
              <a:gd name="connsiteY4" fmla="*/ 192322 h 312559"/>
              <a:gd name="connsiteX5" fmla="*/ 0 w 203433"/>
              <a:gd name="connsiteY5" fmla="*/ 192322 h 312559"/>
              <a:gd name="connsiteX6" fmla="*/ 142328 w 203433"/>
              <a:gd name="connsiteY6" fmla="*/ 0 h 31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433" h="312559">
                <a:moveTo>
                  <a:pt x="142328" y="0"/>
                </a:moveTo>
                <a:lnTo>
                  <a:pt x="105797" y="120237"/>
                </a:lnTo>
                <a:lnTo>
                  <a:pt x="203434" y="120237"/>
                </a:lnTo>
                <a:lnTo>
                  <a:pt x="61106" y="312559"/>
                </a:lnTo>
                <a:lnTo>
                  <a:pt x="97637" y="192322"/>
                </a:lnTo>
                <a:lnTo>
                  <a:pt x="0" y="192322"/>
                </a:lnTo>
                <a:lnTo>
                  <a:pt x="142328" y="0"/>
                </a:lnTo>
              </a:path>
            </a:pathLst>
          </a:custGeom>
          <a:solidFill>
            <a:srgbClr val="57F7FF"/>
          </a:solidFill>
          <a:ln w="947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48" name="手繪多邊形: 圖案 1047">
            <a:extLst>
              <a:ext uri="{FF2B5EF4-FFF2-40B4-BE49-F238E27FC236}">
                <a16:creationId xmlns:a16="http://schemas.microsoft.com/office/drawing/2014/main" id="{56571D5D-940C-5928-933B-88BE7E867BCF}"/>
              </a:ext>
            </a:extLst>
          </p:cNvPr>
          <p:cNvSpPr/>
          <p:nvPr/>
        </p:nvSpPr>
        <p:spPr>
          <a:xfrm>
            <a:off x="10657477" y="2168207"/>
            <a:ext cx="613337" cy="658264"/>
          </a:xfrm>
          <a:custGeom>
            <a:avLst/>
            <a:gdLst>
              <a:gd name="connsiteX0" fmla="*/ 436946 w 613337"/>
              <a:gd name="connsiteY0" fmla="*/ 343996 h 658264"/>
              <a:gd name="connsiteX1" fmla="*/ 436946 w 613337"/>
              <a:gd name="connsiteY1" fmla="*/ 0 h 658264"/>
              <a:gd name="connsiteX2" fmla="*/ 382671 w 613337"/>
              <a:gd name="connsiteY2" fmla="*/ 0 h 658264"/>
              <a:gd name="connsiteX3" fmla="*/ 164341 w 613337"/>
              <a:gd name="connsiteY3" fmla="*/ 0 h 658264"/>
              <a:gd name="connsiteX4" fmla="*/ 164341 w 613337"/>
              <a:gd name="connsiteY4" fmla="*/ 343996 h 658264"/>
              <a:gd name="connsiteX5" fmla="*/ 0 w 613337"/>
              <a:gd name="connsiteY5" fmla="*/ 343996 h 658264"/>
              <a:gd name="connsiteX6" fmla="*/ 306669 w 613337"/>
              <a:gd name="connsiteY6" fmla="*/ 658264 h 658264"/>
              <a:gd name="connsiteX7" fmla="*/ 613337 w 613337"/>
              <a:gd name="connsiteY7" fmla="*/ 343996 h 658264"/>
              <a:gd name="connsiteX8" fmla="*/ 436946 w 613337"/>
              <a:gd name="connsiteY8" fmla="*/ 343996 h 658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337" h="658264">
                <a:moveTo>
                  <a:pt x="436946" y="343996"/>
                </a:moveTo>
                <a:lnTo>
                  <a:pt x="436946" y="0"/>
                </a:lnTo>
                <a:lnTo>
                  <a:pt x="382671" y="0"/>
                </a:lnTo>
                <a:lnTo>
                  <a:pt x="164341" y="0"/>
                </a:lnTo>
                <a:lnTo>
                  <a:pt x="164341" y="343996"/>
                </a:lnTo>
                <a:lnTo>
                  <a:pt x="0" y="343996"/>
                </a:lnTo>
                <a:lnTo>
                  <a:pt x="306669" y="658264"/>
                </a:lnTo>
                <a:lnTo>
                  <a:pt x="613337" y="343996"/>
                </a:lnTo>
                <a:lnTo>
                  <a:pt x="436946" y="343996"/>
                </a:lnTo>
                <a:close/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49" name="手繪多邊形: 圖案 1048">
            <a:extLst>
              <a:ext uri="{FF2B5EF4-FFF2-40B4-BE49-F238E27FC236}">
                <a16:creationId xmlns:a16="http://schemas.microsoft.com/office/drawing/2014/main" id="{6AF6A4A4-4C43-2248-4EDE-F28F2952891B}"/>
              </a:ext>
            </a:extLst>
          </p:cNvPr>
          <p:cNvSpPr/>
          <p:nvPr/>
        </p:nvSpPr>
        <p:spPr>
          <a:xfrm>
            <a:off x="10827796" y="1965058"/>
            <a:ext cx="272604" cy="114633"/>
          </a:xfrm>
          <a:custGeom>
            <a:avLst/>
            <a:gdLst>
              <a:gd name="connsiteX0" fmla="*/ 0 w 272604"/>
              <a:gd name="connsiteY0" fmla="*/ 0 h 114633"/>
              <a:gd name="connsiteX1" fmla="*/ 272605 w 272604"/>
              <a:gd name="connsiteY1" fmla="*/ 0 h 114633"/>
              <a:gd name="connsiteX2" fmla="*/ 272605 w 272604"/>
              <a:gd name="connsiteY2" fmla="*/ 114634 h 114633"/>
              <a:gd name="connsiteX3" fmla="*/ 0 w 272604"/>
              <a:gd name="connsiteY3" fmla="*/ 114634 h 114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604" h="114633">
                <a:moveTo>
                  <a:pt x="0" y="0"/>
                </a:moveTo>
                <a:lnTo>
                  <a:pt x="272605" y="0"/>
                </a:lnTo>
                <a:lnTo>
                  <a:pt x="272605" y="114634"/>
                </a:lnTo>
                <a:lnTo>
                  <a:pt x="0" y="114634"/>
                </a:lnTo>
                <a:close/>
              </a:path>
            </a:pathLst>
          </a:custGeom>
          <a:noFill/>
          <a:ln w="18941" cap="rnd">
            <a:solidFill>
              <a:srgbClr val="888E95"/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50" name="手繪多邊形: 圖案 1049">
            <a:extLst>
              <a:ext uri="{FF2B5EF4-FFF2-40B4-BE49-F238E27FC236}">
                <a16:creationId xmlns:a16="http://schemas.microsoft.com/office/drawing/2014/main" id="{BB8C9520-DBC4-B0CF-BE4D-7B3D5BF4D0A5}"/>
              </a:ext>
            </a:extLst>
          </p:cNvPr>
          <p:cNvSpPr/>
          <p:nvPr/>
        </p:nvSpPr>
        <p:spPr>
          <a:xfrm>
            <a:off x="10827796" y="1965058"/>
            <a:ext cx="272699" cy="114633"/>
          </a:xfrm>
          <a:custGeom>
            <a:avLst/>
            <a:gdLst>
              <a:gd name="connsiteX0" fmla="*/ 272700 w 272699"/>
              <a:gd name="connsiteY0" fmla="*/ 114633 h 114633"/>
              <a:gd name="connsiteX1" fmla="*/ 272700 w 272699"/>
              <a:gd name="connsiteY1" fmla="*/ 0 h 114633"/>
              <a:gd name="connsiteX2" fmla="*/ 0 w 272699"/>
              <a:gd name="connsiteY2" fmla="*/ 0 h 114633"/>
              <a:gd name="connsiteX3" fmla="*/ 0 w 272699"/>
              <a:gd name="connsiteY3" fmla="*/ 114633 h 114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699" h="114633">
                <a:moveTo>
                  <a:pt x="272700" y="114633"/>
                </a:moveTo>
                <a:lnTo>
                  <a:pt x="272700" y="0"/>
                </a:lnTo>
                <a:lnTo>
                  <a:pt x="0" y="0"/>
                </a:lnTo>
                <a:lnTo>
                  <a:pt x="0" y="114633"/>
                </a:lnTo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51" name="手繪多邊形: 圖案 1050">
            <a:extLst>
              <a:ext uri="{FF2B5EF4-FFF2-40B4-BE49-F238E27FC236}">
                <a16:creationId xmlns:a16="http://schemas.microsoft.com/office/drawing/2014/main" id="{F5A079C5-A75E-346B-CE4B-0B87251814AD}"/>
              </a:ext>
            </a:extLst>
          </p:cNvPr>
          <p:cNvSpPr/>
          <p:nvPr/>
        </p:nvSpPr>
        <p:spPr>
          <a:xfrm>
            <a:off x="10827796" y="1807116"/>
            <a:ext cx="272604" cy="85951"/>
          </a:xfrm>
          <a:custGeom>
            <a:avLst/>
            <a:gdLst>
              <a:gd name="connsiteX0" fmla="*/ 0 w 272604"/>
              <a:gd name="connsiteY0" fmla="*/ 0 h 85951"/>
              <a:gd name="connsiteX1" fmla="*/ 272605 w 272604"/>
              <a:gd name="connsiteY1" fmla="*/ 0 h 85951"/>
              <a:gd name="connsiteX2" fmla="*/ 272605 w 272604"/>
              <a:gd name="connsiteY2" fmla="*/ 85951 h 85951"/>
              <a:gd name="connsiteX3" fmla="*/ 0 w 272604"/>
              <a:gd name="connsiteY3" fmla="*/ 85951 h 8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604" h="85951">
                <a:moveTo>
                  <a:pt x="0" y="0"/>
                </a:moveTo>
                <a:lnTo>
                  <a:pt x="272605" y="0"/>
                </a:lnTo>
                <a:lnTo>
                  <a:pt x="272605" y="85951"/>
                </a:lnTo>
                <a:lnTo>
                  <a:pt x="0" y="85951"/>
                </a:lnTo>
                <a:close/>
              </a:path>
            </a:pathLst>
          </a:custGeom>
          <a:noFill/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52" name="手繪多邊形: 圖案 1051">
            <a:extLst>
              <a:ext uri="{FF2B5EF4-FFF2-40B4-BE49-F238E27FC236}">
                <a16:creationId xmlns:a16="http://schemas.microsoft.com/office/drawing/2014/main" id="{7A3D2777-BA16-30EB-3D54-65CDDF36C09D}"/>
              </a:ext>
            </a:extLst>
          </p:cNvPr>
          <p:cNvSpPr/>
          <p:nvPr/>
        </p:nvSpPr>
        <p:spPr>
          <a:xfrm>
            <a:off x="10827796" y="1807116"/>
            <a:ext cx="272699" cy="85951"/>
          </a:xfrm>
          <a:custGeom>
            <a:avLst/>
            <a:gdLst>
              <a:gd name="connsiteX0" fmla="*/ 272700 w 272699"/>
              <a:gd name="connsiteY0" fmla="*/ 85951 h 85951"/>
              <a:gd name="connsiteX1" fmla="*/ 272700 w 272699"/>
              <a:gd name="connsiteY1" fmla="*/ 0 h 85951"/>
              <a:gd name="connsiteX2" fmla="*/ 0 w 272699"/>
              <a:gd name="connsiteY2" fmla="*/ 0 h 85951"/>
              <a:gd name="connsiteX3" fmla="*/ 0 w 272699"/>
              <a:gd name="connsiteY3" fmla="*/ 85951 h 8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699" h="85951">
                <a:moveTo>
                  <a:pt x="272700" y="85951"/>
                </a:moveTo>
                <a:lnTo>
                  <a:pt x="272700" y="0"/>
                </a:lnTo>
                <a:lnTo>
                  <a:pt x="0" y="0"/>
                </a:lnTo>
                <a:lnTo>
                  <a:pt x="0" y="85951"/>
                </a:lnTo>
              </a:path>
            </a:pathLst>
          </a:custGeom>
          <a:noFill/>
          <a:ln w="18941" cap="rnd">
            <a:solidFill>
              <a:srgbClr val="888E95"/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53" name="手繪多邊形: 圖案 1052">
            <a:extLst>
              <a:ext uri="{FF2B5EF4-FFF2-40B4-BE49-F238E27FC236}">
                <a16:creationId xmlns:a16="http://schemas.microsoft.com/office/drawing/2014/main" id="{00DCF69F-9DCF-ECD1-1D3A-F435F84F6E2D}"/>
              </a:ext>
            </a:extLst>
          </p:cNvPr>
          <p:cNvSpPr/>
          <p:nvPr/>
        </p:nvSpPr>
        <p:spPr>
          <a:xfrm>
            <a:off x="11480890" y="1807116"/>
            <a:ext cx="9488" cy="598145"/>
          </a:xfrm>
          <a:custGeom>
            <a:avLst/>
            <a:gdLst>
              <a:gd name="connsiteX0" fmla="*/ 0 w 9488"/>
              <a:gd name="connsiteY0" fmla="*/ 598146 h 598145"/>
              <a:gd name="connsiteX1" fmla="*/ 0 w 9488"/>
              <a:gd name="connsiteY1" fmla="*/ 0 h 59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88" h="598145">
                <a:moveTo>
                  <a:pt x="0" y="598146"/>
                </a:moveTo>
                <a:lnTo>
                  <a:pt x="0" y="0"/>
                </a:lnTo>
              </a:path>
            </a:pathLst>
          </a:custGeom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54" name="手繪多邊形: 圖案 1053">
            <a:extLst>
              <a:ext uri="{FF2B5EF4-FFF2-40B4-BE49-F238E27FC236}">
                <a16:creationId xmlns:a16="http://schemas.microsoft.com/office/drawing/2014/main" id="{C9C75546-CF43-8E4A-520F-DB6309FCFBC6}"/>
              </a:ext>
            </a:extLst>
          </p:cNvPr>
          <p:cNvSpPr/>
          <p:nvPr/>
        </p:nvSpPr>
        <p:spPr>
          <a:xfrm>
            <a:off x="11365699" y="2313802"/>
            <a:ext cx="9488" cy="512669"/>
          </a:xfrm>
          <a:custGeom>
            <a:avLst/>
            <a:gdLst>
              <a:gd name="connsiteX0" fmla="*/ 0 w 9488"/>
              <a:gd name="connsiteY0" fmla="*/ 512669 h 512669"/>
              <a:gd name="connsiteX1" fmla="*/ 0 w 9488"/>
              <a:gd name="connsiteY1" fmla="*/ 0 h 51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88" h="512669">
                <a:moveTo>
                  <a:pt x="0" y="512669"/>
                </a:moveTo>
                <a:lnTo>
                  <a:pt x="0" y="0"/>
                </a:lnTo>
              </a:path>
            </a:pathLst>
          </a:custGeom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55" name="手繪多邊形: 圖案 1054">
            <a:extLst>
              <a:ext uri="{FF2B5EF4-FFF2-40B4-BE49-F238E27FC236}">
                <a16:creationId xmlns:a16="http://schemas.microsoft.com/office/drawing/2014/main" id="{24A30831-27AD-F07D-FFD6-70867775D82B}"/>
              </a:ext>
            </a:extLst>
          </p:cNvPr>
          <p:cNvSpPr/>
          <p:nvPr/>
        </p:nvSpPr>
        <p:spPr>
          <a:xfrm>
            <a:off x="11365699" y="2199833"/>
            <a:ext cx="9488" cy="56984"/>
          </a:xfrm>
          <a:custGeom>
            <a:avLst/>
            <a:gdLst>
              <a:gd name="connsiteX0" fmla="*/ 0 w 9488"/>
              <a:gd name="connsiteY0" fmla="*/ 56984 h 56984"/>
              <a:gd name="connsiteX1" fmla="*/ 0 w 9488"/>
              <a:gd name="connsiteY1" fmla="*/ 0 h 5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88" h="56984">
                <a:moveTo>
                  <a:pt x="0" y="56984"/>
                </a:moveTo>
                <a:lnTo>
                  <a:pt x="0" y="0"/>
                </a:lnTo>
              </a:path>
            </a:pathLst>
          </a:custGeom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56" name="手繪多邊形: 圖案 1055">
            <a:extLst>
              <a:ext uri="{FF2B5EF4-FFF2-40B4-BE49-F238E27FC236}">
                <a16:creationId xmlns:a16="http://schemas.microsoft.com/office/drawing/2014/main" id="{49FF1214-008E-DE50-8C15-C4823FC15E4A}"/>
              </a:ext>
            </a:extLst>
          </p:cNvPr>
          <p:cNvSpPr/>
          <p:nvPr/>
        </p:nvSpPr>
        <p:spPr>
          <a:xfrm>
            <a:off x="11365699" y="2085959"/>
            <a:ext cx="9488" cy="56889"/>
          </a:xfrm>
          <a:custGeom>
            <a:avLst/>
            <a:gdLst>
              <a:gd name="connsiteX0" fmla="*/ 0 w 9488"/>
              <a:gd name="connsiteY0" fmla="*/ 56889 h 56889"/>
              <a:gd name="connsiteX1" fmla="*/ 0 w 9488"/>
              <a:gd name="connsiteY1" fmla="*/ 0 h 5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88" h="56889">
                <a:moveTo>
                  <a:pt x="0" y="56889"/>
                </a:moveTo>
                <a:lnTo>
                  <a:pt x="0" y="0"/>
                </a:lnTo>
              </a:path>
            </a:pathLst>
          </a:custGeom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057" name="手繪多邊形: 圖案 1056">
            <a:extLst>
              <a:ext uri="{FF2B5EF4-FFF2-40B4-BE49-F238E27FC236}">
                <a16:creationId xmlns:a16="http://schemas.microsoft.com/office/drawing/2014/main" id="{908ABCE8-CDD9-76C2-F2CA-FCA7D080F23B}"/>
              </a:ext>
            </a:extLst>
          </p:cNvPr>
          <p:cNvSpPr/>
          <p:nvPr/>
        </p:nvSpPr>
        <p:spPr>
          <a:xfrm>
            <a:off x="10562592" y="2103435"/>
            <a:ext cx="9488" cy="512669"/>
          </a:xfrm>
          <a:custGeom>
            <a:avLst/>
            <a:gdLst>
              <a:gd name="connsiteX0" fmla="*/ 0 w 9488"/>
              <a:gd name="connsiteY0" fmla="*/ 512669 h 512669"/>
              <a:gd name="connsiteX1" fmla="*/ 0 w 9488"/>
              <a:gd name="connsiteY1" fmla="*/ 0 h 51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88" h="512669">
                <a:moveTo>
                  <a:pt x="0" y="512669"/>
                </a:moveTo>
                <a:lnTo>
                  <a:pt x="0" y="0"/>
                </a:lnTo>
              </a:path>
            </a:pathLst>
          </a:custGeom>
          <a:ln w="18941" cap="flat">
            <a:solidFill>
              <a:srgbClr val="57F7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56D5A1-0E81-809F-9454-821FE2C94FDC}"/>
              </a:ext>
            </a:extLst>
          </p:cNvPr>
          <p:cNvSpPr txBox="1"/>
          <p:nvPr/>
        </p:nvSpPr>
        <p:spPr>
          <a:xfrm>
            <a:off x="10581609" y="292274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>
                <a:solidFill>
                  <a:srgbClr val="57F7FF"/>
                </a:solidFill>
                <a:cs typeface="+mn-ea"/>
                <a:sym typeface="+mn-lt"/>
              </a:rPr>
              <a:t>低耗電量</a:t>
            </a:r>
          </a:p>
        </p:txBody>
      </p:sp>
      <p:grpSp>
        <p:nvGrpSpPr>
          <p:cNvPr id="15" name="Google Shape;1112;gc428d55399_0_337">
            <a:extLst>
              <a:ext uri="{FF2B5EF4-FFF2-40B4-BE49-F238E27FC236}">
                <a16:creationId xmlns:a16="http://schemas.microsoft.com/office/drawing/2014/main" id="{EF53673E-FA73-E54D-E612-152D4563B8CD}"/>
              </a:ext>
            </a:extLst>
          </p:cNvPr>
          <p:cNvGrpSpPr/>
          <p:nvPr/>
        </p:nvGrpSpPr>
        <p:grpSpPr>
          <a:xfrm>
            <a:off x="657985" y="3835305"/>
            <a:ext cx="4720094" cy="2785644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17" name="Google Shape;1114;gc428d55399_0_337">
              <a:extLst>
                <a:ext uri="{FF2B5EF4-FFF2-40B4-BE49-F238E27FC236}">
                  <a16:creationId xmlns:a16="http://schemas.microsoft.com/office/drawing/2014/main" id="{5A846C81-F183-F747-2485-9CDF8BA2C7AC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113;gc428d55399_0_337">
              <a:extLst>
                <a:ext uri="{FF2B5EF4-FFF2-40B4-BE49-F238E27FC236}">
                  <a16:creationId xmlns:a16="http://schemas.microsoft.com/office/drawing/2014/main" id="{4CF7BCF8-9E88-0C1F-29B4-F4C809337590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174400-45FE-6C6E-659A-4FC2C477A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4" y="3982088"/>
            <a:ext cx="3769145" cy="247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">
            <a:extLst>
              <a:ext uri="{FF2B5EF4-FFF2-40B4-BE49-F238E27FC236}">
                <a16:creationId xmlns:a16="http://schemas.microsoft.com/office/drawing/2014/main" id="{621EACE4-F09F-6B09-94F9-11A21A72C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835" y="1763752"/>
            <a:ext cx="43162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TW" altLang="en-TW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cs typeface="+mn-ea"/>
                <a:sym typeface="+mn-lt"/>
              </a:rPr>
              <a:t>SSD 快取是什麼？</a:t>
            </a:r>
            <a:endParaRPr kumimoji="0" lang="en-TW" altLang="en-TW" sz="1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cs typeface="+mn-ea"/>
              <a:sym typeface="+mn-lt"/>
            </a:endParaRPr>
          </a:p>
        </p:txBody>
      </p:sp>
      <p:sp>
        <p:nvSpPr>
          <p:cNvPr id="86" name="手繪多邊形: 圖案 85">
            <a:extLst>
              <a:ext uri="{FF2B5EF4-FFF2-40B4-BE49-F238E27FC236}">
                <a16:creationId xmlns:a16="http://schemas.microsoft.com/office/drawing/2014/main" id="{23BF15A3-F0FD-6737-7EF7-28F3CD33D23F}"/>
              </a:ext>
            </a:extLst>
          </p:cNvPr>
          <p:cNvSpPr/>
          <p:nvPr/>
        </p:nvSpPr>
        <p:spPr>
          <a:xfrm rot="1387726">
            <a:off x="9292567" y="1786302"/>
            <a:ext cx="133071" cy="89209"/>
          </a:xfrm>
          <a:custGeom>
            <a:avLst/>
            <a:gdLst>
              <a:gd name="connsiteX0" fmla="*/ 0 w 102286"/>
              <a:gd name="connsiteY0" fmla="*/ 68571 h 68571"/>
              <a:gd name="connsiteX1" fmla="*/ 102286 w 102286"/>
              <a:gd name="connsiteY1" fmla="*/ 0 h 6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286" h="68571">
                <a:moveTo>
                  <a:pt x="0" y="68571"/>
                </a:moveTo>
                <a:lnTo>
                  <a:pt x="102286" y="0"/>
                </a:lnTo>
              </a:path>
            </a:pathLst>
          </a:custGeom>
          <a:ln w="18941" cap="rnd">
            <a:solidFill>
              <a:schemeClr val="bg1">
                <a:lumMod val="9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endParaRPr lang="zh-TW" altLang="en-US">
              <a:cs typeface="+mn-ea"/>
              <a:sym typeface="+mn-lt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C64BC0C-1B2C-7E0D-10E0-0D21439FF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332043"/>
              </p:ext>
            </p:extLst>
          </p:nvPr>
        </p:nvGraphicFramePr>
        <p:xfrm>
          <a:off x="5252383" y="3496220"/>
          <a:ext cx="6752442" cy="3096059"/>
        </p:xfrm>
        <a:graphic>
          <a:graphicData uri="http://schemas.openxmlformats.org/drawingml/2006/table">
            <a:tbl>
              <a:tblPr>
                <a:effectLst>
                  <a:outerShdw blurRad="431800" dist="215900" dir="4140000" algn="ctr" rotWithShape="0">
                    <a:srgbClr val="000000">
                      <a:alpha val="25000"/>
                    </a:srgbClr>
                  </a:outerShdw>
                </a:effectLst>
              </a:tblPr>
              <a:tblGrid>
                <a:gridCol w="1537147">
                  <a:extLst>
                    <a:ext uri="{9D8B030D-6E8A-4147-A177-3AD203B41FA5}">
                      <a16:colId xmlns:a16="http://schemas.microsoft.com/office/drawing/2014/main" val="2864689497"/>
                    </a:ext>
                  </a:extLst>
                </a:gridCol>
                <a:gridCol w="3006403">
                  <a:extLst>
                    <a:ext uri="{9D8B030D-6E8A-4147-A177-3AD203B41FA5}">
                      <a16:colId xmlns:a16="http://schemas.microsoft.com/office/drawing/2014/main" val="1387470852"/>
                    </a:ext>
                  </a:extLst>
                </a:gridCol>
                <a:gridCol w="2208892">
                  <a:extLst>
                    <a:ext uri="{9D8B030D-6E8A-4147-A177-3AD203B41FA5}">
                      <a16:colId xmlns:a16="http://schemas.microsoft.com/office/drawing/2014/main" val="619258689"/>
                    </a:ext>
                  </a:extLst>
                </a:gridCol>
              </a:tblGrid>
              <a:tr h="423420">
                <a:tc>
                  <a:txBody>
                    <a:bodyPr/>
                    <a:lstStyle/>
                    <a:p>
                      <a:endParaRPr lang="en-TW" sz="1600" b="1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QTS NAS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QuTS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hero NAS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614880"/>
                  </a:ext>
                </a:extLst>
              </a:tr>
              <a:tr h="293111">
                <a:tc>
                  <a:txBody>
                    <a:bodyPr/>
                    <a:lstStyle/>
                    <a:p>
                      <a:r>
                        <a:rPr lang="en-TW" sz="16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 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US" sz="1600" b="1">
                          <a:solidFill>
                            <a:srgbClr val="005EA4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QTS 5.0.0 </a:t>
                      </a:r>
                      <a:r>
                        <a:rPr lang="ja-JP" altLang="en-US" sz="1600" b="1">
                          <a:solidFill>
                            <a:srgbClr val="005EA4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或更新版本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err="1">
                          <a:solidFill>
                            <a:srgbClr val="005EA4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QuTS</a:t>
                      </a:r>
                      <a:r>
                        <a:rPr lang="en-US" sz="1600" b="1">
                          <a:solidFill>
                            <a:srgbClr val="005EA4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hero</a:t>
                      </a:r>
                      <a:endParaRPr lang="ja-JP" altLang="en-US" sz="1600" b="1">
                        <a:solidFill>
                          <a:srgbClr val="005EA4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59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0000"/>
                      <a:r>
                        <a:rPr lang="ja-JP" altLang="en-US" sz="16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快取容量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80000" algn="ctr"/>
                      <a:r>
                        <a:rPr lang="en-US" sz="16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RAM </a:t>
                      </a:r>
                      <a:r>
                        <a:rPr lang="ja-JP" altLang="en-US" sz="16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需求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809319"/>
                  </a:ext>
                </a:extLst>
              </a:tr>
              <a:tr h="186525">
                <a:tc>
                  <a:txBody>
                    <a:bodyPr/>
                    <a:lstStyle/>
                    <a:p>
                      <a:pPr marL="180000"/>
                      <a:r>
                        <a:rPr lang="en-US" sz="16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512GB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TW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≧ 16GB</a:t>
                      </a:r>
                      <a:endParaRPr lang="en-TW" sz="16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04473"/>
                  </a:ext>
                </a:extLst>
              </a:tr>
              <a:tr h="186525">
                <a:tc>
                  <a:txBody>
                    <a:bodyPr/>
                    <a:lstStyle/>
                    <a:p>
                      <a:pPr marL="180000"/>
                      <a:r>
                        <a:rPr lang="en-US" sz="16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1TB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US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≧ 2 GB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≧ 32GB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826705"/>
                  </a:ext>
                </a:extLst>
              </a:tr>
              <a:tr h="186525">
                <a:tc>
                  <a:txBody>
                    <a:bodyPr/>
                    <a:lstStyle/>
                    <a:p>
                      <a:pPr marL="180000"/>
                      <a:r>
                        <a:rPr lang="en-US" sz="16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2TB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TW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≧ 64GB</a:t>
                      </a:r>
                      <a:endParaRPr lang="en-TW" sz="16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865113"/>
                  </a:ext>
                </a:extLst>
              </a:tr>
              <a:tr h="222054">
                <a:tc>
                  <a:txBody>
                    <a:bodyPr/>
                    <a:lstStyle/>
                    <a:p>
                      <a:pPr marL="180000"/>
                      <a:r>
                        <a:rPr lang="en-US" sz="16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4TB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US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≧ 4 GB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≧ 128GB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557043"/>
                  </a:ext>
                </a:extLst>
              </a:tr>
              <a:tr h="79939">
                <a:tc>
                  <a:txBody>
                    <a:bodyPr/>
                    <a:lstStyle/>
                    <a:p>
                      <a:pPr marL="180000"/>
                      <a:r>
                        <a:rPr lang="en-US" sz="16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8TB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US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≧ 8 GB (ARM CPU)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TW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en-US" sz="16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983042"/>
                  </a:ext>
                </a:extLst>
              </a:tr>
              <a:tr h="222054">
                <a:tc>
                  <a:txBody>
                    <a:bodyPr/>
                    <a:lstStyle/>
                    <a:p>
                      <a:pPr marL="180000"/>
                      <a:r>
                        <a:rPr lang="en-US" sz="16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16TB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US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≧ 8 GB (x86 CPU) 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≧ 512GB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885059"/>
                  </a:ext>
                </a:extLst>
              </a:tr>
              <a:tr h="150997">
                <a:tc>
                  <a:txBody>
                    <a:bodyPr/>
                    <a:lstStyle/>
                    <a:p>
                      <a:pPr marL="180000"/>
                      <a:r>
                        <a:rPr lang="en-US" sz="16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30TB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TW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≧ 1TB</a:t>
                      </a:r>
                      <a:endParaRPr lang="en-TW" sz="16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34380"/>
                  </a:ext>
                </a:extLst>
              </a:tr>
              <a:tr h="150997">
                <a:tc>
                  <a:txBody>
                    <a:bodyPr/>
                    <a:lstStyle/>
                    <a:p>
                      <a:pPr marL="180000"/>
                      <a:r>
                        <a:rPr lang="en-US" sz="16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120TB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/>
                    <a:p>
                      <a:pPr marL="180000"/>
                      <a:r>
                        <a:rPr lang="en-TW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+mn-lt"/>
                          <a:ea typeface="+mn-ea"/>
                          <a:cs typeface="+mn-ea"/>
                          <a:sym typeface="+mn-lt"/>
                        </a:rPr>
                        <a:t>≧ 4TB</a:t>
                      </a:r>
                      <a:endParaRPr lang="en-TW" sz="16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20551" marR="20551" marT="10276" marB="1027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39824"/>
                  </a:ext>
                </a:extLst>
              </a:tr>
            </a:tbl>
          </a:graphicData>
        </a:graphic>
      </p:graphicFrame>
      <p:grpSp>
        <p:nvGrpSpPr>
          <p:cNvPr id="1058" name="群組 1057">
            <a:extLst>
              <a:ext uri="{FF2B5EF4-FFF2-40B4-BE49-F238E27FC236}">
                <a16:creationId xmlns:a16="http://schemas.microsoft.com/office/drawing/2014/main" id="{93F42532-AB7F-E1F6-1B4B-CA5C403A7672}"/>
              </a:ext>
            </a:extLst>
          </p:cNvPr>
          <p:cNvGrpSpPr/>
          <p:nvPr/>
        </p:nvGrpSpPr>
        <p:grpSpPr>
          <a:xfrm>
            <a:off x="6444351" y="4207933"/>
            <a:ext cx="2961161" cy="2426038"/>
            <a:chOff x="6444351" y="3550850"/>
            <a:chExt cx="2961161" cy="3328059"/>
          </a:xfrm>
        </p:grpSpPr>
        <p:pic>
          <p:nvPicPr>
            <p:cNvPr id="104" name="图片 57">
              <a:extLst>
                <a:ext uri="{FF2B5EF4-FFF2-40B4-BE49-F238E27FC236}">
                  <a16:creationId xmlns:a16="http://schemas.microsoft.com/office/drawing/2014/main" id="{CE517024-D950-559D-C187-535DBBEB4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7738122" y="5211518"/>
              <a:ext cx="2991734" cy="343047"/>
            </a:xfrm>
            <a:prstGeom prst="rect">
              <a:avLst/>
            </a:prstGeom>
          </p:spPr>
        </p:pic>
        <p:pic>
          <p:nvPicPr>
            <p:cNvPr id="105" name="图片 57">
              <a:extLst>
                <a:ext uri="{FF2B5EF4-FFF2-40B4-BE49-F238E27FC236}">
                  <a16:creationId xmlns:a16="http://schemas.microsoft.com/office/drawing/2014/main" id="{52FBEF22-DE56-FCC0-2EA1-7F63EBA0D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4952467" y="5042734"/>
              <a:ext cx="3326815" cy="343047"/>
            </a:xfrm>
            <a:prstGeom prst="rect">
              <a:avLst/>
            </a:prstGeom>
          </p:spPr>
        </p:pic>
      </p:grpSp>
      <p:pic>
        <p:nvPicPr>
          <p:cNvPr id="108" name="图片 57">
            <a:extLst>
              <a:ext uri="{FF2B5EF4-FFF2-40B4-BE49-F238E27FC236}">
                <a16:creationId xmlns:a16="http://schemas.microsoft.com/office/drawing/2014/main" id="{93C0E1BA-E137-F569-A3FE-4C8398F125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9023381" y="3835204"/>
            <a:ext cx="402412" cy="3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91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3B3D5C08-ED82-A2EC-7F46-7621B9D8A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B178ECC-A266-2CFE-1EE5-D26606B85F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75770"/>
            <a:ext cx="12192000" cy="1377950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kumimoji="1"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除了儲存與備份之外，</a:t>
            </a:r>
            <a:r>
              <a:rPr kumimoji="1" lang="en-US" altLang="zh-TW"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NAS</a:t>
            </a:r>
            <a:r>
              <a:rPr kumimoji="1"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也肩負多種任務</a:t>
            </a:r>
            <a:br>
              <a:rPr kumimoji="1" lang="en-US" altLang="zh-TW"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kumimoji="1"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強大的</a:t>
            </a:r>
            <a:r>
              <a:rPr kumimoji="1" lang="en-US" altLang="zh-TW"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CPU</a:t>
            </a:r>
            <a:r>
              <a:rPr kumimoji="1"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提供同時運行多個虛擬機、伺服器等應用</a:t>
            </a:r>
            <a:br>
              <a:rPr kumimoji="1" lang="en-US" altLang="zh-TW"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</a:br>
            <a:endParaRPr kumimoji="1" lang="zh-TW" altLang="en-US" sz="3600" b="1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94D1D4E-7568-F7D9-10E7-679B1B72FA8C}"/>
              </a:ext>
            </a:extLst>
          </p:cNvPr>
          <p:cNvSpPr txBox="1"/>
          <p:nvPr/>
        </p:nvSpPr>
        <p:spPr>
          <a:xfrm>
            <a:off x="1473972" y="1805626"/>
            <a:ext cx="9231632" cy="106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kumimoji="1" lang="en-US" altLang="zh-TW" sz="2000">
                <a:solidFill>
                  <a:schemeClr val="bg1"/>
                </a:solidFill>
                <a:cs typeface="+mn-ea"/>
                <a:sym typeface="+mn-lt"/>
              </a:rPr>
              <a:t>NAS</a:t>
            </a: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 除了作為檔案儲存、備份功能外，同時也需要運行多種伺服器。例如企業常使用的</a:t>
            </a:r>
            <a:r>
              <a:rPr kumimoji="1" lang="en-US" altLang="zh-TW" sz="20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kumimoji="1" lang="en-US" altLang="zh-TW" sz="2000" err="1">
                <a:solidFill>
                  <a:schemeClr val="bg1"/>
                </a:solidFill>
                <a:cs typeface="+mn-ea"/>
                <a:sym typeface="+mn-lt"/>
              </a:rPr>
              <a:t>iSCSi</a:t>
            </a:r>
            <a:r>
              <a:rPr kumimoji="1" lang="en-US" altLang="zh-TW" sz="20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及 </a:t>
            </a:r>
            <a:r>
              <a:rPr kumimoji="1" lang="en-US" altLang="zh-TW" sz="2000">
                <a:solidFill>
                  <a:schemeClr val="bg1"/>
                </a:solidFill>
                <a:cs typeface="+mn-ea"/>
                <a:sym typeface="+mn-lt"/>
              </a:rPr>
              <a:t>SMB server</a:t>
            </a: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 外，在中小企業中也同時需要負擔</a:t>
            </a:r>
            <a:r>
              <a:rPr kumimoji="1" lang="en-US" altLang="zh-TW" sz="2000">
                <a:solidFill>
                  <a:schemeClr val="bg1"/>
                </a:solidFill>
                <a:cs typeface="+mn-ea"/>
                <a:sym typeface="+mn-lt"/>
              </a:rPr>
              <a:t> E-mail </a:t>
            </a: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伺服器或是</a:t>
            </a:r>
            <a:r>
              <a:rPr kumimoji="1" lang="en-US" altLang="zh-TW" sz="2000">
                <a:solidFill>
                  <a:schemeClr val="bg1"/>
                </a:solidFill>
                <a:cs typeface="+mn-ea"/>
                <a:sym typeface="+mn-lt"/>
              </a:rPr>
              <a:t> SQL </a:t>
            </a: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伺服器，甚至是運行多個 </a:t>
            </a:r>
            <a:r>
              <a:rPr kumimoji="1" lang="en-US" altLang="zh-TW" sz="2000">
                <a:solidFill>
                  <a:schemeClr val="bg1"/>
                </a:solidFill>
                <a:cs typeface="+mn-ea"/>
                <a:sym typeface="+mn-lt"/>
              </a:rPr>
              <a:t>Windows </a:t>
            </a: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或 </a:t>
            </a:r>
            <a:r>
              <a:rPr kumimoji="1" lang="en-US" altLang="zh-TW" sz="2000">
                <a:solidFill>
                  <a:schemeClr val="bg1"/>
                </a:solidFill>
                <a:cs typeface="+mn-ea"/>
                <a:sym typeface="+mn-lt"/>
              </a:rPr>
              <a:t>Linus </a:t>
            </a:r>
            <a:r>
              <a:rPr kumimoji="1" lang="zh-TW" altLang="en-US" sz="2000">
                <a:solidFill>
                  <a:schemeClr val="bg1"/>
                </a:solidFill>
                <a:cs typeface="+mn-ea"/>
                <a:sym typeface="+mn-lt"/>
              </a:rPr>
              <a:t>虛擬機及監控主機等工作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5F030EE-2819-0DA3-F6D0-ACCC5F2C7DA6}"/>
              </a:ext>
            </a:extLst>
          </p:cNvPr>
          <p:cNvSpPr txBox="1"/>
          <p:nvPr/>
        </p:nvSpPr>
        <p:spPr>
          <a:xfrm>
            <a:off x="7812165" y="4466730"/>
            <a:ext cx="1097549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TW" altLang="zh-TW" sz="1650">
                <a:solidFill>
                  <a:schemeClr val="bg1"/>
                </a:solidFill>
                <a:cs typeface="+mn-ea"/>
                <a:sym typeface="+mn-lt"/>
              </a:rPr>
              <a:t>虛擬機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8941ED1-E0CB-B51C-D4FE-7D50EC8A0303}"/>
              </a:ext>
            </a:extLst>
          </p:cNvPr>
          <p:cNvSpPr txBox="1"/>
          <p:nvPr/>
        </p:nvSpPr>
        <p:spPr>
          <a:xfrm>
            <a:off x="8578964" y="6358216"/>
            <a:ext cx="1473874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TW" altLang="zh-TW" sz="1650">
                <a:solidFill>
                  <a:schemeClr val="bg1"/>
                </a:solidFill>
                <a:cs typeface="+mn-ea"/>
                <a:sym typeface="+mn-lt"/>
              </a:rPr>
              <a:t>備份伺服器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7A0A0A4-2BA8-C51F-C514-80ABA164EFAA}"/>
              </a:ext>
            </a:extLst>
          </p:cNvPr>
          <p:cNvSpPr txBox="1"/>
          <p:nvPr/>
        </p:nvSpPr>
        <p:spPr>
          <a:xfrm>
            <a:off x="2370160" y="6376440"/>
            <a:ext cx="1220825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50">
                <a:solidFill>
                  <a:schemeClr val="bg1"/>
                </a:solidFill>
                <a:cs typeface="+mn-ea"/>
                <a:sym typeface="+mn-lt"/>
              </a:rPr>
              <a:t>監控主機</a:t>
            </a:r>
            <a:endParaRPr lang="en-TW" altLang="zh-TW" sz="165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7CE5D04-0EDE-3DE7-947D-80FEE6D34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625" y="3104795"/>
            <a:ext cx="1925644" cy="1317444"/>
          </a:xfrm>
          <a:prstGeom prst="rect">
            <a:avLst/>
          </a:prstGeom>
          <a:noFill/>
          <a:ln w="15240">
            <a:solidFill>
              <a:schemeClr val="bg1"/>
            </a:soli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F8E1A06-4184-EF69-2160-766544C78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9" r="8879"/>
          <a:stretch/>
        </p:blipFill>
        <p:spPr bwMode="auto">
          <a:xfrm>
            <a:off x="5106688" y="3112434"/>
            <a:ext cx="1925644" cy="1317444"/>
          </a:xfrm>
          <a:prstGeom prst="rect">
            <a:avLst/>
          </a:prstGeom>
          <a:noFill/>
          <a:ln w="15240">
            <a:solidFill>
              <a:schemeClr val="bg1"/>
            </a:soli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9E7F365-B1EA-C8C6-1EAB-2B714CFE1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89356" y="4976368"/>
            <a:ext cx="1860468" cy="1317444"/>
          </a:xfrm>
          <a:prstGeom prst="rect">
            <a:avLst/>
          </a:prstGeom>
          <a:noFill/>
          <a:ln w="15240">
            <a:solidFill>
              <a:schemeClr val="bg1"/>
            </a:soli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00B058BD-2ED8-7E9B-FF9F-6C4DC70BA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2046" y="4976367"/>
            <a:ext cx="1943187" cy="1317445"/>
          </a:xfrm>
          <a:prstGeom prst="rect">
            <a:avLst/>
          </a:prstGeom>
          <a:noFill/>
          <a:ln w="15240">
            <a:solidFill>
              <a:schemeClr val="bg1"/>
            </a:soli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9695124D-4D66-BEB3-23BA-8B95B987838A}"/>
              </a:ext>
            </a:extLst>
          </p:cNvPr>
          <p:cNvSpPr txBox="1"/>
          <p:nvPr/>
        </p:nvSpPr>
        <p:spPr>
          <a:xfrm>
            <a:off x="2801731" y="4512506"/>
            <a:ext cx="1723227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TW" altLang="zh-TW" sz="1650">
                <a:solidFill>
                  <a:schemeClr val="bg1"/>
                </a:solidFill>
                <a:cs typeface="+mn-ea"/>
                <a:sym typeface="+mn-lt"/>
              </a:rPr>
              <a:t>檔案伺服器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45A95B49-05FF-DA0A-28AC-32FC12213FFB}"/>
              </a:ext>
            </a:extLst>
          </p:cNvPr>
          <p:cNvSpPr txBox="1"/>
          <p:nvPr/>
        </p:nvSpPr>
        <p:spPr>
          <a:xfrm>
            <a:off x="4207733" y="4481784"/>
            <a:ext cx="38375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TW" altLang="zh-TW" sz="1600">
                <a:solidFill>
                  <a:schemeClr val="bg1"/>
                </a:solidFill>
                <a:cs typeface="+mn-ea"/>
                <a:sym typeface="+mn-lt"/>
              </a:rPr>
              <a:t>SQL server</a:t>
            </a:r>
          </a:p>
        </p:txBody>
      </p:sp>
      <p:pic>
        <p:nvPicPr>
          <p:cNvPr id="5" name="圖片 4" descr="一張含有 文字, 個人, 室內, 電子用品 的圖片&#10;&#10;自動產生的描述">
            <a:extLst>
              <a:ext uri="{FF2B5EF4-FFF2-40B4-BE49-F238E27FC236}">
                <a16:creationId xmlns:a16="http://schemas.microsoft.com/office/drawing/2014/main" id="{129E8E33-A45F-6F62-8D5A-BF442B1962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r="5716"/>
          <a:stretch/>
        </p:blipFill>
        <p:spPr>
          <a:xfrm>
            <a:off x="2691750" y="3112435"/>
            <a:ext cx="1943187" cy="1317444"/>
          </a:xfrm>
          <a:prstGeom prst="rect">
            <a:avLst/>
          </a:prstGeom>
          <a:ln w="15240">
            <a:solidFill>
              <a:schemeClr val="bg1"/>
            </a:soli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062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搭配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M.2 </a:t>
            </a:r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SSD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 與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Qtier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自動分層</a:t>
            </a:r>
            <a:br>
              <a:rPr lang="en-US" altLang="zh-TW"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兼具高效能與大容量</a:t>
            </a:r>
            <a:endParaRPr 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Shape 232" hidden="1"/>
          <p:cNvSpPr/>
          <p:nvPr/>
        </p:nvSpPr>
        <p:spPr>
          <a:xfrm>
            <a:off x="3157571" y="1586592"/>
            <a:ext cx="9034428" cy="556181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B0F0"/>
              </a:gs>
              <a:gs pos="5000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51" name="Picture 3" descr="C:\Users\Han Tsai\Desktop\TS-932X_直播_0320\P21.png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120" y="3405188"/>
            <a:ext cx="2643561" cy="3567013"/>
          </a:xfrm>
          <a:prstGeom prst="rect">
            <a:avLst/>
          </a:prstGeom>
          <a:noFill/>
        </p:spPr>
      </p:pic>
      <p:sp>
        <p:nvSpPr>
          <p:cNvPr id="29" name="文字方塊 28"/>
          <p:cNvSpPr txBox="1"/>
          <p:nvPr/>
        </p:nvSpPr>
        <p:spPr>
          <a:xfrm>
            <a:off x="3843244" y="2554672"/>
            <a:ext cx="5799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7055" indent="-237055" defTabSz="1219170">
              <a:buClr>
                <a:srgbClr val="262626"/>
              </a:buClr>
              <a:buSzPct val="100000"/>
              <a:buFont typeface="Arial" pitchFamily="34" charset="0"/>
              <a:buChar char="•"/>
            </a:pPr>
            <a:r>
              <a:rPr lang="en-US" altLang="zh-TW" sz="2133" kern="0">
                <a:solidFill>
                  <a:prstClr val="black"/>
                </a:solidFill>
                <a:cs typeface="+mn-ea"/>
                <a:sym typeface="+mn-lt"/>
              </a:rPr>
              <a:t>SSD 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加速容量不受記憶體大小限制</a:t>
            </a:r>
            <a:endParaRPr lang="zh-TW" altLang="zh-TW" sz="2133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843244" y="2141068"/>
            <a:ext cx="683432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7055" indent="-237055" defTabSz="121917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zh-TW" sz="2133" kern="0">
                <a:solidFill>
                  <a:prstClr val="black"/>
                </a:solidFill>
                <a:cs typeface="+mn-ea"/>
                <a:sym typeface="+mn-lt"/>
              </a:rPr>
              <a:t>自動將冷熱資料在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zh-TW" altLang="zh-TW" sz="2133" kern="0">
                <a:solidFill>
                  <a:prstClr val="black"/>
                </a:solidFill>
                <a:cs typeface="+mn-ea"/>
                <a:sym typeface="+mn-lt"/>
              </a:rPr>
              <a:t>SSD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zh-TW" altLang="zh-TW" sz="2133" kern="0">
                <a:solidFill>
                  <a:prstClr val="black"/>
                </a:solidFill>
                <a:cs typeface="+mn-ea"/>
                <a:sym typeface="+mn-lt"/>
              </a:rPr>
              <a:t>與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zh-TW" altLang="zh-TW" sz="2133" kern="0">
                <a:solidFill>
                  <a:prstClr val="black"/>
                </a:solidFill>
                <a:cs typeface="+mn-ea"/>
                <a:sym typeface="+mn-lt"/>
              </a:rPr>
              <a:t>HDD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zh-TW" altLang="zh-TW" sz="2133" kern="0">
                <a:solidFill>
                  <a:prstClr val="black"/>
                </a:solidFill>
                <a:cs typeface="+mn-ea"/>
                <a:sym typeface="+mn-lt"/>
              </a:rPr>
              <a:t>層間移動</a:t>
            </a:r>
          </a:p>
        </p:txBody>
      </p:sp>
      <p:grpSp>
        <p:nvGrpSpPr>
          <p:cNvPr id="17" name="群組 16" hidden="1">
            <a:extLst>
              <a:ext uri="{FF2B5EF4-FFF2-40B4-BE49-F238E27FC236}">
                <a16:creationId xmlns:a16="http://schemas.microsoft.com/office/drawing/2014/main" id="{0EAB75F5-D128-47B8-ACD7-A9E4B3FB0D5E}"/>
              </a:ext>
            </a:extLst>
          </p:cNvPr>
          <p:cNvGrpSpPr/>
          <p:nvPr/>
        </p:nvGrpSpPr>
        <p:grpSpPr>
          <a:xfrm>
            <a:off x="12904687" y="1596989"/>
            <a:ext cx="8666829" cy="5661263"/>
            <a:chOff x="12904687" y="1596987"/>
            <a:chExt cx="8666829" cy="5661263"/>
          </a:xfrm>
        </p:grpSpPr>
        <p:sp>
          <p:nvSpPr>
            <p:cNvPr id="25" name="橢圓 24"/>
            <p:cNvSpPr/>
            <p:nvPr/>
          </p:nvSpPr>
          <p:spPr>
            <a:xfrm>
              <a:off x="15569183" y="2783228"/>
              <a:ext cx="3353337" cy="335333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Shape 148">
              <a:extLst>
                <a:ext uri="{FF2B5EF4-FFF2-40B4-BE49-F238E27FC236}">
                  <a16:creationId xmlns:a16="http://schemas.microsoft.com/office/drawing/2014/main" id="{91BA1ADF-A74E-2E41-8F74-7CD6DB39B490}"/>
                </a:ext>
              </a:extLst>
            </p:cNvPr>
            <p:cNvSpPr/>
            <p:nvPr/>
          </p:nvSpPr>
          <p:spPr>
            <a:xfrm>
              <a:off x="17053712" y="2445540"/>
              <a:ext cx="228875" cy="4149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  <a:buSzPct val="25000"/>
              </a:pPr>
              <a:r>
                <a:rPr lang="zh-TW" altLang="en-US" sz="1467" kern="0">
                  <a:solidFill>
                    <a:srgbClr val="000000"/>
                  </a:solidFill>
                  <a:cs typeface="+mn-ea"/>
                  <a:sym typeface="+mn-lt"/>
                </a:rPr>
                <a:t> </a:t>
              </a:r>
            </a:p>
          </p:txBody>
        </p:sp>
        <p:pic>
          <p:nvPicPr>
            <p:cNvPr id="5" name="Shape 149" descr="1_Qtier-01-01.png">
              <a:extLst>
                <a:ext uri="{FF2B5EF4-FFF2-40B4-BE49-F238E27FC236}">
                  <a16:creationId xmlns:a16="http://schemas.microsoft.com/office/drawing/2014/main" id="{055F8F3D-6973-A14D-96CE-1DEB89E958F0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04687" y="1596987"/>
              <a:ext cx="8666829" cy="5661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150">
              <a:extLst>
                <a:ext uri="{FF2B5EF4-FFF2-40B4-BE49-F238E27FC236}">
                  <a16:creationId xmlns:a16="http://schemas.microsoft.com/office/drawing/2014/main" id="{55CE3136-97EA-2043-8C18-BAF628C31D71}"/>
                </a:ext>
              </a:extLst>
            </p:cNvPr>
            <p:cNvSpPr txBox="1"/>
            <p:nvPr/>
          </p:nvSpPr>
          <p:spPr>
            <a:xfrm>
              <a:off x="13414554" y="2072316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solidFill>
                    <a:srgbClr val="000000"/>
                  </a:solidFill>
                  <a:cs typeface="+mn-ea"/>
                  <a:sym typeface="+mn-lt"/>
                </a:rPr>
                <a:t>熱資料</a:t>
              </a:r>
            </a:p>
          </p:txBody>
        </p:sp>
        <p:sp>
          <p:nvSpPr>
            <p:cNvPr id="7" name="Shape 151">
              <a:extLst>
                <a:ext uri="{FF2B5EF4-FFF2-40B4-BE49-F238E27FC236}">
                  <a16:creationId xmlns:a16="http://schemas.microsoft.com/office/drawing/2014/main" id="{2EBD364C-DA15-F04C-AC63-9329B7621250}"/>
                </a:ext>
              </a:extLst>
            </p:cNvPr>
            <p:cNvSpPr txBox="1"/>
            <p:nvPr/>
          </p:nvSpPr>
          <p:spPr>
            <a:xfrm>
              <a:off x="13414554" y="2354851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solidFill>
                    <a:srgbClr val="000000"/>
                  </a:solidFill>
                  <a:cs typeface="+mn-ea"/>
                  <a:sym typeface="+mn-lt"/>
                </a:rPr>
                <a:t>暖資料</a:t>
              </a:r>
            </a:p>
          </p:txBody>
        </p:sp>
        <p:sp>
          <p:nvSpPr>
            <p:cNvPr id="8" name="Shape 152">
              <a:extLst>
                <a:ext uri="{FF2B5EF4-FFF2-40B4-BE49-F238E27FC236}">
                  <a16:creationId xmlns:a16="http://schemas.microsoft.com/office/drawing/2014/main" id="{3296DEE0-18EB-714B-A942-341224F04772}"/>
                </a:ext>
              </a:extLst>
            </p:cNvPr>
            <p:cNvSpPr txBox="1"/>
            <p:nvPr/>
          </p:nvSpPr>
          <p:spPr>
            <a:xfrm>
              <a:off x="13414554" y="2647756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solidFill>
                    <a:srgbClr val="000000"/>
                  </a:solidFill>
                  <a:cs typeface="+mn-ea"/>
                  <a:sym typeface="+mn-lt"/>
                </a:rPr>
                <a:t>冷資料</a:t>
              </a:r>
            </a:p>
          </p:txBody>
        </p:sp>
        <p:sp>
          <p:nvSpPr>
            <p:cNvPr id="10" name="Shape 154">
              <a:extLst>
                <a:ext uri="{FF2B5EF4-FFF2-40B4-BE49-F238E27FC236}">
                  <a16:creationId xmlns:a16="http://schemas.microsoft.com/office/drawing/2014/main" id="{D9DCDD32-2775-EE47-BAFE-15BA0E54CFC5}"/>
                </a:ext>
              </a:extLst>
            </p:cNvPr>
            <p:cNvSpPr txBox="1"/>
            <p:nvPr/>
          </p:nvSpPr>
          <p:spPr>
            <a:xfrm>
              <a:off x="16494298" y="1948416"/>
              <a:ext cx="2491267" cy="4088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solidFill>
                    <a:prstClr val="black">
                      <a:lumMod val="85000"/>
                      <a:lumOff val="15000"/>
                    </a:prstClr>
                  </a:solidFill>
                  <a:cs typeface="+mn-ea"/>
                  <a:sym typeface="+mn-lt"/>
                </a:rPr>
                <a:t>分層前</a:t>
              </a:r>
              <a:endParaRPr lang="en-US" altLang="zh-TW" sz="1600" b="1" ker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zh-TW" altLang="en-US" sz="1200" b="1" kern="0">
                  <a:solidFill>
                    <a:prstClr val="black">
                      <a:lumMod val="85000"/>
                      <a:lumOff val="15000"/>
                    </a:prstClr>
                  </a:solidFill>
                  <a:cs typeface="+mn-ea"/>
                  <a:sym typeface="+mn-lt"/>
                </a:rPr>
                <a:t>頻繁存取資料效能未優化</a:t>
              </a:r>
            </a:p>
          </p:txBody>
        </p:sp>
        <p:sp>
          <p:nvSpPr>
            <p:cNvPr id="11" name="Shape 155">
              <a:extLst>
                <a:ext uri="{FF2B5EF4-FFF2-40B4-BE49-F238E27FC236}">
                  <a16:creationId xmlns:a16="http://schemas.microsoft.com/office/drawing/2014/main" id="{034BCA3E-5E3C-9640-BE11-6F93576F01C6}"/>
                </a:ext>
              </a:extLst>
            </p:cNvPr>
            <p:cNvSpPr txBox="1"/>
            <p:nvPr/>
          </p:nvSpPr>
          <p:spPr>
            <a:xfrm>
              <a:off x="19448248" y="3599480"/>
              <a:ext cx="2056796" cy="3440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solidFill>
                    <a:prstClr val="black">
                      <a:lumMod val="85000"/>
                      <a:lumOff val="15000"/>
                    </a:prstClr>
                  </a:solidFill>
                  <a:cs typeface="+mn-ea"/>
                  <a:sym typeface="+mn-lt"/>
                </a:rPr>
                <a:t>開始分層</a:t>
              </a:r>
            </a:p>
          </p:txBody>
        </p:sp>
        <p:sp>
          <p:nvSpPr>
            <p:cNvPr id="12" name="Shape 156">
              <a:extLst>
                <a:ext uri="{FF2B5EF4-FFF2-40B4-BE49-F238E27FC236}">
                  <a16:creationId xmlns:a16="http://schemas.microsoft.com/office/drawing/2014/main" id="{27319ACB-7AA9-1A4C-AB2E-465F73DB8801}"/>
                </a:ext>
              </a:extLst>
            </p:cNvPr>
            <p:cNvSpPr txBox="1"/>
            <p:nvPr/>
          </p:nvSpPr>
          <p:spPr>
            <a:xfrm>
              <a:off x="16460258" y="5626115"/>
              <a:ext cx="1998037" cy="5312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solidFill>
                    <a:prstClr val="black">
                      <a:lumMod val="85000"/>
                      <a:lumOff val="15000"/>
                    </a:prstClr>
                  </a:solidFill>
                  <a:cs typeface="+mn-ea"/>
                  <a:sym typeface="+mn-lt"/>
                </a:rPr>
                <a:t>分層後</a:t>
              </a:r>
              <a:endParaRPr lang="en-US" altLang="zh-TW" sz="1600" b="1" kern="0">
                <a:solidFill>
                  <a:prstClr val="black">
                    <a:lumMod val="85000"/>
                    <a:lumOff val="15000"/>
                  </a:prstClr>
                </a:solidFill>
                <a:cs typeface="+mn-ea"/>
                <a:sym typeface="+mn-lt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zh-TW" altLang="en-US" sz="1200" b="1" kern="0">
                  <a:solidFill>
                    <a:prstClr val="black">
                      <a:lumMod val="85000"/>
                      <a:lumOff val="15000"/>
                    </a:prstClr>
                  </a:solidFill>
                  <a:cs typeface="+mn-ea"/>
                  <a:sym typeface="+mn-lt"/>
                </a:rPr>
                <a:t>頻繁存取資料效能已優化</a:t>
              </a:r>
            </a:p>
          </p:txBody>
        </p:sp>
        <p:sp>
          <p:nvSpPr>
            <p:cNvPr id="13" name="Shape 157">
              <a:extLst>
                <a:ext uri="{FF2B5EF4-FFF2-40B4-BE49-F238E27FC236}">
                  <a16:creationId xmlns:a16="http://schemas.microsoft.com/office/drawing/2014/main" id="{47DB8A74-D728-2B4B-83D3-4E4345F19AC6}"/>
                </a:ext>
              </a:extLst>
            </p:cNvPr>
            <p:cNvSpPr txBox="1"/>
            <p:nvPr/>
          </p:nvSpPr>
          <p:spPr>
            <a:xfrm>
              <a:off x="16352086" y="3652691"/>
              <a:ext cx="1816688" cy="1590065"/>
            </a:xfrm>
            <a:prstGeom prst="rect">
              <a:avLst/>
            </a:prstGeom>
            <a:solidFill>
              <a:srgbClr val="7030A0">
                <a:alpha val="54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TW" sz="3733" b="1" kern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Qtier</a:t>
              </a:r>
              <a:r>
                <a:rPr lang="en-US" altLang="zh-TW" sz="3733" b="1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zh-TW" altLang="en-US" sz="3733" b="1" ker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引擎</a:t>
              </a:r>
            </a:p>
          </p:txBody>
        </p:sp>
        <p:sp>
          <p:nvSpPr>
            <p:cNvPr id="18" name="Shape 206">
              <a:extLst>
                <a:ext uri="{FF2B5EF4-FFF2-40B4-BE49-F238E27FC236}">
                  <a16:creationId xmlns:a16="http://schemas.microsoft.com/office/drawing/2014/main" id="{9CCB3850-1146-4DA6-8E82-B79479581E5E}"/>
                </a:ext>
              </a:extLst>
            </p:cNvPr>
            <p:cNvSpPr/>
            <p:nvPr/>
          </p:nvSpPr>
          <p:spPr>
            <a:xfrm>
              <a:off x="17164388" y="2149266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  <a:buSzPct val="25000"/>
              </a:pPr>
              <a:r>
                <a:rPr lang="en" sz="1467" kern="0">
                  <a:solidFill>
                    <a:srgbClr val="000000"/>
                  </a:solidFill>
                  <a:cs typeface="+mn-ea"/>
                  <a:sym typeface="+mn-lt"/>
                </a:rPr>
                <a:t> </a:t>
              </a: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D550A560-74B7-4E20-A723-0107F12BE9B2}"/>
                </a:ext>
              </a:extLst>
            </p:cNvPr>
            <p:cNvSpPr/>
            <p:nvPr/>
          </p:nvSpPr>
          <p:spPr>
            <a:xfrm>
              <a:off x="16267230" y="1831853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23680F4D-DA1E-464C-B006-3A9BBA8EF479}"/>
                </a:ext>
              </a:extLst>
            </p:cNvPr>
            <p:cNvGrpSpPr/>
            <p:nvPr/>
          </p:nvGrpSpPr>
          <p:grpSpPr>
            <a:xfrm>
              <a:off x="15957548" y="1850931"/>
              <a:ext cx="543347" cy="543347"/>
              <a:chOff x="228678" y="3612187"/>
              <a:chExt cx="655970" cy="655970"/>
            </a:xfrm>
          </p:grpSpPr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ED70C9CB-B9FE-4054-9AC3-599BEE47ACDB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altLang="zh-TW" sz="2400" b="1" kern="0">
                    <a:solidFill>
                      <a:prstClr val="white"/>
                    </a:solidFill>
                    <a:cs typeface="+mn-ea"/>
                    <a:sym typeface="+mn-lt"/>
                  </a:rPr>
                  <a:t>1</a:t>
                </a:r>
                <a:endParaRPr lang="zh-TW" altLang="en-US" sz="2400" b="1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03BB6471-A3C8-496A-AB15-95DEFB2AFA08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2400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3" name="Shape 212">
              <a:extLst>
                <a:ext uri="{FF2B5EF4-FFF2-40B4-BE49-F238E27FC236}">
                  <a16:creationId xmlns:a16="http://schemas.microsoft.com/office/drawing/2014/main" id="{38A62D50-8487-4911-94B9-7A80D8031DA1}"/>
                </a:ext>
              </a:extLst>
            </p:cNvPr>
            <p:cNvSpPr txBox="1"/>
            <p:nvPr/>
          </p:nvSpPr>
          <p:spPr>
            <a:xfrm>
              <a:off x="16472986" y="1780938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solidFill>
                    <a:srgbClr val="000000"/>
                  </a:solidFill>
                  <a:cs typeface="+mn-ea"/>
                  <a:sym typeface="+mn-lt"/>
                </a:rPr>
                <a:t>分層前</a:t>
              </a:r>
            </a:p>
            <a:p>
              <a:pPr defTabSz="1219170">
                <a:buClr>
                  <a:srgbClr val="000000"/>
                </a:buClr>
              </a:pPr>
              <a:r>
                <a:rPr lang="zh-TW" altLang="en-US" sz="1200" b="1" kern="0">
                  <a:solidFill>
                    <a:srgbClr val="000000"/>
                  </a:solidFill>
                  <a:cs typeface="+mn-ea"/>
                  <a:sym typeface="+mn-lt"/>
                </a:rPr>
                <a:t>頻繁存取資料效能未優化</a:t>
              </a:r>
            </a:p>
          </p:txBody>
        </p:sp>
        <p:sp>
          <p:nvSpPr>
            <p:cNvPr id="24" name="Shape 206">
              <a:extLst>
                <a:ext uri="{FF2B5EF4-FFF2-40B4-BE49-F238E27FC236}">
                  <a16:creationId xmlns:a16="http://schemas.microsoft.com/office/drawing/2014/main" id="{C380B376-7B6D-4996-A4D3-092E3AB311E2}"/>
                </a:ext>
              </a:extLst>
            </p:cNvPr>
            <p:cNvSpPr/>
            <p:nvPr/>
          </p:nvSpPr>
          <p:spPr>
            <a:xfrm>
              <a:off x="20252596" y="3688262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  <a:buSzPct val="25000"/>
              </a:pPr>
              <a:r>
                <a:rPr lang="en" sz="1467" kern="0">
                  <a:solidFill>
                    <a:srgbClr val="000000"/>
                  </a:solidFill>
                  <a:cs typeface="+mn-ea"/>
                  <a:sym typeface="+mn-lt"/>
                </a:rPr>
                <a:t> </a:t>
              </a:r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C098ADB4-B282-4F71-BF6C-102F24E72224}"/>
                </a:ext>
              </a:extLst>
            </p:cNvPr>
            <p:cNvSpPr/>
            <p:nvPr/>
          </p:nvSpPr>
          <p:spPr>
            <a:xfrm>
              <a:off x="19448246" y="3358062"/>
              <a:ext cx="1434797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8" name="Shape 212">
              <a:extLst>
                <a:ext uri="{FF2B5EF4-FFF2-40B4-BE49-F238E27FC236}">
                  <a16:creationId xmlns:a16="http://schemas.microsoft.com/office/drawing/2014/main" id="{DBBD5CA5-3175-4738-A787-64B306659BC6}"/>
                </a:ext>
              </a:extLst>
            </p:cNvPr>
            <p:cNvSpPr txBox="1"/>
            <p:nvPr/>
          </p:nvSpPr>
          <p:spPr>
            <a:xfrm>
              <a:off x="19587622" y="3327135"/>
              <a:ext cx="1215493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solidFill>
                    <a:srgbClr val="000000"/>
                  </a:solidFill>
                  <a:cs typeface="+mn-ea"/>
                  <a:sym typeface="+mn-lt"/>
                </a:rPr>
                <a:t>開始分層</a:t>
              </a: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0230D69A-FC0B-4796-A669-37DAD9F260B8}"/>
                </a:ext>
              </a:extLst>
            </p:cNvPr>
            <p:cNvGrpSpPr/>
            <p:nvPr/>
          </p:nvGrpSpPr>
          <p:grpSpPr>
            <a:xfrm>
              <a:off x="19045756" y="3389927"/>
              <a:ext cx="543347" cy="543347"/>
              <a:chOff x="228678" y="3612187"/>
              <a:chExt cx="655970" cy="655970"/>
            </a:xfrm>
          </p:grpSpPr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2DFB7E24-0013-4F19-9D8A-D73D92681460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altLang="zh-TW" sz="2400" b="1" kern="0">
                    <a:solidFill>
                      <a:prstClr val="white"/>
                    </a:solidFill>
                    <a:cs typeface="+mn-ea"/>
                    <a:sym typeface="+mn-lt"/>
                  </a:rPr>
                  <a:t>2</a:t>
                </a:r>
                <a:endParaRPr lang="zh-TW" altLang="en-US" sz="2400" b="1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75A3702E-BCBB-4AE2-BF47-27F15BA99D61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2400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4" name="Shape 206">
              <a:extLst>
                <a:ext uri="{FF2B5EF4-FFF2-40B4-BE49-F238E27FC236}">
                  <a16:creationId xmlns:a16="http://schemas.microsoft.com/office/drawing/2014/main" id="{14A6D7E2-448F-4E56-B7A8-75BFA0850E78}"/>
                </a:ext>
              </a:extLst>
            </p:cNvPr>
            <p:cNvSpPr/>
            <p:nvPr/>
          </p:nvSpPr>
          <p:spPr>
            <a:xfrm>
              <a:off x="17264860" y="5875635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  <a:buSzPct val="25000"/>
              </a:pPr>
              <a:r>
                <a:rPr lang="en" sz="1467" kern="0">
                  <a:solidFill>
                    <a:srgbClr val="000000"/>
                  </a:solidFill>
                  <a:cs typeface="+mn-ea"/>
                  <a:sym typeface="+mn-lt"/>
                </a:rPr>
                <a:t> </a:t>
              </a:r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390B8414-3A65-4B48-93AE-115A90CE4A0A}"/>
                </a:ext>
              </a:extLst>
            </p:cNvPr>
            <p:cNvSpPr/>
            <p:nvPr/>
          </p:nvSpPr>
          <p:spPr>
            <a:xfrm>
              <a:off x="16282190" y="5545824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3031270F-0A50-42B6-B0CF-4A008A466221}"/>
                </a:ext>
              </a:extLst>
            </p:cNvPr>
            <p:cNvGrpSpPr/>
            <p:nvPr/>
          </p:nvGrpSpPr>
          <p:grpSpPr>
            <a:xfrm>
              <a:off x="16058020" y="5577302"/>
              <a:ext cx="543347" cy="543347"/>
              <a:chOff x="228678" y="3612187"/>
              <a:chExt cx="655970" cy="655970"/>
            </a:xfrm>
          </p:grpSpPr>
          <p:sp>
            <p:nvSpPr>
              <p:cNvPr id="37" name="橢圓 36">
                <a:extLst>
                  <a:ext uri="{FF2B5EF4-FFF2-40B4-BE49-F238E27FC236}">
                    <a16:creationId xmlns:a16="http://schemas.microsoft.com/office/drawing/2014/main" id="{5DA84272-416F-4795-8113-23C40BC332FE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altLang="zh-TW" sz="2400" b="1" kern="0">
                    <a:solidFill>
                      <a:prstClr val="white"/>
                    </a:solidFill>
                    <a:cs typeface="+mn-ea"/>
                    <a:sym typeface="+mn-lt"/>
                  </a:rPr>
                  <a:t>3</a:t>
                </a:r>
                <a:endParaRPr lang="zh-TW" altLang="en-US" sz="2400" b="1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006DBD0E-60B9-4A58-91B1-4A6062567A10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2400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9" name="Shape 212">
              <a:extLst>
                <a:ext uri="{FF2B5EF4-FFF2-40B4-BE49-F238E27FC236}">
                  <a16:creationId xmlns:a16="http://schemas.microsoft.com/office/drawing/2014/main" id="{6BB69EB2-F3C5-45A9-9790-A97A35FD5271}"/>
                </a:ext>
              </a:extLst>
            </p:cNvPr>
            <p:cNvSpPr txBox="1"/>
            <p:nvPr/>
          </p:nvSpPr>
          <p:spPr>
            <a:xfrm>
              <a:off x="16558102" y="5508066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solidFill>
                    <a:srgbClr val="000000"/>
                  </a:solidFill>
                  <a:cs typeface="+mn-ea"/>
                  <a:sym typeface="+mn-lt"/>
                </a:rPr>
                <a:t>分層後</a:t>
              </a:r>
              <a:endParaRPr lang="en-US" altLang="zh-TW" sz="1600" b="1" kern="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defTabSz="1219170">
                <a:buClr>
                  <a:srgbClr val="000000"/>
                </a:buClr>
              </a:pPr>
              <a:r>
                <a:rPr lang="zh-TW" altLang="en-US" sz="1200" b="1" kern="0">
                  <a:solidFill>
                    <a:srgbClr val="000000"/>
                  </a:solidFill>
                  <a:cs typeface="+mn-ea"/>
                  <a:sym typeface="+mn-lt"/>
                </a:rPr>
                <a:t>頻繁存取資料效能已優化</a:t>
              </a:r>
              <a:endParaRPr lang="zh-TW" altLang="en-US" sz="24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0" name="Shape 206">
              <a:extLst>
                <a:ext uri="{FF2B5EF4-FFF2-40B4-BE49-F238E27FC236}">
                  <a16:creationId xmlns:a16="http://schemas.microsoft.com/office/drawing/2014/main" id="{D13537CE-34AF-4963-9CE9-D1D6A646EAF5}"/>
                </a:ext>
              </a:extLst>
            </p:cNvPr>
            <p:cNvSpPr/>
            <p:nvPr/>
          </p:nvSpPr>
          <p:spPr>
            <a:xfrm>
              <a:off x="14628167" y="3649538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  <a:buSzPct val="25000"/>
              </a:pPr>
              <a:r>
                <a:rPr lang="en" sz="1467" kern="0">
                  <a:solidFill>
                    <a:srgbClr val="000000"/>
                  </a:solidFill>
                  <a:cs typeface="+mn-ea"/>
                  <a:sym typeface="+mn-lt"/>
                </a:rPr>
                <a:t> </a:t>
              </a: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4D194AD0-31A8-4427-B6DB-014D55B51E21}"/>
                </a:ext>
              </a:extLst>
            </p:cNvPr>
            <p:cNvSpPr/>
            <p:nvPr/>
          </p:nvSpPr>
          <p:spPr>
            <a:xfrm>
              <a:off x="13727404" y="3357708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2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AA0FFF97-9A2D-4D02-BC84-3BDCB79D0F6A}"/>
                </a:ext>
              </a:extLst>
            </p:cNvPr>
            <p:cNvGrpSpPr/>
            <p:nvPr/>
          </p:nvGrpSpPr>
          <p:grpSpPr>
            <a:xfrm>
              <a:off x="13421327" y="3351205"/>
              <a:ext cx="543347" cy="543347"/>
              <a:chOff x="228678" y="3612187"/>
              <a:chExt cx="655970" cy="655970"/>
            </a:xfrm>
          </p:grpSpPr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285C08F9-442E-41E9-91AE-0AB8D138D5E1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altLang="zh-TW" sz="2400" b="1" kern="0">
                    <a:solidFill>
                      <a:prstClr val="white"/>
                    </a:solidFill>
                    <a:cs typeface="+mn-ea"/>
                    <a:sym typeface="+mn-lt"/>
                  </a:rPr>
                  <a:t>4</a:t>
                </a:r>
                <a:endParaRPr lang="zh-TW" altLang="en-US" sz="2400" b="1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" name="橢圓 43">
                <a:extLst>
                  <a:ext uri="{FF2B5EF4-FFF2-40B4-BE49-F238E27FC236}">
                    <a16:creationId xmlns:a16="http://schemas.microsoft.com/office/drawing/2014/main" id="{EFFE4AB0-9E0C-466E-B14C-D1B662D7DB9C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2400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5" name="Shape 212">
              <a:extLst>
                <a:ext uri="{FF2B5EF4-FFF2-40B4-BE49-F238E27FC236}">
                  <a16:creationId xmlns:a16="http://schemas.microsoft.com/office/drawing/2014/main" id="{47BA252A-CB55-4AB2-9EAE-97054D04DDCF}"/>
                </a:ext>
              </a:extLst>
            </p:cNvPr>
            <p:cNvSpPr txBox="1"/>
            <p:nvPr/>
          </p:nvSpPr>
          <p:spPr>
            <a:xfrm>
              <a:off x="13960290" y="3335159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solidFill>
                    <a:srgbClr val="000000"/>
                  </a:solidFill>
                  <a:cs typeface="+mn-ea"/>
                  <a:sym typeface="+mn-lt"/>
                </a:rPr>
                <a:t>資料存取行為改變</a:t>
              </a:r>
              <a:endParaRPr lang="zh-CN" altLang="en-US" sz="24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6" name="Shape 149" descr="1_Qtier-01-01.png">
            <a:extLst>
              <a:ext uri="{FF2B5EF4-FFF2-40B4-BE49-F238E27FC236}">
                <a16:creationId xmlns:a16="http://schemas.microsoft.com/office/drawing/2014/main" id="{6FB8C748-4F8B-4B06-85EA-06F96534FFE1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452" y="4985991"/>
            <a:ext cx="2493433" cy="825903"/>
          </a:xfrm>
          <a:prstGeom prst="rect">
            <a:avLst/>
          </a:prstGeom>
          <a:noFill/>
          <a:ln>
            <a:noFill/>
          </a:ln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8" name="Shape 149" descr="1_Qtier-01-01.png">
            <a:extLst>
              <a:ext uri="{FF2B5EF4-FFF2-40B4-BE49-F238E27FC236}">
                <a16:creationId xmlns:a16="http://schemas.microsoft.com/office/drawing/2014/main" id="{C1B30C35-6F27-4CD1-A668-6EC20CE19AA5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6408" y="4985991"/>
            <a:ext cx="2493433" cy="825903"/>
          </a:xfrm>
          <a:prstGeom prst="rect">
            <a:avLst/>
          </a:prstGeom>
          <a:noFill/>
          <a:ln>
            <a:noFill/>
          </a:ln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9" name="Shape 149" descr="1_Qtier-01-01.png">
            <a:extLst>
              <a:ext uri="{FF2B5EF4-FFF2-40B4-BE49-F238E27FC236}">
                <a16:creationId xmlns:a16="http://schemas.microsoft.com/office/drawing/2014/main" id="{84748B3C-563E-4768-AA6A-AD5067A0E0D0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909" y="4985991"/>
            <a:ext cx="2493433" cy="825903"/>
          </a:xfrm>
          <a:prstGeom prst="rect">
            <a:avLst/>
          </a:prstGeom>
          <a:noFill/>
          <a:ln>
            <a:noFill/>
          </a:ln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50" name="Shape 149" descr="1_Qtier-01-01.png">
            <a:extLst>
              <a:ext uri="{FF2B5EF4-FFF2-40B4-BE49-F238E27FC236}">
                <a16:creationId xmlns:a16="http://schemas.microsoft.com/office/drawing/2014/main" id="{05BBBCC6-C2BE-4492-8862-324CE1F01B67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921" y="4985991"/>
            <a:ext cx="2493433" cy="825903"/>
          </a:xfrm>
          <a:prstGeom prst="rect">
            <a:avLst/>
          </a:prstGeom>
          <a:noFill/>
          <a:ln>
            <a:noFill/>
          </a:ln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3EF62F-A0AE-46CA-A869-944C3F07409D}"/>
              </a:ext>
            </a:extLst>
          </p:cNvPr>
          <p:cNvSpPr/>
          <p:nvPr/>
        </p:nvSpPr>
        <p:spPr>
          <a:xfrm>
            <a:off x="2289293" y="2072318"/>
            <a:ext cx="259659" cy="259659"/>
          </a:xfrm>
          <a:prstGeom prst="rect">
            <a:avLst/>
          </a:prstGeom>
          <a:solidFill>
            <a:srgbClr val="DE4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1" name="Shape 150">
            <a:extLst>
              <a:ext uri="{FF2B5EF4-FFF2-40B4-BE49-F238E27FC236}">
                <a16:creationId xmlns:a16="http://schemas.microsoft.com/office/drawing/2014/main" id="{14AE1E29-A4F2-4A93-8C00-3342B1D275B0}"/>
              </a:ext>
            </a:extLst>
          </p:cNvPr>
          <p:cNvSpPr txBox="1"/>
          <p:nvPr/>
        </p:nvSpPr>
        <p:spPr>
          <a:xfrm>
            <a:off x="2548952" y="2094166"/>
            <a:ext cx="1819443" cy="261241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600" b="1" kern="0">
                <a:solidFill>
                  <a:prstClr val="black"/>
                </a:solidFill>
                <a:cs typeface="+mn-ea"/>
                <a:sym typeface="+mn-lt"/>
              </a:rPr>
              <a:t>熱資料</a:t>
            </a:r>
          </a:p>
        </p:txBody>
      </p:sp>
      <p:sp>
        <p:nvSpPr>
          <p:cNvPr id="52" name="Shape 151">
            <a:extLst>
              <a:ext uri="{FF2B5EF4-FFF2-40B4-BE49-F238E27FC236}">
                <a16:creationId xmlns:a16="http://schemas.microsoft.com/office/drawing/2014/main" id="{C75FE88F-A8FC-471E-8FF4-D76B7087045C}"/>
              </a:ext>
            </a:extLst>
          </p:cNvPr>
          <p:cNvSpPr txBox="1"/>
          <p:nvPr/>
        </p:nvSpPr>
        <p:spPr>
          <a:xfrm>
            <a:off x="2548952" y="2419962"/>
            <a:ext cx="1819443" cy="261241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600" b="1" kern="0">
                <a:solidFill>
                  <a:prstClr val="black"/>
                </a:solidFill>
                <a:cs typeface="+mn-ea"/>
                <a:sym typeface="+mn-lt"/>
              </a:rPr>
              <a:t>暖資料</a:t>
            </a:r>
          </a:p>
        </p:txBody>
      </p:sp>
      <p:sp>
        <p:nvSpPr>
          <p:cNvPr id="53" name="Shape 152">
            <a:extLst>
              <a:ext uri="{FF2B5EF4-FFF2-40B4-BE49-F238E27FC236}">
                <a16:creationId xmlns:a16="http://schemas.microsoft.com/office/drawing/2014/main" id="{82CE7E1C-E846-413C-A048-CAB25E02EC09}"/>
              </a:ext>
            </a:extLst>
          </p:cNvPr>
          <p:cNvSpPr txBox="1"/>
          <p:nvPr/>
        </p:nvSpPr>
        <p:spPr>
          <a:xfrm>
            <a:off x="2548952" y="2764942"/>
            <a:ext cx="1819443" cy="261241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600" b="1" kern="0">
                <a:solidFill>
                  <a:prstClr val="black"/>
                </a:solidFill>
                <a:cs typeface="+mn-ea"/>
                <a:sym typeface="+mn-lt"/>
              </a:rPr>
              <a:t>冷資料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065E6BC-953A-4B53-BFA8-4522907B9D59}"/>
              </a:ext>
            </a:extLst>
          </p:cNvPr>
          <p:cNvSpPr/>
          <p:nvPr/>
        </p:nvSpPr>
        <p:spPr>
          <a:xfrm>
            <a:off x="2289293" y="2409732"/>
            <a:ext cx="259659" cy="259659"/>
          </a:xfrm>
          <a:prstGeom prst="rect">
            <a:avLst/>
          </a:prstGeom>
          <a:solidFill>
            <a:srgbClr val="F08228"/>
          </a:solidFill>
          <a:ln>
            <a:noFill/>
          </a:ln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F624D001-9EA3-411D-8F57-51E066EB310F}"/>
              </a:ext>
            </a:extLst>
          </p:cNvPr>
          <p:cNvSpPr/>
          <p:nvPr/>
        </p:nvSpPr>
        <p:spPr>
          <a:xfrm>
            <a:off x="2289293" y="2755177"/>
            <a:ext cx="259659" cy="259659"/>
          </a:xfrm>
          <a:prstGeom prst="rect">
            <a:avLst/>
          </a:prstGeom>
          <a:solidFill>
            <a:srgbClr val="00A1DF"/>
          </a:solidFill>
          <a:ln>
            <a:noFill/>
          </a:ln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6" name="Shape 157">
            <a:extLst>
              <a:ext uri="{FF2B5EF4-FFF2-40B4-BE49-F238E27FC236}">
                <a16:creationId xmlns:a16="http://schemas.microsoft.com/office/drawing/2014/main" id="{57D313E1-386C-4B11-AA2B-FA1DEE41FEE9}"/>
              </a:ext>
            </a:extLst>
          </p:cNvPr>
          <p:cNvSpPr txBox="1"/>
          <p:nvPr/>
        </p:nvSpPr>
        <p:spPr>
          <a:xfrm>
            <a:off x="749183" y="2156133"/>
            <a:ext cx="1468653" cy="707764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altLang="zh-TW" sz="3733" b="1" kern="0" err="1">
                <a:solidFill>
                  <a:prstClr val="black"/>
                </a:solidFill>
                <a:cs typeface="+mn-ea"/>
                <a:sym typeface="+mn-lt"/>
              </a:rPr>
              <a:t>Qtier</a:t>
            </a:r>
            <a:r>
              <a:rPr lang="en-US" altLang="zh-TW" sz="3733" b="1" kern="0">
                <a:solidFill>
                  <a:prstClr val="black"/>
                </a:solidFill>
                <a:cs typeface="+mn-ea"/>
                <a:sym typeface="+mn-lt"/>
              </a:rPr>
              <a:t> </a:t>
            </a:r>
          </a:p>
          <a:p>
            <a:pPr defTabSz="1219170">
              <a:buClr>
                <a:srgbClr val="000000"/>
              </a:buClr>
            </a:pPr>
            <a:r>
              <a:rPr lang="zh-TW" altLang="en-US" sz="3733" b="1" kern="0">
                <a:solidFill>
                  <a:prstClr val="black"/>
                </a:solidFill>
                <a:cs typeface="+mn-ea"/>
                <a:sym typeface="+mn-lt"/>
              </a:rPr>
              <a:t>引擎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82B5B404-1CD5-489A-89A2-EE2CE6A555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7474" r="11970" b="20096"/>
          <a:stretch/>
        </p:blipFill>
        <p:spPr>
          <a:xfrm>
            <a:off x="1657241" y="3567155"/>
            <a:ext cx="521696" cy="630815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CBA3278F-7FB6-4ADE-BCA2-1D81F3BA55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0069" r="11916" b="22372"/>
          <a:stretch/>
        </p:blipFill>
        <p:spPr>
          <a:xfrm>
            <a:off x="4489931" y="3591077"/>
            <a:ext cx="621879" cy="588376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138F4DCF-DC1D-4C66-A8C5-85960815D1A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23381" b="20096"/>
          <a:stretch/>
        </p:blipFill>
        <p:spPr>
          <a:xfrm>
            <a:off x="7135373" y="3471069"/>
            <a:ext cx="621879" cy="695904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8D53D7B1-8D26-4285-BB4D-E79B76B57C5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22372"/>
          <a:stretch/>
        </p:blipFill>
        <p:spPr>
          <a:xfrm>
            <a:off x="10000497" y="3461625"/>
            <a:ext cx="698280" cy="676071"/>
          </a:xfrm>
          <a:prstGeom prst="rect">
            <a:avLst/>
          </a:prstGeom>
        </p:spPr>
      </p:pic>
      <p:sp>
        <p:nvSpPr>
          <p:cNvPr id="57" name="Shape 212">
            <a:extLst>
              <a:ext uri="{FF2B5EF4-FFF2-40B4-BE49-F238E27FC236}">
                <a16:creationId xmlns:a16="http://schemas.microsoft.com/office/drawing/2014/main" id="{1885679D-04D1-440B-8968-7AF6248F0CD0}"/>
              </a:ext>
            </a:extLst>
          </p:cNvPr>
          <p:cNvSpPr txBox="1"/>
          <p:nvPr/>
        </p:nvSpPr>
        <p:spPr>
          <a:xfrm>
            <a:off x="734127" y="4294005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b="1" kern="0">
                <a:solidFill>
                  <a:prstClr val="black"/>
                </a:solidFill>
                <a:cs typeface="+mn-ea"/>
                <a:sym typeface="+mn-lt"/>
              </a:rPr>
              <a:t>分層前</a:t>
            </a:r>
          </a:p>
          <a:p>
            <a:pPr algn="ctr" defTabSz="1219170">
              <a:buClr>
                <a:srgbClr val="000000"/>
              </a:buClr>
            </a:pPr>
            <a:r>
              <a:rPr lang="zh-TW" altLang="en-US" sz="1200" b="1" kern="0">
                <a:solidFill>
                  <a:prstClr val="black"/>
                </a:solidFill>
                <a:cs typeface="+mn-ea"/>
                <a:sym typeface="+mn-lt"/>
              </a:rPr>
              <a:t>頻繁存取資料效能未優化</a:t>
            </a:r>
          </a:p>
        </p:txBody>
      </p:sp>
      <p:sp>
        <p:nvSpPr>
          <p:cNvPr id="58" name="Shape 212">
            <a:extLst>
              <a:ext uri="{FF2B5EF4-FFF2-40B4-BE49-F238E27FC236}">
                <a16:creationId xmlns:a16="http://schemas.microsoft.com/office/drawing/2014/main" id="{09DF8E1F-3E39-48BA-A935-946C49300BF7}"/>
              </a:ext>
            </a:extLst>
          </p:cNvPr>
          <p:cNvSpPr txBox="1"/>
          <p:nvPr/>
        </p:nvSpPr>
        <p:spPr>
          <a:xfrm>
            <a:off x="3902046" y="4294005"/>
            <a:ext cx="1723455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b="1" kern="0">
                <a:solidFill>
                  <a:prstClr val="black"/>
                </a:solidFill>
                <a:cs typeface="+mn-ea"/>
                <a:sym typeface="+mn-lt"/>
              </a:rPr>
              <a:t>開始分層</a:t>
            </a:r>
          </a:p>
        </p:txBody>
      </p:sp>
      <p:sp>
        <p:nvSpPr>
          <p:cNvPr id="59" name="Shape 212">
            <a:extLst>
              <a:ext uri="{FF2B5EF4-FFF2-40B4-BE49-F238E27FC236}">
                <a16:creationId xmlns:a16="http://schemas.microsoft.com/office/drawing/2014/main" id="{4EA6191F-CCAF-4E59-ACFF-C6C61B59F64C}"/>
              </a:ext>
            </a:extLst>
          </p:cNvPr>
          <p:cNvSpPr txBox="1"/>
          <p:nvPr/>
        </p:nvSpPr>
        <p:spPr>
          <a:xfrm>
            <a:off x="6249322" y="4294005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b="1" kern="0">
                <a:solidFill>
                  <a:prstClr val="black"/>
                </a:solidFill>
                <a:cs typeface="+mn-ea"/>
                <a:sym typeface="+mn-lt"/>
              </a:rPr>
              <a:t>分層後</a:t>
            </a:r>
            <a:endParaRPr lang="en-US" altLang="zh-TW" sz="2000" b="1" kern="0">
              <a:solidFill>
                <a:prstClr val="black"/>
              </a:solidFill>
              <a:cs typeface="+mn-ea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zh-TW" altLang="en-US" sz="1200" b="1" kern="0">
                <a:solidFill>
                  <a:prstClr val="black"/>
                </a:solidFill>
                <a:cs typeface="+mn-ea"/>
                <a:sym typeface="+mn-lt"/>
              </a:rPr>
              <a:t>頻繁存取資料效能已優化</a:t>
            </a: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0" name="Shape 212">
            <a:extLst>
              <a:ext uri="{FF2B5EF4-FFF2-40B4-BE49-F238E27FC236}">
                <a16:creationId xmlns:a16="http://schemas.microsoft.com/office/drawing/2014/main" id="{056415AF-445F-4B27-AB74-14789DCB8346}"/>
              </a:ext>
            </a:extLst>
          </p:cNvPr>
          <p:cNvSpPr txBox="1"/>
          <p:nvPr/>
        </p:nvSpPr>
        <p:spPr>
          <a:xfrm>
            <a:off x="9168863" y="4294005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b="1" kern="0">
                <a:solidFill>
                  <a:prstClr val="black"/>
                </a:solidFill>
                <a:cs typeface="+mn-ea"/>
                <a:sym typeface="+mn-lt"/>
              </a:rPr>
              <a:t>資料存取行為改變</a:t>
            </a:r>
            <a:endParaRPr lang="zh-CN" altLang="en-US" sz="32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6AED58E2-6C57-4DCD-9275-D9061201E78D}"/>
              </a:ext>
            </a:extLst>
          </p:cNvPr>
          <p:cNvSpPr/>
          <p:nvPr/>
        </p:nvSpPr>
        <p:spPr>
          <a:xfrm rot="10800000" flipH="1">
            <a:off x="2884248" y="4449413"/>
            <a:ext cx="850205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rgbClr val="12B59A">
                  <a:alpha val="0"/>
                </a:srgbClr>
              </a:gs>
              <a:gs pos="90000">
                <a:srgbClr val="0E82A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BAB3E6DB-1F8F-4373-A2B8-BF7221D2E597}"/>
              </a:ext>
            </a:extLst>
          </p:cNvPr>
          <p:cNvSpPr/>
          <p:nvPr/>
        </p:nvSpPr>
        <p:spPr>
          <a:xfrm rot="10800000" flipH="1">
            <a:off x="5558199" y="4449413"/>
            <a:ext cx="850205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rgbClr val="12B59A">
                  <a:alpha val="0"/>
                </a:srgbClr>
              </a:gs>
              <a:gs pos="90000">
                <a:srgbClr val="0E82A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6" name="箭號: 向右 65">
            <a:extLst>
              <a:ext uri="{FF2B5EF4-FFF2-40B4-BE49-F238E27FC236}">
                <a16:creationId xmlns:a16="http://schemas.microsoft.com/office/drawing/2014/main" id="{595AB2C3-4C21-42D0-8E0D-C93B6A48CAEB}"/>
              </a:ext>
            </a:extLst>
          </p:cNvPr>
          <p:cNvSpPr/>
          <p:nvPr/>
        </p:nvSpPr>
        <p:spPr>
          <a:xfrm rot="10800000" flipH="1">
            <a:off x="8356669" y="4449413"/>
            <a:ext cx="850205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rgbClr val="12B59A">
                  <a:alpha val="0"/>
                </a:srgbClr>
              </a:gs>
              <a:gs pos="90000">
                <a:srgbClr val="0E82A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8492E32-662E-9A4D-ABC5-A87057C86C8C}"/>
              </a:ext>
            </a:extLst>
          </p:cNvPr>
          <p:cNvSpPr/>
          <p:nvPr/>
        </p:nvSpPr>
        <p:spPr>
          <a:xfrm>
            <a:off x="734127" y="6195647"/>
            <a:ext cx="617508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注意：</a:t>
            </a:r>
            <a:r>
              <a:rPr lang="en" altLang="zh-TW" sz="1867" kern="0">
                <a:solidFill>
                  <a:srgbClr val="000000"/>
                </a:solidFill>
                <a:cs typeface="+mn-ea"/>
                <a:sym typeface="+mn-lt"/>
              </a:rPr>
              <a:t>Qtier </a:t>
            </a: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自動分層儲存僅支援於 </a:t>
            </a:r>
            <a:r>
              <a:rPr lang="en" altLang="zh-TW" sz="1867" kern="0">
                <a:solidFill>
                  <a:srgbClr val="000000"/>
                </a:solidFill>
                <a:cs typeface="+mn-ea"/>
                <a:sym typeface="+mn-lt"/>
              </a:rPr>
              <a:t>QTS </a:t>
            </a: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作業系統使用。</a:t>
            </a:r>
          </a:p>
        </p:txBody>
      </p:sp>
    </p:spTree>
    <p:extLst>
      <p:ext uri="{BB962C8B-B14F-4D97-AF65-F5344CB8AC3E}">
        <p14:creationId xmlns:p14="http://schemas.microsoft.com/office/powerpoint/2010/main" val="3372479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1112;gc428d55399_0_337">
            <a:extLst>
              <a:ext uri="{FF2B5EF4-FFF2-40B4-BE49-F238E27FC236}">
                <a16:creationId xmlns:a16="http://schemas.microsoft.com/office/drawing/2014/main" id="{CF6848E1-F5D1-94C2-4359-039F370F1D56}"/>
              </a:ext>
            </a:extLst>
          </p:cNvPr>
          <p:cNvGrpSpPr/>
          <p:nvPr/>
        </p:nvGrpSpPr>
        <p:grpSpPr>
          <a:xfrm>
            <a:off x="3748141" y="3886012"/>
            <a:ext cx="2887600" cy="2971988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9" name="Google Shape;1114;gc428d55399_0_337">
              <a:extLst>
                <a:ext uri="{FF2B5EF4-FFF2-40B4-BE49-F238E27FC236}">
                  <a16:creationId xmlns:a16="http://schemas.microsoft.com/office/drawing/2014/main" id="{4D2F9CEE-6BC4-CB0F-DB9A-349A00F92BB9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1113;gc428d55399_0_337">
              <a:extLst>
                <a:ext uri="{FF2B5EF4-FFF2-40B4-BE49-F238E27FC236}">
                  <a16:creationId xmlns:a16="http://schemas.microsoft.com/office/drawing/2014/main" id="{C8DEFE85-505B-E0F6-7F67-9E21BF5A7C30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Google Shape;1112;gc428d55399_0_337">
            <a:extLst>
              <a:ext uri="{FF2B5EF4-FFF2-40B4-BE49-F238E27FC236}">
                <a16:creationId xmlns:a16="http://schemas.microsoft.com/office/drawing/2014/main" id="{3D1433F7-0D6F-6948-2C43-EE0F4B1608E8}"/>
              </a:ext>
            </a:extLst>
          </p:cNvPr>
          <p:cNvGrpSpPr/>
          <p:nvPr/>
        </p:nvGrpSpPr>
        <p:grpSpPr>
          <a:xfrm>
            <a:off x="663998" y="3886012"/>
            <a:ext cx="2887600" cy="2971988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5" name="Google Shape;1114;gc428d55399_0_337">
              <a:extLst>
                <a:ext uri="{FF2B5EF4-FFF2-40B4-BE49-F238E27FC236}">
                  <a16:creationId xmlns:a16="http://schemas.microsoft.com/office/drawing/2014/main" id="{AEBE25D3-1957-3CF4-40BF-B7481686EB73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1113;gc428d55399_0_337">
              <a:extLst>
                <a:ext uri="{FF2B5EF4-FFF2-40B4-BE49-F238E27FC236}">
                  <a16:creationId xmlns:a16="http://schemas.microsoft.com/office/drawing/2014/main" id="{E60A83E5-AA67-7134-E249-8C97F1B463CB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8C185A87-0247-DDE3-9908-55D6A00F712F}"/>
              </a:ext>
            </a:extLst>
          </p:cNvPr>
          <p:cNvSpPr/>
          <p:nvPr/>
        </p:nvSpPr>
        <p:spPr>
          <a:xfrm>
            <a:off x="3739299" y="3490534"/>
            <a:ext cx="2605190" cy="411299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23666B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EDBA8ED6-867C-801A-0199-9ECA95A65DBF}"/>
              </a:ext>
            </a:extLst>
          </p:cNvPr>
          <p:cNvSpPr/>
          <p:nvPr/>
        </p:nvSpPr>
        <p:spPr>
          <a:xfrm>
            <a:off x="646178" y="3490534"/>
            <a:ext cx="2605190" cy="411299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23666B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1" name="圖片 10" descr="一張含有 文字, 電子用品 的圖片&#10;&#10;自動產生的描述">
            <a:extLst>
              <a:ext uri="{FF2B5EF4-FFF2-40B4-BE49-F238E27FC236}">
                <a16:creationId xmlns:a16="http://schemas.microsoft.com/office/drawing/2014/main" id="{4A87F91F-2C55-DBCD-5F4B-B18F490344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34"/>
          <a:stretch/>
        </p:blipFill>
        <p:spPr>
          <a:xfrm>
            <a:off x="6502734" y="1476251"/>
            <a:ext cx="6035427" cy="550246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2B49CF6D-5DB3-4E27-9FD1-62C04EACD438}"/>
              </a:ext>
            </a:extLst>
          </p:cNvPr>
          <p:cNvSpPr/>
          <p:nvPr/>
        </p:nvSpPr>
        <p:spPr>
          <a:xfrm>
            <a:off x="4422403" y="3506356"/>
            <a:ext cx="1146468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無需換線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52655"/>
            <a:ext cx="12191999" cy="1088159"/>
          </a:xfrm>
        </p:spPr>
        <p:txBody>
          <a:bodyPr>
            <a:normAutofit/>
          </a:bodyPr>
          <a:lstStyle/>
          <a:p>
            <a:r>
              <a:rPr lang="zh-TW" altLang="en-US" sz="3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內建</a:t>
            </a:r>
            <a:r>
              <a:rPr lang="en-US" altLang="zh-TW" sz="3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2 </a:t>
            </a:r>
            <a:r>
              <a:rPr lang="zh-TW" altLang="en-US" sz="3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個 </a:t>
            </a:r>
            <a:r>
              <a:rPr lang="en-US" altLang="zh-TW" sz="3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2.5 GbE</a:t>
            </a:r>
            <a:r>
              <a:rPr lang="zh-TW" altLang="en-US" sz="3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3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網路埠，聚合高達</a:t>
            </a:r>
            <a:r>
              <a:rPr lang="en-US" altLang="zh-CN" sz="3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5Gbps</a:t>
            </a:r>
            <a:r>
              <a:rPr lang="zh-TW" altLang="en-US" sz="3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頻寬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6478F1E-F397-6E48-94D8-1FDC129BFE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51483" y="2766212"/>
            <a:ext cx="2446867" cy="4868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zh-CN" sz="2133" b="1">
                <a:solidFill>
                  <a:srgbClr val="1B305E"/>
                </a:solidFill>
                <a:latin typeface="+mn-lt"/>
                <a:ea typeface="+mn-ea"/>
                <a:cs typeface="+mn-ea"/>
                <a:sym typeface="+mn-lt"/>
              </a:rPr>
              <a:t>2.5GbE </a:t>
            </a:r>
            <a:r>
              <a:rPr kumimoji="1" lang="zh-CN" altLang="en-US" sz="2133" b="1">
                <a:solidFill>
                  <a:srgbClr val="1B305E"/>
                </a:solidFill>
                <a:latin typeface="+mn-lt"/>
                <a:ea typeface="+mn-ea"/>
                <a:cs typeface="+mn-ea"/>
                <a:sym typeface="+mn-lt"/>
              </a:rPr>
              <a:t>網路優點</a:t>
            </a:r>
            <a:endParaRPr kumimoji="1" lang="en-US" altLang="zh-CN" sz="2133" b="1">
              <a:solidFill>
                <a:srgbClr val="1B305E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A018C17-0561-2A49-82D3-4BBD82BEDFDB}"/>
              </a:ext>
            </a:extLst>
          </p:cNvPr>
          <p:cNvSpPr/>
          <p:nvPr/>
        </p:nvSpPr>
        <p:spPr>
          <a:xfrm>
            <a:off x="1528643" y="1745871"/>
            <a:ext cx="5719844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kumimoji="1" lang="zh-CN" altLang="en-US" sz="2133" kern="0">
                <a:solidFill>
                  <a:prstClr val="black"/>
                </a:solidFill>
                <a:cs typeface="+mn-ea"/>
                <a:sym typeface="+mn-lt"/>
              </a:rPr>
              <a:t>支援</a:t>
            </a:r>
            <a:r>
              <a:rPr kumimoji="1"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kumimoji="1" lang="en-US" altLang="zh-CN" sz="2133" kern="0">
                <a:solidFill>
                  <a:prstClr val="black"/>
                </a:solidFill>
                <a:cs typeface="+mn-ea"/>
                <a:sym typeface="+mn-lt"/>
              </a:rPr>
              <a:t>2.5GbE</a:t>
            </a:r>
            <a:r>
              <a:rPr kumimoji="1"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kumimoji="1" lang="zh-CN" altLang="en-US" sz="2133" kern="0">
                <a:solidFill>
                  <a:prstClr val="black"/>
                </a:solidFill>
                <a:cs typeface="+mn-ea"/>
                <a:sym typeface="+mn-lt"/>
              </a:rPr>
              <a:t>的主機板、</a:t>
            </a:r>
            <a:r>
              <a:rPr kumimoji="1" lang="en-US" altLang="zh-CN" sz="2133" kern="0">
                <a:solidFill>
                  <a:prstClr val="black"/>
                </a:solidFill>
                <a:cs typeface="+mn-ea"/>
                <a:sym typeface="+mn-lt"/>
              </a:rPr>
              <a:t>Wi-Fi 6 AP</a:t>
            </a:r>
            <a:r>
              <a:rPr kumimoji="1" lang="zh-CN" altLang="en-US" sz="2133" kern="0">
                <a:solidFill>
                  <a:prstClr val="black"/>
                </a:solidFill>
                <a:cs typeface="+mn-ea"/>
                <a:sym typeface="+mn-lt"/>
              </a:rPr>
              <a:t>、網路卡、網路交換機已經進入到消費市場</a:t>
            </a:r>
            <a:endParaRPr kumimoji="1" lang="en-US" altLang="zh-CN" sz="2133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97EEF34-6D15-47C9-98AF-54E62CD30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191" y="1766821"/>
            <a:ext cx="806451" cy="7747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709A1E7-81E2-E141-B01A-5B647ABDED46}"/>
              </a:ext>
            </a:extLst>
          </p:cNvPr>
          <p:cNvSpPr/>
          <p:nvPr/>
        </p:nvSpPr>
        <p:spPr>
          <a:xfrm>
            <a:off x="1038602" y="3506356"/>
            <a:ext cx="1850185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網速加快 </a:t>
            </a:r>
            <a:r>
              <a:rPr lang="en-US" altLang="zh-TW" sz="1867" b="1" kern="0">
                <a:solidFill>
                  <a:prstClr val="white"/>
                </a:solidFill>
                <a:cs typeface="+mn-ea"/>
                <a:sym typeface="+mn-lt"/>
              </a:rPr>
              <a:t>2.5 </a:t>
            </a: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倍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76E402D-B989-E643-97EC-DC97B401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6334" y="4016255"/>
            <a:ext cx="1233384" cy="138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文字方塊 63">
            <a:extLst>
              <a:ext uri="{FF2B5EF4-FFF2-40B4-BE49-F238E27FC236}">
                <a16:creationId xmlns:a16="http://schemas.microsoft.com/office/drawing/2014/main" id="{7B8ECA37-6641-4D79-B5EE-8FBB45B82202}"/>
              </a:ext>
            </a:extLst>
          </p:cNvPr>
          <p:cNvSpPr txBox="1"/>
          <p:nvPr/>
        </p:nvSpPr>
        <p:spPr>
          <a:xfrm>
            <a:off x="898129" y="5752302"/>
            <a:ext cx="1882588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kumimoji="1" lang="en-US" altLang="zh-CN" sz="1600" b="1">
                <a:solidFill>
                  <a:prstClr val="black"/>
                </a:solidFill>
                <a:cs typeface="+mn-ea"/>
                <a:sym typeface="+mn-lt"/>
              </a:rPr>
              <a:t>1GbE</a:t>
            </a:r>
            <a:r>
              <a:rPr kumimoji="1" lang="zh-CN" altLang="en-US" sz="1600" b="1">
                <a:solidFill>
                  <a:prstClr val="black"/>
                </a:solidFill>
                <a:cs typeface="+mn-ea"/>
                <a:sym typeface="+mn-lt"/>
              </a:rPr>
              <a:t>到</a:t>
            </a:r>
            <a:r>
              <a:rPr kumimoji="1" lang="en-US" altLang="zh-CN" sz="1600" b="1">
                <a:solidFill>
                  <a:prstClr val="black"/>
                </a:solidFill>
                <a:cs typeface="+mn-ea"/>
                <a:sym typeface="+mn-lt"/>
              </a:rPr>
              <a:t>2.5GbE</a:t>
            </a:r>
          </a:p>
          <a:p>
            <a:pPr algn="ctr" defTabSz="1219170">
              <a:spcBef>
                <a:spcPct val="20000"/>
              </a:spcBef>
              <a:defRPr/>
            </a:pPr>
            <a:r>
              <a:rPr kumimoji="1" lang="zh-CN" altLang="en-US" sz="1600" b="1">
                <a:solidFill>
                  <a:prstClr val="black"/>
                </a:solidFill>
                <a:cs typeface="+mn-ea"/>
                <a:sym typeface="+mn-lt"/>
              </a:rPr>
              <a:t>速度有感翻倍</a:t>
            </a:r>
            <a:endParaRPr kumimoji="1" lang="en-US" altLang="zh-CN" sz="1600" b="1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43975718-0BA7-498E-8098-D2D8B9F9E2D3}"/>
              </a:ext>
            </a:extLst>
          </p:cNvPr>
          <p:cNvSpPr txBox="1"/>
          <p:nvPr/>
        </p:nvSpPr>
        <p:spPr>
          <a:xfrm>
            <a:off x="4049844" y="5653812"/>
            <a:ext cx="1954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kumimoji="1" lang="zh-CN" altLang="en-US" sz="1600" b="1">
                <a:solidFill>
                  <a:prstClr val="black"/>
                </a:solidFill>
                <a:cs typeface="+mn-ea"/>
                <a:sym typeface="+mn-lt"/>
              </a:rPr>
              <a:t>免換佈線</a:t>
            </a:r>
            <a:r>
              <a:rPr kumimoji="1" lang="zh-TW" altLang="en-US" sz="1600" b="1">
                <a:solidFill>
                  <a:prstClr val="black"/>
                </a:solidFill>
                <a:cs typeface="+mn-ea"/>
                <a:sym typeface="+mn-lt"/>
              </a:rPr>
              <a:t>，延用既有</a:t>
            </a:r>
            <a:r>
              <a:rPr kumimoji="1" lang="en-US" altLang="zh-TW" sz="1600" b="1">
                <a:solidFill>
                  <a:prstClr val="black"/>
                </a:solidFill>
                <a:cs typeface="+mn-ea"/>
                <a:sym typeface="+mn-lt"/>
              </a:rPr>
              <a:t>Cat.5e/ Cat.6/ Cat. 6A</a:t>
            </a:r>
            <a:r>
              <a:rPr kumimoji="1" lang="zh-CN" altLang="en-US" sz="1600" b="1">
                <a:solidFill>
                  <a:prstClr val="black"/>
                </a:solidFill>
                <a:cs typeface="+mn-ea"/>
                <a:sym typeface="+mn-lt"/>
              </a:rPr>
              <a:t>網</a:t>
            </a:r>
            <a:r>
              <a:rPr kumimoji="1" lang="zh-TW" altLang="en-US" sz="1600" b="1">
                <a:solidFill>
                  <a:prstClr val="black"/>
                </a:solidFill>
                <a:cs typeface="+mn-ea"/>
                <a:sym typeface="+mn-lt"/>
              </a:rPr>
              <a:t>線</a:t>
            </a:r>
            <a:endParaRPr kumimoji="1" lang="en-US" altLang="zh-CN" sz="1600" b="1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86DE33A6-4C02-44BE-BBEB-E67B34083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" b="1573"/>
          <a:stretch/>
        </p:blipFill>
        <p:spPr>
          <a:xfrm>
            <a:off x="4066423" y="2472288"/>
            <a:ext cx="1060611" cy="8382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7EF0EB5-3053-BF49-8E9E-27E129FE40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069" y="4131961"/>
            <a:ext cx="1966848" cy="1446212"/>
          </a:xfrm>
          <a:prstGeom prst="rect">
            <a:avLst/>
          </a:prstGeom>
        </p:spPr>
      </p:pic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A82B4745-AF19-8B05-56CA-ED725A81F22E}"/>
              </a:ext>
            </a:extLst>
          </p:cNvPr>
          <p:cNvSpPr/>
          <p:nvPr/>
        </p:nvSpPr>
        <p:spPr>
          <a:xfrm>
            <a:off x="6898155" y="3556726"/>
            <a:ext cx="2577918" cy="748795"/>
          </a:xfrm>
          <a:prstGeom prst="roundRect">
            <a:avLst>
              <a:gd name="adj" fmla="val 3825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F4B01EB-58FD-45A9-830D-DFDA7F98A3D4}"/>
              </a:ext>
            </a:extLst>
          </p:cNvPr>
          <p:cNvSpPr/>
          <p:nvPr/>
        </p:nvSpPr>
        <p:spPr>
          <a:xfrm>
            <a:off x="6813772" y="3577180"/>
            <a:ext cx="2713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kumimoji="1" lang="zh-TW" altLang="en-US" sz="2000" b="1" kern="0">
                <a:solidFill>
                  <a:prstClr val="white"/>
                </a:solidFill>
                <a:cs typeface="+mn-ea"/>
                <a:sym typeface="+mn-lt"/>
              </a:rPr>
              <a:t>內建</a:t>
            </a:r>
            <a:r>
              <a:rPr kumimoji="1" lang="en-US" altLang="zh-TW" sz="2000" b="1" kern="0">
                <a:solidFill>
                  <a:prstClr val="white"/>
                </a:solidFill>
                <a:cs typeface="+mn-ea"/>
                <a:sym typeface="+mn-lt"/>
              </a:rPr>
              <a:t> 2 x 2.5GbE</a:t>
            </a:r>
            <a:r>
              <a:rPr kumimoji="1" lang="zh-TW" altLang="en-US" sz="2000" b="1" kern="0">
                <a:solidFill>
                  <a:prstClr val="white"/>
                </a:solidFill>
                <a:cs typeface="+mn-ea"/>
                <a:sym typeface="+mn-lt"/>
              </a:rPr>
              <a:t>網路埠</a:t>
            </a:r>
            <a:r>
              <a:rPr kumimoji="1" lang="en-US" altLang="zh-TW" sz="2000" b="1" kern="0">
                <a:solidFill>
                  <a:prstClr val="white"/>
                </a:solidFill>
                <a:cs typeface="+mn-ea"/>
                <a:sym typeface="+mn-lt"/>
              </a:rPr>
              <a:t>(</a:t>
            </a:r>
            <a:r>
              <a:rPr kumimoji="1" lang="zh-TW" altLang="en-US" sz="2000" b="1" kern="0">
                <a:solidFill>
                  <a:prstClr val="white"/>
                </a:solidFill>
                <a:cs typeface="+mn-ea"/>
                <a:sym typeface="+mn-lt"/>
              </a:rPr>
              <a:t>向下相容</a:t>
            </a:r>
            <a:r>
              <a:rPr kumimoji="1" lang="en-US" altLang="zh-TW" sz="2000" b="1" kern="0">
                <a:solidFill>
                  <a:prstClr val="white"/>
                </a:solidFill>
                <a:cs typeface="+mn-ea"/>
                <a:sym typeface="+mn-lt"/>
              </a:rPr>
              <a:t>1GbE)</a:t>
            </a: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299A2FBF-4756-A222-1EA3-A1BB4C5A7CBB}"/>
              </a:ext>
            </a:extLst>
          </p:cNvPr>
          <p:cNvSpPr/>
          <p:nvPr/>
        </p:nvSpPr>
        <p:spPr>
          <a:xfrm>
            <a:off x="7631603" y="5408564"/>
            <a:ext cx="894087" cy="616851"/>
          </a:xfrm>
          <a:prstGeom prst="roundRect">
            <a:avLst>
              <a:gd name="adj" fmla="val 1933"/>
            </a:avLst>
          </a:prstGeom>
          <a:noFill/>
          <a:ln w="19050">
            <a:gradFill>
              <a:gsLst>
                <a:gs pos="58000">
                  <a:srgbClr val="71FFE4"/>
                </a:gs>
                <a:gs pos="80000">
                  <a:srgbClr val="21C9F7"/>
                </a:gs>
                <a:gs pos="0">
                  <a:srgbClr val="04A8AC"/>
                </a:gs>
              </a:gsLst>
              <a:lin ang="5400000" scaled="1"/>
            </a:gra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7" name="Google Shape;2763;p30">
            <a:extLst>
              <a:ext uri="{FF2B5EF4-FFF2-40B4-BE49-F238E27FC236}">
                <a16:creationId xmlns:a16="http://schemas.microsoft.com/office/drawing/2014/main" id="{CB7E5A03-638C-B5D9-1536-699C4F773BCE}"/>
              </a:ext>
            </a:extLst>
          </p:cNvPr>
          <p:cNvSpPr/>
          <p:nvPr/>
        </p:nvSpPr>
        <p:spPr>
          <a:xfrm rot="10800000">
            <a:off x="7753004" y="4455259"/>
            <a:ext cx="651284" cy="926489"/>
          </a:xfrm>
          <a:prstGeom prst="downArrow">
            <a:avLst>
              <a:gd name="adj1" fmla="val 50000"/>
              <a:gd name="adj2" fmla="val 51300"/>
            </a:avLst>
          </a:prstGeom>
          <a:gradFill>
            <a:gsLst>
              <a:gs pos="94022">
                <a:srgbClr val="008EC0"/>
              </a:gs>
              <a:gs pos="0">
                <a:srgbClr val="21C9F7">
                  <a:alpha val="0"/>
                </a:srgbClr>
              </a:gs>
              <a:gs pos="61000">
                <a:srgbClr val="21C9F7"/>
              </a:gs>
              <a:gs pos="35000">
                <a:srgbClr val="21C9F7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959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200125" y="426992"/>
            <a:ext cx="11791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TVS-hx74 </a:t>
            </a:r>
            <a:r>
              <a:rPr lang="zh-TW" altLang="en-US" sz="40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支援雙槽</a:t>
            </a:r>
            <a:r>
              <a:rPr lang="en-US" altLang="zh-TW" sz="40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GPU</a:t>
            </a:r>
            <a:r>
              <a:rPr lang="zh-TW" altLang="en-US" sz="40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提供額外運算能力</a:t>
            </a:r>
          </a:p>
        </p:txBody>
      </p:sp>
      <p:pic>
        <p:nvPicPr>
          <p:cNvPr id="4" name="圖片 3" descr="一張含有 文字, 風扇, 裝置 的圖片&#10;&#10;自動產生的描述">
            <a:extLst>
              <a:ext uri="{FF2B5EF4-FFF2-40B4-BE49-F238E27FC236}">
                <a16:creationId xmlns:a16="http://schemas.microsoft.com/office/drawing/2014/main" id="{DB91BA45-1E82-D857-1741-D448782B3A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8" b="15212"/>
          <a:stretch/>
        </p:blipFill>
        <p:spPr>
          <a:xfrm>
            <a:off x="4949569" y="1981555"/>
            <a:ext cx="7760733" cy="528489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2A3E079-B012-5D25-9F6F-89E0FDC2AE1A}"/>
              </a:ext>
            </a:extLst>
          </p:cNvPr>
          <p:cNvSpPr txBox="1"/>
          <p:nvPr/>
        </p:nvSpPr>
        <p:spPr>
          <a:xfrm>
            <a:off x="456133" y="2317096"/>
            <a:ext cx="4493436" cy="13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  <a:spcBef>
                <a:spcPts val="1800"/>
              </a:spcBef>
            </a:pPr>
            <a:r>
              <a:rPr kumimoji="1" lang="en-US" altLang="zh-TW" sz="2000" b="1">
                <a:cs typeface="+mn-ea"/>
                <a:sym typeface="+mn-lt"/>
              </a:rPr>
              <a:t>TVS-hx74 </a:t>
            </a:r>
            <a:r>
              <a:rPr kumimoji="1" lang="zh-TW" altLang="en-US" sz="2000" b="1">
                <a:cs typeface="+mn-ea"/>
                <a:sym typeface="+mn-lt"/>
              </a:rPr>
              <a:t>系列可支援最大雙槽寬、無需外置電源供應的 </a:t>
            </a:r>
            <a:r>
              <a:rPr kumimoji="1" lang="en-US" altLang="zh-TW" sz="2000" b="1">
                <a:cs typeface="+mn-ea"/>
                <a:sym typeface="+mn-lt"/>
              </a:rPr>
              <a:t>GPU</a:t>
            </a:r>
            <a:r>
              <a:rPr kumimoji="1" lang="zh-TW" altLang="en-US" sz="2000" b="1">
                <a:cs typeface="+mn-ea"/>
                <a:sym typeface="+mn-lt"/>
              </a:rPr>
              <a:t>，為系統提供額外算力</a:t>
            </a:r>
            <a:endParaRPr kumimoji="1" lang="en-US" altLang="zh-TW" sz="2000" b="1">
              <a:cs typeface="+mn-ea"/>
              <a:sym typeface="+mn-lt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50F6C563-1A6E-A82D-50B3-3CE55DE1D92A}"/>
              </a:ext>
            </a:extLst>
          </p:cNvPr>
          <p:cNvSpPr/>
          <p:nvPr/>
        </p:nvSpPr>
        <p:spPr>
          <a:xfrm>
            <a:off x="5323889" y="2882995"/>
            <a:ext cx="3974115" cy="1187964"/>
          </a:xfrm>
          <a:prstGeom prst="roundRect">
            <a:avLst>
              <a:gd name="adj" fmla="val 1933"/>
            </a:avLst>
          </a:prstGeom>
          <a:noFill/>
          <a:ln w="35560">
            <a:gradFill>
              <a:gsLst>
                <a:gs pos="58000">
                  <a:srgbClr val="71FFE4"/>
                </a:gs>
                <a:gs pos="80000">
                  <a:srgbClr val="21C9F7"/>
                </a:gs>
                <a:gs pos="0">
                  <a:srgbClr val="21C9F7"/>
                </a:gs>
              </a:gsLst>
              <a:lin ang="0" scaled="0"/>
            </a:gra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1" name="Google Shape;2763;p30">
            <a:extLst>
              <a:ext uri="{FF2B5EF4-FFF2-40B4-BE49-F238E27FC236}">
                <a16:creationId xmlns:a16="http://schemas.microsoft.com/office/drawing/2014/main" id="{8ED0847F-66AD-E2E5-7722-928587A71BCF}"/>
              </a:ext>
            </a:extLst>
          </p:cNvPr>
          <p:cNvSpPr/>
          <p:nvPr/>
        </p:nvSpPr>
        <p:spPr>
          <a:xfrm rot="10800000">
            <a:off x="7041207" y="2317096"/>
            <a:ext cx="651284" cy="583561"/>
          </a:xfrm>
          <a:prstGeom prst="downArrow">
            <a:avLst>
              <a:gd name="adj1" fmla="val 50000"/>
              <a:gd name="adj2" fmla="val 51247"/>
            </a:avLst>
          </a:prstGeom>
          <a:gradFill>
            <a:gsLst>
              <a:gs pos="94022">
                <a:srgbClr val="008EC0"/>
              </a:gs>
              <a:gs pos="0">
                <a:srgbClr val="21C9F7">
                  <a:alpha val="0"/>
                </a:srgbClr>
              </a:gs>
              <a:gs pos="61000">
                <a:srgbClr val="21C9F7"/>
              </a:gs>
              <a:gs pos="35000">
                <a:srgbClr val="21C9F7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72B2105A-EBCB-8108-2FAD-C16FC7FE07CA}"/>
              </a:ext>
            </a:extLst>
          </p:cNvPr>
          <p:cNvSpPr/>
          <p:nvPr/>
        </p:nvSpPr>
        <p:spPr>
          <a:xfrm>
            <a:off x="6060850" y="1790943"/>
            <a:ext cx="3081293" cy="453649"/>
          </a:xfrm>
          <a:prstGeom prst="roundRect">
            <a:avLst>
              <a:gd name="adj" fmla="val 3825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FDFDDA7-BC7C-1555-7C10-353CEC2314FF}"/>
              </a:ext>
            </a:extLst>
          </p:cNvPr>
          <p:cNvSpPr txBox="1"/>
          <p:nvPr/>
        </p:nvSpPr>
        <p:spPr>
          <a:xfrm>
            <a:off x="6476830" y="1782684"/>
            <a:ext cx="224933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2300" b="1">
                <a:solidFill>
                  <a:schemeClr val="bg1"/>
                </a:solidFill>
                <a:cs typeface="+mn-ea"/>
                <a:sym typeface="+mn-lt"/>
              </a:rPr>
              <a:t>支援雙槽寬顯卡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4DBFF64-F806-E741-AB8D-4DD65FF7BAA6}"/>
              </a:ext>
            </a:extLst>
          </p:cNvPr>
          <p:cNvSpPr txBox="1"/>
          <p:nvPr/>
        </p:nvSpPr>
        <p:spPr>
          <a:xfrm>
            <a:off x="456133" y="3856719"/>
            <a:ext cx="4779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kumimoji="1" lang="zh-TW" altLang="en-US">
                <a:cs typeface="+mn-ea"/>
                <a:sym typeface="+mn-lt"/>
              </a:rPr>
              <a:t>最大支援尺寸</a:t>
            </a:r>
            <a:endParaRPr kumimoji="1" lang="en-US" altLang="zh-TW">
              <a:cs typeface="+mn-ea"/>
              <a:sym typeface="+mn-lt"/>
            </a:endParaRPr>
          </a:p>
          <a:p>
            <a:pPr>
              <a:spcBef>
                <a:spcPts val="1600"/>
              </a:spcBef>
            </a:pPr>
            <a:r>
              <a:rPr kumimoji="1" lang="en-US" altLang="zh-TW">
                <a:cs typeface="+mn-ea"/>
                <a:sym typeface="+mn-lt"/>
              </a:rPr>
              <a:t>TVS-h474: </a:t>
            </a:r>
            <a:r>
              <a:rPr lang="en-TW">
                <a:cs typeface="+mn-ea"/>
                <a:sym typeface="+mn-lt"/>
              </a:rPr>
              <a:t>169*47*68.9</a:t>
            </a:r>
            <a:r>
              <a:rPr lang="en-US">
                <a:cs typeface="+mn-ea"/>
                <a:sym typeface="+mn-lt"/>
              </a:rPr>
              <a:t> mm</a:t>
            </a:r>
            <a:endParaRPr kumimoji="1" lang="en-US" altLang="zh-TW">
              <a:cs typeface="+mn-ea"/>
              <a:sym typeface="+mn-lt"/>
            </a:endParaRPr>
          </a:p>
          <a:p>
            <a:pPr>
              <a:spcBef>
                <a:spcPts val="1600"/>
              </a:spcBef>
            </a:pPr>
            <a:r>
              <a:rPr kumimoji="1" lang="en-US" altLang="zh-TW">
                <a:cs typeface="+mn-ea"/>
                <a:sym typeface="+mn-lt"/>
              </a:rPr>
              <a:t>TVS-h674 &amp; TVS-h874: </a:t>
            </a:r>
            <a:r>
              <a:rPr lang="en-TW">
                <a:cs typeface="+mn-ea"/>
                <a:sym typeface="+mn-lt"/>
              </a:rPr>
              <a:t>169*47*111.5 mm</a:t>
            </a:r>
            <a:endParaRPr kumimoji="1" lang="en-US" altLang="zh-TW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8972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255789" y="143579"/>
            <a:ext cx="117919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9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第一個 </a:t>
            </a:r>
            <a:r>
              <a:rPr lang="en-US" altLang="zh-TW" sz="39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PCIe </a:t>
            </a:r>
            <a:r>
              <a:rPr lang="zh-TW" altLang="en-US" sz="39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插槽支援 </a:t>
            </a:r>
            <a:r>
              <a:rPr lang="en-US" altLang="zh-TW" sz="39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QXG/QM2/QXP </a:t>
            </a:r>
          </a:p>
          <a:p>
            <a:pPr algn="ctr"/>
            <a:r>
              <a:rPr lang="zh-TW" altLang="en-US" sz="39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多種擴充卡，彈性擴充高速網路或外接儲存裝置</a:t>
            </a:r>
          </a:p>
        </p:txBody>
      </p:sp>
      <p:pic>
        <p:nvPicPr>
          <p:cNvPr id="4" name="圖片 3" descr="一張含有 文字, 風扇, 裝置 的圖片&#10;&#10;自動產生的描述">
            <a:extLst>
              <a:ext uri="{FF2B5EF4-FFF2-40B4-BE49-F238E27FC236}">
                <a16:creationId xmlns:a16="http://schemas.microsoft.com/office/drawing/2014/main" id="{DB91BA45-1E82-D857-1741-D448782B3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8" b="15212"/>
          <a:stretch/>
        </p:blipFill>
        <p:spPr>
          <a:xfrm>
            <a:off x="5708688" y="1928208"/>
            <a:ext cx="7760733" cy="528489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50F6C563-1A6E-A82D-50B3-3CE55DE1D92A}"/>
              </a:ext>
            </a:extLst>
          </p:cNvPr>
          <p:cNvSpPr/>
          <p:nvPr/>
        </p:nvSpPr>
        <p:spPr>
          <a:xfrm>
            <a:off x="6083008" y="2829648"/>
            <a:ext cx="3974115" cy="469763"/>
          </a:xfrm>
          <a:prstGeom prst="roundRect">
            <a:avLst>
              <a:gd name="adj" fmla="val 1933"/>
            </a:avLst>
          </a:prstGeom>
          <a:noFill/>
          <a:ln w="35560">
            <a:gradFill>
              <a:gsLst>
                <a:gs pos="58000">
                  <a:srgbClr val="71FFE4"/>
                </a:gs>
                <a:gs pos="80000">
                  <a:srgbClr val="21C9F7"/>
                </a:gs>
                <a:gs pos="0">
                  <a:srgbClr val="21C9F7"/>
                </a:gs>
              </a:gsLst>
              <a:lin ang="0" scaled="0"/>
            </a:gra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1" name="Google Shape;2763;p30">
            <a:extLst>
              <a:ext uri="{FF2B5EF4-FFF2-40B4-BE49-F238E27FC236}">
                <a16:creationId xmlns:a16="http://schemas.microsoft.com/office/drawing/2014/main" id="{8ED0847F-66AD-E2E5-7722-928587A71BCF}"/>
              </a:ext>
            </a:extLst>
          </p:cNvPr>
          <p:cNvSpPr/>
          <p:nvPr/>
        </p:nvSpPr>
        <p:spPr>
          <a:xfrm rot="10800000">
            <a:off x="7800326" y="2263749"/>
            <a:ext cx="651284" cy="583561"/>
          </a:xfrm>
          <a:prstGeom prst="downArrow">
            <a:avLst>
              <a:gd name="adj1" fmla="val 50000"/>
              <a:gd name="adj2" fmla="val 51247"/>
            </a:avLst>
          </a:prstGeom>
          <a:gradFill>
            <a:gsLst>
              <a:gs pos="94022">
                <a:srgbClr val="008EC0"/>
              </a:gs>
              <a:gs pos="0">
                <a:srgbClr val="21C9F7">
                  <a:alpha val="0"/>
                </a:srgbClr>
              </a:gs>
              <a:gs pos="61000">
                <a:srgbClr val="21C9F7"/>
              </a:gs>
              <a:gs pos="35000">
                <a:srgbClr val="21C9F7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72B2105A-EBCB-8108-2FAD-C16FC7FE07CA}"/>
              </a:ext>
            </a:extLst>
          </p:cNvPr>
          <p:cNvSpPr/>
          <p:nvPr/>
        </p:nvSpPr>
        <p:spPr>
          <a:xfrm>
            <a:off x="6819969" y="1737596"/>
            <a:ext cx="3081293" cy="453649"/>
          </a:xfrm>
          <a:prstGeom prst="roundRect">
            <a:avLst>
              <a:gd name="adj" fmla="val 3825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FDFDDA7-BC7C-1555-7C10-353CEC2314FF}"/>
              </a:ext>
            </a:extLst>
          </p:cNvPr>
          <p:cNvSpPr txBox="1"/>
          <p:nvPr/>
        </p:nvSpPr>
        <p:spPr>
          <a:xfrm>
            <a:off x="6978809" y="1782684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2000" b="1">
                <a:solidFill>
                  <a:schemeClr val="bg1"/>
                </a:solidFill>
                <a:cs typeface="+mn-ea"/>
                <a:sym typeface="+mn-lt"/>
              </a:rPr>
              <a:t>插槽</a:t>
            </a:r>
            <a:r>
              <a:rPr kumimoji="1" lang="en-US" altLang="zh-TW" sz="2000" b="1">
                <a:solidFill>
                  <a:schemeClr val="bg1"/>
                </a:solidFill>
                <a:cs typeface="+mn-ea"/>
                <a:sym typeface="+mn-lt"/>
              </a:rPr>
              <a:t>1:PCIe Gen4 x16</a:t>
            </a:r>
            <a:endParaRPr kumimoji="1" lang="zh-TW" altLang="en-US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0CAC4C8F-22A5-CA51-BD48-FE3D369EB9FB}"/>
              </a:ext>
            </a:extLst>
          </p:cNvPr>
          <p:cNvSpPr/>
          <p:nvPr/>
        </p:nvSpPr>
        <p:spPr>
          <a:xfrm>
            <a:off x="456714" y="1852884"/>
            <a:ext cx="4825216" cy="799259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9FF8FF">
                  <a:alpha val="0"/>
                </a:srgbClr>
              </a:gs>
              <a:gs pos="100000">
                <a:srgbClr val="9FF8F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8" name="圖片 18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E9CED188-31AE-953F-EA8F-F25837715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89" y="2791618"/>
            <a:ext cx="1614032" cy="1010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46D0A90-3D9D-D86C-5355-4AACA8358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566" y="5583752"/>
            <a:ext cx="2128663" cy="133041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7576647B-9143-6F1B-E109-6E9AD33E70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30" y="3834104"/>
            <a:ext cx="1216949" cy="9546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7EBBF017-621E-FEB1-25E2-B1B4C10D0C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948" y="1734760"/>
            <a:ext cx="912497" cy="10245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圖片 40" descr="一張含有 文字 的圖片&#10;&#10;自動產生的描述">
            <a:extLst>
              <a:ext uri="{FF2B5EF4-FFF2-40B4-BE49-F238E27FC236}">
                <a16:creationId xmlns:a16="http://schemas.microsoft.com/office/drawing/2014/main" id="{E9B53152-2F28-4B4A-30E9-2C17343070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17" y="4608250"/>
            <a:ext cx="1519813" cy="12863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0B89E2-38C5-5C88-BCA4-D8C9D0E13339}"/>
              </a:ext>
            </a:extLst>
          </p:cNvPr>
          <p:cNvSpPr txBox="1"/>
          <p:nvPr/>
        </p:nvSpPr>
        <p:spPr>
          <a:xfrm>
            <a:off x="4327851" y="6599860"/>
            <a:ext cx="16450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000">
                <a:cs typeface="+mn-ea"/>
                <a:sym typeface="+mn-lt"/>
              </a:rPr>
              <a:t>*相容性依照</a:t>
            </a:r>
            <a:r>
              <a:rPr lang="en-TW" sz="1000">
                <a:cs typeface="+mn-ea"/>
                <a:sym typeface="+mn-lt"/>
                <a:hlinkClick r:id="rId9"/>
              </a:rPr>
              <a:t>官網</a:t>
            </a:r>
            <a:r>
              <a:rPr lang="en-TW" sz="1000">
                <a:cs typeface="+mn-ea"/>
                <a:sym typeface="+mn-lt"/>
              </a:rPr>
              <a:t>公告為準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771D499-0E8F-E7E6-EC5A-9E51424EC93E}"/>
              </a:ext>
            </a:extLst>
          </p:cNvPr>
          <p:cNvSpPr/>
          <p:nvPr/>
        </p:nvSpPr>
        <p:spPr>
          <a:xfrm>
            <a:off x="487930" y="2840867"/>
            <a:ext cx="4825216" cy="734144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9FF8FF">
                  <a:alpha val="0"/>
                </a:srgbClr>
              </a:gs>
              <a:gs pos="100000">
                <a:srgbClr val="9FF8F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2E4082D1-6317-1C6B-FB3E-9AC14570E37C}"/>
              </a:ext>
            </a:extLst>
          </p:cNvPr>
          <p:cNvSpPr/>
          <p:nvPr/>
        </p:nvSpPr>
        <p:spPr>
          <a:xfrm>
            <a:off x="487929" y="3793672"/>
            <a:ext cx="4825216" cy="734144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9FF8FF">
                  <a:alpha val="0"/>
                </a:srgbClr>
              </a:gs>
              <a:gs pos="100000">
                <a:srgbClr val="9FF8F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48D7380-711E-31E9-0243-6BECB70F4C94}"/>
              </a:ext>
            </a:extLst>
          </p:cNvPr>
          <p:cNvSpPr/>
          <p:nvPr/>
        </p:nvSpPr>
        <p:spPr>
          <a:xfrm>
            <a:off x="482922" y="4805519"/>
            <a:ext cx="4825216" cy="734144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9FF8FF">
                  <a:alpha val="0"/>
                </a:srgbClr>
              </a:gs>
              <a:gs pos="100000">
                <a:srgbClr val="9FF8F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55E9F80-579F-A4EC-40D5-2DDDD65548A3}"/>
              </a:ext>
            </a:extLst>
          </p:cNvPr>
          <p:cNvSpPr/>
          <p:nvPr/>
        </p:nvSpPr>
        <p:spPr>
          <a:xfrm>
            <a:off x="482921" y="5787201"/>
            <a:ext cx="4825216" cy="734144"/>
          </a:xfrm>
          <a:prstGeom prst="roundRect">
            <a:avLst>
              <a:gd name="adj" fmla="val 9876"/>
            </a:avLst>
          </a:prstGeom>
          <a:gradFill>
            <a:gsLst>
              <a:gs pos="8000">
                <a:srgbClr val="9FF8FF">
                  <a:alpha val="0"/>
                </a:srgbClr>
              </a:gs>
              <a:gs pos="100000">
                <a:srgbClr val="9FF8F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文字方塊 30">
            <a:extLst>
              <a:ext uri="{FF2B5EF4-FFF2-40B4-BE49-F238E27FC236}">
                <a16:creationId xmlns:a16="http://schemas.microsoft.com/office/drawing/2014/main" id="{DE4FBB16-794F-6F54-F8FD-4A40EBF0C31D}"/>
              </a:ext>
            </a:extLst>
          </p:cNvPr>
          <p:cNvSpPr txBox="1"/>
          <p:nvPr/>
        </p:nvSpPr>
        <p:spPr>
          <a:xfrm>
            <a:off x="1937219" y="1833733"/>
            <a:ext cx="3168181" cy="879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b="1" kern="0">
                <a:cs typeface="+mn-ea"/>
                <a:sym typeface="+mn-lt"/>
              </a:rPr>
              <a:t>QXG</a:t>
            </a:r>
            <a:r>
              <a:rPr lang="en-US" altLang="zh-TW" sz="1867" kern="0">
                <a:cs typeface="+mn-ea"/>
                <a:sym typeface="+mn-lt"/>
              </a:rPr>
              <a:t> </a:t>
            </a:r>
            <a:r>
              <a:rPr lang="en-US" altLang="zh-TW" sz="1750" kern="0">
                <a:cs typeface="+mn-ea"/>
                <a:sym typeface="+mn-lt"/>
              </a:rPr>
              <a:t>25GbE/10GbE/5GbE/2.5GbE </a:t>
            </a:r>
          </a:p>
          <a:p>
            <a:pPr defTabSz="1219170">
              <a:buClr>
                <a:srgbClr val="000000"/>
              </a:buClr>
            </a:pPr>
            <a:r>
              <a:rPr lang="zh-TW" altLang="en-US" sz="1500" kern="0">
                <a:cs typeface="+mn-ea"/>
                <a:sym typeface="+mn-lt"/>
              </a:rPr>
              <a:t>網路卡</a:t>
            </a:r>
            <a:endParaRPr lang="zh-TW" altLang="zh-TW" sz="1500" kern="0">
              <a:cs typeface="+mn-ea"/>
              <a:sym typeface="+mn-lt"/>
            </a:endParaRPr>
          </a:p>
        </p:txBody>
      </p:sp>
      <p:sp>
        <p:nvSpPr>
          <p:cNvPr id="26" name="文字方塊 31">
            <a:extLst>
              <a:ext uri="{FF2B5EF4-FFF2-40B4-BE49-F238E27FC236}">
                <a16:creationId xmlns:a16="http://schemas.microsoft.com/office/drawing/2014/main" id="{77248506-CA14-F91C-CC18-272F89E61EF6}"/>
              </a:ext>
            </a:extLst>
          </p:cNvPr>
          <p:cNvSpPr txBox="1"/>
          <p:nvPr/>
        </p:nvSpPr>
        <p:spPr>
          <a:xfrm>
            <a:off x="1937219" y="3037437"/>
            <a:ext cx="289419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b="1" kern="0">
                <a:cs typeface="+mn-ea"/>
                <a:sym typeface="+mn-lt"/>
              </a:rPr>
              <a:t>QM2</a:t>
            </a:r>
            <a:r>
              <a:rPr lang="en-US" altLang="zh-TW" sz="1867" kern="0">
                <a:cs typeface="+mn-ea"/>
                <a:sym typeface="+mn-lt"/>
              </a:rPr>
              <a:t> M.2 SSD </a:t>
            </a:r>
            <a:r>
              <a:rPr lang="zh-TW" altLang="en-US" sz="1867" kern="0">
                <a:cs typeface="+mn-ea"/>
                <a:sym typeface="+mn-lt"/>
              </a:rPr>
              <a:t>擴充卡</a:t>
            </a:r>
            <a:endParaRPr lang="zh-TW" altLang="zh-TW" sz="1467" kern="0">
              <a:cs typeface="+mn-ea"/>
              <a:sym typeface="+mn-lt"/>
            </a:endParaRPr>
          </a:p>
        </p:txBody>
      </p:sp>
      <p:sp>
        <p:nvSpPr>
          <p:cNvPr id="27" name="文字方塊 32">
            <a:extLst>
              <a:ext uri="{FF2B5EF4-FFF2-40B4-BE49-F238E27FC236}">
                <a16:creationId xmlns:a16="http://schemas.microsoft.com/office/drawing/2014/main" id="{C1C77DC8-910A-2627-DE3B-ABA732C32CD2}"/>
              </a:ext>
            </a:extLst>
          </p:cNvPr>
          <p:cNvSpPr txBox="1"/>
          <p:nvPr/>
        </p:nvSpPr>
        <p:spPr>
          <a:xfrm>
            <a:off x="1937219" y="3857092"/>
            <a:ext cx="2996335" cy="650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b="1" kern="0">
                <a:cs typeface="+mn-ea"/>
                <a:sym typeface="+mn-lt"/>
              </a:rPr>
              <a:t>QXP</a:t>
            </a:r>
            <a:r>
              <a:rPr lang="en-US" altLang="zh-TW" sz="1867" kern="0">
                <a:cs typeface="+mn-ea"/>
                <a:sym typeface="+mn-lt"/>
              </a:rPr>
              <a:t> SAS, SATA, USB </a:t>
            </a:r>
          </a:p>
          <a:p>
            <a:pPr defTabSz="1219170">
              <a:buClr>
                <a:srgbClr val="000000"/>
              </a:buClr>
            </a:pPr>
            <a:r>
              <a:rPr lang="zh-TW" altLang="en-US" sz="1760" kern="0">
                <a:cs typeface="+mn-ea"/>
                <a:sym typeface="+mn-lt"/>
              </a:rPr>
              <a:t>擴充卡</a:t>
            </a:r>
            <a:endParaRPr lang="zh-TW" altLang="zh-TW" sz="1760" kern="0">
              <a:cs typeface="+mn-ea"/>
              <a:sym typeface="+mn-lt"/>
            </a:endParaRPr>
          </a:p>
        </p:txBody>
      </p:sp>
      <p:sp>
        <p:nvSpPr>
          <p:cNvPr id="29" name="文字方塊 34">
            <a:extLst>
              <a:ext uri="{FF2B5EF4-FFF2-40B4-BE49-F238E27FC236}">
                <a16:creationId xmlns:a16="http://schemas.microsoft.com/office/drawing/2014/main" id="{31350048-2052-E852-940D-9BB28BBF762F}"/>
              </a:ext>
            </a:extLst>
          </p:cNvPr>
          <p:cNvSpPr txBox="1"/>
          <p:nvPr/>
        </p:nvSpPr>
        <p:spPr>
          <a:xfrm>
            <a:off x="1937220" y="5007353"/>
            <a:ext cx="279354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b="1" kern="0">
                <a:cs typeface="+mn-ea"/>
                <a:sym typeface="+mn-lt"/>
              </a:rPr>
              <a:t>QXP</a:t>
            </a:r>
            <a:r>
              <a:rPr lang="en-US" altLang="zh-TW" sz="1867" kern="0">
                <a:cs typeface="+mn-ea"/>
                <a:sym typeface="+mn-lt"/>
              </a:rPr>
              <a:t> Wi-Fi 6 &amp; FC </a:t>
            </a:r>
            <a:r>
              <a:rPr lang="zh-TW" altLang="en-US" sz="1867" kern="0">
                <a:cs typeface="+mn-ea"/>
                <a:sym typeface="+mn-lt"/>
              </a:rPr>
              <a:t>卡</a:t>
            </a:r>
            <a:endParaRPr lang="zh-TW" altLang="zh-TW" sz="1467" kern="0">
              <a:cs typeface="+mn-ea"/>
              <a:sym typeface="+mn-lt"/>
            </a:endParaRPr>
          </a:p>
        </p:txBody>
      </p:sp>
      <p:sp>
        <p:nvSpPr>
          <p:cNvPr id="30" name="文字方塊 35">
            <a:extLst>
              <a:ext uri="{FF2B5EF4-FFF2-40B4-BE49-F238E27FC236}">
                <a16:creationId xmlns:a16="http://schemas.microsoft.com/office/drawing/2014/main" id="{C7B45B4F-42A1-0FD0-C477-E96A9D3936D6}"/>
              </a:ext>
            </a:extLst>
          </p:cNvPr>
          <p:cNvSpPr txBox="1"/>
          <p:nvPr/>
        </p:nvSpPr>
        <p:spPr>
          <a:xfrm>
            <a:off x="1937219" y="5827656"/>
            <a:ext cx="3894314" cy="60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kern="0">
                <a:cs typeface="+mn-ea"/>
                <a:sym typeface="+mn-lt"/>
              </a:rPr>
              <a:t>QWA-AC2600 Wi-Fi AP card</a:t>
            </a:r>
          </a:p>
          <a:p>
            <a:pPr defTabSz="1219170">
              <a:buClr>
                <a:srgbClr val="000000"/>
              </a:buClr>
            </a:pPr>
            <a:r>
              <a:rPr lang="en-US" altLang="zh-TW" sz="1467" kern="0">
                <a:cs typeface="+mn-ea"/>
                <a:sym typeface="+mn-lt"/>
              </a:rPr>
              <a:t>Wi-Fi 5 2.4GHz/5GHz wireless AP</a:t>
            </a:r>
            <a:endParaRPr lang="zh-TW" altLang="zh-TW" sz="1467" kern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1350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箭號: 向右 82">
            <a:extLst>
              <a:ext uri="{FF2B5EF4-FFF2-40B4-BE49-F238E27FC236}">
                <a16:creationId xmlns:a16="http://schemas.microsoft.com/office/drawing/2014/main" id="{A6AB8CF1-A47A-EF08-4FA0-59F66175E27F}"/>
              </a:ext>
            </a:extLst>
          </p:cNvPr>
          <p:cNvSpPr/>
          <p:nvPr/>
        </p:nvSpPr>
        <p:spPr>
          <a:xfrm rot="10800000" flipH="1">
            <a:off x="335454" y="4285113"/>
            <a:ext cx="2423943" cy="950274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>
                  <a:alpha val="0"/>
                </a:srgbClr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sp>
        <p:nvSpPr>
          <p:cNvPr id="85" name="箭號: 向右 38">
            <a:extLst>
              <a:ext uri="{FF2B5EF4-FFF2-40B4-BE49-F238E27FC236}">
                <a16:creationId xmlns:a16="http://schemas.microsoft.com/office/drawing/2014/main" id="{81A95CC7-7B87-064D-2F92-1B4C7DBF6258}"/>
              </a:ext>
            </a:extLst>
          </p:cNvPr>
          <p:cNvSpPr/>
          <p:nvPr/>
        </p:nvSpPr>
        <p:spPr>
          <a:xfrm rot="10800000" flipH="1">
            <a:off x="265431" y="1972069"/>
            <a:ext cx="2423943" cy="950274"/>
          </a:xfrm>
          <a:prstGeom prst="rightArrow">
            <a:avLst>
              <a:gd name="adj1" fmla="val 5186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>
                  <a:alpha val="0"/>
                </a:srgbClr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  <a:effectLst>
            <a:outerShdw blurRad="139700" dist="165100" dir="432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cs typeface="+mn-ea"/>
              <a:sym typeface="+mn-lt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97710033-1F74-4948-89F7-AC545C0E9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578" y="1922175"/>
            <a:ext cx="2127976" cy="132998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697D260-DD82-4F36-A252-CB1698F4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第二個 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PCIe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 插槽支援 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QM2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 擴充卡</a:t>
            </a:r>
            <a:br>
              <a:rPr lang="en-US" altLang="zh-TW"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為您的系統增加更多 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SSD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快取或高速儲存空間</a:t>
            </a:r>
            <a:endParaRPr lang="zh-TW" altLang="en-US" sz="40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EB74B06C-BAB2-4336-AB52-2A6BC2D88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541" y="4304295"/>
            <a:ext cx="2162899" cy="1353093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34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8FE65ED-3107-4C4A-9EA5-5CD8181B5985}"/>
              </a:ext>
            </a:extLst>
          </p:cNvPr>
          <p:cNvSpPr txBox="1"/>
          <p:nvPr/>
        </p:nvSpPr>
        <p:spPr>
          <a:xfrm>
            <a:off x="4828440" y="4150407"/>
            <a:ext cx="18448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00" b="1" kern="0">
                <a:solidFill>
                  <a:schemeClr val="bg1"/>
                </a:solidFill>
                <a:cs typeface="+mn-ea"/>
                <a:sym typeface="+mn-lt"/>
              </a:rPr>
              <a:t>QM2-2P-344</a:t>
            </a: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4ED817C9-7775-42D7-A16E-DE50BEE46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499" y="5462779"/>
            <a:ext cx="2162899" cy="1353093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34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1081C86-629A-424C-82BB-83377D645EB7}"/>
              </a:ext>
            </a:extLst>
          </p:cNvPr>
          <p:cNvSpPr txBox="1"/>
          <p:nvPr/>
        </p:nvSpPr>
        <p:spPr>
          <a:xfrm>
            <a:off x="4855604" y="5386417"/>
            <a:ext cx="18448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400" b="1" kern="0">
                <a:solidFill>
                  <a:schemeClr val="bg1"/>
                </a:solidFill>
                <a:cs typeface="+mn-ea"/>
                <a:sym typeface="+mn-lt"/>
              </a:rPr>
              <a:t>QM2-2P-384</a:t>
            </a:r>
            <a:endParaRPr lang="zh-TW" altLang="en-US" sz="1400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3E11C35-8CC7-4881-B2F8-F4D4C47E2C24}"/>
              </a:ext>
            </a:extLst>
          </p:cNvPr>
          <p:cNvSpPr txBox="1"/>
          <p:nvPr/>
        </p:nvSpPr>
        <p:spPr>
          <a:xfrm>
            <a:off x="453442" y="4590793"/>
            <a:ext cx="24239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1400" b="1" kern="0">
                <a:solidFill>
                  <a:schemeClr val="bg1"/>
                </a:solidFill>
                <a:cs typeface="+mn-ea"/>
                <a:sym typeface="+mn-lt"/>
              </a:rPr>
              <a:t>2 x M.2 SSD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46855DB-5BC0-3941-8385-9B2CAAED6C60}"/>
              </a:ext>
            </a:extLst>
          </p:cNvPr>
          <p:cNvSpPr txBox="1"/>
          <p:nvPr/>
        </p:nvSpPr>
        <p:spPr>
          <a:xfrm>
            <a:off x="265430" y="2188252"/>
            <a:ext cx="2423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1400" b="1" kern="0">
                <a:solidFill>
                  <a:prstClr val="white"/>
                </a:solidFill>
                <a:cs typeface="+mn-ea"/>
                <a:sym typeface="+mn-lt"/>
              </a:rPr>
              <a:t>2 x M.2 SSD</a:t>
            </a:r>
            <a:r>
              <a:rPr lang="en-US" altLang="zh-TW" sz="1400" b="1" kern="0">
                <a:solidFill>
                  <a:prstClr val="white"/>
                </a:solidFill>
                <a:cs typeface="+mn-ea"/>
                <a:sym typeface="+mn-lt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zh-TW" sz="1400" b="1" kern="0">
                <a:solidFill>
                  <a:prstClr val="white"/>
                </a:solidFill>
                <a:cs typeface="+mn-ea"/>
                <a:sym typeface="+mn-lt"/>
              </a:rPr>
              <a:t>+ 10GbE</a:t>
            </a:r>
            <a:endParaRPr lang="zh-TW" altLang="en-US" sz="1400" b="1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0F95C02C-C1CD-E64E-84B9-A3EFDB1303C3}"/>
              </a:ext>
            </a:extLst>
          </p:cNvPr>
          <p:cNvSpPr txBox="1"/>
          <p:nvPr/>
        </p:nvSpPr>
        <p:spPr>
          <a:xfrm>
            <a:off x="4882194" y="1768287"/>
            <a:ext cx="184206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00" b="1" kern="0">
                <a:solidFill>
                  <a:schemeClr val="bg1"/>
                </a:solidFill>
                <a:cs typeface="+mn-ea"/>
                <a:sym typeface="+mn-lt"/>
              </a:rPr>
              <a:t>QM2-2P10G1TB</a:t>
            </a:r>
          </a:p>
        </p:txBody>
      </p:sp>
      <p:sp>
        <p:nvSpPr>
          <p:cNvPr id="32" name="文字方塊 55">
            <a:extLst>
              <a:ext uri="{FF2B5EF4-FFF2-40B4-BE49-F238E27FC236}">
                <a16:creationId xmlns:a16="http://schemas.microsoft.com/office/drawing/2014/main" id="{7AB17FCD-310E-90D4-BF31-AAD20A8E34E6}"/>
              </a:ext>
            </a:extLst>
          </p:cNvPr>
          <p:cNvSpPr txBox="1"/>
          <p:nvPr/>
        </p:nvSpPr>
        <p:spPr>
          <a:xfrm>
            <a:off x="4890661" y="3056787"/>
            <a:ext cx="184206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00" b="1" kern="0">
                <a:solidFill>
                  <a:schemeClr val="bg1"/>
                </a:solidFill>
                <a:cs typeface="+mn-ea"/>
                <a:sym typeface="+mn-lt"/>
              </a:rPr>
              <a:t>QM2-2P410G1T/2T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BD2D67-9116-CAAD-B83C-956F4A86636E}"/>
              </a:ext>
            </a:extLst>
          </p:cNvPr>
          <p:cNvSpPr txBox="1"/>
          <p:nvPr/>
        </p:nvSpPr>
        <p:spPr>
          <a:xfrm>
            <a:off x="5440027" y="6450143"/>
            <a:ext cx="16450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000">
                <a:solidFill>
                  <a:schemeClr val="bg1"/>
                </a:solidFill>
                <a:cs typeface="+mn-ea"/>
                <a:sym typeface="+mn-lt"/>
              </a:rPr>
              <a:t>*相容性依照</a:t>
            </a:r>
            <a:r>
              <a:rPr lang="en-TW" sz="1000">
                <a:solidFill>
                  <a:schemeClr val="bg1"/>
                </a:solidFill>
                <a:cs typeface="+mn-ea"/>
                <a:sym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官網</a:t>
            </a:r>
            <a:r>
              <a:rPr lang="en-TW" sz="1000">
                <a:solidFill>
                  <a:schemeClr val="bg1"/>
                </a:solidFill>
                <a:cs typeface="+mn-ea"/>
                <a:sym typeface="+mn-lt"/>
              </a:rPr>
              <a:t>公告為準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66918298-086A-FD12-D40C-73754665B855}"/>
              </a:ext>
            </a:extLst>
          </p:cNvPr>
          <p:cNvSpPr/>
          <p:nvPr/>
        </p:nvSpPr>
        <p:spPr>
          <a:xfrm>
            <a:off x="4905757" y="2096774"/>
            <a:ext cx="1994678" cy="726185"/>
          </a:xfrm>
          <a:prstGeom prst="roundRect">
            <a:avLst>
              <a:gd name="adj" fmla="val 3765"/>
            </a:avLst>
          </a:prstGeom>
          <a:gradFill>
            <a:gsLst>
              <a:gs pos="100000">
                <a:srgbClr val="E1FDFF"/>
              </a:gs>
              <a:gs pos="0">
                <a:srgbClr val="9FF8F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F40569F-E275-8BAD-0FBC-406F155F67B7}"/>
              </a:ext>
            </a:extLst>
          </p:cNvPr>
          <p:cNvSpPr txBox="1"/>
          <p:nvPr/>
        </p:nvSpPr>
        <p:spPr>
          <a:xfrm>
            <a:off x="4948092" y="2137908"/>
            <a:ext cx="221114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defTabSz="1219170">
              <a:buClr>
                <a:srgbClr val="000000"/>
              </a:buClr>
            </a:pPr>
            <a:r>
              <a:rPr lang="zh-TW" altLang="en-US" sz="1250" kern="0">
                <a:solidFill>
                  <a:schemeClr val="tx1"/>
                </a:solidFill>
                <a:cs typeface="+mn-ea"/>
                <a:sym typeface="+mn-lt"/>
              </a:rPr>
              <a:t>總頻寬</a:t>
            </a:r>
            <a:r>
              <a:rPr lang="en-US" altLang="zh-TW" sz="1250" kern="0">
                <a:solidFill>
                  <a:schemeClr val="tx1"/>
                </a:solidFill>
                <a:cs typeface="+mn-ea"/>
                <a:sym typeface="+mn-lt"/>
              </a:rPr>
              <a:t> PCIe Gen2 x4 </a:t>
            </a:r>
          </a:p>
          <a:p>
            <a:pPr marL="72000" defTabSz="1219170">
              <a:buClr>
                <a:srgbClr val="000000"/>
              </a:buClr>
            </a:pPr>
            <a:r>
              <a:rPr lang="en-US" altLang="zh-TW" sz="1250" kern="0">
                <a:solidFill>
                  <a:schemeClr val="tx1"/>
                </a:solidFill>
                <a:cs typeface="+mn-ea"/>
                <a:sym typeface="+mn-lt"/>
              </a:rPr>
              <a:t>2 x M.2 PCIe Gen2 x2</a:t>
            </a:r>
          </a:p>
          <a:p>
            <a:pPr marL="72000" defTabSz="1219170">
              <a:buClr>
                <a:srgbClr val="000000"/>
              </a:buClr>
            </a:pPr>
            <a:r>
              <a:rPr lang="en-US" altLang="zh-TW" sz="1250" kern="0">
                <a:solidFill>
                  <a:schemeClr val="tx1"/>
                </a:solidFill>
                <a:cs typeface="+mn-ea"/>
                <a:sym typeface="+mn-lt"/>
              </a:rPr>
              <a:t>+ 1 x 10GBASE-T</a:t>
            </a:r>
            <a:endParaRPr lang="zh-TW" altLang="en-US" sz="1250" kern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9AD0FA10-FB6F-F0E1-E69C-BCB5513B2FE6}"/>
              </a:ext>
            </a:extLst>
          </p:cNvPr>
          <p:cNvSpPr/>
          <p:nvPr/>
        </p:nvSpPr>
        <p:spPr>
          <a:xfrm>
            <a:off x="4905757" y="3383088"/>
            <a:ext cx="1994678" cy="726185"/>
          </a:xfrm>
          <a:prstGeom prst="roundRect">
            <a:avLst>
              <a:gd name="adj" fmla="val 3065"/>
            </a:avLst>
          </a:prstGeom>
          <a:gradFill>
            <a:gsLst>
              <a:gs pos="100000">
                <a:srgbClr val="E1FDFF"/>
              </a:gs>
              <a:gs pos="0">
                <a:srgbClr val="9FF8F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27EF9E3-784C-9AB9-0332-6133343BA46B}"/>
              </a:ext>
            </a:extLst>
          </p:cNvPr>
          <p:cNvSpPr txBox="1"/>
          <p:nvPr/>
        </p:nvSpPr>
        <p:spPr>
          <a:xfrm>
            <a:off x="4948092" y="3424222"/>
            <a:ext cx="221114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defTabSz="1219170">
              <a:buClr>
                <a:srgbClr val="000000"/>
              </a:buClr>
            </a:pPr>
            <a:r>
              <a:rPr lang="zh-TW" altLang="en-US" sz="1250" kern="0">
                <a:solidFill>
                  <a:schemeClr val="tx1"/>
                </a:solidFill>
                <a:cs typeface="+mn-ea"/>
                <a:sym typeface="+mn-lt"/>
              </a:rPr>
              <a:t>總頻寬 </a:t>
            </a:r>
            <a:r>
              <a:rPr lang="en-US" altLang="zh-TW" sz="1250" kern="0">
                <a:solidFill>
                  <a:schemeClr val="tx1"/>
                </a:solidFill>
                <a:cs typeface="+mn-ea"/>
                <a:sym typeface="+mn-lt"/>
              </a:rPr>
              <a:t>PCIe Gen4 x8 </a:t>
            </a:r>
          </a:p>
          <a:p>
            <a:pPr marL="72000" defTabSz="1219170">
              <a:buClr>
                <a:srgbClr val="000000"/>
              </a:buClr>
            </a:pPr>
            <a:r>
              <a:rPr lang="en-US" altLang="zh-TW" sz="1250" kern="0">
                <a:solidFill>
                  <a:schemeClr val="tx1"/>
                </a:solidFill>
                <a:cs typeface="+mn-ea"/>
                <a:sym typeface="+mn-lt"/>
              </a:rPr>
              <a:t>2 x M.2 PCIe Gen4 x4</a:t>
            </a:r>
          </a:p>
          <a:p>
            <a:pPr marL="72000" defTabSz="1219170">
              <a:buClr>
                <a:srgbClr val="000000"/>
              </a:buClr>
            </a:pPr>
            <a:r>
              <a:rPr lang="en-US" altLang="zh-TW" sz="1250" kern="0">
                <a:solidFill>
                  <a:schemeClr val="tx1"/>
                </a:solidFill>
                <a:cs typeface="+mn-ea"/>
                <a:sym typeface="+mn-lt"/>
              </a:rPr>
              <a:t>+ 1 or 2 x 10GBASE-T</a:t>
            </a:r>
            <a:endParaRPr lang="zh-TW" altLang="en-US" sz="1250" kern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4D71729-1D6E-7D40-0D2D-000E0A7A1324}"/>
              </a:ext>
            </a:extLst>
          </p:cNvPr>
          <p:cNvSpPr/>
          <p:nvPr/>
        </p:nvSpPr>
        <p:spPr>
          <a:xfrm>
            <a:off x="4873883" y="4504471"/>
            <a:ext cx="1994678" cy="655061"/>
          </a:xfrm>
          <a:prstGeom prst="roundRect">
            <a:avLst>
              <a:gd name="adj" fmla="val 3992"/>
            </a:avLst>
          </a:prstGeom>
          <a:gradFill>
            <a:gsLst>
              <a:gs pos="100000">
                <a:srgbClr val="E1FDFF"/>
              </a:gs>
              <a:gs pos="0">
                <a:srgbClr val="9FF8F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39DFE48-AD24-E771-67BB-1667D8340295}"/>
              </a:ext>
            </a:extLst>
          </p:cNvPr>
          <p:cNvSpPr txBox="1"/>
          <p:nvPr/>
        </p:nvSpPr>
        <p:spPr>
          <a:xfrm>
            <a:off x="4848482" y="4558174"/>
            <a:ext cx="2211146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defTabSz="1219170">
              <a:lnSpc>
                <a:spcPts val="1750"/>
              </a:lnSpc>
              <a:buClr>
                <a:srgbClr val="000000"/>
              </a:buClr>
            </a:pPr>
            <a:r>
              <a:rPr lang="zh-TW" altLang="en-US" sz="1250" kern="0">
                <a:solidFill>
                  <a:schemeClr val="tx1"/>
                </a:solidFill>
                <a:cs typeface="+mn-ea"/>
                <a:sym typeface="+mn-lt"/>
              </a:rPr>
              <a:t>總頻寬 </a:t>
            </a:r>
            <a:r>
              <a:rPr lang="en-US" altLang="zh-TW" sz="1250" kern="0">
                <a:solidFill>
                  <a:schemeClr val="tx1"/>
                </a:solidFill>
                <a:cs typeface="+mn-ea"/>
                <a:sym typeface="+mn-lt"/>
              </a:rPr>
              <a:t>PCIe Gen3 x4 </a:t>
            </a:r>
          </a:p>
          <a:p>
            <a:pPr marL="72000" defTabSz="1219170">
              <a:lnSpc>
                <a:spcPts val="1750"/>
              </a:lnSpc>
              <a:buClr>
                <a:srgbClr val="000000"/>
              </a:buClr>
            </a:pPr>
            <a:r>
              <a:rPr lang="en-US" altLang="zh-TW" sz="1250" kern="0">
                <a:solidFill>
                  <a:schemeClr val="tx1"/>
                </a:solidFill>
                <a:cs typeface="+mn-ea"/>
                <a:sym typeface="+mn-lt"/>
              </a:rPr>
              <a:t>2 x M.2 PCIe Gen3 x4</a:t>
            </a:r>
            <a:endParaRPr lang="zh-TW" altLang="en-US" sz="1250" kern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8ED09B4E-ECDE-0597-A050-D420C3DC9038}"/>
              </a:ext>
            </a:extLst>
          </p:cNvPr>
          <p:cNvSpPr/>
          <p:nvPr/>
        </p:nvSpPr>
        <p:spPr>
          <a:xfrm>
            <a:off x="4899284" y="5730811"/>
            <a:ext cx="1994678" cy="655061"/>
          </a:xfrm>
          <a:prstGeom prst="roundRect">
            <a:avLst>
              <a:gd name="adj" fmla="val 3992"/>
            </a:avLst>
          </a:prstGeom>
          <a:gradFill>
            <a:gsLst>
              <a:gs pos="100000">
                <a:srgbClr val="E1FDFF"/>
              </a:gs>
              <a:gs pos="0">
                <a:srgbClr val="9FF8FF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CEB77A5-823E-B80E-1F49-D3A4957A8A38}"/>
              </a:ext>
            </a:extLst>
          </p:cNvPr>
          <p:cNvSpPr txBox="1"/>
          <p:nvPr/>
        </p:nvSpPr>
        <p:spPr>
          <a:xfrm>
            <a:off x="4873883" y="5792981"/>
            <a:ext cx="2211146" cy="53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defTabSz="1219170">
              <a:lnSpc>
                <a:spcPts val="1750"/>
              </a:lnSpc>
              <a:buClr>
                <a:srgbClr val="000000"/>
              </a:buClr>
            </a:pPr>
            <a:r>
              <a:rPr lang="zh-TW" altLang="en-US" sz="1250" kern="0">
                <a:solidFill>
                  <a:schemeClr val="tx1"/>
                </a:solidFill>
                <a:cs typeface="+mn-ea"/>
                <a:sym typeface="+mn-lt"/>
              </a:rPr>
              <a:t>總頻寬 </a:t>
            </a:r>
            <a:r>
              <a:rPr lang="en-US" altLang="zh-TW" sz="1250" kern="0">
                <a:solidFill>
                  <a:schemeClr val="tx1"/>
                </a:solidFill>
                <a:cs typeface="+mn-ea"/>
                <a:sym typeface="+mn-lt"/>
              </a:rPr>
              <a:t>PCIe Gen3 x8 </a:t>
            </a:r>
          </a:p>
          <a:p>
            <a:pPr marL="72000" defTabSz="1219170">
              <a:lnSpc>
                <a:spcPts val="1750"/>
              </a:lnSpc>
              <a:buClr>
                <a:srgbClr val="000000"/>
              </a:buClr>
            </a:pPr>
            <a:r>
              <a:rPr lang="en-US" altLang="zh-TW" sz="1250" kern="0">
                <a:solidFill>
                  <a:schemeClr val="tx1"/>
                </a:solidFill>
                <a:cs typeface="+mn-ea"/>
                <a:sym typeface="+mn-lt"/>
              </a:rPr>
              <a:t>2 x M.2 PCIe Gen3 x4</a:t>
            </a:r>
          </a:p>
        </p:txBody>
      </p:sp>
      <p:pic>
        <p:nvPicPr>
          <p:cNvPr id="3" name="圖片 2" descr="一張含有 文字, 風扇, 裝置 的圖片&#10;&#10;自動產生的描述">
            <a:extLst>
              <a:ext uri="{FF2B5EF4-FFF2-40B4-BE49-F238E27FC236}">
                <a16:creationId xmlns:a16="http://schemas.microsoft.com/office/drawing/2014/main" id="{003CCEE0-5EFB-0E9D-2B42-A192440928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8" b="15212"/>
          <a:stretch/>
        </p:blipFill>
        <p:spPr>
          <a:xfrm>
            <a:off x="7059628" y="1661848"/>
            <a:ext cx="7760733" cy="528489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7AC97F4B-A8B3-901D-A216-495093C95A2F}"/>
              </a:ext>
            </a:extLst>
          </p:cNvPr>
          <p:cNvSpPr/>
          <p:nvPr/>
        </p:nvSpPr>
        <p:spPr>
          <a:xfrm>
            <a:off x="7441084" y="3133521"/>
            <a:ext cx="3974115" cy="469763"/>
          </a:xfrm>
          <a:prstGeom prst="roundRect">
            <a:avLst>
              <a:gd name="adj" fmla="val 1933"/>
            </a:avLst>
          </a:prstGeom>
          <a:noFill/>
          <a:ln w="35560">
            <a:gradFill>
              <a:gsLst>
                <a:gs pos="58000">
                  <a:srgbClr val="01CEA6"/>
                </a:gs>
                <a:gs pos="80000">
                  <a:srgbClr val="0AFED0"/>
                </a:gs>
                <a:gs pos="0">
                  <a:srgbClr val="019579"/>
                </a:gs>
              </a:gsLst>
              <a:lin ang="0" scaled="0"/>
            </a:gra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" name="Google Shape;2763;p30">
            <a:extLst>
              <a:ext uri="{FF2B5EF4-FFF2-40B4-BE49-F238E27FC236}">
                <a16:creationId xmlns:a16="http://schemas.microsoft.com/office/drawing/2014/main" id="{2F8A0529-17B8-41E9-0D58-F1154930021F}"/>
              </a:ext>
            </a:extLst>
          </p:cNvPr>
          <p:cNvSpPr/>
          <p:nvPr/>
        </p:nvSpPr>
        <p:spPr>
          <a:xfrm>
            <a:off x="9151266" y="3598949"/>
            <a:ext cx="651284" cy="555345"/>
          </a:xfrm>
          <a:prstGeom prst="downArrow">
            <a:avLst>
              <a:gd name="adj1" fmla="val 50000"/>
              <a:gd name="adj2" fmla="val 51247"/>
            </a:avLst>
          </a:prstGeom>
          <a:gradFill>
            <a:gsLst>
              <a:gs pos="94022">
                <a:srgbClr val="0AFED0"/>
              </a:gs>
              <a:gs pos="0">
                <a:srgbClr val="019579">
                  <a:alpha val="0"/>
                </a:srgbClr>
              </a:gs>
              <a:gs pos="61000">
                <a:srgbClr val="01CEA6"/>
              </a:gs>
              <a:gs pos="35000">
                <a:srgbClr val="019579"/>
              </a:gs>
            </a:gsLst>
            <a:lin ang="5400000" scaled="1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ED0B2173-ADC5-B411-1AE2-4DAC13E1D8B2}"/>
              </a:ext>
            </a:extLst>
          </p:cNvPr>
          <p:cNvSpPr/>
          <p:nvPr/>
        </p:nvSpPr>
        <p:spPr>
          <a:xfrm>
            <a:off x="8185674" y="4204898"/>
            <a:ext cx="2651148" cy="1149685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23666B"/>
              </a:gs>
              <a:gs pos="100000">
                <a:srgbClr val="01CEA6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9E8A398-E8BE-9502-166A-630DA8212436}"/>
              </a:ext>
            </a:extLst>
          </p:cNvPr>
          <p:cNvSpPr txBox="1"/>
          <p:nvPr/>
        </p:nvSpPr>
        <p:spPr>
          <a:xfrm>
            <a:off x="8228416" y="4271415"/>
            <a:ext cx="2608406" cy="991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zh-TW" altLang="en-US" b="1">
                <a:solidFill>
                  <a:schemeClr val="bg1"/>
                </a:solidFill>
                <a:cs typeface="+mn-ea"/>
                <a:sym typeface="+mn-lt"/>
              </a:rPr>
              <a:t>插槽</a:t>
            </a:r>
            <a:r>
              <a:rPr kumimoji="1" lang="en-US" altLang="zh-TW" b="1">
                <a:solidFill>
                  <a:schemeClr val="bg1"/>
                </a:solidFill>
                <a:cs typeface="+mn-ea"/>
                <a:sym typeface="+mn-lt"/>
              </a:rPr>
              <a:t>2</a:t>
            </a:r>
          </a:p>
          <a:p>
            <a:pPr>
              <a:lnSpc>
                <a:spcPts val="2400"/>
              </a:lnSpc>
            </a:pPr>
            <a:r>
              <a:rPr kumimoji="1" lang="en-US" altLang="zh-TW" b="1">
                <a:solidFill>
                  <a:schemeClr val="bg1"/>
                </a:solidFill>
                <a:cs typeface="+mn-ea"/>
                <a:sym typeface="+mn-lt"/>
              </a:rPr>
              <a:t>6/8 Bay: PCIe Gen4 x4</a:t>
            </a:r>
          </a:p>
          <a:p>
            <a:pPr>
              <a:lnSpc>
                <a:spcPts val="2400"/>
              </a:lnSpc>
            </a:pPr>
            <a:r>
              <a:rPr kumimoji="1" lang="en-US" altLang="zh-TW" b="1">
                <a:solidFill>
                  <a:schemeClr val="bg1"/>
                </a:solidFill>
                <a:cs typeface="+mn-ea"/>
                <a:sym typeface="+mn-lt"/>
              </a:rPr>
              <a:t>4 Bay: PCIe Gen3 x2</a:t>
            </a:r>
            <a:endParaRPr kumimoji="1" lang="zh-TW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7447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C3968E8-24CF-157C-5D0D-B0E9CDD81319}"/>
              </a:ext>
            </a:extLst>
          </p:cNvPr>
          <p:cNvGrpSpPr/>
          <p:nvPr/>
        </p:nvGrpSpPr>
        <p:grpSpPr>
          <a:xfrm>
            <a:off x="6015229" y="1911845"/>
            <a:ext cx="6196021" cy="3863314"/>
            <a:chOff x="6015229" y="1825217"/>
            <a:chExt cx="6617834" cy="3723165"/>
          </a:xfrm>
        </p:grpSpPr>
        <p:grpSp>
          <p:nvGrpSpPr>
            <p:cNvPr id="18" name="Google Shape;1112;gc428d55399_0_337">
              <a:extLst>
                <a:ext uri="{FF2B5EF4-FFF2-40B4-BE49-F238E27FC236}">
                  <a16:creationId xmlns:a16="http://schemas.microsoft.com/office/drawing/2014/main" id="{F58F1B6C-9E67-0818-DF6F-DCDA582CC063}"/>
                </a:ext>
              </a:extLst>
            </p:cNvPr>
            <p:cNvGrpSpPr/>
            <p:nvPr/>
          </p:nvGrpSpPr>
          <p:grpSpPr>
            <a:xfrm>
              <a:off x="6024114" y="2129930"/>
              <a:ext cx="3420272" cy="3418452"/>
              <a:chOff x="535858" y="2192097"/>
              <a:chExt cx="3078236" cy="4755000"/>
            </a:xfrm>
            <a:effectLst>
              <a:outerShdw blurRad="342900" dist="177800" dir="36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9" name="Google Shape;1114;gc428d55399_0_337">
                <a:extLst>
                  <a:ext uri="{FF2B5EF4-FFF2-40B4-BE49-F238E27FC236}">
                    <a16:creationId xmlns:a16="http://schemas.microsoft.com/office/drawing/2014/main" id="{BA1873C4-8C77-E9FA-C6B2-918BFBC32976}"/>
                  </a:ext>
                </a:extLst>
              </p:cNvPr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1214611" y="4262204"/>
                <a:ext cx="4461411" cy="3375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Google Shape;1113;gc428d55399_0_337">
                <a:extLst>
                  <a:ext uri="{FF2B5EF4-FFF2-40B4-BE49-F238E27FC236}">
                    <a16:creationId xmlns:a16="http://schemas.microsoft.com/office/drawing/2014/main" id="{190EA5B2-DECD-C89C-4128-99B71A259150}"/>
                  </a:ext>
                </a:extLst>
              </p:cNvPr>
              <p:cNvSpPr/>
              <p:nvPr/>
            </p:nvSpPr>
            <p:spPr>
              <a:xfrm>
                <a:off x="535858" y="2192097"/>
                <a:ext cx="2743200" cy="4755000"/>
              </a:xfrm>
              <a:prstGeom prst="rect">
                <a:avLst/>
              </a:prstGeom>
              <a:gradFill>
                <a:gsLst>
                  <a:gs pos="0">
                    <a:srgbClr val="FFFFFF">
                      <a:alpha val="83921"/>
                    </a:srgbClr>
                  </a:gs>
                  <a:gs pos="13000">
                    <a:schemeClr val="lt1"/>
                  </a:gs>
                  <a:gs pos="93000">
                    <a:srgbClr val="F5F5F5"/>
                  </a:gs>
                  <a:gs pos="100000">
                    <a:srgbClr val="BFBFBF">
                      <a:alpha val="6392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07355C5F-E453-1367-461D-392389C1A8FE}"/>
                </a:ext>
              </a:extLst>
            </p:cNvPr>
            <p:cNvSpPr/>
            <p:nvPr/>
          </p:nvSpPr>
          <p:spPr>
            <a:xfrm>
              <a:off x="6015229" y="1825217"/>
              <a:ext cx="3071717" cy="494472"/>
            </a:xfrm>
            <a:prstGeom prst="roundRect">
              <a:avLst>
                <a:gd name="adj" fmla="val 9876"/>
              </a:avLst>
            </a:prstGeom>
            <a:gradFill>
              <a:gsLst>
                <a:gs pos="8000">
                  <a:srgbClr val="404868"/>
                </a:gs>
                <a:gs pos="100000">
                  <a:srgbClr val="4F5981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grpSp>
          <p:nvGrpSpPr>
            <p:cNvPr id="22" name="Google Shape;1112;gc428d55399_0_337">
              <a:extLst>
                <a:ext uri="{FF2B5EF4-FFF2-40B4-BE49-F238E27FC236}">
                  <a16:creationId xmlns:a16="http://schemas.microsoft.com/office/drawing/2014/main" id="{88B3BD9F-63C1-A39B-2953-2D9D8C691E0C}"/>
                </a:ext>
              </a:extLst>
            </p:cNvPr>
            <p:cNvGrpSpPr/>
            <p:nvPr/>
          </p:nvGrpSpPr>
          <p:grpSpPr>
            <a:xfrm>
              <a:off x="9212791" y="2129930"/>
              <a:ext cx="3420272" cy="3418452"/>
              <a:chOff x="535858" y="2192097"/>
              <a:chExt cx="3078236" cy="4755000"/>
            </a:xfrm>
            <a:effectLst>
              <a:outerShdw blurRad="342900" dist="177800" dir="36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23" name="Google Shape;1114;gc428d55399_0_337">
                <a:extLst>
                  <a:ext uri="{FF2B5EF4-FFF2-40B4-BE49-F238E27FC236}">
                    <a16:creationId xmlns:a16="http://schemas.microsoft.com/office/drawing/2014/main" id="{2C8C6BAF-F1DD-376B-58CA-F808716CC2AA}"/>
                  </a:ext>
                </a:extLst>
              </p:cNvPr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200000">
                <a:off x="1214611" y="4262204"/>
                <a:ext cx="4461411" cy="3375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1113;gc428d55399_0_337">
                <a:extLst>
                  <a:ext uri="{FF2B5EF4-FFF2-40B4-BE49-F238E27FC236}">
                    <a16:creationId xmlns:a16="http://schemas.microsoft.com/office/drawing/2014/main" id="{CB9A6A83-1B76-D122-748B-892DCDF27B47}"/>
                  </a:ext>
                </a:extLst>
              </p:cNvPr>
              <p:cNvSpPr/>
              <p:nvPr/>
            </p:nvSpPr>
            <p:spPr>
              <a:xfrm>
                <a:off x="535858" y="2192097"/>
                <a:ext cx="2743200" cy="4755000"/>
              </a:xfrm>
              <a:prstGeom prst="rect">
                <a:avLst/>
              </a:prstGeom>
              <a:gradFill>
                <a:gsLst>
                  <a:gs pos="0">
                    <a:srgbClr val="FFFFFF">
                      <a:alpha val="83921"/>
                    </a:srgbClr>
                  </a:gs>
                  <a:gs pos="13000">
                    <a:schemeClr val="lt1"/>
                  </a:gs>
                  <a:gs pos="93000">
                    <a:srgbClr val="F5F5F5"/>
                  </a:gs>
                  <a:gs pos="100000">
                    <a:srgbClr val="BFBFBF">
                      <a:alpha val="6392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AF7FDE5C-F9FC-9EB1-7FE3-0A142CE88DA7}"/>
                </a:ext>
              </a:extLst>
            </p:cNvPr>
            <p:cNvSpPr/>
            <p:nvPr/>
          </p:nvSpPr>
          <p:spPr>
            <a:xfrm>
              <a:off x="9203906" y="1825217"/>
              <a:ext cx="3071717" cy="494472"/>
            </a:xfrm>
            <a:prstGeom prst="roundRect">
              <a:avLst>
                <a:gd name="adj" fmla="val 9876"/>
              </a:avLst>
            </a:prstGeom>
            <a:gradFill>
              <a:gsLst>
                <a:gs pos="8000">
                  <a:srgbClr val="404868"/>
                </a:gs>
                <a:gs pos="100000">
                  <a:srgbClr val="4F5981"/>
                </a:gs>
              </a:gsLst>
              <a:lin ang="0" scaled="0"/>
            </a:gradFill>
            <a:ln>
              <a:noFill/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</p:grpSp>
      <p:pic>
        <p:nvPicPr>
          <p:cNvPr id="114" name="圖片 113" descr="QM2-2S-220A_Front_left-angle.png">
            <a:extLst>
              <a:ext uri="{FF2B5EF4-FFF2-40B4-BE49-F238E27FC236}">
                <a16:creationId xmlns:a16="http://schemas.microsoft.com/office/drawing/2014/main" id="{BB864FE3-B6F4-2140-858E-5BF42E552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30185" y="2637301"/>
            <a:ext cx="2510883" cy="230390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25" name="矩形 124">
            <a:extLst>
              <a:ext uri="{FF2B5EF4-FFF2-40B4-BE49-F238E27FC236}">
                <a16:creationId xmlns:a16="http://schemas.microsoft.com/office/drawing/2014/main" id="{B859F59B-7A3C-4247-B822-3D4DC63A7160}"/>
              </a:ext>
            </a:extLst>
          </p:cNvPr>
          <p:cNvSpPr/>
          <p:nvPr/>
        </p:nvSpPr>
        <p:spPr>
          <a:xfrm>
            <a:off x="6274744" y="1974411"/>
            <a:ext cx="234872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搭載主動式散熱模組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1" y="434563"/>
            <a:ext cx="12191999" cy="1088159"/>
          </a:xfrm>
        </p:spPr>
        <p:txBody>
          <a:bodyPr>
            <a:noAutofit/>
          </a:bodyPr>
          <a:lstStyle/>
          <a:p>
            <a:r>
              <a:rPr lang="en" altLang="zh-TW" sz="4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QM2 </a:t>
            </a:r>
            <a:r>
              <a:rPr lang="zh-TW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擴充卡增添 </a:t>
            </a:r>
            <a:r>
              <a:rPr lang="en" altLang="zh-TW" sz="4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SSD </a:t>
            </a:r>
            <a:r>
              <a:rPr lang="zh-TW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快取及 </a:t>
            </a:r>
            <a:r>
              <a:rPr lang="en-US" altLang="zh-TW" sz="4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10</a:t>
            </a:r>
            <a:r>
              <a:rPr lang="en" altLang="zh-TW" sz="4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GbE </a:t>
            </a:r>
            <a:r>
              <a:rPr lang="zh-TW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雙優勢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6DA850B-A91D-F341-8D69-D2865EA77885}"/>
              </a:ext>
            </a:extLst>
          </p:cNvPr>
          <p:cNvSpPr/>
          <p:nvPr/>
        </p:nvSpPr>
        <p:spPr>
          <a:xfrm>
            <a:off x="476882" y="1825216"/>
            <a:ext cx="5308287" cy="1668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219170">
              <a:lnSpc>
                <a:spcPts val="25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" altLang="zh-TW" kern="0">
                <a:solidFill>
                  <a:srgbClr val="000000"/>
                </a:solidFill>
                <a:cs typeface="+mn-ea"/>
                <a:sym typeface="+mn-lt"/>
              </a:rPr>
              <a:t>QM2 </a:t>
            </a:r>
            <a:r>
              <a:rPr lang="en-US" altLang="zh-TW" kern="0">
                <a:solidFill>
                  <a:srgbClr val="000000"/>
                </a:solidFill>
                <a:cs typeface="+mn-ea"/>
                <a:sym typeface="+mn-lt"/>
              </a:rPr>
              <a:t>M.2 SSD </a:t>
            </a:r>
            <a:r>
              <a:rPr lang="en" altLang="zh-TW" kern="0">
                <a:solidFill>
                  <a:srgbClr val="000000"/>
                </a:solidFill>
                <a:cs typeface="+mn-ea"/>
                <a:sym typeface="+mn-lt"/>
              </a:rPr>
              <a:t>PCIe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擴充卡可為 </a:t>
            </a:r>
            <a:r>
              <a:rPr lang="en-US" altLang="zh-TW" kern="0">
                <a:solidFill>
                  <a:srgbClr val="000000"/>
                </a:solidFill>
                <a:cs typeface="+mn-ea"/>
                <a:sym typeface="+mn-lt"/>
              </a:rPr>
              <a:t>NAS</a:t>
            </a:r>
            <a:r>
              <a:rPr lang="en" altLang="zh-TW" kern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彈性增添 </a:t>
            </a:r>
            <a:r>
              <a:rPr lang="en-US" altLang="zh-TW" kern="0">
                <a:solidFill>
                  <a:srgbClr val="000000"/>
                </a:solidFill>
                <a:cs typeface="+mn-ea"/>
                <a:sym typeface="+mn-lt"/>
              </a:rPr>
              <a:t>2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顆或</a:t>
            </a:r>
            <a:r>
              <a:rPr lang="en-US" altLang="zh-TW" kern="0">
                <a:solidFill>
                  <a:srgbClr val="000000"/>
                </a:solidFill>
                <a:cs typeface="+mn-ea"/>
                <a:sym typeface="+mn-lt"/>
              </a:rPr>
              <a:t> 4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顆 </a:t>
            </a:r>
            <a:r>
              <a:rPr lang="en" altLang="zh-TW" kern="0">
                <a:solidFill>
                  <a:srgbClr val="000000"/>
                </a:solidFill>
                <a:cs typeface="+mn-ea"/>
                <a:sym typeface="+mn-lt"/>
              </a:rPr>
              <a:t>M.2 NVMe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或</a:t>
            </a:r>
            <a:r>
              <a:rPr lang="en-US" altLang="zh-TW" kern="0">
                <a:solidFill>
                  <a:srgbClr val="000000"/>
                </a:solidFill>
                <a:cs typeface="+mn-ea"/>
                <a:sym typeface="+mn-lt"/>
              </a:rPr>
              <a:t> SATA </a:t>
            </a:r>
            <a:r>
              <a:rPr lang="en" altLang="zh-TW" kern="0">
                <a:solidFill>
                  <a:srgbClr val="000000"/>
                </a:solidFill>
                <a:cs typeface="+mn-ea"/>
                <a:sym typeface="+mn-lt"/>
              </a:rPr>
              <a:t>SSD</a:t>
            </a:r>
            <a:r>
              <a:rPr lang="zh-TW" altLang="en" kern="0">
                <a:solidFill>
                  <a:srgbClr val="000000"/>
                </a:solidFill>
                <a:cs typeface="+mn-ea"/>
                <a:sym typeface="+mn-lt"/>
              </a:rPr>
              <a:t>，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可選擇設定 </a:t>
            </a:r>
            <a:r>
              <a:rPr lang="en" altLang="zh-TW" kern="0">
                <a:solidFill>
                  <a:srgbClr val="000000"/>
                </a:solidFill>
                <a:cs typeface="+mn-ea"/>
                <a:sym typeface="+mn-lt"/>
              </a:rPr>
              <a:t>SSD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快取機制，或搭配 </a:t>
            </a:r>
            <a:r>
              <a:rPr lang="en" altLang="zh-TW" kern="0">
                <a:solidFill>
                  <a:srgbClr val="000000"/>
                </a:solidFill>
                <a:cs typeface="+mn-ea"/>
                <a:sym typeface="+mn-lt"/>
              </a:rPr>
              <a:t>NAS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本機內的 </a:t>
            </a:r>
            <a:r>
              <a:rPr lang="en-US" altLang="zh-TW" kern="0">
                <a:solidFill>
                  <a:srgbClr val="000000"/>
                </a:solidFill>
                <a:cs typeface="+mn-ea"/>
                <a:sym typeface="+mn-lt"/>
              </a:rPr>
              <a:t>2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顆 </a:t>
            </a:r>
            <a:r>
              <a:rPr lang="en" altLang="zh-TW" kern="0">
                <a:solidFill>
                  <a:srgbClr val="000000"/>
                </a:solidFill>
                <a:cs typeface="+mn-ea"/>
                <a:sym typeface="+mn-lt"/>
              </a:rPr>
              <a:t>M.2 NVMe SSD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插槽配置為 </a:t>
            </a:r>
            <a:r>
              <a:rPr lang="en" altLang="zh-TW" kern="0">
                <a:solidFill>
                  <a:srgbClr val="000000"/>
                </a:solidFill>
                <a:cs typeface="+mn-ea"/>
                <a:sym typeface="+mn-lt"/>
              </a:rPr>
              <a:t>RAID 5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自動分層儲存 </a:t>
            </a:r>
            <a:r>
              <a:rPr lang="en-US" altLang="zh-TW" kern="0">
                <a:solidFill>
                  <a:srgbClr val="000000"/>
                </a:solidFill>
                <a:cs typeface="+mn-ea"/>
                <a:sym typeface="+mn-lt"/>
              </a:rPr>
              <a:t>(</a:t>
            </a:r>
            <a:r>
              <a:rPr lang="en" altLang="zh-TW" kern="0">
                <a:solidFill>
                  <a:srgbClr val="000000"/>
                </a:solidFill>
                <a:cs typeface="+mn-ea"/>
                <a:sym typeface="+mn-lt"/>
              </a:rPr>
              <a:t>Qtier)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磁碟區。</a:t>
            </a:r>
            <a:endParaRPr lang="en-US" altLang="zh-TW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D913B71E-15EF-D448-9344-D8DB7B4E3D1C}"/>
              </a:ext>
            </a:extLst>
          </p:cNvPr>
          <p:cNvSpPr/>
          <p:nvPr/>
        </p:nvSpPr>
        <p:spPr>
          <a:xfrm>
            <a:off x="6056194" y="4895154"/>
            <a:ext cx="2722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Hant" altLang="en-US" sz="1600" b="1" kern="0">
                <a:solidFill>
                  <a:srgbClr val="000000"/>
                </a:solidFill>
                <a:cs typeface="+mn-ea"/>
                <a:sym typeface="+mn-lt"/>
              </a:rPr>
              <a:t>感溫元件自我監控</a:t>
            </a:r>
            <a:r>
              <a:rPr lang="zh-TW" altLang="en-US" sz="1600" b="1" kern="0">
                <a:solidFill>
                  <a:srgbClr val="000000"/>
                </a:solidFill>
                <a:cs typeface="+mn-ea"/>
                <a:sym typeface="+mn-lt"/>
              </a:rPr>
              <a:t>即時溫度</a:t>
            </a:r>
            <a:r>
              <a:rPr lang="zh-Hant" altLang="en-US" sz="1600" b="1" kern="0">
                <a:solidFill>
                  <a:srgbClr val="000000"/>
                </a:solidFill>
                <a:cs typeface="+mn-ea"/>
                <a:sym typeface="+mn-lt"/>
              </a:rPr>
              <a:t>，</a:t>
            </a:r>
            <a:r>
              <a:rPr lang="zh-TW" altLang="en-US" sz="1600" b="1" kern="0">
                <a:solidFill>
                  <a:srgbClr val="000000"/>
                </a:solidFill>
                <a:cs typeface="+mn-ea"/>
                <a:sym typeface="+mn-lt"/>
              </a:rPr>
              <a:t>調整</a:t>
            </a:r>
            <a:r>
              <a:rPr lang="zh-Hant" altLang="en-US" sz="1600" b="1" kern="0">
                <a:solidFill>
                  <a:srgbClr val="000000"/>
                </a:solidFill>
                <a:cs typeface="+mn-ea"/>
                <a:sym typeface="+mn-lt"/>
              </a:rPr>
              <a:t>靜音風扇</a:t>
            </a:r>
            <a:r>
              <a:rPr lang="zh-TW" altLang="en-US" sz="1600" b="1" kern="0">
                <a:solidFill>
                  <a:srgbClr val="000000"/>
                </a:solidFill>
                <a:cs typeface="+mn-ea"/>
                <a:sym typeface="+mn-lt"/>
              </a:rPr>
              <a:t>高中低轉速 </a:t>
            </a: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DF9709C2-162B-4878-8421-6D0B027D0A68}"/>
              </a:ext>
            </a:extLst>
          </p:cNvPr>
          <p:cNvSpPr/>
          <p:nvPr/>
        </p:nvSpPr>
        <p:spPr>
          <a:xfrm>
            <a:off x="9225816" y="1992109"/>
            <a:ext cx="227498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相容標準 </a:t>
            </a:r>
            <a:r>
              <a:rPr lang="en-US" altLang="zh-TW" sz="1867" b="1" kern="0">
                <a:solidFill>
                  <a:prstClr val="white"/>
                </a:solidFill>
                <a:cs typeface="+mn-ea"/>
                <a:sym typeface="+mn-lt"/>
              </a:rPr>
              <a:t>PCIe </a:t>
            </a: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插槽</a:t>
            </a: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5269A87E-E459-4EB2-B61E-5949EA542252}"/>
              </a:ext>
            </a:extLst>
          </p:cNvPr>
          <p:cNvSpPr/>
          <p:nvPr/>
        </p:nvSpPr>
        <p:spPr>
          <a:xfrm>
            <a:off x="9233896" y="4874065"/>
            <a:ext cx="2659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600" b="1" kern="0">
                <a:solidFill>
                  <a:srgbClr val="000000"/>
                </a:solidFill>
                <a:cs typeface="+mn-ea"/>
                <a:sym typeface="+mn-lt"/>
              </a:rPr>
              <a:t>半高 </a:t>
            </a:r>
            <a:r>
              <a:rPr lang="en-US" altLang="zh-TW" sz="1600" b="1" kern="0">
                <a:solidFill>
                  <a:srgbClr val="000000"/>
                </a:solidFill>
                <a:cs typeface="+mn-ea"/>
                <a:sym typeface="+mn-lt"/>
              </a:rPr>
              <a:t>PCIe </a:t>
            </a:r>
            <a:r>
              <a:rPr lang="zh-TW" altLang="en-US" sz="1600" b="1" kern="0">
                <a:solidFill>
                  <a:srgbClr val="000000"/>
                </a:solidFill>
                <a:cs typeface="+mn-ea"/>
                <a:sym typeface="+mn-lt"/>
              </a:rPr>
              <a:t>擴充卡設計，</a:t>
            </a:r>
          </a:p>
          <a:p>
            <a:pPr defTabSz="1219170">
              <a:buClr>
                <a:srgbClr val="000000"/>
              </a:buClr>
            </a:pPr>
            <a:r>
              <a:rPr lang="zh-TW" altLang="en-US" sz="1600" b="1" kern="0">
                <a:solidFill>
                  <a:srgbClr val="000000"/>
                </a:solidFill>
                <a:cs typeface="+mn-ea"/>
                <a:sym typeface="+mn-lt"/>
              </a:rPr>
              <a:t>並附贈全高擋版</a:t>
            </a: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EA6E5970-72E0-AF47-B868-2E00B99C30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202" y="2328726"/>
            <a:ext cx="2677892" cy="2550559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E9B94D5F-B73D-452B-BC0C-45FEF132C1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609" y="3404760"/>
            <a:ext cx="3123011" cy="267954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F316CCC6-C4F1-A876-94F7-6B06AC2C7B1B}"/>
              </a:ext>
            </a:extLst>
          </p:cNvPr>
          <p:cNvSpPr/>
          <p:nvPr/>
        </p:nvSpPr>
        <p:spPr>
          <a:xfrm>
            <a:off x="466053" y="3578103"/>
            <a:ext cx="2825788" cy="2950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219170">
              <a:lnSpc>
                <a:spcPts val="25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在不占用 </a:t>
            </a:r>
            <a:r>
              <a:rPr lang="en-US" altLang="zh-TW" kern="0">
                <a:solidFill>
                  <a:srgbClr val="000000"/>
                </a:solidFill>
                <a:cs typeface="+mn-ea"/>
                <a:sym typeface="+mn-lt"/>
              </a:rPr>
              <a:t>3.5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吋硬碟槽的情況下，輕鬆享有儲存空間極大化、效能最佳化的好處。</a:t>
            </a:r>
            <a:r>
              <a:rPr lang="en" altLang="zh-TW" kern="0">
                <a:solidFill>
                  <a:srgbClr val="000000"/>
                </a:solidFill>
                <a:cs typeface="+mn-ea"/>
                <a:sym typeface="+mn-lt"/>
              </a:rPr>
              <a:t>QM2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擴充卡另有支援單埠 </a:t>
            </a:r>
            <a:r>
              <a:rPr lang="en-US" altLang="zh-TW" kern="0">
                <a:solidFill>
                  <a:srgbClr val="000000"/>
                </a:solidFill>
                <a:cs typeface="+mn-ea"/>
                <a:sym typeface="+mn-lt"/>
              </a:rPr>
              <a:t>10</a:t>
            </a:r>
            <a:r>
              <a:rPr lang="en" altLang="zh-TW" kern="0">
                <a:solidFill>
                  <a:srgbClr val="000000"/>
                </a:solidFill>
                <a:cs typeface="+mn-ea"/>
                <a:sym typeface="+mn-lt"/>
              </a:rPr>
              <a:t>GbE 10GBASE-T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網路埠型號，讓您一次享有 </a:t>
            </a:r>
            <a:r>
              <a:rPr lang="en" altLang="zh-TW" kern="0">
                <a:solidFill>
                  <a:srgbClr val="000000"/>
                </a:solidFill>
                <a:cs typeface="+mn-ea"/>
                <a:sym typeface="+mn-lt"/>
              </a:rPr>
              <a:t>SSD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快取及 </a:t>
            </a:r>
            <a:r>
              <a:rPr lang="en-US" altLang="zh-TW" kern="0">
                <a:solidFill>
                  <a:srgbClr val="000000"/>
                </a:solidFill>
                <a:cs typeface="+mn-ea"/>
                <a:sym typeface="+mn-lt"/>
              </a:rPr>
              <a:t>10</a:t>
            </a:r>
            <a:r>
              <a:rPr lang="en" altLang="zh-TW" kern="0">
                <a:solidFill>
                  <a:srgbClr val="000000"/>
                </a:solidFill>
                <a:cs typeface="+mn-ea"/>
                <a:sym typeface="+mn-lt"/>
              </a:rPr>
              <a:t>GbE </a:t>
            </a:r>
            <a:r>
              <a:rPr lang="zh-TW" altLang="en-US" kern="0">
                <a:solidFill>
                  <a:srgbClr val="000000"/>
                </a:solidFill>
                <a:cs typeface="+mn-ea"/>
                <a:sym typeface="+mn-lt"/>
              </a:rPr>
              <a:t>雙優勢。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6C7B98-403F-A659-3FF1-4DCA48EF363F}"/>
              </a:ext>
            </a:extLst>
          </p:cNvPr>
          <p:cNvSpPr txBox="1"/>
          <p:nvPr/>
        </p:nvSpPr>
        <p:spPr>
          <a:xfrm>
            <a:off x="10375901" y="6520966"/>
            <a:ext cx="16450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000">
                <a:cs typeface="+mn-ea"/>
                <a:sym typeface="+mn-lt"/>
              </a:rPr>
              <a:t>*相容性依照</a:t>
            </a:r>
            <a:r>
              <a:rPr lang="en-TW" sz="1000">
                <a:cs typeface="+mn-ea"/>
                <a:sym typeface="+mn-lt"/>
                <a:hlinkClick r:id="rId7"/>
              </a:rPr>
              <a:t>官網</a:t>
            </a:r>
            <a:r>
              <a:rPr lang="en-TW" sz="1000">
                <a:cs typeface="+mn-ea"/>
                <a:sym typeface="+mn-lt"/>
              </a:rPr>
              <a:t>公告為準</a:t>
            </a:r>
          </a:p>
        </p:txBody>
      </p:sp>
    </p:spTree>
    <p:extLst>
      <p:ext uri="{BB962C8B-B14F-4D97-AF65-F5344CB8AC3E}">
        <p14:creationId xmlns:p14="http://schemas.microsoft.com/office/powerpoint/2010/main" val="1947468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CD69CDB-0304-4154-AFAF-A179DC9A1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5291"/>
            <a:ext cx="12192000" cy="1378563"/>
          </a:xfrm>
        </p:spPr>
        <p:txBody>
          <a:bodyPr>
            <a:normAutofit/>
          </a:bodyPr>
          <a:lstStyle/>
          <a:p>
            <a:pPr algn="ctr"/>
            <a:r>
              <a:rPr lang="zh-TW" altLang="en-US" b="1">
                <a:latin typeface="+mn-lt"/>
                <a:ea typeface="+mn-ea"/>
                <a:cs typeface="+mn-ea"/>
                <a:sym typeface="+mn-lt"/>
              </a:rPr>
              <a:t>透過</a:t>
            </a: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 QNAP 16/32Gb </a:t>
            </a:r>
            <a:r>
              <a:rPr lang="en-US" altLang="zh-TW" b="1" err="1">
                <a:latin typeface="+mn-lt"/>
                <a:ea typeface="+mn-ea"/>
                <a:cs typeface="+mn-ea"/>
                <a:sym typeface="+mn-lt"/>
              </a:rPr>
              <a:t>Fibre</a:t>
            </a: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 Channel </a:t>
            </a:r>
            <a:r>
              <a:rPr lang="zh-TW" altLang="en-US" b="1">
                <a:latin typeface="+mn-lt"/>
                <a:ea typeface="+mn-ea"/>
                <a:cs typeface="+mn-ea"/>
                <a:sym typeface="+mn-lt"/>
              </a:rPr>
              <a:t>介面卡</a:t>
            </a: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 </a:t>
            </a:r>
            <a:br>
              <a:rPr lang="en-US" altLang="zh-TW" b="1"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 b="1">
                <a:latin typeface="+mn-lt"/>
                <a:ea typeface="+mn-ea"/>
                <a:cs typeface="+mn-ea"/>
                <a:sym typeface="+mn-lt"/>
              </a:rPr>
              <a:t>支援</a:t>
            </a: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 FC SAN</a:t>
            </a:r>
            <a:endParaRPr lang="zh-TW" altLang="en-US" b="1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B0D07614-B1E0-128B-0570-5FDAE835648B}"/>
              </a:ext>
            </a:extLst>
          </p:cNvPr>
          <p:cNvCxnSpPr>
            <a:cxnSpLocks/>
          </p:cNvCxnSpPr>
          <p:nvPr/>
        </p:nvCxnSpPr>
        <p:spPr>
          <a:xfrm>
            <a:off x="3343790" y="3145341"/>
            <a:ext cx="3064998" cy="0"/>
          </a:xfrm>
          <a:prstGeom prst="line">
            <a:avLst/>
          </a:prstGeom>
          <a:ln w="76200">
            <a:gradFill>
              <a:gsLst>
                <a:gs pos="0">
                  <a:srgbClr val="1FB3F2"/>
                </a:gs>
                <a:gs pos="100000">
                  <a:srgbClr val="E9E9E9">
                    <a:alpha val="0"/>
                  </a:srgbClr>
                </a:gs>
                <a:gs pos="67000">
                  <a:schemeClr val="accent1">
                    <a:lumMod val="30000"/>
                    <a:lumOff val="70000"/>
                    <a:alpha val="8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4459B220-DFD4-4B25-AD93-6ABA936AAB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908" y="1850600"/>
            <a:ext cx="3282104" cy="279863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B2FA3052-CFC7-B59F-47BA-A4628BE89AC2}"/>
              </a:ext>
            </a:extLst>
          </p:cNvPr>
          <p:cNvGrpSpPr/>
          <p:nvPr/>
        </p:nvGrpSpPr>
        <p:grpSpPr>
          <a:xfrm>
            <a:off x="6340530" y="2152430"/>
            <a:ext cx="5450418" cy="1762528"/>
            <a:chOff x="5281398" y="2130931"/>
            <a:chExt cx="5815446" cy="1873802"/>
          </a:xfrm>
        </p:grpSpPr>
        <p:sp>
          <p:nvSpPr>
            <p:cNvPr id="32" name="矩形: 圓角 15">
              <a:extLst>
                <a:ext uri="{FF2B5EF4-FFF2-40B4-BE49-F238E27FC236}">
                  <a16:creationId xmlns:a16="http://schemas.microsoft.com/office/drawing/2014/main" id="{0D1C2F3F-96D7-8E50-95DE-FF610D646750}"/>
                </a:ext>
              </a:extLst>
            </p:cNvPr>
            <p:cNvSpPr/>
            <p:nvPr/>
          </p:nvSpPr>
          <p:spPr>
            <a:xfrm>
              <a:off x="5281399" y="2130932"/>
              <a:ext cx="5715152" cy="1873801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cs typeface="+mn-ea"/>
                <a:sym typeface="+mn-lt"/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9A5EDC08-CD92-E7A9-43F3-C6934BFFA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>
              <a:off x="5281398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A4BF79C4-DA25-08A3-06F8-BE1947A6F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96634"/>
            <a:stretch/>
          </p:blipFill>
          <p:spPr>
            <a:xfrm flipH="1">
              <a:off x="10896257" y="2130931"/>
              <a:ext cx="200587" cy="1873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7B6151CE-43EF-0995-95C1-BEA25F063525}"/>
              </a:ext>
            </a:extLst>
          </p:cNvPr>
          <p:cNvCxnSpPr>
            <a:cxnSpLocks/>
          </p:cNvCxnSpPr>
          <p:nvPr/>
        </p:nvCxnSpPr>
        <p:spPr>
          <a:xfrm>
            <a:off x="5084785" y="5289400"/>
            <a:ext cx="3952341" cy="0"/>
          </a:xfrm>
          <a:prstGeom prst="line">
            <a:avLst/>
          </a:prstGeom>
          <a:ln w="76200">
            <a:gradFill>
              <a:gsLst>
                <a:gs pos="0">
                  <a:srgbClr val="1FB3F2"/>
                </a:gs>
                <a:gs pos="100000">
                  <a:srgbClr val="E9E9E9">
                    <a:alpha val="0"/>
                  </a:srgbClr>
                </a:gs>
                <a:gs pos="67000">
                  <a:schemeClr val="accent1">
                    <a:lumMod val="30000"/>
                    <a:lumOff val="70000"/>
                    <a:alpha val="8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DCE56A41-4EE9-434C-9EE6-E73AF8ABA2D0}"/>
              </a:ext>
            </a:extLst>
          </p:cNvPr>
          <p:cNvSpPr txBox="1">
            <a:spLocks/>
          </p:cNvSpPr>
          <p:nvPr/>
        </p:nvSpPr>
        <p:spPr>
          <a:xfrm>
            <a:off x="683984" y="1761423"/>
            <a:ext cx="10722147" cy="1565270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49" indent="-238749" defTabSz="1625519">
              <a:lnSpc>
                <a:spcPts val="3200"/>
              </a:lnSpc>
              <a:spcBef>
                <a:spcPts val="1200"/>
              </a:spcBef>
              <a:buClr>
                <a:srgbClr val="F70F78"/>
              </a:buClr>
            </a:pPr>
            <a:endParaRPr lang="zh-CN" altLang="en-US" b="1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id="{77F0947D-441B-EB44-BBA0-A4541D8F152B}"/>
              </a:ext>
            </a:extLst>
          </p:cNvPr>
          <p:cNvSpPr txBox="1"/>
          <p:nvPr/>
        </p:nvSpPr>
        <p:spPr>
          <a:xfrm>
            <a:off x="5616391" y="4611063"/>
            <a:ext cx="4809790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25519">
              <a:buClr>
                <a:srgbClr val="000000"/>
              </a:buClr>
            </a:pPr>
            <a:r>
              <a:rPr lang="en-US" altLang="zh-CN" sz="3200">
                <a:solidFill>
                  <a:prstClr val="black"/>
                </a:solidFill>
                <a:cs typeface="+mn-ea"/>
                <a:sym typeface="+mn-lt"/>
              </a:rPr>
              <a:t>16/32Gb FC </a:t>
            </a:r>
            <a:r>
              <a:rPr lang="zh-TW" altLang="en-US" sz="2800">
                <a:solidFill>
                  <a:prstClr val="black"/>
                </a:solidFill>
                <a:cs typeface="+mn-ea"/>
                <a:sym typeface="+mn-lt"/>
              </a:rPr>
              <a:t>收發器配件</a:t>
            </a:r>
            <a:endParaRPr lang="zh-CN" altLang="en-US" sz="320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6" name="文本框 17">
            <a:extLst>
              <a:ext uri="{FF2B5EF4-FFF2-40B4-BE49-F238E27FC236}">
                <a16:creationId xmlns:a16="http://schemas.microsoft.com/office/drawing/2014/main" id="{39D15044-A839-5747-AB2F-96CCCF1B3348}"/>
              </a:ext>
            </a:extLst>
          </p:cNvPr>
          <p:cNvSpPr txBox="1"/>
          <p:nvPr/>
        </p:nvSpPr>
        <p:spPr>
          <a:xfrm>
            <a:off x="3709978" y="1821827"/>
            <a:ext cx="2527514" cy="123110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25519">
              <a:buClr>
                <a:srgbClr val="000000"/>
              </a:buClr>
            </a:pPr>
            <a:r>
              <a:rPr lang="en-US" altLang="zh-CN" sz="2000" b="1">
                <a:solidFill>
                  <a:prstClr val="black"/>
                </a:solidFill>
                <a:cs typeface="+mn-ea"/>
                <a:sym typeface="+mn-lt"/>
              </a:rPr>
              <a:t>QXP-16G2FC</a:t>
            </a:r>
          </a:p>
          <a:p>
            <a:pPr defTabSz="1625519">
              <a:buClr>
                <a:srgbClr val="000000"/>
              </a:buClr>
            </a:pPr>
            <a:r>
              <a:rPr lang="zh-CN" altLang="en-US" sz="1600">
                <a:solidFill>
                  <a:prstClr val="black"/>
                </a:solidFill>
                <a:cs typeface="+mn-ea"/>
                <a:sym typeface="+mn-lt"/>
              </a:rPr>
              <a:t>雙埠</a:t>
            </a:r>
            <a:r>
              <a:rPr lang="zh-TW" altLang="en-US" sz="160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altLang="zh-CN" sz="1600">
                <a:solidFill>
                  <a:prstClr val="black"/>
                </a:solidFill>
                <a:cs typeface="+mn-ea"/>
                <a:sym typeface="+mn-lt"/>
              </a:rPr>
              <a:t>16Gbps </a:t>
            </a:r>
          </a:p>
          <a:p>
            <a:pPr defTabSz="1625519">
              <a:buClr>
                <a:srgbClr val="000000"/>
              </a:buClr>
            </a:pPr>
            <a:r>
              <a:rPr lang="en-US" altLang="zh-CN" sz="2000" b="1">
                <a:solidFill>
                  <a:prstClr val="black"/>
                </a:solidFill>
                <a:cs typeface="+mn-ea"/>
                <a:sym typeface="+mn-lt"/>
              </a:rPr>
              <a:t>QXP-32G2FC</a:t>
            </a:r>
          </a:p>
          <a:p>
            <a:pPr defTabSz="1625519">
              <a:buClr>
                <a:srgbClr val="000000"/>
              </a:buClr>
            </a:pPr>
            <a:r>
              <a:rPr lang="zh-CN" altLang="en-US" sz="1600">
                <a:solidFill>
                  <a:prstClr val="black"/>
                </a:solidFill>
                <a:cs typeface="+mn-ea"/>
                <a:sym typeface="+mn-lt"/>
              </a:rPr>
              <a:t>雙埠</a:t>
            </a:r>
            <a:r>
              <a:rPr lang="zh-TW" altLang="en-US" sz="160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altLang="zh-TW" sz="1600">
                <a:solidFill>
                  <a:prstClr val="black"/>
                </a:solidFill>
                <a:cs typeface="+mn-ea"/>
                <a:sym typeface="+mn-lt"/>
              </a:rPr>
              <a:t>32</a:t>
            </a:r>
            <a:r>
              <a:rPr lang="en-US" altLang="zh-CN" sz="1600">
                <a:solidFill>
                  <a:prstClr val="black"/>
                </a:solidFill>
                <a:cs typeface="+mn-ea"/>
                <a:sym typeface="+mn-lt"/>
              </a:rPr>
              <a:t>Gbps </a:t>
            </a:r>
          </a:p>
        </p:txBody>
      </p:sp>
      <p:sp>
        <p:nvSpPr>
          <p:cNvPr id="28" name="文本框 17">
            <a:extLst>
              <a:ext uri="{FF2B5EF4-FFF2-40B4-BE49-F238E27FC236}">
                <a16:creationId xmlns:a16="http://schemas.microsoft.com/office/drawing/2014/main" id="{AC0C4FA2-4293-8440-9A06-A2D9A7B75E03}"/>
              </a:ext>
            </a:extLst>
          </p:cNvPr>
          <p:cNvSpPr txBox="1"/>
          <p:nvPr/>
        </p:nvSpPr>
        <p:spPr>
          <a:xfrm>
            <a:off x="5748200" y="5360110"/>
            <a:ext cx="3124740" cy="779572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25519">
              <a:buClr>
                <a:srgbClr val="000000"/>
              </a:buClr>
            </a:pPr>
            <a:r>
              <a:rPr lang="en-US" altLang="zh-CN" sz="2133">
                <a:solidFill>
                  <a:prstClr val="black"/>
                </a:solidFill>
                <a:cs typeface="+mn-ea"/>
                <a:sym typeface="+mn-lt"/>
              </a:rPr>
              <a:t>TRX-16GFCSFP-SR</a:t>
            </a:r>
          </a:p>
          <a:p>
            <a:pPr defTabSz="1625519">
              <a:buClr>
                <a:srgbClr val="000000"/>
              </a:buClr>
            </a:pPr>
            <a:r>
              <a:rPr lang="en-US" altLang="zh-CN" sz="2133">
                <a:solidFill>
                  <a:prstClr val="black"/>
                </a:solidFill>
                <a:cs typeface="+mn-ea"/>
                <a:sym typeface="+mn-lt"/>
              </a:rPr>
              <a:t>TRX-32GFCSFP-SR</a:t>
            </a: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89AE339A-D600-405E-BEED-129D8329505D}"/>
              </a:ext>
            </a:extLst>
          </p:cNvPr>
          <p:cNvSpPr txBox="1">
            <a:spLocks/>
          </p:cNvSpPr>
          <p:nvPr/>
        </p:nvSpPr>
        <p:spPr>
          <a:xfrm>
            <a:off x="6671083" y="2305535"/>
            <a:ext cx="5674923" cy="141484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25519" fontAlgn="base">
              <a:buClr>
                <a:srgbClr val="000000"/>
              </a:buClr>
            </a:pPr>
            <a:r>
              <a:rPr lang="zh-TW" altLang="en-US" sz="3200">
                <a:solidFill>
                  <a:prstClr val="black"/>
                </a:solidFill>
                <a:cs typeface="+mn-ea"/>
                <a:sym typeface="+mn-lt"/>
              </a:rPr>
              <a:t>用 </a:t>
            </a:r>
            <a:r>
              <a:rPr lang="en" altLang="zh-TW" sz="3200">
                <a:solidFill>
                  <a:prstClr val="black"/>
                </a:solidFill>
                <a:cs typeface="+mn-ea"/>
                <a:sym typeface="+mn-lt"/>
              </a:rPr>
              <a:t>iSCSI &amp; Fibre Channel </a:t>
            </a:r>
          </a:p>
          <a:p>
            <a:pPr defTabSz="1625519" fontAlgn="base">
              <a:buClr>
                <a:srgbClr val="000000"/>
              </a:buClr>
            </a:pPr>
            <a:r>
              <a:rPr lang="zh-TW" altLang="en-US" sz="3200">
                <a:solidFill>
                  <a:prstClr val="black"/>
                </a:solidFill>
                <a:cs typeface="+mn-ea"/>
                <a:sym typeface="+mn-lt"/>
              </a:rPr>
              <a:t>輕鬆管理 </a:t>
            </a:r>
            <a:r>
              <a:rPr lang="en" altLang="zh-TW" sz="3200">
                <a:solidFill>
                  <a:prstClr val="black"/>
                </a:solidFill>
                <a:cs typeface="+mn-ea"/>
                <a:sym typeface="+mn-lt"/>
              </a:rPr>
              <a:t>FC </a:t>
            </a:r>
            <a:r>
              <a:rPr lang="zh-TW" altLang="en-US" sz="3200">
                <a:solidFill>
                  <a:prstClr val="black"/>
                </a:solidFill>
                <a:cs typeface="+mn-ea"/>
                <a:sym typeface="+mn-lt"/>
              </a:rPr>
              <a:t>連線</a:t>
            </a:r>
          </a:p>
          <a:p>
            <a:pPr defTabSz="1625519">
              <a:buClr>
                <a:srgbClr val="000000"/>
              </a:buClr>
            </a:pPr>
            <a:endParaRPr lang="en-US" altLang="zh-CN" sz="1400">
              <a:solidFill>
                <a:prstClr val="black"/>
              </a:solidFill>
              <a:cs typeface="+mn-ea"/>
              <a:sym typeface="+mn-lt"/>
            </a:endParaRPr>
          </a:p>
          <a:p>
            <a:pPr defTabSz="1625519">
              <a:buClr>
                <a:srgbClr val="000000"/>
              </a:buClr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注意</a:t>
            </a:r>
            <a:r>
              <a:rPr lang="en-US" altLang="zh-CN" sz="1400">
                <a:solidFill>
                  <a:prstClr val="black"/>
                </a:solidFill>
                <a:cs typeface="+mn-ea"/>
                <a:sym typeface="+mn-lt"/>
              </a:rPr>
              <a:t>: QXP-16G2FC </a:t>
            </a: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卡</a:t>
            </a:r>
            <a:r>
              <a:rPr lang="zh-TW" altLang="en-US" sz="1400">
                <a:solidFill>
                  <a:prstClr val="black"/>
                </a:solidFill>
                <a:cs typeface="+mn-ea"/>
                <a:sym typeface="+mn-lt"/>
              </a:rPr>
              <a:t>不支援安裝於 </a:t>
            </a:r>
            <a:r>
              <a:rPr lang="en-US" altLang="zh-CN" sz="1400">
                <a:solidFill>
                  <a:prstClr val="black"/>
                </a:solidFill>
                <a:cs typeface="+mn-ea"/>
                <a:sym typeface="+mn-lt"/>
              </a:rPr>
              <a:t>Windows/Linux </a:t>
            </a:r>
            <a:r>
              <a:rPr lang="zh-TW" altLang="en-US" sz="1400">
                <a:solidFill>
                  <a:prstClr val="black"/>
                </a:solidFill>
                <a:cs typeface="+mn-ea"/>
                <a:sym typeface="+mn-lt"/>
              </a:rPr>
              <a:t>主機</a:t>
            </a:r>
            <a:endParaRPr lang="zh-CN" altLang="en-US" sz="14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DEEC87-AA0E-2B42-9BC9-BAAFED81A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3"/>
          <a:stretch/>
        </p:blipFill>
        <p:spPr bwMode="auto">
          <a:xfrm>
            <a:off x="3623844" y="4277578"/>
            <a:ext cx="1984535" cy="169540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本框 17">
            <a:extLst>
              <a:ext uri="{FF2B5EF4-FFF2-40B4-BE49-F238E27FC236}">
                <a16:creationId xmlns:a16="http://schemas.microsoft.com/office/drawing/2014/main" id="{624877F9-755B-1424-E91E-53200C46EB77}"/>
              </a:ext>
            </a:extLst>
          </p:cNvPr>
          <p:cNvSpPr txBox="1"/>
          <p:nvPr/>
        </p:nvSpPr>
        <p:spPr>
          <a:xfrm>
            <a:off x="3797961" y="3283870"/>
            <a:ext cx="2527514" cy="98507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25519">
              <a:buClr>
                <a:srgbClr val="000000"/>
              </a:buClr>
            </a:pPr>
            <a:r>
              <a:rPr lang="en-US" altLang="zh-CN" sz="1867">
                <a:solidFill>
                  <a:prstClr val="black"/>
                </a:solidFill>
                <a:cs typeface="+mn-ea"/>
                <a:sym typeface="+mn-lt"/>
              </a:rPr>
              <a:t>FC </a:t>
            </a:r>
            <a:r>
              <a:rPr lang="zh-CN" altLang="en-US" sz="1867">
                <a:solidFill>
                  <a:prstClr val="black"/>
                </a:solidFill>
                <a:cs typeface="+mn-ea"/>
                <a:sym typeface="+mn-lt"/>
              </a:rPr>
              <a:t>擴充卡，</a:t>
            </a:r>
            <a:endParaRPr lang="en-US" altLang="zh-CN" sz="1867">
              <a:solidFill>
                <a:prstClr val="black"/>
              </a:solidFill>
              <a:cs typeface="+mn-ea"/>
              <a:sym typeface="+mn-lt"/>
            </a:endParaRPr>
          </a:p>
          <a:p>
            <a:pPr defTabSz="1625519">
              <a:buClr>
                <a:srgbClr val="000000"/>
              </a:buClr>
            </a:pPr>
            <a:r>
              <a:rPr lang="zh-CN" altLang="en-US" sz="1867">
                <a:solidFill>
                  <a:prstClr val="black"/>
                </a:solidFill>
                <a:cs typeface="+mn-ea"/>
                <a:sym typeface="+mn-lt"/>
              </a:rPr>
              <a:t>內含</a:t>
            </a:r>
            <a:r>
              <a:rPr lang="en-US" altLang="zh-CN" sz="1867">
                <a:solidFill>
                  <a:prstClr val="black"/>
                </a:solidFill>
                <a:cs typeface="+mn-ea"/>
                <a:sym typeface="+mn-lt"/>
              </a:rPr>
              <a:t> 16/32Gb FC </a:t>
            </a:r>
            <a:r>
              <a:rPr lang="zh-CN" altLang="en-US" sz="1867">
                <a:solidFill>
                  <a:prstClr val="black"/>
                </a:solidFill>
                <a:cs typeface="+mn-ea"/>
                <a:sym typeface="+mn-lt"/>
              </a:rPr>
              <a:t>收發器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399011-D7B1-86A6-3305-7CD9E362C7C6}"/>
              </a:ext>
            </a:extLst>
          </p:cNvPr>
          <p:cNvSpPr txBox="1"/>
          <p:nvPr/>
        </p:nvSpPr>
        <p:spPr>
          <a:xfrm>
            <a:off x="9918449" y="6412874"/>
            <a:ext cx="16450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000">
                <a:cs typeface="+mn-ea"/>
                <a:sym typeface="+mn-lt"/>
              </a:rPr>
              <a:t>*相容性依照</a:t>
            </a:r>
            <a:r>
              <a:rPr lang="en-TW" sz="1000">
                <a:cs typeface="+mn-ea"/>
                <a:sym typeface="+mn-lt"/>
                <a:hlinkClick r:id="rId7"/>
              </a:rPr>
              <a:t>官網</a:t>
            </a:r>
            <a:r>
              <a:rPr lang="en-TW" sz="1000">
                <a:cs typeface="+mn-ea"/>
                <a:sym typeface="+mn-lt"/>
              </a:rPr>
              <a:t>公告為準</a:t>
            </a:r>
          </a:p>
        </p:txBody>
      </p:sp>
    </p:spTree>
    <p:extLst>
      <p:ext uri="{BB962C8B-B14F-4D97-AF65-F5344CB8AC3E}">
        <p14:creationId xmlns:p14="http://schemas.microsoft.com/office/powerpoint/2010/main" val="9354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AC5CA3CD-4E44-4A86-47D5-F1464B13B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413497" y="4550290"/>
            <a:ext cx="2754398" cy="72739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FD0E79E-6B0C-1353-4C9D-2772AE05BE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32336" y="3008698"/>
            <a:ext cx="3096956" cy="72739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D86757B-FC32-AF86-7543-620E93D072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79409" y="4636698"/>
            <a:ext cx="2741456" cy="686696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631" y="116041"/>
            <a:ext cx="8890534" cy="1378563"/>
          </a:xfrm>
        </p:spPr>
        <p:txBody>
          <a:bodyPr>
            <a:normAutofit/>
          </a:bodyPr>
          <a:lstStyle/>
          <a:p>
            <a:r>
              <a:rPr lang="zh-TW" altLang="en-US" sz="4133">
                <a:latin typeface="+mn-lt"/>
                <a:ea typeface="+mn-ea"/>
                <a:cs typeface="+mn-ea"/>
                <a:sym typeface="+mn-lt"/>
              </a:rPr>
              <a:t>精省預算購置無網管型網</a:t>
            </a:r>
            <a:r>
              <a:rPr lang="zh-CN" altLang="en-US" sz="4133">
                <a:latin typeface="+mn-lt"/>
                <a:ea typeface="+mn-ea"/>
                <a:cs typeface="+mn-ea"/>
                <a:sym typeface="+mn-lt"/>
              </a:rPr>
              <a:t>路交換器，輕鬆升級高速網路</a:t>
            </a:r>
            <a:endParaRPr lang="zh-TW" altLang="en-US" sz="4133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EFECE1E-208A-1744-A6D3-6BB8230DEFE8}"/>
              </a:ext>
            </a:extLst>
          </p:cNvPr>
          <p:cNvSpPr txBox="1"/>
          <p:nvPr/>
        </p:nvSpPr>
        <p:spPr>
          <a:xfrm>
            <a:off x="3606001" y="5134339"/>
            <a:ext cx="2618024" cy="35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QSW-308-1C (</a:t>
            </a:r>
            <a:r>
              <a:rPr lang="zh-TW" altLang="en-US" sz="1733" b="1" kern="0">
                <a:solidFill>
                  <a:srgbClr val="17478A"/>
                </a:solidFill>
                <a:cs typeface="+mn-ea"/>
                <a:sym typeface="+mn-lt"/>
              </a:rPr>
              <a:t>無網管型</a:t>
            </a: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)</a:t>
            </a:r>
            <a:endParaRPr lang="zh-TW" altLang="en-US" sz="1733" b="1" kern="0">
              <a:solidFill>
                <a:srgbClr val="17478A"/>
              </a:solidFill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295207" y="5139174"/>
            <a:ext cx="2741456" cy="35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QSW-1208-8C (</a:t>
            </a:r>
            <a:r>
              <a:rPr lang="zh-TW" altLang="en-US" sz="1733" b="1" kern="0">
                <a:solidFill>
                  <a:srgbClr val="17478A"/>
                </a:solidFill>
                <a:cs typeface="+mn-ea"/>
                <a:sym typeface="+mn-lt"/>
              </a:rPr>
              <a:t>無網管型</a:t>
            </a: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)</a:t>
            </a:r>
            <a:endParaRPr lang="zh-TW" altLang="en-US" sz="1733" b="1" kern="0">
              <a:solidFill>
                <a:srgbClr val="17478A"/>
              </a:solidFill>
              <a:cs typeface="+mn-ea"/>
              <a:sym typeface="+mn-lt"/>
            </a:endParaRPr>
          </a:p>
        </p:txBody>
      </p:sp>
      <p:pic>
        <p:nvPicPr>
          <p:cNvPr id="44" name="圖片 43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DD7DB792-9635-6A45-8892-C923180911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335" y="4386492"/>
            <a:ext cx="2533415" cy="686696"/>
          </a:xfrm>
          <a:prstGeom prst="rect">
            <a:avLst/>
          </a:prstGeom>
          <a:effectLst>
            <a:outerShdw blurRad="431800" dist="355600" dir="174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74A74CD-4E0C-0047-B97C-EB4C560FDB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084" y="4449358"/>
            <a:ext cx="2220909" cy="468307"/>
          </a:xfrm>
          <a:prstGeom prst="rect">
            <a:avLst/>
          </a:prstGeom>
          <a:effectLst>
            <a:outerShdw blurRad="431800" dist="355600" dir="174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46" name="圖片 45" descr="一張含有 電子用品 的圖片&#10;&#10;自動產生的描述">
            <a:extLst>
              <a:ext uri="{FF2B5EF4-FFF2-40B4-BE49-F238E27FC236}">
                <a16:creationId xmlns:a16="http://schemas.microsoft.com/office/drawing/2014/main" id="{822B8B12-39B2-9049-9F97-258332EC0E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85" y="2002687"/>
            <a:ext cx="3060347" cy="1912377"/>
          </a:xfrm>
          <a:prstGeom prst="rect">
            <a:avLst/>
          </a:prstGeom>
          <a:effectLst>
            <a:outerShdw blurRad="431800" dist="355600" dir="1740000" algn="tl" rotWithShape="0">
              <a:prstClr val="black">
                <a:alpha val="23000"/>
              </a:prstClr>
            </a:outerShdw>
          </a:effectLst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0ACEECEF-3C2D-AA41-A86B-CD9E1A2F821E}"/>
              </a:ext>
            </a:extLst>
          </p:cNvPr>
          <p:cNvSpPr txBox="1"/>
          <p:nvPr/>
        </p:nvSpPr>
        <p:spPr>
          <a:xfrm>
            <a:off x="3450484" y="2374699"/>
            <a:ext cx="2717411" cy="35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QSW-1105-5T (</a:t>
            </a:r>
            <a:r>
              <a:rPr lang="zh-TW" altLang="en-US" sz="1733" b="1" kern="0">
                <a:solidFill>
                  <a:srgbClr val="17478A"/>
                </a:solidFill>
                <a:cs typeface="+mn-ea"/>
                <a:sym typeface="+mn-lt"/>
              </a:rPr>
              <a:t>無網管型</a:t>
            </a: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)</a:t>
            </a:r>
            <a:endParaRPr lang="zh-TW" altLang="en-US" sz="1733" b="1" kern="0">
              <a:solidFill>
                <a:srgbClr val="17478A"/>
              </a:solidFill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D42D857-C13B-2F4A-A2BE-2860B72AC499}"/>
              </a:ext>
            </a:extLst>
          </p:cNvPr>
          <p:cNvSpPr txBox="1"/>
          <p:nvPr/>
        </p:nvSpPr>
        <p:spPr>
          <a:xfrm>
            <a:off x="3487093" y="2724179"/>
            <a:ext cx="3293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400" kern="0">
                <a:solidFill>
                  <a:srgbClr val="000000"/>
                </a:solidFill>
                <a:cs typeface="+mn-ea"/>
                <a:sym typeface="+mn-lt"/>
              </a:rPr>
              <a:t>5 x 2.5GbE Multi-Gig RJ45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945C45B-3853-6946-939C-EEFB3A1A43C9}"/>
              </a:ext>
            </a:extLst>
          </p:cNvPr>
          <p:cNvSpPr txBox="1"/>
          <p:nvPr/>
        </p:nvSpPr>
        <p:spPr>
          <a:xfrm>
            <a:off x="341046" y="5498529"/>
            <a:ext cx="2817453" cy="792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defTabSz="1219170">
              <a:lnSpc>
                <a:spcPts val="17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267" kern="0">
                <a:solidFill>
                  <a:srgbClr val="000000"/>
                </a:solidFill>
                <a:cs typeface="+mn-ea"/>
                <a:sym typeface="+mn-lt"/>
              </a:rPr>
              <a:t>8 x 10GbE Multi-Gig RJ45 / SFP+ </a:t>
            </a:r>
            <a:r>
              <a:rPr lang="zh-TW" altLang="en-US" sz="1267" kern="0">
                <a:solidFill>
                  <a:srgbClr val="000000"/>
                </a:solidFill>
                <a:cs typeface="+mn-ea"/>
                <a:sym typeface="+mn-lt"/>
              </a:rPr>
              <a:t>複合埠</a:t>
            </a:r>
            <a:endParaRPr lang="en-US" altLang="zh-TW" sz="1267" kern="0">
              <a:solidFill>
                <a:srgbClr val="000000"/>
              </a:solidFill>
              <a:cs typeface="+mn-ea"/>
              <a:sym typeface="+mn-lt"/>
            </a:endParaRPr>
          </a:p>
          <a:p>
            <a:pPr marL="182563" indent="-182563" defTabSz="1219170">
              <a:lnSpc>
                <a:spcPts val="17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267" kern="0">
                <a:solidFill>
                  <a:srgbClr val="000000"/>
                </a:solidFill>
                <a:cs typeface="+mn-ea"/>
                <a:sym typeface="+mn-lt"/>
              </a:rPr>
              <a:t>4 x 10GbE SFP+</a:t>
            </a:r>
            <a:endParaRPr lang="zh-TW" altLang="en-US" sz="1267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A81D402-64FA-184A-A304-E22D4563F4F1}"/>
              </a:ext>
            </a:extLst>
          </p:cNvPr>
          <p:cNvSpPr txBox="1"/>
          <p:nvPr/>
        </p:nvSpPr>
        <p:spPr>
          <a:xfrm>
            <a:off x="3490501" y="5509364"/>
            <a:ext cx="2934376" cy="110588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182563" indent="-182563" defTabSz="1219170">
              <a:lnSpc>
                <a:spcPts val="17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267" kern="0">
                <a:solidFill>
                  <a:srgbClr val="000000"/>
                </a:solidFill>
                <a:cs typeface="+mn-ea"/>
                <a:sym typeface="+mn-lt"/>
              </a:rPr>
              <a:t>1 x 10GbE Multi-Gig RJ45 / SFP+ </a:t>
            </a:r>
            <a:r>
              <a:rPr lang="zh-TW" altLang="en-US" sz="1267" kern="0">
                <a:solidFill>
                  <a:srgbClr val="000000"/>
                </a:solidFill>
                <a:cs typeface="+mn-ea"/>
                <a:sym typeface="+mn-lt"/>
              </a:rPr>
              <a:t>複合埠</a:t>
            </a:r>
            <a:endParaRPr lang="en-US" altLang="zh-TW" sz="1267" kern="0">
              <a:solidFill>
                <a:srgbClr val="000000"/>
              </a:solidFill>
              <a:cs typeface="+mn-ea"/>
              <a:sym typeface="+mn-lt"/>
            </a:endParaRPr>
          </a:p>
          <a:p>
            <a:pPr marL="182563" indent="-182563" defTabSz="1219170">
              <a:lnSpc>
                <a:spcPts val="17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267" kern="0">
                <a:solidFill>
                  <a:srgbClr val="000000"/>
                </a:solidFill>
                <a:cs typeface="+mn-ea"/>
                <a:sym typeface="+mn-lt"/>
              </a:rPr>
              <a:t>2 x 10GbE SFP+</a:t>
            </a:r>
          </a:p>
          <a:p>
            <a:pPr marL="182563" indent="-182563" defTabSz="1219170">
              <a:lnSpc>
                <a:spcPts val="17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267" kern="0">
                <a:solidFill>
                  <a:srgbClr val="000000"/>
                </a:solidFill>
                <a:cs typeface="+mn-ea"/>
                <a:sym typeface="+mn-lt"/>
              </a:rPr>
              <a:t>8 x 1GbE RJ45</a:t>
            </a:r>
            <a:endParaRPr lang="zh-TW" altLang="en-US" sz="1267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32D2F51-25E9-3641-8C4B-29F61B58A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9326" y="2427157"/>
            <a:ext cx="5761803" cy="359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A7B6E2A-0668-9DC1-ADEB-F9F1CE42E0F4}"/>
              </a:ext>
            </a:extLst>
          </p:cNvPr>
          <p:cNvSpPr/>
          <p:nvPr/>
        </p:nvSpPr>
        <p:spPr>
          <a:xfrm>
            <a:off x="3525593" y="3097225"/>
            <a:ext cx="2488198" cy="453649"/>
          </a:xfrm>
          <a:prstGeom prst="roundRect">
            <a:avLst>
              <a:gd name="adj" fmla="val 3825"/>
            </a:avLst>
          </a:prstGeom>
          <a:gradFill>
            <a:gsLst>
              <a:gs pos="8000">
                <a:srgbClr val="29797F"/>
              </a:gs>
              <a:gs pos="100000">
                <a:srgbClr val="118FC0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6175490-73EC-2583-3B80-0EA58716CE1D}"/>
              </a:ext>
            </a:extLst>
          </p:cNvPr>
          <p:cNvSpPr txBox="1"/>
          <p:nvPr/>
        </p:nvSpPr>
        <p:spPr>
          <a:xfrm>
            <a:off x="3599625" y="3126138"/>
            <a:ext cx="23093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defTabSz="1219170">
              <a:buClr>
                <a:srgbClr val="000000"/>
              </a:buClr>
            </a:pPr>
            <a:r>
              <a:rPr lang="zh-CN" altLang="en-US" sz="1900" b="1" kern="0">
                <a:solidFill>
                  <a:srgbClr val="FFCC00"/>
                </a:solidFill>
                <a:cs typeface="+mn-ea"/>
                <a:sym typeface="+mn-lt"/>
              </a:rPr>
              <a:t>無風扇</a:t>
            </a:r>
            <a:r>
              <a:rPr lang="zh-CN" altLang="en-US" sz="1900" b="1" kern="0">
                <a:solidFill>
                  <a:prstClr val="white">
                    <a:lumMod val="95000"/>
                  </a:prstClr>
                </a:solidFill>
                <a:cs typeface="+mn-ea"/>
                <a:sym typeface="+mn-lt"/>
              </a:rPr>
              <a:t>與金屬外殼</a:t>
            </a:r>
            <a:endParaRPr lang="en-US" altLang="zh-TW" sz="1900" b="1" kern="0">
              <a:solidFill>
                <a:prstClr val="white">
                  <a:lumMod val="95000"/>
                </a:prst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5076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圓角化同側角落 31">
            <a:extLst>
              <a:ext uri="{FF2B5EF4-FFF2-40B4-BE49-F238E27FC236}">
                <a16:creationId xmlns:a16="http://schemas.microsoft.com/office/drawing/2014/main" id="{C827C8A7-D5D8-96EF-0068-C31B4B95D383}"/>
              </a:ext>
            </a:extLst>
          </p:cNvPr>
          <p:cNvSpPr/>
          <p:nvPr/>
        </p:nvSpPr>
        <p:spPr>
          <a:xfrm>
            <a:off x="8307602" y="2574930"/>
            <a:ext cx="1130490" cy="49128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39" name="矩形: 圓角化同側角落 38">
            <a:extLst>
              <a:ext uri="{FF2B5EF4-FFF2-40B4-BE49-F238E27FC236}">
                <a16:creationId xmlns:a16="http://schemas.microsoft.com/office/drawing/2014/main" id="{7E86A650-041C-A75E-5571-EE74DE0FD135}"/>
              </a:ext>
            </a:extLst>
          </p:cNvPr>
          <p:cNvSpPr/>
          <p:nvPr/>
        </p:nvSpPr>
        <p:spPr>
          <a:xfrm>
            <a:off x="9473788" y="2574929"/>
            <a:ext cx="1130490" cy="49128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43" name="矩形: 圓角化同側角落 42">
            <a:extLst>
              <a:ext uri="{FF2B5EF4-FFF2-40B4-BE49-F238E27FC236}">
                <a16:creationId xmlns:a16="http://schemas.microsoft.com/office/drawing/2014/main" id="{AF2D149E-A1DC-8F44-8723-E83A51B2FA1A}"/>
              </a:ext>
            </a:extLst>
          </p:cNvPr>
          <p:cNvSpPr/>
          <p:nvPr/>
        </p:nvSpPr>
        <p:spPr>
          <a:xfrm>
            <a:off x="10639974" y="2569751"/>
            <a:ext cx="1130490" cy="49128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91368"/>
              </p:ext>
            </p:extLst>
          </p:nvPr>
        </p:nvGraphicFramePr>
        <p:xfrm>
          <a:off x="7151312" y="2591865"/>
          <a:ext cx="4619152" cy="2814894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215900" dir="4140000" algn="ctr" rotWithShape="0">
                    <a:srgbClr val="000000">
                      <a:alpha val="25000"/>
                    </a:srgbClr>
                  </a:outerShdw>
                </a:effectLst>
                <a:tableStyleId>{85BE263C-DBD7-4A20-BB59-AAB30ACAA65A}</a:tableStyleId>
              </a:tblPr>
              <a:tblGrid>
                <a:gridCol w="115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4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4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914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900" b="1">
                        <a:solidFill>
                          <a:schemeClr val="dk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CAT 5e</a:t>
                      </a:r>
                      <a:endParaRPr lang="en" sz="1900" b="1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CAT 6</a:t>
                      </a:r>
                      <a:endParaRPr lang="en" sz="1900" b="1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CAT 6A</a:t>
                      </a:r>
                      <a:endParaRPr lang="en-US" altLang="zh-TW" sz="1900" b="1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1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100M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1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1G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1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2.5G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1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5G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14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10G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X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" altLang="zh-TW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✔(55m)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8816" marR="88816" marT="44408" marB="4440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" name="圖片 29">
            <a:extLst>
              <a:ext uri="{FF2B5EF4-FFF2-40B4-BE49-F238E27FC236}">
                <a16:creationId xmlns:a16="http://schemas.microsoft.com/office/drawing/2014/main" id="{FA35FE52-8CA9-B34F-16A3-F6BCA6998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015870" y="5207097"/>
            <a:ext cx="2579552" cy="72739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C25288B-BF29-1154-795B-99C92EF3B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3238" y="5148234"/>
            <a:ext cx="2579552" cy="72739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33266386-46E9-2B88-28E1-85DB9403E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75821" y="3442671"/>
            <a:ext cx="2754398" cy="72739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D29FBE28-D681-EB7F-6BAB-CDECAA538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75732" y="3493561"/>
            <a:ext cx="2754398" cy="727390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503C646-3FE0-EBBD-8634-92BE30DDA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366025" y="2001154"/>
            <a:ext cx="2754398" cy="72739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854" y="116041"/>
            <a:ext cx="9057372" cy="1378563"/>
          </a:xfrm>
        </p:spPr>
        <p:txBody>
          <a:bodyPr>
            <a:normAutofit/>
          </a:bodyPr>
          <a:lstStyle/>
          <a:p>
            <a:r>
              <a:rPr lang="zh-TW" altLang="en-US" sz="4133">
                <a:latin typeface="+mn-lt"/>
                <a:ea typeface="+mn-ea"/>
                <a:cs typeface="+mn-ea"/>
                <a:sym typeface="+mn-lt"/>
              </a:rPr>
              <a:t>有線網路</a:t>
            </a:r>
            <a:r>
              <a:rPr lang="zh-CN" altLang="en-US" sz="4133">
                <a:latin typeface="+mn-lt"/>
                <a:ea typeface="+mn-ea"/>
                <a:cs typeface="+mn-ea"/>
                <a:sym typeface="+mn-lt"/>
              </a:rPr>
              <a:t>升級高速網管型網路交換器以改善多人協作效率</a:t>
            </a:r>
            <a:endParaRPr lang="zh-TW" altLang="en-US" sz="4133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6970752" y="1918992"/>
            <a:ext cx="48510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267" b="1" kern="0">
                <a:solidFill>
                  <a:srgbClr val="000000"/>
                </a:solidFill>
                <a:cs typeface="+mn-ea"/>
                <a:sym typeface="+mn-lt"/>
              </a:rPr>
              <a:t>無須更換既有佈線即可升速 </a:t>
            </a:r>
            <a:r>
              <a:rPr lang="en-US" altLang="zh-TW" sz="2500" b="1" kern="0">
                <a:solidFill>
                  <a:srgbClr val="EE7100"/>
                </a:solidFill>
                <a:cs typeface="+mn-ea"/>
                <a:sym typeface="+mn-lt"/>
              </a:rPr>
              <a:t>2.5</a:t>
            </a:r>
            <a:r>
              <a:rPr lang="en" altLang="zh-TW" sz="2500" b="1" kern="0">
                <a:solidFill>
                  <a:srgbClr val="EE7100"/>
                </a:solidFill>
                <a:cs typeface="+mn-ea"/>
                <a:sym typeface="+mn-lt"/>
              </a:rPr>
              <a:t>GbE</a:t>
            </a:r>
            <a:endParaRPr lang="zh-TW" altLang="en-US" sz="2500" b="1" kern="0">
              <a:solidFill>
                <a:srgbClr val="EE7100"/>
              </a:solidFill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611562" y="4027547"/>
            <a:ext cx="2764539" cy="389787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QSW-M1204-4C (</a:t>
            </a:r>
            <a:r>
              <a:rPr lang="zh-TW" altLang="en-US" sz="1733" b="1" kern="0">
                <a:solidFill>
                  <a:srgbClr val="17478A"/>
                </a:solidFill>
                <a:cs typeface="+mn-ea"/>
                <a:sym typeface="+mn-lt"/>
              </a:rPr>
              <a:t>網管型</a:t>
            </a: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)</a:t>
            </a:r>
            <a:endParaRPr lang="zh-TW" altLang="en-US" sz="1733" b="1" kern="0">
              <a:solidFill>
                <a:srgbClr val="17478A"/>
              </a:solidFill>
              <a:cs typeface="+mn-ea"/>
              <a:sym typeface="+mn-lt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E37C6709-39C4-C947-A622-E52DACD9B7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977" y="5025467"/>
            <a:ext cx="2247728" cy="695999"/>
          </a:xfrm>
          <a:prstGeom prst="rect">
            <a:avLst/>
          </a:prstGeom>
          <a:effectLst>
            <a:outerShdw blurRad="431800" dist="355600" dir="1740000" algn="tl" rotWithShape="0">
              <a:prstClr val="black">
                <a:alpha val="23000"/>
              </a:prstClr>
            </a:outerShd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A6734F7-28E8-9842-8ED4-06B7CD84A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562" y="5135443"/>
            <a:ext cx="2215847" cy="533797"/>
          </a:xfrm>
          <a:prstGeom prst="rect">
            <a:avLst/>
          </a:prstGeom>
          <a:effectLst>
            <a:outerShdw blurRad="431800" dist="355600" dir="1740000" algn="tl" rotWithShape="0">
              <a:prstClr val="black">
                <a:alpha val="23000"/>
              </a:prstClr>
            </a:outerShdw>
          </a:effec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6EF3DEEC-3197-AF44-B300-658795AE0B74}"/>
              </a:ext>
            </a:extLst>
          </p:cNvPr>
          <p:cNvSpPr txBox="1"/>
          <p:nvPr/>
        </p:nvSpPr>
        <p:spPr>
          <a:xfrm>
            <a:off x="580838" y="5689199"/>
            <a:ext cx="2579552" cy="35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QSW-M408-4C (</a:t>
            </a:r>
            <a:r>
              <a:rPr lang="zh-TW" altLang="en-US" sz="1733" b="1" kern="0">
                <a:solidFill>
                  <a:srgbClr val="17478A"/>
                </a:solidFill>
                <a:cs typeface="+mn-ea"/>
                <a:sym typeface="+mn-lt"/>
              </a:rPr>
              <a:t>網管型</a:t>
            </a: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)</a:t>
            </a:r>
            <a:endParaRPr lang="zh-TW" altLang="en-US" sz="1733" b="1" kern="0">
              <a:solidFill>
                <a:srgbClr val="17478A"/>
              </a:solidFill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987836F-8016-6F4A-9ACA-CAC4790B62B8}"/>
              </a:ext>
            </a:extLst>
          </p:cNvPr>
          <p:cNvSpPr txBox="1"/>
          <p:nvPr/>
        </p:nvSpPr>
        <p:spPr>
          <a:xfrm>
            <a:off x="4011369" y="5687677"/>
            <a:ext cx="2579552" cy="35900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QSW-M408-2C (</a:t>
            </a:r>
            <a:r>
              <a:rPr lang="zh-TW" altLang="en-US" sz="1733" b="1" kern="0">
                <a:solidFill>
                  <a:srgbClr val="17478A"/>
                </a:solidFill>
                <a:cs typeface="+mn-ea"/>
                <a:sym typeface="+mn-lt"/>
              </a:rPr>
              <a:t>網管型</a:t>
            </a: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)</a:t>
            </a:r>
            <a:endParaRPr lang="zh-TW" altLang="en-US" sz="1733" b="1" kern="0">
              <a:solidFill>
                <a:srgbClr val="17478A"/>
              </a:solidFill>
              <a:cs typeface="+mn-ea"/>
              <a:sym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B94F65-AA2C-6047-87BA-9D222F42B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52" b="34435"/>
          <a:stretch/>
        </p:blipFill>
        <p:spPr bwMode="auto">
          <a:xfrm>
            <a:off x="2475342" y="1825705"/>
            <a:ext cx="2603705" cy="663163"/>
          </a:xfrm>
          <a:prstGeom prst="rect">
            <a:avLst/>
          </a:prstGeom>
          <a:noFill/>
          <a:effectLst>
            <a:outerShdw blurRad="431800" dist="355600" dir="1740000" algn="tl" rotWithShape="0">
              <a:prstClr val="black">
                <a:alpha val="2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B02DE4DD-D8DB-3B4D-8AA7-3F7170E8D7C5}"/>
              </a:ext>
            </a:extLst>
          </p:cNvPr>
          <p:cNvSpPr txBox="1"/>
          <p:nvPr/>
        </p:nvSpPr>
        <p:spPr>
          <a:xfrm>
            <a:off x="2417439" y="2483063"/>
            <a:ext cx="2702984" cy="35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QSW-M1208-8C (</a:t>
            </a:r>
            <a:r>
              <a:rPr lang="zh-TW" altLang="en-US" sz="1733" b="1" kern="0">
                <a:solidFill>
                  <a:srgbClr val="17478A"/>
                </a:solidFill>
                <a:cs typeface="+mn-ea"/>
                <a:sym typeface="+mn-lt"/>
              </a:rPr>
              <a:t>網管型</a:t>
            </a: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)</a:t>
            </a:r>
            <a:endParaRPr lang="zh-TW" altLang="en-US" sz="1733" b="1" kern="0">
              <a:solidFill>
                <a:srgbClr val="17478A"/>
              </a:solidFill>
              <a:cs typeface="+mn-ea"/>
              <a:sym typeface="+mn-lt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55BB60D-55BD-F347-A3A9-9F1A2E56DB2C}"/>
              </a:ext>
            </a:extLst>
          </p:cNvPr>
          <p:cNvSpPr txBox="1"/>
          <p:nvPr/>
        </p:nvSpPr>
        <p:spPr>
          <a:xfrm>
            <a:off x="2164780" y="2809748"/>
            <a:ext cx="388876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defTabSz="1219170">
              <a:lnSpc>
                <a:spcPts val="16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400" kern="0">
                <a:solidFill>
                  <a:srgbClr val="000000"/>
                </a:solidFill>
                <a:cs typeface="+mn-ea"/>
                <a:sym typeface="+mn-lt"/>
              </a:rPr>
              <a:t>8 x 10GbE Multi-Gig RJ45 / SFP+ </a:t>
            </a:r>
            <a:r>
              <a:rPr lang="zh-TW" altLang="en-US" sz="1400" kern="0">
                <a:solidFill>
                  <a:srgbClr val="000000"/>
                </a:solidFill>
                <a:cs typeface="+mn-ea"/>
                <a:sym typeface="+mn-lt"/>
              </a:rPr>
              <a:t>複合埠</a:t>
            </a:r>
            <a:endParaRPr lang="en-US" altLang="zh-TW" sz="1400" kern="0">
              <a:solidFill>
                <a:srgbClr val="000000"/>
              </a:solidFill>
              <a:cs typeface="+mn-ea"/>
              <a:sym typeface="+mn-lt"/>
            </a:endParaRPr>
          </a:p>
          <a:p>
            <a:pPr marL="182563" indent="-182563" defTabSz="1219170">
              <a:lnSpc>
                <a:spcPts val="16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400" kern="0">
                <a:solidFill>
                  <a:srgbClr val="000000"/>
                </a:solidFill>
                <a:cs typeface="+mn-ea"/>
                <a:sym typeface="+mn-lt"/>
              </a:rPr>
              <a:t>4 x 10GbE SFP+</a:t>
            </a:r>
            <a:endParaRPr lang="zh-TW" altLang="en-US" sz="14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72CF8E8-B8D8-0C4D-A1F6-D012F43D9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944"/>
          <a:stretch/>
        </p:blipFill>
        <p:spPr bwMode="auto">
          <a:xfrm>
            <a:off x="722134" y="3363036"/>
            <a:ext cx="2603707" cy="653883"/>
          </a:xfrm>
          <a:prstGeom prst="rect">
            <a:avLst/>
          </a:prstGeom>
          <a:noFill/>
          <a:effectLst>
            <a:outerShdw blurRad="431800" dist="355600" dir="1740000" algn="tl" rotWithShape="0">
              <a:prstClr val="black">
                <a:alpha val="2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D68CEE8-6CF2-2A45-BA0B-FB1B08997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43" b="34044"/>
          <a:stretch/>
        </p:blipFill>
        <p:spPr bwMode="auto">
          <a:xfrm>
            <a:off x="3870182" y="3365743"/>
            <a:ext cx="2603705" cy="663163"/>
          </a:xfrm>
          <a:prstGeom prst="rect">
            <a:avLst/>
          </a:prstGeom>
          <a:noFill/>
          <a:effectLst>
            <a:outerShdw blurRad="431800" dist="355600" dir="1740000" algn="tl" rotWithShape="0">
              <a:prstClr val="black">
                <a:alpha val="2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2BCD94E1-30FD-2246-B096-ADFDF0A71063}"/>
              </a:ext>
            </a:extLst>
          </p:cNvPr>
          <p:cNvSpPr txBox="1"/>
          <p:nvPr/>
        </p:nvSpPr>
        <p:spPr>
          <a:xfrm>
            <a:off x="3901588" y="4010223"/>
            <a:ext cx="2579552" cy="35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QSW-M804-4C (</a:t>
            </a:r>
            <a:r>
              <a:rPr lang="zh-TW" altLang="en-US" sz="1733" b="1" kern="0">
                <a:solidFill>
                  <a:srgbClr val="17478A"/>
                </a:solidFill>
                <a:cs typeface="+mn-ea"/>
                <a:sym typeface="+mn-lt"/>
              </a:rPr>
              <a:t>網管型</a:t>
            </a:r>
            <a:r>
              <a:rPr lang="en-US" altLang="zh-TW" sz="1733" b="1" kern="0">
                <a:solidFill>
                  <a:srgbClr val="17478A"/>
                </a:solidFill>
                <a:cs typeface="+mn-ea"/>
                <a:sym typeface="+mn-lt"/>
              </a:rPr>
              <a:t>)</a:t>
            </a:r>
            <a:endParaRPr lang="zh-TW" altLang="en-US" sz="1733" b="1" kern="0">
              <a:solidFill>
                <a:srgbClr val="17478A"/>
              </a:solidFill>
              <a:cs typeface="+mn-ea"/>
              <a:sym typeface="+mn-lt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A22FBED-49B1-EA47-A47B-B9A5764609B6}"/>
              </a:ext>
            </a:extLst>
          </p:cNvPr>
          <p:cNvSpPr txBox="1"/>
          <p:nvPr/>
        </p:nvSpPr>
        <p:spPr>
          <a:xfrm>
            <a:off x="493238" y="4346584"/>
            <a:ext cx="3053459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defTabSz="1219170">
              <a:lnSpc>
                <a:spcPts val="16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400" kern="0">
                <a:solidFill>
                  <a:srgbClr val="000000"/>
                </a:solidFill>
                <a:cs typeface="+mn-ea"/>
                <a:sym typeface="+mn-lt"/>
              </a:rPr>
              <a:t>4 x 10GbE Multi-Gig RJ45 / SFP+ </a:t>
            </a:r>
            <a:r>
              <a:rPr lang="zh-TW" altLang="en-US" sz="1400" kern="0">
                <a:solidFill>
                  <a:srgbClr val="000000"/>
                </a:solidFill>
                <a:cs typeface="+mn-ea"/>
                <a:sym typeface="+mn-lt"/>
              </a:rPr>
              <a:t>複合埠</a:t>
            </a:r>
            <a:endParaRPr lang="en-US" altLang="zh-TW" sz="1400" kern="0">
              <a:solidFill>
                <a:srgbClr val="000000"/>
              </a:solidFill>
              <a:cs typeface="+mn-ea"/>
              <a:sym typeface="+mn-lt"/>
            </a:endParaRPr>
          </a:p>
          <a:p>
            <a:pPr marL="182563" indent="-182563" defTabSz="1219170">
              <a:lnSpc>
                <a:spcPts val="16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400" kern="0">
                <a:solidFill>
                  <a:srgbClr val="000000"/>
                </a:solidFill>
                <a:cs typeface="+mn-ea"/>
                <a:sym typeface="+mn-lt"/>
              </a:rPr>
              <a:t>8 x 10GbE SFP+</a:t>
            </a:r>
            <a:endParaRPr lang="zh-TW" altLang="en-US" sz="14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B363DA4-0F50-144F-BC81-6CB05FE0E879}"/>
              </a:ext>
            </a:extLst>
          </p:cNvPr>
          <p:cNvSpPr txBox="1"/>
          <p:nvPr/>
        </p:nvSpPr>
        <p:spPr>
          <a:xfrm>
            <a:off x="3841771" y="4367703"/>
            <a:ext cx="311332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defTabSz="1219170">
              <a:lnSpc>
                <a:spcPts val="16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400" kern="0">
                <a:solidFill>
                  <a:srgbClr val="000000"/>
                </a:solidFill>
                <a:cs typeface="+mn-ea"/>
                <a:sym typeface="+mn-lt"/>
              </a:rPr>
              <a:t>4 x 10GbE Multi-Gig RJ45 / SFP+ </a:t>
            </a:r>
            <a:r>
              <a:rPr lang="zh-TW" altLang="en-US" sz="1400" kern="0">
                <a:solidFill>
                  <a:srgbClr val="000000"/>
                </a:solidFill>
                <a:cs typeface="+mn-ea"/>
                <a:sym typeface="+mn-lt"/>
              </a:rPr>
              <a:t>複合埠</a:t>
            </a:r>
            <a:endParaRPr lang="en-US" altLang="zh-TW" sz="1400" kern="0">
              <a:solidFill>
                <a:srgbClr val="000000"/>
              </a:solidFill>
              <a:cs typeface="+mn-ea"/>
              <a:sym typeface="+mn-lt"/>
            </a:endParaRPr>
          </a:p>
          <a:p>
            <a:pPr marL="182563" indent="-182563" defTabSz="1219170">
              <a:lnSpc>
                <a:spcPts val="16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400" kern="0">
                <a:solidFill>
                  <a:srgbClr val="000000"/>
                </a:solidFill>
                <a:cs typeface="+mn-ea"/>
                <a:sym typeface="+mn-lt"/>
              </a:rPr>
              <a:t>4 x 10GbE SFP+</a:t>
            </a:r>
            <a:endParaRPr lang="zh-TW" altLang="en-US" sz="14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382526D2-C66A-D04A-9CBB-F57F87926AE7}"/>
              </a:ext>
            </a:extLst>
          </p:cNvPr>
          <p:cNvSpPr txBox="1"/>
          <p:nvPr/>
        </p:nvSpPr>
        <p:spPr>
          <a:xfrm>
            <a:off x="493238" y="6029782"/>
            <a:ext cx="3053460" cy="771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defTabSz="1219170">
              <a:lnSpc>
                <a:spcPts val="16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400" kern="0">
                <a:solidFill>
                  <a:srgbClr val="000000"/>
                </a:solidFill>
                <a:cs typeface="+mn-ea"/>
                <a:sym typeface="+mn-lt"/>
              </a:rPr>
              <a:t>4 x 10GbE Multi-Gig RJ45 / SFP+ </a:t>
            </a:r>
            <a:r>
              <a:rPr lang="zh-TW" altLang="en-US" sz="1400" kern="0">
                <a:solidFill>
                  <a:srgbClr val="000000"/>
                </a:solidFill>
                <a:cs typeface="+mn-ea"/>
                <a:sym typeface="+mn-lt"/>
              </a:rPr>
              <a:t>複合埠</a:t>
            </a:r>
            <a:endParaRPr lang="en-US" altLang="zh-TW" sz="1400" kern="0">
              <a:solidFill>
                <a:srgbClr val="000000"/>
              </a:solidFill>
              <a:cs typeface="+mn-ea"/>
              <a:sym typeface="+mn-lt"/>
            </a:endParaRPr>
          </a:p>
          <a:p>
            <a:pPr marL="182563" indent="-182563" defTabSz="1219170">
              <a:lnSpc>
                <a:spcPts val="16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400" kern="0">
                <a:solidFill>
                  <a:srgbClr val="000000"/>
                </a:solidFill>
                <a:cs typeface="+mn-ea"/>
                <a:sym typeface="+mn-lt"/>
              </a:rPr>
              <a:t>8 x 1GbE RJ45</a:t>
            </a:r>
            <a:endParaRPr lang="zh-TW" altLang="en-US" sz="14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78DF9298-EBD8-3042-B56F-19DB59F7D84F}"/>
              </a:ext>
            </a:extLst>
          </p:cNvPr>
          <p:cNvSpPr txBox="1"/>
          <p:nvPr/>
        </p:nvSpPr>
        <p:spPr>
          <a:xfrm>
            <a:off x="3883336" y="5989024"/>
            <a:ext cx="3777193" cy="809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defTabSz="1219170">
              <a:lnSpc>
                <a:spcPts val="16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400" kern="0">
                <a:solidFill>
                  <a:srgbClr val="000000"/>
                </a:solidFill>
                <a:cs typeface="+mn-ea"/>
                <a:sym typeface="+mn-lt"/>
              </a:rPr>
              <a:t>2 x 10GbE Multi-Gig RJ45 / SFP+ </a:t>
            </a:r>
            <a:r>
              <a:rPr lang="zh-TW" altLang="en-US" sz="1400" kern="0">
                <a:solidFill>
                  <a:srgbClr val="000000"/>
                </a:solidFill>
                <a:cs typeface="+mn-ea"/>
                <a:sym typeface="+mn-lt"/>
              </a:rPr>
              <a:t>複合埠</a:t>
            </a:r>
            <a:endParaRPr lang="en-US" altLang="zh-TW" sz="1400" kern="0">
              <a:solidFill>
                <a:srgbClr val="000000"/>
              </a:solidFill>
              <a:cs typeface="+mn-ea"/>
              <a:sym typeface="+mn-lt"/>
            </a:endParaRPr>
          </a:p>
          <a:p>
            <a:pPr marL="182563" indent="-182563" defTabSz="1219170">
              <a:lnSpc>
                <a:spcPts val="16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400" kern="0">
                <a:solidFill>
                  <a:srgbClr val="000000"/>
                </a:solidFill>
                <a:cs typeface="+mn-ea"/>
                <a:sym typeface="+mn-lt"/>
              </a:rPr>
              <a:t>2 x 10GbE SFP+</a:t>
            </a:r>
          </a:p>
          <a:p>
            <a:pPr marL="182563" indent="-182563" defTabSz="1219170">
              <a:lnSpc>
                <a:spcPts val="1600"/>
              </a:lnSpc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1400" kern="0">
                <a:solidFill>
                  <a:srgbClr val="000000"/>
                </a:solidFill>
                <a:cs typeface="+mn-ea"/>
                <a:sym typeface="+mn-lt"/>
              </a:rPr>
              <a:t>8 x 1GbE RJ45</a:t>
            </a:r>
            <a:endParaRPr lang="zh-TW" altLang="en-US" sz="14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84C9F2F-8578-E013-EBEB-7532EE24F46B}"/>
              </a:ext>
            </a:extLst>
          </p:cNvPr>
          <p:cNvGrpSpPr/>
          <p:nvPr/>
        </p:nvGrpSpPr>
        <p:grpSpPr>
          <a:xfrm>
            <a:off x="7959678" y="2843613"/>
            <a:ext cx="2662448" cy="2541185"/>
            <a:chOff x="7959678" y="2465724"/>
            <a:chExt cx="2662448" cy="3105346"/>
          </a:xfrm>
        </p:grpSpPr>
        <p:pic>
          <p:nvPicPr>
            <p:cNvPr id="11" name="图片 57">
              <a:extLst>
                <a:ext uri="{FF2B5EF4-FFF2-40B4-BE49-F238E27FC236}">
                  <a16:creationId xmlns:a16="http://schemas.microsoft.com/office/drawing/2014/main" id="{EA28F64A-A2AC-4CE3-B9F9-D60F9828F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6596746" y="3828656"/>
              <a:ext cx="3088415" cy="362552"/>
            </a:xfrm>
            <a:prstGeom prst="rect">
              <a:avLst/>
            </a:prstGeom>
          </p:spPr>
        </p:pic>
        <p:pic>
          <p:nvPicPr>
            <p:cNvPr id="12" name="图片 57">
              <a:extLst>
                <a:ext uri="{FF2B5EF4-FFF2-40B4-BE49-F238E27FC236}">
                  <a16:creationId xmlns:a16="http://schemas.microsoft.com/office/drawing/2014/main" id="{24696CFC-C7C5-4CEF-8850-739E5D5BCA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724201" y="3845587"/>
              <a:ext cx="3088415" cy="362552"/>
            </a:xfrm>
            <a:prstGeom prst="rect">
              <a:avLst/>
            </a:prstGeom>
          </p:spPr>
        </p:pic>
        <p:pic>
          <p:nvPicPr>
            <p:cNvPr id="13" name="图片 57">
              <a:extLst>
                <a:ext uri="{FF2B5EF4-FFF2-40B4-BE49-F238E27FC236}">
                  <a16:creationId xmlns:a16="http://schemas.microsoft.com/office/drawing/2014/main" id="{B643A1B0-D64E-436F-A9EB-0FC558970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896642" y="3832211"/>
              <a:ext cx="3088415" cy="362552"/>
            </a:xfrm>
            <a:prstGeom prst="rect">
              <a:avLst/>
            </a:prstGeom>
          </p:spPr>
        </p:pic>
      </p:grpSp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0138" y="5264160"/>
            <a:ext cx="1839337" cy="17037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171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E19627E2-4225-59FB-F36D-BFEDA994C9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3464" y="1683367"/>
            <a:ext cx="6323614" cy="409412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7000"/>
              </a:srgb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5D7944F-9DC4-4148-B49A-D907746A6F3B}"/>
              </a:ext>
            </a:extLst>
          </p:cNvPr>
          <p:cNvSpPr txBox="1"/>
          <p:nvPr/>
        </p:nvSpPr>
        <p:spPr>
          <a:xfrm>
            <a:off x="592090" y="2418134"/>
            <a:ext cx="3985592" cy="339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lnSpc>
                <a:spcPts val="3000"/>
              </a:lnSpc>
              <a:spcBef>
                <a:spcPts val="2500"/>
              </a:spcBef>
              <a:buFont typeface="Arial" panose="020B0604020202020204" pitchFamily="34" charset="0"/>
              <a:buChar char="•"/>
            </a:pPr>
            <a:r>
              <a:rPr lang="en-US" altLang="zh-TW" sz="2200" spc="100" dirty="0">
                <a:solidFill>
                  <a:schemeClr val="bg1"/>
                </a:solidFill>
                <a:cs typeface="+mn-ea"/>
                <a:sym typeface="+mn-lt"/>
              </a:rPr>
              <a:t>Edge devices</a:t>
            </a:r>
            <a:r>
              <a:rPr lang="zh-TW" altLang="en-US" sz="2200" spc="100" dirty="0">
                <a:solidFill>
                  <a:schemeClr val="bg1"/>
                </a:solidFill>
                <a:cs typeface="+mn-ea"/>
                <a:sym typeface="+mn-lt"/>
              </a:rPr>
              <a:t>數量不多，都直連</a:t>
            </a:r>
            <a:r>
              <a:rPr lang="en-US" altLang="zh-TW" sz="2200" spc="100" dirty="0">
                <a:solidFill>
                  <a:schemeClr val="bg1"/>
                </a:solidFill>
                <a:cs typeface="+mn-ea"/>
                <a:sym typeface="+mn-lt"/>
              </a:rPr>
              <a:t>router</a:t>
            </a:r>
            <a:r>
              <a:rPr lang="zh-TW" altLang="en-US" sz="2200" spc="100" dirty="0">
                <a:solidFill>
                  <a:schemeClr val="bg1"/>
                </a:solidFill>
                <a:cs typeface="+mn-ea"/>
                <a:sym typeface="+mn-lt"/>
              </a:rPr>
              <a:t>就可</a:t>
            </a:r>
          </a:p>
          <a:p>
            <a:pPr marL="179388" indent="-179388">
              <a:lnSpc>
                <a:spcPts val="3000"/>
              </a:lnSpc>
              <a:spcBef>
                <a:spcPts val="2500"/>
              </a:spcBef>
              <a:buFont typeface="Arial" panose="020B0604020202020204" pitchFamily="34" charset="0"/>
              <a:buChar char="•"/>
            </a:pPr>
            <a:r>
              <a:rPr lang="zh-TW" altLang="en-US" sz="2200" spc="100" dirty="0">
                <a:solidFill>
                  <a:schemeClr val="bg1"/>
                </a:solidFill>
                <a:cs typeface="+mn-ea"/>
                <a:sym typeface="+mn-lt"/>
              </a:rPr>
              <a:t>需將多個</a:t>
            </a:r>
            <a:r>
              <a:rPr lang="en-US" altLang="zh-TW" sz="2200" spc="100" dirty="0">
                <a:solidFill>
                  <a:schemeClr val="bg1"/>
                </a:solidFill>
                <a:cs typeface="+mn-ea"/>
                <a:sym typeface="+mn-lt"/>
              </a:rPr>
              <a:t>physical interface</a:t>
            </a:r>
            <a:r>
              <a:rPr lang="zh-TW" altLang="en-US" sz="2200" spc="100" dirty="0">
                <a:solidFill>
                  <a:schemeClr val="bg1"/>
                </a:solidFill>
                <a:cs typeface="+mn-ea"/>
                <a:sym typeface="+mn-lt"/>
              </a:rPr>
              <a:t>串成同一個</a:t>
            </a:r>
            <a:r>
              <a:rPr lang="en-US" altLang="zh-TW" sz="2200" spc="100" dirty="0">
                <a:solidFill>
                  <a:schemeClr val="bg1"/>
                </a:solidFill>
                <a:cs typeface="+mn-ea"/>
                <a:sym typeface="+mn-lt"/>
              </a:rPr>
              <a:t>group</a:t>
            </a:r>
            <a:r>
              <a:rPr lang="zh-TW" altLang="en-US" sz="2200" spc="100" dirty="0">
                <a:solidFill>
                  <a:schemeClr val="bg1"/>
                </a:solidFill>
                <a:cs typeface="+mn-ea"/>
                <a:sym typeface="+mn-lt"/>
              </a:rPr>
              <a:t>，共用同一個</a:t>
            </a:r>
            <a:r>
              <a:rPr lang="en-US" altLang="zh-TW" sz="2200" spc="100" dirty="0">
                <a:solidFill>
                  <a:schemeClr val="bg1"/>
                </a:solidFill>
                <a:cs typeface="+mn-ea"/>
                <a:sym typeface="+mn-lt"/>
              </a:rPr>
              <a:t>subnet</a:t>
            </a:r>
          </a:p>
          <a:p>
            <a:pPr marL="179388" indent="-179388">
              <a:lnSpc>
                <a:spcPts val="3000"/>
              </a:lnSpc>
              <a:spcBef>
                <a:spcPts val="2500"/>
              </a:spcBef>
              <a:buFont typeface="Arial" panose="020B0604020202020204" pitchFamily="34" charset="0"/>
              <a:buChar char="•"/>
            </a:pPr>
            <a:r>
              <a:rPr lang="zh-TW" altLang="en-US" sz="2200" spc="100" dirty="0">
                <a:solidFill>
                  <a:schemeClr val="bg1"/>
                </a:solidFill>
                <a:cs typeface="+mn-ea"/>
                <a:sym typeface="+mn-lt"/>
              </a:rPr>
              <a:t>會有</a:t>
            </a:r>
            <a:r>
              <a:rPr lang="en-US" altLang="zh-TW" sz="2200" spc="100" dirty="0">
                <a:solidFill>
                  <a:schemeClr val="bg1"/>
                </a:solidFill>
                <a:cs typeface="+mn-ea"/>
                <a:sym typeface="+mn-lt"/>
              </a:rPr>
              <a:t>dual wan</a:t>
            </a:r>
            <a:r>
              <a:rPr lang="zh-TW" altLang="en-US" sz="2200" spc="100" dirty="0">
                <a:solidFill>
                  <a:schemeClr val="bg1"/>
                </a:solidFill>
                <a:cs typeface="+mn-ea"/>
                <a:sym typeface="+mn-lt"/>
              </a:rPr>
              <a:t>的布建做備援使用</a:t>
            </a:r>
            <a:endParaRPr lang="en-US" altLang="zh-TW" sz="2200" spc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C0A7872-7B1A-E65B-7418-80538889BE66}"/>
              </a:ext>
            </a:extLst>
          </p:cNvPr>
          <p:cNvSpPr txBox="1"/>
          <p:nvPr/>
        </p:nvSpPr>
        <p:spPr>
          <a:xfrm>
            <a:off x="4737005" y="1928395"/>
            <a:ext cx="1725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400" dirty="0">
                <a:solidFill>
                  <a:schemeClr val="bg1"/>
                </a:solidFill>
                <a:cs typeface="+mn-ea"/>
                <a:sym typeface="+mn-lt"/>
              </a:rPr>
              <a:t>ISP 1 with 60Mbps </a:t>
            </a:r>
            <a:br>
              <a:rPr lang="en-US" altLang="zh-TW" sz="14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sz="1400" dirty="0">
                <a:solidFill>
                  <a:schemeClr val="bg1"/>
                </a:solidFill>
                <a:cs typeface="+mn-ea"/>
                <a:sym typeface="+mn-lt"/>
              </a:rPr>
              <a:t>for master</a:t>
            </a:r>
            <a:endParaRPr lang="zh-TW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8C3F111-B877-B415-0AB5-C700E0E17E57}"/>
              </a:ext>
            </a:extLst>
          </p:cNvPr>
          <p:cNvSpPr txBox="1"/>
          <p:nvPr/>
        </p:nvSpPr>
        <p:spPr>
          <a:xfrm>
            <a:off x="8842518" y="1928395"/>
            <a:ext cx="1725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cs typeface="+mn-ea"/>
                <a:sym typeface="+mn-lt"/>
              </a:rPr>
              <a:t>ISP 2 with 20Mbps </a:t>
            </a:r>
            <a:br>
              <a:rPr lang="en-US" altLang="zh-TW" sz="14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TW" sz="1400" dirty="0">
                <a:solidFill>
                  <a:schemeClr val="bg1"/>
                </a:solidFill>
                <a:cs typeface="+mn-ea"/>
                <a:sym typeface="+mn-lt"/>
              </a:rPr>
              <a:t>for backup</a:t>
            </a:r>
            <a:endParaRPr lang="zh-TW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4B6DC91-0C5A-1A44-D198-A6ABD0BDA594}"/>
              </a:ext>
            </a:extLst>
          </p:cNvPr>
          <p:cNvSpPr txBox="1"/>
          <p:nvPr/>
        </p:nvSpPr>
        <p:spPr>
          <a:xfrm>
            <a:off x="5251815" y="5453976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 dirty="0">
                <a:cs typeface="+mn-ea"/>
                <a:sym typeface="+mn-lt"/>
              </a:rPr>
              <a:t>192.168.1.10</a:t>
            </a:r>
            <a:endParaRPr lang="zh-TW" altLang="en-US" sz="1000" dirty="0">
              <a:cs typeface="+mn-ea"/>
              <a:sym typeface="+mn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B40119E-09CA-6EF8-CEB3-50FD94CEABD2}"/>
              </a:ext>
            </a:extLst>
          </p:cNvPr>
          <p:cNvSpPr txBox="1"/>
          <p:nvPr/>
        </p:nvSpPr>
        <p:spPr>
          <a:xfrm>
            <a:off x="6316646" y="5453975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 dirty="0">
                <a:cs typeface="+mn-ea"/>
                <a:sym typeface="+mn-lt"/>
              </a:rPr>
              <a:t>192.168.1.20</a:t>
            </a:r>
            <a:endParaRPr lang="zh-TW" altLang="en-US" sz="1000" dirty="0"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6FD8E4A-87DD-CCD8-0F1F-ED8489CBA296}"/>
              </a:ext>
            </a:extLst>
          </p:cNvPr>
          <p:cNvSpPr txBox="1"/>
          <p:nvPr/>
        </p:nvSpPr>
        <p:spPr>
          <a:xfrm>
            <a:off x="7412496" y="5448681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 dirty="0">
                <a:cs typeface="+mn-ea"/>
                <a:sym typeface="+mn-lt"/>
              </a:rPr>
              <a:t>192.168.1.30</a:t>
            </a:r>
            <a:endParaRPr lang="zh-TW" altLang="en-US" sz="1000" dirty="0"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7721B6B-7280-238D-ABAB-62F3090C20C3}"/>
              </a:ext>
            </a:extLst>
          </p:cNvPr>
          <p:cNvSpPr txBox="1"/>
          <p:nvPr/>
        </p:nvSpPr>
        <p:spPr>
          <a:xfrm>
            <a:off x="8477327" y="5448680"/>
            <a:ext cx="934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 dirty="0">
                <a:cs typeface="+mn-ea"/>
                <a:sym typeface="+mn-lt"/>
              </a:rPr>
              <a:t>192.168.1.40</a:t>
            </a:r>
            <a:endParaRPr lang="zh-TW" altLang="en-US" sz="1000" dirty="0"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689DB76-475A-2118-17DF-AABDB3F9111A}"/>
              </a:ext>
            </a:extLst>
          </p:cNvPr>
          <p:cNvSpPr txBox="1"/>
          <p:nvPr/>
        </p:nvSpPr>
        <p:spPr>
          <a:xfrm>
            <a:off x="9556771" y="5474549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 dirty="0">
                <a:cs typeface="+mn-ea"/>
                <a:sym typeface="+mn-lt"/>
              </a:rPr>
              <a:t>192.168.2.150</a:t>
            </a:r>
            <a:endParaRPr lang="zh-TW" altLang="en-US" sz="1000" dirty="0"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064434C-DA1D-2261-2DA3-EA5A7A0927DA}"/>
              </a:ext>
            </a:extLst>
          </p:cNvPr>
          <p:cNvSpPr txBox="1"/>
          <p:nvPr/>
        </p:nvSpPr>
        <p:spPr>
          <a:xfrm>
            <a:off x="10515227" y="5474549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000" dirty="0">
                <a:cs typeface="+mn-ea"/>
                <a:sym typeface="+mn-lt"/>
              </a:rPr>
              <a:t>192.168.2.160</a:t>
            </a:r>
            <a:endParaRPr lang="zh-TW" altLang="en-US" sz="1000" dirty="0"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71E1CE3-7D43-1955-8BB5-6094D791FB7F}"/>
              </a:ext>
            </a:extLst>
          </p:cNvPr>
          <p:cNvSpPr txBox="1"/>
          <p:nvPr/>
        </p:nvSpPr>
        <p:spPr>
          <a:xfrm>
            <a:off x="6400745" y="5845707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cs typeface="+mn-ea"/>
                <a:sym typeface="+mn-lt"/>
              </a:rPr>
              <a:t>Employee network</a:t>
            </a:r>
            <a:endParaRPr lang="zh-TW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52240F57-9392-6710-88D8-C7B0CC7B3873}"/>
              </a:ext>
            </a:extLst>
          </p:cNvPr>
          <p:cNvSpPr txBox="1"/>
          <p:nvPr/>
        </p:nvSpPr>
        <p:spPr>
          <a:xfrm>
            <a:off x="9959138" y="5845707"/>
            <a:ext cx="1216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cs typeface="+mn-ea"/>
                <a:sym typeface="+mn-lt"/>
              </a:rPr>
              <a:t>Office device</a:t>
            </a:r>
            <a:endParaRPr lang="zh-TW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640F0E4-1392-145E-F88B-6CDDE7F181FB}"/>
              </a:ext>
            </a:extLst>
          </p:cNvPr>
          <p:cNvSpPr txBox="1"/>
          <p:nvPr/>
        </p:nvSpPr>
        <p:spPr>
          <a:xfrm>
            <a:off x="6462093" y="6143235"/>
            <a:ext cx="4352235" cy="610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altLang="zh-TW" sz="1500" b="1" dirty="0">
                <a:solidFill>
                  <a:srgbClr val="FFFF00"/>
                </a:solidFill>
                <a:cs typeface="+mn-ea"/>
                <a:sym typeface="+mn-lt"/>
              </a:rPr>
              <a:t>Employee network: 192.168.1.x</a:t>
            </a:r>
            <a:br>
              <a:rPr lang="en-US" altLang="zh-TW" sz="1500" b="1" dirty="0">
                <a:solidFill>
                  <a:srgbClr val="FFFF00"/>
                </a:solidFill>
                <a:cs typeface="+mn-ea"/>
                <a:sym typeface="+mn-lt"/>
              </a:rPr>
            </a:br>
            <a:r>
              <a:rPr lang="en-US" altLang="zh-TW" sz="1500" b="1" dirty="0">
                <a:solidFill>
                  <a:srgbClr val="FFFF00"/>
                </a:solidFill>
                <a:cs typeface="+mn-ea"/>
                <a:sym typeface="+mn-lt"/>
              </a:rPr>
              <a:t>Office device network: 192.168.2.x</a:t>
            </a:r>
            <a:endParaRPr lang="zh-TW" altLang="en-US" sz="1500" b="1" dirty="0">
              <a:solidFill>
                <a:srgbClr val="FFFF00"/>
              </a:solidFill>
              <a:cs typeface="+mn-ea"/>
              <a:sym typeface="+mn-lt"/>
            </a:endParaRPr>
          </a:p>
        </p:txBody>
      </p:sp>
      <p:sp>
        <p:nvSpPr>
          <p:cNvPr id="18" name="標題 3">
            <a:extLst>
              <a:ext uri="{FF2B5EF4-FFF2-40B4-BE49-F238E27FC236}">
                <a16:creationId xmlns:a16="http://schemas.microsoft.com/office/drawing/2014/main" id="{CC976B41-60D9-ECFD-CFA5-E2A61819D3EC}"/>
              </a:ext>
            </a:extLst>
          </p:cNvPr>
          <p:cNvSpPr txBox="1">
            <a:spLocks/>
          </p:cNvSpPr>
          <p:nvPr/>
        </p:nvSpPr>
        <p:spPr>
          <a:xfrm>
            <a:off x="455801" y="116041"/>
            <a:ext cx="11263462" cy="13785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267" b="1" kern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pPr algn="ctr"/>
            <a:r>
              <a:rPr lang="en-US" altLang="zh-TW" sz="4133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Qhora-321/322</a:t>
            </a:r>
            <a:r>
              <a:rPr lang="zh-TW" altLang="en-US" sz="4133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44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多台</a:t>
            </a:r>
            <a:r>
              <a:rPr lang="en-US" altLang="zh-TW" sz="44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edge devices </a:t>
            </a:r>
            <a:r>
              <a:rPr lang="zh-TW" altLang="en-US" sz="44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隸屬同一網段</a:t>
            </a:r>
            <a:endParaRPr lang="en-US" altLang="zh-TW" sz="44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zh-TW" altLang="en-US" sz="44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，數量少且無</a:t>
            </a:r>
            <a:r>
              <a:rPr lang="en-US" altLang="zh-TW" sz="44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wireless</a:t>
            </a:r>
            <a:r>
              <a:rPr lang="zh-TW" altLang="en-US" sz="44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不需額外</a:t>
            </a:r>
            <a:r>
              <a:rPr lang="en-US" altLang="zh-TW" sz="44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switch</a:t>
            </a:r>
            <a:r>
              <a:rPr lang="zh-TW" altLang="en-US" sz="44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跟</a:t>
            </a:r>
            <a:r>
              <a:rPr lang="en-US" altLang="zh-TW" sz="44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AP</a:t>
            </a:r>
            <a:endParaRPr lang="zh-TW" altLang="en-US" sz="4133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5626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281578"/>
            <a:ext cx="12199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搭載最新 </a:t>
            </a:r>
            <a:r>
              <a:rPr lang="en" altLang="zh-TW" sz="36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Intel</a:t>
            </a:r>
            <a:r>
              <a:rPr lang="en-US" altLang="zh-TW" sz="36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12 </a:t>
            </a:r>
            <a:r>
              <a:rPr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代</a:t>
            </a:r>
            <a:r>
              <a:rPr lang="en-US" altLang="zh-TW" sz="36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core </a:t>
            </a:r>
            <a:r>
              <a:rPr lang="zh-TW" altLang="en-US" sz="36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適合多工高效能桌上型處理器</a:t>
            </a:r>
            <a:endParaRPr lang="en-US" altLang="zh-TW" sz="3600" b="1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5B831D2-EBA7-3A66-EA97-23D969F992DF}"/>
              </a:ext>
            </a:extLst>
          </p:cNvPr>
          <p:cNvSpPr txBox="1"/>
          <p:nvPr/>
        </p:nvSpPr>
        <p:spPr>
          <a:xfrm>
            <a:off x="1275495" y="1019704"/>
            <a:ext cx="9641010" cy="369332"/>
          </a:xfrm>
          <a:prstGeom prst="rect">
            <a:avLst/>
          </a:prstGeom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zh-TW" altLang="en-US" b="1" ker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Pentium </a:t>
            </a:r>
            <a:r>
              <a:rPr lang="en-US" altLang="zh-TW" b="1" ker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Gold</a:t>
            </a:r>
            <a:r>
              <a:rPr lang="zh-TW" altLang="en-US" b="1" ker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G</a:t>
            </a:r>
            <a:r>
              <a:rPr lang="en-US" altLang="zh-TW" b="1" ker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7400</a:t>
            </a:r>
            <a:r>
              <a:rPr lang="zh-TW" altLang="en-US" b="1" ker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/Core i3-</a:t>
            </a:r>
            <a:r>
              <a:rPr lang="en-US" altLang="zh-TW" b="1" ker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12100 </a:t>
            </a:r>
            <a:r>
              <a:rPr lang="zh-TW" altLang="en-US" b="1" ker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/ Core i5-</a:t>
            </a:r>
            <a:r>
              <a:rPr lang="en-US" altLang="zh-TW" b="1" ker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12400 </a:t>
            </a:r>
            <a:endParaRPr lang="zh-TW" altLang="en-US" b="1" ker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A1B44648-5109-8AAA-42A6-356ADBCB7025}"/>
              </a:ext>
            </a:extLst>
          </p:cNvPr>
          <p:cNvSpPr/>
          <p:nvPr/>
        </p:nvSpPr>
        <p:spPr>
          <a:xfrm>
            <a:off x="8023748" y="2307877"/>
            <a:ext cx="3798993" cy="1568445"/>
          </a:xfrm>
          <a:prstGeom prst="roundRect">
            <a:avLst>
              <a:gd name="adj" fmla="val 1933"/>
            </a:avLst>
          </a:prstGeom>
          <a:solidFill>
            <a:schemeClr val="bg1">
              <a:alpha val="1500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EBA654BE-094B-DF54-7F8D-37A84B7B41DA}"/>
              </a:ext>
            </a:extLst>
          </p:cNvPr>
          <p:cNvSpPr/>
          <p:nvPr/>
        </p:nvSpPr>
        <p:spPr>
          <a:xfrm>
            <a:off x="1558740" y="2261744"/>
            <a:ext cx="3834528" cy="1547656"/>
          </a:xfrm>
          <a:prstGeom prst="roundRect">
            <a:avLst>
              <a:gd name="adj" fmla="val 1933"/>
            </a:avLst>
          </a:prstGeom>
          <a:solidFill>
            <a:schemeClr val="bg1">
              <a:alpha val="1500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33781590-98E8-C819-EA1E-14BDC8584585}"/>
              </a:ext>
            </a:extLst>
          </p:cNvPr>
          <p:cNvSpPr/>
          <p:nvPr/>
        </p:nvSpPr>
        <p:spPr>
          <a:xfrm>
            <a:off x="1724041" y="4483105"/>
            <a:ext cx="9434980" cy="1577443"/>
          </a:xfrm>
          <a:prstGeom prst="roundRect">
            <a:avLst>
              <a:gd name="adj" fmla="val 1933"/>
            </a:avLst>
          </a:prstGeom>
          <a:solidFill>
            <a:schemeClr val="bg1">
              <a:alpha val="1500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3506D53-DF88-17D6-3CBB-1AD852DCF727}"/>
              </a:ext>
            </a:extLst>
          </p:cNvPr>
          <p:cNvSpPr txBox="1"/>
          <p:nvPr/>
        </p:nvSpPr>
        <p:spPr>
          <a:xfrm>
            <a:off x="2278183" y="2480435"/>
            <a:ext cx="2302933" cy="41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100" b="1">
                <a:cs typeface="+mn-ea"/>
                <a:sym typeface="+mn-lt"/>
              </a:rPr>
              <a:t>TVS-h474-PT-8G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F2445CE-8114-4D84-EDB5-FFF1EF301986}"/>
              </a:ext>
            </a:extLst>
          </p:cNvPr>
          <p:cNvSpPr txBox="1"/>
          <p:nvPr/>
        </p:nvSpPr>
        <p:spPr>
          <a:xfrm>
            <a:off x="8665094" y="2546760"/>
            <a:ext cx="2347917" cy="41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100" b="1">
                <a:cs typeface="+mn-ea"/>
                <a:sym typeface="+mn-lt"/>
              </a:rPr>
              <a:t>TVS-h874-i5-32G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82692B0-15C4-B183-8A4C-3CE3DCE9EB1F}"/>
              </a:ext>
            </a:extLst>
          </p:cNvPr>
          <p:cNvSpPr txBox="1"/>
          <p:nvPr/>
        </p:nvSpPr>
        <p:spPr>
          <a:xfrm>
            <a:off x="3810428" y="4669368"/>
            <a:ext cx="2347917" cy="41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100" b="1">
                <a:cs typeface="+mn-ea"/>
                <a:sym typeface="+mn-lt"/>
              </a:rPr>
              <a:t>TVS-h674-i5-32G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23CF0AA-1DE4-5597-D844-0DEF633B9DC9}"/>
              </a:ext>
            </a:extLst>
          </p:cNvPr>
          <p:cNvSpPr txBox="1"/>
          <p:nvPr/>
        </p:nvSpPr>
        <p:spPr>
          <a:xfrm>
            <a:off x="7394058" y="4656014"/>
            <a:ext cx="2347917" cy="41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100" b="1">
                <a:cs typeface="+mn-ea"/>
                <a:sym typeface="+mn-lt"/>
              </a:rPr>
              <a:t>TVS-h674-i3-16G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1D6F35DC-3AFB-3127-D40D-DCA30AB8F4A1}"/>
              </a:ext>
            </a:extLst>
          </p:cNvPr>
          <p:cNvSpPr txBox="1"/>
          <p:nvPr/>
        </p:nvSpPr>
        <p:spPr>
          <a:xfrm>
            <a:off x="8726162" y="2917953"/>
            <a:ext cx="2985626" cy="1044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cs typeface="+mn-ea"/>
                <a:sym typeface="+mn-lt"/>
              </a:rPr>
              <a:t>6</a:t>
            </a:r>
            <a:r>
              <a:rPr kumimoji="1" lang="zh-TW" altLang="en-US" sz="1300">
                <a:cs typeface="+mn-ea"/>
                <a:sym typeface="+mn-lt"/>
              </a:rPr>
              <a:t> 核 </a:t>
            </a:r>
            <a:r>
              <a:rPr kumimoji="1" lang="en-US" altLang="zh-TW" sz="1300">
                <a:cs typeface="+mn-ea"/>
                <a:sym typeface="+mn-lt"/>
              </a:rPr>
              <a:t>Core i5-12400 6C/12T 4.6GHz</a:t>
            </a:r>
          </a:p>
          <a:p>
            <a:pPr marL="182563" indent="-182563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cs typeface="+mn-ea"/>
                <a:sym typeface="+mn-lt"/>
              </a:rPr>
              <a:t>DDR4 32GB RAM (2 x 16GB)</a:t>
            </a:r>
          </a:p>
          <a:p>
            <a:pPr marL="182563" indent="-182563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cs typeface="+mn-ea"/>
                <a:sym typeface="+mn-lt"/>
              </a:rPr>
              <a:t>2.5GbE </a:t>
            </a:r>
            <a:r>
              <a:rPr kumimoji="1" lang="zh-TW" altLang="en-US" sz="1300">
                <a:cs typeface="+mn-ea"/>
                <a:sym typeface="+mn-lt"/>
              </a:rPr>
              <a:t>網路埠 </a:t>
            </a:r>
            <a:r>
              <a:rPr kumimoji="1" lang="en-US" altLang="zh-TW" sz="1300">
                <a:cs typeface="+mn-ea"/>
                <a:sym typeface="+mn-lt"/>
              </a:rPr>
              <a:t>x2 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endParaRPr kumimoji="1" lang="zh-TW" altLang="en-US" sz="1300">
              <a:cs typeface="+mn-ea"/>
              <a:sym typeface="+mn-lt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18C2CCF5-E577-D8A6-7E94-A8E68489D6E2}"/>
              </a:ext>
            </a:extLst>
          </p:cNvPr>
          <p:cNvSpPr txBox="1"/>
          <p:nvPr/>
        </p:nvSpPr>
        <p:spPr>
          <a:xfrm>
            <a:off x="2278183" y="2860073"/>
            <a:ext cx="2993640" cy="1044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cs typeface="+mn-ea"/>
                <a:sym typeface="+mn-lt"/>
              </a:rPr>
              <a:t>2</a:t>
            </a:r>
            <a:r>
              <a:rPr kumimoji="1" lang="zh-TW" altLang="en-US" sz="1300">
                <a:cs typeface="+mn-ea"/>
                <a:sym typeface="+mn-lt"/>
              </a:rPr>
              <a:t> 核 </a:t>
            </a:r>
            <a:r>
              <a:rPr kumimoji="1" lang="en-US" altLang="zh-TW" sz="1300">
                <a:cs typeface="+mn-ea"/>
                <a:sym typeface="+mn-lt"/>
              </a:rPr>
              <a:t>Pentium G7400 2C/4T 3.7GHz</a:t>
            </a:r>
          </a:p>
          <a:p>
            <a:pPr marL="182563" indent="-182563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cs typeface="+mn-ea"/>
                <a:sym typeface="+mn-lt"/>
              </a:rPr>
              <a:t>DDR4 8GB RAM (1 x 8GB)</a:t>
            </a:r>
          </a:p>
          <a:p>
            <a:pPr marL="182563" indent="-182563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cs typeface="+mn-ea"/>
                <a:sym typeface="+mn-lt"/>
              </a:rPr>
              <a:t>2.5GbE </a:t>
            </a:r>
            <a:r>
              <a:rPr kumimoji="1" lang="zh-TW" altLang="en-US" sz="1300">
                <a:cs typeface="+mn-ea"/>
                <a:sym typeface="+mn-lt"/>
              </a:rPr>
              <a:t>網路埠 </a:t>
            </a:r>
            <a:r>
              <a:rPr kumimoji="1" lang="en-US" altLang="zh-TW" sz="1300">
                <a:cs typeface="+mn-ea"/>
                <a:sym typeface="+mn-lt"/>
              </a:rPr>
              <a:t>x2 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endParaRPr kumimoji="1" lang="zh-TW" altLang="en-US" sz="1300">
              <a:cs typeface="+mn-ea"/>
              <a:sym typeface="+mn-lt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1A11E1B1-4CBA-5450-1649-9FDC0204AB73}"/>
              </a:ext>
            </a:extLst>
          </p:cNvPr>
          <p:cNvSpPr txBox="1"/>
          <p:nvPr/>
        </p:nvSpPr>
        <p:spPr>
          <a:xfrm>
            <a:off x="3839722" y="5060946"/>
            <a:ext cx="2985626" cy="1044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cs typeface="+mn-ea"/>
                <a:sym typeface="+mn-lt"/>
              </a:rPr>
              <a:t>6</a:t>
            </a:r>
            <a:r>
              <a:rPr kumimoji="1" lang="zh-TW" altLang="en-US" sz="1300">
                <a:cs typeface="+mn-ea"/>
                <a:sym typeface="+mn-lt"/>
              </a:rPr>
              <a:t> 核 </a:t>
            </a:r>
            <a:r>
              <a:rPr kumimoji="1" lang="en-US" altLang="zh-TW" sz="1300">
                <a:cs typeface="+mn-ea"/>
                <a:sym typeface="+mn-lt"/>
              </a:rPr>
              <a:t>Core i5-12500 6C/12T 4.6GHz</a:t>
            </a:r>
          </a:p>
          <a:p>
            <a:pPr marL="182563" indent="-182563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cs typeface="+mn-ea"/>
                <a:sym typeface="+mn-lt"/>
              </a:rPr>
              <a:t>DDR4 32GB RAM (2 x 16GB)</a:t>
            </a:r>
          </a:p>
          <a:p>
            <a:pPr marL="182563" indent="-182563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cs typeface="+mn-ea"/>
                <a:sym typeface="+mn-lt"/>
              </a:rPr>
              <a:t>2.5GbE </a:t>
            </a:r>
            <a:r>
              <a:rPr kumimoji="1" lang="zh-TW" altLang="en-US" sz="1300">
                <a:cs typeface="+mn-ea"/>
                <a:sym typeface="+mn-lt"/>
              </a:rPr>
              <a:t>網路埠 </a:t>
            </a:r>
            <a:r>
              <a:rPr kumimoji="1" lang="en-US" altLang="zh-TW" sz="1300">
                <a:cs typeface="+mn-ea"/>
                <a:sym typeface="+mn-lt"/>
              </a:rPr>
              <a:t>x2 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endParaRPr kumimoji="1" lang="zh-TW" altLang="en-US" sz="1300"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E4F949F-E3B9-F62C-E875-C65AB6EE206B}"/>
              </a:ext>
            </a:extLst>
          </p:cNvPr>
          <p:cNvSpPr txBox="1"/>
          <p:nvPr/>
        </p:nvSpPr>
        <p:spPr>
          <a:xfrm>
            <a:off x="7446170" y="5035586"/>
            <a:ext cx="2892651" cy="1044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cs typeface="+mn-ea"/>
                <a:sym typeface="+mn-lt"/>
              </a:rPr>
              <a:t>4</a:t>
            </a:r>
            <a:r>
              <a:rPr kumimoji="1" lang="zh-TW" altLang="en-US" sz="1300">
                <a:cs typeface="+mn-ea"/>
                <a:sym typeface="+mn-lt"/>
              </a:rPr>
              <a:t> 核 </a:t>
            </a:r>
            <a:r>
              <a:rPr kumimoji="1" lang="en-US" altLang="zh-TW" sz="1300">
                <a:cs typeface="+mn-ea"/>
                <a:sym typeface="+mn-lt"/>
              </a:rPr>
              <a:t>Core i3-12100 4C/8T 4.3GHz</a:t>
            </a:r>
          </a:p>
          <a:p>
            <a:pPr marL="182563" indent="-182563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cs typeface="+mn-ea"/>
                <a:sym typeface="+mn-lt"/>
              </a:rPr>
              <a:t>DDR4 16GB RAM (1 x 16GB)</a:t>
            </a:r>
          </a:p>
          <a:p>
            <a:pPr marL="182563" indent="-182563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kumimoji="1" lang="en-US" altLang="zh-TW" sz="1300">
                <a:cs typeface="+mn-ea"/>
                <a:sym typeface="+mn-lt"/>
              </a:rPr>
              <a:t>2.5GbE </a:t>
            </a:r>
            <a:r>
              <a:rPr kumimoji="1" lang="zh-TW" altLang="en-US" sz="1300">
                <a:cs typeface="+mn-ea"/>
                <a:sym typeface="+mn-lt"/>
              </a:rPr>
              <a:t>網路埠 </a:t>
            </a:r>
            <a:r>
              <a:rPr kumimoji="1" lang="en-US" altLang="zh-TW" sz="1300">
                <a:cs typeface="+mn-ea"/>
                <a:sym typeface="+mn-lt"/>
              </a:rPr>
              <a:t>x2 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endParaRPr kumimoji="1" lang="zh-TW" altLang="en-US" sz="1300">
              <a:cs typeface="+mn-ea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5174285-4946-6AAA-5C6E-0CA951F48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284" y="4391092"/>
            <a:ext cx="2730284" cy="1804342"/>
          </a:xfrm>
          <a:prstGeom prst="rect">
            <a:avLst/>
          </a:prstGeom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52BCEBA-2F5D-0EAC-7AAD-829C6AA21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527" y="2236241"/>
            <a:ext cx="2730284" cy="1804342"/>
          </a:xfrm>
          <a:prstGeom prst="rect">
            <a:avLst/>
          </a:prstGeom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4119EEB-E33D-8641-A677-92327675E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" y="2202584"/>
            <a:ext cx="2730284" cy="1706730"/>
          </a:xfrm>
          <a:prstGeom prst="rect">
            <a:avLst/>
          </a:prstGeom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AC5C630-E8A6-C7A2-CE41-2A07A086D8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8" y="3389185"/>
            <a:ext cx="490893" cy="519060"/>
          </a:xfrm>
          <a:prstGeom prst="rect">
            <a:avLst/>
          </a:prstGeom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25092582-B437-AFFD-FAB5-29C1BB34B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44" y="3356675"/>
            <a:ext cx="498079" cy="526658"/>
          </a:xfrm>
          <a:prstGeom prst="rect">
            <a:avLst/>
          </a:prstGeom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EBE9BD4-F6D0-190B-4E26-E3F7725CEF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0" y="5657753"/>
            <a:ext cx="504684" cy="533643"/>
          </a:xfrm>
          <a:prstGeom prst="rect">
            <a:avLst/>
          </a:prstGeom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2AB2DA0-5BC8-4877-7FA9-07E076821D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94" y="5658212"/>
            <a:ext cx="494332" cy="522697"/>
          </a:xfrm>
          <a:prstGeom prst="rect">
            <a:avLst/>
          </a:prstGeom>
          <a:effectLst>
            <a:outerShdw blurRad="431800" dist="1905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162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97749"/>
            <a:ext cx="12191999" cy="1088159"/>
          </a:xfrm>
        </p:spPr>
        <p:txBody>
          <a:bodyPr>
            <a:normAutofit fontScale="90000"/>
          </a:bodyPr>
          <a:lstStyle/>
          <a:p>
            <a:r>
              <a:rPr lang="en-US" altLang="zh-TW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TVS-h874 </a:t>
            </a:r>
            <a:r>
              <a:rPr lang="zh-TW" alt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支援安裝</a:t>
            </a:r>
            <a:r>
              <a:rPr lang="en-US" altLang="zh-TW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25GbE</a:t>
            </a:r>
            <a:r>
              <a:rPr lang="zh-TW" alt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網路卡，立享高效能</a:t>
            </a:r>
            <a:endParaRPr lang="zh-TW" altLang="en-US" sz="44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77F0100F-1D69-8D4A-94BE-DE76457E5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165" y="6054294"/>
            <a:ext cx="4978559" cy="77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44" tIns="81273" rIns="162544" bIns="81273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ja-JP" altLang="en-US" sz="800" dirty="0">
                <a:cs typeface="+mn-ea"/>
                <a:sym typeface="+mn-lt"/>
              </a:rPr>
              <a:t>測試環境：</a:t>
            </a:r>
            <a:br>
              <a:rPr lang="ja-JP" altLang="en-US" sz="800" dirty="0">
                <a:cs typeface="+mn-ea"/>
                <a:sym typeface="+mn-lt"/>
              </a:rPr>
            </a:br>
            <a:r>
              <a:rPr lang="en-US" sz="800" dirty="0">
                <a:cs typeface="+mn-ea"/>
                <a:sym typeface="+mn-lt"/>
              </a:rPr>
              <a:t>NAS: TVS-h874 with QXG-25G2SF-CX6</a:t>
            </a:r>
            <a:br>
              <a:rPr lang="en-US" sz="800" dirty="0">
                <a:cs typeface="+mn-ea"/>
                <a:sym typeface="+mn-lt"/>
              </a:rPr>
            </a:br>
            <a:r>
              <a:rPr lang="en-US" sz="800" dirty="0">
                <a:cs typeface="+mn-ea"/>
                <a:sym typeface="+mn-lt"/>
              </a:rPr>
              <a:t>OS：QTS 5.0</a:t>
            </a:r>
            <a:br>
              <a:rPr lang="en-US" sz="800" dirty="0">
                <a:cs typeface="+mn-ea"/>
                <a:sym typeface="+mn-lt"/>
              </a:rPr>
            </a:br>
            <a:r>
              <a:rPr lang="en-US" sz="800" dirty="0">
                <a:cs typeface="+mn-ea"/>
                <a:sym typeface="+mn-lt"/>
              </a:rPr>
              <a:t>Volume type: RAID 5; 8 x Samsung 860 EVO 1TB Client PC: Windows Server 2019, Intel Xeon W-1250, 32GB RAM, QNAP QXG-25G2SF-CX4 NI</a:t>
            </a:r>
            <a:r>
              <a:rPr lang="en-US" altLang="zh-TW" sz="800" dirty="0">
                <a:cs typeface="+mn-ea"/>
                <a:sym typeface="+mn-lt"/>
              </a:rPr>
              <a:t>C</a:t>
            </a:r>
            <a:endParaRPr lang="en" sz="800" kern="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grpSp>
        <p:nvGrpSpPr>
          <p:cNvPr id="57" name="Google Shape;1112;gc428d55399_0_337">
            <a:extLst>
              <a:ext uri="{FF2B5EF4-FFF2-40B4-BE49-F238E27FC236}">
                <a16:creationId xmlns:a16="http://schemas.microsoft.com/office/drawing/2014/main" id="{C1B42FAD-83B9-D31A-6AE2-5371D3AB362C}"/>
              </a:ext>
            </a:extLst>
          </p:cNvPr>
          <p:cNvGrpSpPr/>
          <p:nvPr/>
        </p:nvGrpSpPr>
        <p:grpSpPr>
          <a:xfrm>
            <a:off x="740209" y="1822104"/>
            <a:ext cx="5644073" cy="4125537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58" name="Google Shape;1114;gc428d55399_0_337">
              <a:extLst>
                <a:ext uri="{FF2B5EF4-FFF2-40B4-BE49-F238E27FC236}">
                  <a16:creationId xmlns:a16="http://schemas.microsoft.com/office/drawing/2014/main" id="{1BDFFB76-631C-E759-C9FB-1BCA0AB8F124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Google Shape;1113;gc428d55399_0_337">
              <a:extLst>
                <a:ext uri="{FF2B5EF4-FFF2-40B4-BE49-F238E27FC236}">
                  <a16:creationId xmlns:a16="http://schemas.microsoft.com/office/drawing/2014/main" id="{8442AD9A-DA80-7E07-72A1-0A73B05B863A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60" name="Google Shape;1115;gc428d55399_0_337">
            <a:extLst>
              <a:ext uri="{FF2B5EF4-FFF2-40B4-BE49-F238E27FC236}">
                <a16:creationId xmlns:a16="http://schemas.microsoft.com/office/drawing/2014/main" id="{99AA5FB8-CAA0-5A4F-4AC7-A2B619B0F35C}"/>
              </a:ext>
            </a:extLst>
          </p:cNvPr>
          <p:cNvCxnSpPr>
            <a:cxnSpLocks/>
          </p:cNvCxnSpPr>
          <p:nvPr/>
        </p:nvCxnSpPr>
        <p:spPr>
          <a:xfrm>
            <a:off x="740208" y="2645640"/>
            <a:ext cx="5029768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00B0F0"/>
                </a:gs>
                <a:gs pos="100000">
                  <a:srgbClr val="201D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B2B0AFC2-99F3-B1EA-02A5-09F1BCB20C15}"/>
              </a:ext>
            </a:extLst>
          </p:cNvPr>
          <p:cNvSpPr txBox="1"/>
          <p:nvPr/>
        </p:nvSpPr>
        <p:spPr>
          <a:xfrm>
            <a:off x="732612" y="1922841"/>
            <a:ext cx="502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cs typeface="+mn-ea"/>
                <a:sym typeface="+mn-lt"/>
              </a:rPr>
              <a:t>1 x 25GbE Windows </a:t>
            </a:r>
            <a:r>
              <a:rPr lang="zh-TW" altLang="en-US" b="1">
                <a:cs typeface="+mn-ea"/>
                <a:sym typeface="+mn-lt"/>
              </a:rPr>
              <a:t>傳輸</a:t>
            </a:r>
            <a:endParaRPr lang="en-US" altLang="zh-TW" b="1">
              <a:cs typeface="+mn-ea"/>
              <a:sym typeface="+mn-lt"/>
            </a:endParaRPr>
          </a:p>
          <a:p>
            <a:pPr algn="ctr"/>
            <a:r>
              <a:rPr lang="en-US" altLang="zh-TW" b="1" err="1">
                <a:cs typeface="+mn-ea"/>
                <a:sym typeface="+mn-lt"/>
              </a:rPr>
              <a:t>QuTS</a:t>
            </a:r>
            <a:r>
              <a:rPr lang="en-US" altLang="zh-TW" b="1">
                <a:cs typeface="+mn-ea"/>
                <a:sym typeface="+mn-lt"/>
              </a:rPr>
              <a:t> hero h5.0.0</a:t>
            </a:r>
            <a:endParaRPr lang="zh-TW" altLang="en-US" b="1">
              <a:cs typeface="+mn-ea"/>
              <a:sym typeface="+mn-lt"/>
            </a:endParaRPr>
          </a:p>
        </p:txBody>
      </p:sp>
      <p:graphicFrame>
        <p:nvGraphicFramePr>
          <p:cNvPr id="62" name="圖表 61">
            <a:extLst>
              <a:ext uri="{FF2B5EF4-FFF2-40B4-BE49-F238E27FC236}">
                <a16:creationId xmlns:a16="http://schemas.microsoft.com/office/drawing/2014/main" id="{08C69E8C-E746-5D47-FFC4-A2EAAF2A6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4743326"/>
              </p:ext>
            </p:extLst>
          </p:nvPr>
        </p:nvGraphicFramePr>
        <p:xfrm>
          <a:off x="892056" y="2853545"/>
          <a:ext cx="4671626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3" name="矩形 62">
            <a:extLst>
              <a:ext uri="{FF2B5EF4-FFF2-40B4-BE49-F238E27FC236}">
                <a16:creationId xmlns:a16="http://schemas.microsoft.com/office/drawing/2014/main" id="{F86F24EC-AC7A-3E4D-5AA3-783A3D6F8002}"/>
              </a:ext>
            </a:extLst>
          </p:cNvPr>
          <p:cNvSpPr/>
          <p:nvPr/>
        </p:nvSpPr>
        <p:spPr>
          <a:xfrm>
            <a:off x="2082295" y="3384241"/>
            <a:ext cx="978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2,149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EFE8555B-1AAF-7902-2BFA-4605F82C9D8E}"/>
              </a:ext>
            </a:extLst>
          </p:cNvPr>
          <p:cNvSpPr/>
          <p:nvPr/>
        </p:nvSpPr>
        <p:spPr>
          <a:xfrm>
            <a:off x="3987095" y="2807435"/>
            <a:ext cx="978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2,875 MB/s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185BE1F0-52B8-676E-6C77-8654B7E0A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2278" y="3461067"/>
            <a:ext cx="4606819" cy="2879262"/>
          </a:xfrm>
          <a:prstGeom prst="rect">
            <a:avLst/>
          </a:prstGeom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FADC86E-AF48-1A21-7CCB-5F756E215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930380" y="5815848"/>
            <a:ext cx="5768455" cy="65461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0C9C55B-8690-8598-41E6-B2443EA15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08" y="6340329"/>
            <a:ext cx="606295" cy="144547"/>
          </a:xfrm>
          <a:prstGeom prst="rect">
            <a:avLst/>
          </a:prstGeom>
        </p:spPr>
      </p:pic>
      <p:pic>
        <p:nvPicPr>
          <p:cNvPr id="4" name="Picture 4" descr="QXG-25G2SF-CX6">
            <a:extLst>
              <a:ext uri="{FF2B5EF4-FFF2-40B4-BE49-F238E27FC236}">
                <a16:creationId xmlns:a16="http://schemas.microsoft.com/office/drawing/2014/main" id="{CF707A96-0851-8ACB-CE01-9925D956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876" y="1828004"/>
            <a:ext cx="2366127" cy="2055901"/>
          </a:xfrm>
          <a:prstGeom prst="rect">
            <a:avLst/>
          </a:prstGeom>
          <a:noFill/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76">
            <a:extLst>
              <a:ext uri="{FF2B5EF4-FFF2-40B4-BE49-F238E27FC236}">
                <a16:creationId xmlns:a16="http://schemas.microsoft.com/office/drawing/2014/main" id="{71825E11-1E19-E9FD-F110-33AF7CB74C45}"/>
              </a:ext>
            </a:extLst>
          </p:cNvPr>
          <p:cNvSpPr txBox="1"/>
          <p:nvPr/>
        </p:nvSpPr>
        <p:spPr>
          <a:xfrm>
            <a:off x="7868066" y="1891526"/>
            <a:ext cx="3226028" cy="318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67" b="1" dirty="0">
                <a:cs typeface="+mn-ea"/>
                <a:sym typeface="+mn-lt"/>
              </a:rPr>
              <a:t>QXG-25G2SF-CX6</a:t>
            </a:r>
          </a:p>
        </p:txBody>
      </p:sp>
    </p:spTree>
    <p:extLst>
      <p:ext uri="{BB962C8B-B14F-4D97-AF65-F5344CB8AC3E}">
        <p14:creationId xmlns:p14="http://schemas.microsoft.com/office/powerpoint/2010/main" val="486906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392DA961-D7D4-F1D4-4C28-C437445F9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745174" y="5782468"/>
            <a:ext cx="4138863" cy="65461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97749"/>
            <a:ext cx="12191999" cy="1088159"/>
          </a:xfrm>
        </p:spPr>
        <p:txBody>
          <a:bodyPr>
            <a:normAutofit fontScale="90000"/>
          </a:bodyPr>
          <a:lstStyle/>
          <a:p>
            <a:r>
              <a:rPr lang="en-US" altLang="zh-TW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TVS-h674 </a:t>
            </a:r>
            <a:r>
              <a:rPr lang="zh-TW" alt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支援安裝</a:t>
            </a:r>
            <a:r>
              <a:rPr lang="en-US" altLang="zh-TW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25GbE</a:t>
            </a:r>
            <a:r>
              <a:rPr lang="zh-TW" alt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網路卡，立享高效能</a:t>
            </a:r>
            <a:endParaRPr lang="zh-TW" altLang="en-US" sz="44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83ECC682-A9D7-110B-6784-1C10E15A7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536" y="3422741"/>
            <a:ext cx="4668141" cy="2917588"/>
          </a:xfrm>
          <a:prstGeom prst="rect">
            <a:avLst/>
          </a:prstGeom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61A7127-C246-555F-F7D9-DCC74DB9D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901" y="6387977"/>
            <a:ext cx="606294" cy="144547"/>
          </a:xfrm>
          <a:prstGeom prst="rect">
            <a:avLst/>
          </a:prstGeom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FAD3DB71-307E-AC8B-0763-4B1021B76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165" y="6054294"/>
            <a:ext cx="4978559" cy="77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44" tIns="81273" rIns="162544" bIns="81273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ja-JP" altLang="en-US" sz="800" dirty="0">
                <a:cs typeface="+mn-ea"/>
                <a:sym typeface="+mn-lt"/>
              </a:rPr>
              <a:t>測試環境：</a:t>
            </a:r>
            <a:br>
              <a:rPr lang="ja-JP" altLang="en-US" sz="800" dirty="0">
                <a:cs typeface="+mn-ea"/>
                <a:sym typeface="+mn-lt"/>
              </a:rPr>
            </a:br>
            <a:r>
              <a:rPr lang="en-US" sz="800" dirty="0">
                <a:cs typeface="+mn-ea"/>
                <a:sym typeface="+mn-lt"/>
              </a:rPr>
              <a:t>NAS: TVS-h674 with QXG-25G2SF-CX6</a:t>
            </a:r>
            <a:br>
              <a:rPr lang="en-US" sz="800" dirty="0">
                <a:cs typeface="+mn-ea"/>
                <a:sym typeface="+mn-lt"/>
              </a:rPr>
            </a:br>
            <a:r>
              <a:rPr lang="en-US" sz="800" dirty="0">
                <a:cs typeface="+mn-ea"/>
                <a:sym typeface="+mn-lt"/>
              </a:rPr>
              <a:t>OS：QTS 5.0</a:t>
            </a:r>
            <a:br>
              <a:rPr lang="en-US" sz="800" dirty="0">
                <a:cs typeface="+mn-ea"/>
                <a:sym typeface="+mn-lt"/>
              </a:rPr>
            </a:br>
            <a:r>
              <a:rPr lang="en-US" sz="800" dirty="0">
                <a:cs typeface="+mn-ea"/>
                <a:sym typeface="+mn-lt"/>
              </a:rPr>
              <a:t>Volume type: RAID 5; 6 x Samsung 860 EVO 1TB Client PC: Windows Server 2019, Intel Xeon W-1250, 32GB RAM, QNAP QXG-25G2SF-CX4 NI</a:t>
            </a:r>
            <a:r>
              <a:rPr lang="en-US" altLang="zh-TW" sz="800" dirty="0">
                <a:cs typeface="+mn-ea"/>
                <a:sym typeface="+mn-lt"/>
              </a:rPr>
              <a:t>C</a:t>
            </a:r>
            <a:endParaRPr lang="en" sz="800" kern="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grpSp>
        <p:nvGrpSpPr>
          <p:cNvPr id="22" name="Google Shape;1112;gc428d55399_0_337">
            <a:extLst>
              <a:ext uri="{FF2B5EF4-FFF2-40B4-BE49-F238E27FC236}">
                <a16:creationId xmlns:a16="http://schemas.microsoft.com/office/drawing/2014/main" id="{C2682165-547D-7689-D725-3B020A09469E}"/>
              </a:ext>
            </a:extLst>
          </p:cNvPr>
          <p:cNvGrpSpPr/>
          <p:nvPr/>
        </p:nvGrpSpPr>
        <p:grpSpPr>
          <a:xfrm>
            <a:off x="740209" y="1822104"/>
            <a:ext cx="5644073" cy="4125537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23" name="Google Shape;1114;gc428d55399_0_337">
              <a:extLst>
                <a:ext uri="{FF2B5EF4-FFF2-40B4-BE49-F238E27FC236}">
                  <a16:creationId xmlns:a16="http://schemas.microsoft.com/office/drawing/2014/main" id="{8D5AFD01-3F61-7CFF-14E3-D41CF442AA4C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113;gc428d55399_0_337">
              <a:extLst>
                <a:ext uri="{FF2B5EF4-FFF2-40B4-BE49-F238E27FC236}">
                  <a16:creationId xmlns:a16="http://schemas.microsoft.com/office/drawing/2014/main" id="{DD2C27A7-275A-5D05-D34A-F10711F2E0A0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25" name="Google Shape;1115;gc428d55399_0_337">
            <a:extLst>
              <a:ext uri="{FF2B5EF4-FFF2-40B4-BE49-F238E27FC236}">
                <a16:creationId xmlns:a16="http://schemas.microsoft.com/office/drawing/2014/main" id="{3DB85827-02B8-39EA-5682-D852CBF36FBA}"/>
              </a:ext>
            </a:extLst>
          </p:cNvPr>
          <p:cNvCxnSpPr>
            <a:cxnSpLocks/>
          </p:cNvCxnSpPr>
          <p:nvPr/>
        </p:nvCxnSpPr>
        <p:spPr>
          <a:xfrm>
            <a:off x="740208" y="2645640"/>
            <a:ext cx="5029768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00B0F0"/>
                </a:gs>
                <a:gs pos="100000">
                  <a:srgbClr val="201D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E99F970-790A-8924-37EE-F9DEE6FF92CA}"/>
              </a:ext>
            </a:extLst>
          </p:cNvPr>
          <p:cNvSpPr txBox="1"/>
          <p:nvPr/>
        </p:nvSpPr>
        <p:spPr>
          <a:xfrm>
            <a:off x="732612" y="1922841"/>
            <a:ext cx="502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cs typeface="+mn-ea"/>
                <a:sym typeface="+mn-lt"/>
              </a:rPr>
              <a:t>1 x 25GbE Windows </a:t>
            </a:r>
            <a:r>
              <a:rPr lang="zh-TW" altLang="en-US" b="1" dirty="0">
                <a:cs typeface="+mn-ea"/>
                <a:sym typeface="+mn-lt"/>
              </a:rPr>
              <a:t>傳輸</a:t>
            </a:r>
            <a:endParaRPr lang="en-US" altLang="zh-TW" b="1" dirty="0">
              <a:cs typeface="+mn-ea"/>
              <a:sym typeface="+mn-lt"/>
            </a:endParaRPr>
          </a:p>
          <a:p>
            <a:pPr algn="ctr"/>
            <a:r>
              <a:rPr lang="en-US" altLang="zh-TW" b="1" dirty="0" err="1">
                <a:cs typeface="+mn-ea"/>
                <a:sym typeface="+mn-lt"/>
              </a:rPr>
              <a:t>QuTS</a:t>
            </a:r>
            <a:r>
              <a:rPr lang="en-US" altLang="zh-TW" b="1" dirty="0">
                <a:cs typeface="+mn-ea"/>
                <a:sym typeface="+mn-lt"/>
              </a:rPr>
              <a:t> hero h5.0.0</a:t>
            </a:r>
            <a:endParaRPr lang="zh-TW" altLang="en-US" b="1" dirty="0">
              <a:cs typeface="+mn-ea"/>
              <a:sym typeface="+mn-lt"/>
            </a:endParaRPr>
          </a:p>
        </p:txBody>
      </p:sp>
      <p:graphicFrame>
        <p:nvGraphicFramePr>
          <p:cNvPr id="27" name="圖表 26">
            <a:extLst>
              <a:ext uri="{FF2B5EF4-FFF2-40B4-BE49-F238E27FC236}">
                <a16:creationId xmlns:a16="http://schemas.microsoft.com/office/drawing/2014/main" id="{54DADEE5-110E-C562-041D-66BA5F2076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8390389"/>
              </p:ext>
            </p:extLst>
          </p:nvPr>
        </p:nvGraphicFramePr>
        <p:xfrm>
          <a:off x="892056" y="2853545"/>
          <a:ext cx="4671626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矩形 27">
            <a:extLst>
              <a:ext uri="{FF2B5EF4-FFF2-40B4-BE49-F238E27FC236}">
                <a16:creationId xmlns:a16="http://schemas.microsoft.com/office/drawing/2014/main" id="{C461B686-FEC4-017D-3EA0-E2E5821E18AF}"/>
              </a:ext>
            </a:extLst>
          </p:cNvPr>
          <p:cNvSpPr/>
          <p:nvPr/>
        </p:nvSpPr>
        <p:spPr>
          <a:xfrm>
            <a:off x="2082295" y="3384241"/>
            <a:ext cx="978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2,062 MB/s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55BD320-5580-B6CE-2F78-908EB4BD5123}"/>
              </a:ext>
            </a:extLst>
          </p:cNvPr>
          <p:cNvSpPr/>
          <p:nvPr/>
        </p:nvSpPr>
        <p:spPr>
          <a:xfrm>
            <a:off x="3987095" y="2807435"/>
            <a:ext cx="978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2,888 MB/s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4" name="Picture 4" descr="QXG-25G2SF-CX6">
            <a:extLst>
              <a:ext uri="{FF2B5EF4-FFF2-40B4-BE49-F238E27FC236}">
                <a16:creationId xmlns:a16="http://schemas.microsoft.com/office/drawing/2014/main" id="{F9F2E209-A3BC-E4DB-E191-B1625527F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876" y="1828004"/>
            <a:ext cx="2366127" cy="2055901"/>
          </a:xfrm>
          <a:prstGeom prst="rect">
            <a:avLst/>
          </a:prstGeom>
          <a:noFill/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76">
            <a:extLst>
              <a:ext uri="{FF2B5EF4-FFF2-40B4-BE49-F238E27FC236}">
                <a16:creationId xmlns:a16="http://schemas.microsoft.com/office/drawing/2014/main" id="{8689A096-7E26-D5DD-33F5-2578493A6D56}"/>
              </a:ext>
            </a:extLst>
          </p:cNvPr>
          <p:cNvSpPr txBox="1"/>
          <p:nvPr/>
        </p:nvSpPr>
        <p:spPr>
          <a:xfrm>
            <a:off x="7868066" y="1891526"/>
            <a:ext cx="3226028" cy="318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67" b="1" dirty="0">
                <a:cs typeface="+mn-ea"/>
                <a:sym typeface="+mn-lt"/>
              </a:rPr>
              <a:t>QXG-25G2SF-CX6</a:t>
            </a:r>
          </a:p>
        </p:txBody>
      </p:sp>
    </p:spTree>
    <p:extLst>
      <p:ext uri="{BB962C8B-B14F-4D97-AF65-F5344CB8AC3E}">
        <p14:creationId xmlns:p14="http://schemas.microsoft.com/office/powerpoint/2010/main" val="440125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6EBFDBE8-CFB5-58B4-B9F2-74F630594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178312" y="5817078"/>
            <a:ext cx="3072594" cy="65461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97749"/>
            <a:ext cx="12191999" cy="1088159"/>
          </a:xfrm>
        </p:spPr>
        <p:txBody>
          <a:bodyPr>
            <a:normAutofit fontScale="90000"/>
          </a:bodyPr>
          <a:lstStyle/>
          <a:p>
            <a:r>
              <a:rPr lang="en-US" altLang="zh-TW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TVS-h474 </a:t>
            </a:r>
            <a:r>
              <a:rPr lang="zh-TW" alt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支援安裝</a:t>
            </a:r>
            <a:r>
              <a:rPr lang="en-US" altLang="zh-TW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25GbE</a:t>
            </a:r>
            <a:r>
              <a:rPr lang="zh-TW" alt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網路卡，立享高效能</a:t>
            </a:r>
            <a:endParaRPr lang="zh-TW" altLang="en-US" sz="440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2076E3A6-E3D4-97F1-C7EC-FBF7C335A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248" y="3436944"/>
            <a:ext cx="4667311" cy="2917588"/>
          </a:xfrm>
          <a:prstGeom prst="rect">
            <a:avLst/>
          </a:prstGeom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B1ED4AF-9D43-1510-516D-9DD37F212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56" y="6326865"/>
            <a:ext cx="606294" cy="144547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C29CC009-3467-C544-3EE7-D73101227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165" y="6054294"/>
            <a:ext cx="4978559" cy="77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44" tIns="81273" rIns="162544" bIns="81273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ja-JP" altLang="en-US" sz="800" dirty="0">
                <a:cs typeface="+mn-ea"/>
                <a:sym typeface="+mn-lt"/>
              </a:rPr>
              <a:t>測試環境：</a:t>
            </a:r>
            <a:br>
              <a:rPr lang="ja-JP" altLang="en-US" sz="800" dirty="0">
                <a:cs typeface="+mn-ea"/>
                <a:sym typeface="+mn-lt"/>
              </a:rPr>
            </a:br>
            <a:r>
              <a:rPr lang="en-US" sz="800" dirty="0">
                <a:cs typeface="+mn-ea"/>
                <a:sym typeface="+mn-lt"/>
              </a:rPr>
              <a:t>NAS: TVS-h474 with QXG-25G2SF-CX6</a:t>
            </a:r>
            <a:br>
              <a:rPr lang="en-US" sz="800" dirty="0">
                <a:cs typeface="+mn-ea"/>
                <a:sym typeface="+mn-lt"/>
              </a:rPr>
            </a:br>
            <a:r>
              <a:rPr lang="en-US" sz="800" dirty="0">
                <a:cs typeface="+mn-ea"/>
                <a:sym typeface="+mn-lt"/>
              </a:rPr>
              <a:t>OS：QTS 5.0</a:t>
            </a:r>
            <a:br>
              <a:rPr lang="en-US" sz="800" dirty="0">
                <a:cs typeface="+mn-ea"/>
                <a:sym typeface="+mn-lt"/>
              </a:rPr>
            </a:br>
            <a:r>
              <a:rPr lang="en-US" sz="800" dirty="0">
                <a:cs typeface="+mn-ea"/>
                <a:sym typeface="+mn-lt"/>
              </a:rPr>
              <a:t>Volume type: RAID 5; 4 x Samsung 860 EVO 1TB Client PC: Windows Server 2019, Intel Xeon W-1250, 32GB RAM, QNAP QXG-25G2SF-CX4 NI</a:t>
            </a:r>
            <a:r>
              <a:rPr lang="en-US" altLang="zh-TW" sz="800" dirty="0">
                <a:cs typeface="+mn-ea"/>
                <a:sym typeface="+mn-lt"/>
              </a:rPr>
              <a:t>C</a:t>
            </a:r>
            <a:endParaRPr lang="en" sz="800" kern="0" dirty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grpSp>
        <p:nvGrpSpPr>
          <p:cNvPr id="19" name="Google Shape;1112;gc428d55399_0_337">
            <a:extLst>
              <a:ext uri="{FF2B5EF4-FFF2-40B4-BE49-F238E27FC236}">
                <a16:creationId xmlns:a16="http://schemas.microsoft.com/office/drawing/2014/main" id="{7E310D3B-5E10-05CA-61D3-D5B43FC6B848}"/>
              </a:ext>
            </a:extLst>
          </p:cNvPr>
          <p:cNvGrpSpPr/>
          <p:nvPr/>
        </p:nvGrpSpPr>
        <p:grpSpPr>
          <a:xfrm>
            <a:off x="740209" y="1822104"/>
            <a:ext cx="5644073" cy="4125537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20" name="Google Shape;1114;gc428d55399_0_337">
              <a:extLst>
                <a:ext uri="{FF2B5EF4-FFF2-40B4-BE49-F238E27FC236}">
                  <a16:creationId xmlns:a16="http://schemas.microsoft.com/office/drawing/2014/main" id="{51E7B72F-626B-5ED4-7220-245E830164B4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113;gc428d55399_0_337">
              <a:extLst>
                <a:ext uri="{FF2B5EF4-FFF2-40B4-BE49-F238E27FC236}">
                  <a16:creationId xmlns:a16="http://schemas.microsoft.com/office/drawing/2014/main" id="{457A9F6D-5A92-0270-5575-5670A1D291D7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22" name="Google Shape;1115;gc428d55399_0_337">
            <a:extLst>
              <a:ext uri="{FF2B5EF4-FFF2-40B4-BE49-F238E27FC236}">
                <a16:creationId xmlns:a16="http://schemas.microsoft.com/office/drawing/2014/main" id="{2AD89C17-FE12-8C59-01F2-C8607483720F}"/>
              </a:ext>
            </a:extLst>
          </p:cNvPr>
          <p:cNvCxnSpPr>
            <a:cxnSpLocks/>
          </p:cNvCxnSpPr>
          <p:nvPr/>
        </p:nvCxnSpPr>
        <p:spPr>
          <a:xfrm>
            <a:off x="740208" y="2645640"/>
            <a:ext cx="5029768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00B0F0"/>
                </a:gs>
                <a:gs pos="100000">
                  <a:srgbClr val="201DFD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06E59CB-57DC-7E90-E100-09F5E811E570}"/>
              </a:ext>
            </a:extLst>
          </p:cNvPr>
          <p:cNvSpPr txBox="1"/>
          <p:nvPr/>
        </p:nvSpPr>
        <p:spPr>
          <a:xfrm>
            <a:off x="732612" y="1922841"/>
            <a:ext cx="502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cs typeface="+mn-ea"/>
                <a:sym typeface="+mn-lt"/>
              </a:rPr>
              <a:t>1 x 25GbE Windows </a:t>
            </a:r>
            <a:r>
              <a:rPr lang="zh-TW" altLang="en-US" b="1" dirty="0">
                <a:cs typeface="+mn-ea"/>
                <a:sym typeface="+mn-lt"/>
              </a:rPr>
              <a:t>傳輸</a:t>
            </a:r>
            <a:endParaRPr lang="en-US" altLang="zh-TW" b="1" dirty="0">
              <a:cs typeface="+mn-ea"/>
              <a:sym typeface="+mn-lt"/>
            </a:endParaRPr>
          </a:p>
          <a:p>
            <a:pPr algn="ctr"/>
            <a:r>
              <a:rPr lang="en-US" altLang="zh-TW" b="1" dirty="0" err="1">
                <a:cs typeface="+mn-ea"/>
                <a:sym typeface="+mn-lt"/>
              </a:rPr>
              <a:t>QuTS</a:t>
            </a:r>
            <a:r>
              <a:rPr lang="en-US" altLang="zh-TW" b="1" dirty="0">
                <a:cs typeface="+mn-ea"/>
                <a:sym typeface="+mn-lt"/>
              </a:rPr>
              <a:t> hero h5.0.0</a:t>
            </a:r>
            <a:endParaRPr lang="zh-TW" altLang="en-US" b="1" dirty="0">
              <a:cs typeface="+mn-ea"/>
              <a:sym typeface="+mn-lt"/>
            </a:endParaRPr>
          </a:p>
        </p:txBody>
      </p:sp>
      <p:graphicFrame>
        <p:nvGraphicFramePr>
          <p:cNvPr id="24" name="圖表 23">
            <a:extLst>
              <a:ext uri="{FF2B5EF4-FFF2-40B4-BE49-F238E27FC236}">
                <a16:creationId xmlns:a16="http://schemas.microsoft.com/office/drawing/2014/main" id="{924A53AF-7E96-9673-5FB9-8DDAEE4D4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1579057"/>
              </p:ext>
            </p:extLst>
          </p:nvPr>
        </p:nvGraphicFramePr>
        <p:xfrm>
          <a:off x="892056" y="2853545"/>
          <a:ext cx="4671626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5" name="矩形 24">
            <a:extLst>
              <a:ext uri="{FF2B5EF4-FFF2-40B4-BE49-F238E27FC236}">
                <a16:creationId xmlns:a16="http://schemas.microsoft.com/office/drawing/2014/main" id="{F80E9D4F-2F8E-3FAD-91CC-11D25EBD7E79}"/>
              </a:ext>
            </a:extLst>
          </p:cNvPr>
          <p:cNvSpPr/>
          <p:nvPr/>
        </p:nvSpPr>
        <p:spPr>
          <a:xfrm>
            <a:off x="2155402" y="3779255"/>
            <a:ext cx="978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200" b="1" kern="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1</a:t>
            </a: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,435 MB/s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A6EC3E0-E252-37F3-A538-C940A0FE3AC2}"/>
              </a:ext>
            </a:extLst>
          </p:cNvPr>
          <p:cNvSpPr/>
          <p:nvPr/>
        </p:nvSpPr>
        <p:spPr>
          <a:xfrm>
            <a:off x="3999461" y="3152001"/>
            <a:ext cx="978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2,028 MB/s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7" name="Picture 4" descr="QXG-25G2SF-CX6">
            <a:extLst>
              <a:ext uri="{FF2B5EF4-FFF2-40B4-BE49-F238E27FC236}">
                <a16:creationId xmlns:a16="http://schemas.microsoft.com/office/drawing/2014/main" id="{4194283D-F45E-8F69-4B6A-9BAE048E7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876" y="1828004"/>
            <a:ext cx="2366127" cy="2055901"/>
          </a:xfrm>
          <a:prstGeom prst="rect">
            <a:avLst/>
          </a:prstGeom>
          <a:noFill/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76">
            <a:extLst>
              <a:ext uri="{FF2B5EF4-FFF2-40B4-BE49-F238E27FC236}">
                <a16:creationId xmlns:a16="http://schemas.microsoft.com/office/drawing/2014/main" id="{F8818B42-434A-2BA2-BF56-26F6D22A2BC9}"/>
              </a:ext>
            </a:extLst>
          </p:cNvPr>
          <p:cNvSpPr txBox="1"/>
          <p:nvPr/>
        </p:nvSpPr>
        <p:spPr>
          <a:xfrm>
            <a:off x="7868066" y="1891526"/>
            <a:ext cx="3226028" cy="318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67" b="1" dirty="0">
                <a:cs typeface="+mn-ea"/>
                <a:sym typeface="+mn-lt"/>
              </a:rPr>
              <a:t>QXG-25G2SF-CX6</a:t>
            </a:r>
          </a:p>
        </p:txBody>
      </p:sp>
    </p:spTree>
    <p:extLst>
      <p:ext uri="{BB962C8B-B14F-4D97-AF65-F5344CB8AC3E}">
        <p14:creationId xmlns:p14="http://schemas.microsoft.com/office/powerpoint/2010/main" val="4258285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C70EEB9-7E42-ADC3-8F88-1CF3C173CB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8" r="36921" b="61428"/>
          <a:stretch/>
        </p:blipFill>
        <p:spPr>
          <a:xfrm>
            <a:off x="0" y="2543533"/>
            <a:ext cx="3803707" cy="2112118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D563CD3-C9DC-8534-AF78-5E6D3BF162C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744" y="2756599"/>
            <a:ext cx="2651224" cy="1209330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000"/>
              </a:srgbClr>
            </a:outerShdw>
          </a:effectLst>
        </p:spPr>
      </p:pic>
      <p:sp>
        <p:nvSpPr>
          <p:cNvPr id="17" name="標題 16">
            <a:extLst>
              <a:ext uri="{FF2B5EF4-FFF2-40B4-BE49-F238E27FC236}">
                <a16:creationId xmlns:a16="http://schemas.microsoft.com/office/drawing/2014/main" id="{77555430-3A0C-752A-DCA7-63A6A3324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44" y="4306001"/>
            <a:ext cx="2629052" cy="522271"/>
          </a:xfrm>
        </p:spPr>
        <p:txBody>
          <a:bodyPr>
            <a:noAutofit/>
          </a:bodyPr>
          <a:lstStyle/>
          <a:p>
            <a:pPr algn="dist"/>
            <a:r>
              <a:rPr lang="en-US" altLang="zh-TW" sz="2200" err="1">
                <a:latin typeface="+mn-lt"/>
                <a:ea typeface="+mn-ea"/>
                <a:cs typeface="+mn-ea"/>
                <a:sym typeface="+mn-lt"/>
              </a:rPr>
              <a:t>效能實測</a:t>
            </a:r>
            <a:br>
              <a:rPr lang="zh-TW" altLang="en-US" sz="2200">
                <a:latin typeface="+mn-lt"/>
                <a:ea typeface="+mn-ea"/>
                <a:cs typeface="+mn-ea"/>
                <a:sym typeface="+mn-lt"/>
              </a:rPr>
            </a:br>
            <a:endParaRPr lang="zh-TW" altLang="en-US" sz="220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612F8650-5081-E6CB-FEE1-D011F60E5FED}"/>
              </a:ext>
            </a:extLst>
          </p:cNvPr>
          <p:cNvCxnSpPr>
            <a:cxnSpLocks/>
          </p:cNvCxnSpPr>
          <p:nvPr/>
        </p:nvCxnSpPr>
        <p:spPr>
          <a:xfrm>
            <a:off x="532744" y="4131731"/>
            <a:ext cx="2651224" cy="0"/>
          </a:xfrm>
          <a:prstGeom prst="line">
            <a:avLst/>
          </a:prstGeom>
          <a:ln w="1651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935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1296F142-E970-726E-85E8-C195D65B9547}"/>
              </a:ext>
            </a:extLst>
          </p:cNvPr>
          <p:cNvSpPr/>
          <p:nvPr/>
        </p:nvSpPr>
        <p:spPr>
          <a:xfrm>
            <a:off x="635000" y="1569807"/>
            <a:ext cx="5194453" cy="602030"/>
          </a:xfrm>
          <a:prstGeom prst="roundRect">
            <a:avLst>
              <a:gd name="adj" fmla="val 3825"/>
            </a:avLst>
          </a:prstGeom>
          <a:gradFill>
            <a:gsLst>
              <a:gs pos="800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91B623BA-78D3-EE94-C832-4503C63E28EB}"/>
              </a:ext>
            </a:extLst>
          </p:cNvPr>
          <p:cNvCxnSpPr>
            <a:cxnSpLocks/>
          </p:cNvCxnSpPr>
          <p:nvPr/>
        </p:nvCxnSpPr>
        <p:spPr>
          <a:xfrm>
            <a:off x="-3539284" y="3920534"/>
            <a:ext cx="29838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>
            <a:extLst>
              <a:ext uri="{FF2B5EF4-FFF2-40B4-BE49-F238E27FC236}">
                <a16:creationId xmlns:a16="http://schemas.microsoft.com/office/drawing/2014/main" id="{3F779501-2134-F5E3-87C0-BF5DCA7A396E}"/>
              </a:ext>
            </a:extLst>
          </p:cNvPr>
          <p:cNvSpPr/>
          <p:nvPr/>
        </p:nvSpPr>
        <p:spPr>
          <a:xfrm>
            <a:off x="866275" y="1607056"/>
            <a:ext cx="46682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1219170">
              <a:lnSpc>
                <a:spcPts val="3600"/>
              </a:lnSpc>
              <a:buClr>
                <a:srgbClr val="000000"/>
              </a:buClr>
            </a:pPr>
            <a:r>
              <a:rPr lang="zh-TW" altLang="en-US" sz="3200" b="1" kern="0" dirty="0">
                <a:solidFill>
                  <a:srgbClr val="24304A"/>
                </a:solidFill>
                <a:cs typeface="+mn-ea"/>
                <a:sym typeface="+mn-lt"/>
              </a:rPr>
              <a:t>使用 </a:t>
            </a:r>
            <a:r>
              <a:rPr lang="en-US" altLang="zh-TW" sz="3200" b="1" kern="0" dirty="0">
                <a:solidFill>
                  <a:srgbClr val="24304A"/>
                </a:solidFill>
                <a:cs typeface="+mn-ea"/>
                <a:sym typeface="+mn-lt"/>
              </a:rPr>
              <a:t>ZFS </a:t>
            </a:r>
            <a:r>
              <a:rPr lang="zh-TW" altLang="en-US" sz="3200" b="1" kern="0" dirty="0">
                <a:solidFill>
                  <a:srgbClr val="24304A"/>
                </a:solidFill>
                <a:cs typeface="+mn-ea"/>
                <a:sym typeface="+mn-lt"/>
              </a:rPr>
              <a:t>的 </a:t>
            </a:r>
            <a:r>
              <a:rPr lang="en-US" altLang="zh-TW" sz="3200" b="1" kern="0" dirty="0" err="1">
                <a:solidFill>
                  <a:srgbClr val="24304A"/>
                </a:solidFill>
                <a:cs typeface="+mn-ea"/>
                <a:sym typeface="+mn-lt"/>
              </a:rPr>
              <a:t>QuTS</a:t>
            </a:r>
            <a:r>
              <a:rPr lang="en-US" altLang="zh-TW" sz="3200" b="1" kern="0" dirty="0">
                <a:solidFill>
                  <a:srgbClr val="24304A"/>
                </a:solidFill>
                <a:cs typeface="+mn-ea"/>
                <a:sym typeface="+mn-lt"/>
              </a:rPr>
              <a:t> hero</a:t>
            </a:r>
          </a:p>
        </p:txBody>
      </p:sp>
      <p:sp>
        <p:nvSpPr>
          <p:cNvPr id="14" name="標題 13">
            <a:extLst>
              <a:ext uri="{FF2B5EF4-FFF2-40B4-BE49-F238E27FC236}">
                <a16:creationId xmlns:a16="http://schemas.microsoft.com/office/drawing/2014/main" id="{CBEF4598-4C02-5013-0AA7-CE0B279E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12" y="705395"/>
            <a:ext cx="5194453" cy="844004"/>
          </a:xfrm>
        </p:spPr>
        <p:txBody>
          <a:bodyPr>
            <a:normAutofit/>
          </a:bodyPr>
          <a:lstStyle/>
          <a:p>
            <a:pPr algn="dist"/>
            <a:r>
              <a:rPr lang="zh-TW" altLang="en-US" sz="4000">
                <a:latin typeface="+mn-lt"/>
                <a:ea typeface="+mn-ea"/>
                <a:cs typeface="+mn-ea"/>
                <a:sym typeface="+mn-lt"/>
              </a:rPr>
              <a:t>企業級作業系統</a:t>
            </a:r>
          </a:p>
        </p:txBody>
      </p:sp>
    </p:spTree>
    <p:extLst>
      <p:ext uri="{BB962C8B-B14F-4D97-AF65-F5344CB8AC3E}">
        <p14:creationId xmlns:p14="http://schemas.microsoft.com/office/powerpoint/2010/main" val="1144619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62DD20B1-DAA2-42D8-AEE6-A7F9470764AB}"/>
              </a:ext>
            </a:extLst>
          </p:cNvPr>
          <p:cNvSpPr/>
          <p:nvPr/>
        </p:nvSpPr>
        <p:spPr>
          <a:xfrm>
            <a:off x="636063" y="3233037"/>
            <a:ext cx="2804671" cy="2070787"/>
          </a:xfrm>
          <a:prstGeom prst="roundRect">
            <a:avLst>
              <a:gd name="adj" fmla="val 298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788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13668385-23D5-4793-BDB3-F321450D39A0}"/>
              </a:ext>
            </a:extLst>
          </p:cNvPr>
          <p:cNvSpPr/>
          <p:nvPr/>
        </p:nvSpPr>
        <p:spPr>
          <a:xfrm>
            <a:off x="636063" y="1948240"/>
            <a:ext cx="2804671" cy="1136517"/>
          </a:xfrm>
          <a:prstGeom prst="roundRect">
            <a:avLst>
              <a:gd name="adj" fmla="val 298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 w="38100" cmpd="dbl">
            <a:solidFill>
              <a:srgbClr val="C5C5C5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788" kern="0">
                <a:solidFill>
                  <a:prstClr val="white"/>
                </a:solidFill>
                <a:cs typeface="+mn-ea"/>
                <a:sym typeface="+mn-lt"/>
              </a:rPr>
              <a:t>34</a:t>
            </a:r>
            <a:endParaRPr lang="zh-TW" altLang="en-US" sz="788" kern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3285603" y="2802029"/>
            <a:ext cx="2900203" cy="1863607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3761775" y="1888778"/>
            <a:ext cx="7939158" cy="2159745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C7C351-FD7C-4D7C-900B-C716EEC4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7" y="-94739"/>
            <a:ext cx="12192000" cy="1378563"/>
          </a:xfrm>
        </p:spPr>
        <p:txBody>
          <a:bodyPr>
            <a:normAutofit/>
          </a:bodyPr>
          <a:lstStyle/>
          <a:p>
            <a:pPr>
              <a:lnSpc>
                <a:spcPts val="5100"/>
              </a:lnSpc>
            </a:pP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強大的在線資料縮減技術 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–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能大幅延長</a:t>
            </a: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SSD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壽命</a:t>
            </a:r>
          </a:p>
        </p:txBody>
      </p:sp>
      <p:sp>
        <p:nvSpPr>
          <p:cNvPr id="5" name="Google Shape;426;p24">
            <a:extLst>
              <a:ext uri="{FF2B5EF4-FFF2-40B4-BE49-F238E27FC236}">
                <a16:creationId xmlns:a16="http://schemas.microsoft.com/office/drawing/2014/main" id="{EBD3C3D6-4C49-413B-8EC8-E7823449E085}"/>
              </a:ext>
            </a:extLst>
          </p:cNvPr>
          <p:cNvSpPr txBox="1"/>
          <p:nvPr/>
        </p:nvSpPr>
        <p:spPr>
          <a:xfrm>
            <a:off x="703531" y="1964741"/>
            <a:ext cx="2575499" cy="1042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112773" defTabSz="1219170">
              <a:lnSpc>
                <a:spcPts val="3400"/>
              </a:lnSpc>
              <a:buClr>
                <a:srgbClr val="C0504D"/>
              </a:buClr>
              <a:buSzPts val="2400"/>
            </a:pPr>
            <a:r>
              <a:rPr lang="en-US" sz="1867" b="1" kern="0">
                <a:solidFill>
                  <a:prstClr val="white"/>
                </a:solidFill>
                <a:cs typeface="+mn-ea"/>
                <a:sym typeface="+mn-lt"/>
              </a:rPr>
              <a:t>ZFS </a:t>
            </a: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檔案系統的重複數據刪除與壓縮功能</a:t>
            </a:r>
            <a:endParaRPr lang="en-US" sz="1867" b="1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Google Shape;427;p24">
            <a:extLst>
              <a:ext uri="{FF2B5EF4-FFF2-40B4-BE49-F238E27FC236}">
                <a16:creationId xmlns:a16="http://schemas.microsoft.com/office/drawing/2014/main" id="{BED913A0-1CD7-4E97-A022-D52EF783264F}"/>
              </a:ext>
            </a:extLst>
          </p:cNvPr>
          <p:cNvSpPr txBox="1"/>
          <p:nvPr/>
        </p:nvSpPr>
        <p:spPr>
          <a:xfrm>
            <a:off x="561570" y="3289576"/>
            <a:ext cx="2815337" cy="19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697" defTabSz="1219170">
              <a:lnSpc>
                <a:spcPts val="2800"/>
              </a:lnSpc>
              <a:buClr>
                <a:srgbClr val="D8D8D8"/>
              </a:buClr>
              <a:buSzPts val="1400"/>
            </a:pP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透過資料減量來大幅減少 </a:t>
            </a:r>
            <a:r>
              <a:rPr lang="en-US" sz="1867" b="1" kern="0">
                <a:solidFill>
                  <a:prstClr val="white"/>
                </a:solidFill>
                <a:cs typeface="+mn-ea"/>
                <a:sym typeface="+mn-lt"/>
              </a:rPr>
              <a:t>SSD</a:t>
            </a:r>
            <a:r>
              <a:rPr lang="en-US" altLang="zh-TW" sz="1867" b="1" kern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的寫入次數</a:t>
            </a:r>
            <a:r>
              <a:rPr lang="en-US" sz="1867" b="1" kern="0">
                <a:solidFill>
                  <a:prstClr val="white"/>
                </a:solidFill>
                <a:cs typeface="+mn-ea"/>
                <a:sym typeface="+mn-lt"/>
              </a:rPr>
              <a:t>，ZFS</a:t>
            </a:r>
            <a:r>
              <a:rPr lang="en-US" altLang="zh-TW" sz="1867" b="1" kern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檔案系統也因此成為 </a:t>
            </a:r>
            <a:r>
              <a:rPr lang="en-US" altLang="zh-TW" sz="1867" b="1" kern="0">
                <a:solidFill>
                  <a:prstClr val="white"/>
                </a:solidFill>
                <a:cs typeface="+mn-ea"/>
                <a:sym typeface="+mn-lt"/>
              </a:rPr>
              <a:t>All Flash / </a:t>
            </a: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高速</a:t>
            </a:r>
            <a:r>
              <a:rPr lang="en-US" altLang="zh-TW" sz="1867" b="1" kern="0">
                <a:solidFill>
                  <a:prstClr val="white"/>
                </a:solidFill>
                <a:cs typeface="+mn-ea"/>
                <a:sym typeface="+mn-lt"/>
              </a:rPr>
              <a:t>SSD</a:t>
            </a: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系統</a:t>
            </a:r>
            <a:r>
              <a:rPr lang="en-US" sz="1867" b="1" kern="0" err="1">
                <a:solidFill>
                  <a:prstClr val="white"/>
                </a:solidFill>
                <a:cs typeface="+mn-ea"/>
                <a:sym typeface="+mn-lt"/>
              </a:rPr>
              <a:t>的最佳</a:t>
            </a: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搭配夥伴</a:t>
            </a:r>
            <a:r>
              <a:rPr lang="en-US" sz="1867" b="1" kern="0">
                <a:solidFill>
                  <a:prstClr val="white"/>
                </a:solidFill>
                <a:cs typeface="+mn-ea"/>
                <a:sym typeface="+mn-lt"/>
              </a:rPr>
              <a:t>。</a:t>
            </a:r>
            <a:endParaRPr lang="zh-TW" altLang="en-US" sz="1867" b="1" kern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54D5B3F-F0A5-4C41-9ECD-ECD40D4F4169}"/>
              </a:ext>
            </a:extLst>
          </p:cNvPr>
          <p:cNvGrpSpPr/>
          <p:nvPr/>
        </p:nvGrpSpPr>
        <p:grpSpPr>
          <a:xfrm>
            <a:off x="7672693" y="5235857"/>
            <a:ext cx="1793871" cy="1098480"/>
            <a:chOff x="9717799" y="4066229"/>
            <a:chExt cx="2786007" cy="1576868"/>
          </a:xfrm>
        </p:grpSpPr>
        <p:pic>
          <p:nvPicPr>
            <p:cNvPr id="8" name="圖形 48">
              <a:extLst>
                <a:ext uri="{FF2B5EF4-FFF2-40B4-BE49-F238E27FC236}">
                  <a16:creationId xmlns:a16="http://schemas.microsoft.com/office/drawing/2014/main" id="{9A649608-E709-423A-BE3D-C74B6AB04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9" name="群組 47">
              <a:extLst>
                <a:ext uri="{FF2B5EF4-FFF2-40B4-BE49-F238E27FC236}">
                  <a16:creationId xmlns:a16="http://schemas.microsoft.com/office/drawing/2014/main" id="{86A65CE5-432F-4EDD-8013-C9529004A8A9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1" name="Google Shape;442;p24">
                <a:extLst>
                  <a:ext uri="{FF2B5EF4-FFF2-40B4-BE49-F238E27FC236}">
                    <a16:creationId xmlns:a16="http://schemas.microsoft.com/office/drawing/2014/main" id="{4E8D15D3-EC50-411F-A33A-21E9BE7F11CF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1219170">
                  <a:buClr>
                    <a:srgbClr val="D8D8D8"/>
                  </a:buClr>
                  <a:buSzPts val="1400"/>
                </a:pPr>
                <a:r>
                  <a:rPr lang="en-US" sz="1400" b="1" kern="0">
                    <a:solidFill>
                      <a:srgbClr val="000000"/>
                    </a:solidFill>
                    <a:cs typeface="+mn-ea"/>
                    <a:sym typeface="+mn-lt"/>
                  </a:rPr>
                  <a:t>A</a:t>
                </a:r>
                <a:endParaRPr sz="1400" b="1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Google Shape;443;p24">
                <a:extLst>
                  <a:ext uri="{FF2B5EF4-FFF2-40B4-BE49-F238E27FC236}">
                    <a16:creationId xmlns:a16="http://schemas.microsoft.com/office/drawing/2014/main" id="{08A27F3B-B2F3-4ABC-A545-C8431204245D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1219170">
                  <a:buClr>
                    <a:srgbClr val="D8D8D8"/>
                  </a:buClr>
                  <a:buSzPts val="1400"/>
                </a:pPr>
                <a:r>
                  <a:rPr lang="en-US" sz="1400" b="1" kern="0">
                    <a:solidFill>
                      <a:srgbClr val="000000"/>
                    </a:solidFill>
                    <a:cs typeface="+mn-ea"/>
                    <a:sym typeface="+mn-lt"/>
                  </a:rPr>
                  <a:t>C</a:t>
                </a:r>
                <a:endParaRPr sz="1400" b="1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Google Shape;444;p24">
                <a:extLst>
                  <a:ext uri="{FF2B5EF4-FFF2-40B4-BE49-F238E27FC236}">
                    <a16:creationId xmlns:a16="http://schemas.microsoft.com/office/drawing/2014/main" id="{07F64BAC-B71F-4A15-9798-D4F4A556295F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1219170">
                  <a:buClr>
                    <a:srgbClr val="D8D8D8"/>
                  </a:buClr>
                  <a:buSzPts val="1400"/>
                </a:pPr>
                <a:r>
                  <a:rPr lang="en-US" sz="1400" b="1" kern="0">
                    <a:solidFill>
                      <a:srgbClr val="000000"/>
                    </a:solidFill>
                    <a:cs typeface="+mn-ea"/>
                    <a:sym typeface="+mn-lt"/>
                  </a:rPr>
                  <a:t>B</a:t>
                </a:r>
                <a:endParaRPr sz="1400" b="1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Google Shape;445;p24">
                <a:extLst>
                  <a:ext uri="{FF2B5EF4-FFF2-40B4-BE49-F238E27FC236}">
                    <a16:creationId xmlns:a16="http://schemas.microsoft.com/office/drawing/2014/main" id="{10114EE8-36EB-414C-A9EB-C10CFB10697E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1219170">
                  <a:buClr>
                    <a:srgbClr val="D8D8D8"/>
                  </a:buClr>
                  <a:buSzPts val="1400"/>
                </a:pPr>
                <a:r>
                  <a:rPr lang="en-US" sz="1400" b="1" kern="0">
                    <a:solidFill>
                      <a:srgbClr val="000000"/>
                    </a:solidFill>
                    <a:cs typeface="+mn-ea"/>
                    <a:sym typeface="+mn-lt"/>
                  </a:rPr>
                  <a:t>D</a:t>
                </a:r>
                <a:endParaRPr sz="1400" b="1" kern="0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6" name="圖形 45">
            <a:extLst>
              <a:ext uri="{FF2B5EF4-FFF2-40B4-BE49-F238E27FC236}">
                <a16:creationId xmlns:a16="http://schemas.microsoft.com/office/drawing/2014/main" id="{D2632166-490E-4EA4-B14A-227D9496A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5987" y="5235858"/>
            <a:ext cx="1793871" cy="1127893"/>
          </a:xfrm>
          <a:prstGeom prst="rect">
            <a:avLst/>
          </a:prstGeom>
        </p:spPr>
      </p:pic>
      <p:sp>
        <p:nvSpPr>
          <p:cNvPr id="18" name="Google Shape;448;p24">
            <a:extLst>
              <a:ext uri="{FF2B5EF4-FFF2-40B4-BE49-F238E27FC236}">
                <a16:creationId xmlns:a16="http://schemas.microsoft.com/office/drawing/2014/main" id="{18FD0C58-9769-4DCF-B38C-2A2EF3D85822}"/>
              </a:ext>
            </a:extLst>
          </p:cNvPr>
          <p:cNvSpPr/>
          <p:nvPr/>
        </p:nvSpPr>
        <p:spPr>
          <a:xfrm>
            <a:off x="7750545" y="5953197"/>
            <a:ext cx="1766628" cy="20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200"/>
            </a:pPr>
            <a:r>
              <a:rPr lang="en-US" sz="1200" b="1" kern="0">
                <a:solidFill>
                  <a:srgbClr val="00FFFF"/>
                </a:solidFill>
                <a:cs typeface="+mn-ea"/>
                <a:sym typeface="+mn-lt"/>
              </a:rPr>
              <a:t>Deduplicated Data</a:t>
            </a:r>
            <a:endParaRPr lang="en-US" sz="1400" b="1" kern="0">
              <a:solidFill>
                <a:srgbClr val="00FFFF"/>
              </a:solidFill>
              <a:cs typeface="+mn-ea"/>
              <a:sym typeface="+mn-lt"/>
            </a:endParaRPr>
          </a:p>
        </p:txBody>
      </p:sp>
      <p:pic>
        <p:nvPicPr>
          <p:cNvPr id="24" name="圖形 42">
            <a:extLst>
              <a:ext uri="{FF2B5EF4-FFF2-40B4-BE49-F238E27FC236}">
                <a16:creationId xmlns:a16="http://schemas.microsoft.com/office/drawing/2014/main" id="{2A15936A-3FFB-466B-BA5E-6F0F2333D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5011" y="5235858"/>
            <a:ext cx="1793871" cy="1127893"/>
          </a:xfrm>
          <a:prstGeom prst="rect">
            <a:avLst/>
          </a:prstGeom>
        </p:spPr>
      </p:pic>
      <p:grpSp>
        <p:nvGrpSpPr>
          <p:cNvPr id="25" name="群組 43">
            <a:extLst>
              <a:ext uri="{FF2B5EF4-FFF2-40B4-BE49-F238E27FC236}">
                <a16:creationId xmlns:a16="http://schemas.microsoft.com/office/drawing/2014/main" id="{7E1C7E63-E99A-4C2F-8DA2-B890C3CA3F11}"/>
              </a:ext>
            </a:extLst>
          </p:cNvPr>
          <p:cNvGrpSpPr/>
          <p:nvPr/>
        </p:nvGrpSpPr>
        <p:grpSpPr>
          <a:xfrm>
            <a:off x="3909800" y="5358181"/>
            <a:ext cx="1192950" cy="585839"/>
            <a:chOff x="4327765" y="3622547"/>
            <a:chExt cx="1852740" cy="909847"/>
          </a:xfrm>
        </p:grpSpPr>
        <p:sp>
          <p:nvSpPr>
            <p:cNvPr id="27" name="Google Shape;428;p24">
              <a:extLst>
                <a:ext uri="{FF2B5EF4-FFF2-40B4-BE49-F238E27FC236}">
                  <a16:creationId xmlns:a16="http://schemas.microsoft.com/office/drawing/2014/main" id="{016ECB6F-B995-4CF3-8B6A-01B7F4A648CA}"/>
                </a:ext>
              </a:extLst>
            </p:cNvPr>
            <p:cNvSpPr/>
            <p:nvPr/>
          </p:nvSpPr>
          <p:spPr>
            <a:xfrm>
              <a:off x="4327765" y="3622547"/>
              <a:ext cx="404700" cy="402886"/>
            </a:xfrm>
            <a:prstGeom prst="rect">
              <a:avLst/>
            </a:prstGeom>
            <a:solidFill>
              <a:srgbClr val="00CC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cs typeface="+mn-ea"/>
                  <a:sym typeface="+mn-lt"/>
                </a:rPr>
                <a:t>A</a:t>
              </a:r>
              <a:endParaRPr sz="1400" b="1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8" name="Google Shape;429;p24">
              <a:extLst>
                <a:ext uri="{FF2B5EF4-FFF2-40B4-BE49-F238E27FC236}">
                  <a16:creationId xmlns:a16="http://schemas.microsoft.com/office/drawing/2014/main" id="{B02CDA60-37B0-4753-BE18-4DFCF879CDFE}"/>
                </a:ext>
              </a:extLst>
            </p:cNvPr>
            <p:cNvSpPr/>
            <p:nvPr/>
          </p:nvSpPr>
          <p:spPr>
            <a:xfrm>
              <a:off x="5293125" y="3622547"/>
              <a:ext cx="404700" cy="402886"/>
            </a:xfrm>
            <a:prstGeom prst="rect">
              <a:avLst/>
            </a:prstGeom>
            <a:solidFill>
              <a:srgbClr val="00FF9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cs typeface="+mn-ea"/>
                  <a:sym typeface="+mn-lt"/>
                </a:rPr>
                <a:t>C</a:t>
              </a:r>
              <a:endParaRPr sz="1400" b="1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9" name="Google Shape;430;p24">
              <a:extLst>
                <a:ext uri="{FF2B5EF4-FFF2-40B4-BE49-F238E27FC236}">
                  <a16:creationId xmlns:a16="http://schemas.microsoft.com/office/drawing/2014/main" id="{12D8572A-95A8-4FD1-A6B5-004F18642F3B}"/>
                </a:ext>
              </a:extLst>
            </p:cNvPr>
            <p:cNvSpPr/>
            <p:nvPr/>
          </p:nvSpPr>
          <p:spPr>
            <a:xfrm>
              <a:off x="4810445" y="3622547"/>
              <a:ext cx="404700" cy="402886"/>
            </a:xfrm>
            <a:prstGeom prst="rect">
              <a:avLst/>
            </a:prstGeom>
            <a:solidFill>
              <a:srgbClr val="FFD41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cs typeface="+mn-ea"/>
                  <a:sym typeface="+mn-lt"/>
                </a:rPr>
                <a:t>B</a:t>
              </a:r>
              <a:endParaRPr sz="1400" b="1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0" name="Google Shape;431;p24">
              <a:extLst>
                <a:ext uri="{FF2B5EF4-FFF2-40B4-BE49-F238E27FC236}">
                  <a16:creationId xmlns:a16="http://schemas.microsoft.com/office/drawing/2014/main" id="{E535D319-5D34-4BA9-B02F-6B459EFC8A2F}"/>
                </a:ext>
              </a:extLst>
            </p:cNvPr>
            <p:cNvSpPr/>
            <p:nvPr/>
          </p:nvSpPr>
          <p:spPr>
            <a:xfrm>
              <a:off x="5775805" y="3622547"/>
              <a:ext cx="404700" cy="402886"/>
            </a:xfrm>
            <a:prstGeom prst="rect">
              <a:avLst/>
            </a:prstGeom>
            <a:solidFill>
              <a:srgbClr val="EB61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cs typeface="+mn-ea"/>
                  <a:sym typeface="+mn-lt"/>
                </a:rPr>
                <a:t>D</a:t>
              </a:r>
              <a:endParaRPr sz="1400" b="1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1" name="Google Shape;432;p24">
              <a:extLst>
                <a:ext uri="{FF2B5EF4-FFF2-40B4-BE49-F238E27FC236}">
                  <a16:creationId xmlns:a16="http://schemas.microsoft.com/office/drawing/2014/main" id="{912A07D9-11F8-45BE-802A-71E58191D307}"/>
                </a:ext>
              </a:extLst>
            </p:cNvPr>
            <p:cNvSpPr/>
            <p:nvPr/>
          </p:nvSpPr>
          <p:spPr>
            <a:xfrm>
              <a:off x="5293125" y="4129508"/>
              <a:ext cx="404700" cy="402886"/>
            </a:xfrm>
            <a:prstGeom prst="rect">
              <a:avLst/>
            </a:prstGeom>
            <a:solidFill>
              <a:srgbClr val="00CCFF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cs typeface="+mn-ea"/>
                  <a:sym typeface="+mn-lt"/>
                </a:rPr>
                <a:t>A</a:t>
              </a:r>
              <a:endParaRPr sz="1400" b="1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2" name="Google Shape;433;p24">
              <a:extLst>
                <a:ext uri="{FF2B5EF4-FFF2-40B4-BE49-F238E27FC236}">
                  <a16:creationId xmlns:a16="http://schemas.microsoft.com/office/drawing/2014/main" id="{337A1D43-A105-4575-B11E-CF7BF9D34BFF}"/>
                </a:ext>
              </a:extLst>
            </p:cNvPr>
            <p:cNvSpPr/>
            <p:nvPr/>
          </p:nvSpPr>
          <p:spPr>
            <a:xfrm>
              <a:off x="4810445" y="4129508"/>
              <a:ext cx="404700" cy="402886"/>
            </a:xfrm>
            <a:prstGeom prst="rect">
              <a:avLst/>
            </a:prstGeom>
            <a:solidFill>
              <a:srgbClr val="00FF9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cs typeface="+mn-ea"/>
                  <a:sym typeface="+mn-lt"/>
                </a:rPr>
                <a:t>C</a:t>
              </a:r>
              <a:endParaRPr sz="1400" b="1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3" name="Google Shape;434;p24">
              <a:extLst>
                <a:ext uri="{FF2B5EF4-FFF2-40B4-BE49-F238E27FC236}">
                  <a16:creationId xmlns:a16="http://schemas.microsoft.com/office/drawing/2014/main" id="{075BE3CD-9791-4D3A-B493-EA34C202E4D0}"/>
                </a:ext>
              </a:extLst>
            </p:cNvPr>
            <p:cNvSpPr/>
            <p:nvPr/>
          </p:nvSpPr>
          <p:spPr>
            <a:xfrm>
              <a:off x="5775805" y="4129508"/>
              <a:ext cx="404700" cy="402886"/>
            </a:xfrm>
            <a:prstGeom prst="rect">
              <a:avLst/>
            </a:prstGeom>
            <a:solidFill>
              <a:srgbClr val="FFD41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cs typeface="+mn-ea"/>
                  <a:sym typeface="+mn-lt"/>
                </a:rPr>
                <a:t>B</a:t>
              </a:r>
              <a:endParaRPr sz="1400" b="1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4" name="Google Shape;435;p24">
              <a:extLst>
                <a:ext uri="{FF2B5EF4-FFF2-40B4-BE49-F238E27FC236}">
                  <a16:creationId xmlns:a16="http://schemas.microsoft.com/office/drawing/2014/main" id="{90B3B86C-B820-4BE2-AED9-CE437B7F0D56}"/>
                </a:ext>
              </a:extLst>
            </p:cNvPr>
            <p:cNvSpPr/>
            <p:nvPr/>
          </p:nvSpPr>
          <p:spPr>
            <a:xfrm>
              <a:off x="4327765" y="4129508"/>
              <a:ext cx="404700" cy="402886"/>
            </a:xfrm>
            <a:prstGeom prst="rect">
              <a:avLst/>
            </a:prstGeom>
            <a:solidFill>
              <a:srgbClr val="EB6100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buClr>
                  <a:srgbClr val="D8D8D8"/>
                </a:buClr>
                <a:buSzPts val="1400"/>
              </a:pPr>
              <a:r>
                <a:rPr lang="en-US" sz="1400" b="1" kern="0">
                  <a:solidFill>
                    <a:srgbClr val="000000"/>
                  </a:solidFill>
                  <a:cs typeface="+mn-ea"/>
                  <a:sym typeface="+mn-lt"/>
                </a:rPr>
                <a:t>D</a:t>
              </a:r>
              <a:endParaRPr sz="1400" b="1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6" name="Google Shape;447;p24">
            <a:extLst>
              <a:ext uri="{FF2B5EF4-FFF2-40B4-BE49-F238E27FC236}">
                <a16:creationId xmlns:a16="http://schemas.microsoft.com/office/drawing/2014/main" id="{835921C6-DC9C-40DA-9D6F-25D731302BCE}"/>
              </a:ext>
            </a:extLst>
          </p:cNvPr>
          <p:cNvSpPr/>
          <p:nvPr/>
        </p:nvSpPr>
        <p:spPr>
          <a:xfrm>
            <a:off x="3706479" y="5953196"/>
            <a:ext cx="1566947" cy="26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200"/>
            </a:pPr>
            <a:r>
              <a:rPr lang="en-US" sz="1200" b="1" kern="0">
                <a:solidFill>
                  <a:srgbClr val="00FFFF"/>
                </a:solidFill>
                <a:cs typeface="+mn-ea"/>
                <a:sym typeface="+mn-lt"/>
              </a:rPr>
              <a:t>Original Data</a:t>
            </a:r>
            <a:endParaRPr lang="en-US" sz="1400" b="1" kern="0">
              <a:solidFill>
                <a:srgbClr val="00FFFF"/>
              </a:solidFill>
              <a:cs typeface="+mn-ea"/>
              <a:sym typeface="+mn-lt"/>
            </a:endParaRPr>
          </a:p>
        </p:txBody>
      </p:sp>
      <p:pic>
        <p:nvPicPr>
          <p:cNvPr id="36" name="圖形 44">
            <a:extLst>
              <a:ext uri="{FF2B5EF4-FFF2-40B4-BE49-F238E27FC236}">
                <a16:creationId xmlns:a16="http://schemas.microsoft.com/office/drawing/2014/main" id="{6FF2E2DC-2E4B-4621-AF67-7B63265E3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49806" y="5235857"/>
            <a:ext cx="1793871" cy="1098480"/>
          </a:xfrm>
          <a:prstGeom prst="rect">
            <a:avLst/>
          </a:prstGeom>
        </p:spPr>
      </p:pic>
      <p:sp>
        <p:nvSpPr>
          <p:cNvPr id="37" name="Google Shape;453;p24">
            <a:extLst>
              <a:ext uri="{FF2B5EF4-FFF2-40B4-BE49-F238E27FC236}">
                <a16:creationId xmlns:a16="http://schemas.microsoft.com/office/drawing/2014/main" id="{A242DB51-E193-437B-80F1-DEA63DBD66A5}"/>
              </a:ext>
            </a:extLst>
          </p:cNvPr>
          <p:cNvSpPr/>
          <p:nvPr/>
        </p:nvSpPr>
        <p:spPr>
          <a:xfrm>
            <a:off x="10193930" y="5982037"/>
            <a:ext cx="938207" cy="16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200"/>
            </a:pPr>
            <a:r>
              <a:rPr lang="en-US" sz="1200" b="1" kern="0">
                <a:solidFill>
                  <a:srgbClr val="00FFFF"/>
                </a:solidFill>
                <a:cs typeface="+mn-ea"/>
                <a:sym typeface="+mn-lt"/>
              </a:rPr>
              <a:t>SSD Pool</a:t>
            </a:r>
            <a:endParaRPr lang="en-US" sz="1400" b="1" kern="0">
              <a:solidFill>
                <a:srgbClr val="00FFFF"/>
              </a:solidFill>
              <a:cs typeface="+mn-ea"/>
              <a:sym typeface="+mn-lt"/>
            </a:endParaRPr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DFDDFB67-25A1-4869-A649-2A7A34D1A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52021" y="5400895"/>
            <a:ext cx="397320" cy="505680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894F30A5-F9A6-42CB-93FB-5989D24E10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52727" y="5400895"/>
            <a:ext cx="397320" cy="505680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4E1F6ED3-8A80-483B-A47F-A8898A56D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50452" y="5400895"/>
            <a:ext cx="397320" cy="505680"/>
          </a:xfrm>
          <a:prstGeom prst="rect">
            <a:avLst/>
          </a:prstGeom>
        </p:spPr>
      </p:pic>
      <p:sp>
        <p:nvSpPr>
          <p:cNvPr id="42" name="Google Shape;455;p24">
            <a:extLst>
              <a:ext uri="{FF2B5EF4-FFF2-40B4-BE49-F238E27FC236}">
                <a16:creationId xmlns:a16="http://schemas.microsoft.com/office/drawing/2014/main" id="{23A68C3D-3048-412C-A46D-DC92C4DDA415}"/>
              </a:ext>
            </a:extLst>
          </p:cNvPr>
          <p:cNvSpPr/>
          <p:nvPr/>
        </p:nvSpPr>
        <p:spPr>
          <a:xfrm rot="5400000">
            <a:off x="4236239" y="4521158"/>
            <a:ext cx="1150188" cy="253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43" name="Google Shape;456;p24">
            <a:extLst>
              <a:ext uri="{FF2B5EF4-FFF2-40B4-BE49-F238E27FC236}">
                <a16:creationId xmlns:a16="http://schemas.microsoft.com/office/drawing/2014/main" id="{7E7CAFB3-F1B4-4F6E-8CB6-0FF66B57A259}"/>
              </a:ext>
            </a:extLst>
          </p:cNvPr>
          <p:cNvSpPr/>
          <p:nvPr/>
        </p:nvSpPr>
        <p:spPr>
          <a:xfrm rot="5400000">
            <a:off x="3914864" y="4521158"/>
            <a:ext cx="1150188" cy="253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44" name="Google Shape;457;p24">
            <a:extLst>
              <a:ext uri="{FF2B5EF4-FFF2-40B4-BE49-F238E27FC236}">
                <a16:creationId xmlns:a16="http://schemas.microsoft.com/office/drawing/2014/main" id="{1A275510-ECB1-44F8-AD8E-7FC23C087668}"/>
              </a:ext>
            </a:extLst>
          </p:cNvPr>
          <p:cNvSpPr/>
          <p:nvPr/>
        </p:nvSpPr>
        <p:spPr>
          <a:xfrm rot="5400000">
            <a:off x="3593489" y="4521158"/>
            <a:ext cx="1150188" cy="253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>
                  <a:lumMod val="95000"/>
                </a:schemeClr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4848945" y="4750449"/>
            <a:ext cx="794096" cy="259195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D8D8D8"/>
              </a:buClr>
              <a:buSzPts val="1200"/>
            </a:pPr>
            <a:r>
              <a:rPr lang="en-US" sz="1333" b="1" kern="0">
                <a:solidFill>
                  <a:schemeClr val="bg1"/>
                </a:solidFill>
                <a:cs typeface="+mn-ea"/>
                <a:sym typeface="+mn-lt"/>
              </a:rPr>
              <a:t>Write</a:t>
            </a:r>
            <a:endParaRPr lang="en-US" sz="1467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8790358" y="6306113"/>
            <a:ext cx="2479337" cy="536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1219170">
              <a:lnSpc>
                <a:spcPts val="1500"/>
              </a:lnSpc>
              <a:buClr>
                <a:srgbClr val="D8D8D8"/>
              </a:buClr>
              <a:buSzPts val="1200"/>
            </a:pPr>
            <a:r>
              <a:rPr lang="en-US" sz="1333" b="1" kern="0">
                <a:solidFill>
                  <a:schemeClr val="bg1"/>
                </a:solidFill>
                <a:cs typeface="+mn-ea"/>
                <a:sym typeface="+mn-lt"/>
              </a:rPr>
              <a:t>Write to SSDs as sequential as much as possible.</a:t>
            </a: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4826169" y="6436494"/>
            <a:ext cx="1384891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D8D8D8"/>
              </a:buClr>
              <a:buSzPts val="1200"/>
            </a:pPr>
            <a:r>
              <a:rPr lang="en-US" sz="1333" b="1" kern="0">
                <a:solidFill>
                  <a:schemeClr val="bg1"/>
                </a:solidFill>
                <a:cs typeface="+mn-ea"/>
                <a:sym typeface="+mn-lt"/>
              </a:rPr>
              <a:t>Compression</a:t>
            </a: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6928080" y="6436494"/>
            <a:ext cx="1465977" cy="21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D8D8D8"/>
              </a:buClr>
              <a:buSzPts val="1200"/>
            </a:pPr>
            <a:r>
              <a:rPr lang="en-US" sz="1333" b="1" kern="0">
                <a:solidFill>
                  <a:schemeClr val="bg1"/>
                </a:solidFill>
                <a:cs typeface="+mn-ea"/>
                <a:sym typeface="+mn-lt"/>
              </a:rPr>
              <a:t>Deduplication</a:t>
            </a:r>
          </a:p>
        </p:txBody>
      </p:sp>
      <p:sp>
        <p:nvSpPr>
          <p:cNvPr id="56" name="Google Shape;451;p24">
            <a:extLst>
              <a:ext uri="{FF2B5EF4-FFF2-40B4-BE49-F238E27FC236}">
                <a16:creationId xmlns:a16="http://schemas.microsoft.com/office/drawing/2014/main" id="{EE9DB14F-5C16-441E-A983-6CBE1E21477D}"/>
              </a:ext>
            </a:extLst>
          </p:cNvPr>
          <p:cNvSpPr/>
          <p:nvPr/>
        </p:nvSpPr>
        <p:spPr>
          <a:xfrm>
            <a:off x="7221330" y="5551051"/>
            <a:ext cx="579791" cy="454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/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lang="en-US" sz="1400" b="1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57" name="Google Shape;451;p24">
            <a:extLst>
              <a:ext uri="{FF2B5EF4-FFF2-40B4-BE49-F238E27FC236}">
                <a16:creationId xmlns:a16="http://schemas.microsoft.com/office/drawing/2014/main" id="{5CA4425F-B621-457A-8A2D-1271A1534D53}"/>
              </a:ext>
            </a:extLst>
          </p:cNvPr>
          <p:cNvSpPr/>
          <p:nvPr/>
        </p:nvSpPr>
        <p:spPr>
          <a:xfrm>
            <a:off x="9313461" y="5551051"/>
            <a:ext cx="579791" cy="454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/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lang="en-US" sz="1400" b="1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58" name="Google Shape;451;p24">
            <a:extLst>
              <a:ext uri="{FF2B5EF4-FFF2-40B4-BE49-F238E27FC236}">
                <a16:creationId xmlns:a16="http://schemas.microsoft.com/office/drawing/2014/main" id="{0B818020-B201-49D1-ABC6-42E4C8AD8B1E}"/>
              </a:ext>
            </a:extLst>
          </p:cNvPr>
          <p:cNvSpPr/>
          <p:nvPr/>
        </p:nvSpPr>
        <p:spPr>
          <a:xfrm>
            <a:off x="5209434" y="5551051"/>
            <a:ext cx="579791" cy="45450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BFBFBF">
                  <a:alpha val="0"/>
                </a:srgbClr>
              </a:gs>
              <a:gs pos="100000">
                <a:schemeClr val="bg1"/>
              </a:gs>
            </a:gsLst>
            <a:lin ang="0" scaled="0"/>
            <a:tileRect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lang="en-US" sz="1400" b="1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5574100" y="6002098"/>
            <a:ext cx="1915736" cy="20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200"/>
            </a:pPr>
            <a:r>
              <a:rPr lang="en-US" sz="1200" b="1" kern="0">
                <a:solidFill>
                  <a:srgbClr val="00FFFF"/>
                </a:solidFill>
                <a:cs typeface="+mn-ea"/>
                <a:sym typeface="+mn-lt"/>
              </a:rPr>
              <a:t>Compressed Data</a:t>
            </a:r>
            <a:endParaRPr lang="en-US" sz="1400" b="1" kern="0">
              <a:solidFill>
                <a:srgbClr val="00FFFF"/>
              </a:solidFill>
              <a:cs typeface="+mn-ea"/>
              <a:sym typeface="+mn-lt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6073434" y="5403747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cs typeface="+mn-ea"/>
                <a:sym typeface="+mn-lt"/>
              </a:rPr>
              <a:t>A</a:t>
            </a:r>
            <a:endParaRPr lang="zh-TW" altLang="en-US" sz="1400" b="1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6538190" y="5403747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cs typeface="+mn-ea"/>
                <a:sym typeface="+mn-lt"/>
              </a:rPr>
              <a:t>C</a:t>
            </a:r>
            <a:endParaRPr lang="zh-TW" altLang="en-US" sz="1400" b="1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6305812" y="5403747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cs typeface="+mn-ea"/>
                <a:sym typeface="+mn-lt"/>
              </a:rPr>
              <a:t>B</a:t>
            </a:r>
            <a:endParaRPr lang="zh-TW" altLang="en-US" sz="1400" b="1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6770566" y="5403747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cs typeface="+mn-ea"/>
                <a:sym typeface="+mn-lt"/>
              </a:rPr>
              <a:t>D</a:t>
            </a:r>
            <a:endParaRPr lang="zh-TW" altLang="en-US" sz="1400" b="1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6559260" y="5738013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cs typeface="+mn-ea"/>
                <a:sym typeface="+mn-lt"/>
              </a:rPr>
              <a:t>A</a:t>
            </a:r>
            <a:endParaRPr lang="zh-TW" altLang="en-US" sz="1400" b="1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6317554" y="5747537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cs typeface="+mn-ea"/>
                <a:sym typeface="+mn-lt"/>
              </a:rPr>
              <a:t>C</a:t>
            </a:r>
            <a:endParaRPr lang="zh-TW" altLang="en-US" sz="1400" b="1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6791853" y="5738013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cs typeface="+mn-ea"/>
                <a:sym typeface="+mn-lt"/>
              </a:rPr>
              <a:t>B</a:t>
            </a:r>
            <a:endParaRPr lang="zh-TW" altLang="en-US" sz="1400" b="1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6084920" y="5747539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D8D8D8"/>
              </a:buClr>
              <a:buSzPts val="1400"/>
            </a:pPr>
            <a:r>
              <a:rPr lang="en-US" sz="1400" b="1" kern="0">
                <a:solidFill>
                  <a:srgbClr val="000000"/>
                </a:solidFill>
                <a:cs typeface="+mn-ea"/>
                <a:sym typeface="+mn-lt"/>
              </a:rPr>
              <a:t>D</a:t>
            </a:r>
            <a:endParaRPr lang="zh-TW" altLang="en-US" sz="1400" b="1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54" name="Google Shape;516;p26">
            <a:extLst>
              <a:ext uri="{FF2B5EF4-FFF2-40B4-BE49-F238E27FC236}">
                <a16:creationId xmlns:a16="http://schemas.microsoft.com/office/drawing/2014/main" id="{61D119A4-54B6-4D16-A0D8-D53D07DC09D6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4852" y="3518707"/>
            <a:ext cx="3846081" cy="1604581"/>
          </a:xfrm>
          <a:prstGeom prst="rect">
            <a:avLst/>
          </a:prstGeom>
          <a:noFill/>
          <a:ln w="31750">
            <a:solidFill>
              <a:srgbClr val="999999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F2A1FA56-B7B4-4B91-A914-837F8B76A7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8177165" y="146337"/>
            <a:ext cx="952588" cy="6094946"/>
          </a:xfrm>
          <a:prstGeom prst="rect">
            <a:avLst/>
          </a:prstGeom>
        </p:spPr>
      </p:pic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4685" y="1756857"/>
            <a:ext cx="6136248" cy="1638278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C8F22BE1-55B4-4577-8B2F-ED5955C32BF1}"/>
              </a:ext>
            </a:extLst>
          </p:cNvPr>
          <p:cNvSpPr/>
          <p:nvPr/>
        </p:nvSpPr>
        <p:spPr>
          <a:xfrm flipH="1">
            <a:off x="627596" y="953212"/>
            <a:ext cx="4302020" cy="502766"/>
          </a:xfrm>
          <a:prstGeom prst="snip2DiagRect">
            <a:avLst>
              <a:gd name="adj1" fmla="val 0"/>
              <a:gd name="adj2" fmla="val 17253"/>
            </a:avLst>
          </a:prstGeom>
          <a:gradFill>
            <a:gsLst>
              <a:gs pos="100000">
                <a:srgbClr val="EE7100"/>
              </a:gs>
              <a:gs pos="0">
                <a:srgbClr val="EE6D2B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altLang="zh-TW" sz="3400" b="1" kern="0">
              <a:solidFill>
                <a:srgbClr val="EE6D2B"/>
              </a:solidFill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C345CBA-CCAF-4DD2-8C39-C05ACCD7CF34}"/>
              </a:ext>
            </a:extLst>
          </p:cNvPr>
          <p:cNvSpPr txBox="1"/>
          <p:nvPr/>
        </p:nvSpPr>
        <p:spPr>
          <a:xfrm>
            <a:off x="687116" y="954617"/>
            <a:ext cx="424250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zh-TW" altLang="en-US" sz="2667" b="1" kern="0">
                <a:solidFill>
                  <a:prstClr val="white"/>
                </a:solidFill>
                <a:cs typeface="+mn-ea"/>
                <a:sym typeface="+mn-lt"/>
              </a:rPr>
              <a:t>必須在存入前減量才有效用</a:t>
            </a: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FFFD3AF7-3B21-4382-B9C7-2960A5DAE764}"/>
              </a:ext>
            </a:extLst>
          </p:cNvPr>
          <p:cNvSpPr/>
          <p:nvPr/>
        </p:nvSpPr>
        <p:spPr>
          <a:xfrm>
            <a:off x="636063" y="5469433"/>
            <a:ext cx="2804671" cy="1051852"/>
          </a:xfrm>
          <a:prstGeom prst="roundRect">
            <a:avLst>
              <a:gd name="adj" fmla="val 2988"/>
            </a:avLst>
          </a:prstGeom>
          <a:gradFill>
            <a:gsLst>
              <a:gs pos="100000">
                <a:srgbClr val="A82400"/>
              </a:gs>
              <a:gs pos="0">
                <a:srgbClr val="D62E00"/>
              </a:gs>
            </a:gsLst>
            <a:lin ang="5400000" scaled="0"/>
          </a:gradFill>
          <a:ln w="38100" cmpd="dbl">
            <a:solidFill>
              <a:srgbClr val="C5C5C5"/>
            </a:soli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788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9" name="Google Shape;426;p24">
            <a:extLst>
              <a:ext uri="{FF2B5EF4-FFF2-40B4-BE49-F238E27FC236}">
                <a16:creationId xmlns:a16="http://schemas.microsoft.com/office/drawing/2014/main" id="{7545BC99-5110-4B68-B63B-8247FCB915DA}"/>
              </a:ext>
            </a:extLst>
          </p:cNvPr>
          <p:cNvSpPr txBox="1"/>
          <p:nvPr/>
        </p:nvSpPr>
        <p:spPr>
          <a:xfrm>
            <a:off x="659012" y="5485447"/>
            <a:ext cx="2810683" cy="1042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/>
          <a:p>
            <a:pPr marL="112604" algn="ctr" defTabSz="1219170">
              <a:lnSpc>
                <a:spcPts val="2667"/>
              </a:lnSpc>
              <a:buClr>
                <a:srgbClr val="C0504D"/>
              </a:buClr>
              <a:buSzPts val="2400"/>
            </a:pPr>
            <a:r>
              <a:rPr lang="en-US" sz="1867" b="1" kern="0">
                <a:solidFill>
                  <a:prstClr val="white"/>
                </a:solidFill>
                <a:cs typeface="+mn-ea"/>
                <a:sym typeface="+mn-lt"/>
              </a:rPr>
              <a:t>Deduplication</a:t>
            </a:r>
            <a:r>
              <a:rPr lang="en-US" altLang="zh-TW" sz="1867" b="1" kern="0">
                <a:solidFill>
                  <a:prstClr val="white"/>
                </a:solidFill>
                <a:cs typeface="+mn-ea"/>
                <a:sym typeface="+mn-lt"/>
              </a:rPr>
              <a:t> </a:t>
            </a:r>
          </a:p>
          <a:p>
            <a:pPr marL="112604" algn="ctr" defTabSz="1219170">
              <a:lnSpc>
                <a:spcPts val="2667"/>
              </a:lnSpc>
              <a:buClr>
                <a:srgbClr val="C0504D"/>
              </a:buClr>
              <a:buSzPts val="2400"/>
            </a:pPr>
            <a:r>
              <a:rPr lang="en-US" altLang="zh-TW" sz="1867" b="1" kern="0" err="1">
                <a:solidFill>
                  <a:prstClr val="white"/>
                </a:solidFill>
                <a:cs typeface="+mn-ea"/>
                <a:sym typeface="+mn-lt"/>
              </a:rPr>
              <a:t>最低需求</a:t>
            </a: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：</a:t>
            </a:r>
            <a:r>
              <a:rPr lang="en-US" altLang="zh-TW" sz="2133" b="1" kern="0">
                <a:solidFill>
                  <a:prstClr val="white"/>
                </a:solidFill>
                <a:cs typeface="+mn-ea"/>
                <a:sym typeface="+mn-lt"/>
              </a:rPr>
              <a:t>16GB RAM</a:t>
            </a:r>
            <a:endParaRPr lang="zh-TW" altLang="en-US" sz="1867" b="1" kern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6051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60AB19-9621-4962-88A1-43201EFD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lang="en-US" altLang="zh-TW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hero </a:t>
            </a:r>
            <a:r>
              <a:rPr lang="zh-TW" altLang="en-US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強大的資料自我修復能力</a:t>
            </a:r>
          </a:p>
        </p:txBody>
      </p:sp>
      <p:pic>
        <p:nvPicPr>
          <p:cNvPr id="3" name="圖片 2" descr="一張含有 火車, 電腦 的圖片&#10;&#10;自動產生的描述">
            <a:extLst>
              <a:ext uri="{FF2B5EF4-FFF2-40B4-BE49-F238E27FC236}">
                <a16:creationId xmlns:a16="http://schemas.microsoft.com/office/drawing/2014/main" id="{7A57E5A5-8BED-4303-828B-91870FE68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88" y="2250307"/>
            <a:ext cx="3086387" cy="417047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095877-19BF-45D7-A332-FA3B6B1710FE}"/>
              </a:ext>
            </a:extLst>
          </p:cNvPr>
          <p:cNvSpPr/>
          <p:nvPr/>
        </p:nvSpPr>
        <p:spPr>
          <a:xfrm>
            <a:off x="6042817" y="1925833"/>
            <a:ext cx="2913880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C9176F-36CA-4AED-8F11-DCEAF41A6BB7}"/>
              </a:ext>
            </a:extLst>
          </p:cNvPr>
          <p:cNvSpPr/>
          <p:nvPr/>
        </p:nvSpPr>
        <p:spPr>
          <a:xfrm>
            <a:off x="9078300" y="1925833"/>
            <a:ext cx="2821865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0FA6B5-B88B-4A80-9353-6A28BB1460B6}"/>
              </a:ext>
            </a:extLst>
          </p:cNvPr>
          <p:cNvSpPr/>
          <p:nvPr/>
        </p:nvSpPr>
        <p:spPr>
          <a:xfrm>
            <a:off x="3111036" y="1925833"/>
            <a:ext cx="2821865" cy="389075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EBC05BC-271A-4C28-B40C-2D802BCD4854}"/>
              </a:ext>
            </a:extLst>
          </p:cNvPr>
          <p:cNvGrpSpPr/>
          <p:nvPr/>
        </p:nvGrpSpPr>
        <p:grpSpPr>
          <a:xfrm>
            <a:off x="9638005" y="3606352"/>
            <a:ext cx="1847268" cy="683987"/>
            <a:chOff x="756833" y="3456247"/>
            <a:chExt cx="1847268" cy="683987"/>
          </a:xfrm>
        </p:grpSpPr>
        <p:cxnSp>
          <p:nvCxnSpPr>
            <p:cNvPr id="47" name="Straight Connector 8">
              <a:extLst>
                <a:ext uri="{FF2B5EF4-FFF2-40B4-BE49-F238E27FC236}">
                  <a16:creationId xmlns:a16="http://schemas.microsoft.com/office/drawing/2014/main" id="{CDBFBC8D-19B8-4FBE-B7E9-552677B68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833" y="3456902"/>
              <a:ext cx="894878" cy="56276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">
              <a:extLst>
                <a:ext uri="{FF2B5EF4-FFF2-40B4-BE49-F238E27FC236}">
                  <a16:creationId xmlns:a16="http://schemas.microsoft.com/office/drawing/2014/main" id="{40A0E4D8-292C-4FF5-8865-E826E60D9E41}"/>
                </a:ext>
              </a:extLst>
            </p:cNvPr>
            <p:cNvCxnSpPr>
              <a:cxnSpLocks/>
            </p:cNvCxnSpPr>
            <p:nvPr/>
          </p:nvCxnSpPr>
          <p:spPr>
            <a:xfrm>
              <a:off x="1668084" y="3456247"/>
              <a:ext cx="936017" cy="6839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81D374A7-AE4B-4609-B9B1-06948AAF2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84737" y="4132649"/>
            <a:ext cx="666360" cy="671487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8E2A6F-83FF-49BD-A867-D8C72EC29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3437" y="4142273"/>
            <a:ext cx="666360" cy="671487"/>
          </a:xfrm>
          <a:prstGeom prst="rect">
            <a:avLst/>
          </a:prstGeom>
        </p:spPr>
      </p:pic>
      <p:sp>
        <p:nvSpPr>
          <p:cNvPr id="12" name="Rectangle 20">
            <a:extLst>
              <a:ext uri="{FF2B5EF4-FFF2-40B4-BE49-F238E27FC236}">
                <a16:creationId xmlns:a16="http://schemas.microsoft.com/office/drawing/2014/main" id="{C2048C03-4148-4B37-9376-E276DA3B802A}"/>
              </a:ext>
            </a:extLst>
          </p:cNvPr>
          <p:cNvSpPr/>
          <p:nvPr/>
        </p:nvSpPr>
        <p:spPr>
          <a:xfrm>
            <a:off x="10992232" y="4579047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sz="1013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6386DEC-2585-436E-A279-38F39D4976A7}"/>
              </a:ext>
            </a:extLst>
          </p:cNvPr>
          <p:cNvGrpSpPr/>
          <p:nvPr/>
        </p:nvGrpSpPr>
        <p:grpSpPr>
          <a:xfrm>
            <a:off x="6180217" y="3615974"/>
            <a:ext cx="2523444" cy="1207407"/>
            <a:chOff x="346483" y="3456247"/>
            <a:chExt cx="2523443" cy="1207407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4C90A814-2A39-49D0-973B-DBA39AD946DD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45" name="Straight Connector 8">
                <a:extLst>
                  <a:ext uri="{FF2B5EF4-FFF2-40B4-BE49-F238E27FC236}">
                    <a16:creationId xmlns:a16="http://schemas.microsoft.com/office/drawing/2014/main" id="{654C092C-B816-416E-B6DD-A72CD5314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0">
                <a:extLst>
                  <a:ext uri="{FF2B5EF4-FFF2-40B4-BE49-F238E27FC236}">
                    <a16:creationId xmlns:a16="http://schemas.microsoft.com/office/drawing/2014/main" id="{43D06D36-2F1E-4316-A934-5119FBE83B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0DE445AB-47E8-4B96-8586-539520DB4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833C938F-379E-4A00-BBA6-5457481D7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8C855EA8-D374-413F-A7D2-4295A2F0BA49}"/>
                </a:ext>
              </a:extLst>
            </p:cNvPr>
            <p:cNvSpPr/>
            <p:nvPr/>
          </p:nvSpPr>
          <p:spPr>
            <a:xfrm>
              <a:off x="346483" y="4455144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endParaRPr lang="en-US" sz="1013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DA631CD2-C2E0-4DAC-92A4-EA9F9ED86760}"/>
                </a:ext>
              </a:extLst>
            </p:cNvPr>
            <p:cNvSpPr/>
            <p:nvPr/>
          </p:nvSpPr>
          <p:spPr>
            <a:xfrm>
              <a:off x="2077030" y="4434236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endParaRPr lang="en-US" sz="1013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CA782A3-FA3E-4C92-94B8-68E1AF171CFE}"/>
              </a:ext>
            </a:extLst>
          </p:cNvPr>
          <p:cNvGrpSpPr/>
          <p:nvPr/>
        </p:nvGrpSpPr>
        <p:grpSpPr>
          <a:xfrm>
            <a:off x="3233712" y="3634358"/>
            <a:ext cx="2514291" cy="1207407"/>
            <a:chOff x="355636" y="3456247"/>
            <a:chExt cx="2514290" cy="1207407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BF0E64A-B2C2-40C9-AAB4-323DE92AA838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38" name="Straight Connector 8">
                <a:extLst>
                  <a:ext uri="{FF2B5EF4-FFF2-40B4-BE49-F238E27FC236}">
                    <a16:creationId xmlns:a16="http://schemas.microsoft.com/office/drawing/2014/main" id="{AA854068-CB27-4778-9850-BBC6F4A701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0">
                <a:extLst>
                  <a:ext uri="{FF2B5EF4-FFF2-40B4-BE49-F238E27FC236}">
                    <a16:creationId xmlns:a16="http://schemas.microsoft.com/office/drawing/2014/main" id="{97157DA9-D15E-4EFE-9A9B-D90B179B7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55736E6-8ECB-48F4-A196-43D7AF973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D921DC05-6451-4C54-993B-BB307387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D75055D2-716A-4E73-B4F0-9C80DA4E3107}"/>
                </a:ext>
              </a:extLst>
            </p:cNvPr>
            <p:cNvSpPr/>
            <p:nvPr/>
          </p:nvSpPr>
          <p:spPr>
            <a:xfrm>
              <a:off x="355636" y="4455899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endParaRPr lang="en-US" sz="1013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B8140258-7DBB-406D-816A-C968EC42EBE3}"/>
                </a:ext>
              </a:extLst>
            </p:cNvPr>
            <p:cNvSpPr/>
            <p:nvPr/>
          </p:nvSpPr>
          <p:spPr>
            <a:xfrm>
              <a:off x="2086183" y="4434991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endParaRPr lang="en-US" sz="1013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Rectangle 12">
            <a:extLst>
              <a:ext uri="{FF2B5EF4-FFF2-40B4-BE49-F238E27FC236}">
                <a16:creationId xmlns:a16="http://schemas.microsoft.com/office/drawing/2014/main" id="{EEA8F8CA-26A5-4F46-8611-FE54A2625C64}"/>
              </a:ext>
            </a:extLst>
          </p:cNvPr>
          <p:cNvSpPr/>
          <p:nvPr/>
        </p:nvSpPr>
        <p:spPr>
          <a:xfrm>
            <a:off x="3534548" y="3161039"/>
            <a:ext cx="1990475" cy="4872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>
                <a:solidFill>
                  <a:prstClr val="black"/>
                </a:solidFill>
                <a:cs typeface="+mn-ea"/>
                <a:sym typeface="+mn-lt"/>
              </a:rPr>
              <a:t>ZFS RAID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B7D8ACF6-6854-4BDF-B90F-EBB083180AE9}"/>
              </a:ext>
            </a:extLst>
          </p:cNvPr>
          <p:cNvSpPr/>
          <p:nvPr/>
        </p:nvSpPr>
        <p:spPr>
          <a:xfrm>
            <a:off x="3534548" y="2250116"/>
            <a:ext cx="1990475" cy="487979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>
                <a:solidFill>
                  <a:prstClr val="white"/>
                </a:solidFill>
                <a:cs typeface="+mn-ea"/>
                <a:sym typeface="+mn-lt"/>
              </a:rPr>
              <a:t>Application</a:t>
            </a: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9AF3A77F-68F2-4E7A-A502-795448890FDB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>
            <a:off x="4529785" y="2738093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1">
            <a:extLst>
              <a:ext uri="{FF2B5EF4-FFF2-40B4-BE49-F238E27FC236}">
                <a16:creationId xmlns:a16="http://schemas.microsoft.com/office/drawing/2014/main" id="{B1550217-B3F6-42FE-AE51-14348D2690A0}"/>
              </a:ext>
            </a:extLst>
          </p:cNvPr>
          <p:cNvSpPr/>
          <p:nvPr/>
        </p:nvSpPr>
        <p:spPr>
          <a:xfrm>
            <a:off x="3713712" y="3535792"/>
            <a:ext cx="158897" cy="175632"/>
          </a:xfrm>
          <a:prstGeom prst="rect">
            <a:avLst/>
          </a:prstGeom>
          <a:solidFill>
            <a:srgbClr val="FF0066"/>
          </a:solidFill>
          <a:ln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sz="1867" b="1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9" name="Graphic 33" descr="Warning">
            <a:extLst>
              <a:ext uri="{FF2B5EF4-FFF2-40B4-BE49-F238E27FC236}">
                <a16:creationId xmlns:a16="http://schemas.microsoft.com/office/drawing/2014/main" id="{ABBAD159-08F4-4F61-AF18-5D63A40155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17113" y="3595535"/>
            <a:ext cx="595164" cy="595164"/>
          </a:xfrm>
          <a:prstGeom prst="rect">
            <a:avLst/>
          </a:prstGeom>
        </p:spPr>
      </p:pic>
      <p:sp>
        <p:nvSpPr>
          <p:cNvPr id="20" name="Rectangle 25">
            <a:extLst>
              <a:ext uri="{FF2B5EF4-FFF2-40B4-BE49-F238E27FC236}">
                <a16:creationId xmlns:a16="http://schemas.microsoft.com/office/drawing/2014/main" id="{2ADA8295-886F-4CF5-9F91-169FF2371740}"/>
              </a:ext>
            </a:extLst>
          </p:cNvPr>
          <p:cNvSpPr/>
          <p:nvPr/>
        </p:nvSpPr>
        <p:spPr>
          <a:xfrm>
            <a:off x="6497972" y="3161039"/>
            <a:ext cx="1990475" cy="4872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>
                <a:solidFill>
                  <a:prstClr val="black"/>
                </a:solidFill>
                <a:cs typeface="+mn-ea"/>
                <a:sym typeface="+mn-lt"/>
              </a:rPr>
              <a:t>ZFS </a:t>
            </a:r>
            <a:r>
              <a:rPr lang="en-US" altLang="zh-TW" sz="1867" b="1">
                <a:solidFill>
                  <a:prstClr val="black"/>
                </a:solidFill>
                <a:cs typeface="+mn-ea"/>
                <a:sym typeface="+mn-lt"/>
              </a:rPr>
              <a:t>RAID</a:t>
            </a:r>
            <a:endParaRPr lang="en-US" sz="1867" b="1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180530C8-07F8-44CB-9F1E-260AA4E14419}"/>
              </a:ext>
            </a:extLst>
          </p:cNvPr>
          <p:cNvSpPr/>
          <p:nvPr/>
        </p:nvSpPr>
        <p:spPr>
          <a:xfrm>
            <a:off x="6497972" y="2250116"/>
            <a:ext cx="1990475" cy="487979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>
                <a:solidFill>
                  <a:prstClr val="white"/>
                </a:solidFill>
                <a:cs typeface="+mn-ea"/>
                <a:sym typeface="+mn-lt"/>
              </a:rPr>
              <a:t>Application</a:t>
            </a:r>
          </a:p>
        </p:txBody>
      </p:sp>
      <p:cxnSp>
        <p:nvCxnSpPr>
          <p:cNvPr id="22" name="Straight Connector 30">
            <a:extLst>
              <a:ext uri="{FF2B5EF4-FFF2-40B4-BE49-F238E27FC236}">
                <a16:creationId xmlns:a16="http://schemas.microsoft.com/office/drawing/2014/main" id="{D896B05C-5B69-4F7C-983C-CB270417F66C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7493209" y="2738093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6">
            <a:extLst>
              <a:ext uri="{FF2B5EF4-FFF2-40B4-BE49-F238E27FC236}">
                <a16:creationId xmlns:a16="http://schemas.microsoft.com/office/drawing/2014/main" id="{301E3C2A-1FA6-4EE4-9122-6D359864C595}"/>
              </a:ext>
            </a:extLst>
          </p:cNvPr>
          <p:cNvSpPr/>
          <p:nvPr/>
        </p:nvSpPr>
        <p:spPr>
          <a:xfrm>
            <a:off x="6702452" y="3535792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sz="1867" b="1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24" name="Straight Connector 39">
            <a:extLst>
              <a:ext uri="{FF2B5EF4-FFF2-40B4-BE49-F238E27FC236}">
                <a16:creationId xmlns:a16="http://schemas.microsoft.com/office/drawing/2014/main" id="{08A417FA-E8BB-47C0-AAFF-7E034D14DF6B}"/>
              </a:ext>
            </a:extLst>
          </p:cNvPr>
          <p:cNvCxnSpPr>
            <a:cxnSpLocks/>
          </p:cNvCxnSpPr>
          <p:nvPr/>
        </p:nvCxnSpPr>
        <p:spPr>
          <a:xfrm>
            <a:off x="6901846" y="3749709"/>
            <a:ext cx="1008916" cy="932071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0">
            <a:extLst>
              <a:ext uri="{FF2B5EF4-FFF2-40B4-BE49-F238E27FC236}">
                <a16:creationId xmlns:a16="http://schemas.microsoft.com/office/drawing/2014/main" id="{4D10A109-F5A3-4D38-9477-A2CDA886B580}"/>
              </a:ext>
            </a:extLst>
          </p:cNvPr>
          <p:cNvSpPr/>
          <p:nvPr/>
        </p:nvSpPr>
        <p:spPr>
          <a:xfrm>
            <a:off x="9538968" y="3161039"/>
            <a:ext cx="1990475" cy="4872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>
                <a:solidFill>
                  <a:prstClr val="black"/>
                </a:solidFill>
                <a:cs typeface="+mn-ea"/>
                <a:sym typeface="+mn-lt"/>
              </a:rPr>
              <a:t>ZFS </a:t>
            </a:r>
            <a:r>
              <a:rPr lang="en-US" altLang="zh-TW" sz="1867" b="1">
                <a:solidFill>
                  <a:prstClr val="black"/>
                </a:solidFill>
                <a:cs typeface="+mn-ea"/>
                <a:sym typeface="+mn-lt"/>
              </a:rPr>
              <a:t>RAID</a:t>
            </a:r>
            <a:endParaRPr lang="en-US" sz="1867" b="1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552D5A88-72E3-44CC-8EB8-DB591EB395C9}"/>
              </a:ext>
            </a:extLst>
          </p:cNvPr>
          <p:cNvSpPr/>
          <p:nvPr/>
        </p:nvSpPr>
        <p:spPr>
          <a:xfrm>
            <a:off x="9538968" y="2250116"/>
            <a:ext cx="1990475" cy="487979"/>
          </a:xfrm>
          <a:prstGeom prst="rect">
            <a:avLst/>
          </a:prstGeom>
          <a:solidFill>
            <a:srgbClr val="EE6D2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>
                <a:solidFill>
                  <a:prstClr val="white"/>
                </a:solidFill>
                <a:cs typeface="+mn-ea"/>
                <a:sym typeface="+mn-lt"/>
              </a:rPr>
              <a:t>Application</a:t>
            </a:r>
          </a:p>
        </p:txBody>
      </p:sp>
      <p:cxnSp>
        <p:nvCxnSpPr>
          <p:cNvPr id="27" name="Straight Connector 45">
            <a:extLst>
              <a:ext uri="{FF2B5EF4-FFF2-40B4-BE49-F238E27FC236}">
                <a16:creationId xmlns:a16="http://schemas.microsoft.com/office/drawing/2014/main" id="{A0BA2A72-B78E-495F-BA40-DF4441F9DA99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>
            <a:off x="10534205" y="2738093"/>
            <a:ext cx="0" cy="422944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46">
            <a:extLst>
              <a:ext uri="{FF2B5EF4-FFF2-40B4-BE49-F238E27FC236}">
                <a16:creationId xmlns:a16="http://schemas.microsoft.com/office/drawing/2014/main" id="{E5FA63D9-2DA2-4F37-A643-8771F9604355}"/>
              </a:ext>
            </a:extLst>
          </p:cNvPr>
          <p:cNvSpPr/>
          <p:nvPr/>
        </p:nvSpPr>
        <p:spPr>
          <a:xfrm>
            <a:off x="9266360" y="4601611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sz="1013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9EEC6DC0-894F-4227-8B04-72B9DD353FA3}"/>
              </a:ext>
            </a:extLst>
          </p:cNvPr>
          <p:cNvCxnSpPr>
            <a:cxnSpLocks/>
            <a:stCxn id="28" idx="0"/>
            <a:endCxn id="32" idx="2"/>
          </p:cNvCxnSpPr>
          <p:nvPr/>
        </p:nvCxnSpPr>
        <p:spPr>
          <a:xfrm flipV="1">
            <a:off x="9345807" y="3722175"/>
            <a:ext cx="427645" cy="879437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52">
            <a:extLst>
              <a:ext uri="{FF2B5EF4-FFF2-40B4-BE49-F238E27FC236}">
                <a16:creationId xmlns:a16="http://schemas.microsoft.com/office/drawing/2014/main" id="{5BBF007A-62F2-4A91-849F-F66B5B9AFA1A}"/>
              </a:ext>
            </a:extLst>
          </p:cNvPr>
          <p:cNvSpPr/>
          <p:nvPr/>
        </p:nvSpPr>
        <p:spPr>
          <a:xfrm>
            <a:off x="9726618" y="2845911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sz="1867" b="1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31" name="Straight Connector 53">
            <a:extLst>
              <a:ext uri="{FF2B5EF4-FFF2-40B4-BE49-F238E27FC236}">
                <a16:creationId xmlns:a16="http://schemas.microsoft.com/office/drawing/2014/main" id="{40F3279F-75D1-491A-A35F-AAC95FA8AD78}"/>
              </a:ext>
            </a:extLst>
          </p:cNvPr>
          <p:cNvCxnSpPr>
            <a:cxnSpLocks/>
          </p:cNvCxnSpPr>
          <p:nvPr/>
        </p:nvCxnSpPr>
        <p:spPr>
          <a:xfrm>
            <a:off x="9797200" y="2160582"/>
            <a:ext cx="1" cy="716933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2">
            <a:extLst>
              <a:ext uri="{FF2B5EF4-FFF2-40B4-BE49-F238E27FC236}">
                <a16:creationId xmlns:a16="http://schemas.microsoft.com/office/drawing/2014/main" id="{48939CA5-1421-4CCA-A3EF-D7064DD2FA3D}"/>
              </a:ext>
            </a:extLst>
          </p:cNvPr>
          <p:cNvSpPr/>
          <p:nvPr/>
        </p:nvSpPr>
        <p:spPr>
          <a:xfrm>
            <a:off x="9694004" y="3546541"/>
            <a:ext cx="158897" cy="175632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sz="1867" b="1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722D8612-7445-4B6A-97D2-BF722FF14C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317" r="11949"/>
          <a:stretch/>
        </p:blipFill>
        <p:spPr>
          <a:xfrm>
            <a:off x="3797300" y="5614827"/>
            <a:ext cx="7689851" cy="843549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1E79DD0-C6DE-4096-B0BB-3B7A76171CB2}"/>
              </a:ext>
            </a:extLst>
          </p:cNvPr>
          <p:cNvSpPr txBox="1"/>
          <p:nvPr/>
        </p:nvSpPr>
        <p:spPr>
          <a:xfrm>
            <a:off x="3959485" y="5670984"/>
            <a:ext cx="7458433" cy="584775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CN" altLang="en-US" sz="3200" b="1" kern="0" spc="600">
                <a:solidFill>
                  <a:prstClr val="white"/>
                </a:solidFill>
                <a:cs typeface="+mn-ea"/>
                <a:sym typeface="+mn-lt"/>
              </a:rPr>
              <a:t>能避免系統運行中的原始數據損壞</a:t>
            </a:r>
          </a:p>
        </p:txBody>
      </p:sp>
    </p:spTree>
    <p:extLst>
      <p:ext uri="{BB962C8B-B14F-4D97-AF65-F5344CB8AC3E}">
        <p14:creationId xmlns:p14="http://schemas.microsoft.com/office/powerpoint/2010/main" val="3677400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0;p15"/>
          <p:cNvSpPr txBox="1">
            <a:spLocks/>
          </p:cNvSpPr>
          <p:nvPr/>
        </p:nvSpPr>
        <p:spPr>
          <a:xfrm>
            <a:off x="1062082" y="1893564"/>
            <a:ext cx="6397781" cy="38319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840"/>
              </a:lnSpc>
              <a:spcBef>
                <a:spcPts val="1600"/>
              </a:spcBef>
              <a:buClr>
                <a:srgbClr val="F66616"/>
              </a:buClr>
              <a:buSzPct val="70000"/>
              <a:buNone/>
            </a:pPr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518" y="2601550"/>
            <a:ext cx="9383425" cy="425645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17500" dir="2340000" sx="106000" sy="106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4" name="矩形 3"/>
          <p:cNvSpPr/>
          <p:nvPr/>
        </p:nvSpPr>
        <p:spPr>
          <a:xfrm>
            <a:off x="282742" y="1666232"/>
            <a:ext cx="11626515" cy="77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dirty="0">
                <a:solidFill>
                  <a:schemeClr val="bg1"/>
                </a:solidFill>
                <a:cs typeface="+mn-ea"/>
                <a:sym typeface="+mn-lt"/>
              </a:rPr>
              <a:t>Windows® 10 / Windows Server® 2016 (</a:t>
            </a:r>
            <a:r>
              <a:rPr lang="zh-TW" altLang="en-US" dirty="0">
                <a:solidFill>
                  <a:schemeClr val="bg1"/>
                </a:solidFill>
                <a:cs typeface="+mn-ea"/>
                <a:sym typeface="+mn-lt"/>
              </a:rPr>
              <a:t>或以上版本</a:t>
            </a:r>
            <a:r>
              <a:rPr lang="en-US" altLang="zh-TW" dirty="0">
                <a:solidFill>
                  <a:schemeClr val="bg1"/>
                </a:solidFill>
                <a:cs typeface="+mn-ea"/>
                <a:sym typeface="+mn-lt"/>
              </a:rPr>
              <a:t>) </a:t>
            </a:r>
            <a:r>
              <a:rPr lang="zh-TW" altLang="en-US" dirty="0">
                <a:solidFill>
                  <a:schemeClr val="bg1"/>
                </a:solidFill>
                <a:cs typeface="+mn-ea"/>
                <a:sym typeface="+mn-lt"/>
              </a:rPr>
              <a:t>用戶可以直接在檔案總管內，對掛載的 </a:t>
            </a:r>
            <a:r>
              <a:rPr lang="en-US" altLang="zh-TW" dirty="0">
                <a:solidFill>
                  <a:schemeClr val="bg1"/>
                </a:solidFill>
                <a:cs typeface="+mn-ea"/>
                <a:sym typeface="+mn-lt"/>
              </a:rPr>
              <a:t>NAS (</a:t>
            </a:r>
            <a:r>
              <a:rPr lang="zh-TW" altLang="en-US" dirty="0">
                <a:solidFill>
                  <a:schemeClr val="bg1"/>
                </a:solidFill>
                <a:cs typeface="+mn-ea"/>
                <a:sym typeface="+mn-lt"/>
              </a:rPr>
              <a:t>網路磁碟區或資料夾</a:t>
            </a:r>
            <a:r>
              <a:rPr lang="en-US" altLang="zh-TW" dirty="0">
                <a:solidFill>
                  <a:schemeClr val="bg1"/>
                </a:solidFill>
                <a:cs typeface="+mn-ea"/>
                <a:sym typeface="+mn-lt"/>
              </a:rPr>
              <a:t>) </a:t>
            </a:r>
            <a:r>
              <a:rPr lang="zh-TW" altLang="en-US" dirty="0">
                <a:solidFill>
                  <a:schemeClr val="bg1"/>
                </a:solidFill>
                <a:cs typeface="+mn-ea"/>
                <a:sym typeface="+mn-lt"/>
              </a:rPr>
              <a:t>直接搜尋檔案名稱。透過進階搜尋語法，還可以時間、檔案類型和大小來精細搜尋，便利性大增。</a:t>
            </a:r>
          </a:p>
        </p:txBody>
      </p:sp>
      <p:sp>
        <p:nvSpPr>
          <p:cNvPr id="6" name="標題 1" hidden="1">
            <a:extLst>
              <a:ext uri="{FF2B5EF4-FFF2-40B4-BE49-F238E27FC236}">
                <a16:creationId xmlns:a16="http://schemas.microsoft.com/office/drawing/2014/main" id="{5ED18366-7987-8C31-0406-198A0DD5DD56}"/>
              </a:ext>
            </a:extLst>
          </p:cNvPr>
          <p:cNvSpPr txBox="1">
            <a:spLocks/>
          </p:cNvSpPr>
          <p:nvPr/>
        </p:nvSpPr>
        <p:spPr>
          <a:xfrm>
            <a:off x="332141" y="186345"/>
            <a:ext cx="11363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用 </a:t>
            </a:r>
            <a:r>
              <a:rPr lang="en-US" altLang="zh-TW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Windows </a:t>
            </a:r>
            <a:r>
              <a:rPr lang="zh-TW" altLang="en-US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網路磁碟機快速搜尋</a:t>
            </a:r>
            <a:r>
              <a:rPr lang="en-US" altLang="zh-TW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NAS </a:t>
            </a:r>
            <a:r>
              <a:rPr lang="zh-TW" altLang="en-US" sz="4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內的檔案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188C8B2-3136-8E92-018E-C94BF7407F11}"/>
              </a:ext>
            </a:extLst>
          </p:cNvPr>
          <p:cNvSpPr txBox="1"/>
          <p:nvPr/>
        </p:nvSpPr>
        <p:spPr>
          <a:xfrm>
            <a:off x="9386162" y="3674760"/>
            <a:ext cx="2696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0" i="0">
                <a:solidFill>
                  <a:schemeClr val="bg1"/>
                </a:solidFill>
                <a:effectLst/>
                <a:cs typeface="+mn-ea"/>
                <a:sym typeface="+mn-lt"/>
              </a:rPr>
              <a:t>★ </a:t>
            </a:r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欲獲得更快的全文檢索搜尋體驗，推薦使用 </a:t>
            </a:r>
            <a:r>
              <a:rPr lang="en" altLang="zh-TW" sz="1600">
                <a:solidFill>
                  <a:schemeClr val="bg1"/>
                </a:solidFill>
                <a:cs typeface="+mn-ea"/>
                <a:sym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Qsirch PC Edition</a:t>
            </a:r>
            <a:r>
              <a:rPr lang="en" altLang="zh-TW" sz="1600">
                <a:solidFill>
                  <a:schemeClr val="bg1"/>
                </a:solidFill>
                <a:cs typeface="+mn-ea"/>
                <a:sym typeface="+mn-lt"/>
              </a:rPr>
              <a:t>!</a:t>
            </a:r>
            <a:endParaRPr lang="zh-TW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E46819B-D359-8CD6-78AB-AE72CDB82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595" y="2569704"/>
            <a:ext cx="955470" cy="95547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E59CD1B-5B58-602F-23FC-1F70C770BF65}"/>
              </a:ext>
            </a:extLst>
          </p:cNvPr>
          <p:cNvSpPr txBox="1"/>
          <p:nvPr/>
        </p:nvSpPr>
        <p:spPr>
          <a:xfrm>
            <a:off x="9386162" y="4591767"/>
            <a:ext cx="25657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您可在 </a:t>
            </a:r>
            <a:r>
              <a:rPr lang="en" altLang="zh-TW" sz="1600">
                <a:solidFill>
                  <a:schemeClr val="bg1"/>
                </a:solidFill>
                <a:cs typeface="+mn-ea"/>
                <a:sym typeface="+mn-lt"/>
              </a:rPr>
              <a:t>Qsirch PC Edition </a:t>
            </a:r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全文檢索搜尋引擎中運用關鍵字、標籤和各種篩選條件，快速找到在 </a:t>
            </a:r>
            <a:r>
              <a:rPr lang="en" altLang="zh-TW" sz="1600">
                <a:solidFill>
                  <a:schemeClr val="bg1"/>
                </a:solidFill>
                <a:cs typeface="+mn-ea"/>
                <a:sym typeface="+mn-lt"/>
              </a:rPr>
              <a:t>Windows PC </a:t>
            </a:r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和 </a:t>
            </a:r>
            <a:r>
              <a:rPr lang="en" altLang="zh-TW" sz="1600">
                <a:solidFill>
                  <a:schemeClr val="bg1"/>
                </a:solidFill>
                <a:cs typeface="+mn-ea"/>
                <a:sym typeface="+mn-lt"/>
              </a:rPr>
              <a:t>NAS </a:t>
            </a:r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上的檔案。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43D5C9B-1EA6-0410-2C09-48BAACE9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+mn-lt"/>
                <a:ea typeface="+mn-ea"/>
                <a:cs typeface="+mn-ea"/>
                <a:sym typeface="+mn-lt"/>
              </a:rPr>
              <a:t>用 </a:t>
            </a:r>
            <a:r>
              <a:rPr lang="en-US" altLang="zh-TW" dirty="0">
                <a:latin typeface="+mn-lt"/>
                <a:ea typeface="+mn-ea"/>
                <a:cs typeface="+mn-ea"/>
                <a:sym typeface="+mn-lt"/>
              </a:rPr>
              <a:t>Windows </a:t>
            </a:r>
            <a:r>
              <a:rPr lang="zh-TW" altLang="en-US" dirty="0">
                <a:latin typeface="+mn-lt"/>
                <a:ea typeface="+mn-ea"/>
                <a:cs typeface="+mn-ea"/>
                <a:sym typeface="+mn-lt"/>
              </a:rPr>
              <a:t>網路磁碟機快速搜尋 </a:t>
            </a:r>
            <a:r>
              <a:rPr lang="en-US" altLang="zh-TW" dirty="0">
                <a:latin typeface="+mn-lt"/>
                <a:ea typeface="+mn-ea"/>
                <a:cs typeface="+mn-ea"/>
                <a:sym typeface="+mn-lt"/>
              </a:rPr>
              <a:t>NAS </a:t>
            </a:r>
            <a:r>
              <a:rPr lang="zh-TW" altLang="en-US" dirty="0">
                <a:latin typeface="+mn-lt"/>
                <a:ea typeface="+mn-ea"/>
                <a:cs typeface="+mn-ea"/>
                <a:sym typeface="+mn-lt"/>
              </a:rPr>
              <a:t>內的檔案</a:t>
            </a:r>
          </a:p>
        </p:txBody>
      </p:sp>
    </p:spTree>
    <p:extLst>
      <p:ext uri="{BB962C8B-B14F-4D97-AF65-F5344CB8AC3E}">
        <p14:creationId xmlns:p14="http://schemas.microsoft.com/office/powerpoint/2010/main" val="3665768948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CFFE3115-D41E-8D9E-91D0-B5BD5CC350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40095" y="6241723"/>
            <a:ext cx="1762835" cy="288436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34418150-30B8-5DBB-4BB6-C663A517A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417705" y="6493439"/>
            <a:ext cx="2899380" cy="371700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778B4E34-F3C1-46CD-A68C-D223FAFA9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4804" y="4519931"/>
            <a:ext cx="4885103" cy="80652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49E2BD62-720B-49D5-8D56-9BD62516F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7415" y="3142384"/>
            <a:ext cx="4885103" cy="806528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72C0DC62-00D6-48AB-B760-C0EA27AF4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7415" y="1955165"/>
            <a:ext cx="4885103" cy="806528"/>
          </a:xfrm>
          <a:prstGeom prst="rect">
            <a:avLst/>
          </a:prstGeom>
        </p:spPr>
      </p:pic>
      <p:sp>
        <p:nvSpPr>
          <p:cNvPr id="76" name="Rectangle 3">
            <a:extLst>
              <a:ext uri="{FF2B5EF4-FFF2-40B4-BE49-F238E27FC236}">
                <a16:creationId xmlns:a16="http://schemas.microsoft.com/office/drawing/2014/main" id="{3D014A53-D7F4-4EA4-8F6A-760D47949697}"/>
              </a:ext>
            </a:extLst>
          </p:cNvPr>
          <p:cNvSpPr/>
          <p:nvPr/>
        </p:nvSpPr>
        <p:spPr>
          <a:xfrm flipH="1">
            <a:off x="7335396" y="2869386"/>
            <a:ext cx="3595069" cy="1158593"/>
          </a:xfrm>
          <a:prstGeom prst="snip2DiagRect">
            <a:avLst>
              <a:gd name="adj1" fmla="val 0"/>
              <a:gd name="adj2" fmla="val 17253"/>
            </a:avLst>
          </a:prstGeom>
          <a:gradFill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altLang="zh-TW" sz="3400" b="1" kern="0">
              <a:solidFill>
                <a:srgbClr val="333333"/>
              </a:solidFill>
              <a:cs typeface="+mn-ea"/>
              <a:sym typeface="+mn-lt"/>
            </a:endParaRPr>
          </a:p>
        </p:txBody>
      </p:sp>
      <p:sp>
        <p:nvSpPr>
          <p:cNvPr id="77" name="Rectangle 3">
            <a:extLst>
              <a:ext uri="{FF2B5EF4-FFF2-40B4-BE49-F238E27FC236}">
                <a16:creationId xmlns:a16="http://schemas.microsoft.com/office/drawing/2014/main" id="{48933AE7-E537-4F75-9C6B-28FD113F34F5}"/>
              </a:ext>
            </a:extLst>
          </p:cNvPr>
          <p:cNvSpPr/>
          <p:nvPr/>
        </p:nvSpPr>
        <p:spPr>
          <a:xfrm flipH="1">
            <a:off x="7335396" y="4372902"/>
            <a:ext cx="3595069" cy="937316"/>
          </a:xfrm>
          <a:prstGeom prst="snip2DiagRect">
            <a:avLst>
              <a:gd name="adj1" fmla="val 0"/>
              <a:gd name="adj2" fmla="val 17253"/>
            </a:avLst>
          </a:prstGeom>
          <a:gradFill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altLang="zh-TW" sz="3400" b="1" kern="0">
              <a:solidFill>
                <a:srgbClr val="333333"/>
              </a:solidFill>
              <a:cs typeface="+mn-ea"/>
              <a:sym typeface="+mn-lt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AFBD5C64-72FB-4098-8075-4EC76B58BAE6}"/>
              </a:ext>
            </a:extLst>
          </p:cNvPr>
          <p:cNvSpPr/>
          <p:nvPr/>
        </p:nvSpPr>
        <p:spPr>
          <a:xfrm flipH="1">
            <a:off x="7335395" y="1786470"/>
            <a:ext cx="3595071" cy="937316"/>
          </a:xfrm>
          <a:prstGeom prst="snip2DiagRect">
            <a:avLst>
              <a:gd name="adj1" fmla="val 0"/>
              <a:gd name="adj2" fmla="val 17253"/>
            </a:avLst>
          </a:prstGeom>
          <a:gradFill>
            <a:gsLst>
              <a:gs pos="0">
                <a:srgbClr val="4F83B2"/>
              </a:gs>
              <a:gs pos="51600">
                <a:srgbClr val="4F83B2"/>
              </a:gs>
              <a:gs pos="100000">
                <a:srgbClr val="3B75AA"/>
              </a:gs>
            </a:gsLst>
            <a:lin ang="2700000" scaled="1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altLang="zh-TW" sz="3400" b="1" kern="0">
              <a:solidFill>
                <a:srgbClr val="333333"/>
              </a:solidFill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3B6A619-9153-4132-8AC3-81C0C84205CE}"/>
              </a:ext>
            </a:extLst>
          </p:cNvPr>
          <p:cNvSpPr txBox="1"/>
          <p:nvPr/>
        </p:nvSpPr>
        <p:spPr>
          <a:xfrm>
            <a:off x="8015848" y="1769323"/>
            <a:ext cx="2430489" cy="9055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en-US" altLang="zh-TW" sz="1600" b="1" kern="0">
                <a:solidFill>
                  <a:schemeClr val="bg1"/>
                </a:solidFill>
                <a:cs typeface="+mn-ea"/>
                <a:sym typeface="+mn-lt"/>
              </a:rPr>
              <a:t>HBS 3 :</a:t>
            </a:r>
            <a:br>
              <a:rPr lang="en-US" altLang="zh-TW" sz="1600" kern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TW" altLang="en-US" sz="1600" kern="0">
                <a:solidFill>
                  <a:schemeClr val="bg1"/>
                </a:solidFill>
                <a:cs typeface="+mn-ea"/>
                <a:sym typeface="+mn-lt"/>
              </a:rPr>
              <a:t>檔案類型，多版本控制</a:t>
            </a:r>
          </a:p>
          <a:p>
            <a:pPr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zh-TW" altLang="en-US" sz="1600" kern="0">
                <a:solidFill>
                  <a:schemeClr val="bg1"/>
                </a:solidFill>
                <a:cs typeface="+mn-ea"/>
                <a:sym typeface="+mn-lt"/>
              </a:rPr>
              <a:t>實現備份321的最佳工具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FBAA9CCC-9308-4F75-8FDA-8B2961196F02}"/>
              </a:ext>
            </a:extLst>
          </p:cNvPr>
          <p:cNvSpPr txBox="1"/>
          <p:nvPr/>
        </p:nvSpPr>
        <p:spPr>
          <a:xfrm>
            <a:off x="7990611" y="2834955"/>
            <a:ext cx="2700124" cy="11749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en-US" altLang="zh-TW" sz="1600" b="1" ker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Snapshot &amp; Replica: </a:t>
            </a:r>
          </a:p>
          <a:p>
            <a:pPr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zh-TW" altLang="en-US" sz="1600" ker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區塊層級，多版本控制，</a:t>
            </a:r>
            <a:r>
              <a:rPr lang="en-US" altLang="zh-TW" sz="1600" ker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ZFS</a:t>
            </a:r>
            <a:r>
              <a:rPr lang="zh-TW" altLang="en-US" sz="1600" ker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提供最輕負載量的快照，</a:t>
            </a:r>
            <a:r>
              <a:rPr lang="en-US" altLang="zh-TW" sz="1600" ker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1600" ker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完全不影響儲存效能</a:t>
            </a:r>
            <a:endParaRPr lang="en-US" altLang="zh-TW" sz="1600" ker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88428A-DE3E-4D54-8FD1-F074E6B4CC19}"/>
              </a:ext>
            </a:extLst>
          </p:cNvPr>
          <p:cNvSpPr txBox="1"/>
          <p:nvPr/>
        </p:nvSpPr>
        <p:spPr>
          <a:xfrm>
            <a:off x="8015847" y="4377250"/>
            <a:ext cx="2746907" cy="879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en-US" altLang="zh-TW" sz="1600" b="1" kern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Snapsync</a:t>
            </a:r>
            <a:r>
              <a:rPr lang="en-US" altLang="zh-TW" sz="1600" b="1" ker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*:</a:t>
            </a:r>
            <a:br>
              <a:rPr lang="en-US" altLang="zh-TW" sz="1600" ker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 sz="1600" ker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區塊層級，</a:t>
            </a:r>
            <a:r>
              <a:rPr lang="en-US" altLang="zh-TW" sz="1600" kern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讓系統</a:t>
            </a:r>
            <a:r>
              <a:rPr lang="zh-TW" altLang="en-US" sz="1600" ker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始終維持一份在最新狀態的資料副本</a:t>
            </a:r>
            <a:endParaRPr lang="en-US" altLang="zh-TW" sz="1600" ker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5100"/>
              </a:lnSpc>
            </a:pP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一次提供三階段的備份方式 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: </a:t>
            </a:r>
            <a:br>
              <a:rPr lang="en-US" altLang="zh-TW"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給您最齊全的資料備援保護</a:t>
            </a: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64DF9B46-3135-485D-95B2-E6DA2C1E9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7961" y="1804261"/>
            <a:ext cx="888721" cy="88872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5C046A85-2375-4EC7-BA1F-03460CB7C2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63643" y="2993563"/>
            <a:ext cx="857355" cy="857355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327EAF71-3F41-4283-9BB7-3D7978072B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63643" y="4486051"/>
            <a:ext cx="857355" cy="857355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0561F621-98D7-44BD-B35B-82D050E8A0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2636" y="3928009"/>
            <a:ext cx="897539" cy="1175369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48BE8F6F-8321-4375-9922-E8E2CE2DC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00334" y="1804261"/>
            <a:ext cx="888721" cy="88872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圖形 67">
            <a:extLst>
              <a:ext uri="{FF2B5EF4-FFF2-40B4-BE49-F238E27FC236}">
                <a16:creationId xmlns:a16="http://schemas.microsoft.com/office/drawing/2014/main" id="{D6AB12AE-7193-4E47-9B3A-165B53AAD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6016" y="3029424"/>
            <a:ext cx="857355" cy="857355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圖形 68">
            <a:extLst>
              <a:ext uri="{FF2B5EF4-FFF2-40B4-BE49-F238E27FC236}">
                <a16:creationId xmlns:a16="http://schemas.microsoft.com/office/drawing/2014/main" id="{D15250F5-1D5F-43DE-8801-856E0B92DD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16016" y="4409853"/>
            <a:ext cx="857355" cy="857355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6B4D233-7901-408E-972F-EB175A09397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3335" y="5560053"/>
            <a:ext cx="2942723" cy="1123564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161D2E05-3F23-4F5E-A88C-FA4FF2D10EBF}"/>
              </a:ext>
            </a:extLst>
          </p:cNvPr>
          <p:cNvCxnSpPr>
            <a:cxnSpLocks/>
          </p:cNvCxnSpPr>
          <p:nvPr/>
        </p:nvCxnSpPr>
        <p:spPr>
          <a:xfrm flipV="1">
            <a:off x="4097701" y="6228122"/>
            <a:ext cx="3323369" cy="13601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5" descr="一張含有 電腦 的圖片&#10;&#10;自動產生的描述">
            <a:extLst>
              <a:ext uri="{FF2B5EF4-FFF2-40B4-BE49-F238E27FC236}">
                <a16:creationId xmlns:a16="http://schemas.microsoft.com/office/drawing/2014/main" id="{41A002FA-3588-4699-889B-AD5577E502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803" y="5613743"/>
            <a:ext cx="1955800" cy="1231900"/>
          </a:xfrm>
          <a:prstGeom prst="rect">
            <a:avLst/>
          </a:prstGeom>
          <a:effectLst>
            <a:outerShdw blurRad="203200" dist="254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4596FA5-5D51-4995-BAE4-85460B229B98}"/>
              </a:ext>
            </a:extLst>
          </p:cNvPr>
          <p:cNvSpPr/>
          <p:nvPr/>
        </p:nvSpPr>
        <p:spPr>
          <a:xfrm>
            <a:off x="3187841" y="4649696"/>
            <a:ext cx="2570008" cy="3413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en-US" altLang="zh-TW" sz="1600" b="1" kern="0">
                <a:solidFill>
                  <a:prstClr val="white"/>
                </a:solidFill>
                <a:cs typeface="+mn-ea"/>
                <a:sym typeface="+mn-lt"/>
              </a:rPr>
              <a:t>RPO : </a:t>
            </a:r>
            <a:r>
              <a:rPr lang="zh-TW" altLang="en-US" sz="1600" b="1" kern="0">
                <a:solidFill>
                  <a:prstClr val="white"/>
                </a:solidFill>
                <a:cs typeface="+mn-ea"/>
                <a:sym typeface="+mn-lt"/>
              </a:rPr>
              <a:t>即時性 </a:t>
            </a:r>
            <a:r>
              <a:rPr lang="en-US" altLang="zh-TW" sz="1600" b="1" kern="0">
                <a:solidFill>
                  <a:prstClr val="white"/>
                </a:solidFill>
                <a:cs typeface="+mn-ea"/>
                <a:sym typeface="+mn-lt"/>
              </a:rPr>
              <a:t>/ </a:t>
            </a:r>
            <a:r>
              <a:rPr lang="zh-TW" altLang="en-US" sz="1600" b="1" kern="0">
                <a:solidFill>
                  <a:prstClr val="white"/>
                </a:solidFill>
                <a:cs typeface="+mn-ea"/>
                <a:sym typeface="+mn-lt"/>
              </a:rPr>
              <a:t>隨時隨地</a:t>
            </a:r>
            <a:endParaRPr lang="en-US" altLang="zh-TW" sz="1600" b="1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74AAEC5-665C-46C6-8557-B193C1499F97}"/>
              </a:ext>
            </a:extLst>
          </p:cNvPr>
          <p:cNvSpPr/>
          <p:nvPr/>
        </p:nvSpPr>
        <p:spPr>
          <a:xfrm>
            <a:off x="2963902" y="3280368"/>
            <a:ext cx="3083405" cy="3413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en-US" altLang="zh-TW" sz="1600" b="1" kern="0">
                <a:solidFill>
                  <a:prstClr val="white"/>
                </a:solidFill>
                <a:cs typeface="+mn-ea"/>
                <a:sym typeface="+mn-lt"/>
              </a:rPr>
              <a:t>RPO : </a:t>
            </a:r>
            <a:r>
              <a:rPr lang="zh-TW" altLang="en-US" sz="1600" b="1" kern="0">
                <a:solidFill>
                  <a:prstClr val="white"/>
                </a:solidFill>
                <a:cs typeface="+mn-ea"/>
                <a:sym typeface="+mn-lt"/>
              </a:rPr>
              <a:t>每小時 </a:t>
            </a:r>
            <a:r>
              <a:rPr lang="en-US" altLang="zh-TW" sz="1600" b="1" kern="0">
                <a:solidFill>
                  <a:prstClr val="white"/>
                </a:solidFill>
                <a:cs typeface="+mn-ea"/>
                <a:sym typeface="+mn-lt"/>
              </a:rPr>
              <a:t>/ 24</a:t>
            </a:r>
            <a:r>
              <a:rPr lang="zh-TW" altLang="en-US" sz="1600" b="1" kern="0">
                <a:solidFill>
                  <a:prstClr val="white"/>
                </a:solidFill>
                <a:cs typeface="+mn-ea"/>
                <a:sym typeface="+mn-lt"/>
              </a:rPr>
              <a:t>小時 </a:t>
            </a:r>
            <a:r>
              <a:rPr lang="en-US" altLang="zh-TW" sz="1600" b="1" kern="0">
                <a:solidFill>
                  <a:prstClr val="white"/>
                </a:solidFill>
                <a:cs typeface="+mn-ea"/>
                <a:sym typeface="+mn-lt"/>
              </a:rPr>
              <a:t>/ 365</a:t>
            </a:r>
            <a:r>
              <a:rPr lang="zh-TW" altLang="en-US" sz="1600" b="1" kern="0">
                <a:solidFill>
                  <a:prstClr val="white"/>
                </a:solidFill>
                <a:cs typeface="+mn-ea"/>
                <a:sym typeface="+mn-lt"/>
              </a:rPr>
              <a:t>天</a:t>
            </a:r>
            <a:endParaRPr lang="en-US" altLang="zh-TW" sz="1600" b="1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40A6BB6-CDB4-4043-AA14-E7E4258B1B29}"/>
              </a:ext>
            </a:extLst>
          </p:cNvPr>
          <p:cNvSpPr/>
          <p:nvPr/>
        </p:nvSpPr>
        <p:spPr>
          <a:xfrm>
            <a:off x="3470599" y="2074892"/>
            <a:ext cx="2070012" cy="3413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en-US" altLang="zh-TW" sz="1600" b="1" kern="0">
                <a:solidFill>
                  <a:prstClr val="white"/>
                </a:solidFill>
                <a:cs typeface="+mn-ea"/>
                <a:sym typeface="+mn-lt"/>
              </a:rPr>
              <a:t>RPO : </a:t>
            </a:r>
            <a:r>
              <a:rPr lang="zh-TW" altLang="en-US" sz="1600" b="1" kern="0">
                <a:solidFill>
                  <a:prstClr val="white"/>
                </a:solidFill>
                <a:cs typeface="+mn-ea"/>
                <a:sym typeface="+mn-lt"/>
              </a:rPr>
              <a:t>每天 </a:t>
            </a:r>
            <a:r>
              <a:rPr lang="en-US" altLang="zh-TW" sz="1600" b="1" kern="0">
                <a:solidFill>
                  <a:prstClr val="white"/>
                </a:solidFill>
                <a:cs typeface="+mn-ea"/>
                <a:sym typeface="+mn-lt"/>
              </a:rPr>
              <a:t>/ </a:t>
            </a:r>
            <a:r>
              <a:rPr lang="zh-TW" altLang="en-US" sz="1600" b="1" kern="0">
                <a:solidFill>
                  <a:prstClr val="white"/>
                </a:solidFill>
                <a:cs typeface="+mn-ea"/>
                <a:sym typeface="+mn-lt"/>
              </a:rPr>
              <a:t>週期性</a:t>
            </a:r>
            <a:endParaRPr lang="en-US" altLang="zh-TW" sz="1600" b="1" kern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24C25636-96D5-4B3B-9417-4BDBF7CE8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272204" y="6423489"/>
            <a:ext cx="1770706" cy="113697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19DA9723-7FCE-4461-B2A9-816E71C033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496" y="5496467"/>
            <a:ext cx="1650121" cy="1031325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B622B0A3-C8D3-4D73-8119-85F0364EC6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96243" y="6653650"/>
            <a:ext cx="1443156" cy="113697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B13E0964-92A0-461F-9C90-AB00447B9E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9500" y="5740450"/>
            <a:ext cx="1615941" cy="1009963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63E6A035-3CA0-DD48-98CD-F16A3F511795}"/>
              </a:ext>
            </a:extLst>
          </p:cNvPr>
          <p:cNvSpPr txBox="1"/>
          <p:nvPr/>
        </p:nvSpPr>
        <p:spPr>
          <a:xfrm>
            <a:off x="3060525" y="6493439"/>
            <a:ext cx="4360545" cy="3413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ts val="1575"/>
              </a:lnSpc>
              <a:spcBef>
                <a:spcPts val="150"/>
              </a:spcBef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 defTabSz="1219170">
              <a:lnSpc>
                <a:spcPts val="2100"/>
              </a:lnSpc>
              <a:spcBef>
                <a:spcPts val="200"/>
              </a:spcBef>
              <a:buClr>
                <a:srgbClr val="000000"/>
              </a:buClr>
            </a:pPr>
            <a:r>
              <a:rPr lang="en-US" altLang="zh-TW" sz="1400" kern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*</a:t>
            </a:r>
            <a:r>
              <a:rPr lang="en-US" altLang="zh-TW" sz="1400" kern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Snapsync</a:t>
            </a:r>
            <a:r>
              <a:rPr lang="en-US" altLang="zh-TW" sz="1400" kern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1400" kern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即將於</a:t>
            </a:r>
            <a:r>
              <a:rPr lang="en-US" altLang="zh-TW" sz="1400" kern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400" kern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lang="en-US" altLang="zh-TW" sz="1400" kern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hero h4.5.2 </a:t>
            </a:r>
            <a:r>
              <a:rPr lang="zh-TW" altLang="en-US" sz="1400" kern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推出．</a:t>
            </a:r>
            <a:endParaRPr lang="en-US" altLang="zh-TW" sz="1400" kern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6465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112;gc428d55399_0_337">
            <a:extLst>
              <a:ext uri="{FF2B5EF4-FFF2-40B4-BE49-F238E27FC236}">
                <a16:creationId xmlns:a16="http://schemas.microsoft.com/office/drawing/2014/main" id="{00A3A8FC-0668-76AA-4A31-6EBD0557419A}"/>
              </a:ext>
            </a:extLst>
          </p:cNvPr>
          <p:cNvGrpSpPr/>
          <p:nvPr/>
        </p:nvGrpSpPr>
        <p:grpSpPr>
          <a:xfrm>
            <a:off x="6312030" y="2315227"/>
            <a:ext cx="5980442" cy="4441985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150" name="Google Shape;1114;gc428d55399_0_337">
              <a:extLst>
                <a:ext uri="{FF2B5EF4-FFF2-40B4-BE49-F238E27FC236}">
                  <a16:creationId xmlns:a16="http://schemas.microsoft.com/office/drawing/2014/main" id="{FA096C40-D863-C459-3E3E-9E8F394AAA1C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113;gc428d55399_0_337">
              <a:extLst>
                <a:ext uri="{FF2B5EF4-FFF2-40B4-BE49-F238E27FC236}">
                  <a16:creationId xmlns:a16="http://schemas.microsoft.com/office/drawing/2014/main" id="{AEDB408A-6DBA-884E-D4BE-0C373AAFBB6B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2" name="矩形: 圓角 151">
            <a:extLst>
              <a:ext uri="{FF2B5EF4-FFF2-40B4-BE49-F238E27FC236}">
                <a16:creationId xmlns:a16="http://schemas.microsoft.com/office/drawing/2014/main" id="{907FC075-9579-B424-A023-69B3560BCC8C}"/>
              </a:ext>
            </a:extLst>
          </p:cNvPr>
          <p:cNvSpPr/>
          <p:nvPr/>
        </p:nvSpPr>
        <p:spPr>
          <a:xfrm>
            <a:off x="7101089" y="2320853"/>
            <a:ext cx="3629992" cy="465613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pSp>
        <p:nvGrpSpPr>
          <p:cNvPr id="139" name="Google Shape;1112;gc428d55399_0_337">
            <a:extLst>
              <a:ext uri="{FF2B5EF4-FFF2-40B4-BE49-F238E27FC236}">
                <a16:creationId xmlns:a16="http://schemas.microsoft.com/office/drawing/2014/main" id="{C310B49A-C06B-EF30-0E4E-3818430BC692}"/>
              </a:ext>
            </a:extLst>
          </p:cNvPr>
          <p:cNvGrpSpPr/>
          <p:nvPr/>
        </p:nvGrpSpPr>
        <p:grpSpPr>
          <a:xfrm>
            <a:off x="701854" y="2322867"/>
            <a:ext cx="5980442" cy="4439971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140" name="Google Shape;1114;gc428d55399_0_337">
              <a:extLst>
                <a:ext uri="{FF2B5EF4-FFF2-40B4-BE49-F238E27FC236}">
                  <a16:creationId xmlns:a16="http://schemas.microsoft.com/office/drawing/2014/main" id="{D78B3753-4BEE-903A-E9FE-A93B220C642A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113;gc428d55399_0_337">
              <a:extLst>
                <a:ext uri="{FF2B5EF4-FFF2-40B4-BE49-F238E27FC236}">
                  <a16:creationId xmlns:a16="http://schemas.microsoft.com/office/drawing/2014/main" id="{6354A0C7-D3F3-420B-4B18-310A050B302C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20225FCC-E296-42AC-9A92-153524FEC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94466"/>
            <a:ext cx="12192000" cy="1378563"/>
          </a:xfrm>
        </p:spPr>
        <p:txBody>
          <a:bodyPr vert="horz" lIns="121920" tIns="60960" rIns="121920" bIns="60960" rtlCol="0" anchor="t">
            <a:noAutofit/>
          </a:bodyPr>
          <a:lstStyle/>
          <a:p>
            <a:r>
              <a:rPr lang="en-US" altLang="zh-TW" sz="440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Snapsync</a:t>
            </a:r>
            <a:r>
              <a:rPr lang="zh-TW" altLang="en-US" sz="44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快照同步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D5DB653-2266-4022-B7BB-B3A8071B0FBD}"/>
              </a:ext>
            </a:extLst>
          </p:cNvPr>
          <p:cNvGrpSpPr/>
          <p:nvPr/>
        </p:nvGrpSpPr>
        <p:grpSpPr>
          <a:xfrm>
            <a:off x="4018825" y="5691876"/>
            <a:ext cx="1782020" cy="341541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F02DF4E0-3378-43D9-92EC-B2D3A201BF92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4034FE09-2A6E-43FB-ADFF-1B24B760EC28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E3CD1538-5D9C-4DA3-B26B-3BB3D9D3AB07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DCC135B1-05AE-436E-BCFB-6D956CFACAA7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A52B1BAC-B6BD-4C1F-A85A-6EFC06B446D3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3C3B003D-447A-465C-A306-01B20091A5C6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5D018226-403A-4273-9AF5-BF8E21A9D8BC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F87287A2-2C60-4BD6-B51A-FCCF8788F524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B343C692-06FB-4610-A4CA-17358B5A61EC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636FCC27-AA26-473A-8220-883B3349F2AC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58F2A98D-0B6F-4000-8141-CA7C87BB7373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59CF8CFB-7171-421F-8238-333D25C5FDC8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B532E4D1-6BE2-4FD8-84C2-F94E942677E1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A5478CB3-BF8E-4795-96FD-F5B1261B386C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F21AAF5B-976F-4C6D-BC74-B540E22BE42F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17776A58-B66C-4CB2-BAAB-968B66955095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CB2C3015-96C8-478D-81EE-1A91C471D5F8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AD7EF9B5-39E4-4770-9D2E-D9925B09B311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6003CA66-FBE2-4C94-93C7-1B53E98ACE63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B075AE7B-88CF-4B81-AC75-6733BF4EC0E4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BA86F2DD-73BA-49FB-B13A-5B7527728451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980EBF34-D2CF-4250-804E-64CD83A542C3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55FDEFAA-F9E9-4C0A-8FFB-781F82CEDDBD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6DBED11E-3196-452E-A2FB-686D226446CB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735CEC39-838A-47B0-853C-D4BF614AEDE5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275EB123-2091-45C9-8986-00A058741CE0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3039CAAB-538A-47F5-8A50-B155EB7183B8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51A89C08-B87B-493A-9196-57C7895CB1F8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B943A889-B9F0-4A64-83E5-B0FD91C3A08D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39F97167-E7D8-499D-B274-388C042C84DF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F30F3383-AEBA-4C90-94E0-47E2BDD6D1F5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045D127B-F88E-4818-949A-69F3A321322C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9C9F3149-883B-4892-B034-EE8D22904DFE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A5FD64C9-0BAA-4AF4-8CE0-087E05CB2EC5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14EFB3AA-73B3-4B45-A783-579830450D24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F974022F-34CF-4D05-8444-E2FF7F9BEE45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59505565-13CF-46C5-9E42-FA9E06AF5AE4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B53D8660-74E1-4308-AA36-27958163C142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C9B4B36E-9145-442C-B3EC-2BF615567803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8835E1B1-79D9-4B75-82E0-565A6FAD8387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CF301577-968D-40F3-A1E9-627DC8DF8FBF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52" name="直線單箭頭接點 915">
            <a:extLst>
              <a:ext uri="{FF2B5EF4-FFF2-40B4-BE49-F238E27FC236}">
                <a16:creationId xmlns:a16="http://schemas.microsoft.com/office/drawing/2014/main" id="{808DF0B1-1124-46EC-9159-7C95C3D85269}"/>
              </a:ext>
            </a:extLst>
          </p:cNvPr>
          <p:cNvCxnSpPr>
            <a:cxnSpLocks/>
          </p:cNvCxnSpPr>
          <p:nvPr/>
        </p:nvCxnSpPr>
        <p:spPr>
          <a:xfrm>
            <a:off x="1864535" y="4012143"/>
            <a:ext cx="0" cy="865008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4AD9C3FF-7024-4DED-9116-4B8F2305BBB7}"/>
              </a:ext>
            </a:extLst>
          </p:cNvPr>
          <p:cNvGrpSpPr/>
          <p:nvPr/>
        </p:nvGrpSpPr>
        <p:grpSpPr>
          <a:xfrm>
            <a:off x="1250183" y="3072252"/>
            <a:ext cx="1209541" cy="939888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099D487A-4608-4534-8761-41CDD189331F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A47F127B-C057-4B30-B0B8-8BFDC204532D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A2C28978-FB24-4F97-828A-EEA45005E320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57" name="直線單箭頭接點 915">
            <a:extLst>
              <a:ext uri="{FF2B5EF4-FFF2-40B4-BE49-F238E27FC236}">
                <a16:creationId xmlns:a16="http://schemas.microsoft.com/office/drawing/2014/main" id="{5A433D8C-E7CD-4EA2-8FC5-FC40C0FD49DB}"/>
              </a:ext>
            </a:extLst>
          </p:cNvPr>
          <p:cNvCxnSpPr>
            <a:cxnSpLocks/>
          </p:cNvCxnSpPr>
          <p:nvPr/>
        </p:nvCxnSpPr>
        <p:spPr>
          <a:xfrm>
            <a:off x="2684025" y="5844992"/>
            <a:ext cx="1269663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901">
            <a:extLst>
              <a:ext uri="{FF2B5EF4-FFF2-40B4-BE49-F238E27FC236}">
                <a16:creationId xmlns:a16="http://schemas.microsoft.com/office/drawing/2014/main" id="{F525F459-4C51-45F9-99A9-5BB3542D5BF8}"/>
              </a:ext>
            </a:extLst>
          </p:cNvPr>
          <p:cNvSpPr/>
          <p:nvPr/>
        </p:nvSpPr>
        <p:spPr>
          <a:xfrm>
            <a:off x="978272" y="4302858"/>
            <a:ext cx="886259" cy="3181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67" b="1" kern="0">
                <a:solidFill>
                  <a:srgbClr val="274DA5"/>
                </a:solidFill>
                <a:cs typeface="+mn-ea"/>
                <a:sym typeface="+mn-lt"/>
              </a:rPr>
              <a:t>Normal</a:t>
            </a:r>
            <a:endParaRPr lang="en-US" sz="1467" kern="0">
              <a:solidFill>
                <a:srgbClr val="274DA5"/>
              </a:solidFill>
              <a:cs typeface="+mn-ea"/>
              <a:sym typeface="+mn-lt"/>
            </a:endParaRPr>
          </a:p>
        </p:txBody>
      </p:sp>
      <p:sp>
        <p:nvSpPr>
          <p:cNvPr id="64" name="矩形 901">
            <a:extLst>
              <a:ext uri="{FF2B5EF4-FFF2-40B4-BE49-F238E27FC236}">
                <a16:creationId xmlns:a16="http://schemas.microsoft.com/office/drawing/2014/main" id="{DA1E80EC-A61F-4B50-A65B-B953D727BA9D}"/>
              </a:ext>
            </a:extLst>
          </p:cNvPr>
          <p:cNvSpPr/>
          <p:nvPr/>
        </p:nvSpPr>
        <p:spPr>
          <a:xfrm>
            <a:off x="904763" y="6291221"/>
            <a:ext cx="1740047" cy="3181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67" b="1" kern="0">
                <a:solidFill>
                  <a:srgbClr val="1F3F85"/>
                </a:solidFill>
                <a:cs typeface="+mn-ea"/>
                <a:sym typeface="+mn-lt"/>
              </a:rPr>
              <a:t>Primary NAS</a:t>
            </a:r>
            <a:endParaRPr lang="en-US" sz="1467" kern="0">
              <a:solidFill>
                <a:srgbClr val="1F3F85"/>
              </a:solidFill>
              <a:cs typeface="+mn-ea"/>
              <a:sym typeface="+mn-lt"/>
            </a:endParaRPr>
          </a:p>
        </p:txBody>
      </p:sp>
      <p:sp>
        <p:nvSpPr>
          <p:cNvPr id="65" name="矩形 901">
            <a:extLst>
              <a:ext uri="{FF2B5EF4-FFF2-40B4-BE49-F238E27FC236}">
                <a16:creationId xmlns:a16="http://schemas.microsoft.com/office/drawing/2014/main" id="{BABDFD95-5835-45E4-B82C-E3C64684D5D1}"/>
              </a:ext>
            </a:extLst>
          </p:cNvPr>
          <p:cNvSpPr/>
          <p:nvPr/>
        </p:nvSpPr>
        <p:spPr>
          <a:xfrm>
            <a:off x="4052599" y="6112381"/>
            <a:ext cx="1740047" cy="3181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67" b="1" kern="0">
                <a:solidFill>
                  <a:srgbClr val="1F3F85"/>
                </a:solidFill>
                <a:cs typeface="+mn-ea"/>
                <a:sym typeface="+mn-lt"/>
              </a:rPr>
              <a:t>Secondary NAS</a:t>
            </a:r>
            <a:endParaRPr lang="en-US" sz="1467" kern="0">
              <a:solidFill>
                <a:srgbClr val="1F3F85"/>
              </a:solidFill>
              <a:cs typeface="+mn-ea"/>
              <a:sym typeface="+mn-lt"/>
            </a:endParaRPr>
          </a:p>
        </p:txBody>
      </p:sp>
      <p:sp>
        <p:nvSpPr>
          <p:cNvPr id="66" name="矩形 901">
            <a:extLst>
              <a:ext uri="{FF2B5EF4-FFF2-40B4-BE49-F238E27FC236}">
                <a16:creationId xmlns:a16="http://schemas.microsoft.com/office/drawing/2014/main" id="{E9CDD8C0-62B2-4C88-837D-2775940D8EC5}"/>
              </a:ext>
            </a:extLst>
          </p:cNvPr>
          <p:cNvSpPr/>
          <p:nvPr/>
        </p:nvSpPr>
        <p:spPr>
          <a:xfrm>
            <a:off x="2440702" y="5542879"/>
            <a:ext cx="1740047" cy="2974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333" b="1" kern="0">
                <a:solidFill>
                  <a:srgbClr val="C00000"/>
                </a:solidFill>
                <a:cs typeface="+mn-ea"/>
                <a:sym typeface="+mn-lt"/>
              </a:rPr>
              <a:t>By schedule</a:t>
            </a:r>
            <a:endParaRPr lang="en-US" sz="1333" kern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67" name="矩形 901">
            <a:extLst>
              <a:ext uri="{FF2B5EF4-FFF2-40B4-BE49-F238E27FC236}">
                <a16:creationId xmlns:a16="http://schemas.microsoft.com/office/drawing/2014/main" id="{50BCDB10-51B7-43CA-8F85-AF38AD37FAFE}"/>
              </a:ext>
            </a:extLst>
          </p:cNvPr>
          <p:cNvSpPr/>
          <p:nvPr/>
        </p:nvSpPr>
        <p:spPr>
          <a:xfrm>
            <a:off x="2464891" y="5909191"/>
            <a:ext cx="1740047" cy="28732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274DA5"/>
                </a:solidFill>
                <a:cs typeface="+mn-ea"/>
                <a:sym typeface="+mn-lt"/>
              </a:rPr>
              <a:t>Snapshot send</a:t>
            </a:r>
            <a:endParaRPr lang="en-US" sz="1267" kern="0">
              <a:solidFill>
                <a:srgbClr val="274DA5"/>
              </a:solidFill>
              <a:cs typeface="+mn-ea"/>
              <a:sym typeface="+mn-lt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24AA6EF0-B143-4D05-9F72-6A5451A8112E}"/>
              </a:ext>
            </a:extLst>
          </p:cNvPr>
          <p:cNvGrpSpPr/>
          <p:nvPr/>
        </p:nvGrpSpPr>
        <p:grpSpPr>
          <a:xfrm>
            <a:off x="9653418" y="5680981"/>
            <a:ext cx="1782020" cy="341541"/>
            <a:chOff x="4388896" y="4191428"/>
            <a:chExt cx="1165610" cy="223402"/>
          </a:xfrm>
          <a:gradFill>
            <a:gsLst>
              <a:gs pos="100000">
                <a:srgbClr val="3965B5"/>
              </a:gs>
              <a:gs pos="0">
                <a:srgbClr val="274DA5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67863B4B-D759-4954-85E2-481B5D98F119}"/>
                </a:ext>
              </a:extLst>
            </p:cNvPr>
            <p:cNvSpPr/>
            <p:nvPr/>
          </p:nvSpPr>
          <p:spPr>
            <a:xfrm>
              <a:off x="4390688" y="4193220"/>
              <a:ext cx="1162024" cy="218776"/>
            </a:xfrm>
            <a:custGeom>
              <a:avLst/>
              <a:gdLst>
                <a:gd name="connsiteX0" fmla="*/ 79058 w 3086100"/>
                <a:gd name="connsiteY0" fmla="*/ 590169 h 581025"/>
                <a:gd name="connsiteX1" fmla="*/ 0 w 3086100"/>
                <a:gd name="connsiteY1" fmla="*/ 511112 h 581025"/>
                <a:gd name="connsiteX2" fmla="*/ 0 w 3086100"/>
                <a:gd name="connsiteY2" fmla="*/ 79058 h 581025"/>
                <a:gd name="connsiteX3" fmla="*/ 79058 w 3086100"/>
                <a:gd name="connsiteY3" fmla="*/ 0 h 581025"/>
                <a:gd name="connsiteX4" fmla="*/ 3009329 w 3086100"/>
                <a:gd name="connsiteY4" fmla="*/ 0 h 581025"/>
                <a:gd name="connsiteX5" fmla="*/ 3088291 w 3086100"/>
                <a:gd name="connsiteY5" fmla="*/ 79058 h 581025"/>
                <a:gd name="connsiteX6" fmla="*/ 3088291 w 3086100"/>
                <a:gd name="connsiteY6" fmla="*/ 511112 h 581025"/>
                <a:gd name="connsiteX7" fmla="*/ 3009329 w 3086100"/>
                <a:gd name="connsiteY7" fmla="*/ 590169 h 581025"/>
                <a:gd name="connsiteX8" fmla="*/ 79058 w 3086100"/>
                <a:gd name="connsiteY8" fmla="*/ 590169 h 581025"/>
                <a:gd name="connsiteX9" fmla="*/ 2995517 w 3086100"/>
                <a:gd name="connsiteY9" fmla="*/ 143637 h 581025"/>
                <a:gd name="connsiteX10" fmla="*/ 2967038 w 3086100"/>
                <a:gd name="connsiteY10" fmla="*/ 172117 h 581025"/>
                <a:gd name="connsiteX11" fmla="*/ 2967038 w 3086100"/>
                <a:gd name="connsiteY11" fmla="*/ 350806 h 581025"/>
                <a:gd name="connsiteX12" fmla="*/ 2995517 w 3086100"/>
                <a:gd name="connsiteY12" fmla="*/ 379286 h 581025"/>
                <a:gd name="connsiteX13" fmla="*/ 3023997 w 3086100"/>
                <a:gd name="connsiteY13" fmla="*/ 350806 h 581025"/>
                <a:gd name="connsiteX14" fmla="*/ 3023997 w 3086100"/>
                <a:gd name="connsiteY14" fmla="*/ 172117 h 581025"/>
                <a:gd name="connsiteX15" fmla="*/ 2995517 w 3086100"/>
                <a:gd name="connsiteY15" fmla="*/ 143637 h 581025"/>
                <a:gd name="connsiteX16" fmla="*/ 92774 w 3086100"/>
                <a:gd name="connsiteY16" fmla="*/ 143637 h 581025"/>
                <a:gd name="connsiteX17" fmla="*/ 64294 w 3086100"/>
                <a:gd name="connsiteY17" fmla="*/ 172117 h 581025"/>
                <a:gd name="connsiteX18" fmla="*/ 64294 w 3086100"/>
                <a:gd name="connsiteY18" fmla="*/ 350806 h 581025"/>
                <a:gd name="connsiteX19" fmla="*/ 92774 w 3086100"/>
                <a:gd name="connsiteY19" fmla="*/ 379286 h 581025"/>
                <a:gd name="connsiteX20" fmla="*/ 121253 w 3086100"/>
                <a:gd name="connsiteY20" fmla="*/ 350806 h 581025"/>
                <a:gd name="connsiteX21" fmla="*/ 121253 w 3086100"/>
                <a:gd name="connsiteY21" fmla="*/ 172117 h 581025"/>
                <a:gd name="connsiteX22" fmla="*/ 92774 w 3086100"/>
                <a:gd name="connsiteY22" fmla="*/ 143637 h 581025"/>
                <a:gd name="connsiteX23" fmla="*/ 92774 w 3086100"/>
                <a:gd name="connsiteY23" fmla="*/ 143637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86100" h="581025">
                  <a:moveTo>
                    <a:pt x="79058" y="590169"/>
                  </a:moveTo>
                  <a:cubicBezTo>
                    <a:pt x="35528" y="590169"/>
                    <a:pt x="0" y="554736"/>
                    <a:pt x="0" y="511112"/>
                  </a:cubicBezTo>
                  <a:lnTo>
                    <a:pt x="0" y="79058"/>
                  </a:lnTo>
                  <a:cubicBezTo>
                    <a:pt x="0" y="35528"/>
                    <a:pt x="35433" y="0"/>
                    <a:pt x="79058" y="0"/>
                  </a:cubicBezTo>
                  <a:lnTo>
                    <a:pt x="3009329" y="0"/>
                  </a:lnTo>
                  <a:cubicBezTo>
                    <a:pt x="3052858" y="0"/>
                    <a:pt x="3088291" y="35433"/>
                    <a:pt x="3088291" y="79058"/>
                  </a:cubicBezTo>
                  <a:lnTo>
                    <a:pt x="3088291" y="511112"/>
                  </a:lnTo>
                  <a:cubicBezTo>
                    <a:pt x="3088291" y="554641"/>
                    <a:pt x="3052858" y="590169"/>
                    <a:pt x="3009329" y="590169"/>
                  </a:cubicBezTo>
                  <a:lnTo>
                    <a:pt x="79058" y="590169"/>
                  </a:lnTo>
                  <a:close/>
                  <a:moveTo>
                    <a:pt x="2995517" y="143637"/>
                  </a:moveTo>
                  <a:cubicBezTo>
                    <a:pt x="2979801" y="143637"/>
                    <a:pt x="2967038" y="156401"/>
                    <a:pt x="2967038" y="172117"/>
                  </a:cubicBezTo>
                  <a:lnTo>
                    <a:pt x="2967038" y="350806"/>
                  </a:lnTo>
                  <a:cubicBezTo>
                    <a:pt x="2967038" y="366522"/>
                    <a:pt x="2979801" y="379286"/>
                    <a:pt x="2995517" y="379286"/>
                  </a:cubicBezTo>
                  <a:cubicBezTo>
                    <a:pt x="3011234" y="379286"/>
                    <a:pt x="3023997" y="366522"/>
                    <a:pt x="3023997" y="350806"/>
                  </a:cubicBezTo>
                  <a:lnTo>
                    <a:pt x="3023997" y="172117"/>
                  </a:lnTo>
                  <a:cubicBezTo>
                    <a:pt x="3023997" y="156401"/>
                    <a:pt x="3011138" y="143637"/>
                    <a:pt x="2995517" y="143637"/>
                  </a:cubicBezTo>
                  <a:close/>
                  <a:moveTo>
                    <a:pt x="92774" y="143637"/>
                  </a:moveTo>
                  <a:cubicBezTo>
                    <a:pt x="77057" y="143637"/>
                    <a:pt x="64294" y="156401"/>
                    <a:pt x="64294" y="172117"/>
                  </a:cubicBezTo>
                  <a:lnTo>
                    <a:pt x="64294" y="350806"/>
                  </a:lnTo>
                  <a:cubicBezTo>
                    <a:pt x="64294" y="366522"/>
                    <a:pt x="77057" y="379286"/>
                    <a:pt x="92774" y="379286"/>
                  </a:cubicBezTo>
                  <a:cubicBezTo>
                    <a:pt x="108490" y="379286"/>
                    <a:pt x="121253" y="366522"/>
                    <a:pt x="121253" y="350806"/>
                  </a:cubicBezTo>
                  <a:lnTo>
                    <a:pt x="121253" y="172117"/>
                  </a:lnTo>
                  <a:cubicBezTo>
                    <a:pt x="121253" y="156401"/>
                    <a:pt x="108490" y="143637"/>
                    <a:pt x="92774" y="143637"/>
                  </a:cubicBezTo>
                  <a:lnTo>
                    <a:pt x="92774" y="143637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BC3E0317-DB9C-4CF1-8E75-30BE4598CAFF}"/>
                </a:ext>
              </a:extLst>
            </p:cNvPr>
            <p:cNvSpPr/>
            <p:nvPr/>
          </p:nvSpPr>
          <p:spPr>
            <a:xfrm>
              <a:off x="4388896" y="4191428"/>
              <a:ext cx="1165610" cy="222362"/>
            </a:xfrm>
            <a:custGeom>
              <a:avLst/>
              <a:gdLst>
                <a:gd name="connsiteX0" fmla="*/ 3013996 w 3095625"/>
                <a:gd name="connsiteY0" fmla="*/ 9525 h 590550"/>
                <a:gd name="connsiteX1" fmla="*/ 3088291 w 3095625"/>
                <a:gd name="connsiteY1" fmla="*/ 83820 h 590550"/>
                <a:gd name="connsiteX2" fmla="*/ 3088291 w 3095625"/>
                <a:gd name="connsiteY2" fmla="*/ 515874 h 590550"/>
                <a:gd name="connsiteX3" fmla="*/ 3013996 w 3095625"/>
                <a:gd name="connsiteY3" fmla="*/ 590169 h 590550"/>
                <a:gd name="connsiteX4" fmla="*/ 83820 w 3095625"/>
                <a:gd name="connsiteY4" fmla="*/ 590169 h 590550"/>
                <a:gd name="connsiteX5" fmla="*/ 9525 w 3095625"/>
                <a:gd name="connsiteY5" fmla="*/ 515874 h 590550"/>
                <a:gd name="connsiteX6" fmla="*/ 9525 w 3095625"/>
                <a:gd name="connsiteY6" fmla="*/ 83820 h 590550"/>
                <a:gd name="connsiteX7" fmla="*/ 83820 w 3095625"/>
                <a:gd name="connsiteY7" fmla="*/ 9525 h 590550"/>
                <a:gd name="connsiteX8" fmla="*/ 3013996 w 3095625"/>
                <a:gd name="connsiteY8" fmla="*/ 9525 h 590550"/>
                <a:gd name="connsiteX9" fmla="*/ 3000280 w 3095625"/>
                <a:gd name="connsiteY9" fmla="*/ 388906 h 590550"/>
                <a:gd name="connsiteX10" fmla="*/ 3000280 w 3095625"/>
                <a:gd name="connsiteY10" fmla="*/ 388906 h 590550"/>
                <a:gd name="connsiteX11" fmla="*/ 3033522 w 3095625"/>
                <a:gd name="connsiteY11" fmla="*/ 355664 h 590550"/>
                <a:gd name="connsiteX12" fmla="*/ 3033522 w 3095625"/>
                <a:gd name="connsiteY12" fmla="*/ 176879 h 590550"/>
                <a:gd name="connsiteX13" fmla="*/ 3000280 w 3095625"/>
                <a:gd name="connsiteY13" fmla="*/ 143637 h 590550"/>
                <a:gd name="connsiteX14" fmla="*/ 2967038 w 3095625"/>
                <a:gd name="connsiteY14" fmla="*/ 176879 h 590550"/>
                <a:gd name="connsiteX15" fmla="*/ 2967038 w 3095625"/>
                <a:gd name="connsiteY15" fmla="*/ 355568 h 590550"/>
                <a:gd name="connsiteX16" fmla="*/ 3000280 w 3095625"/>
                <a:gd name="connsiteY16" fmla="*/ 388906 h 590550"/>
                <a:gd name="connsiteX17" fmla="*/ 97536 w 3095625"/>
                <a:gd name="connsiteY17" fmla="*/ 388906 h 590550"/>
                <a:gd name="connsiteX18" fmla="*/ 97536 w 3095625"/>
                <a:gd name="connsiteY18" fmla="*/ 388906 h 590550"/>
                <a:gd name="connsiteX19" fmla="*/ 130778 w 3095625"/>
                <a:gd name="connsiteY19" fmla="*/ 355664 h 590550"/>
                <a:gd name="connsiteX20" fmla="*/ 130778 w 3095625"/>
                <a:gd name="connsiteY20" fmla="*/ 176879 h 590550"/>
                <a:gd name="connsiteX21" fmla="*/ 97536 w 3095625"/>
                <a:gd name="connsiteY21" fmla="*/ 143637 h 590550"/>
                <a:gd name="connsiteX22" fmla="*/ 64294 w 3095625"/>
                <a:gd name="connsiteY22" fmla="*/ 176879 h 590550"/>
                <a:gd name="connsiteX23" fmla="*/ 64294 w 3095625"/>
                <a:gd name="connsiteY23" fmla="*/ 355568 h 590550"/>
                <a:gd name="connsiteX24" fmla="*/ 97536 w 3095625"/>
                <a:gd name="connsiteY24" fmla="*/ 388906 h 590550"/>
                <a:gd name="connsiteX25" fmla="*/ 3013996 w 3095625"/>
                <a:gd name="connsiteY25" fmla="*/ 0 h 590550"/>
                <a:gd name="connsiteX26" fmla="*/ 83820 w 3095625"/>
                <a:gd name="connsiteY26" fmla="*/ 0 h 590550"/>
                <a:gd name="connsiteX27" fmla="*/ 0 w 3095625"/>
                <a:gd name="connsiteY27" fmla="*/ 83820 h 590550"/>
                <a:gd name="connsiteX28" fmla="*/ 0 w 3095625"/>
                <a:gd name="connsiteY28" fmla="*/ 515874 h 590550"/>
                <a:gd name="connsiteX29" fmla="*/ 83820 w 3095625"/>
                <a:gd name="connsiteY29" fmla="*/ 599694 h 590550"/>
                <a:gd name="connsiteX30" fmla="*/ 3014091 w 3095625"/>
                <a:gd name="connsiteY30" fmla="*/ 599694 h 590550"/>
                <a:gd name="connsiteX31" fmla="*/ 3097911 w 3095625"/>
                <a:gd name="connsiteY31" fmla="*/ 515874 h 590550"/>
                <a:gd name="connsiteX32" fmla="*/ 3097911 w 3095625"/>
                <a:gd name="connsiteY32" fmla="*/ 83820 h 590550"/>
                <a:gd name="connsiteX33" fmla="*/ 3013996 w 3095625"/>
                <a:gd name="connsiteY33" fmla="*/ 0 h 590550"/>
                <a:gd name="connsiteX34" fmla="*/ 3013996 w 3095625"/>
                <a:gd name="connsiteY34" fmla="*/ 0 h 590550"/>
                <a:gd name="connsiteX35" fmla="*/ 3000280 w 3095625"/>
                <a:gd name="connsiteY35" fmla="*/ 379381 h 590550"/>
                <a:gd name="connsiteX36" fmla="*/ 2976563 w 3095625"/>
                <a:gd name="connsiteY36" fmla="*/ 355664 h 590550"/>
                <a:gd name="connsiteX37" fmla="*/ 2976563 w 3095625"/>
                <a:gd name="connsiteY37" fmla="*/ 176879 h 590550"/>
                <a:gd name="connsiteX38" fmla="*/ 3000280 w 3095625"/>
                <a:gd name="connsiteY38" fmla="*/ 153162 h 590550"/>
                <a:gd name="connsiteX39" fmla="*/ 3000280 w 3095625"/>
                <a:gd name="connsiteY39" fmla="*/ 153162 h 590550"/>
                <a:gd name="connsiteX40" fmla="*/ 3023997 w 3095625"/>
                <a:gd name="connsiteY40" fmla="*/ 176879 h 590550"/>
                <a:gd name="connsiteX41" fmla="*/ 3023997 w 3095625"/>
                <a:gd name="connsiteY41" fmla="*/ 355568 h 590550"/>
                <a:gd name="connsiteX42" fmla="*/ 3000280 w 3095625"/>
                <a:gd name="connsiteY42" fmla="*/ 379381 h 590550"/>
                <a:gd name="connsiteX43" fmla="*/ 3000280 w 3095625"/>
                <a:gd name="connsiteY43" fmla="*/ 379381 h 590550"/>
                <a:gd name="connsiteX44" fmla="*/ 3000280 w 3095625"/>
                <a:gd name="connsiteY44" fmla="*/ 379381 h 590550"/>
                <a:gd name="connsiteX45" fmla="*/ 97536 w 3095625"/>
                <a:gd name="connsiteY45" fmla="*/ 379381 h 590550"/>
                <a:gd name="connsiteX46" fmla="*/ 73819 w 3095625"/>
                <a:gd name="connsiteY46" fmla="*/ 355664 h 590550"/>
                <a:gd name="connsiteX47" fmla="*/ 73819 w 3095625"/>
                <a:gd name="connsiteY47" fmla="*/ 176879 h 590550"/>
                <a:gd name="connsiteX48" fmla="*/ 97536 w 3095625"/>
                <a:gd name="connsiteY48" fmla="*/ 153162 h 590550"/>
                <a:gd name="connsiteX49" fmla="*/ 97536 w 3095625"/>
                <a:gd name="connsiteY49" fmla="*/ 153162 h 590550"/>
                <a:gd name="connsiteX50" fmla="*/ 121253 w 3095625"/>
                <a:gd name="connsiteY50" fmla="*/ 176879 h 590550"/>
                <a:gd name="connsiteX51" fmla="*/ 121253 w 3095625"/>
                <a:gd name="connsiteY51" fmla="*/ 355568 h 590550"/>
                <a:gd name="connsiteX52" fmla="*/ 97536 w 3095625"/>
                <a:gd name="connsiteY52" fmla="*/ 379381 h 590550"/>
                <a:gd name="connsiteX53" fmla="*/ 97536 w 3095625"/>
                <a:gd name="connsiteY53" fmla="*/ 379381 h 590550"/>
                <a:gd name="connsiteX54" fmla="*/ 97536 w 3095625"/>
                <a:gd name="connsiteY54" fmla="*/ 379381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095625" h="590550">
                  <a:moveTo>
                    <a:pt x="3013996" y="9525"/>
                  </a:moveTo>
                  <a:cubicBezTo>
                    <a:pt x="3054953" y="9525"/>
                    <a:pt x="3088291" y="42863"/>
                    <a:pt x="3088291" y="83820"/>
                  </a:cubicBezTo>
                  <a:lnTo>
                    <a:pt x="3088291" y="515874"/>
                  </a:lnTo>
                  <a:cubicBezTo>
                    <a:pt x="3088291" y="556832"/>
                    <a:pt x="3054953" y="590169"/>
                    <a:pt x="3013996" y="590169"/>
                  </a:cubicBezTo>
                  <a:lnTo>
                    <a:pt x="83820" y="590169"/>
                  </a:lnTo>
                  <a:cubicBezTo>
                    <a:pt x="42863" y="590169"/>
                    <a:pt x="9525" y="556832"/>
                    <a:pt x="9525" y="515874"/>
                  </a:cubicBezTo>
                  <a:lnTo>
                    <a:pt x="9525" y="83820"/>
                  </a:lnTo>
                  <a:cubicBezTo>
                    <a:pt x="9525" y="42863"/>
                    <a:pt x="42863" y="9525"/>
                    <a:pt x="83820" y="9525"/>
                  </a:cubicBezTo>
                  <a:lnTo>
                    <a:pt x="3013996" y="9525"/>
                  </a:lnTo>
                  <a:moveTo>
                    <a:pt x="3000280" y="388906"/>
                  </a:moveTo>
                  <a:lnTo>
                    <a:pt x="3000280" y="388906"/>
                  </a:lnTo>
                  <a:cubicBezTo>
                    <a:pt x="3018663" y="388906"/>
                    <a:pt x="3033522" y="373951"/>
                    <a:pt x="3033522" y="355664"/>
                  </a:cubicBezTo>
                  <a:lnTo>
                    <a:pt x="3033522" y="176879"/>
                  </a:lnTo>
                  <a:cubicBezTo>
                    <a:pt x="3033522" y="158496"/>
                    <a:pt x="3018568" y="143637"/>
                    <a:pt x="3000280" y="143637"/>
                  </a:cubicBezTo>
                  <a:cubicBezTo>
                    <a:pt x="2981897" y="143637"/>
                    <a:pt x="2967038" y="158591"/>
                    <a:pt x="2967038" y="176879"/>
                  </a:cubicBezTo>
                  <a:lnTo>
                    <a:pt x="2967038" y="355568"/>
                  </a:lnTo>
                  <a:cubicBezTo>
                    <a:pt x="2966942" y="373951"/>
                    <a:pt x="2981897" y="388906"/>
                    <a:pt x="3000280" y="388906"/>
                  </a:cubicBezTo>
                  <a:moveTo>
                    <a:pt x="97536" y="388906"/>
                  </a:moveTo>
                  <a:lnTo>
                    <a:pt x="97536" y="388906"/>
                  </a:lnTo>
                  <a:cubicBezTo>
                    <a:pt x="115919" y="388906"/>
                    <a:pt x="130778" y="373951"/>
                    <a:pt x="130778" y="355664"/>
                  </a:cubicBezTo>
                  <a:lnTo>
                    <a:pt x="130778" y="176879"/>
                  </a:lnTo>
                  <a:cubicBezTo>
                    <a:pt x="130778" y="158496"/>
                    <a:pt x="115824" y="143637"/>
                    <a:pt x="97536" y="143637"/>
                  </a:cubicBezTo>
                  <a:cubicBezTo>
                    <a:pt x="79153" y="143637"/>
                    <a:pt x="64294" y="158591"/>
                    <a:pt x="64294" y="176879"/>
                  </a:cubicBezTo>
                  <a:lnTo>
                    <a:pt x="64294" y="355568"/>
                  </a:lnTo>
                  <a:cubicBezTo>
                    <a:pt x="64294" y="373951"/>
                    <a:pt x="79248" y="388906"/>
                    <a:pt x="97536" y="388906"/>
                  </a:cubicBezTo>
                  <a:moveTo>
                    <a:pt x="3013996" y="0"/>
                  </a:moveTo>
                  <a:lnTo>
                    <a:pt x="83820" y="0"/>
                  </a:lnTo>
                  <a:cubicBezTo>
                    <a:pt x="37529" y="0"/>
                    <a:pt x="0" y="37529"/>
                    <a:pt x="0" y="83820"/>
                  </a:cubicBezTo>
                  <a:lnTo>
                    <a:pt x="0" y="515874"/>
                  </a:lnTo>
                  <a:cubicBezTo>
                    <a:pt x="0" y="562166"/>
                    <a:pt x="37529" y="599694"/>
                    <a:pt x="83820" y="599694"/>
                  </a:cubicBezTo>
                  <a:lnTo>
                    <a:pt x="3014091" y="599694"/>
                  </a:lnTo>
                  <a:cubicBezTo>
                    <a:pt x="3060383" y="599694"/>
                    <a:pt x="3097911" y="562166"/>
                    <a:pt x="3097911" y="515874"/>
                  </a:cubicBezTo>
                  <a:lnTo>
                    <a:pt x="3097911" y="83820"/>
                  </a:lnTo>
                  <a:cubicBezTo>
                    <a:pt x="3097816" y="37529"/>
                    <a:pt x="3060287" y="0"/>
                    <a:pt x="3013996" y="0"/>
                  </a:cubicBezTo>
                  <a:lnTo>
                    <a:pt x="3013996" y="0"/>
                  </a:lnTo>
                  <a:close/>
                  <a:moveTo>
                    <a:pt x="3000280" y="379381"/>
                  </a:moveTo>
                  <a:cubicBezTo>
                    <a:pt x="2987231" y="379381"/>
                    <a:pt x="2976563" y="368713"/>
                    <a:pt x="2976563" y="355664"/>
                  </a:cubicBezTo>
                  <a:lnTo>
                    <a:pt x="2976563" y="176879"/>
                  </a:lnTo>
                  <a:cubicBezTo>
                    <a:pt x="2976563" y="163830"/>
                    <a:pt x="2987231" y="153162"/>
                    <a:pt x="3000280" y="153162"/>
                  </a:cubicBezTo>
                  <a:lnTo>
                    <a:pt x="3000280" y="153162"/>
                  </a:lnTo>
                  <a:cubicBezTo>
                    <a:pt x="3013329" y="153162"/>
                    <a:pt x="3023997" y="163830"/>
                    <a:pt x="3023997" y="176879"/>
                  </a:cubicBezTo>
                  <a:lnTo>
                    <a:pt x="3023997" y="355568"/>
                  </a:lnTo>
                  <a:cubicBezTo>
                    <a:pt x="3023997" y="368713"/>
                    <a:pt x="3013329" y="379381"/>
                    <a:pt x="3000280" y="379381"/>
                  </a:cubicBezTo>
                  <a:lnTo>
                    <a:pt x="3000280" y="379381"/>
                  </a:lnTo>
                  <a:lnTo>
                    <a:pt x="3000280" y="379381"/>
                  </a:lnTo>
                  <a:close/>
                  <a:moveTo>
                    <a:pt x="97536" y="379381"/>
                  </a:moveTo>
                  <a:cubicBezTo>
                    <a:pt x="84487" y="379381"/>
                    <a:pt x="73819" y="368713"/>
                    <a:pt x="73819" y="355664"/>
                  </a:cubicBezTo>
                  <a:lnTo>
                    <a:pt x="73819" y="176879"/>
                  </a:lnTo>
                  <a:cubicBezTo>
                    <a:pt x="73819" y="163830"/>
                    <a:pt x="84487" y="153162"/>
                    <a:pt x="97536" y="153162"/>
                  </a:cubicBezTo>
                  <a:lnTo>
                    <a:pt x="97536" y="153162"/>
                  </a:lnTo>
                  <a:cubicBezTo>
                    <a:pt x="110585" y="153162"/>
                    <a:pt x="121253" y="163830"/>
                    <a:pt x="121253" y="176879"/>
                  </a:cubicBezTo>
                  <a:lnTo>
                    <a:pt x="121253" y="355568"/>
                  </a:lnTo>
                  <a:cubicBezTo>
                    <a:pt x="121253" y="368713"/>
                    <a:pt x="110585" y="379381"/>
                    <a:pt x="97536" y="379381"/>
                  </a:cubicBezTo>
                  <a:lnTo>
                    <a:pt x="97536" y="379381"/>
                  </a:lnTo>
                  <a:lnTo>
                    <a:pt x="97536" y="379381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7AB5414C-A1DC-4BC9-AF2C-75CDCAFFE42B}"/>
                </a:ext>
              </a:extLst>
            </p:cNvPr>
            <p:cNvSpPr/>
            <p:nvPr/>
          </p:nvSpPr>
          <p:spPr>
            <a:xfrm>
              <a:off x="4477052" y="4253116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822694A0-317A-4C86-91C9-4FFEF0C511E4}"/>
                </a:ext>
              </a:extLst>
            </p:cNvPr>
            <p:cNvSpPr/>
            <p:nvPr/>
          </p:nvSpPr>
          <p:spPr>
            <a:xfrm>
              <a:off x="4475259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C6818C61-3AAB-4698-9A2F-91D0A66B3E5C}"/>
                </a:ext>
              </a:extLst>
            </p:cNvPr>
            <p:cNvSpPr/>
            <p:nvPr/>
          </p:nvSpPr>
          <p:spPr>
            <a:xfrm>
              <a:off x="4672803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8665BA37-AF64-44C9-A1B7-479F9548CD1B}"/>
                </a:ext>
              </a:extLst>
            </p:cNvPr>
            <p:cNvSpPr/>
            <p:nvPr/>
          </p:nvSpPr>
          <p:spPr>
            <a:xfrm>
              <a:off x="4671010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5" name="手繪多邊形: 圖案 74">
              <a:extLst>
                <a:ext uri="{FF2B5EF4-FFF2-40B4-BE49-F238E27FC236}">
                  <a16:creationId xmlns:a16="http://schemas.microsoft.com/office/drawing/2014/main" id="{9298841D-516E-499D-B2FC-17C6FF9982F4}"/>
                </a:ext>
              </a:extLst>
            </p:cNvPr>
            <p:cNvSpPr/>
            <p:nvPr/>
          </p:nvSpPr>
          <p:spPr>
            <a:xfrm>
              <a:off x="4728465" y="4253116"/>
              <a:ext cx="229536" cy="60970"/>
            </a:xfrm>
            <a:custGeom>
              <a:avLst/>
              <a:gdLst>
                <a:gd name="connsiteX0" fmla="*/ 23431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1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1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1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7" y="0"/>
                    <a:pt x="23431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1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6" name="手繪多邊形: 圖案 75">
              <a:extLst>
                <a:ext uri="{FF2B5EF4-FFF2-40B4-BE49-F238E27FC236}">
                  <a16:creationId xmlns:a16="http://schemas.microsoft.com/office/drawing/2014/main" id="{54059617-FB08-4337-BA24-31FDE4DB5537}"/>
                </a:ext>
              </a:extLst>
            </p:cNvPr>
            <p:cNvSpPr/>
            <p:nvPr/>
          </p:nvSpPr>
          <p:spPr>
            <a:xfrm>
              <a:off x="4726672" y="4251358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8932 w 619125"/>
                <a:gd name="connsiteY8" fmla="*/ 9430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8932" y="9430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7" name="手繪多邊形: 圖案 76">
              <a:extLst>
                <a:ext uri="{FF2B5EF4-FFF2-40B4-BE49-F238E27FC236}">
                  <a16:creationId xmlns:a16="http://schemas.microsoft.com/office/drawing/2014/main" id="{5806155E-9656-453E-B8D0-B8A881C07367}"/>
                </a:ext>
              </a:extLst>
            </p:cNvPr>
            <p:cNvSpPr/>
            <p:nvPr/>
          </p:nvSpPr>
          <p:spPr>
            <a:xfrm>
              <a:off x="4924216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B71294CF-35AA-41E2-A2E8-571AAE3BCFD7}"/>
                </a:ext>
              </a:extLst>
            </p:cNvPr>
            <p:cNvSpPr/>
            <p:nvPr/>
          </p:nvSpPr>
          <p:spPr>
            <a:xfrm>
              <a:off x="4922423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79" name="手繪多邊形: 圖案 78">
              <a:extLst>
                <a:ext uri="{FF2B5EF4-FFF2-40B4-BE49-F238E27FC236}">
                  <a16:creationId xmlns:a16="http://schemas.microsoft.com/office/drawing/2014/main" id="{E69F45BA-447A-4A96-B1E9-55C4B193D45A}"/>
                </a:ext>
              </a:extLst>
            </p:cNvPr>
            <p:cNvSpPr/>
            <p:nvPr/>
          </p:nvSpPr>
          <p:spPr>
            <a:xfrm>
              <a:off x="4978049" y="4251353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0" name="手繪多邊形: 圖案 79">
              <a:extLst>
                <a:ext uri="{FF2B5EF4-FFF2-40B4-BE49-F238E27FC236}">
                  <a16:creationId xmlns:a16="http://schemas.microsoft.com/office/drawing/2014/main" id="{5C11F24C-E2A9-448F-9715-6DDB324BA0CA}"/>
                </a:ext>
              </a:extLst>
            </p:cNvPr>
            <p:cNvSpPr/>
            <p:nvPr/>
          </p:nvSpPr>
          <p:spPr>
            <a:xfrm>
              <a:off x="5175629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7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6C833438-9F77-4685-BAB3-C92C98F6AC10}"/>
                </a:ext>
              </a:extLst>
            </p:cNvPr>
            <p:cNvSpPr/>
            <p:nvPr/>
          </p:nvSpPr>
          <p:spPr>
            <a:xfrm>
              <a:off x="5173836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8C036D31-DD05-4EAF-A26B-5EAFB16B1309}"/>
                </a:ext>
              </a:extLst>
            </p:cNvPr>
            <p:cNvSpPr/>
            <p:nvPr/>
          </p:nvSpPr>
          <p:spPr>
            <a:xfrm>
              <a:off x="5229498" y="4251358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099 h 171450"/>
                <a:gd name="connsiteX7" fmla="*/ 28194 w 619125"/>
                <a:gd name="connsiteY7" fmla="*/ 9430 h 171450"/>
                <a:gd name="connsiteX8" fmla="*/ 599027 w 619125"/>
                <a:gd name="connsiteY8" fmla="*/ 9430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099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099"/>
                  </a:lnTo>
                  <a:cubicBezTo>
                    <a:pt x="9525" y="17812"/>
                    <a:pt x="17907" y="9430"/>
                    <a:pt x="28194" y="9430"/>
                  </a:cubicBezTo>
                  <a:lnTo>
                    <a:pt x="599027" y="9430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099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39B84A27-A2ED-4A4D-B7FD-15FA64217E41}"/>
                </a:ext>
              </a:extLst>
            </p:cNvPr>
            <p:cNvSpPr/>
            <p:nvPr/>
          </p:nvSpPr>
          <p:spPr>
            <a:xfrm>
              <a:off x="5427042" y="4263480"/>
              <a:ext cx="14346" cy="3586"/>
            </a:xfrm>
            <a:custGeom>
              <a:avLst/>
              <a:gdLst>
                <a:gd name="connsiteX0" fmla="*/ 1048 w 38100"/>
                <a:gd name="connsiteY0" fmla="*/ 2095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5 h 0"/>
                <a:gd name="connsiteX6" fmla="*/ 1048 w 38100"/>
                <a:gd name="connsiteY6" fmla="*/ 209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5"/>
                  </a:moveTo>
                  <a:cubicBezTo>
                    <a:pt x="476" y="2095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5"/>
                    <a:pt x="44768" y="2095"/>
                  </a:cubicBezTo>
                  <a:lnTo>
                    <a:pt x="1048" y="2095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4" name="手繪多邊形: 圖案 83">
              <a:extLst>
                <a:ext uri="{FF2B5EF4-FFF2-40B4-BE49-F238E27FC236}">
                  <a16:creationId xmlns:a16="http://schemas.microsoft.com/office/drawing/2014/main" id="{E30CA93A-1F87-4B8B-BF6D-19042749F524}"/>
                </a:ext>
              </a:extLst>
            </p:cNvPr>
            <p:cNvSpPr/>
            <p:nvPr/>
          </p:nvSpPr>
          <p:spPr>
            <a:xfrm>
              <a:off x="5425249" y="4261723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4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A4C74C4E-1014-439F-BD1B-D351DCCCD0EE}"/>
                </a:ext>
              </a:extLst>
            </p:cNvPr>
            <p:cNvSpPr/>
            <p:nvPr/>
          </p:nvSpPr>
          <p:spPr>
            <a:xfrm>
              <a:off x="4477052" y="4334314"/>
              <a:ext cx="229536" cy="60970"/>
            </a:xfrm>
            <a:custGeom>
              <a:avLst/>
              <a:gdLst>
                <a:gd name="connsiteX0" fmla="*/ 23432 w 609600"/>
                <a:gd name="connsiteY0" fmla="*/ 170402 h 161925"/>
                <a:gd name="connsiteX1" fmla="*/ 0 w 609600"/>
                <a:gd name="connsiteY1" fmla="*/ 146971 h 161925"/>
                <a:gd name="connsiteX2" fmla="*/ 0 w 609600"/>
                <a:gd name="connsiteY2" fmla="*/ 23431 h 161925"/>
                <a:gd name="connsiteX3" fmla="*/ 23432 w 609600"/>
                <a:gd name="connsiteY3" fmla="*/ 0 h 161925"/>
                <a:gd name="connsiteX4" fmla="*/ 594265 w 609600"/>
                <a:gd name="connsiteY4" fmla="*/ 0 h 161925"/>
                <a:gd name="connsiteX5" fmla="*/ 617696 w 609600"/>
                <a:gd name="connsiteY5" fmla="*/ 23431 h 161925"/>
                <a:gd name="connsiteX6" fmla="*/ 617696 w 609600"/>
                <a:gd name="connsiteY6" fmla="*/ 146971 h 161925"/>
                <a:gd name="connsiteX7" fmla="*/ 594265 w 609600"/>
                <a:gd name="connsiteY7" fmla="*/ 170402 h 161925"/>
                <a:gd name="connsiteX8" fmla="*/ 23432 w 609600"/>
                <a:gd name="connsiteY8" fmla="*/ 17040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" h="161925">
                  <a:moveTo>
                    <a:pt x="23432" y="170402"/>
                  </a:moveTo>
                  <a:cubicBezTo>
                    <a:pt x="10573" y="170402"/>
                    <a:pt x="0" y="159925"/>
                    <a:pt x="0" y="146971"/>
                  </a:cubicBezTo>
                  <a:lnTo>
                    <a:pt x="0" y="23431"/>
                  </a:lnTo>
                  <a:cubicBezTo>
                    <a:pt x="0" y="10573"/>
                    <a:pt x="10478" y="0"/>
                    <a:pt x="23432" y="0"/>
                  </a:cubicBezTo>
                  <a:lnTo>
                    <a:pt x="594265" y="0"/>
                  </a:lnTo>
                  <a:cubicBezTo>
                    <a:pt x="607124" y="0"/>
                    <a:pt x="617696" y="10477"/>
                    <a:pt x="617696" y="23431"/>
                  </a:cubicBezTo>
                  <a:lnTo>
                    <a:pt x="617696" y="146971"/>
                  </a:lnTo>
                  <a:cubicBezTo>
                    <a:pt x="617696" y="159829"/>
                    <a:pt x="607219" y="170402"/>
                    <a:pt x="594265" y="170402"/>
                  </a:cubicBezTo>
                  <a:lnTo>
                    <a:pt x="23432" y="170402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1BA2DB34-8791-4AC6-A09E-4B08F910C5A3}"/>
                </a:ext>
              </a:extLst>
            </p:cNvPr>
            <p:cNvSpPr/>
            <p:nvPr/>
          </p:nvSpPr>
          <p:spPr>
            <a:xfrm>
              <a:off x="4475259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458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AA39F9E8-0826-41FD-B3CB-24B9C4B3DF9A}"/>
                </a:ext>
              </a:extLst>
            </p:cNvPr>
            <p:cNvSpPr/>
            <p:nvPr/>
          </p:nvSpPr>
          <p:spPr>
            <a:xfrm>
              <a:off x="4655874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090EF563-0D63-4795-ABC3-EC92A124F295}"/>
                </a:ext>
              </a:extLst>
            </p:cNvPr>
            <p:cNvSpPr/>
            <p:nvPr/>
          </p:nvSpPr>
          <p:spPr>
            <a:xfrm>
              <a:off x="4672803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41CA087C-95FF-4FB6-867E-E8D579BFEC72}"/>
                </a:ext>
              </a:extLst>
            </p:cNvPr>
            <p:cNvSpPr/>
            <p:nvPr/>
          </p:nvSpPr>
          <p:spPr>
            <a:xfrm>
              <a:off x="4671010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673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0" name="手繪多邊形: 圖案 89">
              <a:extLst>
                <a:ext uri="{FF2B5EF4-FFF2-40B4-BE49-F238E27FC236}">
                  <a16:creationId xmlns:a16="http://schemas.microsoft.com/office/drawing/2014/main" id="{4FFFE67D-7420-4C23-BA94-AE3DC57955B6}"/>
                </a:ext>
              </a:extLst>
            </p:cNvPr>
            <p:cNvSpPr/>
            <p:nvPr/>
          </p:nvSpPr>
          <p:spPr>
            <a:xfrm>
              <a:off x="4655874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1" name="手繪多邊形: 圖案 90">
              <a:extLst>
                <a:ext uri="{FF2B5EF4-FFF2-40B4-BE49-F238E27FC236}">
                  <a16:creationId xmlns:a16="http://schemas.microsoft.com/office/drawing/2014/main" id="{FB4C29B6-DDD9-499E-9F9A-4E18E6C2D747}"/>
                </a:ext>
              </a:extLst>
            </p:cNvPr>
            <p:cNvSpPr/>
            <p:nvPr/>
          </p:nvSpPr>
          <p:spPr>
            <a:xfrm>
              <a:off x="4906929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2" name="手繪多邊形: 圖案 91">
              <a:extLst>
                <a:ext uri="{FF2B5EF4-FFF2-40B4-BE49-F238E27FC236}">
                  <a16:creationId xmlns:a16="http://schemas.microsoft.com/office/drawing/2014/main" id="{872B27AC-16CF-4442-9CEE-1506B4A36D09}"/>
                </a:ext>
              </a:extLst>
            </p:cNvPr>
            <p:cNvSpPr/>
            <p:nvPr/>
          </p:nvSpPr>
          <p:spPr>
            <a:xfrm>
              <a:off x="4906929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3" name="手繪多邊形: 圖案 92">
              <a:extLst>
                <a:ext uri="{FF2B5EF4-FFF2-40B4-BE49-F238E27FC236}">
                  <a16:creationId xmlns:a16="http://schemas.microsoft.com/office/drawing/2014/main" id="{291EB3C0-1A6F-458C-9870-56C13A65D61B}"/>
                </a:ext>
              </a:extLst>
            </p:cNvPr>
            <p:cNvSpPr/>
            <p:nvPr/>
          </p:nvSpPr>
          <p:spPr>
            <a:xfrm>
              <a:off x="5157983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4" name="手繪多邊形: 圖案 93">
              <a:extLst>
                <a:ext uri="{FF2B5EF4-FFF2-40B4-BE49-F238E27FC236}">
                  <a16:creationId xmlns:a16="http://schemas.microsoft.com/office/drawing/2014/main" id="{63D8A37F-838A-4D62-B600-C3F4F7AA0533}"/>
                </a:ext>
              </a:extLst>
            </p:cNvPr>
            <p:cNvSpPr/>
            <p:nvPr/>
          </p:nvSpPr>
          <p:spPr>
            <a:xfrm>
              <a:off x="5157983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5" name="手繪多邊形: 圖案 94">
              <a:extLst>
                <a:ext uri="{FF2B5EF4-FFF2-40B4-BE49-F238E27FC236}">
                  <a16:creationId xmlns:a16="http://schemas.microsoft.com/office/drawing/2014/main" id="{9F0D20F8-8408-4B6D-8C36-747490643170}"/>
                </a:ext>
              </a:extLst>
            </p:cNvPr>
            <p:cNvSpPr/>
            <p:nvPr/>
          </p:nvSpPr>
          <p:spPr>
            <a:xfrm>
              <a:off x="5409038" y="425132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6" name="手繪多邊形: 圖案 95">
              <a:extLst>
                <a:ext uri="{FF2B5EF4-FFF2-40B4-BE49-F238E27FC236}">
                  <a16:creationId xmlns:a16="http://schemas.microsoft.com/office/drawing/2014/main" id="{F72CF418-D1D7-4B70-B6C7-9865642AB3F2}"/>
                </a:ext>
              </a:extLst>
            </p:cNvPr>
            <p:cNvSpPr/>
            <p:nvPr/>
          </p:nvSpPr>
          <p:spPr>
            <a:xfrm>
              <a:off x="5409038" y="4333812"/>
              <a:ext cx="3586" cy="64557"/>
            </a:xfrm>
            <a:custGeom>
              <a:avLst/>
              <a:gdLst>
                <a:gd name="connsiteX0" fmla="*/ 0 w 0"/>
                <a:gd name="connsiteY0" fmla="*/ 173069 h 171450"/>
                <a:gd name="connsiteX1" fmla="*/ 0 w 0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1450">
                  <a:moveTo>
                    <a:pt x="0" y="173069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9B18B769-824E-41BB-8AD3-423621829CB8}"/>
                </a:ext>
              </a:extLst>
            </p:cNvPr>
            <p:cNvSpPr/>
            <p:nvPr/>
          </p:nvSpPr>
          <p:spPr>
            <a:xfrm>
              <a:off x="4726672" y="4332520"/>
              <a:ext cx="233122" cy="64557"/>
            </a:xfrm>
            <a:custGeom>
              <a:avLst/>
              <a:gdLst>
                <a:gd name="connsiteX0" fmla="*/ 598932 w 619125"/>
                <a:gd name="connsiteY0" fmla="*/ 9525 h 171450"/>
                <a:gd name="connsiteX1" fmla="*/ 617601 w 619125"/>
                <a:gd name="connsiteY1" fmla="*/ 28194 h 171450"/>
                <a:gd name="connsiteX2" fmla="*/ 617601 w 619125"/>
                <a:gd name="connsiteY2" fmla="*/ 151733 h 171450"/>
                <a:gd name="connsiteX3" fmla="*/ 598932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8932 w 619125"/>
                <a:gd name="connsiteY8" fmla="*/ 9525 h 171450"/>
                <a:gd name="connsiteX9" fmla="*/ 598932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8932 w 619125"/>
                <a:gd name="connsiteY17" fmla="*/ 0 h 171450"/>
                <a:gd name="connsiteX18" fmla="*/ 598932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8932" y="9525"/>
                  </a:moveTo>
                  <a:cubicBezTo>
                    <a:pt x="609219" y="9525"/>
                    <a:pt x="617601" y="17907"/>
                    <a:pt x="617601" y="28194"/>
                  </a:cubicBezTo>
                  <a:lnTo>
                    <a:pt x="617601" y="151733"/>
                  </a:lnTo>
                  <a:cubicBezTo>
                    <a:pt x="617601" y="162020"/>
                    <a:pt x="609219" y="170402"/>
                    <a:pt x="598932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8932" y="9525"/>
                  </a:lnTo>
                  <a:moveTo>
                    <a:pt x="598932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8932" y="0"/>
                  </a:cubicBezTo>
                  <a:lnTo>
                    <a:pt x="598932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8" name="手繪多邊形: 圖案 97">
              <a:extLst>
                <a:ext uri="{FF2B5EF4-FFF2-40B4-BE49-F238E27FC236}">
                  <a16:creationId xmlns:a16="http://schemas.microsoft.com/office/drawing/2014/main" id="{62E9FA34-A924-4D90-AB6A-9B5A93169F61}"/>
                </a:ext>
              </a:extLst>
            </p:cNvPr>
            <p:cNvSpPr/>
            <p:nvPr/>
          </p:nvSpPr>
          <p:spPr>
            <a:xfrm>
              <a:off x="4924216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9" name="手繪多邊形: 圖案 98">
              <a:extLst>
                <a:ext uri="{FF2B5EF4-FFF2-40B4-BE49-F238E27FC236}">
                  <a16:creationId xmlns:a16="http://schemas.microsoft.com/office/drawing/2014/main" id="{84F9FE36-2F67-46DA-A790-C3EB7CEAEFE6}"/>
                </a:ext>
              </a:extLst>
            </p:cNvPr>
            <p:cNvSpPr/>
            <p:nvPr/>
          </p:nvSpPr>
          <p:spPr>
            <a:xfrm>
              <a:off x="4922423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0" name="手繪多邊形: 圖案 99">
              <a:extLst>
                <a:ext uri="{FF2B5EF4-FFF2-40B4-BE49-F238E27FC236}">
                  <a16:creationId xmlns:a16="http://schemas.microsoft.com/office/drawing/2014/main" id="{B2943DB3-9BFA-4D69-9298-3E1E08E8ADEF}"/>
                </a:ext>
              </a:extLst>
            </p:cNvPr>
            <p:cNvSpPr/>
            <p:nvPr/>
          </p:nvSpPr>
          <p:spPr>
            <a:xfrm>
              <a:off x="4978049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221" y="12573"/>
                    <a:pt x="614648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1" name="手繪多邊形: 圖案 100">
              <a:extLst>
                <a:ext uri="{FF2B5EF4-FFF2-40B4-BE49-F238E27FC236}">
                  <a16:creationId xmlns:a16="http://schemas.microsoft.com/office/drawing/2014/main" id="{50A745DC-B058-440A-8DE1-2E620A0705BD}"/>
                </a:ext>
              </a:extLst>
            </p:cNvPr>
            <p:cNvSpPr/>
            <p:nvPr/>
          </p:nvSpPr>
          <p:spPr>
            <a:xfrm>
              <a:off x="5175629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7 w 38100"/>
                <a:gd name="connsiteY3" fmla="*/ 0 h 0"/>
                <a:gd name="connsiteX4" fmla="*/ 45815 w 38100"/>
                <a:gd name="connsiteY4" fmla="*/ 1048 h 0"/>
                <a:gd name="connsiteX5" fmla="*/ 44767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7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7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2" name="手繪多邊形: 圖案 101">
              <a:extLst>
                <a:ext uri="{FF2B5EF4-FFF2-40B4-BE49-F238E27FC236}">
                  <a16:creationId xmlns:a16="http://schemas.microsoft.com/office/drawing/2014/main" id="{9EC4FD20-40EE-40C1-AC18-136E92109AAC}"/>
                </a:ext>
              </a:extLst>
            </p:cNvPr>
            <p:cNvSpPr/>
            <p:nvPr/>
          </p:nvSpPr>
          <p:spPr>
            <a:xfrm>
              <a:off x="5173836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8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3" name="手繪多邊形: 圖案 102">
              <a:extLst>
                <a:ext uri="{FF2B5EF4-FFF2-40B4-BE49-F238E27FC236}">
                  <a16:creationId xmlns:a16="http://schemas.microsoft.com/office/drawing/2014/main" id="{48C1F1C0-B44F-415F-B93C-D6A227E9ECAD}"/>
                </a:ext>
              </a:extLst>
            </p:cNvPr>
            <p:cNvSpPr/>
            <p:nvPr/>
          </p:nvSpPr>
          <p:spPr>
            <a:xfrm>
              <a:off x="5229498" y="4332520"/>
              <a:ext cx="233122" cy="64557"/>
            </a:xfrm>
            <a:custGeom>
              <a:avLst/>
              <a:gdLst>
                <a:gd name="connsiteX0" fmla="*/ 599027 w 619125"/>
                <a:gd name="connsiteY0" fmla="*/ 9525 h 171450"/>
                <a:gd name="connsiteX1" fmla="*/ 617696 w 619125"/>
                <a:gd name="connsiteY1" fmla="*/ 28194 h 171450"/>
                <a:gd name="connsiteX2" fmla="*/ 617696 w 619125"/>
                <a:gd name="connsiteY2" fmla="*/ 151733 h 171450"/>
                <a:gd name="connsiteX3" fmla="*/ 599027 w 619125"/>
                <a:gd name="connsiteY3" fmla="*/ 170402 h 171450"/>
                <a:gd name="connsiteX4" fmla="*/ 28194 w 619125"/>
                <a:gd name="connsiteY4" fmla="*/ 170402 h 171450"/>
                <a:gd name="connsiteX5" fmla="*/ 9525 w 619125"/>
                <a:gd name="connsiteY5" fmla="*/ 151733 h 171450"/>
                <a:gd name="connsiteX6" fmla="*/ 9525 w 619125"/>
                <a:gd name="connsiteY6" fmla="*/ 28194 h 171450"/>
                <a:gd name="connsiteX7" fmla="*/ 28194 w 619125"/>
                <a:gd name="connsiteY7" fmla="*/ 9525 h 171450"/>
                <a:gd name="connsiteX8" fmla="*/ 599027 w 619125"/>
                <a:gd name="connsiteY8" fmla="*/ 9525 h 171450"/>
                <a:gd name="connsiteX9" fmla="*/ 599027 w 619125"/>
                <a:gd name="connsiteY9" fmla="*/ 0 h 171450"/>
                <a:gd name="connsiteX10" fmla="*/ 28194 w 619125"/>
                <a:gd name="connsiteY10" fmla="*/ 0 h 171450"/>
                <a:gd name="connsiteX11" fmla="*/ 0 w 619125"/>
                <a:gd name="connsiteY11" fmla="*/ 28194 h 171450"/>
                <a:gd name="connsiteX12" fmla="*/ 0 w 619125"/>
                <a:gd name="connsiteY12" fmla="*/ 151733 h 171450"/>
                <a:gd name="connsiteX13" fmla="*/ 28194 w 619125"/>
                <a:gd name="connsiteY13" fmla="*/ 179927 h 171450"/>
                <a:gd name="connsiteX14" fmla="*/ 599027 w 619125"/>
                <a:gd name="connsiteY14" fmla="*/ 179927 h 171450"/>
                <a:gd name="connsiteX15" fmla="*/ 627221 w 619125"/>
                <a:gd name="connsiteY15" fmla="*/ 151733 h 171450"/>
                <a:gd name="connsiteX16" fmla="*/ 627221 w 619125"/>
                <a:gd name="connsiteY16" fmla="*/ 28194 h 171450"/>
                <a:gd name="connsiteX17" fmla="*/ 599027 w 619125"/>
                <a:gd name="connsiteY17" fmla="*/ 0 h 171450"/>
                <a:gd name="connsiteX18" fmla="*/ 599027 w 619125"/>
                <a:gd name="connsiteY18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9125" h="171450">
                  <a:moveTo>
                    <a:pt x="599027" y="9525"/>
                  </a:moveTo>
                  <a:cubicBezTo>
                    <a:pt x="609314" y="9525"/>
                    <a:pt x="617696" y="17907"/>
                    <a:pt x="617696" y="28194"/>
                  </a:cubicBezTo>
                  <a:lnTo>
                    <a:pt x="617696" y="151733"/>
                  </a:lnTo>
                  <a:cubicBezTo>
                    <a:pt x="617696" y="162020"/>
                    <a:pt x="609314" y="170402"/>
                    <a:pt x="599027" y="170402"/>
                  </a:cubicBezTo>
                  <a:lnTo>
                    <a:pt x="28194" y="170402"/>
                  </a:lnTo>
                  <a:cubicBezTo>
                    <a:pt x="17907" y="170402"/>
                    <a:pt x="9525" y="162020"/>
                    <a:pt x="9525" y="151733"/>
                  </a:cubicBezTo>
                  <a:lnTo>
                    <a:pt x="9525" y="28194"/>
                  </a:lnTo>
                  <a:cubicBezTo>
                    <a:pt x="9525" y="17907"/>
                    <a:pt x="17907" y="9525"/>
                    <a:pt x="28194" y="9525"/>
                  </a:cubicBezTo>
                  <a:lnTo>
                    <a:pt x="599027" y="9525"/>
                  </a:lnTo>
                  <a:moveTo>
                    <a:pt x="599027" y="0"/>
                  </a:moveTo>
                  <a:lnTo>
                    <a:pt x="28194" y="0"/>
                  </a:lnTo>
                  <a:cubicBezTo>
                    <a:pt x="12668" y="0"/>
                    <a:pt x="0" y="12573"/>
                    <a:pt x="0" y="28194"/>
                  </a:cubicBezTo>
                  <a:lnTo>
                    <a:pt x="0" y="151733"/>
                  </a:lnTo>
                  <a:cubicBezTo>
                    <a:pt x="0" y="167259"/>
                    <a:pt x="12573" y="179927"/>
                    <a:pt x="28194" y="179927"/>
                  </a:cubicBezTo>
                  <a:lnTo>
                    <a:pt x="599027" y="179927"/>
                  </a:lnTo>
                  <a:cubicBezTo>
                    <a:pt x="614553" y="179927"/>
                    <a:pt x="627221" y="167354"/>
                    <a:pt x="627221" y="151733"/>
                  </a:cubicBezTo>
                  <a:lnTo>
                    <a:pt x="627221" y="28194"/>
                  </a:lnTo>
                  <a:cubicBezTo>
                    <a:pt x="627126" y="12573"/>
                    <a:pt x="614553" y="0"/>
                    <a:pt x="599027" y="0"/>
                  </a:cubicBezTo>
                  <a:lnTo>
                    <a:pt x="599027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4" name="手繪多邊形: 圖案 103">
              <a:extLst>
                <a:ext uri="{FF2B5EF4-FFF2-40B4-BE49-F238E27FC236}">
                  <a16:creationId xmlns:a16="http://schemas.microsoft.com/office/drawing/2014/main" id="{21748E99-D636-4947-BE8C-90A2011F3756}"/>
                </a:ext>
              </a:extLst>
            </p:cNvPr>
            <p:cNvSpPr/>
            <p:nvPr/>
          </p:nvSpPr>
          <p:spPr>
            <a:xfrm>
              <a:off x="5427042" y="4344678"/>
              <a:ext cx="14346" cy="3586"/>
            </a:xfrm>
            <a:custGeom>
              <a:avLst/>
              <a:gdLst>
                <a:gd name="connsiteX0" fmla="*/ 1048 w 38100"/>
                <a:gd name="connsiteY0" fmla="*/ 2096 h 0"/>
                <a:gd name="connsiteX1" fmla="*/ 0 w 38100"/>
                <a:gd name="connsiteY1" fmla="*/ 1048 h 0"/>
                <a:gd name="connsiteX2" fmla="*/ 1048 w 38100"/>
                <a:gd name="connsiteY2" fmla="*/ 0 h 0"/>
                <a:gd name="connsiteX3" fmla="*/ 44768 w 38100"/>
                <a:gd name="connsiteY3" fmla="*/ 0 h 0"/>
                <a:gd name="connsiteX4" fmla="*/ 45815 w 38100"/>
                <a:gd name="connsiteY4" fmla="*/ 1048 h 0"/>
                <a:gd name="connsiteX5" fmla="*/ 44768 w 38100"/>
                <a:gd name="connsiteY5" fmla="*/ 2096 h 0"/>
                <a:gd name="connsiteX6" fmla="*/ 1048 w 38100"/>
                <a:gd name="connsiteY6" fmla="*/ 20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>
                  <a:moveTo>
                    <a:pt x="1048" y="2096"/>
                  </a:moveTo>
                  <a:cubicBezTo>
                    <a:pt x="476" y="2096"/>
                    <a:pt x="0" y="1619"/>
                    <a:pt x="0" y="1048"/>
                  </a:cubicBezTo>
                  <a:cubicBezTo>
                    <a:pt x="0" y="476"/>
                    <a:pt x="476" y="0"/>
                    <a:pt x="1048" y="0"/>
                  </a:cubicBezTo>
                  <a:lnTo>
                    <a:pt x="44768" y="0"/>
                  </a:lnTo>
                  <a:cubicBezTo>
                    <a:pt x="45339" y="0"/>
                    <a:pt x="45815" y="476"/>
                    <a:pt x="45815" y="1048"/>
                  </a:cubicBezTo>
                  <a:cubicBezTo>
                    <a:pt x="45815" y="1619"/>
                    <a:pt x="45339" y="2096"/>
                    <a:pt x="44768" y="2096"/>
                  </a:cubicBezTo>
                  <a:lnTo>
                    <a:pt x="1048" y="2096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5" name="手繪多邊形: 圖案 104">
              <a:extLst>
                <a:ext uri="{FF2B5EF4-FFF2-40B4-BE49-F238E27FC236}">
                  <a16:creationId xmlns:a16="http://schemas.microsoft.com/office/drawing/2014/main" id="{95A0CFBA-D823-45DE-B420-0BB2D2686F78}"/>
                </a:ext>
              </a:extLst>
            </p:cNvPr>
            <p:cNvSpPr/>
            <p:nvPr/>
          </p:nvSpPr>
          <p:spPr>
            <a:xfrm>
              <a:off x="5425249" y="4342921"/>
              <a:ext cx="17932" cy="3586"/>
            </a:xfrm>
            <a:custGeom>
              <a:avLst/>
              <a:gdLst>
                <a:gd name="connsiteX0" fmla="*/ 49530 w 47625"/>
                <a:gd name="connsiteY0" fmla="*/ 0 h 9525"/>
                <a:gd name="connsiteX1" fmla="*/ 5810 w 47625"/>
                <a:gd name="connsiteY1" fmla="*/ 0 h 9525"/>
                <a:gd name="connsiteX2" fmla="*/ 0 w 47625"/>
                <a:gd name="connsiteY2" fmla="*/ 5810 h 9525"/>
                <a:gd name="connsiteX3" fmla="*/ 5810 w 47625"/>
                <a:gd name="connsiteY3" fmla="*/ 11620 h 9525"/>
                <a:gd name="connsiteX4" fmla="*/ 49530 w 47625"/>
                <a:gd name="connsiteY4" fmla="*/ 11620 h 9525"/>
                <a:gd name="connsiteX5" fmla="*/ 55340 w 47625"/>
                <a:gd name="connsiteY5" fmla="*/ 5810 h 9525"/>
                <a:gd name="connsiteX6" fmla="*/ 49530 w 47625"/>
                <a:gd name="connsiteY6" fmla="*/ 0 h 9525"/>
                <a:gd name="connsiteX7" fmla="*/ 49530 w 47625"/>
                <a:gd name="connsiteY7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9525">
                  <a:moveTo>
                    <a:pt x="49530" y="0"/>
                  </a:moveTo>
                  <a:lnTo>
                    <a:pt x="5810" y="0"/>
                  </a:lnTo>
                  <a:cubicBezTo>
                    <a:pt x="2667" y="0"/>
                    <a:pt x="0" y="2572"/>
                    <a:pt x="0" y="5810"/>
                  </a:cubicBezTo>
                  <a:cubicBezTo>
                    <a:pt x="0" y="8953"/>
                    <a:pt x="2572" y="11620"/>
                    <a:pt x="5810" y="11620"/>
                  </a:cubicBezTo>
                  <a:lnTo>
                    <a:pt x="49530" y="11620"/>
                  </a:lnTo>
                  <a:cubicBezTo>
                    <a:pt x="52673" y="11620"/>
                    <a:pt x="55340" y="9049"/>
                    <a:pt x="55340" y="5810"/>
                  </a:cubicBezTo>
                  <a:cubicBezTo>
                    <a:pt x="55340" y="2572"/>
                    <a:pt x="52769" y="0"/>
                    <a:pt x="49530" y="0"/>
                  </a:cubicBezTo>
                  <a:lnTo>
                    <a:pt x="49530" y="0"/>
                  </a:lnTo>
                  <a:close/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6" name="手繪多邊形: 圖案 105">
              <a:extLst>
                <a:ext uri="{FF2B5EF4-FFF2-40B4-BE49-F238E27FC236}">
                  <a16:creationId xmlns:a16="http://schemas.microsoft.com/office/drawing/2014/main" id="{A3900A12-2D9A-4E3C-9D51-FD9F378025FD}"/>
                </a:ext>
              </a:extLst>
            </p:cNvPr>
            <p:cNvSpPr/>
            <p:nvPr/>
          </p:nvSpPr>
          <p:spPr>
            <a:xfrm>
              <a:off x="4479419" y="4210974"/>
              <a:ext cx="93249" cy="10759"/>
            </a:xfrm>
            <a:custGeom>
              <a:avLst/>
              <a:gdLst>
                <a:gd name="connsiteX0" fmla="*/ 6001 w 247650"/>
                <a:gd name="connsiteY0" fmla="*/ 34290 h 28575"/>
                <a:gd name="connsiteX1" fmla="*/ 0 w 247650"/>
                <a:gd name="connsiteY1" fmla="*/ 28480 h 28575"/>
                <a:gd name="connsiteX2" fmla="*/ 0 w 247650"/>
                <a:gd name="connsiteY2" fmla="*/ 5810 h 28575"/>
                <a:gd name="connsiteX3" fmla="*/ 6001 w 247650"/>
                <a:gd name="connsiteY3" fmla="*/ 0 h 28575"/>
                <a:gd name="connsiteX4" fmla="*/ 6001 w 247650"/>
                <a:gd name="connsiteY4" fmla="*/ 34290 h 28575"/>
                <a:gd name="connsiteX5" fmla="*/ 205454 w 247650"/>
                <a:gd name="connsiteY5" fmla="*/ 34290 h 28575"/>
                <a:gd name="connsiteX6" fmla="*/ 205454 w 247650"/>
                <a:gd name="connsiteY6" fmla="*/ 4096 h 28575"/>
                <a:gd name="connsiteX7" fmla="*/ 206502 w 247650"/>
                <a:gd name="connsiteY7" fmla="*/ 1715 h 28575"/>
                <a:gd name="connsiteX8" fmla="*/ 210217 w 247650"/>
                <a:gd name="connsiteY8" fmla="*/ 476 h 28575"/>
                <a:gd name="connsiteX9" fmla="*/ 210217 w 247650"/>
                <a:gd name="connsiteY9" fmla="*/ 24575 h 28575"/>
                <a:gd name="connsiteX10" fmla="*/ 210503 w 247650"/>
                <a:gd name="connsiteY10" fmla="*/ 24575 h 28575"/>
                <a:gd name="connsiteX11" fmla="*/ 210503 w 247650"/>
                <a:gd name="connsiteY11" fmla="*/ 34290 h 28575"/>
                <a:gd name="connsiteX12" fmla="*/ 205454 w 247650"/>
                <a:gd name="connsiteY12" fmla="*/ 34290 h 28575"/>
                <a:gd name="connsiteX13" fmla="*/ 179261 w 247650"/>
                <a:gd name="connsiteY13" fmla="*/ 34290 h 28575"/>
                <a:gd name="connsiteX14" fmla="*/ 179261 w 247650"/>
                <a:gd name="connsiteY14" fmla="*/ 476 h 28575"/>
                <a:gd name="connsiteX15" fmla="*/ 183261 w 247650"/>
                <a:gd name="connsiteY15" fmla="*/ 1715 h 28575"/>
                <a:gd name="connsiteX16" fmla="*/ 184214 w 247650"/>
                <a:gd name="connsiteY16" fmla="*/ 4096 h 28575"/>
                <a:gd name="connsiteX17" fmla="*/ 184214 w 247650"/>
                <a:gd name="connsiteY17" fmla="*/ 34195 h 28575"/>
                <a:gd name="connsiteX18" fmla="*/ 179261 w 247650"/>
                <a:gd name="connsiteY18" fmla="*/ 34195 h 28575"/>
                <a:gd name="connsiteX19" fmla="*/ 136493 w 247650"/>
                <a:gd name="connsiteY19" fmla="*/ 34290 h 28575"/>
                <a:gd name="connsiteX20" fmla="*/ 136493 w 247650"/>
                <a:gd name="connsiteY20" fmla="*/ 4191 h 28575"/>
                <a:gd name="connsiteX21" fmla="*/ 137541 w 247650"/>
                <a:gd name="connsiteY21" fmla="*/ 1810 h 28575"/>
                <a:gd name="connsiteX22" fmla="*/ 141541 w 247650"/>
                <a:gd name="connsiteY22" fmla="*/ 572 h 28575"/>
                <a:gd name="connsiteX23" fmla="*/ 141541 w 247650"/>
                <a:gd name="connsiteY23" fmla="*/ 34385 h 28575"/>
                <a:gd name="connsiteX24" fmla="*/ 136493 w 247650"/>
                <a:gd name="connsiteY24" fmla="*/ 34385 h 28575"/>
                <a:gd name="connsiteX25" fmla="*/ 107537 w 247650"/>
                <a:gd name="connsiteY25" fmla="*/ 34290 h 28575"/>
                <a:gd name="connsiteX26" fmla="*/ 101346 w 247650"/>
                <a:gd name="connsiteY26" fmla="*/ 27337 h 28575"/>
                <a:gd name="connsiteX27" fmla="*/ 102965 w 247650"/>
                <a:gd name="connsiteY27" fmla="*/ 27813 h 28575"/>
                <a:gd name="connsiteX28" fmla="*/ 103632 w 247650"/>
                <a:gd name="connsiteY28" fmla="*/ 27908 h 28575"/>
                <a:gd name="connsiteX29" fmla="*/ 104489 w 247650"/>
                <a:gd name="connsiteY29" fmla="*/ 27908 h 28575"/>
                <a:gd name="connsiteX30" fmla="*/ 111062 w 247650"/>
                <a:gd name="connsiteY30" fmla="*/ 23622 h 28575"/>
                <a:gd name="connsiteX31" fmla="*/ 111538 w 247650"/>
                <a:gd name="connsiteY31" fmla="*/ 22384 h 28575"/>
                <a:gd name="connsiteX32" fmla="*/ 111538 w 247650"/>
                <a:gd name="connsiteY32" fmla="*/ 381 h 28575"/>
                <a:gd name="connsiteX33" fmla="*/ 115824 w 247650"/>
                <a:gd name="connsiteY33" fmla="*/ 381 h 28575"/>
                <a:gd name="connsiteX34" fmla="*/ 115824 w 247650"/>
                <a:gd name="connsiteY34" fmla="*/ 34290 h 28575"/>
                <a:gd name="connsiteX35" fmla="*/ 107537 w 247650"/>
                <a:gd name="connsiteY35" fmla="*/ 34290 h 28575"/>
                <a:gd name="connsiteX36" fmla="*/ 67437 w 247650"/>
                <a:gd name="connsiteY36" fmla="*/ 34290 h 28575"/>
                <a:gd name="connsiteX37" fmla="*/ 67437 w 247650"/>
                <a:gd name="connsiteY37" fmla="*/ 381 h 28575"/>
                <a:gd name="connsiteX38" fmla="*/ 80867 w 247650"/>
                <a:gd name="connsiteY38" fmla="*/ 381 h 28575"/>
                <a:gd name="connsiteX39" fmla="*/ 95917 w 247650"/>
                <a:gd name="connsiteY39" fmla="*/ 21336 h 28575"/>
                <a:gd name="connsiteX40" fmla="*/ 85535 w 247650"/>
                <a:gd name="connsiteY40" fmla="*/ 8763 h 28575"/>
                <a:gd name="connsiteX41" fmla="*/ 83820 w 247650"/>
                <a:gd name="connsiteY41" fmla="*/ 6096 h 28575"/>
                <a:gd name="connsiteX42" fmla="*/ 80010 w 247650"/>
                <a:gd name="connsiteY42" fmla="*/ 5429 h 28575"/>
                <a:gd name="connsiteX43" fmla="*/ 79058 w 247650"/>
                <a:gd name="connsiteY43" fmla="*/ 5334 h 28575"/>
                <a:gd name="connsiteX44" fmla="*/ 71533 w 247650"/>
                <a:gd name="connsiteY44" fmla="*/ 11430 h 28575"/>
                <a:gd name="connsiteX45" fmla="*/ 71438 w 247650"/>
                <a:gd name="connsiteY45" fmla="*/ 12002 h 28575"/>
                <a:gd name="connsiteX46" fmla="*/ 71533 w 247650"/>
                <a:gd name="connsiteY46" fmla="*/ 34290 h 28575"/>
                <a:gd name="connsiteX47" fmla="*/ 67437 w 247650"/>
                <a:gd name="connsiteY47" fmla="*/ 34290 h 28575"/>
                <a:gd name="connsiteX48" fmla="*/ 47816 w 247650"/>
                <a:gd name="connsiteY48" fmla="*/ 22479 h 28575"/>
                <a:gd name="connsiteX49" fmla="*/ 43625 w 247650"/>
                <a:gd name="connsiteY49" fmla="*/ 20669 h 28575"/>
                <a:gd name="connsiteX50" fmla="*/ 43625 w 247650"/>
                <a:gd name="connsiteY50" fmla="*/ 286 h 28575"/>
                <a:gd name="connsiteX51" fmla="*/ 47816 w 247650"/>
                <a:gd name="connsiteY51" fmla="*/ 5810 h 28575"/>
                <a:gd name="connsiteX52" fmla="*/ 47816 w 247650"/>
                <a:gd name="connsiteY52" fmla="*/ 22479 h 28575"/>
                <a:gd name="connsiteX53" fmla="*/ 245745 w 247650"/>
                <a:gd name="connsiteY53" fmla="*/ 381 h 28575"/>
                <a:gd name="connsiteX54" fmla="*/ 246126 w 247650"/>
                <a:gd name="connsiteY54" fmla="*/ 381 h 28575"/>
                <a:gd name="connsiteX55" fmla="*/ 250698 w 247650"/>
                <a:gd name="connsiteY55" fmla="*/ 1334 h 28575"/>
                <a:gd name="connsiteX56" fmla="*/ 251079 w 247650"/>
                <a:gd name="connsiteY56" fmla="*/ 4001 h 28575"/>
                <a:gd name="connsiteX57" fmla="*/ 251079 w 247650"/>
                <a:gd name="connsiteY57" fmla="*/ 18955 h 28575"/>
                <a:gd name="connsiteX58" fmla="*/ 245745 w 247650"/>
                <a:gd name="connsiteY58" fmla="*/ 22003 h 28575"/>
                <a:gd name="connsiteX59" fmla="*/ 245745 w 247650"/>
                <a:gd name="connsiteY59" fmla="*/ 38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47650" h="28575">
                  <a:moveTo>
                    <a:pt x="6001" y="34290"/>
                  </a:moveTo>
                  <a:cubicBezTo>
                    <a:pt x="0" y="33623"/>
                    <a:pt x="0" y="30861"/>
                    <a:pt x="0" y="28480"/>
                  </a:cubicBezTo>
                  <a:lnTo>
                    <a:pt x="0" y="5810"/>
                  </a:lnTo>
                  <a:cubicBezTo>
                    <a:pt x="0" y="3429"/>
                    <a:pt x="0" y="667"/>
                    <a:pt x="6001" y="0"/>
                  </a:cubicBezTo>
                  <a:lnTo>
                    <a:pt x="6001" y="34290"/>
                  </a:lnTo>
                  <a:close/>
                  <a:moveTo>
                    <a:pt x="205454" y="34290"/>
                  </a:moveTo>
                  <a:lnTo>
                    <a:pt x="205454" y="4096"/>
                  </a:lnTo>
                  <a:cubicBezTo>
                    <a:pt x="205550" y="2667"/>
                    <a:pt x="205931" y="2191"/>
                    <a:pt x="206502" y="1715"/>
                  </a:cubicBezTo>
                  <a:cubicBezTo>
                    <a:pt x="207264" y="1143"/>
                    <a:pt x="208598" y="667"/>
                    <a:pt x="210217" y="476"/>
                  </a:cubicBezTo>
                  <a:lnTo>
                    <a:pt x="210217" y="24575"/>
                  </a:lnTo>
                  <a:lnTo>
                    <a:pt x="210503" y="24575"/>
                  </a:lnTo>
                  <a:lnTo>
                    <a:pt x="210503" y="34290"/>
                  </a:lnTo>
                  <a:lnTo>
                    <a:pt x="205454" y="34290"/>
                  </a:lnTo>
                  <a:close/>
                  <a:moveTo>
                    <a:pt x="179261" y="34290"/>
                  </a:moveTo>
                  <a:lnTo>
                    <a:pt x="179261" y="476"/>
                  </a:lnTo>
                  <a:cubicBezTo>
                    <a:pt x="181070" y="667"/>
                    <a:pt x="182499" y="1048"/>
                    <a:pt x="183261" y="1715"/>
                  </a:cubicBezTo>
                  <a:cubicBezTo>
                    <a:pt x="183737" y="2096"/>
                    <a:pt x="184214" y="2667"/>
                    <a:pt x="184214" y="4096"/>
                  </a:cubicBezTo>
                  <a:lnTo>
                    <a:pt x="184214" y="34195"/>
                  </a:lnTo>
                  <a:lnTo>
                    <a:pt x="179261" y="34195"/>
                  </a:lnTo>
                  <a:close/>
                  <a:moveTo>
                    <a:pt x="136493" y="34290"/>
                  </a:moveTo>
                  <a:lnTo>
                    <a:pt x="136493" y="4191"/>
                  </a:lnTo>
                  <a:cubicBezTo>
                    <a:pt x="136493" y="2858"/>
                    <a:pt x="136874" y="2286"/>
                    <a:pt x="137541" y="1810"/>
                  </a:cubicBezTo>
                  <a:cubicBezTo>
                    <a:pt x="138398" y="1143"/>
                    <a:pt x="139732" y="762"/>
                    <a:pt x="141541" y="572"/>
                  </a:cubicBezTo>
                  <a:lnTo>
                    <a:pt x="141541" y="34385"/>
                  </a:lnTo>
                  <a:lnTo>
                    <a:pt x="136493" y="34385"/>
                  </a:lnTo>
                  <a:close/>
                  <a:moveTo>
                    <a:pt x="107537" y="34290"/>
                  </a:moveTo>
                  <a:cubicBezTo>
                    <a:pt x="105632" y="32195"/>
                    <a:pt x="103441" y="29813"/>
                    <a:pt x="101346" y="27337"/>
                  </a:cubicBezTo>
                  <a:lnTo>
                    <a:pt x="102965" y="27813"/>
                  </a:lnTo>
                  <a:lnTo>
                    <a:pt x="103632" y="27908"/>
                  </a:lnTo>
                  <a:lnTo>
                    <a:pt x="104489" y="27908"/>
                  </a:lnTo>
                  <a:cubicBezTo>
                    <a:pt x="107442" y="27908"/>
                    <a:pt x="109918" y="26289"/>
                    <a:pt x="111062" y="23622"/>
                  </a:cubicBezTo>
                  <a:lnTo>
                    <a:pt x="111538" y="22384"/>
                  </a:lnTo>
                  <a:lnTo>
                    <a:pt x="111538" y="381"/>
                  </a:lnTo>
                  <a:lnTo>
                    <a:pt x="115824" y="381"/>
                  </a:lnTo>
                  <a:lnTo>
                    <a:pt x="115824" y="34290"/>
                  </a:lnTo>
                  <a:lnTo>
                    <a:pt x="107537" y="34290"/>
                  </a:lnTo>
                  <a:close/>
                  <a:moveTo>
                    <a:pt x="67437" y="34290"/>
                  </a:moveTo>
                  <a:lnTo>
                    <a:pt x="67437" y="381"/>
                  </a:lnTo>
                  <a:lnTo>
                    <a:pt x="80867" y="381"/>
                  </a:lnTo>
                  <a:cubicBezTo>
                    <a:pt x="87725" y="9811"/>
                    <a:pt x="92869" y="17050"/>
                    <a:pt x="95917" y="21336"/>
                  </a:cubicBezTo>
                  <a:cubicBezTo>
                    <a:pt x="90964" y="15621"/>
                    <a:pt x="86678" y="10573"/>
                    <a:pt x="85535" y="8763"/>
                  </a:cubicBezTo>
                  <a:lnTo>
                    <a:pt x="83820" y="6096"/>
                  </a:lnTo>
                  <a:lnTo>
                    <a:pt x="80010" y="5429"/>
                  </a:lnTo>
                  <a:cubicBezTo>
                    <a:pt x="79724" y="5429"/>
                    <a:pt x="79343" y="5334"/>
                    <a:pt x="79058" y="5334"/>
                  </a:cubicBezTo>
                  <a:cubicBezTo>
                    <a:pt x="75248" y="5334"/>
                    <a:pt x="72200" y="7811"/>
                    <a:pt x="71533" y="11430"/>
                  </a:cubicBezTo>
                  <a:lnTo>
                    <a:pt x="71438" y="12002"/>
                  </a:lnTo>
                  <a:lnTo>
                    <a:pt x="71533" y="34290"/>
                  </a:lnTo>
                  <a:lnTo>
                    <a:pt x="67437" y="34290"/>
                  </a:lnTo>
                  <a:close/>
                  <a:moveTo>
                    <a:pt x="47816" y="22479"/>
                  </a:moveTo>
                  <a:cubicBezTo>
                    <a:pt x="46482" y="21812"/>
                    <a:pt x="45053" y="21241"/>
                    <a:pt x="43625" y="20669"/>
                  </a:cubicBezTo>
                  <a:lnTo>
                    <a:pt x="43625" y="286"/>
                  </a:lnTo>
                  <a:cubicBezTo>
                    <a:pt x="47816" y="1238"/>
                    <a:pt x="47816" y="3620"/>
                    <a:pt x="47816" y="5810"/>
                  </a:cubicBezTo>
                  <a:lnTo>
                    <a:pt x="47816" y="22479"/>
                  </a:lnTo>
                  <a:close/>
                  <a:moveTo>
                    <a:pt x="245745" y="381"/>
                  </a:moveTo>
                  <a:lnTo>
                    <a:pt x="246126" y="381"/>
                  </a:lnTo>
                  <a:cubicBezTo>
                    <a:pt x="249460" y="476"/>
                    <a:pt x="250603" y="1238"/>
                    <a:pt x="250698" y="1334"/>
                  </a:cubicBezTo>
                  <a:cubicBezTo>
                    <a:pt x="250698" y="1334"/>
                    <a:pt x="251079" y="2096"/>
                    <a:pt x="251079" y="4001"/>
                  </a:cubicBezTo>
                  <a:lnTo>
                    <a:pt x="251079" y="18955"/>
                  </a:lnTo>
                  <a:cubicBezTo>
                    <a:pt x="251079" y="20669"/>
                    <a:pt x="251079" y="22003"/>
                    <a:pt x="245745" y="22003"/>
                  </a:cubicBezTo>
                  <a:lnTo>
                    <a:pt x="245745" y="381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7" name="手繪多邊形: 圖案 106">
              <a:extLst>
                <a:ext uri="{FF2B5EF4-FFF2-40B4-BE49-F238E27FC236}">
                  <a16:creationId xmlns:a16="http://schemas.microsoft.com/office/drawing/2014/main" id="{75CCF799-E1F4-4828-94B6-683E66A629D1}"/>
                </a:ext>
              </a:extLst>
            </p:cNvPr>
            <p:cNvSpPr/>
            <p:nvPr/>
          </p:nvSpPr>
          <p:spPr>
            <a:xfrm>
              <a:off x="4477016" y="4208500"/>
              <a:ext cx="96835" cy="17932"/>
            </a:xfrm>
            <a:custGeom>
              <a:avLst/>
              <a:gdLst>
                <a:gd name="connsiteX0" fmla="*/ 46863 w 257175"/>
                <a:gd name="connsiteY0" fmla="*/ 0 h 47625"/>
                <a:gd name="connsiteX1" fmla="*/ 15335 w 257175"/>
                <a:gd name="connsiteY1" fmla="*/ 0 h 47625"/>
                <a:gd name="connsiteX2" fmla="*/ 0 w 257175"/>
                <a:gd name="connsiteY2" fmla="*/ 12382 h 47625"/>
                <a:gd name="connsiteX3" fmla="*/ 0 w 257175"/>
                <a:gd name="connsiteY3" fmla="*/ 35147 h 47625"/>
                <a:gd name="connsiteX4" fmla="*/ 15335 w 257175"/>
                <a:gd name="connsiteY4" fmla="*/ 47434 h 47625"/>
                <a:gd name="connsiteX5" fmla="*/ 45244 w 257175"/>
                <a:gd name="connsiteY5" fmla="*/ 47434 h 47625"/>
                <a:gd name="connsiteX6" fmla="*/ 49244 w 257175"/>
                <a:gd name="connsiteY6" fmla="*/ 47149 h 47625"/>
                <a:gd name="connsiteX7" fmla="*/ 36767 w 257175"/>
                <a:gd name="connsiteY7" fmla="*/ 35909 h 47625"/>
                <a:gd name="connsiteX8" fmla="*/ 18764 w 257175"/>
                <a:gd name="connsiteY8" fmla="*/ 35909 h 47625"/>
                <a:gd name="connsiteX9" fmla="*/ 18764 w 257175"/>
                <a:gd name="connsiteY9" fmla="*/ 11239 h 47625"/>
                <a:gd name="connsiteX10" fmla="*/ 43625 w 257175"/>
                <a:gd name="connsiteY10" fmla="*/ 11239 h 47625"/>
                <a:gd name="connsiteX11" fmla="*/ 43625 w 257175"/>
                <a:gd name="connsiteY11" fmla="*/ 31814 h 47625"/>
                <a:gd name="connsiteX12" fmla="*/ 59817 w 257175"/>
                <a:gd name="connsiteY12" fmla="*/ 40005 h 47625"/>
                <a:gd name="connsiteX13" fmla="*/ 60674 w 257175"/>
                <a:gd name="connsiteY13" fmla="*/ 35147 h 47625"/>
                <a:gd name="connsiteX14" fmla="*/ 60674 w 257175"/>
                <a:gd name="connsiteY14" fmla="*/ 12382 h 47625"/>
                <a:gd name="connsiteX15" fmla="*/ 46863 w 257175"/>
                <a:gd name="connsiteY15" fmla="*/ 0 h 47625"/>
                <a:gd name="connsiteX16" fmla="*/ 46863 w 257175"/>
                <a:gd name="connsiteY16" fmla="*/ 0 h 47625"/>
                <a:gd name="connsiteX17" fmla="*/ 46863 w 257175"/>
                <a:gd name="connsiteY17" fmla="*/ 0 h 47625"/>
                <a:gd name="connsiteX18" fmla="*/ 251651 w 257175"/>
                <a:gd name="connsiteY18" fmla="*/ 571 h 47625"/>
                <a:gd name="connsiteX19" fmla="*/ 219932 w 257175"/>
                <a:gd name="connsiteY19" fmla="*/ 571 h 47625"/>
                <a:gd name="connsiteX20" fmla="*/ 219932 w 257175"/>
                <a:gd name="connsiteY20" fmla="*/ 571 h 47625"/>
                <a:gd name="connsiteX21" fmla="*/ 218885 w 257175"/>
                <a:gd name="connsiteY21" fmla="*/ 571 h 47625"/>
                <a:gd name="connsiteX22" fmla="*/ 209074 w 257175"/>
                <a:gd name="connsiteY22" fmla="*/ 3238 h 47625"/>
                <a:gd name="connsiteX23" fmla="*/ 205550 w 257175"/>
                <a:gd name="connsiteY23" fmla="*/ 10477 h 47625"/>
                <a:gd name="connsiteX24" fmla="*/ 205550 w 257175"/>
                <a:gd name="connsiteY24" fmla="*/ 10477 h 47625"/>
                <a:gd name="connsiteX25" fmla="*/ 205550 w 257175"/>
                <a:gd name="connsiteY25" fmla="*/ 10573 h 47625"/>
                <a:gd name="connsiteX26" fmla="*/ 205550 w 257175"/>
                <a:gd name="connsiteY26" fmla="*/ 10668 h 47625"/>
                <a:gd name="connsiteX27" fmla="*/ 205550 w 257175"/>
                <a:gd name="connsiteY27" fmla="*/ 10668 h 47625"/>
                <a:gd name="connsiteX28" fmla="*/ 205550 w 257175"/>
                <a:gd name="connsiteY28" fmla="*/ 47149 h 47625"/>
                <a:gd name="connsiteX29" fmla="*/ 223361 w 257175"/>
                <a:gd name="connsiteY29" fmla="*/ 47149 h 47625"/>
                <a:gd name="connsiteX30" fmla="*/ 223361 w 257175"/>
                <a:gd name="connsiteY30" fmla="*/ 35052 h 47625"/>
                <a:gd name="connsiteX31" fmla="*/ 252127 w 257175"/>
                <a:gd name="connsiteY31" fmla="*/ 35052 h 47625"/>
                <a:gd name="connsiteX32" fmla="*/ 263843 w 257175"/>
                <a:gd name="connsiteY32" fmla="*/ 25622 h 47625"/>
                <a:gd name="connsiteX33" fmla="*/ 263843 w 257175"/>
                <a:gd name="connsiteY33" fmla="*/ 10668 h 47625"/>
                <a:gd name="connsiteX34" fmla="*/ 260985 w 257175"/>
                <a:gd name="connsiteY34" fmla="*/ 2953 h 47625"/>
                <a:gd name="connsiteX35" fmla="*/ 252698 w 257175"/>
                <a:gd name="connsiteY35" fmla="*/ 667 h 47625"/>
                <a:gd name="connsiteX36" fmla="*/ 252794 w 257175"/>
                <a:gd name="connsiteY36" fmla="*/ 667 h 47625"/>
                <a:gd name="connsiteX37" fmla="*/ 252127 w 257175"/>
                <a:gd name="connsiteY37" fmla="*/ 667 h 47625"/>
                <a:gd name="connsiteX38" fmla="*/ 251651 w 257175"/>
                <a:gd name="connsiteY38" fmla="*/ 571 h 47625"/>
                <a:gd name="connsiteX39" fmla="*/ 251651 w 257175"/>
                <a:gd name="connsiteY39" fmla="*/ 571 h 47625"/>
                <a:gd name="connsiteX40" fmla="*/ 223076 w 257175"/>
                <a:gd name="connsiteY40" fmla="*/ 24765 h 47625"/>
                <a:gd name="connsiteX41" fmla="*/ 223076 w 257175"/>
                <a:gd name="connsiteY41" fmla="*/ 12763 h 47625"/>
                <a:gd name="connsiteX42" fmla="*/ 245745 w 257175"/>
                <a:gd name="connsiteY42" fmla="*/ 12763 h 47625"/>
                <a:gd name="connsiteX43" fmla="*/ 245745 w 257175"/>
                <a:gd name="connsiteY43" fmla="*/ 24860 h 47625"/>
                <a:gd name="connsiteX44" fmla="*/ 223076 w 257175"/>
                <a:gd name="connsiteY44" fmla="*/ 24860 h 47625"/>
                <a:gd name="connsiteX45" fmla="*/ 223076 w 257175"/>
                <a:gd name="connsiteY45" fmla="*/ 24765 h 47625"/>
                <a:gd name="connsiteX46" fmla="*/ 183833 w 257175"/>
                <a:gd name="connsiteY46" fmla="*/ 571 h 47625"/>
                <a:gd name="connsiteX47" fmla="*/ 149924 w 257175"/>
                <a:gd name="connsiteY47" fmla="*/ 571 h 47625"/>
                <a:gd name="connsiteX48" fmla="*/ 140113 w 257175"/>
                <a:gd name="connsiteY48" fmla="*/ 3238 h 47625"/>
                <a:gd name="connsiteX49" fmla="*/ 136493 w 257175"/>
                <a:gd name="connsiteY49" fmla="*/ 10763 h 47625"/>
                <a:gd name="connsiteX50" fmla="*/ 136493 w 257175"/>
                <a:gd name="connsiteY50" fmla="*/ 47244 h 47625"/>
                <a:gd name="connsiteX51" fmla="*/ 154305 w 257175"/>
                <a:gd name="connsiteY51" fmla="*/ 47244 h 47625"/>
                <a:gd name="connsiteX52" fmla="*/ 154305 w 257175"/>
                <a:gd name="connsiteY52" fmla="*/ 34766 h 47625"/>
                <a:gd name="connsiteX53" fmla="*/ 179261 w 257175"/>
                <a:gd name="connsiteY53" fmla="*/ 34766 h 47625"/>
                <a:gd name="connsiteX54" fmla="*/ 179261 w 257175"/>
                <a:gd name="connsiteY54" fmla="*/ 47244 h 47625"/>
                <a:gd name="connsiteX55" fmla="*/ 197072 w 257175"/>
                <a:gd name="connsiteY55" fmla="*/ 47244 h 47625"/>
                <a:gd name="connsiteX56" fmla="*/ 197072 w 257175"/>
                <a:gd name="connsiteY56" fmla="*/ 10763 h 47625"/>
                <a:gd name="connsiteX57" fmla="*/ 193643 w 257175"/>
                <a:gd name="connsiteY57" fmla="*/ 3334 h 47625"/>
                <a:gd name="connsiteX58" fmla="*/ 183833 w 257175"/>
                <a:gd name="connsiteY58" fmla="*/ 571 h 47625"/>
                <a:gd name="connsiteX59" fmla="*/ 183833 w 257175"/>
                <a:gd name="connsiteY59" fmla="*/ 571 h 47625"/>
                <a:gd name="connsiteX60" fmla="*/ 154305 w 257175"/>
                <a:gd name="connsiteY60" fmla="*/ 26194 h 47625"/>
                <a:gd name="connsiteX61" fmla="*/ 154305 w 257175"/>
                <a:gd name="connsiteY61" fmla="*/ 12763 h 47625"/>
                <a:gd name="connsiteX62" fmla="*/ 179261 w 257175"/>
                <a:gd name="connsiteY62" fmla="*/ 12763 h 47625"/>
                <a:gd name="connsiteX63" fmla="*/ 179261 w 257175"/>
                <a:gd name="connsiteY63" fmla="*/ 26289 h 47625"/>
                <a:gd name="connsiteX64" fmla="*/ 154305 w 257175"/>
                <a:gd name="connsiteY64" fmla="*/ 26289 h 47625"/>
                <a:gd name="connsiteX65" fmla="*/ 154305 w 257175"/>
                <a:gd name="connsiteY65" fmla="*/ 26194 h 47625"/>
                <a:gd name="connsiteX66" fmla="*/ 128492 w 257175"/>
                <a:gd name="connsiteY66" fmla="*/ 571 h 47625"/>
                <a:gd name="connsiteX67" fmla="*/ 111443 w 257175"/>
                <a:gd name="connsiteY67" fmla="*/ 571 h 47625"/>
                <a:gd name="connsiteX68" fmla="*/ 111443 w 257175"/>
                <a:gd name="connsiteY68" fmla="*/ 27718 h 47625"/>
                <a:gd name="connsiteX69" fmla="*/ 110776 w 257175"/>
                <a:gd name="connsiteY69" fmla="*/ 28194 h 47625"/>
                <a:gd name="connsiteX70" fmla="*/ 110585 w 257175"/>
                <a:gd name="connsiteY70" fmla="*/ 28194 h 47625"/>
                <a:gd name="connsiteX71" fmla="*/ 110014 w 257175"/>
                <a:gd name="connsiteY71" fmla="*/ 27813 h 47625"/>
                <a:gd name="connsiteX72" fmla="*/ 91726 w 257175"/>
                <a:gd name="connsiteY72" fmla="*/ 2191 h 47625"/>
                <a:gd name="connsiteX73" fmla="*/ 91630 w 257175"/>
                <a:gd name="connsiteY73" fmla="*/ 2191 h 47625"/>
                <a:gd name="connsiteX74" fmla="*/ 91630 w 257175"/>
                <a:gd name="connsiteY74" fmla="*/ 2191 h 47625"/>
                <a:gd name="connsiteX75" fmla="*/ 91440 w 257175"/>
                <a:gd name="connsiteY75" fmla="*/ 2000 h 47625"/>
                <a:gd name="connsiteX76" fmla="*/ 91345 w 257175"/>
                <a:gd name="connsiteY76" fmla="*/ 1905 h 47625"/>
                <a:gd name="connsiteX77" fmla="*/ 87535 w 257175"/>
                <a:gd name="connsiteY77" fmla="*/ 667 h 47625"/>
                <a:gd name="connsiteX78" fmla="*/ 73152 w 257175"/>
                <a:gd name="connsiteY78" fmla="*/ 667 h 47625"/>
                <a:gd name="connsiteX79" fmla="*/ 68961 w 257175"/>
                <a:gd name="connsiteY79" fmla="*/ 2191 h 47625"/>
                <a:gd name="connsiteX80" fmla="*/ 67437 w 257175"/>
                <a:gd name="connsiteY80" fmla="*/ 6286 h 47625"/>
                <a:gd name="connsiteX81" fmla="*/ 67437 w 257175"/>
                <a:gd name="connsiteY81" fmla="*/ 6286 h 47625"/>
                <a:gd name="connsiteX82" fmla="*/ 67437 w 257175"/>
                <a:gd name="connsiteY82" fmla="*/ 47339 h 47625"/>
                <a:gd name="connsiteX83" fmla="*/ 84296 w 257175"/>
                <a:gd name="connsiteY83" fmla="*/ 47339 h 47625"/>
                <a:gd name="connsiteX84" fmla="*/ 84201 w 257175"/>
                <a:gd name="connsiteY84" fmla="*/ 19241 h 47625"/>
                <a:gd name="connsiteX85" fmla="*/ 85534 w 257175"/>
                <a:gd name="connsiteY85" fmla="*/ 18383 h 47625"/>
                <a:gd name="connsiteX86" fmla="*/ 85916 w 257175"/>
                <a:gd name="connsiteY86" fmla="*/ 18383 h 47625"/>
                <a:gd name="connsiteX87" fmla="*/ 86582 w 257175"/>
                <a:gd name="connsiteY87" fmla="*/ 18764 h 47625"/>
                <a:gd name="connsiteX88" fmla="*/ 111062 w 257175"/>
                <a:gd name="connsiteY88" fmla="*/ 47339 h 47625"/>
                <a:gd name="connsiteX89" fmla="*/ 128588 w 257175"/>
                <a:gd name="connsiteY89" fmla="*/ 47339 h 47625"/>
                <a:gd name="connsiteX90" fmla="*/ 128588 w 257175"/>
                <a:gd name="connsiteY90" fmla="*/ 571 h 47625"/>
                <a:gd name="connsiteX91" fmla="*/ 128492 w 257175"/>
                <a:gd name="connsiteY91" fmla="*/ 571 h 47625"/>
                <a:gd name="connsiteX92" fmla="*/ 32957 w 257175"/>
                <a:gd name="connsiteY92" fmla="*/ 31147 h 47625"/>
                <a:gd name="connsiteX93" fmla="*/ 51816 w 257175"/>
                <a:gd name="connsiteY93" fmla="*/ 48006 h 47625"/>
                <a:gd name="connsiteX94" fmla="*/ 64580 w 257175"/>
                <a:gd name="connsiteY94" fmla="*/ 48006 h 47625"/>
                <a:gd name="connsiteX95" fmla="*/ 32957 w 257175"/>
                <a:gd name="connsiteY95" fmla="*/ 31147 h 47625"/>
                <a:gd name="connsiteX96" fmla="*/ 32957 w 257175"/>
                <a:gd name="connsiteY96" fmla="*/ 31147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57175" h="47625">
                  <a:moveTo>
                    <a:pt x="46863" y="0"/>
                  </a:moveTo>
                  <a:lnTo>
                    <a:pt x="15335" y="0"/>
                  </a:lnTo>
                  <a:cubicBezTo>
                    <a:pt x="5144" y="0"/>
                    <a:pt x="0" y="4096"/>
                    <a:pt x="0" y="12382"/>
                  </a:cubicBezTo>
                  <a:lnTo>
                    <a:pt x="0" y="35147"/>
                  </a:lnTo>
                  <a:cubicBezTo>
                    <a:pt x="0" y="43339"/>
                    <a:pt x="5144" y="47434"/>
                    <a:pt x="15335" y="47434"/>
                  </a:cubicBezTo>
                  <a:lnTo>
                    <a:pt x="45244" y="47434"/>
                  </a:lnTo>
                  <a:cubicBezTo>
                    <a:pt x="46672" y="47434"/>
                    <a:pt x="48006" y="47339"/>
                    <a:pt x="49244" y="47149"/>
                  </a:cubicBezTo>
                  <a:cubicBezTo>
                    <a:pt x="46482" y="43244"/>
                    <a:pt x="41339" y="39052"/>
                    <a:pt x="36767" y="35909"/>
                  </a:cubicBezTo>
                  <a:lnTo>
                    <a:pt x="18764" y="35909"/>
                  </a:lnTo>
                  <a:lnTo>
                    <a:pt x="18764" y="11239"/>
                  </a:lnTo>
                  <a:lnTo>
                    <a:pt x="43625" y="11239"/>
                  </a:lnTo>
                  <a:lnTo>
                    <a:pt x="43625" y="31814"/>
                  </a:lnTo>
                  <a:cubicBezTo>
                    <a:pt x="51054" y="34100"/>
                    <a:pt x="56197" y="37147"/>
                    <a:pt x="59817" y="40005"/>
                  </a:cubicBezTo>
                  <a:cubicBezTo>
                    <a:pt x="60293" y="38576"/>
                    <a:pt x="60674" y="36957"/>
                    <a:pt x="60674" y="35147"/>
                  </a:cubicBezTo>
                  <a:lnTo>
                    <a:pt x="60674" y="12382"/>
                  </a:lnTo>
                  <a:cubicBezTo>
                    <a:pt x="60579" y="4572"/>
                    <a:pt x="56007" y="476"/>
                    <a:pt x="46863" y="0"/>
                  </a:cubicBezTo>
                  <a:lnTo>
                    <a:pt x="46863" y="0"/>
                  </a:lnTo>
                  <a:lnTo>
                    <a:pt x="46863" y="0"/>
                  </a:lnTo>
                  <a:close/>
                  <a:moveTo>
                    <a:pt x="251651" y="571"/>
                  </a:moveTo>
                  <a:lnTo>
                    <a:pt x="219932" y="571"/>
                  </a:lnTo>
                  <a:lnTo>
                    <a:pt x="219932" y="571"/>
                  </a:lnTo>
                  <a:lnTo>
                    <a:pt x="218885" y="571"/>
                  </a:lnTo>
                  <a:cubicBezTo>
                    <a:pt x="214598" y="571"/>
                    <a:pt x="211360" y="1429"/>
                    <a:pt x="209074" y="3238"/>
                  </a:cubicBezTo>
                  <a:cubicBezTo>
                    <a:pt x="206788" y="5048"/>
                    <a:pt x="205645" y="7429"/>
                    <a:pt x="205550" y="10477"/>
                  </a:cubicBezTo>
                  <a:lnTo>
                    <a:pt x="205550" y="10477"/>
                  </a:lnTo>
                  <a:lnTo>
                    <a:pt x="205550" y="10573"/>
                  </a:lnTo>
                  <a:cubicBezTo>
                    <a:pt x="205550" y="10573"/>
                    <a:pt x="205550" y="10668"/>
                    <a:pt x="205550" y="10668"/>
                  </a:cubicBezTo>
                  <a:lnTo>
                    <a:pt x="205550" y="10668"/>
                  </a:lnTo>
                  <a:lnTo>
                    <a:pt x="205550" y="47149"/>
                  </a:lnTo>
                  <a:lnTo>
                    <a:pt x="223361" y="47149"/>
                  </a:lnTo>
                  <a:lnTo>
                    <a:pt x="223361" y="35052"/>
                  </a:lnTo>
                  <a:lnTo>
                    <a:pt x="252127" y="35052"/>
                  </a:lnTo>
                  <a:cubicBezTo>
                    <a:pt x="259937" y="35052"/>
                    <a:pt x="263843" y="31909"/>
                    <a:pt x="263843" y="25622"/>
                  </a:cubicBezTo>
                  <a:lnTo>
                    <a:pt x="263843" y="10668"/>
                  </a:lnTo>
                  <a:cubicBezTo>
                    <a:pt x="263843" y="7048"/>
                    <a:pt x="262890" y="4477"/>
                    <a:pt x="260985" y="2953"/>
                  </a:cubicBezTo>
                  <a:cubicBezTo>
                    <a:pt x="259175" y="1524"/>
                    <a:pt x="256413" y="762"/>
                    <a:pt x="252698" y="667"/>
                  </a:cubicBezTo>
                  <a:lnTo>
                    <a:pt x="252794" y="667"/>
                  </a:lnTo>
                  <a:lnTo>
                    <a:pt x="252127" y="667"/>
                  </a:lnTo>
                  <a:cubicBezTo>
                    <a:pt x="251936" y="571"/>
                    <a:pt x="251746" y="571"/>
                    <a:pt x="251651" y="571"/>
                  </a:cubicBezTo>
                  <a:lnTo>
                    <a:pt x="251651" y="571"/>
                  </a:lnTo>
                  <a:close/>
                  <a:moveTo>
                    <a:pt x="223076" y="24765"/>
                  </a:moveTo>
                  <a:lnTo>
                    <a:pt x="223076" y="12763"/>
                  </a:lnTo>
                  <a:lnTo>
                    <a:pt x="245745" y="12763"/>
                  </a:lnTo>
                  <a:lnTo>
                    <a:pt x="245745" y="24860"/>
                  </a:lnTo>
                  <a:lnTo>
                    <a:pt x="223076" y="24860"/>
                  </a:lnTo>
                  <a:lnTo>
                    <a:pt x="223076" y="24765"/>
                  </a:lnTo>
                  <a:close/>
                  <a:moveTo>
                    <a:pt x="183833" y="571"/>
                  </a:moveTo>
                  <a:lnTo>
                    <a:pt x="149924" y="571"/>
                  </a:lnTo>
                  <a:cubicBezTo>
                    <a:pt x="145637" y="571"/>
                    <a:pt x="142399" y="1429"/>
                    <a:pt x="140113" y="3238"/>
                  </a:cubicBezTo>
                  <a:cubicBezTo>
                    <a:pt x="137731" y="5143"/>
                    <a:pt x="136493" y="7620"/>
                    <a:pt x="136493" y="10763"/>
                  </a:cubicBezTo>
                  <a:lnTo>
                    <a:pt x="136493" y="47244"/>
                  </a:lnTo>
                  <a:lnTo>
                    <a:pt x="154305" y="47244"/>
                  </a:lnTo>
                  <a:lnTo>
                    <a:pt x="154305" y="34766"/>
                  </a:lnTo>
                  <a:lnTo>
                    <a:pt x="179261" y="34766"/>
                  </a:lnTo>
                  <a:lnTo>
                    <a:pt x="179261" y="47244"/>
                  </a:lnTo>
                  <a:lnTo>
                    <a:pt x="197072" y="47244"/>
                  </a:lnTo>
                  <a:lnTo>
                    <a:pt x="197072" y="10763"/>
                  </a:lnTo>
                  <a:cubicBezTo>
                    <a:pt x="197072" y="7620"/>
                    <a:pt x="195929" y="5143"/>
                    <a:pt x="193643" y="3334"/>
                  </a:cubicBezTo>
                  <a:cubicBezTo>
                    <a:pt x="191357" y="1524"/>
                    <a:pt x="188024" y="571"/>
                    <a:pt x="183833" y="571"/>
                  </a:cubicBezTo>
                  <a:lnTo>
                    <a:pt x="183833" y="571"/>
                  </a:lnTo>
                  <a:close/>
                  <a:moveTo>
                    <a:pt x="154305" y="26194"/>
                  </a:moveTo>
                  <a:lnTo>
                    <a:pt x="154305" y="12763"/>
                  </a:lnTo>
                  <a:lnTo>
                    <a:pt x="179261" y="12763"/>
                  </a:lnTo>
                  <a:lnTo>
                    <a:pt x="179261" y="26289"/>
                  </a:lnTo>
                  <a:lnTo>
                    <a:pt x="154305" y="26289"/>
                  </a:lnTo>
                  <a:lnTo>
                    <a:pt x="154305" y="26194"/>
                  </a:lnTo>
                  <a:close/>
                  <a:moveTo>
                    <a:pt x="128492" y="571"/>
                  </a:moveTo>
                  <a:lnTo>
                    <a:pt x="111443" y="571"/>
                  </a:lnTo>
                  <a:lnTo>
                    <a:pt x="111443" y="27718"/>
                  </a:lnTo>
                  <a:cubicBezTo>
                    <a:pt x="111347" y="28003"/>
                    <a:pt x="111157" y="28194"/>
                    <a:pt x="110776" y="28194"/>
                  </a:cubicBezTo>
                  <a:cubicBezTo>
                    <a:pt x="110680" y="28194"/>
                    <a:pt x="110585" y="28194"/>
                    <a:pt x="110585" y="28194"/>
                  </a:cubicBezTo>
                  <a:cubicBezTo>
                    <a:pt x="110585" y="28194"/>
                    <a:pt x="110204" y="28099"/>
                    <a:pt x="110014" y="27813"/>
                  </a:cubicBezTo>
                  <a:cubicBezTo>
                    <a:pt x="106966" y="23146"/>
                    <a:pt x="95441" y="7239"/>
                    <a:pt x="91726" y="2191"/>
                  </a:cubicBezTo>
                  <a:cubicBezTo>
                    <a:pt x="91726" y="2191"/>
                    <a:pt x="91726" y="2191"/>
                    <a:pt x="91630" y="2191"/>
                  </a:cubicBezTo>
                  <a:lnTo>
                    <a:pt x="91630" y="2191"/>
                  </a:lnTo>
                  <a:cubicBezTo>
                    <a:pt x="91535" y="2095"/>
                    <a:pt x="91535" y="2095"/>
                    <a:pt x="91440" y="2000"/>
                  </a:cubicBezTo>
                  <a:cubicBezTo>
                    <a:pt x="91440" y="2000"/>
                    <a:pt x="91345" y="1905"/>
                    <a:pt x="91345" y="1905"/>
                  </a:cubicBezTo>
                  <a:cubicBezTo>
                    <a:pt x="90392" y="1048"/>
                    <a:pt x="89154" y="667"/>
                    <a:pt x="87535" y="667"/>
                  </a:cubicBezTo>
                  <a:lnTo>
                    <a:pt x="73152" y="667"/>
                  </a:lnTo>
                  <a:cubicBezTo>
                    <a:pt x="71342" y="667"/>
                    <a:pt x="69914" y="1143"/>
                    <a:pt x="68961" y="2191"/>
                  </a:cubicBezTo>
                  <a:cubicBezTo>
                    <a:pt x="68008" y="3238"/>
                    <a:pt x="67532" y="4572"/>
                    <a:pt x="67437" y="6286"/>
                  </a:cubicBezTo>
                  <a:lnTo>
                    <a:pt x="67437" y="6286"/>
                  </a:lnTo>
                  <a:lnTo>
                    <a:pt x="67437" y="47339"/>
                  </a:lnTo>
                  <a:lnTo>
                    <a:pt x="84296" y="47339"/>
                  </a:lnTo>
                  <a:cubicBezTo>
                    <a:pt x="84296" y="47339"/>
                    <a:pt x="84201" y="25622"/>
                    <a:pt x="84201" y="19241"/>
                  </a:cubicBezTo>
                  <a:cubicBezTo>
                    <a:pt x="84296" y="18859"/>
                    <a:pt x="84487" y="18383"/>
                    <a:pt x="85534" y="18383"/>
                  </a:cubicBezTo>
                  <a:cubicBezTo>
                    <a:pt x="85630" y="18383"/>
                    <a:pt x="85725" y="18383"/>
                    <a:pt x="85916" y="18383"/>
                  </a:cubicBezTo>
                  <a:cubicBezTo>
                    <a:pt x="85916" y="18383"/>
                    <a:pt x="86392" y="18383"/>
                    <a:pt x="86582" y="18764"/>
                  </a:cubicBezTo>
                  <a:cubicBezTo>
                    <a:pt x="89821" y="24003"/>
                    <a:pt x="111062" y="47339"/>
                    <a:pt x="111062" y="47339"/>
                  </a:cubicBezTo>
                  <a:lnTo>
                    <a:pt x="128588" y="47339"/>
                  </a:lnTo>
                  <a:lnTo>
                    <a:pt x="128588" y="571"/>
                  </a:lnTo>
                  <a:lnTo>
                    <a:pt x="128492" y="571"/>
                  </a:lnTo>
                  <a:close/>
                  <a:moveTo>
                    <a:pt x="32957" y="31147"/>
                  </a:moveTo>
                  <a:cubicBezTo>
                    <a:pt x="38576" y="34766"/>
                    <a:pt x="48673" y="41815"/>
                    <a:pt x="51816" y="48006"/>
                  </a:cubicBezTo>
                  <a:lnTo>
                    <a:pt x="64580" y="48006"/>
                  </a:lnTo>
                  <a:cubicBezTo>
                    <a:pt x="62579" y="44291"/>
                    <a:pt x="55055" y="35052"/>
                    <a:pt x="32957" y="31147"/>
                  </a:cubicBezTo>
                  <a:lnTo>
                    <a:pt x="32957" y="311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8" name="手繪多邊形: 圖案 107">
              <a:extLst>
                <a:ext uri="{FF2B5EF4-FFF2-40B4-BE49-F238E27FC236}">
                  <a16:creationId xmlns:a16="http://schemas.microsoft.com/office/drawing/2014/main" id="{2E4CD6D0-7BDF-48DD-B4DD-6388C1CAF5B0}"/>
                </a:ext>
              </a:extLst>
            </p:cNvPr>
            <p:cNvSpPr/>
            <p:nvPr/>
          </p:nvSpPr>
          <p:spPr>
            <a:xfrm>
              <a:off x="4462455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9" name="手繪多邊形: 圖案 108">
              <a:extLst>
                <a:ext uri="{FF2B5EF4-FFF2-40B4-BE49-F238E27FC236}">
                  <a16:creationId xmlns:a16="http://schemas.microsoft.com/office/drawing/2014/main" id="{3CE8720C-FD0B-4E59-AA77-68A09BEB39CB}"/>
                </a:ext>
              </a:extLst>
            </p:cNvPr>
            <p:cNvSpPr/>
            <p:nvPr/>
          </p:nvSpPr>
          <p:spPr>
            <a:xfrm>
              <a:off x="5477432" y="4192468"/>
              <a:ext cx="3586" cy="222362"/>
            </a:xfrm>
            <a:custGeom>
              <a:avLst/>
              <a:gdLst>
                <a:gd name="connsiteX0" fmla="*/ 0 w 0"/>
                <a:gd name="connsiteY0" fmla="*/ 592836 h 590550"/>
                <a:gd name="connsiteX1" fmla="*/ 0 w 0"/>
                <a:gd name="connsiteY1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90550">
                  <a:moveTo>
                    <a:pt x="0" y="592836"/>
                  </a:moveTo>
                  <a:lnTo>
                    <a:pt x="0" y="0"/>
                  </a:lnTo>
                </a:path>
              </a:pathLst>
            </a:custGeom>
            <a:grp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15" name="直線單箭頭接點 915">
            <a:extLst>
              <a:ext uri="{FF2B5EF4-FFF2-40B4-BE49-F238E27FC236}">
                <a16:creationId xmlns:a16="http://schemas.microsoft.com/office/drawing/2014/main" id="{1C2D8E79-FBC2-4A88-A794-9AE532297856}"/>
              </a:ext>
            </a:extLst>
          </p:cNvPr>
          <p:cNvCxnSpPr>
            <a:cxnSpLocks/>
          </p:cNvCxnSpPr>
          <p:nvPr/>
        </p:nvCxnSpPr>
        <p:spPr>
          <a:xfrm>
            <a:off x="7402844" y="3844839"/>
            <a:ext cx="0" cy="1032312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矩形 901">
            <a:extLst>
              <a:ext uri="{FF2B5EF4-FFF2-40B4-BE49-F238E27FC236}">
                <a16:creationId xmlns:a16="http://schemas.microsoft.com/office/drawing/2014/main" id="{EBC5AE23-CBF0-4A1F-900E-16F3A00D2C7B}"/>
              </a:ext>
            </a:extLst>
          </p:cNvPr>
          <p:cNvSpPr/>
          <p:nvPr/>
        </p:nvSpPr>
        <p:spPr>
          <a:xfrm>
            <a:off x="6527283" y="4243762"/>
            <a:ext cx="933128" cy="3181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67" b="1" kern="0">
                <a:solidFill>
                  <a:srgbClr val="274DA5"/>
                </a:solidFill>
                <a:cs typeface="+mn-ea"/>
                <a:sym typeface="+mn-lt"/>
              </a:rPr>
              <a:t>Normal</a:t>
            </a:r>
            <a:endParaRPr lang="en-US" sz="1467" kern="0">
              <a:solidFill>
                <a:srgbClr val="274DA5"/>
              </a:solidFill>
              <a:cs typeface="+mn-ea"/>
              <a:sym typeface="+mn-lt"/>
            </a:endParaRPr>
          </a:p>
        </p:txBody>
      </p:sp>
      <p:sp>
        <p:nvSpPr>
          <p:cNvPr id="117" name="矩形 901">
            <a:extLst>
              <a:ext uri="{FF2B5EF4-FFF2-40B4-BE49-F238E27FC236}">
                <a16:creationId xmlns:a16="http://schemas.microsoft.com/office/drawing/2014/main" id="{4F0D2130-106B-4FD5-ACFA-74C233A4BC4C}"/>
              </a:ext>
            </a:extLst>
          </p:cNvPr>
          <p:cNvSpPr/>
          <p:nvPr/>
        </p:nvSpPr>
        <p:spPr>
          <a:xfrm>
            <a:off x="6527284" y="6291714"/>
            <a:ext cx="1740047" cy="3181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67" b="1" kern="0">
                <a:solidFill>
                  <a:srgbClr val="1F3F85"/>
                </a:solidFill>
                <a:cs typeface="+mn-ea"/>
                <a:sym typeface="+mn-lt"/>
              </a:rPr>
              <a:t>Primary NAS</a:t>
            </a:r>
            <a:endParaRPr lang="en-US" sz="1467" kern="0">
              <a:solidFill>
                <a:srgbClr val="1F3F85"/>
              </a:solidFill>
              <a:cs typeface="+mn-ea"/>
              <a:sym typeface="+mn-lt"/>
            </a:endParaRPr>
          </a:p>
        </p:txBody>
      </p:sp>
      <p:sp>
        <p:nvSpPr>
          <p:cNvPr id="118" name="矩形 901">
            <a:extLst>
              <a:ext uri="{FF2B5EF4-FFF2-40B4-BE49-F238E27FC236}">
                <a16:creationId xmlns:a16="http://schemas.microsoft.com/office/drawing/2014/main" id="{3F4CF34A-8D90-4C85-806F-ABDE6811F2D2}"/>
              </a:ext>
            </a:extLst>
          </p:cNvPr>
          <p:cNvSpPr/>
          <p:nvPr/>
        </p:nvSpPr>
        <p:spPr>
          <a:xfrm>
            <a:off x="9675120" y="6112874"/>
            <a:ext cx="1740047" cy="3181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67" b="1" kern="0">
                <a:solidFill>
                  <a:srgbClr val="1F3F85"/>
                </a:solidFill>
                <a:cs typeface="+mn-ea"/>
                <a:sym typeface="+mn-lt"/>
              </a:rPr>
              <a:t>Secondary NAS</a:t>
            </a:r>
            <a:endParaRPr lang="en-US" sz="1467" kern="0">
              <a:solidFill>
                <a:srgbClr val="1F3F85"/>
              </a:solidFill>
              <a:cs typeface="+mn-ea"/>
              <a:sym typeface="+mn-lt"/>
            </a:endParaRPr>
          </a:p>
        </p:txBody>
      </p:sp>
      <p:cxnSp>
        <p:nvCxnSpPr>
          <p:cNvPr id="119" name="直線單箭頭接點 915">
            <a:extLst>
              <a:ext uri="{FF2B5EF4-FFF2-40B4-BE49-F238E27FC236}">
                <a16:creationId xmlns:a16="http://schemas.microsoft.com/office/drawing/2014/main" id="{E4F15E62-B4B1-4DA7-9DC2-49428EA9BC74}"/>
              </a:ext>
            </a:extLst>
          </p:cNvPr>
          <p:cNvCxnSpPr>
            <a:cxnSpLocks/>
          </p:cNvCxnSpPr>
          <p:nvPr/>
        </p:nvCxnSpPr>
        <p:spPr>
          <a:xfrm>
            <a:off x="8318634" y="5842333"/>
            <a:ext cx="1269663" cy="0"/>
          </a:xfrm>
          <a:prstGeom prst="straightConnector1">
            <a:avLst/>
          </a:prstGeom>
          <a:ln w="19050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矩形 901">
            <a:extLst>
              <a:ext uri="{FF2B5EF4-FFF2-40B4-BE49-F238E27FC236}">
                <a16:creationId xmlns:a16="http://schemas.microsoft.com/office/drawing/2014/main" id="{77F63149-C60A-4E19-A5A6-43A7B66CA894}"/>
              </a:ext>
            </a:extLst>
          </p:cNvPr>
          <p:cNvSpPr/>
          <p:nvPr/>
        </p:nvSpPr>
        <p:spPr>
          <a:xfrm>
            <a:off x="8066790" y="5803828"/>
            <a:ext cx="1740047" cy="50257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333" b="1" kern="0">
                <a:solidFill>
                  <a:srgbClr val="C00000"/>
                </a:solidFill>
                <a:cs typeface="+mn-ea"/>
                <a:sym typeface="+mn-lt"/>
              </a:rPr>
              <a:t>Real-time Snapshot</a:t>
            </a:r>
            <a:endParaRPr lang="en-US" sz="1333" kern="0">
              <a:solidFill>
                <a:srgbClr val="C00000"/>
              </a:solidFill>
              <a:cs typeface="+mn-ea"/>
              <a:sym typeface="+mn-lt"/>
            </a:endParaRPr>
          </a:p>
        </p:txBody>
      </p:sp>
      <p:cxnSp>
        <p:nvCxnSpPr>
          <p:cNvPr id="121" name="直線單箭頭接點 915">
            <a:extLst>
              <a:ext uri="{FF2B5EF4-FFF2-40B4-BE49-F238E27FC236}">
                <a16:creationId xmlns:a16="http://schemas.microsoft.com/office/drawing/2014/main" id="{37CE696B-957A-4D43-BCA0-C7DEAECA9A7F}"/>
              </a:ext>
            </a:extLst>
          </p:cNvPr>
          <p:cNvCxnSpPr>
            <a:cxnSpLocks/>
          </p:cNvCxnSpPr>
          <p:nvPr/>
        </p:nvCxnSpPr>
        <p:spPr>
          <a:xfrm>
            <a:off x="7812018" y="3872597"/>
            <a:ext cx="1728768" cy="1706947"/>
          </a:xfrm>
          <a:prstGeom prst="straightConnector1">
            <a:avLst/>
          </a:prstGeom>
          <a:ln w="19050" cap="rnd">
            <a:gradFill>
              <a:gsLst>
                <a:gs pos="0">
                  <a:srgbClr val="00379A"/>
                </a:gs>
                <a:gs pos="100000">
                  <a:srgbClr val="274DA5"/>
                </a:gs>
              </a:gsLst>
              <a:lin ang="5400000" scaled="1"/>
            </a:gradFill>
            <a:prstDash val="sysDash"/>
            <a:round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901">
            <a:extLst>
              <a:ext uri="{FF2B5EF4-FFF2-40B4-BE49-F238E27FC236}">
                <a16:creationId xmlns:a16="http://schemas.microsoft.com/office/drawing/2014/main" id="{77576072-8A56-4D01-BE1A-7F4A0A304A18}"/>
              </a:ext>
            </a:extLst>
          </p:cNvPr>
          <p:cNvSpPr/>
          <p:nvPr/>
        </p:nvSpPr>
        <p:spPr>
          <a:xfrm>
            <a:off x="8826487" y="4486728"/>
            <a:ext cx="2626040" cy="31810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67" b="1" kern="0">
                <a:solidFill>
                  <a:srgbClr val="274DA5"/>
                </a:solidFill>
                <a:cs typeface="+mn-ea"/>
                <a:sym typeface="+mn-lt"/>
              </a:rPr>
              <a:t>Disaster Recovery (RPO=0)</a:t>
            </a:r>
            <a:endParaRPr lang="en-US" sz="1467" kern="0">
              <a:solidFill>
                <a:srgbClr val="274DA5"/>
              </a:solidFill>
              <a:cs typeface="+mn-ea"/>
              <a:sym typeface="+mn-lt"/>
            </a:endParaRPr>
          </a:p>
        </p:txBody>
      </p:sp>
      <p:sp>
        <p:nvSpPr>
          <p:cNvPr id="126" name="矩形 901">
            <a:extLst>
              <a:ext uri="{FF2B5EF4-FFF2-40B4-BE49-F238E27FC236}">
                <a16:creationId xmlns:a16="http://schemas.microsoft.com/office/drawing/2014/main" id="{82938F85-D2B6-4808-B0C9-4990F5365523}"/>
              </a:ext>
            </a:extLst>
          </p:cNvPr>
          <p:cNvSpPr/>
          <p:nvPr/>
        </p:nvSpPr>
        <p:spPr>
          <a:xfrm>
            <a:off x="8155067" y="6399756"/>
            <a:ext cx="2441694" cy="2974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333" b="1" ker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(Round Trip Latency &lt; 5ms)</a:t>
            </a:r>
            <a:endParaRPr lang="en-US" sz="1333" kern="0">
              <a:solidFill>
                <a:prstClr val="black">
                  <a:lumMod val="75000"/>
                  <a:lumOff val="25000"/>
                </a:prstClr>
              </a:solidFill>
              <a:cs typeface="+mn-ea"/>
              <a:sym typeface="+mn-lt"/>
            </a:endParaRPr>
          </a:p>
        </p:txBody>
      </p: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E8269A29-469E-4DA0-B0FD-5E8CB2633708}"/>
              </a:ext>
            </a:extLst>
          </p:cNvPr>
          <p:cNvGrpSpPr/>
          <p:nvPr/>
        </p:nvGrpSpPr>
        <p:grpSpPr>
          <a:xfrm>
            <a:off x="4638149" y="5205727"/>
            <a:ext cx="579995" cy="579995"/>
            <a:chOff x="4435908" y="4889651"/>
            <a:chExt cx="759453" cy="759453"/>
          </a:xfrm>
        </p:grpSpPr>
        <p:sp>
          <p:nvSpPr>
            <p:cNvPr id="128" name="手繪多邊形: 圖案 956">
              <a:extLst>
                <a:ext uri="{FF2B5EF4-FFF2-40B4-BE49-F238E27FC236}">
                  <a16:creationId xmlns:a16="http://schemas.microsoft.com/office/drawing/2014/main" id="{6CEF0806-4EB8-44CA-B5E7-DE27BC00C1E5}"/>
                </a:ext>
              </a:extLst>
            </p:cNvPr>
            <p:cNvSpPr/>
            <p:nvPr/>
          </p:nvSpPr>
          <p:spPr>
            <a:xfrm>
              <a:off x="4435908" y="4889651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pic>
          <p:nvPicPr>
            <p:cNvPr id="129" name="圖形 128">
              <a:extLst>
                <a:ext uri="{FF2B5EF4-FFF2-40B4-BE49-F238E27FC236}">
                  <a16:creationId xmlns:a16="http://schemas.microsoft.com/office/drawing/2014/main" id="{9B1F413C-8985-473D-B560-519788D55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45942" y="5052140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C8932C55-62BC-402E-97EC-6A4B5BF7EB3C}"/>
              </a:ext>
            </a:extLst>
          </p:cNvPr>
          <p:cNvSpPr txBox="1"/>
          <p:nvPr/>
        </p:nvSpPr>
        <p:spPr>
          <a:xfrm>
            <a:off x="446917" y="1670425"/>
            <a:ext cx="1126430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667">
                <a:solidFill>
                  <a:schemeClr val="bg1"/>
                </a:solidFill>
                <a:cs typeface="+mn-ea"/>
                <a:sym typeface="+mn-lt"/>
              </a:rPr>
              <a:t>最經濟高效的複合式備份，數據保護和災難復原解決方案</a:t>
            </a:r>
            <a:endParaRPr lang="zh-TW" altLang="en-US" sz="1467" kern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48307152-E116-474D-90A3-336FC40957C4}"/>
              </a:ext>
            </a:extLst>
          </p:cNvPr>
          <p:cNvGrpSpPr/>
          <p:nvPr/>
        </p:nvGrpSpPr>
        <p:grpSpPr>
          <a:xfrm>
            <a:off x="6773795" y="2893763"/>
            <a:ext cx="1209541" cy="939888"/>
            <a:chOff x="-1775124" y="4074892"/>
            <a:chExt cx="620254" cy="492851"/>
          </a:xfrm>
          <a:gradFill>
            <a:gsLst>
              <a:gs pos="0">
                <a:srgbClr val="193093"/>
              </a:gs>
              <a:gs pos="100000">
                <a:srgbClr val="32599E"/>
              </a:gs>
            </a:gsLst>
            <a:lin ang="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69D091A7-0D73-4291-BC74-2F00B3225140}"/>
                </a:ext>
              </a:extLst>
            </p:cNvPr>
            <p:cNvSpPr/>
            <p:nvPr/>
          </p:nvSpPr>
          <p:spPr>
            <a:xfrm>
              <a:off x="-1775124" y="4074892"/>
              <a:ext cx="620254" cy="405123"/>
            </a:xfrm>
            <a:custGeom>
              <a:avLst/>
              <a:gdLst>
                <a:gd name="connsiteX0" fmla="*/ 571137 w 570007"/>
                <a:gd name="connsiteY0" fmla="*/ 16818 h 372301"/>
                <a:gd name="connsiteX1" fmla="*/ 571137 w 570007"/>
                <a:gd name="connsiteY1" fmla="*/ 357127 h 372301"/>
                <a:gd name="connsiteX2" fmla="*/ 554370 w 570007"/>
                <a:gd name="connsiteY2" fmla="*/ 373945 h 372301"/>
                <a:gd name="connsiteX3" fmla="*/ 554319 w 570007"/>
                <a:gd name="connsiteY3" fmla="*/ 373945 h 372301"/>
                <a:gd name="connsiteX4" fmla="*/ 16869 w 570007"/>
                <a:gd name="connsiteY4" fmla="*/ 373945 h 372301"/>
                <a:gd name="connsiteX5" fmla="*/ 0 w 570007"/>
                <a:gd name="connsiteY5" fmla="*/ 357127 h 372301"/>
                <a:gd name="connsiteX6" fmla="*/ 0 w 570007"/>
                <a:gd name="connsiteY6" fmla="*/ 16818 h 372301"/>
                <a:gd name="connsiteX7" fmla="*/ 16869 w 570007"/>
                <a:gd name="connsiteY7" fmla="*/ 0 h 372301"/>
                <a:gd name="connsiteX8" fmla="*/ 554319 w 570007"/>
                <a:gd name="connsiteY8" fmla="*/ 0 h 372301"/>
                <a:gd name="connsiteX9" fmla="*/ 571137 w 570007"/>
                <a:gd name="connsiteY9" fmla="*/ 16818 h 372301"/>
                <a:gd name="connsiteX10" fmla="*/ 553292 w 570007"/>
                <a:gd name="connsiteY10" fmla="*/ 294118 h 372301"/>
                <a:gd name="connsiteX11" fmla="*/ 553292 w 570007"/>
                <a:gd name="connsiteY11" fmla="*/ 26575 h 372301"/>
                <a:gd name="connsiteX12" fmla="*/ 540326 w 570007"/>
                <a:gd name="connsiteY12" fmla="*/ 15046 h 372301"/>
                <a:gd name="connsiteX13" fmla="*/ 30837 w 570007"/>
                <a:gd name="connsiteY13" fmla="*/ 15046 h 372301"/>
                <a:gd name="connsiteX14" fmla="*/ 17845 w 570007"/>
                <a:gd name="connsiteY14" fmla="*/ 26575 h 372301"/>
                <a:gd name="connsiteX15" fmla="*/ 17845 w 570007"/>
                <a:gd name="connsiteY15" fmla="*/ 293990 h 372301"/>
                <a:gd name="connsiteX16" fmla="*/ 30837 w 570007"/>
                <a:gd name="connsiteY16" fmla="*/ 305519 h 372301"/>
                <a:gd name="connsiteX17" fmla="*/ 540326 w 570007"/>
                <a:gd name="connsiteY17" fmla="*/ 305519 h 372301"/>
                <a:gd name="connsiteX18" fmla="*/ 553292 w 570007"/>
                <a:gd name="connsiteY18" fmla="*/ 293990 h 372301"/>
                <a:gd name="connsiteX19" fmla="*/ 315815 w 570007"/>
                <a:gd name="connsiteY19" fmla="*/ 338743 h 372301"/>
                <a:gd name="connsiteX20" fmla="*/ 292218 w 570007"/>
                <a:gd name="connsiteY20" fmla="*/ 315147 h 372301"/>
                <a:gd name="connsiteX21" fmla="*/ 268622 w 570007"/>
                <a:gd name="connsiteY21" fmla="*/ 338743 h 372301"/>
                <a:gd name="connsiteX22" fmla="*/ 292218 w 570007"/>
                <a:gd name="connsiteY22" fmla="*/ 362340 h 372301"/>
                <a:gd name="connsiteX23" fmla="*/ 292244 w 570007"/>
                <a:gd name="connsiteY23" fmla="*/ 362340 h 372301"/>
                <a:gd name="connsiteX24" fmla="*/ 315815 w 570007"/>
                <a:gd name="connsiteY24" fmla="*/ 338769 h 372301"/>
                <a:gd name="connsiteX25" fmla="*/ 315815 w 570007"/>
                <a:gd name="connsiteY25" fmla="*/ 338743 h 37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0007" h="372301">
                  <a:moveTo>
                    <a:pt x="571137" y="16818"/>
                  </a:moveTo>
                  <a:lnTo>
                    <a:pt x="571137" y="357127"/>
                  </a:lnTo>
                  <a:cubicBezTo>
                    <a:pt x="571152" y="366401"/>
                    <a:pt x="563645" y="373930"/>
                    <a:pt x="554370" y="373945"/>
                  </a:cubicBezTo>
                  <a:cubicBezTo>
                    <a:pt x="554352" y="373945"/>
                    <a:pt x="554337" y="373945"/>
                    <a:pt x="554319" y="373945"/>
                  </a:cubicBezTo>
                  <a:lnTo>
                    <a:pt x="16869" y="373945"/>
                  </a:lnTo>
                  <a:cubicBezTo>
                    <a:pt x="7567" y="373960"/>
                    <a:pt x="15" y="366430"/>
                    <a:pt x="0" y="357127"/>
                  </a:cubicBezTo>
                  <a:lnTo>
                    <a:pt x="0" y="16818"/>
                  </a:lnTo>
                  <a:cubicBezTo>
                    <a:pt x="28" y="7520"/>
                    <a:pt x="7572" y="0"/>
                    <a:pt x="16869" y="0"/>
                  </a:cubicBezTo>
                  <a:lnTo>
                    <a:pt x="554319" y="0"/>
                  </a:lnTo>
                  <a:cubicBezTo>
                    <a:pt x="563606" y="0"/>
                    <a:pt x="571137" y="7531"/>
                    <a:pt x="571137" y="16818"/>
                  </a:cubicBezTo>
                  <a:close/>
                  <a:moveTo>
                    <a:pt x="553292" y="294118"/>
                  </a:moveTo>
                  <a:lnTo>
                    <a:pt x="553292" y="26575"/>
                  </a:lnTo>
                  <a:cubicBezTo>
                    <a:pt x="552866" y="19824"/>
                    <a:pt x="547078" y="14681"/>
                    <a:pt x="540326" y="15046"/>
                  </a:cubicBezTo>
                  <a:lnTo>
                    <a:pt x="30837" y="15046"/>
                  </a:lnTo>
                  <a:cubicBezTo>
                    <a:pt x="24079" y="14679"/>
                    <a:pt x="18286" y="19822"/>
                    <a:pt x="17845" y="26575"/>
                  </a:cubicBezTo>
                  <a:lnTo>
                    <a:pt x="17845" y="293990"/>
                  </a:lnTo>
                  <a:cubicBezTo>
                    <a:pt x="18271" y="300751"/>
                    <a:pt x="24074" y="305899"/>
                    <a:pt x="30837" y="305519"/>
                  </a:cubicBezTo>
                  <a:lnTo>
                    <a:pt x="540326" y="305519"/>
                  </a:lnTo>
                  <a:cubicBezTo>
                    <a:pt x="547084" y="305899"/>
                    <a:pt x="552879" y="300745"/>
                    <a:pt x="553292" y="293990"/>
                  </a:cubicBezTo>
                  <a:close/>
                  <a:moveTo>
                    <a:pt x="315815" y="338743"/>
                  </a:moveTo>
                  <a:cubicBezTo>
                    <a:pt x="315815" y="325710"/>
                    <a:pt x="305249" y="315147"/>
                    <a:pt x="292218" y="315147"/>
                  </a:cubicBezTo>
                  <a:cubicBezTo>
                    <a:pt x="279185" y="315147"/>
                    <a:pt x="268622" y="325710"/>
                    <a:pt x="268622" y="338743"/>
                  </a:cubicBezTo>
                  <a:cubicBezTo>
                    <a:pt x="268622" y="351776"/>
                    <a:pt x="279188" y="362340"/>
                    <a:pt x="292218" y="362340"/>
                  </a:cubicBezTo>
                  <a:cubicBezTo>
                    <a:pt x="292226" y="362340"/>
                    <a:pt x="292237" y="362340"/>
                    <a:pt x="292244" y="362340"/>
                  </a:cubicBezTo>
                  <a:cubicBezTo>
                    <a:pt x="305262" y="362340"/>
                    <a:pt x="315815" y="351787"/>
                    <a:pt x="315815" y="338769"/>
                  </a:cubicBezTo>
                  <a:cubicBezTo>
                    <a:pt x="315815" y="338761"/>
                    <a:pt x="315815" y="338751"/>
                    <a:pt x="315815" y="338743"/>
                  </a:cubicBez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45E6FE64-F68B-4792-8C0F-91C63A781403}"/>
                </a:ext>
              </a:extLst>
            </p:cNvPr>
            <p:cNvSpPr/>
            <p:nvPr/>
          </p:nvSpPr>
          <p:spPr>
            <a:xfrm>
              <a:off x="-1617128" y="4548185"/>
              <a:ext cx="318508" cy="19558"/>
            </a:xfrm>
            <a:custGeom>
              <a:avLst/>
              <a:gdLst>
                <a:gd name="connsiteX0" fmla="*/ 294093 w 292706"/>
                <a:gd name="connsiteY0" fmla="*/ 19103 h 17973"/>
                <a:gd name="connsiteX1" fmla="*/ 0 w 292706"/>
                <a:gd name="connsiteY1" fmla="*/ 19103 h 17973"/>
                <a:gd name="connsiteX2" fmla="*/ 58387 w 292706"/>
                <a:gd name="connsiteY2" fmla="*/ 0 h 17973"/>
                <a:gd name="connsiteX3" fmla="*/ 147046 w 292706"/>
                <a:gd name="connsiteY3" fmla="*/ 0 h 17973"/>
                <a:gd name="connsiteX4" fmla="*/ 235654 w 292706"/>
                <a:gd name="connsiteY4" fmla="*/ 0 h 17973"/>
                <a:gd name="connsiteX5" fmla="*/ 294093 w 292706"/>
                <a:gd name="connsiteY5" fmla="*/ 19103 h 17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06" h="17973">
                  <a:moveTo>
                    <a:pt x="294093" y="19103"/>
                  </a:moveTo>
                  <a:lnTo>
                    <a:pt x="0" y="19103"/>
                  </a:lnTo>
                  <a:lnTo>
                    <a:pt x="58387" y="0"/>
                  </a:lnTo>
                  <a:lnTo>
                    <a:pt x="147046" y="0"/>
                  </a:lnTo>
                  <a:lnTo>
                    <a:pt x="235654" y="0"/>
                  </a:lnTo>
                  <a:lnTo>
                    <a:pt x="294093" y="19103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CF9E6AA1-8866-49F2-BBD6-3577D6AB5B3D}"/>
                </a:ext>
              </a:extLst>
            </p:cNvPr>
            <p:cNvSpPr/>
            <p:nvPr/>
          </p:nvSpPr>
          <p:spPr>
            <a:xfrm>
              <a:off x="-1553595" y="4494571"/>
              <a:ext cx="192782" cy="41910"/>
            </a:xfrm>
            <a:custGeom>
              <a:avLst/>
              <a:gdLst>
                <a:gd name="connsiteX0" fmla="*/ 0 w 177164"/>
                <a:gd name="connsiteY0" fmla="*/ 0 h 38513"/>
                <a:gd name="connsiteX1" fmla="*/ 177267 w 177164"/>
                <a:gd name="connsiteY1" fmla="*/ 0 h 38513"/>
                <a:gd name="connsiteX2" fmla="*/ 177267 w 177164"/>
                <a:gd name="connsiteY2" fmla="*/ 39978 h 38513"/>
                <a:gd name="connsiteX3" fmla="*/ 0 w 177164"/>
                <a:gd name="connsiteY3" fmla="*/ 39978 h 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64" h="38513">
                  <a:moveTo>
                    <a:pt x="0" y="0"/>
                  </a:moveTo>
                  <a:lnTo>
                    <a:pt x="177267" y="0"/>
                  </a:lnTo>
                  <a:lnTo>
                    <a:pt x="177267" y="39978"/>
                  </a:lnTo>
                  <a:lnTo>
                    <a:pt x="0" y="39978"/>
                  </a:lnTo>
                  <a:close/>
                </a:path>
              </a:pathLst>
            </a:custGeom>
            <a:grpFill/>
            <a:ln w="256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CF32AA09-5C07-4355-BEFD-046128440581}"/>
              </a:ext>
            </a:extLst>
          </p:cNvPr>
          <p:cNvSpPr txBox="1"/>
          <p:nvPr/>
        </p:nvSpPr>
        <p:spPr>
          <a:xfrm>
            <a:off x="7601146" y="985593"/>
            <a:ext cx="41827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600" kern="0">
                <a:solidFill>
                  <a:prstClr val="white"/>
                </a:solidFill>
                <a:cs typeface="+mn-ea"/>
                <a:sym typeface="+mn-lt"/>
              </a:rPr>
              <a:t>預計將於</a:t>
            </a:r>
            <a:r>
              <a:rPr lang="en-US" altLang="zh-TW" sz="1600" kern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zh-TW" altLang="en-US" sz="1600" kern="0">
                <a:solidFill>
                  <a:prstClr val="white"/>
                </a:solidFill>
                <a:cs typeface="+mn-ea"/>
                <a:sym typeface="+mn-lt"/>
              </a:rPr>
              <a:t>QuTS hero h4.5.2 支援 (</a:t>
            </a:r>
            <a:r>
              <a:rPr lang="en-US" altLang="zh-TW" sz="1600" kern="0">
                <a:solidFill>
                  <a:prstClr val="white"/>
                </a:solidFill>
                <a:cs typeface="+mn-ea"/>
                <a:sym typeface="+mn-lt"/>
              </a:rPr>
              <a:t>2021 3</a:t>
            </a:r>
            <a:r>
              <a:rPr lang="zh-TW" altLang="en-US" sz="1600" kern="0">
                <a:solidFill>
                  <a:prstClr val="white"/>
                </a:solidFill>
                <a:cs typeface="+mn-ea"/>
                <a:sym typeface="+mn-lt"/>
              </a:rPr>
              <a:t>月)</a:t>
            </a:r>
          </a:p>
        </p:txBody>
      </p:sp>
      <p:sp>
        <p:nvSpPr>
          <p:cNvPr id="148" name="矩形: 圓角 147">
            <a:extLst>
              <a:ext uri="{FF2B5EF4-FFF2-40B4-BE49-F238E27FC236}">
                <a16:creationId xmlns:a16="http://schemas.microsoft.com/office/drawing/2014/main" id="{A3ABEE50-D66A-145E-F441-AA48145FFDFF}"/>
              </a:ext>
            </a:extLst>
          </p:cNvPr>
          <p:cNvSpPr/>
          <p:nvPr/>
        </p:nvSpPr>
        <p:spPr>
          <a:xfrm>
            <a:off x="1513927" y="2316854"/>
            <a:ext cx="3629992" cy="465613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8C8E4CAE-3A39-45D7-82C6-A01A9A4E1F4A}"/>
              </a:ext>
            </a:extLst>
          </p:cNvPr>
          <p:cNvSpPr txBox="1"/>
          <p:nvPr/>
        </p:nvSpPr>
        <p:spPr>
          <a:xfrm>
            <a:off x="1021918" y="2356980"/>
            <a:ext cx="46790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600" b="1" kern="0">
                <a:solidFill>
                  <a:prstClr val="white"/>
                </a:solidFill>
                <a:cs typeface="+mn-ea"/>
                <a:sym typeface="+mn-lt"/>
              </a:rPr>
              <a:t>Schedule </a:t>
            </a:r>
            <a:r>
              <a:rPr lang="en-US" altLang="zh-TW" sz="1600" b="1" kern="0" err="1">
                <a:solidFill>
                  <a:prstClr val="white"/>
                </a:solidFill>
                <a:cs typeface="+mn-ea"/>
                <a:sym typeface="+mn-lt"/>
              </a:rPr>
              <a:t>Snapsync</a:t>
            </a:r>
            <a:r>
              <a:rPr lang="en-US" altLang="zh-TW" sz="1600" b="1" kern="0">
                <a:solidFill>
                  <a:prstClr val="white"/>
                </a:solidFill>
                <a:cs typeface="+mn-ea"/>
                <a:sym typeface="+mn-lt"/>
              </a:rPr>
              <a:t>: 5min~60min</a:t>
            </a:r>
            <a:endParaRPr lang="zh-TW" altLang="en-US" sz="1600" b="1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B0C2294B-30A2-4346-8E0C-6657265C7B32}"/>
              </a:ext>
            </a:extLst>
          </p:cNvPr>
          <p:cNvSpPr txBox="1"/>
          <p:nvPr/>
        </p:nvSpPr>
        <p:spPr>
          <a:xfrm>
            <a:off x="7151502" y="2379051"/>
            <a:ext cx="3507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600" b="1" kern="0">
                <a:solidFill>
                  <a:prstClr val="white"/>
                </a:solidFill>
                <a:cs typeface="+mn-ea"/>
                <a:sym typeface="+mn-lt"/>
              </a:rPr>
              <a:t>Realtime </a:t>
            </a:r>
            <a:r>
              <a:rPr lang="en-US" altLang="zh-TW" sz="1600" b="1" kern="0" err="1">
                <a:solidFill>
                  <a:prstClr val="white"/>
                </a:solidFill>
                <a:cs typeface="+mn-ea"/>
                <a:sym typeface="+mn-lt"/>
              </a:rPr>
              <a:t>Snapsync</a:t>
            </a:r>
            <a:r>
              <a:rPr lang="en-US" altLang="zh-TW" sz="1600" b="1" kern="0">
                <a:solidFill>
                  <a:prstClr val="white"/>
                </a:solidFill>
                <a:cs typeface="+mn-ea"/>
                <a:sym typeface="+mn-lt"/>
              </a:rPr>
              <a:t>: RPO=0</a:t>
            </a:r>
          </a:p>
        </p:txBody>
      </p:sp>
      <p:pic>
        <p:nvPicPr>
          <p:cNvPr id="154" name="圖片 153">
            <a:extLst>
              <a:ext uri="{FF2B5EF4-FFF2-40B4-BE49-F238E27FC236}">
                <a16:creationId xmlns:a16="http://schemas.microsoft.com/office/drawing/2014/main" id="{3CD1868C-C630-77AA-C796-F439577525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93368" y="6116494"/>
            <a:ext cx="1762835" cy="288436"/>
          </a:xfrm>
          <a:prstGeom prst="rect">
            <a:avLst/>
          </a:prstGeom>
        </p:spPr>
      </p:pic>
      <p:pic>
        <p:nvPicPr>
          <p:cNvPr id="153" name="圖片 152">
            <a:extLst>
              <a:ext uri="{FF2B5EF4-FFF2-40B4-BE49-F238E27FC236}">
                <a16:creationId xmlns:a16="http://schemas.microsoft.com/office/drawing/2014/main" id="{4605DD2F-4454-BADD-D2CA-312B49193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271" y="4971973"/>
            <a:ext cx="2193878" cy="1371174"/>
          </a:xfrm>
          <a:prstGeom prst="rect">
            <a:avLst/>
          </a:prstGeom>
        </p:spPr>
      </p:pic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67E1682F-93CA-43AF-A386-1E9CC3CE269A}"/>
              </a:ext>
            </a:extLst>
          </p:cNvPr>
          <p:cNvGrpSpPr/>
          <p:nvPr/>
        </p:nvGrpSpPr>
        <p:grpSpPr>
          <a:xfrm>
            <a:off x="2369188" y="4671381"/>
            <a:ext cx="579995" cy="579995"/>
            <a:chOff x="1633663" y="4907432"/>
            <a:chExt cx="759453" cy="759453"/>
          </a:xfrm>
        </p:grpSpPr>
        <p:sp>
          <p:nvSpPr>
            <p:cNvPr id="131" name="手繪多邊形: 圖案 956">
              <a:extLst>
                <a:ext uri="{FF2B5EF4-FFF2-40B4-BE49-F238E27FC236}">
                  <a16:creationId xmlns:a16="http://schemas.microsoft.com/office/drawing/2014/main" id="{6CEECDBA-EADF-461F-907E-107F886B569A}"/>
                </a:ext>
              </a:extLst>
            </p:cNvPr>
            <p:cNvSpPr/>
            <p:nvPr/>
          </p:nvSpPr>
          <p:spPr>
            <a:xfrm>
              <a:off x="1633663" y="4907432"/>
              <a:ext cx="759453" cy="759453"/>
            </a:xfrm>
            <a:custGeom>
              <a:avLst/>
              <a:gdLst>
                <a:gd name="connsiteX0" fmla="*/ 343795 w 685481"/>
                <a:gd name="connsiteY0" fmla="*/ 687591 h 687590"/>
                <a:gd name="connsiteX1" fmla="*/ 0 w 685481"/>
                <a:gd name="connsiteY1" fmla="*/ 343795 h 687590"/>
                <a:gd name="connsiteX2" fmla="*/ 343795 w 685481"/>
                <a:gd name="connsiteY2" fmla="*/ 0 h 687590"/>
                <a:gd name="connsiteX3" fmla="*/ 687591 w 685481"/>
                <a:gd name="connsiteY3" fmla="*/ 343795 h 687590"/>
                <a:gd name="connsiteX4" fmla="*/ 343795 w 685481"/>
                <a:gd name="connsiteY4" fmla="*/ 687591 h 687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81" h="687590">
                  <a:moveTo>
                    <a:pt x="343795" y="687591"/>
                  </a:moveTo>
                  <a:cubicBezTo>
                    <a:pt x="154223" y="687591"/>
                    <a:pt x="0" y="533347"/>
                    <a:pt x="0" y="343795"/>
                  </a:cubicBezTo>
                  <a:cubicBezTo>
                    <a:pt x="0" y="154244"/>
                    <a:pt x="154244" y="0"/>
                    <a:pt x="343795" y="0"/>
                  </a:cubicBezTo>
                  <a:cubicBezTo>
                    <a:pt x="533347" y="0"/>
                    <a:pt x="687591" y="154223"/>
                    <a:pt x="687591" y="343795"/>
                  </a:cubicBezTo>
                  <a:cubicBezTo>
                    <a:pt x="687591" y="533368"/>
                    <a:pt x="533389" y="687591"/>
                    <a:pt x="343795" y="687591"/>
                  </a:cubicBezTo>
                  <a:close/>
                </a:path>
              </a:pathLst>
            </a:custGeom>
            <a:gradFill>
              <a:gsLst>
                <a:gs pos="0">
                  <a:srgbClr val="FC8123"/>
                </a:gs>
                <a:gs pos="100000">
                  <a:srgbClr val="F6B21A"/>
                </a:gs>
              </a:gsLst>
              <a:lin ang="5400000" scaled="1"/>
            </a:gradFill>
            <a:ln w="19050" cap="flat">
              <a:solidFill>
                <a:schemeClr val="bg1">
                  <a:lumMod val="95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pic>
          <p:nvPicPr>
            <p:cNvPr id="132" name="圖形 131">
              <a:extLst>
                <a:ext uri="{FF2B5EF4-FFF2-40B4-BE49-F238E27FC236}">
                  <a16:creationId xmlns:a16="http://schemas.microsoft.com/office/drawing/2014/main" id="{74EEAC8A-7522-4281-A4E5-9D1E3F8E8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3697" y="5069921"/>
              <a:ext cx="542227" cy="408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5" name="圖片 154">
            <a:extLst>
              <a:ext uri="{FF2B5EF4-FFF2-40B4-BE49-F238E27FC236}">
                <a16:creationId xmlns:a16="http://schemas.microsoft.com/office/drawing/2014/main" id="{CCD8A2AA-CDAF-F191-E57A-2D096B509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446812" y="6103011"/>
            <a:ext cx="1762835" cy="288436"/>
          </a:xfrm>
          <a:prstGeom prst="rect">
            <a:avLst/>
          </a:prstGeom>
        </p:spPr>
      </p:pic>
      <p:pic>
        <p:nvPicPr>
          <p:cNvPr id="137" name="圖片 136">
            <a:extLst>
              <a:ext uri="{FF2B5EF4-FFF2-40B4-BE49-F238E27FC236}">
                <a16:creationId xmlns:a16="http://schemas.microsoft.com/office/drawing/2014/main" id="{630377CD-6147-47CC-8086-E2B7B2FE33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0018" y="4978801"/>
            <a:ext cx="2193878" cy="137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47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4B800C-7AC8-470D-AB62-AC38368C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3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TVS-hx74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 系列支援 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QTS /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QuTS hero </a:t>
            </a:r>
            <a:br>
              <a:rPr lang="en-US" altLang="zh-TW"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一機雙系統，視乎您的喜好選擇使用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F0AAE7F-8902-6445-A878-6B702FD65E72}"/>
              </a:ext>
            </a:extLst>
          </p:cNvPr>
          <p:cNvSpPr/>
          <p:nvPr/>
        </p:nvSpPr>
        <p:spPr>
          <a:xfrm>
            <a:off x="274709" y="2037082"/>
            <a:ext cx="4324077" cy="136827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 defTabSz="1219170" fontAlgn="base">
              <a:lnSpc>
                <a:spcPts val="2800"/>
              </a:lnSpc>
              <a:buClr>
                <a:srgbClr val="000000"/>
              </a:buClr>
            </a:pPr>
            <a:r>
              <a:rPr lang="zh-TW" altLang="en-US" sz="1900" kern="0">
                <a:solidFill>
                  <a:srgbClr val="000000"/>
                </a:solidFill>
                <a:cs typeface="+mn-ea"/>
                <a:sym typeface="+mn-lt"/>
              </a:rPr>
              <a:t>出貨搭載 </a:t>
            </a:r>
            <a:r>
              <a:rPr lang="en" altLang="zh-TW" sz="1900" b="1" kern="0" err="1">
                <a:solidFill>
                  <a:srgbClr val="000000"/>
                </a:solidFill>
                <a:cs typeface="+mn-ea"/>
                <a:sym typeface="+mn-lt"/>
              </a:rPr>
              <a:t>QuTS</a:t>
            </a:r>
            <a:r>
              <a:rPr lang="en" altLang="zh-TW" sz="1900" b="1" kern="0">
                <a:solidFill>
                  <a:srgbClr val="000000"/>
                </a:solidFill>
                <a:cs typeface="+mn-ea"/>
                <a:sym typeface="+mn-lt"/>
              </a:rPr>
              <a:t> hero</a:t>
            </a:r>
            <a:r>
              <a:rPr lang="en" altLang="zh-TW" sz="1900" kern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zh-TW" altLang="en-US" sz="1900" kern="0">
                <a:solidFill>
                  <a:srgbClr val="000000"/>
                </a:solidFill>
                <a:cs typeface="+mn-ea"/>
                <a:sym typeface="+mn-lt"/>
              </a:rPr>
              <a:t>作業系統，採用高可靠度 </a:t>
            </a:r>
            <a:r>
              <a:rPr lang="en" altLang="zh-TW" sz="1900" kern="0">
                <a:solidFill>
                  <a:srgbClr val="000000"/>
                </a:solidFill>
                <a:cs typeface="+mn-ea"/>
                <a:sym typeface="+mn-lt"/>
              </a:rPr>
              <a:t>ZFS </a:t>
            </a:r>
            <a:r>
              <a:rPr lang="zh-TW" altLang="en-US" sz="1900" kern="0">
                <a:solidFill>
                  <a:srgbClr val="000000"/>
                </a:solidFill>
                <a:cs typeface="+mn-ea"/>
                <a:sym typeface="+mn-lt"/>
              </a:rPr>
              <a:t>檔案系統。也可依照需求下載＆安裝</a:t>
            </a:r>
            <a:r>
              <a:rPr lang="en-US" altLang="zh-TW" sz="1900" kern="0">
                <a:solidFill>
                  <a:srgbClr val="000000"/>
                </a:solidFill>
                <a:cs typeface="+mn-ea"/>
                <a:sym typeface="+mn-lt"/>
              </a:rPr>
              <a:t> QTS</a:t>
            </a:r>
            <a:r>
              <a:rPr lang="zh-TW" altLang="en-US" sz="1900" kern="0">
                <a:solidFill>
                  <a:srgbClr val="000000"/>
                </a:solidFill>
                <a:cs typeface="+mn-ea"/>
                <a:sym typeface="+mn-lt"/>
              </a:rPr>
              <a:t> 作業系統。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2AD785-3703-2546-8FBF-ACEFB20D090B}"/>
              </a:ext>
            </a:extLst>
          </p:cNvPr>
          <p:cNvSpPr/>
          <p:nvPr/>
        </p:nvSpPr>
        <p:spPr>
          <a:xfrm>
            <a:off x="297208" y="3335683"/>
            <a:ext cx="4073820" cy="3083665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defTabSz="1219170">
              <a:lnSpc>
                <a:spcPts val="26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</a:pP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注意：</a:t>
            </a:r>
            <a:br>
              <a:rPr lang="zh-TW" altLang="en-US" sz="1400" kern="0">
                <a:solidFill>
                  <a:srgbClr val="000000"/>
                </a:solidFill>
                <a:cs typeface="+mn-ea"/>
                <a:sym typeface="+mn-lt"/>
              </a:rPr>
            </a:br>
            <a:r>
              <a:rPr lang="en-US" altLang="zh-TW" sz="1467" kern="0">
                <a:solidFill>
                  <a:srgbClr val="000000"/>
                </a:solidFill>
                <a:cs typeface="+mn-ea"/>
                <a:sym typeface="+mn-lt"/>
              </a:rPr>
              <a:t>1. </a:t>
            </a: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由於 </a:t>
            </a:r>
            <a:r>
              <a:rPr lang="en" altLang="zh-TW" sz="1467" kern="0">
                <a:solidFill>
                  <a:srgbClr val="000000"/>
                </a:solidFill>
                <a:cs typeface="+mn-ea"/>
                <a:sym typeface="+mn-lt"/>
              </a:rPr>
              <a:t>QTS </a:t>
            </a: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與 </a:t>
            </a:r>
            <a:r>
              <a:rPr lang="en" altLang="zh-TW" sz="1467" kern="0">
                <a:solidFill>
                  <a:srgbClr val="000000"/>
                </a:solidFill>
                <a:cs typeface="+mn-ea"/>
                <a:sym typeface="+mn-lt"/>
              </a:rPr>
              <a:t>QuTS hero </a:t>
            </a: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採用不同檔案系統，請用戶務必先空機 </a:t>
            </a:r>
            <a:r>
              <a:rPr lang="en-US" altLang="zh-TW" sz="1467" kern="0">
                <a:solidFill>
                  <a:srgbClr val="000000"/>
                </a:solidFill>
                <a:cs typeface="+mn-ea"/>
                <a:sym typeface="+mn-lt"/>
              </a:rPr>
              <a:t>(</a:t>
            </a: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不裝入硬碟</a:t>
            </a:r>
            <a:r>
              <a:rPr lang="en-US" altLang="zh-TW" sz="1467" kern="0">
                <a:solidFill>
                  <a:srgbClr val="000000"/>
                </a:solidFill>
                <a:cs typeface="+mn-ea"/>
                <a:sym typeface="+mn-lt"/>
              </a:rPr>
              <a:t>) </a:t>
            </a: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切換作業系統後，再執行系統遷移。</a:t>
            </a:r>
            <a:br>
              <a:rPr lang="zh-TW" altLang="en-US" sz="1400" kern="0">
                <a:solidFill>
                  <a:srgbClr val="000000"/>
                </a:solidFill>
                <a:cs typeface="+mn-ea"/>
                <a:sym typeface="+mn-lt"/>
              </a:rPr>
            </a:br>
            <a:r>
              <a:rPr lang="en-US" altLang="zh-TW" sz="1467" kern="0">
                <a:solidFill>
                  <a:srgbClr val="000000"/>
                </a:solidFill>
                <a:cs typeface="+mn-ea"/>
                <a:sym typeface="+mn-lt"/>
              </a:rPr>
              <a:t>2. </a:t>
            </a: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使用 </a:t>
            </a:r>
            <a:r>
              <a:rPr lang="en" altLang="zh-TW" sz="1467" kern="0">
                <a:solidFill>
                  <a:srgbClr val="000000"/>
                </a:solidFill>
                <a:cs typeface="+mn-ea"/>
                <a:sym typeface="+mn-lt"/>
              </a:rPr>
              <a:t>QuTS hero </a:t>
            </a: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作業系統時，建議使用 </a:t>
            </a:r>
            <a:r>
              <a:rPr lang="en" altLang="zh-TW" sz="1467" kern="0">
                <a:solidFill>
                  <a:srgbClr val="000000"/>
                </a:solidFill>
                <a:cs typeface="+mn-ea"/>
                <a:sym typeface="+mn-lt"/>
              </a:rPr>
              <a:t>SSD </a:t>
            </a: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作為系統碟以獲取更佳效果。</a:t>
            </a:r>
            <a:br>
              <a:rPr lang="zh-TW" altLang="en-US" sz="1400" kern="0">
                <a:solidFill>
                  <a:srgbClr val="000000"/>
                </a:solidFill>
                <a:cs typeface="+mn-ea"/>
                <a:sym typeface="+mn-lt"/>
              </a:rPr>
            </a:b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   </a:t>
            </a:r>
            <a:r>
              <a:rPr lang="en" altLang="zh-TW" sz="1467" kern="0">
                <a:solidFill>
                  <a:srgbClr val="000000"/>
                </a:solidFill>
                <a:cs typeface="+mn-ea"/>
                <a:sym typeface="+mn-lt"/>
              </a:rPr>
              <a:t>a. </a:t>
            </a: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建議將 </a:t>
            </a:r>
            <a:r>
              <a:rPr lang="en-US" altLang="zh-TW" sz="1467" kern="0">
                <a:solidFill>
                  <a:srgbClr val="000000"/>
                </a:solidFill>
                <a:cs typeface="+mn-ea"/>
                <a:sym typeface="+mn-lt"/>
              </a:rPr>
              <a:t>2.5 </a:t>
            </a: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吋 </a:t>
            </a:r>
            <a:r>
              <a:rPr lang="en" altLang="zh-TW" sz="1467" kern="0">
                <a:solidFill>
                  <a:srgbClr val="000000"/>
                </a:solidFill>
                <a:cs typeface="+mn-ea"/>
                <a:sym typeface="+mn-lt"/>
              </a:rPr>
              <a:t>SATA SSD </a:t>
            </a: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安裝於兩個 </a:t>
            </a:r>
            <a:r>
              <a:rPr lang="en-US" altLang="zh-TW" sz="1467" kern="0">
                <a:solidFill>
                  <a:srgbClr val="000000"/>
                </a:solidFill>
                <a:cs typeface="+mn-ea"/>
                <a:sym typeface="+mn-lt"/>
              </a:rPr>
              <a:t>3.5 </a:t>
            </a: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吋插槽中執行熱插拔</a:t>
            </a:r>
            <a:br>
              <a:rPr lang="zh-TW" altLang="en-US" sz="1400" kern="0">
                <a:solidFill>
                  <a:srgbClr val="000000"/>
                </a:solidFill>
                <a:cs typeface="+mn-ea"/>
                <a:sym typeface="+mn-lt"/>
              </a:rPr>
            </a:b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   </a:t>
            </a:r>
            <a:r>
              <a:rPr lang="en" altLang="zh-TW" sz="1467" kern="0">
                <a:solidFill>
                  <a:srgbClr val="000000"/>
                </a:solidFill>
                <a:cs typeface="+mn-ea"/>
                <a:sym typeface="+mn-lt"/>
              </a:rPr>
              <a:t>b. </a:t>
            </a: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主機板 </a:t>
            </a:r>
            <a:r>
              <a:rPr lang="en" altLang="zh-TW" sz="1467" kern="0">
                <a:solidFill>
                  <a:srgbClr val="000000"/>
                </a:solidFill>
                <a:cs typeface="+mn-ea"/>
                <a:sym typeface="+mn-lt"/>
              </a:rPr>
              <a:t>M.2 NVMe SSD </a:t>
            </a:r>
            <a:r>
              <a:rPr lang="zh-TW" altLang="en-US" sz="1467" kern="0">
                <a:solidFill>
                  <a:srgbClr val="000000"/>
                </a:solidFill>
                <a:cs typeface="+mn-ea"/>
                <a:sym typeface="+mn-lt"/>
              </a:rPr>
              <a:t>插槽不支援熱插拔</a:t>
            </a: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B2E7E3B9-70EF-FF45-A5D2-14C69C5F7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719" y="2045470"/>
            <a:ext cx="7551087" cy="445476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58690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3EB2510F-C6AF-4B11-95F4-E34181A81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91999" cy="158974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EFB4001E-73DC-41D2-AFDF-340F06FCD3D6}"/>
              </a:ext>
            </a:extLst>
          </p:cNvPr>
          <p:cNvSpPr/>
          <p:nvPr/>
        </p:nvSpPr>
        <p:spPr>
          <a:xfrm>
            <a:off x="1752677" y="1873029"/>
            <a:ext cx="1149827" cy="496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>
              <a:buClr>
                <a:srgbClr val="000000"/>
              </a:buClr>
            </a:pPr>
            <a:r>
              <a:rPr lang="en-GB" altLang="zh-TW" sz="2400" b="1" kern="0" err="1">
                <a:solidFill>
                  <a:prstClr val="black"/>
                </a:solidFill>
                <a:cs typeface="+mn-ea"/>
                <a:sym typeface="+mn-lt"/>
              </a:rPr>
              <a:t>Qfile</a:t>
            </a:r>
            <a:endParaRPr lang="en-GB" altLang="zh-TW" sz="2400" b="1" kern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5DC24D3-00DC-461E-B38C-809F76F7466E}"/>
              </a:ext>
            </a:extLst>
          </p:cNvPr>
          <p:cNvGrpSpPr/>
          <p:nvPr/>
        </p:nvGrpSpPr>
        <p:grpSpPr>
          <a:xfrm>
            <a:off x="416271" y="2279014"/>
            <a:ext cx="3822651" cy="4497236"/>
            <a:chOff x="3404225" y="1239925"/>
            <a:chExt cx="2264102" cy="2663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Shape 486">
              <a:extLst>
                <a:ext uri="{FF2B5EF4-FFF2-40B4-BE49-F238E27FC236}">
                  <a16:creationId xmlns:a16="http://schemas.microsoft.com/office/drawing/2014/main" id="{93D37101-B0CC-4A09-B5BD-F70CED82A6DF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88">
              <a:extLst>
                <a:ext uri="{FF2B5EF4-FFF2-40B4-BE49-F238E27FC236}">
                  <a16:creationId xmlns:a16="http://schemas.microsoft.com/office/drawing/2014/main" id="{C47FC85E-E317-43E4-AD0F-34F7413FB515}"/>
                </a:ext>
              </a:extLst>
            </p:cNvPr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6701917E-3891-49F1-AC05-552BB2FBB2A8}"/>
              </a:ext>
            </a:extLst>
          </p:cNvPr>
          <p:cNvSpPr/>
          <p:nvPr/>
        </p:nvSpPr>
        <p:spPr>
          <a:xfrm>
            <a:off x="6833393" y="1940713"/>
            <a:ext cx="1950468" cy="658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>
              <a:buClr>
                <a:srgbClr val="000000"/>
              </a:buClr>
            </a:pPr>
            <a:r>
              <a:rPr lang="en-GB" altLang="zh-TW" sz="2400" b="1" kern="0">
                <a:solidFill>
                  <a:prstClr val="black"/>
                </a:solidFill>
                <a:cs typeface="+mn-ea"/>
                <a:sym typeface="+mn-lt"/>
              </a:rPr>
              <a:t>File Station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5067"/>
              </a:lnSpc>
            </a:pP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連接 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Dropbox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OneDrive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、</a:t>
            </a:r>
            <a:br>
              <a:rPr lang="en-US" altLang="zh-TW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Google Drive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，檔案存取更便利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A61AD8-1A7C-4075-80DB-46AE467858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6753" y="2470942"/>
            <a:ext cx="4993640" cy="4309633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11" name="Shape 489">
            <a:extLst>
              <a:ext uri="{FF2B5EF4-FFF2-40B4-BE49-F238E27FC236}">
                <a16:creationId xmlns:a16="http://schemas.microsoft.com/office/drawing/2014/main" id="{F624F3A2-4201-4621-BA1B-78B11825FAF5}"/>
              </a:ext>
            </a:extLst>
          </p:cNvPr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010" y="4050638"/>
            <a:ext cx="2732689" cy="2173332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12" name="文字方塊 32">
            <a:extLst>
              <a:ext uri="{FF2B5EF4-FFF2-40B4-BE49-F238E27FC236}">
                <a16:creationId xmlns:a16="http://schemas.microsoft.com/office/drawing/2014/main" id="{EE6E4158-CECC-4694-98DB-0DACB055D8EB}"/>
              </a:ext>
            </a:extLst>
          </p:cNvPr>
          <p:cNvSpPr txBox="1"/>
          <p:nvPr/>
        </p:nvSpPr>
        <p:spPr>
          <a:xfrm>
            <a:off x="4272032" y="4357393"/>
            <a:ext cx="12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zh-TW" altLang="en-US" sz="2000">
                <a:solidFill>
                  <a:prstClr val="black"/>
                </a:solidFill>
                <a:cs typeface="+mn-ea"/>
                <a:sym typeface="+mn-lt"/>
              </a:rPr>
              <a:t>本地</a:t>
            </a:r>
            <a:r>
              <a:rPr lang="en-US" altLang="zh-TW" sz="2000">
                <a:solidFill>
                  <a:prstClr val="black"/>
                </a:solidFill>
                <a:cs typeface="+mn-ea"/>
                <a:sym typeface="+mn-lt"/>
              </a:rPr>
              <a:t>NAS</a:t>
            </a:r>
            <a:endParaRPr lang="zh-TW" altLang="en-US" sz="200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3" name="文字方塊 33">
            <a:extLst>
              <a:ext uri="{FF2B5EF4-FFF2-40B4-BE49-F238E27FC236}">
                <a16:creationId xmlns:a16="http://schemas.microsoft.com/office/drawing/2014/main" id="{3A41BB56-B739-4152-8BF9-46650DACAA75}"/>
              </a:ext>
            </a:extLst>
          </p:cNvPr>
          <p:cNvSpPr txBox="1"/>
          <p:nvPr/>
        </p:nvSpPr>
        <p:spPr>
          <a:xfrm>
            <a:off x="4305832" y="5285251"/>
            <a:ext cx="12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zh-TW" altLang="en-US" sz="2000">
                <a:solidFill>
                  <a:prstClr val="black"/>
                </a:solidFill>
                <a:cs typeface="+mn-ea"/>
                <a:sym typeface="+mn-lt"/>
              </a:rPr>
              <a:t>遠端</a:t>
            </a:r>
            <a:r>
              <a:rPr lang="en-US" altLang="zh-TW" sz="2000">
                <a:solidFill>
                  <a:prstClr val="black"/>
                </a:solidFill>
                <a:cs typeface="+mn-ea"/>
                <a:sym typeface="+mn-lt"/>
              </a:rPr>
              <a:t>NAS</a:t>
            </a:r>
            <a:endParaRPr lang="zh-TW" altLang="en-US" sz="200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4" name="文字方塊 35">
            <a:extLst>
              <a:ext uri="{FF2B5EF4-FFF2-40B4-BE49-F238E27FC236}">
                <a16:creationId xmlns:a16="http://schemas.microsoft.com/office/drawing/2014/main" id="{85F8CC74-5F36-4F52-8547-F6158ABE8E21}"/>
              </a:ext>
            </a:extLst>
          </p:cNvPr>
          <p:cNvSpPr txBox="1"/>
          <p:nvPr/>
        </p:nvSpPr>
        <p:spPr>
          <a:xfrm>
            <a:off x="4244425" y="6007584"/>
            <a:ext cx="1419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zh-TW" altLang="en-US" sz="2000">
                <a:solidFill>
                  <a:prstClr val="black"/>
                </a:solidFill>
                <a:cs typeface="+mn-ea"/>
                <a:sym typeface="+mn-lt"/>
              </a:rPr>
              <a:t>雲端空間</a:t>
            </a:r>
          </a:p>
        </p:txBody>
      </p: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81AE828-1406-43AE-9C51-426991CBB2AD}"/>
              </a:ext>
            </a:extLst>
          </p:cNvPr>
          <p:cNvSpPr/>
          <p:nvPr/>
        </p:nvSpPr>
        <p:spPr>
          <a:xfrm>
            <a:off x="7097825" y="1570844"/>
            <a:ext cx="3202139" cy="41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ker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網頁瀏覽</a:t>
            </a:r>
          </a:p>
        </p:txBody>
      </p:sp>
      <p:sp>
        <p:nvSpPr>
          <p:cNvPr id="30" name="矩形 29" hidden="1">
            <a:extLst>
              <a:ext uri="{FF2B5EF4-FFF2-40B4-BE49-F238E27FC236}">
                <a16:creationId xmlns:a16="http://schemas.microsoft.com/office/drawing/2014/main" id="{7D546892-55E0-4C44-B362-AD5A8C36F83A}"/>
              </a:ext>
            </a:extLst>
          </p:cNvPr>
          <p:cNvSpPr/>
          <p:nvPr/>
        </p:nvSpPr>
        <p:spPr>
          <a:xfrm>
            <a:off x="1860455" y="1570844"/>
            <a:ext cx="3202139" cy="41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kern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手機瀏覽</a:t>
            </a:r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99380733-5DCC-41AB-BEEC-B412C044063E}"/>
              </a:ext>
            </a:extLst>
          </p:cNvPr>
          <p:cNvSpPr/>
          <p:nvPr/>
        </p:nvSpPr>
        <p:spPr>
          <a:xfrm flipH="1">
            <a:off x="3218001" y="4380039"/>
            <a:ext cx="1145864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3BF5DF18-19C6-42DD-8116-56192C3D2927}"/>
              </a:ext>
            </a:extLst>
          </p:cNvPr>
          <p:cNvSpPr/>
          <p:nvPr/>
        </p:nvSpPr>
        <p:spPr>
          <a:xfrm flipH="1">
            <a:off x="3218001" y="5509303"/>
            <a:ext cx="1145864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82C4D85E-233B-424A-B90D-CABE76966395}"/>
              </a:ext>
            </a:extLst>
          </p:cNvPr>
          <p:cNvSpPr/>
          <p:nvPr/>
        </p:nvSpPr>
        <p:spPr>
          <a:xfrm flipH="1">
            <a:off x="3250157" y="5960117"/>
            <a:ext cx="1145864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A1AB5D39-58F9-44C8-846F-842C8A2F025A}"/>
              </a:ext>
            </a:extLst>
          </p:cNvPr>
          <p:cNvSpPr/>
          <p:nvPr/>
        </p:nvSpPr>
        <p:spPr>
          <a:xfrm>
            <a:off x="5511012" y="4380039"/>
            <a:ext cx="1145864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669C5E86-D5BE-4D23-B84B-DF299D38D31A}"/>
              </a:ext>
            </a:extLst>
          </p:cNvPr>
          <p:cNvSpPr/>
          <p:nvPr/>
        </p:nvSpPr>
        <p:spPr>
          <a:xfrm>
            <a:off x="5537603" y="5496589"/>
            <a:ext cx="1145864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FA34D855-C6E8-4603-941B-CDC45C821471}"/>
              </a:ext>
            </a:extLst>
          </p:cNvPr>
          <p:cNvSpPr/>
          <p:nvPr/>
        </p:nvSpPr>
        <p:spPr>
          <a:xfrm>
            <a:off x="5511012" y="6108501"/>
            <a:ext cx="1145864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B051982-FBC7-42F5-B4A7-A33E613229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3213" y="1776073"/>
            <a:ext cx="810851" cy="810851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80CA1A0B-9F7E-4030-973F-76F8C15438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22541" y="1776073"/>
            <a:ext cx="810851" cy="810851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287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圓角化同側角落 40">
            <a:extLst>
              <a:ext uri="{FF2B5EF4-FFF2-40B4-BE49-F238E27FC236}">
                <a16:creationId xmlns:a16="http://schemas.microsoft.com/office/drawing/2014/main" id="{8D52CB48-3CD5-5AFC-B826-971E74F24A69}"/>
              </a:ext>
            </a:extLst>
          </p:cNvPr>
          <p:cNvSpPr/>
          <p:nvPr/>
        </p:nvSpPr>
        <p:spPr>
          <a:xfrm>
            <a:off x="6807200" y="2583339"/>
            <a:ext cx="2844800" cy="650378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42" name="矩形: 圓角化同側角落 41">
            <a:extLst>
              <a:ext uri="{FF2B5EF4-FFF2-40B4-BE49-F238E27FC236}">
                <a16:creationId xmlns:a16="http://schemas.microsoft.com/office/drawing/2014/main" id="{F32ACDC5-8335-84C7-773F-008F7525DB84}"/>
              </a:ext>
            </a:extLst>
          </p:cNvPr>
          <p:cNvSpPr/>
          <p:nvPr/>
        </p:nvSpPr>
        <p:spPr>
          <a:xfrm>
            <a:off x="3928884" y="2590020"/>
            <a:ext cx="2844800" cy="650378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43" name="矩形: 圓角化同側角落 42">
            <a:extLst>
              <a:ext uri="{FF2B5EF4-FFF2-40B4-BE49-F238E27FC236}">
                <a16:creationId xmlns:a16="http://schemas.microsoft.com/office/drawing/2014/main" id="{AAD7BC2B-188A-D582-1931-33A0F449107A}"/>
              </a:ext>
            </a:extLst>
          </p:cNvPr>
          <p:cNvSpPr/>
          <p:nvPr/>
        </p:nvSpPr>
        <p:spPr>
          <a:xfrm>
            <a:off x="1703397" y="2582993"/>
            <a:ext cx="2191971" cy="650378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NAS 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即企業團隊工作站，</a:t>
            </a:r>
            <a:br>
              <a:rPr lang="en-US" altLang="zh-CN" dirty="0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讓</a:t>
            </a:r>
            <a:r>
              <a:rPr lang="zh-TW" altLang="en-US" dirty="0">
                <a:latin typeface="+mn-lt"/>
                <a:ea typeface="+mn-ea"/>
                <a:cs typeface="+mn-ea"/>
                <a:sym typeface="+mn-lt"/>
              </a:rPr>
              <a:t>各式文件協同作業變簡單了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C309F105-1DE4-4FB6-84BE-36988BDB8A1E}"/>
              </a:ext>
            </a:extLst>
          </p:cNvPr>
          <p:cNvGrpSpPr/>
          <p:nvPr/>
        </p:nvGrpSpPr>
        <p:grpSpPr>
          <a:xfrm>
            <a:off x="187670" y="7353979"/>
            <a:ext cx="12236073" cy="4733136"/>
            <a:chOff x="187668" y="7353979"/>
            <a:chExt cx="12236069" cy="4733136"/>
          </a:xfrm>
        </p:grpSpPr>
        <p:sp>
          <p:nvSpPr>
            <p:cNvPr id="103" name="矩形: 圓角 17">
              <a:extLst>
                <a:ext uri="{FF2B5EF4-FFF2-40B4-BE49-F238E27FC236}">
                  <a16:creationId xmlns:a16="http://schemas.microsoft.com/office/drawing/2014/main" id="{098AF85A-D120-9647-B4E7-5172939EAE35}"/>
                </a:ext>
              </a:extLst>
            </p:cNvPr>
            <p:cNvSpPr/>
            <p:nvPr/>
          </p:nvSpPr>
          <p:spPr>
            <a:xfrm>
              <a:off x="8868143" y="7601624"/>
              <a:ext cx="3530966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6FB7D1E8-B991-4449-B10F-9D38D9F92A05}"/>
                </a:ext>
              </a:extLst>
            </p:cNvPr>
            <p:cNvSpPr/>
            <p:nvPr/>
          </p:nvSpPr>
          <p:spPr>
            <a:xfrm rot="20148603">
              <a:off x="631429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119BB327-15FD-F742-B071-E1BE64646E38}"/>
                </a:ext>
              </a:extLst>
            </p:cNvPr>
            <p:cNvSpPr/>
            <p:nvPr/>
          </p:nvSpPr>
          <p:spPr>
            <a:xfrm>
              <a:off x="635642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5" name="橢圓 84">
              <a:extLst>
                <a:ext uri="{FF2B5EF4-FFF2-40B4-BE49-F238E27FC236}">
                  <a16:creationId xmlns:a16="http://schemas.microsoft.com/office/drawing/2014/main" id="{2A1DDADC-1B84-A245-AEBC-32040A166FB8}"/>
                </a:ext>
              </a:extLst>
            </p:cNvPr>
            <p:cNvSpPr/>
            <p:nvPr/>
          </p:nvSpPr>
          <p:spPr>
            <a:xfrm rot="20148603">
              <a:off x="3546379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6" name="橢圓 85">
              <a:extLst>
                <a:ext uri="{FF2B5EF4-FFF2-40B4-BE49-F238E27FC236}">
                  <a16:creationId xmlns:a16="http://schemas.microsoft.com/office/drawing/2014/main" id="{E9D89C3E-DEFE-A143-B16A-56488D8A8B09}"/>
                </a:ext>
              </a:extLst>
            </p:cNvPr>
            <p:cNvSpPr/>
            <p:nvPr/>
          </p:nvSpPr>
          <p:spPr>
            <a:xfrm>
              <a:off x="3588511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7" name="橢圓 86">
              <a:extLst>
                <a:ext uri="{FF2B5EF4-FFF2-40B4-BE49-F238E27FC236}">
                  <a16:creationId xmlns:a16="http://schemas.microsoft.com/office/drawing/2014/main" id="{5AD78448-B634-8949-BCCD-B6310731D40C}"/>
                </a:ext>
              </a:extLst>
            </p:cNvPr>
            <p:cNvSpPr/>
            <p:nvPr/>
          </p:nvSpPr>
          <p:spPr>
            <a:xfrm rot="20148603">
              <a:off x="132216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8" name="橢圓 87">
              <a:extLst>
                <a:ext uri="{FF2B5EF4-FFF2-40B4-BE49-F238E27FC236}">
                  <a16:creationId xmlns:a16="http://schemas.microsoft.com/office/drawing/2014/main" id="{DCE65BEE-51B8-504D-9E5A-874DAA13A5A4}"/>
                </a:ext>
              </a:extLst>
            </p:cNvPr>
            <p:cNvSpPr/>
            <p:nvPr/>
          </p:nvSpPr>
          <p:spPr>
            <a:xfrm>
              <a:off x="136429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9" name="矩形: 圓角 1">
              <a:extLst>
                <a:ext uri="{FF2B5EF4-FFF2-40B4-BE49-F238E27FC236}">
                  <a16:creationId xmlns:a16="http://schemas.microsoft.com/office/drawing/2014/main" id="{A9EB3DF2-94F0-4F45-B173-370581E030FD}"/>
                </a:ext>
              </a:extLst>
            </p:cNvPr>
            <p:cNvSpPr/>
            <p:nvPr/>
          </p:nvSpPr>
          <p:spPr>
            <a:xfrm>
              <a:off x="9231573" y="11200983"/>
              <a:ext cx="2728853" cy="886132"/>
            </a:xfrm>
            <a:prstGeom prst="roundRect">
              <a:avLst>
                <a:gd name="adj" fmla="val 11089"/>
              </a:avLst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aphicFrame>
          <p:nvGraphicFramePr>
            <p:cNvPr id="90" name="內容版面配置區 5">
              <a:extLst>
                <a:ext uri="{FF2B5EF4-FFF2-40B4-BE49-F238E27FC236}">
                  <a16:creationId xmlns:a16="http://schemas.microsoft.com/office/drawing/2014/main" id="{F4BA2077-BEB9-254F-952C-7FF7E0A03CB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37427515"/>
                </p:ext>
              </p:extLst>
            </p:nvPr>
          </p:nvGraphicFramePr>
          <p:xfrm>
            <a:off x="187668" y="9205566"/>
            <a:ext cx="8803932" cy="2755763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025183">
                    <a:extLst>
                      <a:ext uri="{9D8B030D-6E8A-4147-A177-3AD203B41FA5}">
                        <a16:colId xmlns:a16="http://schemas.microsoft.com/office/drawing/2014/main" val="3133364649"/>
                      </a:ext>
                    </a:extLst>
                  </a:gridCol>
                  <a:gridCol w="2181138">
                    <a:extLst>
                      <a:ext uri="{9D8B030D-6E8A-4147-A177-3AD203B41FA5}">
                        <a16:colId xmlns:a16="http://schemas.microsoft.com/office/drawing/2014/main" val="2614222353"/>
                      </a:ext>
                    </a:extLst>
                  </a:gridCol>
                  <a:gridCol w="2248259">
                    <a:extLst>
                      <a:ext uri="{9D8B030D-6E8A-4147-A177-3AD203B41FA5}">
                        <a16:colId xmlns:a16="http://schemas.microsoft.com/office/drawing/2014/main" val="940691484"/>
                      </a:ext>
                    </a:extLst>
                  </a:gridCol>
                  <a:gridCol w="3349352">
                    <a:extLst>
                      <a:ext uri="{9D8B030D-6E8A-4147-A177-3AD203B41FA5}">
                        <a16:colId xmlns:a16="http://schemas.microsoft.com/office/drawing/2014/main" val="107505992"/>
                      </a:ext>
                    </a:extLst>
                  </a:gridCol>
                </a:tblGrid>
                <a:tr h="652643">
                  <a:tc>
                    <a:txBody>
                      <a:bodyPr/>
                      <a:lstStyle/>
                      <a:p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CN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Office Online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編輯</a:t>
                        </a:r>
                        <a:endParaRPr lang="en-US" altLang="zh-CN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在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Docs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中檢視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Chrome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擴充功能開啟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extLst>
                    <a:ext uri="{0D108BD9-81ED-4DB2-BD59-A6C34878D82A}">
                      <a16:rowId xmlns:a16="http://schemas.microsoft.com/office/drawing/2014/main" val="339146232"/>
                    </a:ext>
                  </a:extLst>
                </a:tr>
                <a:tr h="721054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必要設定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啟用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MyQNAPCloud</a:t>
                        </a: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CloudLink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啟用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MyQNAPCloud</a:t>
                        </a: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CloudLink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以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Chrome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瀏覽器開啟，並安裝擴充功能：</a:t>
                        </a:r>
                        <a:r>
                          <a:rPr lang="en" altLang="zh-TW" sz="1500" b="0" i="0" kern="120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Office Editing for Docs, Sheets &amp; Slides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524032982"/>
                    </a:ext>
                  </a:extLst>
                </a:tr>
                <a:tr h="183330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支援格式</a:t>
                        </a: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.doc, .ppt, .xls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.doc, .ppt, .</a:t>
                        </a:r>
                        <a:r>
                          <a:rPr lang="en-US" altLang="zh-TW" sz="1500" err="1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xls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.docx, .pptx, .xlsx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03139444"/>
                    </a:ext>
                  </a:extLst>
                </a:tr>
                <a:tr h="539469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支援能力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文件共同編輯與同步至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NAS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檔案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文件檢視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可轉成 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Google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文件進行編輯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文件檢視</a:t>
                        </a:r>
                        <a:endPara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可轉成</a:t>
                        </a:r>
                        <a:r>
                          <a:rPr lang="en-US" altLang="zh-TW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 Google </a:t>
                        </a:r>
                        <a:r>
                          <a:rPr lang="zh-CN" altLang="en-US" sz="1500"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文件進行編輯</a:t>
                        </a:r>
                        <a:endPara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858743108"/>
                    </a:ext>
                  </a:extLst>
                </a:tr>
              </a:tbl>
            </a:graphicData>
          </a:graphic>
        </p:graphicFrame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9A602039-174F-F342-81B5-34956165C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2102" y="8558066"/>
              <a:ext cx="520700" cy="520700"/>
            </a:xfrm>
            <a:prstGeom prst="rect">
              <a:avLst/>
            </a:prstGeom>
          </p:spPr>
        </p:pic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378B8389-F078-BA4A-8567-0BE9EC099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8881" y="8601644"/>
              <a:ext cx="1275442" cy="489479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D36CC690-5C36-9A44-9B9D-5FF35D6F9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8570423"/>
              <a:ext cx="520700" cy="520700"/>
            </a:xfrm>
            <a:prstGeom prst="rect">
              <a:avLst/>
            </a:prstGeom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476CAD0D-745F-5A46-9E92-87946508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8570423"/>
              <a:ext cx="520700" cy="520700"/>
            </a:xfrm>
            <a:prstGeom prst="rect">
              <a:avLst/>
            </a:prstGeom>
          </p:spPr>
        </p:pic>
        <p:pic>
          <p:nvPicPr>
            <p:cNvPr id="95" name="圖片 94">
              <a:extLst>
                <a:ext uri="{FF2B5EF4-FFF2-40B4-BE49-F238E27FC236}">
                  <a16:creationId xmlns:a16="http://schemas.microsoft.com/office/drawing/2014/main" id="{9A5CC933-874D-CA49-A137-F6BF29FA9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8579956"/>
              <a:ext cx="499688" cy="499688"/>
            </a:xfrm>
            <a:prstGeom prst="rect">
              <a:avLst/>
            </a:prstGeom>
          </p:spPr>
        </p:pic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2FA92CE3-66FB-A147-8E33-BAFDA054A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8"/>
            <a:stretch/>
          </p:blipFill>
          <p:spPr>
            <a:xfrm>
              <a:off x="9384599" y="9042400"/>
              <a:ext cx="2303013" cy="2303013"/>
            </a:xfrm>
            <a:prstGeom prst="ellipse">
              <a:avLst/>
            </a:prstGeom>
            <a:ln w="38100">
              <a:solidFill>
                <a:srgbClr val="7030A0"/>
              </a:solidFill>
            </a:ln>
          </p:spPr>
        </p:pic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10E46933-C430-D44D-A852-12D890A14C67}"/>
                </a:ext>
              </a:extLst>
            </p:cNvPr>
            <p:cNvSpPr txBox="1"/>
            <p:nvPr/>
          </p:nvSpPr>
          <p:spPr>
            <a:xfrm>
              <a:off x="9219216" y="11382484"/>
              <a:ext cx="2926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kumimoji="1" lang="zh-TW" altLang="en-US" sz="1400" kern="0">
                  <a:solidFill>
                    <a:prstClr val="white"/>
                  </a:solidFill>
                  <a:cs typeface="+mn-ea"/>
                  <a:sym typeface="+mn-lt"/>
                </a:rPr>
                <a:t>到 設定</a:t>
              </a:r>
              <a:r>
                <a:rPr kumimoji="1" lang="en-US" altLang="zh-TW" sz="1400" kern="0">
                  <a:solidFill>
                    <a:prstClr val="white"/>
                  </a:solidFill>
                  <a:cs typeface="+mn-ea"/>
                  <a:sym typeface="+mn-lt"/>
                </a:rPr>
                <a:t>&gt;</a:t>
              </a:r>
              <a:r>
                <a:rPr kumimoji="1" lang="zh-CN" altLang="en-US" sz="1400" kern="0">
                  <a:solidFill>
                    <a:prstClr val="white"/>
                  </a:solidFill>
                  <a:cs typeface="+mn-ea"/>
                  <a:sym typeface="+mn-lt"/>
                </a:rPr>
                <a:t>文件</a:t>
              </a:r>
              <a:r>
                <a:rPr kumimoji="1" lang="zh-TW" altLang="en-US" sz="1400" kern="0">
                  <a:solidFill>
                    <a:prstClr val="white"/>
                  </a:solidFill>
                  <a:cs typeface="+mn-ea"/>
                  <a:sym typeface="+mn-lt"/>
                </a:rPr>
                <a:t> 裡，選擇你習慣的預設開啟方式吧！</a:t>
              </a:r>
            </a:p>
          </p:txBody>
        </p:sp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A11C4C5B-AF94-8B42-9E21-320FEA886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4731" y="7353979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27B896B0-EF82-ED43-9271-200EA38B6FB9}"/>
                </a:ext>
              </a:extLst>
            </p:cNvPr>
            <p:cNvSpPr/>
            <p:nvPr/>
          </p:nvSpPr>
          <p:spPr>
            <a:xfrm>
              <a:off x="8955068" y="7622875"/>
              <a:ext cx="25314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kumimoji="1" lang="zh-TW" altLang="en-US" sz="1400" kern="0">
                  <a:solidFill>
                    <a:srgbClr val="000000"/>
                  </a:solidFill>
                  <a:cs typeface="+mn-ea"/>
                  <a:sym typeface="+mn-lt"/>
                </a:rPr>
                <a:t>檔案即時同步並回存至</a:t>
              </a:r>
              <a:r>
                <a:rPr kumimoji="1" lang="en-US" altLang="zh-TW" sz="1400" kern="0">
                  <a:solidFill>
                    <a:srgbClr val="000000"/>
                  </a:solidFill>
                  <a:cs typeface="+mn-ea"/>
                  <a:sym typeface="+mn-lt"/>
                </a:rPr>
                <a:t>NAS</a:t>
              </a:r>
              <a:r>
                <a:rPr kumimoji="1" lang="zh-CN" altLang="en-US" sz="1400" kern="0">
                  <a:solidFill>
                    <a:srgbClr val="000000"/>
                  </a:solidFill>
                  <a:cs typeface="+mn-ea"/>
                  <a:sym typeface="+mn-lt"/>
                </a:rPr>
                <a:t>中</a:t>
              </a:r>
              <a:endParaRPr kumimoji="1" lang="zh-TW" altLang="en-US" sz="14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00" name="矩形: 圓角 21">
              <a:extLst>
                <a:ext uri="{FF2B5EF4-FFF2-40B4-BE49-F238E27FC236}">
                  <a16:creationId xmlns:a16="http://schemas.microsoft.com/office/drawing/2014/main" id="{56651623-99FD-1544-8871-2EFA7339CFC7}"/>
                </a:ext>
              </a:extLst>
            </p:cNvPr>
            <p:cNvSpPr/>
            <p:nvPr/>
          </p:nvSpPr>
          <p:spPr>
            <a:xfrm>
              <a:off x="9219216" y="8528444"/>
              <a:ext cx="3204521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pic>
          <p:nvPicPr>
            <p:cNvPr id="101" name="圖片 100">
              <a:extLst>
                <a:ext uri="{FF2B5EF4-FFF2-40B4-BE49-F238E27FC236}">
                  <a16:creationId xmlns:a16="http://schemas.microsoft.com/office/drawing/2014/main" id="{DBE890F1-F189-B743-BD5D-90F8794A8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8243" y="8217730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20E07323-921D-AD47-8FDD-98BF93B7BF6E}"/>
                </a:ext>
              </a:extLst>
            </p:cNvPr>
            <p:cNvSpPr/>
            <p:nvPr/>
          </p:nvSpPr>
          <p:spPr>
            <a:xfrm>
              <a:off x="9513901" y="8557686"/>
              <a:ext cx="1620957" cy="307777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kumimoji="1" lang="zh-TW" altLang="en-US" sz="1400" kern="0">
                  <a:solidFill>
                    <a:srgbClr val="000000"/>
                  </a:solidFill>
                  <a:cs typeface="+mn-ea"/>
                  <a:sym typeface="+mn-lt"/>
                </a:rPr>
                <a:t>支援多人線上編輯</a:t>
              </a:r>
              <a:endParaRPr kumimoji="1" lang="en-US" altLang="zh-TW" sz="1400" kern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矩形: 圓角 17">
            <a:extLst>
              <a:ext uri="{FF2B5EF4-FFF2-40B4-BE49-F238E27FC236}">
                <a16:creationId xmlns:a16="http://schemas.microsoft.com/office/drawing/2014/main" id="{43999FFC-3554-4AA7-B1A8-12A629728DE1}"/>
              </a:ext>
            </a:extLst>
          </p:cNvPr>
          <p:cNvSpPr/>
          <p:nvPr/>
        </p:nvSpPr>
        <p:spPr>
          <a:xfrm>
            <a:off x="1471358" y="5723260"/>
            <a:ext cx="3530967" cy="430981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srgbClr val="EEECE1"/>
              </a:solidFill>
              <a:cs typeface="+mn-ea"/>
              <a:sym typeface="+mn-lt"/>
            </a:endParaRPr>
          </a:p>
        </p:txBody>
      </p:sp>
      <p:graphicFrame>
        <p:nvGraphicFramePr>
          <p:cNvPr id="25" name="內容版面配置區 5">
            <a:extLst>
              <a:ext uri="{FF2B5EF4-FFF2-40B4-BE49-F238E27FC236}">
                <a16:creationId xmlns:a16="http://schemas.microsoft.com/office/drawing/2014/main" id="{4403B246-8FAA-4AF4-A46A-D77DB2C84B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5462964"/>
              </p:ext>
            </p:extLst>
          </p:nvPr>
        </p:nvGraphicFramePr>
        <p:xfrm>
          <a:off x="718438" y="2579055"/>
          <a:ext cx="8933562" cy="2892923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241300" dir="5760000" sx="106000" sy="106000" algn="ctr" rotWithShape="0">
                    <a:srgbClr val="000000">
                      <a:alpha val="28000"/>
                    </a:srgbClr>
                  </a:outerShdw>
                </a:effectLst>
                <a:tableStyleId>{5C22544A-7EE6-4342-B048-85BDC9FD1C3A}</a:tableStyleId>
              </a:tblPr>
              <a:tblGrid>
                <a:gridCol w="991829">
                  <a:extLst>
                    <a:ext uri="{9D8B030D-6E8A-4147-A177-3AD203B41FA5}">
                      <a16:colId xmlns:a16="http://schemas.microsoft.com/office/drawing/2014/main" val="3133364649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val="2614222353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940691484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107505992"/>
                    </a:ext>
                  </a:extLst>
                </a:gridCol>
              </a:tblGrid>
              <a:tr h="6526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19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以 </a:t>
                      </a:r>
                      <a:r>
                        <a:rPr lang="en-US" altLang="zh-CN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Office Online </a:t>
                      </a:r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編輯</a:t>
                      </a:r>
                      <a:endParaRPr lang="en-US" altLang="zh-CN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在 </a:t>
                      </a:r>
                      <a:r>
                        <a:rPr lang="en-US" altLang="zh-TW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Google Docs </a:t>
                      </a:r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中檢視</a:t>
                      </a:r>
                      <a:endParaRPr lang="zh-TW" altLang="en-US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以 </a:t>
                      </a:r>
                      <a:r>
                        <a:rPr lang="en-US" altLang="zh-TW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Google Chrome </a:t>
                      </a:r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擴充功能開啟</a:t>
                      </a:r>
                      <a:endParaRPr lang="zh-TW" altLang="en-US" sz="16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623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必要設定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啟用</a:t>
                      </a:r>
                      <a:r>
                        <a: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 MyQNAPCloud</a:t>
                      </a:r>
                      <a:r>
                        <a: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CloudLink</a:t>
                      </a:r>
                      <a:endParaRPr lang="zh-TW" altLang="en-US" sz="15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啟用</a:t>
                      </a:r>
                      <a:r>
                        <a: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50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MyQNAPCloud</a:t>
                      </a:r>
                      <a:r>
                        <a: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50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CloudLink</a:t>
                      </a:r>
                      <a:endParaRPr lang="zh-TW" altLang="en-US" sz="15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以 </a:t>
                      </a:r>
                      <a:r>
                        <a: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Chrome </a:t>
                      </a:r>
                      <a:r>
                        <a:rPr lang="zh-CN" altLang="en-US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瀏覽器開啟，並安裝擴充功能：</a:t>
                      </a:r>
                      <a:r>
                        <a:rPr lang="en" altLang="zh-TW" sz="15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Office Editing for Docs, Sheets &amp; Slides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3298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支援格式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.docx, .pptx, .xlsx</a:t>
                      </a:r>
                      <a:endParaRPr lang="zh-TW" altLang="en-US" sz="15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.doc, .ppt, .xls .docx, .pptx, .xlsx</a:t>
                      </a:r>
                      <a:endParaRPr lang="zh-TW" altLang="en-US" sz="15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.doc, .ppt, .</a:t>
                      </a:r>
                      <a:r>
                        <a:rPr lang="en-US" altLang="zh-TW" sz="1500" err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xls</a:t>
                      </a:r>
                      <a:r>
                        <a: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 .docx, .pptx, .xlsx</a:t>
                      </a:r>
                      <a:endParaRPr lang="zh-TW" altLang="en-US" sz="15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3944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+mn-lt"/>
                          <a:ea typeface="+mn-ea"/>
                          <a:cs typeface="+mn-ea"/>
                          <a:sym typeface="+mn-lt"/>
                        </a:rPr>
                        <a:t>支援能力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文件共同編輯與同步至 </a:t>
                      </a:r>
                      <a:r>
                        <a: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NAS </a:t>
                      </a:r>
                      <a:r>
                        <a:rPr lang="zh-CN" altLang="en-US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檔案</a:t>
                      </a:r>
                      <a:endParaRPr lang="zh-TW" altLang="en-US" sz="15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文件檢視</a:t>
                      </a:r>
                      <a:endParaRPr lang="en-US" altLang="zh-TW" sz="15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r>
                        <a: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可轉成 </a:t>
                      </a:r>
                      <a:r>
                        <a: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Google </a:t>
                      </a:r>
                      <a:r>
                        <a:rPr lang="zh-CN" altLang="en-US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文件進行編輯</a:t>
                      </a:r>
                      <a:endParaRPr lang="zh-TW" altLang="en-US" sz="15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文件檢視</a:t>
                      </a:r>
                      <a:endParaRPr lang="en-US" altLang="zh-TW" sz="15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可轉成</a:t>
                      </a:r>
                      <a:r>
                        <a:rPr lang="en-US" altLang="zh-TW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 Google </a:t>
                      </a:r>
                      <a:r>
                        <a:rPr lang="zh-CN" altLang="en-US" sz="1500">
                          <a:latin typeface="+mn-lt"/>
                          <a:ea typeface="+mn-ea"/>
                          <a:cs typeface="+mn-ea"/>
                          <a:sym typeface="+mn-lt"/>
                        </a:rPr>
                        <a:t>文件進行編輯</a:t>
                      </a:r>
                      <a:endParaRPr lang="zh-TW" altLang="en-US" sz="15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43108"/>
                  </a:ext>
                </a:extLst>
              </a:tr>
            </a:tbl>
          </a:graphicData>
        </a:graphic>
      </p:graphicFrame>
      <p:pic>
        <p:nvPicPr>
          <p:cNvPr id="26" name="圖片 25">
            <a:extLst>
              <a:ext uri="{FF2B5EF4-FFF2-40B4-BE49-F238E27FC236}">
                <a16:creationId xmlns:a16="http://schemas.microsoft.com/office/drawing/2014/main" id="{4268913C-C80E-40DA-81A0-B014ECB8A1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806" y="1806500"/>
            <a:ext cx="735485" cy="73548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E58052DB-3D53-46D2-930B-7B559A7088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746" y="1850597"/>
            <a:ext cx="1801553" cy="691387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9880E002-F6BE-4827-9485-4892277FB494}"/>
              </a:ext>
            </a:extLst>
          </p:cNvPr>
          <p:cNvGrpSpPr/>
          <p:nvPr/>
        </p:nvGrpSpPr>
        <p:grpSpPr>
          <a:xfrm>
            <a:off x="1770504" y="1854536"/>
            <a:ext cx="2226867" cy="735485"/>
            <a:chOff x="1502580" y="2957023"/>
            <a:chExt cx="1576550" cy="520700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EF9040D-0A46-438C-B34F-67A0F880D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2957023"/>
              <a:ext cx="520700" cy="5207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116DD54F-1F95-4299-B7C0-B56191C8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2957023"/>
              <a:ext cx="520700" cy="52070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22BFE1B7-6960-4AB9-A35D-C836C7C7A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2966556"/>
              <a:ext cx="499688" cy="499688"/>
            </a:xfrm>
            <a:prstGeom prst="rect">
              <a:avLst/>
            </a:prstGeom>
          </p:spPr>
        </p:pic>
      </p:grpSp>
      <p:pic>
        <p:nvPicPr>
          <p:cNvPr id="32" name="圖片 31">
            <a:extLst>
              <a:ext uri="{FF2B5EF4-FFF2-40B4-BE49-F238E27FC236}">
                <a16:creationId xmlns:a16="http://schemas.microsoft.com/office/drawing/2014/main" id="{0E5957FC-5A3F-4815-8823-9A2038DF48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945" y="5667502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EE424DF6-5E80-461B-95B8-0ADBFA51FCFD}"/>
              </a:ext>
            </a:extLst>
          </p:cNvPr>
          <p:cNvSpPr/>
          <p:nvPr/>
        </p:nvSpPr>
        <p:spPr>
          <a:xfrm>
            <a:off x="1558283" y="5936399"/>
            <a:ext cx="28616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kumimoji="1" lang="zh-TW" altLang="en-US" sz="1600" kern="0">
                <a:solidFill>
                  <a:prstClr val="black"/>
                </a:solidFill>
                <a:cs typeface="+mn-ea"/>
                <a:sym typeface="+mn-lt"/>
              </a:rPr>
              <a:t>檔案即時同步並回存至</a:t>
            </a:r>
            <a:r>
              <a:rPr kumimoji="1" lang="en-US" altLang="zh-TW" sz="1600" kern="0">
                <a:solidFill>
                  <a:prstClr val="black"/>
                </a:solidFill>
                <a:cs typeface="+mn-ea"/>
                <a:sym typeface="+mn-lt"/>
              </a:rPr>
              <a:t>NAS</a:t>
            </a:r>
            <a:r>
              <a:rPr kumimoji="1" lang="zh-CN" altLang="en-US" sz="1600" kern="0">
                <a:solidFill>
                  <a:prstClr val="black"/>
                </a:solidFill>
                <a:cs typeface="+mn-ea"/>
                <a:sym typeface="+mn-lt"/>
              </a:rPr>
              <a:t>中</a:t>
            </a:r>
            <a:endParaRPr kumimoji="1" lang="zh-TW" altLang="en-US" sz="16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4" name="矩形: 圓角 21">
            <a:extLst>
              <a:ext uri="{FF2B5EF4-FFF2-40B4-BE49-F238E27FC236}">
                <a16:creationId xmlns:a16="http://schemas.microsoft.com/office/drawing/2014/main" id="{1C1209FE-E9ED-4EF5-809D-A47D141059D3}"/>
              </a:ext>
            </a:extLst>
          </p:cNvPr>
          <p:cNvSpPr/>
          <p:nvPr/>
        </p:nvSpPr>
        <p:spPr>
          <a:xfrm>
            <a:off x="6209900" y="5753920"/>
            <a:ext cx="3204521" cy="430981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srgbClr val="EEECE1"/>
              </a:solidFill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07FB1888-3119-4F6F-8695-785C17A5397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925" y="5635092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C1A73D1C-CAEC-4CE5-AEF5-62287A384266}"/>
              </a:ext>
            </a:extLst>
          </p:cNvPr>
          <p:cNvSpPr/>
          <p:nvPr/>
        </p:nvSpPr>
        <p:spPr>
          <a:xfrm>
            <a:off x="6413413" y="5975049"/>
            <a:ext cx="182614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kumimoji="1" lang="zh-TW" altLang="en-US" sz="1600" kern="0">
                <a:solidFill>
                  <a:prstClr val="black"/>
                </a:solidFill>
                <a:cs typeface="+mn-ea"/>
                <a:sym typeface="+mn-lt"/>
              </a:rPr>
              <a:t>支援多人線上編輯</a:t>
            </a:r>
            <a:endParaRPr kumimoji="1" lang="en-US" altLang="zh-TW" sz="16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D426483D-88B4-46D3-B2D8-F6B7BCE2DF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20355" y="1795683"/>
            <a:ext cx="1222056" cy="1222056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3D8090C-E6BD-4090-A077-714BACBC97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8"/>
          <a:stretch/>
        </p:blipFill>
        <p:spPr>
          <a:xfrm>
            <a:off x="9775622" y="2548118"/>
            <a:ext cx="2303013" cy="2303013"/>
          </a:xfrm>
          <a:prstGeom prst="ellipse">
            <a:avLst/>
          </a:prstGeom>
          <a:ln w="38100">
            <a:solidFill>
              <a:srgbClr val="FFC000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45" name="图片 57">
            <a:extLst>
              <a:ext uri="{FF2B5EF4-FFF2-40B4-BE49-F238E27FC236}">
                <a16:creationId xmlns:a16="http://schemas.microsoft.com/office/drawing/2014/main" id="{7E220B48-E085-9B25-6BE6-3FE71934ADC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95985" y="4215026"/>
            <a:ext cx="2277215" cy="343047"/>
          </a:xfrm>
          <a:prstGeom prst="rect">
            <a:avLst/>
          </a:prstGeom>
        </p:spPr>
      </p:pic>
      <p:pic>
        <p:nvPicPr>
          <p:cNvPr id="46" name="图片 57">
            <a:extLst>
              <a:ext uri="{FF2B5EF4-FFF2-40B4-BE49-F238E27FC236}">
                <a16:creationId xmlns:a16="http://schemas.microsoft.com/office/drawing/2014/main" id="{F79EE9C8-EF89-D8BD-A350-CE4ECE9D2AB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2604417" y="4208428"/>
            <a:ext cx="2277214" cy="343047"/>
          </a:xfrm>
          <a:prstGeom prst="rect">
            <a:avLst/>
          </a:prstGeom>
        </p:spPr>
      </p:pic>
      <p:pic>
        <p:nvPicPr>
          <p:cNvPr id="47" name="图片 57">
            <a:extLst>
              <a:ext uri="{FF2B5EF4-FFF2-40B4-BE49-F238E27FC236}">
                <a16:creationId xmlns:a16="http://schemas.microsoft.com/office/drawing/2014/main" id="{717FA5A0-4B74-2B98-3E53-719842E73E0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5463263" y="4208430"/>
            <a:ext cx="2277214" cy="34304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770E6C46-D2A3-422A-AAA4-A3F00FD6269B}"/>
              </a:ext>
            </a:extLst>
          </p:cNvPr>
          <p:cNvSpPr txBox="1"/>
          <p:nvPr/>
        </p:nvSpPr>
        <p:spPr>
          <a:xfrm>
            <a:off x="9726847" y="5032632"/>
            <a:ext cx="2552803" cy="633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2200"/>
              </a:lnSpc>
              <a:buClr>
                <a:srgbClr val="000000"/>
              </a:buClr>
            </a:pPr>
            <a:r>
              <a:rPr kumimoji="1" lang="zh-TW" altLang="en-US" sz="1600" kern="0">
                <a:cs typeface="+mn-ea"/>
                <a:sym typeface="+mn-lt"/>
              </a:rPr>
              <a:t>到 設定</a:t>
            </a:r>
            <a:r>
              <a:rPr kumimoji="1" lang="en-US" altLang="zh-TW" sz="1600" kern="0">
                <a:cs typeface="+mn-ea"/>
                <a:sym typeface="+mn-lt"/>
              </a:rPr>
              <a:t>&gt;</a:t>
            </a:r>
            <a:r>
              <a:rPr kumimoji="1" lang="zh-CN" altLang="en-US" sz="1600" kern="0">
                <a:cs typeface="+mn-ea"/>
                <a:sym typeface="+mn-lt"/>
              </a:rPr>
              <a:t>文件</a:t>
            </a:r>
            <a:r>
              <a:rPr kumimoji="1" lang="zh-TW" altLang="en-US" sz="1600" kern="0">
                <a:cs typeface="+mn-ea"/>
                <a:sym typeface="+mn-lt"/>
              </a:rPr>
              <a:t> 裡，選擇你習慣的預設開啟方式吧！</a:t>
            </a:r>
          </a:p>
        </p:txBody>
      </p:sp>
    </p:spTree>
    <p:extLst>
      <p:ext uri="{BB962C8B-B14F-4D97-AF65-F5344CB8AC3E}">
        <p14:creationId xmlns:p14="http://schemas.microsoft.com/office/powerpoint/2010/main" val="101692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形 29">
            <a:extLst>
              <a:ext uri="{FF2B5EF4-FFF2-40B4-BE49-F238E27FC236}">
                <a16:creationId xmlns:a16="http://schemas.microsoft.com/office/drawing/2014/main" id="{76DBE4FD-A3F8-491B-A70F-369653728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7578" y="1312931"/>
            <a:ext cx="8110423" cy="3254960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A4AB8264-0ECE-4E33-B1F0-20877FF3A05F}"/>
              </a:ext>
            </a:extLst>
          </p:cNvPr>
          <p:cNvGrpSpPr/>
          <p:nvPr/>
        </p:nvGrpSpPr>
        <p:grpSpPr>
          <a:xfrm>
            <a:off x="6166815" y="4701927"/>
            <a:ext cx="5476875" cy="2088839"/>
            <a:chOff x="619126" y="4769160"/>
            <a:chExt cx="5476875" cy="2088839"/>
          </a:xfrm>
          <a:effectLst>
            <a:outerShdw blurRad="431800" dist="368300" dir="5760000" sx="106000" sy="106000" algn="ctr" rotWithShape="0">
              <a:srgbClr val="000000">
                <a:alpha val="23000"/>
              </a:srgbClr>
            </a:outerShdw>
          </a:effectLst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A87FF70-270D-4D58-97B2-DC54ADFF8DD2}"/>
                </a:ext>
              </a:extLst>
            </p:cNvPr>
            <p:cNvSpPr/>
            <p:nvPr/>
          </p:nvSpPr>
          <p:spPr>
            <a:xfrm>
              <a:off x="3344625" y="4769160"/>
              <a:ext cx="2751376" cy="2088839"/>
            </a:xfrm>
            <a:prstGeom prst="rect">
              <a:avLst/>
            </a:prstGeom>
            <a:solidFill>
              <a:srgbClr val="4F83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CA7A0A2-422D-4F77-981B-1614DD014C9B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rgbClr val="4F83B2"/>
              </a:solidFill>
            </a:ln>
            <a:effectLst>
              <a:outerShdw blurRad="431800" dist="368300" dir="5760000" sx="106000" sy="106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5FE53FB-12F2-4319-9CA7-E15AD1994A2A}"/>
              </a:ext>
            </a:extLst>
          </p:cNvPr>
          <p:cNvGrpSpPr/>
          <p:nvPr/>
        </p:nvGrpSpPr>
        <p:grpSpPr>
          <a:xfrm>
            <a:off x="360507" y="4695285"/>
            <a:ext cx="5476875" cy="2088839"/>
            <a:chOff x="619126" y="4769160"/>
            <a:chExt cx="5476875" cy="2088839"/>
          </a:xfrm>
          <a:effectLst>
            <a:outerShdw blurRad="431800" dist="368300" dir="5760000" sx="106000" sy="106000" algn="ctr" rotWithShape="0">
              <a:srgbClr val="000000">
                <a:alpha val="23000"/>
              </a:srgbClr>
            </a:outerShdw>
          </a:effectLst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A2C3C1CE-3B67-4AD6-8D1C-02241FA28589}"/>
                </a:ext>
              </a:extLst>
            </p:cNvPr>
            <p:cNvSpPr/>
            <p:nvPr/>
          </p:nvSpPr>
          <p:spPr>
            <a:xfrm>
              <a:off x="3344625" y="4769160"/>
              <a:ext cx="2751376" cy="2088839"/>
            </a:xfrm>
            <a:prstGeom prst="rect">
              <a:avLst/>
            </a:prstGeom>
            <a:solidFill>
              <a:srgbClr val="4F83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2099C7-A7DB-4EAB-B890-0954EDDF8A8A}"/>
                </a:ext>
              </a:extLst>
            </p:cNvPr>
            <p:cNvSpPr/>
            <p:nvPr/>
          </p:nvSpPr>
          <p:spPr>
            <a:xfrm>
              <a:off x="619126" y="4769160"/>
              <a:ext cx="5476875" cy="2088839"/>
            </a:xfrm>
            <a:prstGeom prst="rect">
              <a:avLst/>
            </a:prstGeom>
            <a:noFill/>
            <a:ln w="38100">
              <a:solidFill>
                <a:srgbClr val="4F83B2"/>
              </a:solidFill>
            </a:ln>
            <a:effectLst>
              <a:outerShdw blurRad="431800" dist="368300" dir="5760000" sx="106000" sy="106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6453"/>
            <a:ext cx="12191999" cy="1088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5000"/>
              </a:lnSpc>
            </a:pPr>
            <a:r>
              <a:rPr lang="ja-JP" altLang="en-US" sz="4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個人及團隊協作的</a:t>
            </a:r>
            <a:r>
              <a:rPr lang="en-US" altLang="ja-JP" sz="4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ja-JP" sz="4000" dirty="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Qsync</a:t>
            </a:r>
            <a:r>
              <a:rPr lang="en-US" altLang="ja-JP" sz="4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5.0 </a:t>
            </a:r>
            <a:br>
              <a:rPr lang="en-US" altLang="ja-JP" sz="4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ja-JP" altLang="en-US" sz="40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跨裝置檔案同步工具</a:t>
            </a:r>
            <a:endParaRPr lang="en-US" sz="40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矩形 2">
            <a:extLst>
              <a:ext uri="{FF2B5EF4-FFF2-40B4-BE49-F238E27FC236}">
                <a16:creationId xmlns:a16="http://schemas.microsoft.com/office/drawing/2014/main" id="{954B4A98-5D8D-4985-8876-9E697E0616ED}"/>
              </a:ext>
            </a:extLst>
          </p:cNvPr>
          <p:cNvSpPr/>
          <p:nvPr/>
        </p:nvSpPr>
        <p:spPr>
          <a:xfrm>
            <a:off x="3239840" y="5020769"/>
            <a:ext cx="2390939" cy="15433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lnSpc>
                <a:spcPts val="2300"/>
              </a:lnSpc>
              <a:buClr>
                <a:srgbClr val="000000"/>
              </a:buClr>
            </a:pPr>
            <a:r>
              <a:rPr lang="zh-TW" altLang="en-US" sz="1700" b="1" kern="0">
                <a:solidFill>
                  <a:schemeClr val="bg1"/>
                </a:solidFill>
                <a:cs typeface="+mn-ea"/>
                <a:sym typeface="+mn-lt"/>
              </a:rPr>
              <a:t>當有筆電與手機等不同裝置，</a:t>
            </a:r>
            <a:r>
              <a:rPr lang="en-US" sz="1700" b="1" kern="0" err="1">
                <a:solidFill>
                  <a:schemeClr val="bg1"/>
                </a:solidFill>
                <a:cs typeface="+mn-ea"/>
                <a:sym typeface="+mn-lt"/>
              </a:rPr>
              <a:t>只要在單一裝置上修改檔案，變更的檔案會自動同步到其他裝置中</a:t>
            </a:r>
            <a:r>
              <a:rPr lang="en-US" altLang="zh-TW" sz="1700" b="1" kern="0">
                <a:solidFill>
                  <a:schemeClr val="bg1"/>
                </a:solidFill>
                <a:cs typeface="+mn-ea"/>
                <a:sym typeface="+mn-lt"/>
              </a:rPr>
              <a:t> 。</a:t>
            </a:r>
          </a:p>
        </p:txBody>
      </p:sp>
      <p:sp>
        <p:nvSpPr>
          <p:cNvPr id="21" name="矩形 2">
            <a:extLst>
              <a:ext uri="{FF2B5EF4-FFF2-40B4-BE49-F238E27FC236}">
                <a16:creationId xmlns:a16="http://schemas.microsoft.com/office/drawing/2014/main" id="{AF16A0DD-E297-4B0F-89C6-463F65DC4AC9}"/>
              </a:ext>
            </a:extLst>
          </p:cNvPr>
          <p:cNvSpPr/>
          <p:nvPr/>
        </p:nvSpPr>
        <p:spPr>
          <a:xfrm>
            <a:off x="9039941" y="4993343"/>
            <a:ext cx="2456121" cy="15433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lnSpc>
                <a:spcPts val="2300"/>
              </a:lnSpc>
              <a:buClr>
                <a:srgbClr val="000000"/>
              </a:buClr>
            </a:pPr>
            <a:r>
              <a:rPr lang="ja-JP" altLang="en-US" sz="1700" b="1" kern="0">
                <a:solidFill>
                  <a:schemeClr val="bg1"/>
                </a:solidFill>
                <a:cs typeface="+mn-ea"/>
                <a:sym typeface="+mn-lt"/>
              </a:rPr>
              <a:t>團隊成員協作溝通時</a:t>
            </a:r>
            <a:r>
              <a:rPr lang="zh-TW" altLang="en-US" sz="1700" b="1" kern="0">
                <a:solidFill>
                  <a:schemeClr val="bg1"/>
                </a:solidFill>
                <a:cs typeface="+mn-ea"/>
                <a:sym typeface="+mn-lt"/>
              </a:rPr>
              <a:t>，</a:t>
            </a:r>
            <a:r>
              <a:rPr lang="en-US" altLang="zh-TW" sz="1700" b="1" kern="0" err="1">
                <a:solidFill>
                  <a:schemeClr val="bg1"/>
                </a:solidFill>
                <a:cs typeface="+mn-ea"/>
                <a:sym typeface="+mn-lt"/>
              </a:rPr>
              <a:t>檔案可自動推送到所有成員的綁定裝置上</a:t>
            </a:r>
            <a:r>
              <a:rPr lang="en-US" altLang="zh-TW" sz="1700" b="1" kern="0">
                <a:solidFill>
                  <a:schemeClr val="bg1"/>
                </a:solidFill>
                <a:cs typeface="+mn-ea"/>
                <a:sym typeface="+mn-lt"/>
              </a:rPr>
              <a:t>，</a:t>
            </a:r>
            <a:r>
              <a:rPr lang="zh-TW" altLang="en-US" sz="1700" b="1" kern="0">
                <a:solidFill>
                  <a:schemeClr val="bg1"/>
                </a:solidFill>
                <a:cs typeface="+mn-ea"/>
                <a:sym typeface="+mn-lt"/>
              </a:rPr>
              <a:t>讓工作流程更快速，協作更順暢</a:t>
            </a:r>
            <a:r>
              <a:rPr lang="en-US" altLang="zh-TW" sz="1700" b="1" kern="0">
                <a:solidFill>
                  <a:schemeClr val="bg1"/>
                </a:solidFill>
                <a:cs typeface="+mn-ea"/>
                <a:sym typeface="+mn-lt"/>
              </a:rPr>
              <a:t>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C58CDAA-A19D-1D40-B309-763CE619AF00}"/>
              </a:ext>
            </a:extLst>
          </p:cNvPr>
          <p:cNvSpPr/>
          <p:nvPr/>
        </p:nvSpPr>
        <p:spPr>
          <a:xfrm>
            <a:off x="360507" y="3850310"/>
            <a:ext cx="161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600" kern="0">
                <a:solidFill>
                  <a:srgbClr val="396083"/>
                </a:solidFill>
                <a:cs typeface="+mn-ea"/>
                <a:sym typeface="+mn-lt"/>
              </a:rPr>
              <a:t>Windows</a:t>
            </a:r>
            <a:r>
              <a:rPr lang="zh-TW" altLang="en-US" sz="1600" kern="0">
                <a:solidFill>
                  <a:srgbClr val="396083"/>
                </a:solidFill>
                <a:cs typeface="+mn-ea"/>
                <a:sym typeface="+mn-lt"/>
              </a:rPr>
              <a:t> </a:t>
            </a:r>
            <a:r>
              <a:rPr lang="en-US" altLang="zh-TW" sz="1600" kern="0">
                <a:solidFill>
                  <a:srgbClr val="396083"/>
                </a:solidFill>
                <a:cs typeface="+mn-ea"/>
                <a:sym typeface="+mn-lt"/>
              </a:rPr>
              <a:t>&amp;</a:t>
            </a:r>
            <a:r>
              <a:rPr lang="zh-TW" altLang="en-US" sz="1600" kern="0">
                <a:solidFill>
                  <a:srgbClr val="396083"/>
                </a:solidFill>
                <a:cs typeface="+mn-ea"/>
                <a:sym typeface="+mn-lt"/>
              </a:rPr>
              <a:t> </a:t>
            </a:r>
            <a:endParaRPr lang="en-US" altLang="zh-TW" sz="1600" kern="0">
              <a:solidFill>
                <a:srgbClr val="396083"/>
              </a:solidFill>
              <a:cs typeface="+mn-ea"/>
              <a:sym typeface="+mn-lt"/>
            </a:endParaRPr>
          </a:p>
          <a:p>
            <a:pPr defTabSz="1219170">
              <a:buClr>
                <a:srgbClr val="000000"/>
              </a:buClr>
            </a:pPr>
            <a:r>
              <a:rPr lang="en-US" altLang="zh-TW" sz="1600" kern="0">
                <a:solidFill>
                  <a:srgbClr val="396083"/>
                </a:solidFill>
                <a:cs typeface="+mn-ea"/>
                <a:sym typeface="+mn-lt"/>
              </a:rPr>
              <a:t>macOS</a:t>
            </a:r>
            <a:r>
              <a:rPr lang="zh-TW" altLang="en-US" sz="1600" kern="0">
                <a:solidFill>
                  <a:srgbClr val="396083"/>
                </a:solidFill>
                <a:cs typeface="+mn-ea"/>
                <a:sym typeface="+mn-lt"/>
              </a:rPr>
              <a:t> </a:t>
            </a:r>
            <a:endParaRPr lang="en-US" altLang="zh-TW" sz="1600" kern="0">
              <a:solidFill>
                <a:srgbClr val="396083"/>
              </a:solidFill>
              <a:cs typeface="+mn-ea"/>
              <a:sym typeface="+mn-lt"/>
            </a:endParaRPr>
          </a:p>
          <a:p>
            <a:pPr defTabSz="1219170">
              <a:buClr>
                <a:srgbClr val="000000"/>
              </a:buClr>
            </a:pPr>
            <a:r>
              <a:rPr lang="zh-TW" altLang="en-US" sz="1600" kern="0">
                <a:solidFill>
                  <a:srgbClr val="396083"/>
                </a:solidFill>
                <a:cs typeface="+mn-ea"/>
                <a:sym typeface="+mn-lt"/>
              </a:rPr>
              <a:t>節省空間模式</a:t>
            </a:r>
            <a:r>
              <a:rPr lang="en-US" altLang="zh-TW" sz="1600" kern="0">
                <a:solidFill>
                  <a:srgbClr val="396083"/>
                </a:solidFill>
                <a:cs typeface="+mn-ea"/>
                <a:sym typeface="+mn-lt"/>
              </a:rPr>
              <a:t>!</a:t>
            </a:r>
            <a:endParaRPr lang="zh-TW" altLang="en-US" sz="1600" kern="0">
              <a:solidFill>
                <a:srgbClr val="396083"/>
              </a:solidFill>
              <a:cs typeface="+mn-ea"/>
              <a:sym typeface="+mn-lt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A302689-1581-0C4A-BD5C-F1774EB627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60" y="3863888"/>
            <a:ext cx="4020693" cy="935740"/>
          </a:xfrm>
          <a:prstGeom prst="roundRect">
            <a:avLst>
              <a:gd name="adj" fmla="val 3292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431800" dist="368300" dir="5760000" sx="106000" sy="106000" algn="tl" rotWithShape="0">
              <a:prstClr val="black">
                <a:alpha val="23000"/>
              </a:prstClr>
            </a:outerShdw>
          </a:effectLst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933D5ABB-7766-4C57-A2B4-2076CAA9B6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049" y="4985818"/>
            <a:ext cx="2503968" cy="1628380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CB96A664-EA92-4908-8C3E-E9E28FBE7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60049" y="4779407"/>
            <a:ext cx="2139033" cy="19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62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矩形: 圓角 33">
            <a:extLst>
              <a:ext uri="{FF2B5EF4-FFF2-40B4-BE49-F238E27FC236}">
                <a16:creationId xmlns:a16="http://schemas.microsoft.com/office/drawing/2014/main" id="{54795796-DF55-FD80-FF97-AEB09A7B611D}"/>
              </a:ext>
            </a:extLst>
          </p:cNvPr>
          <p:cNvSpPr/>
          <p:nvPr/>
        </p:nvSpPr>
        <p:spPr>
          <a:xfrm>
            <a:off x="7736974" y="3037200"/>
            <a:ext cx="3143360" cy="3655906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F5FBFF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91" name="矩形: 圓角 290">
            <a:extLst>
              <a:ext uri="{FF2B5EF4-FFF2-40B4-BE49-F238E27FC236}">
                <a16:creationId xmlns:a16="http://schemas.microsoft.com/office/drawing/2014/main" id="{77DBEC8D-3347-AF57-7243-D92195764E3A}"/>
              </a:ext>
            </a:extLst>
          </p:cNvPr>
          <p:cNvSpPr/>
          <p:nvPr/>
        </p:nvSpPr>
        <p:spPr>
          <a:xfrm>
            <a:off x="7740172" y="2441523"/>
            <a:ext cx="3140162" cy="61867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88" name="矩形: 圓角 33">
            <a:extLst>
              <a:ext uri="{FF2B5EF4-FFF2-40B4-BE49-F238E27FC236}">
                <a16:creationId xmlns:a16="http://schemas.microsoft.com/office/drawing/2014/main" id="{782EA8E8-A91E-91CF-2B68-AAAC6FBBBA9A}"/>
              </a:ext>
            </a:extLst>
          </p:cNvPr>
          <p:cNvSpPr/>
          <p:nvPr/>
        </p:nvSpPr>
        <p:spPr>
          <a:xfrm>
            <a:off x="4686805" y="3046825"/>
            <a:ext cx="2979260" cy="3655906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F5FBFF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89" name="矩形: 圓角 288">
            <a:extLst>
              <a:ext uri="{FF2B5EF4-FFF2-40B4-BE49-F238E27FC236}">
                <a16:creationId xmlns:a16="http://schemas.microsoft.com/office/drawing/2014/main" id="{07860F37-646C-175D-420A-66131D6930E9}"/>
              </a:ext>
            </a:extLst>
          </p:cNvPr>
          <p:cNvSpPr/>
          <p:nvPr/>
        </p:nvSpPr>
        <p:spPr>
          <a:xfrm>
            <a:off x="4680376" y="2451148"/>
            <a:ext cx="2983017" cy="61867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HBS 3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輕鬆完成備份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3-2-1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的策略</a:t>
            </a:r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2437140" y="2052102"/>
            <a:ext cx="564230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700" b="1" kern="0">
                <a:solidFill>
                  <a:schemeClr val="bg1"/>
                </a:solidFill>
                <a:cs typeface="+mn-ea"/>
                <a:sym typeface="+mn-lt"/>
              </a:rPr>
              <a:t>混合型備份與同步中心</a:t>
            </a:r>
          </a:p>
        </p:txBody>
      </p:sp>
      <p:sp>
        <p:nvSpPr>
          <p:cNvPr id="176" name="矩形: 圓角 33">
            <a:extLst>
              <a:ext uri="{FF2B5EF4-FFF2-40B4-BE49-F238E27FC236}">
                <a16:creationId xmlns:a16="http://schemas.microsoft.com/office/drawing/2014/main" id="{A3F46127-FC32-87FA-A8AC-45B42FEAEB20}"/>
              </a:ext>
            </a:extLst>
          </p:cNvPr>
          <p:cNvSpPr/>
          <p:nvPr/>
        </p:nvSpPr>
        <p:spPr>
          <a:xfrm>
            <a:off x="1617249" y="3048370"/>
            <a:ext cx="2979260" cy="3655906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F5FBFF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180" name="矩形: 圓角 179">
            <a:extLst>
              <a:ext uri="{FF2B5EF4-FFF2-40B4-BE49-F238E27FC236}">
                <a16:creationId xmlns:a16="http://schemas.microsoft.com/office/drawing/2014/main" id="{BE24AC72-722B-862F-E215-666EEFB14294}"/>
              </a:ext>
            </a:extLst>
          </p:cNvPr>
          <p:cNvSpPr/>
          <p:nvPr/>
        </p:nvSpPr>
        <p:spPr>
          <a:xfrm>
            <a:off x="1620446" y="2452693"/>
            <a:ext cx="2976554" cy="61867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82" name="矩形 181">
            <a:extLst>
              <a:ext uri="{FF2B5EF4-FFF2-40B4-BE49-F238E27FC236}">
                <a16:creationId xmlns:a16="http://schemas.microsoft.com/office/drawing/2014/main" id="{A4259758-5B1C-4740-EFDC-CF9F41585F96}"/>
              </a:ext>
            </a:extLst>
          </p:cNvPr>
          <p:cNvSpPr/>
          <p:nvPr/>
        </p:nvSpPr>
        <p:spPr>
          <a:xfrm>
            <a:off x="2430901" y="1677889"/>
            <a:ext cx="5493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HBS 3 (Hybrid Backup Sync 3)</a:t>
            </a:r>
          </a:p>
        </p:txBody>
      </p:sp>
      <p:pic>
        <p:nvPicPr>
          <p:cNvPr id="189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99C46A62-2B81-42B1-0767-3DF67FCD9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2089" y="2958964"/>
            <a:ext cx="803922" cy="80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8" descr="ç¸éåç">
            <a:extLst>
              <a:ext uri="{FF2B5EF4-FFF2-40B4-BE49-F238E27FC236}">
                <a16:creationId xmlns:a16="http://schemas.microsoft.com/office/drawing/2014/main" id="{C2F3D28D-A39C-4CB0-2FA4-50FB3283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1350" y="4306274"/>
            <a:ext cx="803922" cy="5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96FC3FB5-D6C6-8E0E-3A0C-3DFC5D6C0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1940" y="5345165"/>
            <a:ext cx="699619" cy="72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文字方塊 191">
            <a:extLst>
              <a:ext uri="{FF2B5EF4-FFF2-40B4-BE49-F238E27FC236}">
                <a16:creationId xmlns:a16="http://schemas.microsoft.com/office/drawing/2014/main" id="{4CC7E32E-516C-656F-F2B5-D195C8EA2770}"/>
              </a:ext>
            </a:extLst>
          </p:cNvPr>
          <p:cNvSpPr txBox="1"/>
          <p:nvPr/>
        </p:nvSpPr>
        <p:spPr>
          <a:xfrm>
            <a:off x="5883293" y="6263366"/>
            <a:ext cx="1680675" cy="4001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雲端存取</a:t>
            </a:r>
          </a:p>
        </p:txBody>
      </p:sp>
      <p:sp>
        <p:nvSpPr>
          <p:cNvPr id="193" name="文字方塊 192">
            <a:extLst>
              <a:ext uri="{FF2B5EF4-FFF2-40B4-BE49-F238E27FC236}">
                <a16:creationId xmlns:a16="http://schemas.microsoft.com/office/drawing/2014/main" id="{F583EEC3-295D-A4C0-511B-E615CBC2A944}"/>
              </a:ext>
            </a:extLst>
          </p:cNvPr>
          <p:cNvSpPr txBox="1"/>
          <p:nvPr/>
        </p:nvSpPr>
        <p:spPr>
          <a:xfrm>
            <a:off x="4917487" y="4289513"/>
            <a:ext cx="2241521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cs typeface="+mn-ea"/>
                <a:sym typeface="+mn-lt"/>
              </a:rPr>
              <a:t>File Station</a:t>
            </a:r>
            <a:r>
              <a:rPr lang="zh-TW" altLang="en-US" sz="900" b="1">
                <a:cs typeface="+mn-ea"/>
                <a:sym typeface="+mn-lt"/>
              </a:rPr>
              <a:t> 即將推出 </a:t>
            </a:r>
            <a:r>
              <a:rPr lang="en-US" altLang="zh-TW" sz="900" b="1" err="1">
                <a:cs typeface="+mn-ea"/>
                <a:sym typeface="+mn-lt"/>
              </a:rPr>
              <a:t>QuDedup</a:t>
            </a:r>
            <a:r>
              <a:rPr lang="en-US" altLang="zh-TW" sz="900" b="1">
                <a:cs typeface="+mn-ea"/>
                <a:sym typeface="+mn-lt"/>
              </a:rPr>
              <a:t> 
</a:t>
            </a:r>
            <a:r>
              <a:rPr lang="zh-TW" altLang="en-US" sz="900" b="1">
                <a:cs typeface="+mn-ea"/>
                <a:sym typeface="+mn-lt"/>
              </a:rPr>
              <a:t>還原及預覽功能</a:t>
            </a:r>
            <a:endParaRPr lang="en-US" altLang="zh-TW" sz="1050">
              <a:cs typeface="+mn-ea"/>
              <a:sym typeface="+mn-lt"/>
            </a:endParaRPr>
          </a:p>
        </p:txBody>
      </p:sp>
      <p:cxnSp>
        <p:nvCxnSpPr>
          <p:cNvPr id="194" name="直線單箭頭接點 55">
            <a:extLst>
              <a:ext uri="{FF2B5EF4-FFF2-40B4-BE49-F238E27FC236}">
                <a16:creationId xmlns:a16="http://schemas.microsoft.com/office/drawing/2014/main" id="{D782B6D5-EA4D-1C88-8DFE-2D2A3D46FE8D}"/>
              </a:ext>
            </a:extLst>
          </p:cNvPr>
          <p:cNvCxnSpPr>
            <a:cxnSpLocks/>
          </p:cNvCxnSpPr>
          <p:nvPr/>
        </p:nvCxnSpPr>
        <p:spPr>
          <a:xfrm>
            <a:off x="3808983" y="3523196"/>
            <a:ext cx="1182483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單箭頭接點 61">
            <a:extLst>
              <a:ext uri="{FF2B5EF4-FFF2-40B4-BE49-F238E27FC236}">
                <a16:creationId xmlns:a16="http://schemas.microsoft.com/office/drawing/2014/main" id="{EF37DAAE-83A7-8F27-B6DE-171B67C08557}"/>
              </a:ext>
            </a:extLst>
          </p:cNvPr>
          <p:cNvCxnSpPr>
            <a:cxnSpLocks/>
          </p:cNvCxnSpPr>
          <p:nvPr/>
        </p:nvCxnSpPr>
        <p:spPr>
          <a:xfrm>
            <a:off x="3197336" y="4231767"/>
            <a:ext cx="0" cy="692225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矩形: 圓角 62">
            <a:extLst>
              <a:ext uri="{FF2B5EF4-FFF2-40B4-BE49-F238E27FC236}">
                <a16:creationId xmlns:a16="http://schemas.microsoft.com/office/drawing/2014/main" id="{B709C8FA-5BE5-C3D0-766C-3F331DEB50C9}"/>
              </a:ext>
            </a:extLst>
          </p:cNvPr>
          <p:cNvSpPr/>
          <p:nvPr/>
        </p:nvSpPr>
        <p:spPr>
          <a:xfrm>
            <a:off x="3875165" y="3160149"/>
            <a:ext cx="1077064" cy="241963"/>
          </a:xfrm>
          <a:prstGeom prst="roundRect">
            <a:avLst>
              <a:gd name="adj" fmla="val 12464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198" name="文字方塊 197">
            <a:extLst>
              <a:ext uri="{FF2B5EF4-FFF2-40B4-BE49-F238E27FC236}">
                <a16:creationId xmlns:a16="http://schemas.microsoft.com/office/drawing/2014/main" id="{9B734E75-9B7E-F7CB-D504-E8B44F45118E}"/>
              </a:ext>
            </a:extLst>
          </p:cNvPr>
          <p:cNvSpPr txBox="1"/>
          <p:nvPr/>
        </p:nvSpPr>
        <p:spPr>
          <a:xfrm>
            <a:off x="3652491" y="3158141"/>
            <a:ext cx="1531203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cs typeface="+mn-ea"/>
                <a:sym typeface="+mn-lt"/>
              </a:rPr>
              <a:t>Backup/Restore</a:t>
            </a:r>
            <a:endParaRPr lang="zh-TW" altLang="en-US" sz="10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00" name="圖形 199">
            <a:extLst>
              <a:ext uri="{FF2B5EF4-FFF2-40B4-BE49-F238E27FC236}">
                <a16:creationId xmlns:a16="http://schemas.microsoft.com/office/drawing/2014/main" id="{B8789FF4-5F54-B44A-BD87-8B1E6FA35F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3606" y="3207143"/>
            <a:ext cx="586628" cy="586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1" name="圖形 200">
            <a:extLst>
              <a:ext uri="{FF2B5EF4-FFF2-40B4-BE49-F238E27FC236}">
                <a16:creationId xmlns:a16="http://schemas.microsoft.com/office/drawing/2014/main" id="{95763BE1-2F87-0EC7-9EB2-2F23A9309B0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82910" y="4730485"/>
            <a:ext cx="2033047" cy="880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2" name="圖片 201">
            <a:extLst>
              <a:ext uri="{FF2B5EF4-FFF2-40B4-BE49-F238E27FC236}">
                <a16:creationId xmlns:a16="http://schemas.microsoft.com/office/drawing/2014/main" id="{E1718F86-D31F-2F71-2831-38608F6FB67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179" y="4969636"/>
            <a:ext cx="498259" cy="498259"/>
          </a:xfrm>
          <a:prstGeom prst="rect">
            <a:avLst/>
          </a:prstGeom>
        </p:spPr>
      </p:pic>
      <p:pic>
        <p:nvPicPr>
          <p:cNvPr id="203" name="圖形 202">
            <a:extLst>
              <a:ext uri="{FF2B5EF4-FFF2-40B4-BE49-F238E27FC236}">
                <a16:creationId xmlns:a16="http://schemas.microsoft.com/office/drawing/2014/main" id="{A7A245A2-74F3-9DA2-1B50-CA8E3A00D90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54617" y="4782794"/>
            <a:ext cx="263337" cy="819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4" name="矩形: 圓角 73">
            <a:extLst>
              <a:ext uri="{FF2B5EF4-FFF2-40B4-BE49-F238E27FC236}">
                <a16:creationId xmlns:a16="http://schemas.microsoft.com/office/drawing/2014/main" id="{B53EB24D-84C9-413F-81B9-2EDF3928E002}"/>
              </a:ext>
            </a:extLst>
          </p:cNvPr>
          <p:cNvSpPr/>
          <p:nvPr/>
        </p:nvSpPr>
        <p:spPr>
          <a:xfrm>
            <a:off x="6284416" y="5116499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05" name="文字方塊 204">
            <a:extLst>
              <a:ext uri="{FF2B5EF4-FFF2-40B4-BE49-F238E27FC236}">
                <a16:creationId xmlns:a16="http://schemas.microsoft.com/office/drawing/2014/main" id="{E14F7CD6-0F79-2180-0D2D-B0A5C73FA11E}"/>
              </a:ext>
            </a:extLst>
          </p:cNvPr>
          <p:cNvSpPr txBox="1"/>
          <p:nvPr/>
        </p:nvSpPr>
        <p:spPr>
          <a:xfrm>
            <a:off x="6286783" y="5110323"/>
            <a:ext cx="624092" cy="307777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06" name="圖形 205">
            <a:extLst>
              <a:ext uri="{FF2B5EF4-FFF2-40B4-BE49-F238E27FC236}">
                <a16:creationId xmlns:a16="http://schemas.microsoft.com/office/drawing/2014/main" id="{900C1A9D-E464-84DF-3FCF-C3D8582FF7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21236" y="6011782"/>
            <a:ext cx="586628" cy="586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7" name="直線單箭頭接點 77">
            <a:extLst>
              <a:ext uri="{FF2B5EF4-FFF2-40B4-BE49-F238E27FC236}">
                <a16:creationId xmlns:a16="http://schemas.microsoft.com/office/drawing/2014/main" id="{74C5FB09-D4C3-4281-DECC-DD71A898CCF5}"/>
              </a:ext>
            </a:extLst>
          </p:cNvPr>
          <p:cNvCxnSpPr>
            <a:cxnSpLocks/>
          </p:cNvCxnSpPr>
          <p:nvPr/>
        </p:nvCxnSpPr>
        <p:spPr>
          <a:xfrm>
            <a:off x="5702699" y="5572145"/>
            <a:ext cx="0" cy="40255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" name="圖形 207">
            <a:extLst>
              <a:ext uri="{FF2B5EF4-FFF2-40B4-BE49-F238E27FC236}">
                <a16:creationId xmlns:a16="http://schemas.microsoft.com/office/drawing/2014/main" id="{FE085300-2AAD-BEC2-47BC-B1DD72C4EB5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51872" y="5549293"/>
            <a:ext cx="1745404" cy="981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9" name="矩形: 圓角 83">
            <a:extLst>
              <a:ext uri="{FF2B5EF4-FFF2-40B4-BE49-F238E27FC236}">
                <a16:creationId xmlns:a16="http://schemas.microsoft.com/office/drawing/2014/main" id="{32589438-6C46-B803-037B-76CB16051231}"/>
              </a:ext>
            </a:extLst>
          </p:cNvPr>
          <p:cNvSpPr/>
          <p:nvPr/>
        </p:nvSpPr>
        <p:spPr>
          <a:xfrm>
            <a:off x="9398449" y="5433135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10" name="文字方塊 209">
            <a:extLst>
              <a:ext uri="{FF2B5EF4-FFF2-40B4-BE49-F238E27FC236}">
                <a16:creationId xmlns:a16="http://schemas.microsoft.com/office/drawing/2014/main" id="{54DCBE4A-8F13-09FF-79C4-4F5C9ED13DF8}"/>
              </a:ext>
            </a:extLst>
          </p:cNvPr>
          <p:cNvSpPr txBox="1"/>
          <p:nvPr/>
        </p:nvSpPr>
        <p:spPr>
          <a:xfrm>
            <a:off x="9373315" y="5426957"/>
            <a:ext cx="6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1" name="矩形: 圓角 98">
            <a:extLst>
              <a:ext uri="{FF2B5EF4-FFF2-40B4-BE49-F238E27FC236}">
                <a16:creationId xmlns:a16="http://schemas.microsoft.com/office/drawing/2014/main" id="{33E549EF-3CF3-3F6F-BE02-D72C7B0187D8}"/>
              </a:ext>
            </a:extLst>
          </p:cNvPr>
          <p:cNvSpPr/>
          <p:nvPr/>
        </p:nvSpPr>
        <p:spPr>
          <a:xfrm>
            <a:off x="9649438" y="3692281"/>
            <a:ext cx="1064876" cy="276924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431800" dist="1016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12" name="文字方塊 211">
            <a:extLst>
              <a:ext uri="{FF2B5EF4-FFF2-40B4-BE49-F238E27FC236}">
                <a16:creationId xmlns:a16="http://schemas.microsoft.com/office/drawing/2014/main" id="{C7378316-FF2F-2307-C1E2-42EF5CDA0487}"/>
              </a:ext>
            </a:extLst>
          </p:cNvPr>
          <p:cNvSpPr txBox="1"/>
          <p:nvPr/>
        </p:nvSpPr>
        <p:spPr>
          <a:xfrm>
            <a:off x="10027382" y="3680516"/>
            <a:ext cx="624092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cs typeface="+mn-ea"/>
                <a:sym typeface="+mn-lt"/>
              </a:rPr>
              <a:t>東京</a:t>
            </a:r>
          </a:p>
        </p:txBody>
      </p:sp>
      <p:pic>
        <p:nvPicPr>
          <p:cNvPr id="213" name="圖形 212">
            <a:extLst>
              <a:ext uri="{FF2B5EF4-FFF2-40B4-BE49-F238E27FC236}">
                <a16:creationId xmlns:a16="http://schemas.microsoft.com/office/drawing/2014/main" id="{64499643-D514-7AA2-6924-D897627571E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24048" y="3235613"/>
            <a:ext cx="1745404" cy="981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4" name="圖片 213">
            <a:extLst>
              <a:ext uri="{FF2B5EF4-FFF2-40B4-BE49-F238E27FC236}">
                <a16:creationId xmlns:a16="http://schemas.microsoft.com/office/drawing/2014/main" id="{C61B8D89-76D3-4485-4344-43028672B05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002" y="3557937"/>
            <a:ext cx="498259" cy="49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5" name="矩形: 圓角 102">
            <a:extLst>
              <a:ext uri="{FF2B5EF4-FFF2-40B4-BE49-F238E27FC236}">
                <a16:creationId xmlns:a16="http://schemas.microsoft.com/office/drawing/2014/main" id="{C3F36942-8869-811B-60B6-BE7057A4203D}"/>
              </a:ext>
            </a:extLst>
          </p:cNvPr>
          <p:cNvSpPr/>
          <p:nvPr/>
        </p:nvSpPr>
        <p:spPr>
          <a:xfrm>
            <a:off x="9370625" y="3119455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16" name="文字方塊 215">
            <a:extLst>
              <a:ext uri="{FF2B5EF4-FFF2-40B4-BE49-F238E27FC236}">
                <a16:creationId xmlns:a16="http://schemas.microsoft.com/office/drawing/2014/main" id="{E0F331EA-7CD6-DBA3-2ED9-D74E2C320104}"/>
              </a:ext>
            </a:extLst>
          </p:cNvPr>
          <p:cNvSpPr txBox="1"/>
          <p:nvPr/>
        </p:nvSpPr>
        <p:spPr>
          <a:xfrm>
            <a:off x="9345492" y="3113276"/>
            <a:ext cx="6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17" name="圖形 216">
            <a:extLst>
              <a:ext uri="{FF2B5EF4-FFF2-40B4-BE49-F238E27FC236}">
                <a16:creationId xmlns:a16="http://schemas.microsoft.com/office/drawing/2014/main" id="{52EE108E-1E71-ECD2-F29F-60353813E40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97636" y="4409692"/>
            <a:ext cx="1745404" cy="981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8" name="矩形: 圓角 107">
            <a:extLst>
              <a:ext uri="{FF2B5EF4-FFF2-40B4-BE49-F238E27FC236}">
                <a16:creationId xmlns:a16="http://schemas.microsoft.com/office/drawing/2014/main" id="{CEEEEAB3-7121-3B83-E6BC-A04AC973A1FF}"/>
              </a:ext>
            </a:extLst>
          </p:cNvPr>
          <p:cNvSpPr/>
          <p:nvPr/>
        </p:nvSpPr>
        <p:spPr>
          <a:xfrm>
            <a:off x="9344214" y="4293532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19" name="文字方塊 218">
            <a:extLst>
              <a:ext uri="{FF2B5EF4-FFF2-40B4-BE49-F238E27FC236}">
                <a16:creationId xmlns:a16="http://schemas.microsoft.com/office/drawing/2014/main" id="{DBFEE353-032A-E327-C046-385BBC4D99E1}"/>
              </a:ext>
            </a:extLst>
          </p:cNvPr>
          <p:cNvSpPr txBox="1"/>
          <p:nvPr/>
        </p:nvSpPr>
        <p:spPr>
          <a:xfrm>
            <a:off x="9319081" y="4287358"/>
            <a:ext cx="6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20" name="接點: 肘形 113">
            <a:extLst>
              <a:ext uri="{FF2B5EF4-FFF2-40B4-BE49-F238E27FC236}">
                <a16:creationId xmlns:a16="http://schemas.microsoft.com/office/drawing/2014/main" id="{C86E98E5-CC95-3012-BFC8-05132361A7DA}"/>
              </a:ext>
            </a:extLst>
          </p:cNvPr>
          <p:cNvCxnSpPr>
            <a:cxnSpLocks/>
          </p:cNvCxnSpPr>
          <p:nvPr/>
        </p:nvCxnSpPr>
        <p:spPr>
          <a:xfrm>
            <a:off x="3857048" y="3743437"/>
            <a:ext cx="1144224" cy="1235772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矩形: 圓角 114">
            <a:extLst>
              <a:ext uri="{FF2B5EF4-FFF2-40B4-BE49-F238E27FC236}">
                <a16:creationId xmlns:a16="http://schemas.microsoft.com/office/drawing/2014/main" id="{5D0423E1-5E2D-F85B-F94E-26E172AF5B01}"/>
              </a:ext>
            </a:extLst>
          </p:cNvPr>
          <p:cNvSpPr/>
          <p:nvPr/>
        </p:nvSpPr>
        <p:spPr>
          <a:xfrm>
            <a:off x="4107180" y="4120952"/>
            <a:ext cx="624092" cy="235613"/>
          </a:xfrm>
          <a:prstGeom prst="roundRect">
            <a:avLst>
              <a:gd name="adj" fmla="val 1189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22" name="文字方塊 221">
            <a:extLst>
              <a:ext uri="{FF2B5EF4-FFF2-40B4-BE49-F238E27FC236}">
                <a16:creationId xmlns:a16="http://schemas.microsoft.com/office/drawing/2014/main" id="{551F610C-9E03-58D5-9C49-781ECD2BA05D}"/>
              </a:ext>
            </a:extLst>
          </p:cNvPr>
          <p:cNvSpPr txBox="1"/>
          <p:nvPr/>
        </p:nvSpPr>
        <p:spPr>
          <a:xfrm>
            <a:off x="4035664" y="4117053"/>
            <a:ext cx="822817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cs typeface="+mn-ea"/>
                <a:sym typeface="+mn-lt"/>
              </a:rPr>
              <a:t>TCP BBR</a:t>
            </a:r>
            <a:endParaRPr lang="zh-TW" altLang="en-US" sz="1000" b="1" spc="-113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3" name="橢圓 222">
            <a:extLst>
              <a:ext uri="{FF2B5EF4-FFF2-40B4-BE49-F238E27FC236}">
                <a16:creationId xmlns:a16="http://schemas.microsoft.com/office/drawing/2014/main" id="{BAA509AA-76F6-2F85-B183-C44EB650B464}"/>
              </a:ext>
            </a:extLst>
          </p:cNvPr>
          <p:cNvSpPr/>
          <p:nvPr/>
        </p:nvSpPr>
        <p:spPr>
          <a:xfrm>
            <a:off x="7352328" y="3639760"/>
            <a:ext cx="748189" cy="823008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grpSp>
        <p:nvGrpSpPr>
          <p:cNvPr id="224" name="圖形 107">
            <a:extLst>
              <a:ext uri="{FF2B5EF4-FFF2-40B4-BE49-F238E27FC236}">
                <a16:creationId xmlns:a16="http://schemas.microsoft.com/office/drawing/2014/main" id="{7E7BCC18-08C1-AB1D-3CFE-F26C7AB01A48}"/>
              </a:ext>
            </a:extLst>
          </p:cNvPr>
          <p:cNvGrpSpPr/>
          <p:nvPr/>
        </p:nvGrpSpPr>
        <p:grpSpPr>
          <a:xfrm>
            <a:off x="7539857" y="3751061"/>
            <a:ext cx="384812" cy="609015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225" name="手繪多邊形: 圖案 118">
              <a:extLst>
                <a:ext uri="{FF2B5EF4-FFF2-40B4-BE49-F238E27FC236}">
                  <a16:creationId xmlns:a16="http://schemas.microsoft.com/office/drawing/2014/main" id="{0E95DE64-F7B8-14FE-AB48-7113DD73B48B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226" name="手繪多邊形: 圖案 119">
              <a:extLst>
                <a:ext uri="{FF2B5EF4-FFF2-40B4-BE49-F238E27FC236}">
                  <a16:creationId xmlns:a16="http://schemas.microsoft.com/office/drawing/2014/main" id="{67A39E61-1A7C-2575-C0FD-17665BF93B9F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227" name="手繪多邊形: 圖案 120">
              <a:extLst>
                <a:ext uri="{FF2B5EF4-FFF2-40B4-BE49-F238E27FC236}">
                  <a16:creationId xmlns:a16="http://schemas.microsoft.com/office/drawing/2014/main" id="{A746960B-762E-F354-BB5D-830D2E2C2E40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228" name="手繪多邊形: 圖案 121">
              <a:extLst>
                <a:ext uri="{FF2B5EF4-FFF2-40B4-BE49-F238E27FC236}">
                  <a16:creationId xmlns:a16="http://schemas.microsoft.com/office/drawing/2014/main" id="{8A70C0CB-8CF4-ED6E-52EB-42CBEAE34623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229" name="手繪多邊形: 圖案 122">
              <a:extLst>
                <a:ext uri="{FF2B5EF4-FFF2-40B4-BE49-F238E27FC236}">
                  <a16:creationId xmlns:a16="http://schemas.microsoft.com/office/drawing/2014/main" id="{975B01F6-E013-F5F9-037D-51CEB729DA0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230" name="手繪多邊形: 圖案 123">
              <a:extLst>
                <a:ext uri="{FF2B5EF4-FFF2-40B4-BE49-F238E27FC236}">
                  <a16:creationId xmlns:a16="http://schemas.microsoft.com/office/drawing/2014/main" id="{E8349F92-A0D6-6140-7851-6316C4861695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</p:grpSp>
      <p:sp>
        <p:nvSpPr>
          <p:cNvPr id="231" name="橢圓 230">
            <a:extLst>
              <a:ext uri="{FF2B5EF4-FFF2-40B4-BE49-F238E27FC236}">
                <a16:creationId xmlns:a16="http://schemas.microsoft.com/office/drawing/2014/main" id="{C1CB1925-02AF-166A-4273-6EAC7B2266F0}"/>
              </a:ext>
            </a:extLst>
          </p:cNvPr>
          <p:cNvSpPr/>
          <p:nvPr/>
        </p:nvSpPr>
        <p:spPr>
          <a:xfrm>
            <a:off x="7367914" y="5593739"/>
            <a:ext cx="748189" cy="823008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grpSp>
        <p:nvGrpSpPr>
          <p:cNvPr id="232" name="圖形 107">
            <a:extLst>
              <a:ext uri="{FF2B5EF4-FFF2-40B4-BE49-F238E27FC236}">
                <a16:creationId xmlns:a16="http://schemas.microsoft.com/office/drawing/2014/main" id="{B99131EA-CA57-27EF-3918-DB07FEE9CD47}"/>
              </a:ext>
            </a:extLst>
          </p:cNvPr>
          <p:cNvGrpSpPr/>
          <p:nvPr/>
        </p:nvGrpSpPr>
        <p:grpSpPr>
          <a:xfrm>
            <a:off x="7523431" y="5815831"/>
            <a:ext cx="450288" cy="417194"/>
            <a:chOff x="5683805" y="5518573"/>
            <a:chExt cx="371586" cy="312979"/>
          </a:xfrm>
          <a:solidFill>
            <a:schemeClr val="bg1"/>
          </a:solidFill>
        </p:grpSpPr>
        <p:sp>
          <p:nvSpPr>
            <p:cNvPr id="233" name="手繪多邊形: 圖案 126">
              <a:extLst>
                <a:ext uri="{FF2B5EF4-FFF2-40B4-BE49-F238E27FC236}">
                  <a16:creationId xmlns:a16="http://schemas.microsoft.com/office/drawing/2014/main" id="{7FD784E8-A6FF-8718-C9BD-054CBCDFF212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234" name="手繪多邊形: 圖案 127">
              <a:extLst>
                <a:ext uri="{FF2B5EF4-FFF2-40B4-BE49-F238E27FC236}">
                  <a16:creationId xmlns:a16="http://schemas.microsoft.com/office/drawing/2014/main" id="{1C45CE18-515E-52ED-14D2-6A6D90B01EAE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235" name="手繪多邊形: 圖案 128">
              <a:extLst>
                <a:ext uri="{FF2B5EF4-FFF2-40B4-BE49-F238E27FC236}">
                  <a16:creationId xmlns:a16="http://schemas.microsoft.com/office/drawing/2014/main" id="{D9CF99BF-0407-D563-4C26-4710D0FFB393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236" name="手繪多邊形: 圖案 129">
              <a:extLst>
                <a:ext uri="{FF2B5EF4-FFF2-40B4-BE49-F238E27FC236}">
                  <a16:creationId xmlns:a16="http://schemas.microsoft.com/office/drawing/2014/main" id="{C40E3411-2E08-F36A-B5E9-8C2B3587A5C6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237" name="手繪多邊形: 圖案 130">
              <a:extLst>
                <a:ext uri="{FF2B5EF4-FFF2-40B4-BE49-F238E27FC236}">
                  <a16:creationId xmlns:a16="http://schemas.microsoft.com/office/drawing/2014/main" id="{E0023FDD-B0CF-704A-20B4-3619925813DC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238" name="手繪多邊形: 圖案 131">
              <a:extLst>
                <a:ext uri="{FF2B5EF4-FFF2-40B4-BE49-F238E27FC236}">
                  <a16:creationId xmlns:a16="http://schemas.microsoft.com/office/drawing/2014/main" id="{5C9FD935-55FF-860E-DF26-F9F2F90A8228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239" name="手繪多邊形: 圖案 132">
              <a:extLst>
                <a:ext uri="{FF2B5EF4-FFF2-40B4-BE49-F238E27FC236}">
                  <a16:creationId xmlns:a16="http://schemas.microsoft.com/office/drawing/2014/main" id="{0C992D04-1B27-7F50-1ECF-BC8CCECDB0D8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240" name="手繪多邊形: 圖案 133">
              <a:extLst>
                <a:ext uri="{FF2B5EF4-FFF2-40B4-BE49-F238E27FC236}">
                  <a16:creationId xmlns:a16="http://schemas.microsoft.com/office/drawing/2014/main" id="{5FE0285E-8592-B07B-C344-E0BED3845553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</p:grpSp>
      <p:grpSp>
        <p:nvGrpSpPr>
          <p:cNvPr id="241" name="群組 240">
            <a:extLst>
              <a:ext uri="{FF2B5EF4-FFF2-40B4-BE49-F238E27FC236}">
                <a16:creationId xmlns:a16="http://schemas.microsoft.com/office/drawing/2014/main" id="{4A497C3F-08CD-DF1B-86DC-D7737898046B}"/>
              </a:ext>
            </a:extLst>
          </p:cNvPr>
          <p:cNvGrpSpPr/>
          <p:nvPr/>
        </p:nvGrpSpPr>
        <p:grpSpPr>
          <a:xfrm>
            <a:off x="7139091" y="4618592"/>
            <a:ext cx="1130588" cy="685104"/>
            <a:chOff x="5382236" y="3152426"/>
            <a:chExt cx="932985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42" name="圖形 106">
              <a:extLst>
                <a:ext uri="{FF2B5EF4-FFF2-40B4-BE49-F238E27FC236}">
                  <a16:creationId xmlns:a16="http://schemas.microsoft.com/office/drawing/2014/main" id="{F7659E50-BE45-1C1A-7335-BDA9A26B0F3D}"/>
                </a:ext>
              </a:extLst>
            </p:cNvPr>
            <p:cNvGrpSpPr/>
            <p:nvPr/>
          </p:nvGrpSpPr>
          <p:grpSpPr>
            <a:xfrm>
              <a:off x="5382236" y="3398651"/>
              <a:ext cx="366236" cy="267740"/>
              <a:chOff x="9637509" y="2915693"/>
              <a:chExt cx="366236" cy="267740"/>
            </a:xfrm>
            <a:solidFill>
              <a:schemeClr val="accent1"/>
            </a:solidFill>
          </p:grpSpPr>
          <p:sp>
            <p:nvSpPr>
              <p:cNvPr id="257" name="手繪多邊形: 圖案 150">
                <a:extLst>
                  <a:ext uri="{FF2B5EF4-FFF2-40B4-BE49-F238E27FC236}">
                    <a16:creationId xmlns:a16="http://schemas.microsoft.com/office/drawing/2014/main" id="{91CF8077-63FA-490B-B2CB-D7BA615F9DF9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  <p:grpSp>
            <p:nvGrpSpPr>
              <p:cNvPr id="258" name="圖形 106">
                <a:extLst>
                  <a:ext uri="{FF2B5EF4-FFF2-40B4-BE49-F238E27FC236}">
                    <a16:creationId xmlns:a16="http://schemas.microsoft.com/office/drawing/2014/main" id="{6D4CD57F-1A2D-D46E-BC33-07B62DC58280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5" cy="221748"/>
                <a:chOff x="9647019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260" name="手繪多邊形: 圖案 153">
                  <a:extLst>
                    <a:ext uri="{FF2B5EF4-FFF2-40B4-BE49-F238E27FC236}">
                      <a16:creationId xmlns:a16="http://schemas.microsoft.com/office/drawing/2014/main" id="{F93EE9A4-F4FE-D0B0-61A0-6287FB17C12F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261" name="手繪多邊形: 圖案 154">
                  <a:extLst>
                    <a:ext uri="{FF2B5EF4-FFF2-40B4-BE49-F238E27FC236}">
                      <a16:creationId xmlns:a16="http://schemas.microsoft.com/office/drawing/2014/main" id="{D4DD4FEC-A5E6-20C9-2122-D5A629F9D725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59" name="手繪多邊形: 圖案 152">
                <a:extLst>
                  <a:ext uri="{FF2B5EF4-FFF2-40B4-BE49-F238E27FC236}">
                    <a16:creationId xmlns:a16="http://schemas.microsoft.com/office/drawing/2014/main" id="{B83631CD-0B36-4C90-455C-2A18182C4192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</p:grpSp>
        <p:grpSp>
          <p:nvGrpSpPr>
            <p:cNvPr id="243" name="圖形 106">
              <a:extLst>
                <a:ext uri="{FF2B5EF4-FFF2-40B4-BE49-F238E27FC236}">
                  <a16:creationId xmlns:a16="http://schemas.microsoft.com/office/drawing/2014/main" id="{8AAB5AE4-F158-A2C9-CB68-A9D9629D7F44}"/>
                </a:ext>
              </a:extLst>
            </p:cNvPr>
            <p:cNvGrpSpPr/>
            <p:nvPr/>
          </p:nvGrpSpPr>
          <p:grpSpPr>
            <a:xfrm>
              <a:off x="5948985" y="3398651"/>
              <a:ext cx="366236" cy="267740"/>
              <a:chOff x="10204258" y="2915693"/>
              <a:chExt cx="366236" cy="267740"/>
            </a:xfrm>
            <a:solidFill>
              <a:schemeClr val="accent1"/>
            </a:solidFill>
          </p:grpSpPr>
          <p:sp>
            <p:nvSpPr>
              <p:cNvPr id="252" name="手繪多邊形: 圖案 145">
                <a:extLst>
                  <a:ext uri="{FF2B5EF4-FFF2-40B4-BE49-F238E27FC236}">
                    <a16:creationId xmlns:a16="http://schemas.microsoft.com/office/drawing/2014/main" id="{8DAC93A8-6A6D-FAAA-62B9-31E2B4A9C6F2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  <p:grpSp>
            <p:nvGrpSpPr>
              <p:cNvPr id="253" name="圖形 106">
                <a:extLst>
                  <a:ext uri="{FF2B5EF4-FFF2-40B4-BE49-F238E27FC236}">
                    <a16:creationId xmlns:a16="http://schemas.microsoft.com/office/drawing/2014/main" id="{AD0AC9BF-E371-D32A-0E45-3BF482740AFC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5" cy="221748"/>
                <a:chOff x="10213768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255" name="手繪多邊形: 圖案 148">
                  <a:extLst>
                    <a:ext uri="{FF2B5EF4-FFF2-40B4-BE49-F238E27FC236}">
                      <a16:creationId xmlns:a16="http://schemas.microsoft.com/office/drawing/2014/main" id="{1BD850E7-EFD0-84CA-937F-896A596DFE0C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256" name="手繪多邊形: 圖案 149">
                  <a:extLst>
                    <a:ext uri="{FF2B5EF4-FFF2-40B4-BE49-F238E27FC236}">
                      <a16:creationId xmlns:a16="http://schemas.microsoft.com/office/drawing/2014/main" id="{AB4F9E69-BDF8-675C-8B1C-FF25063FB5E0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54" name="手繪多邊形: 圖案 147">
                <a:extLst>
                  <a:ext uri="{FF2B5EF4-FFF2-40B4-BE49-F238E27FC236}">
                    <a16:creationId xmlns:a16="http://schemas.microsoft.com/office/drawing/2014/main" id="{A5D08221-AB88-74B6-4F2D-A34611FC8395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</p:grpSp>
        <p:grpSp>
          <p:nvGrpSpPr>
            <p:cNvPr id="244" name="圖形 106">
              <a:extLst>
                <a:ext uri="{FF2B5EF4-FFF2-40B4-BE49-F238E27FC236}">
                  <a16:creationId xmlns:a16="http://schemas.microsoft.com/office/drawing/2014/main" id="{A299B863-75EA-7233-0AE5-F2A785886985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246" name="手繪多邊形: 圖案 139">
                <a:extLst>
                  <a:ext uri="{FF2B5EF4-FFF2-40B4-BE49-F238E27FC236}">
                    <a16:creationId xmlns:a16="http://schemas.microsoft.com/office/drawing/2014/main" id="{4F015890-EE18-EF03-15EA-F99A4DFA1820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  <p:grpSp>
            <p:nvGrpSpPr>
              <p:cNvPr id="247" name="圖形 106">
                <a:extLst>
                  <a:ext uri="{FF2B5EF4-FFF2-40B4-BE49-F238E27FC236}">
                    <a16:creationId xmlns:a16="http://schemas.microsoft.com/office/drawing/2014/main" id="{9600E12D-DED1-DE6D-1D80-80622D583070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10" cy="56382"/>
                <a:chOff x="9696177" y="2803301"/>
                <a:chExt cx="277610" cy="56382"/>
              </a:xfrm>
              <a:solidFill>
                <a:schemeClr val="accent1"/>
              </a:solidFill>
            </p:grpSpPr>
            <p:sp>
              <p:nvSpPr>
                <p:cNvPr id="248" name="手繪多邊形: 圖案 141">
                  <a:extLst>
                    <a:ext uri="{FF2B5EF4-FFF2-40B4-BE49-F238E27FC236}">
                      <a16:creationId xmlns:a16="http://schemas.microsoft.com/office/drawing/2014/main" id="{11EF45D4-F7BB-F8D7-3C37-2AA4FE53E9D8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249" name="手繪多邊形: 圖案 142">
                  <a:extLst>
                    <a:ext uri="{FF2B5EF4-FFF2-40B4-BE49-F238E27FC236}">
                      <a16:creationId xmlns:a16="http://schemas.microsoft.com/office/drawing/2014/main" id="{7A4D23F4-D577-6173-B90A-14C2042D6AF9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250" name="手繪多邊形: 圖案 143">
                  <a:extLst>
                    <a:ext uri="{FF2B5EF4-FFF2-40B4-BE49-F238E27FC236}">
                      <a16:creationId xmlns:a16="http://schemas.microsoft.com/office/drawing/2014/main" id="{8B2045A6-EF9D-28FA-24F2-1F4B6104F633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251" name="手繪多邊形: 圖案 144">
                  <a:extLst>
                    <a:ext uri="{FF2B5EF4-FFF2-40B4-BE49-F238E27FC236}">
                      <a16:creationId xmlns:a16="http://schemas.microsoft.com/office/drawing/2014/main" id="{74A90F2E-2BBB-A3A8-CF5B-508D6DA32B18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5" name="手繪多邊形: 圖案 138">
              <a:extLst>
                <a:ext uri="{FF2B5EF4-FFF2-40B4-BE49-F238E27FC236}">
                  <a16:creationId xmlns:a16="http://schemas.microsoft.com/office/drawing/2014/main" id="{5726C9E5-09FD-A9B7-1DE3-DEC480539B37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</p:grpSp>
      <p:sp>
        <p:nvSpPr>
          <p:cNvPr id="262" name="矩形: 圓角 155">
            <a:extLst>
              <a:ext uri="{FF2B5EF4-FFF2-40B4-BE49-F238E27FC236}">
                <a16:creationId xmlns:a16="http://schemas.microsoft.com/office/drawing/2014/main" id="{92DF4D41-EA2B-69F8-0963-BA4D9F94F75D}"/>
              </a:ext>
            </a:extLst>
          </p:cNvPr>
          <p:cNvSpPr/>
          <p:nvPr/>
        </p:nvSpPr>
        <p:spPr>
          <a:xfrm>
            <a:off x="7120982" y="5311598"/>
            <a:ext cx="1172528" cy="280491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63" name="文字方塊 262">
            <a:extLst>
              <a:ext uri="{FF2B5EF4-FFF2-40B4-BE49-F238E27FC236}">
                <a16:creationId xmlns:a16="http://schemas.microsoft.com/office/drawing/2014/main" id="{CE4B0BE0-3F7B-2BCE-C5E5-7616A890D455}"/>
              </a:ext>
            </a:extLst>
          </p:cNvPr>
          <p:cNvSpPr txBox="1"/>
          <p:nvPr/>
        </p:nvSpPr>
        <p:spPr>
          <a:xfrm>
            <a:off x="6963387" y="5330824"/>
            <a:ext cx="1499837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cs typeface="+mn-ea"/>
                <a:sym typeface="+mn-lt"/>
              </a:rPr>
              <a:t>CIFS / NFS / FTP</a:t>
            </a:r>
          </a:p>
        </p:txBody>
      </p:sp>
      <p:sp>
        <p:nvSpPr>
          <p:cNvPr id="265" name="矩形: 圓角 171">
            <a:extLst>
              <a:ext uri="{FF2B5EF4-FFF2-40B4-BE49-F238E27FC236}">
                <a16:creationId xmlns:a16="http://schemas.microsoft.com/office/drawing/2014/main" id="{6CEA7337-F300-D30E-1A94-B18D7C5D1450}"/>
              </a:ext>
            </a:extLst>
          </p:cNvPr>
          <p:cNvSpPr/>
          <p:nvPr/>
        </p:nvSpPr>
        <p:spPr>
          <a:xfrm>
            <a:off x="9658837" y="4867605"/>
            <a:ext cx="1064876" cy="276924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431800" dist="1016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66" name="圖片 265">
            <a:extLst>
              <a:ext uri="{FF2B5EF4-FFF2-40B4-BE49-F238E27FC236}">
                <a16:creationId xmlns:a16="http://schemas.microsoft.com/office/drawing/2014/main" id="{E0E82110-56EB-255B-82D4-E492A38B649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592" y="4755442"/>
            <a:ext cx="498259" cy="49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7" name="文字方塊 266">
            <a:extLst>
              <a:ext uri="{FF2B5EF4-FFF2-40B4-BE49-F238E27FC236}">
                <a16:creationId xmlns:a16="http://schemas.microsoft.com/office/drawing/2014/main" id="{96C649F1-E37B-776E-55A5-B95A2C5E0734}"/>
              </a:ext>
            </a:extLst>
          </p:cNvPr>
          <p:cNvSpPr txBox="1"/>
          <p:nvPr/>
        </p:nvSpPr>
        <p:spPr>
          <a:xfrm>
            <a:off x="9898230" y="4859877"/>
            <a:ext cx="902926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cs typeface="+mn-ea"/>
                <a:sym typeface="+mn-lt"/>
              </a:rPr>
              <a:t>紐約</a:t>
            </a:r>
            <a:endParaRPr lang="en-US" altLang="zh-TW" sz="13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8" name="矩形: 圓角 172">
            <a:extLst>
              <a:ext uri="{FF2B5EF4-FFF2-40B4-BE49-F238E27FC236}">
                <a16:creationId xmlns:a16="http://schemas.microsoft.com/office/drawing/2014/main" id="{361980AD-AE85-7F80-CC37-F7B7B2238D78}"/>
              </a:ext>
            </a:extLst>
          </p:cNvPr>
          <p:cNvSpPr/>
          <p:nvPr/>
        </p:nvSpPr>
        <p:spPr>
          <a:xfrm>
            <a:off x="9658837" y="6087840"/>
            <a:ext cx="1064876" cy="276924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431800" dist="1016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69" name="圖片 268">
            <a:extLst>
              <a:ext uri="{FF2B5EF4-FFF2-40B4-BE49-F238E27FC236}">
                <a16:creationId xmlns:a16="http://schemas.microsoft.com/office/drawing/2014/main" id="{B2CDF1B2-D67B-49A5-4CB4-90D563C2F63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826" y="5915031"/>
            <a:ext cx="498259" cy="49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0" name="文字方塊 269">
            <a:extLst>
              <a:ext uri="{FF2B5EF4-FFF2-40B4-BE49-F238E27FC236}">
                <a16:creationId xmlns:a16="http://schemas.microsoft.com/office/drawing/2014/main" id="{E45E9E09-5B40-059B-60BC-07451F286539}"/>
              </a:ext>
            </a:extLst>
          </p:cNvPr>
          <p:cNvSpPr txBox="1"/>
          <p:nvPr/>
        </p:nvSpPr>
        <p:spPr>
          <a:xfrm>
            <a:off x="10015619" y="6075204"/>
            <a:ext cx="708433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cs typeface="+mn-ea"/>
                <a:sym typeface="+mn-lt"/>
              </a:rPr>
              <a:t>北京</a:t>
            </a:r>
          </a:p>
        </p:txBody>
      </p:sp>
      <p:sp>
        <p:nvSpPr>
          <p:cNvPr id="271" name="矩形: 圓角 65">
            <a:extLst>
              <a:ext uri="{FF2B5EF4-FFF2-40B4-BE49-F238E27FC236}">
                <a16:creationId xmlns:a16="http://schemas.microsoft.com/office/drawing/2014/main" id="{80C7F762-05AD-082C-05A1-C4176A78A412}"/>
              </a:ext>
            </a:extLst>
          </p:cNvPr>
          <p:cNvSpPr/>
          <p:nvPr/>
        </p:nvSpPr>
        <p:spPr>
          <a:xfrm>
            <a:off x="5717048" y="4005669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81" name="文字方塊 280">
            <a:extLst>
              <a:ext uri="{FF2B5EF4-FFF2-40B4-BE49-F238E27FC236}">
                <a16:creationId xmlns:a16="http://schemas.microsoft.com/office/drawing/2014/main" id="{F8782BCF-E967-FFE3-024A-FA8169B9AEFA}"/>
              </a:ext>
            </a:extLst>
          </p:cNvPr>
          <p:cNvSpPr txBox="1"/>
          <p:nvPr/>
        </p:nvSpPr>
        <p:spPr>
          <a:xfrm>
            <a:off x="5065898" y="2458728"/>
            <a:ext cx="2216232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遠端</a:t>
            </a:r>
            <a:r>
              <a:rPr lang="en" altLang="zh-TW" b="1">
                <a:solidFill>
                  <a:schemeClr val="bg1"/>
                </a:solidFill>
                <a:cs typeface="+mn-ea"/>
                <a:sym typeface="+mn-lt"/>
              </a:rPr>
              <a:t>NAS</a:t>
            </a: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存取 
</a:t>
            </a:r>
            <a:r>
              <a:rPr lang="zh-TW" altLang="en-US" sz="1600" b="1">
                <a:solidFill>
                  <a:schemeClr val="bg1"/>
                </a:solidFill>
                <a:cs typeface="+mn-ea"/>
                <a:sym typeface="+mn-lt"/>
              </a:rPr>
              <a:t>（經 </a:t>
            </a:r>
            <a:r>
              <a:rPr lang="en" altLang="zh-TW" sz="1600" b="1">
                <a:solidFill>
                  <a:schemeClr val="bg1"/>
                </a:solidFill>
                <a:cs typeface="+mn-ea"/>
                <a:sym typeface="+mn-lt"/>
              </a:rPr>
              <a:t>File Station</a:t>
            </a:r>
            <a:r>
              <a:rPr lang="zh-TW" altLang="en" sz="1600" b="1">
                <a:solidFill>
                  <a:schemeClr val="bg1"/>
                </a:solidFill>
                <a:cs typeface="+mn-ea"/>
                <a:sym typeface="+mn-lt"/>
              </a:rPr>
              <a:t>）</a:t>
            </a:r>
            <a:endParaRPr lang="en-US" altLang="zh-TW" sz="1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3" name="文字方塊 282">
            <a:extLst>
              <a:ext uri="{FF2B5EF4-FFF2-40B4-BE49-F238E27FC236}">
                <a16:creationId xmlns:a16="http://schemas.microsoft.com/office/drawing/2014/main" id="{F2B4AD51-3C43-E3B0-B658-882E6B9C512F}"/>
              </a:ext>
            </a:extLst>
          </p:cNvPr>
          <p:cNvSpPr txBox="1"/>
          <p:nvPr/>
        </p:nvSpPr>
        <p:spPr>
          <a:xfrm>
            <a:off x="7810823" y="2470398"/>
            <a:ext cx="3012283" cy="5847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攜帶使用
</a:t>
            </a:r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en-US" altLang="zh-TW" sz="1400" b="1" err="1">
                <a:solidFill>
                  <a:schemeClr val="bg1"/>
                </a:solidFill>
                <a:cs typeface="+mn-ea"/>
                <a:sym typeface="+mn-lt"/>
              </a:rPr>
              <a:t>QuDedup</a:t>
            </a:r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 Extract Tool</a:t>
            </a:r>
            <a:r>
              <a:rPr lang="zh-TW" altLang="en-US" sz="1400" b="1">
                <a:solidFill>
                  <a:schemeClr val="bg1"/>
                </a:solidFill>
                <a:cs typeface="+mn-ea"/>
                <a:sym typeface="+mn-lt"/>
              </a:rPr>
              <a:t> 還原</a:t>
            </a:r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)</a:t>
            </a:r>
          </a:p>
        </p:txBody>
      </p:sp>
      <p:sp>
        <p:nvSpPr>
          <p:cNvPr id="285" name="文字方塊 284">
            <a:extLst>
              <a:ext uri="{FF2B5EF4-FFF2-40B4-BE49-F238E27FC236}">
                <a16:creationId xmlns:a16="http://schemas.microsoft.com/office/drawing/2014/main" id="{C697A401-F76F-43B9-D24C-2CA3C677F679}"/>
              </a:ext>
            </a:extLst>
          </p:cNvPr>
          <p:cNvSpPr txBox="1"/>
          <p:nvPr/>
        </p:nvSpPr>
        <p:spPr>
          <a:xfrm>
            <a:off x="2077111" y="2478481"/>
            <a:ext cx="2252909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本地</a:t>
            </a:r>
            <a:r>
              <a:rPr lang="en" altLang="zh-TW" b="1">
                <a:solidFill>
                  <a:schemeClr val="bg1"/>
                </a:solidFill>
                <a:cs typeface="+mn-ea"/>
                <a:sym typeface="+mn-lt"/>
              </a:rPr>
              <a:t>NAS</a:t>
            </a: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訪問 
</a:t>
            </a:r>
            <a:r>
              <a:rPr lang="zh-TW" altLang="en-US" sz="1200" b="1">
                <a:solidFill>
                  <a:schemeClr val="bg1"/>
                </a:solidFill>
                <a:cs typeface="+mn-ea"/>
                <a:sym typeface="+mn-lt"/>
              </a:rPr>
              <a:t>（經 </a:t>
            </a:r>
            <a:r>
              <a:rPr lang="en-US" altLang="zh-TW" sz="1200" b="1">
                <a:solidFill>
                  <a:schemeClr val="bg1"/>
                </a:solidFill>
                <a:cs typeface="+mn-ea"/>
                <a:sym typeface="+mn-lt"/>
              </a:rPr>
              <a:t>Hybrid Backup Sync</a:t>
            </a:r>
            <a:r>
              <a:rPr lang="zh-TW" altLang="en" sz="1200" b="1">
                <a:solidFill>
                  <a:schemeClr val="bg1"/>
                </a:solidFill>
                <a:cs typeface="+mn-ea"/>
                <a:sym typeface="+mn-lt"/>
              </a:rPr>
              <a:t>）</a:t>
            </a:r>
            <a:endParaRPr lang="en-US" altLang="zh-TW" sz="12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6" name="文字方塊 285">
            <a:extLst>
              <a:ext uri="{FF2B5EF4-FFF2-40B4-BE49-F238E27FC236}">
                <a16:creationId xmlns:a16="http://schemas.microsoft.com/office/drawing/2014/main" id="{ED4BC820-D8B5-0E64-C3C6-A5CCF2275FAD}"/>
              </a:ext>
            </a:extLst>
          </p:cNvPr>
          <p:cNvSpPr txBox="1"/>
          <p:nvPr/>
        </p:nvSpPr>
        <p:spPr>
          <a:xfrm>
            <a:off x="2033664" y="6199889"/>
            <a:ext cx="2606211" cy="463588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TW" sz="1200" b="1">
                <a:cs typeface="+mn-ea"/>
                <a:sym typeface="+mn-lt"/>
              </a:rPr>
              <a:t>File Station</a:t>
            </a:r>
            <a:r>
              <a:rPr lang="zh-TW" altLang="en-US" sz="1200" b="1">
                <a:cs typeface="+mn-ea"/>
                <a:sym typeface="+mn-lt"/>
              </a:rPr>
              <a:t>即將推出</a:t>
            </a:r>
            <a:r>
              <a:rPr lang="en-US" altLang="zh-TW" sz="1200" b="1" err="1">
                <a:cs typeface="+mn-ea"/>
                <a:sym typeface="+mn-lt"/>
              </a:rPr>
              <a:t>QuDedup</a:t>
            </a:r>
            <a:r>
              <a:rPr lang="en-US" altLang="zh-TW" sz="1200" b="1">
                <a:cs typeface="+mn-ea"/>
                <a:sym typeface="+mn-lt"/>
              </a:rPr>
              <a:t> 
</a:t>
            </a:r>
            <a:r>
              <a:rPr lang="zh-TW" altLang="en-US" sz="1200" b="1">
                <a:cs typeface="+mn-ea"/>
                <a:sym typeface="+mn-lt"/>
              </a:rPr>
              <a:t>還原及預覽功能</a:t>
            </a:r>
            <a:endParaRPr lang="en-US" altLang="zh-TW" sz="1200">
              <a:cs typeface="+mn-ea"/>
              <a:sym typeface="+mn-lt"/>
            </a:endParaRPr>
          </a:p>
        </p:txBody>
      </p:sp>
      <p:pic>
        <p:nvPicPr>
          <p:cNvPr id="287" name="圖片 286">
            <a:extLst>
              <a:ext uri="{FF2B5EF4-FFF2-40B4-BE49-F238E27FC236}">
                <a16:creationId xmlns:a16="http://schemas.microsoft.com/office/drawing/2014/main" id="{6CEF74E8-B64E-DCD5-9411-396F77C7B2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1983" y="1737393"/>
            <a:ext cx="1002082" cy="1002082"/>
          </a:xfrm>
          <a:prstGeom prst="rect">
            <a:avLst/>
          </a:prstGeom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7285189" y="2027550"/>
            <a:ext cx="1336189" cy="653895"/>
            <a:chOff x="251519" y="2499741"/>
            <a:chExt cx="1944025" cy="951357"/>
          </a:xfr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1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99" name="直線單箭頭接點 68">
            <a:extLst>
              <a:ext uri="{FF2B5EF4-FFF2-40B4-BE49-F238E27FC236}">
                <a16:creationId xmlns:a16="http://schemas.microsoft.com/office/drawing/2014/main" id="{D8D9BFAA-1664-C744-EFBB-2BB80E26EAFD}"/>
              </a:ext>
            </a:extLst>
          </p:cNvPr>
          <p:cNvCxnSpPr>
            <a:cxnSpLocks/>
          </p:cNvCxnSpPr>
          <p:nvPr/>
        </p:nvCxnSpPr>
        <p:spPr>
          <a:xfrm>
            <a:off x="6191953" y="3523196"/>
            <a:ext cx="680168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" name="圖片 295">
            <a:extLst>
              <a:ext uri="{FF2B5EF4-FFF2-40B4-BE49-F238E27FC236}">
                <a16:creationId xmlns:a16="http://schemas.microsoft.com/office/drawing/2014/main" id="{89DD9A75-E85D-9F41-A7E8-73C26B8240E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485531" y="3883186"/>
            <a:ext cx="1304048" cy="387631"/>
          </a:xfrm>
          <a:prstGeom prst="rect">
            <a:avLst/>
          </a:prstGeom>
        </p:spPr>
      </p:pic>
      <p:pic>
        <p:nvPicPr>
          <p:cNvPr id="293" name="圖片 292">
            <a:extLst>
              <a:ext uri="{FF2B5EF4-FFF2-40B4-BE49-F238E27FC236}">
                <a16:creationId xmlns:a16="http://schemas.microsoft.com/office/drawing/2014/main" id="{0453B288-CC8A-14BD-AB04-26F8964E624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2761" y="3177188"/>
            <a:ext cx="1597550" cy="998468"/>
          </a:xfrm>
          <a:prstGeom prst="rect">
            <a:avLst/>
          </a:prstGeom>
        </p:spPr>
      </p:pic>
      <p:pic>
        <p:nvPicPr>
          <p:cNvPr id="277" name="圖形 276">
            <a:extLst>
              <a:ext uri="{FF2B5EF4-FFF2-40B4-BE49-F238E27FC236}">
                <a16:creationId xmlns:a16="http://schemas.microsoft.com/office/drawing/2014/main" id="{50E4FD42-13A6-00B2-A931-9771743D17B6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778915" y="3208956"/>
            <a:ext cx="1049672" cy="831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8" name="矩形: 圓角 173">
            <a:extLst>
              <a:ext uri="{FF2B5EF4-FFF2-40B4-BE49-F238E27FC236}">
                <a16:creationId xmlns:a16="http://schemas.microsoft.com/office/drawing/2014/main" id="{4441460E-2672-981B-67B7-104A3609D0D9}"/>
              </a:ext>
            </a:extLst>
          </p:cNvPr>
          <p:cNvSpPr/>
          <p:nvPr/>
        </p:nvSpPr>
        <p:spPr>
          <a:xfrm>
            <a:off x="3079125" y="3930114"/>
            <a:ext cx="811087" cy="276924"/>
          </a:xfrm>
          <a:prstGeom prst="roundRect">
            <a:avLst>
              <a:gd name="adj" fmla="val 14455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79" name="文字方塊 278">
            <a:extLst>
              <a:ext uri="{FF2B5EF4-FFF2-40B4-BE49-F238E27FC236}">
                <a16:creationId xmlns:a16="http://schemas.microsoft.com/office/drawing/2014/main" id="{19B56CB4-5408-69AA-DD7F-AEF66955E2A5}"/>
              </a:ext>
            </a:extLst>
          </p:cNvPr>
          <p:cNvSpPr txBox="1"/>
          <p:nvPr/>
        </p:nvSpPr>
        <p:spPr>
          <a:xfrm>
            <a:off x="3193942" y="3935469"/>
            <a:ext cx="544720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台北</a:t>
            </a:r>
          </a:p>
        </p:txBody>
      </p:sp>
      <p:pic>
        <p:nvPicPr>
          <p:cNvPr id="297" name="圖片 296">
            <a:extLst>
              <a:ext uri="{FF2B5EF4-FFF2-40B4-BE49-F238E27FC236}">
                <a16:creationId xmlns:a16="http://schemas.microsoft.com/office/drawing/2014/main" id="{ED4D0E09-55E6-0B9E-7D94-65F8E24C76C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478677" y="5687706"/>
            <a:ext cx="1304048" cy="387631"/>
          </a:xfrm>
          <a:prstGeom prst="rect">
            <a:avLst/>
          </a:prstGeom>
        </p:spPr>
      </p:pic>
      <p:pic>
        <p:nvPicPr>
          <p:cNvPr id="292" name="圖片 291">
            <a:extLst>
              <a:ext uri="{FF2B5EF4-FFF2-40B4-BE49-F238E27FC236}">
                <a16:creationId xmlns:a16="http://schemas.microsoft.com/office/drawing/2014/main" id="{1F71B619-B415-1EFF-6DB3-09D268E8772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1652" y="4964184"/>
            <a:ext cx="1597550" cy="998468"/>
          </a:xfrm>
          <a:prstGeom prst="rect">
            <a:avLst/>
          </a:prstGeom>
        </p:spPr>
      </p:pic>
      <p:pic>
        <p:nvPicPr>
          <p:cNvPr id="264" name="圖形 263">
            <a:extLst>
              <a:ext uri="{FF2B5EF4-FFF2-40B4-BE49-F238E27FC236}">
                <a16:creationId xmlns:a16="http://schemas.microsoft.com/office/drawing/2014/main" id="{EE5A51D7-500C-B81D-BFBE-D2AEAAD0A95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2698" y="5062250"/>
            <a:ext cx="263337" cy="819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3" name="矩形: 圓角 176">
            <a:extLst>
              <a:ext uri="{FF2B5EF4-FFF2-40B4-BE49-F238E27FC236}">
                <a16:creationId xmlns:a16="http://schemas.microsoft.com/office/drawing/2014/main" id="{B4EE20BD-EA16-C938-6B71-B6CFE3A9AA4A}"/>
              </a:ext>
            </a:extLst>
          </p:cNvPr>
          <p:cNvSpPr/>
          <p:nvPr/>
        </p:nvSpPr>
        <p:spPr>
          <a:xfrm>
            <a:off x="3079125" y="5786822"/>
            <a:ext cx="811087" cy="276924"/>
          </a:xfrm>
          <a:prstGeom prst="roundRect">
            <a:avLst>
              <a:gd name="adj" fmla="val 11398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74" name="文字方塊 273">
            <a:extLst>
              <a:ext uri="{FF2B5EF4-FFF2-40B4-BE49-F238E27FC236}">
                <a16:creationId xmlns:a16="http://schemas.microsoft.com/office/drawing/2014/main" id="{02A98530-BBF5-F69E-D7C2-6FBF66FC5A7A}"/>
              </a:ext>
            </a:extLst>
          </p:cNvPr>
          <p:cNvSpPr txBox="1"/>
          <p:nvPr/>
        </p:nvSpPr>
        <p:spPr>
          <a:xfrm>
            <a:off x="3193942" y="5792177"/>
            <a:ext cx="544720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台北</a:t>
            </a:r>
          </a:p>
        </p:txBody>
      </p:sp>
      <p:pic>
        <p:nvPicPr>
          <p:cNvPr id="275" name="圖片 274" descr="一張含有 畫畫 的圖片&#10;&#10;自動產生的描述">
            <a:extLst>
              <a:ext uri="{FF2B5EF4-FFF2-40B4-BE49-F238E27FC236}">
                <a16:creationId xmlns:a16="http://schemas.microsoft.com/office/drawing/2014/main" id="{EA1BC1D5-05C3-150B-DBFF-E61B2C0F3C10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579" y="5474259"/>
            <a:ext cx="365686" cy="365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8" name="圖片 297">
            <a:extLst>
              <a:ext uri="{FF2B5EF4-FFF2-40B4-BE49-F238E27FC236}">
                <a16:creationId xmlns:a16="http://schemas.microsoft.com/office/drawing/2014/main" id="{CD294A8C-08D4-D85A-9C7E-9424B72FAE9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82735" y="3777002"/>
            <a:ext cx="1304048" cy="387631"/>
          </a:xfrm>
          <a:prstGeom prst="rect">
            <a:avLst/>
          </a:prstGeom>
        </p:spPr>
      </p:pic>
      <p:pic>
        <p:nvPicPr>
          <p:cNvPr id="294" name="圖片 293">
            <a:extLst>
              <a:ext uri="{FF2B5EF4-FFF2-40B4-BE49-F238E27FC236}">
                <a16:creationId xmlns:a16="http://schemas.microsoft.com/office/drawing/2014/main" id="{9BBC4209-59D5-15DF-6AAE-B405F5828E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1079" y="3152107"/>
            <a:ext cx="1460563" cy="912851"/>
          </a:xfrm>
          <a:prstGeom prst="rect">
            <a:avLst/>
          </a:prstGeom>
        </p:spPr>
      </p:pic>
      <p:pic>
        <p:nvPicPr>
          <p:cNvPr id="195" name="圖形 194">
            <a:extLst>
              <a:ext uri="{FF2B5EF4-FFF2-40B4-BE49-F238E27FC236}">
                <a16:creationId xmlns:a16="http://schemas.microsoft.com/office/drawing/2014/main" id="{16DE88D5-90FA-750F-14E8-C4DBA57990C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33276" y="3206873"/>
            <a:ext cx="263337" cy="819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2" name="文字方塊 271">
            <a:extLst>
              <a:ext uri="{FF2B5EF4-FFF2-40B4-BE49-F238E27FC236}">
                <a16:creationId xmlns:a16="http://schemas.microsoft.com/office/drawing/2014/main" id="{5B362BB4-904D-E0A3-1067-C48A0BCCF739}"/>
              </a:ext>
            </a:extLst>
          </p:cNvPr>
          <p:cNvSpPr txBox="1"/>
          <p:nvPr/>
        </p:nvSpPr>
        <p:spPr>
          <a:xfrm>
            <a:off x="5705664" y="4006364"/>
            <a:ext cx="6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76" name="圖片 275" descr="一張含有 畫畫 的圖片&#10;&#10;自動產生的描述">
            <a:extLst>
              <a:ext uri="{FF2B5EF4-FFF2-40B4-BE49-F238E27FC236}">
                <a16:creationId xmlns:a16="http://schemas.microsoft.com/office/drawing/2014/main" id="{098BA3A1-E6A0-8A3E-699F-AF05BB44A8E5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329" y="3698713"/>
            <a:ext cx="365686" cy="365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090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5DDA2EB9-D031-4C05-B1E3-52C63D124DFB}"/>
              </a:ext>
            </a:extLst>
          </p:cNvPr>
          <p:cNvSpPr/>
          <p:nvPr/>
        </p:nvSpPr>
        <p:spPr>
          <a:xfrm>
            <a:off x="182795" y="1778863"/>
            <a:ext cx="9516403" cy="4584507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32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57EF46C4-3D08-17C2-D5FE-6257F6CDA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8" r="36921" b="61428"/>
          <a:stretch/>
        </p:blipFill>
        <p:spPr>
          <a:xfrm>
            <a:off x="2654609" y="1817808"/>
            <a:ext cx="3257646" cy="686524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811" y="242083"/>
            <a:ext cx="12192000" cy="1093047"/>
          </a:xfrm>
        </p:spPr>
        <p:txBody>
          <a:bodyPr>
            <a:noAutofit/>
          </a:bodyPr>
          <a:lstStyle/>
          <a:p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HybridMount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無縫掛載公有雲空間，</a:t>
            </a:r>
            <a:br>
              <a:rPr lang="en-US" altLang="zh-CN"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兩種彈性存取模式</a:t>
            </a:r>
            <a:endParaRPr lang="en-US" altLang="zh-TW" b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9888858" y="2699986"/>
            <a:ext cx="2347057" cy="3500964"/>
            <a:chOff x="9960014" y="1888151"/>
            <a:chExt cx="2347057" cy="3500964"/>
          </a:xfrm>
        </p:grpSpPr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A263777A-E572-A94E-864D-9D612BEA57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buClr>
                  <a:srgbClr val="000000"/>
                </a:buClr>
              </a:pPr>
              <a:endParaRPr lang="en-GB" sz="1013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467574" y="3205476"/>
              <a:ext cx="839497" cy="41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TW" sz="1051" b="1" kern="0">
                  <a:solidFill>
                    <a:prstClr val="black"/>
                  </a:solidFill>
                  <a:cs typeface="+mn-ea"/>
                  <a:sym typeface="+mn-lt"/>
                </a:rPr>
                <a:t>NAS </a:t>
              </a:r>
            </a:p>
            <a:p>
              <a:pPr defTabSz="1219170">
                <a:buClr>
                  <a:srgbClr val="000000"/>
                </a:buClr>
              </a:pPr>
              <a:r>
                <a:rPr lang="zh-TW" altLang="en-US" sz="1051" b="1" kern="0">
                  <a:solidFill>
                    <a:prstClr val="black"/>
                  </a:solidFill>
                  <a:cs typeface="+mn-ea"/>
                  <a:sym typeface="+mn-lt"/>
                </a:rPr>
                <a:t>快取空間</a:t>
              </a:r>
              <a:endParaRPr lang="en-GB" altLang="zh-TW" sz="1051" b="1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401839" y="3675164"/>
              <a:ext cx="344966" cy="320265"/>
              <a:chOff x="3597555" y="5275450"/>
              <a:chExt cx="818434" cy="759827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3597555" y="5487020"/>
                <a:ext cx="818434" cy="5482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167">
                  <a:buClr>
                    <a:srgbClr val="000000"/>
                  </a:buClr>
                </a:pPr>
                <a:r>
                  <a:rPr lang="en-US" altLang="zh-TW" sz="451" kern="0">
                    <a:solidFill>
                      <a:prstClr val="white"/>
                    </a:solidFill>
                    <a:cs typeface="+mn-ea"/>
                    <a:sym typeface="+mn-lt"/>
                  </a:rPr>
                  <a:t>META</a:t>
                </a:r>
              </a:p>
              <a:p>
                <a:pPr algn="ctr" defTabSz="457167">
                  <a:buClr>
                    <a:srgbClr val="000000"/>
                  </a:buClr>
                </a:pPr>
                <a:r>
                  <a:rPr lang="en-US" altLang="zh-TW" sz="451" kern="0">
                    <a:solidFill>
                      <a:prstClr val="white"/>
                    </a:solidFill>
                    <a:cs typeface="+mn-ea"/>
                    <a:sym typeface="+mn-lt"/>
                  </a:rPr>
                  <a:t>DATA</a:t>
                </a:r>
                <a:endParaRPr lang="en-GB" sz="451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3" y="2585036"/>
              <a:ext cx="8797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67">
                <a:buClr>
                  <a:srgbClr val="000000"/>
                </a:buClr>
              </a:pPr>
              <a:r>
                <a:rPr lang="zh-CN" altLang="en-US" sz="1200" b="1" kern="0">
                  <a:solidFill>
                    <a:prstClr val="black"/>
                  </a:solidFill>
                  <a:cs typeface="+mn-ea"/>
                  <a:sym typeface="+mn-lt"/>
                </a:rPr>
                <a:t>網際網路</a:t>
              </a:r>
              <a:endParaRPr lang="en-GB" altLang="zh-TW" sz="1200" b="1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80342" y="2364591"/>
              <a:ext cx="750830" cy="220471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buClr>
                  <a:srgbClr val="000000"/>
                </a:buClr>
              </a:pPr>
              <a:r>
                <a:rPr lang="zh-CN" altLang="en-US" sz="1067" b="1" kern="0">
                  <a:solidFill>
                    <a:prstClr val="white"/>
                  </a:solidFill>
                  <a:cs typeface="+mn-ea"/>
                  <a:sym typeface="+mn-lt"/>
                </a:rPr>
                <a:t>較慢</a:t>
              </a:r>
              <a:endParaRPr lang="zh-TW" altLang="en-US" sz="1067" b="1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111279" y="4273506"/>
              <a:ext cx="9198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67">
                <a:buClr>
                  <a:srgbClr val="000000"/>
                </a:buClr>
              </a:pPr>
              <a:r>
                <a:rPr lang="zh-CN" altLang="en-US" sz="1200" b="1" kern="0">
                  <a:solidFill>
                    <a:prstClr val="black"/>
                  </a:solidFill>
                  <a:cs typeface="+mn-ea"/>
                  <a:sym typeface="+mn-lt"/>
                </a:rPr>
                <a:t>區域網路</a:t>
              </a:r>
              <a:endParaRPr lang="en-GB" sz="1200" b="1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3" y="4528274"/>
              <a:ext cx="739074" cy="209775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buClr>
                  <a:srgbClr val="000000"/>
                </a:buClr>
              </a:pPr>
              <a:r>
                <a:rPr lang="zh-TW" altLang="en-US" sz="1067" b="1" kern="0">
                  <a:solidFill>
                    <a:prstClr val="white"/>
                  </a:solidFill>
                  <a:cs typeface="+mn-ea"/>
                  <a:sym typeface="+mn-lt"/>
                </a:rPr>
                <a:t>較快</a:t>
              </a: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13" kern="0">
                  <a:solidFill>
                    <a:prstClr val="white"/>
                  </a:solidFill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13" kern="0">
                  <a:solidFill>
                    <a:prstClr val="white"/>
                  </a:solidFill>
                  <a:cs typeface="+mn-ea"/>
                  <a:sym typeface="+mn-lt"/>
                </a:rPr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13" kern="0">
                  <a:solidFill>
                    <a:prstClr val="white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133AD9E4-564C-F242-B48E-7B72EADC3EAA}"/>
              </a:ext>
            </a:extLst>
          </p:cNvPr>
          <p:cNvSpPr/>
          <p:nvPr/>
        </p:nvSpPr>
        <p:spPr>
          <a:xfrm>
            <a:off x="10095335" y="1881857"/>
            <a:ext cx="174086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8530" indent="-118530" defTabSz="1219170" fontAlgn="ctr">
              <a:lnSpc>
                <a:spcPts val="2133"/>
              </a:lnSpc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zh-CN" altLang="en-US" sz="1400" kern="0">
                <a:solidFill>
                  <a:prstClr val="black"/>
                </a:solidFill>
                <a:cs typeface="+mn-ea"/>
                <a:sym typeface="+mn-lt"/>
              </a:rPr>
              <a:t>多方線上協作</a:t>
            </a:r>
            <a:endParaRPr lang="en-US" altLang="zh-CN" sz="1400" kern="0">
              <a:solidFill>
                <a:prstClr val="black"/>
              </a:solidFill>
              <a:cs typeface="+mn-ea"/>
              <a:sym typeface="+mn-lt"/>
            </a:endParaRPr>
          </a:p>
          <a:p>
            <a:pPr marL="118530" indent="-118530" defTabSz="1219170" fontAlgn="ctr">
              <a:lnSpc>
                <a:spcPts val="2133"/>
              </a:lnSpc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zh-CN" altLang="en-US" sz="1400" kern="0">
                <a:solidFill>
                  <a:prstClr val="black"/>
                </a:solidFill>
                <a:cs typeface="+mn-ea"/>
                <a:sym typeface="+mn-lt"/>
              </a:rPr>
              <a:t>檔案層級資料分析</a:t>
            </a:r>
            <a:endParaRPr lang="en-US" altLang="zh-TW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0" name="图片 57">
            <a:extLst>
              <a:ext uri="{FF2B5EF4-FFF2-40B4-BE49-F238E27FC236}">
                <a16:creationId xmlns:a16="http://schemas.microsoft.com/office/drawing/2014/main" id="{64B3A0D2-76E7-4056-9E6B-ABE66E64ED0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33323" y="3873093"/>
            <a:ext cx="4276236" cy="362552"/>
          </a:xfrm>
          <a:prstGeom prst="rect">
            <a:avLst/>
          </a:prstGeom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852F725A-AD22-489E-BBF9-6A227196A08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629167" y="3870684"/>
            <a:ext cx="4276236" cy="362552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9692C9CD-F57B-C490-105C-648A171A4F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8" r="36921" b="61428"/>
          <a:stretch/>
        </p:blipFill>
        <p:spPr>
          <a:xfrm>
            <a:off x="5973259" y="1819172"/>
            <a:ext cx="3257646" cy="686524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662" y="1363779"/>
            <a:ext cx="1040272" cy="1040272"/>
          </a:xfrm>
          <a:prstGeom prst="rect">
            <a:avLst/>
          </a:prstGeom>
          <a:effectLst>
            <a:outerShdw blurRad="431800" dist="368300" dir="5760000" sx="106000" sy="106000" algn="ctr" rotWithShape="0">
              <a:prstClr val="black">
                <a:alpha val="34000"/>
              </a:prstClr>
            </a:outerShdw>
          </a:effectLst>
        </p:spPr>
      </p:pic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1E3B0E68-6A0A-4C27-BB48-D66224548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281348"/>
              </p:ext>
            </p:extLst>
          </p:nvPr>
        </p:nvGraphicFramePr>
        <p:xfrm>
          <a:off x="243898" y="1822622"/>
          <a:ext cx="9369933" cy="4453320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241300" dir="5760000" sx="106000" sy="106000" algn="ctr" rotWithShape="0">
                    <a:srgbClr val="000000">
                      <a:alpha val="24000"/>
                    </a:srgbClr>
                  </a:outerShdw>
                </a:effectLst>
                <a:tableStyleId>{5202B0CA-FC54-4496-8BCA-5EF66A818D29}</a:tableStyleId>
              </a:tblPr>
              <a:tblGrid>
                <a:gridCol w="2413708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3298625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marL="0" marR="0" lvl="0" indent="0" algn="ctr" defTabSz="91440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400" b="1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33" marR="121933" marT="60967" marB="60967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en-US" sz="1800" b="1" u="none" strike="noStrike" noProof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網路磁碟 雲端</a:t>
                      </a:r>
                      <a:r>
                        <a:rPr lang="zh-TW" altLang="en-US" sz="1800" b="1" u="none" strike="noStrike" noProof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掛載</a:t>
                      </a:r>
                      <a:endParaRPr lang="zh-TW" altLang="en-US" sz="1800" b="1" i="0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5563" marR="85563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 b="1" u="none" strike="noStrike" noProof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檔案型雲網關</a:t>
                      </a:r>
                      <a:endParaRPr lang="zh-TW" sz="18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90500" marB="190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66304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設置方法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通過雲端認證</a:t>
                      </a:r>
                      <a:endParaRPr lang="en-US" altLang="zh-TW" sz="15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建立</a:t>
                      </a:r>
                      <a:r>
                        <a:rPr lang="en-US" altLang="zh-TW" sz="1500" b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網路磁碟</a:t>
                      </a:r>
                      <a:r>
                        <a:rPr lang="zh-CN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雲端掛載</a:t>
                      </a: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選擇檔案型雲網關模式</a:t>
                      </a:r>
                      <a:br>
                        <a:rPr lang="zh-TW" altLang="en-US" sz="15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並配置快取空間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66304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掛載數量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無限制</a:t>
                      </a:r>
                      <a:endParaRPr lang="en-US" altLang="zh-TW" sz="1500" b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可掛載無限個雲端服務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500" b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</a:t>
                      </a:r>
                      <a:r>
                        <a:rPr lang="zh-TW" altLang="en-US" sz="1500" b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個永久免費的網關授權</a:t>
                      </a:r>
                      <a:endParaRPr lang="en-US" altLang="zh-TW" sz="1500" b="0" u="none" strike="noStrike" noProof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500" b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可依需求購置額外授權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存取體驗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存取速度取決於網際網路速度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快取機制大幅減少讀寫等待時間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於 </a:t>
                      </a:r>
                      <a:r>
                        <a:rPr lang="af-ZA" altLang="zh-TW" sz="15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File Station </a:t>
                      </a:r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存取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支援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支援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66304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透過 </a:t>
                      </a:r>
                      <a:r>
                        <a:rPr lang="af-ZA" altLang="zh-TW" sz="15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SMB / NFS / AFP </a:t>
                      </a:r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存取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不支援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支援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同步機制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每次瀏覽時需重新與雲端同步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定期同步，可快速瀏覽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43952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5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QTS Apps </a:t>
                      </a:r>
                      <a:r>
                        <a:rPr lang="zh-CN" altLang="en-US" sz="15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檔案管理</a:t>
                      </a:r>
                      <a:endParaRPr lang="zh-TW" altLang="en-US" sz="1500" b="1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不支援</a:t>
                      </a:r>
                      <a:endParaRPr 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  </a:t>
                      </a:r>
                      <a:r>
                        <a:rPr lang="zh-TW" altLang="en-US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 </a:t>
                      </a:r>
                      <a:r>
                        <a:rPr lang="en-US" altLang="zh-TW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zh-TW" altLang="en-US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支援</a:t>
                      </a:r>
                      <a:r>
                        <a:rPr lang="en-US" altLang="zh-TW" sz="15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                                            ...</a:t>
                      </a:r>
                      <a:endParaRPr lang="zh-TW" altLang="en-US" sz="15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89128" marR="89128" marT="108000" marB="108000" anchor="ctr"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grpSp>
        <p:nvGrpSpPr>
          <p:cNvPr id="7" name="群組 6">
            <a:extLst>
              <a:ext uri="{FF2B5EF4-FFF2-40B4-BE49-F238E27FC236}">
                <a16:creationId xmlns:a16="http://schemas.microsoft.com/office/drawing/2014/main" id="{B303A4AD-5E31-4205-AA9F-3896835D4C17}"/>
              </a:ext>
            </a:extLst>
          </p:cNvPr>
          <p:cNvGrpSpPr/>
          <p:nvPr/>
        </p:nvGrpSpPr>
        <p:grpSpPr>
          <a:xfrm>
            <a:off x="6931224" y="5880053"/>
            <a:ext cx="1776260" cy="360000"/>
            <a:chOff x="5163359" y="4334937"/>
            <a:chExt cx="1332195" cy="270000"/>
          </a:xfrm>
        </p:grpSpPr>
        <p:pic>
          <p:nvPicPr>
            <p:cNvPr id="6" name="Picture 35" descr="https://lh4.googleusercontent.com/ETlYkxMtNwBhq_pF5u1Y0xJwnaq7RXkdBxqpC3lVyjcob8rGPOWaXiTlFupURIDJ0HJjjiUV9J85QzE7q_rLvINO7Ow9ShVw_x_KIq7Mfm-4ukuNjXC_AnFPBN4-2jjw7GL0pN0LihM">
              <a:extLst>
                <a:ext uri="{FF2B5EF4-FFF2-40B4-BE49-F238E27FC236}">
                  <a16:creationId xmlns:a16="http://schemas.microsoft.com/office/drawing/2014/main" id="{D05F7278-E29A-DF43-956F-1207A0A17B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554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37" descr="https://lh3.googleusercontent.com/-NG0S4Pwe25TCICHnKWyvCv5tMwZQO4HmP1zJ8VIaAY2muB5NPdEhMsO7o3dAh04YrJwLxVE18ona_WuHYZ-pY4HnfTbOIjEhgKUWAxuOT-lfh14fMdFHPjdg1b6fdTOQIgUIO9wjn0">
              <a:extLst>
                <a:ext uri="{FF2B5EF4-FFF2-40B4-BE49-F238E27FC236}">
                  <a16:creationId xmlns:a16="http://schemas.microsoft.com/office/drawing/2014/main" id="{517529BD-F712-E448-ADF9-B2BF1EEF9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1489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B4692559-EF33-4AF7-B125-F73B63586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7424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圖片 41" descr="一張含有 時鐘 的圖片&#10;&#10;自動產生的描述">
              <a:extLst>
                <a:ext uri="{FF2B5EF4-FFF2-40B4-BE49-F238E27FC236}">
                  <a16:creationId xmlns:a16="http://schemas.microsoft.com/office/drawing/2014/main" id="{386906F1-37C7-41A4-8E73-9B191522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3359" y="4334937"/>
              <a:ext cx="270000" cy="27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5D8EDF48-8DF3-EA42-AAB8-6A7A8BF55AC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3549872" y="6207537"/>
            <a:ext cx="512057" cy="512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F1FFDE6-2B1A-7F44-AFB9-ECC03F7AF5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4148523" y="6411289"/>
            <a:ext cx="381687" cy="355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A6924D9-2254-8544-8A0F-D2FD6F0E5A9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6" y="6423071"/>
            <a:ext cx="335901" cy="24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744647D-5B81-7F4E-B7D8-9C5D8D62985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366" y="6227150"/>
            <a:ext cx="391841" cy="391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物件 的圖片&#10;&#10;自動產生的描述">
            <a:extLst>
              <a:ext uri="{FF2B5EF4-FFF2-40B4-BE49-F238E27FC236}">
                <a16:creationId xmlns:a16="http://schemas.microsoft.com/office/drawing/2014/main" id="{CBA343DB-3ADD-3546-88FB-F1BB6CC1DA4F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983969" y="6353421"/>
            <a:ext cx="406139" cy="305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1E65652-568F-F147-9269-1F3CC4C6D33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7888">
            <a:off x="310403" y="6310685"/>
            <a:ext cx="534355" cy="397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B6576C4-5DD6-4349-B7F5-C90A1608735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3031509" y="6360861"/>
            <a:ext cx="422063" cy="4220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D791636-22EA-1A4A-91E4-B42EDA1F06A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424" y="6304373"/>
            <a:ext cx="350040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0F5C1C1-BB43-284B-B159-8D8846B65B8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6083101" y="6280015"/>
            <a:ext cx="361199" cy="361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2E7661F1-2277-6B4E-8588-5BA2D6CE62D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7268586" y="6239062"/>
            <a:ext cx="511807" cy="511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F6218892-71CC-F748-921B-D8D82B4B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8611434" y="6357395"/>
            <a:ext cx="370932" cy="370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FEEC6A0-D551-4441-A24B-B46B17FB8A5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982" y="6303388"/>
            <a:ext cx="358805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B6242D7-C52B-2F48-A61A-B2393C052B0C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7886608" y="6369754"/>
            <a:ext cx="430037" cy="22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1E90ADB9-ED2F-B645-90EB-453C5FB4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646420" y="6311440"/>
            <a:ext cx="458625" cy="3955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C805644C-6702-3743-81E3-BE31D90150D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757576" y="6318279"/>
            <a:ext cx="590941" cy="231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6C7AF845-0A59-CF4B-9355-5C34D6A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9225793" y="6312397"/>
            <a:ext cx="350040" cy="33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669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B7B65-636A-4E01-8271-CFE2841AF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Hyper Data Protector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虛擬機備份</a:t>
            </a:r>
            <a:br>
              <a:rPr lang="en-US" altLang="zh-CN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高速主動式虛擬機備份</a:t>
            </a:r>
          </a:p>
        </p:txBody>
      </p:sp>
      <p:sp>
        <p:nvSpPr>
          <p:cNvPr id="5" name="Google Shape;83;p16">
            <a:extLst>
              <a:ext uri="{FF2B5EF4-FFF2-40B4-BE49-F238E27FC236}">
                <a16:creationId xmlns:a16="http://schemas.microsoft.com/office/drawing/2014/main" id="{01E565C2-0D32-FB4D-871A-4C68C06A2614}"/>
              </a:ext>
            </a:extLst>
          </p:cNvPr>
          <p:cNvSpPr txBox="1">
            <a:spLocks/>
          </p:cNvSpPr>
          <p:nvPr/>
        </p:nvSpPr>
        <p:spPr>
          <a:xfrm>
            <a:off x="365216" y="1856325"/>
            <a:ext cx="5452672" cy="24055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indent="-388938" defTabSz="1219170">
              <a:lnSpc>
                <a:spcPts val="3467"/>
              </a:lnSpc>
              <a:spcBef>
                <a:spcPts val="0"/>
              </a:spcBef>
              <a:buSzPct val="80000"/>
            </a:pPr>
            <a:r>
              <a:rPr lang="zh-TW" altLang="en-US" sz="2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支援 </a:t>
            </a:r>
            <a:r>
              <a:rPr lang="en-US" altLang="zh-TW" sz="2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VMware </a:t>
            </a:r>
            <a:r>
              <a:rPr lang="zh-TW" altLang="en-US" sz="2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與</a:t>
            </a:r>
            <a:r>
              <a:rPr lang="en-US" altLang="zh-TW" sz="2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Microsoft Hyper-V</a:t>
            </a:r>
          </a:p>
          <a:p>
            <a:pPr marL="541338" indent="-388938" defTabSz="1219170">
              <a:lnSpc>
                <a:spcPts val="3467"/>
              </a:lnSpc>
              <a:spcBef>
                <a:spcPts val="0"/>
              </a:spcBef>
              <a:buSzPct val="80000"/>
            </a:pPr>
            <a:r>
              <a:rPr lang="zh-TW" altLang="en-US" sz="2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免費授權讓</a:t>
            </a:r>
            <a:r>
              <a:rPr lang="en-US" altLang="zh-TW" sz="2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VM </a:t>
            </a:r>
            <a:r>
              <a:rPr lang="zh-TW" altLang="en-US" sz="2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備份無上限</a:t>
            </a:r>
            <a:endParaRPr lang="en-US" altLang="zh-TW" sz="2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541338" indent="-388938" defTabSz="1219170">
              <a:lnSpc>
                <a:spcPts val="3467"/>
              </a:lnSpc>
              <a:spcBef>
                <a:spcPts val="0"/>
              </a:spcBef>
              <a:buSzPct val="80000"/>
            </a:pPr>
            <a:r>
              <a:rPr lang="zh-TW" altLang="en-US" sz="2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高速主動式備份</a:t>
            </a:r>
            <a:endParaRPr lang="en-US" altLang="zh-TW" sz="2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541338" indent="-388938" defTabSz="1219170">
              <a:lnSpc>
                <a:spcPts val="3467"/>
              </a:lnSpc>
              <a:spcBef>
                <a:spcPts val="0"/>
              </a:spcBef>
              <a:buSzPct val="80000"/>
            </a:pPr>
            <a:r>
              <a:rPr lang="zh-TW" altLang="en-US" sz="2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立即還原</a:t>
            </a:r>
            <a:endParaRPr lang="en-US" altLang="zh-TW" sz="2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541338" indent="-388938" defTabSz="1219170">
              <a:lnSpc>
                <a:spcPts val="3467"/>
              </a:lnSpc>
              <a:spcBef>
                <a:spcPts val="0"/>
              </a:spcBef>
              <a:buSzPct val="80000"/>
            </a:pPr>
            <a:r>
              <a:rPr lang="zh-TW" altLang="en-US" sz="2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持續監控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8BB581AB-39B2-3F44-B79A-1714AAC17EC7}"/>
              </a:ext>
            </a:extLst>
          </p:cNvPr>
          <p:cNvGrpSpPr/>
          <p:nvPr/>
        </p:nvGrpSpPr>
        <p:grpSpPr>
          <a:xfrm>
            <a:off x="2090862" y="4330858"/>
            <a:ext cx="2372796" cy="2262166"/>
            <a:chOff x="717588" y="2231078"/>
            <a:chExt cx="2416342" cy="2303682"/>
          </a:xfrm>
        </p:grpSpPr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3BF054B3-FDBD-214B-A351-00CA63AA5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17588" y="2231078"/>
              <a:ext cx="2416342" cy="2303682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007FCE6F-F25F-8A4B-BEE9-659EE0F4D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78867" y="2485642"/>
              <a:ext cx="772857" cy="772857"/>
            </a:xfrm>
            <a:prstGeom prst="rect">
              <a:avLst/>
            </a:prstGeom>
          </p:spPr>
        </p:pic>
      </p:grpSp>
      <p:pic>
        <p:nvPicPr>
          <p:cNvPr id="8" name="圖形 7">
            <a:extLst>
              <a:ext uri="{FF2B5EF4-FFF2-40B4-BE49-F238E27FC236}">
                <a16:creationId xmlns:a16="http://schemas.microsoft.com/office/drawing/2014/main" id="{E456A7AD-607E-674D-A811-0E6821B5EB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2276" y="4330859"/>
            <a:ext cx="2372795" cy="2262166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E2E4D19A-1536-4B4D-94C0-DFC33C8C9A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6132"/>
          <a:stretch/>
        </p:blipFill>
        <p:spPr>
          <a:xfrm>
            <a:off x="9966049" y="4629640"/>
            <a:ext cx="704658" cy="66131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DB11C5F7-F118-9E4E-81DA-63C7ABDBA2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1009" y="3934611"/>
            <a:ext cx="2689684" cy="2689684"/>
          </a:xfrm>
          <a:prstGeom prst="rect">
            <a:avLst/>
          </a:prstGeom>
        </p:spPr>
      </p:pic>
      <p:pic>
        <p:nvPicPr>
          <p:cNvPr id="13" name="圖片 12" descr="一張含有 畫畫, 傘 的圖片&#10;&#10;自動產生的描述">
            <a:extLst>
              <a:ext uri="{FF2B5EF4-FFF2-40B4-BE49-F238E27FC236}">
                <a16:creationId xmlns:a16="http://schemas.microsoft.com/office/drawing/2014/main" id="{F1C92EE6-1B32-EC44-943A-0111126B54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585" y="3508611"/>
            <a:ext cx="1023374" cy="102337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" name="圖形 10">
            <a:extLst>
              <a:ext uri="{FF2B5EF4-FFF2-40B4-BE49-F238E27FC236}">
                <a16:creationId xmlns:a16="http://schemas.microsoft.com/office/drawing/2014/main" id="{73977824-7C65-3F49-9734-C0CF985C59C3}"/>
              </a:ext>
            </a:extLst>
          </p:cNvPr>
          <p:cNvSpPr/>
          <p:nvPr/>
        </p:nvSpPr>
        <p:spPr>
          <a:xfrm>
            <a:off x="3525806" y="5677642"/>
            <a:ext cx="1224309" cy="532789"/>
          </a:xfrm>
          <a:custGeom>
            <a:avLst/>
            <a:gdLst>
              <a:gd name="connsiteX0" fmla="*/ 862200 w 1062403"/>
              <a:gd name="connsiteY0" fmla="*/ 115583 h 462332"/>
              <a:gd name="connsiteX1" fmla="*/ 661997 w 1062403"/>
              <a:gd name="connsiteY1" fmla="*/ 0 h 462332"/>
              <a:gd name="connsiteX2" fmla="*/ 661997 w 1062403"/>
              <a:gd name="connsiteY2" fmla="*/ 125099 h 462332"/>
              <a:gd name="connsiteX3" fmla="*/ 0 w 1062403"/>
              <a:gd name="connsiteY3" fmla="*/ 125099 h 462332"/>
              <a:gd name="connsiteX4" fmla="*/ 0 w 1062403"/>
              <a:gd name="connsiteY4" fmla="*/ 337253 h 462332"/>
              <a:gd name="connsiteX5" fmla="*/ 661997 w 1062403"/>
              <a:gd name="connsiteY5" fmla="*/ 337253 h 462332"/>
              <a:gd name="connsiteX6" fmla="*/ 661997 w 1062403"/>
              <a:gd name="connsiteY6" fmla="*/ 462333 h 462332"/>
              <a:gd name="connsiteX7" fmla="*/ 862200 w 1062403"/>
              <a:gd name="connsiteY7" fmla="*/ 346750 h 462332"/>
              <a:gd name="connsiteX8" fmla="*/ 1062403 w 1062403"/>
              <a:gd name="connsiteY8" fmla="*/ 231166 h 46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403" h="462332">
                <a:moveTo>
                  <a:pt x="862200" y="115583"/>
                </a:moveTo>
                <a:lnTo>
                  <a:pt x="661997" y="0"/>
                </a:lnTo>
                <a:lnTo>
                  <a:pt x="661997" y="125099"/>
                </a:lnTo>
                <a:lnTo>
                  <a:pt x="0" y="125099"/>
                </a:lnTo>
                <a:lnTo>
                  <a:pt x="0" y="337253"/>
                </a:lnTo>
                <a:lnTo>
                  <a:pt x="661997" y="337253"/>
                </a:lnTo>
                <a:lnTo>
                  <a:pt x="661997" y="462333"/>
                </a:lnTo>
                <a:lnTo>
                  <a:pt x="862200" y="346750"/>
                </a:lnTo>
                <a:lnTo>
                  <a:pt x="1062403" y="23116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65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69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>
              <a:buClr>
                <a:srgbClr val="000000"/>
              </a:buClr>
            </a:pPr>
            <a:endParaRPr lang="zh-TW" altLang="en-US" sz="1867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4" name="圖形 11">
            <a:extLst>
              <a:ext uri="{FF2B5EF4-FFF2-40B4-BE49-F238E27FC236}">
                <a16:creationId xmlns:a16="http://schemas.microsoft.com/office/drawing/2014/main" id="{2BCCBBA2-8DE2-2F42-BF81-EAFE3EC2DDFD}"/>
              </a:ext>
            </a:extLst>
          </p:cNvPr>
          <p:cNvSpPr/>
          <p:nvPr/>
        </p:nvSpPr>
        <p:spPr>
          <a:xfrm rot="10800000">
            <a:off x="7592568" y="5677642"/>
            <a:ext cx="1224309" cy="532789"/>
          </a:xfrm>
          <a:custGeom>
            <a:avLst/>
            <a:gdLst>
              <a:gd name="connsiteX0" fmla="*/ 862200 w 1062403"/>
              <a:gd name="connsiteY0" fmla="*/ 115583 h 462332"/>
              <a:gd name="connsiteX1" fmla="*/ 661997 w 1062403"/>
              <a:gd name="connsiteY1" fmla="*/ 0 h 462332"/>
              <a:gd name="connsiteX2" fmla="*/ 661997 w 1062403"/>
              <a:gd name="connsiteY2" fmla="*/ 125099 h 462332"/>
              <a:gd name="connsiteX3" fmla="*/ 0 w 1062403"/>
              <a:gd name="connsiteY3" fmla="*/ 125099 h 462332"/>
              <a:gd name="connsiteX4" fmla="*/ 0 w 1062403"/>
              <a:gd name="connsiteY4" fmla="*/ 337253 h 462332"/>
              <a:gd name="connsiteX5" fmla="*/ 661997 w 1062403"/>
              <a:gd name="connsiteY5" fmla="*/ 337253 h 462332"/>
              <a:gd name="connsiteX6" fmla="*/ 661997 w 1062403"/>
              <a:gd name="connsiteY6" fmla="*/ 462333 h 462332"/>
              <a:gd name="connsiteX7" fmla="*/ 862200 w 1062403"/>
              <a:gd name="connsiteY7" fmla="*/ 346750 h 462332"/>
              <a:gd name="connsiteX8" fmla="*/ 1062403 w 1062403"/>
              <a:gd name="connsiteY8" fmla="*/ 231166 h 46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403" h="462332">
                <a:moveTo>
                  <a:pt x="862200" y="115583"/>
                </a:moveTo>
                <a:lnTo>
                  <a:pt x="661997" y="0"/>
                </a:lnTo>
                <a:lnTo>
                  <a:pt x="661997" y="125099"/>
                </a:lnTo>
                <a:lnTo>
                  <a:pt x="0" y="125099"/>
                </a:lnTo>
                <a:lnTo>
                  <a:pt x="0" y="337253"/>
                </a:lnTo>
                <a:lnTo>
                  <a:pt x="661997" y="337253"/>
                </a:lnTo>
                <a:lnTo>
                  <a:pt x="661997" y="462333"/>
                </a:lnTo>
                <a:lnTo>
                  <a:pt x="862200" y="346750"/>
                </a:lnTo>
                <a:lnTo>
                  <a:pt x="1062403" y="23116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65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69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>
              <a:buClr>
                <a:srgbClr val="000000"/>
              </a:buClr>
            </a:pPr>
            <a:endParaRPr lang="zh-TW" altLang="en-US" sz="1867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18FA1B93-3440-0E4E-9778-712C5ED06E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59233" y="4022145"/>
            <a:ext cx="1092164" cy="183727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3302A2F-F62F-C24B-911F-51DFAE4A998E}"/>
              </a:ext>
            </a:extLst>
          </p:cNvPr>
          <p:cNvSpPr txBox="1"/>
          <p:nvPr/>
        </p:nvSpPr>
        <p:spPr>
          <a:xfrm>
            <a:off x="9333339" y="3812164"/>
            <a:ext cx="210025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kumimoji="1" lang="en-US" altLang="zh-TW" sz="1867" kern="0">
                <a:solidFill>
                  <a:schemeClr val="bg1"/>
                </a:solidFill>
                <a:cs typeface="+mn-ea"/>
                <a:sym typeface="+mn-lt"/>
              </a:rPr>
              <a:t>Microsoft Hyper-V</a:t>
            </a:r>
            <a:endParaRPr kumimoji="1" lang="zh-TW" altLang="en-US" sz="1867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8F2C2E5-63E8-1F49-B399-C372F133C982}"/>
              </a:ext>
            </a:extLst>
          </p:cNvPr>
          <p:cNvSpPr txBox="1"/>
          <p:nvPr/>
        </p:nvSpPr>
        <p:spPr>
          <a:xfrm>
            <a:off x="6043984" y="3031571"/>
            <a:ext cx="243207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kumimoji="1" lang="en-US" altLang="zh-TW" sz="1867" kern="0">
                <a:solidFill>
                  <a:schemeClr val="bg1"/>
                </a:solidFill>
                <a:cs typeface="+mn-ea"/>
                <a:sym typeface="+mn-lt"/>
              </a:rPr>
              <a:t>Hyper Data Protector</a:t>
            </a:r>
            <a:endParaRPr kumimoji="1" lang="zh-TW" altLang="en-US" sz="1867" kern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812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0DE5E8C3-D176-4870-86EE-28FE2370C97F}"/>
              </a:ext>
            </a:extLst>
          </p:cNvPr>
          <p:cNvSpPr/>
          <p:nvPr/>
        </p:nvSpPr>
        <p:spPr>
          <a:xfrm rot="10800000">
            <a:off x="637975" y="2851364"/>
            <a:ext cx="11234860" cy="4099768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DC46E29-CBE4-AC43-B186-59C8163E3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66" y="122725"/>
            <a:ext cx="11234860" cy="1378563"/>
          </a:xfrm>
        </p:spPr>
        <p:txBody>
          <a:bodyPr>
            <a:noAutofit/>
          </a:bodyPr>
          <a:lstStyle/>
          <a:p>
            <a:r>
              <a:rPr kumimoji="1" lang="en-US" altLang="zh-TW" err="1">
                <a:latin typeface="+mn-lt"/>
                <a:ea typeface="+mn-ea"/>
                <a:cs typeface="+mn-ea"/>
                <a:sym typeface="+mn-lt"/>
              </a:rPr>
              <a:t>Boxafe</a:t>
            </a:r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: Google Workspace</a:t>
            </a: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zh-CN" altLang="en-US">
                <a:latin typeface="+mn-lt"/>
                <a:ea typeface="+mn-ea"/>
                <a:cs typeface="+mn-ea"/>
                <a:sym typeface="+mn-lt"/>
              </a:rPr>
              <a:t>與</a:t>
            </a: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en-US" altLang="zh-CN">
                <a:latin typeface="+mn-lt"/>
                <a:ea typeface="+mn-ea"/>
                <a:cs typeface="+mn-ea"/>
                <a:sym typeface="+mn-lt"/>
              </a:rPr>
              <a:t>Microsoft 365</a:t>
            </a: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1" lang="zh-CN" altLang="en-US">
                <a:latin typeface="+mn-lt"/>
                <a:ea typeface="+mn-ea"/>
                <a:cs typeface="+mn-ea"/>
                <a:sym typeface="+mn-lt"/>
              </a:rPr>
              <a:t>的備份還原方案</a:t>
            </a:r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FB35739-FDF9-E241-8415-2862DAC91DC5}"/>
              </a:ext>
            </a:extLst>
          </p:cNvPr>
          <p:cNvSpPr/>
          <p:nvPr/>
        </p:nvSpPr>
        <p:spPr>
          <a:xfrm>
            <a:off x="2150654" y="1715709"/>
            <a:ext cx="6740681" cy="97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7061" indent="-237061" defTabSz="1219170">
              <a:lnSpc>
                <a:spcPts val="3600"/>
              </a:lnSpc>
              <a:buClr>
                <a:prstClr val="black"/>
              </a:buClr>
              <a:buSzPct val="75000"/>
              <a:buFont typeface="Arial" panose="020B0604020202020204" pitchFamily="34" charset="0"/>
              <a:buChar char="•"/>
            </a:pPr>
            <a:r>
              <a:rPr lang="zh-CN" altLang="en-US" sz="2533" kern="0">
                <a:solidFill>
                  <a:prstClr val="black"/>
                </a:solidFill>
                <a:cs typeface="+mn-ea"/>
                <a:sym typeface="+mn-lt"/>
              </a:rPr>
              <a:t>親手掌握企業的資料</a:t>
            </a:r>
            <a:endParaRPr lang="en-US" altLang="zh-CN" sz="2533" kern="0">
              <a:solidFill>
                <a:prstClr val="black"/>
              </a:solidFill>
              <a:cs typeface="+mn-ea"/>
              <a:sym typeface="+mn-lt"/>
            </a:endParaRPr>
          </a:p>
          <a:p>
            <a:pPr marL="237061" indent="-237061" defTabSz="1219170">
              <a:lnSpc>
                <a:spcPts val="3600"/>
              </a:lnSpc>
              <a:buClr>
                <a:prstClr val="black"/>
              </a:buClr>
              <a:buSzPct val="75000"/>
              <a:buFont typeface="Arial" panose="020B0604020202020204" pitchFamily="34" charset="0"/>
              <a:buChar char="•"/>
            </a:pPr>
            <a:r>
              <a:rPr lang="zh-CN" altLang="en-US" sz="2533" kern="0">
                <a:solidFill>
                  <a:prstClr val="black"/>
                </a:solidFill>
                <a:cs typeface="+mn-ea"/>
                <a:sym typeface="+mn-lt"/>
              </a:rPr>
              <a:t>把重要資料移出雲端，節省服務成本</a:t>
            </a:r>
            <a:endParaRPr lang="zh-TW" altLang="en-US" sz="2533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4" name="Picture 15" descr="A picture containing shirt&#10;&#10;Description automatically generated">
            <a:extLst>
              <a:ext uri="{FF2B5EF4-FFF2-40B4-BE49-F238E27FC236}">
                <a16:creationId xmlns:a16="http://schemas.microsoft.com/office/drawing/2014/main" id="{614F78FD-5C2C-3046-A02B-9D4410FF5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80" y="1717573"/>
            <a:ext cx="1027475" cy="1027472"/>
          </a:xfrm>
          <a:prstGeom prst="rect">
            <a:avLst/>
          </a:prstGeom>
          <a:effectLst>
            <a:outerShdw blurRad="431800" dist="368300" dir="5760000" algn="tl" rotWithShape="0">
              <a:prstClr val="black">
                <a:alpha val="34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B14EC27-368E-EC4B-A2C4-FC39FAB6B4AE}"/>
              </a:ext>
            </a:extLst>
          </p:cNvPr>
          <p:cNvSpPr/>
          <p:nvPr/>
        </p:nvSpPr>
        <p:spPr>
          <a:xfrm>
            <a:off x="1615463" y="3568147"/>
            <a:ext cx="312906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en-US" altLang="zh-TW" sz="1867" b="1" kern="0">
                <a:solidFill>
                  <a:prstClr val="black"/>
                </a:solidFill>
                <a:cs typeface="+mn-ea"/>
                <a:sym typeface="+mn-lt"/>
              </a:rPr>
              <a:t>Gmail</a:t>
            </a:r>
          </a:p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Email </a:t>
            </a: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及附檔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FA0CB3-3677-AE4F-8F14-A12C9F16CF6A}"/>
              </a:ext>
            </a:extLst>
          </p:cNvPr>
          <p:cNvSpPr/>
          <p:nvPr/>
        </p:nvSpPr>
        <p:spPr>
          <a:xfrm>
            <a:off x="1615463" y="4262488"/>
            <a:ext cx="4463604" cy="985078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867" b="1" kern="0">
                <a:solidFill>
                  <a:prstClr val="black"/>
                </a:solidFill>
                <a:cs typeface="+mn-ea"/>
                <a:sym typeface="+mn-lt"/>
              </a:rPr>
              <a:t>雲端硬碟</a:t>
            </a:r>
            <a:endParaRPr lang="en-US" altLang="zh-TW" sz="1867" b="1" kern="0">
              <a:solidFill>
                <a:prstClr val="black"/>
              </a:solidFill>
              <a:cs typeface="+mn-ea"/>
              <a:sym typeface="+mn-lt"/>
            </a:endParaRPr>
          </a:p>
          <a:p>
            <a:pPr defTabSz="1219170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備份所有檔案，包含檔案的所有版本，支援備份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My Drive </a:t>
            </a: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及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Shared Drives</a:t>
            </a:r>
            <a:endParaRPr lang="zh-TW" altLang="en-US" sz="1867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5C92E04-3DD6-D042-AD95-24FC1F2D3D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779" y="3603595"/>
            <a:ext cx="776573" cy="603555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9858F16-E4CA-9D49-BA6A-C5748A870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779" y="4360101"/>
            <a:ext cx="776573" cy="603555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1562C3D-B9A7-E444-B98E-753708C92B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779" y="5123382"/>
            <a:ext cx="776573" cy="603555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9B1D64C-2146-F54C-BA6F-93EE7C9DAC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779" y="5991649"/>
            <a:ext cx="776573" cy="603555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8AB2CD0-BF8C-B043-B694-D52B13487592}"/>
              </a:ext>
            </a:extLst>
          </p:cNvPr>
          <p:cNvSpPr/>
          <p:nvPr/>
        </p:nvSpPr>
        <p:spPr>
          <a:xfrm>
            <a:off x="1598530" y="5253602"/>
            <a:ext cx="483108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black"/>
                </a:solidFill>
                <a:cs typeface="+mn-ea"/>
                <a:sym typeface="+mn-lt"/>
              </a:rPr>
              <a:t>聯絡人</a:t>
            </a:r>
          </a:p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備份所有聯絡人資訊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1B05E0-5BB9-4A4A-BF31-2CDA15ACBE75}"/>
              </a:ext>
            </a:extLst>
          </p:cNvPr>
          <p:cNvSpPr/>
          <p:nvPr/>
        </p:nvSpPr>
        <p:spPr>
          <a:xfrm>
            <a:off x="1598529" y="6020211"/>
            <a:ext cx="6096000" cy="6669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black"/>
                </a:solidFill>
                <a:cs typeface="+mn-ea"/>
                <a:sym typeface="+mn-lt"/>
              </a:rPr>
              <a:t>日曆</a:t>
            </a:r>
          </a:p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備份所有日曆事件資訊及附檔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E76F351-202C-C249-BF05-932698B7339C}"/>
              </a:ext>
            </a:extLst>
          </p:cNvPr>
          <p:cNvSpPr/>
          <p:nvPr/>
        </p:nvSpPr>
        <p:spPr>
          <a:xfrm>
            <a:off x="7123143" y="3595240"/>
            <a:ext cx="371021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black"/>
                </a:solidFill>
                <a:cs typeface="+mn-ea"/>
                <a:sym typeface="+mn-lt"/>
              </a:rPr>
              <a:t>信箱</a:t>
            </a:r>
          </a:p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Outlook Email </a:t>
            </a: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及附檔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48503DA-59EA-F44F-AE8A-E977737B7A30}"/>
              </a:ext>
            </a:extLst>
          </p:cNvPr>
          <p:cNvSpPr/>
          <p:nvPr/>
        </p:nvSpPr>
        <p:spPr>
          <a:xfrm>
            <a:off x="7123143" y="4344311"/>
            <a:ext cx="371021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black"/>
                </a:solidFill>
                <a:cs typeface="+mn-ea"/>
                <a:sym typeface="+mn-lt"/>
              </a:rPr>
              <a:t>人員</a:t>
            </a:r>
          </a:p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Outlook </a:t>
            </a: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聯絡人資訊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1C6F25F-521F-F044-9F69-A1E1B43B749D}"/>
              </a:ext>
            </a:extLst>
          </p:cNvPr>
          <p:cNvSpPr/>
          <p:nvPr/>
        </p:nvSpPr>
        <p:spPr>
          <a:xfrm>
            <a:off x="7123143" y="5086327"/>
            <a:ext cx="4831088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zh-TW" altLang="en-US" sz="1867" b="1" kern="0">
                <a:solidFill>
                  <a:prstClr val="black"/>
                </a:solidFill>
                <a:cs typeface="+mn-ea"/>
                <a:sym typeface="+mn-lt"/>
              </a:rPr>
              <a:t>行事曆</a:t>
            </a:r>
          </a:p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Outlook </a:t>
            </a: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行事曆事件資訊及附檔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C236B95-AE8F-1142-BCEA-FB09F03689F9}"/>
              </a:ext>
            </a:extLst>
          </p:cNvPr>
          <p:cNvSpPr/>
          <p:nvPr/>
        </p:nvSpPr>
        <p:spPr>
          <a:xfrm>
            <a:off x="7123142" y="5798370"/>
            <a:ext cx="4589492" cy="985078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defTabSz="1219170" fontAlgn="base">
              <a:buClr>
                <a:srgbClr val="000000"/>
              </a:buClr>
            </a:pPr>
            <a:r>
              <a:rPr lang="en-US" altLang="zh-TW" sz="1867" b="1" kern="0">
                <a:solidFill>
                  <a:prstClr val="black"/>
                </a:solidFill>
                <a:cs typeface="+mn-ea"/>
                <a:sym typeface="+mn-lt"/>
              </a:rPr>
              <a:t>OneDrive</a:t>
            </a:r>
          </a:p>
          <a:p>
            <a:pPr defTabSz="1219170" fontAlgn="base">
              <a:buClr>
                <a:srgbClr val="000000"/>
              </a:buClr>
            </a:pP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備份所有檔案，支援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OneDrive </a:t>
            </a: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及 </a:t>
            </a: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SharePoint (coming soon) </a:t>
            </a:r>
            <a:r>
              <a:rPr lang="zh-TW" altLang="en-US" sz="1867" kern="0">
                <a:solidFill>
                  <a:prstClr val="black"/>
                </a:solidFill>
                <a:cs typeface="+mn-ea"/>
                <a:sym typeface="+mn-lt"/>
              </a:rPr>
              <a:t>檔案</a:t>
            </a: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90073FF2-1B21-48F9-8BF7-4137588CF904}"/>
              </a:ext>
            </a:extLst>
          </p:cNvPr>
          <p:cNvSpPr/>
          <p:nvPr/>
        </p:nvSpPr>
        <p:spPr>
          <a:xfrm flipH="1">
            <a:off x="873086" y="2963898"/>
            <a:ext cx="3129060" cy="543157"/>
          </a:xfrm>
          <a:prstGeom prst="snip2DiagRect">
            <a:avLst/>
          </a:prstGeom>
          <a:gradFill>
            <a:gsLst>
              <a:gs pos="100000">
                <a:srgbClr val="293952"/>
              </a:gs>
              <a:gs pos="0">
                <a:srgbClr val="6787B0"/>
              </a:gs>
            </a:gsLst>
            <a:lin ang="0" scaled="0"/>
          </a:gradFill>
          <a:ln w="12700">
            <a:noFill/>
          </a:ln>
          <a:effectLst>
            <a:outerShdw blurRad="431800" dist="355600" dir="174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53" indent="-380953" defTabSz="1219170">
              <a:buClr>
                <a:srgbClr val="000000"/>
              </a:buClr>
            </a:pPr>
            <a:endParaRPr lang="en-US" altLang="zh-TW" sz="2133" b="1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E42DA1-6F49-F74A-80A6-FBA263692CBF}"/>
              </a:ext>
            </a:extLst>
          </p:cNvPr>
          <p:cNvSpPr/>
          <p:nvPr/>
        </p:nvSpPr>
        <p:spPr>
          <a:xfrm>
            <a:off x="994712" y="3018727"/>
            <a:ext cx="2914580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US" altLang="zh-TW" sz="2133" b="1" kern="0">
                <a:solidFill>
                  <a:prstClr val="white"/>
                </a:solidFill>
                <a:cs typeface="+mn-ea"/>
                <a:sym typeface="+mn-lt"/>
              </a:rPr>
              <a:t>Google™ Workspace</a:t>
            </a:r>
          </a:p>
        </p:txBody>
      </p:sp>
      <p:sp>
        <p:nvSpPr>
          <p:cNvPr id="26" name="圓角化對角線角落矩形 8">
            <a:extLst>
              <a:ext uri="{FF2B5EF4-FFF2-40B4-BE49-F238E27FC236}">
                <a16:creationId xmlns:a16="http://schemas.microsoft.com/office/drawing/2014/main" id="{5E219AB7-B12D-4D93-9723-BC4F4C9E1FB3}"/>
              </a:ext>
            </a:extLst>
          </p:cNvPr>
          <p:cNvSpPr/>
          <p:nvPr/>
        </p:nvSpPr>
        <p:spPr>
          <a:xfrm flipH="1">
            <a:off x="6255409" y="2963898"/>
            <a:ext cx="2662548" cy="543157"/>
          </a:xfrm>
          <a:prstGeom prst="snip2DiagRect">
            <a:avLst/>
          </a:prstGeom>
          <a:gradFill>
            <a:gsLst>
              <a:gs pos="100000">
                <a:srgbClr val="293952"/>
              </a:gs>
              <a:gs pos="0">
                <a:srgbClr val="6787B0"/>
              </a:gs>
            </a:gsLst>
            <a:lin ang="0" scaled="0"/>
          </a:gradFill>
          <a:ln w="12700">
            <a:noFill/>
          </a:ln>
          <a:effectLst>
            <a:outerShdw blurRad="431800" dist="355600" dir="174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953" indent="-380953" defTabSz="1219170">
              <a:buClr>
                <a:srgbClr val="000000"/>
              </a:buClr>
            </a:pPr>
            <a:endParaRPr lang="en-US" altLang="zh-TW" sz="2133" b="1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F413901-1B0A-4156-8959-D89C96DF01F8}"/>
              </a:ext>
            </a:extLst>
          </p:cNvPr>
          <p:cNvSpPr/>
          <p:nvPr/>
        </p:nvSpPr>
        <p:spPr>
          <a:xfrm>
            <a:off x="6546171" y="3018727"/>
            <a:ext cx="208101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US" altLang="zh-TW" sz="2133" b="1" kern="0">
                <a:solidFill>
                  <a:prstClr val="white"/>
                </a:solidFill>
                <a:cs typeface="+mn-ea"/>
                <a:sym typeface="+mn-lt"/>
              </a:rPr>
              <a:t>Microsoft 365</a:t>
            </a:r>
            <a:r>
              <a:rPr lang="en-US" altLang="zh-TW" sz="2133" b="1" kern="0" baseline="30000">
                <a:solidFill>
                  <a:prstClr val="white"/>
                </a:solidFill>
                <a:cs typeface="+mn-ea"/>
                <a:sym typeface="+mn-lt"/>
              </a:rPr>
              <a:t>®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E347690-B1A2-F247-90E5-EC9772AC2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171" y="6039124"/>
            <a:ext cx="624000" cy="624000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F65BD63-387B-5C46-BB75-BD1F981C4F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1465" y="3611976"/>
            <a:ext cx="624000" cy="624000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51B0BFC-1CED-344B-B887-AFA8C24CE9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8529" y="4396672"/>
            <a:ext cx="624000" cy="624000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DA69B02-2742-2145-88A1-91AF2DD890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4171" y="5244868"/>
            <a:ext cx="624000" cy="624000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8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B1E25AB-373D-4FE5-9215-838474FC1A4F}"/>
              </a:ext>
            </a:extLst>
          </p:cNvPr>
          <p:cNvSpPr/>
          <p:nvPr/>
        </p:nvSpPr>
        <p:spPr>
          <a:xfrm rot="10800000">
            <a:off x="5309934" y="2384272"/>
            <a:ext cx="4071133" cy="4021389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D9359A9-9B71-40DA-89F7-DF28D1C9B5D7}"/>
              </a:ext>
            </a:extLst>
          </p:cNvPr>
          <p:cNvSpPr/>
          <p:nvPr/>
        </p:nvSpPr>
        <p:spPr>
          <a:xfrm rot="10800000">
            <a:off x="340000" y="2384272"/>
            <a:ext cx="4071133" cy="4021389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3412D-3FBB-4B99-8D85-A42F3A4F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2" y="394217"/>
            <a:ext cx="12191999" cy="1088159"/>
          </a:xfrm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HybridMount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分享及控管遠端裝置存取權</a:t>
            </a: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9AAF49B3-3986-47CA-974F-27DF1ECE7D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01" y="2466838"/>
            <a:ext cx="3862132" cy="3840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33944-8B7B-A546-9B9D-B616430CCB81}"/>
              </a:ext>
            </a:extLst>
          </p:cNvPr>
          <p:cNvSpPr txBox="1"/>
          <p:nvPr/>
        </p:nvSpPr>
        <p:spPr>
          <a:xfrm>
            <a:off x="522033" y="1719434"/>
            <a:ext cx="102743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TW" sz="1867" kern="0">
                <a:solidFill>
                  <a:prstClr val="black"/>
                </a:solidFill>
                <a:cs typeface="+mn-ea"/>
                <a:sym typeface="+mn-lt"/>
              </a:rPr>
              <a:t>使用SMB及NFS掛載遠端裝置時，支援本地裝置對遠端裝置存取權的分享與控管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A0722-8E55-254F-9E61-44DB6FACD8EF}"/>
              </a:ext>
            </a:extLst>
          </p:cNvPr>
          <p:cNvSpPr txBox="1"/>
          <p:nvPr/>
        </p:nvSpPr>
        <p:spPr>
          <a:xfrm>
            <a:off x="7514167" y="3556000"/>
            <a:ext cx="85090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TW" sz="1067" kern="0">
                <a:solidFill>
                  <a:srgbClr val="000000"/>
                </a:solidFill>
                <a:cs typeface="+mn-ea"/>
                <a:sym typeface="+mn-lt"/>
              </a:rPr>
              <a:t>SMB/NFS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5D141-ADE8-5F45-AF3B-005A4E9E46C4}"/>
              </a:ext>
            </a:extLst>
          </p:cNvPr>
          <p:cNvSpPr txBox="1"/>
          <p:nvPr/>
        </p:nvSpPr>
        <p:spPr>
          <a:xfrm>
            <a:off x="9453213" y="2632671"/>
            <a:ext cx="2686241" cy="2390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7061" indent="-23706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TW" sz="1867" kern="0">
                <a:solidFill>
                  <a:srgbClr val="000000"/>
                </a:solidFill>
                <a:cs typeface="+mn-ea"/>
                <a:sym typeface="+mn-lt"/>
              </a:rPr>
              <a:t>避免近端使用者直接以VPN存取遠多裝置，以減少VPN安全性風險</a:t>
            </a:r>
          </a:p>
          <a:p>
            <a:pPr marL="237061" indent="-23706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TW" sz="1867" kern="0">
              <a:solidFill>
                <a:srgbClr val="000000"/>
              </a:solidFill>
              <a:cs typeface="+mn-ea"/>
              <a:sym typeface="+mn-lt"/>
            </a:endParaRPr>
          </a:p>
          <a:p>
            <a:pPr marL="237061" indent="-237061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TW" sz="1867" kern="0">
                <a:solidFill>
                  <a:srgbClr val="000000"/>
                </a:solidFill>
                <a:cs typeface="+mn-ea"/>
                <a:sym typeface="+mn-lt"/>
              </a:rPr>
              <a:t>以既有本地使用者來管理權限，讓管理遠端裝置權限更輕鬆</a:t>
            </a:r>
          </a:p>
        </p:txBody>
      </p:sp>
      <p:pic>
        <p:nvPicPr>
          <p:cNvPr id="7" name="Picture 3" descr="Diagram&#10;&#10;Description automatically generated">
            <a:extLst>
              <a:ext uri="{FF2B5EF4-FFF2-40B4-BE49-F238E27FC236}">
                <a16:creationId xmlns:a16="http://schemas.microsoft.com/office/drawing/2014/main" id="{744FF5BC-C6E7-4E5E-93F6-AE831E9A9C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3266" y="2466839"/>
            <a:ext cx="3852335" cy="3840829"/>
          </a:xfrm>
          <a:prstGeom prst="rect">
            <a:avLst/>
          </a:prstGeom>
        </p:spPr>
      </p:pic>
      <p:pic>
        <p:nvPicPr>
          <p:cNvPr id="12" name="Picture 3" descr="Diagram&#10;&#10;Description automatically generated">
            <a:extLst>
              <a:ext uri="{FF2B5EF4-FFF2-40B4-BE49-F238E27FC236}">
                <a16:creationId xmlns:a16="http://schemas.microsoft.com/office/drawing/2014/main" id="{6BF8E240-E302-42E0-8551-6EA0901175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2933" y="2384273"/>
            <a:ext cx="689799" cy="40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00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960A01C6-426E-4835-A997-A7BDF6B214EB}"/>
              </a:ext>
            </a:extLst>
          </p:cNvPr>
          <p:cNvSpPr/>
          <p:nvPr/>
        </p:nvSpPr>
        <p:spPr>
          <a:xfrm rot="10800000">
            <a:off x="536283" y="2499152"/>
            <a:ext cx="4851967" cy="3353009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63FBC-B206-AE42-B2F3-5C289B31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93880"/>
            <a:ext cx="12191999" cy="1088159"/>
          </a:xfrm>
        </p:spPr>
        <p:txBody>
          <a:bodyPr>
            <a:normAutofit/>
          </a:bodyPr>
          <a:lstStyle/>
          <a:p>
            <a:r>
              <a:rPr lang="en-TW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QmailAgent 電子郵件備份與管理方案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6648F6-2D3D-3A4C-9F20-4678EA6AB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9188" y="2458584"/>
            <a:ext cx="6301429" cy="3640625"/>
          </a:xfrm>
          <a:prstGeom prst="rect">
            <a:avLst/>
          </a:prstGeom>
          <a:noFill/>
          <a:effectLst>
            <a:outerShdw blurRad="393700" dist="177800" dir="3960000" sx="105000" sy="105000" algn="t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6">
            <a:extLst>
              <a:ext uri="{FF2B5EF4-FFF2-40B4-BE49-F238E27FC236}">
                <a16:creationId xmlns:a16="http://schemas.microsoft.com/office/drawing/2014/main" id="{E07D9213-EFE6-8249-817F-2FDC7F56EA82}"/>
              </a:ext>
            </a:extLst>
          </p:cNvPr>
          <p:cNvSpPr/>
          <p:nvPr/>
        </p:nvSpPr>
        <p:spPr>
          <a:xfrm>
            <a:off x="727227" y="3135058"/>
            <a:ext cx="4561448" cy="2287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 defTabSz="1219170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950" kern="0">
                <a:solidFill>
                  <a:srgbClr val="000000"/>
                </a:solidFill>
                <a:cs typeface="+mn-ea"/>
                <a:sym typeface="+mn-lt"/>
              </a:rPr>
              <a:t>整合多個信箱，即時收發郵件</a:t>
            </a:r>
            <a:endParaRPr lang="en-US" altLang="zh-CN" sz="1950" kern="0">
              <a:solidFill>
                <a:srgbClr val="000000"/>
              </a:solidFill>
              <a:cs typeface="+mn-ea"/>
              <a:sym typeface="+mn-lt"/>
            </a:endParaRPr>
          </a:p>
          <a:p>
            <a:pPr marL="271463" indent="-271463" defTabSz="1219170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950" kern="0">
                <a:solidFill>
                  <a:srgbClr val="000000"/>
                </a:solidFill>
                <a:cs typeface="+mn-ea"/>
                <a:sym typeface="+mn-lt"/>
              </a:rPr>
              <a:t>自動化備份完整郵件和附件</a:t>
            </a:r>
            <a:endParaRPr lang="en-US" altLang="zh-TW" sz="1950" kern="0">
              <a:solidFill>
                <a:srgbClr val="000000"/>
              </a:solidFill>
              <a:cs typeface="+mn-ea"/>
              <a:sym typeface="+mn-lt"/>
            </a:endParaRPr>
          </a:p>
          <a:p>
            <a:pPr marL="271463" indent="-271463" defTabSz="1219170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950" kern="0">
                <a:solidFill>
                  <a:srgbClr val="000000"/>
                </a:solidFill>
                <a:cs typeface="+mn-ea"/>
                <a:sym typeface="+mn-lt"/>
              </a:rPr>
              <a:t>快速搜尋郵件及附檔與調閱特定郵件</a:t>
            </a:r>
            <a:endParaRPr lang="en-US" altLang="zh-TW" sz="1950" kern="0">
              <a:solidFill>
                <a:srgbClr val="000000"/>
              </a:solidFill>
              <a:cs typeface="+mn-ea"/>
              <a:sym typeface="+mn-lt"/>
            </a:endParaRPr>
          </a:p>
          <a:p>
            <a:pPr marL="271463" indent="-271463" defTabSz="1219170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950" kern="0">
                <a:solidFill>
                  <a:srgbClr val="000000"/>
                </a:solidFill>
                <a:cs typeface="+mn-ea"/>
                <a:sym typeface="+mn-lt"/>
              </a:rPr>
              <a:t>備份郵件災難還原</a:t>
            </a:r>
            <a:endParaRPr lang="en-US" altLang="zh-CN" sz="1950" kern="0">
              <a:solidFill>
                <a:srgbClr val="000000"/>
              </a:solidFill>
              <a:cs typeface="+mn-ea"/>
              <a:sym typeface="+mn-lt"/>
            </a:endParaRPr>
          </a:p>
          <a:p>
            <a:pPr marL="271463" indent="-271463" defTabSz="1219170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zh-CN" altLang="en-US" sz="1950" kern="0">
                <a:solidFill>
                  <a:srgbClr val="000000"/>
                </a:solidFill>
                <a:cs typeface="+mn-ea"/>
                <a:sym typeface="+mn-lt"/>
              </a:rPr>
              <a:t>加密服務保護私人備份郵件</a:t>
            </a:r>
            <a:endParaRPr lang="zh-TW" altLang="en-US" sz="195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D98A90B-1360-1E27-39D8-48A0803DE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8" r="36921" b="61428"/>
          <a:stretch/>
        </p:blipFill>
        <p:spPr>
          <a:xfrm>
            <a:off x="536278" y="2183796"/>
            <a:ext cx="4851965" cy="704233"/>
          </a:xfrm>
          <a:prstGeom prst="rect">
            <a:avLst/>
          </a:prstGeom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4E00A62-03B4-5883-F9E2-95A70A238CD2}"/>
              </a:ext>
            </a:extLst>
          </p:cNvPr>
          <p:cNvSpPr txBox="1"/>
          <p:nvPr/>
        </p:nvSpPr>
        <p:spPr>
          <a:xfrm>
            <a:off x="536275" y="2309747"/>
            <a:ext cx="48519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3F3F3F"/>
              </a:buClr>
              <a:buSzPts val="1000"/>
            </a:pPr>
            <a:r>
              <a:rPr lang="zh-TW" altLang="en-US" sz="2600" b="1" kern="0">
                <a:solidFill>
                  <a:prstClr val="white"/>
                </a:solidFill>
                <a:cs typeface="+mn-ea"/>
                <a:sym typeface="+mn-lt"/>
              </a:rPr>
              <a:t>郵件保存</a:t>
            </a:r>
            <a:r>
              <a:rPr lang="en-US" altLang="zh-TW" sz="2600" b="1" kern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zh-TW" altLang="en-US" sz="2600" b="1" kern="0">
                <a:solidFill>
                  <a:prstClr val="white"/>
                </a:solidFill>
                <a:cs typeface="+mn-ea"/>
                <a:sym typeface="+mn-lt"/>
              </a:rPr>
              <a:t>一手掌握</a:t>
            </a:r>
            <a:endParaRPr lang="zh-TW" altLang="zh-TW" sz="2600" b="1" kern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527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AB03C3-7D73-E541-BDD2-2B2E4ACCA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PCIe Gen4 </a:t>
            </a: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插槽額外支援</a:t>
            </a:r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 NVIDIA </a:t>
            </a: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顯卡，</a:t>
            </a:r>
            <a:br>
              <a:rPr lang="en-US" altLang="zh-TW" dirty="0">
                <a:latin typeface="+mn-lt"/>
                <a:ea typeface="+mn-ea"/>
                <a:cs typeface="+mn-ea"/>
                <a:sym typeface="+mn-lt"/>
              </a:rPr>
            </a:b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提供</a:t>
            </a:r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 HDMI </a:t>
            </a: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輸出與</a:t>
            </a:r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 VM  / container </a:t>
            </a: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影像強化</a:t>
            </a:r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 </a:t>
            </a:r>
            <a:endParaRPr kumimoji="1"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6F0844C8-FF80-364F-95B5-2ED6F9F9ED8B}"/>
              </a:ext>
            </a:extLst>
          </p:cNvPr>
          <p:cNvSpPr txBox="1">
            <a:spLocks/>
          </p:cNvSpPr>
          <p:nvPr/>
        </p:nvSpPr>
        <p:spPr>
          <a:xfrm>
            <a:off x="3890450" y="2048048"/>
            <a:ext cx="3240740" cy="273681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ts val="2500"/>
              </a:lnSpc>
              <a:buNone/>
            </a:pPr>
            <a:r>
              <a:rPr lang="en" altLang="zh-TW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PCIe </a:t>
            </a:r>
            <a:r>
              <a:rPr lang="zh-TW" altLang="en-US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插槽可安裝無需另外供電</a:t>
            </a:r>
            <a:r>
              <a:rPr lang="zh-TW" altLang="en-US" sz="1867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的 </a:t>
            </a:r>
            <a:r>
              <a:rPr lang="en" altLang="zh-TW" sz="1867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NVIDIA</a:t>
            </a:r>
            <a:r>
              <a:rPr lang="en" altLang="zh-TW" sz="1867" b="1" baseline="300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®</a:t>
            </a:r>
            <a:r>
              <a:rPr lang="en" altLang="zh-TW" sz="1867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GTX 1650</a:t>
            </a:r>
            <a:r>
              <a:rPr lang="zh-TW" altLang="en-US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TW" sz="1867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1050</a:t>
            </a:r>
            <a:r>
              <a:rPr lang="zh-TW" altLang="en-US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、或</a:t>
            </a:r>
            <a:r>
              <a:rPr lang="en-US" altLang="zh-TW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1867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1030</a:t>
            </a:r>
            <a:r>
              <a:rPr lang="en-US" altLang="zh-TW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圖形顯示卡，提供 </a:t>
            </a:r>
            <a:r>
              <a:rPr lang="en" altLang="zh-TW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NAS </a:t>
            </a:r>
            <a:r>
              <a:rPr lang="zh-TW" altLang="en-US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影像</a:t>
            </a:r>
            <a:r>
              <a:rPr lang="en-US" altLang="zh-TW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HDMI </a:t>
            </a:r>
            <a:r>
              <a:rPr lang="zh-TW" altLang="en-US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輸出與 </a:t>
            </a:r>
            <a:r>
              <a:rPr lang="en" altLang="zh-TW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GPU </a:t>
            </a:r>
            <a:r>
              <a:rPr lang="zh-TW" altLang="en-US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運算的加速需求，更支援 </a:t>
            </a:r>
            <a:r>
              <a:rPr lang="en" altLang="zh-TW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GPU Passthrough </a:t>
            </a:r>
            <a:r>
              <a:rPr lang="zh-TW" altLang="en-US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應用，強化虛擬機</a:t>
            </a:r>
            <a:r>
              <a:rPr lang="en-US" altLang="zh-TW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(VM) </a:t>
            </a:r>
            <a:r>
              <a:rPr lang="zh-TW" altLang="en-US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與軟體容器</a:t>
            </a:r>
            <a:r>
              <a:rPr lang="en-US" altLang="zh-TW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(container) </a:t>
            </a:r>
            <a:r>
              <a:rPr lang="zh-TW" altLang="en-US" sz="1867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顯示效能，不僅跑得動，更跑得順。</a:t>
            </a:r>
            <a:endParaRPr lang="en-US" altLang="zh-TW" sz="1867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CDF6CB18-4317-BF42-9ED0-F7048B503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7998" y="1961944"/>
            <a:ext cx="1200000" cy="1200000"/>
          </a:xfrm>
          <a:prstGeom prst="rect">
            <a:avLst/>
          </a:prstGeom>
          <a:effectLst>
            <a:outerShdw blurRad="431800" dist="368300" dir="5760000" sx="106000" sy="106000" algn="ctr" rotWithShape="0">
              <a:prstClr val="black">
                <a:alpha val="34000"/>
              </a:prstClr>
            </a:outerShdw>
          </a:effec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9D0E62FD-1902-D64C-B4A4-907A8A36055E}"/>
              </a:ext>
            </a:extLst>
          </p:cNvPr>
          <p:cNvSpPr/>
          <p:nvPr/>
        </p:nvSpPr>
        <p:spPr>
          <a:xfrm>
            <a:off x="9039071" y="2203111"/>
            <a:ext cx="223330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zh-TW" altLang="en-US" sz="2667" b="1" kern="0">
                <a:solidFill>
                  <a:schemeClr val="bg1"/>
                </a:solidFill>
                <a:cs typeface="+mn-ea"/>
                <a:sym typeface="+mn-lt"/>
              </a:rPr>
              <a:t>虛擬機工作站</a:t>
            </a:r>
            <a:endParaRPr lang="en-US" altLang="zh-TW" sz="2667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47557B5-09A9-184A-B1BC-84DB3CAD429D}"/>
              </a:ext>
            </a:extLst>
          </p:cNvPr>
          <p:cNvSpPr/>
          <p:nvPr/>
        </p:nvSpPr>
        <p:spPr>
          <a:xfrm>
            <a:off x="9038804" y="3711800"/>
            <a:ext cx="1891865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zh-TW" altLang="en-US" sz="2667" b="1" kern="0">
                <a:solidFill>
                  <a:schemeClr val="bg1"/>
                </a:solidFill>
                <a:cs typeface="+mn-ea"/>
                <a:sym typeface="+mn-lt"/>
              </a:rPr>
              <a:t>容器工作站</a:t>
            </a:r>
            <a:endParaRPr lang="en-US" altLang="zh-TW" sz="2667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E0A2BA1D-C6B4-9543-8FDF-AEE85EBC1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7998" y="3399057"/>
            <a:ext cx="1198123" cy="1200000"/>
          </a:xfrm>
          <a:prstGeom prst="rect">
            <a:avLst/>
          </a:prstGeom>
          <a:effectLst>
            <a:outerShdw blurRad="431800" dist="368300" dir="5760000" sx="106000" sy="106000" algn="ctr" rotWithShape="0">
              <a:prstClr val="black">
                <a:alpha val="34000"/>
              </a:prstClr>
            </a:outerShdw>
          </a:effectLst>
        </p:spPr>
      </p:pic>
      <p:pic>
        <p:nvPicPr>
          <p:cNvPr id="25" name="圖片 7">
            <a:extLst>
              <a:ext uri="{FF2B5EF4-FFF2-40B4-BE49-F238E27FC236}">
                <a16:creationId xmlns:a16="http://schemas.microsoft.com/office/drawing/2014/main" id="{FD4CD1D2-345E-E64F-9BFB-D8AF69495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506" y="4836171"/>
            <a:ext cx="1201615" cy="1201615"/>
          </a:xfrm>
          <a:prstGeom prst="rect">
            <a:avLst/>
          </a:prstGeom>
          <a:effectLst>
            <a:outerShdw blurRad="431800" dist="368300" dir="5760000" sx="106000" sy="106000" algn="ctr" rotWithShape="0">
              <a:prstClr val="black">
                <a:alpha val="34000"/>
              </a:prstClr>
            </a:outerShdw>
          </a:effec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9D3A7610-3E79-504F-B642-E7B5EF8D71BD}"/>
              </a:ext>
            </a:extLst>
          </p:cNvPr>
          <p:cNvSpPr/>
          <p:nvPr/>
        </p:nvSpPr>
        <p:spPr>
          <a:xfrm>
            <a:off x="9073744" y="4965053"/>
            <a:ext cx="2674255" cy="943976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2667" b="1" kern="0">
                <a:solidFill>
                  <a:schemeClr val="bg1"/>
                </a:solidFill>
                <a:cs typeface="+mn-ea"/>
                <a:sym typeface="+mn-lt"/>
              </a:rPr>
              <a:t>Ubuntu Linux Station</a:t>
            </a:r>
            <a:endParaRPr lang="zh-TW" altLang="en-US" sz="1600" kern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「gtx 1650 png」的圖片搜尋結果">
            <a:extLst>
              <a:ext uri="{FF2B5EF4-FFF2-40B4-BE49-F238E27FC236}">
                <a16:creationId xmlns:a16="http://schemas.microsoft.com/office/drawing/2014/main" id="{200883C7-ED31-7543-B560-B2A308705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312" y="1681923"/>
            <a:ext cx="3706138" cy="3706138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DD89E16-1D2F-4243-BA58-46B5C3C11865}"/>
              </a:ext>
            </a:extLst>
          </p:cNvPr>
          <p:cNvSpPr/>
          <p:nvPr/>
        </p:nvSpPr>
        <p:spPr>
          <a:xfrm>
            <a:off x="181662" y="5230763"/>
            <a:ext cx="6776621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400" kern="0">
                <a:solidFill>
                  <a:schemeClr val="bg1"/>
                </a:solidFill>
                <a:cs typeface="+mn-ea"/>
                <a:sym typeface="+mn-lt"/>
              </a:rPr>
              <a:t>註：</a:t>
            </a:r>
            <a:br>
              <a:rPr lang="zh-TW" altLang="en-US" sz="1400" kern="0">
                <a:cs typeface="+mn-ea"/>
                <a:sym typeface="+mn-lt"/>
              </a:rPr>
            </a:br>
            <a:r>
              <a:rPr lang="en-US" altLang="zh-TW" sz="1400" kern="0">
                <a:solidFill>
                  <a:schemeClr val="bg1"/>
                </a:solidFill>
                <a:cs typeface="+mn-ea"/>
                <a:sym typeface="+mn-lt"/>
              </a:rPr>
              <a:t>1. </a:t>
            </a:r>
            <a:r>
              <a:rPr lang="zh-TW" altLang="en-US" sz="1400" kern="0">
                <a:solidFill>
                  <a:schemeClr val="bg1"/>
                </a:solidFill>
                <a:cs typeface="+mn-ea"/>
                <a:sym typeface="+mn-lt"/>
              </a:rPr>
              <a:t>實際可播放的影片格式視硬體規格與軟體為主。影音播放功能與呈現品質會因原檔格式與品質、軟硬體規格及輸出設備等因素有所差異。</a:t>
            </a:r>
            <a:br>
              <a:rPr lang="zh-TW" altLang="en-US" sz="1400" kern="0">
                <a:cs typeface="+mn-ea"/>
                <a:sym typeface="+mn-lt"/>
              </a:rPr>
            </a:br>
            <a:r>
              <a:rPr lang="en-US" altLang="zh-TW" sz="1400" kern="0">
                <a:solidFill>
                  <a:schemeClr val="bg1"/>
                </a:solidFill>
                <a:cs typeface="+mn-ea"/>
                <a:sym typeface="+mn-lt"/>
              </a:rPr>
              <a:t>2. </a:t>
            </a:r>
            <a:r>
              <a:rPr lang="zh-TW" altLang="en-US" sz="1400" kern="0">
                <a:solidFill>
                  <a:schemeClr val="bg1"/>
                </a:solidFill>
                <a:cs typeface="+mn-ea"/>
                <a:sym typeface="+mn-lt"/>
              </a:rPr>
              <a:t>當 </a:t>
            </a:r>
            <a:r>
              <a:rPr lang="en" altLang="zh-TW" sz="1400" kern="0">
                <a:solidFill>
                  <a:schemeClr val="bg1"/>
                </a:solidFill>
                <a:cs typeface="+mn-ea"/>
                <a:sym typeface="+mn-lt"/>
              </a:rPr>
              <a:t>Virtualization Station </a:t>
            </a:r>
            <a:r>
              <a:rPr lang="zh-TW" altLang="en-US" sz="1400" kern="0">
                <a:solidFill>
                  <a:schemeClr val="bg1"/>
                </a:solidFill>
                <a:cs typeface="+mn-ea"/>
                <a:sym typeface="+mn-lt"/>
              </a:rPr>
              <a:t>虛擬機應用使用顯示卡時，系統將停止對 </a:t>
            </a:r>
            <a:r>
              <a:rPr lang="en" altLang="zh-TW" sz="1400" kern="0">
                <a:solidFill>
                  <a:schemeClr val="bg1"/>
                </a:solidFill>
                <a:cs typeface="+mn-ea"/>
                <a:sym typeface="+mn-lt"/>
              </a:rPr>
              <a:t>QTS </a:t>
            </a:r>
            <a:r>
              <a:rPr lang="zh-TW" altLang="en-US" sz="1400" kern="0">
                <a:solidFill>
                  <a:schemeClr val="bg1"/>
                </a:solidFill>
                <a:cs typeface="+mn-ea"/>
                <a:sym typeface="+mn-lt"/>
              </a:rPr>
              <a:t>影片處理的支援。</a:t>
            </a:r>
            <a:br>
              <a:rPr lang="zh-TW" altLang="en-US" sz="1400" kern="0">
                <a:cs typeface="+mn-ea"/>
                <a:sym typeface="+mn-lt"/>
              </a:rPr>
            </a:br>
            <a:r>
              <a:rPr lang="en-US" altLang="zh-TW" sz="1400" kern="0">
                <a:solidFill>
                  <a:schemeClr val="bg1"/>
                </a:solidFill>
                <a:cs typeface="+mn-ea"/>
                <a:sym typeface="+mn-lt"/>
              </a:rPr>
              <a:t>3. </a:t>
            </a:r>
            <a:r>
              <a:rPr lang="en-US" altLang="zh-TW" sz="1400" kern="0" err="1">
                <a:solidFill>
                  <a:schemeClr val="bg1"/>
                </a:solidFill>
                <a:cs typeface="+mn-ea"/>
                <a:sym typeface="+mn-lt"/>
              </a:rPr>
              <a:t>支援不需要額外供電的顯卡</a:t>
            </a:r>
            <a:r>
              <a:rPr lang="en-US" altLang="zh-TW" sz="1400" kern="0">
                <a:solidFill>
                  <a:schemeClr val="bg1"/>
                </a:solidFill>
                <a:cs typeface="+mn-ea"/>
                <a:sym typeface="+mn-lt"/>
              </a:rPr>
              <a:t>，</a:t>
            </a:r>
            <a:r>
              <a:rPr lang="zh-TW" altLang="en-US" sz="1400" kern="0">
                <a:solidFill>
                  <a:schemeClr val="bg1"/>
                </a:solidFill>
                <a:cs typeface="+mn-ea"/>
                <a:sym typeface="+mn-lt"/>
              </a:rPr>
              <a:t>購買圖形顯示卡前，請先參考 </a:t>
            </a:r>
            <a:r>
              <a:rPr lang="en" altLang="zh-TW" sz="1400" kern="0">
                <a:solidFill>
                  <a:srgbClr val="0000FF"/>
                </a:solidFill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QNAP </a:t>
            </a:r>
            <a:r>
              <a:rPr lang="zh-TW" altLang="en-US" sz="1400" kern="0">
                <a:solidFill>
                  <a:schemeClr val="bg1"/>
                </a:solidFill>
                <a:cs typeface="+mn-ea"/>
                <a:sym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相容性列表</a:t>
            </a:r>
            <a:r>
              <a:rPr lang="zh-TW" altLang="en-US" sz="1400" kern="0">
                <a:solidFill>
                  <a:schemeClr val="bg1"/>
                </a:solidFill>
                <a:cs typeface="+mn-ea"/>
                <a:sym typeface="+mn-lt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56519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化同側角落 5">
            <a:extLst>
              <a:ext uri="{FF2B5EF4-FFF2-40B4-BE49-F238E27FC236}">
                <a16:creationId xmlns:a16="http://schemas.microsoft.com/office/drawing/2014/main" id="{23EB96B6-26C8-2A22-048D-99AE475F5AA4}"/>
              </a:ext>
            </a:extLst>
          </p:cNvPr>
          <p:cNvSpPr/>
          <p:nvPr/>
        </p:nvSpPr>
        <p:spPr>
          <a:xfrm>
            <a:off x="4241799" y="2481381"/>
            <a:ext cx="3928534" cy="287227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44B800C-7AC8-470D-AB62-AC38368C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3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哪個作業系統比較適合我的需求？</a:t>
            </a:r>
            <a:br>
              <a:rPr lang="en-US" altLang="zh-TW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QTS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或是採用 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ZFS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 架構的 </a:t>
            </a:r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QuTS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hero </a:t>
            </a:r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D8A389C-5DDA-44C8-457C-29173037D138}"/>
              </a:ext>
            </a:extLst>
          </p:cNvPr>
          <p:cNvSpPr txBox="1"/>
          <p:nvPr/>
        </p:nvSpPr>
        <p:spPr>
          <a:xfrm>
            <a:off x="451640" y="1881794"/>
            <a:ext cx="116302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TW" sz="1000" b="0" i="0">
                <a:effectLst/>
                <a:cs typeface="+mn-ea"/>
                <a:sym typeface="+mn-lt"/>
              </a:rPr>
              <a:t>QTS </a:t>
            </a:r>
            <a:r>
              <a:rPr lang="zh-TW" altLang="en-US" sz="1000" b="0" i="0">
                <a:effectLst/>
                <a:cs typeface="+mn-ea"/>
                <a:sym typeface="+mn-lt"/>
              </a:rPr>
              <a:t>智能 </a:t>
            </a:r>
            <a:r>
              <a:rPr lang="en-US" altLang="zh-TW" sz="1000" b="0" i="0">
                <a:effectLst/>
                <a:cs typeface="+mn-ea"/>
                <a:sym typeface="+mn-lt"/>
              </a:rPr>
              <a:t>NAS </a:t>
            </a:r>
            <a:r>
              <a:rPr lang="zh-TW" altLang="en-US" sz="1000" b="0" i="0">
                <a:effectLst/>
                <a:cs typeface="+mn-ea"/>
                <a:sym typeface="+mn-lt"/>
              </a:rPr>
              <a:t>作業系統持續蛻變、發展成熟。在面對資料爆炸性成長、遠端虛擬桌面 </a:t>
            </a:r>
            <a:r>
              <a:rPr lang="en-US" altLang="zh-TW" sz="1000" b="0" i="0">
                <a:effectLst/>
                <a:cs typeface="+mn-ea"/>
                <a:sym typeface="+mn-lt"/>
              </a:rPr>
              <a:t>(VDI) </a:t>
            </a:r>
            <a:r>
              <a:rPr lang="zh-TW" altLang="en-US" sz="1000" b="0" i="0">
                <a:effectLst/>
                <a:cs typeface="+mn-ea"/>
                <a:sym typeface="+mn-lt"/>
              </a:rPr>
              <a:t>應用普及、</a:t>
            </a:r>
            <a:r>
              <a:rPr lang="en-US" altLang="zh-TW" sz="1000" b="0" i="0">
                <a:effectLst/>
                <a:cs typeface="+mn-ea"/>
                <a:sym typeface="+mn-lt"/>
              </a:rPr>
              <a:t>SSD </a:t>
            </a:r>
            <a:r>
              <a:rPr lang="zh-TW" altLang="en-US" sz="1000" b="0" i="0">
                <a:effectLst/>
                <a:cs typeface="+mn-ea"/>
                <a:sym typeface="+mn-lt"/>
              </a:rPr>
              <a:t>採用率大幅攀升，以及 </a:t>
            </a:r>
            <a:r>
              <a:rPr lang="en-US" altLang="zh-TW" sz="1000" b="0" i="0">
                <a:effectLst/>
                <a:cs typeface="+mn-ea"/>
                <a:sym typeface="+mn-lt"/>
              </a:rPr>
              <a:t>8K </a:t>
            </a:r>
            <a:r>
              <a:rPr lang="zh-TW" altLang="en-US" sz="1000" b="0" i="0">
                <a:effectLst/>
                <a:cs typeface="+mn-ea"/>
                <a:sym typeface="+mn-lt"/>
              </a:rPr>
              <a:t>影像技術崛起等數位應用的效能要求與複雜度提高的情況下，商務型資料儲存管理和 </a:t>
            </a:r>
            <a:r>
              <a:rPr lang="en-US" altLang="zh-TW" sz="1000" b="0" i="0">
                <a:effectLst/>
                <a:cs typeface="+mn-ea"/>
                <a:sym typeface="+mn-lt"/>
              </a:rPr>
              <a:t>IT </a:t>
            </a:r>
            <a:r>
              <a:rPr lang="zh-TW" altLang="en-US" sz="1000" b="0" i="0">
                <a:effectLst/>
                <a:cs typeface="+mn-ea"/>
                <a:sym typeface="+mn-lt"/>
              </a:rPr>
              <a:t>應用亦需要進階的改變。為此，「</a:t>
            </a:r>
            <a:r>
              <a:rPr lang="en-US" altLang="zh-TW" sz="1000" b="0" i="0" err="1">
                <a:effectLst/>
                <a:cs typeface="+mn-ea"/>
                <a:sym typeface="+mn-lt"/>
              </a:rPr>
              <a:t>QuTS</a:t>
            </a:r>
            <a:r>
              <a:rPr lang="en-US" altLang="zh-TW" sz="1000" b="0" i="0">
                <a:effectLst/>
                <a:cs typeface="+mn-ea"/>
                <a:sym typeface="+mn-lt"/>
              </a:rPr>
              <a:t> hero </a:t>
            </a:r>
            <a:r>
              <a:rPr lang="zh-TW" altLang="en-US" sz="1000" b="0" i="0">
                <a:effectLst/>
                <a:cs typeface="+mn-ea"/>
                <a:sym typeface="+mn-lt"/>
              </a:rPr>
              <a:t>作業系統」全新誕生，不僅保留了 </a:t>
            </a:r>
            <a:r>
              <a:rPr lang="en-US" altLang="zh-TW" sz="1000" b="0" i="0">
                <a:effectLst/>
                <a:cs typeface="+mn-ea"/>
                <a:sym typeface="+mn-lt"/>
              </a:rPr>
              <a:t>QTS </a:t>
            </a:r>
            <a:r>
              <a:rPr lang="zh-TW" altLang="en-US" sz="1000" b="0" i="0">
                <a:effectLst/>
                <a:cs typeface="+mn-ea"/>
                <a:sym typeface="+mn-lt"/>
              </a:rPr>
              <a:t>好評的 </a:t>
            </a:r>
            <a:r>
              <a:rPr lang="en-US" altLang="zh-TW" sz="1000" b="0" i="0">
                <a:effectLst/>
                <a:cs typeface="+mn-ea"/>
                <a:sym typeface="+mn-lt"/>
              </a:rPr>
              <a:t>App Center </a:t>
            </a:r>
            <a:r>
              <a:rPr lang="zh-TW" altLang="en-US" sz="1000" b="0" i="0">
                <a:effectLst/>
                <a:cs typeface="+mn-ea"/>
                <a:sym typeface="+mn-lt"/>
              </a:rPr>
              <a:t>應用生態，更進階整合了強大的 </a:t>
            </a:r>
            <a:r>
              <a:rPr lang="en-US" altLang="zh-TW" sz="1000" b="0" i="0">
                <a:effectLst/>
                <a:cs typeface="+mn-ea"/>
                <a:sym typeface="+mn-lt"/>
              </a:rPr>
              <a:t>128 </a:t>
            </a:r>
            <a:r>
              <a:rPr lang="zh-TW" altLang="en-US" sz="1000" b="0" i="0">
                <a:effectLst/>
                <a:cs typeface="+mn-ea"/>
                <a:sym typeface="+mn-lt"/>
              </a:rPr>
              <a:t>位元 </a:t>
            </a:r>
            <a:r>
              <a:rPr lang="en-US" altLang="zh-TW" sz="1000" b="0" i="0">
                <a:effectLst/>
                <a:cs typeface="+mn-ea"/>
                <a:sym typeface="+mn-lt"/>
              </a:rPr>
              <a:t>ZFS </a:t>
            </a:r>
            <a:r>
              <a:rPr lang="zh-TW" altLang="en-US" sz="1000" b="0" i="0">
                <a:effectLst/>
                <a:cs typeface="+mn-ea"/>
                <a:sym typeface="+mn-lt"/>
              </a:rPr>
              <a:t>檔案系統，集結超靈活容量管理、完善資料保護機制，以及效能最佳化等優勢，更能適應資料量日益龐大、複雜的商務關鍵應用。</a:t>
            </a:r>
          </a:p>
          <a:p>
            <a:pPr fontAlgn="base"/>
            <a:r>
              <a:rPr lang="zh-TW" altLang="en-US" sz="1000" b="0" i="0">
                <a:effectLst/>
                <a:cs typeface="+mn-ea"/>
                <a:sym typeface="+mn-lt"/>
              </a:rPr>
              <a:t>了解更多</a:t>
            </a:r>
            <a:r>
              <a:rPr lang="en-US" altLang="zh-TW" sz="1000" b="0" i="0">
                <a:effectLst/>
                <a:cs typeface="+mn-ea"/>
                <a:sym typeface="+mn-lt"/>
              </a:rPr>
              <a:t>: </a:t>
            </a:r>
            <a:r>
              <a:rPr lang="zh-TW" altLang="en-US" sz="1000" b="0" i="0" u="none" strike="noStrike">
                <a:solidFill>
                  <a:srgbClr val="0000FF"/>
                </a:solidFill>
                <a:effectLst/>
                <a:cs typeface="+mn-ea"/>
                <a:sym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為什麼 </a:t>
            </a:r>
            <a:r>
              <a:rPr lang="en-US" altLang="zh-TW" sz="1000" b="0" i="0" u="none" strike="noStrike">
                <a:solidFill>
                  <a:srgbClr val="0000FF"/>
                </a:solidFill>
                <a:effectLst/>
                <a:cs typeface="+mn-ea"/>
                <a:sym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QNAP </a:t>
            </a:r>
            <a:r>
              <a:rPr lang="zh-TW" altLang="en-US" sz="1000" b="0" i="0" u="none" strike="noStrike">
                <a:solidFill>
                  <a:srgbClr val="0000FF"/>
                </a:solidFill>
                <a:effectLst/>
                <a:cs typeface="+mn-ea"/>
                <a:sym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企業級 </a:t>
            </a:r>
            <a:r>
              <a:rPr lang="en-US" altLang="zh-TW" sz="1000" b="0" i="0" u="none" strike="noStrike">
                <a:solidFill>
                  <a:srgbClr val="0000FF"/>
                </a:solidFill>
                <a:effectLst/>
                <a:cs typeface="+mn-ea"/>
                <a:sym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 </a:t>
            </a:r>
            <a:r>
              <a:rPr lang="zh-TW" altLang="en-US" sz="1000" b="0" i="0" u="none" strike="noStrike">
                <a:solidFill>
                  <a:srgbClr val="0000FF"/>
                </a:solidFill>
                <a:effectLst/>
                <a:cs typeface="+mn-ea"/>
                <a:sym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選用 </a:t>
            </a:r>
            <a:r>
              <a:rPr lang="en-US" altLang="zh-TW" sz="1000" b="0" i="0" u="none" strike="noStrike">
                <a:solidFill>
                  <a:srgbClr val="0000FF"/>
                </a:solidFill>
                <a:effectLst/>
                <a:cs typeface="+mn-ea"/>
                <a:sym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ZFS </a:t>
            </a:r>
            <a:r>
              <a:rPr lang="zh-TW" altLang="en-US" sz="1000" b="0" i="0" u="none" strike="noStrike">
                <a:effectLst/>
                <a:cs typeface="+mn-ea"/>
                <a:sym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檔案系統</a:t>
            </a:r>
            <a:endParaRPr lang="zh-TW" altLang="en-US" sz="1000" b="0" i="0" u="none" strike="noStrike">
              <a:effectLst/>
              <a:cs typeface="+mn-ea"/>
              <a:sym typeface="+mn-lt"/>
            </a:endParaRPr>
          </a:p>
        </p:txBody>
      </p:sp>
      <p:sp>
        <p:nvSpPr>
          <p:cNvPr id="15" name="矩形: 圓角化同側角落 14">
            <a:extLst>
              <a:ext uri="{FF2B5EF4-FFF2-40B4-BE49-F238E27FC236}">
                <a16:creationId xmlns:a16="http://schemas.microsoft.com/office/drawing/2014/main" id="{586D5D45-15D6-FE4F-D724-97ACD8636201}"/>
              </a:ext>
            </a:extLst>
          </p:cNvPr>
          <p:cNvSpPr/>
          <p:nvPr/>
        </p:nvSpPr>
        <p:spPr>
          <a:xfrm>
            <a:off x="8238065" y="2481381"/>
            <a:ext cx="3706948" cy="287227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EC2B74F-4169-3673-E038-1A7E9FCC2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525981"/>
              </p:ext>
            </p:extLst>
          </p:nvPr>
        </p:nvGraphicFramePr>
        <p:xfrm>
          <a:off x="314715" y="2495570"/>
          <a:ext cx="11630297" cy="419318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999644">
                  <a:extLst>
                    <a:ext uri="{9D8B030D-6E8A-4147-A177-3AD203B41FA5}">
                      <a16:colId xmlns:a16="http://schemas.microsoft.com/office/drawing/2014/main" val="494235255"/>
                    </a:ext>
                  </a:extLst>
                </a:gridCol>
                <a:gridCol w="4108813">
                  <a:extLst>
                    <a:ext uri="{9D8B030D-6E8A-4147-A177-3AD203B41FA5}">
                      <a16:colId xmlns:a16="http://schemas.microsoft.com/office/drawing/2014/main" val="2412127287"/>
                    </a:ext>
                  </a:extLst>
                </a:gridCol>
                <a:gridCol w="3521840">
                  <a:extLst>
                    <a:ext uri="{9D8B030D-6E8A-4147-A177-3AD203B41FA5}">
                      <a16:colId xmlns:a16="http://schemas.microsoft.com/office/drawing/2014/main" val="3166380365"/>
                    </a:ext>
                  </a:extLst>
                </a:gridCol>
              </a:tblGrid>
              <a:tr h="284888">
                <a:tc>
                  <a:txBody>
                    <a:bodyPr/>
                    <a:lstStyle/>
                    <a:p>
                      <a:pPr algn="ctr" fontAlgn="ctr"/>
                      <a:endParaRPr lang="en-US" sz="900" b="1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fontAlgn="ctr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QuTS hero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fontAlgn="ctr" latinLnBrk="0" hangingPunct="1"/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QTS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4221720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檔案系統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ZFS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Ext4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83670"/>
                  </a:ext>
                </a:extLst>
              </a:tr>
              <a:tr h="4598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快取功能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讀取快取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讀</a:t>
                      </a: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寫快取</a:t>
                      </a:r>
                      <a:b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唯讀快取</a:t>
                      </a:r>
                      <a:b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唯寫快取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590307"/>
                  </a:ext>
                </a:extLst>
              </a:tr>
              <a:tr h="3326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在線資料壓縮</a:t>
                      </a:r>
                      <a:b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Inline Compression)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</a:t>
                      </a:r>
                      <a:br>
                        <a:rPr lang="zh-TW" altLang="en-US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(LZ4 </a:t>
                      </a:r>
                      <a:r>
                        <a:rPr lang="zh-TW" altLang="en-US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壓縮，適合 </a:t>
                      </a:r>
                      <a:r>
                        <a:rPr lang="en-US" altLang="zh-TW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RAW </a:t>
                      </a:r>
                      <a:r>
                        <a:rPr lang="zh-TW" altLang="en-US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檔、文件檔</a:t>
                      </a:r>
                      <a:r>
                        <a:rPr lang="en-US" altLang="zh-TW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無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667223"/>
                  </a:ext>
                </a:extLst>
              </a:tr>
              <a:tr h="33265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在線重複資料刪除</a:t>
                      </a:r>
                      <a:b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Inline Deduplication)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</a:t>
                      </a:r>
                      <a:br>
                        <a:rPr lang="zh-TW" altLang="en-US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需 </a:t>
                      </a:r>
                      <a:r>
                        <a:rPr lang="en-US" altLang="zh-TW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16 GB </a:t>
                      </a:r>
                      <a:r>
                        <a:rPr lang="zh-TW" altLang="en-US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以上記憶體</a:t>
                      </a:r>
                      <a:r>
                        <a:rPr lang="en-US" altLang="zh-TW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無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32897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HBS </a:t>
                      </a:r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遠端備份 </a:t>
                      </a:r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QuDedup </a:t>
                      </a:r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來源端重複資料刪除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589079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硬體斷電保護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支援 </a:t>
                      </a:r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UPS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支援 </a:t>
                      </a:r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UPS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255863"/>
                  </a:ext>
                </a:extLst>
              </a:tr>
              <a:tr h="4598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系統斷電保護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ZIL</a:t>
                      </a:r>
                      <a:b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Copy-on-Write</a:t>
                      </a:r>
                      <a:b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復電後服務即刻繼續</a:t>
                      </a: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無</a:t>
                      </a:r>
                      <a:b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不正常斷電將使檔案有損毀風險，須暫停服務執行「</a:t>
                      </a:r>
                      <a:r>
                        <a:rPr lang="zh-TW" altLang="en-US" sz="950" b="0" u="none" strike="noStrike">
                          <a:solidFill>
                            <a:srgbClr val="007AFF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  <a:hlinkClick r:id="rId3"/>
                        </a:rPr>
                        <a:t>檢查檔案系統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」</a:t>
                      </a: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73913"/>
                  </a:ext>
                </a:extLst>
              </a:tr>
              <a:tr h="18296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權限管理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Rich ACL (14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項</a:t>
                      </a: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Posix ACL (3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項</a:t>
                      </a: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 + 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少部分特殊權限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844128"/>
                  </a:ext>
                </a:extLst>
              </a:tr>
              <a:tr h="6020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容量擴充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RAID 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容量升級</a:t>
                      </a:r>
                      <a:b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更換更大容量硬碟</a:t>
                      </a:r>
                      <a:b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JBOD 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擴充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加入單顆硬碟擴充 </a:t>
                      </a: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RAID</a:t>
                      </a:r>
                      <a:b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RAID 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容量升級</a:t>
                      </a:r>
                      <a:b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更換大容量硬碟</a:t>
                      </a:r>
                      <a:b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JBOD 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擴充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890637"/>
                  </a:ext>
                </a:extLst>
              </a:tr>
              <a:tr h="3176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資料安全性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較佳</a:t>
                      </a:r>
                      <a:br>
                        <a:rPr lang="zh-TW" altLang="en-US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sz="95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Self-Healing &amp; Copy-on-Write)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標準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811087"/>
                  </a:ext>
                </a:extLst>
              </a:tr>
              <a:tr h="6020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影音剪輯應用 </a:t>
                      </a:r>
                      <a:r>
                        <a:rPr lang="en-US" altLang="zh-TW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SSD </a:t>
                      </a:r>
                      <a:r>
                        <a:rPr lang="zh-TW" altLang="en-US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配置建議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建立 </a:t>
                      </a:r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SSD Pool</a:t>
                      </a:r>
                      <a:b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註：建立 </a:t>
                      </a:r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Folder/LUN 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時 </a:t>
                      </a:r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Block Size 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建議設定為 </a:t>
                      </a: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128</a:t>
                      </a:r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K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剪輯作業 </a:t>
                      </a: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例如 </a:t>
                      </a:r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RAW 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檔初剪</a:t>
                      </a: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)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：建立 </a:t>
                      </a:r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SSD Pool</a:t>
                      </a:r>
                      <a:b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後製作業：啟用讀</a:t>
                      </a: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寫快取</a:t>
                      </a:r>
                      <a:b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註：建立 </a:t>
                      </a:r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Volume 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時 </a:t>
                      </a:r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Block Size 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建議設定為 </a:t>
                      </a:r>
                      <a:r>
                        <a:rPr lang="en-US" altLang="zh-TW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32</a:t>
                      </a:r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K ~ 64K，</a:t>
                      </a:r>
                      <a:r>
                        <a:rPr lang="zh-TW" alt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快取模式選擇 </a:t>
                      </a:r>
                      <a:r>
                        <a:rPr lang="en-US" sz="950" b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All I/O</a:t>
                      </a:r>
                    </a:p>
                  </a:txBody>
                  <a:tcPr marL="33874" marR="33874" marT="16937" marB="169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972671"/>
                  </a:ext>
                </a:extLst>
              </a:tr>
            </a:tbl>
          </a:graphicData>
        </a:graphic>
      </p:graphicFrame>
      <p:grpSp>
        <p:nvGrpSpPr>
          <p:cNvPr id="4" name="群組 3">
            <a:extLst>
              <a:ext uri="{FF2B5EF4-FFF2-40B4-BE49-F238E27FC236}">
                <a16:creationId xmlns:a16="http://schemas.microsoft.com/office/drawing/2014/main" id="{9D122F68-606A-98E0-9BBD-217F4DBA1F80}"/>
              </a:ext>
            </a:extLst>
          </p:cNvPr>
          <p:cNvGrpSpPr/>
          <p:nvPr/>
        </p:nvGrpSpPr>
        <p:grpSpPr>
          <a:xfrm>
            <a:off x="3890401" y="2711998"/>
            <a:ext cx="4326528" cy="4029962"/>
            <a:chOff x="3890401" y="2711997"/>
            <a:chExt cx="4326528" cy="4205271"/>
          </a:xfrm>
        </p:grpSpPr>
        <p:pic>
          <p:nvPicPr>
            <p:cNvPr id="19" name="图片 57">
              <a:extLst>
                <a:ext uri="{FF2B5EF4-FFF2-40B4-BE49-F238E27FC236}">
                  <a16:creationId xmlns:a16="http://schemas.microsoft.com/office/drawing/2014/main" id="{BDF09C8A-28C3-9A98-988E-15D66F579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1973724" y="4628674"/>
              <a:ext cx="4176402" cy="343047"/>
            </a:xfrm>
            <a:prstGeom prst="rect">
              <a:avLst/>
            </a:prstGeom>
          </p:spPr>
        </p:pic>
        <p:pic>
          <p:nvPicPr>
            <p:cNvPr id="23" name="图片 57">
              <a:extLst>
                <a:ext uri="{FF2B5EF4-FFF2-40B4-BE49-F238E27FC236}">
                  <a16:creationId xmlns:a16="http://schemas.microsoft.com/office/drawing/2014/main" id="{9293F225-254D-4225-86A4-47944528A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5957205" y="4657543"/>
              <a:ext cx="4176402" cy="343047"/>
            </a:xfrm>
            <a:prstGeom prst="rect">
              <a:avLst/>
            </a:prstGeom>
          </p:spPr>
        </p:pic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86B2D96-A8F9-BA1A-F4F6-0B4292006D4F}"/>
              </a:ext>
            </a:extLst>
          </p:cNvPr>
          <p:cNvSpPr txBox="1"/>
          <p:nvPr/>
        </p:nvSpPr>
        <p:spPr>
          <a:xfrm>
            <a:off x="118530" y="1582741"/>
            <a:ext cx="1183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zh-TW" altLang="en-US" b="1" i="0">
                <a:effectLst/>
                <a:cs typeface="+mn-ea"/>
                <a:sym typeface="+mn-lt"/>
              </a:rPr>
              <a:t>採用 </a:t>
            </a:r>
            <a:r>
              <a:rPr lang="en-US" altLang="zh-TW" b="1" i="0">
                <a:effectLst/>
                <a:cs typeface="+mn-ea"/>
                <a:sym typeface="+mn-lt"/>
              </a:rPr>
              <a:t>ZFS </a:t>
            </a:r>
            <a:r>
              <a:rPr lang="zh-TW" altLang="en-US" b="1" i="0">
                <a:effectLst/>
                <a:cs typeface="+mn-ea"/>
                <a:sym typeface="+mn-lt"/>
              </a:rPr>
              <a:t>檔案系統，</a:t>
            </a:r>
            <a:r>
              <a:rPr lang="en-US" altLang="zh-TW" b="1" i="0" err="1">
                <a:effectLst/>
                <a:cs typeface="+mn-ea"/>
                <a:sym typeface="+mn-lt"/>
              </a:rPr>
              <a:t>QuTS</a:t>
            </a:r>
            <a:r>
              <a:rPr lang="en-US" altLang="zh-TW" b="1" i="0">
                <a:effectLst/>
                <a:cs typeface="+mn-ea"/>
                <a:sym typeface="+mn-lt"/>
              </a:rPr>
              <a:t> hero </a:t>
            </a:r>
            <a:r>
              <a:rPr lang="zh-TW" altLang="en-US" b="1" i="0">
                <a:effectLst/>
                <a:cs typeface="+mn-ea"/>
                <a:sym typeface="+mn-lt"/>
              </a:rPr>
              <a:t>保障效能與資料完整</a:t>
            </a:r>
            <a:endParaRPr lang="zh-TW" altLang="en-US" sz="1100" b="0" i="0" u="none" strike="noStrike">
              <a:effectLst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9466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723BDC8A-B531-474B-A635-9C70199F7948}"/>
              </a:ext>
            </a:extLst>
          </p:cNvPr>
          <p:cNvSpPr/>
          <p:nvPr/>
        </p:nvSpPr>
        <p:spPr>
          <a:xfrm>
            <a:off x="6233386" y="1705526"/>
            <a:ext cx="5350873" cy="4938501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7" name="矩形: 圓角 8">
            <a:extLst>
              <a:ext uri="{FF2B5EF4-FFF2-40B4-BE49-F238E27FC236}">
                <a16:creationId xmlns:a16="http://schemas.microsoft.com/office/drawing/2014/main" id="{13AE7B4C-7F21-490B-8957-2C5603E67B17}"/>
              </a:ext>
            </a:extLst>
          </p:cNvPr>
          <p:cNvSpPr/>
          <p:nvPr/>
        </p:nvSpPr>
        <p:spPr>
          <a:xfrm>
            <a:off x="392696" y="1699366"/>
            <a:ext cx="5350873" cy="4938501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66" y="194734"/>
            <a:ext cx="12191999" cy="1088159"/>
          </a:xfrm>
        </p:spPr>
        <p:txBody>
          <a:bodyPr anchor="ctr">
            <a:noAutofit/>
          </a:bodyPr>
          <a:lstStyle/>
          <a:p>
            <a:r>
              <a:rPr kumimoji="1" lang="zh-TW" altLang="en-US" sz="4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虛擬機工作站與容器工作站創建應用儲存一體機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685016" y="3070313"/>
            <a:ext cx="5143219" cy="1132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ts val="2800"/>
              </a:lnSpc>
              <a:buClr>
                <a:prstClr val="white"/>
              </a:buClr>
            </a:pP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Virtualization Station </a:t>
            </a:r>
            <a:r>
              <a:rPr lang="zh-TW" altLang="en-US" b="1" kern="0">
                <a:solidFill>
                  <a:prstClr val="black"/>
                </a:solidFill>
                <a:cs typeface="+mn-ea"/>
                <a:sym typeface="+mn-lt"/>
              </a:rPr>
              <a:t>允許您在 </a:t>
            </a: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Turbo NAS </a:t>
            </a:r>
            <a:r>
              <a:rPr lang="zh-TW" altLang="en-US" b="1" kern="0">
                <a:solidFill>
                  <a:prstClr val="black"/>
                </a:solidFill>
                <a:cs typeface="+mn-ea"/>
                <a:sym typeface="+mn-lt"/>
              </a:rPr>
              <a:t>上建立虛擬機器來安裝 </a:t>
            </a: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Windows</a:t>
            </a:r>
            <a:r>
              <a:rPr lang="zh-TW" altLang="en-US" b="1" kern="0">
                <a:solidFill>
                  <a:prstClr val="black"/>
                </a:solidFill>
                <a:cs typeface="+mn-ea"/>
                <a:sym typeface="+mn-lt"/>
              </a:rPr>
              <a:t>、</a:t>
            </a: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Linux</a:t>
            </a:r>
            <a:r>
              <a:rPr lang="en-US" altLang="zh-TW" b="1" kern="0" baseline="30000">
                <a:solidFill>
                  <a:prstClr val="black"/>
                </a:solidFill>
                <a:cs typeface="+mn-ea"/>
                <a:sym typeface="+mn-lt"/>
              </a:rPr>
              <a:t>® </a:t>
            </a:r>
            <a:r>
              <a:rPr lang="zh-TW" altLang="en-US" b="1" kern="0">
                <a:solidFill>
                  <a:prstClr val="black"/>
                </a:solidFill>
                <a:cs typeface="+mn-ea"/>
                <a:sym typeface="+mn-lt"/>
              </a:rPr>
              <a:t>、</a:t>
            </a: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UNIX</a:t>
            </a:r>
            <a:r>
              <a:rPr lang="en-US" altLang="zh-TW" b="1" kern="0" baseline="30000">
                <a:solidFill>
                  <a:prstClr val="black"/>
                </a:solidFill>
                <a:cs typeface="+mn-ea"/>
                <a:sym typeface="+mn-lt"/>
              </a:rPr>
              <a:t>®</a:t>
            </a: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zh-TW" altLang="en-US" b="1" kern="0">
                <a:solidFill>
                  <a:prstClr val="black"/>
                </a:solidFill>
                <a:cs typeface="+mn-ea"/>
                <a:sym typeface="+mn-lt"/>
              </a:rPr>
              <a:t>及 </a:t>
            </a: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Android </a:t>
            </a:r>
            <a:r>
              <a:rPr lang="zh-TW" altLang="en-US" b="1" kern="0">
                <a:solidFill>
                  <a:prstClr val="black"/>
                </a:solidFill>
                <a:cs typeface="+mn-ea"/>
                <a:sym typeface="+mn-lt"/>
              </a:rPr>
              <a:t>等作業系統。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5530B72-036B-2B48-8658-B3F2D21C24ED}"/>
              </a:ext>
            </a:extLst>
          </p:cNvPr>
          <p:cNvSpPr/>
          <p:nvPr/>
        </p:nvSpPr>
        <p:spPr>
          <a:xfrm>
            <a:off x="6410072" y="2930699"/>
            <a:ext cx="5247872" cy="1251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ts val="2250"/>
              </a:lnSpc>
              <a:buClr>
                <a:prstClr val="white"/>
              </a:buClr>
            </a:pPr>
            <a:r>
              <a:rPr lang="zh-TW" altLang="en-US" b="1" kern="0">
                <a:solidFill>
                  <a:prstClr val="black"/>
                </a:solidFill>
                <a:cs typeface="+mn-ea"/>
                <a:sym typeface="+mn-lt"/>
              </a:rPr>
              <a:t>支援 </a:t>
            </a: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LXC </a:t>
            </a:r>
            <a:r>
              <a:rPr lang="zh-TW" altLang="en-US" b="1" kern="0">
                <a:solidFill>
                  <a:prstClr val="black"/>
                </a:solidFill>
                <a:cs typeface="+mn-ea"/>
                <a:sym typeface="+mn-lt"/>
              </a:rPr>
              <a:t>與 </a:t>
            </a: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Docker</a:t>
            </a:r>
            <a:r>
              <a:rPr lang="en-US" altLang="zh-TW" b="1" kern="0" baseline="30000">
                <a:solidFill>
                  <a:prstClr val="black"/>
                </a:solidFill>
                <a:cs typeface="+mn-ea"/>
                <a:sym typeface="+mn-lt"/>
              </a:rPr>
              <a:t>®</a:t>
            </a: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 </a:t>
            </a:r>
            <a:r>
              <a:rPr lang="zh-TW" altLang="en-US" b="1" kern="0">
                <a:solidFill>
                  <a:prstClr val="black"/>
                </a:solidFill>
                <a:cs typeface="+mn-ea"/>
                <a:sym typeface="+mn-lt"/>
              </a:rPr>
              <a:t>兩項輕量級虛擬技術。您可在 </a:t>
            </a: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QNAP NAS </a:t>
            </a:r>
            <a:r>
              <a:rPr lang="zh-TW" altLang="en-US" b="1" kern="0">
                <a:solidFill>
                  <a:prstClr val="black"/>
                </a:solidFill>
                <a:cs typeface="+mn-ea"/>
                <a:sym typeface="+mn-lt"/>
              </a:rPr>
              <a:t>上執行完整的 </a:t>
            </a: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Linux</a:t>
            </a:r>
            <a:r>
              <a:rPr lang="en-US" altLang="zh-TW" b="1" kern="0" baseline="30000">
                <a:solidFill>
                  <a:prstClr val="black"/>
                </a:solidFill>
                <a:cs typeface="+mn-ea"/>
                <a:sym typeface="+mn-lt"/>
              </a:rPr>
              <a:t>®</a:t>
            </a: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 </a:t>
            </a:r>
            <a:r>
              <a:rPr lang="zh-TW" altLang="en-US" b="1" kern="0">
                <a:solidFill>
                  <a:prstClr val="black"/>
                </a:solidFill>
                <a:cs typeface="+mn-ea"/>
                <a:sym typeface="+mn-lt"/>
              </a:rPr>
              <a:t>虛擬機，並由 </a:t>
            </a: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Docker</a:t>
            </a:r>
            <a:r>
              <a:rPr lang="en-US" altLang="zh-TW" b="1" kern="0" baseline="30000">
                <a:solidFill>
                  <a:prstClr val="black"/>
                </a:solidFill>
                <a:cs typeface="+mn-ea"/>
                <a:sym typeface="+mn-lt"/>
              </a:rPr>
              <a:t>®</a:t>
            </a:r>
            <a:r>
              <a:rPr lang="en-US" altLang="zh-TW" b="1" kern="0">
                <a:solidFill>
                  <a:prstClr val="black"/>
                </a:solidFill>
                <a:cs typeface="+mn-ea"/>
                <a:sym typeface="+mn-lt"/>
              </a:rPr>
              <a:t> Hub </a:t>
            </a:r>
            <a:r>
              <a:rPr lang="zh-TW" altLang="en-US" b="1" kern="0">
                <a:solidFill>
                  <a:prstClr val="black"/>
                </a:solidFill>
                <a:cs typeface="+mn-ea"/>
                <a:sym typeface="+mn-lt"/>
              </a:rPr>
              <a:t>線上市集下載來自全球各地數以千計的應用程式。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0D4C30CE-07E9-42F5-9A44-8B52AF11412F}"/>
              </a:ext>
            </a:extLst>
          </p:cNvPr>
          <p:cNvGrpSpPr/>
          <p:nvPr/>
        </p:nvGrpSpPr>
        <p:grpSpPr>
          <a:xfrm>
            <a:off x="990810" y="4538118"/>
            <a:ext cx="4010215" cy="937391"/>
            <a:chOff x="1360608" y="1631084"/>
            <a:chExt cx="3007661" cy="703043"/>
          </a:xfrm>
          <a:effectLst>
            <a:outerShdw blurRad="431800" dist="177800" dir="5760000" sx="106000" sy="106000" algn="tl" rotWithShape="0">
              <a:prstClr val="black">
                <a:alpha val="34000"/>
              </a:prstClr>
            </a:outerShdw>
          </a:effectLst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DF07DC7-2D73-482F-8588-C5EDCCB9DA01}"/>
                </a:ext>
              </a:extLst>
            </p:cNvPr>
            <p:cNvGrpSpPr/>
            <p:nvPr/>
          </p:nvGrpSpPr>
          <p:grpSpPr>
            <a:xfrm>
              <a:off x="1360608" y="1631084"/>
              <a:ext cx="3007661" cy="703043"/>
              <a:chOff x="1360608" y="1631084"/>
              <a:chExt cx="3007661" cy="703043"/>
            </a:xfrm>
          </p:grpSpPr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EEA58DCE-F156-43D5-9A87-C1AF328433E5}"/>
                  </a:ext>
                </a:extLst>
              </p:cNvPr>
              <p:cNvSpPr/>
              <p:nvPr/>
            </p:nvSpPr>
            <p:spPr>
              <a:xfrm>
                <a:off x="1360608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867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2A859233-4265-417D-AFC6-2540CE756E5C}"/>
                  </a:ext>
                </a:extLst>
              </p:cNvPr>
              <p:cNvSpPr/>
              <p:nvPr/>
            </p:nvSpPr>
            <p:spPr>
              <a:xfrm>
                <a:off x="2128814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867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14C13BFB-AF51-487F-84A4-F86B449C9955}"/>
                  </a:ext>
                </a:extLst>
              </p:cNvPr>
              <p:cNvSpPr/>
              <p:nvPr/>
            </p:nvSpPr>
            <p:spPr>
              <a:xfrm>
                <a:off x="2897020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867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7B01E238-CC39-4FA0-942A-714CEEB093E0}"/>
                  </a:ext>
                </a:extLst>
              </p:cNvPr>
              <p:cNvSpPr/>
              <p:nvPr/>
            </p:nvSpPr>
            <p:spPr>
              <a:xfrm>
                <a:off x="3665226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zh-TW" altLang="en-US" sz="1867" kern="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F0A7C05A-E27C-4380-9C4C-80E8A83C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29009" y="1755314"/>
              <a:ext cx="375475" cy="444014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23D79156-1F1E-48FE-A957-842BE206E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71378" y="1748573"/>
              <a:ext cx="377479" cy="444014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A474FBE-3705-4D4E-9CBF-ECEF170AC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76425" y="1889078"/>
              <a:ext cx="559910" cy="161824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22CF2E59-4161-4C6C-AEA9-C9EB4090D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88031" y="1779103"/>
              <a:ext cx="452027" cy="399363"/>
            </a:xfrm>
            <a:prstGeom prst="rect">
              <a:avLst/>
            </a:prstGeom>
          </p:spPr>
        </p:pic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142536B5-24ED-48EC-BB8D-E51B0FCF1710}"/>
              </a:ext>
            </a:extLst>
          </p:cNvPr>
          <p:cNvSpPr/>
          <p:nvPr/>
        </p:nvSpPr>
        <p:spPr>
          <a:xfrm>
            <a:off x="6460680" y="4245178"/>
            <a:ext cx="1211699" cy="1286257"/>
          </a:xfrm>
          <a:prstGeom prst="rect">
            <a:avLst/>
          </a:prstGeom>
          <a:solidFill>
            <a:srgbClr val="E0E9F4"/>
          </a:solidFill>
          <a:ln>
            <a:noFill/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339241D-0911-4579-99CD-426C44EC077C}"/>
              </a:ext>
            </a:extLst>
          </p:cNvPr>
          <p:cNvSpPr/>
          <p:nvPr/>
        </p:nvSpPr>
        <p:spPr>
          <a:xfrm>
            <a:off x="7749357" y="4245178"/>
            <a:ext cx="3731903" cy="1286257"/>
          </a:xfrm>
          <a:prstGeom prst="rect">
            <a:avLst/>
          </a:prstGeom>
          <a:noFill/>
          <a:ln>
            <a:solidFill>
              <a:srgbClr val="E0E9F4"/>
            </a:solidFill>
            <a:prstDash val="sysDash"/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6EF6652-E79E-4D4C-8FAF-45EB7644F595}"/>
              </a:ext>
            </a:extLst>
          </p:cNvPr>
          <p:cNvSpPr txBox="1"/>
          <p:nvPr/>
        </p:nvSpPr>
        <p:spPr>
          <a:xfrm>
            <a:off x="7771981" y="4280039"/>
            <a:ext cx="1255739" cy="307777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400" b="1" kern="0">
                <a:solidFill>
                  <a:srgbClr val="1167A7"/>
                </a:solidFill>
                <a:cs typeface="+mn-ea"/>
                <a:sym typeface="+mn-lt"/>
              </a:rPr>
              <a:t>Container</a:t>
            </a:r>
            <a:endParaRPr lang="zh-TW" altLang="en-US" sz="1400" b="1" kern="0">
              <a:solidFill>
                <a:srgbClr val="1167A7"/>
              </a:solidFill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5A70353-3146-47D3-973F-674C4FD5EF18}"/>
              </a:ext>
            </a:extLst>
          </p:cNvPr>
          <p:cNvSpPr/>
          <p:nvPr/>
        </p:nvSpPr>
        <p:spPr>
          <a:xfrm>
            <a:off x="7837416" y="4636212"/>
            <a:ext cx="1123712" cy="340497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cs typeface="+mn-ea"/>
                <a:sym typeface="+mn-lt"/>
              </a:rPr>
              <a:t>Application</a:t>
            </a:r>
            <a:endParaRPr lang="zh-TW" altLang="en-US" sz="1267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B490B6E-08C7-4305-8F82-AB1986CF3DB7}"/>
              </a:ext>
            </a:extLst>
          </p:cNvPr>
          <p:cNvSpPr/>
          <p:nvPr/>
        </p:nvSpPr>
        <p:spPr>
          <a:xfrm>
            <a:off x="9049188" y="4636212"/>
            <a:ext cx="1123712" cy="340497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cs typeface="+mn-ea"/>
                <a:sym typeface="+mn-lt"/>
              </a:rPr>
              <a:t>Application</a:t>
            </a:r>
            <a:endParaRPr lang="zh-TW" altLang="en-US" sz="1267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85574E7-1A2C-424E-BD63-0D6C724AB380}"/>
              </a:ext>
            </a:extLst>
          </p:cNvPr>
          <p:cNvSpPr/>
          <p:nvPr/>
        </p:nvSpPr>
        <p:spPr>
          <a:xfrm>
            <a:off x="10246052" y="4636212"/>
            <a:ext cx="1123712" cy="340497"/>
          </a:xfrm>
          <a:prstGeom prst="rect">
            <a:avLst/>
          </a:prstGeom>
          <a:solidFill>
            <a:srgbClr val="AFC8EB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cs typeface="+mn-ea"/>
                <a:sym typeface="+mn-lt"/>
              </a:rPr>
              <a:t>Application</a:t>
            </a:r>
            <a:endParaRPr lang="zh-TW" altLang="en-US" sz="1267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E113304-1BBA-437D-8BDD-707F68FF96EB}"/>
              </a:ext>
            </a:extLst>
          </p:cNvPr>
          <p:cNvSpPr/>
          <p:nvPr/>
        </p:nvSpPr>
        <p:spPr>
          <a:xfrm>
            <a:off x="7837416" y="5055027"/>
            <a:ext cx="1123712" cy="340497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cs typeface="+mn-ea"/>
                <a:sym typeface="+mn-lt"/>
              </a:rPr>
              <a:t>Filesystem</a:t>
            </a:r>
            <a:endParaRPr lang="zh-TW" altLang="en-US" sz="1267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ABC5854-1093-4556-A4C8-CCA0449F43D2}"/>
              </a:ext>
            </a:extLst>
          </p:cNvPr>
          <p:cNvSpPr/>
          <p:nvPr/>
        </p:nvSpPr>
        <p:spPr>
          <a:xfrm>
            <a:off x="9049188" y="5055027"/>
            <a:ext cx="1123712" cy="340497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cs typeface="+mn-ea"/>
                <a:sym typeface="+mn-lt"/>
              </a:rPr>
              <a:t>Filesystem</a:t>
            </a:r>
            <a:endParaRPr lang="zh-TW" altLang="en-US" sz="1267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6F5C093-51BD-47A6-9925-7814001F51A3}"/>
              </a:ext>
            </a:extLst>
          </p:cNvPr>
          <p:cNvSpPr/>
          <p:nvPr/>
        </p:nvSpPr>
        <p:spPr>
          <a:xfrm>
            <a:off x="10246052" y="5055027"/>
            <a:ext cx="1123712" cy="340497"/>
          </a:xfrm>
          <a:prstGeom prst="rect">
            <a:avLst/>
          </a:prstGeom>
          <a:solidFill>
            <a:srgbClr val="84C8DE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267" b="1" kern="0">
                <a:solidFill>
                  <a:srgbClr val="323231"/>
                </a:solidFill>
                <a:cs typeface="+mn-ea"/>
                <a:sym typeface="+mn-lt"/>
              </a:rPr>
              <a:t>Filesystem</a:t>
            </a:r>
            <a:endParaRPr lang="zh-TW" altLang="en-US" sz="1267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6EB1856-14AA-4F30-9B3A-852049FC0E43}"/>
              </a:ext>
            </a:extLst>
          </p:cNvPr>
          <p:cNvSpPr txBox="1"/>
          <p:nvPr/>
        </p:nvSpPr>
        <p:spPr>
          <a:xfrm>
            <a:off x="6460681" y="4327310"/>
            <a:ext cx="1211700" cy="523220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400" b="1" kern="0">
                <a:solidFill>
                  <a:srgbClr val="323231"/>
                </a:solidFill>
                <a:cs typeface="+mn-ea"/>
                <a:sym typeface="+mn-lt"/>
              </a:rPr>
              <a:t>Container Station</a:t>
            </a:r>
            <a:endParaRPr lang="zh-TW" altLang="en-US" sz="1400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A3AB64E3-D3CE-4658-9FE0-23C1980621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9622" y="4942217"/>
            <a:ext cx="497927" cy="438500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8" name="圖片 37" descr="一張含有 標誌, 時鐘 的圖片&#10;&#10;自動產生的描述">
            <a:extLst>
              <a:ext uri="{FF2B5EF4-FFF2-40B4-BE49-F238E27FC236}">
                <a16:creationId xmlns:a16="http://schemas.microsoft.com/office/drawing/2014/main" id="{B8C51635-4ED5-412E-AAAB-6B2654F897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549" y="5009299"/>
            <a:ext cx="529248" cy="371419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501ECC3E-3003-41FC-AA0F-8C941BD4BE71}"/>
              </a:ext>
            </a:extLst>
          </p:cNvPr>
          <p:cNvSpPr/>
          <p:nvPr/>
        </p:nvSpPr>
        <p:spPr>
          <a:xfrm>
            <a:off x="6460680" y="5666275"/>
            <a:ext cx="5020579" cy="340499"/>
          </a:xfrm>
          <a:prstGeom prst="rect">
            <a:avLst/>
          </a:prstGeom>
          <a:solidFill>
            <a:srgbClr val="FFB88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333" b="1" kern="0">
                <a:solidFill>
                  <a:srgbClr val="323231"/>
                </a:solidFill>
                <a:cs typeface="+mn-ea"/>
                <a:sym typeface="+mn-lt"/>
              </a:rPr>
              <a:t>Host OS</a:t>
            </a:r>
            <a:endParaRPr lang="zh-TW" altLang="en-US" sz="1333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44D6F11-E2B8-49DC-9CCF-0E066D0566EE}"/>
              </a:ext>
            </a:extLst>
          </p:cNvPr>
          <p:cNvSpPr/>
          <p:nvPr/>
        </p:nvSpPr>
        <p:spPr>
          <a:xfrm>
            <a:off x="6460680" y="6093219"/>
            <a:ext cx="5020579" cy="403660"/>
          </a:xfrm>
          <a:prstGeom prst="rect">
            <a:avLst/>
          </a:prstGeom>
          <a:solidFill>
            <a:srgbClr val="BBD48C"/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333" b="1" kern="0">
                <a:solidFill>
                  <a:srgbClr val="323231"/>
                </a:solidFill>
                <a:cs typeface="+mn-ea"/>
                <a:sym typeface="+mn-lt"/>
              </a:rPr>
              <a:t>Hardware</a:t>
            </a:r>
            <a:endParaRPr lang="zh-TW" altLang="en-US" sz="1333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F71BC36-DD43-2761-6AC7-0118594BCE93}"/>
              </a:ext>
            </a:extLst>
          </p:cNvPr>
          <p:cNvSpPr/>
          <p:nvPr/>
        </p:nvSpPr>
        <p:spPr>
          <a:xfrm>
            <a:off x="569975" y="1690060"/>
            <a:ext cx="4997553" cy="1088159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015BED-F043-4245-AD01-5C73AF4B0E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87" y="1645064"/>
            <a:ext cx="1200000" cy="1200000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2058253" y="1962421"/>
            <a:ext cx="2444900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zh-TW" altLang="en-US" sz="2933" b="1" kern="0">
                <a:solidFill>
                  <a:schemeClr val="bg1"/>
                </a:solidFill>
                <a:cs typeface="+mn-ea"/>
                <a:sym typeface="+mn-lt"/>
              </a:rPr>
              <a:t>虛擬機工作站</a:t>
            </a:r>
            <a:endParaRPr lang="en-US" altLang="zh-TW" sz="2933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2E7DBC0F-041E-A473-A096-B51CB649D390}"/>
              </a:ext>
            </a:extLst>
          </p:cNvPr>
          <p:cNvSpPr/>
          <p:nvPr/>
        </p:nvSpPr>
        <p:spPr>
          <a:xfrm>
            <a:off x="6402199" y="1691055"/>
            <a:ext cx="4997553" cy="1088159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8128027" y="1962422"/>
            <a:ext cx="2068194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zh-TW" altLang="en-US" sz="2933" b="1" kern="0">
                <a:solidFill>
                  <a:schemeClr val="bg1"/>
                </a:solidFill>
                <a:cs typeface="+mn-ea"/>
                <a:sym typeface="+mn-lt"/>
              </a:rPr>
              <a:t>容器工作站</a:t>
            </a:r>
            <a:endParaRPr lang="en-US" altLang="zh-TW" sz="2933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39154E3-7A13-EE40-943A-F9D72056D2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623" y="1632745"/>
            <a:ext cx="1198123" cy="1200000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5401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8" descr="一張含有 螢幕擷取畫面 的圖片&#10;&#10;自動產生的描述">
            <a:extLst>
              <a:ext uri="{FF2B5EF4-FFF2-40B4-BE49-F238E27FC236}">
                <a16:creationId xmlns:a16="http://schemas.microsoft.com/office/drawing/2014/main" id="{CA69C0BE-818D-2B40-B427-3188FA74B3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86"/>
          <a:stretch/>
        </p:blipFill>
        <p:spPr>
          <a:xfrm>
            <a:off x="6380778" y="1856862"/>
            <a:ext cx="5380898" cy="2389228"/>
          </a:xfrm>
          <a:prstGeom prst="rect">
            <a:avLst/>
          </a:prstGeom>
        </p:spPr>
      </p:pic>
      <p:pic>
        <p:nvPicPr>
          <p:cNvPr id="5" name="圖片 9" descr="一張含有 螢幕擷取畫面 的圖片&#10;&#10;自動產生的描述">
            <a:extLst>
              <a:ext uri="{FF2B5EF4-FFF2-40B4-BE49-F238E27FC236}">
                <a16:creationId xmlns:a16="http://schemas.microsoft.com/office/drawing/2014/main" id="{7E8CB21F-BC81-0C42-880C-C329C9A4D6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743" y="4380445"/>
            <a:ext cx="5403887" cy="2017192"/>
          </a:xfrm>
          <a:prstGeom prst="rect">
            <a:avLst/>
          </a:prstGeom>
          <a:effectLst>
            <a:outerShdw blurRad="3175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E4DFFBA-AD6B-9744-8546-518830929F59}"/>
              </a:ext>
            </a:extLst>
          </p:cNvPr>
          <p:cNvSpPr txBox="1"/>
          <p:nvPr/>
        </p:nvSpPr>
        <p:spPr>
          <a:xfrm>
            <a:off x="678428" y="1775325"/>
            <a:ext cx="5238584" cy="1395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安裝支援 </a:t>
            </a:r>
            <a:r>
              <a:rPr kumimoji="0" lang="en" altLang="zh-TW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SR-IOV (Single Root I/O Virtualization) 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技術的 </a:t>
            </a:r>
            <a:r>
              <a:rPr kumimoji="0" lang="en" altLang="zh-TW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PCIe 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網卡，將實體網卡的頻寬資源直接分配給虛擬機，提升網路效率並有助於減少 </a:t>
            </a:r>
            <a:r>
              <a:rPr kumimoji="0" lang="en" altLang="zh-TW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Hypervisor 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的 </a:t>
            </a:r>
            <a:r>
              <a:rPr kumimoji="0" lang="en" altLang="zh-TW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CPU 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耗損。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7D71820-9B10-804A-BBA5-9165570ED34B}"/>
              </a:ext>
            </a:extLst>
          </p:cNvPr>
          <p:cNvSpPr txBox="1">
            <a:spLocks/>
          </p:cNvSpPr>
          <p:nvPr/>
        </p:nvSpPr>
        <p:spPr>
          <a:xfrm>
            <a:off x="388190" y="254710"/>
            <a:ext cx="11415619" cy="1155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SR-IOV </a:t>
            </a: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讓虛擬機直用網卡硬體，提升網路效率</a:t>
            </a:r>
            <a:r>
              <a:rPr kumimoji="1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20%</a:t>
            </a: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以上，低延遲與釋放</a:t>
            </a:r>
            <a:r>
              <a:rPr kumimoji="1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CPU </a:t>
            </a: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使用率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4577301-9783-4A0E-82C1-640AE9C817BE}"/>
              </a:ext>
            </a:extLst>
          </p:cNvPr>
          <p:cNvGrpSpPr/>
          <p:nvPr/>
        </p:nvGrpSpPr>
        <p:grpSpPr>
          <a:xfrm>
            <a:off x="621279" y="3429000"/>
            <a:ext cx="5255284" cy="2709788"/>
            <a:chOff x="343042" y="3253228"/>
            <a:chExt cx="3555922" cy="1909077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2AD8C566-AB25-4738-B48C-9E3E461450C6}"/>
                </a:ext>
              </a:extLst>
            </p:cNvPr>
            <p:cNvSpPr/>
            <p:nvPr/>
          </p:nvSpPr>
          <p:spPr>
            <a:xfrm>
              <a:off x="457951" y="3887902"/>
              <a:ext cx="3441013" cy="590535"/>
            </a:xfrm>
            <a:prstGeom prst="roundRect">
              <a:avLst>
                <a:gd name="adj" fmla="val 11968"/>
              </a:avLst>
            </a:prstGeom>
            <a:solidFill>
              <a:schemeClr val="bg1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34B00C4D-4C3B-4AD0-8EA7-6B7455B9870A}"/>
                </a:ext>
              </a:extLst>
            </p:cNvPr>
            <p:cNvSpPr/>
            <p:nvPr/>
          </p:nvSpPr>
          <p:spPr>
            <a:xfrm>
              <a:off x="457951" y="4571770"/>
              <a:ext cx="3441013" cy="590535"/>
            </a:xfrm>
            <a:prstGeom prst="roundRect">
              <a:avLst>
                <a:gd name="adj" fmla="val 11968"/>
              </a:avLst>
            </a:prstGeom>
            <a:solidFill>
              <a:schemeClr val="bg1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8C18E32B-395C-41AE-9151-1D7DDDB21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81684" y="3691887"/>
              <a:ext cx="143085" cy="884525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BA447F2F-372E-489E-A122-A91F8F080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1386865" y="3772209"/>
              <a:ext cx="143085" cy="884525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763EF7D7-9B83-4643-B0D5-70A235808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55662" y="3691887"/>
              <a:ext cx="143085" cy="884525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394E8048-920B-4A26-A795-DFD9D5FD6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2360843" y="3772209"/>
              <a:ext cx="143085" cy="884525"/>
            </a:xfrm>
            <a:prstGeom prst="rect">
              <a:avLst/>
            </a:prstGeom>
          </p:spPr>
        </p:pic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2B540C08-653A-4024-B496-3BBC24658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4702" y="3691887"/>
              <a:ext cx="143085" cy="884525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67B7E411-127F-4642-9280-3B9F8025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3279883" y="3772209"/>
              <a:ext cx="143085" cy="884525"/>
            </a:xfrm>
            <a:prstGeom prst="rect">
              <a:avLst/>
            </a:prstGeom>
          </p:spPr>
        </p:pic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8DEFF809-E73F-4E88-A444-6E408A99508F}"/>
                </a:ext>
              </a:extLst>
            </p:cNvPr>
            <p:cNvSpPr/>
            <p:nvPr/>
          </p:nvSpPr>
          <p:spPr>
            <a:xfrm>
              <a:off x="1039294" y="3253228"/>
              <a:ext cx="673533" cy="299972"/>
            </a:xfrm>
            <a:prstGeom prst="roundRect">
              <a:avLst/>
            </a:prstGeom>
            <a:solidFill>
              <a:srgbClr val="00A0B8"/>
            </a:solidFill>
            <a:ln>
              <a:noFill/>
            </a:ln>
            <a:effectLst>
              <a:innerShdw blurRad="101600">
                <a:schemeClr val="tx2">
                  <a:lumMod val="50000"/>
                  <a:alpha val="6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VM</a:t>
              </a:r>
              <a:endParaRPr kumimoji="0" lang="zh-TW" alt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ABADB51-4B28-47F1-A2D4-A35C1E6B77C2}"/>
                </a:ext>
              </a:extLst>
            </p:cNvPr>
            <p:cNvSpPr/>
            <p:nvPr/>
          </p:nvSpPr>
          <p:spPr>
            <a:xfrm>
              <a:off x="1039294" y="3519577"/>
              <a:ext cx="673533" cy="228763"/>
            </a:xfrm>
            <a:prstGeom prst="rect">
              <a:avLst/>
            </a:prstGeom>
            <a:solidFill>
              <a:srgbClr val="7EC04F"/>
            </a:solidFill>
            <a:ln>
              <a:noFill/>
            </a:ln>
            <a:effectLst>
              <a:innerShdw blurRad="114300">
                <a:schemeClr val="accent6">
                  <a:lumMod val="50000"/>
                  <a:alpha val="67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VF Driver</a:t>
              </a:r>
              <a:endParaRPr kumimoji="0" lang="zh-TW" alt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89151B62-1F73-49CD-A900-5F7EC0A8AE18}"/>
                </a:ext>
              </a:extLst>
            </p:cNvPr>
            <p:cNvSpPr/>
            <p:nvPr/>
          </p:nvSpPr>
          <p:spPr>
            <a:xfrm>
              <a:off x="1983713" y="3253228"/>
              <a:ext cx="673533" cy="299972"/>
            </a:xfrm>
            <a:prstGeom prst="roundRect">
              <a:avLst/>
            </a:prstGeom>
            <a:solidFill>
              <a:srgbClr val="00A0B8"/>
            </a:solidFill>
            <a:ln>
              <a:noFill/>
            </a:ln>
            <a:effectLst>
              <a:innerShdw blurRad="101600">
                <a:schemeClr val="tx2">
                  <a:lumMod val="50000"/>
                  <a:alpha val="6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VM</a:t>
              </a:r>
              <a:endParaRPr kumimoji="0" lang="zh-TW" alt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29FBE66-FA89-466E-B089-8CC8AAEB5857}"/>
                </a:ext>
              </a:extLst>
            </p:cNvPr>
            <p:cNvSpPr/>
            <p:nvPr/>
          </p:nvSpPr>
          <p:spPr>
            <a:xfrm>
              <a:off x="1983713" y="3519577"/>
              <a:ext cx="673533" cy="228763"/>
            </a:xfrm>
            <a:prstGeom prst="rect">
              <a:avLst/>
            </a:prstGeom>
            <a:solidFill>
              <a:srgbClr val="7EC04F"/>
            </a:solidFill>
            <a:ln>
              <a:noFill/>
            </a:ln>
            <a:effectLst>
              <a:innerShdw blurRad="114300">
                <a:schemeClr val="accent6">
                  <a:lumMod val="50000"/>
                  <a:alpha val="67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VF Driver</a:t>
              </a:r>
              <a:endParaRPr kumimoji="0" lang="zh-TW" alt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69BCD7C8-A06F-4FD8-8EE4-DE51C53FBA0B}"/>
                </a:ext>
              </a:extLst>
            </p:cNvPr>
            <p:cNvSpPr/>
            <p:nvPr/>
          </p:nvSpPr>
          <p:spPr>
            <a:xfrm>
              <a:off x="2905904" y="3253228"/>
              <a:ext cx="673533" cy="299972"/>
            </a:xfrm>
            <a:prstGeom prst="roundRect">
              <a:avLst/>
            </a:prstGeom>
            <a:solidFill>
              <a:srgbClr val="00A0B8"/>
            </a:solidFill>
            <a:ln>
              <a:noFill/>
            </a:ln>
            <a:effectLst>
              <a:innerShdw blurRad="101600">
                <a:schemeClr val="tx2">
                  <a:lumMod val="50000"/>
                  <a:alpha val="6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VM</a:t>
              </a:r>
              <a:endParaRPr kumimoji="0" lang="zh-TW" alt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1D1BB10-C53E-4D1F-ABE3-031B99454613}"/>
                </a:ext>
              </a:extLst>
            </p:cNvPr>
            <p:cNvSpPr/>
            <p:nvPr/>
          </p:nvSpPr>
          <p:spPr>
            <a:xfrm>
              <a:off x="2905904" y="3519577"/>
              <a:ext cx="673533" cy="228763"/>
            </a:xfrm>
            <a:prstGeom prst="rect">
              <a:avLst/>
            </a:prstGeom>
            <a:solidFill>
              <a:srgbClr val="7EC04F"/>
            </a:solidFill>
            <a:ln>
              <a:noFill/>
            </a:ln>
            <a:effectLst>
              <a:innerShdw blurRad="114300">
                <a:schemeClr val="accent6">
                  <a:lumMod val="50000"/>
                  <a:alpha val="67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VF Driver</a:t>
              </a:r>
              <a:endParaRPr kumimoji="0" lang="zh-TW" alt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583C33-0BA8-408A-B86B-E7B4AA2972F7}"/>
                </a:ext>
              </a:extLst>
            </p:cNvPr>
            <p:cNvSpPr/>
            <p:nvPr/>
          </p:nvSpPr>
          <p:spPr>
            <a:xfrm>
              <a:off x="910292" y="4612910"/>
              <a:ext cx="961235" cy="228763"/>
            </a:xfrm>
            <a:prstGeom prst="rect">
              <a:avLst/>
            </a:prstGeom>
            <a:solidFill>
              <a:srgbClr val="EFEA3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Virtual Function</a:t>
              </a:r>
              <a:endParaRPr kumimoji="0" lang="zh-TW" alt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9CA82F9-2376-4498-8726-E241A74F0C87}"/>
                </a:ext>
              </a:extLst>
            </p:cNvPr>
            <p:cNvSpPr/>
            <p:nvPr/>
          </p:nvSpPr>
          <p:spPr>
            <a:xfrm>
              <a:off x="1900876" y="4612910"/>
              <a:ext cx="961235" cy="228763"/>
            </a:xfrm>
            <a:prstGeom prst="rect">
              <a:avLst/>
            </a:prstGeom>
            <a:solidFill>
              <a:srgbClr val="EFEA3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Virtual Function</a:t>
              </a:r>
              <a:endParaRPr kumimoji="0" lang="zh-TW" alt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251F52D-ADAA-44FA-8995-C3A4419F4C7B}"/>
                </a:ext>
              </a:extLst>
            </p:cNvPr>
            <p:cNvSpPr/>
            <p:nvPr/>
          </p:nvSpPr>
          <p:spPr>
            <a:xfrm>
              <a:off x="2891459" y="4612910"/>
              <a:ext cx="961235" cy="228763"/>
            </a:xfrm>
            <a:prstGeom prst="rect">
              <a:avLst/>
            </a:prstGeom>
            <a:solidFill>
              <a:srgbClr val="EFEA3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Virtual Function</a:t>
              </a:r>
              <a:endParaRPr kumimoji="0" lang="zh-TW" alt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FB65991-B05D-4A68-8E27-A270ADA99799}"/>
                </a:ext>
              </a:extLst>
            </p:cNvPr>
            <p:cNvSpPr/>
            <p:nvPr/>
          </p:nvSpPr>
          <p:spPr>
            <a:xfrm>
              <a:off x="910292" y="4878403"/>
              <a:ext cx="2942402" cy="228763"/>
            </a:xfrm>
            <a:prstGeom prst="rect">
              <a:avLst/>
            </a:prstGeom>
            <a:solidFill>
              <a:srgbClr val="03D2F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Virtual Ethernet Bridge + Classifier</a:t>
              </a:r>
              <a:endParaRPr kumimoji="0" lang="zh-TW" alt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88AE0BB0-86A3-4660-B80A-B2B446A3D072}"/>
                </a:ext>
              </a:extLst>
            </p:cNvPr>
            <p:cNvSpPr txBox="1"/>
            <p:nvPr/>
          </p:nvSpPr>
          <p:spPr>
            <a:xfrm>
              <a:off x="381712" y="3898962"/>
              <a:ext cx="769051" cy="2276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NAS</a:t>
              </a:r>
              <a:r>
                <a:rPr kumimoji="0" lang="zh-TW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 </a:t>
              </a:r>
              <a:r>
                <a:rPr kumimoji="0" lang="en-US" altLang="zh-TW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OS</a:t>
              </a:r>
              <a:endParaRPr kumimoji="0" lang="zh-TW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92CFF920-960F-4EB7-A35E-BAE8D0D2F40B}"/>
                </a:ext>
              </a:extLst>
            </p:cNvPr>
            <p:cNvSpPr txBox="1"/>
            <p:nvPr/>
          </p:nvSpPr>
          <p:spPr>
            <a:xfrm>
              <a:off x="343042" y="4589808"/>
              <a:ext cx="575427" cy="2276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NIC</a:t>
              </a:r>
              <a:endParaRPr kumimoji="0" lang="zh-TW" alt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A7D3050A-645E-3C27-2640-37B8ECE25DBF}"/>
              </a:ext>
            </a:extLst>
          </p:cNvPr>
          <p:cNvSpPr/>
          <p:nvPr/>
        </p:nvSpPr>
        <p:spPr>
          <a:xfrm>
            <a:off x="698424" y="6266253"/>
            <a:ext cx="42082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註：</a:t>
            </a:r>
            <a:r>
              <a:rPr kumimoji="0" lang="en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NAS 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需搭配支援 </a:t>
            </a:r>
            <a:r>
              <a:rPr kumimoji="0" lang="en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SR-IOV 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的網卡．</a:t>
            </a:r>
          </a:p>
        </p:txBody>
      </p:sp>
    </p:spTree>
    <p:extLst>
      <p:ext uri="{BB962C8B-B14F-4D97-AF65-F5344CB8AC3E}">
        <p14:creationId xmlns:p14="http://schemas.microsoft.com/office/powerpoint/2010/main" val="14671343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7">
            <a:extLst>
              <a:ext uri="{FF2B5EF4-FFF2-40B4-BE49-F238E27FC236}">
                <a16:creationId xmlns:a16="http://schemas.microsoft.com/office/drawing/2014/main" id="{EC5CBEB6-0DE5-4932-B613-144B6AF3B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44" y="1882933"/>
            <a:ext cx="1201615" cy="1201615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TW" altLang="en-US" sz="3800">
                <a:latin typeface="+mn-lt"/>
                <a:ea typeface="+mn-ea"/>
                <a:cs typeface="+mn-ea"/>
                <a:sym typeface="+mn-lt"/>
              </a:rPr>
              <a:t>Ubuntu Linux Station 建立運行雙系統多工一體機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655559" y="2209672"/>
            <a:ext cx="4040530" cy="574453"/>
          </a:xfrm>
          <a:prstGeom prst="rect">
            <a:avLst/>
          </a:prstGeom>
        </p:spPr>
        <p:txBody>
          <a:bodyPr wrap="none" lIns="121920" tIns="60960" rIns="121920" bIns="60960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933" b="1" kern="0">
                <a:solidFill>
                  <a:prstClr val="black"/>
                </a:solidFill>
                <a:cs typeface="+mn-ea"/>
                <a:sym typeface="+mn-lt"/>
              </a:rPr>
              <a:t>Ubuntu Linux Station</a:t>
            </a:r>
            <a:endParaRPr lang="zh-TW" altLang="en-US" sz="1867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367720" y="3368252"/>
            <a:ext cx="5545649" cy="3087384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同時運行 Q</a:t>
            </a:r>
            <a:r>
              <a:rPr lang="en-US" altLang="zh-TW" sz="1867" kern="0">
                <a:solidFill>
                  <a:srgbClr val="000000"/>
                </a:solidFill>
                <a:cs typeface="+mn-ea"/>
                <a:sym typeface="+mn-lt"/>
              </a:rPr>
              <a:t>TS/</a:t>
            </a:r>
            <a:r>
              <a:rPr lang="en-US" altLang="zh-TW" sz="1867" kern="0" err="1">
                <a:solidFill>
                  <a:srgbClr val="000000"/>
                </a:solidFill>
                <a:cs typeface="+mn-ea"/>
                <a:sym typeface="+mn-lt"/>
              </a:rPr>
              <a:t>QuTS</a:t>
            </a:r>
            <a:r>
              <a:rPr lang="en-US" altLang="zh-TW" sz="1867" kern="0">
                <a:solidFill>
                  <a:srgbClr val="000000"/>
                </a:solidFill>
                <a:cs typeface="+mn-ea"/>
                <a:sym typeface="+mn-lt"/>
              </a:rPr>
              <a:t> hero</a:t>
            </a: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 和 Ubuntu 雙系統，系統應用雙享受</a:t>
            </a:r>
          </a:p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一鍵安裝多版本 Ubunutu: 16.04 / 18.04 / 20.04</a:t>
            </a:r>
          </a:p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867" kern="0">
                <a:solidFill>
                  <a:srgbClr val="000000"/>
                </a:solidFill>
                <a:cs typeface="+mn-ea"/>
                <a:sym typeface="+mn-lt"/>
              </a:rPr>
              <a:t>Ubuntu</a:t>
            </a: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en-US" altLang="zh-TW" sz="1867" kern="0">
                <a:solidFill>
                  <a:srgbClr val="000000"/>
                </a:solidFill>
                <a:cs typeface="+mn-ea"/>
                <a:sym typeface="+mn-lt"/>
              </a:rPr>
              <a:t>Software</a:t>
            </a: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en-US" altLang="zh-TW" sz="1867" kern="0">
                <a:solidFill>
                  <a:srgbClr val="000000"/>
                </a:solidFill>
                <a:cs typeface="+mn-ea"/>
                <a:sym typeface="+mn-lt"/>
              </a:rPr>
              <a:t>Center</a:t>
            </a: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 享受多種應用程式下載</a:t>
            </a:r>
          </a:p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可透過瀏覽器遠端存取 </a:t>
            </a:r>
            <a:r>
              <a:rPr lang="en-US" altLang="zh-TW" sz="1867" kern="0">
                <a:solidFill>
                  <a:srgbClr val="000000"/>
                </a:solidFill>
                <a:cs typeface="+mn-ea"/>
                <a:sym typeface="+mn-lt"/>
              </a:rPr>
              <a:t>Ubuntu Linux</a:t>
            </a: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 桌面</a:t>
            </a:r>
            <a:endParaRPr lang="en-US" altLang="zh-TW" sz="1867" kern="0">
              <a:solidFill>
                <a:srgbClr val="000000"/>
              </a:solidFill>
              <a:cs typeface="+mn-ea"/>
              <a:sym typeface="+mn-lt"/>
            </a:endParaRPr>
          </a:p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透過安裝</a:t>
            </a:r>
            <a:r>
              <a:rPr lang="en-US" altLang="zh-TW" sz="1867" kern="0">
                <a:solidFill>
                  <a:srgbClr val="000000"/>
                </a:solidFill>
                <a:cs typeface="+mn-ea"/>
                <a:sym typeface="+mn-lt"/>
              </a:rPr>
              <a:t> PCIe </a:t>
            </a: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顯示卡可由</a:t>
            </a:r>
            <a:r>
              <a:rPr lang="en-US" altLang="zh-TW" sz="1867" kern="0">
                <a:solidFill>
                  <a:srgbClr val="000000"/>
                </a:solidFill>
                <a:cs typeface="+mn-ea"/>
                <a:sym typeface="+mn-lt"/>
              </a:rPr>
              <a:t> HDMI </a:t>
            </a: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輸出畫面並搭配</a:t>
            </a:r>
            <a:r>
              <a:rPr lang="en-US" altLang="zh-TW" sz="1867" kern="0">
                <a:solidFill>
                  <a:srgbClr val="000000"/>
                </a:solidFill>
                <a:cs typeface="+mn-ea"/>
                <a:sym typeface="+mn-lt"/>
              </a:rPr>
              <a:t> USB </a:t>
            </a:r>
            <a:r>
              <a:rPr lang="zh-TW" altLang="en-US" sz="1867" kern="0">
                <a:solidFill>
                  <a:srgbClr val="000000"/>
                </a:solidFill>
                <a:cs typeface="+mn-ea"/>
                <a:sym typeface="+mn-lt"/>
              </a:rPr>
              <a:t>鍵盤與滑鼠使用</a:t>
            </a:r>
          </a:p>
        </p:txBody>
      </p:sp>
      <p:pic>
        <p:nvPicPr>
          <p:cNvPr id="14" name="圖片 14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B2C301C4-C351-4E6D-8D4A-C2AC20597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795" y="3258942"/>
            <a:ext cx="3126083" cy="2460037"/>
          </a:xfrm>
          <a:prstGeom prst="rect">
            <a:avLst/>
          </a:prstGeom>
        </p:spPr>
      </p:pic>
      <p:pic>
        <p:nvPicPr>
          <p:cNvPr id="12" name="圖片 13">
            <a:extLst>
              <a:ext uri="{FF2B5EF4-FFF2-40B4-BE49-F238E27FC236}">
                <a16:creationId xmlns:a16="http://schemas.microsoft.com/office/drawing/2014/main" id="{401C3D6D-841D-442A-8146-80BCBA87F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054" y="3340603"/>
            <a:ext cx="2872749" cy="1663197"/>
          </a:xfrm>
          <a:prstGeom prst="rect">
            <a:avLst/>
          </a:prstGeom>
        </p:spPr>
      </p:pic>
      <p:sp>
        <p:nvSpPr>
          <p:cNvPr id="90" name="圖形 33">
            <a:extLst>
              <a:ext uri="{FF2B5EF4-FFF2-40B4-BE49-F238E27FC236}">
                <a16:creationId xmlns:a16="http://schemas.microsoft.com/office/drawing/2014/main" id="{49C58E4B-EEB7-4F93-9846-1A61944F8CE0}"/>
              </a:ext>
            </a:extLst>
          </p:cNvPr>
          <p:cNvSpPr/>
          <p:nvPr/>
        </p:nvSpPr>
        <p:spPr>
          <a:xfrm>
            <a:off x="10907086" y="3459109"/>
            <a:ext cx="689196" cy="1092911"/>
          </a:xfrm>
          <a:custGeom>
            <a:avLst/>
            <a:gdLst>
              <a:gd name="connsiteX0" fmla="*/ 0 w 514780"/>
              <a:gd name="connsiteY0" fmla="*/ 0 h 512766"/>
              <a:gd name="connsiteX1" fmla="*/ 343634 w 514780"/>
              <a:gd name="connsiteY1" fmla="*/ 0 h 512766"/>
              <a:gd name="connsiteX2" fmla="*/ 514780 w 514780"/>
              <a:gd name="connsiteY2" fmla="*/ 171146 h 512766"/>
              <a:gd name="connsiteX3" fmla="*/ 514780 w 514780"/>
              <a:gd name="connsiteY3" fmla="*/ 512766 h 512766"/>
              <a:gd name="connsiteX0" fmla="*/ 0 w 516897"/>
              <a:gd name="connsiteY0" fmla="*/ 0 h 819683"/>
              <a:gd name="connsiteX1" fmla="*/ 343634 w 516897"/>
              <a:gd name="connsiteY1" fmla="*/ 0 h 819683"/>
              <a:gd name="connsiteX2" fmla="*/ 514780 w 516897"/>
              <a:gd name="connsiteY2" fmla="*/ 171146 h 819683"/>
              <a:gd name="connsiteX3" fmla="*/ 516897 w 516897"/>
              <a:gd name="connsiteY3" fmla="*/ 819683 h 81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897" h="819683">
                <a:moveTo>
                  <a:pt x="0" y="0"/>
                </a:moveTo>
                <a:lnTo>
                  <a:pt x="343634" y="0"/>
                </a:lnTo>
                <a:cubicBezTo>
                  <a:pt x="438268" y="0"/>
                  <a:pt x="514780" y="76512"/>
                  <a:pt x="514780" y="171146"/>
                </a:cubicBezTo>
                <a:cubicBezTo>
                  <a:pt x="514780" y="285019"/>
                  <a:pt x="516897" y="705810"/>
                  <a:pt x="516897" y="819683"/>
                </a:cubicBezTo>
              </a:path>
            </a:pathLst>
          </a:custGeom>
          <a:noFill/>
          <a:ln w="50800" cap="flat">
            <a:solidFill>
              <a:schemeClr val="tx1">
                <a:lumMod val="95000"/>
                <a:lumOff val="5000"/>
              </a:schemeClr>
            </a:solidFill>
            <a:prstDash val="solid"/>
            <a:miter/>
          </a:ln>
          <a:effectLst/>
        </p:spPr>
        <p:txBody>
          <a:bodyPr rtlCol="0" anchor="ctr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Clr>
                <a:srgbClr val="000000"/>
              </a:buClr>
            </a:pPr>
            <a:endParaRPr lang="zh-TW" altLang="en-US" sz="24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87" name="圖形 2">
            <a:extLst>
              <a:ext uri="{FF2B5EF4-FFF2-40B4-BE49-F238E27FC236}">
                <a16:creationId xmlns:a16="http://schemas.microsoft.com/office/drawing/2014/main" id="{46AB9925-70AB-4052-9E26-528DA04E4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92862" y="2784125"/>
            <a:ext cx="2415405" cy="1021640"/>
          </a:xfrm>
          <a:prstGeom prst="rect">
            <a:avLst/>
          </a:prstGeom>
          <a:effectLst>
            <a:outerShdw blurRad="431800" dist="2032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C4DCC4F8-F0F7-4BDC-ABC8-B4834A3C6329}"/>
              </a:ext>
            </a:extLst>
          </p:cNvPr>
          <p:cNvSpPr/>
          <p:nvPr/>
        </p:nvSpPr>
        <p:spPr>
          <a:xfrm>
            <a:off x="8692767" y="3237172"/>
            <a:ext cx="2558917" cy="526545"/>
          </a:xfrm>
          <a:prstGeom prst="roundRect">
            <a:avLst>
              <a:gd name="adj" fmla="val 48826"/>
            </a:avLst>
          </a:prstGeom>
          <a:noFill/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zh-TW" sz="2667">
                <a:solidFill>
                  <a:prstClr val="white"/>
                </a:solidFill>
                <a:cs typeface="+mn-ea"/>
                <a:sym typeface="+mn-lt"/>
              </a:rPr>
              <a:t>INTERNET</a:t>
            </a:r>
            <a:endParaRPr lang="zh-TW" altLang="en-US" sz="2667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9BB309F9-5038-7C45-B06E-D44791482B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17002" y="5803340"/>
            <a:ext cx="1562909" cy="287065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DCD95A01-BDA1-7247-BD03-1051F6C6C4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97411" y="6204716"/>
            <a:ext cx="407745" cy="50184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EC38FFCF-7E47-254B-B529-0635E72B87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19003" y="6204716"/>
            <a:ext cx="407745" cy="501840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34B8576D-C6CA-5449-B156-B340121E7F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44134" y="6204716"/>
            <a:ext cx="407745" cy="501840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9AB30B75-C02E-2B42-8BCE-131467EC74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10113" y="1935737"/>
            <a:ext cx="700423" cy="700423"/>
          </a:xfrm>
          <a:prstGeom prst="rect">
            <a:avLst/>
          </a:prstGeom>
          <a:effectLst>
            <a:outerShdw blurRad="431800" dist="2159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21BB4E60-59C0-8E4B-8C4A-E0EF7FCAD07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67682" y="1958445"/>
            <a:ext cx="655004" cy="655004"/>
          </a:xfrm>
          <a:prstGeom prst="rect">
            <a:avLst/>
          </a:prstGeom>
          <a:effectLst>
            <a:outerShdw blurRad="431800" dist="2159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EC5E09E3-8B1A-044C-9678-F912DC37A89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44015" y="1953987"/>
            <a:ext cx="663923" cy="663923"/>
          </a:xfrm>
          <a:prstGeom prst="rect">
            <a:avLst/>
          </a:prstGeom>
          <a:effectLst>
            <a:outerShdw blurRad="431800" dist="2159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4BC3F393-C96C-E24D-8F73-4094A4A3A9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643749" y="2011148"/>
            <a:ext cx="1349987" cy="567608"/>
          </a:xfrm>
          <a:prstGeom prst="rect">
            <a:avLst/>
          </a:prstGeom>
          <a:effectLst>
            <a:outerShdw blurRad="431800" dist="2159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B3A91DF-12A4-46E0-9946-76217D1A472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6770" y="4343094"/>
            <a:ext cx="3565677" cy="2228548"/>
          </a:xfrm>
          <a:prstGeom prst="rect">
            <a:avLst/>
          </a:prstGeom>
          <a:effectLst>
            <a:outerShdw blurRad="431800" dist="165100" dir="5760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406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723BDC8A-B531-474B-A635-9C70199F7948}"/>
              </a:ext>
            </a:extLst>
          </p:cNvPr>
          <p:cNvSpPr/>
          <p:nvPr/>
        </p:nvSpPr>
        <p:spPr>
          <a:xfrm>
            <a:off x="6203682" y="2003464"/>
            <a:ext cx="5425733" cy="4449177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7" name="矩形: 圓角 8">
            <a:extLst>
              <a:ext uri="{FF2B5EF4-FFF2-40B4-BE49-F238E27FC236}">
                <a16:creationId xmlns:a16="http://schemas.microsoft.com/office/drawing/2014/main" id="{13AE7B4C-7F21-490B-8957-2C5603E67B17}"/>
              </a:ext>
            </a:extLst>
          </p:cNvPr>
          <p:cNvSpPr/>
          <p:nvPr/>
        </p:nvSpPr>
        <p:spPr>
          <a:xfrm>
            <a:off x="437852" y="1988837"/>
            <a:ext cx="5350873" cy="4449177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66" y="304801"/>
            <a:ext cx="12191999" cy="1088159"/>
          </a:xfrm>
        </p:spPr>
        <p:txBody>
          <a:bodyPr>
            <a:noAutofit/>
          </a:bodyPr>
          <a:lstStyle/>
          <a:p>
            <a:pPr algn="ctr"/>
            <a:r>
              <a:rPr kumimoji="1" lang="zh-TW" altLang="en-US" sz="4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智能與自動化檔案管理</a:t>
            </a:r>
          </a:p>
        </p:txBody>
      </p:sp>
      <p:sp>
        <p:nvSpPr>
          <p:cNvPr id="52" name="矩形 5">
            <a:extLst>
              <a:ext uri="{FF2B5EF4-FFF2-40B4-BE49-F238E27FC236}">
                <a16:creationId xmlns:a16="http://schemas.microsoft.com/office/drawing/2014/main" id="{4FF1C51A-0D24-F848-8BC9-CB2554C5CC56}"/>
              </a:ext>
            </a:extLst>
          </p:cNvPr>
          <p:cNvSpPr/>
          <p:nvPr/>
        </p:nvSpPr>
        <p:spPr>
          <a:xfrm>
            <a:off x="684761" y="3214911"/>
            <a:ext cx="4851721" cy="528158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</a:pPr>
            <a:r>
              <a:rPr lang="zh-TW" altLang="en-US" sz="2000" b="1" kern="0">
                <a:solidFill>
                  <a:prstClr val="black"/>
                </a:solidFill>
                <a:cs typeface="+mn-ea"/>
                <a:sym typeface="+mn-lt"/>
              </a:rPr>
              <a:t>像 </a:t>
            </a:r>
            <a:r>
              <a:rPr lang="en-US" sz="2000" b="1" kern="0" err="1">
                <a:solidFill>
                  <a:prstClr val="black"/>
                </a:solidFill>
                <a:cs typeface="+mn-ea"/>
                <a:sym typeface="+mn-lt"/>
              </a:rPr>
              <a:t>Google™一樣強大的搜尋引擎</a:t>
            </a:r>
            <a:endParaRPr lang="en-US" altLang="zh-TW" sz="20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53" name="矩形 5">
            <a:extLst>
              <a:ext uri="{FF2B5EF4-FFF2-40B4-BE49-F238E27FC236}">
                <a16:creationId xmlns:a16="http://schemas.microsoft.com/office/drawing/2014/main" id="{F5909AE1-241E-3645-8780-6223FAA01DA6}"/>
              </a:ext>
            </a:extLst>
          </p:cNvPr>
          <p:cNvSpPr/>
          <p:nvPr/>
        </p:nvSpPr>
        <p:spPr>
          <a:xfrm>
            <a:off x="6354323" y="3237439"/>
            <a:ext cx="5249691" cy="528158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</a:pPr>
            <a:r>
              <a:rPr lang="zh-TW" altLang="en-US" sz="1950" b="1" kern="0">
                <a:solidFill>
                  <a:prstClr val="black"/>
                </a:solidFill>
                <a:cs typeface="+mn-ea"/>
                <a:sym typeface="+mn-lt"/>
              </a:rPr>
              <a:t>全自動化歸檔，設定規則，剩的交給</a:t>
            </a:r>
            <a:r>
              <a:rPr lang="en-US" altLang="zh-TW" sz="1950" b="1" kern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altLang="zh-TW" sz="1950" b="1" kern="0" err="1">
                <a:solidFill>
                  <a:prstClr val="black"/>
                </a:solidFill>
                <a:cs typeface="+mn-ea"/>
                <a:sym typeface="+mn-lt"/>
              </a:rPr>
              <a:t>Qfiling</a:t>
            </a:r>
            <a:endParaRPr lang="en-US" altLang="zh-TW" sz="1950" b="1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55A584E6-F458-A74B-BD61-65B2F7F6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8144" y="4115222"/>
            <a:ext cx="427200" cy="4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4DCCEBB4-CDE4-934A-BA5B-58E2B6F0470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7792013" y="4115222"/>
            <a:ext cx="427200" cy="427200"/>
          </a:xfrm>
          <a:prstGeom prst="rect">
            <a:avLst/>
          </a:prstGeom>
          <a:noFill/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1216B924-1689-ED4C-B984-339E227904B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8745882" y="4110321"/>
            <a:ext cx="432000" cy="432000"/>
          </a:xfrm>
          <a:prstGeom prst="rect">
            <a:avLst/>
          </a:prstGeom>
          <a:noFill/>
        </p:spPr>
      </p:pic>
      <p:pic>
        <p:nvPicPr>
          <p:cNvPr id="57" name="Picture 7">
            <a:extLst>
              <a:ext uri="{FF2B5EF4-FFF2-40B4-BE49-F238E27FC236}">
                <a16:creationId xmlns:a16="http://schemas.microsoft.com/office/drawing/2014/main" id="{6C65D3C9-E9B3-7C4B-9352-E0CB0E51884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9699752" y="4110321"/>
            <a:ext cx="432000" cy="432000"/>
          </a:xfrm>
          <a:prstGeom prst="rect">
            <a:avLst/>
          </a:prstGeom>
          <a:noFill/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679D5876-8F56-0347-8857-C2180CFCD3F7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0653621" y="4110321"/>
            <a:ext cx="432000" cy="4320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8870C7-6FC8-F74F-B01F-C8FCB1F0583A}"/>
              </a:ext>
            </a:extLst>
          </p:cNvPr>
          <p:cNvSpPr txBox="1"/>
          <p:nvPr/>
        </p:nvSpPr>
        <p:spPr>
          <a:xfrm>
            <a:off x="6525681" y="4542322"/>
            <a:ext cx="104782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檔案來源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EDE5B7-D254-2045-9B58-88CA9EA662C7}"/>
              </a:ext>
            </a:extLst>
          </p:cNvPr>
          <p:cNvSpPr txBox="1"/>
          <p:nvPr/>
        </p:nvSpPr>
        <p:spPr>
          <a:xfrm>
            <a:off x="7659944" y="4542321"/>
            <a:ext cx="71567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排程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27A7A52-FD69-F84E-8742-C76636D606AB}"/>
              </a:ext>
            </a:extLst>
          </p:cNvPr>
          <p:cNvSpPr txBox="1"/>
          <p:nvPr/>
        </p:nvSpPr>
        <p:spPr>
          <a:xfrm>
            <a:off x="8541032" y="4542322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篩選器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A113BB5-F900-1D43-97C1-860624FE401D}"/>
              </a:ext>
            </a:extLst>
          </p:cNvPr>
          <p:cNvSpPr txBox="1"/>
          <p:nvPr/>
        </p:nvSpPr>
        <p:spPr>
          <a:xfrm>
            <a:off x="9495887" y="4542321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編輯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8FA1ED-D854-244A-ADE6-04D00E7D06A1}"/>
              </a:ext>
            </a:extLst>
          </p:cNvPr>
          <p:cNvSpPr txBox="1"/>
          <p:nvPr/>
        </p:nvSpPr>
        <p:spPr>
          <a:xfrm>
            <a:off x="10440170" y="4542322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目的地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590BE19-A09A-9346-9854-3F5C616D4D2E}"/>
              </a:ext>
            </a:extLst>
          </p:cNvPr>
          <p:cNvSpPr/>
          <p:nvPr/>
        </p:nvSpPr>
        <p:spPr>
          <a:xfrm>
            <a:off x="7515195" y="4363103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4" name="Right Arrow 63">
            <a:extLst>
              <a:ext uri="{FF2B5EF4-FFF2-40B4-BE49-F238E27FC236}">
                <a16:creationId xmlns:a16="http://schemas.microsoft.com/office/drawing/2014/main" id="{DDB9CA6E-116B-A948-B24F-D3AB231B13CB}"/>
              </a:ext>
            </a:extLst>
          </p:cNvPr>
          <p:cNvSpPr/>
          <p:nvPr/>
        </p:nvSpPr>
        <p:spPr>
          <a:xfrm>
            <a:off x="8376145" y="4363103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F1E751CC-1E2F-5044-B0A7-894F0EBF15EE}"/>
              </a:ext>
            </a:extLst>
          </p:cNvPr>
          <p:cNvSpPr/>
          <p:nvPr/>
        </p:nvSpPr>
        <p:spPr>
          <a:xfrm>
            <a:off x="9346883" y="4363103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3C574722-2EA9-D649-BBB7-7B8FDC725137}"/>
              </a:ext>
            </a:extLst>
          </p:cNvPr>
          <p:cNvSpPr/>
          <p:nvPr/>
        </p:nvSpPr>
        <p:spPr>
          <a:xfrm>
            <a:off x="10300285" y="4363103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59A7A146-630E-8086-CABA-0FD82F7E7A9F}"/>
              </a:ext>
            </a:extLst>
          </p:cNvPr>
          <p:cNvSpPr/>
          <p:nvPr/>
        </p:nvSpPr>
        <p:spPr>
          <a:xfrm>
            <a:off x="569975" y="2018877"/>
            <a:ext cx="4997553" cy="927513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1A343DD-934B-A7B8-15D2-B6CC319855B2}"/>
              </a:ext>
            </a:extLst>
          </p:cNvPr>
          <p:cNvSpPr/>
          <p:nvPr/>
        </p:nvSpPr>
        <p:spPr>
          <a:xfrm>
            <a:off x="6433372" y="2010410"/>
            <a:ext cx="4997553" cy="927513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2482518" y="2166853"/>
            <a:ext cx="1686680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US" altLang="zh-TW" sz="2933" b="1" kern="0" err="1">
                <a:solidFill>
                  <a:schemeClr val="bg1"/>
                </a:solidFill>
                <a:cs typeface="+mn-ea"/>
                <a:sym typeface="+mn-lt"/>
              </a:rPr>
              <a:t>Qsirch</a:t>
            </a:r>
            <a:r>
              <a:rPr lang="en-US" altLang="zh-TW" sz="2933" b="1" kern="0">
                <a:solidFill>
                  <a:schemeClr val="bg1"/>
                </a:solidFill>
                <a:cs typeface="+mn-ea"/>
                <a:sym typeface="+mn-lt"/>
              </a:rPr>
              <a:t> 5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8337492" y="2166855"/>
            <a:ext cx="1739579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US" altLang="zh-TW" sz="2933" b="1" kern="0" err="1">
                <a:solidFill>
                  <a:schemeClr val="bg1"/>
                </a:solidFill>
                <a:cs typeface="+mn-ea"/>
                <a:sym typeface="+mn-lt"/>
              </a:rPr>
              <a:t>Qfiling</a:t>
            </a:r>
            <a:r>
              <a:rPr lang="en-US" altLang="zh-TW" sz="2933" b="1" kern="0">
                <a:solidFill>
                  <a:schemeClr val="bg1"/>
                </a:solidFill>
                <a:cs typeface="+mn-ea"/>
                <a:sym typeface="+mn-lt"/>
              </a:rPr>
              <a:t> 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8AE743-1FF5-3944-9D40-77FD7271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501" y="1828686"/>
            <a:ext cx="1222247" cy="1222247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0F49B50-8B7D-BC43-A684-58D40C883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689" y="1828686"/>
            <a:ext cx="1198123" cy="1198123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5">
            <a:extLst>
              <a:ext uri="{FF2B5EF4-FFF2-40B4-BE49-F238E27FC236}">
                <a16:creationId xmlns:a16="http://schemas.microsoft.com/office/drawing/2014/main" id="{AC023CF7-753B-96A5-BC78-13942C9BB0B1}"/>
              </a:ext>
            </a:extLst>
          </p:cNvPr>
          <p:cNvSpPr/>
          <p:nvPr/>
        </p:nvSpPr>
        <p:spPr>
          <a:xfrm>
            <a:off x="6628107" y="4945540"/>
            <a:ext cx="4717227" cy="1276183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cs typeface="+mn-ea"/>
                <a:sym typeface="+mn-lt"/>
              </a:rPr>
              <a:t>2</a:t>
            </a:r>
            <a:r>
              <a:rPr lang="zh-TW" altLang="en-US" sz="1600" u="sng" kern="0">
                <a:solidFill>
                  <a:srgbClr val="000000"/>
                </a:solidFill>
                <a:cs typeface="+mn-ea"/>
                <a:sym typeface="+mn-lt"/>
              </a:rPr>
              <a:t> 種任務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：歸檔任務、回收任務</a:t>
            </a:r>
            <a:endParaRPr lang="en-US" altLang="zh-TW" sz="1600" kern="0">
              <a:solidFill>
                <a:srgbClr val="000000"/>
              </a:solidFill>
              <a:cs typeface="+mn-ea"/>
              <a:sym typeface="+mn-lt"/>
            </a:endParaRPr>
          </a:p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cs typeface="+mn-ea"/>
                <a:sym typeface="+mn-lt"/>
              </a:rPr>
              <a:t>3 </a:t>
            </a:r>
            <a:r>
              <a:rPr lang="zh-TW" altLang="en-US" sz="1600" u="sng" kern="0">
                <a:solidFill>
                  <a:srgbClr val="000000"/>
                </a:solidFill>
                <a:cs typeface="+mn-ea"/>
                <a:sym typeface="+mn-lt"/>
              </a:rPr>
              <a:t>種排程規則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：一次性、時間排程、即時監測</a:t>
            </a:r>
            <a:endParaRPr lang="en-US" altLang="zh-TW" sz="1600" kern="0">
              <a:solidFill>
                <a:srgbClr val="000000"/>
              </a:solidFill>
              <a:cs typeface="+mn-ea"/>
              <a:sym typeface="+mn-lt"/>
            </a:endParaRPr>
          </a:p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cs typeface="+mn-ea"/>
                <a:sym typeface="+mn-lt"/>
              </a:rPr>
              <a:t>9</a:t>
            </a:r>
            <a:r>
              <a:rPr lang="zh-TW" altLang="en-US" sz="1600" u="sng" kern="0">
                <a:solidFill>
                  <a:srgbClr val="000000"/>
                </a:solidFill>
                <a:cs typeface="+mn-ea"/>
                <a:sym typeface="+mn-lt"/>
              </a:rPr>
              <a:t> 個編輯模組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：如 </a:t>
            </a:r>
            <a:r>
              <a:rPr lang="en-US" altLang="zh-TW" sz="1600" kern="0">
                <a:solidFill>
                  <a:srgbClr val="000000"/>
                </a:solidFill>
                <a:cs typeface="+mn-ea"/>
                <a:sym typeface="+mn-lt"/>
              </a:rPr>
              <a:t>AI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臉部辨識模糊化、加密與解密、影片轉檔等</a:t>
            </a:r>
            <a:endParaRPr lang="en-US" altLang="zh-TW" sz="16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1" name="矩形 5">
            <a:extLst>
              <a:ext uri="{FF2B5EF4-FFF2-40B4-BE49-F238E27FC236}">
                <a16:creationId xmlns:a16="http://schemas.microsoft.com/office/drawing/2014/main" id="{08F4470D-CE99-ECAF-3805-C1F9D0608AA7}"/>
              </a:ext>
            </a:extLst>
          </p:cNvPr>
          <p:cNvSpPr/>
          <p:nvPr/>
        </p:nvSpPr>
        <p:spPr>
          <a:xfrm>
            <a:off x="728032" y="3982976"/>
            <a:ext cx="4851721" cy="2293769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以關鍵字、篩選器迅速搜尋圖片、音樂、影片、文件以及電子郵件</a:t>
            </a:r>
          </a:p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五種進階照片搜尋：以人找圖、圖片內文字搜尋、物件搜尋、顏色搜尋、地圖搜尋</a:t>
            </a:r>
          </a:p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直接透過 </a:t>
            </a:r>
            <a:r>
              <a:rPr lang="en-US" altLang="zh-TW" sz="1600" kern="0" err="1">
                <a:solidFill>
                  <a:srgbClr val="000000"/>
                </a:solidFill>
                <a:cs typeface="+mn-ea"/>
                <a:sym typeface="+mn-lt"/>
              </a:rPr>
              <a:t>Qfiling</a:t>
            </a:r>
            <a:r>
              <a:rPr lang="en-US" altLang="zh-TW" sz="1600" kern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啟用自動歸檔，全面提升檔案搜尋體驗</a:t>
            </a:r>
          </a:p>
        </p:txBody>
      </p:sp>
    </p:spTree>
    <p:extLst>
      <p:ext uri="{BB962C8B-B14F-4D97-AF65-F5344CB8AC3E}">
        <p14:creationId xmlns:p14="http://schemas.microsoft.com/office/powerpoint/2010/main" val="27058248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B42458C-631E-484D-9349-C7670872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通知中心 -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多樣化的主動通知服務</a:t>
            </a:r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82FDAA3B-29F6-4B94-A64E-D2401A4C6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9343" y="1805652"/>
            <a:ext cx="591772" cy="707240"/>
          </a:xfrm>
          <a:prstGeom prst="rect">
            <a:avLst/>
          </a:prstGeom>
        </p:spPr>
      </p:pic>
      <p:pic>
        <p:nvPicPr>
          <p:cNvPr id="31" name="圖形 30" hidden="1">
            <a:extLst>
              <a:ext uri="{FF2B5EF4-FFF2-40B4-BE49-F238E27FC236}">
                <a16:creationId xmlns:a16="http://schemas.microsoft.com/office/drawing/2014/main" id="{C6B4D86C-C901-4537-8D0D-6A9EA0F7D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60211" y="1851366"/>
            <a:ext cx="687700" cy="687700"/>
          </a:xfrm>
          <a:prstGeom prst="rect">
            <a:avLst/>
          </a:prstGeom>
        </p:spPr>
      </p:pic>
      <p:sp>
        <p:nvSpPr>
          <p:cNvPr id="32" name="矩形: 圓角 31" hidden="1">
            <a:extLst>
              <a:ext uri="{FF2B5EF4-FFF2-40B4-BE49-F238E27FC236}">
                <a16:creationId xmlns:a16="http://schemas.microsoft.com/office/drawing/2014/main" id="{1CF6FEAD-7F1F-4210-B027-D08EE7334317}"/>
              </a:ext>
            </a:extLst>
          </p:cNvPr>
          <p:cNvSpPr/>
          <p:nvPr/>
        </p:nvSpPr>
        <p:spPr>
          <a:xfrm>
            <a:off x="12192000" y="4286894"/>
            <a:ext cx="1942744" cy="1825161"/>
          </a:xfrm>
          <a:prstGeom prst="roundRect">
            <a:avLst>
              <a:gd name="adj" fmla="val 19881"/>
            </a:avLst>
          </a:prstGeom>
          <a:solidFill>
            <a:schemeClr val="tx1">
              <a:alpha val="77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6C102E6E-9089-454D-AE30-2E1D3D7C1420}"/>
              </a:ext>
            </a:extLst>
          </p:cNvPr>
          <p:cNvGrpSpPr/>
          <p:nvPr/>
        </p:nvGrpSpPr>
        <p:grpSpPr>
          <a:xfrm>
            <a:off x="1051950" y="1738291"/>
            <a:ext cx="814191" cy="767221"/>
            <a:chOff x="1676114" y="1664338"/>
            <a:chExt cx="814191" cy="767221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A7F30841-EACD-45CD-916E-32C79F73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76114" y="1677678"/>
              <a:ext cx="814191" cy="753881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3FDB3059-AA65-4AA9-B135-04F99F46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0992" y="1664338"/>
              <a:ext cx="647810" cy="593826"/>
            </a:xfrm>
            <a:prstGeom prst="rect">
              <a:avLst/>
            </a:prstGeom>
          </p:spPr>
        </p:pic>
      </p:grpSp>
      <p:pic>
        <p:nvPicPr>
          <p:cNvPr id="18" name="圖片 17" descr="一張含有 頭飾, 頭盔, 帽 的圖片&#10;&#10;自動產生的描述">
            <a:extLst>
              <a:ext uri="{FF2B5EF4-FFF2-40B4-BE49-F238E27FC236}">
                <a16:creationId xmlns:a16="http://schemas.microsoft.com/office/drawing/2014/main" id="{CEDDA3CB-1EBD-41C3-8D63-C742E177FD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047" y="203535"/>
            <a:ext cx="1052932" cy="1052931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431800" dist="368300" dir="5760000" sx="106000" sy="106000" algn="tr" rotWithShape="0">
              <a:prstClr val="black">
                <a:alpha val="34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2E4B3E-58E8-4817-A13B-3A8A5BF6C0FF}"/>
              </a:ext>
            </a:extLst>
          </p:cNvPr>
          <p:cNvSpPr/>
          <p:nvPr/>
        </p:nvSpPr>
        <p:spPr>
          <a:xfrm>
            <a:off x="2827256" y="2578140"/>
            <a:ext cx="2271908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prstClr val="white"/>
              </a:buClr>
              <a:buSzPts val="275"/>
            </a:pPr>
            <a:r>
              <a:rPr lang="zh-TW" altLang="en-US" sz="2000" kern="0">
                <a:solidFill>
                  <a:srgbClr val="F79646">
                    <a:lumMod val="75000"/>
                  </a:srgbClr>
                </a:solidFill>
                <a:cs typeface="+mn-ea"/>
                <a:sym typeface="+mn-lt"/>
              </a:rPr>
              <a:t>支援多種傳送方式</a:t>
            </a:r>
            <a:endParaRPr lang="en-US" altLang="zh-TW" sz="2000" kern="0">
              <a:solidFill>
                <a:srgbClr val="F79646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777B0ED-8A39-4052-95DA-6DAA50C80E1F}"/>
              </a:ext>
            </a:extLst>
          </p:cNvPr>
          <p:cNvSpPr/>
          <p:nvPr/>
        </p:nvSpPr>
        <p:spPr>
          <a:xfrm>
            <a:off x="2808803" y="2930362"/>
            <a:ext cx="22987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1600" kern="0">
                <a:solidFill>
                  <a:prstClr val="black"/>
                </a:solidFill>
                <a:cs typeface="+mn-ea"/>
                <a:sym typeface="+mn-lt"/>
              </a:rPr>
              <a:t>滿足您的各式通知情境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4E6789F-9562-4513-9AA8-B35EF13D71AE}"/>
              </a:ext>
            </a:extLst>
          </p:cNvPr>
          <p:cNvSpPr/>
          <p:nvPr/>
        </p:nvSpPr>
        <p:spPr>
          <a:xfrm>
            <a:off x="513418" y="2575286"/>
            <a:ext cx="2140495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prstClr val="white"/>
              </a:buClr>
              <a:buSzPts val="275"/>
            </a:pPr>
            <a:r>
              <a:rPr lang="zh-TW" altLang="en-US" sz="2000" kern="0">
                <a:solidFill>
                  <a:srgbClr val="F79646">
                    <a:lumMod val="75000"/>
                  </a:srgbClr>
                </a:solidFill>
                <a:cs typeface="+mn-ea"/>
                <a:sym typeface="+mn-lt"/>
              </a:rPr>
              <a:t>集中化功能設定</a:t>
            </a:r>
            <a:endParaRPr lang="en-US" altLang="zh-TW" sz="2000" kern="0">
              <a:solidFill>
                <a:srgbClr val="F79646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E67770F-9FED-45F5-8B0A-4042C2046E1F}"/>
              </a:ext>
            </a:extLst>
          </p:cNvPr>
          <p:cNvSpPr/>
          <p:nvPr/>
        </p:nvSpPr>
        <p:spPr>
          <a:xfrm>
            <a:off x="604968" y="2904917"/>
            <a:ext cx="1957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1600" kern="0">
                <a:solidFill>
                  <a:prstClr val="black"/>
                </a:solidFill>
                <a:cs typeface="+mn-ea"/>
                <a:sym typeface="+mn-lt"/>
              </a:rPr>
              <a:t>一個介面整合所有通知設定與操作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B33CCE0-5ACA-440E-91EC-D03AE1097C45}"/>
              </a:ext>
            </a:extLst>
          </p:cNvPr>
          <p:cNvSpPr/>
          <p:nvPr/>
        </p:nvSpPr>
        <p:spPr>
          <a:xfrm>
            <a:off x="5150116" y="2579061"/>
            <a:ext cx="2140495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prstClr val="white"/>
              </a:buClr>
              <a:buSzPts val="275"/>
            </a:pPr>
            <a:r>
              <a:rPr lang="zh-TW" altLang="en-US" sz="2000" kern="0">
                <a:solidFill>
                  <a:srgbClr val="F79646">
                    <a:lumMod val="75000"/>
                  </a:srgbClr>
                </a:solidFill>
                <a:cs typeface="+mn-ea"/>
                <a:sym typeface="+mn-lt"/>
              </a:rPr>
              <a:t>高彈性規則設定</a:t>
            </a:r>
            <a:endParaRPr lang="en-US" altLang="zh-TW" sz="2000" kern="0">
              <a:solidFill>
                <a:srgbClr val="F79646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C4C89C8-20D1-4C59-A1C8-FFBEF4BEF7B8}"/>
              </a:ext>
            </a:extLst>
          </p:cNvPr>
          <p:cNvSpPr/>
          <p:nvPr/>
        </p:nvSpPr>
        <p:spPr>
          <a:xfrm>
            <a:off x="5241667" y="2930362"/>
            <a:ext cx="1957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1600" kern="0">
                <a:solidFill>
                  <a:prstClr val="black"/>
                </a:solidFill>
                <a:cs typeface="+mn-ea"/>
                <a:sym typeface="+mn-lt"/>
              </a:rPr>
              <a:t>輕易篩選您欲接收的重要訊息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C988C8B-F108-4D6F-8DF1-089F1F6FF596}"/>
              </a:ext>
            </a:extLst>
          </p:cNvPr>
          <p:cNvSpPr/>
          <p:nvPr/>
        </p:nvSpPr>
        <p:spPr>
          <a:xfrm>
            <a:off x="9153463" y="2578140"/>
            <a:ext cx="2684283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prstClr val="white"/>
              </a:buClr>
              <a:buSzPts val="275"/>
            </a:pPr>
            <a:r>
              <a:rPr lang="zh-TW" altLang="en-US" sz="2000" kern="0">
                <a:solidFill>
                  <a:srgbClr val="F79646">
                    <a:lumMod val="75000"/>
                  </a:srgbClr>
                </a:solidFill>
                <a:cs typeface="+mn-ea"/>
                <a:sym typeface="+mn-lt"/>
              </a:rPr>
              <a:t>訊息雙重保障不漏接</a:t>
            </a:r>
            <a:endParaRPr lang="en-US" altLang="zh-TW" sz="2000" kern="0">
              <a:solidFill>
                <a:srgbClr val="F79646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428C5EA-B0F4-4CB9-8A46-F6A6B77A08A3}"/>
              </a:ext>
            </a:extLst>
          </p:cNvPr>
          <p:cNvSpPr/>
          <p:nvPr/>
        </p:nvSpPr>
        <p:spPr>
          <a:xfrm>
            <a:off x="9407285" y="2930362"/>
            <a:ext cx="1957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1600" kern="0">
                <a:solidFill>
                  <a:prstClr val="black"/>
                </a:solidFill>
                <a:cs typeface="+mn-ea"/>
                <a:sym typeface="+mn-lt"/>
              </a:rPr>
              <a:t>傳送歷史訊息紀錄與測試功能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D7F19EE-F4B2-4865-90D6-B42835473148}"/>
              </a:ext>
            </a:extLst>
          </p:cNvPr>
          <p:cNvSpPr/>
          <p:nvPr/>
        </p:nvSpPr>
        <p:spPr>
          <a:xfrm>
            <a:off x="7162467" y="2578140"/>
            <a:ext cx="2140495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prstClr val="white"/>
              </a:buClr>
              <a:buSzPts val="275"/>
            </a:pPr>
            <a:r>
              <a:rPr lang="zh-TW" altLang="en-US" sz="2000" kern="0">
                <a:solidFill>
                  <a:srgbClr val="F79646">
                    <a:lumMod val="75000"/>
                  </a:srgbClr>
                </a:solidFill>
                <a:cs typeface="+mn-ea"/>
                <a:sym typeface="+mn-lt"/>
              </a:rPr>
              <a:t>多國語系支援</a:t>
            </a:r>
            <a:endParaRPr lang="en-US" altLang="zh-TW" sz="2000" kern="0">
              <a:solidFill>
                <a:srgbClr val="F79646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F36BA8B-FED5-458B-9640-05A6E39D526C}"/>
              </a:ext>
            </a:extLst>
          </p:cNvPr>
          <p:cNvSpPr/>
          <p:nvPr/>
        </p:nvSpPr>
        <p:spPr>
          <a:xfrm>
            <a:off x="7254014" y="2930362"/>
            <a:ext cx="1957396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1600" kern="0">
                <a:solidFill>
                  <a:prstClr val="black"/>
                </a:solidFill>
                <a:cs typeface="+mn-ea"/>
                <a:sym typeface="+mn-lt"/>
              </a:rPr>
              <a:t> 支援</a:t>
            </a:r>
            <a:r>
              <a:rPr lang="en-US" altLang="zh-TW" sz="1600" kern="0">
                <a:solidFill>
                  <a:prstClr val="black"/>
                </a:solidFill>
                <a:cs typeface="+mn-ea"/>
                <a:sym typeface="+mn-lt"/>
              </a:rPr>
              <a:t>23</a:t>
            </a:r>
            <a:r>
              <a:rPr lang="zh-TW" altLang="en-US" sz="1600" kern="0">
                <a:solidFill>
                  <a:prstClr val="black"/>
                </a:solidFill>
                <a:cs typeface="+mn-ea"/>
                <a:sym typeface="+mn-lt"/>
              </a:rPr>
              <a:t>國語系</a:t>
            </a:r>
            <a:r>
              <a:rPr lang="en-US" altLang="zh-TW" sz="1600" kern="0">
                <a:solidFill>
                  <a:prstClr val="black"/>
                </a:solidFill>
                <a:cs typeface="+mn-ea"/>
                <a:sym typeface="+mn-lt"/>
              </a:rPr>
              <a:t> </a:t>
            </a: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zh-TW" altLang="en-US" sz="1600" kern="0">
                <a:solidFill>
                  <a:prstClr val="black"/>
                </a:solidFill>
                <a:cs typeface="+mn-ea"/>
                <a:sym typeface="+mn-lt"/>
              </a:rPr>
              <a:t>專業團隊校對</a:t>
            </a: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93F5F56-A78F-439B-A78A-E0E5B1224F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951" y="1738291"/>
            <a:ext cx="919157" cy="84256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95757B4-9E32-421E-B347-C2B0CC47E3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048" y="1670322"/>
            <a:ext cx="948941" cy="86986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D5248AD-37B3-479D-9B2C-720B12B54D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6999" y="1788687"/>
            <a:ext cx="764136" cy="72391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AD316BB-CF7D-4045-94B0-17BFE2DA8AE9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</a:blip>
          <a:stretch>
            <a:fillRect/>
          </a:stretch>
        </p:blipFill>
        <p:spPr>
          <a:xfrm>
            <a:off x="7957673" y="1791098"/>
            <a:ext cx="649228" cy="64922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8EFF7F9-5CE9-4901-9939-F2A024C62280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7332" y="1778147"/>
            <a:ext cx="557301" cy="66646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C66A431-A31C-4F4B-922F-00108566213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58" y="3548854"/>
            <a:ext cx="5643420" cy="317442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8C4A7FB-47FC-D949-8BC6-97B9EF7371A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530" y="3548854"/>
            <a:ext cx="5621876" cy="317442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61887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0E6EAC-55C0-504B-B6EF-0BF9EBE89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QuLog</a:t>
            </a:r>
            <a:r>
              <a:rPr kumimoji="1"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Center </a:t>
            </a:r>
            <a:r>
              <a:rPr kumimoji="1" lang="zh-TW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主動分析數據與監看連線狀態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DB4352F-D54A-904A-AEEE-7EBAE2CDA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180" y="2172192"/>
            <a:ext cx="7933267" cy="3966633"/>
          </a:xfrm>
          <a:prstGeom prst="rect">
            <a:avLst/>
          </a:prstGeom>
          <a:effectLst>
            <a:outerShdw blurRad="431800" dist="368300" dir="5760000" sx="106000" sy="106000" algn="tr" rotWithShape="0">
              <a:prstClr val="black">
                <a:alpha val="34000"/>
              </a:prst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658195C-E55E-4E00-E330-09FEB6CB58A9}"/>
              </a:ext>
            </a:extLst>
          </p:cNvPr>
          <p:cNvSpPr txBox="1">
            <a:spLocks/>
          </p:cNvSpPr>
          <p:nvPr/>
        </p:nvSpPr>
        <p:spPr>
          <a:xfrm>
            <a:off x="404641" y="1707860"/>
            <a:ext cx="3789547" cy="110335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219170">
              <a:lnSpc>
                <a:spcPts val="2000"/>
              </a:lnSpc>
              <a:spcBef>
                <a:spcPts val="200"/>
              </a:spcBef>
              <a:buClr>
                <a:schemeClr val="bg1"/>
              </a:buClr>
              <a:buNone/>
            </a:pPr>
            <a:r>
              <a:rPr lang="en-TW" sz="1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主動分</a:t>
            </a:r>
            <a:r>
              <a:rPr lang="zh-TW" altLang="en-US" sz="1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析各種統計資訊</a:t>
            </a:r>
            <a:endParaRPr lang="en-US" altLang="zh-TW" sz="18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77800" lvl="2" indent="-177800" defTabSz="1219170">
              <a:lnSpc>
                <a:spcPts val="2000"/>
              </a:lnSpc>
              <a:spcBef>
                <a:spcPts val="200"/>
              </a:spcBef>
              <a:buClr>
                <a:schemeClr val="bg1"/>
              </a:buClr>
              <a:buSzPct val="80000"/>
            </a:pP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警告與錯誤事件前五大佔比的應用</a:t>
            </a:r>
            <a:endParaRPr lang="en-US" altLang="zh-TW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77800" lvl="2" indent="-177800" defTabSz="1219170">
              <a:lnSpc>
                <a:spcPts val="2000"/>
              </a:lnSpc>
              <a:spcBef>
                <a:spcPts val="200"/>
              </a:spcBef>
              <a:buClr>
                <a:schemeClr val="bg1"/>
              </a:buClr>
              <a:buSzPct val="80000"/>
            </a:pP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連線協定、</a:t>
            </a:r>
            <a:r>
              <a:rPr lang="en-US" altLang="zh-TW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IP </a:t>
            </a: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位址登入等系統存取統計</a:t>
            </a:r>
            <a:endParaRPr lang="en-US" altLang="zh-TW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6A44E39-68C2-CDA5-7252-B4F017079A13}"/>
              </a:ext>
            </a:extLst>
          </p:cNvPr>
          <p:cNvSpPr txBox="1">
            <a:spLocks/>
          </p:cNvSpPr>
          <p:nvPr/>
        </p:nvSpPr>
        <p:spPr>
          <a:xfrm>
            <a:off x="396174" y="2811214"/>
            <a:ext cx="3312226" cy="110335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219170">
              <a:lnSpc>
                <a:spcPts val="2000"/>
              </a:lnSpc>
              <a:spcBef>
                <a:spcPts val="200"/>
              </a:spcBef>
              <a:buClr>
                <a:schemeClr val="bg1"/>
              </a:buClr>
              <a:buNone/>
            </a:pPr>
            <a:r>
              <a:rPr lang="zh-TW" altLang="en-US" sz="1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以應用群組方式快速過濾及查找系統事件</a:t>
            </a:r>
            <a:endParaRPr lang="en-US" altLang="zh-TW" sz="18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77800" lvl="2" indent="-177800" defTabSz="1219170">
              <a:spcBef>
                <a:spcPts val="800"/>
              </a:spcBef>
              <a:buClr>
                <a:schemeClr val="bg1"/>
              </a:buClr>
              <a:buSzPct val="80000"/>
            </a:pP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以 </a:t>
            </a:r>
            <a:r>
              <a:rPr lang="en-US" altLang="zh-TW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App </a:t>
            </a: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名稱或日期做分類</a:t>
            </a:r>
          </a:p>
          <a:p>
            <a:pPr marL="177800" lvl="2" indent="-177800" defTabSz="1219170">
              <a:spcBef>
                <a:spcPts val="800"/>
              </a:spcBef>
              <a:buClr>
                <a:schemeClr val="bg1"/>
              </a:buClr>
              <a:buSzPct val="80000"/>
            </a:pP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自訂標籤、顏色、旗標等進階搜尋及標示</a:t>
            </a:r>
            <a:endParaRPr lang="en-US" altLang="zh-TW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604F910-A03C-E67A-6A3E-FDF9128371CA}"/>
              </a:ext>
            </a:extLst>
          </p:cNvPr>
          <p:cNvSpPr txBox="1">
            <a:spLocks/>
          </p:cNvSpPr>
          <p:nvPr/>
        </p:nvSpPr>
        <p:spPr>
          <a:xfrm>
            <a:off x="404641" y="3923035"/>
            <a:ext cx="3312226" cy="85435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219170">
              <a:lnSpc>
                <a:spcPts val="2000"/>
              </a:lnSpc>
              <a:spcBef>
                <a:spcPts val="200"/>
              </a:spcBef>
              <a:buClr>
                <a:schemeClr val="bg1"/>
              </a:buClr>
              <a:buNone/>
            </a:pPr>
            <a:r>
              <a:rPr lang="zh-TW" altLang="en-US" sz="1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即時監看上線成員</a:t>
            </a:r>
            <a:endParaRPr lang="en-US" altLang="zh-TW" sz="18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77800" lvl="2" indent="-177800" defTabSz="1219170">
              <a:lnSpc>
                <a:spcPts val="2000"/>
              </a:lnSpc>
              <a:spcBef>
                <a:spcPts val="200"/>
              </a:spcBef>
              <a:buClr>
                <a:schemeClr val="bg1"/>
              </a:buClr>
              <a:buSzPct val="80000"/>
            </a:pP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查看連線成員以及連線方式</a:t>
            </a:r>
            <a:endParaRPr lang="en-US" altLang="zh-TW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A1DE9F3-A6A4-E7A3-1488-7A7248087483}"/>
              </a:ext>
            </a:extLst>
          </p:cNvPr>
          <p:cNvSpPr txBox="1">
            <a:spLocks/>
          </p:cNvSpPr>
          <p:nvPr/>
        </p:nvSpPr>
        <p:spPr>
          <a:xfrm>
            <a:off x="404641" y="4400082"/>
            <a:ext cx="3312226" cy="26477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1219170">
              <a:lnSpc>
                <a:spcPts val="2000"/>
              </a:lnSpc>
              <a:spcBef>
                <a:spcPts val="200"/>
              </a:spcBef>
              <a:buClr>
                <a:schemeClr val="bg1"/>
              </a:buClr>
              <a:buNone/>
            </a:pPr>
            <a:r>
              <a:rPr lang="zh-TW" altLang="en-US" sz="18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支援本地與遠端主機的紀錄檔統合管理</a:t>
            </a:r>
            <a:endParaRPr lang="en-US" altLang="zh-TW" sz="1800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77800" lvl="2" indent="-177800" defTabSz="1219170">
              <a:lnSpc>
                <a:spcPts val="2000"/>
              </a:lnSpc>
              <a:spcBef>
                <a:spcPts val="200"/>
              </a:spcBef>
              <a:buClr>
                <a:schemeClr val="bg1"/>
              </a:buClr>
              <a:buSzPct val="80000"/>
            </a:pP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詳細的本機 </a:t>
            </a:r>
            <a:r>
              <a:rPr lang="en-US" altLang="zh-TW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NAS </a:t>
            </a: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與其他 </a:t>
            </a:r>
            <a:r>
              <a:rPr lang="en-US" altLang="zh-TW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NAS </a:t>
            </a: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紀錄檔統整</a:t>
            </a:r>
          </a:p>
          <a:p>
            <a:pPr marL="177800" lvl="2" indent="-177800" defTabSz="1219170">
              <a:lnSpc>
                <a:spcPts val="2000"/>
              </a:lnSpc>
              <a:spcBef>
                <a:spcPts val="200"/>
              </a:spcBef>
              <a:buClr>
                <a:schemeClr val="bg1"/>
              </a:buClr>
              <a:buSzPct val="80000"/>
            </a:pP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設定紀錄的空間大小</a:t>
            </a:r>
          </a:p>
          <a:p>
            <a:pPr marL="177800" lvl="2" indent="-177800" defTabSz="1219170">
              <a:lnSpc>
                <a:spcPts val="2000"/>
              </a:lnSpc>
              <a:spcBef>
                <a:spcPts val="200"/>
              </a:spcBef>
              <a:buClr>
                <a:schemeClr val="bg1"/>
              </a:buClr>
              <a:buSzPct val="80000"/>
            </a:pP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傳送 </a:t>
            </a:r>
            <a:r>
              <a:rPr lang="en-US" altLang="zh-TW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NAS </a:t>
            </a: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紀錄檔到標準 </a:t>
            </a:r>
            <a:r>
              <a:rPr lang="en-US" altLang="zh-TW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Syslog </a:t>
            </a: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伺服器</a:t>
            </a:r>
          </a:p>
          <a:p>
            <a:pPr marL="177800" lvl="2" indent="-177800" defTabSz="1219170">
              <a:lnSpc>
                <a:spcPts val="2000"/>
              </a:lnSpc>
              <a:spcBef>
                <a:spcPts val="200"/>
              </a:spcBef>
              <a:buClr>
                <a:schemeClr val="bg1"/>
              </a:buClr>
              <a:buSzPct val="80000"/>
            </a:pP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透過通知中心 </a:t>
            </a:r>
            <a:r>
              <a:rPr lang="en-US" altLang="zh-TW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(Notification Center) </a:t>
            </a:r>
            <a:r>
              <a:rPr lang="zh-TW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將指定的通知規格發出通知</a:t>
            </a:r>
            <a:endParaRPr lang="en-US" altLang="zh-TW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7291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+mn-lt"/>
                <a:ea typeface="+mn-ea"/>
                <a:cs typeface="+mn-ea"/>
                <a:sym typeface="+mn-lt"/>
              </a:rPr>
              <a:t>QVR</a:t>
            </a:r>
            <a:r>
              <a:rPr lang="zh-TW" altLang="en-US" sz="4400" dirty="0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-US" sz="4400" dirty="0">
                <a:latin typeface="+mn-lt"/>
                <a:ea typeface="+mn-ea"/>
                <a:cs typeface="+mn-ea"/>
                <a:sym typeface="+mn-lt"/>
              </a:rPr>
              <a:t>Elite</a:t>
            </a:r>
            <a:r>
              <a:rPr lang="zh-TW" altLang="en-US" sz="4400" dirty="0">
                <a:latin typeface="+mn-lt"/>
                <a:ea typeface="+mn-ea"/>
                <a:cs typeface="+mn-ea"/>
                <a:sym typeface="+mn-lt"/>
              </a:rPr>
              <a:t>智慧安全監控方案</a:t>
            </a:r>
            <a:endParaRPr lang="en-US" sz="4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矩形: 圓角 13">
            <a:extLst>
              <a:ext uri="{FF2B5EF4-FFF2-40B4-BE49-F238E27FC236}">
                <a16:creationId xmlns:a16="http://schemas.microsoft.com/office/drawing/2014/main" id="{593617F4-1813-DDF6-8C7B-44B606AE5726}"/>
              </a:ext>
            </a:extLst>
          </p:cNvPr>
          <p:cNvSpPr/>
          <p:nvPr/>
        </p:nvSpPr>
        <p:spPr>
          <a:xfrm>
            <a:off x="1772587" y="1789763"/>
            <a:ext cx="3109500" cy="305601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TW" altLang="en-US">
              <a:solidFill>
                <a:srgbClr val="010203"/>
              </a:solidFill>
              <a:cs typeface="+mn-ea"/>
              <a:sym typeface="+mn-lt"/>
            </a:endParaRPr>
          </a:p>
        </p:txBody>
      </p:sp>
      <p:pic>
        <p:nvPicPr>
          <p:cNvPr id="10" name="圖片 4" descr="一張含有 文字, 室內, 螢幕擷取畫面, 差異 的圖片&#10;&#10;自動產生的描述">
            <a:extLst>
              <a:ext uri="{FF2B5EF4-FFF2-40B4-BE49-F238E27FC236}">
                <a16:creationId xmlns:a16="http://schemas.microsoft.com/office/drawing/2014/main" id="{D85BDFF4-D5B0-C323-506B-933071169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898" y="1839560"/>
            <a:ext cx="7323522" cy="4102325"/>
          </a:xfrm>
          <a:prstGeom prst="rect">
            <a:avLst/>
          </a:prstGeom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143E1E93-F72E-3040-4FBE-7174F4FA5F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03" y="1778483"/>
            <a:ext cx="1151391" cy="1151392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34000"/>
              </a:prstClr>
            </a:outerShdw>
          </a:effectLst>
        </p:spPr>
      </p:pic>
      <p:sp>
        <p:nvSpPr>
          <p:cNvPr id="19" name="文字方塊 6">
            <a:extLst>
              <a:ext uri="{FF2B5EF4-FFF2-40B4-BE49-F238E27FC236}">
                <a16:creationId xmlns:a16="http://schemas.microsoft.com/office/drawing/2014/main" id="{4700EBC3-DD90-C5CF-7732-1C99B0685156}"/>
              </a:ext>
            </a:extLst>
          </p:cNvPr>
          <p:cNvSpPr txBox="1"/>
          <p:nvPr/>
        </p:nvSpPr>
        <p:spPr>
          <a:xfrm>
            <a:off x="8611376" y="3176861"/>
            <a:ext cx="287802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1500" kern="0" dirty="0">
                <a:solidFill>
                  <a:schemeClr val="bg1"/>
                </a:solidFill>
                <a:cs typeface="+mn-ea"/>
                <a:sym typeface="+mn-lt"/>
              </a:rPr>
              <a:t>標準 </a:t>
            </a:r>
            <a:r>
              <a:rPr lang="en-US" altLang="zh-TW" sz="1500" kern="0" dirty="0">
                <a:solidFill>
                  <a:schemeClr val="bg1"/>
                </a:solidFill>
                <a:cs typeface="+mn-ea"/>
                <a:sym typeface="+mn-lt"/>
              </a:rPr>
              <a:t>MP4</a:t>
            </a:r>
            <a:r>
              <a:rPr lang="zh-TW" altLang="en-US" sz="1500" kern="0" dirty="0">
                <a:solidFill>
                  <a:schemeClr val="bg1"/>
                </a:solidFill>
                <a:cs typeface="+mn-ea"/>
                <a:sym typeface="+mn-lt"/>
              </a:rPr>
              <a:t> 媒體格式</a:t>
            </a:r>
          </a:p>
        </p:txBody>
      </p:sp>
      <p:sp>
        <p:nvSpPr>
          <p:cNvPr id="20" name="文字方塊 11">
            <a:extLst>
              <a:ext uri="{FF2B5EF4-FFF2-40B4-BE49-F238E27FC236}">
                <a16:creationId xmlns:a16="http://schemas.microsoft.com/office/drawing/2014/main" id="{9C3D98AA-7B97-048E-935F-CB433361433F}"/>
              </a:ext>
            </a:extLst>
          </p:cNvPr>
          <p:cNvSpPr txBox="1"/>
          <p:nvPr/>
        </p:nvSpPr>
        <p:spPr>
          <a:xfrm>
            <a:off x="8763707" y="4782615"/>
            <a:ext cx="2674724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1500" kern="0" dirty="0">
                <a:solidFill>
                  <a:schemeClr val="bg1"/>
                </a:solidFill>
                <a:cs typeface="+mn-ea"/>
                <a:sym typeface="+mn-lt"/>
              </a:rPr>
              <a:t>彈性訂閱錄影頻道</a:t>
            </a:r>
          </a:p>
        </p:txBody>
      </p:sp>
      <p:sp>
        <p:nvSpPr>
          <p:cNvPr id="21" name="文字方塊 12">
            <a:extLst>
              <a:ext uri="{FF2B5EF4-FFF2-40B4-BE49-F238E27FC236}">
                <a16:creationId xmlns:a16="http://schemas.microsoft.com/office/drawing/2014/main" id="{92205736-2F0F-AB7D-0EC5-93C18AAC0526}"/>
              </a:ext>
            </a:extLst>
          </p:cNvPr>
          <p:cNvSpPr txBox="1"/>
          <p:nvPr/>
        </p:nvSpPr>
        <p:spPr>
          <a:xfrm>
            <a:off x="9106101" y="6342268"/>
            <a:ext cx="2027477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1500" kern="0" dirty="0">
                <a:solidFill>
                  <a:schemeClr val="bg1"/>
                </a:solidFill>
                <a:cs typeface="+mn-ea"/>
                <a:sym typeface="+mn-lt"/>
              </a:rPr>
              <a:t>儲存容量擴充簡便</a:t>
            </a:r>
          </a:p>
        </p:txBody>
      </p:sp>
      <p:grpSp>
        <p:nvGrpSpPr>
          <p:cNvPr id="22" name="Google Shape;1112;gc428d55399_0_337">
            <a:extLst>
              <a:ext uri="{FF2B5EF4-FFF2-40B4-BE49-F238E27FC236}">
                <a16:creationId xmlns:a16="http://schemas.microsoft.com/office/drawing/2014/main" id="{28AEB411-8945-97CB-4AFC-B01BBECADB80}"/>
              </a:ext>
            </a:extLst>
          </p:cNvPr>
          <p:cNvGrpSpPr/>
          <p:nvPr/>
        </p:nvGrpSpPr>
        <p:grpSpPr>
          <a:xfrm>
            <a:off x="9369292" y="1984443"/>
            <a:ext cx="1509558" cy="1161453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23" name="Google Shape;1114;gc428d55399_0_337">
              <a:extLst>
                <a:ext uri="{FF2B5EF4-FFF2-40B4-BE49-F238E27FC236}">
                  <a16:creationId xmlns:a16="http://schemas.microsoft.com/office/drawing/2014/main" id="{4D5C53EF-5635-77A0-D829-C0256CBE6B3F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113;gc428d55399_0_337">
              <a:extLst>
                <a:ext uri="{FF2B5EF4-FFF2-40B4-BE49-F238E27FC236}">
                  <a16:creationId xmlns:a16="http://schemas.microsoft.com/office/drawing/2014/main" id="{F2074CF0-8198-9B29-B2EE-93800428A477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4F8FD"/>
                </a:gs>
                <a:gs pos="100000">
                  <a:srgbClr val="D6F4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5" name="Google Shape;1112;gc428d55399_0_337">
            <a:extLst>
              <a:ext uri="{FF2B5EF4-FFF2-40B4-BE49-F238E27FC236}">
                <a16:creationId xmlns:a16="http://schemas.microsoft.com/office/drawing/2014/main" id="{1744D5AE-9E6A-FBC6-330B-A9EC794E58B5}"/>
              </a:ext>
            </a:extLst>
          </p:cNvPr>
          <p:cNvGrpSpPr/>
          <p:nvPr/>
        </p:nvGrpSpPr>
        <p:grpSpPr>
          <a:xfrm>
            <a:off x="9380941" y="3549600"/>
            <a:ext cx="1509558" cy="1161453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26" name="Google Shape;1114;gc428d55399_0_337">
              <a:extLst>
                <a:ext uri="{FF2B5EF4-FFF2-40B4-BE49-F238E27FC236}">
                  <a16:creationId xmlns:a16="http://schemas.microsoft.com/office/drawing/2014/main" id="{38FD0CF6-B71E-DA82-76C5-8C1439501241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1113;gc428d55399_0_337">
              <a:extLst>
                <a:ext uri="{FF2B5EF4-FFF2-40B4-BE49-F238E27FC236}">
                  <a16:creationId xmlns:a16="http://schemas.microsoft.com/office/drawing/2014/main" id="{4F60E27B-4951-66BA-5559-94BD17D4ACBF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4F8FD"/>
                </a:gs>
                <a:gs pos="100000">
                  <a:srgbClr val="D6F4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8" name="Google Shape;1112;gc428d55399_0_337">
            <a:extLst>
              <a:ext uri="{FF2B5EF4-FFF2-40B4-BE49-F238E27FC236}">
                <a16:creationId xmlns:a16="http://schemas.microsoft.com/office/drawing/2014/main" id="{68F42739-40C6-2B25-09A9-906D0AA3A47B}"/>
              </a:ext>
            </a:extLst>
          </p:cNvPr>
          <p:cNvGrpSpPr/>
          <p:nvPr/>
        </p:nvGrpSpPr>
        <p:grpSpPr>
          <a:xfrm>
            <a:off x="9388746" y="5125810"/>
            <a:ext cx="1509558" cy="1161453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29" name="Google Shape;1114;gc428d55399_0_337">
              <a:extLst>
                <a:ext uri="{FF2B5EF4-FFF2-40B4-BE49-F238E27FC236}">
                  <a16:creationId xmlns:a16="http://schemas.microsoft.com/office/drawing/2014/main" id="{D92067BF-5DCC-7A92-F2FD-328758AA8DD1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1113;gc428d55399_0_337">
              <a:extLst>
                <a:ext uri="{FF2B5EF4-FFF2-40B4-BE49-F238E27FC236}">
                  <a16:creationId xmlns:a16="http://schemas.microsoft.com/office/drawing/2014/main" id="{8CD109F3-AF86-8E3A-5B00-D7D62BC257CA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4F8FD"/>
                </a:gs>
                <a:gs pos="100000">
                  <a:srgbClr val="D6F4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31" name="圖片 3">
            <a:extLst>
              <a:ext uri="{FF2B5EF4-FFF2-40B4-BE49-F238E27FC236}">
                <a16:creationId xmlns:a16="http://schemas.microsoft.com/office/drawing/2014/main" id="{FF00BD9D-4E6E-4F7A-8671-E157A633B3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r="3756"/>
          <a:stretch/>
        </p:blipFill>
        <p:spPr>
          <a:xfrm>
            <a:off x="9455744" y="3709716"/>
            <a:ext cx="1202316" cy="871741"/>
          </a:xfrm>
          <a:prstGeom prst="rect">
            <a:avLst/>
          </a:prstGeom>
          <a:noFill/>
          <a:ln w="28575" cap="sq">
            <a:noFill/>
            <a:miter lim="800000"/>
          </a:ln>
          <a:effectLst/>
        </p:spPr>
      </p:pic>
      <p:pic>
        <p:nvPicPr>
          <p:cNvPr id="32" name="圖片 3">
            <a:extLst>
              <a:ext uri="{FF2B5EF4-FFF2-40B4-BE49-F238E27FC236}">
                <a16:creationId xmlns:a16="http://schemas.microsoft.com/office/drawing/2014/main" id="{07728757-7710-0F90-4021-8872BD9E0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7834" y="5305204"/>
            <a:ext cx="1201693" cy="842777"/>
          </a:xfrm>
          <a:prstGeom prst="rect">
            <a:avLst/>
          </a:prstGeom>
          <a:noFill/>
          <a:ln w="28575" cap="sq">
            <a:noFill/>
            <a:miter lim="800000"/>
          </a:ln>
          <a:effectLst/>
        </p:spPr>
      </p:pic>
      <p:pic>
        <p:nvPicPr>
          <p:cNvPr id="33" name="圖片 3" descr="一張含有 杯子, 玻璃, 餐具 的圖片&#10;&#10;自動產生的描述">
            <a:extLst>
              <a:ext uri="{FF2B5EF4-FFF2-40B4-BE49-F238E27FC236}">
                <a16:creationId xmlns:a16="http://schemas.microsoft.com/office/drawing/2014/main" id="{D7DFE9BF-33C6-85B7-35F0-9392F16BCB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7473" y="2106279"/>
            <a:ext cx="1384690" cy="909320"/>
          </a:xfrm>
          <a:prstGeom prst="rect">
            <a:avLst/>
          </a:prstGeom>
          <a:noFill/>
          <a:ln w="28575" cap="sq">
            <a:noFill/>
            <a:miter lim="800000"/>
          </a:ln>
          <a:effectLst/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5636C47A-586E-D962-DA70-015B37046E6E}"/>
              </a:ext>
            </a:extLst>
          </p:cNvPr>
          <p:cNvSpPr/>
          <p:nvPr/>
        </p:nvSpPr>
        <p:spPr>
          <a:xfrm>
            <a:off x="3069253" y="5950580"/>
            <a:ext cx="3012825" cy="394434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>
              <a:cs typeface="+mn-ea"/>
              <a:sym typeface="+mn-lt"/>
            </a:endParaRPr>
          </a:p>
        </p:txBody>
      </p:sp>
      <p:sp>
        <p:nvSpPr>
          <p:cNvPr id="35" name="矩形: 圓角 14">
            <a:extLst>
              <a:ext uri="{FF2B5EF4-FFF2-40B4-BE49-F238E27FC236}">
                <a16:creationId xmlns:a16="http://schemas.microsoft.com/office/drawing/2014/main" id="{D9DF8FFE-3FB8-ADF6-E7BC-06CD5501AB9C}"/>
              </a:ext>
            </a:extLst>
          </p:cNvPr>
          <p:cNvSpPr/>
          <p:nvPr/>
        </p:nvSpPr>
        <p:spPr>
          <a:xfrm>
            <a:off x="1865151" y="5476872"/>
            <a:ext cx="1091728" cy="110490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193C75"/>
              </a:gs>
              <a:gs pos="43500">
                <a:srgbClr val="122C56"/>
              </a:gs>
              <a:gs pos="100000">
                <a:srgbClr val="122D5A"/>
              </a:gs>
            </a:gsLst>
            <a:lin ang="0" scaled="0"/>
          </a:gradFill>
          <a:ln>
            <a:solidFill>
              <a:srgbClr val="00FFCC"/>
            </a:solidFill>
          </a:ln>
          <a:effectLst>
            <a:outerShdw blurRad="431800" dist="368300" dir="5760000" sx="106000" sy="106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TW" altLang="en-US">
              <a:solidFill>
                <a:srgbClr val="010203"/>
              </a:solidFill>
              <a:cs typeface="+mn-ea"/>
              <a:sym typeface="+mn-lt"/>
            </a:endParaRPr>
          </a:p>
        </p:txBody>
      </p:sp>
      <p:pic>
        <p:nvPicPr>
          <p:cNvPr id="36" name="圖形 15">
            <a:extLst>
              <a:ext uri="{FF2B5EF4-FFF2-40B4-BE49-F238E27FC236}">
                <a16:creationId xmlns:a16="http://schemas.microsoft.com/office/drawing/2014/main" id="{E2EB707A-6616-8F82-3221-9806EC8780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48819" y="5682288"/>
            <a:ext cx="935411" cy="615181"/>
          </a:xfrm>
          <a:prstGeom prst="rect">
            <a:avLst/>
          </a:prstGeom>
        </p:spPr>
      </p:pic>
      <p:sp>
        <p:nvSpPr>
          <p:cNvPr id="37" name="文字方塊 16">
            <a:extLst>
              <a:ext uri="{FF2B5EF4-FFF2-40B4-BE49-F238E27FC236}">
                <a16:creationId xmlns:a16="http://schemas.microsoft.com/office/drawing/2014/main" id="{3F8EF92E-CF0A-FCE9-2B90-6639E5567B48}"/>
              </a:ext>
            </a:extLst>
          </p:cNvPr>
          <p:cNvSpPr txBox="1"/>
          <p:nvPr/>
        </p:nvSpPr>
        <p:spPr>
          <a:xfrm>
            <a:off x="3100991" y="6422746"/>
            <a:ext cx="2165491" cy="2975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378">
              <a:lnSpc>
                <a:spcPts val="1600"/>
              </a:lnSpc>
              <a:spcBef>
                <a:spcPts val="300"/>
              </a:spcBef>
            </a:pPr>
            <a:r>
              <a:rPr lang="en-US" altLang="zh-TW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(</a:t>
            </a:r>
            <a:r>
              <a:rPr lang="zh-TW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可彈性擴充</a:t>
            </a:r>
            <a:r>
              <a:rPr lang="en-US" altLang="zh-TW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)</a:t>
            </a:r>
            <a:endParaRPr lang="zh-TW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" name="文字方塊 16">
            <a:extLst>
              <a:ext uri="{FF2B5EF4-FFF2-40B4-BE49-F238E27FC236}">
                <a16:creationId xmlns:a16="http://schemas.microsoft.com/office/drawing/2014/main" id="{B6D5BCB5-2BA6-0F65-2488-D114C0F33325}"/>
              </a:ext>
            </a:extLst>
          </p:cNvPr>
          <p:cNvSpPr txBox="1"/>
          <p:nvPr/>
        </p:nvSpPr>
        <p:spPr>
          <a:xfrm>
            <a:off x="3100991" y="6039992"/>
            <a:ext cx="3018444" cy="305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378">
              <a:lnSpc>
                <a:spcPts val="1600"/>
              </a:lnSpc>
              <a:spcBef>
                <a:spcPts val="300"/>
              </a:spcBef>
            </a:pPr>
            <a:r>
              <a:rPr lang="zh-TW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免費支援</a:t>
            </a:r>
            <a:r>
              <a:rPr lang="en-US" altLang="zh-TW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TW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個攝影機頻道</a:t>
            </a:r>
            <a:endParaRPr lang="en-US" altLang="zh-TW" sz="2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1202299"/>
      </p:ext>
    </p:extLst>
  </p:cSld>
  <p:clrMapOvr>
    <a:masterClrMapping/>
  </p:clrMapOvr>
  <p:transition spd="slow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BD361D-2A5B-4C83-9A84-9A3820B86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sz="4400" dirty="0">
                <a:latin typeface="+mn-lt"/>
                <a:ea typeface="+mn-ea"/>
                <a:cs typeface="+mn-ea"/>
                <a:sym typeface="+mn-lt"/>
              </a:rPr>
              <a:t>相容於為數龐大的攝影機型號</a:t>
            </a:r>
          </a:p>
        </p:txBody>
      </p:sp>
      <p:sp>
        <p:nvSpPr>
          <p:cNvPr id="3" name="Google Shape;253;p31">
            <a:extLst>
              <a:ext uri="{FF2B5EF4-FFF2-40B4-BE49-F238E27FC236}">
                <a16:creationId xmlns:a16="http://schemas.microsoft.com/office/drawing/2014/main" id="{0907B73D-1BF4-4485-9BC2-80A66557BE43}"/>
              </a:ext>
            </a:extLst>
          </p:cNvPr>
          <p:cNvSpPr/>
          <p:nvPr/>
        </p:nvSpPr>
        <p:spPr>
          <a:xfrm>
            <a:off x="4245505" y="2398729"/>
            <a:ext cx="3600800" cy="37408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SzPts val="1400"/>
            </a:pPr>
            <a:endParaRPr lang="zh-TW" altLang="en-US" sz="1867" kern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Google Shape;256;p31" descr="PLC Based Industrial Automation in Bangladesh - PLC Bangladesh">
            <a:extLst>
              <a:ext uri="{FF2B5EF4-FFF2-40B4-BE49-F238E27FC236}">
                <a16:creationId xmlns:a16="http://schemas.microsoft.com/office/drawing/2014/main" id="{EF4A1EAB-F8D9-4CEE-9312-E0CD052D500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4596" y="3668811"/>
            <a:ext cx="3442675" cy="24152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7;p31">
            <a:extLst>
              <a:ext uri="{FF2B5EF4-FFF2-40B4-BE49-F238E27FC236}">
                <a16:creationId xmlns:a16="http://schemas.microsoft.com/office/drawing/2014/main" id="{1CDF72E1-9C9B-4B1B-87E6-0ACC36B01084}"/>
              </a:ext>
            </a:extLst>
          </p:cNvPr>
          <p:cNvSpPr/>
          <p:nvPr/>
        </p:nvSpPr>
        <p:spPr>
          <a:xfrm>
            <a:off x="281197" y="2398729"/>
            <a:ext cx="3688000" cy="37408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SzPts val="1400"/>
            </a:pPr>
            <a:endParaRPr lang="zh-TW" altLang="en-US" sz="1867" kern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Google Shape;258;p31">
            <a:extLst>
              <a:ext uri="{FF2B5EF4-FFF2-40B4-BE49-F238E27FC236}">
                <a16:creationId xmlns:a16="http://schemas.microsoft.com/office/drawing/2014/main" id="{C9CF1994-9D49-4DC5-8EF7-DE9E21C129CC}"/>
              </a:ext>
            </a:extLst>
          </p:cNvPr>
          <p:cNvSpPr/>
          <p:nvPr/>
        </p:nvSpPr>
        <p:spPr>
          <a:xfrm>
            <a:off x="281165" y="1882497"/>
            <a:ext cx="3688000" cy="532400"/>
          </a:xfrm>
          <a:prstGeom prst="rect">
            <a:avLst/>
          </a:prstGeom>
          <a:solidFill>
            <a:srgbClr val="00FFCC"/>
          </a:solidFill>
          <a:ln w="38100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SzPts val="1300"/>
            </a:pPr>
            <a:r>
              <a:rPr lang="zh-TW" altLang="en" sz="1733" b="1" kern="0">
                <a:solidFill>
                  <a:srgbClr val="010203"/>
                </a:solidFill>
                <a:latin typeface="+mn-lt"/>
                <a:ea typeface="+mn-ea"/>
                <a:cs typeface="+mn-ea"/>
                <a:sym typeface="+mn-lt"/>
              </a:rPr>
              <a:t>超過</a:t>
            </a:r>
            <a:r>
              <a:rPr lang="en" sz="3200" b="1" kern="0">
                <a:solidFill>
                  <a:srgbClr val="010203"/>
                </a:solidFill>
                <a:latin typeface="+mn-lt"/>
                <a:ea typeface="+mn-ea"/>
                <a:cs typeface="+mn-ea"/>
                <a:sym typeface="+mn-lt"/>
              </a:rPr>
              <a:t>180 </a:t>
            </a:r>
            <a:r>
              <a:rPr lang="zh-TW" altLang="en" sz="3200" b="1" kern="0">
                <a:solidFill>
                  <a:srgbClr val="010203"/>
                </a:solidFill>
                <a:latin typeface="+mn-lt"/>
                <a:ea typeface="+mn-ea"/>
                <a:cs typeface="+mn-ea"/>
                <a:sym typeface="+mn-lt"/>
              </a:rPr>
              <a:t>品牌</a:t>
            </a:r>
            <a:endParaRPr lang="en" sz="2667" b="1" kern="0">
              <a:solidFill>
                <a:srgbClr val="01020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Google Shape;259;p31">
            <a:extLst>
              <a:ext uri="{FF2B5EF4-FFF2-40B4-BE49-F238E27FC236}">
                <a16:creationId xmlns:a16="http://schemas.microsoft.com/office/drawing/2014/main" id="{A29FD50A-0C29-468B-B1EC-DFA93D1FA2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5134" y="2418379"/>
            <a:ext cx="2919201" cy="111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60;p31">
            <a:extLst>
              <a:ext uri="{FF2B5EF4-FFF2-40B4-BE49-F238E27FC236}">
                <a16:creationId xmlns:a16="http://schemas.microsoft.com/office/drawing/2014/main" id="{FD2780A8-CDCA-4EA5-92EA-2295E98ABCA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8786" y="3373777"/>
            <a:ext cx="992068" cy="40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1;p31">
            <a:extLst>
              <a:ext uri="{FF2B5EF4-FFF2-40B4-BE49-F238E27FC236}">
                <a16:creationId xmlns:a16="http://schemas.microsoft.com/office/drawing/2014/main" id="{32E0194F-AA9B-4080-839D-01B2D5D631FE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595" y="4787623"/>
            <a:ext cx="1315400" cy="26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2;p31">
            <a:extLst>
              <a:ext uri="{FF2B5EF4-FFF2-40B4-BE49-F238E27FC236}">
                <a16:creationId xmlns:a16="http://schemas.microsoft.com/office/drawing/2014/main" id="{F53B44B1-EB80-4153-9D38-D3349BEC1D8C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826" y="4777727"/>
            <a:ext cx="1041991" cy="40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63;p31">
            <a:extLst>
              <a:ext uri="{FF2B5EF4-FFF2-40B4-BE49-F238E27FC236}">
                <a16:creationId xmlns:a16="http://schemas.microsoft.com/office/drawing/2014/main" id="{F398083D-CA9E-442E-8ADD-497C342A1AE7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826" y="4128881"/>
            <a:ext cx="1041989" cy="29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4;p31">
            <a:extLst>
              <a:ext uri="{FF2B5EF4-FFF2-40B4-BE49-F238E27FC236}">
                <a16:creationId xmlns:a16="http://schemas.microsoft.com/office/drawing/2014/main" id="{94F8B00C-ACEC-47A4-9AB6-8B0CC509F047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595" y="3398562"/>
            <a:ext cx="1342797" cy="26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5;p31">
            <a:extLst>
              <a:ext uri="{FF2B5EF4-FFF2-40B4-BE49-F238E27FC236}">
                <a16:creationId xmlns:a16="http://schemas.microsoft.com/office/drawing/2014/main" id="{5FE031D7-E5EA-4206-A90D-73B3F0B6CE01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60" y="2631321"/>
            <a:ext cx="1260481" cy="30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6;p31">
            <a:extLst>
              <a:ext uri="{FF2B5EF4-FFF2-40B4-BE49-F238E27FC236}">
                <a16:creationId xmlns:a16="http://schemas.microsoft.com/office/drawing/2014/main" id="{E3DAB21E-2A7D-47C2-B606-5B1045FDD4E2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318" y="4127694"/>
            <a:ext cx="1320489" cy="19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7;p31">
            <a:extLst>
              <a:ext uri="{FF2B5EF4-FFF2-40B4-BE49-F238E27FC236}">
                <a16:creationId xmlns:a16="http://schemas.microsoft.com/office/drawing/2014/main" id="{F4368FA1-9EB1-4445-98F9-0BCEFF195693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547" y="5511193"/>
            <a:ext cx="1845488" cy="36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68;p31">
            <a:extLst>
              <a:ext uri="{FF2B5EF4-FFF2-40B4-BE49-F238E27FC236}">
                <a16:creationId xmlns:a16="http://schemas.microsoft.com/office/drawing/2014/main" id="{25E02ACB-2C5A-42D6-8AE3-B816CF24C244}"/>
              </a:ext>
            </a:extLst>
          </p:cNvPr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452" y="2545509"/>
            <a:ext cx="1366789" cy="47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9;p31" descr="Brickcom - deltalink">
            <a:extLst>
              <a:ext uri="{FF2B5EF4-FFF2-40B4-BE49-F238E27FC236}">
                <a16:creationId xmlns:a16="http://schemas.microsoft.com/office/drawing/2014/main" id="{A9D05952-F060-40F3-B38F-E67564E6E457}"/>
              </a:ext>
            </a:extLst>
          </p:cNvPr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83" b="22653"/>
          <a:stretch/>
        </p:blipFill>
        <p:spPr>
          <a:xfrm>
            <a:off x="2262436" y="5537592"/>
            <a:ext cx="1364765" cy="32447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70;p31">
            <a:extLst>
              <a:ext uri="{FF2B5EF4-FFF2-40B4-BE49-F238E27FC236}">
                <a16:creationId xmlns:a16="http://schemas.microsoft.com/office/drawing/2014/main" id="{D37CD554-33EA-4C12-8358-9DE7FEE7228A}"/>
              </a:ext>
            </a:extLst>
          </p:cNvPr>
          <p:cNvSpPr/>
          <p:nvPr/>
        </p:nvSpPr>
        <p:spPr>
          <a:xfrm>
            <a:off x="4245472" y="1882497"/>
            <a:ext cx="3600800" cy="532400"/>
          </a:xfrm>
          <a:prstGeom prst="rect">
            <a:avLst/>
          </a:prstGeom>
          <a:solidFill>
            <a:srgbClr val="00FFCC"/>
          </a:solidFill>
          <a:ln w="38100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SzPts val="1300"/>
            </a:pPr>
            <a:r>
              <a:rPr lang="zh-CN" altLang="en" sz="1733" b="1" kern="0">
                <a:solidFill>
                  <a:srgbClr val="010203"/>
                </a:solidFill>
                <a:latin typeface="+mn-lt"/>
                <a:ea typeface="+mn-ea"/>
                <a:cs typeface="+mn-ea"/>
                <a:sym typeface="+mn-lt"/>
              </a:rPr>
              <a:t>超過</a:t>
            </a:r>
            <a:r>
              <a:rPr lang="en" sz="1733" b="1" kern="0">
                <a:solidFill>
                  <a:srgbClr val="010203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" sz="3200" b="1" kern="0">
                <a:solidFill>
                  <a:srgbClr val="010203"/>
                </a:solidFill>
                <a:latin typeface="+mn-lt"/>
                <a:ea typeface="+mn-ea"/>
                <a:cs typeface="+mn-ea"/>
                <a:sym typeface="+mn-lt"/>
              </a:rPr>
              <a:t>6700 </a:t>
            </a:r>
            <a:r>
              <a:rPr lang="zh-CN" altLang="en" sz="3200" b="1" kern="0">
                <a:solidFill>
                  <a:srgbClr val="010203"/>
                </a:solidFill>
                <a:latin typeface="+mn-lt"/>
                <a:ea typeface="+mn-ea"/>
                <a:cs typeface="+mn-ea"/>
                <a:sym typeface="+mn-lt"/>
              </a:rPr>
              <a:t>型號</a:t>
            </a:r>
            <a:endParaRPr lang="en" sz="2667" b="1" kern="0">
              <a:solidFill>
                <a:srgbClr val="01020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Google Shape;271;p31">
            <a:extLst>
              <a:ext uri="{FF2B5EF4-FFF2-40B4-BE49-F238E27FC236}">
                <a16:creationId xmlns:a16="http://schemas.microsoft.com/office/drawing/2014/main" id="{1B160E1B-1441-4C67-934F-87EE9526CDEB}"/>
              </a:ext>
            </a:extLst>
          </p:cNvPr>
          <p:cNvSpPr/>
          <p:nvPr/>
        </p:nvSpPr>
        <p:spPr>
          <a:xfrm>
            <a:off x="8110995" y="2398729"/>
            <a:ext cx="3873600" cy="37408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SzPts val="1400"/>
            </a:pPr>
            <a:endParaRPr lang="zh-TW" altLang="en-US" sz="1867" kern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Google Shape;272;p31">
            <a:extLst>
              <a:ext uri="{FF2B5EF4-FFF2-40B4-BE49-F238E27FC236}">
                <a16:creationId xmlns:a16="http://schemas.microsoft.com/office/drawing/2014/main" id="{638A9431-A6C3-4CBD-A67A-26D4D797D44B}"/>
              </a:ext>
            </a:extLst>
          </p:cNvPr>
          <p:cNvSpPr/>
          <p:nvPr/>
        </p:nvSpPr>
        <p:spPr>
          <a:xfrm>
            <a:off x="8110960" y="1882497"/>
            <a:ext cx="3873600" cy="532400"/>
          </a:xfrm>
          <a:prstGeom prst="rect">
            <a:avLst/>
          </a:prstGeom>
          <a:solidFill>
            <a:srgbClr val="00FFCC"/>
          </a:solidFill>
          <a:ln w="38100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SzPts val="2000"/>
            </a:pPr>
            <a:r>
              <a:rPr lang="en" sz="2667" b="1" kern="0">
                <a:solidFill>
                  <a:srgbClr val="010203"/>
                </a:solidFill>
                <a:latin typeface="+mn-lt"/>
                <a:ea typeface="+mn-ea"/>
                <a:cs typeface="+mn-ea"/>
                <a:sym typeface="+mn-lt"/>
              </a:rPr>
              <a:t>ONVIF Profile </a:t>
            </a:r>
            <a:r>
              <a:rPr lang="zh-TW" altLang="en" sz="2667" b="1" kern="0">
                <a:solidFill>
                  <a:srgbClr val="010203"/>
                </a:solidFill>
                <a:latin typeface="+mn-lt"/>
                <a:ea typeface="+mn-ea"/>
                <a:cs typeface="+mn-ea"/>
                <a:sym typeface="+mn-lt"/>
              </a:rPr>
              <a:t>支援</a:t>
            </a:r>
          </a:p>
        </p:txBody>
      </p:sp>
      <p:pic>
        <p:nvPicPr>
          <p:cNvPr id="22" name="Google Shape;273;p31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58E7C43-CF9F-444C-9A43-04E1C7E64DE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416540" y="2787564"/>
            <a:ext cx="3253867" cy="65077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2DD74B77-2BBD-41C5-97C5-09824C4D9C27}"/>
              </a:ext>
            </a:extLst>
          </p:cNvPr>
          <p:cNvSpPr txBox="1"/>
          <p:nvPr/>
        </p:nvSpPr>
        <p:spPr>
          <a:xfrm>
            <a:off x="8692446" y="3737651"/>
            <a:ext cx="2822221" cy="861774"/>
          </a:xfrm>
          <a:prstGeom prst="rect">
            <a:avLst/>
          </a:prstGeom>
          <a:solidFill>
            <a:srgbClr val="00FFCC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2400" b="1" kern="0">
                <a:solidFill>
                  <a:srgbClr val="010203"/>
                </a:solidFill>
                <a:cs typeface="+mn-ea"/>
                <a:sym typeface="+mn-lt"/>
              </a:rPr>
              <a:t>RTSP </a:t>
            </a:r>
            <a:r>
              <a:rPr lang="en-US" altLang="zh-TW" sz="2400" b="1" kern="0" err="1">
                <a:solidFill>
                  <a:srgbClr val="010203"/>
                </a:solidFill>
                <a:cs typeface="+mn-ea"/>
                <a:sym typeface="+mn-lt"/>
              </a:rPr>
              <a:t>串流</a:t>
            </a:r>
            <a:endParaRPr lang="zh-TW" altLang="en-US" sz="1867" kern="0">
              <a:solidFill>
                <a:srgbClr val="010203"/>
              </a:solidFill>
              <a:cs typeface="+mn-ea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TW" sz="2400" kern="0" err="1">
                <a:solidFill>
                  <a:srgbClr val="010203"/>
                </a:solidFill>
                <a:cs typeface="+mn-ea"/>
                <a:sym typeface="+mn-lt"/>
              </a:rPr>
              <a:t>輸入</a:t>
            </a:r>
            <a:r>
              <a:rPr lang="en-US" altLang="zh-TW" sz="2400" kern="0">
                <a:solidFill>
                  <a:srgbClr val="010203"/>
                </a:solidFill>
                <a:cs typeface="+mn-ea"/>
                <a:sym typeface="+mn-lt"/>
              </a:rPr>
              <a:t>/ </a:t>
            </a:r>
            <a:r>
              <a:rPr lang="en-US" altLang="zh-TW" sz="2400" kern="0" err="1">
                <a:solidFill>
                  <a:srgbClr val="010203"/>
                </a:solidFill>
                <a:cs typeface="+mn-ea"/>
                <a:sym typeface="+mn-lt"/>
              </a:rPr>
              <a:t>輸出</a:t>
            </a:r>
            <a:endParaRPr lang="en-US" sz="1867" kern="0">
              <a:solidFill>
                <a:srgbClr val="010203"/>
              </a:solidFill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96A411-5CF5-4C87-BF05-72C0690161DD}"/>
              </a:ext>
            </a:extLst>
          </p:cNvPr>
          <p:cNvSpPr txBox="1"/>
          <p:nvPr/>
        </p:nvSpPr>
        <p:spPr>
          <a:xfrm>
            <a:off x="8692446" y="4761091"/>
            <a:ext cx="2822221" cy="861774"/>
          </a:xfrm>
          <a:prstGeom prst="rect">
            <a:avLst/>
          </a:prstGeom>
          <a:solidFill>
            <a:srgbClr val="00FFCC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2400" b="1" kern="0">
                <a:solidFill>
                  <a:srgbClr val="010203"/>
                </a:solidFill>
                <a:cs typeface="+mn-ea"/>
                <a:sym typeface="+mn-lt"/>
              </a:rPr>
              <a:t>RTMP </a:t>
            </a:r>
            <a:r>
              <a:rPr lang="en-US" altLang="zh-TW" sz="2400" b="1" kern="0" err="1">
                <a:solidFill>
                  <a:srgbClr val="010203"/>
                </a:solidFill>
                <a:cs typeface="+mn-ea"/>
                <a:sym typeface="+mn-lt"/>
              </a:rPr>
              <a:t>串流</a:t>
            </a:r>
            <a:endParaRPr lang="zh-TW" altLang="en-US" sz="1867" kern="0">
              <a:solidFill>
                <a:srgbClr val="010203"/>
              </a:solidFill>
              <a:cs typeface="+mn-ea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zh-TW" sz="2400" kern="0" err="1">
                <a:solidFill>
                  <a:srgbClr val="010203"/>
                </a:solidFill>
                <a:cs typeface="+mn-ea"/>
                <a:sym typeface="+mn-lt"/>
              </a:rPr>
              <a:t>輸入</a:t>
            </a:r>
            <a:endParaRPr lang="en-US" altLang="zh-TW" sz="2400" kern="0">
              <a:solidFill>
                <a:srgbClr val="010203"/>
              </a:solidFill>
              <a:cs typeface="+mn-ea"/>
              <a:sym typeface="+mn-lt"/>
            </a:endParaRPr>
          </a:p>
        </p:txBody>
      </p:sp>
      <p:sp>
        <p:nvSpPr>
          <p:cNvPr id="27" name="Google Shape;255;p31">
            <a:hlinkClick r:id="rId16"/>
            <a:extLst>
              <a:ext uri="{FF2B5EF4-FFF2-40B4-BE49-F238E27FC236}">
                <a16:creationId xmlns:a16="http://schemas.microsoft.com/office/drawing/2014/main" id="{D8791B38-91A7-49CD-838E-25CE09BDA520}"/>
              </a:ext>
            </a:extLst>
          </p:cNvPr>
          <p:cNvSpPr txBox="1"/>
          <p:nvPr/>
        </p:nvSpPr>
        <p:spPr>
          <a:xfrm>
            <a:off x="2485556" y="6215918"/>
            <a:ext cx="7220888" cy="48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SzPts val="1050"/>
            </a:pPr>
            <a:r>
              <a:rPr lang="en" sz="1333" kern="0">
                <a:solidFill>
                  <a:srgbClr val="F3F3F3">
                    <a:lumMod val="90000"/>
                  </a:srgbClr>
                </a:solidFill>
                <a:latin typeface="+mn-lt"/>
                <a:ea typeface="+mn-ea"/>
                <a:cs typeface="+mn-ea"/>
                <a:sym typeface="+mn-lt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https://www.qnap.com/en/compatibility-qvr-pro</a:t>
            </a:r>
            <a:endParaRPr lang="zh-TW" altLang="en-US" sz="1333" kern="0">
              <a:solidFill>
                <a:srgbClr val="F3F3F3">
                  <a:lumMod val="90000"/>
                </a:srgb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9450461"/>
      </p:ext>
    </p:extLst>
  </p:cSld>
  <p:clrMapOvr>
    <a:masterClrMapping/>
  </p:clrMapOvr>
  <p:transition spd="slow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EA0ECE-F15D-46AF-8880-1B43D0292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+mn-lt"/>
                <a:ea typeface="+mn-ea"/>
                <a:cs typeface="+mn-ea"/>
                <a:sym typeface="+mn-lt"/>
              </a:rPr>
              <a:t>統合式介面同時監看與回放</a:t>
            </a:r>
          </a:p>
        </p:txBody>
      </p:sp>
      <p:sp>
        <p:nvSpPr>
          <p:cNvPr id="4" name="Google Shape;304;p33">
            <a:extLst>
              <a:ext uri="{FF2B5EF4-FFF2-40B4-BE49-F238E27FC236}">
                <a16:creationId xmlns:a16="http://schemas.microsoft.com/office/drawing/2014/main" id="{35D09121-751C-4A07-B201-E5106E3338AF}"/>
              </a:ext>
            </a:extLst>
          </p:cNvPr>
          <p:cNvSpPr txBox="1"/>
          <p:nvPr/>
        </p:nvSpPr>
        <p:spPr>
          <a:xfrm>
            <a:off x="916467" y="898644"/>
            <a:ext cx="10359067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zh-CN" altLang="en" sz="2400" kern="0">
                <a:solidFill>
                  <a:srgbClr val="F3F3F3"/>
                </a:solidFill>
                <a:latin typeface="+mn-lt"/>
                <a:ea typeface="+mn-ea"/>
                <a:cs typeface="+mn-ea"/>
                <a:sym typeface="+mn-lt"/>
              </a:rPr>
              <a:t>在一個螢幕的單一使用者介面中，就可以同時觀看即時影像與操控回放</a:t>
            </a:r>
            <a:r>
              <a:rPr lang="en" sz="2400" kern="0">
                <a:solidFill>
                  <a:srgbClr val="F3F3F3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endParaRPr lang="en" altLang="zh-TW" sz="2400" kern="0">
              <a:solidFill>
                <a:srgbClr val="F3F3F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Google Shape;303;p33">
            <a:extLst>
              <a:ext uri="{FF2B5EF4-FFF2-40B4-BE49-F238E27FC236}">
                <a16:creationId xmlns:a16="http://schemas.microsoft.com/office/drawing/2014/main" id="{C1DCF97E-F741-4B5A-B2E5-716C22D507EB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66" y="1787242"/>
            <a:ext cx="7132697" cy="3631133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8" name="Google Shape;318;p33">
            <a:extLst>
              <a:ext uri="{FF2B5EF4-FFF2-40B4-BE49-F238E27FC236}">
                <a16:creationId xmlns:a16="http://schemas.microsoft.com/office/drawing/2014/main" id="{15C787E8-644B-46CE-9AC5-F0BF602423F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471" y="4864463"/>
            <a:ext cx="5246876" cy="100934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" name="Google Shape;320;p33">
            <a:extLst>
              <a:ext uri="{FF2B5EF4-FFF2-40B4-BE49-F238E27FC236}">
                <a16:creationId xmlns:a16="http://schemas.microsoft.com/office/drawing/2014/main" id="{F433C5D2-9A6D-442B-B418-E51B8CAFC2BA}"/>
              </a:ext>
            </a:extLst>
          </p:cNvPr>
          <p:cNvSpPr/>
          <p:nvPr/>
        </p:nvSpPr>
        <p:spPr>
          <a:xfrm>
            <a:off x="1340824" y="4809347"/>
            <a:ext cx="1691510" cy="385432"/>
          </a:xfrm>
          <a:prstGeom prst="rect">
            <a:avLst/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lang="zh-TW" altLang="en-US" sz="1867" kern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Google Shape;321;p33">
            <a:extLst>
              <a:ext uri="{FF2B5EF4-FFF2-40B4-BE49-F238E27FC236}">
                <a16:creationId xmlns:a16="http://schemas.microsoft.com/office/drawing/2014/main" id="{A1CEF076-ECF1-4964-A670-DE3DB0F5C9D8}"/>
              </a:ext>
            </a:extLst>
          </p:cNvPr>
          <p:cNvSpPr/>
          <p:nvPr/>
        </p:nvSpPr>
        <p:spPr>
          <a:xfrm>
            <a:off x="3159155" y="5347414"/>
            <a:ext cx="3170515" cy="598436"/>
          </a:xfrm>
          <a:prstGeom prst="rect">
            <a:avLst/>
          </a:prstGeom>
          <a:noFill/>
          <a:ln w="28575" cap="flat" cmpd="sng">
            <a:solidFill>
              <a:srgbClr val="80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lang="zh-TW" altLang="en-US" sz="1867" kern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2" name="Google Shape;322;p33">
            <a:extLst>
              <a:ext uri="{FF2B5EF4-FFF2-40B4-BE49-F238E27FC236}">
                <a16:creationId xmlns:a16="http://schemas.microsoft.com/office/drawing/2014/main" id="{3B0820C1-EAEF-4A03-A850-0E751AE98680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3619935" y="2736979"/>
            <a:ext cx="4076314" cy="226508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6" name="Google Shape;323;p33">
            <a:extLst>
              <a:ext uri="{FF2B5EF4-FFF2-40B4-BE49-F238E27FC236}">
                <a16:creationId xmlns:a16="http://schemas.microsoft.com/office/drawing/2014/main" id="{B4945CD7-B560-4BDE-8FB1-1B527A4FE982}"/>
              </a:ext>
            </a:extLst>
          </p:cNvPr>
          <p:cNvSpPr/>
          <p:nvPr/>
        </p:nvSpPr>
        <p:spPr>
          <a:xfrm>
            <a:off x="3115145" y="4809346"/>
            <a:ext cx="504790" cy="385432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lang="zh-TW" altLang="en-US" sz="1867" kern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Google Shape;329;p33">
            <a:extLst>
              <a:ext uri="{FF2B5EF4-FFF2-40B4-BE49-F238E27FC236}">
                <a16:creationId xmlns:a16="http://schemas.microsoft.com/office/drawing/2014/main" id="{576B568F-6C17-4EBE-9397-56149D758052}"/>
              </a:ext>
            </a:extLst>
          </p:cNvPr>
          <p:cNvSpPr/>
          <p:nvPr/>
        </p:nvSpPr>
        <p:spPr>
          <a:xfrm>
            <a:off x="1433471" y="2882122"/>
            <a:ext cx="2171145" cy="1132312"/>
          </a:xfrm>
          <a:prstGeom prst="rect">
            <a:avLst/>
          </a:prstGeom>
          <a:noFill/>
          <a:ln w="28575" cap="flat" cmpd="sng">
            <a:solidFill>
              <a:srgbClr val="80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lang="zh-TW" altLang="en-US" sz="1867" kern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0" name="Google Shape;330;p33">
            <a:extLst>
              <a:ext uri="{FF2B5EF4-FFF2-40B4-BE49-F238E27FC236}">
                <a16:creationId xmlns:a16="http://schemas.microsoft.com/office/drawing/2014/main" id="{09E11167-4730-447D-B910-4BF94708EBA7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249" y="1801151"/>
            <a:ext cx="3366197" cy="1871655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1" name="Google Shape;331;p33">
            <a:extLst>
              <a:ext uri="{FF2B5EF4-FFF2-40B4-BE49-F238E27FC236}">
                <a16:creationId xmlns:a16="http://schemas.microsoft.com/office/drawing/2014/main" id="{40578CA0-09A7-455E-A2D2-3F4DF1B4D44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13334" y="2270972"/>
            <a:ext cx="932026" cy="932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DD8626C0-AABE-4556-8840-36788F7B21F0}"/>
              </a:ext>
            </a:extLst>
          </p:cNvPr>
          <p:cNvCxnSpPr>
            <a:cxnSpLocks/>
            <a:stCxn id="19" idx="3"/>
            <a:endCxn id="11" idx="0"/>
          </p:cNvCxnSpPr>
          <p:nvPr/>
        </p:nvCxnSpPr>
        <p:spPr>
          <a:xfrm>
            <a:off x="3604616" y="3448278"/>
            <a:ext cx="1139797" cy="1899135"/>
          </a:xfrm>
          <a:prstGeom prst="bentConnector2">
            <a:avLst/>
          </a:prstGeom>
          <a:noFill/>
          <a:ln w="19050" cap="flat" cmpd="sng">
            <a:solidFill>
              <a:srgbClr val="80FCFF"/>
            </a:solidFill>
            <a:prstDash val="solid"/>
            <a:round/>
            <a:headEnd type="none" w="sm" len="sm"/>
            <a:tailEnd type="oval" w="sm" len="sm"/>
          </a:ln>
        </p:spPr>
      </p:cxnSp>
      <p:grpSp>
        <p:nvGrpSpPr>
          <p:cNvPr id="18" name="Google Shape;1112;gc428d55399_0_337">
            <a:extLst>
              <a:ext uri="{FF2B5EF4-FFF2-40B4-BE49-F238E27FC236}">
                <a16:creationId xmlns:a16="http://schemas.microsoft.com/office/drawing/2014/main" id="{CFAF4807-2995-06BE-5898-369BFD8333FA}"/>
              </a:ext>
            </a:extLst>
          </p:cNvPr>
          <p:cNvGrpSpPr/>
          <p:nvPr/>
        </p:nvGrpSpPr>
        <p:grpSpPr>
          <a:xfrm>
            <a:off x="7640211" y="5382059"/>
            <a:ext cx="4747499" cy="573378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25" name="Google Shape;1114;gc428d55399_0_337">
              <a:extLst>
                <a:ext uri="{FF2B5EF4-FFF2-40B4-BE49-F238E27FC236}">
                  <a16:creationId xmlns:a16="http://schemas.microsoft.com/office/drawing/2014/main" id="{81D57D7F-21BF-1E71-A7EA-543F249FBFD5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1113;gc428d55399_0_337">
              <a:extLst>
                <a:ext uri="{FF2B5EF4-FFF2-40B4-BE49-F238E27FC236}">
                  <a16:creationId xmlns:a16="http://schemas.microsoft.com/office/drawing/2014/main" id="{364650C8-4DCC-7D89-B56F-2594E71375DC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4F8FD"/>
                </a:gs>
                <a:gs pos="100000">
                  <a:srgbClr val="D6F4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1340B7A-B320-3C3E-E2ED-C7DF86DE2724}"/>
              </a:ext>
            </a:extLst>
          </p:cNvPr>
          <p:cNvSpPr txBox="1"/>
          <p:nvPr/>
        </p:nvSpPr>
        <p:spPr>
          <a:xfrm>
            <a:off x="7757271" y="5500607"/>
            <a:ext cx="4170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800" b="0" kern="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一鍵即可在時間軸上切換到過往影像</a:t>
            </a:r>
            <a:endParaRPr lang="en" altLang="zh-TW" sz="1800" b="0" kern="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3" name="接點: 肘形 21">
            <a:extLst>
              <a:ext uri="{FF2B5EF4-FFF2-40B4-BE49-F238E27FC236}">
                <a16:creationId xmlns:a16="http://schemas.microsoft.com/office/drawing/2014/main" id="{A74DC33B-DEAE-D64F-BFF7-340A316BB9D3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6319792" y="5664492"/>
            <a:ext cx="1320420" cy="4256"/>
          </a:xfrm>
          <a:prstGeom prst="straightConnector1">
            <a:avLst/>
          </a:prstGeom>
          <a:noFill/>
          <a:ln w="19050" cap="flat" cmpd="sng">
            <a:solidFill>
              <a:srgbClr val="80FCFF"/>
            </a:solidFill>
            <a:prstDash val="solid"/>
            <a:round/>
            <a:headEnd type="none" w="sm" len="sm"/>
            <a:tailEnd type="oval" w="sm" len="sm"/>
          </a:ln>
        </p:spPr>
      </p:cxnSp>
      <p:grpSp>
        <p:nvGrpSpPr>
          <p:cNvPr id="7" name="Google Shape;1112;gc428d55399_0_337">
            <a:extLst>
              <a:ext uri="{FF2B5EF4-FFF2-40B4-BE49-F238E27FC236}">
                <a16:creationId xmlns:a16="http://schemas.microsoft.com/office/drawing/2014/main" id="{76E53616-1BF1-F98C-8AAB-34F2A3E223BB}"/>
              </a:ext>
            </a:extLst>
          </p:cNvPr>
          <p:cNvGrpSpPr/>
          <p:nvPr/>
        </p:nvGrpSpPr>
        <p:grpSpPr>
          <a:xfrm>
            <a:off x="7640211" y="3991388"/>
            <a:ext cx="4747499" cy="573378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9" name="Google Shape;1114;gc428d55399_0_337">
              <a:extLst>
                <a:ext uri="{FF2B5EF4-FFF2-40B4-BE49-F238E27FC236}">
                  <a16:creationId xmlns:a16="http://schemas.microsoft.com/office/drawing/2014/main" id="{C1F18825-7A8B-4A6F-66B0-9577A6082449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113;gc428d55399_0_337">
              <a:extLst>
                <a:ext uri="{FF2B5EF4-FFF2-40B4-BE49-F238E27FC236}">
                  <a16:creationId xmlns:a16="http://schemas.microsoft.com/office/drawing/2014/main" id="{86C0D7E7-2D51-4600-3172-C2FE63A3DE9D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4F8FD"/>
                </a:gs>
                <a:gs pos="100000">
                  <a:srgbClr val="D6F4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32FE320-0E10-AC9C-6464-180BD65FA5D8}"/>
              </a:ext>
            </a:extLst>
          </p:cNvPr>
          <p:cNvSpPr txBox="1"/>
          <p:nvPr/>
        </p:nvSpPr>
        <p:spPr>
          <a:xfrm>
            <a:off x="7757271" y="4109936"/>
            <a:ext cx="4170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CN" altLang="en" sz="1800" b="0" kern="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一鍵即可讓畫面中全部攝影機同步播放</a:t>
            </a:r>
            <a:endParaRPr lang="en" altLang="zh-TW" sz="1800" b="0" kern="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42" name="接點: 肘形 21">
            <a:extLst>
              <a:ext uri="{FF2B5EF4-FFF2-40B4-BE49-F238E27FC236}">
                <a16:creationId xmlns:a16="http://schemas.microsoft.com/office/drawing/2014/main" id="{1244C8F2-81CD-344F-A058-4532257BB3A3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9379347" y="3672806"/>
            <a:ext cx="0" cy="328614"/>
          </a:xfrm>
          <a:prstGeom prst="straightConnector1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34" name="Google Shape;1112;gc428d55399_0_337">
            <a:extLst>
              <a:ext uri="{FF2B5EF4-FFF2-40B4-BE49-F238E27FC236}">
                <a16:creationId xmlns:a16="http://schemas.microsoft.com/office/drawing/2014/main" id="{6E11D36C-CBE5-0D05-08B0-2466A5034A01}"/>
              </a:ext>
            </a:extLst>
          </p:cNvPr>
          <p:cNvGrpSpPr/>
          <p:nvPr/>
        </p:nvGrpSpPr>
        <p:grpSpPr>
          <a:xfrm>
            <a:off x="799408" y="6081422"/>
            <a:ext cx="3808749" cy="573378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5" name="Google Shape;1114;gc428d55399_0_337">
              <a:extLst>
                <a:ext uri="{FF2B5EF4-FFF2-40B4-BE49-F238E27FC236}">
                  <a16:creationId xmlns:a16="http://schemas.microsoft.com/office/drawing/2014/main" id="{E99257DF-565F-C6E7-0C27-051A925730B8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1113;gc428d55399_0_337">
              <a:extLst>
                <a:ext uri="{FF2B5EF4-FFF2-40B4-BE49-F238E27FC236}">
                  <a16:creationId xmlns:a16="http://schemas.microsoft.com/office/drawing/2014/main" id="{385DD788-BBDE-41A6-F0C4-5CF8D8446DAA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4F8FD"/>
                </a:gs>
                <a:gs pos="100000">
                  <a:srgbClr val="D6F4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E247B56-7E7D-E28E-3A88-866DCFA51241}"/>
              </a:ext>
            </a:extLst>
          </p:cNvPr>
          <p:cNvSpPr txBox="1"/>
          <p:nvPr/>
        </p:nvSpPr>
        <p:spPr>
          <a:xfrm>
            <a:off x="897217" y="6199970"/>
            <a:ext cx="4170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800" b="0" kern="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一鍵即可在即時跟回放之間切</a:t>
            </a:r>
            <a:endParaRPr lang="en" altLang="zh-TW" sz="1800" b="0" kern="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39" name="接點: 肘形 21">
            <a:extLst>
              <a:ext uri="{FF2B5EF4-FFF2-40B4-BE49-F238E27FC236}">
                <a16:creationId xmlns:a16="http://schemas.microsoft.com/office/drawing/2014/main" id="{05F62A5E-0CDC-164C-AAF8-F47F7905B82D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186578" y="5194778"/>
            <a:ext cx="0" cy="886644"/>
          </a:xfrm>
          <a:prstGeom prst="straightConnector1">
            <a:avLst/>
          </a:prstGeom>
          <a:noFill/>
          <a:ln w="19050" cap="flat" cmpd="sng">
            <a:solidFill>
              <a:srgbClr val="92D050"/>
            </a:solidFill>
            <a:prstDash val="solid"/>
            <a:round/>
            <a:headEnd type="none" w="sm" len="sm"/>
            <a:tailEnd type="oval" w="sm" len="sm"/>
          </a:ln>
        </p:spPr>
      </p:cxnSp>
    </p:spTree>
    <p:extLst>
      <p:ext uri="{BB962C8B-B14F-4D97-AF65-F5344CB8AC3E}">
        <p14:creationId xmlns:p14="http://schemas.microsoft.com/office/powerpoint/2010/main" val="3656846826"/>
      </p:ext>
    </p:extLst>
  </p:cSld>
  <p:clrMapOvr>
    <a:masterClrMapping/>
  </p:clrMapOvr>
  <p:transition spd="slow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E83E84B7-CF5F-41AD-899A-1EDF92C5A87D}"/>
              </a:ext>
            </a:extLst>
          </p:cNvPr>
          <p:cNvSpPr/>
          <p:nvPr/>
        </p:nvSpPr>
        <p:spPr>
          <a:xfrm>
            <a:off x="6978320" y="3270029"/>
            <a:ext cx="4527175" cy="444930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010203"/>
              </a:solidFill>
              <a:cs typeface="+mn-ea"/>
              <a:sym typeface="+mn-lt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7B3D81E6-F667-4F11-BC60-FF3CF9AB7AA2}"/>
              </a:ext>
            </a:extLst>
          </p:cNvPr>
          <p:cNvSpPr/>
          <p:nvPr/>
        </p:nvSpPr>
        <p:spPr>
          <a:xfrm>
            <a:off x="853611" y="3429000"/>
            <a:ext cx="4772112" cy="4174067"/>
          </a:xfrm>
          <a:prstGeom prst="roundRect">
            <a:avLst>
              <a:gd name="adj" fmla="val 49429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010203"/>
              </a:solidFill>
              <a:cs typeface="+mn-ea"/>
              <a:sym typeface="+mn-lt"/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7541"/>
            <a:ext cx="12192000" cy="1378563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latin typeface="+mn-lt"/>
                <a:ea typeface="+mn-ea"/>
                <a:cs typeface="+mn-ea"/>
                <a:sym typeface="+mn-lt"/>
              </a:rPr>
              <a:t>行動與家用監控方案</a:t>
            </a:r>
            <a:endParaRPr lang="en-US" sz="4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B0723ED-BDEB-465B-B049-82DBF5A25335}"/>
              </a:ext>
            </a:extLst>
          </p:cNvPr>
          <p:cNvSpPr txBox="1"/>
          <p:nvPr/>
        </p:nvSpPr>
        <p:spPr>
          <a:xfrm>
            <a:off x="1342796" y="2494511"/>
            <a:ext cx="4038678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400" kern="0" dirty="0">
                <a:solidFill>
                  <a:srgbClr val="FFFFFF"/>
                </a:solidFill>
                <a:cs typeface="+mn-ea"/>
                <a:sym typeface="+mn-lt"/>
              </a:rPr>
              <a:t>行動裝置錄影與回放</a:t>
            </a:r>
            <a:endParaRPr lang="en-US" sz="2400" kern="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AC98CC2-D3CB-4578-9675-F5FEE3DD57C5}"/>
              </a:ext>
            </a:extLst>
          </p:cNvPr>
          <p:cNvGrpSpPr/>
          <p:nvPr/>
        </p:nvGrpSpPr>
        <p:grpSpPr>
          <a:xfrm>
            <a:off x="1594356" y="4113846"/>
            <a:ext cx="3221296" cy="2461071"/>
            <a:chOff x="2190203" y="2874433"/>
            <a:chExt cx="2171770" cy="165923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0FDDBEF-20F6-49B4-B170-FBC5146B314F}"/>
                </a:ext>
              </a:extLst>
            </p:cNvPr>
            <p:cNvSpPr/>
            <p:nvPr/>
          </p:nvSpPr>
          <p:spPr>
            <a:xfrm>
              <a:off x="2246877" y="2942912"/>
              <a:ext cx="2054190" cy="15222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10203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圖片 3" descr="一張含有 文字, 電子用品, 顯示, 標誌 的圖片&#10;&#10;自動產生的描述">
              <a:extLst>
                <a:ext uri="{FF2B5EF4-FFF2-40B4-BE49-F238E27FC236}">
                  <a16:creationId xmlns:a16="http://schemas.microsoft.com/office/drawing/2014/main" id="{F693DF06-FD1C-420B-ACB6-2B395EEC5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3592" y="3182614"/>
              <a:ext cx="2113458" cy="1042870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1CA439B-88E0-48DF-AB9D-94AB3CFC1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0203" y="2874433"/>
              <a:ext cx="2171770" cy="1659232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39EBA3F-60B0-4532-921E-585A0089C759}"/>
              </a:ext>
            </a:extLst>
          </p:cNvPr>
          <p:cNvGrpSpPr/>
          <p:nvPr/>
        </p:nvGrpSpPr>
        <p:grpSpPr>
          <a:xfrm>
            <a:off x="4584347" y="3856977"/>
            <a:ext cx="1019419" cy="2052845"/>
            <a:chOff x="392301" y="1510362"/>
            <a:chExt cx="1366649" cy="2752075"/>
          </a:xfrm>
        </p:grpSpPr>
        <p:pic>
          <p:nvPicPr>
            <p:cNvPr id="13" name="圖片 2" descr="一張含有 文字, 監視器, 螢幕, 螢幕擷取畫面 的圖片&#10;&#10;自動產生的描述">
              <a:extLst>
                <a:ext uri="{FF2B5EF4-FFF2-40B4-BE49-F238E27FC236}">
                  <a16:creationId xmlns:a16="http://schemas.microsoft.com/office/drawing/2014/main" id="{0B77F65C-BE1D-4B95-8B2E-E8024ED5B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574" y="1523854"/>
              <a:ext cx="1251958" cy="2699039"/>
            </a:xfrm>
            <a:prstGeom prst="roundRect">
              <a:avLst>
                <a:gd name="adj" fmla="val 13453"/>
              </a:avLst>
            </a:prstGeom>
            <a:solidFill>
              <a:srgbClr val="F7F8FB"/>
            </a:solidFill>
            <a:ln>
              <a:noFill/>
            </a:ln>
            <a:effectLst>
              <a:outerShdw blurRad="63500" dist="152400" dir="8100000" algn="tr" rotWithShape="0">
                <a:srgbClr val="09000C">
                  <a:alpha val="77000"/>
                </a:srgb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2A384ACB-405F-48C2-9301-93302B81B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301" y="1510362"/>
              <a:ext cx="1366649" cy="2752075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6D887B8F-101B-4401-9560-A874F8F73F38}"/>
              </a:ext>
            </a:extLst>
          </p:cNvPr>
          <p:cNvGrpSpPr/>
          <p:nvPr/>
        </p:nvGrpSpPr>
        <p:grpSpPr>
          <a:xfrm>
            <a:off x="6966529" y="3928533"/>
            <a:ext cx="4194474" cy="2732002"/>
            <a:chOff x="4754879" y="2273495"/>
            <a:chExt cx="4167371" cy="271434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80493A20-78D8-49F3-B8E7-88A82993A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879" y="2273495"/>
              <a:ext cx="4167371" cy="271434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03BFE17-6AD3-46D4-AAC0-63CC83725D93}"/>
                </a:ext>
              </a:extLst>
            </p:cNvPr>
            <p:cNvSpPr/>
            <p:nvPr/>
          </p:nvSpPr>
          <p:spPr>
            <a:xfrm>
              <a:off x="4810573" y="2326752"/>
              <a:ext cx="4063552" cy="23858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867" kern="0">
                <a:solidFill>
                  <a:srgbClr val="010203"/>
                </a:solidFill>
                <a:cs typeface="+mn-ea"/>
                <a:sym typeface="+mn-lt"/>
              </a:endParaRPr>
            </a:p>
          </p:txBody>
        </p:sp>
        <p:pic>
          <p:nvPicPr>
            <p:cNvPr id="20" name="圖片 19" descr="一張含有 文字, 室內, 電子用品, 顯示 的圖片&#10;&#10;自動產生的描述">
              <a:extLst>
                <a:ext uri="{FF2B5EF4-FFF2-40B4-BE49-F238E27FC236}">
                  <a16:creationId xmlns:a16="http://schemas.microsoft.com/office/drawing/2014/main" id="{A42804B6-8AE7-4DD3-B540-EA395DDE1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0573" y="2321042"/>
              <a:ext cx="4063552" cy="2345159"/>
            </a:xfrm>
            <a:prstGeom prst="rect">
              <a:avLst/>
            </a:prstGeom>
            <a:effectLst/>
          </p:spPr>
        </p:pic>
      </p:grpSp>
      <p:pic>
        <p:nvPicPr>
          <p:cNvPr id="21" name="圖片 20" descr="一張含有 文字, 電子用品, 影像 的圖片&#10;&#10;自動產生的描述">
            <a:extLst>
              <a:ext uri="{FF2B5EF4-FFF2-40B4-BE49-F238E27FC236}">
                <a16:creationId xmlns:a16="http://schemas.microsoft.com/office/drawing/2014/main" id="{D08BAB30-DD85-4CC9-92BA-3270584CCF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790" y="3202946"/>
            <a:ext cx="1747549" cy="1738812"/>
          </a:xfrm>
          <a:prstGeom prst="roundRect">
            <a:avLst>
              <a:gd name="adj" fmla="val 20398"/>
            </a:avLst>
          </a:prstGeom>
          <a:noFill/>
          <a:ln>
            <a:noFill/>
          </a:ln>
          <a:effectLst>
            <a:outerShdw blurRad="76200" dist="50800" dir="8100000" algn="tr" rotWithShape="0">
              <a:srgbClr val="09000C">
                <a:alpha val="53000"/>
              </a:srgbClr>
            </a:outerShdw>
          </a:effec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4A645958-88FE-DF07-4A94-4CC1F54277A7}"/>
              </a:ext>
            </a:extLst>
          </p:cNvPr>
          <p:cNvSpPr txBox="1"/>
          <p:nvPr/>
        </p:nvSpPr>
        <p:spPr>
          <a:xfrm>
            <a:off x="1472494" y="2899961"/>
            <a:ext cx="4038678" cy="912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ts val="2200"/>
              </a:lnSpc>
              <a:buClr>
                <a:srgbClr val="000000"/>
              </a:buClr>
            </a:pPr>
            <a:r>
              <a:rPr lang="zh-TW" altLang="en-US" sz="1450" kern="0" dirty="0">
                <a:solidFill>
                  <a:srgbClr val="FFFFFF"/>
                </a:solidFill>
                <a:cs typeface="+mn-ea"/>
                <a:sym typeface="+mn-lt"/>
              </a:rPr>
              <a:t>QVR Pro Client 用戶端軟體可安裝於 Mac ®、Windows ®系統、與行動裝置， 讓您透過各種不同裝置靈活運用，隨時監看掌握全局。</a:t>
            </a:r>
          </a:p>
        </p:txBody>
      </p:sp>
      <p:sp>
        <p:nvSpPr>
          <p:cNvPr id="3" name="Google Shape;258;p31">
            <a:extLst>
              <a:ext uri="{FF2B5EF4-FFF2-40B4-BE49-F238E27FC236}">
                <a16:creationId xmlns:a16="http://schemas.microsoft.com/office/drawing/2014/main" id="{BF314F73-3960-5AF3-E702-516CEB2A0A08}"/>
              </a:ext>
            </a:extLst>
          </p:cNvPr>
          <p:cNvSpPr/>
          <p:nvPr/>
        </p:nvSpPr>
        <p:spPr>
          <a:xfrm>
            <a:off x="1539213" y="1993910"/>
            <a:ext cx="3727054" cy="436363"/>
          </a:xfrm>
          <a:prstGeom prst="rect">
            <a:avLst/>
          </a:prstGeom>
          <a:solidFill>
            <a:srgbClr val="F06432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SzPts val="1300"/>
            </a:pPr>
            <a:r>
              <a:rPr lang="en-US" altLang="zh-TW" sz="2000" b="1" kern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QVR Pro Client</a:t>
            </a:r>
            <a:endParaRPr lang="en" sz="2000" b="1" kern="0" dirty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Google Shape;258;p31">
            <a:extLst>
              <a:ext uri="{FF2B5EF4-FFF2-40B4-BE49-F238E27FC236}">
                <a16:creationId xmlns:a16="http://schemas.microsoft.com/office/drawing/2014/main" id="{B5435FCB-E6EB-9FC5-7E95-A32F1D119B37}"/>
              </a:ext>
            </a:extLst>
          </p:cNvPr>
          <p:cNvSpPr/>
          <p:nvPr/>
        </p:nvSpPr>
        <p:spPr>
          <a:xfrm>
            <a:off x="7510148" y="1997244"/>
            <a:ext cx="3650854" cy="436363"/>
          </a:xfrm>
          <a:prstGeom prst="rect">
            <a:avLst/>
          </a:prstGeom>
          <a:solidFill>
            <a:srgbClr val="F06432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SzPts val="1300"/>
            </a:pPr>
            <a:r>
              <a:rPr lang="en-US" altLang="zh-TW" sz="2000" b="1" kern="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QVR Viewer</a:t>
            </a:r>
            <a:endParaRPr lang="en" sz="2000" b="1" kern="0" dirty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FE7E748-A0A3-562E-9729-3E5D6216E0B1}"/>
              </a:ext>
            </a:extLst>
          </p:cNvPr>
          <p:cNvSpPr txBox="1"/>
          <p:nvPr/>
        </p:nvSpPr>
        <p:spPr>
          <a:xfrm>
            <a:off x="7091868" y="2465915"/>
            <a:ext cx="4323785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400" kern="0" dirty="0">
                <a:solidFill>
                  <a:srgbClr val="FFFFFF"/>
                </a:solidFill>
                <a:cs typeface="+mn-ea"/>
                <a:sym typeface="+mn-lt"/>
              </a:rPr>
              <a:t>全新 </a:t>
            </a:r>
            <a:r>
              <a:rPr lang="en-US" altLang="zh-TW" sz="2400" kern="0" dirty="0">
                <a:solidFill>
                  <a:srgbClr val="FFFFFF"/>
                </a:solidFill>
                <a:cs typeface="+mn-ea"/>
                <a:sym typeface="+mn-lt"/>
              </a:rPr>
              <a:t>Apple TV</a:t>
            </a:r>
            <a:r>
              <a:rPr lang="zh-TW" altLang="en-US" sz="2400" kern="0" dirty="0">
                <a:solidFill>
                  <a:srgbClr val="FFFFFF"/>
                </a:solidFill>
                <a:cs typeface="+mn-ea"/>
                <a:sym typeface="+mn-lt"/>
              </a:rPr>
              <a:t>監控應用</a:t>
            </a:r>
            <a:endParaRPr lang="en-US" sz="2400" kern="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FBA627FC-4F2C-A2EA-9067-88521B1C6125}"/>
              </a:ext>
            </a:extLst>
          </p:cNvPr>
          <p:cNvSpPr txBox="1"/>
          <p:nvPr/>
        </p:nvSpPr>
        <p:spPr>
          <a:xfrm>
            <a:off x="7014605" y="2871365"/>
            <a:ext cx="4323785" cy="912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ts val="2200"/>
              </a:lnSpc>
              <a:buClr>
                <a:srgbClr val="000000"/>
              </a:buClr>
            </a:pPr>
            <a:r>
              <a:rPr lang="en" altLang="zh-TW" sz="1450" kern="0" dirty="0">
                <a:solidFill>
                  <a:srgbClr val="FFFFFF"/>
                </a:solidFill>
                <a:cs typeface="+mn-ea"/>
                <a:sym typeface="+mn-lt"/>
              </a:rPr>
              <a:t>QVR Viewer </a:t>
            </a:r>
            <a:r>
              <a:rPr lang="zh-TW" altLang="en-US" sz="1450" kern="0" dirty="0">
                <a:solidFill>
                  <a:srgbClr val="FFFFFF"/>
                </a:solidFill>
                <a:cs typeface="+mn-ea"/>
                <a:sym typeface="+mn-lt"/>
              </a:rPr>
              <a:t>是 </a:t>
            </a:r>
            <a:r>
              <a:rPr lang="en" altLang="zh-TW" sz="1450" kern="0" dirty="0">
                <a:solidFill>
                  <a:srgbClr val="FFFFFF"/>
                </a:solidFill>
                <a:cs typeface="+mn-ea"/>
                <a:sym typeface="+mn-lt"/>
              </a:rPr>
              <a:t>Apple TV® </a:t>
            </a:r>
            <a:r>
              <a:rPr lang="zh-TW" altLang="en-US" sz="1450" kern="0" dirty="0">
                <a:solidFill>
                  <a:srgbClr val="FFFFFF"/>
                </a:solidFill>
                <a:cs typeface="+mn-ea"/>
                <a:sym typeface="+mn-lt"/>
              </a:rPr>
              <a:t>的 </a:t>
            </a:r>
            <a:r>
              <a:rPr lang="en" altLang="zh-TW" sz="1450" kern="0" dirty="0">
                <a:solidFill>
                  <a:srgbClr val="FFFFFF"/>
                </a:solidFill>
                <a:cs typeface="+mn-ea"/>
                <a:sym typeface="+mn-lt"/>
              </a:rPr>
              <a:t>App</a:t>
            </a:r>
            <a:r>
              <a:rPr lang="zh-TW" altLang="en" sz="1450" kern="0" dirty="0">
                <a:solidFill>
                  <a:srgbClr val="FFFFFF"/>
                </a:solidFill>
                <a:cs typeface="+mn-ea"/>
                <a:sym typeface="+mn-lt"/>
              </a:rPr>
              <a:t>，</a:t>
            </a:r>
            <a:r>
              <a:rPr lang="zh-TW" altLang="en-US" sz="1450" kern="0" dirty="0">
                <a:solidFill>
                  <a:srgbClr val="FFFFFF"/>
                </a:solidFill>
                <a:cs typeface="+mn-ea"/>
                <a:sym typeface="+mn-lt"/>
              </a:rPr>
              <a:t>讓您可輕鬆即時監控或回放 </a:t>
            </a:r>
            <a:r>
              <a:rPr lang="en" altLang="zh-TW" sz="1450" kern="0" dirty="0">
                <a:solidFill>
                  <a:srgbClr val="FFFFFF"/>
                </a:solidFill>
                <a:cs typeface="+mn-ea"/>
                <a:sym typeface="+mn-lt"/>
              </a:rPr>
              <a:t>NAS </a:t>
            </a:r>
            <a:r>
              <a:rPr lang="zh-TW" altLang="en-US" sz="1450" kern="0" dirty="0">
                <a:solidFill>
                  <a:srgbClr val="FFFFFF"/>
                </a:solidFill>
                <a:cs typeface="+mn-ea"/>
                <a:sym typeface="+mn-lt"/>
              </a:rPr>
              <a:t>的攝影機影像。您可以透過時間軸或日曆搜尋播放特定時間點的錄影影像。</a:t>
            </a:r>
          </a:p>
        </p:txBody>
      </p:sp>
      <p:pic>
        <p:nvPicPr>
          <p:cNvPr id="5" name="圖片 8">
            <a:extLst>
              <a:ext uri="{FF2B5EF4-FFF2-40B4-BE49-F238E27FC236}">
                <a16:creationId xmlns:a16="http://schemas.microsoft.com/office/drawing/2014/main" id="{DB439CC7-FABB-4B74-97D6-2B74C402BC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6449" y="1682947"/>
            <a:ext cx="789701" cy="800091"/>
          </a:xfrm>
          <a:prstGeom prst="roundRect">
            <a:avLst>
              <a:gd name="adj" fmla="val 14474"/>
            </a:avLst>
          </a:prstGeom>
          <a:ln>
            <a:noFill/>
          </a:ln>
          <a:effectLst>
            <a:outerShdw blurRad="431800" dist="368300" dir="5760000" sx="106000" sy="106000" algn="tr" rotWithShape="0">
              <a:srgbClr val="09000C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E1954DD-5655-4FBF-8D75-D26E4A1E8C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063" y="1710536"/>
            <a:ext cx="1209140" cy="797540"/>
          </a:xfrm>
          <a:prstGeom prst="roundRect">
            <a:avLst>
              <a:gd name="adj" fmla="val 13447"/>
            </a:avLst>
          </a:prstGeom>
          <a:ln>
            <a:noFill/>
          </a:ln>
          <a:effectLst>
            <a:outerShdw blurRad="431800" dist="368300" dir="5760000" sx="106000" sy="106000" algn="tr" rotWithShape="0">
              <a:srgbClr val="09000C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9255856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2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高達</a:t>
            </a:r>
            <a:r>
              <a:rPr lang="en-US" altLang="zh-TW" sz="42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6</a:t>
            </a:r>
            <a:r>
              <a:rPr lang="zh-TW" altLang="en-US" sz="42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核心 </a:t>
            </a:r>
            <a:r>
              <a:rPr lang="en-US" altLang="zh-TW" sz="42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12</a:t>
            </a:r>
            <a:r>
              <a:rPr lang="zh-TW" altLang="en-US" sz="42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執行緒的</a:t>
            </a:r>
            <a:r>
              <a:rPr lang="en-US" altLang="zh-TW" sz="42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12</a:t>
            </a:r>
            <a:r>
              <a:rPr lang="zh-TW" altLang="en-US" sz="42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代桌上型處理器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20A837-1A2D-4F30-A6F7-CD5D03B28E74}"/>
              </a:ext>
            </a:extLst>
          </p:cNvPr>
          <p:cNvSpPr txBox="1"/>
          <p:nvPr/>
        </p:nvSpPr>
        <p:spPr>
          <a:xfrm>
            <a:off x="716531" y="1808650"/>
            <a:ext cx="6248293" cy="90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zh-TW" altLang="en-US" sz="2550" b="1">
                <a:solidFill>
                  <a:srgbClr val="005EA4"/>
                </a:solidFill>
                <a:cs typeface="+mn-ea"/>
                <a:sym typeface="+mn-lt"/>
              </a:rPr>
              <a:t>效能強勁</a:t>
            </a:r>
            <a:r>
              <a:rPr lang="en-US" altLang="zh-TW" sz="2550" b="1">
                <a:solidFill>
                  <a:srgbClr val="005EA4"/>
                </a:solidFill>
                <a:cs typeface="+mn-ea"/>
                <a:sym typeface="+mn-lt"/>
              </a:rPr>
              <a:t> 12</a:t>
            </a:r>
            <a:r>
              <a:rPr lang="zh-TW" altLang="en-US" sz="2550" b="1">
                <a:solidFill>
                  <a:srgbClr val="005EA4"/>
                </a:solidFill>
                <a:cs typeface="+mn-ea"/>
                <a:sym typeface="+mn-lt"/>
              </a:rPr>
              <a:t> 代</a:t>
            </a:r>
            <a:r>
              <a:rPr lang="en-US" altLang="zh-TW" sz="2550" b="1">
                <a:solidFill>
                  <a:srgbClr val="005EA4"/>
                </a:solidFill>
                <a:cs typeface="+mn-ea"/>
                <a:sym typeface="+mn-lt"/>
              </a:rPr>
              <a:t> </a:t>
            </a:r>
            <a:r>
              <a:rPr lang="en" altLang="zh-TW" sz="2550" b="1" i="1">
                <a:solidFill>
                  <a:srgbClr val="005EA4"/>
                </a:solidFill>
                <a:cs typeface="+mn-ea"/>
                <a:sym typeface="+mn-lt"/>
              </a:rPr>
              <a:t>Intel</a:t>
            </a:r>
            <a:r>
              <a:rPr lang="zh-TW" altLang="en-US" sz="2550" b="1" i="1">
                <a:solidFill>
                  <a:srgbClr val="005EA4"/>
                </a:solidFill>
                <a:cs typeface="+mn-ea"/>
                <a:sym typeface="+mn-lt"/>
              </a:rPr>
              <a:t> </a:t>
            </a:r>
            <a:r>
              <a:rPr lang="en" altLang="zh-TW" sz="2550" b="1" i="1" baseline="30000">
                <a:solidFill>
                  <a:srgbClr val="005EA4"/>
                </a:solidFill>
                <a:cs typeface="+mn-ea"/>
                <a:sym typeface="+mn-lt"/>
              </a:rPr>
              <a:t>®</a:t>
            </a:r>
            <a:r>
              <a:rPr lang="en-US" altLang="zh-TW" sz="2550" b="1">
                <a:solidFill>
                  <a:srgbClr val="005EA4"/>
                </a:solidFill>
                <a:cs typeface="+mn-ea"/>
                <a:sym typeface="+mn-lt"/>
              </a:rPr>
              <a:t> </a:t>
            </a:r>
            <a:r>
              <a:rPr lang="en-US" altLang="zh-TW" sz="2550" b="1" i="1">
                <a:solidFill>
                  <a:srgbClr val="005EA4"/>
                </a:solidFill>
                <a:cs typeface="+mn-ea"/>
                <a:sym typeface="+mn-lt"/>
              </a:rPr>
              <a:t>Pentium</a:t>
            </a:r>
            <a:r>
              <a:rPr lang="en" altLang="zh-TW" sz="2550" b="1">
                <a:solidFill>
                  <a:srgbClr val="005EA4"/>
                </a:solidFill>
                <a:cs typeface="+mn-ea"/>
                <a:sym typeface="+mn-lt"/>
              </a:rPr>
              <a:t>™</a:t>
            </a:r>
            <a:r>
              <a:rPr lang="zh-TW" altLang="en-US" sz="2550" b="1">
                <a:solidFill>
                  <a:srgbClr val="005EA4"/>
                </a:solidFill>
                <a:cs typeface="+mn-ea"/>
                <a:sym typeface="+mn-lt"/>
              </a:rPr>
              <a:t> </a:t>
            </a:r>
            <a:r>
              <a:rPr lang="en-US" altLang="zh-TW" sz="2550" b="1">
                <a:solidFill>
                  <a:srgbClr val="005EA4"/>
                </a:solidFill>
                <a:cs typeface="+mn-ea"/>
                <a:sym typeface="+mn-lt"/>
              </a:rPr>
              <a:t>Gold </a:t>
            </a:r>
            <a:r>
              <a:rPr lang="zh-TW" altLang="en-US" sz="2550" b="1">
                <a:solidFill>
                  <a:srgbClr val="005EA4"/>
                </a:solidFill>
                <a:cs typeface="+mn-ea"/>
                <a:sym typeface="+mn-lt"/>
              </a:rPr>
              <a:t>及 </a:t>
            </a:r>
            <a:r>
              <a:rPr lang="en" altLang="zh-TW" sz="2550" b="1" i="1">
                <a:solidFill>
                  <a:srgbClr val="005EA4"/>
                </a:solidFill>
                <a:cs typeface="+mn-ea"/>
                <a:sym typeface="+mn-lt"/>
              </a:rPr>
              <a:t>Core</a:t>
            </a:r>
            <a:r>
              <a:rPr lang="en" altLang="zh-TW" sz="2550" b="1">
                <a:solidFill>
                  <a:srgbClr val="005EA4"/>
                </a:solidFill>
                <a:cs typeface="+mn-ea"/>
                <a:sym typeface="+mn-lt"/>
              </a:rPr>
              <a:t>™</a:t>
            </a:r>
            <a:r>
              <a:rPr lang="zh-TW" altLang="en-US" sz="2550" b="1">
                <a:solidFill>
                  <a:srgbClr val="005EA4"/>
                </a:solidFill>
                <a:cs typeface="+mn-ea"/>
                <a:sym typeface="+mn-lt"/>
              </a:rPr>
              <a:t> </a:t>
            </a:r>
            <a:r>
              <a:rPr lang="en-US" altLang="zh-TW" sz="2550" b="1">
                <a:solidFill>
                  <a:srgbClr val="005EA4"/>
                </a:solidFill>
                <a:cs typeface="+mn-ea"/>
                <a:sym typeface="+mn-lt"/>
              </a:rPr>
              <a:t>i3 / i5 </a:t>
            </a:r>
            <a:r>
              <a:rPr lang="zh-TW" altLang="en-US" sz="2550" b="1">
                <a:solidFill>
                  <a:srgbClr val="005EA4"/>
                </a:solidFill>
                <a:cs typeface="+mn-ea"/>
                <a:sym typeface="+mn-lt"/>
              </a:rPr>
              <a:t>系列處理器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F593FEB-FC6E-46AA-A9E8-94A7AC0A4D09}"/>
              </a:ext>
            </a:extLst>
          </p:cNvPr>
          <p:cNvSpPr txBox="1"/>
          <p:nvPr/>
        </p:nvSpPr>
        <p:spPr>
          <a:xfrm>
            <a:off x="777519" y="2751765"/>
            <a:ext cx="6370329" cy="91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Bef>
                <a:spcPts val="1800"/>
              </a:spcBef>
            </a:pPr>
            <a:r>
              <a:rPr lang="zh-TW" altLang="en-US" sz="1600" spc="100" dirty="0">
                <a:cs typeface="+mn-ea"/>
                <a:sym typeface="+mn-lt"/>
              </a:rPr>
              <a:t>最新</a:t>
            </a:r>
            <a:r>
              <a:rPr lang="en-US" altLang="zh-TW" sz="1600" spc="100" dirty="0">
                <a:cs typeface="+mn-ea"/>
                <a:sym typeface="+mn-lt"/>
              </a:rPr>
              <a:t> Intel 12</a:t>
            </a:r>
            <a:r>
              <a:rPr lang="zh-TW" altLang="en-US" sz="1600" spc="100" dirty="0">
                <a:cs typeface="+mn-ea"/>
                <a:sym typeface="+mn-lt"/>
              </a:rPr>
              <a:t>代桌上型處理器提供強勁性能，提供高達</a:t>
            </a:r>
            <a:r>
              <a:rPr lang="en-US" altLang="zh-TW" sz="1600" spc="100" dirty="0">
                <a:cs typeface="+mn-ea"/>
                <a:sym typeface="+mn-lt"/>
              </a:rPr>
              <a:t> 12MB</a:t>
            </a:r>
            <a:r>
              <a:rPr lang="zh-TW" altLang="en-US" sz="1600" spc="100" dirty="0">
                <a:cs typeface="+mn-ea"/>
                <a:sym typeface="+mn-lt"/>
              </a:rPr>
              <a:t>快取、渦輪加速</a:t>
            </a:r>
            <a:r>
              <a:rPr lang="en-US" altLang="zh-TW" sz="1600" spc="100" dirty="0">
                <a:cs typeface="+mn-ea"/>
                <a:sym typeface="+mn-lt"/>
              </a:rPr>
              <a:t>Max</a:t>
            </a:r>
            <a:r>
              <a:rPr lang="zh-TW" altLang="en-US" sz="1600" spc="100" dirty="0">
                <a:cs typeface="+mn-ea"/>
                <a:sym typeface="+mn-lt"/>
              </a:rPr>
              <a:t>技術最高頻率可至</a:t>
            </a:r>
            <a:r>
              <a:rPr lang="en-US" altLang="zh-TW" sz="1600" spc="100" dirty="0">
                <a:cs typeface="+mn-ea"/>
                <a:sym typeface="+mn-lt"/>
              </a:rPr>
              <a:t> 4.4GHz</a:t>
            </a:r>
            <a:r>
              <a:rPr lang="zh-TW" altLang="en-US" sz="1600" spc="100" dirty="0">
                <a:cs typeface="+mn-ea"/>
                <a:sym typeface="+mn-lt"/>
              </a:rPr>
              <a:t>、內建最新</a:t>
            </a:r>
            <a:r>
              <a:rPr lang="en-US" altLang="zh-TW" sz="1600" spc="100" dirty="0">
                <a:cs typeface="+mn-ea"/>
                <a:sym typeface="+mn-lt"/>
              </a:rPr>
              <a:t> Intel UHD Graphics </a:t>
            </a:r>
            <a:r>
              <a:rPr lang="zh-TW" altLang="en-US" sz="1600" spc="100" dirty="0">
                <a:cs typeface="+mn-ea"/>
                <a:sym typeface="+mn-lt"/>
              </a:rPr>
              <a:t>可支援</a:t>
            </a:r>
            <a:r>
              <a:rPr lang="en-US" altLang="zh-TW" sz="1600" spc="100" dirty="0">
                <a:cs typeface="+mn-ea"/>
                <a:sym typeface="+mn-lt"/>
              </a:rPr>
              <a:t> 4K </a:t>
            </a:r>
            <a:r>
              <a:rPr lang="zh-TW" altLang="en-US" sz="1600" spc="100" dirty="0">
                <a:cs typeface="+mn-ea"/>
                <a:sym typeface="+mn-lt"/>
              </a:rPr>
              <a:t>影片轉檔及加速各種 </a:t>
            </a:r>
            <a:r>
              <a:rPr lang="en-US" altLang="zh-TW" sz="1600" spc="100" dirty="0">
                <a:cs typeface="+mn-ea"/>
                <a:sym typeface="+mn-lt"/>
              </a:rPr>
              <a:t>AI</a:t>
            </a:r>
            <a:r>
              <a:rPr lang="zh-TW" altLang="en-US" sz="1600" spc="100" dirty="0">
                <a:cs typeface="+mn-ea"/>
                <a:sym typeface="+mn-lt"/>
              </a:rPr>
              <a:t> 應用。</a:t>
            </a: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20BD5666-48B2-4967-B421-7436A9DB4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7543" y="2062964"/>
            <a:ext cx="1086262" cy="61998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FAED535-6C44-E3FD-D098-561C56C75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612" y="2174702"/>
            <a:ext cx="3048641" cy="304864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4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1417962-F4E9-D15D-B5D5-370E77BF3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426" y="5412707"/>
            <a:ext cx="794973" cy="79497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4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82A9DCC-061D-E1EB-BFEA-245E45F0F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51" y="5412705"/>
            <a:ext cx="794974" cy="79497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24000"/>
              </a:srgb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FF4270C-88DE-E7FB-2692-334DC643F889}"/>
              </a:ext>
            </a:extLst>
          </p:cNvPr>
          <p:cNvSpPr txBox="1"/>
          <p:nvPr/>
        </p:nvSpPr>
        <p:spPr>
          <a:xfrm>
            <a:off x="7183837" y="6378746"/>
            <a:ext cx="4132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000">
                <a:cs typeface="+mn-ea"/>
                <a:sym typeface="+mn-lt"/>
              </a:rPr>
              <a:t>*</a:t>
            </a:r>
            <a:r>
              <a:rPr kumimoji="1" lang="zh-TW" altLang="en-US" sz="1000">
                <a:cs typeface="+mn-ea"/>
                <a:sym typeface="+mn-lt"/>
              </a:rPr>
              <a:t>本頁規格以</a:t>
            </a:r>
            <a:r>
              <a:rPr kumimoji="1" lang="en-US" altLang="zh-TW" sz="1000">
                <a:cs typeface="+mn-ea"/>
                <a:sym typeface="+mn-lt"/>
              </a:rPr>
              <a:t> i5-12400</a:t>
            </a:r>
            <a:r>
              <a:rPr kumimoji="1" lang="zh-TW" altLang="en-US" sz="1000">
                <a:cs typeface="+mn-ea"/>
                <a:sym typeface="+mn-lt"/>
              </a:rPr>
              <a:t>為例，詳細規格依照各 </a:t>
            </a:r>
            <a:r>
              <a:rPr kumimoji="1" lang="en-US" altLang="zh-TW" sz="1000">
                <a:cs typeface="+mn-ea"/>
                <a:sym typeface="+mn-lt"/>
              </a:rPr>
              <a:t>SKU</a:t>
            </a:r>
            <a:r>
              <a:rPr kumimoji="1" lang="zh-TW" altLang="en-US" sz="1000">
                <a:cs typeface="+mn-ea"/>
                <a:sym typeface="+mn-lt"/>
              </a:rPr>
              <a:t> 選用 </a:t>
            </a:r>
            <a:r>
              <a:rPr kumimoji="1" lang="en-US" altLang="zh-TW" sz="1000">
                <a:cs typeface="+mn-ea"/>
                <a:sym typeface="+mn-lt"/>
              </a:rPr>
              <a:t>CPU</a:t>
            </a:r>
            <a:r>
              <a:rPr kumimoji="1" lang="zh-TW" altLang="en-US" sz="1000">
                <a:cs typeface="+mn-ea"/>
                <a:sym typeface="+mn-lt"/>
              </a:rPr>
              <a:t> 有所不同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5A00827-7BBB-B9CB-080B-60870BD7D289}"/>
              </a:ext>
            </a:extLst>
          </p:cNvPr>
          <p:cNvSpPr/>
          <p:nvPr/>
        </p:nvSpPr>
        <p:spPr>
          <a:xfrm>
            <a:off x="900176" y="3822505"/>
            <a:ext cx="2318844" cy="123181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FCB83539-B0E0-0546-7E1C-4EABA85EFC6E}"/>
              </a:ext>
            </a:extLst>
          </p:cNvPr>
          <p:cNvSpPr/>
          <p:nvPr/>
        </p:nvSpPr>
        <p:spPr>
          <a:xfrm>
            <a:off x="900176" y="5223343"/>
            <a:ext cx="2318844" cy="123181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B7CD3BC5-27FC-6AB6-6DD4-495E1CC17BC8}"/>
              </a:ext>
            </a:extLst>
          </p:cNvPr>
          <p:cNvSpPr/>
          <p:nvPr/>
        </p:nvSpPr>
        <p:spPr>
          <a:xfrm>
            <a:off x="3421916" y="3822505"/>
            <a:ext cx="2318844" cy="123181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5B220E4A-F45F-D04D-6D52-1A7382C77A54}"/>
              </a:ext>
            </a:extLst>
          </p:cNvPr>
          <p:cNvSpPr/>
          <p:nvPr/>
        </p:nvSpPr>
        <p:spPr>
          <a:xfrm>
            <a:off x="3421916" y="5223343"/>
            <a:ext cx="2318844" cy="123181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77C1942-37C3-ACB0-3AD7-EAA49994A46B}"/>
              </a:ext>
            </a:extLst>
          </p:cNvPr>
          <p:cNvSpPr txBox="1"/>
          <p:nvPr/>
        </p:nvSpPr>
        <p:spPr>
          <a:xfrm>
            <a:off x="1017325" y="3925156"/>
            <a:ext cx="105670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700" b="1">
                <a:solidFill>
                  <a:schemeClr val="bg1"/>
                </a:solidFill>
                <a:cs typeface="+mn-ea"/>
                <a:sym typeface="+mn-lt"/>
              </a:rPr>
              <a:t>最高頻率</a:t>
            </a:r>
            <a:endParaRPr kumimoji="1" lang="en-US" altLang="zh-TW" sz="17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DC4743C-6E46-03B1-0DEE-D72C87302567}"/>
              </a:ext>
            </a:extLst>
          </p:cNvPr>
          <p:cNvSpPr txBox="1"/>
          <p:nvPr/>
        </p:nvSpPr>
        <p:spPr>
          <a:xfrm>
            <a:off x="3612702" y="3849250"/>
            <a:ext cx="2615596" cy="110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5500" b="1">
                <a:solidFill>
                  <a:schemeClr val="bg1"/>
                </a:solidFill>
                <a:cs typeface="+mn-ea"/>
                <a:sym typeface="+mn-lt"/>
              </a:rPr>
              <a:t>1.75x</a:t>
            </a:r>
          </a:p>
          <a:p>
            <a:r>
              <a:rPr kumimoji="1" lang="zh-TW" altLang="en-US" sz="950" b="1">
                <a:solidFill>
                  <a:schemeClr val="bg1"/>
                </a:solidFill>
                <a:cs typeface="+mn-ea"/>
                <a:sym typeface="+mn-lt"/>
              </a:rPr>
              <a:t>單核效能</a:t>
            </a:r>
            <a:r>
              <a:rPr kumimoji="1" lang="en-US" altLang="zh-TW" sz="95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kumimoji="1" lang="zh-TW" altLang="en-US" sz="950" b="1">
                <a:solidFill>
                  <a:schemeClr val="bg1"/>
                </a:solidFill>
                <a:cs typeface="+mn-ea"/>
                <a:sym typeface="+mn-lt"/>
              </a:rPr>
              <a:t>與前代</a:t>
            </a:r>
            <a:r>
              <a:rPr kumimoji="1" lang="en-US" altLang="zh-TW" sz="950" b="1">
                <a:solidFill>
                  <a:schemeClr val="bg1"/>
                </a:solidFill>
                <a:cs typeface="+mn-ea"/>
                <a:sym typeface="+mn-lt"/>
              </a:rPr>
              <a:t> 72XT</a:t>
            </a:r>
            <a:r>
              <a:rPr kumimoji="1" lang="zh-TW" altLang="en-US" sz="95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kumimoji="1" lang="en-US" altLang="zh-TW" sz="950" b="1">
                <a:solidFill>
                  <a:schemeClr val="bg1"/>
                </a:solidFill>
                <a:cs typeface="+mn-ea"/>
                <a:sym typeface="+mn-lt"/>
              </a:rPr>
              <a:t>CPU</a:t>
            </a:r>
            <a:r>
              <a:rPr kumimoji="1" lang="zh-TW" altLang="en-US" sz="950" b="1">
                <a:solidFill>
                  <a:schemeClr val="bg1"/>
                </a:solidFill>
                <a:cs typeface="+mn-ea"/>
                <a:sym typeface="+mn-lt"/>
              </a:rPr>
              <a:t>比較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040A016-35C7-E159-3D8F-D426AFAF2A14}"/>
              </a:ext>
            </a:extLst>
          </p:cNvPr>
          <p:cNvSpPr txBox="1"/>
          <p:nvPr/>
        </p:nvSpPr>
        <p:spPr>
          <a:xfrm>
            <a:off x="955934" y="4191635"/>
            <a:ext cx="214033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500" b="1" dirty="0">
                <a:solidFill>
                  <a:schemeClr val="bg1"/>
                </a:solidFill>
                <a:cs typeface="+mn-ea"/>
                <a:sym typeface="+mn-lt"/>
              </a:rPr>
              <a:t>4.4GHz</a:t>
            </a:r>
            <a:endParaRPr kumimoji="1" lang="zh-TW" altLang="en-US" sz="45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BC96727-B9AD-117C-7D76-DD9ED527A7C1}"/>
              </a:ext>
            </a:extLst>
          </p:cNvPr>
          <p:cNvSpPr txBox="1"/>
          <p:nvPr/>
        </p:nvSpPr>
        <p:spPr>
          <a:xfrm>
            <a:off x="990790" y="5335009"/>
            <a:ext cx="2129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>
                <a:solidFill>
                  <a:schemeClr val="bg1"/>
                </a:solidFill>
                <a:cs typeface="+mn-ea"/>
                <a:sym typeface="+mn-lt"/>
              </a:rPr>
              <a:t>6</a:t>
            </a:r>
            <a:r>
              <a:rPr kumimoji="1" lang="zh-TW" altLang="en-US" sz="1600" b="1" dirty="0">
                <a:solidFill>
                  <a:schemeClr val="bg1"/>
                </a:solidFill>
                <a:cs typeface="+mn-ea"/>
                <a:sym typeface="+mn-lt"/>
              </a:rPr>
              <a:t> 核心 </a:t>
            </a:r>
            <a:r>
              <a:rPr kumimoji="1" lang="en-US" altLang="zh-TW" sz="1600" b="1" dirty="0">
                <a:solidFill>
                  <a:schemeClr val="bg1"/>
                </a:solidFill>
                <a:cs typeface="+mn-ea"/>
                <a:sym typeface="+mn-lt"/>
              </a:rPr>
              <a:t>12</a:t>
            </a:r>
            <a:r>
              <a:rPr kumimoji="1" lang="zh-TW" altLang="en-US" sz="1600" b="1" dirty="0">
                <a:solidFill>
                  <a:schemeClr val="bg1"/>
                </a:solidFill>
                <a:cs typeface="+mn-ea"/>
                <a:sym typeface="+mn-lt"/>
              </a:rPr>
              <a:t> 執行緒</a:t>
            </a:r>
            <a:endParaRPr kumimoji="1" lang="en-US" altLang="zh-TW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2871008-5855-28BE-F1A1-915D0E098E4E}"/>
              </a:ext>
            </a:extLst>
          </p:cNvPr>
          <p:cNvSpPr txBox="1"/>
          <p:nvPr/>
        </p:nvSpPr>
        <p:spPr>
          <a:xfrm>
            <a:off x="964325" y="5622479"/>
            <a:ext cx="20706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zh-TW" sz="4500" b="1" dirty="0">
                <a:solidFill>
                  <a:schemeClr val="bg1"/>
                </a:solidFill>
                <a:cs typeface="+mn-ea"/>
                <a:sym typeface="+mn-lt"/>
              </a:rPr>
              <a:t>6</a:t>
            </a:r>
            <a:r>
              <a:rPr kumimoji="1" lang="zh-TW" altLang="en-US" sz="4500" b="1" dirty="0">
                <a:solidFill>
                  <a:schemeClr val="bg1"/>
                </a:solidFill>
                <a:cs typeface="+mn-ea"/>
                <a:sym typeface="+mn-lt"/>
              </a:rPr>
              <a:t>核心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52F0710-36E1-59A4-9EE2-43630AB032C3}"/>
              </a:ext>
            </a:extLst>
          </p:cNvPr>
          <p:cNvSpPr txBox="1"/>
          <p:nvPr/>
        </p:nvSpPr>
        <p:spPr>
          <a:xfrm>
            <a:off x="3581124" y="5302286"/>
            <a:ext cx="204662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5500" b="1">
                <a:solidFill>
                  <a:schemeClr val="bg1"/>
                </a:solidFill>
                <a:cs typeface="+mn-ea"/>
                <a:sym typeface="+mn-lt"/>
              </a:rPr>
              <a:t>3.55x</a:t>
            </a:r>
          </a:p>
          <a:p>
            <a:pPr algn="r"/>
            <a:r>
              <a:rPr kumimoji="1" lang="en-US" altLang="zh-TW" sz="950" b="1">
                <a:solidFill>
                  <a:schemeClr val="bg1"/>
                </a:solidFill>
                <a:cs typeface="+mn-ea"/>
                <a:sym typeface="+mn-lt"/>
              </a:rPr>
              <a:t>CPU mark </a:t>
            </a:r>
            <a:r>
              <a:rPr kumimoji="1" lang="zh-TW" altLang="en-US" sz="950" b="1">
                <a:solidFill>
                  <a:schemeClr val="bg1"/>
                </a:solidFill>
                <a:cs typeface="+mn-ea"/>
                <a:sym typeface="+mn-lt"/>
              </a:rPr>
              <a:t>與前代</a:t>
            </a:r>
            <a:r>
              <a:rPr kumimoji="1" lang="en-US" altLang="zh-TW" sz="950" b="1">
                <a:solidFill>
                  <a:schemeClr val="bg1"/>
                </a:solidFill>
                <a:cs typeface="+mn-ea"/>
                <a:sym typeface="+mn-lt"/>
              </a:rPr>
              <a:t> 72XT</a:t>
            </a:r>
            <a:r>
              <a:rPr kumimoji="1" lang="zh-TW" altLang="en-US" sz="95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kumimoji="1" lang="en-US" altLang="zh-TW" sz="950" b="1">
                <a:solidFill>
                  <a:schemeClr val="bg1"/>
                </a:solidFill>
                <a:cs typeface="+mn-ea"/>
                <a:sym typeface="+mn-lt"/>
              </a:rPr>
              <a:t>CPU</a:t>
            </a:r>
            <a:r>
              <a:rPr kumimoji="1" lang="zh-TW" altLang="en-US" sz="950" b="1">
                <a:solidFill>
                  <a:schemeClr val="bg1"/>
                </a:solidFill>
                <a:cs typeface="+mn-ea"/>
                <a:sym typeface="+mn-lt"/>
              </a:rPr>
              <a:t>比較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A72242-20F6-FFDA-4089-6FB7A26AFFA3}"/>
              </a:ext>
            </a:extLst>
          </p:cNvPr>
          <p:cNvSpPr txBox="1"/>
          <p:nvPr/>
        </p:nvSpPr>
        <p:spPr>
          <a:xfrm>
            <a:off x="4698241" y="6455155"/>
            <a:ext cx="10454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050">
                <a:cs typeface="+mn-ea"/>
                <a:sym typeface="+mn-lt"/>
                <a:hlinkClick r:id="rId8"/>
              </a:rPr>
              <a:t>*效能對比參考</a:t>
            </a:r>
            <a:endParaRPr lang="en-TW" sz="105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8499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標誌, 時鐘, 儀錶, 街道 的圖片&#10;&#10;自動產生的描述">
            <a:extLst>
              <a:ext uri="{FF2B5EF4-FFF2-40B4-BE49-F238E27FC236}">
                <a16:creationId xmlns:a16="http://schemas.microsoft.com/office/drawing/2014/main" id="{F1F79EA1-1209-324B-BD43-34B2012FB4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332" y="3482025"/>
            <a:ext cx="1200000" cy="1200000"/>
          </a:xfrm>
          <a:prstGeom prst="roundRect">
            <a:avLst>
              <a:gd name="adj" fmla="val 1047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B430EE-0A1F-9745-A555-53DEE177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強勁效能打造高效能多媒體影音播放與串流平台</a:t>
            </a:r>
          </a:p>
        </p:txBody>
      </p:sp>
      <p:pic>
        <p:nvPicPr>
          <p:cNvPr id="5" name="圖片 4" descr="Cinema28_512.png">
            <a:extLst>
              <a:ext uri="{FF2B5EF4-FFF2-40B4-BE49-F238E27FC236}">
                <a16:creationId xmlns:a16="http://schemas.microsoft.com/office/drawing/2014/main" id="{EDCBDE68-4770-1E4F-A12B-DD205021F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97" y="5110268"/>
            <a:ext cx="1200000" cy="1200000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BE61B41B-C17F-3A4E-BF4B-C8DDF5AFB85F}"/>
              </a:ext>
            </a:extLst>
          </p:cNvPr>
          <p:cNvSpPr txBox="1"/>
          <p:nvPr/>
        </p:nvSpPr>
        <p:spPr>
          <a:xfrm>
            <a:off x="7560262" y="2176600"/>
            <a:ext cx="3737452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2133" b="1" kern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Plex Server </a:t>
            </a:r>
            <a:r>
              <a:rPr lang="zh-CN" altLang="en-US" sz="2133" b="1" kern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影音串流與轉檔</a:t>
            </a:r>
            <a:endParaRPr lang="en-US" altLang="en-US" sz="2133" b="1" kern="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4F99A8CB-6BC8-814F-B1E0-2375EC32FA8D}"/>
              </a:ext>
            </a:extLst>
          </p:cNvPr>
          <p:cNvSpPr txBox="1"/>
          <p:nvPr/>
        </p:nvSpPr>
        <p:spPr>
          <a:xfrm>
            <a:off x="1980797" y="5301594"/>
            <a:ext cx="3737452" cy="8059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lnSpc>
                <a:spcPts val="2933"/>
              </a:lnSpc>
              <a:buClr>
                <a:srgbClr val="000000"/>
              </a:buClr>
            </a:pPr>
            <a:r>
              <a:rPr lang="zh-CN" altLang="en-US" sz="2133" b="1" kern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使用 </a:t>
            </a:r>
            <a:r>
              <a:rPr lang="en-US" altLang="zh-CN" sz="2133" b="1" kern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Cinema28 </a:t>
            </a:r>
            <a:r>
              <a:rPr lang="zh-CN" altLang="en-US" sz="2133" b="1" kern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串流多媒體至各會議室的影音播放裝置</a:t>
            </a:r>
            <a:endParaRPr lang="en-US" altLang="en-US" sz="2133" b="1" kern="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FB9DF32-8548-4D48-A48B-45277B532DC1}"/>
              </a:ext>
            </a:extLst>
          </p:cNvPr>
          <p:cNvSpPr txBox="1"/>
          <p:nvPr/>
        </p:nvSpPr>
        <p:spPr>
          <a:xfrm>
            <a:off x="1980796" y="2270737"/>
            <a:ext cx="3680816" cy="4205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b="1" kern="0" err="1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QuMagie</a:t>
            </a:r>
            <a:r>
              <a:rPr lang="en-US" sz="2133" b="1" kern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 AI </a:t>
            </a:r>
            <a:r>
              <a:rPr lang="en-US" sz="2133" b="1" kern="0" err="1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相簿與相片分類</a:t>
            </a:r>
            <a:endParaRPr lang="en-US" sz="2133" b="1" kern="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pic>
        <p:nvPicPr>
          <p:cNvPr id="12" name="Shape 328">
            <a:extLst>
              <a:ext uri="{FF2B5EF4-FFF2-40B4-BE49-F238E27FC236}">
                <a16:creationId xmlns:a16="http://schemas.microsoft.com/office/drawing/2014/main" id="{0ABDEA6E-FFA2-1042-B82C-ABB12D1FD8BE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69" y="1827212"/>
            <a:ext cx="1200000" cy="1200000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E0A7F077-8E23-CD48-B53E-F1554CBE639C}"/>
              </a:ext>
            </a:extLst>
          </p:cNvPr>
          <p:cNvSpPr txBox="1"/>
          <p:nvPr/>
        </p:nvSpPr>
        <p:spPr>
          <a:xfrm>
            <a:off x="1969120" y="3693671"/>
            <a:ext cx="3651962" cy="8057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170">
              <a:lnSpc>
                <a:spcPts val="2933"/>
              </a:lnSpc>
              <a:buClr>
                <a:srgbClr val="000000"/>
              </a:buClr>
            </a:pPr>
            <a:r>
              <a:rPr lang="en-US" altLang="zh-TW" sz="2133" b="1" kern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CAYIN </a:t>
            </a:r>
            <a:r>
              <a:rPr lang="en-US" altLang="zh-TW" sz="2133" b="1" kern="0" err="1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MediaSign</a:t>
            </a:r>
            <a:r>
              <a:rPr lang="en-US" altLang="zh-TW" sz="2133" b="1" kern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 Player</a:t>
            </a:r>
          </a:p>
          <a:p>
            <a:pPr defTabSz="1219170">
              <a:lnSpc>
                <a:spcPts val="2933"/>
              </a:lnSpc>
              <a:buClr>
                <a:srgbClr val="000000"/>
              </a:buClr>
            </a:pPr>
            <a:r>
              <a:rPr lang="en-US" altLang="zh-TW" sz="2133" b="1" kern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HEVC (H.265) </a:t>
            </a:r>
            <a:r>
              <a:rPr lang="zh-TW" altLang="en-US" sz="2133" b="1" kern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即時轉檔播放</a:t>
            </a:r>
            <a:endParaRPr lang="en-US" sz="2133" b="1" kern="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1760FD05-5EAD-4B68-8A4D-88D7C3216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6315" y="2829049"/>
            <a:ext cx="4761399" cy="3939988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17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693D361E-FD8B-8040-B727-28B8BD1364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93" y="1839631"/>
            <a:ext cx="1265012" cy="1265012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2687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9D098D9-2D21-81D1-90BA-417965F3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207" y="1297170"/>
            <a:ext cx="4858015" cy="1715535"/>
          </a:xfrm>
        </p:spPr>
        <p:txBody>
          <a:bodyPr>
            <a:noAutofit/>
          </a:bodyPr>
          <a:lstStyle/>
          <a:p>
            <a:pPr>
              <a:lnSpc>
                <a:spcPts val="7000"/>
              </a:lnSpc>
            </a:pPr>
            <a:r>
              <a:rPr lang="zh-TW" altLang="en-US" sz="4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多元的儲存空間與功能擴充方案</a:t>
            </a:r>
            <a:br>
              <a:rPr lang="zh-TW" altLang="en-US" sz="45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</a:br>
            <a:endParaRPr lang="zh-TW" altLang="en-US" sz="4500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752303BC-BA3F-B473-2722-3CACED02562E}"/>
              </a:ext>
            </a:extLst>
          </p:cNvPr>
          <p:cNvCxnSpPr/>
          <p:nvPr/>
        </p:nvCxnSpPr>
        <p:spPr>
          <a:xfrm>
            <a:off x="1078029" y="1780645"/>
            <a:ext cx="369610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6632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771"/>
            <a:ext cx="12192000" cy="1378563"/>
          </a:xfrm>
        </p:spPr>
        <p:txBody>
          <a:bodyPr>
            <a:noAutofit/>
          </a:bodyPr>
          <a:lstStyle/>
          <a:p>
            <a:r>
              <a:rPr lang="zh-CN" altLang="en-US" sz="3733">
                <a:latin typeface="+mn-lt"/>
                <a:ea typeface="+mn-ea"/>
                <a:cs typeface="+mn-ea"/>
                <a:sym typeface="+mn-lt"/>
              </a:rPr>
              <a:t>儲存擴充：</a:t>
            </a:r>
            <a:r>
              <a:rPr lang="en-US" altLang="zh-CN" sz="3733">
                <a:latin typeface="+mn-lt"/>
                <a:ea typeface="+mn-ea"/>
                <a:cs typeface="+mn-ea"/>
                <a:sym typeface="+mn-lt"/>
              </a:rPr>
              <a:t>TR-002 / TR-004 USB RAID </a:t>
            </a:r>
            <a:r>
              <a:rPr lang="zh-CN" altLang="en-US" sz="3733">
                <a:latin typeface="+mn-lt"/>
                <a:ea typeface="+mn-ea"/>
                <a:cs typeface="+mn-ea"/>
                <a:sym typeface="+mn-lt"/>
              </a:rPr>
              <a:t>擴充櫃</a:t>
            </a:r>
            <a:br>
              <a:rPr lang="en-US" altLang="zh-CN" sz="3733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3733">
                <a:latin typeface="+mn-lt"/>
                <a:ea typeface="+mn-ea"/>
                <a:cs typeface="+mn-ea"/>
                <a:sym typeface="+mn-lt"/>
              </a:rPr>
              <a:t>提供經濟的硬體</a:t>
            </a:r>
            <a:r>
              <a:rPr lang="en-US" altLang="zh-CN" sz="3733">
                <a:latin typeface="+mn-lt"/>
                <a:ea typeface="+mn-ea"/>
                <a:cs typeface="+mn-ea"/>
                <a:sym typeface="+mn-lt"/>
              </a:rPr>
              <a:t> RAID </a:t>
            </a:r>
            <a:r>
              <a:rPr lang="zh-CN" altLang="en-US" sz="3733">
                <a:latin typeface="+mn-lt"/>
                <a:ea typeface="+mn-ea"/>
                <a:cs typeface="+mn-ea"/>
                <a:sym typeface="+mn-lt"/>
              </a:rPr>
              <a:t>儲存擴充需求</a:t>
            </a:r>
            <a:endParaRPr lang="zh-TW" altLang="en-US" sz="3733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5ED3F0B-3646-E04F-BF7D-F94F8A5F4102}"/>
              </a:ext>
            </a:extLst>
          </p:cNvPr>
          <p:cNvSpPr txBox="1"/>
          <p:nvPr/>
        </p:nvSpPr>
        <p:spPr>
          <a:xfrm>
            <a:off x="888350" y="1795011"/>
            <a:ext cx="9399029" cy="124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7061" indent="-237061" defTabSz="1219170">
              <a:lnSpc>
                <a:spcPts val="3067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CN" sz="2133" kern="0">
                <a:solidFill>
                  <a:prstClr val="black"/>
                </a:solidFill>
                <a:cs typeface="+mn-ea"/>
                <a:sym typeface="+mn-lt"/>
              </a:rPr>
              <a:t>NAS 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透過</a:t>
            </a:r>
            <a:r>
              <a:rPr lang="en-US" altLang="zh-TW" sz="2133" kern="0">
                <a:solidFill>
                  <a:prstClr val="black"/>
                </a:solidFill>
                <a:cs typeface="+mn-ea"/>
                <a:sym typeface="+mn-lt"/>
              </a:rPr>
              <a:t> USB 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埠即可</a:t>
            </a:r>
            <a:r>
              <a:rPr lang="zh-CN" altLang="en-US" sz="2133" kern="0">
                <a:solidFill>
                  <a:prstClr val="black"/>
                </a:solidFill>
                <a:cs typeface="+mn-ea"/>
                <a:sym typeface="+mn-lt"/>
              </a:rPr>
              <a:t>存取</a:t>
            </a:r>
            <a:r>
              <a:rPr lang="en-US" altLang="zh-CN" sz="2133" kern="0">
                <a:solidFill>
                  <a:prstClr val="black"/>
                </a:solidFill>
                <a:cs typeface="+mn-ea"/>
                <a:sym typeface="+mn-lt"/>
              </a:rPr>
              <a:t> TR USB RAID </a:t>
            </a:r>
            <a:r>
              <a:rPr lang="zh-CN" altLang="en-US" sz="2133" kern="0">
                <a:solidFill>
                  <a:prstClr val="black"/>
                </a:solidFill>
                <a:cs typeface="+mn-ea"/>
                <a:sym typeface="+mn-lt"/>
              </a:rPr>
              <a:t>儲存擴充設備</a:t>
            </a:r>
            <a:endParaRPr lang="en-US" altLang="zh-CN" sz="2133" kern="0">
              <a:solidFill>
                <a:prstClr val="black"/>
              </a:solidFill>
              <a:cs typeface="+mn-ea"/>
              <a:sym typeface="+mn-lt"/>
            </a:endParaRPr>
          </a:p>
          <a:p>
            <a:pPr marL="237061" indent="-237061" defTabSz="1219170">
              <a:lnSpc>
                <a:spcPts val="3067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內建</a:t>
            </a:r>
            <a:r>
              <a:rPr lang="en-US" altLang="zh-TW" sz="2133" kern="0">
                <a:solidFill>
                  <a:prstClr val="black"/>
                </a:solidFill>
                <a:cs typeface="+mn-ea"/>
                <a:sym typeface="+mn-lt"/>
              </a:rPr>
              <a:t> USB Type-C 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提供即插即用功能，支援</a:t>
            </a:r>
            <a:r>
              <a:rPr lang="en-US" altLang="zh-TW" sz="2133" kern="0">
                <a:solidFill>
                  <a:prstClr val="black"/>
                </a:solidFill>
                <a:cs typeface="+mn-ea"/>
                <a:sym typeface="+mn-lt"/>
              </a:rPr>
              <a:t> USB Type-A &amp; Type-C 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主機</a:t>
            </a:r>
            <a:endParaRPr lang="en-US" altLang="zh-TW" sz="2133" kern="0">
              <a:solidFill>
                <a:prstClr val="black"/>
              </a:solidFill>
              <a:cs typeface="+mn-ea"/>
              <a:sym typeface="+mn-lt"/>
            </a:endParaRPr>
          </a:p>
          <a:p>
            <a:pPr marL="237061" indent="-237061" defTabSz="1219170">
              <a:lnSpc>
                <a:spcPts val="3067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133" kern="0">
                <a:solidFill>
                  <a:prstClr val="black"/>
                </a:solidFill>
                <a:cs typeface="+mn-ea"/>
                <a:sym typeface="+mn-lt"/>
              </a:rPr>
              <a:t>NAS 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支援最多</a:t>
            </a:r>
            <a:r>
              <a:rPr lang="en-US" altLang="zh-TW" sz="2133" kern="0">
                <a:solidFill>
                  <a:prstClr val="black"/>
                </a:solidFill>
                <a:cs typeface="+mn-ea"/>
                <a:sym typeface="+mn-lt"/>
              </a:rPr>
              <a:t> 2 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台</a:t>
            </a:r>
            <a:r>
              <a:rPr lang="en-US" altLang="zh-TW" sz="2133" kern="0">
                <a:solidFill>
                  <a:prstClr val="black"/>
                </a:solidFill>
                <a:cs typeface="+mn-ea"/>
                <a:sym typeface="+mn-lt"/>
              </a:rPr>
              <a:t> TR-002/TR-004 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裝置</a:t>
            </a:r>
            <a:endParaRPr lang="en-US" sz="2133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C3D54C4-A9D5-416F-835D-E4C24C4C91FD}"/>
              </a:ext>
            </a:extLst>
          </p:cNvPr>
          <p:cNvSpPr txBox="1"/>
          <p:nvPr/>
        </p:nvSpPr>
        <p:spPr>
          <a:xfrm>
            <a:off x="805703" y="6136905"/>
            <a:ext cx="1597013" cy="359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733" b="1" kern="0">
                <a:solidFill>
                  <a:srgbClr val="1167A7"/>
                </a:solidFill>
                <a:cs typeface="+mn-ea"/>
                <a:sym typeface="+mn-lt"/>
              </a:rPr>
              <a:t>TR-002</a:t>
            </a:r>
            <a:endParaRPr lang="zh-TW" altLang="en-US" sz="1733" b="1" kern="0">
              <a:solidFill>
                <a:srgbClr val="1167A7"/>
              </a:solidFill>
              <a:cs typeface="+mn-ea"/>
              <a:sym typeface="+mn-lt"/>
            </a:endParaRPr>
          </a:p>
        </p:txBody>
      </p:sp>
      <p:sp>
        <p:nvSpPr>
          <p:cNvPr id="9" name="Shape 528">
            <a:extLst>
              <a:ext uri="{FF2B5EF4-FFF2-40B4-BE49-F238E27FC236}">
                <a16:creationId xmlns:a16="http://schemas.microsoft.com/office/drawing/2014/main" id="{D9564C5D-4B7A-4535-B32A-905E30BF36EE}"/>
              </a:ext>
            </a:extLst>
          </p:cNvPr>
          <p:cNvSpPr/>
          <p:nvPr/>
        </p:nvSpPr>
        <p:spPr>
          <a:xfrm flipH="1">
            <a:off x="8804520" y="3067723"/>
            <a:ext cx="2746033" cy="1542777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gradFill>
              <a:gsLst>
                <a:gs pos="0">
                  <a:srgbClr val="2A3B54"/>
                </a:gs>
                <a:gs pos="100000">
                  <a:srgbClr val="6787B0"/>
                </a:gs>
              </a:gsLst>
              <a:lin ang="5400000" scaled="1"/>
            </a:gradFill>
          </a:ln>
          <a:effectLst>
            <a:outerShdw blurRad="406400" dist="177800" dir="3660000" sx="106000" sy="106000" algn="ctr" rotWithShape="0">
              <a:srgbClr val="000000">
                <a:alpha val="34000"/>
              </a:srgbClr>
            </a:outerShd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圓角化對角線角落矩形 8">
            <a:extLst>
              <a:ext uri="{FF2B5EF4-FFF2-40B4-BE49-F238E27FC236}">
                <a16:creationId xmlns:a16="http://schemas.microsoft.com/office/drawing/2014/main" id="{196C2F08-86A6-4A28-8F2A-BAFA929C55BC}"/>
              </a:ext>
            </a:extLst>
          </p:cNvPr>
          <p:cNvSpPr/>
          <p:nvPr/>
        </p:nvSpPr>
        <p:spPr>
          <a:xfrm flipH="1">
            <a:off x="8798629" y="3062281"/>
            <a:ext cx="847875" cy="421128"/>
          </a:xfrm>
          <a:prstGeom prst="snip2DiagRect">
            <a:avLst/>
          </a:prstGeom>
          <a:gradFill>
            <a:gsLst>
              <a:gs pos="100000">
                <a:srgbClr val="293952"/>
              </a:gs>
              <a:gs pos="0">
                <a:srgbClr val="6787B0"/>
              </a:gs>
            </a:gsLst>
            <a:lin ang="0" scaled="0"/>
          </a:gradFill>
          <a:ln w="12700">
            <a:noFill/>
          </a:ln>
          <a:effectLst>
            <a:outerShdw blurRad="431800" dist="1016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380144" indent="-380144" defTabSz="1219170">
              <a:buClr>
                <a:srgbClr val="000000"/>
              </a:buClr>
            </a:pP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隨附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FC38501-5C79-4AA3-97F5-AC789722EFAD}"/>
              </a:ext>
            </a:extLst>
          </p:cNvPr>
          <p:cNvSpPr txBox="1"/>
          <p:nvPr/>
        </p:nvSpPr>
        <p:spPr>
          <a:xfrm>
            <a:off x="8886660" y="3514979"/>
            <a:ext cx="2944389" cy="985078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USB 3.2 Gen1 或Gen2 Type-C 對 </a:t>
            </a:r>
            <a:endParaRPr lang="zh-TW" altLang="en-US" sz="1867" kern="0">
              <a:solidFill>
                <a:prstClr val="black"/>
              </a:solidFill>
              <a:cs typeface="+mn-ea"/>
              <a:sym typeface="+mn-lt"/>
            </a:endParaRPr>
          </a:p>
          <a:p>
            <a:pPr defTabSz="1219170">
              <a:buClr>
                <a:srgbClr val="000000"/>
              </a:buClr>
            </a:pP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Type-A </a:t>
            </a:r>
            <a:r>
              <a:rPr lang="en-US" altLang="zh-TW" sz="1867" kern="0" err="1">
                <a:solidFill>
                  <a:prstClr val="black"/>
                </a:solidFill>
                <a:cs typeface="+mn-ea"/>
                <a:sym typeface="+mn-lt"/>
              </a:rPr>
              <a:t>線材</a:t>
            </a:r>
            <a:endParaRPr lang="zh-TW" altLang="en-US" sz="1867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CB2711A-B010-4241-93F2-B359D76B2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777" y="2750801"/>
            <a:ext cx="1844911" cy="1993529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4" name="Shape 528">
            <a:extLst>
              <a:ext uri="{FF2B5EF4-FFF2-40B4-BE49-F238E27FC236}">
                <a16:creationId xmlns:a16="http://schemas.microsoft.com/office/drawing/2014/main" id="{2E2795AA-F996-4AAD-9CD2-71A5313CCA28}"/>
              </a:ext>
            </a:extLst>
          </p:cNvPr>
          <p:cNvSpPr/>
          <p:nvPr/>
        </p:nvSpPr>
        <p:spPr>
          <a:xfrm flipH="1">
            <a:off x="8804520" y="5198761"/>
            <a:ext cx="2752717" cy="912937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gradFill>
              <a:gsLst>
                <a:gs pos="0">
                  <a:srgbClr val="2A3B54"/>
                </a:gs>
                <a:gs pos="100000">
                  <a:srgbClr val="6787B0"/>
                </a:gs>
              </a:gsLst>
              <a:lin ang="5400000" scaled="1"/>
            </a:gradFill>
          </a:ln>
          <a:effectLst>
            <a:outerShdw blurRad="406400" dist="177800" dir="3660000" sx="106000" sy="106000" algn="ctr" rotWithShape="0">
              <a:srgbClr val="000000">
                <a:alpha val="34000"/>
              </a:srgbClr>
            </a:outerShdw>
          </a:effectLst>
        </p:spPr>
        <p:txBody>
          <a:bodyPr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2066AFD1-BF33-4C6A-97AD-B6FAB351C683}"/>
              </a:ext>
            </a:extLst>
          </p:cNvPr>
          <p:cNvSpPr/>
          <p:nvPr/>
        </p:nvSpPr>
        <p:spPr>
          <a:xfrm flipH="1">
            <a:off x="8798629" y="5193317"/>
            <a:ext cx="847875" cy="421128"/>
          </a:xfrm>
          <a:prstGeom prst="snip2DiagRect">
            <a:avLst/>
          </a:prstGeom>
          <a:gradFill>
            <a:gsLst>
              <a:gs pos="100000">
                <a:srgbClr val="293952"/>
              </a:gs>
              <a:gs pos="0">
                <a:srgbClr val="6787B0"/>
              </a:gs>
            </a:gsLst>
            <a:lin ang="0" scaled="0"/>
          </a:gradFill>
          <a:ln w="12700">
            <a:noFill/>
          </a:ln>
          <a:effectLst>
            <a:outerShdw blurRad="431800" dist="1016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380144" indent="-380144" defTabSz="1219170">
              <a:buClr>
                <a:srgbClr val="000000"/>
              </a:buClr>
            </a:pP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選購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40E616E-FD75-4648-9417-2F17520FF418}"/>
              </a:ext>
            </a:extLst>
          </p:cNvPr>
          <p:cNvSpPr txBox="1"/>
          <p:nvPr/>
        </p:nvSpPr>
        <p:spPr>
          <a:xfrm>
            <a:off x="8846755" y="5648943"/>
            <a:ext cx="273966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Type-C 對 Type-C </a:t>
            </a:r>
            <a:r>
              <a:rPr lang="en-US" altLang="zh-TW" sz="1867" kern="0" err="1">
                <a:solidFill>
                  <a:prstClr val="black"/>
                </a:solidFill>
                <a:cs typeface="+mn-ea"/>
                <a:sym typeface="+mn-lt"/>
              </a:rPr>
              <a:t>線材</a:t>
            </a:r>
            <a:endParaRPr lang="zh-TW" altLang="en-US" sz="1867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32914ECE-0B77-40C3-A9A2-27C480CAD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679" y="4756887"/>
            <a:ext cx="1933103" cy="1933103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2E09865C-1B82-204C-9335-C042360BBEB0}"/>
              </a:ext>
            </a:extLst>
          </p:cNvPr>
          <p:cNvSpPr txBox="1"/>
          <p:nvPr/>
        </p:nvSpPr>
        <p:spPr>
          <a:xfrm>
            <a:off x="4184451" y="6129562"/>
            <a:ext cx="1597013" cy="359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733" b="1" kern="0">
                <a:solidFill>
                  <a:srgbClr val="1167A7"/>
                </a:solidFill>
                <a:cs typeface="+mn-ea"/>
                <a:sym typeface="+mn-lt"/>
              </a:rPr>
              <a:t>TR-004</a:t>
            </a:r>
            <a:endParaRPr lang="zh-TW" altLang="en-US" sz="1733" b="1" kern="0">
              <a:solidFill>
                <a:srgbClr val="1167A7"/>
              </a:solidFill>
              <a:cs typeface="+mn-ea"/>
              <a:sym typeface="+mn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BE3D927-11EE-FE49-9A35-543F5657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5528" y="3388959"/>
            <a:ext cx="4327939" cy="2702557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3C90E2E-D521-4541-8795-8FC356ADB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667" y="3388959"/>
            <a:ext cx="1985815" cy="2776200"/>
          </a:xfrm>
          <a:prstGeom prst="rect">
            <a:avLst/>
          </a:prstGeom>
          <a:noFill/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CC1D8E0B-B241-8042-8873-BCADF334F47E}"/>
              </a:ext>
            </a:extLst>
          </p:cNvPr>
          <p:cNvSpPr txBox="1"/>
          <p:nvPr/>
        </p:nvSpPr>
        <p:spPr>
          <a:xfrm>
            <a:off x="463623" y="6319045"/>
            <a:ext cx="2385565" cy="42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3067"/>
              </a:lnSpc>
              <a:buClr>
                <a:srgbClr val="000000"/>
              </a:buClr>
            </a:pPr>
            <a:r>
              <a:rPr lang="en-US" sz="1333" kern="0">
                <a:solidFill>
                  <a:prstClr val="black"/>
                </a:solidFill>
                <a:cs typeface="+mn-ea"/>
                <a:sym typeface="+mn-lt"/>
              </a:rPr>
              <a:t>USB 3.2 Gen2 10Gbps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D1099655-6F31-624F-91DC-FBF38088FFB8}"/>
              </a:ext>
            </a:extLst>
          </p:cNvPr>
          <p:cNvSpPr txBox="1"/>
          <p:nvPr/>
        </p:nvSpPr>
        <p:spPr>
          <a:xfrm>
            <a:off x="3818522" y="6333671"/>
            <a:ext cx="2385565" cy="42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3067"/>
              </a:lnSpc>
              <a:buClr>
                <a:srgbClr val="000000"/>
              </a:buClr>
            </a:pPr>
            <a:r>
              <a:rPr lang="en-US" sz="1333" kern="0">
                <a:solidFill>
                  <a:prstClr val="black"/>
                </a:solidFill>
                <a:cs typeface="+mn-ea"/>
                <a:sym typeface="+mn-lt"/>
              </a:rPr>
              <a:t>USB 3.2 Gen1 5Gbps</a:t>
            </a:r>
          </a:p>
        </p:txBody>
      </p:sp>
    </p:spTree>
    <p:extLst>
      <p:ext uri="{BB962C8B-B14F-4D97-AF65-F5344CB8AC3E}">
        <p14:creationId xmlns:p14="http://schemas.microsoft.com/office/powerpoint/2010/main" val="16115008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771"/>
            <a:ext cx="12192000" cy="1378563"/>
          </a:xfrm>
        </p:spPr>
        <p:txBody>
          <a:bodyPr>
            <a:noAutofit/>
          </a:bodyPr>
          <a:lstStyle/>
          <a:p>
            <a:r>
              <a:rPr lang="zh-CN" altLang="en-US" sz="3733">
                <a:latin typeface="+mn-lt"/>
                <a:ea typeface="+mn-ea"/>
                <a:cs typeface="+mn-ea"/>
                <a:sym typeface="+mn-lt"/>
              </a:rPr>
              <a:t>儲存擴充：</a:t>
            </a:r>
            <a:r>
              <a:rPr lang="en-US" altLang="zh-CN" sz="3733">
                <a:latin typeface="+mn-lt"/>
                <a:ea typeface="+mn-ea"/>
                <a:cs typeface="+mn-ea"/>
                <a:sym typeface="+mn-lt"/>
              </a:rPr>
              <a:t>TL-D800C USB JBOD </a:t>
            </a:r>
            <a:r>
              <a:rPr lang="zh-CN" altLang="en-US" sz="3733">
                <a:latin typeface="+mn-lt"/>
                <a:ea typeface="+mn-ea"/>
                <a:cs typeface="+mn-ea"/>
                <a:sym typeface="+mn-lt"/>
              </a:rPr>
              <a:t>擴充櫃</a:t>
            </a:r>
            <a:br>
              <a:rPr lang="en-US" altLang="zh-CN" sz="3733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3733">
                <a:latin typeface="+mn-lt"/>
                <a:ea typeface="+mn-ea"/>
                <a:cs typeface="+mn-ea"/>
                <a:sym typeface="+mn-lt"/>
              </a:rPr>
              <a:t>提供經濟的</a:t>
            </a:r>
            <a:r>
              <a:rPr lang="en-US" altLang="zh-CN" sz="3733">
                <a:latin typeface="+mn-lt"/>
                <a:ea typeface="+mn-ea"/>
                <a:cs typeface="+mn-ea"/>
                <a:sym typeface="+mn-lt"/>
              </a:rPr>
              <a:t> USB 3.2 Gen2 10Gbps </a:t>
            </a:r>
            <a:r>
              <a:rPr lang="zh-CN" altLang="en-US" sz="3733">
                <a:latin typeface="+mn-lt"/>
                <a:ea typeface="+mn-ea"/>
                <a:cs typeface="+mn-ea"/>
                <a:sym typeface="+mn-lt"/>
              </a:rPr>
              <a:t>儲存擴充需求</a:t>
            </a:r>
            <a:endParaRPr lang="zh-TW" altLang="en-US" sz="3733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3E79CA6B-DD0A-5145-9378-937AB73F2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5" t="11714" r="20199" b="11884"/>
          <a:stretch/>
        </p:blipFill>
        <p:spPr bwMode="auto">
          <a:xfrm>
            <a:off x="793875" y="2768136"/>
            <a:ext cx="5873485" cy="3620515"/>
          </a:xfrm>
          <a:prstGeom prst="rect">
            <a:avLst/>
          </a:prstGeom>
          <a:noFill/>
          <a:effectLst>
            <a:outerShdw blurRad="431800" dist="76200" dir="5760000" sx="106000" sy="106000" algn="ctr" rotWithShape="0">
              <a:srgbClr val="000000">
                <a:alpha val="2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3">
            <a:extLst>
              <a:ext uri="{FF2B5EF4-FFF2-40B4-BE49-F238E27FC236}">
                <a16:creationId xmlns:a16="http://schemas.microsoft.com/office/drawing/2014/main" id="{0FB27569-84DB-0D47-B9E1-1EA20A2358E2}"/>
              </a:ext>
            </a:extLst>
          </p:cNvPr>
          <p:cNvSpPr txBox="1"/>
          <p:nvPr/>
        </p:nvSpPr>
        <p:spPr>
          <a:xfrm>
            <a:off x="576668" y="1768199"/>
            <a:ext cx="794028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CN" sz="2133" kern="0">
                <a:solidFill>
                  <a:prstClr val="black"/>
                </a:solidFill>
                <a:cs typeface="+mn-ea"/>
                <a:sym typeface="+mn-lt"/>
              </a:rPr>
              <a:t>NAS 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透過</a:t>
            </a:r>
            <a:r>
              <a:rPr lang="en-US" altLang="zh-TW" sz="2133" kern="0">
                <a:solidFill>
                  <a:prstClr val="black"/>
                </a:solidFill>
                <a:cs typeface="+mn-ea"/>
                <a:sym typeface="+mn-lt"/>
              </a:rPr>
              <a:t> USB 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埠即可</a:t>
            </a:r>
            <a:r>
              <a:rPr lang="zh-CN" altLang="en-US" sz="2133" kern="0">
                <a:solidFill>
                  <a:prstClr val="black"/>
                </a:solidFill>
                <a:cs typeface="+mn-ea"/>
                <a:sym typeface="+mn-lt"/>
              </a:rPr>
              <a:t>存取</a:t>
            </a:r>
            <a:r>
              <a:rPr lang="en-US" altLang="zh-CN" sz="2133" kern="0">
                <a:solidFill>
                  <a:prstClr val="black"/>
                </a:solidFill>
                <a:cs typeface="+mn-ea"/>
                <a:sym typeface="+mn-lt"/>
              </a:rPr>
              <a:t> TL USB JBOD </a:t>
            </a:r>
            <a:r>
              <a:rPr lang="zh-CN" altLang="en-US" sz="2133" kern="0">
                <a:solidFill>
                  <a:prstClr val="black"/>
                </a:solidFill>
                <a:cs typeface="+mn-ea"/>
                <a:sym typeface="+mn-lt"/>
              </a:rPr>
              <a:t>儲存擴充設備</a:t>
            </a:r>
            <a:endParaRPr lang="en-US" altLang="zh-CN" sz="2133" kern="0">
              <a:solidFill>
                <a:prstClr val="black"/>
              </a:solidFill>
              <a:cs typeface="+mn-ea"/>
              <a:sym typeface="+mn-lt"/>
            </a:endParaRPr>
          </a:p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2133" kern="0">
                <a:solidFill>
                  <a:prstClr val="black"/>
                </a:solidFill>
                <a:cs typeface="+mn-ea"/>
                <a:sym typeface="+mn-lt"/>
              </a:rPr>
              <a:t>USB Type-C 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提供高達</a:t>
            </a:r>
            <a:r>
              <a:rPr lang="en-US" altLang="zh-TW" sz="2133" kern="0">
                <a:solidFill>
                  <a:prstClr val="black"/>
                </a:solidFill>
                <a:cs typeface="+mn-ea"/>
                <a:sym typeface="+mn-lt"/>
              </a:rPr>
              <a:t> USB 3.2 Gen2 10Gb/s </a:t>
            </a:r>
            <a:r>
              <a:rPr lang="zh-TW" altLang="en-US" sz="2133" kern="0">
                <a:solidFill>
                  <a:prstClr val="black"/>
                </a:solidFill>
                <a:cs typeface="+mn-ea"/>
                <a:sym typeface="+mn-lt"/>
              </a:rPr>
              <a:t>效能</a:t>
            </a:r>
            <a:endParaRPr lang="en-US" sz="2133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DB9A83D-F063-A94E-B96D-AEF9E986CC33}"/>
              </a:ext>
            </a:extLst>
          </p:cNvPr>
          <p:cNvSpPr txBox="1"/>
          <p:nvPr/>
        </p:nvSpPr>
        <p:spPr>
          <a:xfrm>
            <a:off x="2718794" y="6260137"/>
            <a:ext cx="159701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TW" sz="1867" b="1" kern="0">
                <a:solidFill>
                  <a:srgbClr val="000000"/>
                </a:solidFill>
                <a:cs typeface="+mn-ea"/>
                <a:sym typeface="+mn-lt"/>
              </a:rPr>
              <a:t>TL-D800C</a:t>
            </a:r>
            <a:endParaRPr lang="zh-TW" altLang="en-US" sz="1867" b="1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3" name="Shape 528">
            <a:extLst>
              <a:ext uri="{FF2B5EF4-FFF2-40B4-BE49-F238E27FC236}">
                <a16:creationId xmlns:a16="http://schemas.microsoft.com/office/drawing/2014/main" id="{F4E2BE01-6554-FA42-ADA3-A9BE5DE9740C}"/>
              </a:ext>
            </a:extLst>
          </p:cNvPr>
          <p:cNvSpPr/>
          <p:nvPr/>
        </p:nvSpPr>
        <p:spPr>
          <a:xfrm flipH="1">
            <a:off x="8617214" y="2988285"/>
            <a:ext cx="2752717" cy="1231107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gradFill>
              <a:gsLst>
                <a:gs pos="0">
                  <a:srgbClr val="1167A7"/>
                </a:gs>
                <a:gs pos="100000">
                  <a:srgbClr val="6787B0"/>
                </a:gs>
              </a:gsLst>
              <a:lin ang="5400000" scaled="1"/>
            </a:gradFill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4" name="圓角化對角線角落矩形 8">
            <a:extLst>
              <a:ext uri="{FF2B5EF4-FFF2-40B4-BE49-F238E27FC236}">
                <a16:creationId xmlns:a16="http://schemas.microsoft.com/office/drawing/2014/main" id="{3E4695FA-41E6-ED4B-8E77-45FA35EDCDDF}"/>
              </a:ext>
            </a:extLst>
          </p:cNvPr>
          <p:cNvSpPr/>
          <p:nvPr/>
        </p:nvSpPr>
        <p:spPr>
          <a:xfrm flipH="1">
            <a:off x="8616765" y="2988285"/>
            <a:ext cx="847875" cy="421128"/>
          </a:xfrm>
          <a:prstGeom prst="snip2DiagRect">
            <a:avLst/>
          </a:prstGeom>
          <a:gradFill>
            <a:gsLst>
              <a:gs pos="0">
                <a:srgbClr val="2A3B54"/>
              </a:gs>
              <a:gs pos="100000">
                <a:srgbClr val="6787B0"/>
              </a:gs>
            </a:gsLst>
            <a:lin ang="5400000" scaled="1"/>
          </a:gradFill>
          <a:ln w="12700">
            <a:noFill/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380144" indent="-380144" defTabSz="1219170">
              <a:buClr>
                <a:srgbClr val="000000"/>
              </a:buClr>
            </a:pP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隨附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94E610F-BD10-0C44-BAF7-28BF53377C04}"/>
              </a:ext>
            </a:extLst>
          </p:cNvPr>
          <p:cNvSpPr txBox="1"/>
          <p:nvPr/>
        </p:nvSpPr>
        <p:spPr>
          <a:xfrm>
            <a:off x="8664891" y="3424660"/>
            <a:ext cx="2739668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USB 3.2 Gen2 10Gbps Type-C 對 Type-A </a:t>
            </a:r>
            <a:r>
              <a:rPr lang="en-US" altLang="zh-TW" sz="1867" kern="0" err="1">
                <a:solidFill>
                  <a:prstClr val="black"/>
                </a:solidFill>
                <a:cs typeface="+mn-ea"/>
                <a:sym typeface="+mn-lt"/>
              </a:rPr>
              <a:t>線材</a:t>
            </a:r>
            <a:endParaRPr lang="zh-TW" altLang="en-US" sz="1867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8130922D-39AC-8F45-A50F-DB0883B99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546" y="2676805"/>
            <a:ext cx="1844911" cy="1993529"/>
          </a:xfrm>
          <a:prstGeom prst="rect">
            <a:avLst/>
          </a:prstGeom>
          <a:effectLst>
            <a:outerShdw blurRad="431800" dist="254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9" name="Shape 528">
            <a:extLst>
              <a:ext uri="{FF2B5EF4-FFF2-40B4-BE49-F238E27FC236}">
                <a16:creationId xmlns:a16="http://schemas.microsoft.com/office/drawing/2014/main" id="{D538FC44-A8B2-F94F-A728-7B998EFB69CD}"/>
              </a:ext>
            </a:extLst>
          </p:cNvPr>
          <p:cNvSpPr/>
          <p:nvPr/>
        </p:nvSpPr>
        <p:spPr>
          <a:xfrm flipH="1">
            <a:off x="8617214" y="5119322"/>
            <a:ext cx="2752717" cy="912937"/>
          </a:xfrm>
          <a:prstGeom prst="snip2DiagRect">
            <a:avLst>
              <a:gd name="adj1" fmla="val 0"/>
              <a:gd name="adj2" fmla="val 12393"/>
            </a:avLst>
          </a:prstGeom>
          <a:noFill/>
          <a:ln w="12700">
            <a:gradFill>
              <a:gsLst>
                <a:gs pos="0">
                  <a:srgbClr val="1167A7"/>
                </a:gs>
                <a:gs pos="100000">
                  <a:srgbClr val="6787B0"/>
                </a:gs>
              </a:gsLst>
              <a:lin ang="5400000" scaled="1"/>
            </a:gradFill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0" name="圓角化對角線角落矩形 8">
            <a:extLst>
              <a:ext uri="{FF2B5EF4-FFF2-40B4-BE49-F238E27FC236}">
                <a16:creationId xmlns:a16="http://schemas.microsoft.com/office/drawing/2014/main" id="{68C14FA8-AF2C-0844-AFF1-9782F4827B28}"/>
              </a:ext>
            </a:extLst>
          </p:cNvPr>
          <p:cNvSpPr/>
          <p:nvPr/>
        </p:nvSpPr>
        <p:spPr>
          <a:xfrm flipH="1">
            <a:off x="8616765" y="5119321"/>
            <a:ext cx="847875" cy="421128"/>
          </a:xfrm>
          <a:prstGeom prst="snip2DiagRect">
            <a:avLst/>
          </a:prstGeom>
          <a:gradFill>
            <a:gsLst>
              <a:gs pos="0">
                <a:srgbClr val="2A3B54"/>
              </a:gs>
              <a:gs pos="100000">
                <a:srgbClr val="6787B0"/>
              </a:gs>
            </a:gsLst>
            <a:lin ang="5400000" scaled="1"/>
          </a:gradFill>
          <a:ln w="12700">
            <a:noFill/>
          </a:ln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380144" indent="-380144" defTabSz="1219170">
              <a:buClr>
                <a:srgbClr val="000000"/>
              </a:buClr>
            </a:pPr>
            <a:r>
              <a:rPr lang="zh-TW" altLang="en-US" sz="1867" b="1" kern="0">
                <a:solidFill>
                  <a:prstClr val="white"/>
                </a:solidFill>
                <a:cs typeface="+mn-ea"/>
                <a:sym typeface="+mn-lt"/>
              </a:rPr>
              <a:t>選購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E666775C-C684-444B-BF8D-2EC63321EF2D}"/>
              </a:ext>
            </a:extLst>
          </p:cNvPr>
          <p:cNvSpPr txBox="1"/>
          <p:nvPr/>
        </p:nvSpPr>
        <p:spPr>
          <a:xfrm>
            <a:off x="8626391" y="5574947"/>
            <a:ext cx="273966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TW" sz="1867" kern="0">
                <a:solidFill>
                  <a:prstClr val="black"/>
                </a:solidFill>
                <a:cs typeface="+mn-ea"/>
                <a:sym typeface="+mn-lt"/>
              </a:rPr>
              <a:t>Type-C 對 Type-C </a:t>
            </a:r>
            <a:r>
              <a:rPr lang="en-US" altLang="zh-TW" sz="1867" kern="0" err="1">
                <a:solidFill>
                  <a:prstClr val="black"/>
                </a:solidFill>
                <a:cs typeface="+mn-ea"/>
                <a:sym typeface="+mn-lt"/>
              </a:rPr>
              <a:t>線材</a:t>
            </a:r>
            <a:endParaRPr lang="zh-TW" altLang="en-US" sz="1867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8B303A51-CFA1-0043-AFE6-4E2F67D3EB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449" y="4682891"/>
            <a:ext cx="1933103" cy="1933103"/>
          </a:xfrm>
          <a:prstGeom prst="rect">
            <a:avLst/>
          </a:prstGeom>
          <a:effectLst>
            <a:outerShdw blurRad="431800" dist="254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4860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771"/>
            <a:ext cx="12192000" cy="1378563"/>
          </a:xfrm>
        </p:spPr>
        <p:txBody>
          <a:bodyPr>
            <a:noAutofit/>
          </a:bodyPr>
          <a:lstStyle/>
          <a:p>
            <a:r>
              <a:rPr lang="zh-CN" altLang="en-US" sz="3733">
                <a:latin typeface="+mn-lt"/>
                <a:ea typeface="+mn-ea"/>
                <a:cs typeface="+mn-ea"/>
                <a:sym typeface="+mn-lt"/>
              </a:rPr>
              <a:t>儲存擴充：</a:t>
            </a:r>
            <a:r>
              <a:rPr lang="en-US" altLang="zh-CN" sz="3733">
                <a:latin typeface="+mn-lt"/>
                <a:ea typeface="+mn-ea"/>
                <a:cs typeface="+mn-ea"/>
                <a:sym typeface="+mn-lt"/>
              </a:rPr>
              <a:t>TL SATA JBOD </a:t>
            </a:r>
            <a:r>
              <a:rPr lang="zh-CN" altLang="en-US" sz="3733">
                <a:latin typeface="+mn-lt"/>
                <a:ea typeface="+mn-ea"/>
                <a:cs typeface="+mn-ea"/>
                <a:sym typeface="+mn-lt"/>
              </a:rPr>
              <a:t>擴充櫃</a:t>
            </a:r>
            <a:br>
              <a:rPr lang="en-US" altLang="zh-CN" sz="3733">
                <a:latin typeface="+mn-lt"/>
                <a:ea typeface="+mn-ea"/>
                <a:cs typeface="+mn-ea"/>
                <a:sym typeface="+mn-lt"/>
              </a:rPr>
            </a:br>
            <a:r>
              <a:rPr lang="zh-CN" altLang="en-US" sz="3733">
                <a:latin typeface="+mn-lt"/>
                <a:ea typeface="+mn-ea"/>
                <a:cs typeface="+mn-ea"/>
                <a:sym typeface="+mn-lt"/>
              </a:rPr>
              <a:t>提供高效、經濟的儲存擴充需求</a:t>
            </a:r>
            <a:endParaRPr lang="zh-TW" altLang="en-US" sz="3733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FB840543-7B0A-E04D-856C-7009D0DA4337}"/>
              </a:ext>
            </a:extLst>
          </p:cNvPr>
          <p:cNvSpPr txBox="1"/>
          <p:nvPr/>
        </p:nvSpPr>
        <p:spPr>
          <a:xfrm>
            <a:off x="551183" y="1745149"/>
            <a:ext cx="1135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CN" sz="2400" kern="0">
                <a:solidFill>
                  <a:prstClr val="black"/>
                </a:solidFill>
                <a:cs typeface="+mn-ea"/>
                <a:sym typeface="+mn-lt"/>
              </a:rPr>
              <a:t>NAS </a:t>
            </a:r>
            <a:r>
              <a:rPr lang="zh-CN" altLang="en-US" sz="2400" kern="0">
                <a:solidFill>
                  <a:prstClr val="black"/>
                </a:solidFill>
                <a:cs typeface="+mn-ea"/>
                <a:sym typeface="+mn-lt"/>
              </a:rPr>
              <a:t>安裝</a:t>
            </a:r>
            <a:r>
              <a:rPr lang="en-US" altLang="zh-CN" sz="2400" kern="0">
                <a:solidFill>
                  <a:prstClr val="black"/>
                </a:solidFill>
                <a:cs typeface="+mn-ea"/>
                <a:sym typeface="+mn-lt"/>
              </a:rPr>
              <a:t> QXP </a:t>
            </a:r>
            <a:r>
              <a:rPr lang="zh-CN" altLang="en-US" sz="2400" kern="0">
                <a:solidFill>
                  <a:prstClr val="black"/>
                </a:solidFill>
                <a:cs typeface="+mn-ea"/>
                <a:sym typeface="+mn-lt"/>
              </a:rPr>
              <a:t>擴充卡透過</a:t>
            </a:r>
            <a:r>
              <a:rPr lang="en-US" altLang="zh-CN" sz="2400" kern="0">
                <a:solidFill>
                  <a:prstClr val="black"/>
                </a:solidFill>
                <a:cs typeface="+mn-ea"/>
                <a:sym typeface="+mn-lt"/>
              </a:rPr>
              <a:t> PCIe Gen3</a:t>
            </a:r>
            <a:r>
              <a:rPr lang="zh-CN" altLang="en-US" sz="2400" kern="0">
                <a:solidFill>
                  <a:prstClr val="black"/>
                </a:solidFill>
                <a:cs typeface="+mn-ea"/>
                <a:sym typeface="+mn-lt"/>
              </a:rPr>
              <a:t>介面高速存取</a:t>
            </a:r>
            <a:r>
              <a:rPr lang="en-US" altLang="zh-CN" sz="2400" kern="0">
                <a:solidFill>
                  <a:prstClr val="black"/>
                </a:solidFill>
                <a:cs typeface="+mn-ea"/>
                <a:sym typeface="+mn-lt"/>
              </a:rPr>
              <a:t> TL SATA</a:t>
            </a:r>
            <a:r>
              <a:rPr lang="zh-CN" altLang="en-US" sz="2400" kern="0">
                <a:solidFill>
                  <a:prstClr val="black"/>
                </a:solidFill>
                <a:cs typeface="+mn-ea"/>
                <a:sym typeface="+mn-lt"/>
              </a:rPr>
              <a:t>儲存擴充設備</a:t>
            </a:r>
            <a:endParaRPr lang="en-US" altLang="zh-CN" sz="2400" kern="0">
              <a:solidFill>
                <a:prstClr val="black"/>
              </a:solidFill>
              <a:cs typeface="+mn-ea"/>
              <a:sym typeface="+mn-lt"/>
            </a:endParaRPr>
          </a:p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zh-CN" altLang="en-US" sz="2400" kern="0">
                <a:solidFill>
                  <a:prstClr val="black"/>
                </a:solidFill>
                <a:cs typeface="+mn-ea"/>
                <a:sym typeface="+mn-lt"/>
              </a:rPr>
              <a:t>單條</a:t>
            </a:r>
            <a:r>
              <a:rPr lang="en-US" altLang="zh-CN" sz="2400" kern="0">
                <a:solidFill>
                  <a:prstClr val="black"/>
                </a:solidFill>
                <a:cs typeface="+mn-ea"/>
                <a:sym typeface="+mn-lt"/>
              </a:rPr>
              <a:t> SFF-8088 </a:t>
            </a:r>
            <a:r>
              <a:rPr lang="zh-CN" altLang="en-US" sz="2400" kern="0">
                <a:solidFill>
                  <a:prstClr val="black"/>
                </a:solidFill>
                <a:cs typeface="+mn-ea"/>
                <a:sym typeface="+mn-lt"/>
              </a:rPr>
              <a:t>線材即可提供高達</a:t>
            </a:r>
            <a:r>
              <a:rPr lang="en-US" altLang="zh-CN" sz="2400" kern="0">
                <a:solidFill>
                  <a:prstClr val="black"/>
                </a:solidFill>
                <a:cs typeface="+mn-ea"/>
                <a:sym typeface="+mn-lt"/>
              </a:rPr>
              <a:t> 4 x SATA 6Gb/s = 24 Gb/s </a:t>
            </a:r>
            <a:r>
              <a:rPr lang="zh-CN" altLang="en-US" sz="2400" kern="0">
                <a:solidFill>
                  <a:prstClr val="black"/>
                </a:solidFill>
                <a:cs typeface="+mn-ea"/>
                <a:sym typeface="+mn-lt"/>
              </a:rPr>
              <a:t>傳輸速度</a:t>
            </a:r>
            <a:r>
              <a:rPr lang="zh-TW" altLang="en-US" sz="2400" kern="0">
                <a:solidFill>
                  <a:prstClr val="black"/>
                </a:solidFill>
                <a:cs typeface="+mn-ea"/>
                <a:sym typeface="+mn-lt"/>
              </a:rPr>
              <a:t>，</a:t>
            </a:r>
            <a:r>
              <a:rPr lang="zh-CN" altLang="en-US" sz="2400" kern="0">
                <a:solidFill>
                  <a:prstClr val="black"/>
                </a:solidFill>
                <a:cs typeface="+mn-ea"/>
                <a:sym typeface="+mn-lt"/>
              </a:rPr>
              <a:t>多條併用可達主機與</a:t>
            </a:r>
            <a:r>
              <a:rPr lang="en-US" altLang="zh-CN" sz="2400" kern="0">
                <a:solidFill>
                  <a:prstClr val="black"/>
                </a:solidFill>
                <a:cs typeface="+mn-ea"/>
                <a:sym typeface="+mn-lt"/>
              </a:rPr>
              <a:t> JBOD </a:t>
            </a:r>
            <a:r>
              <a:rPr lang="zh-CN" altLang="en-US" sz="2400" kern="0">
                <a:solidFill>
                  <a:prstClr val="black"/>
                </a:solidFill>
                <a:cs typeface="+mn-ea"/>
                <a:sym typeface="+mn-lt"/>
              </a:rPr>
              <a:t>間最高</a:t>
            </a:r>
            <a:r>
              <a:rPr lang="en-US" altLang="zh-CN" sz="2400" kern="0">
                <a:solidFill>
                  <a:prstClr val="black"/>
                </a:solidFill>
                <a:cs typeface="+mn-ea"/>
                <a:sym typeface="+mn-lt"/>
              </a:rPr>
              <a:t> 64 Gb/s </a:t>
            </a:r>
            <a:r>
              <a:rPr lang="zh-CN" altLang="en-US" sz="2400" kern="0">
                <a:solidFill>
                  <a:prstClr val="black"/>
                </a:solidFill>
                <a:cs typeface="+mn-ea"/>
                <a:sym typeface="+mn-lt"/>
              </a:rPr>
              <a:t>傳輸</a:t>
            </a:r>
            <a:r>
              <a:rPr lang="zh-TW" altLang="en-US" sz="2400" kern="0">
                <a:solidFill>
                  <a:prstClr val="black"/>
                </a:solidFill>
                <a:cs typeface="+mn-ea"/>
                <a:sym typeface="+mn-lt"/>
              </a:rPr>
              <a:t>效能。</a:t>
            </a:r>
            <a:endParaRPr 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44257269-3617-E445-85B6-B562FF379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044" y="4445699"/>
            <a:ext cx="1612013" cy="171267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A3B50611-246F-9742-AC41-ADB4E59757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1550" y="4445699"/>
            <a:ext cx="2740271" cy="1712669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797629A7-C53D-DB47-A5CE-7CCECF91CB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3493" y="4040970"/>
            <a:ext cx="3819532" cy="2387207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F141B17B-D431-1947-B1BD-BDA6B3CB38AD}"/>
              </a:ext>
            </a:extLst>
          </p:cNvPr>
          <p:cNvGrpSpPr/>
          <p:nvPr/>
        </p:nvGrpSpPr>
        <p:grpSpPr>
          <a:xfrm>
            <a:off x="1084044" y="3176586"/>
            <a:ext cx="9622323" cy="842680"/>
            <a:chOff x="1616232" y="2899633"/>
            <a:chExt cx="3589471" cy="434539"/>
          </a:xfrm>
        </p:grpSpPr>
        <p:sp>
          <p:nvSpPr>
            <p:cNvPr id="32" name="平行四邊形 31">
              <a:extLst>
                <a:ext uri="{FF2B5EF4-FFF2-40B4-BE49-F238E27FC236}">
                  <a16:creationId xmlns:a16="http://schemas.microsoft.com/office/drawing/2014/main" id="{383EC20D-A91F-E94F-8BD5-2C8395BA7612}"/>
                </a:ext>
              </a:extLst>
            </p:cNvPr>
            <p:cNvSpPr/>
            <p:nvPr/>
          </p:nvSpPr>
          <p:spPr>
            <a:xfrm>
              <a:off x="3797782" y="2899633"/>
              <a:ext cx="1407921" cy="299860"/>
            </a:xfrm>
            <a:prstGeom prst="parallelogram">
              <a:avLst>
                <a:gd name="adj" fmla="val 43486"/>
              </a:avLst>
            </a:prstGeom>
            <a:solidFill>
              <a:srgbClr val="52555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TW" sz="1867" b="1" kern="0">
                  <a:solidFill>
                    <a:prstClr val="white"/>
                  </a:solidFill>
                  <a:cs typeface="+mn-ea"/>
                  <a:sym typeface="+mn-lt"/>
                </a:rPr>
                <a:t>TL-D1600S</a:t>
              </a:r>
              <a:endParaRPr lang="zh-TW" altLang="en-US" sz="1867" b="1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平行四邊形 32">
              <a:extLst>
                <a:ext uri="{FF2B5EF4-FFF2-40B4-BE49-F238E27FC236}">
                  <a16:creationId xmlns:a16="http://schemas.microsoft.com/office/drawing/2014/main" id="{8AE6429B-2320-F447-A3CB-5E1AF99AEAC3}"/>
                </a:ext>
              </a:extLst>
            </p:cNvPr>
            <p:cNvSpPr/>
            <p:nvPr/>
          </p:nvSpPr>
          <p:spPr>
            <a:xfrm>
              <a:off x="1616232" y="2903974"/>
              <a:ext cx="1275980" cy="299860"/>
            </a:xfrm>
            <a:prstGeom prst="parallelogram">
              <a:avLst>
                <a:gd name="adj" fmla="val 43486"/>
              </a:avLst>
            </a:prstGeom>
            <a:solidFill>
              <a:srgbClr val="32323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TW" sz="1867" b="1" kern="0">
                  <a:solidFill>
                    <a:prstClr val="white"/>
                  </a:solidFill>
                  <a:cs typeface="+mn-ea"/>
                  <a:sym typeface="+mn-lt"/>
                </a:rPr>
                <a:t>TL-D400S</a:t>
              </a:r>
              <a:endParaRPr lang="zh-TW" altLang="en-US" sz="1867" b="1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4" name="平行四邊形 33">
              <a:extLst>
                <a:ext uri="{FF2B5EF4-FFF2-40B4-BE49-F238E27FC236}">
                  <a16:creationId xmlns:a16="http://schemas.microsoft.com/office/drawing/2014/main" id="{127F65D8-B3FC-514A-AC61-66972C98CA76}"/>
                </a:ext>
              </a:extLst>
            </p:cNvPr>
            <p:cNvSpPr/>
            <p:nvPr/>
          </p:nvSpPr>
          <p:spPr>
            <a:xfrm>
              <a:off x="2600123" y="3034312"/>
              <a:ext cx="1407921" cy="299860"/>
            </a:xfrm>
            <a:prstGeom prst="parallelogram">
              <a:avLst>
                <a:gd name="adj" fmla="val 43486"/>
              </a:avLst>
            </a:prstGeom>
            <a:solidFill>
              <a:srgbClr val="EE6D2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TW" sz="1867" b="1" kern="0">
                  <a:solidFill>
                    <a:prstClr val="white"/>
                  </a:solidFill>
                  <a:cs typeface="+mn-ea"/>
                  <a:sym typeface="+mn-lt"/>
                </a:rPr>
                <a:t>TL-D800S</a:t>
              </a:r>
              <a:endParaRPr lang="zh-TW" altLang="en-US" sz="1867" b="1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9FB4CFD9-F105-AF46-AE77-11D46C894BCB}"/>
              </a:ext>
            </a:extLst>
          </p:cNvPr>
          <p:cNvCxnSpPr/>
          <p:nvPr/>
        </p:nvCxnSpPr>
        <p:spPr>
          <a:xfrm flipH="1">
            <a:off x="2841943" y="4241304"/>
            <a:ext cx="819607" cy="233933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E1D13470-81BF-D842-A0B0-ECFAC93E3F85}"/>
              </a:ext>
            </a:extLst>
          </p:cNvPr>
          <p:cNvCxnSpPr/>
          <p:nvPr/>
        </p:nvCxnSpPr>
        <p:spPr>
          <a:xfrm flipH="1">
            <a:off x="6465906" y="4241304"/>
            <a:ext cx="819607" cy="233933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793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771"/>
            <a:ext cx="12192000" cy="1378563"/>
          </a:xfrm>
        </p:spPr>
        <p:txBody>
          <a:bodyPr>
            <a:noAutofit/>
          </a:bodyPr>
          <a:lstStyle/>
          <a:p>
            <a:r>
              <a:rPr lang="en-US" altLang="zh-CN" sz="3733">
                <a:latin typeface="+mn-lt"/>
                <a:ea typeface="+mn-ea"/>
                <a:cs typeface="+mn-ea"/>
                <a:sym typeface="+mn-lt"/>
              </a:rPr>
              <a:t>TL SATA JBOD </a:t>
            </a:r>
            <a:r>
              <a:rPr lang="zh-CN" altLang="en-US" sz="3733">
                <a:latin typeface="+mn-lt"/>
                <a:ea typeface="+mn-ea"/>
                <a:cs typeface="+mn-ea"/>
                <a:sym typeface="+mn-lt"/>
              </a:rPr>
              <a:t>擴充櫃</a:t>
            </a:r>
            <a:br>
              <a:rPr lang="en-US" altLang="zh-CN" sz="3733"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 sz="3733">
                <a:latin typeface="+mn-lt"/>
                <a:ea typeface="+mn-ea"/>
                <a:cs typeface="+mn-ea"/>
                <a:sym typeface="+mn-lt"/>
              </a:rPr>
              <a:t>隨附</a:t>
            </a:r>
            <a:r>
              <a:rPr lang="en-US" altLang="zh-TW" sz="3733">
                <a:latin typeface="+mn-lt"/>
                <a:ea typeface="+mn-ea"/>
                <a:cs typeface="+mn-ea"/>
                <a:sym typeface="+mn-lt"/>
              </a:rPr>
              <a:t> QXP </a:t>
            </a:r>
            <a:r>
              <a:rPr lang="zh-CN" altLang="en-US" sz="3733">
                <a:latin typeface="+mn-lt"/>
                <a:ea typeface="+mn-ea"/>
                <a:cs typeface="+mn-ea"/>
                <a:sym typeface="+mn-lt"/>
              </a:rPr>
              <a:t>擴充卡與外接線材，即買即用</a:t>
            </a:r>
            <a:endParaRPr lang="zh-TW" altLang="en-US" sz="3733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C65A02E5-AB41-CF4A-9B18-D67D0F9DC3A8}"/>
              </a:ext>
            </a:extLst>
          </p:cNvPr>
          <p:cNvSpPr txBox="1"/>
          <p:nvPr/>
        </p:nvSpPr>
        <p:spPr>
          <a:xfrm>
            <a:off x="629009" y="3426643"/>
            <a:ext cx="1115338" cy="369252"/>
          </a:xfrm>
          <a:prstGeom prst="rect">
            <a:avLst/>
          </a:prstGeom>
          <a:noFill/>
        </p:spPr>
        <p:txBody>
          <a:bodyPr wrap="none" lIns="162544" tIns="81272" rIns="162544" bIns="81272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en-US" sz="1333" kern="0">
                <a:solidFill>
                  <a:srgbClr val="323231"/>
                </a:solidFill>
                <a:cs typeface="+mn-ea"/>
                <a:sym typeface="+mn-lt"/>
              </a:rPr>
              <a:t>TL-D400S</a:t>
            </a:r>
          </a:p>
        </p:txBody>
      </p:sp>
      <p:pic>
        <p:nvPicPr>
          <p:cNvPr id="14" name="圖片 13" descr="一張含有 監視器, 坐, 小, 電腦 的圖片&#10;&#10;自動產生的描述">
            <a:extLst>
              <a:ext uri="{FF2B5EF4-FFF2-40B4-BE49-F238E27FC236}">
                <a16:creationId xmlns:a16="http://schemas.microsoft.com/office/drawing/2014/main" id="{818D673C-C67A-F145-ABC8-9CED5DF5AB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59" y="4353547"/>
            <a:ext cx="2695994" cy="1684997"/>
          </a:xfrm>
          <a:prstGeom prst="rect">
            <a:avLst/>
          </a:prstGeom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81994766-5D6D-FC48-A1A2-EC11DE5D6D65}"/>
              </a:ext>
            </a:extLst>
          </p:cNvPr>
          <p:cNvSpPr txBox="1"/>
          <p:nvPr/>
        </p:nvSpPr>
        <p:spPr>
          <a:xfrm>
            <a:off x="1790893" y="3358320"/>
            <a:ext cx="2146068" cy="574372"/>
          </a:xfrm>
          <a:prstGeom prst="rect">
            <a:avLst/>
          </a:prstGeom>
          <a:noFill/>
        </p:spPr>
        <p:txBody>
          <a:bodyPr wrap="none" lIns="162544" tIns="81272" rIns="162544" bIns="81272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en-US" sz="1333" kern="0">
                <a:solidFill>
                  <a:srgbClr val="323231"/>
                </a:solidFill>
                <a:cs typeface="+mn-ea"/>
                <a:sym typeface="+mn-lt"/>
              </a:rPr>
              <a:t>1 x QXP-400eS-A1164</a:t>
            </a:r>
          </a:p>
          <a:p>
            <a:pPr defTabSz="1219170">
              <a:buClr>
                <a:srgbClr val="000000"/>
              </a:buClr>
            </a:pPr>
            <a:r>
              <a:rPr lang="en-US" altLang="zh-TW" sz="1333" kern="0">
                <a:solidFill>
                  <a:srgbClr val="323231"/>
                </a:solidFill>
                <a:cs typeface="+mn-ea"/>
                <a:sym typeface="+mn-lt"/>
              </a:rPr>
              <a:t>4 </a:t>
            </a:r>
            <a:r>
              <a:rPr lang="zh-TW" altLang="en-US" sz="1333" kern="0">
                <a:solidFill>
                  <a:srgbClr val="323231"/>
                </a:solidFill>
                <a:cs typeface="+mn-ea"/>
                <a:sym typeface="+mn-lt"/>
              </a:rPr>
              <a:t>埠</a:t>
            </a:r>
            <a:r>
              <a:rPr lang="en-US" altLang="zh-TW" sz="1333" kern="0">
                <a:solidFill>
                  <a:srgbClr val="323231"/>
                </a:solidFill>
                <a:cs typeface="+mn-ea"/>
                <a:sym typeface="+mn-lt"/>
              </a:rPr>
              <a:t> SATA PCIe </a:t>
            </a:r>
            <a:r>
              <a:rPr lang="zh-TW" altLang="en-US" sz="1333" kern="0">
                <a:solidFill>
                  <a:srgbClr val="323231"/>
                </a:solidFill>
                <a:cs typeface="+mn-ea"/>
                <a:sym typeface="+mn-lt"/>
              </a:rPr>
              <a:t>擴充卡</a:t>
            </a:r>
            <a:endParaRPr lang="en-US" sz="1333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3C8567C9-835A-304D-87FF-6FE8E37248A6}"/>
              </a:ext>
            </a:extLst>
          </p:cNvPr>
          <p:cNvSpPr txBox="1"/>
          <p:nvPr/>
        </p:nvSpPr>
        <p:spPr>
          <a:xfrm>
            <a:off x="3814141" y="3430885"/>
            <a:ext cx="2048285" cy="369252"/>
          </a:xfrm>
          <a:prstGeom prst="rect">
            <a:avLst/>
          </a:prstGeom>
          <a:noFill/>
        </p:spPr>
        <p:txBody>
          <a:bodyPr wrap="none" lIns="162544" tIns="81272" rIns="162544" bIns="81272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en-US" sz="1333" kern="0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1 x 1M SFF-8088 </a:t>
            </a:r>
            <a:r>
              <a:rPr lang="zh-CN" altLang="en-US" sz="1333" kern="0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線材</a:t>
            </a:r>
            <a:endParaRPr lang="en-US" sz="1333" kern="0">
              <a:solidFill>
                <a:srgbClr val="32323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A272CAD-DF8A-784C-9D9C-9529F8C66D48}"/>
              </a:ext>
            </a:extLst>
          </p:cNvPr>
          <p:cNvSpPr txBox="1"/>
          <p:nvPr/>
        </p:nvSpPr>
        <p:spPr>
          <a:xfrm>
            <a:off x="6448711" y="3468116"/>
            <a:ext cx="1115338" cy="369252"/>
          </a:xfrm>
          <a:prstGeom prst="rect">
            <a:avLst/>
          </a:prstGeom>
          <a:noFill/>
        </p:spPr>
        <p:txBody>
          <a:bodyPr wrap="none" lIns="162544" tIns="81272" rIns="162544" bIns="81272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en-US" sz="1333" kern="0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TL-D800S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EE65CC-A963-8544-9300-07E1E057D61A}"/>
              </a:ext>
            </a:extLst>
          </p:cNvPr>
          <p:cNvSpPr txBox="1"/>
          <p:nvPr/>
        </p:nvSpPr>
        <p:spPr>
          <a:xfrm>
            <a:off x="7915295" y="3470243"/>
            <a:ext cx="225683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333" b="1" kern="0">
                <a:solidFill>
                  <a:srgbClr val="323231"/>
                </a:solidFill>
                <a:cs typeface="+mn-ea"/>
                <a:sym typeface="+mn-lt"/>
              </a:rPr>
              <a:t>1 x QXP-800eS-A116</a:t>
            </a:r>
          </a:p>
          <a:p>
            <a:pPr defTabSz="1219170">
              <a:buClr>
                <a:srgbClr val="000000"/>
              </a:buClr>
            </a:pPr>
            <a:r>
              <a:rPr lang="en-US" sz="1333" b="1" kern="0">
                <a:solidFill>
                  <a:srgbClr val="323231"/>
                </a:solidFill>
                <a:cs typeface="+mn-ea"/>
                <a:sym typeface="+mn-lt"/>
              </a:rPr>
              <a:t>8 </a:t>
            </a:r>
            <a:r>
              <a:rPr lang="en-US" sz="1333" b="1" kern="0" err="1">
                <a:solidFill>
                  <a:srgbClr val="323231"/>
                </a:solidFill>
                <a:cs typeface="+mn-ea"/>
                <a:sym typeface="+mn-lt"/>
              </a:rPr>
              <a:t>埠</a:t>
            </a:r>
            <a:r>
              <a:rPr lang="en-US" sz="1333" b="1" kern="0">
                <a:solidFill>
                  <a:srgbClr val="323231"/>
                </a:solidFill>
                <a:cs typeface="+mn-ea"/>
                <a:sym typeface="+mn-lt"/>
              </a:rPr>
              <a:t> SATA PCIe </a:t>
            </a:r>
            <a:r>
              <a:rPr lang="en-US" sz="1333" b="1" kern="0" err="1">
                <a:solidFill>
                  <a:srgbClr val="323231"/>
                </a:solidFill>
                <a:cs typeface="+mn-ea"/>
                <a:sym typeface="+mn-lt"/>
              </a:rPr>
              <a:t>擴充卡</a:t>
            </a:r>
            <a:endParaRPr lang="en-US" sz="1333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B5CF8659-9796-6540-AA74-B5D38D1EC667}"/>
              </a:ext>
            </a:extLst>
          </p:cNvPr>
          <p:cNvSpPr txBox="1"/>
          <p:nvPr/>
        </p:nvSpPr>
        <p:spPr>
          <a:xfrm>
            <a:off x="10024463" y="3466553"/>
            <a:ext cx="190468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333" b="1" kern="0">
                <a:solidFill>
                  <a:srgbClr val="323231"/>
                </a:solidFill>
                <a:cs typeface="+mn-ea"/>
                <a:sym typeface="+mn-lt"/>
              </a:rPr>
              <a:t>2 x 1M SFF-8088 </a:t>
            </a:r>
            <a:r>
              <a:rPr lang="zh-CN" altLang="en-US" sz="1333" b="1" kern="0">
                <a:solidFill>
                  <a:srgbClr val="323231"/>
                </a:solidFill>
                <a:cs typeface="+mn-ea"/>
                <a:sym typeface="+mn-lt"/>
              </a:rPr>
              <a:t>線材</a:t>
            </a:r>
            <a:endParaRPr lang="en-US" altLang="zh-CN" sz="1333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CE02388-C578-B74E-B7CF-B33CD45FB02B}"/>
              </a:ext>
            </a:extLst>
          </p:cNvPr>
          <p:cNvSpPr txBox="1"/>
          <p:nvPr/>
        </p:nvSpPr>
        <p:spPr>
          <a:xfrm>
            <a:off x="1462044" y="5999632"/>
            <a:ext cx="106631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 defTabSz="1219170">
              <a:buClr>
                <a:srgbClr val="000000"/>
              </a:buClr>
            </a:pPr>
            <a:r>
              <a:rPr lang="en-US" sz="1333" kern="0">
                <a:solidFill>
                  <a:srgbClr val="323231"/>
                </a:solidFill>
                <a:latin typeface="+mn-lt"/>
                <a:ea typeface="+mn-ea"/>
                <a:cs typeface="+mn-ea"/>
                <a:sym typeface="+mn-lt"/>
              </a:rPr>
              <a:t>TL-D1600S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116B125C-AC29-AA44-A7CE-2CF0A666DA3C}"/>
              </a:ext>
            </a:extLst>
          </p:cNvPr>
          <p:cNvSpPr txBox="1"/>
          <p:nvPr/>
        </p:nvSpPr>
        <p:spPr>
          <a:xfrm>
            <a:off x="3674192" y="5899817"/>
            <a:ext cx="2097049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333" b="1" kern="0">
                <a:solidFill>
                  <a:srgbClr val="323231"/>
                </a:solidFill>
                <a:cs typeface="+mn-ea"/>
                <a:sym typeface="+mn-lt"/>
              </a:rPr>
              <a:t>1 x QXP-1600eS</a:t>
            </a:r>
          </a:p>
          <a:p>
            <a:pPr defTabSz="1219170">
              <a:buClr>
                <a:srgbClr val="000000"/>
              </a:buClr>
            </a:pPr>
            <a:r>
              <a:rPr lang="en-US" altLang="zh-TW" sz="1333" b="1" kern="0">
                <a:solidFill>
                  <a:srgbClr val="323231"/>
                </a:solidFill>
                <a:cs typeface="+mn-ea"/>
                <a:sym typeface="+mn-lt"/>
              </a:rPr>
              <a:t>16 </a:t>
            </a:r>
            <a:r>
              <a:rPr lang="zh-TW" altLang="en-US" sz="1333" b="1" kern="0">
                <a:solidFill>
                  <a:srgbClr val="323231"/>
                </a:solidFill>
                <a:cs typeface="+mn-ea"/>
                <a:sym typeface="+mn-lt"/>
              </a:rPr>
              <a:t>埠</a:t>
            </a:r>
            <a:r>
              <a:rPr lang="en-US" altLang="zh-TW" sz="1333" b="1" kern="0">
                <a:solidFill>
                  <a:srgbClr val="323231"/>
                </a:solidFill>
                <a:cs typeface="+mn-ea"/>
                <a:sym typeface="+mn-lt"/>
              </a:rPr>
              <a:t> SATA PCIe </a:t>
            </a:r>
            <a:r>
              <a:rPr lang="zh-TW" altLang="en-US" sz="1333" b="1" kern="0">
                <a:solidFill>
                  <a:srgbClr val="323231"/>
                </a:solidFill>
                <a:cs typeface="+mn-ea"/>
                <a:sym typeface="+mn-lt"/>
              </a:rPr>
              <a:t>擴充卡</a:t>
            </a:r>
            <a:endParaRPr lang="en-US" sz="1333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34B996A7-4757-5B40-AA8B-E5C7B6A06CFF}"/>
              </a:ext>
            </a:extLst>
          </p:cNvPr>
          <p:cNvSpPr txBox="1"/>
          <p:nvPr/>
        </p:nvSpPr>
        <p:spPr>
          <a:xfrm>
            <a:off x="6188841" y="5999632"/>
            <a:ext cx="293061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333" b="1" kern="0">
                <a:solidFill>
                  <a:srgbClr val="323231"/>
                </a:solidFill>
                <a:cs typeface="+mn-ea"/>
                <a:sym typeface="+mn-lt"/>
              </a:rPr>
              <a:t>4 x 1M SFF-8088 </a:t>
            </a:r>
            <a:r>
              <a:rPr lang="zh-CN" altLang="en-US" sz="1333" b="1" kern="0">
                <a:solidFill>
                  <a:srgbClr val="323231"/>
                </a:solidFill>
                <a:cs typeface="+mn-ea"/>
                <a:sym typeface="+mn-lt"/>
              </a:rPr>
              <a:t>轉</a:t>
            </a:r>
            <a:r>
              <a:rPr lang="en-US" altLang="zh-CN" sz="1333" b="1" kern="0">
                <a:solidFill>
                  <a:srgbClr val="323231"/>
                </a:solidFill>
                <a:cs typeface="+mn-ea"/>
                <a:sym typeface="+mn-lt"/>
              </a:rPr>
              <a:t> SFF-8644 </a:t>
            </a:r>
            <a:r>
              <a:rPr lang="zh-CN" altLang="en-US" sz="1333" b="1" kern="0">
                <a:solidFill>
                  <a:srgbClr val="323231"/>
                </a:solidFill>
                <a:cs typeface="+mn-ea"/>
                <a:sym typeface="+mn-lt"/>
              </a:rPr>
              <a:t>線材</a:t>
            </a:r>
            <a:endParaRPr lang="en-US" altLang="zh-CN" sz="1333" b="1" kern="0">
              <a:solidFill>
                <a:srgbClr val="323231"/>
              </a:solidFill>
              <a:cs typeface="+mn-ea"/>
              <a:sym typeface="+mn-lt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34A8E0DA-30BE-A240-BEEF-863E42FCFD35}"/>
              </a:ext>
            </a:extLst>
          </p:cNvPr>
          <p:cNvSpPr txBox="1"/>
          <p:nvPr/>
        </p:nvSpPr>
        <p:spPr>
          <a:xfrm>
            <a:off x="1739804" y="238229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>
                <a:solidFill>
                  <a:srgbClr val="EE6D2B"/>
                </a:solidFill>
                <a:cs typeface="+mn-ea"/>
                <a:sym typeface="+mn-lt"/>
              </a:rPr>
              <a:t>+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A15E6FED-B8ED-184D-9E54-343992DE0333}"/>
              </a:ext>
            </a:extLst>
          </p:cNvPr>
          <p:cNvSpPr txBox="1"/>
          <p:nvPr/>
        </p:nvSpPr>
        <p:spPr>
          <a:xfrm>
            <a:off x="3459339" y="236559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>
                <a:solidFill>
                  <a:srgbClr val="EE6D2B"/>
                </a:solidFill>
                <a:cs typeface="+mn-ea"/>
                <a:sym typeface="+mn-lt"/>
              </a:rPr>
              <a:t>+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2501ADB8-CEAB-CF45-8261-7D8AC0C96762}"/>
              </a:ext>
            </a:extLst>
          </p:cNvPr>
          <p:cNvSpPr txBox="1"/>
          <p:nvPr/>
        </p:nvSpPr>
        <p:spPr>
          <a:xfrm>
            <a:off x="7780886" y="248461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>
                <a:solidFill>
                  <a:srgbClr val="EE6D2B"/>
                </a:solidFill>
                <a:cs typeface="+mn-ea"/>
                <a:sym typeface="+mn-lt"/>
              </a:rPr>
              <a:t>+</a:t>
            </a: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3F256B7B-8345-8648-9E5E-A4BF7FF43A85}"/>
              </a:ext>
            </a:extLst>
          </p:cNvPr>
          <p:cNvSpPr txBox="1"/>
          <p:nvPr/>
        </p:nvSpPr>
        <p:spPr>
          <a:xfrm>
            <a:off x="9728254" y="248461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>
                <a:solidFill>
                  <a:srgbClr val="EE6D2B"/>
                </a:solidFill>
                <a:cs typeface="+mn-ea"/>
                <a:sym typeface="+mn-lt"/>
              </a:rPr>
              <a:t>+</a:t>
            </a: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1F4475E5-03DE-8348-A90B-ECE3CF04B7EF}"/>
              </a:ext>
            </a:extLst>
          </p:cNvPr>
          <p:cNvSpPr txBox="1"/>
          <p:nvPr/>
        </p:nvSpPr>
        <p:spPr>
          <a:xfrm>
            <a:off x="3234491" y="486562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>
                <a:solidFill>
                  <a:srgbClr val="EE6D2B"/>
                </a:solidFill>
                <a:cs typeface="+mn-ea"/>
                <a:sym typeface="+mn-lt"/>
              </a:rPr>
              <a:t>+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302E3EBF-5BAD-E74B-ABA9-8D3DAFE5FDD1}"/>
              </a:ext>
            </a:extLst>
          </p:cNvPr>
          <p:cNvSpPr txBox="1"/>
          <p:nvPr/>
        </p:nvSpPr>
        <p:spPr>
          <a:xfrm>
            <a:off x="5542971" y="4853253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>
                <a:solidFill>
                  <a:srgbClr val="EE6D2B"/>
                </a:solidFill>
                <a:cs typeface="+mn-ea"/>
                <a:sym typeface="+mn-lt"/>
              </a:rPr>
              <a:t>+</a:t>
            </a:r>
          </a:p>
        </p:txBody>
      </p:sp>
      <p:pic>
        <p:nvPicPr>
          <p:cNvPr id="39" name="圖片 38" descr="一張含有 電路 的圖片&#10;&#10;自動產生的描述">
            <a:extLst>
              <a:ext uri="{FF2B5EF4-FFF2-40B4-BE49-F238E27FC236}">
                <a16:creationId xmlns:a16="http://schemas.microsoft.com/office/drawing/2014/main" id="{0C55D80C-C4AC-DA40-B9A7-091C9E83F5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213" y="2093075"/>
            <a:ext cx="968382" cy="1291820"/>
          </a:xfrm>
          <a:prstGeom prst="rect">
            <a:avLst/>
          </a:prstGeom>
        </p:spPr>
      </p:pic>
      <p:pic>
        <p:nvPicPr>
          <p:cNvPr id="40" name="圖片 3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204BF6EA-D69A-5B4D-9612-1409BE365E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765" y="2164585"/>
            <a:ext cx="1646734" cy="1291820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76742CE6-0935-0D4C-A7BE-37E0F69189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883" y="4589678"/>
            <a:ext cx="1613092" cy="1291820"/>
          </a:xfrm>
          <a:prstGeom prst="rect">
            <a:avLst/>
          </a:prstGeom>
        </p:spPr>
      </p:pic>
      <p:pic>
        <p:nvPicPr>
          <p:cNvPr id="42" name="圖片 41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1C5B5936-72E0-E846-BB7F-89C7C13402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0963" y="2185339"/>
            <a:ext cx="991876" cy="1118228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3" name="圖片 42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C6E43BCC-7E1D-654B-9F63-46F9CF7516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426" y="4539633"/>
            <a:ext cx="1239073" cy="129182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4" name="圖片 43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13E56227-74AE-A447-924D-E2422CE6FA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2134" y="2213355"/>
            <a:ext cx="991876" cy="1118228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5" name="圖片 44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B3E07A4D-D75D-7447-9215-684BD16F1C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2659" y="2213355"/>
            <a:ext cx="991876" cy="1118228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6" name="圖片 45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ABBB902B-020A-9D40-8594-53F4530C76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0656" y="4539633"/>
            <a:ext cx="1239073" cy="129182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7" name="圖片 46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5300119-8A8B-3649-87AE-FB11FBB66B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2884" y="4539633"/>
            <a:ext cx="1239073" cy="129182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8" name="圖片 47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B2F1FFD-B110-3F40-84A7-25DDD096F8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5114" y="4539633"/>
            <a:ext cx="1239073" cy="1291820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1D671E7D-1DB7-BC49-9A1E-4D4AE6F7CE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855" y="2159612"/>
            <a:ext cx="980022" cy="1107975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A653567F-BEB9-2641-9701-1905272B6E7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0189" y="2300887"/>
            <a:ext cx="1813888" cy="1133680"/>
          </a:xfrm>
          <a:prstGeom prst="rect">
            <a:avLst/>
          </a:prstGeom>
        </p:spPr>
      </p:pic>
      <p:sp>
        <p:nvSpPr>
          <p:cNvPr id="51" name="Shape 528">
            <a:extLst>
              <a:ext uri="{FF2B5EF4-FFF2-40B4-BE49-F238E27FC236}">
                <a16:creationId xmlns:a16="http://schemas.microsoft.com/office/drawing/2014/main" id="{87682C8E-F55C-E540-BB22-793DD0C17709}"/>
              </a:ext>
            </a:extLst>
          </p:cNvPr>
          <p:cNvSpPr/>
          <p:nvPr/>
        </p:nvSpPr>
        <p:spPr>
          <a:xfrm flipV="1">
            <a:off x="542940" y="1937922"/>
            <a:ext cx="5233339" cy="1980156"/>
          </a:xfrm>
          <a:prstGeom prst="snip2DiagRect">
            <a:avLst/>
          </a:prstGeom>
          <a:noFill/>
          <a:ln w="12700">
            <a:solidFill>
              <a:srgbClr val="323231"/>
            </a:solidFill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2" name="Shape 528">
            <a:extLst>
              <a:ext uri="{FF2B5EF4-FFF2-40B4-BE49-F238E27FC236}">
                <a16:creationId xmlns:a16="http://schemas.microsoft.com/office/drawing/2014/main" id="{8D0F15A5-BA30-AB47-9C4B-A167FDFF0072}"/>
              </a:ext>
            </a:extLst>
          </p:cNvPr>
          <p:cNvSpPr/>
          <p:nvPr/>
        </p:nvSpPr>
        <p:spPr>
          <a:xfrm flipV="1">
            <a:off x="542940" y="4218498"/>
            <a:ext cx="9433485" cy="2246830"/>
          </a:xfrm>
          <a:prstGeom prst="snip2DiagRect">
            <a:avLst/>
          </a:prstGeom>
          <a:noFill/>
          <a:ln w="12700">
            <a:solidFill>
              <a:srgbClr val="323231"/>
            </a:solidFill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76534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9F9FB635-D768-13C5-96B4-D60BE421D27E}"/>
              </a:ext>
            </a:extLst>
          </p:cNvPr>
          <p:cNvSpPr/>
          <p:nvPr/>
        </p:nvSpPr>
        <p:spPr>
          <a:xfrm>
            <a:off x="1200629" y="2229602"/>
            <a:ext cx="2841284" cy="44241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100000">
                <a:srgbClr val="6989B2"/>
              </a:gs>
              <a:gs pos="0">
                <a:srgbClr val="28304C"/>
              </a:gs>
            </a:gsLst>
            <a:lin ang="180000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9" name="矩形: 圓角化同側角落 8">
            <a:extLst>
              <a:ext uri="{FF2B5EF4-FFF2-40B4-BE49-F238E27FC236}">
                <a16:creationId xmlns:a16="http://schemas.microsoft.com/office/drawing/2014/main" id="{003EEE8E-C736-8567-387E-AB977BF7344C}"/>
              </a:ext>
            </a:extLst>
          </p:cNvPr>
          <p:cNvSpPr/>
          <p:nvPr/>
        </p:nvSpPr>
        <p:spPr>
          <a:xfrm>
            <a:off x="4079183" y="2234864"/>
            <a:ext cx="2937249" cy="44241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100000">
                <a:srgbClr val="6989B2"/>
              </a:gs>
              <a:gs pos="0">
                <a:srgbClr val="28304C"/>
              </a:gs>
            </a:gsLst>
            <a:lin ang="180000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368C303E-CCB2-9DED-73DB-676571DB59D7}"/>
              </a:ext>
            </a:extLst>
          </p:cNvPr>
          <p:cNvSpPr/>
          <p:nvPr/>
        </p:nvSpPr>
        <p:spPr>
          <a:xfrm>
            <a:off x="7053702" y="2229602"/>
            <a:ext cx="2435883" cy="44241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100000">
                <a:srgbClr val="6989B2"/>
              </a:gs>
              <a:gs pos="0">
                <a:srgbClr val="28304C"/>
              </a:gs>
            </a:gsLst>
            <a:lin ang="180000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771431DC-DAAA-0C15-BE26-1E9E726648EF}"/>
              </a:ext>
            </a:extLst>
          </p:cNvPr>
          <p:cNvSpPr/>
          <p:nvPr/>
        </p:nvSpPr>
        <p:spPr>
          <a:xfrm>
            <a:off x="9526857" y="2229602"/>
            <a:ext cx="2497860" cy="44241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100000">
                <a:srgbClr val="6989B2"/>
              </a:gs>
              <a:gs pos="0">
                <a:srgbClr val="28304C"/>
              </a:gs>
            </a:gsLst>
            <a:lin ang="180000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E498CB4-BCC7-48E6-DEB9-1332BA24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7574"/>
            <a:ext cx="12192000" cy="1378563"/>
          </a:xfrm>
        </p:spPr>
        <p:txBody>
          <a:bodyPr>
            <a:normAutofit/>
          </a:bodyPr>
          <a:lstStyle/>
          <a:p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TVS-hx74</a:t>
            </a: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 系列全面升級</a:t>
            </a:r>
            <a:br>
              <a:rPr kumimoji="1" lang="en-US" altLang="zh-TW">
                <a:latin typeface="+mn-lt"/>
                <a:ea typeface="+mn-ea"/>
                <a:cs typeface="+mn-ea"/>
                <a:sym typeface="+mn-lt"/>
              </a:rPr>
            </a:b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更快的</a:t>
            </a:r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 CPU</a:t>
            </a: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、更多的核心、更穩定的</a:t>
            </a:r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 ZFS</a:t>
            </a: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 架構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56245A42-1391-0EF4-40DA-0CC260EA7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3547" y="1617514"/>
            <a:ext cx="1037734" cy="685800"/>
          </a:xfrm>
          <a:prstGeom prst="rect">
            <a:avLst/>
          </a:prstGeom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666ACEE7-6056-BAD6-31E9-B579294F2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4430" y="1622481"/>
            <a:ext cx="1037734" cy="685800"/>
          </a:xfrm>
          <a:prstGeom prst="rect">
            <a:avLst/>
          </a:prstGeom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667D5B8-5A95-8E72-6961-6FB2C8C78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3466" y="1623988"/>
            <a:ext cx="1037734" cy="685800"/>
          </a:xfrm>
          <a:prstGeom prst="rect">
            <a:avLst/>
          </a:prstGeom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4E2B7EA-0C9E-A654-6E63-5A8A58C99918}"/>
              </a:ext>
            </a:extLst>
          </p:cNvPr>
          <p:cNvSpPr/>
          <p:nvPr/>
        </p:nvSpPr>
        <p:spPr>
          <a:xfrm>
            <a:off x="453829" y="5138830"/>
            <a:ext cx="10942493" cy="330496"/>
          </a:xfrm>
          <a:prstGeom prst="rect">
            <a:avLst/>
          </a:prstGeom>
          <a:gradFill>
            <a:gsLst>
              <a:gs pos="98370">
                <a:srgbClr val="6989B2">
                  <a:alpha val="0"/>
                </a:srgbClr>
              </a:gs>
              <a:gs pos="84000">
                <a:srgbClr val="6989B2">
                  <a:alpha val="12000"/>
                </a:srgbClr>
              </a:gs>
              <a:gs pos="0">
                <a:srgbClr val="28304C">
                  <a:alpha val="0"/>
                </a:srgbClr>
              </a:gs>
              <a:gs pos="24000">
                <a:srgbClr val="28304C">
                  <a:alpha val="6000"/>
                </a:srgbClr>
              </a:gs>
            </a:gsLst>
            <a:lin ang="1800000" scaled="0"/>
          </a:gra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02E758B-EA64-14FB-58F6-DCF31C9DE252}"/>
              </a:ext>
            </a:extLst>
          </p:cNvPr>
          <p:cNvSpPr/>
          <p:nvPr/>
        </p:nvSpPr>
        <p:spPr>
          <a:xfrm>
            <a:off x="74546" y="3014144"/>
            <a:ext cx="11950171" cy="324933"/>
          </a:xfrm>
          <a:prstGeom prst="rect">
            <a:avLst/>
          </a:prstGeom>
          <a:gradFill>
            <a:gsLst>
              <a:gs pos="98370">
                <a:srgbClr val="6989B2">
                  <a:alpha val="0"/>
                </a:srgbClr>
              </a:gs>
              <a:gs pos="84000">
                <a:srgbClr val="6989B2">
                  <a:alpha val="12000"/>
                </a:srgbClr>
              </a:gs>
              <a:gs pos="0">
                <a:srgbClr val="28304C">
                  <a:alpha val="0"/>
                </a:srgbClr>
              </a:gs>
              <a:gs pos="24000">
                <a:srgbClr val="28304C">
                  <a:alpha val="6000"/>
                </a:srgbClr>
              </a:gs>
            </a:gsLst>
            <a:lin ang="1800000" scaled="0"/>
          </a:gra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5601BF0-CFD9-8EF0-55CC-7A2B579D8012}"/>
              </a:ext>
            </a:extLst>
          </p:cNvPr>
          <p:cNvSpPr/>
          <p:nvPr/>
        </p:nvSpPr>
        <p:spPr>
          <a:xfrm>
            <a:off x="453829" y="4056603"/>
            <a:ext cx="10942493" cy="330496"/>
          </a:xfrm>
          <a:prstGeom prst="rect">
            <a:avLst/>
          </a:prstGeom>
          <a:gradFill>
            <a:gsLst>
              <a:gs pos="98370">
                <a:srgbClr val="6989B2">
                  <a:alpha val="0"/>
                </a:srgbClr>
              </a:gs>
              <a:gs pos="84000">
                <a:srgbClr val="6989B2">
                  <a:alpha val="12000"/>
                </a:srgbClr>
              </a:gs>
              <a:gs pos="0">
                <a:srgbClr val="28304C">
                  <a:alpha val="0"/>
                </a:srgbClr>
              </a:gs>
              <a:gs pos="24000">
                <a:srgbClr val="28304C">
                  <a:alpha val="6000"/>
                </a:srgbClr>
              </a:gs>
            </a:gsLst>
            <a:lin ang="1800000" scaled="0"/>
          </a:gra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B01E0FD-F8B4-E245-C30D-6612CFA91A48}"/>
              </a:ext>
            </a:extLst>
          </p:cNvPr>
          <p:cNvSpPr/>
          <p:nvPr/>
        </p:nvSpPr>
        <p:spPr>
          <a:xfrm>
            <a:off x="389603" y="6136391"/>
            <a:ext cx="10942493" cy="689076"/>
          </a:xfrm>
          <a:prstGeom prst="rect">
            <a:avLst/>
          </a:prstGeom>
          <a:gradFill>
            <a:gsLst>
              <a:gs pos="98370">
                <a:srgbClr val="6989B2">
                  <a:alpha val="0"/>
                </a:srgbClr>
              </a:gs>
              <a:gs pos="84000">
                <a:srgbClr val="6989B2">
                  <a:alpha val="12000"/>
                </a:srgbClr>
              </a:gs>
              <a:gs pos="0">
                <a:srgbClr val="28304C">
                  <a:alpha val="0"/>
                </a:srgbClr>
              </a:gs>
              <a:gs pos="24000">
                <a:srgbClr val="28304C">
                  <a:alpha val="6000"/>
                </a:srgbClr>
              </a:gs>
            </a:gsLst>
            <a:lin ang="1800000" scaled="0"/>
          </a:gra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A044672-1900-8415-743B-0B01DD09C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3982" y="1623988"/>
            <a:ext cx="1037734" cy="685800"/>
          </a:xfrm>
          <a:prstGeom prst="rect">
            <a:avLst/>
          </a:prstGeom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7ECCB20-01B0-182C-FEF4-15BFFC17F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768967"/>
              </p:ext>
            </p:extLst>
          </p:nvPr>
        </p:nvGraphicFramePr>
        <p:xfrm>
          <a:off x="203198" y="2222720"/>
          <a:ext cx="11825551" cy="46185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99069">
                  <a:extLst>
                    <a:ext uri="{9D8B030D-6E8A-4147-A177-3AD203B41FA5}">
                      <a16:colId xmlns:a16="http://schemas.microsoft.com/office/drawing/2014/main" val="2782527215"/>
                    </a:ext>
                  </a:extLst>
                </a:gridCol>
                <a:gridCol w="2861272">
                  <a:extLst>
                    <a:ext uri="{9D8B030D-6E8A-4147-A177-3AD203B41FA5}">
                      <a16:colId xmlns:a16="http://schemas.microsoft.com/office/drawing/2014/main" val="1872068843"/>
                    </a:ext>
                  </a:extLst>
                </a:gridCol>
                <a:gridCol w="2958507">
                  <a:extLst>
                    <a:ext uri="{9D8B030D-6E8A-4147-A177-3AD203B41FA5}">
                      <a16:colId xmlns:a16="http://schemas.microsoft.com/office/drawing/2014/main" val="3326054098"/>
                    </a:ext>
                  </a:extLst>
                </a:gridCol>
                <a:gridCol w="2503926">
                  <a:extLst>
                    <a:ext uri="{9D8B030D-6E8A-4147-A177-3AD203B41FA5}">
                      <a16:colId xmlns:a16="http://schemas.microsoft.com/office/drawing/2014/main" val="563427378"/>
                    </a:ext>
                  </a:extLst>
                </a:gridCol>
                <a:gridCol w="543607">
                  <a:extLst>
                    <a:ext uri="{9D8B030D-6E8A-4147-A177-3AD203B41FA5}">
                      <a16:colId xmlns:a16="http://schemas.microsoft.com/office/drawing/2014/main" val="1342372602"/>
                    </a:ext>
                  </a:extLst>
                </a:gridCol>
                <a:gridCol w="1959170">
                  <a:extLst>
                    <a:ext uri="{9D8B030D-6E8A-4147-A177-3AD203B41FA5}">
                      <a16:colId xmlns:a16="http://schemas.microsoft.com/office/drawing/2014/main" val="1924111272"/>
                    </a:ext>
                  </a:extLst>
                </a:gridCol>
              </a:tblGrid>
              <a:tr h="473414">
                <a:tc>
                  <a:txBody>
                    <a:bodyPr/>
                    <a:lstStyle/>
                    <a:p>
                      <a:pPr algn="ctr"/>
                      <a:endParaRPr lang="en-TW" sz="18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700" b="1" dirty="0">
                          <a:solidFill>
                            <a:schemeClr val="bg1"/>
                          </a:solidFill>
                          <a:sym typeface="+mn-lt"/>
                        </a:rPr>
                        <a:t>TVS-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  <a:sym typeface="+mn-lt"/>
                        </a:rPr>
                        <a:t>h474-PT-8G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700" b="1" dirty="0">
                          <a:solidFill>
                            <a:schemeClr val="bg1"/>
                          </a:solidFill>
                          <a:sym typeface="+mn-lt"/>
                        </a:rPr>
                        <a:t>TVS-h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  <a:sym typeface="+mn-lt"/>
                        </a:rPr>
                        <a:t>6</a:t>
                      </a:r>
                      <a:r>
                        <a:rPr lang="en-TW" sz="1700" b="1" dirty="0">
                          <a:solidFill>
                            <a:schemeClr val="bg1"/>
                          </a:solidFill>
                          <a:sym typeface="+mn-lt"/>
                        </a:rPr>
                        <a:t>74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  <a:sym typeface="+mn-lt"/>
                        </a:rPr>
                        <a:t>-i3-16G</a:t>
                      </a:r>
                      <a:endParaRPr lang="en-TW" sz="17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700" b="1" dirty="0">
                          <a:solidFill>
                            <a:schemeClr val="bg1"/>
                          </a:solidFill>
                          <a:sym typeface="+mn-lt"/>
                        </a:rPr>
                        <a:t>TVS-h674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  <a:sym typeface="+mn-lt"/>
                        </a:rPr>
                        <a:t>-i5-16G</a:t>
                      </a:r>
                      <a:endParaRPr lang="en-TW" sz="17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TW" sz="1700" b="1" dirty="0">
                          <a:solidFill>
                            <a:schemeClr val="bg1"/>
                          </a:solidFill>
                          <a:sym typeface="+mn-lt"/>
                        </a:rPr>
                        <a:t>TVS-h874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  <a:sym typeface="+mn-lt"/>
                        </a:rPr>
                        <a:t>-i5-32G</a:t>
                      </a:r>
                      <a:endParaRPr lang="en-TW" sz="17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TW" sz="1700" b="1" dirty="0">
                          <a:solidFill>
                            <a:schemeClr val="bg1"/>
                          </a:solidFill>
                          <a:sym typeface="+mn-lt"/>
                        </a:rPr>
                        <a:t>TVS-h874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  <a:sym typeface="+mn-lt"/>
                        </a:rPr>
                        <a:t>-i5-32G</a:t>
                      </a:r>
                      <a:endParaRPr lang="en-TW" sz="17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2577579"/>
                  </a:ext>
                </a:extLst>
              </a:tr>
              <a:tr h="308527">
                <a:tc>
                  <a:txBody>
                    <a:bodyPr/>
                    <a:lstStyle/>
                    <a:p>
                      <a:pPr algn="r"/>
                      <a: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  <a:t>CPU</a:t>
                      </a:r>
                      <a:endParaRPr lang="en-TW" sz="145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altLang="zh-TW" sz="1450">
                          <a:solidFill>
                            <a:schemeClr val="tx1"/>
                          </a:solidFill>
                          <a:sym typeface="+mn-lt"/>
                        </a:rPr>
                        <a:t>Intel Pentium Gold</a:t>
                      </a:r>
                      <a:r>
                        <a:rPr lang="en-US" altLang="zh-TW" sz="1450">
                          <a:solidFill>
                            <a:schemeClr val="tx1"/>
                          </a:solidFill>
                          <a:sym typeface="+mn-lt"/>
                        </a:rPr>
                        <a:t> G7400 </a:t>
                      </a:r>
                      <a:endParaRPr lang="en-TW" sz="145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50" dirty="0">
                          <a:solidFill>
                            <a:schemeClr val="tx1"/>
                          </a:solidFill>
                          <a:sym typeface="+mn-lt"/>
                        </a:rPr>
                        <a:t>Core i3-12100</a:t>
                      </a:r>
                      <a:endParaRPr lang="en-US" altLang="zh-TW" sz="145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50" dirty="0">
                          <a:solidFill>
                            <a:schemeClr val="tx1"/>
                          </a:solidFill>
                          <a:sym typeface="+mn-lt"/>
                        </a:rPr>
                        <a:t>Core i5-12400</a:t>
                      </a:r>
                      <a:endParaRPr lang="en-TW" sz="145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3380055"/>
                  </a:ext>
                </a:extLst>
              </a:tr>
              <a:tr h="308527">
                <a:tc>
                  <a:txBody>
                    <a:bodyPr/>
                    <a:lstStyle/>
                    <a:p>
                      <a:pPr algn="r"/>
                      <a:r>
                        <a:rPr lang="en-TW" sz="1450">
                          <a:solidFill>
                            <a:schemeClr val="tx1"/>
                          </a:solidFill>
                          <a:sym typeface="+mn-lt"/>
                        </a:rPr>
                        <a:t>Memory</a:t>
                      </a:r>
                      <a:endParaRPr lang="en-TW" sz="145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  <a:t>Max. 128GB</a:t>
                      </a:r>
                      <a:r>
                        <a:rPr lang="en-US" sz="1450" dirty="0">
                          <a:solidFill>
                            <a:schemeClr val="tx1"/>
                          </a:solidFill>
                          <a:sym typeface="+mn-lt"/>
                        </a:rPr>
                        <a:t> (2 x 64GB)</a:t>
                      </a:r>
                      <a:endParaRPr lang="en-TW" sz="145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TW" sz="1700">
                          <a:solidFill>
                            <a:schemeClr val="tx1"/>
                          </a:solidFill>
                          <a:sym typeface="+mn-lt"/>
                        </a:rPr>
                        <a:t>Max. 128GB</a:t>
                      </a:r>
                      <a:endParaRPr lang="en-TW" sz="17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62455"/>
                  </a:ext>
                </a:extLst>
              </a:tr>
              <a:tr h="731910">
                <a:tc>
                  <a:txBody>
                    <a:bodyPr/>
                    <a:lstStyle/>
                    <a:p>
                      <a:pPr algn="r"/>
                      <a: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  <a:t>PCIe</a:t>
                      </a:r>
                      <a:endParaRPr lang="en-TW" sz="145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  <a:t>1 x PCIe Gen</a:t>
                      </a:r>
                      <a:r>
                        <a:rPr lang="en-US" sz="1450" dirty="0">
                          <a:solidFill>
                            <a:schemeClr val="tx1"/>
                          </a:solidFill>
                          <a:sym typeface="+mn-lt"/>
                        </a:rPr>
                        <a:t>4</a:t>
                      </a:r>
                      <a: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  <a:t> x16</a:t>
                      </a:r>
                      <a:b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</a:br>
                      <a: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  <a:t>1 x PCIe Gen3 x</a:t>
                      </a:r>
                      <a:r>
                        <a:rPr lang="en-US" sz="1450" dirty="0">
                          <a:solidFill>
                            <a:schemeClr val="tx1"/>
                          </a:solidFill>
                          <a:sym typeface="+mn-lt"/>
                        </a:rPr>
                        <a:t>2</a:t>
                      </a:r>
                      <a:endParaRPr lang="en-TW" sz="145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  <a:t>1 x PCIe </a:t>
                      </a:r>
                      <a:r>
                        <a:rPr lang="en-TW" sz="1450" dirty="0">
                          <a:solidFill>
                            <a:srgbClr val="C00000"/>
                          </a:solidFill>
                          <a:sym typeface="+mn-lt"/>
                        </a:rPr>
                        <a:t>Gen4</a:t>
                      </a:r>
                      <a: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  <a:t> x16</a:t>
                      </a:r>
                      <a:b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</a:br>
                      <a: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  <a:t>1 x PCIe </a:t>
                      </a:r>
                      <a:r>
                        <a:rPr lang="en-TW" sz="1450" dirty="0">
                          <a:solidFill>
                            <a:srgbClr val="C00000"/>
                          </a:solidFill>
                          <a:sym typeface="+mn-lt"/>
                        </a:rPr>
                        <a:t>Gen4</a:t>
                      </a:r>
                      <a: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  <a:t> x4</a:t>
                      </a:r>
                      <a:endParaRPr lang="en-TW" sz="145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TW" sz="17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TW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1057464"/>
                  </a:ext>
                </a:extLst>
              </a:tr>
              <a:tr h="321065">
                <a:tc>
                  <a:txBody>
                    <a:bodyPr/>
                    <a:lstStyle/>
                    <a:p>
                      <a:pPr algn="r"/>
                      <a:r>
                        <a:rPr lang="en-TW" sz="1450">
                          <a:solidFill>
                            <a:schemeClr val="tx1"/>
                          </a:solidFill>
                          <a:sym typeface="+mn-lt"/>
                        </a:rPr>
                        <a:t>Graphics</a:t>
                      </a:r>
                      <a:endParaRPr lang="en-TW" sz="145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50">
                          <a:solidFill>
                            <a:schemeClr val="tx1"/>
                          </a:solidFill>
                          <a:sym typeface="+mn-lt"/>
                        </a:rPr>
                        <a:t>UHD</a:t>
                      </a:r>
                      <a:r>
                        <a:rPr lang="en-US" sz="1450">
                          <a:solidFill>
                            <a:schemeClr val="tx1"/>
                          </a:solidFill>
                          <a:sym typeface="+mn-lt"/>
                        </a:rPr>
                        <a:t> </a:t>
                      </a:r>
                      <a:r>
                        <a:rPr lang="en-TW" sz="1450">
                          <a:solidFill>
                            <a:schemeClr val="tx1"/>
                          </a:solidFill>
                          <a:sym typeface="+mn-lt"/>
                        </a:rPr>
                        <a:t>Graphics </a:t>
                      </a:r>
                      <a:r>
                        <a:rPr lang="en-US" sz="1450">
                          <a:solidFill>
                            <a:schemeClr val="tx1"/>
                          </a:solidFill>
                          <a:sym typeface="+mn-lt"/>
                        </a:rPr>
                        <a:t>710; 16EUs</a:t>
                      </a:r>
                      <a:endParaRPr lang="en-TW" sz="145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50">
                          <a:solidFill>
                            <a:schemeClr val="tx1"/>
                          </a:solidFill>
                          <a:sym typeface="+mn-lt"/>
                        </a:rPr>
                        <a:t>UHD Graphics 7</a:t>
                      </a:r>
                      <a:r>
                        <a:rPr lang="en-US" sz="1450">
                          <a:solidFill>
                            <a:schemeClr val="tx1"/>
                          </a:solidFill>
                          <a:sym typeface="+mn-lt"/>
                        </a:rPr>
                        <a:t>30; 24EUs</a:t>
                      </a:r>
                      <a:endParaRPr lang="en-TW" sz="145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altLang="zh-TW" sz="1450" dirty="0">
                          <a:solidFill>
                            <a:schemeClr val="tx1"/>
                          </a:solidFill>
                          <a:sym typeface="+mn-lt"/>
                        </a:rPr>
                        <a:t>UHD Graphics 770</a:t>
                      </a:r>
                      <a:r>
                        <a:rPr lang="en-US" altLang="zh-TW" sz="1450" dirty="0">
                          <a:solidFill>
                            <a:schemeClr val="tx1"/>
                          </a:solidFill>
                          <a:sym typeface="+mn-lt"/>
                        </a:rPr>
                        <a:t>; 32EUs</a:t>
                      </a:r>
                      <a:endParaRPr lang="en-TW" altLang="zh-TW" sz="145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TW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8287447"/>
                  </a:ext>
                </a:extLst>
              </a:tr>
              <a:tr h="744980">
                <a:tc>
                  <a:txBody>
                    <a:bodyPr/>
                    <a:lstStyle/>
                    <a:p>
                      <a:pPr algn="r"/>
                      <a:r>
                        <a:rPr lang="en-US" sz="1450">
                          <a:solidFill>
                            <a:schemeClr val="tx1"/>
                          </a:solidFill>
                          <a:sym typeface="+mn-lt"/>
                        </a:rPr>
                        <a:t>Drive slot</a:t>
                      </a:r>
                      <a:endParaRPr lang="en-TW" sz="145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>
                          <a:solidFill>
                            <a:schemeClr val="tx1"/>
                          </a:solidFill>
                          <a:sym typeface="+mn-lt"/>
                        </a:rPr>
                        <a:t>4 x 2.5”/3.5” HDD/SSD; SATA 6Gbps</a:t>
                      </a:r>
                      <a:endParaRPr lang="en-TW" sz="145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50" dirty="0">
                          <a:solidFill>
                            <a:schemeClr val="tx1"/>
                          </a:solidFill>
                          <a:sym typeface="+mn-lt"/>
                        </a:rPr>
                        <a:t>6 x 2.5”/3.5” HDD/SSD; SATA 6Gbps</a:t>
                      </a:r>
                      <a:endParaRPr lang="en-TW" altLang="zh-TW" sz="145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TW" altLang="zh-TW" sz="17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TW" altLang="zh-TW" sz="15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50" dirty="0">
                          <a:solidFill>
                            <a:schemeClr val="tx1"/>
                          </a:solidFill>
                          <a:sym typeface="+mn-lt"/>
                        </a:rPr>
                        <a:t>8 x 2.5”/3.5” HDD/SSD; SATA 6Gbps</a:t>
                      </a:r>
                      <a:endParaRPr lang="en-TW" altLang="zh-TW" sz="145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526362"/>
                  </a:ext>
                </a:extLst>
              </a:tr>
              <a:tr h="321065">
                <a:tc>
                  <a:txBody>
                    <a:bodyPr/>
                    <a:lstStyle/>
                    <a:p>
                      <a:pPr algn="r"/>
                      <a:r>
                        <a:rPr lang="en-US" sz="1450">
                          <a:solidFill>
                            <a:schemeClr val="tx1"/>
                          </a:solidFill>
                          <a:sym typeface="+mn-lt"/>
                        </a:rPr>
                        <a:t>M.2 slots </a:t>
                      </a:r>
                      <a:endParaRPr lang="en-TW" sz="145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>
                          <a:solidFill>
                            <a:schemeClr val="tx1"/>
                          </a:solidFill>
                          <a:sym typeface="+mn-lt"/>
                        </a:rPr>
                        <a:t>2 x PCIe Gen3 x2</a:t>
                      </a:r>
                      <a:endParaRPr lang="en-TW" sz="145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50" dirty="0">
                          <a:solidFill>
                            <a:schemeClr val="tx1"/>
                          </a:solidFill>
                          <a:sym typeface="+mn-lt"/>
                        </a:rPr>
                        <a:t>2 x PCIe Gen4 x4</a:t>
                      </a:r>
                      <a:endParaRPr lang="en-TW" sz="145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TW" altLang="zh-TW" sz="17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28965"/>
                  </a:ext>
                </a:extLst>
              </a:tr>
              <a:tr h="684384">
                <a:tc>
                  <a:txBody>
                    <a:bodyPr/>
                    <a:lstStyle/>
                    <a:p>
                      <a:pPr algn="r"/>
                      <a:r>
                        <a:rPr lang="en-TW" sz="1450">
                          <a:solidFill>
                            <a:schemeClr val="tx1"/>
                          </a:solidFill>
                          <a:sym typeface="+mn-lt"/>
                        </a:rPr>
                        <a:t>Ethernet</a:t>
                      </a:r>
                      <a:endParaRPr lang="en-TW" sz="145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  <a:t>2 x 2.5GbE</a:t>
                      </a:r>
                    </a:p>
                    <a:p>
                      <a:pPr algn="ctr"/>
                      <a: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  <a:t>Optional 10/25GbE NICs</a:t>
                      </a:r>
                      <a:endParaRPr lang="en-TW" sz="145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TW" sz="1700">
                          <a:solidFill>
                            <a:schemeClr val="tx1"/>
                          </a:solidFill>
                          <a:sym typeface="+mn-lt"/>
                        </a:rPr>
                        <a:t>2 x 2.5GbE</a:t>
                      </a:r>
                    </a:p>
                    <a:p>
                      <a:pPr algn="ctr"/>
                      <a:r>
                        <a:rPr lang="en-TW" sz="1700">
                          <a:solidFill>
                            <a:schemeClr val="tx1"/>
                          </a:solidFill>
                          <a:sym typeface="+mn-lt"/>
                        </a:rPr>
                        <a:t>Optional 10/25GbE NICs</a:t>
                      </a:r>
                      <a:endParaRPr lang="en-TW" sz="17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TW" sz="17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TW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9342049"/>
                  </a:ext>
                </a:extLst>
              </a:tr>
              <a:tr h="707541">
                <a:tc>
                  <a:txBody>
                    <a:bodyPr/>
                    <a:lstStyle/>
                    <a:p>
                      <a:pPr algn="r"/>
                      <a:r>
                        <a:rPr lang="en-US" altLang="zh-TW" sz="1450">
                          <a:solidFill>
                            <a:schemeClr val="tx1"/>
                          </a:solidFill>
                          <a:sym typeface="+mn-lt"/>
                        </a:rPr>
                        <a:t>OS</a:t>
                      </a:r>
                      <a:endParaRPr lang="en-TW" sz="145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  <a:t>Pre-install </a:t>
                      </a:r>
                      <a:r>
                        <a:rPr lang="en-TW" sz="1450" dirty="0">
                          <a:solidFill>
                            <a:srgbClr val="C00000"/>
                          </a:solidFill>
                          <a:sym typeface="+mn-lt"/>
                        </a:rPr>
                        <a:t>QuTS hero (ZFS)</a:t>
                      </a:r>
                    </a:p>
                    <a:p>
                      <a:pPr algn="ctr"/>
                      <a:r>
                        <a:rPr lang="en-US" sz="1450" dirty="0">
                          <a:solidFill>
                            <a:schemeClr val="tx1"/>
                          </a:solidFill>
                          <a:sym typeface="+mn-lt"/>
                        </a:rPr>
                        <a:t>O</a:t>
                      </a:r>
                      <a:r>
                        <a:rPr lang="en-TW" sz="1450" dirty="0">
                          <a:solidFill>
                            <a:schemeClr val="tx1"/>
                          </a:solidFill>
                          <a:sym typeface="+mn-lt"/>
                        </a:rPr>
                        <a:t>ptional QTS</a:t>
                      </a:r>
                      <a:endParaRPr lang="en-TW" sz="145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TW" sz="1700">
                          <a:solidFill>
                            <a:schemeClr val="tx1"/>
                          </a:solidFill>
                          <a:sym typeface="+mn-lt"/>
                        </a:rPr>
                        <a:t>Pre-install </a:t>
                      </a:r>
                      <a:r>
                        <a:rPr lang="en-TW" sz="1700">
                          <a:solidFill>
                            <a:srgbClr val="FF0000"/>
                          </a:solidFill>
                          <a:sym typeface="+mn-lt"/>
                        </a:rPr>
                        <a:t>QuTS hero (ZFS)</a:t>
                      </a:r>
                    </a:p>
                    <a:p>
                      <a:pPr algn="ctr"/>
                      <a:r>
                        <a:rPr lang="en-US" sz="1700">
                          <a:solidFill>
                            <a:schemeClr val="tx1"/>
                          </a:solidFill>
                          <a:sym typeface="+mn-lt"/>
                        </a:rPr>
                        <a:t>O</a:t>
                      </a:r>
                      <a:r>
                        <a:rPr lang="en-TW" sz="1700">
                          <a:solidFill>
                            <a:schemeClr val="tx1"/>
                          </a:solidFill>
                          <a:sym typeface="+mn-lt"/>
                        </a:rPr>
                        <a:t>ptional QTS</a:t>
                      </a:r>
                      <a:endParaRPr lang="en-TW" sz="17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TW" sz="17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TW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8362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5330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DEAB60E-5201-696A-ED72-0E091ABC7EAC}"/>
              </a:ext>
            </a:extLst>
          </p:cNvPr>
          <p:cNvSpPr txBox="1"/>
          <p:nvPr/>
        </p:nvSpPr>
        <p:spPr>
          <a:xfrm>
            <a:off x="729360" y="1976254"/>
            <a:ext cx="4645549" cy="325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T</a:t>
            </a:r>
            <a:r>
              <a:rPr lang="en-US" altLang="zh-TW" sz="2000" dirty="0">
                <a:cs typeface="+mn-ea"/>
                <a:sym typeface="+mn-lt"/>
              </a:rPr>
              <a:t>VS-hx74</a:t>
            </a:r>
            <a:r>
              <a:rPr lang="zh-TW" altLang="en-US" sz="2000" dirty="0">
                <a:cs typeface="+mn-ea"/>
                <a:sym typeface="+mn-lt"/>
              </a:rPr>
              <a:t> 系列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皆享有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3 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年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的免費產品硬體保固。</a:t>
            </a:r>
            <a:r>
              <a:rPr kumimoji="0" lang="en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QNAP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提供如此尊榮的保固服務，協助您的企業組織持續運作，提供不中斷的服務給予您的客戶。如果需要更長的保固期，您可以購買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QNAP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延長保固服務方案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(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額外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2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年延長保固</a:t>
            </a:r>
            <a:r>
              <a:rPr kumimoji="0" lang="en-TW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)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，享有最高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5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年的產品保固期限與超值保障。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DA0D25F-CCB6-BAC5-8231-A0EBCD49B7DC}"/>
              </a:ext>
            </a:extLst>
          </p:cNvPr>
          <p:cNvGrpSpPr>
            <a:grpSpLocks noChangeAspect="1"/>
          </p:cNvGrpSpPr>
          <p:nvPr/>
        </p:nvGrpSpPr>
        <p:grpSpPr>
          <a:xfrm>
            <a:off x="6128735" y="1735666"/>
            <a:ext cx="5399847" cy="4926175"/>
            <a:chOff x="1654630" y="1550126"/>
            <a:chExt cx="2233748" cy="2037805"/>
          </a:xfr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4A595C8-13D6-0339-4C06-8E49F4269B01}"/>
                </a:ext>
              </a:extLst>
            </p:cNvPr>
            <p:cNvSpPr/>
            <p:nvPr/>
          </p:nvSpPr>
          <p:spPr>
            <a:xfrm>
              <a:off x="1654630" y="1550126"/>
              <a:ext cx="2233748" cy="203780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8" name="圖形 12">
              <a:extLst>
                <a:ext uri="{FF2B5EF4-FFF2-40B4-BE49-F238E27FC236}">
                  <a16:creationId xmlns:a16="http://schemas.microsoft.com/office/drawing/2014/main" id="{C61DE337-B6B3-EAA8-B156-4B7297E87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57843" y="1596124"/>
              <a:ext cx="2038686" cy="1832876"/>
            </a:xfrm>
            <a:prstGeom prst="rect">
              <a:avLst/>
            </a:prstGeom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A67FC5B-052F-A4FF-742B-A833F0B79C4B}"/>
              </a:ext>
            </a:extLst>
          </p:cNvPr>
          <p:cNvSpPr txBox="1"/>
          <p:nvPr/>
        </p:nvSpPr>
        <p:spPr>
          <a:xfrm>
            <a:off x="959508" y="377763"/>
            <a:ext cx="1132393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3 </a:t>
            </a:r>
            <a:r>
              <a:rPr kumimoji="1" lang="zh-TW" altLang="en-US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年標準保固，涵蓋硬體維修與支援服務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9B5552E-20D0-82DE-28D8-B5933B95E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508" y="5412331"/>
            <a:ext cx="1747605" cy="1092447"/>
          </a:xfrm>
          <a:prstGeom prst="rect">
            <a:avLst/>
          </a:prstGeom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728BF7-EB24-3608-32CE-F1B159CAF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958" y="5412331"/>
            <a:ext cx="1636702" cy="1081635"/>
          </a:xfrm>
          <a:prstGeom prst="rect">
            <a:avLst/>
          </a:prstGeom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BFEDEB-8B73-A6EB-EB12-1CAA909C5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0825" y="5398602"/>
            <a:ext cx="1636702" cy="1081635"/>
          </a:xfrm>
          <a:prstGeom prst="rect">
            <a:avLst/>
          </a:prstGeom>
          <a:effectLst>
            <a:outerShdw blurRad="431800" dist="190500" dir="5760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8388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518EC29-38A2-403F-7FE0-A2318CBF05F5}"/>
              </a:ext>
            </a:extLst>
          </p:cNvPr>
          <p:cNvSpPr txBox="1"/>
          <p:nvPr/>
        </p:nvSpPr>
        <p:spPr>
          <a:xfrm>
            <a:off x="306466" y="6266159"/>
            <a:ext cx="5624514" cy="395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©2022</a:t>
            </a:r>
            <a:r>
              <a:rPr kumimoji="0" lang="zh-TW" altLang="en-US" sz="7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</a:t>
            </a:r>
          </a:p>
        </p:txBody>
      </p:sp>
    </p:spTree>
    <p:extLst>
      <p:ext uri="{BB962C8B-B14F-4D97-AF65-F5344CB8AC3E}">
        <p14:creationId xmlns:p14="http://schemas.microsoft.com/office/powerpoint/2010/main" val="2449495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化同側角落 8">
            <a:extLst>
              <a:ext uri="{FF2B5EF4-FFF2-40B4-BE49-F238E27FC236}">
                <a16:creationId xmlns:a16="http://schemas.microsoft.com/office/drawing/2014/main" id="{81D70605-CA60-7F37-AC9E-8284A035C6E3}"/>
              </a:ext>
            </a:extLst>
          </p:cNvPr>
          <p:cNvSpPr/>
          <p:nvPr/>
        </p:nvSpPr>
        <p:spPr>
          <a:xfrm>
            <a:off x="444288" y="1897336"/>
            <a:ext cx="2180647" cy="59493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1" name="矩形: 圓角化同側角落 20">
            <a:extLst>
              <a:ext uri="{FF2B5EF4-FFF2-40B4-BE49-F238E27FC236}">
                <a16:creationId xmlns:a16="http://schemas.microsoft.com/office/drawing/2014/main" id="{426E72EE-2840-6FF1-2DE9-70992C74009A}"/>
              </a:ext>
            </a:extLst>
          </p:cNvPr>
          <p:cNvSpPr/>
          <p:nvPr/>
        </p:nvSpPr>
        <p:spPr>
          <a:xfrm>
            <a:off x="2674889" y="1892345"/>
            <a:ext cx="2218843" cy="59493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0519C9A9-8E16-159D-C94B-A233F98B9C7B}"/>
              </a:ext>
            </a:extLst>
          </p:cNvPr>
          <p:cNvSpPr/>
          <p:nvPr/>
        </p:nvSpPr>
        <p:spPr>
          <a:xfrm>
            <a:off x="4943686" y="1896177"/>
            <a:ext cx="2138283" cy="59493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3" name="矩形: 圓角化同側角落 22">
            <a:extLst>
              <a:ext uri="{FF2B5EF4-FFF2-40B4-BE49-F238E27FC236}">
                <a16:creationId xmlns:a16="http://schemas.microsoft.com/office/drawing/2014/main" id="{402C0390-6FA8-3AD6-70DA-02AD23C5797D}"/>
              </a:ext>
            </a:extLst>
          </p:cNvPr>
          <p:cNvSpPr/>
          <p:nvPr/>
        </p:nvSpPr>
        <p:spPr>
          <a:xfrm>
            <a:off x="7131924" y="1891186"/>
            <a:ext cx="1610980" cy="594932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4" name="矩形: 圓角化同側角落 23">
            <a:extLst>
              <a:ext uri="{FF2B5EF4-FFF2-40B4-BE49-F238E27FC236}">
                <a16:creationId xmlns:a16="http://schemas.microsoft.com/office/drawing/2014/main" id="{74FA9380-6A4C-0DD3-3A0A-FED189C4DDC3}"/>
              </a:ext>
            </a:extLst>
          </p:cNvPr>
          <p:cNvSpPr/>
          <p:nvPr/>
        </p:nvSpPr>
        <p:spPr>
          <a:xfrm>
            <a:off x="8792860" y="1897623"/>
            <a:ext cx="2840340" cy="594932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3D76AB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" name="文字方塊 5">
            <a:extLst>
              <a:ext uri="{FF2B5EF4-FFF2-40B4-BE49-F238E27FC236}">
                <a16:creationId xmlns:a16="http://schemas.microsoft.com/office/drawing/2014/main" id="{992ABBB1-2851-4747-6D69-6B9BEAED4B86}"/>
              </a:ext>
            </a:extLst>
          </p:cNvPr>
          <p:cNvSpPr txBox="1"/>
          <p:nvPr/>
        </p:nvSpPr>
        <p:spPr>
          <a:xfrm>
            <a:off x="190500" y="426992"/>
            <a:ext cx="117919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2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用於 </a:t>
            </a:r>
            <a:r>
              <a:rPr lang="en-US" altLang="zh-TW" sz="42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TVS-hx74</a:t>
            </a:r>
            <a:r>
              <a:rPr lang="zh-TW" altLang="en-US" sz="42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系列的 </a:t>
            </a:r>
            <a:r>
              <a:rPr lang="en-US" altLang="zh-TW" sz="42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12</a:t>
            </a:r>
            <a:r>
              <a:rPr lang="zh-TW" altLang="en-US" sz="42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代</a:t>
            </a:r>
            <a:r>
              <a:rPr lang="en-US" altLang="zh-TW" sz="42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Intel CPU</a:t>
            </a:r>
            <a:endParaRPr lang="zh-TW" altLang="en-US" sz="4200" b="1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843825-3A94-D377-1540-7E39D4D8ACD7}"/>
              </a:ext>
            </a:extLst>
          </p:cNvPr>
          <p:cNvSpPr txBox="1"/>
          <p:nvPr/>
        </p:nvSpPr>
        <p:spPr>
          <a:xfrm>
            <a:off x="439053" y="6221860"/>
            <a:ext cx="3878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cs typeface="+mn-ea"/>
                <a:sym typeface="+mn-lt"/>
                <a:hlinkClick r:id="rId3"/>
              </a:rPr>
              <a:t>https://ark.intel.com/content/www/us/en/ark/products/codename/147470/products-formerly-alder-lake.html</a:t>
            </a:r>
            <a:endParaRPr lang="en-US" sz="1000">
              <a:cs typeface="+mn-ea"/>
              <a:sym typeface="+mn-lt"/>
            </a:endParaRPr>
          </a:p>
        </p:txBody>
      </p:sp>
      <p:graphicFrame>
        <p:nvGraphicFramePr>
          <p:cNvPr id="13" name="表格 3">
            <a:extLst>
              <a:ext uri="{FF2B5EF4-FFF2-40B4-BE49-F238E27FC236}">
                <a16:creationId xmlns:a16="http://schemas.microsoft.com/office/drawing/2014/main" id="{D62F6E8D-42AA-3499-54E2-C833B687C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188493"/>
              </p:ext>
            </p:extLst>
          </p:nvPr>
        </p:nvGraphicFramePr>
        <p:xfrm>
          <a:off x="439053" y="1826539"/>
          <a:ext cx="11194146" cy="3354950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215900" dir="4140000" algn="ctr" rotWithShape="0">
                    <a:srgbClr val="000000">
                      <a:alpha val="25000"/>
                    </a:srgbClr>
                  </a:outerShdw>
                </a:effectLst>
                <a:tableStyleId>{C083E6E3-FA7D-4D7B-A595-EF9225AFEA82}</a:tableStyleId>
              </a:tblPr>
              <a:tblGrid>
                <a:gridCol w="2238829">
                  <a:extLst>
                    <a:ext uri="{9D8B030D-6E8A-4147-A177-3AD203B41FA5}">
                      <a16:colId xmlns:a16="http://schemas.microsoft.com/office/drawing/2014/main" val="1888140025"/>
                    </a:ext>
                  </a:extLst>
                </a:gridCol>
                <a:gridCol w="2207385">
                  <a:extLst>
                    <a:ext uri="{9D8B030D-6E8A-4147-A177-3AD203B41FA5}">
                      <a16:colId xmlns:a16="http://schemas.microsoft.com/office/drawing/2014/main" val="3485480092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val="3836106865"/>
                    </a:ext>
                  </a:extLst>
                </a:gridCol>
                <a:gridCol w="1659467">
                  <a:extLst>
                    <a:ext uri="{9D8B030D-6E8A-4147-A177-3AD203B41FA5}">
                      <a16:colId xmlns:a16="http://schemas.microsoft.com/office/drawing/2014/main" val="1346379889"/>
                    </a:ext>
                  </a:extLst>
                </a:gridCol>
                <a:gridCol w="2887132">
                  <a:extLst>
                    <a:ext uri="{9D8B030D-6E8A-4147-A177-3AD203B41FA5}">
                      <a16:colId xmlns:a16="http://schemas.microsoft.com/office/drawing/2014/main" val="3487548802"/>
                    </a:ext>
                  </a:extLst>
                </a:gridCol>
              </a:tblGrid>
              <a:tr h="6664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Model</a:t>
                      </a: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核心</a:t>
                      </a:r>
                      <a:r>
                        <a:rPr lang="en-US" altLang="zh-TW" sz="16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lang="zh-TW" altLang="en-US" sz="16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執行緒</a:t>
                      </a:r>
                      <a:endParaRPr lang="en-US" sz="165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核心</a:t>
                      </a:r>
                      <a:endParaRPr lang="en-US" sz="16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最高頻率</a:t>
                      </a:r>
                      <a:endParaRPr lang="en-US" sz="165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5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使用機種</a:t>
                      </a:r>
                      <a:endParaRPr lang="en-US" sz="165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721259"/>
                  </a:ext>
                </a:extLst>
              </a:tr>
              <a:tr h="8961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5EA4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Pentium™ G7400</a:t>
                      </a: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 </a:t>
                      </a:r>
                      <a:r>
                        <a:rPr lang="zh-TW" altLang="en-US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核心</a:t>
                      </a:r>
                      <a:r>
                        <a:rPr lang="en-US" altLang="zh-TW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/4 </a:t>
                      </a:r>
                      <a:r>
                        <a:rPr lang="zh-TW" altLang="en-US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執行緒</a:t>
                      </a:r>
                      <a:endParaRPr lang="en-US" sz="1700" b="0" i="0" u="none" strike="noStrike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3.7GHz</a:t>
                      </a:r>
                      <a:endParaRPr lang="en-US" sz="1700" b="0" i="0" u="none" strike="noStrike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465814"/>
                  </a:ext>
                </a:extLst>
              </a:tr>
              <a:tr h="8961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5EA4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Core™ i3-12100</a:t>
                      </a: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 </a:t>
                      </a:r>
                      <a:r>
                        <a:rPr lang="zh-TW" altLang="en-US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核心</a:t>
                      </a:r>
                      <a:r>
                        <a:rPr lang="en-US" altLang="zh-TW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/8 </a:t>
                      </a:r>
                      <a:r>
                        <a:rPr lang="zh-TW" altLang="en-US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執行緒</a:t>
                      </a:r>
                      <a:endParaRPr lang="en-US" sz="1700" b="0" i="0" u="none" strike="noStrike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4.3GHz</a:t>
                      </a:r>
                      <a:endParaRPr lang="en-US" sz="1700" b="0" i="0" u="none" strike="noStrike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970114"/>
                  </a:ext>
                </a:extLst>
              </a:tr>
              <a:tr h="8961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5EA4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Core™ i5-12400</a:t>
                      </a: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6 </a:t>
                      </a:r>
                      <a:r>
                        <a:rPr lang="zh-TW" altLang="en-US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核心</a:t>
                      </a:r>
                      <a:r>
                        <a:rPr lang="en-US" altLang="zh-TW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/12 </a:t>
                      </a:r>
                      <a:r>
                        <a:rPr lang="zh-TW" altLang="en-US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執行緒</a:t>
                      </a:r>
                      <a:endParaRPr lang="de-DE" sz="1700" b="0" i="0" u="none" strike="noStrike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700" b="0" i="0" u="none" strike="noStrike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6</a:t>
                      </a: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altLang="zh-TW" sz="17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4.4GHz</a:t>
                      </a:r>
                      <a:endParaRPr lang="de-DE" sz="17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7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6070" marR="6070" marT="607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40961"/>
                  </a:ext>
                </a:extLst>
              </a:tr>
            </a:tbl>
          </a:graphicData>
        </a:graphic>
      </p:graphicFrame>
      <p:grpSp>
        <p:nvGrpSpPr>
          <p:cNvPr id="3" name="群組 2">
            <a:extLst>
              <a:ext uri="{FF2B5EF4-FFF2-40B4-BE49-F238E27FC236}">
                <a16:creationId xmlns:a16="http://schemas.microsoft.com/office/drawing/2014/main" id="{A524CC00-559B-10FB-4564-186B4CC5DDD8}"/>
              </a:ext>
            </a:extLst>
          </p:cNvPr>
          <p:cNvGrpSpPr/>
          <p:nvPr/>
        </p:nvGrpSpPr>
        <p:grpSpPr>
          <a:xfrm>
            <a:off x="2346168" y="2431064"/>
            <a:ext cx="6396733" cy="2802654"/>
            <a:chOff x="2346168" y="2142046"/>
            <a:chExt cx="6396733" cy="1362483"/>
          </a:xfrm>
        </p:grpSpPr>
        <p:pic>
          <p:nvPicPr>
            <p:cNvPr id="15" name="图片 57">
              <a:extLst>
                <a:ext uri="{FF2B5EF4-FFF2-40B4-BE49-F238E27FC236}">
                  <a16:creationId xmlns:a16="http://schemas.microsoft.com/office/drawing/2014/main" id="{DD7B9F45-3D6D-0A91-C483-C2BC45138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1859803" y="2628412"/>
              <a:ext cx="1300673" cy="327943"/>
            </a:xfrm>
            <a:prstGeom prst="rect">
              <a:avLst/>
            </a:prstGeom>
          </p:spPr>
        </p:pic>
        <p:pic>
          <p:nvPicPr>
            <p:cNvPr id="16" name="图片 57">
              <a:extLst>
                <a:ext uri="{FF2B5EF4-FFF2-40B4-BE49-F238E27FC236}">
                  <a16:creationId xmlns:a16="http://schemas.microsoft.com/office/drawing/2014/main" id="{28AD8F7E-63C0-FEBE-32E7-C04800299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4144205" y="2628412"/>
              <a:ext cx="1300673" cy="327943"/>
            </a:xfrm>
            <a:prstGeom prst="rect">
              <a:avLst/>
            </a:prstGeom>
          </p:spPr>
        </p:pic>
        <p:pic>
          <p:nvPicPr>
            <p:cNvPr id="17" name="图片 57">
              <a:extLst>
                <a:ext uri="{FF2B5EF4-FFF2-40B4-BE49-F238E27FC236}">
                  <a16:creationId xmlns:a16="http://schemas.microsoft.com/office/drawing/2014/main" id="{3EBF212E-ED4C-D704-A833-2153C67A6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7929317" y="2629134"/>
              <a:ext cx="1299226" cy="327943"/>
            </a:xfrm>
            <a:prstGeom prst="rect">
              <a:avLst/>
            </a:prstGeom>
          </p:spPr>
        </p:pic>
        <p:pic>
          <p:nvPicPr>
            <p:cNvPr id="20" name="图片 57">
              <a:extLst>
                <a:ext uri="{FF2B5EF4-FFF2-40B4-BE49-F238E27FC236}">
                  <a16:creationId xmlns:a16="http://schemas.microsoft.com/office/drawing/2014/main" id="{B8BB0BEF-8E69-DA6F-4C92-87E0C4690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76775"/>
            <a:stretch>
              <a:fillRect/>
            </a:stretch>
          </p:blipFill>
          <p:spPr>
            <a:xfrm rot="5400000">
              <a:off x="6232659" y="2659316"/>
              <a:ext cx="1362483" cy="327943"/>
            </a:xfrm>
            <a:prstGeom prst="rect">
              <a:avLst/>
            </a:prstGeom>
          </p:spPr>
        </p:pic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D96464B-D4B2-8FF9-0FBE-803036D18723}"/>
              </a:ext>
            </a:extLst>
          </p:cNvPr>
          <p:cNvSpPr txBox="1"/>
          <p:nvPr/>
        </p:nvSpPr>
        <p:spPr>
          <a:xfrm>
            <a:off x="8791905" y="2765204"/>
            <a:ext cx="143988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altLang="zh-TW" sz="1700" b="0" i="0" u="none" strike="noStrike">
                <a:solidFill>
                  <a:schemeClr val="tx1">
                    <a:lumMod val="95000"/>
                    <a:lumOff val="5000"/>
                  </a:schemeClr>
                </a:solidFill>
                <a:effectLst/>
                <a:cs typeface="+mn-ea"/>
                <a:sym typeface="+mn-lt"/>
              </a:rPr>
              <a:t>TVS-h474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739BC714-F586-2107-4F75-42D8CF18F5E4}"/>
              </a:ext>
            </a:extLst>
          </p:cNvPr>
          <p:cNvSpPr txBox="1"/>
          <p:nvPr/>
        </p:nvSpPr>
        <p:spPr>
          <a:xfrm>
            <a:off x="8830354" y="3655419"/>
            <a:ext cx="142564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de-DE" altLang="zh-TW" sz="17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cs typeface="+mn-ea"/>
                <a:sym typeface="+mn-lt"/>
              </a:rPr>
              <a:t>TVS-h674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9E88E5FE-1328-D85F-8E3F-2E2CE4A67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6703" y="2704480"/>
            <a:ext cx="781613" cy="4885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 descr="一張含有 文字, 室內 的圖片&#10;&#10;自動產生的描述">
            <a:extLst>
              <a:ext uri="{FF2B5EF4-FFF2-40B4-BE49-F238E27FC236}">
                <a16:creationId xmlns:a16="http://schemas.microsoft.com/office/drawing/2014/main" id="{41F0860E-B317-6F0E-DCE3-AF30336427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22" y="3608361"/>
            <a:ext cx="781614" cy="4885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8F86D27F-2AD2-1F02-4792-660CAE2C4A19}"/>
              </a:ext>
            </a:extLst>
          </p:cNvPr>
          <p:cNvGrpSpPr/>
          <p:nvPr/>
        </p:nvGrpSpPr>
        <p:grpSpPr>
          <a:xfrm>
            <a:off x="8900883" y="5393414"/>
            <a:ext cx="2624293" cy="789195"/>
            <a:chOff x="7963712" y="5762864"/>
            <a:chExt cx="2249318" cy="676430"/>
          </a:xfrm>
        </p:grpSpPr>
        <p:pic>
          <p:nvPicPr>
            <p:cNvPr id="5" name="圖片 7">
              <a:extLst>
                <a:ext uri="{FF2B5EF4-FFF2-40B4-BE49-F238E27FC236}">
                  <a16:creationId xmlns:a16="http://schemas.microsoft.com/office/drawing/2014/main" id="{E13E741A-0BB7-0825-2A54-79D9381AC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3712" y="5762864"/>
              <a:ext cx="676430" cy="676430"/>
            </a:xfrm>
            <a:prstGeom prst="rect">
              <a:avLst/>
            </a:prstGeom>
            <a:effectLst>
              <a:outerShdw blurRad="431800" dist="368300" dir="5760000" sx="106000" sy="106000" algn="ctr" rotWithShape="0">
                <a:srgbClr val="000000">
                  <a:alpha val="24000"/>
                </a:srgbClr>
              </a:outerShdw>
            </a:effectLst>
          </p:spPr>
        </p:pic>
        <p:pic>
          <p:nvPicPr>
            <p:cNvPr id="6" name="圖片 8">
              <a:extLst>
                <a:ext uri="{FF2B5EF4-FFF2-40B4-BE49-F238E27FC236}">
                  <a16:creationId xmlns:a16="http://schemas.microsoft.com/office/drawing/2014/main" id="{7F3AC18C-3D4A-A54C-94E5-929605A9F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2903" y="5762864"/>
              <a:ext cx="676430" cy="676430"/>
            </a:xfrm>
            <a:prstGeom prst="rect">
              <a:avLst/>
            </a:prstGeom>
            <a:effectLst>
              <a:outerShdw blurRad="431800" dist="368300" dir="5760000" sx="106000" sy="106000" algn="ctr" rotWithShape="0">
                <a:srgbClr val="000000">
                  <a:alpha val="24000"/>
                </a:srgbClr>
              </a:outerShdw>
            </a:effectLst>
          </p:spPr>
        </p:pic>
        <p:pic>
          <p:nvPicPr>
            <p:cNvPr id="7" name="圖片 9">
              <a:extLst>
                <a:ext uri="{FF2B5EF4-FFF2-40B4-BE49-F238E27FC236}">
                  <a16:creationId xmlns:a16="http://schemas.microsoft.com/office/drawing/2014/main" id="{FF72946F-216C-CCBF-DE0B-E4E91E2E0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6600" y="5762864"/>
              <a:ext cx="676430" cy="676430"/>
            </a:xfrm>
            <a:prstGeom prst="rect">
              <a:avLst/>
            </a:prstGeom>
            <a:effectLst>
              <a:outerShdw blurRad="431800" dist="368300" dir="5760000" sx="106000" sy="106000" algn="ctr" rotWithShape="0">
                <a:srgbClr val="000000">
                  <a:alpha val="24000"/>
                </a:srgbClr>
              </a:outerShdw>
            </a:effectLst>
          </p:spPr>
        </p:pic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7B6B44BD-044D-8BA8-9B3A-F7DD82FA9A9F}"/>
              </a:ext>
            </a:extLst>
          </p:cNvPr>
          <p:cNvSpPr txBox="1"/>
          <p:nvPr/>
        </p:nvSpPr>
        <p:spPr>
          <a:xfrm>
            <a:off x="8846979" y="4382685"/>
            <a:ext cx="142564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de-DE" altLang="zh-TW" sz="17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cs typeface="+mn-ea"/>
                <a:sym typeface="+mn-lt"/>
              </a:rPr>
              <a:t>TVS-h674</a:t>
            </a:r>
          </a:p>
          <a:p>
            <a:pPr algn="ctr" fontAlgn="ctr"/>
            <a:r>
              <a:rPr lang="de-DE" altLang="zh-TW" sz="17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cs typeface="+mn-ea"/>
                <a:sym typeface="+mn-lt"/>
              </a:rPr>
              <a:t>TVS-h874</a:t>
            </a:r>
          </a:p>
        </p:txBody>
      </p:sp>
      <p:pic>
        <p:nvPicPr>
          <p:cNvPr id="12" name="圖片 11" descr="一張含有 文字, 室內 的圖片&#10;&#10;自動產生的描述">
            <a:extLst>
              <a:ext uri="{FF2B5EF4-FFF2-40B4-BE49-F238E27FC236}">
                <a16:creationId xmlns:a16="http://schemas.microsoft.com/office/drawing/2014/main" id="{0945234E-1ACD-71F1-2E83-281146FCE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791" y="4436974"/>
            <a:ext cx="781614" cy="4885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3C049CC-22DC-15CF-0487-32EC956067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6770" y="4438273"/>
            <a:ext cx="781614" cy="4885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7240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711C738-4769-103B-0042-2F1CE9A1A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243146"/>
            <a:ext cx="11791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355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Intel Xe </a:t>
            </a:r>
            <a:r>
              <a:rPr lang="zh-TW" altLang="en-US" sz="355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架構 </a:t>
            </a:r>
            <a:r>
              <a:rPr lang="en-US" altLang="zh-TW" sz="355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700</a:t>
            </a:r>
            <a:r>
              <a:rPr lang="zh-TW" altLang="en-US" sz="355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系列內顯，最高支援</a:t>
            </a:r>
            <a:r>
              <a:rPr lang="en-US" altLang="zh-TW" sz="355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32</a:t>
            </a:r>
            <a:r>
              <a:rPr lang="zh-TW" altLang="en-US" sz="355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個</a:t>
            </a:r>
            <a:r>
              <a:rPr lang="en-US" altLang="zh-TW" sz="355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EU</a:t>
            </a:r>
            <a:r>
              <a:rPr lang="zh-TW" altLang="en-US" sz="355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，支援</a:t>
            </a:r>
            <a:r>
              <a:rPr lang="en-US" altLang="zh-TW" sz="355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HDMI </a:t>
            </a:r>
            <a:r>
              <a:rPr lang="zh-TW" altLang="en-US" sz="355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輸出及加速</a:t>
            </a:r>
            <a:r>
              <a:rPr lang="en-US" altLang="zh-TW" sz="355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TW" sz="3550" b="1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OpenVINO</a:t>
            </a:r>
            <a:r>
              <a:rPr lang="zh-TW" altLang="en-US" sz="355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、 </a:t>
            </a:r>
            <a:r>
              <a:rPr lang="en-US" altLang="zh-TW" sz="3550" b="1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QuMagie</a:t>
            </a:r>
            <a:r>
              <a:rPr lang="zh-TW" altLang="en-US" sz="355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效率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1F75191-24DA-BD3A-86F0-735D9EA494B5}"/>
              </a:ext>
            </a:extLst>
          </p:cNvPr>
          <p:cNvSpPr txBox="1"/>
          <p:nvPr/>
        </p:nvSpPr>
        <p:spPr>
          <a:xfrm>
            <a:off x="633741" y="5368934"/>
            <a:ext cx="7384193" cy="123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Bef>
                <a:spcPts val="300"/>
              </a:spcBef>
            </a:pPr>
            <a:r>
              <a:rPr kumimoji="1" lang="en-US" altLang="zh-TW" sz="1550" b="1">
                <a:solidFill>
                  <a:schemeClr val="bg1"/>
                </a:solidFill>
                <a:cs typeface="+mn-ea"/>
                <a:sym typeface="+mn-lt"/>
              </a:rPr>
              <a:t>Intel 12</a:t>
            </a:r>
            <a:r>
              <a:rPr kumimoji="1" lang="zh-TW" altLang="en-US" sz="1550" b="1">
                <a:solidFill>
                  <a:schemeClr val="bg1"/>
                </a:solidFill>
                <a:cs typeface="+mn-ea"/>
                <a:sym typeface="+mn-lt"/>
              </a:rPr>
              <a:t> 代 </a:t>
            </a:r>
            <a:r>
              <a:rPr kumimoji="1" lang="en-US" altLang="zh-TW" sz="1550" b="1">
                <a:solidFill>
                  <a:schemeClr val="bg1"/>
                </a:solidFill>
                <a:cs typeface="+mn-ea"/>
                <a:sym typeface="+mn-lt"/>
              </a:rPr>
              <a:t>CPU</a:t>
            </a:r>
            <a:r>
              <a:rPr kumimoji="1" lang="zh-TW" altLang="en-US" sz="1550" b="1">
                <a:solidFill>
                  <a:schemeClr val="bg1"/>
                </a:solidFill>
                <a:cs typeface="+mn-ea"/>
                <a:sym typeface="+mn-lt"/>
              </a:rPr>
              <a:t> 採用全新架構 </a:t>
            </a:r>
            <a:r>
              <a:rPr kumimoji="1" lang="en-US" altLang="zh-TW" sz="1550" b="1">
                <a:solidFill>
                  <a:schemeClr val="bg1"/>
                </a:solidFill>
                <a:cs typeface="+mn-ea"/>
                <a:sym typeface="+mn-lt"/>
              </a:rPr>
              <a:t>Intel Xe - Intel UHD Graphics 700 </a:t>
            </a:r>
            <a:r>
              <a:rPr kumimoji="1" lang="zh-TW" altLang="en-US" sz="1550" b="1">
                <a:solidFill>
                  <a:schemeClr val="bg1"/>
                </a:solidFill>
                <a:cs typeface="+mn-ea"/>
                <a:sym typeface="+mn-lt"/>
              </a:rPr>
              <a:t>系列內建顯示晶片，擁有高達 </a:t>
            </a:r>
            <a:r>
              <a:rPr kumimoji="1" lang="en-US" altLang="zh-TW" sz="1550" b="1">
                <a:solidFill>
                  <a:schemeClr val="bg1"/>
                </a:solidFill>
                <a:cs typeface="+mn-ea"/>
                <a:sym typeface="+mn-lt"/>
              </a:rPr>
              <a:t>32 </a:t>
            </a:r>
            <a:r>
              <a:rPr kumimoji="1" lang="zh-TW" altLang="en-US" sz="1550" b="1">
                <a:solidFill>
                  <a:schemeClr val="bg1"/>
                </a:solidFill>
                <a:cs typeface="+mn-ea"/>
                <a:sym typeface="+mn-lt"/>
              </a:rPr>
              <a:t>個執行單位</a:t>
            </a:r>
            <a:r>
              <a:rPr kumimoji="1" lang="en-US" altLang="zh-TW" sz="1550" b="1">
                <a:solidFill>
                  <a:schemeClr val="bg1"/>
                </a:solidFill>
                <a:cs typeface="+mn-ea"/>
                <a:sym typeface="+mn-lt"/>
              </a:rPr>
              <a:t>(EUs; Execution Units) </a:t>
            </a:r>
            <a:r>
              <a:rPr kumimoji="1" lang="zh-TW" altLang="en-US" sz="1550" b="1">
                <a:solidFill>
                  <a:schemeClr val="bg1"/>
                </a:solidFill>
                <a:cs typeface="+mn-ea"/>
                <a:sym typeface="+mn-lt"/>
              </a:rPr>
              <a:t>提供高效能 </a:t>
            </a:r>
            <a:r>
              <a:rPr kumimoji="1" lang="en-US" altLang="zh-TW" sz="1550" b="1">
                <a:solidFill>
                  <a:schemeClr val="bg1"/>
                </a:solidFill>
                <a:cs typeface="+mn-ea"/>
                <a:sym typeface="+mn-lt"/>
              </a:rPr>
              <a:t>NAS</a:t>
            </a:r>
            <a:r>
              <a:rPr kumimoji="1" lang="zh-TW" altLang="en-US" sz="1550" b="1">
                <a:solidFill>
                  <a:schemeClr val="bg1"/>
                </a:solidFill>
                <a:cs typeface="+mn-ea"/>
                <a:sym typeface="+mn-lt"/>
              </a:rPr>
              <a:t> 支援</a:t>
            </a:r>
            <a:r>
              <a:rPr kumimoji="1" lang="en-US" altLang="zh-TW" sz="1550" b="1">
                <a:solidFill>
                  <a:schemeClr val="bg1"/>
                </a:solidFill>
                <a:cs typeface="+mn-ea"/>
                <a:sym typeface="+mn-lt"/>
              </a:rPr>
              <a:t> FHD</a:t>
            </a:r>
            <a:r>
              <a:rPr kumimoji="1" lang="zh-TW" altLang="en-US" sz="155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kumimoji="1" lang="en-US" altLang="zh-TW" sz="1550" b="1">
                <a:solidFill>
                  <a:schemeClr val="bg1"/>
                </a:solidFill>
                <a:cs typeface="+mn-ea"/>
                <a:sym typeface="+mn-lt"/>
              </a:rPr>
              <a:t>HDMI </a:t>
            </a:r>
            <a:r>
              <a:rPr kumimoji="1" lang="zh-TW" altLang="en-US" sz="1550" b="1">
                <a:solidFill>
                  <a:schemeClr val="bg1"/>
                </a:solidFill>
                <a:cs typeface="+mn-ea"/>
                <a:sym typeface="+mn-lt"/>
              </a:rPr>
              <a:t>影像輸出及</a:t>
            </a:r>
            <a:r>
              <a:rPr kumimoji="1" lang="en-US" altLang="zh-TW" sz="1550" b="1">
                <a:solidFill>
                  <a:schemeClr val="bg1"/>
                </a:solidFill>
                <a:cs typeface="+mn-ea"/>
                <a:sym typeface="+mn-lt"/>
              </a:rPr>
              <a:t> h.264/h.265</a:t>
            </a:r>
            <a:r>
              <a:rPr kumimoji="1" lang="zh-TW" altLang="en-US" sz="1550" b="1">
                <a:solidFill>
                  <a:schemeClr val="bg1"/>
                </a:solidFill>
                <a:cs typeface="+mn-ea"/>
                <a:sym typeface="+mn-lt"/>
              </a:rPr>
              <a:t> 即時轉檔。</a:t>
            </a:r>
            <a:endParaRPr kumimoji="1" lang="en-US" altLang="zh-TW" sz="1550" b="1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ts val="2200"/>
              </a:lnSpc>
              <a:spcBef>
                <a:spcPts val="300"/>
              </a:spcBef>
            </a:pPr>
            <a:r>
              <a:rPr kumimoji="1" lang="zh-TW" altLang="en-US" sz="1550" b="1">
                <a:solidFill>
                  <a:schemeClr val="bg1"/>
                </a:solidFill>
                <a:cs typeface="+mn-ea"/>
                <a:sym typeface="+mn-lt"/>
              </a:rPr>
              <a:t>更多的執行單位也增進</a:t>
            </a:r>
            <a:r>
              <a:rPr kumimoji="1" lang="en-US" altLang="zh-TW" sz="1550" b="1">
                <a:solidFill>
                  <a:schemeClr val="bg1"/>
                </a:solidFill>
                <a:cs typeface="+mn-ea"/>
                <a:sym typeface="+mn-lt"/>
              </a:rPr>
              <a:t> AI</a:t>
            </a:r>
            <a:r>
              <a:rPr kumimoji="1" lang="zh-TW" altLang="en-US" sz="1550" b="1">
                <a:solidFill>
                  <a:schemeClr val="bg1"/>
                </a:solidFill>
                <a:cs typeface="+mn-ea"/>
                <a:sym typeface="+mn-lt"/>
              </a:rPr>
              <a:t> 運算效率，加速</a:t>
            </a:r>
            <a:r>
              <a:rPr kumimoji="1" lang="en-US" altLang="zh-TW" sz="155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kumimoji="1" lang="en-US" altLang="zh-TW" sz="1550" b="1" err="1">
                <a:solidFill>
                  <a:schemeClr val="bg1"/>
                </a:solidFill>
                <a:cs typeface="+mn-ea"/>
                <a:sym typeface="+mn-lt"/>
              </a:rPr>
              <a:t>OpenVINO</a:t>
            </a:r>
            <a:r>
              <a:rPr kumimoji="1" lang="en-US" altLang="zh-TW" sz="1550" b="1"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kumimoji="1" lang="en-US" altLang="zh-TW" sz="1550" b="1" err="1">
                <a:solidFill>
                  <a:schemeClr val="bg1"/>
                </a:solidFill>
                <a:cs typeface="+mn-ea"/>
                <a:sym typeface="+mn-lt"/>
              </a:rPr>
              <a:t>QuMagie</a:t>
            </a:r>
            <a:r>
              <a:rPr kumimoji="1" lang="en-US" altLang="zh-TW" sz="155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kumimoji="1" lang="zh-TW" altLang="en-US" sz="1550" b="1">
                <a:solidFill>
                  <a:schemeClr val="bg1"/>
                </a:solidFill>
                <a:cs typeface="+mn-ea"/>
                <a:sym typeface="+mn-lt"/>
              </a:rPr>
              <a:t>等</a:t>
            </a:r>
            <a:r>
              <a:rPr kumimoji="1" lang="en-US" altLang="zh-TW" sz="1550" b="1">
                <a:solidFill>
                  <a:schemeClr val="bg1"/>
                </a:solidFill>
                <a:cs typeface="+mn-ea"/>
                <a:sym typeface="+mn-lt"/>
              </a:rPr>
              <a:t> AI </a:t>
            </a:r>
            <a:r>
              <a:rPr kumimoji="1" lang="zh-TW" altLang="en-US" sz="1550" b="1">
                <a:solidFill>
                  <a:schemeClr val="bg1"/>
                </a:solidFill>
                <a:cs typeface="+mn-ea"/>
                <a:sym typeface="+mn-lt"/>
              </a:rPr>
              <a:t>應用效率</a:t>
            </a:r>
          </a:p>
        </p:txBody>
      </p:sp>
      <p:sp>
        <p:nvSpPr>
          <p:cNvPr id="130" name="矩形: 圓角 129">
            <a:extLst>
              <a:ext uri="{FF2B5EF4-FFF2-40B4-BE49-F238E27FC236}">
                <a16:creationId xmlns:a16="http://schemas.microsoft.com/office/drawing/2014/main" id="{FFBA26AD-4EAF-9CEF-04EB-6F3F8CB04FF2}"/>
              </a:ext>
            </a:extLst>
          </p:cNvPr>
          <p:cNvSpPr/>
          <p:nvPr/>
        </p:nvSpPr>
        <p:spPr>
          <a:xfrm>
            <a:off x="625274" y="1879482"/>
            <a:ext cx="7135632" cy="335474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F3FCFF">
                  <a:alpha val="99000"/>
                </a:srgbClr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8" name="矩形: 圓角 137">
            <a:extLst>
              <a:ext uri="{FF2B5EF4-FFF2-40B4-BE49-F238E27FC236}">
                <a16:creationId xmlns:a16="http://schemas.microsoft.com/office/drawing/2014/main" id="{AC5BEDCA-5277-76D5-8F87-0C9B42110EDC}"/>
              </a:ext>
            </a:extLst>
          </p:cNvPr>
          <p:cNvSpPr/>
          <p:nvPr/>
        </p:nvSpPr>
        <p:spPr>
          <a:xfrm>
            <a:off x="752616" y="2328114"/>
            <a:ext cx="6854421" cy="2793761"/>
          </a:xfrm>
          <a:prstGeom prst="roundRect">
            <a:avLst>
              <a:gd name="adj" fmla="val 1933"/>
            </a:avLst>
          </a:prstGeom>
          <a:solidFill>
            <a:schemeClr val="bg1">
              <a:alpha val="15000"/>
            </a:schemeClr>
          </a:solidFill>
          <a:ln w="19050">
            <a:gradFill>
              <a:gsLst>
                <a:gs pos="0">
                  <a:srgbClr val="F09252"/>
                </a:gs>
                <a:gs pos="68000">
                  <a:schemeClr val="accent2">
                    <a:lumMod val="75000"/>
                  </a:schemeClr>
                </a:gs>
                <a:gs pos="100000">
                  <a:srgbClr val="F09252"/>
                </a:gs>
              </a:gsLst>
              <a:lin ang="5400000" scaled="1"/>
            </a:gradFill>
            <a:prstDash val="dash"/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6" name="矩形: 圓角 135">
            <a:extLst>
              <a:ext uri="{FF2B5EF4-FFF2-40B4-BE49-F238E27FC236}">
                <a16:creationId xmlns:a16="http://schemas.microsoft.com/office/drawing/2014/main" id="{C71F5FBF-BF38-C962-DF6F-0E6442E0E2FB}"/>
              </a:ext>
            </a:extLst>
          </p:cNvPr>
          <p:cNvSpPr/>
          <p:nvPr/>
        </p:nvSpPr>
        <p:spPr>
          <a:xfrm>
            <a:off x="752616" y="2324478"/>
            <a:ext cx="5124368" cy="2434696"/>
          </a:xfrm>
          <a:prstGeom prst="roundRect">
            <a:avLst>
              <a:gd name="adj" fmla="val 1933"/>
            </a:avLst>
          </a:prstGeom>
          <a:solidFill>
            <a:schemeClr val="bg1">
              <a:alpha val="15000"/>
            </a:schemeClr>
          </a:solidFill>
          <a:ln w="19050">
            <a:gradFill>
              <a:gsLst>
                <a:gs pos="0">
                  <a:srgbClr val="317F70"/>
                </a:gs>
                <a:gs pos="68000">
                  <a:srgbClr val="03CDA6"/>
                </a:gs>
                <a:gs pos="100000">
                  <a:srgbClr val="04A8AC"/>
                </a:gs>
              </a:gsLst>
              <a:lin ang="5400000" scaled="1"/>
            </a:gradFill>
            <a:prstDash val="dash"/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5" name="矩形: 圓角 134">
            <a:extLst>
              <a:ext uri="{FF2B5EF4-FFF2-40B4-BE49-F238E27FC236}">
                <a16:creationId xmlns:a16="http://schemas.microsoft.com/office/drawing/2014/main" id="{B81235C1-B646-EA26-B10F-D44CD0972B06}"/>
              </a:ext>
            </a:extLst>
          </p:cNvPr>
          <p:cNvSpPr/>
          <p:nvPr/>
        </p:nvSpPr>
        <p:spPr>
          <a:xfrm>
            <a:off x="752616" y="1961779"/>
            <a:ext cx="3442911" cy="2420298"/>
          </a:xfrm>
          <a:prstGeom prst="roundRect">
            <a:avLst>
              <a:gd name="adj" fmla="val 1933"/>
            </a:avLst>
          </a:prstGeom>
          <a:solidFill>
            <a:schemeClr val="bg1">
              <a:alpha val="15000"/>
            </a:schemeClr>
          </a:solidFill>
          <a:ln w="19050">
            <a:gradFill>
              <a:gsLst>
                <a:gs pos="0">
                  <a:schemeClr val="bg2">
                    <a:lumMod val="50000"/>
                  </a:schemeClr>
                </a:gs>
                <a:gs pos="68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5400000" scaled="1"/>
            </a:gradFill>
            <a:prstDash val="dash"/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AE4A8B33-CA3A-19D6-0994-81EF66699686}"/>
              </a:ext>
            </a:extLst>
          </p:cNvPr>
          <p:cNvSpPr/>
          <p:nvPr/>
        </p:nvSpPr>
        <p:spPr>
          <a:xfrm>
            <a:off x="858972" y="2400386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813CB63E-73F6-710C-8398-886154E27F15}"/>
              </a:ext>
            </a:extLst>
          </p:cNvPr>
          <p:cNvSpPr/>
          <p:nvPr/>
        </p:nvSpPr>
        <p:spPr>
          <a:xfrm>
            <a:off x="1699411" y="2400386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D17174E5-C71B-7B21-AC0B-173B9575E29C}"/>
              </a:ext>
            </a:extLst>
          </p:cNvPr>
          <p:cNvSpPr/>
          <p:nvPr/>
        </p:nvSpPr>
        <p:spPr>
          <a:xfrm>
            <a:off x="2542420" y="2400386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77CC68E3-E209-9256-564E-A9060EE90BAF}"/>
              </a:ext>
            </a:extLst>
          </p:cNvPr>
          <p:cNvSpPr/>
          <p:nvPr/>
        </p:nvSpPr>
        <p:spPr>
          <a:xfrm>
            <a:off x="3382859" y="2400386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D38AB359-1899-564C-83BC-516F053603EE}"/>
              </a:ext>
            </a:extLst>
          </p:cNvPr>
          <p:cNvSpPr/>
          <p:nvPr/>
        </p:nvSpPr>
        <p:spPr>
          <a:xfrm>
            <a:off x="4225868" y="2400386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BF40E973-FCDE-A9B1-D6D7-C1928FF89602}"/>
              </a:ext>
            </a:extLst>
          </p:cNvPr>
          <p:cNvSpPr/>
          <p:nvPr/>
        </p:nvSpPr>
        <p:spPr>
          <a:xfrm>
            <a:off x="5066307" y="2400386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32C5746F-8D78-F269-58B3-446034B3A821}"/>
              </a:ext>
            </a:extLst>
          </p:cNvPr>
          <p:cNvSpPr/>
          <p:nvPr/>
        </p:nvSpPr>
        <p:spPr>
          <a:xfrm>
            <a:off x="5909317" y="2400386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A8544795-8BDB-251E-BEFC-0B25DC5EF3EB}"/>
              </a:ext>
            </a:extLst>
          </p:cNvPr>
          <p:cNvSpPr/>
          <p:nvPr/>
        </p:nvSpPr>
        <p:spPr>
          <a:xfrm>
            <a:off x="6749755" y="2400386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6C05347E-694D-BAFF-6194-46070DB18BC6}"/>
              </a:ext>
            </a:extLst>
          </p:cNvPr>
          <p:cNvSpPr/>
          <p:nvPr/>
        </p:nvSpPr>
        <p:spPr>
          <a:xfrm>
            <a:off x="858972" y="2881385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B54A9A14-043A-0289-A2EB-2121B6FF83F6}"/>
              </a:ext>
            </a:extLst>
          </p:cNvPr>
          <p:cNvSpPr/>
          <p:nvPr/>
        </p:nvSpPr>
        <p:spPr>
          <a:xfrm>
            <a:off x="1699411" y="2881385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A0CDE4EE-A96C-3EEA-61E8-8D4449C3A8C7}"/>
              </a:ext>
            </a:extLst>
          </p:cNvPr>
          <p:cNvSpPr/>
          <p:nvPr/>
        </p:nvSpPr>
        <p:spPr>
          <a:xfrm>
            <a:off x="2542420" y="2881385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2EC0B72C-2680-1E18-9279-EE7744EC81F7}"/>
              </a:ext>
            </a:extLst>
          </p:cNvPr>
          <p:cNvSpPr/>
          <p:nvPr/>
        </p:nvSpPr>
        <p:spPr>
          <a:xfrm>
            <a:off x="3382859" y="2881385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388021F5-12D8-5DB8-DEC3-409D7925F597}"/>
              </a:ext>
            </a:extLst>
          </p:cNvPr>
          <p:cNvSpPr/>
          <p:nvPr/>
        </p:nvSpPr>
        <p:spPr>
          <a:xfrm>
            <a:off x="4225868" y="2881385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10AED55B-C81F-6E00-0891-9256317CA491}"/>
              </a:ext>
            </a:extLst>
          </p:cNvPr>
          <p:cNvSpPr/>
          <p:nvPr/>
        </p:nvSpPr>
        <p:spPr>
          <a:xfrm>
            <a:off x="5066307" y="2881385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FF0D8A89-7BAC-0589-9AF7-3834FA394B4D}"/>
              </a:ext>
            </a:extLst>
          </p:cNvPr>
          <p:cNvSpPr/>
          <p:nvPr/>
        </p:nvSpPr>
        <p:spPr>
          <a:xfrm>
            <a:off x="5909317" y="2881385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534E7B38-388E-693E-93FA-CEEA320A52E9}"/>
              </a:ext>
            </a:extLst>
          </p:cNvPr>
          <p:cNvSpPr/>
          <p:nvPr/>
        </p:nvSpPr>
        <p:spPr>
          <a:xfrm>
            <a:off x="6749755" y="2881385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7403CC72-AF5A-DA7E-9360-A1E426BD1848}"/>
              </a:ext>
            </a:extLst>
          </p:cNvPr>
          <p:cNvSpPr/>
          <p:nvPr/>
        </p:nvSpPr>
        <p:spPr>
          <a:xfrm>
            <a:off x="858972" y="3362383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046BEC67-65B7-F59F-1922-F37B284CC640}"/>
              </a:ext>
            </a:extLst>
          </p:cNvPr>
          <p:cNvSpPr/>
          <p:nvPr/>
        </p:nvSpPr>
        <p:spPr>
          <a:xfrm>
            <a:off x="1699411" y="3362383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13E500DA-E63C-CE62-517A-AE4453DA349B}"/>
              </a:ext>
            </a:extLst>
          </p:cNvPr>
          <p:cNvSpPr/>
          <p:nvPr/>
        </p:nvSpPr>
        <p:spPr>
          <a:xfrm>
            <a:off x="2542420" y="3362383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C719F759-EC77-C1AA-2FDD-1D13B0F72B11}"/>
              </a:ext>
            </a:extLst>
          </p:cNvPr>
          <p:cNvSpPr/>
          <p:nvPr/>
        </p:nvSpPr>
        <p:spPr>
          <a:xfrm>
            <a:off x="3382859" y="3362383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1515705C-D18F-3F3C-CB88-89077B549909}"/>
              </a:ext>
            </a:extLst>
          </p:cNvPr>
          <p:cNvSpPr/>
          <p:nvPr/>
        </p:nvSpPr>
        <p:spPr>
          <a:xfrm>
            <a:off x="4225868" y="3362383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2AA68D4C-9FC4-7231-B921-35034C2EA43D}"/>
              </a:ext>
            </a:extLst>
          </p:cNvPr>
          <p:cNvSpPr/>
          <p:nvPr/>
        </p:nvSpPr>
        <p:spPr>
          <a:xfrm>
            <a:off x="5066307" y="3362383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7A537305-401D-3552-5CBF-5937E9AD863E}"/>
              </a:ext>
            </a:extLst>
          </p:cNvPr>
          <p:cNvSpPr/>
          <p:nvPr/>
        </p:nvSpPr>
        <p:spPr>
          <a:xfrm>
            <a:off x="5909317" y="3362383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28AB6E37-40C6-9632-3341-30B729546390}"/>
              </a:ext>
            </a:extLst>
          </p:cNvPr>
          <p:cNvSpPr/>
          <p:nvPr/>
        </p:nvSpPr>
        <p:spPr>
          <a:xfrm>
            <a:off x="6749755" y="3362383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D49E8680-2BC5-C46B-F464-6FE6E39D4923}"/>
              </a:ext>
            </a:extLst>
          </p:cNvPr>
          <p:cNvSpPr/>
          <p:nvPr/>
        </p:nvSpPr>
        <p:spPr>
          <a:xfrm>
            <a:off x="858972" y="3843382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4BF17019-06FC-8E55-7F0E-CC9DD89947D8}"/>
              </a:ext>
            </a:extLst>
          </p:cNvPr>
          <p:cNvSpPr/>
          <p:nvPr/>
        </p:nvSpPr>
        <p:spPr>
          <a:xfrm>
            <a:off x="1699411" y="3843382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6BFBC88C-AAF4-7744-AC29-8D6B231BCEBB}"/>
              </a:ext>
            </a:extLst>
          </p:cNvPr>
          <p:cNvSpPr/>
          <p:nvPr/>
        </p:nvSpPr>
        <p:spPr>
          <a:xfrm>
            <a:off x="2542420" y="3843382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A5F261FA-5B2B-D591-B40A-C94B585605DC}"/>
              </a:ext>
            </a:extLst>
          </p:cNvPr>
          <p:cNvSpPr/>
          <p:nvPr/>
        </p:nvSpPr>
        <p:spPr>
          <a:xfrm>
            <a:off x="3382859" y="3843382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1DF57C4D-7A9C-CE5D-E6BA-1A62F2713CBF}"/>
              </a:ext>
            </a:extLst>
          </p:cNvPr>
          <p:cNvSpPr/>
          <p:nvPr/>
        </p:nvSpPr>
        <p:spPr>
          <a:xfrm>
            <a:off x="4225868" y="3843382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D4ACB10B-CB82-01E1-0CB0-81795FEB2D8D}"/>
              </a:ext>
            </a:extLst>
          </p:cNvPr>
          <p:cNvSpPr/>
          <p:nvPr/>
        </p:nvSpPr>
        <p:spPr>
          <a:xfrm>
            <a:off x="5066307" y="3843382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7" name="矩形: 圓角 96">
            <a:extLst>
              <a:ext uri="{FF2B5EF4-FFF2-40B4-BE49-F238E27FC236}">
                <a16:creationId xmlns:a16="http://schemas.microsoft.com/office/drawing/2014/main" id="{4B15BD61-6275-FC35-178A-B4C38CC914AC}"/>
              </a:ext>
            </a:extLst>
          </p:cNvPr>
          <p:cNvSpPr/>
          <p:nvPr/>
        </p:nvSpPr>
        <p:spPr>
          <a:xfrm>
            <a:off x="5909317" y="3843382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A83F53D8-8104-D38B-FF51-96CACCD94599}"/>
              </a:ext>
            </a:extLst>
          </p:cNvPr>
          <p:cNvSpPr/>
          <p:nvPr/>
        </p:nvSpPr>
        <p:spPr>
          <a:xfrm>
            <a:off x="6749755" y="3843382"/>
            <a:ext cx="790540" cy="43352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0D3A7E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3D09B120-94A6-9B9A-C9D0-16442FF6BA44}"/>
              </a:ext>
            </a:extLst>
          </p:cNvPr>
          <p:cNvSpPr txBox="1"/>
          <p:nvPr/>
        </p:nvSpPr>
        <p:spPr>
          <a:xfrm>
            <a:off x="878849" y="2449987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EF3CE8A8-3E2D-50A2-092F-5EE5D38E2782}"/>
              </a:ext>
            </a:extLst>
          </p:cNvPr>
          <p:cNvSpPr txBox="1"/>
          <p:nvPr/>
        </p:nvSpPr>
        <p:spPr>
          <a:xfrm>
            <a:off x="1700368" y="2442715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5DA36AC2-8163-1E1C-E678-E3CD510381A5}"/>
              </a:ext>
            </a:extLst>
          </p:cNvPr>
          <p:cNvSpPr txBox="1"/>
          <p:nvPr/>
        </p:nvSpPr>
        <p:spPr>
          <a:xfrm>
            <a:off x="2569488" y="2442715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6D4487B3-9140-BD3D-DFEF-BA95B1858E32}"/>
              </a:ext>
            </a:extLst>
          </p:cNvPr>
          <p:cNvSpPr txBox="1"/>
          <p:nvPr/>
        </p:nvSpPr>
        <p:spPr>
          <a:xfrm>
            <a:off x="3391009" y="2435444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6E7F5DD1-32B3-2DAD-BD21-5275A5BA3C1B}"/>
              </a:ext>
            </a:extLst>
          </p:cNvPr>
          <p:cNvSpPr txBox="1"/>
          <p:nvPr/>
        </p:nvSpPr>
        <p:spPr>
          <a:xfrm>
            <a:off x="870698" y="2912482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4CD9743E-B9D2-ACCA-A730-65CD8300ECB2}"/>
              </a:ext>
            </a:extLst>
          </p:cNvPr>
          <p:cNvSpPr txBox="1"/>
          <p:nvPr/>
        </p:nvSpPr>
        <p:spPr>
          <a:xfrm>
            <a:off x="1692218" y="2905211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B4895CEC-1F18-0F2D-E037-28CCF4D024F5}"/>
              </a:ext>
            </a:extLst>
          </p:cNvPr>
          <p:cNvSpPr txBox="1"/>
          <p:nvPr/>
        </p:nvSpPr>
        <p:spPr>
          <a:xfrm>
            <a:off x="2561338" y="2905211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CED9C645-0842-10A4-DF61-3D69F046FFC2}"/>
              </a:ext>
            </a:extLst>
          </p:cNvPr>
          <p:cNvSpPr txBox="1"/>
          <p:nvPr/>
        </p:nvSpPr>
        <p:spPr>
          <a:xfrm>
            <a:off x="3382859" y="2897940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C978D3E7-6E7A-A684-E163-19B10F8A5726}"/>
              </a:ext>
            </a:extLst>
          </p:cNvPr>
          <p:cNvSpPr txBox="1"/>
          <p:nvPr/>
        </p:nvSpPr>
        <p:spPr>
          <a:xfrm>
            <a:off x="870698" y="3419755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530AE22C-58AE-E915-ED51-62B403864641}"/>
              </a:ext>
            </a:extLst>
          </p:cNvPr>
          <p:cNvSpPr txBox="1"/>
          <p:nvPr/>
        </p:nvSpPr>
        <p:spPr>
          <a:xfrm>
            <a:off x="1692218" y="3412484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85986065-5797-C884-90A0-BFF2FB719A74}"/>
              </a:ext>
            </a:extLst>
          </p:cNvPr>
          <p:cNvSpPr txBox="1"/>
          <p:nvPr/>
        </p:nvSpPr>
        <p:spPr>
          <a:xfrm>
            <a:off x="2561338" y="3412484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31E48496-BE95-51A2-8746-E1E3DEDC9523}"/>
              </a:ext>
            </a:extLst>
          </p:cNvPr>
          <p:cNvSpPr txBox="1"/>
          <p:nvPr/>
        </p:nvSpPr>
        <p:spPr>
          <a:xfrm>
            <a:off x="3382859" y="3405212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8137F935-19E2-F267-FF13-D91B68832B6B}"/>
              </a:ext>
            </a:extLst>
          </p:cNvPr>
          <p:cNvSpPr txBox="1"/>
          <p:nvPr/>
        </p:nvSpPr>
        <p:spPr>
          <a:xfrm>
            <a:off x="862548" y="3882251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38304CA4-3CBA-1357-1D72-8DBB9D523EE4}"/>
              </a:ext>
            </a:extLst>
          </p:cNvPr>
          <p:cNvSpPr txBox="1"/>
          <p:nvPr/>
        </p:nvSpPr>
        <p:spPr>
          <a:xfrm>
            <a:off x="1684069" y="3874979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2FE40794-50B4-519E-3DCD-28ED8604EC7F}"/>
              </a:ext>
            </a:extLst>
          </p:cNvPr>
          <p:cNvSpPr txBox="1"/>
          <p:nvPr/>
        </p:nvSpPr>
        <p:spPr>
          <a:xfrm>
            <a:off x="2553189" y="3874979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783A1E04-EE28-2D05-E217-D8DC01B94795}"/>
              </a:ext>
            </a:extLst>
          </p:cNvPr>
          <p:cNvSpPr txBox="1"/>
          <p:nvPr/>
        </p:nvSpPr>
        <p:spPr>
          <a:xfrm>
            <a:off x="3374709" y="3867708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BED6A37E-BBD1-F3B6-2C6C-690171077B9A}"/>
              </a:ext>
            </a:extLst>
          </p:cNvPr>
          <p:cNvSpPr txBox="1"/>
          <p:nvPr/>
        </p:nvSpPr>
        <p:spPr>
          <a:xfrm>
            <a:off x="4237595" y="2464529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36919738-3DCC-80B6-ECB4-6198F4AA3E8A}"/>
              </a:ext>
            </a:extLst>
          </p:cNvPr>
          <p:cNvSpPr txBox="1"/>
          <p:nvPr/>
        </p:nvSpPr>
        <p:spPr>
          <a:xfrm>
            <a:off x="5059115" y="2457258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4B15964-C4D1-D41F-ACE3-22E081D9F541}"/>
              </a:ext>
            </a:extLst>
          </p:cNvPr>
          <p:cNvSpPr txBox="1"/>
          <p:nvPr/>
        </p:nvSpPr>
        <p:spPr>
          <a:xfrm>
            <a:off x="5928235" y="2457258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E4885876-7F6C-9BDA-8EE7-8C99ACBD8718}"/>
              </a:ext>
            </a:extLst>
          </p:cNvPr>
          <p:cNvSpPr txBox="1"/>
          <p:nvPr/>
        </p:nvSpPr>
        <p:spPr>
          <a:xfrm>
            <a:off x="6749755" y="2449987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B72C42FD-F4BA-8761-613E-EDD7D75437D8}"/>
              </a:ext>
            </a:extLst>
          </p:cNvPr>
          <p:cNvSpPr txBox="1"/>
          <p:nvPr/>
        </p:nvSpPr>
        <p:spPr>
          <a:xfrm>
            <a:off x="4229445" y="2927025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4A1E65AB-851E-BA0F-2BEA-22C52CB12B3D}"/>
              </a:ext>
            </a:extLst>
          </p:cNvPr>
          <p:cNvSpPr txBox="1"/>
          <p:nvPr/>
        </p:nvSpPr>
        <p:spPr>
          <a:xfrm>
            <a:off x="5050964" y="2919753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0" name="文字方塊 119">
            <a:extLst>
              <a:ext uri="{FF2B5EF4-FFF2-40B4-BE49-F238E27FC236}">
                <a16:creationId xmlns:a16="http://schemas.microsoft.com/office/drawing/2014/main" id="{3FB18CE5-78FD-DC7F-1796-8391A08F92C0}"/>
              </a:ext>
            </a:extLst>
          </p:cNvPr>
          <p:cNvSpPr txBox="1"/>
          <p:nvPr/>
        </p:nvSpPr>
        <p:spPr>
          <a:xfrm>
            <a:off x="5920084" y="2919753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1" name="文字方塊 120">
            <a:extLst>
              <a:ext uri="{FF2B5EF4-FFF2-40B4-BE49-F238E27FC236}">
                <a16:creationId xmlns:a16="http://schemas.microsoft.com/office/drawing/2014/main" id="{43AEC004-A599-31B5-C09D-60F3358B4711}"/>
              </a:ext>
            </a:extLst>
          </p:cNvPr>
          <p:cNvSpPr txBox="1"/>
          <p:nvPr/>
        </p:nvSpPr>
        <p:spPr>
          <a:xfrm>
            <a:off x="6741605" y="2912482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4DCEF68E-B176-4922-9ED4-47ED498735EE}"/>
              </a:ext>
            </a:extLst>
          </p:cNvPr>
          <p:cNvSpPr txBox="1"/>
          <p:nvPr/>
        </p:nvSpPr>
        <p:spPr>
          <a:xfrm>
            <a:off x="4220027" y="3398213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AEE392A6-2757-B28D-C32D-47DACC54FF9F}"/>
              </a:ext>
            </a:extLst>
          </p:cNvPr>
          <p:cNvSpPr txBox="1"/>
          <p:nvPr/>
        </p:nvSpPr>
        <p:spPr>
          <a:xfrm>
            <a:off x="5041547" y="3390942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4" name="文字方塊 123">
            <a:extLst>
              <a:ext uri="{FF2B5EF4-FFF2-40B4-BE49-F238E27FC236}">
                <a16:creationId xmlns:a16="http://schemas.microsoft.com/office/drawing/2014/main" id="{36B44962-C853-F151-9A64-03446869EE0A}"/>
              </a:ext>
            </a:extLst>
          </p:cNvPr>
          <p:cNvSpPr txBox="1"/>
          <p:nvPr/>
        </p:nvSpPr>
        <p:spPr>
          <a:xfrm>
            <a:off x="5910667" y="3390942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668B2FDB-4914-D526-C594-9872BFB9AC9A}"/>
              </a:ext>
            </a:extLst>
          </p:cNvPr>
          <p:cNvSpPr txBox="1"/>
          <p:nvPr/>
        </p:nvSpPr>
        <p:spPr>
          <a:xfrm>
            <a:off x="6732187" y="3383670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6" name="文字方塊 125">
            <a:extLst>
              <a:ext uri="{FF2B5EF4-FFF2-40B4-BE49-F238E27FC236}">
                <a16:creationId xmlns:a16="http://schemas.microsoft.com/office/drawing/2014/main" id="{CB44B25E-F648-AF30-3F12-92AAAF59BB73}"/>
              </a:ext>
            </a:extLst>
          </p:cNvPr>
          <p:cNvSpPr txBox="1"/>
          <p:nvPr/>
        </p:nvSpPr>
        <p:spPr>
          <a:xfrm>
            <a:off x="4211876" y="3860709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7CF51CE9-641E-42B6-EAE3-112550EAD9D4}"/>
              </a:ext>
            </a:extLst>
          </p:cNvPr>
          <p:cNvSpPr txBox="1"/>
          <p:nvPr/>
        </p:nvSpPr>
        <p:spPr>
          <a:xfrm>
            <a:off x="5033397" y="3853438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58B29632-240C-2EF0-BF8C-10F12B270F12}"/>
              </a:ext>
            </a:extLst>
          </p:cNvPr>
          <p:cNvSpPr txBox="1"/>
          <p:nvPr/>
        </p:nvSpPr>
        <p:spPr>
          <a:xfrm>
            <a:off x="5902516" y="3853438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9" name="文字方塊 128">
            <a:extLst>
              <a:ext uri="{FF2B5EF4-FFF2-40B4-BE49-F238E27FC236}">
                <a16:creationId xmlns:a16="http://schemas.microsoft.com/office/drawing/2014/main" id="{48E41336-5081-CF7B-D130-DBF7712FB302}"/>
              </a:ext>
            </a:extLst>
          </p:cNvPr>
          <p:cNvSpPr txBox="1"/>
          <p:nvPr/>
        </p:nvSpPr>
        <p:spPr>
          <a:xfrm>
            <a:off x="6724037" y="3846166"/>
            <a:ext cx="768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EU</a:t>
            </a:r>
            <a:endParaRPr kumimoji="1"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00EA523D-F9CB-20E3-4363-12D746D6DC23}"/>
              </a:ext>
            </a:extLst>
          </p:cNvPr>
          <p:cNvSpPr txBox="1"/>
          <p:nvPr/>
        </p:nvSpPr>
        <p:spPr>
          <a:xfrm>
            <a:off x="850286" y="1978692"/>
            <a:ext cx="284084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zh-TW" sz="1600" b="1">
                <a:cs typeface="+mn-ea"/>
                <a:sym typeface="+mn-lt"/>
              </a:rPr>
              <a:t>UHD Graphics 710 : 16 EUs</a:t>
            </a:r>
            <a:endParaRPr kumimoji="1" lang="zh-TW" altLang="en-US" sz="1600" b="1">
              <a:cs typeface="+mn-ea"/>
              <a:sym typeface="+mn-lt"/>
            </a:endParaRPr>
          </a:p>
        </p:txBody>
      </p:sp>
      <p:sp>
        <p:nvSpPr>
          <p:cNvPr id="134" name="文字方塊 133">
            <a:extLst>
              <a:ext uri="{FF2B5EF4-FFF2-40B4-BE49-F238E27FC236}">
                <a16:creationId xmlns:a16="http://schemas.microsoft.com/office/drawing/2014/main" id="{1B76E9BD-26E7-40D7-24A8-0F87DE436438}"/>
              </a:ext>
            </a:extLst>
          </p:cNvPr>
          <p:cNvSpPr txBox="1"/>
          <p:nvPr/>
        </p:nvSpPr>
        <p:spPr>
          <a:xfrm>
            <a:off x="6387581" y="1936748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>
                <a:solidFill>
                  <a:srgbClr val="003258"/>
                </a:solidFill>
                <a:cs typeface="+mn-ea"/>
                <a:sym typeface="+mn-lt"/>
              </a:rPr>
              <a:t>Intel Xe </a:t>
            </a:r>
            <a:r>
              <a:rPr kumimoji="1" lang="zh-TW" altLang="en-US" sz="1600">
                <a:solidFill>
                  <a:srgbClr val="003258"/>
                </a:solidFill>
                <a:cs typeface="+mn-ea"/>
                <a:sym typeface="+mn-lt"/>
              </a:rPr>
              <a:t>架構</a:t>
            </a:r>
          </a:p>
        </p:txBody>
      </p: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3DADF569-662F-B7A0-1A7A-EFB0CFEC8774}"/>
              </a:ext>
            </a:extLst>
          </p:cNvPr>
          <p:cNvSpPr txBox="1"/>
          <p:nvPr/>
        </p:nvSpPr>
        <p:spPr>
          <a:xfrm>
            <a:off x="3042006" y="4406599"/>
            <a:ext cx="284084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fr-FR" altLang="zh-TW" sz="1600" b="1">
                <a:solidFill>
                  <a:srgbClr val="28665A"/>
                </a:solidFill>
                <a:cs typeface="+mn-ea"/>
                <a:sym typeface="+mn-lt"/>
              </a:rPr>
              <a:t>UHD Graphics 730 : 24 EUs</a:t>
            </a:r>
          </a:p>
        </p:txBody>
      </p:sp>
      <p:sp>
        <p:nvSpPr>
          <p:cNvPr id="139" name="文字方塊 138">
            <a:extLst>
              <a:ext uri="{FF2B5EF4-FFF2-40B4-BE49-F238E27FC236}">
                <a16:creationId xmlns:a16="http://schemas.microsoft.com/office/drawing/2014/main" id="{4982EC11-BE4E-B634-A72E-07E8EACA8A54}"/>
              </a:ext>
            </a:extLst>
          </p:cNvPr>
          <p:cNvSpPr txBox="1"/>
          <p:nvPr/>
        </p:nvSpPr>
        <p:spPr>
          <a:xfrm>
            <a:off x="4791899" y="4773251"/>
            <a:ext cx="284084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fr-FR" altLang="zh-TW" sz="1600" b="1"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UHD Graphics 770 : 32 EUs</a:t>
            </a:r>
          </a:p>
        </p:txBody>
      </p:sp>
      <p:sp>
        <p:nvSpPr>
          <p:cNvPr id="141" name="文字方塊 140">
            <a:extLst>
              <a:ext uri="{FF2B5EF4-FFF2-40B4-BE49-F238E27FC236}">
                <a16:creationId xmlns:a16="http://schemas.microsoft.com/office/drawing/2014/main" id="{E5DD1D73-0191-8BA7-DE76-41BE1C1930AA}"/>
              </a:ext>
            </a:extLst>
          </p:cNvPr>
          <p:cNvSpPr txBox="1"/>
          <p:nvPr/>
        </p:nvSpPr>
        <p:spPr>
          <a:xfrm>
            <a:off x="8515663" y="5368934"/>
            <a:ext cx="3568646" cy="875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kumimoji="1" lang="en-US" altLang="zh-TW" sz="1450" b="1">
                <a:solidFill>
                  <a:srgbClr val="71FFE4"/>
                </a:solidFill>
                <a:cs typeface="+mn-ea"/>
                <a:sym typeface="+mn-lt"/>
              </a:rPr>
              <a:t>i5-12400 </a:t>
            </a:r>
            <a:r>
              <a:rPr kumimoji="1" lang="zh-TW" altLang="en-US" sz="1450" b="1">
                <a:solidFill>
                  <a:srgbClr val="71FFE4"/>
                </a:solidFill>
                <a:cs typeface="+mn-ea"/>
                <a:sym typeface="+mn-lt"/>
              </a:rPr>
              <a:t>搭載 </a:t>
            </a:r>
            <a:r>
              <a:rPr kumimoji="1" lang="en-US" altLang="zh-TW" sz="1450" b="1">
                <a:solidFill>
                  <a:srgbClr val="71FFE4"/>
                </a:solidFill>
                <a:cs typeface="+mn-ea"/>
                <a:sym typeface="+mn-lt"/>
              </a:rPr>
              <a:t>UHD Graphics 770, 32EU</a:t>
            </a:r>
          </a:p>
          <a:p>
            <a:pPr>
              <a:lnSpc>
                <a:spcPts val="2100"/>
              </a:lnSpc>
            </a:pPr>
            <a:r>
              <a:rPr kumimoji="1" lang="en-US" altLang="zh-TW" sz="1450" b="1">
                <a:solidFill>
                  <a:srgbClr val="71FFE4"/>
                </a:solidFill>
                <a:cs typeface="+mn-ea"/>
                <a:sym typeface="+mn-lt"/>
              </a:rPr>
              <a:t>i3-12100 </a:t>
            </a:r>
            <a:r>
              <a:rPr kumimoji="1" lang="zh-TW" altLang="en-US" sz="1450" b="1">
                <a:solidFill>
                  <a:srgbClr val="71FFE4"/>
                </a:solidFill>
                <a:cs typeface="+mn-ea"/>
                <a:sym typeface="+mn-lt"/>
              </a:rPr>
              <a:t>搭載 </a:t>
            </a:r>
            <a:r>
              <a:rPr kumimoji="1" lang="en-US" altLang="zh-TW" sz="1450" b="1">
                <a:solidFill>
                  <a:srgbClr val="71FFE4"/>
                </a:solidFill>
                <a:cs typeface="+mn-ea"/>
                <a:sym typeface="+mn-lt"/>
              </a:rPr>
              <a:t>UHD Graphics 730, 24EU</a:t>
            </a:r>
          </a:p>
          <a:p>
            <a:pPr>
              <a:lnSpc>
                <a:spcPts val="2100"/>
              </a:lnSpc>
            </a:pPr>
            <a:r>
              <a:rPr kumimoji="1" lang="en-US" altLang="zh-TW" sz="1450" b="1">
                <a:solidFill>
                  <a:srgbClr val="71FFE4"/>
                </a:solidFill>
                <a:cs typeface="+mn-ea"/>
                <a:sym typeface="+mn-lt"/>
              </a:rPr>
              <a:t>G7400 </a:t>
            </a:r>
            <a:r>
              <a:rPr kumimoji="1" lang="zh-TW" altLang="en-US" sz="1450" b="1">
                <a:solidFill>
                  <a:srgbClr val="71FFE4"/>
                </a:solidFill>
                <a:cs typeface="+mn-ea"/>
                <a:sym typeface="+mn-lt"/>
              </a:rPr>
              <a:t>搭載 </a:t>
            </a:r>
            <a:r>
              <a:rPr kumimoji="1" lang="en-US" altLang="zh-TW" sz="1450" b="1">
                <a:solidFill>
                  <a:srgbClr val="71FFE4"/>
                </a:solidFill>
                <a:cs typeface="+mn-ea"/>
                <a:sym typeface="+mn-lt"/>
              </a:rPr>
              <a:t>UHD Graphics 710, 16EU</a:t>
            </a:r>
            <a:endParaRPr kumimoji="1" lang="zh-TW" altLang="en-US" sz="1450" b="1">
              <a:solidFill>
                <a:srgbClr val="71FFE4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5655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0B338738-44E3-A1F3-AB5D-DA086E2AA667}"/>
              </a:ext>
            </a:extLst>
          </p:cNvPr>
          <p:cNvSpPr/>
          <p:nvPr/>
        </p:nvSpPr>
        <p:spPr>
          <a:xfrm>
            <a:off x="9279467" y="3352797"/>
            <a:ext cx="2421466" cy="795390"/>
          </a:xfrm>
          <a:prstGeom prst="roundRect">
            <a:avLst>
              <a:gd name="adj" fmla="val 1933"/>
            </a:avLst>
          </a:prstGeom>
          <a:solidFill>
            <a:schemeClr val="bg1">
              <a:alpha val="1500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B7210D03-2D87-3414-C2E1-DD3DD1F71B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081045" y="2553878"/>
            <a:ext cx="1449947" cy="40772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78D9838-3508-EFAE-5122-9464751C0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101606" y="5970696"/>
            <a:ext cx="6899332" cy="65461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TVS-h474/h674/h874 </a:t>
            </a:r>
            <a:r>
              <a:rPr lang="zh-TW" altLang="en-US" sz="44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正面硬體配置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368E334B-F89E-FB5A-2FC6-A3BA88234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3610" y="1753696"/>
            <a:ext cx="1727692" cy="1080000"/>
          </a:xfrm>
          <a:prstGeom prst="rect">
            <a:avLst/>
          </a:prstGeom>
        </p:spPr>
      </p:pic>
      <p:pic>
        <p:nvPicPr>
          <p:cNvPr id="51" name="圖片 50" descr="一張含有 文字, 室內 的圖片&#10;&#10;自動產生的描述">
            <a:extLst>
              <a:ext uri="{FF2B5EF4-FFF2-40B4-BE49-F238E27FC236}">
                <a16:creationId xmlns:a16="http://schemas.microsoft.com/office/drawing/2014/main" id="{362476F6-7289-8BE4-C4E0-07933C963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401" y="1753696"/>
            <a:ext cx="1727693" cy="1080000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E39C2B9D-3961-2AA4-8448-C4FBB76D0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8014" y="2339185"/>
            <a:ext cx="6782924" cy="4240081"/>
          </a:xfrm>
          <a:prstGeom prst="rect">
            <a:avLst/>
          </a:prstGeom>
        </p:spPr>
      </p:pic>
      <p:sp>
        <p:nvSpPr>
          <p:cNvPr id="53" name="TextBox 13">
            <a:extLst>
              <a:ext uri="{FF2B5EF4-FFF2-40B4-BE49-F238E27FC236}">
                <a16:creationId xmlns:a16="http://schemas.microsoft.com/office/drawing/2014/main" id="{6898C75C-7151-03CB-0227-99A5CA500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990" y="1745855"/>
            <a:ext cx="2312982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b="1">
                <a:solidFill>
                  <a:schemeClr val="tx1"/>
                </a:solidFill>
                <a:cs typeface="+mn-ea"/>
                <a:sym typeface="+mn-lt"/>
              </a:rPr>
              <a:t>LCM </a:t>
            </a:r>
            <a:r>
              <a:rPr lang="zh-TW" altLang="en-US" b="1">
                <a:solidFill>
                  <a:schemeClr val="tx1"/>
                </a:solidFill>
                <a:cs typeface="+mn-ea"/>
                <a:sym typeface="+mn-lt"/>
              </a:rPr>
              <a:t>系統狀態顯示</a:t>
            </a:r>
            <a:endParaRPr lang="en-US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4" name="Shape 183">
            <a:extLst>
              <a:ext uri="{FF2B5EF4-FFF2-40B4-BE49-F238E27FC236}">
                <a16:creationId xmlns:a16="http://schemas.microsoft.com/office/drawing/2014/main" id="{A97BB628-6EE4-4556-5687-D72450A369D8}"/>
              </a:ext>
            </a:extLst>
          </p:cNvPr>
          <p:cNvSpPr txBox="1"/>
          <p:nvPr/>
        </p:nvSpPr>
        <p:spPr>
          <a:xfrm>
            <a:off x="113709" y="4498360"/>
            <a:ext cx="1923820" cy="769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r">
              <a:lnSpc>
                <a:spcPts val="2400"/>
              </a:lnSpc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tx1"/>
                </a:solidFill>
                <a:cs typeface="+mn-ea"/>
                <a:sym typeface="+mn-lt"/>
              </a:rPr>
              <a:t>3.5"/ </a:t>
            </a:r>
            <a:r>
              <a:rPr lang="en-US" alt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2.5”SATA </a:t>
            </a:r>
          </a:p>
          <a:p>
            <a:pPr lvl="0" algn="r">
              <a:lnSpc>
                <a:spcPts val="2400"/>
              </a:lnSpc>
              <a:buClr>
                <a:srgbClr val="595959"/>
              </a:buClr>
              <a:buSzPct val="25000"/>
            </a:pPr>
            <a:r>
              <a:rPr lang="en-US" alt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6Gb/s HDD/SSD </a:t>
            </a:r>
            <a:r>
              <a:rPr 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插槽</a:t>
            </a:r>
            <a:r>
              <a:rPr lang="en-US" alt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 (</a:t>
            </a:r>
            <a:r>
              <a:rPr lang="zh-TW" altLang="en-US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可上鎖</a:t>
            </a:r>
            <a:r>
              <a:rPr lang="en-US" alt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)</a:t>
            </a:r>
            <a:endParaRPr lang="zh-TW" sz="1600" b="1" i="0" u="none" strike="noStrike" cap="none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5" name="Shape 180">
            <a:extLst>
              <a:ext uri="{FF2B5EF4-FFF2-40B4-BE49-F238E27FC236}">
                <a16:creationId xmlns:a16="http://schemas.microsoft.com/office/drawing/2014/main" id="{21971FCB-6125-30A9-4A3B-8EAC2086251C}"/>
              </a:ext>
            </a:extLst>
          </p:cNvPr>
          <p:cNvSpPr txBox="1"/>
          <p:nvPr/>
        </p:nvSpPr>
        <p:spPr>
          <a:xfrm>
            <a:off x="386052" y="2756534"/>
            <a:ext cx="1685100" cy="149119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可調整亮度的 LED 燈號:</a:t>
            </a:r>
            <a:r>
              <a:rPr lang="zh-TW" altLang="en-US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磁碟、狀態、網路、</a:t>
            </a:r>
            <a:r>
              <a:rPr lang="en-US" alt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USB</a:t>
            </a:r>
            <a:r>
              <a:rPr lang="zh-TW" altLang="en-US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、</a:t>
            </a:r>
            <a:r>
              <a:rPr lang="en-US" alt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M.2</a:t>
            </a:r>
            <a:r>
              <a:rPr lang="zh-CN" altLang="en-US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埠</a:t>
            </a:r>
            <a:r>
              <a:rPr lang="en-US" altLang="zh-TW" sz="1600" b="1">
                <a:solidFill>
                  <a:schemeClr val="tx1"/>
                </a:solidFill>
                <a:cs typeface="+mn-ea"/>
                <a:sym typeface="+mn-lt"/>
              </a:rPr>
              <a:t> </a:t>
            </a:r>
            <a:r>
              <a:rPr lang="zh-TW" altLang="en-US" sz="1600" b="1">
                <a:solidFill>
                  <a:schemeClr val="tx1"/>
                </a:solidFill>
                <a:cs typeface="+mn-ea"/>
                <a:sym typeface="+mn-lt"/>
              </a:rPr>
              <a:t> </a:t>
            </a:r>
            <a:endParaRPr lang="zh-TW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6" name="Shape 192">
            <a:extLst>
              <a:ext uri="{FF2B5EF4-FFF2-40B4-BE49-F238E27FC236}">
                <a16:creationId xmlns:a16="http://schemas.microsoft.com/office/drawing/2014/main" id="{8D8C782F-D1A3-F9DA-6E72-08C887D9703F}"/>
              </a:ext>
            </a:extLst>
          </p:cNvPr>
          <p:cNvSpPr txBox="1"/>
          <p:nvPr/>
        </p:nvSpPr>
        <p:spPr>
          <a:xfrm>
            <a:off x="9109361" y="4963859"/>
            <a:ext cx="1342007" cy="2642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電源鍵</a:t>
            </a:r>
          </a:p>
        </p:txBody>
      </p:sp>
      <p:sp>
        <p:nvSpPr>
          <p:cNvPr id="57" name="Shape 195">
            <a:extLst>
              <a:ext uri="{FF2B5EF4-FFF2-40B4-BE49-F238E27FC236}">
                <a16:creationId xmlns:a16="http://schemas.microsoft.com/office/drawing/2014/main" id="{B8E806B0-5E8B-983B-2498-7E8B23BB7472}"/>
              </a:ext>
            </a:extLst>
          </p:cNvPr>
          <p:cNvSpPr txBox="1"/>
          <p:nvPr/>
        </p:nvSpPr>
        <p:spPr>
          <a:xfrm>
            <a:off x="9115804" y="5343600"/>
            <a:ext cx="1915685" cy="7804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USB 3.</a:t>
            </a:r>
            <a:r>
              <a:rPr lang="en-US" alt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1</a:t>
            </a:r>
            <a:r>
              <a:rPr 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altLang="zh-TW" sz="1600" b="1">
                <a:solidFill>
                  <a:schemeClr val="tx1"/>
                </a:solidFill>
                <a:cs typeface="+mn-ea"/>
                <a:sym typeface="+mn-lt"/>
              </a:rPr>
              <a:t>Gen 2 (10Gb) </a:t>
            </a:r>
            <a:r>
              <a:rPr 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&amp;</a:t>
            </a:r>
            <a:r>
              <a:rPr lang="en-US" alt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zh-TW" sz="1600" b="1" i="0" u="none" strike="noStrike" cap="none">
                <a:solidFill>
                  <a:schemeClr val="tx1"/>
                </a:solidFill>
                <a:cs typeface="+mn-ea"/>
                <a:sym typeface="+mn-lt"/>
              </a:rPr>
              <a:t>備份鍵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EF9E3D1-BB63-736B-8796-3524F2815FB4}"/>
              </a:ext>
            </a:extLst>
          </p:cNvPr>
          <p:cNvSpPr txBox="1"/>
          <p:nvPr/>
        </p:nvSpPr>
        <p:spPr>
          <a:xfrm>
            <a:off x="9468681" y="3481944"/>
            <a:ext cx="106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altLang="en-US" sz="1600" b="1">
                <a:cs typeface="+mn-ea"/>
                <a:sym typeface="+mn-lt"/>
              </a:rPr>
              <a:t>內附硬碟托盤鑰匙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36594EE-4C5D-4110-B787-D8028A9928E0}"/>
              </a:ext>
            </a:extLst>
          </p:cNvPr>
          <p:cNvSpPr/>
          <p:nvPr/>
        </p:nvSpPr>
        <p:spPr>
          <a:xfrm>
            <a:off x="2640958" y="3861638"/>
            <a:ext cx="5203631" cy="2338663"/>
          </a:xfrm>
          <a:prstGeom prst="rect">
            <a:avLst/>
          </a:prstGeom>
          <a:noFill/>
          <a:ln w="19050">
            <a:solidFill>
              <a:srgbClr val="00A0E9"/>
            </a:solidFill>
          </a:ln>
          <a:effectLst>
            <a:glow rad="38100">
              <a:srgbClr val="00B0F0">
                <a:alpha val="9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  <a:cs typeface="+mn-ea"/>
              <a:sym typeface="+mn-lt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783469AB-597E-EDF5-585B-D013FE743115}"/>
              </a:ext>
            </a:extLst>
          </p:cNvPr>
          <p:cNvCxnSpPr/>
          <p:nvPr/>
        </p:nvCxnSpPr>
        <p:spPr>
          <a:xfrm flipH="1">
            <a:off x="2101606" y="5006619"/>
            <a:ext cx="539352" cy="0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圖片 27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E26C2CBF-2F0E-1A6E-56B7-2C38E8D711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008" y="3277539"/>
            <a:ext cx="1217101" cy="995318"/>
          </a:xfrm>
          <a:prstGeom prst="rect">
            <a:avLst/>
          </a:prstGeom>
        </p:spPr>
      </p:pic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6AC2FCC4-086E-2228-06EE-70DAE733009B}"/>
              </a:ext>
            </a:extLst>
          </p:cNvPr>
          <p:cNvCxnSpPr>
            <a:cxnSpLocks/>
          </p:cNvCxnSpPr>
          <p:nvPr/>
        </p:nvCxnSpPr>
        <p:spPr>
          <a:xfrm flipV="1">
            <a:off x="6566355" y="2171686"/>
            <a:ext cx="0" cy="1013623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4F99A991-0A01-1707-E811-2374C0B4542A}"/>
              </a:ext>
            </a:extLst>
          </p:cNvPr>
          <p:cNvCxnSpPr/>
          <p:nvPr/>
        </p:nvCxnSpPr>
        <p:spPr>
          <a:xfrm flipH="1">
            <a:off x="2101606" y="3329337"/>
            <a:ext cx="539352" cy="0"/>
          </a:xfrm>
          <a:prstGeom prst="line">
            <a:avLst/>
          </a:prstGeom>
          <a:ln w="19050">
            <a:solidFill>
              <a:srgbClr val="00A0E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圖片 43">
            <a:extLst>
              <a:ext uri="{FF2B5EF4-FFF2-40B4-BE49-F238E27FC236}">
                <a16:creationId xmlns:a16="http://schemas.microsoft.com/office/drawing/2014/main" id="{43C6EB9D-46B4-5D67-85BE-A9DE15887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523590" y="2552671"/>
            <a:ext cx="1291161" cy="407727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1FBA7BDB-3A0D-A482-22B5-62062C012491}"/>
              </a:ext>
            </a:extLst>
          </p:cNvPr>
          <p:cNvGrpSpPr/>
          <p:nvPr/>
        </p:nvGrpSpPr>
        <p:grpSpPr>
          <a:xfrm>
            <a:off x="8500533" y="5134622"/>
            <a:ext cx="580512" cy="417295"/>
            <a:chOff x="8584557" y="5134622"/>
            <a:chExt cx="496488" cy="417295"/>
          </a:xfrm>
        </p:grpSpPr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AD3EE7B1-384D-EF6D-1439-4E75F1F435CC}"/>
                </a:ext>
              </a:extLst>
            </p:cNvPr>
            <p:cNvCxnSpPr>
              <a:cxnSpLocks/>
            </p:cNvCxnSpPr>
            <p:nvPr/>
          </p:nvCxnSpPr>
          <p:spPr>
            <a:xfrm>
              <a:off x="8584558" y="5134622"/>
              <a:ext cx="496487" cy="0"/>
            </a:xfrm>
            <a:prstGeom prst="line">
              <a:avLst/>
            </a:prstGeom>
            <a:ln w="19050">
              <a:solidFill>
                <a:srgbClr val="00A0E9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4405EDBE-1863-8F04-4E90-5D7CFE884FC1}"/>
                </a:ext>
              </a:extLst>
            </p:cNvPr>
            <p:cNvCxnSpPr>
              <a:cxnSpLocks/>
            </p:cNvCxnSpPr>
            <p:nvPr/>
          </p:nvCxnSpPr>
          <p:spPr>
            <a:xfrm>
              <a:off x="8584557" y="5551917"/>
              <a:ext cx="496487" cy="0"/>
            </a:xfrm>
            <a:prstGeom prst="line">
              <a:avLst/>
            </a:prstGeom>
            <a:ln w="19050">
              <a:solidFill>
                <a:srgbClr val="00A0E9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55185B57-587C-E5F2-2CCF-FCD42DA14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86" y="6454676"/>
            <a:ext cx="689579" cy="164403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65F9546F-9E94-88CD-325E-EC90F37327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488" y="2965151"/>
            <a:ext cx="515303" cy="122854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A801E06B-545F-B557-6397-A27B024E6C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697" y="2965151"/>
            <a:ext cx="515303" cy="12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5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dxatoqw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dxatoqw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dxatoqw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dxatoqw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olar Panel Project Proposal by Slidesgo">
  <a:themeElements>
    <a:clrScheme name="Simple Light">
      <a:dk1>
        <a:srgbClr val="F3F3F3"/>
      </a:dk1>
      <a:lt1>
        <a:srgbClr val="010203"/>
      </a:lt1>
      <a:dk2>
        <a:srgbClr val="B7B7B7"/>
      </a:dk2>
      <a:lt2>
        <a:srgbClr val="2B2929"/>
      </a:lt2>
      <a:accent1>
        <a:srgbClr val="FFFFFF"/>
      </a:accent1>
      <a:accent2>
        <a:srgbClr val="66666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B7B7B7"/>
      </a:hlink>
      <a:folHlink>
        <a:srgbClr val="0097A7"/>
      </a:folHlink>
    </a:clrScheme>
    <a:fontScheme name="ndxatoqw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6257</Words>
  <Application>Microsoft Office PowerPoint</Application>
  <PresentationFormat>寬螢幕</PresentationFormat>
  <Paragraphs>943</Paragraphs>
  <Slides>68</Slides>
  <Notes>36</Notes>
  <HiddenSlides>0</HiddenSlides>
  <MMClips>0</MMClips>
  <ScaleCrop>false</ScaleCrop>
  <HeadingPairs>
    <vt:vector size="4" baseType="variant">
      <vt:variant>
        <vt:lpstr>佈景主題</vt:lpstr>
      </vt:variant>
      <vt:variant>
        <vt:i4>5</vt:i4>
      </vt:variant>
      <vt:variant>
        <vt:lpstr>投影片標題</vt:lpstr>
      </vt:variant>
      <vt:variant>
        <vt:i4>68</vt:i4>
      </vt:variant>
    </vt:vector>
  </HeadingPairs>
  <TitlesOfParts>
    <vt:vector size="73" baseType="lpstr">
      <vt:lpstr>Office 佈景主題</vt:lpstr>
      <vt:lpstr>自訂設計</vt:lpstr>
      <vt:lpstr>1_自訂設計</vt:lpstr>
      <vt:lpstr>1_Office 佈景主題</vt:lpstr>
      <vt:lpstr>1_Solar Panel Project Proposal by Slidesgo</vt:lpstr>
      <vt:lpstr>PowerPoint 簡報</vt:lpstr>
      <vt:lpstr>除了儲存與備份之外，NAS 也肩負多種任務 強大的 CPU 提供同時運行多個虛擬機、伺服器等應用 </vt:lpstr>
      <vt:lpstr>PowerPoint 簡報</vt:lpstr>
      <vt:lpstr>TVS-hx74 系列支援 QTS / QuTS hero  一機雙系統，視乎您的喜好選擇使用</vt:lpstr>
      <vt:lpstr>哪個作業系統比較適合我的需求？ QTS 或是採用 ZFS 架構的 QuTS hero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內建顯示輸出，提供一個 HDMI 輸出埠</vt:lpstr>
      <vt:lpstr>PowerPoint 簡報</vt:lpstr>
      <vt:lpstr>智慧風扇分區溫控，針對 CPU 或系統有效散熱</vt:lpstr>
      <vt:lpstr>PowerPoint 簡報</vt:lpstr>
      <vt:lpstr>PowerPoint 簡報</vt:lpstr>
      <vt:lpstr>標配 8/16/32 GB DDR4 記憶體，可自行升級記憶體至最大 64GB DDR4 SODIMM 記憶體，讓多工應用與多台設備同時連接更為順暢</vt:lpstr>
      <vt:lpstr>雙 M.2 2280 NVMe PCIe Gen 4 SSD 埠， 支援 SSD 快取或 Qtier 自動分層儲存</vt:lpstr>
      <vt:lpstr>SSD 快取技術 透過 SSD 快取，享受 QNAP NAS 的卓越效能</vt:lpstr>
      <vt:lpstr>搭配 M.2 NVMe SSD 與 Qtier 自動分層 兼具高效能與大容量</vt:lpstr>
      <vt:lpstr>內建 2 個 2.5 GbE 網路埠，聚合高達 5Gbps 頻寬</vt:lpstr>
      <vt:lpstr>PowerPoint 簡報</vt:lpstr>
      <vt:lpstr>PowerPoint 簡報</vt:lpstr>
      <vt:lpstr>第二個 PCIe 插槽支援 QM2 擴充卡 為您的系統增加更多 SSD 快取或高速儲存空間</vt:lpstr>
      <vt:lpstr>QM2 擴充卡增添 SSD 快取及 10GbE 雙優勢</vt:lpstr>
      <vt:lpstr>透過 QNAP 16/32Gb Fibre Channel 介面卡  支援 FC SAN</vt:lpstr>
      <vt:lpstr>精省預算購置無網管型網路交換器，輕鬆升級高速網路</vt:lpstr>
      <vt:lpstr>有線網路升級高速網管型網路交換器以改善多人協作效率</vt:lpstr>
      <vt:lpstr>PowerPoint 簡報</vt:lpstr>
      <vt:lpstr>TVS-h874 支援安裝 25GbE 網路卡，立享高效能</vt:lpstr>
      <vt:lpstr>TVS-h674 支援安裝 25GbE 網路卡，立享高效能</vt:lpstr>
      <vt:lpstr>TVS-h474 支援安裝 25GbE 網路卡，立享高效能</vt:lpstr>
      <vt:lpstr>效能實測 </vt:lpstr>
      <vt:lpstr>企業級作業系統</vt:lpstr>
      <vt:lpstr>強大的在線資料縮減技術 – 能大幅延長 SSD 壽命</vt:lpstr>
      <vt:lpstr>QuTS hero 強大的資料自我修復能力</vt:lpstr>
      <vt:lpstr>用 Windows 網路磁碟機快速搜尋 NAS 內的檔案</vt:lpstr>
      <vt:lpstr>一次提供三階段的備份方式 :  給您最齊全的資料備援保護</vt:lpstr>
      <vt:lpstr>Snapsync 快照同步</vt:lpstr>
      <vt:lpstr>連接 Dropbox、OneDrive、  Google Drive ，檔案存取更便利</vt:lpstr>
      <vt:lpstr>NAS 即企業團隊工作站， 讓各式文件協同作業變簡單了</vt:lpstr>
      <vt:lpstr>個人及團隊協作的 Qsync 5.0  跨裝置檔案同步工具</vt:lpstr>
      <vt:lpstr>HBS 3 輕鬆完成備份 3-2-1 的策略</vt:lpstr>
      <vt:lpstr>HybridMount 無縫掛載公有雲空間， 兩種彈性存取模式</vt:lpstr>
      <vt:lpstr>Hyper Data Protector 虛擬機備份 高速主動式虛擬機備份</vt:lpstr>
      <vt:lpstr>Boxafe: Google Workspace 與 Microsoft 365 的備份還原方案</vt:lpstr>
      <vt:lpstr>HybridMount 分享及控管遠端裝置存取權</vt:lpstr>
      <vt:lpstr>QmailAgent 電子郵件備份與管理方案</vt:lpstr>
      <vt:lpstr>PCIe Gen4 插槽額外支援 NVIDIA 顯卡， 提供 HDMI 輸出與 VM  / container 影像強化 </vt:lpstr>
      <vt:lpstr>虛擬機工作站與容器工作站創建應用儲存一體機</vt:lpstr>
      <vt:lpstr>PowerPoint 簡報</vt:lpstr>
      <vt:lpstr>Ubuntu Linux Station 建立運行雙系統多工一體機</vt:lpstr>
      <vt:lpstr>智能與自動化檔案管理</vt:lpstr>
      <vt:lpstr>通知中心 -多樣化的主動通知服務</vt:lpstr>
      <vt:lpstr>QuLog Center 主動分析數據與監看連線狀態</vt:lpstr>
      <vt:lpstr>QVR Elite智慧安全監控方案</vt:lpstr>
      <vt:lpstr>相容於為數龐大的攝影機型號</vt:lpstr>
      <vt:lpstr>統合式介面同時監看與回放</vt:lpstr>
      <vt:lpstr>行動與家用監控方案</vt:lpstr>
      <vt:lpstr>強勁效能打造高效能多媒體影音播放與串流平台</vt:lpstr>
      <vt:lpstr>多元的儲存空間與功能擴充方案 </vt:lpstr>
      <vt:lpstr>儲存擴充：TR-002 / TR-004 USB RAID 擴充櫃 提供經濟的硬體 RAID 儲存擴充需求</vt:lpstr>
      <vt:lpstr>儲存擴充：TL-D800C USB JBOD 擴充櫃 提供經濟的 USB 3.2 Gen2 10Gbps 儲存擴充需求</vt:lpstr>
      <vt:lpstr>儲存擴充：TL SATA JBOD 擴充櫃 提供高效、經濟的儲存擴充需求</vt:lpstr>
      <vt:lpstr>TL SATA JBOD 擴充櫃 隨附 QXP 擴充卡與外接線材，即買即用</vt:lpstr>
      <vt:lpstr>TVS-hx74 系列全面升級 更快的 CPU、更多的核心、更穩定的 ZFS 架構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Sabrina Wang 王儷蓉</cp:lastModifiedBy>
  <cp:revision>5</cp:revision>
  <dcterms:created xsi:type="dcterms:W3CDTF">2021-03-26T08:21:54Z</dcterms:created>
  <dcterms:modified xsi:type="dcterms:W3CDTF">2022-12-07T06:08:32Z</dcterms:modified>
</cp:coreProperties>
</file>